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 id="2147483648" r:id="rId5"/>
  </p:sldMasterIdLst>
  <p:notesMasterIdLst>
    <p:notesMasterId r:id="rId25"/>
  </p:notesMasterIdLst>
  <p:sldIdLst>
    <p:sldId id="476" r:id="rId6"/>
    <p:sldId id="650" r:id="rId7"/>
    <p:sldId id="267" r:id="rId8"/>
    <p:sldId id="698" r:id="rId9"/>
    <p:sldId id="697" r:id="rId10"/>
    <p:sldId id="647" r:id="rId11"/>
    <p:sldId id="662" r:id="rId12"/>
    <p:sldId id="696" r:id="rId13"/>
    <p:sldId id="699" r:id="rId14"/>
    <p:sldId id="674" r:id="rId15"/>
    <p:sldId id="527" r:id="rId16"/>
    <p:sldId id="695" r:id="rId17"/>
    <p:sldId id="677" r:id="rId18"/>
    <p:sldId id="492" r:id="rId19"/>
    <p:sldId id="486" r:id="rId20"/>
    <p:sldId id="273" r:id="rId21"/>
    <p:sldId id="658" r:id="rId22"/>
    <p:sldId id="688" r:id="rId23"/>
    <p:sldId id="69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801DF4-4A8A-4712-9350-2449FAFF0219}" v="249" dt="2021-09-23T18:36:00.444"/>
    <p1510:client id="{CEC806C7-9B49-42FB-8436-CD6A712B1DE2}" vWet="4" dt="2021-09-23T16:17:30.6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0" autoAdjust="0"/>
    <p:restoredTop sz="94660"/>
  </p:normalViewPr>
  <p:slideViewPr>
    <p:cSldViewPr snapToGrid="0">
      <p:cViewPr varScale="1">
        <p:scale>
          <a:sx n="116" d="100"/>
          <a:sy n="116" d="100"/>
        </p:scale>
        <p:origin x="102" y="4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3F2CF8-1F8E-4942-9381-7CAC949D6738}"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GB"/>
        </a:p>
      </dgm:t>
    </dgm:pt>
    <dgm:pt modelId="{52116F10-EDC9-4DA0-99B6-66BDAA807C12}">
      <dgm:prSet phldrT="[Text]">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GB" dirty="0"/>
            <a:t>Benchmarks needed</a:t>
          </a:r>
        </a:p>
      </dgm:t>
    </dgm:pt>
    <dgm:pt modelId="{9B320320-A730-47B9-B1AF-312D39698208}" type="parTrans" cxnId="{68E7DAA5-B3CD-41ED-A27C-BD8942EF1032}">
      <dgm:prSet/>
      <dgm:spPr/>
      <dgm:t>
        <a:bodyPr/>
        <a:lstStyle/>
        <a:p>
          <a:endParaRPr lang="en-GB"/>
        </a:p>
      </dgm:t>
    </dgm:pt>
    <dgm:pt modelId="{EF412B3B-F9AF-4BCF-8A82-A8D081293033}" type="sibTrans" cxnId="{68E7DAA5-B3CD-41ED-A27C-BD8942EF1032}">
      <dgm:prSet/>
      <dgm:spPr/>
      <dgm:t>
        <a:bodyPr/>
        <a:lstStyle/>
        <a:p>
          <a:endParaRPr lang="en-GB"/>
        </a:p>
      </dgm:t>
    </dgm:pt>
    <dgm:pt modelId="{8355CB12-31A5-4FBC-9259-B07B03BBAF9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600" b="1" dirty="0"/>
            <a:t>Physical, turbulent systems</a:t>
          </a:r>
          <a:endParaRPr lang="en-GB" sz="1600" dirty="0"/>
        </a:p>
      </dgm:t>
    </dgm:pt>
    <dgm:pt modelId="{222940B4-8639-4601-B867-E881DB2F39AF}" type="parTrans" cxnId="{2553FC21-AFF2-4CC3-B0B0-BD374755A6AE}">
      <dgm:prSet/>
      <dgm:spPr/>
      <dgm:t>
        <a:bodyPr/>
        <a:lstStyle/>
        <a:p>
          <a:endParaRPr lang="en-GB"/>
        </a:p>
      </dgm:t>
    </dgm:pt>
    <dgm:pt modelId="{3C4C1612-E91C-4512-AEAD-DB7BA5119FC4}" type="sibTrans" cxnId="{2553FC21-AFF2-4CC3-B0B0-BD374755A6AE}">
      <dgm:prSet/>
      <dgm:spPr/>
      <dgm:t>
        <a:bodyPr/>
        <a:lstStyle/>
        <a:p>
          <a:endParaRPr lang="en-GB"/>
        </a:p>
      </dgm:t>
    </dgm:pt>
    <dgm:pt modelId="{51DD9BC6-7CA1-4754-A3FF-3B3BCACF13E6}">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GB" sz="1600" b="1" dirty="0" err="1"/>
            <a:t>Obser-vations</a:t>
          </a:r>
          <a:endParaRPr lang="en-GB" sz="1600" dirty="0"/>
        </a:p>
      </dgm:t>
    </dgm:pt>
    <dgm:pt modelId="{9F6EBC94-2E11-46D9-8AB4-C393921A6EA6}" type="parTrans" cxnId="{41EF8A52-1B37-47DE-99DC-14970BDB2B04}">
      <dgm:prSet/>
      <dgm:spPr/>
      <dgm:t>
        <a:bodyPr/>
        <a:lstStyle/>
        <a:p>
          <a:endParaRPr lang="en-GB"/>
        </a:p>
      </dgm:t>
    </dgm:pt>
    <dgm:pt modelId="{99008362-2F25-4E94-B58F-CC466E2B275D}" type="sibTrans" cxnId="{41EF8A52-1B37-47DE-99DC-14970BDB2B04}">
      <dgm:prSet/>
      <dgm:spPr/>
      <dgm:t>
        <a:bodyPr/>
        <a:lstStyle/>
        <a:p>
          <a:endParaRPr lang="en-GB"/>
        </a:p>
      </dgm:t>
    </dgm:pt>
    <dgm:pt modelId="{43414A46-F4D1-433D-A998-7B799CCC69B2}">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GB" sz="1600" b="1" dirty="0"/>
            <a:t>Modelling</a:t>
          </a:r>
          <a:endParaRPr lang="en-GB" sz="1600" dirty="0"/>
        </a:p>
      </dgm:t>
    </dgm:pt>
    <dgm:pt modelId="{09ADFBC2-3FA0-47E6-ACB9-4A9D57302AB3}" type="parTrans" cxnId="{835E666A-18C6-4EF4-A5D5-1E09AD11E03C}">
      <dgm:prSet/>
      <dgm:spPr/>
      <dgm:t>
        <a:bodyPr/>
        <a:lstStyle/>
        <a:p>
          <a:endParaRPr lang="en-GB"/>
        </a:p>
      </dgm:t>
    </dgm:pt>
    <dgm:pt modelId="{5FDA1390-E0F5-44FD-A96E-45CD1337E7D4}" type="sibTrans" cxnId="{835E666A-18C6-4EF4-A5D5-1E09AD11E03C}">
      <dgm:prSet/>
      <dgm:spPr/>
      <dgm:t>
        <a:bodyPr/>
        <a:lstStyle/>
        <a:p>
          <a:endParaRPr lang="en-GB"/>
        </a:p>
      </dgm:t>
    </dgm:pt>
    <dgm:pt modelId="{24EB5A20-4186-4CC0-B7C8-D1BF81C8DB54}" type="pres">
      <dgm:prSet presAssocID="{613F2CF8-1F8E-4942-9381-7CAC949D6738}" presName="Name0" presStyleCnt="0">
        <dgm:presLayoutVars>
          <dgm:chMax val="1"/>
          <dgm:dir/>
          <dgm:animLvl val="ctr"/>
          <dgm:resizeHandles val="exact"/>
        </dgm:presLayoutVars>
      </dgm:prSet>
      <dgm:spPr/>
    </dgm:pt>
    <dgm:pt modelId="{18B65945-547D-4841-860E-3EEB30646484}" type="pres">
      <dgm:prSet presAssocID="{52116F10-EDC9-4DA0-99B6-66BDAA807C12}" presName="centerShape" presStyleLbl="node0" presStyleIdx="0" presStyleCnt="1"/>
      <dgm:spPr/>
    </dgm:pt>
    <dgm:pt modelId="{B763E7BD-A9CA-47A8-A3A8-BD4CEA9CEDB1}" type="pres">
      <dgm:prSet presAssocID="{8355CB12-31A5-4FBC-9259-B07B03BBAF9E}" presName="node" presStyleLbl="node1" presStyleIdx="0" presStyleCnt="3">
        <dgm:presLayoutVars>
          <dgm:bulletEnabled val="1"/>
        </dgm:presLayoutVars>
      </dgm:prSet>
      <dgm:spPr/>
    </dgm:pt>
    <dgm:pt modelId="{FB15D1FD-BF73-45E3-A21A-1426B441C8BF}" type="pres">
      <dgm:prSet presAssocID="{8355CB12-31A5-4FBC-9259-B07B03BBAF9E}" presName="dummy" presStyleCnt="0"/>
      <dgm:spPr/>
    </dgm:pt>
    <dgm:pt modelId="{DF1F9F08-3C28-4979-89BF-250B900AAEF7}" type="pres">
      <dgm:prSet presAssocID="{3C4C1612-E91C-4512-AEAD-DB7BA5119FC4}" presName="sibTrans" presStyleLbl="sibTrans2D1" presStyleIdx="0" presStyleCnt="3"/>
      <dgm:spPr/>
    </dgm:pt>
    <dgm:pt modelId="{3C27A683-DF2C-414F-8E39-7D8717583B1F}" type="pres">
      <dgm:prSet presAssocID="{51DD9BC6-7CA1-4754-A3FF-3B3BCACF13E6}" presName="node" presStyleLbl="node1" presStyleIdx="1" presStyleCnt="3">
        <dgm:presLayoutVars>
          <dgm:bulletEnabled val="1"/>
        </dgm:presLayoutVars>
      </dgm:prSet>
      <dgm:spPr/>
    </dgm:pt>
    <dgm:pt modelId="{E7DD052F-D194-47CE-9BF8-0DF9169C26EC}" type="pres">
      <dgm:prSet presAssocID="{51DD9BC6-7CA1-4754-A3FF-3B3BCACF13E6}" presName="dummy" presStyleCnt="0"/>
      <dgm:spPr/>
    </dgm:pt>
    <dgm:pt modelId="{FEDD694E-3250-44F1-A754-0DA4060B1DFC}" type="pres">
      <dgm:prSet presAssocID="{99008362-2F25-4E94-B58F-CC466E2B275D}" presName="sibTrans" presStyleLbl="sibTrans2D1" presStyleIdx="1" presStyleCnt="3"/>
      <dgm:spPr/>
    </dgm:pt>
    <dgm:pt modelId="{9EF89646-7000-4A17-9184-AE8E5B95AD82}" type="pres">
      <dgm:prSet presAssocID="{43414A46-F4D1-433D-A998-7B799CCC69B2}" presName="node" presStyleLbl="node1" presStyleIdx="2" presStyleCnt="3">
        <dgm:presLayoutVars>
          <dgm:bulletEnabled val="1"/>
        </dgm:presLayoutVars>
      </dgm:prSet>
      <dgm:spPr/>
    </dgm:pt>
    <dgm:pt modelId="{63FA117F-8848-4A04-9F0B-E78228318EEF}" type="pres">
      <dgm:prSet presAssocID="{43414A46-F4D1-433D-A998-7B799CCC69B2}" presName="dummy" presStyleCnt="0"/>
      <dgm:spPr/>
    </dgm:pt>
    <dgm:pt modelId="{5CB6E702-3919-4734-9C12-812B55AE30AF}" type="pres">
      <dgm:prSet presAssocID="{5FDA1390-E0F5-44FD-A96E-45CD1337E7D4}" presName="sibTrans" presStyleLbl="sibTrans2D1" presStyleIdx="2" presStyleCnt="3"/>
      <dgm:spPr/>
    </dgm:pt>
  </dgm:ptLst>
  <dgm:cxnLst>
    <dgm:cxn modelId="{D4649503-46FA-4D36-9011-8548C0EF558E}" type="presOf" srcId="{8355CB12-31A5-4FBC-9259-B07B03BBAF9E}" destId="{B763E7BD-A9CA-47A8-A3A8-BD4CEA9CEDB1}" srcOrd="0" destOrd="0" presId="urn:microsoft.com/office/officeart/2005/8/layout/radial6"/>
    <dgm:cxn modelId="{2553FC21-AFF2-4CC3-B0B0-BD374755A6AE}" srcId="{52116F10-EDC9-4DA0-99B6-66BDAA807C12}" destId="{8355CB12-31A5-4FBC-9259-B07B03BBAF9E}" srcOrd="0" destOrd="0" parTransId="{222940B4-8639-4601-B867-E881DB2F39AF}" sibTransId="{3C4C1612-E91C-4512-AEAD-DB7BA5119FC4}"/>
    <dgm:cxn modelId="{EBA51640-4AD7-4E4E-B643-55C8029698A8}" type="presOf" srcId="{613F2CF8-1F8E-4942-9381-7CAC949D6738}" destId="{24EB5A20-4186-4CC0-B7C8-D1BF81C8DB54}" srcOrd="0" destOrd="0" presId="urn:microsoft.com/office/officeart/2005/8/layout/radial6"/>
    <dgm:cxn modelId="{835E666A-18C6-4EF4-A5D5-1E09AD11E03C}" srcId="{52116F10-EDC9-4DA0-99B6-66BDAA807C12}" destId="{43414A46-F4D1-433D-A998-7B799CCC69B2}" srcOrd="2" destOrd="0" parTransId="{09ADFBC2-3FA0-47E6-ACB9-4A9D57302AB3}" sibTransId="{5FDA1390-E0F5-44FD-A96E-45CD1337E7D4}"/>
    <dgm:cxn modelId="{FE3F416E-F2B4-47F8-9734-26493F3F42ED}" type="presOf" srcId="{3C4C1612-E91C-4512-AEAD-DB7BA5119FC4}" destId="{DF1F9F08-3C28-4979-89BF-250B900AAEF7}" srcOrd="0" destOrd="0" presId="urn:microsoft.com/office/officeart/2005/8/layout/radial6"/>
    <dgm:cxn modelId="{41EF8A52-1B37-47DE-99DC-14970BDB2B04}" srcId="{52116F10-EDC9-4DA0-99B6-66BDAA807C12}" destId="{51DD9BC6-7CA1-4754-A3FF-3B3BCACF13E6}" srcOrd="1" destOrd="0" parTransId="{9F6EBC94-2E11-46D9-8AB4-C393921A6EA6}" sibTransId="{99008362-2F25-4E94-B58F-CC466E2B275D}"/>
    <dgm:cxn modelId="{FC324D75-A921-47BB-A731-8731FBD5DB82}" type="presOf" srcId="{43414A46-F4D1-433D-A998-7B799CCC69B2}" destId="{9EF89646-7000-4A17-9184-AE8E5B95AD82}" srcOrd="0" destOrd="0" presId="urn:microsoft.com/office/officeart/2005/8/layout/radial6"/>
    <dgm:cxn modelId="{F0903857-B22F-45CB-A364-C571DE1E4297}" type="presOf" srcId="{5FDA1390-E0F5-44FD-A96E-45CD1337E7D4}" destId="{5CB6E702-3919-4734-9C12-812B55AE30AF}" srcOrd="0" destOrd="0" presId="urn:microsoft.com/office/officeart/2005/8/layout/radial6"/>
    <dgm:cxn modelId="{231FCA8B-4773-4DBB-81A3-ADEDC72EAE06}" type="presOf" srcId="{51DD9BC6-7CA1-4754-A3FF-3B3BCACF13E6}" destId="{3C27A683-DF2C-414F-8E39-7D8717583B1F}" srcOrd="0" destOrd="0" presId="urn:microsoft.com/office/officeart/2005/8/layout/radial6"/>
    <dgm:cxn modelId="{732ECA8D-00BF-40C6-9D06-663856F0247E}" type="presOf" srcId="{99008362-2F25-4E94-B58F-CC466E2B275D}" destId="{FEDD694E-3250-44F1-A754-0DA4060B1DFC}" srcOrd="0" destOrd="0" presId="urn:microsoft.com/office/officeart/2005/8/layout/radial6"/>
    <dgm:cxn modelId="{68E7DAA5-B3CD-41ED-A27C-BD8942EF1032}" srcId="{613F2CF8-1F8E-4942-9381-7CAC949D6738}" destId="{52116F10-EDC9-4DA0-99B6-66BDAA807C12}" srcOrd="0" destOrd="0" parTransId="{9B320320-A730-47B9-B1AF-312D39698208}" sibTransId="{EF412B3B-F9AF-4BCF-8A82-A8D081293033}"/>
    <dgm:cxn modelId="{CD46BBF9-044F-475F-813F-E9D87139DA30}" type="presOf" srcId="{52116F10-EDC9-4DA0-99B6-66BDAA807C12}" destId="{18B65945-547D-4841-860E-3EEB30646484}" srcOrd="0" destOrd="0" presId="urn:microsoft.com/office/officeart/2005/8/layout/radial6"/>
    <dgm:cxn modelId="{302EF7B4-5ACF-4B7A-AA2F-898D7FF05340}" type="presParOf" srcId="{24EB5A20-4186-4CC0-B7C8-D1BF81C8DB54}" destId="{18B65945-547D-4841-860E-3EEB30646484}" srcOrd="0" destOrd="0" presId="urn:microsoft.com/office/officeart/2005/8/layout/radial6"/>
    <dgm:cxn modelId="{DA89D894-3B8E-47B9-BC42-B2842B65D83D}" type="presParOf" srcId="{24EB5A20-4186-4CC0-B7C8-D1BF81C8DB54}" destId="{B763E7BD-A9CA-47A8-A3A8-BD4CEA9CEDB1}" srcOrd="1" destOrd="0" presId="urn:microsoft.com/office/officeart/2005/8/layout/radial6"/>
    <dgm:cxn modelId="{84F9A0A7-995C-4569-B789-A396E06148B6}" type="presParOf" srcId="{24EB5A20-4186-4CC0-B7C8-D1BF81C8DB54}" destId="{FB15D1FD-BF73-45E3-A21A-1426B441C8BF}" srcOrd="2" destOrd="0" presId="urn:microsoft.com/office/officeart/2005/8/layout/radial6"/>
    <dgm:cxn modelId="{AFE1FB3A-2C03-46FE-8C18-22CF7F77AADB}" type="presParOf" srcId="{24EB5A20-4186-4CC0-B7C8-D1BF81C8DB54}" destId="{DF1F9F08-3C28-4979-89BF-250B900AAEF7}" srcOrd="3" destOrd="0" presId="urn:microsoft.com/office/officeart/2005/8/layout/radial6"/>
    <dgm:cxn modelId="{CBEA0DC1-A653-4567-9047-18EFE1BDFA51}" type="presParOf" srcId="{24EB5A20-4186-4CC0-B7C8-D1BF81C8DB54}" destId="{3C27A683-DF2C-414F-8E39-7D8717583B1F}" srcOrd="4" destOrd="0" presId="urn:microsoft.com/office/officeart/2005/8/layout/radial6"/>
    <dgm:cxn modelId="{070D536B-C414-43B6-8FB2-D750BB028B24}" type="presParOf" srcId="{24EB5A20-4186-4CC0-B7C8-D1BF81C8DB54}" destId="{E7DD052F-D194-47CE-9BF8-0DF9169C26EC}" srcOrd="5" destOrd="0" presId="urn:microsoft.com/office/officeart/2005/8/layout/radial6"/>
    <dgm:cxn modelId="{A2285E72-6DA0-4868-AB7E-55C1B957F3F7}" type="presParOf" srcId="{24EB5A20-4186-4CC0-B7C8-D1BF81C8DB54}" destId="{FEDD694E-3250-44F1-A754-0DA4060B1DFC}" srcOrd="6" destOrd="0" presId="urn:microsoft.com/office/officeart/2005/8/layout/radial6"/>
    <dgm:cxn modelId="{263BEB59-6841-4A7E-9C23-FB303EB80A5A}" type="presParOf" srcId="{24EB5A20-4186-4CC0-B7C8-D1BF81C8DB54}" destId="{9EF89646-7000-4A17-9184-AE8E5B95AD82}" srcOrd="7" destOrd="0" presId="urn:microsoft.com/office/officeart/2005/8/layout/radial6"/>
    <dgm:cxn modelId="{2FE4FB86-D208-49C8-9196-0B433EC2F65F}" type="presParOf" srcId="{24EB5A20-4186-4CC0-B7C8-D1BF81C8DB54}" destId="{63FA117F-8848-4A04-9F0B-E78228318EEF}" srcOrd="8" destOrd="0" presId="urn:microsoft.com/office/officeart/2005/8/layout/radial6"/>
    <dgm:cxn modelId="{F06ABF7E-F4FF-47C1-BE67-2E9AAA325A5C}" type="presParOf" srcId="{24EB5A20-4186-4CC0-B7C8-D1BF81C8DB54}" destId="{5CB6E702-3919-4734-9C12-812B55AE30AF}" srcOrd="9"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B6E702-3919-4734-9C12-812B55AE30AF}">
      <dsp:nvSpPr>
        <dsp:cNvPr id="0" name=""/>
        <dsp:cNvSpPr/>
      </dsp:nvSpPr>
      <dsp:spPr>
        <a:xfrm>
          <a:off x="1811434" y="715371"/>
          <a:ext cx="4789353" cy="4789353"/>
        </a:xfrm>
        <a:prstGeom prst="blockArc">
          <a:avLst>
            <a:gd name="adj1" fmla="val 9000000"/>
            <a:gd name="adj2" fmla="val 162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EDD694E-3250-44F1-A754-0DA4060B1DFC}">
      <dsp:nvSpPr>
        <dsp:cNvPr id="0" name=""/>
        <dsp:cNvSpPr/>
      </dsp:nvSpPr>
      <dsp:spPr>
        <a:xfrm>
          <a:off x="1811434" y="715371"/>
          <a:ext cx="4789353" cy="4789353"/>
        </a:xfrm>
        <a:prstGeom prst="blockArc">
          <a:avLst>
            <a:gd name="adj1" fmla="val 1800000"/>
            <a:gd name="adj2" fmla="val 90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F1F9F08-3C28-4979-89BF-250B900AAEF7}">
      <dsp:nvSpPr>
        <dsp:cNvPr id="0" name=""/>
        <dsp:cNvSpPr/>
      </dsp:nvSpPr>
      <dsp:spPr>
        <a:xfrm>
          <a:off x="1811434" y="715371"/>
          <a:ext cx="4789353" cy="4789353"/>
        </a:xfrm>
        <a:prstGeom prst="blockArc">
          <a:avLst>
            <a:gd name="adj1" fmla="val 16200000"/>
            <a:gd name="adj2" fmla="val 18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B65945-547D-4841-860E-3EEB30646484}">
      <dsp:nvSpPr>
        <dsp:cNvPr id="0" name=""/>
        <dsp:cNvSpPr/>
      </dsp:nvSpPr>
      <dsp:spPr>
        <a:xfrm>
          <a:off x="3105292" y="2009229"/>
          <a:ext cx="2201636" cy="2201636"/>
        </a:xfrm>
        <a:prstGeom prst="ellips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GB" sz="2100" kern="1200" dirty="0"/>
            <a:t>Benchmarks needed</a:t>
          </a:r>
        </a:p>
      </dsp:txBody>
      <dsp:txXfrm>
        <a:off x="3427714" y="2331651"/>
        <a:ext cx="1556792" cy="1556792"/>
      </dsp:txXfrm>
    </dsp:sp>
    <dsp:sp modelId="{B763E7BD-A9CA-47A8-A3A8-BD4CEA9CEDB1}">
      <dsp:nvSpPr>
        <dsp:cNvPr id="0" name=""/>
        <dsp:cNvSpPr/>
      </dsp:nvSpPr>
      <dsp:spPr>
        <a:xfrm>
          <a:off x="3435538" y="279"/>
          <a:ext cx="1541145" cy="1541145"/>
        </a:xfrm>
        <a:prstGeom prst="ellipse">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dirty="0"/>
            <a:t>Physical, turbulent systems</a:t>
          </a:r>
          <a:endParaRPr lang="en-GB" sz="1600" kern="1200" dirty="0"/>
        </a:p>
      </dsp:txBody>
      <dsp:txXfrm>
        <a:off x="3661233" y="225974"/>
        <a:ext cx="1089755" cy="1089755"/>
      </dsp:txXfrm>
    </dsp:sp>
    <dsp:sp modelId="{3C27A683-DF2C-414F-8E39-7D8717583B1F}">
      <dsp:nvSpPr>
        <dsp:cNvPr id="0" name=""/>
        <dsp:cNvSpPr/>
      </dsp:nvSpPr>
      <dsp:spPr>
        <a:xfrm>
          <a:off x="5461340" y="3509072"/>
          <a:ext cx="1541145" cy="1541145"/>
        </a:xfrm>
        <a:prstGeom prst="ellipse">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dirty="0" err="1"/>
            <a:t>Obser-vations</a:t>
          </a:r>
          <a:endParaRPr lang="en-GB" sz="1600" kern="1200" dirty="0"/>
        </a:p>
      </dsp:txBody>
      <dsp:txXfrm>
        <a:off x="5687035" y="3734767"/>
        <a:ext cx="1089755" cy="1089755"/>
      </dsp:txXfrm>
    </dsp:sp>
    <dsp:sp modelId="{9EF89646-7000-4A17-9184-AE8E5B95AD82}">
      <dsp:nvSpPr>
        <dsp:cNvPr id="0" name=""/>
        <dsp:cNvSpPr/>
      </dsp:nvSpPr>
      <dsp:spPr>
        <a:xfrm>
          <a:off x="1409735" y="3509072"/>
          <a:ext cx="1541145" cy="1541145"/>
        </a:xfrm>
        <a:prstGeom prst="ellipse">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dirty="0"/>
            <a:t>Modelling</a:t>
          </a:r>
          <a:endParaRPr lang="en-GB" sz="1600" kern="1200" dirty="0"/>
        </a:p>
      </dsp:txBody>
      <dsp:txXfrm>
        <a:off x="1635430" y="3734767"/>
        <a:ext cx="1089755" cy="1089755"/>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49A4AA-E151-4A90-B7AF-F6D03ACDA44A}" type="datetimeFigureOut">
              <a:rPr lang="en-GB" smtClean="0"/>
              <a:t>28/09/2021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288FBE-EF93-4197-BF8D-192C57A00D93}" type="slidenum">
              <a:rPr lang="en-GB" smtClean="0"/>
              <a:t>‹#›</a:t>
            </a:fld>
            <a:endParaRPr lang="en-GB"/>
          </a:p>
        </p:txBody>
      </p:sp>
    </p:spTree>
    <p:extLst>
      <p:ext uri="{BB962C8B-B14F-4D97-AF65-F5344CB8AC3E}">
        <p14:creationId xmlns:p14="http://schemas.microsoft.com/office/powerpoint/2010/main" val="1672384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The headlines for the period have been:</a:t>
            </a:r>
          </a:p>
          <a:p>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The tender and selection process to procure our new supercomputer has come to an end and we have been in a position to present our recommendation to committees, and a bit later today to you</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Having made this choice, even if not endorsed by Council has allowed us to also plan the science that this choice could help us develop</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The implementation of the Council decision that the President and I should investigate the way to meet the EU funding policies requirements which has led us to contact all of you through a letter advocating the move of some of our EU-funded activities to an EU country</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The future accommodation project developed with the UK Government having reached a stage where it can be paused without too much risk is helping us go through this analysis of the action we need to take to mitigate the impact of Brexit on ECMWF</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We are making progress on understanding the role we believe artificial intelligence could be playing in numerical weather prediction, and we have appointed one of our staff as coordinator of all activities across the organisation falling into this category</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Of course, and I will start with that the period has also seen the excellent results that we are now getting from Aeolus</a:t>
            </a:r>
          </a:p>
          <a:p>
            <a:pPr marL="171450" indent="-171450">
              <a:buFont typeface="Arial" panose="020B0604020202020204" pitchFamily="34" charset="0"/>
              <a:buChar char="•"/>
            </a:pPr>
            <a:endParaRPr lang="en-GB" dirty="0"/>
          </a:p>
          <a:p>
            <a:pPr marL="171450" indent="-171450">
              <a:buFontTx/>
              <a:buChar char="-"/>
            </a:pPr>
            <a:endParaRPr lang="en-GB" dirty="0"/>
          </a:p>
          <a:p>
            <a:pPr marL="171450" indent="-171450">
              <a:buFontTx/>
              <a:buChar char="-"/>
            </a:pPr>
            <a:endParaRPr lang="en-GB" dirty="0"/>
          </a:p>
        </p:txBody>
      </p:sp>
      <p:sp>
        <p:nvSpPr>
          <p:cNvPr id="4" name="Slide Number Placeholder 3"/>
          <p:cNvSpPr>
            <a:spLocks noGrp="1"/>
          </p:cNvSpPr>
          <p:nvPr>
            <p:ph type="sldNum" sz="quarter" idx="10"/>
          </p:nvPr>
        </p:nvSpPr>
        <p:spPr/>
        <p:txBody>
          <a:bodyPr/>
          <a:lstStyle/>
          <a:p>
            <a:pPr defTabSz="915772">
              <a:defRPr/>
            </a:pPr>
            <a:fld id="{23EF48E9-343C-4853-A176-E6E52DBF7487}" type="slidenum">
              <a:rPr lang="en-GB">
                <a:solidFill>
                  <a:prstClr val="black"/>
                </a:solidFill>
                <a:latin typeface="Calibri" panose="020F0502020204030204"/>
              </a:rPr>
              <a:pPr defTabSz="915772">
                <a:defRPr/>
              </a:pPr>
              <a:t>1</a:t>
            </a:fld>
            <a:endParaRPr lang="en-GB">
              <a:solidFill>
                <a:prstClr val="black"/>
              </a:solidFill>
              <a:latin typeface="Calibri" panose="020F0502020204030204"/>
            </a:endParaRPr>
          </a:p>
        </p:txBody>
      </p:sp>
    </p:spTree>
    <p:extLst>
      <p:ext uri="{BB962C8B-B14F-4D97-AF65-F5344CB8AC3E}">
        <p14:creationId xmlns:p14="http://schemas.microsoft.com/office/powerpoint/2010/main" val="1253142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11</a:t>
            </a:fld>
            <a:endParaRPr lang="en-GB"/>
          </a:p>
        </p:txBody>
      </p:sp>
    </p:spTree>
    <p:extLst>
      <p:ext uri="{BB962C8B-B14F-4D97-AF65-F5344CB8AC3E}">
        <p14:creationId xmlns:p14="http://schemas.microsoft.com/office/powerpoint/2010/main" val="11515478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12</a:t>
            </a:fld>
            <a:endParaRPr lang="en-GB"/>
          </a:p>
        </p:txBody>
      </p:sp>
    </p:spTree>
    <p:extLst>
      <p:ext uri="{BB962C8B-B14F-4D97-AF65-F5344CB8AC3E}">
        <p14:creationId xmlns:p14="http://schemas.microsoft.com/office/powerpoint/2010/main" val="2098092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13</a:t>
            </a:fld>
            <a:endParaRPr lang="en-GB"/>
          </a:p>
        </p:txBody>
      </p:sp>
    </p:spTree>
    <p:extLst>
      <p:ext uri="{BB962C8B-B14F-4D97-AF65-F5344CB8AC3E}">
        <p14:creationId xmlns:p14="http://schemas.microsoft.com/office/powerpoint/2010/main" val="233505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14</a:t>
            </a:fld>
            <a:endParaRPr lang="en-GB"/>
          </a:p>
        </p:txBody>
      </p:sp>
    </p:spTree>
    <p:extLst>
      <p:ext uri="{BB962C8B-B14F-4D97-AF65-F5344CB8AC3E}">
        <p14:creationId xmlns:p14="http://schemas.microsoft.com/office/powerpoint/2010/main" val="2417967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15</a:t>
            </a:fld>
            <a:endParaRPr lang="en-GB"/>
          </a:p>
        </p:txBody>
      </p:sp>
    </p:spTree>
    <p:extLst>
      <p:ext uri="{BB962C8B-B14F-4D97-AF65-F5344CB8AC3E}">
        <p14:creationId xmlns:p14="http://schemas.microsoft.com/office/powerpoint/2010/main" val="3697948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defTabSz="912937">
              <a:defRPr/>
            </a:pPr>
            <a:fld id="{23EF48E9-343C-4853-A176-E6E52DBF7487}" type="slidenum">
              <a:rPr lang="en-GB">
                <a:solidFill>
                  <a:prstClr val="black"/>
                </a:solidFill>
                <a:latin typeface="Calibri" panose="020F0502020204030204"/>
              </a:rPr>
              <a:pPr defTabSz="912937">
                <a:defRPr/>
              </a:pPr>
              <a:t>16</a:t>
            </a:fld>
            <a:endParaRPr lang="en-GB">
              <a:solidFill>
                <a:prstClr val="black"/>
              </a:solidFill>
              <a:latin typeface="Calibri" panose="020F0502020204030204"/>
            </a:endParaRPr>
          </a:p>
        </p:txBody>
      </p:sp>
    </p:spTree>
    <p:extLst>
      <p:ext uri="{BB962C8B-B14F-4D97-AF65-F5344CB8AC3E}">
        <p14:creationId xmlns:p14="http://schemas.microsoft.com/office/powerpoint/2010/main" val="1790421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17</a:t>
            </a:fld>
            <a:endParaRPr lang="en-GB"/>
          </a:p>
        </p:txBody>
      </p:sp>
    </p:spTree>
    <p:extLst>
      <p:ext uri="{BB962C8B-B14F-4D97-AF65-F5344CB8AC3E}">
        <p14:creationId xmlns:p14="http://schemas.microsoft.com/office/powerpoint/2010/main" val="34386431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18</a:t>
            </a:fld>
            <a:endParaRPr lang="en-GB"/>
          </a:p>
        </p:txBody>
      </p:sp>
    </p:spTree>
    <p:extLst>
      <p:ext uri="{BB962C8B-B14F-4D97-AF65-F5344CB8AC3E}">
        <p14:creationId xmlns:p14="http://schemas.microsoft.com/office/powerpoint/2010/main" val="1330909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19</a:t>
            </a:fld>
            <a:endParaRPr lang="en-GB"/>
          </a:p>
        </p:txBody>
      </p:sp>
    </p:spTree>
    <p:extLst>
      <p:ext uri="{BB962C8B-B14F-4D97-AF65-F5344CB8AC3E}">
        <p14:creationId xmlns:p14="http://schemas.microsoft.com/office/powerpoint/2010/main" val="982862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a:t>
            </a:fld>
            <a:endParaRPr lang="en-GB"/>
          </a:p>
        </p:txBody>
      </p:sp>
    </p:spTree>
    <p:extLst>
      <p:ext uri="{BB962C8B-B14F-4D97-AF65-F5344CB8AC3E}">
        <p14:creationId xmlns:p14="http://schemas.microsoft.com/office/powerpoint/2010/main" val="367458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4</a:t>
            </a:fld>
            <a:endParaRPr lang="en-GB"/>
          </a:p>
        </p:txBody>
      </p:sp>
    </p:spTree>
    <p:extLst>
      <p:ext uri="{BB962C8B-B14F-4D97-AF65-F5344CB8AC3E}">
        <p14:creationId xmlns:p14="http://schemas.microsoft.com/office/powerpoint/2010/main" val="634475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5</a:t>
            </a:fld>
            <a:endParaRPr lang="en-GB"/>
          </a:p>
        </p:txBody>
      </p:sp>
    </p:spTree>
    <p:extLst>
      <p:ext uri="{BB962C8B-B14F-4D97-AF65-F5344CB8AC3E}">
        <p14:creationId xmlns:p14="http://schemas.microsoft.com/office/powerpoint/2010/main" val="3477479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6</a:t>
            </a:fld>
            <a:endParaRPr lang="en-GB"/>
          </a:p>
        </p:txBody>
      </p:sp>
    </p:spTree>
    <p:extLst>
      <p:ext uri="{BB962C8B-B14F-4D97-AF65-F5344CB8AC3E}">
        <p14:creationId xmlns:p14="http://schemas.microsoft.com/office/powerpoint/2010/main" val="3187477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7</a:t>
            </a:fld>
            <a:endParaRPr lang="en-GB"/>
          </a:p>
        </p:txBody>
      </p:sp>
    </p:spTree>
    <p:extLst>
      <p:ext uri="{BB962C8B-B14F-4D97-AF65-F5344CB8AC3E}">
        <p14:creationId xmlns:p14="http://schemas.microsoft.com/office/powerpoint/2010/main" val="1130442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8</a:t>
            </a:fld>
            <a:endParaRPr lang="en-GB"/>
          </a:p>
        </p:txBody>
      </p:sp>
    </p:spTree>
    <p:extLst>
      <p:ext uri="{BB962C8B-B14F-4D97-AF65-F5344CB8AC3E}">
        <p14:creationId xmlns:p14="http://schemas.microsoft.com/office/powerpoint/2010/main" val="1291116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9</a:t>
            </a:fld>
            <a:endParaRPr lang="en-GB"/>
          </a:p>
        </p:txBody>
      </p:sp>
    </p:spTree>
    <p:extLst>
      <p:ext uri="{BB962C8B-B14F-4D97-AF65-F5344CB8AC3E}">
        <p14:creationId xmlns:p14="http://schemas.microsoft.com/office/powerpoint/2010/main" val="4071763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10</a:t>
            </a:fld>
            <a:endParaRPr lang="en-GB"/>
          </a:p>
        </p:txBody>
      </p:sp>
    </p:spTree>
    <p:extLst>
      <p:ext uri="{BB962C8B-B14F-4D97-AF65-F5344CB8AC3E}">
        <p14:creationId xmlns:p14="http://schemas.microsoft.com/office/powerpoint/2010/main" val="18931604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descr="ECMWF_Master_Logo_RGB_nostrap.png"/>
          <p:cNvPicPr>
            <a:picLocks noChangeAspect="1"/>
          </p:cNvPicPr>
          <p:nvPr userDrawn="1"/>
        </p:nvPicPr>
        <p:blipFill>
          <a:blip r:embed="rId2"/>
          <a:stretch>
            <a:fillRect/>
          </a:stretch>
        </p:blipFill>
        <p:spPr>
          <a:xfrm>
            <a:off x="2157975" y="5984877"/>
            <a:ext cx="2135356" cy="366819"/>
          </a:xfrm>
          <a:prstGeom prst="rect">
            <a:avLst/>
          </a:prstGeom>
        </p:spPr>
      </p:pic>
      <p:sp>
        <p:nvSpPr>
          <p:cNvPr id="11" name="Date Placeholder 10"/>
          <p:cNvSpPr txBox="1">
            <a:spLocks/>
          </p:cNvSpPr>
          <p:nvPr userDrawn="1"/>
        </p:nvSpPr>
        <p:spPr>
          <a:xfrm>
            <a:off x="8078638" y="5984876"/>
            <a:ext cx="1953575" cy="365125"/>
          </a:xfrm>
          <a:prstGeom prst="rect">
            <a:avLst/>
          </a:prstGeom>
        </p:spPr>
        <p:txBody>
          <a:bodyPr vert="horz" lIns="0" tIns="0" rIns="0" bIns="0" rtlCol="0" anchor="b" anchorCtr="0"/>
          <a:lstStyle>
            <a:lvl1pPr algn="r">
              <a:defRPr>
                <a:solidFill>
                  <a:schemeClr val="bg1"/>
                </a:solidFill>
              </a:defRPr>
            </a:lvl1pPr>
          </a:lstStyle>
          <a:p>
            <a:pPr defTabSz="457200">
              <a:defRPr/>
            </a:pPr>
            <a:r>
              <a:rPr lang="en-US" sz="900">
                <a:solidFill>
                  <a:srgbClr val="4F81BD">
                    <a:lumMod val="75000"/>
                  </a:srgbClr>
                </a:solidFill>
              </a:rPr>
              <a:t>© ECMWF </a:t>
            </a:r>
            <a:fld id="{D4C56AD5-C73F-B44A-96CB-E8BE2C5CB95A}" type="datetime4">
              <a:rPr lang="en-US" sz="900" smtClean="0">
                <a:solidFill>
                  <a:srgbClr val="4F81BD">
                    <a:lumMod val="75000"/>
                  </a:srgbClr>
                </a:solidFill>
              </a:rPr>
              <a:pPr defTabSz="457200">
                <a:defRPr/>
              </a:pPr>
              <a:t>September 28, 2021</a:t>
            </a:fld>
            <a:endParaRPr lang="en-US" sz="900">
              <a:solidFill>
                <a:srgbClr val="4F81BD">
                  <a:lumMod val="75000"/>
                </a:srgbClr>
              </a:solidFill>
            </a:endParaRPr>
          </a:p>
        </p:txBody>
      </p:sp>
      <p:sp>
        <p:nvSpPr>
          <p:cNvPr id="13" name="Text Placeholder 12"/>
          <p:cNvSpPr>
            <a:spLocks noGrp="1"/>
          </p:cNvSpPr>
          <p:nvPr>
            <p:ph type="body" sz="quarter" idx="10" hasCustomPrompt="1"/>
          </p:nvPr>
        </p:nvSpPr>
        <p:spPr>
          <a:xfrm>
            <a:off x="2160563" y="1294198"/>
            <a:ext cx="7871650" cy="519800"/>
          </a:xfrm>
          <a:prstGeom prst="rect">
            <a:avLst/>
          </a:prstGeom>
        </p:spPr>
        <p:txBody>
          <a:bodyPr vert="horz" lIns="0" tIns="0" rIns="0" bIns="0" anchor="b" anchorCtr="0">
            <a:spAutoFit/>
          </a:bodyPr>
          <a:lstStyle>
            <a:lvl1pPr marL="0" indent="0">
              <a:lnSpc>
                <a:spcPts val="4000"/>
              </a:lnSpc>
              <a:spcBef>
                <a:spcPts val="0"/>
              </a:spcBef>
              <a:buNone/>
              <a:defRPr sz="3600" b="1">
                <a:solidFill>
                  <a:schemeClr val="accent1">
                    <a:lumMod val="75000"/>
                  </a:schemeClr>
                </a:solidFill>
              </a:defRPr>
            </a:lvl1pPr>
          </a:lstStyle>
          <a:p>
            <a:pPr lvl="0"/>
            <a:r>
              <a:rPr lang="en-GB"/>
              <a:t>Title of Presentation</a:t>
            </a:r>
          </a:p>
        </p:txBody>
      </p:sp>
      <p:sp>
        <p:nvSpPr>
          <p:cNvPr id="14" name="Text Placeholder 12"/>
          <p:cNvSpPr>
            <a:spLocks noGrp="1"/>
          </p:cNvSpPr>
          <p:nvPr>
            <p:ph type="body" sz="quarter" idx="11" hasCustomPrompt="1"/>
          </p:nvPr>
        </p:nvSpPr>
        <p:spPr>
          <a:xfrm>
            <a:off x="2160563" y="1980000"/>
            <a:ext cx="7871650" cy="382156"/>
          </a:xfrm>
          <a:prstGeom prst="rect">
            <a:avLst/>
          </a:prstGeom>
        </p:spPr>
        <p:txBody>
          <a:bodyPr vert="horz" wrap="square" lIns="0" tIns="0" rIns="0" bIns="0">
            <a:spAutoFit/>
          </a:bodyPr>
          <a:lstStyle>
            <a:lvl1pPr marL="0" indent="0">
              <a:lnSpc>
                <a:spcPts val="3000"/>
              </a:lnSpc>
              <a:spcBef>
                <a:spcPts val="0"/>
              </a:spcBef>
              <a:buNone/>
              <a:defRPr sz="2400">
                <a:solidFill>
                  <a:schemeClr val="accent1">
                    <a:lumMod val="75000"/>
                  </a:schemeClr>
                </a:solidFill>
              </a:defRPr>
            </a:lvl1pPr>
          </a:lstStyle>
          <a:p>
            <a:pPr lvl="0"/>
            <a:r>
              <a:rPr lang="en-GB"/>
              <a:t>Subtitle of Presentation</a:t>
            </a:r>
          </a:p>
        </p:txBody>
      </p:sp>
      <p:sp>
        <p:nvSpPr>
          <p:cNvPr id="15" name="Text Placeholder 12"/>
          <p:cNvSpPr>
            <a:spLocks noGrp="1"/>
          </p:cNvSpPr>
          <p:nvPr>
            <p:ph type="body" sz="quarter" idx="12" hasCustomPrompt="1"/>
          </p:nvPr>
        </p:nvSpPr>
        <p:spPr>
          <a:xfrm>
            <a:off x="2160563" y="2700002"/>
            <a:ext cx="7871650" cy="307777"/>
          </a:xfrm>
          <a:prstGeom prst="rect">
            <a:avLst/>
          </a:prstGeom>
        </p:spPr>
        <p:txBody>
          <a:bodyPr vert="horz" wrap="square" lIns="0" tIns="0" rIns="0" bIns="0">
            <a:spAutoFit/>
          </a:bodyPr>
          <a:lstStyle>
            <a:lvl1pPr marL="0" indent="0">
              <a:lnSpc>
                <a:spcPts val="2400"/>
              </a:lnSpc>
              <a:spcBef>
                <a:spcPts val="0"/>
              </a:spcBef>
              <a:buNone/>
              <a:defRPr sz="2000">
                <a:solidFill>
                  <a:schemeClr val="accent1">
                    <a:lumMod val="75000"/>
                  </a:schemeClr>
                </a:solidFill>
              </a:defRPr>
            </a:lvl1pPr>
          </a:lstStyle>
          <a:p>
            <a:pPr lvl="0"/>
            <a:r>
              <a:rPr lang="en-GB"/>
              <a:t>Author’s Name</a:t>
            </a:r>
          </a:p>
        </p:txBody>
      </p:sp>
      <p:sp>
        <p:nvSpPr>
          <p:cNvPr id="16" name="Text Placeholder 12"/>
          <p:cNvSpPr>
            <a:spLocks noGrp="1"/>
          </p:cNvSpPr>
          <p:nvPr>
            <p:ph type="body" sz="quarter" idx="13" hasCustomPrompt="1"/>
          </p:nvPr>
        </p:nvSpPr>
        <p:spPr>
          <a:xfrm>
            <a:off x="2160563" y="3121225"/>
            <a:ext cx="7871650" cy="254771"/>
          </a:xfrm>
          <a:prstGeom prst="rect">
            <a:avLst/>
          </a:prstGeom>
        </p:spPr>
        <p:txBody>
          <a:bodyPr vert="horz" wrap="square" lIns="0" tIns="0" rIns="0" bIns="0">
            <a:spAutoFit/>
          </a:bodyPr>
          <a:lstStyle>
            <a:lvl1pPr marL="0" indent="0">
              <a:lnSpc>
                <a:spcPts val="2000"/>
              </a:lnSpc>
              <a:spcBef>
                <a:spcPts val="0"/>
              </a:spcBef>
              <a:buNone/>
              <a:defRPr sz="1600">
                <a:solidFill>
                  <a:schemeClr val="accent1">
                    <a:lumMod val="75000"/>
                  </a:schemeClr>
                </a:solidFill>
              </a:defRPr>
            </a:lvl1pPr>
          </a:lstStyle>
          <a:p>
            <a:pPr lvl="0"/>
            <a:r>
              <a:rPr lang="en-GB"/>
              <a:t>Author’s Address</a:t>
            </a:r>
          </a:p>
        </p:txBody>
      </p:sp>
      <p:sp>
        <p:nvSpPr>
          <p:cNvPr id="17" name="Text Placeholder 12"/>
          <p:cNvSpPr>
            <a:spLocks noGrp="1"/>
          </p:cNvSpPr>
          <p:nvPr>
            <p:ph type="body" sz="quarter" idx="14" hasCustomPrompt="1"/>
          </p:nvPr>
        </p:nvSpPr>
        <p:spPr>
          <a:xfrm>
            <a:off x="2160563" y="3429000"/>
            <a:ext cx="7871650" cy="230832"/>
          </a:xfrm>
          <a:prstGeom prst="rect">
            <a:avLst/>
          </a:prstGeom>
        </p:spPr>
        <p:txBody>
          <a:bodyPr vert="horz" wrap="square" lIns="0" tIns="0" rIns="0" bIns="0">
            <a:spAutoFit/>
          </a:bodyPr>
          <a:lstStyle>
            <a:lvl1pPr marL="0" indent="0">
              <a:lnSpc>
                <a:spcPts val="1800"/>
              </a:lnSpc>
              <a:spcBef>
                <a:spcPts val="0"/>
              </a:spcBef>
              <a:buNone/>
              <a:defRPr sz="1400">
                <a:solidFill>
                  <a:schemeClr val="accent1">
                    <a:lumMod val="75000"/>
                  </a:schemeClr>
                </a:solidFill>
              </a:defRPr>
            </a:lvl1pPr>
          </a:lstStyle>
          <a:p>
            <a:pPr lvl="0"/>
            <a:r>
              <a:rPr lang="en-GB" err="1"/>
              <a:t>email@ddress</a:t>
            </a:r>
            <a:endParaRPr lang="en-GB"/>
          </a:p>
        </p:txBody>
      </p:sp>
    </p:spTree>
    <p:extLst>
      <p:ext uri="{BB962C8B-B14F-4D97-AF65-F5344CB8AC3E}">
        <p14:creationId xmlns:p14="http://schemas.microsoft.com/office/powerpoint/2010/main" val="3449898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F7FBD-1530-43A9-A11B-B1D5358D0AB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FA30034-229C-4715-B2FF-6F89F301B4E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9561F11-E18E-4D6B-A012-DA50293502B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9039985-19A4-497D-9F05-48D55E2D0E73}"/>
              </a:ext>
            </a:extLst>
          </p:cNvPr>
          <p:cNvSpPr>
            <a:spLocks noGrp="1"/>
          </p:cNvSpPr>
          <p:nvPr>
            <p:ph type="dt" sz="half" idx="10"/>
          </p:nvPr>
        </p:nvSpPr>
        <p:spPr/>
        <p:txBody>
          <a:bodyPr/>
          <a:lstStyle/>
          <a:p>
            <a:fld id="{85C12B7E-7C84-46AD-BD98-9B88FBA2912E}" type="datetimeFigureOut">
              <a:rPr lang="en-GB" smtClean="0"/>
              <a:t>28/09/2021</a:t>
            </a:fld>
            <a:endParaRPr lang="en-GB"/>
          </a:p>
        </p:txBody>
      </p:sp>
      <p:sp>
        <p:nvSpPr>
          <p:cNvPr id="6" name="Footer Placeholder 5">
            <a:extLst>
              <a:ext uri="{FF2B5EF4-FFF2-40B4-BE49-F238E27FC236}">
                <a16:creationId xmlns:a16="http://schemas.microsoft.com/office/drawing/2014/main" id="{7A542215-05AA-4779-BE22-98E5B98DF2C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D9BED49-A251-4257-84B7-A56E16DDB381}"/>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2706474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4785D-DF8A-4E86-B717-30449EC8816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19D05A3-1481-4523-A6CD-75C071D4DF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FA29AD3-D826-4551-93F3-AA92F21395B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2B608BA-2EBE-4691-9500-4D1178B5F6D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389F92C-D3CC-4225-B95B-0CF2AC5709B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206D876-C492-4327-BE21-2B10C3F647D6}"/>
              </a:ext>
            </a:extLst>
          </p:cNvPr>
          <p:cNvSpPr>
            <a:spLocks noGrp="1"/>
          </p:cNvSpPr>
          <p:nvPr>
            <p:ph type="dt" sz="half" idx="10"/>
          </p:nvPr>
        </p:nvSpPr>
        <p:spPr/>
        <p:txBody>
          <a:bodyPr/>
          <a:lstStyle/>
          <a:p>
            <a:fld id="{85C12B7E-7C84-46AD-BD98-9B88FBA2912E}" type="datetimeFigureOut">
              <a:rPr lang="en-GB" smtClean="0"/>
              <a:t>28/09/2021</a:t>
            </a:fld>
            <a:endParaRPr lang="en-GB"/>
          </a:p>
        </p:txBody>
      </p:sp>
      <p:sp>
        <p:nvSpPr>
          <p:cNvPr id="8" name="Footer Placeholder 7">
            <a:extLst>
              <a:ext uri="{FF2B5EF4-FFF2-40B4-BE49-F238E27FC236}">
                <a16:creationId xmlns:a16="http://schemas.microsoft.com/office/drawing/2014/main" id="{5420EF93-AF34-4092-8C68-B1DD3B72710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DBF6D48-B83D-486D-A19D-5BBD8288B1C2}"/>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607701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049F8-435C-4BB1-8A46-EA89052C795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AD0B4CC-001C-4F7A-A3FB-43C7CD297983}"/>
              </a:ext>
            </a:extLst>
          </p:cNvPr>
          <p:cNvSpPr>
            <a:spLocks noGrp="1"/>
          </p:cNvSpPr>
          <p:nvPr>
            <p:ph type="dt" sz="half" idx="10"/>
          </p:nvPr>
        </p:nvSpPr>
        <p:spPr/>
        <p:txBody>
          <a:bodyPr/>
          <a:lstStyle/>
          <a:p>
            <a:fld id="{85C12B7E-7C84-46AD-BD98-9B88FBA2912E}" type="datetimeFigureOut">
              <a:rPr lang="en-GB" smtClean="0"/>
              <a:t>28/09/2021</a:t>
            </a:fld>
            <a:endParaRPr lang="en-GB"/>
          </a:p>
        </p:txBody>
      </p:sp>
      <p:sp>
        <p:nvSpPr>
          <p:cNvPr id="4" name="Footer Placeholder 3">
            <a:extLst>
              <a:ext uri="{FF2B5EF4-FFF2-40B4-BE49-F238E27FC236}">
                <a16:creationId xmlns:a16="http://schemas.microsoft.com/office/drawing/2014/main" id="{713A7F47-70EB-4650-AB51-FC87426035A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32145C4-C71B-4EB2-A69A-1E42DE834266}"/>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428925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C4FB6B-6B75-47DF-A1FB-0D53AA5CA9CE}"/>
              </a:ext>
            </a:extLst>
          </p:cNvPr>
          <p:cNvSpPr>
            <a:spLocks noGrp="1"/>
          </p:cNvSpPr>
          <p:nvPr>
            <p:ph type="dt" sz="half" idx="10"/>
          </p:nvPr>
        </p:nvSpPr>
        <p:spPr/>
        <p:txBody>
          <a:bodyPr/>
          <a:lstStyle/>
          <a:p>
            <a:fld id="{85C12B7E-7C84-46AD-BD98-9B88FBA2912E}" type="datetimeFigureOut">
              <a:rPr lang="en-GB" smtClean="0"/>
              <a:t>28/09/2021</a:t>
            </a:fld>
            <a:endParaRPr lang="en-GB"/>
          </a:p>
        </p:txBody>
      </p:sp>
      <p:sp>
        <p:nvSpPr>
          <p:cNvPr id="3" name="Footer Placeholder 2">
            <a:extLst>
              <a:ext uri="{FF2B5EF4-FFF2-40B4-BE49-F238E27FC236}">
                <a16:creationId xmlns:a16="http://schemas.microsoft.com/office/drawing/2014/main" id="{83FC5C22-577D-424C-94C0-BE29AE6C00D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FD4582A-07DA-4C0F-AAF2-2FFFC5F058CF}"/>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860454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A41A5-2578-4FE6-99CD-B439670A61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667E0BB-35B5-4FFC-8639-BFE5418930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192074E-4A21-475C-8FC5-201572F03C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391746A-9E84-4B87-8933-FCF779BC9DAC}"/>
              </a:ext>
            </a:extLst>
          </p:cNvPr>
          <p:cNvSpPr>
            <a:spLocks noGrp="1"/>
          </p:cNvSpPr>
          <p:nvPr>
            <p:ph type="dt" sz="half" idx="10"/>
          </p:nvPr>
        </p:nvSpPr>
        <p:spPr/>
        <p:txBody>
          <a:bodyPr/>
          <a:lstStyle/>
          <a:p>
            <a:fld id="{85C12B7E-7C84-46AD-BD98-9B88FBA2912E}" type="datetimeFigureOut">
              <a:rPr lang="en-GB" smtClean="0"/>
              <a:t>28/09/2021</a:t>
            </a:fld>
            <a:endParaRPr lang="en-GB"/>
          </a:p>
        </p:txBody>
      </p:sp>
      <p:sp>
        <p:nvSpPr>
          <p:cNvPr id="6" name="Footer Placeholder 5">
            <a:extLst>
              <a:ext uri="{FF2B5EF4-FFF2-40B4-BE49-F238E27FC236}">
                <a16:creationId xmlns:a16="http://schemas.microsoft.com/office/drawing/2014/main" id="{A3E243BE-A32E-4F00-AF3A-6A336DE2414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C4B664E-6543-44BC-A15F-76A9C41FD496}"/>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2663969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DF72C-BB02-4AC4-8272-BFB48432AE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FB3F072-473C-4628-B32E-A414889D06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20D5967-4B55-4DC9-A8E8-82878E0F05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49A628D-03CE-474F-A199-4D713502CCB7}"/>
              </a:ext>
            </a:extLst>
          </p:cNvPr>
          <p:cNvSpPr>
            <a:spLocks noGrp="1"/>
          </p:cNvSpPr>
          <p:nvPr>
            <p:ph type="dt" sz="half" idx="10"/>
          </p:nvPr>
        </p:nvSpPr>
        <p:spPr/>
        <p:txBody>
          <a:bodyPr/>
          <a:lstStyle/>
          <a:p>
            <a:fld id="{85C12B7E-7C84-46AD-BD98-9B88FBA2912E}" type="datetimeFigureOut">
              <a:rPr lang="en-GB" smtClean="0"/>
              <a:t>28/09/2021</a:t>
            </a:fld>
            <a:endParaRPr lang="en-GB"/>
          </a:p>
        </p:txBody>
      </p:sp>
      <p:sp>
        <p:nvSpPr>
          <p:cNvPr id="6" name="Footer Placeholder 5">
            <a:extLst>
              <a:ext uri="{FF2B5EF4-FFF2-40B4-BE49-F238E27FC236}">
                <a16:creationId xmlns:a16="http://schemas.microsoft.com/office/drawing/2014/main" id="{647D3657-675A-472B-9577-102D106281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9945B7-49A3-48B2-B608-FBA5DCA18745}"/>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42649793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3B355-DD29-4109-913B-93C58DA52D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7F24FB4-53A1-49CF-84EC-FDB2CFC40CF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C4879E6-B066-4FEB-B495-514DD48E3385}"/>
              </a:ext>
            </a:extLst>
          </p:cNvPr>
          <p:cNvSpPr>
            <a:spLocks noGrp="1"/>
          </p:cNvSpPr>
          <p:nvPr>
            <p:ph type="dt" sz="half" idx="10"/>
          </p:nvPr>
        </p:nvSpPr>
        <p:spPr/>
        <p:txBody>
          <a:bodyPr/>
          <a:lstStyle/>
          <a:p>
            <a:fld id="{85C12B7E-7C84-46AD-BD98-9B88FBA2912E}" type="datetimeFigureOut">
              <a:rPr lang="en-GB" smtClean="0"/>
              <a:t>28/09/2021</a:t>
            </a:fld>
            <a:endParaRPr lang="en-GB"/>
          </a:p>
        </p:txBody>
      </p:sp>
      <p:sp>
        <p:nvSpPr>
          <p:cNvPr id="5" name="Footer Placeholder 4">
            <a:extLst>
              <a:ext uri="{FF2B5EF4-FFF2-40B4-BE49-F238E27FC236}">
                <a16:creationId xmlns:a16="http://schemas.microsoft.com/office/drawing/2014/main" id="{C2DBEAD9-9F8D-4B5C-8882-5D9AE1BDF6B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19AC6C-15B1-4551-A25F-A146D5322220}"/>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28606950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11A71B-2958-494B-B4FF-5393F5483FC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3AC4973-082A-480B-BE24-50F6198E62A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5B86DF-8510-411B-B0EC-02AB2293073A}"/>
              </a:ext>
            </a:extLst>
          </p:cNvPr>
          <p:cNvSpPr>
            <a:spLocks noGrp="1"/>
          </p:cNvSpPr>
          <p:nvPr>
            <p:ph type="dt" sz="half" idx="10"/>
          </p:nvPr>
        </p:nvSpPr>
        <p:spPr/>
        <p:txBody>
          <a:bodyPr/>
          <a:lstStyle/>
          <a:p>
            <a:fld id="{85C12B7E-7C84-46AD-BD98-9B88FBA2912E}" type="datetimeFigureOut">
              <a:rPr lang="en-GB" smtClean="0"/>
              <a:t>28/09/2021</a:t>
            </a:fld>
            <a:endParaRPr lang="en-GB"/>
          </a:p>
        </p:txBody>
      </p:sp>
      <p:sp>
        <p:nvSpPr>
          <p:cNvPr id="5" name="Footer Placeholder 4">
            <a:extLst>
              <a:ext uri="{FF2B5EF4-FFF2-40B4-BE49-F238E27FC236}">
                <a16:creationId xmlns:a16="http://schemas.microsoft.com/office/drawing/2014/main" id="{C1F3FE92-9793-40A1-9882-8760D616CDD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4379E5E-ADF8-4E6E-B55B-9C72244460B9}"/>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526094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2157975" y="6307598"/>
            <a:ext cx="1346550" cy="231315"/>
          </a:xfrm>
          <a:prstGeom prst="rect">
            <a:avLst/>
          </a:prstGeom>
        </p:spPr>
      </p:pic>
      <p:sp>
        <p:nvSpPr>
          <p:cNvPr id="9" name="Title 8"/>
          <p:cNvSpPr>
            <a:spLocks noGrp="1"/>
          </p:cNvSpPr>
          <p:nvPr>
            <p:ph type="title"/>
          </p:nvPr>
        </p:nvSpPr>
        <p:spPr>
          <a:xfrm>
            <a:off x="2160563" y="360000"/>
            <a:ext cx="7871650" cy="369332"/>
          </a:xfrm>
          <a:prstGeom prst="rect">
            <a:avLst/>
          </a:prstGeom>
        </p:spPr>
        <p:txBody>
          <a:bodyPr lIns="0" tIns="0" rIns="0" bIns="0"/>
          <a:lstStyle>
            <a:lvl1pPr>
              <a:defRPr sz="2400">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2160562" y="936000"/>
            <a:ext cx="7871651"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6B3B0B0F-E794-1244-9699-107C60B9C23A}"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3503285"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2647567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wide margins">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3237016" y="6307598"/>
            <a:ext cx="1346550" cy="231315"/>
          </a:xfrm>
          <a:prstGeom prst="rect">
            <a:avLst/>
          </a:prstGeom>
        </p:spPr>
      </p:pic>
      <p:sp>
        <p:nvSpPr>
          <p:cNvPr id="9" name="Title 8"/>
          <p:cNvSpPr>
            <a:spLocks noGrp="1"/>
          </p:cNvSpPr>
          <p:nvPr>
            <p:ph type="title"/>
          </p:nvPr>
        </p:nvSpPr>
        <p:spPr>
          <a:xfrm>
            <a:off x="3240844" y="360000"/>
            <a:ext cx="5711087" cy="369332"/>
          </a:xfrm>
          <a:prstGeom prst="rect">
            <a:avLst/>
          </a:prstGeom>
        </p:spPr>
        <p:txBody>
          <a:bodyPr lIns="0" tIns="0" rIns="0" bIns="0"/>
          <a:lstStyle>
            <a:lvl1pPr>
              <a:defRPr>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3240844" y="936000"/>
            <a:ext cx="5711087"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05F19C50-BC3B-5841-9AFF-3A0443B66067}"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4583567"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2391429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narrow margins">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1080282" y="6307598"/>
            <a:ext cx="1346550" cy="231315"/>
          </a:xfrm>
          <a:prstGeom prst="rect">
            <a:avLst/>
          </a:prstGeom>
        </p:spPr>
      </p:pic>
      <p:sp>
        <p:nvSpPr>
          <p:cNvPr id="9" name="Title 8"/>
          <p:cNvSpPr>
            <a:spLocks noGrp="1"/>
          </p:cNvSpPr>
          <p:nvPr>
            <p:ph type="title"/>
          </p:nvPr>
        </p:nvSpPr>
        <p:spPr>
          <a:xfrm>
            <a:off x="1080281" y="360000"/>
            <a:ext cx="10032213" cy="369332"/>
          </a:xfrm>
          <a:prstGeom prst="rect">
            <a:avLst/>
          </a:prstGeom>
        </p:spPr>
        <p:txBody>
          <a:bodyPr lIns="0" tIns="0" rIns="0" bIns="0"/>
          <a:lstStyle>
            <a:lvl1pPr>
              <a:defRPr>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1080281" y="936000"/>
            <a:ext cx="10032213"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E4AB80EA-DB86-D849-B86F-15DAF31F0474}"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2423003"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1406605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099F8A37-CED3-4214-AF1B-4D13CDAA084A}" type="datetimeFigureOut">
              <a:rPr lang="en-GB" smtClean="0">
                <a:solidFill>
                  <a:prstClr val="black">
                    <a:tint val="75000"/>
                  </a:prstClr>
                </a:solidFill>
              </a:rPr>
              <a:pPr/>
              <a:t>28/09/2021</a:t>
            </a:fld>
            <a:endParaRPr lang="en-GB">
              <a:solidFill>
                <a:prstClr val="black">
                  <a:tint val="75000"/>
                </a:prstClr>
              </a:solidFill>
            </a:endParaRPr>
          </a:p>
        </p:txBody>
      </p:sp>
      <p:sp>
        <p:nvSpPr>
          <p:cNvPr id="3" name="Footer Placeholder 2"/>
          <p:cNvSpPr>
            <a:spLocks noGrp="1"/>
          </p:cNvSpPr>
          <p:nvPr>
            <p:ph type="ftr" sz="quarter" idx="11"/>
          </p:nvPr>
        </p:nvSpPr>
        <p:spPr>
          <a:xfrm>
            <a:off x="4038601" y="6356352"/>
            <a:ext cx="4114800" cy="365125"/>
          </a:xfrm>
          <a:prstGeom prst="rect">
            <a:avLst/>
          </a:prstGeom>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a:xfrm>
            <a:off x="8610600" y="6356352"/>
            <a:ext cx="2743200" cy="365125"/>
          </a:xfrm>
          <a:prstGeom prst="rect">
            <a:avLst/>
          </a:prstGeom>
        </p:spPr>
        <p:txBody>
          <a:bodyPr/>
          <a:lstStyle/>
          <a:p>
            <a:fld id="{BDF1CC7D-DD75-4D54-8B2B-088C8D3445D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92063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93835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6F520-12CC-4BF4-B1D5-3592B19356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C01DE4C-28C8-40FD-A829-34C1917201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4BB8B20-B53F-418B-923A-ECAEF2C2707C}"/>
              </a:ext>
            </a:extLst>
          </p:cNvPr>
          <p:cNvSpPr>
            <a:spLocks noGrp="1"/>
          </p:cNvSpPr>
          <p:nvPr>
            <p:ph type="dt" sz="half" idx="10"/>
          </p:nvPr>
        </p:nvSpPr>
        <p:spPr/>
        <p:txBody>
          <a:bodyPr/>
          <a:lstStyle/>
          <a:p>
            <a:fld id="{85C12B7E-7C84-46AD-BD98-9B88FBA2912E}" type="datetimeFigureOut">
              <a:rPr lang="en-GB" smtClean="0"/>
              <a:t>28/09/2021</a:t>
            </a:fld>
            <a:endParaRPr lang="en-GB"/>
          </a:p>
        </p:txBody>
      </p:sp>
      <p:sp>
        <p:nvSpPr>
          <p:cNvPr id="5" name="Footer Placeholder 4">
            <a:extLst>
              <a:ext uri="{FF2B5EF4-FFF2-40B4-BE49-F238E27FC236}">
                <a16:creationId xmlns:a16="http://schemas.microsoft.com/office/drawing/2014/main" id="{8B554FB0-788E-4564-8592-D7C55487CC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B5D3989-9580-4605-A797-C10B4C15890A}"/>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661703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18C41-C304-4298-8248-6497E69715E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DE04716-3DCF-4684-931A-05979AE0FA4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174A191-2CB7-4B21-85AC-BF6209D45AC4}"/>
              </a:ext>
            </a:extLst>
          </p:cNvPr>
          <p:cNvSpPr>
            <a:spLocks noGrp="1"/>
          </p:cNvSpPr>
          <p:nvPr>
            <p:ph type="dt" sz="half" idx="10"/>
          </p:nvPr>
        </p:nvSpPr>
        <p:spPr/>
        <p:txBody>
          <a:bodyPr/>
          <a:lstStyle/>
          <a:p>
            <a:fld id="{85C12B7E-7C84-46AD-BD98-9B88FBA2912E}" type="datetimeFigureOut">
              <a:rPr lang="en-GB" smtClean="0"/>
              <a:t>28/09/2021</a:t>
            </a:fld>
            <a:endParaRPr lang="en-GB"/>
          </a:p>
        </p:txBody>
      </p:sp>
      <p:sp>
        <p:nvSpPr>
          <p:cNvPr id="5" name="Footer Placeholder 4">
            <a:extLst>
              <a:ext uri="{FF2B5EF4-FFF2-40B4-BE49-F238E27FC236}">
                <a16:creationId xmlns:a16="http://schemas.microsoft.com/office/drawing/2014/main" id="{3E048E87-F203-424C-AEBB-AA107288B1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A6D9E0-4BE8-49F8-B24F-98DDB9721555}"/>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450661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E8CD0-97FE-414D-B948-1ADD8EF13C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A74A49E-3338-44B0-ABBA-28DC931B22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8515FF6-49E0-4771-BC8E-93253B1F1B79}"/>
              </a:ext>
            </a:extLst>
          </p:cNvPr>
          <p:cNvSpPr>
            <a:spLocks noGrp="1"/>
          </p:cNvSpPr>
          <p:nvPr>
            <p:ph type="dt" sz="half" idx="10"/>
          </p:nvPr>
        </p:nvSpPr>
        <p:spPr/>
        <p:txBody>
          <a:bodyPr/>
          <a:lstStyle/>
          <a:p>
            <a:fld id="{85C12B7E-7C84-46AD-BD98-9B88FBA2912E}" type="datetimeFigureOut">
              <a:rPr lang="en-GB" smtClean="0"/>
              <a:t>28/09/2021</a:t>
            </a:fld>
            <a:endParaRPr lang="en-GB"/>
          </a:p>
        </p:txBody>
      </p:sp>
      <p:sp>
        <p:nvSpPr>
          <p:cNvPr id="5" name="Footer Placeholder 4">
            <a:extLst>
              <a:ext uri="{FF2B5EF4-FFF2-40B4-BE49-F238E27FC236}">
                <a16:creationId xmlns:a16="http://schemas.microsoft.com/office/drawing/2014/main" id="{426B0D5C-61BD-4FBC-B351-E8881B82C7B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A8D8B86-EFC9-4227-A7FB-9053C80F5E94}"/>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366134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PowerPoint_strip.png"/>
          <p:cNvPicPr>
            <a:picLocks noChangeAspect="1"/>
          </p:cNvPicPr>
          <p:nvPr/>
        </p:nvPicPr>
        <p:blipFill>
          <a:blip r:embed="rId8"/>
          <a:stretch>
            <a:fillRect/>
          </a:stretch>
        </p:blipFill>
        <p:spPr>
          <a:xfrm>
            <a:off x="0" y="0"/>
            <a:ext cx="182928" cy="6858000"/>
          </a:xfrm>
          <a:prstGeom prst="rect">
            <a:avLst/>
          </a:prstGeom>
        </p:spPr>
      </p:pic>
    </p:spTree>
    <p:extLst>
      <p:ext uri="{BB962C8B-B14F-4D97-AF65-F5344CB8AC3E}">
        <p14:creationId xmlns:p14="http://schemas.microsoft.com/office/powerpoint/2010/main" val="358326241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25" r:id="rId6"/>
  </p:sldLayoutIdLst>
  <p:hf hdr="0" dt="0"/>
  <p:txStyles>
    <p:titleStyle>
      <a:lvl1pPr algn="l" defTabSz="457200" rtl="0" eaLnBrk="1" latinLnBrk="0" hangingPunct="1">
        <a:lnSpc>
          <a:spcPts val="2800"/>
        </a:lnSpc>
        <a:spcBef>
          <a:spcPct val="0"/>
        </a:spcBef>
        <a:buNone/>
        <a:defRPr sz="2400" kern="1200">
          <a:solidFill>
            <a:schemeClr val="bg1"/>
          </a:solidFill>
          <a:latin typeface="+mj-lt"/>
          <a:ea typeface="+mj-ea"/>
          <a:cs typeface="+mj-cs"/>
        </a:defRPr>
      </a:lvl1pPr>
    </p:titleStyle>
    <p:bodyStyle>
      <a:lvl1pPr marL="342900" indent="-342900" algn="l" defTabSz="457200" rtl="0" eaLnBrk="1" latinLnBrk="0" hangingPunct="1">
        <a:spcBef>
          <a:spcPct val="20000"/>
        </a:spcBef>
        <a:buClr>
          <a:schemeClr val="bg1"/>
        </a:buClr>
        <a:buFont typeface="Arial"/>
        <a:buChar char="•"/>
        <a:defRPr sz="3200" kern="120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a:solidFill>
            <a:schemeClr val="bg1"/>
          </a:solidFill>
          <a:latin typeface="+mn-lt"/>
          <a:ea typeface="+mn-ea"/>
          <a:cs typeface="+mn-cs"/>
        </a:defRPr>
      </a:lvl2pPr>
      <a:lvl3pPr marL="1143000" indent="-228600" algn="l" defTabSz="457200" rtl="0" eaLnBrk="1" latinLnBrk="0" hangingPunct="1">
        <a:spcBef>
          <a:spcPct val="20000"/>
        </a:spcBef>
        <a:buClr>
          <a:schemeClr val="bg1"/>
        </a:buClr>
        <a:buFont typeface="Arial"/>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4pPr>
      <a:lvl5pPr marL="20574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655BFC-D8DC-4DC3-85B3-45F2A60093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7D768EB-3721-4CB3-BAEF-C5C0E803B0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2068860-C39B-464A-9243-0EAD4FA606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C12B7E-7C84-46AD-BD98-9B88FBA2912E}" type="datetimeFigureOut">
              <a:rPr lang="en-GB" smtClean="0"/>
              <a:t>28/09/2021</a:t>
            </a:fld>
            <a:endParaRPr lang="en-GB"/>
          </a:p>
        </p:txBody>
      </p:sp>
      <p:sp>
        <p:nvSpPr>
          <p:cNvPr id="5" name="Footer Placeholder 4">
            <a:extLst>
              <a:ext uri="{FF2B5EF4-FFF2-40B4-BE49-F238E27FC236}">
                <a16:creationId xmlns:a16="http://schemas.microsoft.com/office/drawing/2014/main" id="{191E7B55-0BEC-47E9-AD0D-59B0D45B08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2D5F52C-155F-446D-A94D-55E2B3326D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774F6E-4FEA-4D9A-B947-88F2AF1259BC}" type="slidenum">
              <a:rPr lang="en-GB" smtClean="0"/>
              <a:t>‹#›</a:t>
            </a:fld>
            <a:endParaRPr lang="en-GB"/>
          </a:p>
        </p:txBody>
      </p:sp>
    </p:spTree>
    <p:extLst>
      <p:ext uri="{BB962C8B-B14F-4D97-AF65-F5344CB8AC3E}">
        <p14:creationId xmlns:p14="http://schemas.microsoft.com/office/powerpoint/2010/main" val="3773012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NULL"/><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9.png"/><Relationship Id="rId2" Type="http://schemas.openxmlformats.org/officeDocument/2006/relationships/slideLayout" Target="../slideLayouts/slideLayout6.xml"/><Relationship Id="rId1" Type="http://schemas.openxmlformats.org/officeDocument/2006/relationships/tags" Target="../tags/tag5.xml"/><Relationship Id="rId6" Type="http://schemas.openxmlformats.org/officeDocument/2006/relationships/hyperlink" Target="https://www.maelstrom-eurohpc.eu/content/docs/uploads/doc6.pdf" TargetMode="External"/><Relationship Id="rId5" Type="http://schemas.openxmlformats.org/officeDocument/2006/relationships/image" Target="../media/image18.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6.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22.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26.png"/><Relationship Id="rId2" Type="http://schemas.openxmlformats.org/officeDocument/2006/relationships/slideLayout" Target="../slideLayouts/slideLayout6.xml"/><Relationship Id="rId1" Type="http://schemas.openxmlformats.org/officeDocument/2006/relationships/tags" Target="../tags/tag7.xml"/><Relationship Id="rId6" Type="http://schemas.openxmlformats.org/officeDocument/2006/relationships/image" Target="../media/image25.jpg"/><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3.xml"/><Relationship Id="rId5" Type="http://schemas.openxmlformats.org/officeDocument/2006/relationships/hyperlink" Target="https://essd.copernicus.org/articles/special_issue1147.html" TargetMode="External"/><Relationship Id="rId4" Type="http://schemas.openxmlformats.org/officeDocument/2006/relationships/hyperlink" Target="https://gmd.copernicus.org/articles/special_issue386_1147.html" TargetMode="Externa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8.xml"/><Relationship Id="rId7" Type="http://schemas.openxmlformats.org/officeDocument/2006/relationships/diagramColors" Target="../diagrams/colors1.xml"/><Relationship Id="rId2" Type="http://schemas.openxmlformats.org/officeDocument/2006/relationships/slideLayout" Target="../slideLayouts/slideLayout6.xml"/><Relationship Id="rId1" Type="http://schemas.openxmlformats.org/officeDocument/2006/relationships/tags" Target="../tags/tag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4F3D322-0970-491A-A087-897DE99754E3}"/>
              </a:ext>
            </a:extLst>
          </p:cNvPr>
          <p:cNvSpPr/>
          <p:nvPr/>
        </p:nvSpPr>
        <p:spPr>
          <a:xfrm>
            <a:off x="8649730" y="5074194"/>
            <a:ext cx="1807493" cy="382615"/>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D35F85E-8C22-4818-951A-D364ADFDE742}"/>
              </a:ext>
            </a:extLst>
          </p:cNvPr>
          <p:cNvSpPr>
            <a:spLocks noGrp="1"/>
          </p:cNvSpPr>
          <p:nvPr>
            <p:ph type="title"/>
          </p:nvPr>
        </p:nvSpPr>
        <p:spPr/>
        <p:txBody>
          <a:bodyPr/>
          <a:lstStyle/>
          <a:p>
            <a:endParaRPr lang="en-GB"/>
          </a:p>
        </p:txBody>
      </p:sp>
      <p:pic>
        <p:nvPicPr>
          <p:cNvPr id="8" name="Content Placeholder 7">
            <a:extLst>
              <a:ext uri="{FF2B5EF4-FFF2-40B4-BE49-F238E27FC236}">
                <a16:creationId xmlns:a16="http://schemas.microsoft.com/office/drawing/2014/main" id="{BCB1DC16-A6FD-43BE-86EB-993A7AEC73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619750" y="3525044"/>
            <a:ext cx="952500" cy="952500"/>
          </a:xfrm>
        </p:spPr>
      </p:pic>
      <p:pic>
        <p:nvPicPr>
          <p:cNvPr id="4" name="Picture 3" descr="midblue.png">
            <a:extLst>
              <a:ext uri="{FF2B5EF4-FFF2-40B4-BE49-F238E27FC236}">
                <a16:creationId xmlns:a16="http://schemas.microsoft.com/office/drawing/2014/main" id="{90702D70-33EC-492C-9A5E-418BB1918B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5E18CD65-C12C-4585-AE09-7F5ADBAE8E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7735" y="1392460"/>
            <a:ext cx="8236527" cy="5824177"/>
          </a:xfrm>
          <a:prstGeom prst="rect">
            <a:avLst/>
          </a:prstGeom>
        </p:spPr>
      </p:pic>
      <p:sp>
        <p:nvSpPr>
          <p:cNvPr id="6" name="TextBox 5">
            <a:extLst>
              <a:ext uri="{FF2B5EF4-FFF2-40B4-BE49-F238E27FC236}">
                <a16:creationId xmlns:a16="http://schemas.microsoft.com/office/drawing/2014/main" id="{90FF154F-4E1B-40DE-9966-6635554D7368}"/>
              </a:ext>
            </a:extLst>
          </p:cNvPr>
          <p:cNvSpPr txBox="1"/>
          <p:nvPr/>
        </p:nvSpPr>
        <p:spPr>
          <a:xfrm>
            <a:off x="0" y="6271920"/>
            <a:ext cx="12191999" cy="369332"/>
          </a:xfrm>
          <a:prstGeom prst="rect">
            <a:avLst/>
          </a:prstGeom>
          <a:noFill/>
        </p:spPr>
        <p:txBody>
          <a:bodyPr wrap="square" rtlCol="0">
            <a:spAutoFit/>
          </a:bodyPr>
          <a:lstStyle/>
          <a:p>
            <a:pPr algn="ctr"/>
            <a:r>
              <a:rPr lang="en-GB" dirty="0">
                <a:solidFill>
                  <a:schemeClr val="bg1"/>
                </a:solidFill>
                <a:latin typeface="Arial" panose="020B0604020202020204" pitchFamily="34" charset="0"/>
                <a:cs typeface="Arial" panose="020B0604020202020204" pitchFamily="34" charset="0"/>
              </a:rPr>
              <a:t>The strength of a common goal</a:t>
            </a:r>
          </a:p>
        </p:txBody>
      </p:sp>
      <p:sp>
        <p:nvSpPr>
          <p:cNvPr id="3" name="TextBox 2">
            <a:extLst>
              <a:ext uri="{FF2B5EF4-FFF2-40B4-BE49-F238E27FC236}">
                <a16:creationId xmlns:a16="http://schemas.microsoft.com/office/drawing/2014/main" id="{3C43A84D-5B7B-4929-9274-100BAF9814BE}"/>
              </a:ext>
            </a:extLst>
          </p:cNvPr>
          <p:cNvSpPr txBox="1"/>
          <p:nvPr/>
        </p:nvSpPr>
        <p:spPr>
          <a:xfrm>
            <a:off x="1" y="-185963"/>
            <a:ext cx="12191998" cy="2462213"/>
          </a:xfrm>
          <a:prstGeom prst="rect">
            <a:avLst/>
          </a:prstGeom>
          <a:noFill/>
        </p:spPr>
        <p:txBody>
          <a:bodyPr wrap="square" rtlCol="0">
            <a:spAutoFit/>
          </a:bodyPr>
          <a:lstStyle/>
          <a:p>
            <a:pPr algn="ctr"/>
            <a:endParaRPr lang="en-GB" dirty="0">
              <a:solidFill>
                <a:schemeClr val="bg1"/>
              </a:solidFill>
              <a:latin typeface="HelveticaNeueLT Std Ext" panose="020B0605020202020204" pitchFamily="34" charset="0"/>
            </a:endParaRPr>
          </a:p>
          <a:p>
            <a:pPr algn="ctr"/>
            <a:r>
              <a:rPr lang="en-GB" sz="3200" b="0" i="0" dirty="0">
                <a:solidFill>
                  <a:schemeClr val="bg1"/>
                </a:solidFill>
                <a:effectLst/>
                <a:latin typeface="calibri" panose="020F0502020204030204" pitchFamily="34" charset="0"/>
              </a:rPr>
              <a:t>Machine learning, high-performance computing </a:t>
            </a:r>
            <a:br>
              <a:rPr lang="en-GB" sz="3200" b="0" i="0" dirty="0">
                <a:solidFill>
                  <a:schemeClr val="bg1"/>
                </a:solidFill>
                <a:effectLst/>
                <a:latin typeface="calibri" panose="020F0502020204030204" pitchFamily="34" charset="0"/>
              </a:rPr>
            </a:br>
            <a:r>
              <a:rPr lang="en-GB" sz="3200" b="0" i="0" dirty="0">
                <a:solidFill>
                  <a:schemeClr val="bg1"/>
                </a:solidFill>
                <a:effectLst/>
                <a:latin typeface="calibri" panose="020F0502020204030204" pitchFamily="34" charset="0"/>
              </a:rPr>
              <a:t>and numerical weather prediction</a:t>
            </a:r>
            <a:endParaRPr lang="en-GB" sz="3000" dirty="0">
              <a:solidFill>
                <a:schemeClr val="bg1"/>
              </a:solidFill>
              <a:latin typeface="HelveticaNeueLT Std Ext" panose="020B0605020202020204" pitchFamily="34" charset="0"/>
            </a:endParaRPr>
          </a:p>
          <a:p>
            <a:pPr algn="ctr"/>
            <a:endParaRPr lang="en-GB" sz="3000" dirty="0">
              <a:solidFill>
                <a:schemeClr val="bg1"/>
              </a:solidFill>
              <a:latin typeface="HelveticaNeueLT Std Ext" panose="020B0605020202020204" pitchFamily="34" charset="0"/>
            </a:endParaRPr>
          </a:p>
          <a:p>
            <a:pPr algn="ctr"/>
            <a:r>
              <a:rPr lang="en-GB" sz="2400" dirty="0">
                <a:solidFill>
                  <a:schemeClr val="bg1"/>
                </a:solidFill>
                <a:latin typeface="HelveticaNeueLT Std Ext" panose="020B0605020202020204" pitchFamily="34" charset="0"/>
              </a:rPr>
              <a:t>Peter Dueben</a:t>
            </a:r>
          </a:p>
          <a:p>
            <a:endParaRPr lang="en-GB" dirty="0">
              <a:latin typeface="HelveticaNeueLT Std Ext" panose="020B0605020202020204" pitchFamily="34" charset="0"/>
            </a:endParaRPr>
          </a:p>
        </p:txBody>
      </p:sp>
      <p:sp>
        <p:nvSpPr>
          <p:cNvPr id="7" name="Rectangle 6">
            <a:extLst>
              <a:ext uri="{FF2B5EF4-FFF2-40B4-BE49-F238E27FC236}">
                <a16:creationId xmlns:a16="http://schemas.microsoft.com/office/drawing/2014/main" id="{495D70BB-D37E-4F03-95EF-3D517C90F72E}"/>
              </a:ext>
            </a:extLst>
          </p:cNvPr>
          <p:cNvSpPr/>
          <p:nvPr/>
        </p:nvSpPr>
        <p:spPr>
          <a:xfrm>
            <a:off x="1132556" y="1683622"/>
            <a:ext cx="9992497" cy="523220"/>
          </a:xfrm>
          <a:prstGeom prst="rect">
            <a:avLst/>
          </a:prstGeom>
        </p:spPr>
        <p:txBody>
          <a:bodyPr wrap="square">
            <a:spAutoFit/>
          </a:bodyPr>
          <a:lstStyle/>
          <a:p>
            <a:pPr algn="ctr"/>
            <a:endParaRPr lang="en-GB" sz="1200" dirty="0">
              <a:solidFill>
                <a:schemeClr val="bg1"/>
              </a:solidFill>
            </a:endParaRPr>
          </a:p>
          <a:p>
            <a:pPr algn="ctr"/>
            <a:r>
              <a:rPr lang="en-GB" sz="1600" dirty="0">
                <a:solidFill>
                  <a:schemeClr val="bg1"/>
                </a:solidFill>
              </a:rPr>
              <a:t>Royal Society University Research Fellow &amp; ECMWF’s Coordinator for Machine Learning and AI Activities</a:t>
            </a:r>
          </a:p>
        </p:txBody>
      </p:sp>
      <p:pic>
        <p:nvPicPr>
          <p:cNvPr id="10" name="Picture 9">
            <a:extLst>
              <a:ext uri="{FF2B5EF4-FFF2-40B4-BE49-F238E27FC236}">
                <a16:creationId xmlns:a16="http://schemas.microsoft.com/office/drawing/2014/main" id="{5406BE80-04B1-42FF-A7C5-B74DDFF5D5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590" y="3346132"/>
            <a:ext cx="1546656" cy="1546656"/>
          </a:xfrm>
          <a:prstGeom prst="rect">
            <a:avLst/>
          </a:prstGeom>
        </p:spPr>
      </p:pic>
      <p:pic>
        <p:nvPicPr>
          <p:cNvPr id="12" name="Picture 11">
            <a:extLst>
              <a:ext uri="{FF2B5EF4-FFF2-40B4-BE49-F238E27FC236}">
                <a16:creationId xmlns:a16="http://schemas.microsoft.com/office/drawing/2014/main" id="{E4417B70-4F75-4923-8CA9-AB5042316EB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62315" y="5465540"/>
            <a:ext cx="2258985" cy="557215"/>
          </a:xfrm>
          <a:prstGeom prst="rect">
            <a:avLst/>
          </a:prstGeom>
        </p:spPr>
      </p:pic>
      <p:pic>
        <p:nvPicPr>
          <p:cNvPr id="14" name="Picture 13">
            <a:extLst>
              <a:ext uri="{FF2B5EF4-FFF2-40B4-BE49-F238E27FC236}">
                <a16:creationId xmlns:a16="http://schemas.microsoft.com/office/drawing/2014/main" id="{D88BD194-C591-48FB-BC55-CDA1AF0FCCD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91712" y="4917989"/>
            <a:ext cx="1346882" cy="1143882"/>
          </a:xfrm>
          <a:prstGeom prst="rect">
            <a:avLst/>
          </a:prstGeom>
        </p:spPr>
      </p:pic>
      <p:sp>
        <p:nvSpPr>
          <p:cNvPr id="15" name="TextBox 14">
            <a:extLst>
              <a:ext uri="{FF2B5EF4-FFF2-40B4-BE49-F238E27FC236}">
                <a16:creationId xmlns:a16="http://schemas.microsoft.com/office/drawing/2014/main" id="{C3DEC50C-6F2F-4A3E-8961-8FD50EABC28E}"/>
              </a:ext>
            </a:extLst>
          </p:cNvPr>
          <p:cNvSpPr txBox="1"/>
          <p:nvPr/>
        </p:nvSpPr>
        <p:spPr>
          <a:xfrm>
            <a:off x="8081319" y="6138233"/>
            <a:ext cx="4158932" cy="646331"/>
          </a:xfrm>
          <a:prstGeom prst="rect">
            <a:avLst/>
          </a:prstGeom>
          <a:noFill/>
        </p:spPr>
        <p:txBody>
          <a:bodyPr wrap="square" rtlCol="0">
            <a:spAutoFit/>
          </a:bodyPr>
          <a:lstStyle/>
          <a:p>
            <a:pPr algn="just"/>
            <a:r>
              <a:rPr lang="en-GB" sz="1200" dirty="0">
                <a:solidFill>
                  <a:schemeClr val="bg1"/>
                </a:solidFill>
              </a:rPr>
              <a:t>The ESIWACE, MAELSTROM and AI4Copernicus projects have received funding from the European Union under grant agreement No 823988, </a:t>
            </a:r>
            <a:r>
              <a:rPr lang="en-GB" sz="1200" b="0" i="0" dirty="0">
                <a:solidFill>
                  <a:srgbClr val="E8EAED"/>
                </a:solidFill>
                <a:effectLst/>
                <a:latin typeface="Roboto"/>
              </a:rPr>
              <a:t>955513 and 101016798</a:t>
            </a:r>
            <a:r>
              <a:rPr lang="en-GB" sz="1200" dirty="0">
                <a:solidFill>
                  <a:schemeClr val="bg1"/>
                </a:solidFill>
              </a:rPr>
              <a:t>.</a:t>
            </a:r>
          </a:p>
        </p:txBody>
      </p:sp>
      <p:sp>
        <p:nvSpPr>
          <p:cNvPr id="9" name="TextBox 8">
            <a:extLst>
              <a:ext uri="{FF2B5EF4-FFF2-40B4-BE49-F238E27FC236}">
                <a16:creationId xmlns:a16="http://schemas.microsoft.com/office/drawing/2014/main" id="{097C0AB0-4843-47EB-84D5-65F0FC54DB57}"/>
              </a:ext>
            </a:extLst>
          </p:cNvPr>
          <p:cNvSpPr txBox="1"/>
          <p:nvPr/>
        </p:nvSpPr>
        <p:spPr>
          <a:xfrm>
            <a:off x="-48250" y="6056479"/>
            <a:ext cx="4010558" cy="830997"/>
          </a:xfrm>
          <a:prstGeom prst="rect">
            <a:avLst/>
          </a:prstGeom>
          <a:noFill/>
        </p:spPr>
        <p:txBody>
          <a:bodyPr wrap="square" rtlCol="0">
            <a:spAutoFit/>
          </a:bodyPr>
          <a:lstStyle/>
          <a:p>
            <a:pPr algn="just"/>
            <a:r>
              <a:rPr lang="en-GB" sz="1200" dirty="0">
                <a:solidFill>
                  <a:schemeClr val="bg1"/>
                </a:solidFill>
              </a:rPr>
              <a:t>This research used resources of the Oak Ridge Leadership Computing Facility (OLCF), which is a DOE Office of Science User Facility supported under Contract DE-AC05-00OR22725.</a:t>
            </a:r>
          </a:p>
        </p:txBody>
      </p:sp>
      <p:pic>
        <p:nvPicPr>
          <p:cNvPr id="18" name="Picture 17" descr="A close up of a sign&#10;&#10;Description automatically generated">
            <a:extLst>
              <a:ext uri="{FF2B5EF4-FFF2-40B4-BE49-F238E27FC236}">
                <a16:creationId xmlns:a16="http://schemas.microsoft.com/office/drawing/2014/main" id="{3339C0B4-99C0-4801-91CE-62664760894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0466" y="5171994"/>
            <a:ext cx="1972249" cy="836712"/>
          </a:xfrm>
          <a:prstGeom prst="rect">
            <a:avLst/>
          </a:prstGeom>
        </p:spPr>
      </p:pic>
      <p:pic>
        <p:nvPicPr>
          <p:cNvPr id="19" name="Picture 18" descr="A picture containing vector graphics&#10;&#10;Description automatically generated">
            <a:extLst>
              <a:ext uri="{FF2B5EF4-FFF2-40B4-BE49-F238E27FC236}">
                <a16:creationId xmlns:a16="http://schemas.microsoft.com/office/drawing/2014/main" id="{7D988173-07AA-4293-AF76-E2E975CD94A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283774" y="3881475"/>
            <a:ext cx="1299504" cy="1452963"/>
          </a:xfrm>
          <a:prstGeom prst="rect">
            <a:avLst/>
          </a:prstGeom>
        </p:spPr>
      </p:pic>
    </p:spTree>
    <p:extLst>
      <p:ext uri="{BB962C8B-B14F-4D97-AF65-F5344CB8AC3E}">
        <p14:creationId xmlns:p14="http://schemas.microsoft.com/office/powerpoint/2010/main" val="2600725830"/>
      </p:ext>
    </p:extLst>
  </p:cSld>
  <p:clrMapOvr>
    <a:masterClrMapping/>
  </p:clrMapOvr>
  <mc:AlternateContent xmlns:mc="http://schemas.openxmlformats.org/markup-compatibility/2006" xmlns:p14="http://schemas.microsoft.com/office/powerpoint/2010/main">
    <mc:Choice Requires="p14">
      <p:transition spd="slow" p14:dur="2000" advTm="9010"/>
    </mc:Choice>
    <mc:Fallback xmlns="">
      <p:transition spd="slow" advTm="901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4631C5C8-E94F-4A38-960D-838DF368A8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9002" y="0"/>
            <a:ext cx="5382998" cy="5470172"/>
          </a:xfrm>
          <a:prstGeom prst="rect">
            <a:avLst/>
          </a:prstGeom>
        </p:spPr>
      </p:pic>
      <p:pic>
        <p:nvPicPr>
          <p:cNvPr id="6" name="Picture 5" descr="A picture containing map&#10;&#10;Description automatically generated">
            <a:extLst>
              <a:ext uri="{FF2B5EF4-FFF2-40B4-BE49-F238E27FC236}">
                <a16:creationId xmlns:a16="http://schemas.microsoft.com/office/drawing/2014/main" id="{BB3E1591-BF73-401C-ACEE-680BCD7CE3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020" y="906408"/>
            <a:ext cx="4938188" cy="3895682"/>
          </a:xfrm>
          <a:prstGeom prst="rect">
            <a:avLst/>
          </a:prstGeom>
        </p:spPr>
      </p:pic>
      <p:sp>
        <p:nvSpPr>
          <p:cNvPr id="9" name="TextBox 8">
            <a:extLst>
              <a:ext uri="{FF2B5EF4-FFF2-40B4-BE49-F238E27FC236}">
                <a16:creationId xmlns:a16="http://schemas.microsoft.com/office/drawing/2014/main" id="{5BDA9816-B1B0-4F8B-866F-D9FC263B917A}"/>
              </a:ext>
            </a:extLst>
          </p:cNvPr>
          <p:cNvSpPr txBox="1"/>
          <p:nvPr/>
        </p:nvSpPr>
        <p:spPr>
          <a:xfrm>
            <a:off x="332829" y="5613038"/>
            <a:ext cx="12492961" cy="1477328"/>
          </a:xfrm>
          <a:prstGeom prst="rect">
            <a:avLst/>
          </a:prstGeom>
          <a:noFill/>
        </p:spPr>
        <p:txBody>
          <a:bodyPr wrap="square">
            <a:spAutoFit/>
          </a:bodyPr>
          <a:lstStyle/>
          <a:p>
            <a:r>
              <a:rPr lang="en-GB" sz="2000" dirty="0"/>
              <a:t>The first </a:t>
            </a:r>
            <a:r>
              <a:rPr lang="en-GB" sz="2000" b="1" dirty="0"/>
              <a:t>benchmark datasets</a:t>
            </a:r>
            <a:r>
              <a:rPr lang="en-GB" sz="2000" dirty="0"/>
              <a:t> have been published! </a:t>
            </a:r>
          </a:p>
          <a:p>
            <a:r>
              <a:rPr lang="en-GB" sz="1600" dirty="0">
                <a:hlinkClick r:id="rId6"/>
              </a:rPr>
              <a:t>https://www.maelstrom-eurohpc.eu/content/docs/uploads/doc6.pdf</a:t>
            </a:r>
            <a:endParaRPr lang="en-GB" sz="1600" dirty="0"/>
          </a:p>
          <a:p>
            <a:endParaRPr lang="en-GB" sz="1600" dirty="0"/>
          </a:p>
          <a:p>
            <a:r>
              <a:rPr lang="en-GB" sz="2000" dirty="0"/>
              <a:t>https://www.maelstrom-eurohpc.eu/           @MAELSTROM_EU</a:t>
            </a:r>
          </a:p>
          <a:p>
            <a:endParaRPr lang="en-GB" dirty="0"/>
          </a:p>
        </p:txBody>
      </p:sp>
      <p:pic>
        <p:nvPicPr>
          <p:cNvPr id="7" name="Picture 6" descr="A picture containing vector graphics&#10;&#10;Description automatically generated">
            <a:extLst>
              <a:ext uri="{FF2B5EF4-FFF2-40B4-BE49-F238E27FC236}">
                <a16:creationId xmlns:a16="http://schemas.microsoft.com/office/drawing/2014/main" id="{25F47DD5-36B8-4A35-B691-9224C8A940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13274" y="2970092"/>
            <a:ext cx="2066036" cy="2310015"/>
          </a:xfrm>
          <a:prstGeom prst="rect">
            <a:avLst/>
          </a:prstGeom>
        </p:spPr>
      </p:pic>
      <p:sp>
        <p:nvSpPr>
          <p:cNvPr id="10" name="TextBox 9">
            <a:extLst>
              <a:ext uri="{FF2B5EF4-FFF2-40B4-BE49-F238E27FC236}">
                <a16:creationId xmlns:a16="http://schemas.microsoft.com/office/drawing/2014/main" id="{E671ADD9-D565-483F-BBDD-11F49B99BB92}"/>
              </a:ext>
            </a:extLst>
          </p:cNvPr>
          <p:cNvSpPr txBox="1"/>
          <p:nvPr/>
        </p:nvSpPr>
        <p:spPr>
          <a:xfrm>
            <a:off x="277207" y="21184"/>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Step 4: The MAELSTROM project</a:t>
            </a:r>
          </a:p>
        </p:txBody>
      </p:sp>
      <p:sp>
        <p:nvSpPr>
          <p:cNvPr id="8" name="TextBox 7">
            <a:extLst>
              <a:ext uri="{FF2B5EF4-FFF2-40B4-BE49-F238E27FC236}">
                <a16:creationId xmlns:a16="http://schemas.microsoft.com/office/drawing/2014/main" id="{62201E9E-ABA2-4211-A7BF-922C41FC05EE}"/>
              </a:ext>
            </a:extLst>
          </p:cNvPr>
          <p:cNvSpPr txBox="1"/>
          <p:nvPr/>
        </p:nvSpPr>
        <p:spPr>
          <a:xfrm>
            <a:off x="277207" y="506298"/>
            <a:ext cx="12492961" cy="400110"/>
          </a:xfrm>
          <a:prstGeom prst="rect">
            <a:avLst/>
          </a:prstGeom>
          <a:noFill/>
        </p:spPr>
        <p:txBody>
          <a:bodyPr wrap="square">
            <a:spAutoFit/>
          </a:bodyPr>
          <a:lstStyle/>
          <a:p>
            <a:r>
              <a:rPr lang="en-GB" sz="2000" dirty="0" err="1"/>
              <a:t>MAchinE</a:t>
            </a:r>
            <a:r>
              <a:rPr lang="en-GB" sz="2000" dirty="0"/>
              <a:t> Learning for Scalable </a:t>
            </a:r>
            <a:r>
              <a:rPr lang="en-GB" sz="2000" dirty="0" err="1"/>
              <a:t>meTeoROlogy</a:t>
            </a:r>
            <a:r>
              <a:rPr lang="en-GB" sz="2000" dirty="0"/>
              <a:t> and </a:t>
            </a:r>
            <a:r>
              <a:rPr lang="en-GB" sz="2000" dirty="0" err="1"/>
              <a:t>cliMate</a:t>
            </a:r>
            <a:endParaRPr lang="en-GB" dirty="0"/>
          </a:p>
        </p:txBody>
      </p:sp>
    </p:spTree>
    <p:custDataLst>
      <p:tags r:id="rId1"/>
    </p:custDataLst>
    <p:extLst>
      <p:ext uri="{BB962C8B-B14F-4D97-AF65-F5344CB8AC3E}">
        <p14:creationId xmlns:p14="http://schemas.microsoft.com/office/powerpoint/2010/main" val="2570965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E5B16E-2258-41AA-94EF-012F4EBE3374}"/>
              </a:ext>
            </a:extLst>
          </p:cNvPr>
          <p:cNvSpPr txBox="1"/>
          <p:nvPr/>
        </p:nvSpPr>
        <p:spPr>
          <a:xfrm>
            <a:off x="277207" y="744989"/>
            <a:ext cx="11138006" cy="1938992"/>
          </a:xfrm>
          <a:prstGeom prst="rect">
            <a:avLst/>
          </a:prstGeom>
          <a:noFill/>
        </p:spPr>
        <p:txBody>
          <a:bodyPr wrap="square" rtlCol="0">
            <a:spAutoFit/>
          </a:bodyPr>
          <a:lstStyle/>
          <a:p>
            <a:pPr marL="285750" indent="-285750">
              <a:buFont typeface="Arial" panose="020B0604020202020204" pitchFamily="34" charset="0"/>
              <a:buChar char="•"/>
            </a:pPr>
            <a:r>
              <a:rPr lang="en-GB" dirty="0"/>
              <a:t>During data-assimilation the model trajectory is “synchronised” with observations </a:t>
            </a:r>
          </a:p>
          <a:p>
            <a:pPr marL="285750" indent="-285750">
              <a:buFont typeface="Arial" panose="020B0604020202020204" pitchFamily="34" charset="0"/>
              <a:buChar char="•"/>
            </a:pPr>
            <a:r>
              <a:rPr lang="en-GB" dirty="0"/>
              <a:t>Model error can be diagnosed when comparing the model with (trustworthy) observations</a:t>
            </a:r>
          </a:p>
          <a:p>
            <a:pPr marL="285750" indent="-285750">
              <a:buFont typeface="Arial" panose="020B0604020202020204" pitchFamily="34" charset="0"/>
              <a:buChar char="•"/>
            </a:pPr>
            <a:endParaRPr lang="en-GB" sz="300" dirty="0"/>
          </a:p>
          <a:p>
            <a:r>
              <a:rPr lang="en-GB" b="1" dirty="0"/>
              <a:t>Approach: </a:t>
            </a:r>
            <a:r>
              <a:rPr lang="en-GB" dirty="0"/>
              <a:t>Learn model error for a given model state using machine learning</a:t>
            </a:r>
          </a:p>
          <a:p>
            <a:endParaRPr lang="en-GB" sz="300" dirty="0"/>
          </a:p>
          <a:p>
            <a:r>
              <a:rPr lang="en-GB" b="1" dirty="0"/>
              <a:t>Benefit: </a:t>
            </a:r>
            <a:r>
              <a:rPr lang="en-GB" dirty="0"/>
              <a:t>Correct for model error and understand model deficiencies</a:t>
            </a:r>
          </a:p>
          <a:p>
            <a:endParaRPr lang="en-GB" sz="300" dirty="0"/>
          </a:p>
          <a:p>
            <a:r>
              <a:rPr lang="en-GB" b="1" dirty="0"/>
              <a:t>Question:</a:t>
            </a:r>
            <a:r>
              <a:rPr lang="en-GB" dirty="0"/>
              <a:t> What happens when the model is upgraded and the error pattern change?</a:t>
            </a:r>
          </a:p>
          <a:p>
            <a:endParaRPr lang="en-GB" sz="300" dirty="0"/>
          </a:p>
          <a:p>
            <a:r>
              <a:rPr lang="en-GB" b="1" dirty="0"/>
              <a:t>Solution:</a:t>
            </a:r>
            <a:r>
              <a:rPr lang="en-GB" dirty="0"/>
              <a:t> More work on transfer learning needs to be done</a:t>
            </a:r>
          </a:p>
        </p:txBody>
      </p:sp>
      <p:sp>
        <p:nvSpPr>
          <p:cNvPr id="10" name="TextBox 9">
            <a:extLst>
              <a:ext uri="{FF2B5EF4-FFF2-40B4-BE49-F238E27FC236}">
                <a16:creationId xmlns:a16="http://schemas.microsoft.com/office/drawing/2014/main" id="{9B984037-1500-4FF7-B196-AE39FA35EB7B}"/>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Step 5: Science and tool developments</a:t>
            </a:r>
          </a:p>
        </p:txBody>
      </p:sp>
      <p:pic>
        <p:nvPicPr>
          <p:cNvPr id="11" name="Picture 10" descr="Timeline&#10;&#10;Description automatically generated">
            <a:extLst>
              <a:ext uri="{FF2B5EF4-FFF2-40B4-BE49-F238E27FC236}">
                <a16:creationId xmlns:a16="http://schemas.microsoft.com/office/drawing/2014/main" id="{1D251D84-A49B-4458-9C32-5CFDF081D6F9}"/>
              </a:ext>
            </a:extLst>
          </p:cNvPr>
          <p:cNvPicPr>
            <a:picLocks noChangeAspect="1"/>
          </p:cNvPicPr>
          <p:nvPr/>
        </p:nvPicPr>
        <p:blipFill rotWithShape="1">
          <a:blip r:embed="rId4">
            <a:extLst>
              <a:ext uri="{28A0092B-C50C-407E-A947-70E740481C1C}">
                <a14:useLocalDpi xmlns:a14="http://schemas.microsoft.com/office/drawing/2010/main" val="0"/>
              </a:ext>
            </a:extLst>
          </a:blip>
          <a:srcRect b="51764"/>
          <a:stretch/>
        </p:blipFill>
        <p:spPr>
          <a:xfrm>
            <a:off x="206087" y="2644771"/>
            <a:ext cx="8600575" cy="2172625"/>
          </a:xfrm>
          <a:prstGeom prst="rect">
            <a:avLst/>
          </a:prstGeom>
        </p:spPr>
      </p:pic>
      <p:pic>
        <p:nvPicPr>
          <p:cNvPr id="12" name="Picture 11" descr="Timeline&#10;&#10;Description automatically generated">
            <a:extLst>
              <a:ext uri="{FF2B5EF4-FFF2-40B4-BE49-F238E27FC236}">
                <a16:creationId xmlns:a16="http://schemas.microsoft.com/office/drawing/2014/main" id="{F9F1575C-E439-470F-81B8-4897C1F0555C}"/>
              </a:ext>
            </a:extLst>
          </p:cNvPr>
          <p:cNvPicPr>
            <a:picLocks noChangeAspect="1"/>
          </p:cNvPicPr>
          <p:nvPr/>
        </p:nvPicPr>
        <p:blipFill rotWithShape="1">
          <a:blip r:embed="rId4">
            <a:extLst>
              <a:ext uri="{28A0092B-C50C-407E-A947-70E740481C1C}">
                <a14:useLocalDpi xmlns:a14="http://schemas.microsoft.com/office/drawing/2010/main" val="0"/>
              </a:ext>
            </a:extLst>
          </a:blip>
          <a:srcRect l="-1077" t="51764" r="1077"/>
          <a:stretch/>
        </p:blipFill>
        <p:spPr>
          <a:xfrm>
            <a:off x="101914" y="4674498"/>
            <a:ext cx="8600575" cy="2172625"/>
          </a:xfrm>
          <a:prstGeom prst="rect">
            <a:avLst/>
          </a:prstGeom>
        </p:spPr>
      </p:pic>
      <p:sp>
        <p:nvSpPr>
          <p:cNvPr id="14" name="TextBox 13">
            <a:extLst>
              <a:ext uri="{FF2B5EF4-FFF2-40B4-BE49-F238E27FC236}">
                <a16:creationId xmlns:a16="http://schemas.microsoft.com/office/drawing/2014/main" id="{4145EFC0-BFC9-444D-B9CD-254C92A7A0D7}"/>
              </a:ext>
            </a:extLst>
          </p:cNvPr>
          <p:cNvSpPr txBox="1"/>
          <p:nvPr/>
        </p:nvSpPr>
        <p:spPr>
          <a:xfrm>
            <a:off x="2684155" y="6621641"/>
            <a:ext cx="9507845" cy="276999"/>
          </a:xfrm>
          <a:prstGeom prst="rect">
            <a:avLst/>
          </a:prstGeom>
          <a:noFill/>
        </p:spPr>
        <p:txBody>
          <a:bodyPr wrap="square" rtlCol="0">
            <a:spAutoFit/>
          </a:bodyPr>
          <a:lstStyle/>
          <a:p>
            <a:pPr algn="r"/>
            <a:r>
              <a:rPr lang="en-GB" sz="1200" dirty="0" err="1"/>
              <a:t>Laloyaux</a:t>
            </a:r>
            <a:r>
              <a:rPr lang="en-GB" sz="1200" dirty="0"/>
              <a:t>, Dueben, </a:t>
            </a:r>
            <a:r>
              <a:rPr lang="en-GB" sz="1200" dirty="0" err="1"/>
              <a:t>Bonavita</a:t>
            </a:r>
            <a:r>
              <a:rPr lang="en-GB" sz="1200" dirty="0"/>
              <a:t> @ ECMWF + </a:t>
            </a:r>
            <a:r>
              <a:rPr lang="en-GB" sz="1200" dirty="0" err="1"/>
              <a:t>Kurth</a:t>
            </a:r>
            <a:r>
              <a:rPr lang="en-GB" sz="1200" dirty="0"/>
              <a:t> and Hall @ NVIDIA</a:t>
            </a:r>
          </a:p>
        </p:txBody>
      </p:sp>
    </p:spTree>
    <p:custDataLst>
      <p:tags r:id="rId1"/>
    </p:custDataLst>
    <p:extLst>
      <p:ext uri="{BB962C8B-B14F-4D97-AF65-F5344CB8AC3E}">
        <p14:creationId xmlns:p14="http://schemas.microsoft.com/office/powerpoint/2010/main" val="3379227799"/>
      </p:ext>
    </p:extLst>
  </p:cSld>
  <p:clrMapOvr>
    <a:masterClrMapping/>
  </p:clrMapOvr>
  <mc:AlternateContent xmlns:mc="http://schemas.openxmlformats.org/markup-compatibility/2006" xmlns:p14="http://schemas.microsoft.com/office/powerpoint/2010/main">
    <mc:Choice Requires="p14">
      <p:transition spd="slow" p14:dur="2000" advTm="123178"/>
    </mc:Choice>
    <mc:Fallback xmlns="">
      <p:transition spd="slow" advTm="1231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Challenges for machine learning in weather and climate modelling</a:t>
            </a:r>
          </a:p>
        </p:txBody>
      </p:sp>
      <p:sp>
        <p:nvSpPr>
          <p:cNvPr id="44" name="TextBox 43">
            <a:extLst>
              <a:ext uri="{FF2B5EF4-FFF2-40B4-BE49-F238E27FC236}">
                <a16:creationId xmlns:a16="http://schemas.microsoft.com/office/drawing/2014/main" id="{537758B9-61D4-4F1C-9F2C-F8C2E0812DA9}"/>
              </a:ext>
            </a:extLst>
          </p:cNvPr>
          <p:cNvSpPr txBox="1"/>
          <p:nvPr/>
        </p:nvSpPr>
        <p:spPr>
          <a:xfrm>
            <a:off x="388648" y="1152429"/>
            <a:ext cx="11803352" cy="5478423"/>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Different sets of tools for domain (Fortran on CPUs) and machine learning scientists (Python on GPUs)</a:t>
            </a:r>
            <a:endParaRPr lang="en-GB" sz="2000" b="1" dirty="0">
              <a:latin typeface="Calibri" panose="020F0502020204030204" pitchFamily="34" charset="0"/>
              <a:ea typeface="Calibri" panose="020F0502020204030204" pitchFamily="34" charset="0"/>
              <a:cs typeface="Calibri" panose="020F0502020204030204" pitchFamily="34" charset="0"/>
            </a:endParaRPr>
          </a:p>
          <a:p>
            <a:r>
              <a:rPr lang="en-GB" sz="2000" dirty="0">
                <a:latin typeface="Calibri" panose="020F0502020204030204" pitchFamily="34" charset="0"/>
                <a:cs typeface="Calibri" panose="020F0502020204030204" pitchFamily="34" charset="0"/>
              </a:rPr>
              <a:t>→ Machine learning roadmap via training and tool development (e.g. </a:t>
            </a:r>
            <a:r>
              <a:rPr lang="en-GB" sz="2000" dirty="0" err="1">
                <a:latin typeface="Calibri" panose="020F0502020204030204" pitchFamily="34" charset="0"/>
                <a:cs typeface="Calibri" panose="020F0502020204030204" pitchFamily="34" charset="0"/>
              </a:rPr>
              <a:t>CliMetLab</a:t>
            </a:r>
            <a:r>
              <a:rPr lang="en-GB" sz="2000" dirty="0">
                <a:latin typeface="Calibri" panose="020F0502020204030204" pitchFamily="34" charset="0"/>
                <a:cs typeface="Calibri" panose="020F0502020204030204" pitchFamily="34" charset="0"/>
              </a:rPr>
              <a:t>)</a:t>
            </a:r>
            <a:endParaRPr lang="en-GB" sz="2000" i="1" dirty="0">
              <a:latin typeface="Calibri" panose="020F0502020204030204" pitchFamily="34" charset="0"/>
              <a:ea typeface="Calibri" panose="020F0502020204030204" pitchFamily="34" charset="0"/>
              <a:cs typeface="Calibri" panose="020F0502020204030204" pitchFamily="34" charset="0"/>
            </a:endParaRPr>
          </a:p>
          <a:p>
            <a:endParaRPr lang="en-GB" sz="1000" i="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Off-the-shelf machine learning tools are often not sufficient for weather and climate applications</a:t>
            </a:r>
          </a:p>
          <a:p>
            <a:r>
              <a:rPr lang="en-GB" sz="2000" dirty="0">
                <a:latin typeface="Calibri" panose="020F0502020204030204" pitchFamily="34" charset="0"/>
                <a:cs typeface="Calibri" panose="020F0502020204030204" pitchFamily="34" charset="0"/>
              </a:rPr>
              <a:t>→ Machine learning roadmap, MAELSTROM and COE via benchmark datasets and tool developments</a:t>
            </a:r>
            <a:endParaRPr lang="en-GB" sz="2000" i="1" dirty="0">
              <a:latin typeface="Calibri" panose="020F0502020204030204" pitchFamily="34" charset="0"/>
              <a:ea typeface="Calibri" panose="020F0502020204030204" pitchFamily="34" charset="0"/>
              <a:cs typeface="Calibri" panose="020F0502020204030204" pitchFamily="34" charset="0"/>
            </a:endParaRPr>
          </a:p>
          <a:p>
            <a:endParaRPr lang="en-GB" sz="1000" i="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Training datasets are often not good enough while the data size is huge</a:t>
            </a:r>
          </a:p>
          <a:p>
            <a:r>
              <a:rPr lang="en-GB" sz="2000" dirty="0">
                <a:latin typeface="Calibri" panose="020F0502020204030204" pitchFamily="34" charset="0"/>
                <a:cs typeface="Calibri" panose="020F0502020204030204" pitchFamily="34" charset="0"/>
              </a:rPr>
              <a:t>→ MAELSTROM via benchmark datasets</a:t>
            </a:r>
            <a:endParaRPr lang="en-GB" sz="2000" dirty="0">
              <a:latin typeface="Calibri" panose="020F0502020204030204" pitchFamily="34" charset="0"/>
              <a:ea typeface="Calibri" panose="020F0502020204030204" pitchFamily="34" charset="0"/>
              <a:cs typeface="Calibri" panose="020F0502020204030204" pitchFamily="34" charset="0"/>
            </a:endParaRPr>
          </a:p>
          <a:p>
            <a:endParaRPr lang="en-GB" sz="1000"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We still need to learn how to scale up to </a:t>
            </a:r>
            <a:r>
              <a:rPr lang="en-GB" sz="2000" b="1" dirty="0" err="1">
                <a:latin typeface="Calibri" panose="020F0502020204030204" pitchFamily="34" charset="0"/>
                <a:ea typeface="Calibri" panose="020F0502020204030204" pitchFamily="34" charset="0"/>
                <a:cs typeface="Calibri" panose="020F0502020204030204" pitchFamily="34" charset="0"/>
              </a:rPr>
              <a:t>petascale</a:t>
            </a:r>
            <a:r>
              <a:rPr lang="en-GB" sz="2000" b="1" dirty="0">
                <a:latin typeface="Calibri" panose="020F0502020204030204" pitchFamily="34" charset="0"/>
                <a:ea typeface="Calibri" panose="020F0502020204030204" pitchFamily="34" charset="0"/>
                <a:cs typeface="Calibri" panose="020F0502020204030204" pitchFamily="34" charset="0"/>
              </a:rPr>
              <a:t> supercomputers to make the most of machine learning</a:t>
            </a:r>
          </a:p>
          <a:p>
            <a:r>
              <a:rPr lang="en-GB" sz="2000" dirty="0">
                <a:latin typeface="Calibri" panose="020F0502020204030204" pitchFamily="34" charset="0"/>
                <a:cs typeface="Calibri" panose="020F0502020204030204" pitchFamily="34" charset="0"/>
              </a:rPr>
              <a:t>→ MAELSTROM via co-design cycle</a:t>
            </a:r>
          </a:p>
          <a:p>
            <a:endParaRPr lang="en-GB" sz="1000" i="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Integration of machine learning tools into the conventional numerical weather prediction workflow is difficult</a:t>
            </a:r>
            <a:endParaRPr lang="en-GB" sz="2000" b="1" dirty="0">
              <a:latin typeface="Calibri" panose="020F0502020204030204" pitchFamily="34" charset="0"/>
              <a:ea typeface="Calibri" panose="020F0502020204030204" pitchFamily="34" charset="0"/>
              <a:cs typeface="Calibri" panose="020F0502020204030204" pitchFamily="34" charset="0"/>
            </a:endParaRPr>
          </a:p>
          <a:p>
            <a:r>
              <a:rPr lang="en-GB" sz="2000" dirty="0">
                <a:latin typeface="Calibri" panose="020F0502020204030204" pitchFamily="34" charset="0"/>
                <a:cs typeface="Calibri" panose="020F0502020204030204" pitchFamily="34" charset="0"/>
              </a:rPr>
              <a:t>→ Science and tool developments, COE, and tool development (e.g. </a:t>
            </a:r>
            <a:r>
              <a:rPr lang="en-GB" sz="2000" dirty="0" err="1">
                <a:latin typeface="Calibri" panose="020F0502020204030204" pitchFamily="34" charset="0"/>
                <a:cs typeface="Calibri" panose="020F0502020204030204" pitchFamily="34" charset="0"/>
              </a:rPr>
              <a:t>Infero</a:t>
            </a:r>
            <a:r>
              <a:rPr lang="en-GB" sz="2000" dirty="0">
                <a:latin typeface="Calibri" panose="020F0502020204030204" pitchFamily="34" charset="0"/>
                <a:cs typeface="Calibri" panose="020F0502020204030204" pitchFamily="34" charset="0"/>
              </a:rPr>
              <a:t>)</a:t>
            </a:r>
          </a:p>
          <a:p>
            <a:endParaRPr lang="en-GB" sz="1000" i="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Machine learning tools need to be updated in model cycles</a:t>
            </a:r>
          </a:p>
          <a:p>
            <a:r>
              <a:rPr lang="en-GB" sz="2000" dirty="0">
                <a:latin typeface="Calibri" panose="020F0502020204030204" pitchFamily="34" charset="0"/>
                <a:cs typeface="Calibri" panose="020F0502020204030204" pitchFamily="34" charset="0"/>
              </a:rPr>
              <a:t>→ Science and tool developments and COE via Transfer Learning</a:t>
            </a:r>
          </a:p>
          <a:p>
            <a:endParaRPr lang="en-GB" sz="1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Machine learning tools need to be reliable (extrapolating?) for use in operational predictions</a:t>
            </a:r>
          </a:p>
          <a:p>
            <a:r>
              <a:rPr lang="en-GB" sz="2000" dirty="0">
                <a:latin typeface="Calibri" panose="020F0502020204030204" pitchFamily="34" charset="0"/>
                <a:cs typeface="Calibri" panose="020F0502020204030204" pitchFamily="34" charset="0"/>
              </a:rPr>
              <a:t>→ Science and tool developments</a:t>
            </a:r>
            <a:endParaRPr lang="en-GB" sz="20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6046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4">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4">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4">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4">
                                            <p:txEl>
                                              <p:pRg st="12" end="1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4">
                                            <p:txEl>
                                              <p:pRg st="13" end="1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4">
                                            <p:txEl>
                                              <p:pRg st="15" end="1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4">
                                            <p:txEl>
                                              <p:pRg st="16" end="1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4">
                                            <p:txEl>
                                              <p:pRg st="18" end="1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4">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77207" y="14562"/>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Research highlight 1: Make models faster</a:t>
            </a:r>
          </a:p>
        </p:txBody>
      </p:sp>
      <p:sp>
        <p:nvSpPr>
          <p:cNvPr id="5" name="TextBox 4">
            <a:extLst>
              <a:ext uri="{FF2B5EF4-FFF2-40B4-BE49-F238E27FC236}">
                <a16:creationId xmlns:a16="http://schemas.microsoft.com/office/drawing/2014/main" id="{35E5B16E-2258-41AA-94EF-012F4EBE3374}"/>
              </a:ext>
            </a:extLst>
          </p:cNvPr>
          <p:cNvSpPr txBox="1"/>
          <p:nvPr/>
        </p:nvSpPr>
        <p:spPr>
          <a:xfrm>
            <a:off x="275578" y="651860"/>
            <a:ext cx="11672032" cy="6186309"/>
          </a:xfrm>
          <a:prstGeom prst="rect">
            <a:avLst/>
          </a:prstGeom>
          <a:noFill/>
        </p:spPr>
        <p:txBody>
          <a:bodyPr wrap="square" lIns="91440" tIns="45720" rIns="91440" bIns="45720" rtlCol="0" anchor="t">
            <a:spAutoFit/>
          </a:bodyPr>
          <a:lstStyle/>
          <a:p>
            <a:r>
              <a:rPr lang="en-US" dirty="0"/>
              <a:t>To represent 3D cloud effects for radiation (SPARTACUS) within simulations of the Integrated Forecast Model is four time slower than the standard radiation scheme (</a:t>
            </a:r>
            <a:r>
              <a:rPr lang="en-US" dirty="0" err="1"/>
              <a:t>Tripleclouds</a:t>
            </a:r>
            <a:r>
              <a:rPr lang="en-US" dirty="0"/>
              <a:t>)</a:t>
            </a:r>
          </a:p>
          <a:p>
            <a:endParaRPr lang="en-US" b="1" dirty="0"/>
          </a:p>
          <a:p>
            <a:r>
              <a:rPr lang="en-US" b="1" dirty="0"/>
              <a:t>Can we emulate the difference between </a:t>
            </a:r>
            <a:r>
              <a:rPr lang="en-US" b="1" dirty="0" err="1"/>
              <a:t>Tripleclouds</a:t>
            </a:r>
            <a:r>
              <a:rPr lang="en-US" b="1" dirty="0"/>
              <a:t> and SPARTACUS using neural networks?</a:t>
            </a:r>
            <a:endParaRPr lang="en-US" b="1" dirty="0">
              <a:cs typeface="Arial"/>
            </a:endParaRPr>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r>
              <a:rPr lang="en-GB" sz="1800" dirty="0"/>
              <a:t>Also see the next talk by Atos.</a:t>
            </a:r>
          </a:p>
          <a:p>
            <a:endParaRPr lang="en-US" b="1" dirty="0"/>
          </a:p>
        </p:txBody>
      </p:sp>
      <p:graphicFrame>
        <p:nvGraphicFramePr>
          <p:cNvPr id="6" name="Table 5">
            <a:extLst>
              <a:ext uri="{FF2B5EF4-FFF2-40B4-BE49-F238E27FC236}">
                <a16:creationId xmlns:a16="http://schemas.microsoft.com/office/drawing/2014/main" id="{55A50720-9884-45A0-982D-E1B867C21ED7}"/>
              </a:ext>
            </a:extLst>
          </p:cNvPr>
          <p:cNvGraphicFramePr>
            <a:graphicFrameLocks noGrp="1"/>
          </p:cNvGraphicFramePr>
          <p:nvPr>
            <p:extLst>
              <p:ext uri="{D42A27DB-BD31-4B8C-83A1-F6EECF244321}">
                <p14:modId xmlns:p14="http://schemas.microsoft.com/office/powerpoint/2010/main" val="3183423264"/>
              </p:ext>
            </p:extLst>
          </p:nvPr>
        </p:nvGraphicFramePr>
        <p:xfrm>
          <a:off x="316768" y="5272679"/>
          <a:ext cx="10013482" cy="701294"/>
        </p:xfrm>
        <a:graphic>
          <a:graphicData uri="http://schemas.openxmlformats.org/drawingml/2006/table">
            <a:tbl>
              <a:tblPr firstRow="1" firstCol="1" bandRow="1">
                <a:tableStyleId>{5C22544A-7EE6-4342-B048-85BDC9FD1C3A}</a:tableStyleId>
              </a:tblPr>
              <a:tblGrid>
                <a:gridCol w="1709740">
                  <a:extLst>
                    <a:ext uri="{9D8B030D-6E8A-4147-A177-3AD203B41FA5}">
                      <a16:colId xmlns:a16="http://schemas.microsoft.com/office/drawing/2014/main" val="1804459779"/>
                    </a:ext>
                  </a:extLst>
                </a:gridCol>
                <a:gridCol w="1474573">
                  <a:extLst>
                    <a:ext uri="{9D8B030D-6E8A-4147-A177-3AD203B41FA5}">
                      <a16:colId xmlns:a16="http://schemas.microsoft.com/office/drawing/2014/main" val="3339902144"/>
                    </a:ext>
                  </a:extLst>
                </a:gridCol>
                <a:gridCol w="1458097">
                  <a:extLst>
                    <a:ext uri="{9D8B030D-6E8A-4147-A177-3AD203B41FA5}">
                      <a16:colId xmlns:a16="http://schemas.microsoft.com/office/drawing/2014/main" val="1862016913"/>
                    </a:ext>
                  </a:extLst>
                </a:gridCol>
                <a:gridCol w="1729946">
                  <a:extLst>
                    <a:ext uri="{9D8B030D-6E8A-4147-A177-3AD203B41FA5}">
                      <a16:colId xmlns:a16="http://schemas.microsoft.com/office/drawing/2014/main" val="2087198416"/>
                    </a:ext>
                  </a:extLst>
                </a:gridCol>
                <a:gridCol w="3641126">
                  <a:extLst>
                    <a:ext uri="{9D8B030D-6E8A-4147-A177-3AD203B41FA5}">
                      <a16:colId xmlns:a16="http://schemas.microsoft.com/office/drawing/2014/main" val="4281749721"/>
                    </a:ext>
                  </a:extLst>
                </a:gridCol>
              </a:tblGrid>
              <a:tr h="0">
                <a:tc>
                  <a:txBody>
                    <a:bodyPr/>
                    <a:lstStyle/>
                    <a:p>
                      <a:pPr algn="just">
                        <a:lnSpc>
                          <a:spcPct val="150000"/>
                        </a:lnSpc>
                      </a:pPr>
                      <a:endParaRPr lang="en-GB" sz="1700" dirty="0">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a:effectLst/>
                          <a:latin typeface="+mj-lt"/>
                          <a:ea typeface="Times New Roman" panose="02020603050405020304" pitchFamily="18" charset="0"/>
                          <a:cs typeface="Times New Roman"/>
                        </a:rPr>
                        <a:t>Tripleclouds</a:t>
                      </a:r>
                      <a:endParaRPr lang="en-US" sz="1700" err="1">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a:effectLst/>
                          <a:latin typeface="+mj-lt"/>
                        </a:rPr>
                        <a:t>SPARTACUS</a:t>
                      </a:r>
                      <a:endParaRPr lang="en-GB" sz="1700">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a:effectLst/>
                          <a:latin typeface="+mj-lt"/>
                        </a:rPr>
                        <a:t>Neural Network</a:t>
                      </a:r>
                      <a:endParaRPr lang="en-GB" sz="1700">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dirty="0" err="1">
                          <a:effectLst/>
                          <a:latin typeface="+mj-lt"/>
                        </a:rPr>
                        <a:t>Tripleclouds+Neural</a:t>
                      </a:r>
                      <a:r>
                        <a:rPr lang="en-US" sz="1700" dirty="0">
                          <a:effectLst/>
                          <a:latin typeface="+mj-lt"/>
                        </a:rPr>
                        <a:t> Network</a:t>
                      </a:r>
                      <a:endParaRPr lang="en-GB" sz="1700" dirty="0">
                        <a:effectLst/>
                        <a:latin typeface="+mj-lt"/>
                        <a:ea typeface="Times New Roman" panose="02020603050405020304" pitchFamily="18" charset="0"/>
                        <a:cs typeface="Times New Roman"/>
                      </a:endParaRPr>
                    </a:p>
                  </a:txBody>
                  <a:tcPr marL="68580" marR="68580" marT="0" marB="0"/>
                </a:tc>
                <a:extLst>
                  <a:ext uri="{0D108BD9-81ED-4DB2-BD59-A6C34878D82A}">
                    <a16:rowId xmlns:a16="http://schemas.microsoft.com/office/drawing/2014/main" val="919444493"/>
                  </a:ext>
                </a:extLst>
              </a:tr>
              <a:tr h="0">
                <a:tc>
                  <a:txBody>
                    <a:bodyPr/>
                    <a:lstStyle/>
                    <a:p>
                      <a:pPr algn="just">
                        <a:lnSpc>
                          <a:spcPct val="150000"/>
                        </a:lnSpc>
                      </a:pPr>
                      <a:r>
                        <a:rPr lang="en-US" sz="1800" dirty="0">
                          <a:effectLst/>
                          <a:latin typeface="+mj-lt"/>
                        </a:rPr>
                        <a:t>Relative Cost</a:t>
                      </a:r>
                    </a:p>
                  </a:txBody>
                  <a:tcPr marL="68580" marR="68580" marT="0" marB="0"/>
                </a:tc>
                <a:tc>
                  <a:txBody>
                    <a:bodyPr/>
                    <a:lstStyle/>
                    <a:p>
                      <a:pPr algn="l">
                        <a:lnSpc>
                          <a:spcPct val="150000"/>
                        </a:lnSpc>
                      </a:pPr>
                      <a:r>
                        <a:rPr lang="en-US" sz="1700">
                          <a:effectLst/>
                          <a:latin typeface="+mj-lt"/>
                        </a:rPr>
                        <a:t>1.0</a:t>
                      </a:r>
                      <a:endParaRPr lang="en-GB" sz="1700">
                        <a:effectLst/>
                        <a:latin typeface="+mj-lt"/>
                        <a:ea typeface="Times New Roman" panose="02020603050405020304" pitchFamily="18" charset="0"/>
                        <a:cs typeface="Times New Roman"/>
                      </a:endParaRPr>
                    </a:p>
                  </a:txBody>
                  <a:tcPr marL="68580" marR="68580" marT="0" marB="0"/>
                </a:tc>
                <a:tc>
                  <a:txBody>
                    <a:bodyPr/>
                    <a:lstStyle/>
                    <a:p>
                      <a:pPr algn="l">
                        <a:lnSpc>
                          <a:spcPct val="150000"/>
                        </a:lnSpc>
                      </a:pPr>
                      <a:r>
                        <a:rPr lang="en-US" sz="1700">
                          <a:effectLst/>
                          <a:latin typeface="+mj-lt"/>
                        </a:rPr>
                        <a:t>4.4</a:t>
                      </a:r>
                      <a:endParaRPr lang="en-GB" sz="1700">
                        <a:effectLst/>
                        <a:latin typeface="+mj-lt"/>
                        <a:ea typeface="Times New Roman" panose="02020603050405020304" pitchFamily="18" charset="0"/>
                        <a:cs typeface="Times New Roman"/>
                      </a:endParaRPr>
                    </a:p>
                  </a:txBody>
                  <a:tcPr marL="68580" marR="68580" marT="0" marB="0"/>
                </a:tc>
                <a:tc>
                  <a:txBody>
                    <a:bodyPr/>
                    <a:lstStyle/>
                    <a:p>
                      <a:pPr algn="l">
                        <a:lnSpc>
                          <a:spcPct val="150000"/>
                        </a:lnSpc>
                      </a:pPr>
                      <a:r>
                        <a:rPr lang="en-US" sz="1700">
                          <a:effectLst/>
                          <a:latin typeface="+mj-lt"/>
                        </a:rPr>
                        <a:t>0.003</a:t>
                      </a:r>
                      <a:endParaRPr lang="en-GB" sz="1700">
                        <a:effectLst/>
                        <a:latin typeface="+mj-lt"/>
                        <a:ea typeface="Times New Roman" panose="02020603050405020304" pitchFamily="18" charset="0"/>
                        <a:cs typeface="Times New Roman"/>
                      </a:endParaRPr>
                    </a:p>
                  </a:txBody>
                  <a:tcPr marL="68580" marR="68580" marT="0" marB="0"/>
                </a:tc>
                <a:tc>
                  <a:txBody>
                    <a:bodyPr/>
                    <a:lstStyle/>
                    <a:p>
                      <a:pPr algn="l">
                        <a:lnSpc>
                          <a:spcPct val="150000"/>
                        </a:lnSpc>
                      </a:pPr>
                      <a:r>
                        <a:rPr lang="en-US" sz="1700" dirty="0">
                          <a:effectLst/>
                          <a:latin typeface="+mj-lt"/>
                        </a:rPr>
                        <a:t>1.003</a:t>
                      </a:r>
                      <a:endParaRPr lang="en-GB" sz="1700" dirty="0">
                        <a:effectLst/>
                        <a:latin typeface="+mj-lt"/>
                        <a:ea typeface="Times New Roman" panose="02020603050405020304" pitchFamily="18" charset="0"/>
                        <a:cs typeface="Times New Roman"/>
                      </a:endParaRPr>
                    </a:p>
                  </a:txBody>
                  <a:tcPr marL="68580" marR="68580" marT="0" marB="0"/>
                </a:tc>
                <a:extLst>
                  <a:ext uri="{0D108BD9-81ED-4DB2-BD59-A6C34878D82A}">
                    <a16:rowId xmlns:a16="http://schemas.microsoft.com/office/drawing/2014/main" val="3907764654"/>
                  </a:ext>
                </a:extLst>
              </a:tr>
            </a:tbl>
          </a:graphicData>
        </a:graphic>
      </p:graphicFrame>
      <p:sp>
        <p:nvSpPr>
          <p:cNvPr id="14" name="TextBox 13">
            <a:extLst>
              <a:ext uri="{FF2B5EF4-FFF2-40B4-BE49-F238E27FC236}">
                <a16:creationId xmlns:a16="http://schemas.microsoft.com/office/drawing/2014/main" id="{4145EFC0-BFC9-444D-B9CD-254C92A7A0D7}"/>
              </a:ext>
            </a:extLst>
          </p:cNvPr>
          <p:cNvSpPr txBox="1"/>
          <p:nvPr/>
        </p:nvSpPr>
        <p:spPr>
          <a:xfrm>
            <a:off x="6307015" y="6537804"/>
            <a:ext cx="6236043" cy="338554"/>
          </a:xfrm>
          <a:prstGeom prst="rect">
            <a:avLst/>
          </a:prstGeom>
          <a:noFill/>
        </p:spPr>
        <p:txBody>
          <a:bodyPr wrap="square" lIns="91440" tIns="45720" rIns="91440" bIns="45720" rtlCol="0" anchor="t">
            <a:spAutoFit/>
          </a:bodyPr>
          <a:lstStyle/>
          <a:p>
            <a:r>
              <a:rPr lang="de-DE" sz="1600" dirty="0"/>
              <a:t>Meyer, Hogan, Dueben, Mason </a:t>
            </a:r>
            <a:r>
              <a:rPr lang="en-GB" sz="1600" dirty="0"/>
              <a:t>https://arxiv.org/abs/2103.11919</a:t>
            </a:r>
          </a:p>
        </p:txBody>
      </p:sp>
      <p:pic>
        <p:nvPicPr>
          <p:cNvPr id="1026" name="Picture 2">
            <a:extLst>
              <a:ext uri="{FF2B5EF4-FFF2-40B4-BE49-F238E27FC236}">
                <a16:creationId xmlns:a16="http://schemas.microsoft.com/office/drawing/2014/main" id="{97DDAC73-F4EE-4ED0-B6B6-A95A9012CE1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4780" t="63914"/>
          <a:stretch/>
        </p:blipFill>
        <p:spPr bwMode="auto">
          <a:xfrm>
            <a:off x="203198" y="2060161"/>
            <a:ext cx="12020891" cy="2984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855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08297" y="29670"/>
            <a:ext cx="14662021" cy="492443"/>
          </a:xfrm>
          <a:prstGeom prst="rect">
            <a:avLst/>
          </a:prstGeom>
          <a:noFill/>
        </p:spPr>
        <p:txBody>
          <a:bodyPr wrap="square" rtlCol="0">
            <a:spAutoFit/>
          </a:bodyPr>
          <a:lstStyle/>
          <a:p>
            <a:r>
              <a:rPr lang="en-GB" sz="2600" dirty="0">
                <a:solidFill>
                  <a:schemeClr val="accent1">
                    <a:lumMod val="50000"/>
                  </a:schemeClr>
                </a:solidFill>
                <a:latin typeface="Helevtica"/>
                <a:ea typeface="+mj-ea"/>
                <a:cs typeface="+mj-cs"/>
              </a:rPr>
              <a:t>Research highlight 2: Make models better</a:t>
            </a:r>
          </a:p>
        </p:txBody>
      </p:sp>
      <p:sp>
        <p:nvSpPr>
          <p:cNvPr id="4" name="TextBox 3">
            <a:extLst>
              <a:ext uri="{FF2B5EF4-FFF2-40B4-BE49-F238E27FC236}">
                <a16:creationId xmlns:a16="http://schemas.microsoft.com/office/drawing/2014/main" id="{4DC10D64-22F7-4BAB-BA73-82CF0FB9E9F9}"/>
              </a:ext>
            </a:extLst>
          </p:cNvPr>
          <p:cNvSpPr txBox="1"/>
          <p:nvPr/>
        </p:nvSpPr>
        <p:spPr>
          <a:xfrm>
            <a:off x="483218" y="5740279"/>
            <a:ext cx="11472861" cy="923330"/>
          </a:xfrm>
          <a:prstGeom prst="rect">
            <a:avLst/>
          </a:prstGeom>
          <a:noFill/>
        </p:spPr>
        <p:txBody>
          <a:bodyPr wrap="square" rtlCol="0">
            <a:spAutoFit/>
          </a:bodyPr>
          <a:lstStyle/>
          <a:p>
            <a:pPr marL="285750" indent="-285750">
              <a:buFont typeface="Arial" panose="020B0604020202020204" pitchFamily="34" charset="0"/>
              <a:buChar char="•"/>
            </a:pPr>
            <a:r>
              <a:rPr lang="en-GB" dirty="0"/>
              <a:t>Map IFS model data at ~10 km resolution to NIMROD precipitation observations at ~1 km resolution</a:t>
            </a:r>
          </a:p>
          <a:p>
            <a:pPr marL="285750" indent="-285750">
              <a:buFont typeface="Arial" panose="020B0604020202020204" pitchFamily="34" charset="0"/>
              <a:buChar char="•"/>
            </a:pPr>
            <a:r>
              <a:rPr lang="en-GB" dirty="0"/>
              <a:t>Test Generative Adversarial Networks (GANs) and Variational Autoencoders (VAs)</a:t>
            </a:r>
          </a:p>
          <a:p>
            <a:pPr marL="285750" indent="-285750">
              <a:buFont typeface="Arial" panose="020B0604020202020204" pitchFamily="34" charset="0"/>
              <a:buChar char="•"/>
            </a:pPr>
            <a:r>
              <a:rPr lang="en-GB" dirty="0"/>
              <a:t>Generate ensembles to represent the uncertainty of the mapping.</a:t>
            </a:r>
            <a:endParaRPr lang="en-GB" b="1" dirty="0"/>
          </a:p>
        </p:txBody>
      </p:sp>
      <p:pic>
        <p:nvPicPr>
          <p:cNvPr id="3" name="Picture 2" descr="Diagram&#10;&#10;Description automatically generated">
            <a:extLst>
              <a:ext uri="{FF2B5EF4-FFF2-40B4-BE49-F238E27FC236}">
                <a16:creationId xmlns:a16="http://schemas.microsoft.com/office/drawing/2014/main" id="{2EC51C83-F15B-44F9-AEC3-2CD480FC80C9}"/>
              </a:ext>
            </a:extLst>
          </p:cNvPr>
          <p:cNvPicPr>
            <a:picLocks noChangeAspect="1"/>
          </p:cNvPicPr>
          <p:nvPr/>
        </p:nvPicPr>
        <p:blipFill rotWithShape="1">
          <a:blip r:embed="rId3">
            <a:extLst>
              <a:ext uri="{28A0092B-C50C-407E-A947-70E740481C1C}">
                <a14:useLocalDpi xmlns:a14="http://schemas.microsoft.com/office/drawing/2010/main" val="0"/>
              </a:ext>
            </a:extLst>
          </a:blip>
          <a:srcRect b="22298"/>
          <a:stretch/>
        </p:blipFill>
        <p:spPr>
          <a:xfrm>
            <a:off x="2363445" y="592257"/>
            <a:ext cx="7059887" cy="5007735"/>
          </a:xfrm>
          <a:prstGeom prst="rect">
            <a:avLst/>
          </a:prstGeom>
        </p:spPr>
      </p:pic>
      <p:pic>
        <p:nvPicPr>
          <p:cNvPr id="6" name="Picture 5" descr="Diagram&#10;&#10;Description automatically generated">
            <a:extLst>
              <a:ext uri="{FF2B5EF4-FFF2-40B4-BE49-F238E27FC236}">
                <a16:creationId xmlns:a16="http://schemas.microsoft.com/office/drawing/2014/main" id="{311D1F45-8AE5-4297-84D5-2F03AAE8DE63}"/>
              </a:ext>
            </a:extLst>
          </p:cNvPr>
          <p:cNvPicPr>
            <a:picLocks noChangeAspect="1"/>
          </p:cNvPicPr>
          <p:nvPr/>
        </p:nvPicPr>
        <p:blipFill rotWithShape="1">
          <a:blip r:embed="rId3">
            <a:extLst>
              <a:ext uri="{28A0092B-C50C-407E-A947-70E740481C1C}">
                <a14:useLocalDpi xmlns:a14="http://schemas.microsoft.com/office/drawing/2010/main" val="0"/>
              </a:ext>
            </a:extLst>
          </a:blip>
          <a:srcRect t="88312"/>
          <a:stretch/>
        </p:blipFill>
        <p:spPr>
          <a:xfrm rot="16200000">
            <a:off x="7402926" y="2938886"/>
            <a:ext cx="5062633" cy="540152"/>
          </a:xfrm>
          <a:prstGeom prst="rect">
            <a:avLst/>
          </a:prstGeom>
        </p:spPr>
      </p:pic>
      <p:sp>
        <p:nvSpPr>
          <p:cNvPr id="7" name="TextBox 6">
            <a:extLst>
              <a:ext uri="{FF2B5EF4-FFF2-40B4-BE49-F238E27FC236}">
                <a16:creationId xmlns:a16="http://schemas.microsoft.com/office/drawing/2014/main" id="{FAD92C20-7DA1-45EA-BDFE-C17FFE432255}"/>
              </a:ext>
            </a:extLst>
          </p:cNvPr>
          <p:cNvSpPr txBox="1"/>
          <p:nvPr/>
        </p:nvSpPr>
        <p:spPr>
          <a:xfrm>
            <a:off x="8435920" y="6528014"/>
            <a:ext cx="7512160" cy="338554"/>
          </a:xfrm>
          <a:prstGeom prst="rect">
            <a:avLst/>
          </a:prstGeom>
          <a:noFill/>
        </p:spPr>
        <p:txBody>
          <a:bodyPr wrap="square" rtlCol="0">
            <a:spAutoFit/>
          </a:bodyPr>
          <a:lstStyle/>
          <a:p>
            <a:r>
              <a:rPr lang="en-GB" sz="1600" b="0" i="0" dirty="0">
                <a:solidFill>
                  <a:srgbClr val="201F1E"/>
                </a:solidFill>
                <a:effectLst/>
                <a:latin typeface="Segoe UI" panose="020B0502040204020203" pitchFamily="34" charset="0"/>
              </a:rPr>
              <a:t>Harris, McRae, Chantry, Dueben, Palmer</a:t>
            </a:r>
            <a:endParaRPr lang="en-GB" sz="1600" dirty="0"/>
          </a:p>
        </p:txBody>
      </p:sp>
    </p:spTree>
    <p:extLst>
      <p:ext uri="{BB962C8B-B14F-4D97-AF65-F5344CB8AC3E}">
        <p14:creationId xmlns:p14="http://schemas.microsoft.com/office/powerpoint/2010/main" val="1679187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0762" y="181591"/>
            <a:ext cx="11914793" cy="523220"/>
          </a:xfrm>
          <a:prstGeom prst="rect">
            <a:avLst/>
          </a:prstGeom>
          <a:noFill/>
        </p:spPr>
        <p:txBody>
          <a:bodyPr wrap="square" rtlCol="0">
            <a:spAutoFit/>
          </a:bodyPr>
          <a:lstStyle/>
          <a:p>
            <a:pPr algn="ctr"/>
            <a:r>
              <a:rPr lang="en-GB" sz="2800" dirty="0">
                <a:solidFill>
                  <a:schemeClr val="accent1">
                    <a:lumMod val="50000"/>
                  </a:schemeClr>
                </a:solidFill>
                <a:latin typeface="Helevtica"/>
                <a:ea typeface="+mj-ea"/>
                <a:cs typeface="+mj-cs"/>
              </a:rPr>
              <a:t> Conclusions</a:t>
            </a:r>
          </a:p>
        </p:txBody>
      </p:sp>
      <p:sp>
        <p:nvSpPr>
          <p:cNvPr id="5" name="TextBox 4">
            <a:extLst>
              <a:ext uri="{FF2B5EF4-FFF2-40B4-BE49-F238E27FC236}">
                <a16:creationId xmlns:a16="http://schemas.microsoft.com/office/drawing/2014/main" id="{35E5B16E-2258-41AA-94EF-012F4EBE3374}"/>
              </a:ext>
            </a:extLst>
          </p:cNvPr>
          <p:cNvSpPr txBox="1"/>
          <p:nvPr/>
        </p:nvSpPr>
        <p:spPr>
          <a:xfrm>
            <a:off x="463878" y="1114989"/>
            <a:ext cx="11428560" cy="5940088"/>
          </a:xfrm>
          <a:prstGeom prst="rect">
            <a:avLst/>
          </a:prstGeom>
          <a:noFill/>
        </p:spPr>
        <p:txBody>
          <a:bodyPr wrap="square" rtlCol="0">
            <a:spAutoFit/>
          </a:bodyPr>
          <a:lstStyle/>
          <a:p>
            <a:pPr marL="285750" indent="-285750">
              <a:buFont typeface="Arial" panose="020B0604020202020204" pitchFamily="34" charset="0"/>
              <a:buChar char="•"/>
            </a:pPr>
            <a:r>
              <a:rPr lang="en-GB" sz="2000" dirty="0"/>
              <a:t>There are a large number of application areas throughout the prediction workflow in weather and climate modelling for which machine learning can make a difference.</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The weather and climate community is still only at the beginning to explore the potential of machine learning (and in particular deep learning) at scale and there are challenges to be faced.</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However, an approach that combines collaborations, meetings, scientific studies, targeted projects, shared datasets, software and hardware developments should allow us to overcome most of the challenges in the medium-term future. </a:t>
            </a:r>
          </a:p>
          <a:p>
            <a:pPr marL="285750" indent="-285750">
              <a:buFont typeface="Arial" panose="020B0604020202020204" pitchFamily="34" charset="0"/>
              <a:buChar char="•"/>
            </a:pPr>
            <a:endParaRPr lang="en-GB" sz="2000" dirty="0"/>
          </a:p>
          <a:p>
            <a:endParaRPr lang="en-GB" sz="2000" dirty="0"/>
          </a:p>
          <a:p>
            <a:r>
              <a:rPr lang="en-GB" sz="2000" b="1" dirty="0"/>
              <a:t>Please do not forget to register for the ESA-ECMWF Workshop on Machine Learning for Earth System Observation and Prediction – 15-18 November – https://www.ml4esop.esa.int/</a:t>
            </a:r>
          </a:p>
          <a:p>
            <a:pPr marL="285750" indent="-285750">
              <a:buFont typeface="Arial" panose="020B0604020202020204" pitchFamily="34" charset="0"/>
              <a:buChar char="•"/>
            </a:pPr>
            <a:endParaRPr lang="en-GB" sz="2000" dirty="0"/>
          </a:p>
          <a:p>
            <a:endParaRPr lang="en-GB" sz="2000" b="1" dirty="0"/>
          </a:p>
          <a:p>
            <a:endParaRPr lang="en-GB" sz="2000" b="1" dirty="0"/>
          </a:p>
          <a:p>
            <a:r>
              <a:rPr lang="en-GB" sz="2000" b="1" dirty="0"/>
              <a:t>Many thanks!  		   	      Peter.Dueben@ecmwf.int 			       @</a:t>
            </a:r>
            <a:r>
              <a:rPr lang="en-GB" sz="2000" b="1" dirty="0" err="1"/>
              <a:t>PDueben</a:t>
            </a:r>
            <a:endParaRPr lang="en-GB" sz="2000" b="1" dirty="0"/>
          </a:p>
          <a:p>
            <a:pPr marL="285750" indent="-285750">
              <a:buFont typeface="Arial" panose="020B0604020202020204" pitchFamily="34" charset="0"/>
              <a:buChar char="•"/>
            </a:pPr>
            <a:endParaRPr lang="en-GB" sz="2000" b="1" dirty="0"/>
          </a:p>
          <a:p>
            <a:pPr marL="285750" indent="-285750">
              <a:buFont typeface="Arial" panose="020B0604020202020204" pitchFamily="34" charset="0"/>
              <a:buChar char="•"/>
            </a:pPr>
            <a:endParaRPr lang="en-GB" sz="2000" b="1" dirty="0"/>
          </a:p>
        </p:txBody>
      </p:sp>
    </p:spTree>
    <p:extLst>
      <p:ext uri="{BB962C8B-B14F-4D97-AF65-F5344CB8AC3E}">
        <p14:creationId xmlns:p14="http://schemas.microsoft.com/office/powerpoint/2010/main" val="3430091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5F85E-8C22-4818-951A-D364ADFDE742}"/>
              </a:ext>
            </a:extLst>
          </p:cNvPr>
          <p:cNvSpPr>
            <a:spLocks noGrp="1"/>
          </p:cNvSpPr>
          <p:nvPr>
            <p:ph type="title"/>
          </p:nvPr>
        </p:nvSpPr>
        <p:spPr/>
        <p:txBody>
          <a:bodyPr/>
          <a:lstStyle/>
          <a:p>
            <a:endParaRPr lang="en-GB"/>
          </a:p>
        </p:txBody>
      </p:sp>
      <p:pic>
        <p:nvPicPr>
          <p:cNvPr id="8" name="Content Placeholder 7">
            <a:extLst>
              <a:ext uri="{FF2B5EF4-FFF2-40B4-BE49-F238E27FC236}">
                <a16:creationId xmlns:a16="http://schemas.microsoft.com/office/drawing/2014/main" id="{BCB1DC16-A6FD-43BE-86EB-993A7AEC73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619750" y="3525044"/>
            <a:ext cx="952500" cy="952500"/>
          </a:xfrm>
        </p:spPr>
      </p:pic>
      <p:pic>
        <p:nvPicPr>
          <p:cNvPr id="4" name="Picture 3" descr="midblue.png">
            <a:extLst>
              <a:ext uri="{FF2B5EF4-FFF2-40B4-BE49-F238E27FC236}">
                <a16:creationId xmlns:a16="http://schemas.microsoft.com/office/drawing/2014/main" id="{90702D70-33EC-492C-9A5E-418BB1918B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5E18CD65-C12C-4585-AE09-7F5ADBAE8E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279623"/>
            <a:ext cx="10489438" cy="7417245"/>
          </a:xfrm>
          <a:prstGeom prst="rect">
            <a:avLst/>
          </a:prstGeom>
        </p:spPr>
      </p:pic>
      <p:sp>
        <p:nvSpPr>
          <p:cNvPr id="6" name="TextBox 5">
            <a:extLst>
              <a:ext uri="{FF2B5EF4-FFF2-40B4-BE49-F238E27FC236}">
                <a16:creationId xmlns:a16="http://schemas.microsoft.com/office/drawing/2014/main" id="{90FF154F-4E1B-40DE-9966-6635554D7368}"/>
              </a:ext>
            </a:extLst>
          </p:cNvPr>
          <p:cNvSpPr txBox="1"/>
          <p:nvPr/>
        </p:nvSpPr>
        <p:spPr>
          <a:xfrm>
            <a:off x="0" y="6271920"/>
            <a:ext cx="1219199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strength of a common goal</a:t>
            </a:r>
          </a:p>
        </p:txBody>
      </p:sp>
    </p:spTree>
    <p:extLst>
      <p:ext uri="{BB962C8B-B14F-4D97-AF65-F5344CB8AC3E}">
        <p14:creationId xmlns:p14="http://schemas.microsoft.com/office/powerpoint/2010/main" val="15742686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562957" y="123926"/>
            <a:ext cx="1162904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Destination Earth at the horizon…</a:t>
            </a:r>
          </a:p>
        </p:txBody>
      </p:sp>
      <p:pic>
        <p:nvPicPr>
          <p:cNvPr id="4" name="Picture 3" descr="Diagram&#10;&#10;Description automatically generated">
            <a:extLst>
              <a:ext uri="{FF2B5EF4-FFF2-40B4-BE49-F238E27FC236}">
                <a16:creationId xmlns:a16="http://schemas.microsoft.com/office/drawing/2014/main" id="{376A21B8-71D6-47C5-91C3-73783D45D2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088" y="619841"/>
            <a:ext cx="4612987" cy="6238159"/>
          </a:xfrm>
          <a:prstGeom prst="rect">
            <a:avLst/>
          </a:prstGeom>
        </p:spPr>
      </p:pic>
      <p:pic>
        <p:nvPicPr>
          <p:cNvPr id="5" name="Picture 4" descr="Text&#10;&#10;Description automatically generated">
            <a:extLst>
              <a:ext uri="{FF2B5EF4-FFF2-40B4-BE49-F238E27FC236}">
                <a16:creationId xmlns:a16="http://schemas.microsoft.com/office/drawing/2014/main" id="{C62ED5DD-98B4-4E74-B0CA-34B2B78E1A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4832" y="0"/>
            <a:ext cx="4864218" cy="6859968"/>
          </a:xfrm>
          <a:prstGeom prst="rect">
            <a:avLst/>
          </a:prstGeom>
        </p:spPr>
      </p:pic>
      <p:pic>
        <p:nvPicPr>
          <p:cNvPr id="6" name="Picture 5" descr="A satellite image of the earth&#10;&#10;Description automatically generated with medium confidence">
            <a:extLst>
              <a:ext uri="{FF2B5EF4-FFF2-40B4-BE49-F238E27FC236}">
                <a16:creationId xmlns:a16="http://schemas.microsoft.com/office/drawing/2014/main" id="{BA01B9E7-087D-43C9-AF8D-AE85A1D34954}"/>
              </a:ext>
            </a:extLst>
          </p:cNvPr>
          <p:cNvPicPr>
            <a:picLocks noChangeAspect="1"/>
          </p:cNvPicPr>
          <p:nvPr/>
        </p:nvPicPr>
        <p:blipFill rotWithShape="1">
          <a:blip r:embed="rId6">
            <a:extLst>
              <a:ext uri="{28A0092B-C50C-407E-A947-70E740481C1C}">
                <a14:useLocalDpi xmlns:a14="http://schemas.microsoft.com/office/drawing/2010/main" val="0"/>
              </a:ext>
            </a:extLst>
          </a:blip>
          <a:srcRect l="23425" t="2615" r="23292" b="2657"/>
          <a:stretch/>
        </p:blipFill>
        <p:spPr>
          <a:xfrm>
            <a:off x="243" y="4274368"/>
            <a:ext cx="2583632" cy="2583632"/>
          </a:xfrm>
          <a:prstGeom prst="rect">
            <a:avLst/>
          </a:prstGeom>
        </p:spPr>
      </p:pic>
      <p:pic>
        <p:nvPicPr>
          <p:cNvPr id="8" name="Picture 7" descr="Chart, radar chart&#10;&#10;Description automatically generated">
            <a:extLst>
              <a:ext uri="{FF2B5EF4-FFF2-40B4-BE49-F238E27FC236}">
                <a16:creationId xmlns:a16="http://schemas.microsoft.com/office/drawing/2014/main" id="{07B4B646-CAB6-4746-A140-1C4EE7AAA8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07169" y="3149563"/>
            <a:ext cx="6558471" cy="3690472"/>
          </a:xfrm>
          <a:prstGeom prst="rect">
            <a:avLst/>
          </a:prstGeom>
        </p:spPr>
      </p:pic>
    </p:spTree>
    <p:custDataLst>
      <p:tags r:id="rId1"/>
    </p:custDataLst>
    <p:extLst>
      <p:ext uri="{BB962C8B-B14F-4D97-AF65-F5344CB8AC3E}">
        <p14:creationId xmlns:p14="http://schemas.microsoft.com/office/powerpoint/2010/main" val="3987825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Step 5: Science and tool developments</a:t>
            </a:r>
          </a:p>
        </p:txBody>
      </p:sp>
      <p:sp>
        <p:nvSpPr>
          <p:cNvPr id="44" name="TextBox 43">
            <a:extLst>
              <a:ext uri="{FF2B5EF4-FFF2-40B4-BE49-F238E27FC236}">
                <a16:creationId xmlns:a16="http://schemas.microsoft.com/office/drawing/2014/main" id="{537758B9-61D4-4F1C-9F2C-F8C2E0812DA9}"/>
              </a:ext>
            </a:extLst>
          </p:cNvPr>
          <p:cNvSpPr txBox="1"/>
          <p:nvPr/>
        </p:nvSpPr>
        <p:spPr>
          <a:xfrm>
            <a:off x="277207" y="3880432"/>
            <a:ext cx="11350481" cy="3477875"/>
          </a:xfrm>
          <a:prstGeom prst="rect">
            <a:avLst/>
          </a:prstGeom>
          <a:noFill/>
        </p:spPr>
        <p:txBody>
          <a:bodyPr wrap="square" rtlCol="0">
            <a:spAutoFit/>
          </a:bodyPr>
          <a:lstStyle/>
          <a:p>
            <a:pPr marL="285750" indent="-28575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Let’s train a machine learning tool in a changing climate</a:t>
            </a:r>
          </a:p>
          <a:p>
            <a:pPr marL="285750" indent="-28575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Let’s start simple to be able to make clear statements → The Lorenz’63 model</a:t>
            </a:r>
          </a:p>
          <a:p>
            <a:pPr marL="285750" indent="-28575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Let’s take two different approaches to learn the model from a truth trajectory:</a:t>
            </a:r>
            <a:br>
              <a:rPr lang="en-GB" sz="2000" dirty="0">
                <a:latin typeface="Calibri" panose="020F0502020204030204" pitchFamily="34" charset="0"/>
                <a:ea typeface="Calibri" panose="020F0502020204030204" pitchFamily="34" charset="0"/>
                <a:cs typeface="Calibri" panose="020F0502020204030204" pitchFamily="34" charset="0"/>
              </a:rPr>
            </a:br>
            <a:r>
              <a:rPr lang="en-GB" sz="2000" dirty="0">
                <a:latin typeface="Calibri" panose="020F0502020204030204" pitchFamily="34" charset="0"/>
                <a:ea typeface="Calibri" panose="020F0502020204030204" pitchFamily="34" charset="0"/>
                <a:cs typeface="Calibri" panose="020F0502020204030204" pitchFamily="34" charset="0"/>
              </a:rPr>
              <a:t>1. Echo State Networks (</a:t>
            </a:r>
            <a:r>
              <a:rPr lang="en-GB" sz="2000" dirty="0" err="1">
                <a:latin typeface="Calibri" panose="020F0502020204030204" pitchFamily="34" charset="0"/>
                <a:ea typeface="Calibri" panose="020F0502020204030204" pitchFamily="34" charset="0"/>
                <a:cs typeface="Calibri" panose="020F0502020204030204" pitchFamily="34" charset="0"/>
              </a:rPr>
              <a:t>Vlachas</a:t>
            </a:r>
            <a:r>
              <a:rPr lang="en-GB" sz="2000" dirty="0">
                <a:latin typeface="Calibri" panose="020F0502020204030204" pitchFamily="34" charset="0"/>
                <a:ea typeface="Calibri" panose="020F0502020204030204" pitchFamily="34" charset="0"/>
                <a:cs typeface="Calibri" panose="020F0502020204030204" pitchFamily="34" charset="0"/>
              </a:rPr>
              <a:t> et al. 2020 and Chattopadhyay et al. 2020)</a:t>
            </a:r>
            <a:br>
              <a:rPr lang="en-GB" sz="2000" dirty="0">
                <a:latin typeface="Calibri" panose="020F0502020204030204" pitchFamily="34" charset="0"/>
                <a:ea typeface="Calibri" panose="020F0502020204030204" pitchFamily="34" charset="0"/>
                <a:cs typeface="Calibri" panose="020F0502020204030204" pitchFamily="34" charset="0"/>
              </a:rPr>
            </a:br>
            <a:r>
              <a:rPr lang="en-GB" sz="2000" dirty="0">
                <a:latin typeface="Calibri" panose="020F0502020204030204" pitchFamily="34" charset="0"/>
                <a:ea typeface="Calibri" panose="020F0502020204030204" pitchFamily="34" charset="0"/>
                <a:cs typeface="Calibri" panose="020F0502020204030204" pitchFamily="34" charset="0"/>
              </a:rPr>
              <a:t>2. Domain-Driven Regularized Regression (D2R2; Pyle et al. 2021)</a:t>
            </a:r>
          </a:p>
          <a:p>
            <a:pPr marL="285750" indent="-285750">
              <a:buFontTx/>
              <a:buChar char="-"/>
            </a:pPr>
            <a:r>
              <a:rPr lang="en-GB" sz="2000" dirty="0">
                <a:latin typeface="Calibri" panose="020F0502020204030204" pitchFamily="34" charset="0"/>
                <a:cs typeface="Calibri" panose="020F0502020204030204" pitchFamily="34" charset="0"/>
              </a:rPr>
              <a:t>Let’s assume that today’s climate is the “left-lobe regime” and that climate change is kicking us into the “two-lobe regime”.</a:t>
            </a:r>
          </a:p>
          <a:p>
            <a:pPr marL="285750" indent="-285750">
              <a:buFontTx/>
              <a:buChar char="-"/>
            </a:pPr>
            <a:r>
              <a:rPr lang="en-GB" sz="2000" dirty="0">
                <a:latin typeface="Calibri" panose="020F0502020204030204" pitchFamily="34" charset="0"/>
                <a:cs typeface="Calibri" panose="020F0502020204030204" pitchFamily="34" charset="0"/>
              </a:rPr>
              <a:t>What if we only train from 1%, 2%, 5%… of the training data from the right lobe?</a:t>
            </a:r>
          </a:p>
          <a:p>
            <a:endParaRPr lang="en-GB" sz="2400" dirty="0">
              <a:latin typeface="Calibri" panose="020F0502020204030204" pitchFamily="34" charset="0"/>
              <a:ea typeface="Calibri" panose="020F0502020204030204" pitchFamily="34" charset="0"/>
              <a:cs typeface="Calibri" panose="020F0502020204030204" pitchFamily="34" charset="0"/>
            </a:endParaRPr>
          </a:p>
          <a:p>
            <a:endParaRPr lang="en-GB" dirty="0">
              <a:latin typeface="Calibri" panose="020F0502020204030204" pitchFamily="34" charset="0"/>
              <a:ea typeface="Calibri" panose="020F0502020204030204" pitchFamily="34" charset="0"/>
              <a:cs typeface="Calibri" panose="020F0502020204030204" pitchFamily="34" charset="0"/>
            </a:endParaRPr>
          </a:p>
          <a:p>
            <a:endParaRPr lang="en-GB" b="1" dirty="0">
              <a:latin typeface="Calibri" panose="020F0502020204030204" pitchFamily="34" charset="0"/>
              <a:cs typeface="Calibri" panose="020F0502020204030204" pitchFamily="34" charset="0"/>
            </a:endParaRPr>
          </a:p>
        </p:txBody>
      </p:sp>
      <p:pic>
        <p:nvPicPr>
          <p:cNvPr id="3" name="Picture 2" descr="Diagram&#10;&#10;Description automatically generated">
            <a:extLst>
              <a:ext uri="{FF2B5EF4-FFF2-40B4-BE49-F238E27FC236}">
                <a16:creationId xmlns:a16="http://schemas.microsoft.com/office/drawing/2014/main" id="{ABE60823-3498-4BC8-9E2C-AE834FD7FDF9}"/>
              </a:ext>
            </a:extLst>
          </p:cNvPr>
          <p:cNvPicPr>
            <a:picLocks noChangeAspect="1"/>
          </p:cNvPicPr>
          <p:nvPr/>
        </p:nvPicPr>
        <p:blipFill rotWithShape="1">
          <a:blip r:embed="rId3">
            <a:extLst>
              <a:ext uri="{28A0092B-C50C-407E-A947-70E740481C1C}">
                <a14:useLocalDpi xmlns:a14="http://schemas.microsoft.com/office/drawing/2010/main" val="0"/>
              </a:ext>
            </a:extLst>
          </a:blip>
          <a:srcRect l="645" r="67006" b="5136"/>
          <a:stretch/>
        </p:blipFill>
        <p:spPr>
          <a:xfrm>
            <a:off x="2703084" y="647146"/>
            <a:ext cx="4062795" cy="2948226"/>
          </a:xfrm>
          <a:prstGeom prst="rect">
            <a:avLst/>
          </a:prstGeom>
        </p:spPr>
      </p:pic>
      <p:pic>
        <p:nvPicPr>
          <p:cNvPr id="5" name="Picture 4" descr="Diagram, text&#10;&#10;Description automatically generated">
            <a:extLst>
              <a:ext uri="{FF2B5EF4-FFF2-40B4-BE49-F238E27FC236}">
                <a16:creationId xmlns:a16="http://schemas.microsoft.com/office/drawing/2014/main" id="{BD9F377C-B047-4BEA-A0B9-D88611B1B2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390" y="647146"/>
            <a:ext cx="2531354" cy="2138080"/>
          </a:xfrm>
          <a:prstGeom prst="rect">
            <a:avLst/>
          </a:prstGeom>
        </p:spPr>
      </p:pic>
      <p:pic>
        <p:nvPicPr>
          <p:cNvPr id="7" name="Picture 6" descr="A picture containing text, watch, clock&#10;&#10;Description automatically generated">
            <a:extLst>
              <a:ext uri="{FF2B5EF4-FFF2-40B4-BE49-F238E27FC236}">
                <a16:creationId xmlns:a16="http://schemas.microsoft.com/office/drawing/2014/main" id="{411A5A61-3F4A-4951-AE79-A1801BF8F0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05235" y="172649"/>
            <a:ext cx="3999640" cy="2106787"/>
          </a:xfrm>
          <a:prstGeom prst="rect">
            <a:avLst/>
          </a:prstGeom>
        </p:spPr>
      </p:pic>
      <p:sp>
        <p:nvSpPr>
          <p:cNvPr id="10" name="TextBox 9">
            <a:extLst>
              <a:ext uri="{FF2B5EF4-FFF2-40B4-BE49-F238E27FC236}">
                <a16:creationId xmlns:a16="http://schemas.microsoft.com/office/drawing/2014/main" id="{79B0A952-D95D-456E-947D-458F14D42F8B}"/>
              </a:ext>
            </a:extLst>
          </p:cNvPr>
          <p:cNvSpPr txBox="1"/>
          <p:nvPr/>
        </p:nvSpPr>
        <p:spPr>
          <a:xfrm>
            <a:off x="7414009" y="6488668"/>
            <a:ext cx="7512160" cy="369332"/>
          </a:xfrm>
          <a:prstGeom prst="rect">
            <a:avLst/>
          </a:prstGeom>
          <a:noFill/>
        </p:spPr>
        <p:txBody>
          <a:bodyPr wrap="square" rtlCol="0">
            <a:spAutoFit/>
          </a:bodyPr>
          <a:lstStyle/>
          <a:p>
            <a:r>
              <a:rPr lang="en-GB" b="0" i="0" dirty="0">
                <a:solidFill>
                  <a:srgbClr val="201F1E"/>
                </a:solidFill>
                <a:effectLst/>
                <a:latin typeface="Segoe UI" panose="020B0502040204020203" pitchFamily="34" charset="0"/>
              </a:rPr>
              <a:t>Pyle, Chantry, </a:t>
            </a:r>
            <a:r>
              <a:rPr lang="en-GB" b="0" i="0" dirty="0" err="1">
                <a:solidFill>
                  <a:srgbClr val="201F1E"/>
                </a:solidFill>
                <a:effectLst/>
                <a:latin typeface="Segoe UI" panose="020B0502040204020203" pitchFamily="34" charset="0"/>
              </a:rPr>
              <a:t>Palem</a:t>
            </a:r>
            <a:r>
              <a:rPr lang="en-GB" b="0" i="0" dirty="0">
                <a:solidFill>
                  <a:srgbClr val="201F1E"/>
                </a:solidFill>
                <a:effectLst/>
                <a:latin typeface="Segoe UI" panose="020B0502040204020203" pitchFamily="34" charset="0"/>
              </a:rPr>
              <a:t>, Palmer, Dueben, Patel</a:t>
            </a:r>
            <a:endParaRPr lang="en-GB" dirty="0"/>
          </a:p>
        </p:txBody>
      </p:sp>
      <p:pic>
        <p:nvPicPr>
          <p:cNvPr id="8" name="Picture 7" descr="Diagram&#10;&#10;Description automatically generated">
            <a:extLst>
              <a:ext uri="{FF2B5EF4-FFF2-40B4-BE49-F238E27FC236}">
                <a16:creationId xmlns:a16="http://schemas.microsoft.com/office/drawing/2014/main" id="{3B28BAC6-1CC6-4539-B914-B8FC3286AF17}"/>
              </a:ext>
            </a:extLst>
          </p:cNvPr>
          <p:cNvPicPr>
            <a:picLocks noChangeAspect="1"/>
          </p:cNvPicPr>
          <p:nvPr/>
        </p:nvPicPr>
        <p:blipFill rotWithShape="1">
          <a:blip r:embed="rId3">
            <a:extLst>
              <a:ext uri="{28A0092B-C50C-407E-A947-70E740481C1C}">
                <a14:useLocalDpi xmlns:a14="http://schemas.microsoft.com/office/drawing/2010/main" val="0"/>
              </a:ext>
            </a:extLst>
          </a:blip>
          <a:srcRect l="645" r="82948" b="5136"/>
          <a:stretch/>
        </p:blipFill>
        <p:spPr>
          <a:xfrm>
            <a:off x="9839739" y="2690535"/>
            <a:ext cx="1663230" cy="2379793"/>
          </a:xfrm>
          <a:prstGeom prst="rect">
            <a:avLst/>
          </a:prstGeom>
        </p:spPr>
      </p:pic>
    </p:spTree>
    <p:extLst>
      <p:ext uri="{BB962C8B-B14F-4D97-AF65-F5344CB8AC3E}">
        <p14:creationId xmlns:p14="http://schemas.microsoft.com/office/powerpoint/2010/main" val="350075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4">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a:extLst>
              <a:ext uri="{FF2B5EF4-FFF2-40B4-BE49-F238E27FC236}">
                <a16:creationId xmlns:a16="http://schemas.microsoft.com/office/drawing/2014/main" id="{537758B9-61D4-4F1C-9F2C-F8C2E0812DA9}"/>
              </a:ext>
            </a:extLst>
          </p:cNvPr>
          <p:cNvSpPr txBox="1"/>
          <p:nvPr/>
        </p:nvSpPr>
        <p:spPr>
          <a:xfrm>
            <a:off x="443377" y="4334232"/>
            <a:ext cx="11350481" cy="2369880"/>
          </a:xfrm>
          <a:prstGeom prst="rect">
            <a:avLst/>
          </a:prstGeom>
          <a:noFill/>
        </p:spPr>
        <p:txBody>
          <a:bodyPr wrap="square" rtlCol="0">
            <a:spAutoFit/>
          </a:bodyPr>
          <a:lstStyle/>
          <a:p>
            <a:r>
              <a:rPr lang="en-GB" sz="2400" b="1" dirty="0">
                <a:latin typeface="Calibri" panose="020F0502020204030204" pitchFamily="34" charset="0"/>
                <a:ea typeface="Calibri" panose="020F0502020204030204" pitchFamily="34" charset="0"/>
                <a:cs typeface="Calibri" panose="020F0502020204030204" pitchFamily="34" charset="0"/>
              </a:rPr>
              <a:t>             Echo State Network	  			 Regression Technique (D2R2)</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285750" indent="-285750">
              <a:buFontTx/>
              <a:buChar char="-"/>
            </a:pPr>
            <a:endParaRPr lang="en-GB" sz="2400" dirty="0">
              <a:latin typeface="Calibri" panose="020F0502020204030204" pitchFamily="34" charset="0"/>
              <a:ea typeface="Calibri" panose="020F0502020204030204" pitchFamily="34" charset="0"/>
              <a:cs typeface="Calibri" panose="020F0502020204030204" pitchFamily="34" charset="0"/>
            </a:endParaRPr>
          </a:p>
          <a:p>
            <a:pPr marL="285750" indent="-28575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The Echo State Network performs horrible unless you provide at least 10% of the data of the right lobe.</a:t>
            </a:r>
          </a:p>
          <a:p>
            <a:pPr marL="285750" indent="-28575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The regression technique needs a very small amount of the right lobe to perform well.</a:t>
            </a:r>
          </a:p>
          <a:p>
            <a:pPr marL="285750" indent="-285750">
              <a:buFontTx/>
              <a:buChar char="-"/>
            </a:pPr>
            <a:endParaRPr lang="en-GB" sz="2000" dirty="0">
              <a:latin typeface="Calibri" panose="020F0502020204030204" pitchFamily="34" charset="0"/>
              <a:ea typeface="Calibri" panose="020F0502020204030204" pitchFamily="34" charset="0"/>
              <a:cs typeface="Calibri" panose="020F0502020204030204" pitchFamily="34" charset="0"/>
            </a:endParaRPr>
          </a:p>
          <a:p>
            <a:r>
              <a:rPr lang="en-GB" sz="2200" b="1" dirty="0">
                <a:latin typeface="Calibri" panose="020F0502020204030204" pitchFamily="34" charset="0"/>
                <a:ea typeface="Calibri" panose="020F0502020204030204" pitchFamily="34" charset="0"/>
                <a:cs typeface="Calibri" panose="020F0502020204030204" pitchFamily="34" charset="0"/>
              </a:rPr>
              <a:t>Physics informed machine learning, explainable AI and trustworthy AI need to be explored.</a:t>
            </a:r>
          </a:p>
          <a:p>
            <a:endParaRPr lang="en-GB" b="1" dirty="0">
              <a:latin typeface="Calibri" panose="020F0502020204030204" pitchFamily="34" charset="0"/>
              <a:cs typeface="Calibri" panose="020F0502020204030204" pitchFamily="34" charset="0"/>
            </a:endParaRPr>
          </a:p>
        </p:txBody>
      </p:sp>
      <p:pic>
        <p:nvPicPr>
          <p:cNvPr id="4" name="Picture 3" descr="Chart, scatter chart&#10;&#10;Description automatically generated">
            <a:extLst>
              <a:ext uri="{FF2B5EF4-FFF2-40B4-BE49-F238E27FC236}">
                <a16:creationId xmlns:a16="http://schemas.microsoft.com/office/drawing/2014/main" id="{B7ACC1DB-56B5-4C9B-9AB5-60CD61089F89}"/>
              </a:ext>
            </a:extLst>
          </p:cNvPr>
          <p:cNvPicPr>
            <a:picLocks noChangeAspect="1"/>
          </p:cNvPicPr>
          <p:nvPr/>
        </p:nvPicPr>
        <p:blipFill rotWithShape="1">
          <a:blip r:embed="rId3">
            <a:extLst>
              <a:ext uri="{28A0092B-C50C-407E-A947-70E740481C1C}">
                <a14:useLocalDpi xmlns:a14="http://schemas.microsoft.com/office/drawing/2010/main" val="0"/>
              </a:ext>
            </a:extLst>
          </a:blip>
          <a:srcRect l="33714" r="33639"/>
          <a:stretch/>
        </p:blipFill>
        <p:spPr>
          <a:xfrm>
            <a:off x="265632" y="876529"/>
            <a:ext cx="4869358" cy="3558142"/>
          </a:xfrm>
          <a:prstGeom prst="rect">
            <a:avLst/>
          </a:prstGeom>
        </p:spPr>
      </p:pic>
      <p:pic>
        <p:nvPicPr>
          <p:cNvPr id="3" name="Picture 2" descr="Chart, scatter chart&#10;&#10;Description automatically generated">
            <a:extLst>
              <a:ext uri="{FF2B5EF4-FFF2-40B4-BE49-F238E27FC236}">
                <a16:creationId xmlns:a16="http://schemas.microsoft.com/office/drawing/2014/main" id="{36D8C91B-9243-4ABD-8A3C-5B4EC47E6B0A}"/>
              </a:ext>
            </a:extLst>
          </p:cNvPr>
          <p:cNvPicPr>
            <a:picLocks noChangeAspect="1"/>
          </p:cNvPicPr>
          <p:nvPr/>
        </p:nvPicPr>
        <p:blipFill rotWithShape="1">
          <a:blip r:embed="rId3">
            <a:extLst>
              <a:ext uri="{28A0092B-C50C-407E-A947-70E740481C1C}">
                <a14:useLocalDpi xmlns:a14="http://schemas.microsoft.com/office/drawing/2010/main" val="0"/>
              </a:ext>
            </a:extLst>
          </a:blip>
          <a:srcRect r="67353"/>
          <a:stretch/>
        </p:blipFill>
        <p:spPr>
          <a:xfrm>
            <a:off x="6118618" y="876529"/>
            <a:ext cx="4869357" cy="3558142"/>
          </a:xfrm>
          <a:prstGeom prst="rect">
            <a:avLst/>
          </a:prstGeom>
        </p:spPr>
      </p:pic>
      <p:sp>
        <p:nvSpPr>
          <p:cNvPr id="8" name="TextBox 7">
            <a:extLst>
              <a:ext uri="{FF2B5EF4-FFF2-40B4-BE49-F238E27FC236}">
                <a16:creationId xmlns:a16="http://schemas.microsoft.com/office/drawing/2014/main" id="{BCC3EE8B-ECCB-454A-B0AC-F8710644EBDF}"/>
              </a:ext>
            </a:extLst>
          </p:cNvPr>
          <p:cNvSpPr txBox="1"/>
          <p:nvPr/>
        </p:nvSpPr>
        <p:spPr>
          <a:xfrm>
            <a:off x="7414009" y="6488668"/>
            <a:ext cx="7512160" cy="369332"/>
          </a:xfrm>
          <a:prstGeom prst="rect">
            <a:avLst/>
          </a:prstGeom>
          <a:noFill/>
        </p:spPr>
        <p:txBody>
          <a:bodyPr wrap="square" rtlCol="0">
            <a:spAutoFit/>
          </a:bodyPr>
          <a:lstStyle/>
          <a:p>
            <a:r>
              <a:rPr lang="en-GB" b="0" i="0" dirty="0">
                <a:solidFill>
                  <a:srgbClr val="201F1E"/>
                </a:solidFill>
                <a:effectLst/>
                <a:latin typeface="Segoe UI" panose="020B0502040204020203" pitchFamily="34" charset="0"/>
              </a:rPr>
              <a:t>Pyle, Chantry, </a:t>
            </a:r>
            <a:r>
              <a:rPr lang="en-GB" b="0" i="0" dirty="0" err="1">
                <a:solidFill>
                  <a:srgbClr val="201F1E"/>
                </a:solidFill>
                <a:effectLst/>
                <a:latin typeface="Segoe UI" panose="020B0502040204020203" pitchFamily="34" charset="0"/>
              </a:rPr>
              <a:t>Palem</a:t>
            </a:r>
            <a:r>
              <a:rPr lang="en-GB" b="0" i="0" dirty="0">
                <a:solidFill>
                  <a:srgbClr val="201F1E"/>
                </a:solidFill>
                <a:effectLst/>
                <a:latin typeface="Segoe UI" panose="020B0502040204020203" pitchFamily="34" charset="0"/>
              </a:rPr>
              <a:t>, Palmer, Dueben, Patel</a:t>
            </a:r>
            <a:endParaRPr lang="en-GB" dirty="0"/>
          </a:p>
        </p:txBody>
      </p:sp>
      <p:sp>
        <p:nvSpPr>
          <p:cNvPr id="7" name="TextBox 6">
            <a:extLst>
              <a:ext uri="{FF2B5EF4-FFF2-40B4-BE49-F238E27FC236}">
                <a16:creationId xmlns:a16="http://schemas.microsoft.com/office/drawing/2014/main" id="{22611EE6-1FA9-47B6-AA92-9F6D3F167531}"/>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Step 5: Science and tool developments</a:t>
            </a:r>
          </a:p>
        </p:txBody>
      </p:sp>
    </p:spTree>
    <p:extLst>
      <p:ext uri="{BB962C8B-B14F-4D97-AF65-F5344CB8AC3E}">
        <p14:creationId xmlns:p14="http://schemas.microsoft.com/office/powerpoint/2010/main" val="570370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Machine learning in three communities</a:t>
            </a:r>
          </a:p>
        </p:txBody>
      </p:sp>
      <p:sp>
        <p:nvSpPr>
          <p:cNvPr id="44" name="TextBox 43">
            <a:extLst>
              <a:ext uri="{FF2B5EF4-FFF2-40B4-BE49-F238E27FC236}">
                <a16:creationId xmlns:a16="http://schemas.microsoft.com/office/drawing/2014/main" id="{537758B9-61D4-4F1C-9F2C-F8C2E0812DA9}"/>
              </a:ext>
            </a:extLst>
          </p:cNvPr>
          <p:cNvSpPr txBox="1"/>
          <p:nvPr/>
        </p:nvSpPr>
        <p:spPr>
          <a:xfrm>
            <a:off x="277207" y="1091443"/>
            <a:ext cx="11816653" cy="5016758"/>
          </a:xfrm>
          <a:prstGeom prst="rect">
            <a:avLst/>
          </a:prstGeom>
          <a:noFill/>
        </p:spPr>
        <p:txBody>
          <a:bodyPr wrap="square" rtlCol="0">
            <a:spAutoFit/>
          </a:bodyPr>
          <a:lstStyle/>
          <a:p>
            <a:r>
              <a:rPr lang="en-GB" sz="2000" b="1" dirty="0">
                <a:latin typeface="Calibri" panose="020F0502020204030204" pitchFamily="34" charset="0"/>
                <a:ea typeface="Calibri" panose="020F0502020204030204" pitchFamily="34" charset="0"/>
                <a:cs typeface="Calibri" panose="020F0502020204030204" pitchFamily="34" charset="0"/>
              </a:rPr>
              <a:t>How did the view on machine learning change since the last HPC workshop in 2018?</a:t>
            </a:r>
          </a:p>
          <a:p>
            <a:endParaRPr lang="en-GB" sz="2000" b="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The bold Machine Learning scientist:</a:t>
            </a:r>
          </a:p>
          <a:p>
            <a:r>
              <a:rPr lang="en-GB" sz="2000" dirty="0">
                <a:latin typeface="Calibri" panose="020F0502020204030204" pitchFamily="34" charset="0"/>
                <a:ea typeface="Calibri" panose="020F0502020204030204" pitchFamily="34" charset="0"/>
                <a:cs typeface="Calibri" panose="020F0502020204030204" pitchFamily="34" charset="0"/>
              </a:rPr>
              <a:t>“Machine learning will replace everything”     </a:t>
            </a:r>
          </a:p>
          <a:p>
            <a:r>
              <a:rPr lang="en-GB" sz="2000" b="1" dirty="0">
                <a:latin typeface="Calibri" panose="020F0502020204030204" pitchFamily="34" charset="0"/>
                <a:ea typeface="Calibri" panose="020F0502020204030204" pitchFamily="34" charset="0"/>
                <a:cs typeface="Calibri" panose="020F0502020204030204" pitchFamily="34" charset="0"/>
              </a:rPr>
              <a:t>→ </a:t>
            </a:r>
            <a:r>
              <a:rPr lang="en-GB" sz="2000" dirty="0">
                <a:latin typeface="Calibri" panose="020F0502020204030204" pitchFamily="34" charset="0"/>
                <a:ea typeface="Calibri" panose="020F0502020204030204" pitchFamily="34" charset="0"/>
                <a:cs typeface="Calibri" panose="020F0502020204030204" pitchFamily="34" charset="0"/>
              </a:rPr>
              <a:t>“Machine learning will replace everything, look here…”</a:t>
            </a:r>
            <a:endParaRPr lang="en-GB" sz="2000" b="1" dirty="0">
              <a:latin typeface="Calibri" panose="020F0502020204030204" pitchFamily="34" charset="0"/>
              <a:ea typeface="Calibri" panose="020F0502020204030204" pitchFamily="34" charset="0"/>
              <a:cs typeface="Calibri" panose="020F0502020204030204" pitchFamily="34" charset="0"/>
            </a:endParaRPr>
          </a:p>
          <a:p>
            <a:endParaRPr lang="en-GB" sz="2000" b="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The HPC hardware developer:</a:t>
            </a:r>
          </a:p>
          <a:p>
            <a:r>
              <a:rPr lang="en-GB" sz="2000" dirty="0">
                <a:latin typeface="Calibri" panose="020F0502020204030204" pitchFamily="34" charset="0"/>
                <a:ea typeface="Calibri" panose="020F0502020204030204" pitchFamily="34" charset="0"/>
                <a:cs typeface="Calibri" panose="020F0502020204030204" pitchFamily="34" charset="0"/>
              </a:rPr>
              <a:t>“Machine learning will dominate future HPC developments”     </a:t>
            </a:r>
          </a:p>
          <a:p>
            <a:r>
              <a:rPr lang="en-GB" sz="2000" b="1" dirty="0">
                <a:latin typeface="Calibri" panose="020F0502020204030204" pitchFamily="34" charset="0"/>
                <a:ea typeface="Calibri" panose="020F0502020204030204" pitchFamily="34" charset="0"/>
                <a:cs typeface="Calibri" panose="020F0502020204030204" pitchFamily="34" charset="0"/>
              </a:rPr>
              <a:t>→ </a:t>
            </a:r>
            <a:r>
              <a:rPr lang="en-GB" sz="2000" dirty="0">
                <a:latin typeface="Calibri" panose="020F0502020204030204" pitchFamily="34" charset="0"/>
                <a:ea typeface="Calibri" panose="020F0502020204030204" pitchFamily="34" charset="0"/>
                <a:cs typeface="Calibri" panose="020F0502020204030204" pitchFamily="34" charset="0"/>
              </a:rPr>
              <a:t>“Here is our new machine learning hardware, please use it”</a:t>
            </a:r>
          </a:p>
          <a:p>
            <a:endParaRPr lang="en-GB" sz="2000" b="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The sceptical weather and climate domain scientist:</a:t>
            </a:r>
          </a:p>
          <a:p>
            <a:r>
              <a:rPr lang="en-GB" sz="2000" dirty="0">
                <a:latin typeface="Calibri" panose="020F0502020204030204" pitchFamily="34" charset="0"/>
                <a:ea typeface="Calibri" panose="020F0502020204030204" pitchFamily="34" charset="0"/>
                <a:cs typeface="Calibri" panose="020F0502020204030204" pitchFamily="34" charset="0"/>
              </a:rPr>
              <a:t>“Machine learning is just a wave going through…”    </a:t>
            </a:r>
          </a:p>
          <a:p>
            <a:r>
              <a:rPr lang="en-GB" sz="2000" b="1" dirty="0">
                <a:latin typeface="Calibri" panose="020F0502020204030204" pitchFamily="34" charset="0"/>
                <a:ea typeface="Calibri" panose="020F0502020204030204" pitchFamily="34" charset="0"/>
                <a:cs typeface="Calibri" panose="020F0502020204030204" pitchFamily="34" charset="0"/>
              </a:rPr>
              <a:t>→</a:t>
            </a:r>
            <a:r>
              <a:rPr lang="en-GB" sz="2000" dirty="0">
                <a:latin typeface="Calibri" panose="020F0502020204030204" pitchFamily="34" charset="0"/>
                <a:ea typeface="Calibri" panose="020F0502020204030204" pitchFamily="34" charset="0"/>
                <a:cs typeface="Calibri" panose="020F0502020204030204" pitchFamily="34" charset="0"/>
              </a:rPr>
              <a:t> “Machine learning is just a method…”</a:t>
            </a:r>
          </a:p>
          <a:p>
            <a:endParaRPr lang="en-GB" sz="2000" b="1" dirty="0">
              <a:latin typeface="Calibri" panose="020F0502020204030204" pitchFamily="34" charset="0"/>
              <a:ea typeface="Calibri" panose="020F0502020204030204" pitchFamily="34" charset="0"/>
              <a:cs typeface="Calibri" panose="020F0502020204030204" pitchFamily="34" charset="0"/>
            </a:endParaRPr>
          </a:p>
          <a:p>
            <a:endParaRPr lang="en-GB" sz="2000" b="1" dirty="0">
              <a:latin typeface="Calibri" panose="020F0502020204030204" pitchFamily="34" charset="0"/>
              <a:ea typeface="Calibri" panose="020F0502020204030204" pitchFamily="34" charset="0"/>
              <a:cs typeface="Calibri" panose="020F0502020204030204" pitchFamily="34" charset="0"/>
            </a:endParaRPr>
          </a:p>
          <a:p>
            <a:endParaRPr lang="en-GB" sz="20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94010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xEl>
                                              <p:pRg st="11" end="1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9" name="Straight Connector 108">
            <a:extLst>
              <a:ext uri="{FF2B5EF4-FFF2-40B4-BE49-F238E27FC236}">
                <a16:creationId xmlns:a16="http://schemas.microsoft.com/office/drawing/2014/main" id="{40C8C640-613A-45AE-966E-D500BCC6EAFA}"/>
              </a:ext>
            </a:extLst>
          </p:cNvPr>
          <p:cNvCxnSpPr>
            <a:cxnSpLocks/>
            <a:stCxn id="108" idx="2"/>
          </p:cNvCxnSpPr>
          <p:nvPr/>
        </p:nvCxnSpPr>
        <p:spPr>
          <a:xfrm flipH="1">
            <a:off x="7571963" y="1635116"/>
            <a:ext cx="842766" cy="1382162"/>
          </a:xfrm>
          <a:prstGeom prst="line">
            <a:avLst/>
          </a:prstGeom>
        </p:spPr>
        <p:style>
          <a:lnRef idx="2">
            <a:schemeClr val="accent3"/>
          </a:lnRef>
          <a:fillRef idx="0">
            <a:schemeClr val="accent3"/>
          </a:fillRef>
          <a:effectRef idx="1">
            <a:schemeClr val="accent3"/>
          </a:effectRef>
          <a:fontRef idx="minor">
            <a:schemeClr val="tx1"/>
          </a:fontRef>
        </p:style>
      </p:cxnSp>
      <p:pic>
        <p:nvPicPr>
          <p:cNvPr id="21" name="Picture 20" descr="Diagram&#10;&#10;Description automatically generated with medium confidence">
            <a:extLst>
              <a:ext uri="{FF2B5EF4-FFF2-40B4-BE49-F238E27FC236}">
                <a16:creationId xmlns:a16="http://schemas.microsoft.com/office/drawing/2014/main" id="{0011B66C-0A6F-44BC-A11A-8EC0090A79ED}"/>
              </a:ext>
            </a:extLst>
          </p:cNvPr>
          <p:cNvPicPr>
            <a:picLocks noChangeAspect="1"/>
          </p:cNvPicPr>
          <p:nvPr/>
        </p:nvPicPr>
        <p:blipFill rotWithShape="1">
          <a:blip r:embed="rId2">
            <a:extLst>
              <a:ext uri="{28A0092B-C50C-407E-A947-70E740481C1C}">
                <a14:useLocalDpi xmlns:a14="http://schemas.microsoft.com/office/drawing/2010/main" val="0"/>
              </a:ext>
            </a:extLst>
          </a:blip>
          <a:srcRect l="2901" t="35138" r="4656" b="34289"/>
          <a:stretch/>
        </p:blipFill>
        <p:spPr>
          <a:xfrm>
            <a:off x="814389" y="2775694"/>
            <a:ext cx="10707076" cy="1748866"/>
          </a:xfrm>
          <a:prstGeom prst="rect">
            <a:avLst/>
          </a:prstGeom>
        </p:spPr>
      </p:pic>
      <p:cxnSp>
        <p:nvCxnSpPr>
          <p:cNvPr id="115" name="Straight Connector 114">
            <a:extLst>
              <a:ext uri="{FF2B5EF4-FFF2-40B4-BE49-F238E27FC236}">
                <a16:creationId xmlns:a16="http://schemas.microsoft.com/office/drawing/2014/main" id="{4A057B83-4EEA-4EC9-A926-43DF2A933067}"/>
              </a:ext>
            </a:extLst>
          </p:cNvPr>
          <p:cNvCxnSpPr>
            <a:cxnSpLocks/>
            <a:stCxn id="114" idx="0"/>
          </p:cNvCxnSpPr>
          <p:nvPr/>
        </p:nvCxnSpPr>
        <p:spPr>
          <a:xfrm flipV="1">
            <a:off x="1357311" y="3816785"/>
            <a:ext cx="537230" cy="1881658"/>
          </a:xfrm>
          <a:prstGeom prst="line">
            <a:avLst/>
          </a:prstGeom>
        </p:spPr>
        <p:style>
          <a:lnRef idx="2">
            <a:schemeClr val="accent3"/>
          </a:lnRef>
          <a:fillRef idx="0">
            <a:schemeClr val="accent3"/>
          </a:fillRef>
          <a:effectRef idx="1">
            <a:schemeClr val="accent3"/>
          </a:effectRef>
          <a:fontRef idx="minor">
            <a:schemeClr val="tx1"/>
          </a:fontRef>
        </p:style>
      </p:cxnSp>
      <p:cxnSp>
        <p:nvCxnSpPr>
          <p:cNvPr id="88" name="Straight Connector 87">
            <a:extLst>
              <a:ext uri="{FF2B5EF4-FFF2-40B4-BE49-F238E27FC236}">
                <a16:creationId xmlns:a16="http://schemas.microsoft.com/office/drawing/2014/main" id="{82D19415-A850-439A-8281-60290E4CED64}"/>
              </a:ext>
            </a:extLst>
          </p:cNvPr>
          <p:cNvCxnSpPr>
            <a:cxnSpLocks/>
            <a:stCxn id="87" idx="2"/>
          </p:cNvCxnSpPr>
          <p:nvPr/>
        </p:nvCxnSpPr>
        <p:spPr>
          <a:xfrm>
            <a:off x="894743" y="1823611"/>
            <a:ext cx="1078039" cy="1139003"/>
          </a:xfrm>
          <a:prstGeom prst="line">
            <a:avLst/>
          </a:prstGeom>
        </p:spPr>
        <p:style>
          <a:lnRef idx="2">
            <a:schemeClr val="accent3"/>
          </a:lnRef>
          <a:fillRef idx="0">
            <a:schemeClr val="accent3"/>
          </a:fillRef>
          <a:effectRef idx="1">
            <a:schemeClr val="accent3"/>
          </a:effectRef>
          <a:fontRef idx="minor">
            <a:schemeClr val="tx1"/>
          </a:fontRef>
        </p:style>
      </p:cxnSp>
      <p:sp>
        <p:nvSpPr>
          <p:cNvPr id="71" name="TextBox 70">
            <a:extLst>
              <a:ext uri="{FF2B5EF4-FFF2-40B4-BE49-F238E27FC236}">
                <a16:creationId xmlns:a16="http://schemas.microsoft.com/office/drawing/2014/main" id="{3C487919-82B2-404E-8930-E5384AEF23A2}"/>
              </a:ext>
            </a:extLst>
          </p:cNvPr>
          <p:cNvSpPr txBox="1"/>
          <p:nvPr/>
        </p:nvSpPr>
        <p:spPr>
          <a:xfrm>
            <a:off x="3300703" y="5542902"/>
            <a:ext cx="1130091"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err="1"/>
              <a:t>Infero</a:t>
            </a:r>
            <a:r>
              <a:rPr lang="en-GB" sz="1200" dirty="0"/>
              <a:t> / Antonino and Tiago</a:t>
            </a:r>
          </a:p>
        </p:txBody>
      </p:sp>
      <p:cxnSp>
        <p:nvCxnSpPr>
          <p:cNvPr id="72" name="Straight Connector 71">
            <a:extLst>
              <a:ext uri="{FF2B5EF4-FFF2-40B4-BE49-F238E27FC236}">
                <a16:creationId xmlns:a16="http://schemas.microsoft.com/office/drawing/2014/main" id="{421305EA-AF09-4D6E-8426-5820ADDD03F3}"/>
              </a:ext>
            </a:extLst>
          </p:cNvPr>
          <p:cNvCxnSpPr>
            <a:cxnSpLocks/>
            <a:stCxn id="71" idx="0"/>
          </p:cNvCxnSpPr>
          <p:nvPr/>
        </p:nvCxnSpPr>
        <p:spPr>
          <a:xfrm flipV="1">
            <a:off x="3865748" y="4283413"/>
            <a:ext cx="2236922" cy="1259488"/>
          </a:xfrm>
          <a:prstGeom prst="line">
            <a:avLst/>
          </a:prstGeom>
        </p:spPr>
        <p:style>
          <a:lnRef idx="2">
            <a:schemeClr val="accent3"/>
          </a:lnRef>
          <a:fillRef idx="0">
            <a:schemeClr val="accent3"/>
          </a:fillRef>
          <a:effectRef idx="1">
            <a:schemeClr val="accent3"/>
          </a:effectRef>
          <a:fontRef idx="minor">
            <a:schemeClr val="tx1"/>
          </a:fontRef>
        </p:style>
      </p:cxnSp>
      <p:cxnSp>
        <p:nvCxnSpPr>
          <p:cNvPr id="154" name="Straight Connector 153">
            <a:extLst>
              <a:ext uri="{FF2B5EF4-FFF2-40B4-BE49-F238E27FC236}">
                <a16:creationId xmlns:a16="http://schemas.microsoft.com/office/drawing/2014/main" id="{20B8609F-8E1C-46F7-A6EE-0920E0B26D2B}"/>
              </a:ext>
            </a:extLst>
          </p:cNvPr>
          <p:cNvCxnSpPr>
            <a:cxnSpLocks/>
            <a:stCxn id="153" idx="0"/>
          </p:cNvCxnSpPr>
          <p:nvPr/>
        </p:nvCxnSpPr>
        <p:spPr>
          <a:xfrm flipH="1" flipV="1">
            <a:off x="7610674" y="3830622"/>
            <a:ext cx="899939" cy="1892805"/>
          </a:xfrm>
          <a:prstGeom prst="line">
            <a:avLst/>
          </a:prstGeom>
        </p:spPr>
        <p:style>
          <a:lnRef idx="2">
            <a:schemeClr val="accent3"/>
          </a:lnRef>
          <a:fillRef idx="0">
            <a:schemeClr val="accent3"/>
          </a:fillRef>
          <a:effectRef idx="1">
            <a:schemeClr val="accent3"/>
          </a:effectRef>
          <a:fontRef idx="minor">
            <a:schemeClr val="tx1"/>
          </a:fontRef>
        </p:style>
      </p:cxnSp>
      <p:sp>
        <p:nvSpPr>
          <p:cNvPr id="147" name="TextBox 146">
            <a:extLst>
              <a:ext uri="{FF2B5EF4-FFF2-40B4-BE49-F238E27FC236}">
                <a16:creationId xmlns:a16="http://schemas.microsoft.com/office/drawing/2014/main" id="{A094565C-C0CF-4A09-8E1C-C9412D18E993}"/>
              </a:ext>
            </a:extLst>
          </p:cNvPr>
          <p:cNvSpPr txBox="1"/>
          <p:nvPr/>
        </p:nvSpPr>
        <p:spPr>
          <a:xfrm>
            <a:off x="5609203" y="5726698"/>
            <a:ext cx="1914975"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SPARTACUS emulation / Reading and Robin</a:t>
            </a:r>
          </a:p>
        </p:txBody>
      </p:sp>
      <p:cxnSp>
        <p:nvCxnSpPr>
          <p:cNvPr id="148" name="Straight Connector 147">
            <a:extLst>
              <a:ext uri="{FF2B5EF4-FFF2-40B4-BE49-F238E27FC236}">
                <a16:creationId xmlns:a16="http://schemas.microsoft.com/office/drawing/2014/main" id="{CE81CE68-5E40-4F0C-9EA7-97FBFEBF39BF}"/>
              </a:ext>
            </a:extLst>
          </p:cNvPr>
          <p:cNvCxnSpPr>
            <a:cxnSpLocks/>
            <a:stCxn id="147" idx="0"/>
          </p:cNvCxnSpPr>
          <p:nvPr/>
        </p:nvCxnSpPr>
        <p:spPr>
          <a:xfrm flipV="1">
            <a:off x="6566691" y="3794035"/>
            <a:ext cx="1017175" cy="1932662"/>
          </a:xfrm>
          <a:prstGeom prst="line">
            <a:avLst/>
          </a:prstGeom>
        </p:spPr>
        <p:style>
          <a:lnRef idx="2">
            <a:schemeClr val="accent3"/>
          </a:lnRef>
          <a:fillRef idx="0">
            <a:schemeClr val="accent3"/>
          </a:fillRef>
          <a:effectRef idx="1">
            <a:schemeClr val="accent3"/>
          </a:effectRef>
          <a:fontRef idx="minor">
            <a:schemeClr val="tx1"/>
          </a:fontRef>
        </p:style>
      </p:cxnSp>
      <p:cxnSp>
        <p:nvCxnSpPr>
          <p:cNvPr id="143" name="Straight Connector 142">
            <a:extLst>
              <a:ext uri="{FF2B5EF4-FFF2-40B4-BE49-F238E27FC236}">
                <a16:creationId xmlns:a16="http://schemas.microsoft.com/office/drawing/2014/main" id="{3DB74BF2-AC9B-460F-B6DB-E8E684D59AEB}"/>
              </a:ext>
            </a:extLst>
          </p:cNvPr>
          <p:cNvCxnSpPr>
            <a:cxnSpLocks/>
            <a:stCxn id="142" idx="2"/>
          </p:cNvCxnSpPr>
          <p:nvPr/>
        </p:nvCxnSpPr>
        <p:spPr>
          <a:xfrm>
            <a:off x="6978995" y="1649797"/>
            <a:ext cx="545183" cy="1354013"/>
          </a:xfrm>
          <a:prstGeom prst="line">
            <a:avLst/>
          </a:prstGeom>
        </p:spPr>
        <p:style>
          <a:lnRef idx="2">
            <a:schemeClr val="accent6"/>
          </a:lnRef>
          <a:fillRef idx="0">
            <a:schemeClr val="accent6"/>
          </a:fillRef>
          <a:effectRef idx="1">
            <a:schemeClr val="accent6"/>
          </a:effectRef>
          <a:fontRef idx="minor">
            <a:schemeClr val="tx1"/>
          </a:fontRef>
        </p:style>
      </p:cxnSp>
      <p:cxnSp>
        <p:nvCxnSpPr>
          <p:cNvPr id="125" name="Straight Connector 124">
            <a:extLst>
              <a:ext uri="{FF2B5EF4-FFF2-40B4-BE49-F238E27FC236}">
                <a16:creationId xmlns:a16="http://schemas.microsoft.com/office/drawing/2014/main" id="{8942908B-3719-41E8-A097-39F3FE0C95E1}"/>
              </a:ext>
            </a:extLst>
          </p:cNvPr>
          <p:cNvCxnSpPr>
            <a:cxnSpLocks/>
          </p:cNvCxnSpPr>
          <p:nvPr/>
        </p:nvCxnSpPr>
        <p:spPr>
          <a:xfrm flipV="1">
            <a:off x="5010798" y="4283412"/>
            <a:ext cx="1091872" cy="1073954"/>
          </a:xfrm>
          <a:prstGeom prst="line">
            <a:avLst/>
          </a:prstGeom>
        </p:spPr>
        <p:style>
          <a:lnRef idx="2">
            <a:schemeClr val="accent3"/>
          </a:lnRef>
          <a:fillRef idx="0">
            <a:schemeClr val="accent3"/>
          </a:fillRef>
          <a:effectRef idx="1">
            <a:schemeClr val="accent3"/>
          </a:effectRef>
          <a:fontRef idx="minor">
            <a:schemeClr val="tx1"/>
          </a:fontRef>
        </p:style>
      </p:cxnSp>
      <p:cxnSp>
        <p:nvCxnSpPr>
          <p:cNvPr id="117" name="Straight Connector 116">
            <a:extLst>
              <a:ext uri="{FF2B5EF4-FFF2-40B4-BE49-F238E27FC236}">
                <a16:creationId xmlns:a16="http://schemas.microsoft.com/office/drawing/2014/main" id="{44DD42CF-A9DA-477B-BC79-85E913FA9BEC}"/>
              </a:ext>
            </a:extLst>
          </p:cNvPr>
          <p:cNvCxnSpPr>
            <a:cxnSpLocks/>
            <a:stCxn id="116" idx="2"/>
          </p:cNvCxnSpPr>
          <p:nvPr/>
        </p:nvCxnSpPr>
        <p:spPr>
          <a:xfrm flipH="1">
            <a:off x="10306372" y="1107516"/>
            <a:ext cx="881146" cy="1905741"/>
          </a:xfrm>
          <a:prstGeom prst="line">
            <a:avLst/>
          </a:prstGeom>
        </p:spPr>
        <p:style>
          <a:lnRef idx="2">
            <a:schemeClr val="accent3"/>
          </a:lnRef>
          <a:fillRef idx="0">
            <a:schemeClr val="accent3"/>
          </a:fillRef>
          <a:effectRef idx="1">
            <a:schemeClr val="accent3"/>
          </a:effectRef>
          <a:fontRef idx="minor">
            <a:schemeClr val="tx1"/>
          </a:fontRef>
        </p:style>
      </p:cxnSp>
      <p:cxnSp>
        <p:nvCxnSpPr>
          <p:cNvPr id="103" name="Straight Connector 102">
            <a:extLst>
              <a:ext uri="{FF2B5EF4-FFF2-40B4-BE49-F238E27FC236}">
                <a16:creationId xmlns:a16="http://schemas.microsoft.com/office/drawing/2014/main" id="{7B13E29F-C259-451C-BF7F-350E90DABE0D}"/>
              </a:ext>
            </a:extLst>
          </p:cNvPr>
          <p:cNvCxnSpPr>
            <a:cxnSpLocks/>
            <a:stCxn id="102" idx="2"/>
          </p:cNvCxnSpPr>
          <p:nvPr/>
        </p:nvCxnSpPr>
        <p:spPr>
          <a:xfrm flipH="1">
            <a:off x="7524177" y="1107516"/>
            <a:ext cx="1039552" cy="1924007"/>
          </a:xfrm>
          <a:prstGeom prst="line">
            <a:avLst/>
          </a:prstGeom>
        </p:spPr>
        <p:style>
          <a:lnRef idx="2">
            <a:schemeClr val="accent6"/>
          </a:lnRef>
          <a:fillRef idx="0">
            <a:schemeClr val="accent6"/>
          </a:fillRef>
          <a:effectRef idx="1">
            <a:schemeClr val="accent6"/>
          </a:effectRef>
          <a:fontRef idx="minor">
            <a:schemeClr val="tx1"/>
          </a:fontRef>
        </p:style>
      </p:cxnSp>
      <p:sp>
        <p:nvSpPr>
          <p:cNvPr id="55" name="CustomShape 3"/>
          <p:cNvSpPr/>
          <p:nvPr/>
        </p:nvSpPr>
        <p:spPr>
          <a:xfrm flipH="1">
            <a:off x="4751630" y="1944387"/>
            <a:ext cx="7341728" cy="973546"/>
          </a:xfrm>
          <a:prstGeom prst="rect">
            <a:avLst/>
          </a:prstGeom>
          <a:noFill/>
          <a:ln>
            <a:noFill/>
          </a:ln>
        </p:spPr>
        <p:style>
          <a:lnRef idx="0">
            <a:scrgbClr r="0" g="0" b="0"/>
          </a:lnRef>
          <a:fillRef idx="0">
            <a:scrgbClr r="0" g="0" b="0"/>
          </a:fillRef>
          <a:effectRef idx="0">
            <a:scrgbClr r="0" g="0" b="0"/>
          </a:effectRef>
          <a:fontRef idx="minor"/>
        </p:style>
      </p:sp>
      <p:sp>
        <p:nvSpPr>
          <p:cNvPr id="3" name="TextBox 2">
            <a:extLst>
              <a:ext uri="{FF2B5EF4-FFF2-40B4-BE49-F238E27FC236}">
                <a16:creationId xmlns:a16="http://schemas.microsoft.com/office/drawing/2014/main" id="{FB31DE51-A10A-4134-A166-536419F7908C}"/>
              </a:ext>
            </a:extLst>
          </p:cNvPr>
          <p:cNvSpPr txBox="1"/>
          <p:nvPr/>
        </p:nvSpPr>
        <p:spPr>
          <a:xfrm>
            <a:off x="411887" y="6430287"/>
            <a:ext cx="1039446"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dirty="0"/>
              <a:t>Planned</a:t>
            </a:r>
          </a:p>
        </p:txBody>
      </p:sp>
      <p:sp>
        <p:nvSpPr>
          <p:cNvPr id="23" name="TextBox 22">
            <a:extLst>
              <a:ext uri="{FF2B5EF4-FFF2-40B4-BE49-F238E27FC236}">
                <a16:creationId xmlns:a16="http://schemas.microsoft.com/office/drawing/2014/main" id="{6707BC81-332B-4509-93BB-73ED60E99BF6}"/>
              </a:ext>
            </a:extLst>
          </p:cNvPr>
          <p:cNvSpPr txBox="1"/>
          <p:nvPr/>
        </p:nvSpPr>
        <p:spPr>
          <a:xfrm>
            <a:off x="1603733" y="6430287"/>
            <a:ext cx="111369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dirty="0"/>
              <a:t>Ongoing</a:t>
            </a:r>
          </a:p>
        </p:txBody>
      </p:sp>
      <p:sp>
        <p:nvSpPr>
          <p:cNvPr id="24" name="TextBox 23">
            <a:extLst>
              <a:ext uri="{FF2B5EF4-FFF2-40B4-BE49-F238E27FC236}">
                <a16:creationId xmlns:a16="http://schemas.microsoft.com/office/drawing/2014/main" id="{E922BD25-37CB-4950-8A96-239C6D2C56D6}"/>
              </a:ext>
            </a:extLst>
          </p:cNvPr>
          <p:cNvSpPr txBox="1"/>
          <p:nvPr/>
        </p:nvSpPr>
        <p:spPr>
          <a:xfrm>
            <a:off x="2869824" y="6430287"/>
            <a:ext cx="1254370"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dirty="0"/>
              <a:t>Published</a:t>
            </a:r>
          </a:p>
        </p:txBody>
      </p:sp>
      <p:sp>
        <p:nvSpPr>
          <p:cNvPr id="26" name="TextBox 25">
            <a:extLst>
              <a:ext uri="{FF2B5EF4-FFF2-40B4-BE49-F238E27FC236}">
                <a16:creationId xmlns:a16="http://schemas.microsoft.com/office/drawing/2014/main" id="{64D3DE98-E626-40A6-A19C-0C85705085E5}"/>
              </a:ext>
            </a:extLst>
          </p:cNvPr>
          <p:cNvSpPr txBox="1"/>
          <p:nvPr/>
        </p:nvSpPr>
        <p:spPr>
          <a:xfrm>
            <a:off x="255924" y="467060"/>
            <a:ext cx="1281722"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dirty="0"/>
              <a:t>Unstructured grids / COE</a:t>
            </a:r>
          </a:p>
        </p:txBody>
      </p:sp>
      <p:sp>
        <p:nvSpPr>
          <p:cNvPr id="4" name="TextBox 3">
            <a:extLst>
              <a:ext uri="{FF2B5EF4-FFF2-40B4-BE49-F238E27FC236}">
                <a16:creationId xmlns:a16="http://schemas.microsoft.com/office/drawing/2014/main" id="{43F008AC-A492-4B17-BED9-741421D8AAA5}"/>
              </a:ext>
            </a:extLst>
          </p:cNvPr>
          <p:cNvSpPr txBox="1"/>
          <p:nvPr/>
        </p:nvSpPr>
        <p:spPr>
          <a:xfrm>
            <a:off x="4369891" y="6248113"/>
            <a:ext cx="7845912" cy="584775"/>
          </a:xfrm>
          <a:prstGeom prst="rect">
            <a:avLst/>
          </a:prstGeom>
          <a:noFill/>
        </p:spPr>
        <p:txBody>
          <a:bodyPr wrap="square" rtlCol="0">
            <a:spAutoFit/>
          </a:bodyPr>
          <a:lstStyle/>
          <a:p>
            <a:r>
              <a:rPr lang="en-GB" sz="1600" dirty="0"/>
              <a:t>COE == Centre of Excellence with ATOS and NVIDIA</a:t>
            </a:r>
          </a:p>
          <a:p>
            <a:r>
              <a:rPr lang="en-GB" sz="1600" dirty="0" err="1"/>
              <a:t>ESoWC</a:t>
            </a:r>
            <a:r>
              <a:rPr lang="en-GB" sz="1600" dirty="0"/>
              <a:t> == ECMWF Summer of Weather Code</a:t>
            </a:r>
          </a:p>
        </p:txBody>
      </p:sp>
      <p:cxnSp>
        <p:nvCxnSpPr>
          <p:cNvPr id="6" name="Straight Connector 5">
            <a:extLst>
              <a:ext uri="{FF2B5EF4-FFF2-40B4-BE49-F238E27FC236}">
                <a16:creationId xmlns:a16="http://schemas.microsoft.com/office/drawing/2014/main" id="{C73CA71C-B790-4DAE-9926-B3C5136077F0}"/>
              </a:ext>
            </a:extLst>
          </p:cNvPr>
          <p:cNvCxnSpPr>
            <a:cxnSpLocks/>
            <a:stCxn id="26" idx="2"/>
          </p:cNvCxnSpPr>
          <p:nvPr/>
        </p:nvCxnSpPr>
        <p:spPr>
          <a:xfrm>
            <a:off x="896786" y="928725"/>
            <a:ext cx="1108555" cy="2064539"/>
          </a:xfrm>
          <a:prstGeom prst="line">
            <a:avLst/>
          </a:prstGeom>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047C7842-46F2-446D-8913-0B37AD94F0B3}"/>
              </a:ext>
            </a:extLst>
          </p:cNvPr>
          <p:cNvSpPr txBox="1"/>
          <p:nvPr/>
        </p:nvSpPr>
        <p:spPr>
          <a:xfrm>
            <a:off x="276897" y="1944624"/>
            <a:ext cx="1039446"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dirty="0"/>
              <a:t>Observation operators / Jesper</a:t>
            </a:r>
          </a:p>
        </p:txBody>
      </p:sp>
      <p:cxnSp>
        <p:nvCxnSpPr>
          <p:cNvPr id="31" name="Straight Connector 30">
            <a:extLst>
              <a:ext uri="{FF2B5EF4-FFF2-40B4-BE49-F238E27FC236}">
                <a16:creationId xmlns:a16="http://schemas.microsoft.com/office/drawing/2014/main" id="{F6B57794-7D73-4456-ACA7-BD7BA84632E1}"/>
              </a:ext>
            </a:extLst>
          </p:cNvPr>
          <p:cNvCxnSpPr>
            <a:cxnSpLocks/>
          </p:cNvCxnSpPr>
          <p:nvPr/>
        </p:nvCxnSpPr>
        <p:spPr>
          <a:xfrm>
            <a:off x="806149" y="2600505"/>
            <a:ext cx="1188362" cy="384973"/>
          </a:xfrm>
          <a:prstGeom prst="line">
            <a:avLst/>
          </a:prstGeom>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827CBD05-7737-45F1-A484-E8C88D01551D}"/>
              </a:ext>
            </a:extLst>
          </p:cNvPr>
          <p:cNvSpPr txBox="1"/>
          <p:nvPr/>
        </p:nvSpPr>
        <p:spPr>
          <a:xfrm>
            <a:off x="3385651" y="915030"/>
            <a:ext cx="1281722"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dirty="0"/>
              <a:t>CAMS emulator / Mihai</a:t>
            </a:r>
          </a:p>
        </p:txBody>
      </p:sp>
      <p:cxnSp>
        <p:nvCxnSpPr>
          <p:cNvPr id="35" name="Straight Connector 34">
            <a:extLst>
              <a:ext uri="{FF2B5EF4-FFF2-40B4-BE49-F238E27FC236}">
                <a16:creationId xmlns:a16="http://schemas.microsoft.com/office/drawing/2014/main" id="{EEC19090-37DA-4858-8EA2-F3DC6E74F9A0}"/>
              </a:ext>
            </a:extLst>
          </p:cNvPr>
          <p:cNvCxnSpPr>
            <a:cxnSpLocks/>
            <a:stCxn id="34" idx="2"/>
          </p:cNvCxnSpPr>
          <p:nvPr/>
        </p:nvCxnSpPr>
        <p:spPr>
          <a:xfrm>
            <a:off x="4026512" y="1376695"/>
            <a:ext cx="820614" cy="1608783"/>
          </a:xfrm>
          <a:prstGeom prst="line">
            <a:avLst/>
          </a:prstGeom>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FD0621C3-DD41-43EB-91FD-87A6EA8E33F5}"/>
              </a:ext>
            </a:extLst>
          </p:cNvPr>
          <p:cNvSpPr txBox="1"/>
          <p:nvPr/>
        </p:nvSpPr>
        <p:spPr>
          <a:xfrm>
            <a:off x="6158467" y="463400"/>
            <a:ext cx="1618117"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dirty="0"/>
              <a:t>NOGWD emulation / Oxford, Mat</a:t>
            </a:r>
          </a:p>
        </p:txBody>
      </p:sp>
      <p:cxnSp>
        <p:nvCxnSpPr>
          <p:cNvPr id="13" name="Straight Connector 12">
            <a:extLst>
              <a:ext uri="{FF2B5EF4-FFF2-40B4-BE49-F238E27FC236}">
                <a16:creationId xmlns:a16="http://schemas.microsoft.com/office/drawing/2014/main" id="{DC71E79C-DFB3-468D-B607-2B22E9570805}"/>
              </a:ext>
            </a:extLst>
          </p:cNvPr>
          <p:cNvCxnSpPr>
            <a:cxnSpLocks/>
            <a:stCxn id="38" idx="2"/>
          </p:cNvCxnSpPr>
          <p:nvPr/>
        </p:nvCxnSpPr>
        <p:spPr>
          <a:xfrm>
            <a:off x="6967526" y="925064"/>
            <a:ext cx="561255" cy="2083998"/>
          </a:xfrm>
          <a:prstGeom prst="line">
            <a:avLst/>
          </a:prstGeom>
        </p:spPr>
        <p:style>
          <a:lnRef idx="2">
            <a:schemeClr val="accent6"/>
          </a:lnRef>
          <a:fillRef idx="0">
            <a:schemeClr val="accent6"/>
          </a:fillRef>
          <a:effectRef idx="1">
            <a:schemeClr val="accent6"/>
          </a:effectRef>
          <a:fontRef idx="minor">
            <a:schemeClr val="tx1"/>
          </a:fontRef>
        </p:style>
      </p:cxnSp>
      <p:sp>
        <p:nvSpPr>
          <p:cNvPr id="41" name="TextBox 40">
            <a:extLst>
              <a:ext uri="{FF2B5EF4-FFF2-40B4-BE49-F238E27FC236}">
                <a16:creationId xmlns:a16="http://schemas.microsoft.com/office/drawing/2014/main" id="{89A37EBD-8E48-4924-B2B9-59BEFA38B033}"/>
              </a:ext>
            </a:extLst>
          </p:cNvPr>
          <p:cNvSpPr txBox="1"/>
          <p:nvPr/>
        </p:nvSpPr>
        <p:spPr>
          <a:xfrm>
            <a:off x="6807041" y="1707905"/>
            <a:ext cx="226815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err="1"/>
              <a:t>ecRad</a:t>
            </a:r>
            <a:r>
              <a:rPr lang="en-GB" sz="1200" dirty="0"/>
              <a:t> emulation / MAELSTROM, Mat and Robin</a:t>
            </a:r>
          </a:p>
        </p:txBody>
      </p:sp>
      <p:cxnSp>
        <p:nvCxnSpPr>
          <p:cNvPr id="15" name="Straight Connector 14">
            <a:extLst>
              <a:ext uri="{FF2B5EF4-FFF2-40B4-BE49-F238E27FC236}">
                <a16:creationId xmlns:a16="http://schemas.microsoft.com/office/drawing/2014/main" id="{9A1FD20A-C183-45B9-9B18-927A7C2C07AA}"/>
              </a:ext>
            </a:extLst>
          </p:cNvPr>
          <p:cNvCxnSpPr>
            <a:cxnSpLocks/>
            <a:stCxn id="41" idx="2"/>
          </p:cNvCxnSpPr>
          <p:nvPr/>
        </p:nvCxnSpPr>
        <p:spPr>
          <a:xfrm flipH="1">
            <a:off x="7557112" y="2169570"/>
            <a:ext cx="384004" cy="893509"/>
          </a:xfrm>
          <a:prstGeom prst="line">
            <a:avLst/>
          </a:prstGeom>
        </p:spPr>
        <p:style>
          <a:lnRef idx="2">
            <a:schemeClr val="accent3"/>
          </a:lnRef>
          <a:fillRef idx="0">
            <a:schemeClr val="accent3"/>
          </a:fillRef>
          <a:effectRef idx="1">
            <a:schemeClr val="accent3"/>
          </a:effectRef>
          <a:fontRef idx="minor">
            <a:schemeClr val="tx1"/>
          </a:fontRef>
        </p:style>
      </p:cxnSp>
      <p:sp>
        <p:nvSpPr>
          <p:cNvPr id="44" name="TextBox 43">
            <a:extLst>
              <a:ext uri="{FF2B5EF4-FFF2-40B4-BE49-F238E27FC236}">
                <a16:creationId xmlns:a16="http://schemas.microsoft.com/office/drawing/2014/main" id="{7FE5011B-FE7F-4BB0-B9E5-63D77C1F54D4}"/>
              </a:ext>
            </a:extLst>
          </p:cNvPr>
          <p:cNvSpPr txBox="1"/>
          <p:nvPr/>
        </p:nvSpPr>
        <p:spPr>
          <a:xfrm>
            <a:off x="5648562" y="1866501"/>
            <a:ext cx="1039446"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dirty="0"/>
              <a:t>S2S prediction correction / Jesper</a:t>
            </a:r>
          </a:p>
        </p:txBody>
      </p:sp>
      <p:cxnSp>
        <p:nvCxnSpPr>
          <p:cNvPr id="45" name="Straight Connector 44">
            <a:extLst>
              <a:ext uri="{FF2B5EF4-FFF2-40B4-BE49-F238E27FC236}">
                <a16:creationId xmlns:a16="http://schemas.microsoft.com/office/drawing/2014/main" id="{0AE04D4E-79A4-492F-9CE7-B6A6BB4250A7}"/>
              </a:ext>
            </a:extLst>
          </p:cNvPr>
          <p:cNvCxnSpPr>
            <a:cxnSpLocks/>
            <a:stCxn id="44" idx="2"/>
          </p:cNvCxnSpPr>
          <p:nvPr/>
        </p:nvCxnSpPr>
        <p:spPr>
          <a:xfrm>
            <a:off x="6168285" y="2697498"/>
            <a:ext cx="1403678" cy="361567"/>
          </a:xfrm>
          <a:prstGeom prst="line">
            <a:avLst/>
          </a:prstGeom>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8DF599F6-CA42-41E6-A35F-42C65774226B}"/>
              </a:ext>
            </a:extLst>
          </p:cNvPr>
          <p:cNvSpPr txBox="1"/>
          <p:nvPr/>
        </p:nvSpPr>
        <p:spPr>
          <a:xfrm>
            <a:off x="2879915" y="1607665"/>
            <a:ext cx="1254369"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Bias correction in 4D-Var in 3D / COE, Patrick</a:t>
            </a:r>
          </a:p>
        </p:txBody>
      </p:sp>
      <p:cxnSp>
        <p:nvCxnSpPr>
          <p:cNvPr id="48" name="Straight Connector 47">
            <a:extLst>
              <a:ext uri="{FF2B5EF4-FFF2-40B4-BE49-F238E27FC236}">
                <a16:creationId xmlns:a16="http://schemas.microsoft.com/office/drawing/2014/main" id="{185866F1-C18E-44B3-ACC9-2F036349D1D6}"/>
              </a:ext>
            </a:extLst>
          </p:cNvPr>
          <p:cNvCxnSpPr>
            <a:cxnSpLocks/>
            <a:stCxn id="47" idx="2"/>
          </p:cNvCxnSpPr>
          <p:nvPr/>
        </p:nvCxnSpPr>
        <p:spPr>
          <a:xfrm>
            <a:off x="3507099" y="2253995"/>
            <a:ext cx="1313228" cy="773384"/>
          </a:xfrm>
          <a:prstGeom prst="line">
            <a:avLst/>
          </a:prstGeom>
        </p:spPr>
        <p:style>
          <a:lnRef idx="2">
            <a:schemeClr val="accent3"/>
          </a:lnRef>
          <a:fillRef idx="0">
            <a:schemeClr val="accent3"/>
          </a:fillRef>
          <a:effectRef idx="1">
            <a:schemeClr val="accent3"/>
          </a:effectRef>
          <a:fontRef idx="minor">
            <a:schemeClr val="tx1"/>
          </a:fontRef>
        </p:style>
      </p:cxnSp>
      <p:sp>
        <p:nvSpPr>
          <p:cNvPr id="51" name="TextBox 50">
            <a:extLst>
              <a:ext uri="{FF2B5EF4-FFF2-40B4-BE49-F238E27FC236}">
                <a16:creationId xmlns:a16="http://schemas.microsoft.com/office/drawing/2014/main" id="{EA552D88-2853-4AE3-8736-16A31453E96E}"/>
              </a:ext>
            </a:extLst>
          </p:cNvPr>
          <p:cNvSpPr txBox="1"/>
          <p:nvPr/>
        </p:nvSpPr>
        <p:spPr>
          <a:xfrm>
            <a:off x="10641398" y="1284059"/>
            <a:ext cx="1254369"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Tropical Cyclone detection / COE, Antonino,</a:t>
            </a:r>
          </a:p>
        </p:txBody>
      </p:sp>
      <p:cxnSp>
        <p:nvCxnSpPr>
          <p:cNvPr id="52" name="Straight Connector 51">
            <a:extLst>
              <a:ext uri="{FF2B5EF4-FFF2-40B4-BE49-F238E27FC236}">
                <a16:creationId xmlns:a16="http://schemas.microsoft.com/office/drawing/2014/main" id="{2E075160-C886-4EDB-977B-6BAAB625400B}"/>
              </a:ext>
            </a:extLst>
          </p:cNvPr>
          <p:cNvCxnSpPr>
            <a:cxnSpLocks/>
            <a:stCxn id="51" idx="2"/>
          </p:cNvCxnSpPr>
          <p:nvPr/>
        </p:nvCxnSpPr>
        <p:spPr>
          <a:xfrm flipH="1">
            <a:off x="10306372" y="2115056"/>
            <a:ext cx="962210" cy="898201"/>
          </a:xfrm>
          <a:prstGeom prst="line">
            <a:avLst/>
          </a:prstGeom>
        </p:spPr>
        <p:style>
          <a:lnRef idx="2">
            <a:schemeClr val="accent3"/>
          </a:lnRef>
          <a:fillRef idx="0">
            <a:schemeClr val="accent3"/>
          </a:fillRef>
          <a:effectRef idx="1">
            <a:schemeClr val="accent3"/>
          </a:effectRef>
          <a:fontRef idx="minor">
            <a:schemeClr val="tx1"/>
          </a:fontRef>
        </p:style>
      </p:cxnSp>
      <p:sp>
        <p:nvSpPr>
          <p:cNvPr id="54" name="TextBox 53">
            <a:extLst>
              <a:ext uri="{FF2B5EF4-FFF2-40B4-BE49-F238E27FC236}">
                <a16:creationId xmlns:a16="http://schemas.microsoft.com/office/drawing/2014/main" id="{72D9B21B-12B7-4A8C-B728-53BFFA1561A9}"/>
              </a:ext>
            </a:extLst>
          </p:cNvPr>
          <p:cNvSpPr txBox="1"/>
          <p:nvPr/>
        </p:nvSpPr>
        <p:spPr>
          <a:xfrm>
            <a:off x="9293143" y="467060"/>
            <a:ext cx="1028944"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dirty="0" err="1"/>
              <a:t>ecPoint</a:t>
            </a:r>
            <a:r>
              <a:rPr lang="en-GB" sz="1200" dirty="0"/>
              <a:t> / Highlander, Tim, and Fatima</a:t>
            </a:r>
          </a:p>
        </p:txBody>
      </p:sp>
      <p:cxnSp>
        <p:nvCxnSpPr>
          <p:cNvPr id="56" name="Straight Connector 55">
            <a:extLst>
              <a:ext uri="{FF2B5EF4-FFF2-40B4-BE49-F238E27FC236}">
                <a16:creationId xmlns:a16="http://schemas.microsoft.com/office/drawing/2014/main" id="{2D4398E4-F463-4F23-8BAA-DF3386DAF089}"/>
              </a:ext>
            </a:extLst>
          </p:cNvPr>
          <p:cNvCxnSpPr>
            <a:cxnSpLocks/>
            <a:stCxn id="54" idx="2"/>
          </p:cNvCxnSpPr>
          <p:nvPr/>
        </p:nvCxnSpPr>
        <p:spPr>
          <a:xfrm>
            <a:off x="9807615" y="1298056"/>
            <a:ext cx="480974" cy="1733466"/>
          </a:xfrm>
          <a:prstGeom prst="line">
            <a:avLst/>
          </a:prstGeom>
        </p:spPr>
        <p:style>
          <a:lnRef idx="2">
            <a:schemeClr val="accent6"/>
          </a:lnRef>
          <a:fillRef idx="0">
            <a:schemeClr val="accent6"/>
          </a:fillRef>
          <a:effectRef idx="1">
            <a:schemeClr val="accent6"/>
          </a:effectRef>
          <a:fontRef idx="minor">
            <a:schemeClr val="tx1"/>
          </a:fontRef>
        </p:style>
      </p:cxnSp>
      <p:sp>
        <p:nvSpPr>
          <p:cNvPr id="57" name="TextBox 56">
            <a:extLst>
              <a:ext uri="{FF2B5EF4-FFF2-40B4-BE49-F238E27FC236}">
                <a16:creationId xmlns:a16="http://schemas.microsoft.com/office/drawing/2014/main" id="{48C6E42B-982E-47D6-9135-CC959A7C6554}"/>
              </a:ext>
            </a:extLst>
          </p:cNvPr>
          <p:cNvSpPr txBox="1"/>
          <p:nvPr/>
        </p:nvSpPr>
        <p:spPr>
          <a:xfrm>
            <a:off x="1711092" y="598638"/>
            <a:ext cx="1254370"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dirty="0"/>
              <a:t>Soil moisture assimilation / Patricia, Pete, CNRS</a:t>
            </a:r>
          </a:p>
        </p:txBody>
      </p:sp>
      <p:cxnSp>
        <p:nvCxnSpPr>
          <p:cNvPr id="58" name="Straight Connector 57">
            <a:extLst>
              <a:ext uri="{FF2B5EF4-FFF2-40B4-BE49-F238E27FC236}">
                <a16:creationId xmlns:a16="http://schemas.microsoft.com/office/drawing/2014/main" id="{CBC1A7A4-E456-47BF-86A8-11F77644F349}"/>
              </a:ext>
            </a:extLst>
          </p:cNvPr>
          <p:cNvCxnSpPr>
            <a:cxnSpLocks/>
            <a:stCxn id="57" idx="2"/>
          </p:cNvCxnSpPr>
          <p:nvPr/>
        </p:nvCxnSpPr>
        <p:spPr>
          <a:xfrm flipH="1">
            <a:off x="2008187" y="1429634"/>
            <a:ext cx="330090" cy="1549554"/>
          </a:xfrm>
          <a:prstGeom prst="line">
            <a:avLst/>
          </a:prstGeom>
        </p:spPr>
        <p:style>
          <a:lnRef idx="2">
            <a:schemeClr val="accent6"/>
          </a:lnRef>
          <a:fillRef idx="0">
            <a:schemeClr val="accent6"/>
          </a:fillRef>
          <a:effectRef idx="1">
            <a:schemeClr val="accent6"/>
          </a:effectRef>
          <a:fontRef idx="minor">
            <a:schemeClr val="tx1"/>
          </a:fontRef>
        </p:style>
      </p:cxnSp>
      <p:sp>
        <p:nvSpPr>
          <p:cNvPr id="61" name="TextBox 60">
            <a:extLst>
              <a:ext uri="{FF2B5EF4-FFF2-40B4-BE49-F238E27FC236}">
                <a16:creationId xmlns:a16="http://schemas.microsoft.com/office/drawing/2014/main" id="{7D7E3E68-95D3-49A6-9F45-0694646EB682}"/>
              </a:ext>
            </a:extLst>
          </p:cNvPr>
          <p:cNvSpPr txBox="1"/>
          <p:nvPr/>
        </p:nvSpPr>
        <p:spPr>
          <a:xfrm>
            <a:off x="3182451" y="4828709"/>
            <a:ext cx="1254369"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MAELSTROM co-design cycle / Mat</a:t>
            </a:r>
          </a:p>
        </p:txBody>
      </p:sp>
      <p:cxnSp>
        <p:nvCxnSpPr>
          <p:cNvPr id="62" name="Straight Connector 61">
            <a:extLst>
              <a:ext uri="{FF2B5EF4-FFF2-40B4-BE49-F238E27FC236}">
                <a16:creationId xmlns:a16="http://schemas.microsoft.com/office/drawing/2014/main" id="{1AD18BAB-A3F2-48F5-A3DC-30F4EA710E61}"/>
              </a:ext>
            </a:extLst>
          </p:cNvPr>
          <p:cNvCxnSpPr>
            <a:cxnSpLocks/>
            <a:stCxn id="61" idx="0"/>
          </p:cNvCxnSpPr>
          <p:nvPr/>
        </p:nvCxnSpPr>
        <p:spPr>
          <a:xfrm flipV="1">
            <a:off x="3809636" y="4283412"/>
            <a:ext cx="2286365" cy="545296"/>
          </a:xfrm>
          <a:prstGeom prst="line">
            <a:avLst/>
          </a:prstGeom>
        </p:spPr>
        <p:style>
          <a:lnRef idx="2">
            <a:schemeClr val="accent3"/>
          </a:lnRef>
          <a:fillRef idx="0">
            <a:schemeClr val="accent3"/>
          </a:fillRef>
          <a:effectRef idx="1">
            <a:schemeClr val="accent3"/>
          </a:effectRef>
          <a:fontRef idx="minor">
            <a:schemeClr val="tx1"/>
          </a:fontRef>
        </p:style>
      </p:cxnSp>
      <p:sp>
        <p:nvSpPr>
          <p:cNvPr id="65" name="TextBox 64">
            <a:extLst>
              <a:ext uri="{FF2B5EF4-FFF2-40B4-BE49-F238E27FC236}">
                <a16:creationId xmlns:a16="http://schemas.microsoft.com/office/drawing/2014/main" id="{C5B9A1A2-2454-48E7-99A5-61B2EE8DCE08}"/>
              </a:ext>
            </a:extLst>
          </p:cNvPr>
          <p:cNvSpPr txBox="1"/>
          <p:nvPr/>
        </p:nvSpPr>
        <p:spPr>
          <a:xfrm>
            <a:off x="246235" y="4783658"/>
            <a:ext cx="1039446"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dirty="0"/>
              <a:t>Sea ice surface emissivity / Alan</a:t>
            </a:r>
          </a:p>
        </p:txBody>
      </p:sp>
      <p:cxnSp>
        <p:nvCxnSpPr>
          <p:cNvPr id="66" name="Straight Connector 65">
            <a:extLst>
              <a:ext uri="{FF2B5EF4-FFF2-40B4-BE49-F238E27FC236}">
                <a16:creationId xmlns:a16="http://schemas.microsoft.com/office/drawing/2014/main" id="{A9F43C6F-7B48-45A3-A718-0F784AD5FA2E}"/>
              </a:ext>
            </a:extLst>
          </p:cNvPr>
          <p:cNvCxnSpPr>
            <a:cxnSpLocks/>
            <a:stCxn id="65" idx="0"/>
          </p:cNvCxnSpPr>
          <p:nvPr/>
        </p:nvCxnSpPr>
        <p:spPr>
          <a:xfrm flipV="1">
            <a:off x="765958" y="3810113"/>
            <a:ext cx="1146908" cy="973544"/>
          </a:xfrm>
          <a:prstGeom prst="line">
            <a:avLst/>
          </a:prstGeom>
        </p:spPr>
        <p:style>
          <a:lnRef idx="2">
            <a:schemeClr val="accent1"/>
          </a:lnRef>
          <a:fillRef idx="0">
            <a:schemeClr val="accent1"/>
          </a:fillRef>
          <a:effectRef idx="1">
            <a:schemeClr val="accent1"/>
          </a:effectRef>
          <a:fontRef idx="minor">
            <a:schemeClr val="tx1"/>
          </a:fontRef>
        </p:style>
      </p:cxnSp>
      <p:sp>
        <p:nvSpPr>
          <p:cNvPr id="69" name="TextBox 68">
            <a:extLst>
              <a:ext uri="{FF2B5EF4-FFF2-40B4-BE49-F238E27FC236}">
                <a16:creationId xmlns:a16="http://schemas.microsoft.com/office/drawing/2014/main" id="{6590D5FD-B76E-4F71-9E7A-DC69DA6EFFAE}"/>
              </a:ext>
            </a:extLst>
          </p:cNvPr>
          <p:cNvSpPr txBox="1"/>
          <p:nvPr/>
        </p:nvSpPr>
        <p:spPr>
          <a:xfrm>
            <a:off x="10870058" y="5565892"/>
            <a:ext cx="1272974"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Ensemble post-processing / Microsoft, Jonathan and </a:t>
            </a:r>
            <a:r>
              <a:rPr lang="en-GB" sz="1200" dirty="0" err="1"/>
              <a:t>Zied</a:t>
            </a:r>
            <a:endParaRPr lang="en-GB" sz="1200" dirty="0"/>
          </a:p>
        </p:txBody>
      </p:sp>
      <p:cxnSp>
        <p:nvCxnSpPr>
          <p:cNvPr id="70" name="Straight Connector 69">
            <a:extLst>
              <a:ext uri="{FF2B5EF4-FFF2-40B4-BE49-F238E27FC236}">
                <a16:creationId xmlns:a16="http://schemas.microsoft.com/office/drawing/2014/main" id="{3BC8D58A-BA84-4C4C-99EF-936942E22DD0}"/>
              </a:ext>
            </a:extLst>
          </p:cNvPr>
          <p:cNvCxnSpPr>
            <a:cxnSpLocks/>
            <a:stCxn id="69" idx="0"/>
          </p:cNvCxnSpPr>
          <p:nvPr/>
        </p:nvCxnSpPr>
        <p:spPr>
          <a:xfrm flipH="1" flipV="1">
            <a:off x="10390413" y="3846321"/>
            <a:ext cx="1116132" cy="1719571"/>
          </a:xfrm>
          <a:prstGeom prst="line">
            <a:avLst/>
          </a:prstGeom>
        </p:spPr>
        <p:style>
          <a:lnRef idx="2">
            <a:schemeClr val="accent3"/>
          </a:lnRef>
          <a:fillRef idx="0">
            <a:schemeClr val="accent3"/>
          </a:fillRef>
          <a:effectRef idx="1">
            <a:schemeClr val="accent3"/>
          </a:effectRef>
          <a:fontRef idx="minor">
            <a:schemeClr val="tx1"/>
          </a:fontRef>
        </p:style>
      </p:cxnSp>
      <p:sp>
        <p:nvSpPr>
          <p:cNvPr id="73" name="TextBox 72">
            <a:extLst>
              <a:ext uri="{FF2B5EF4-FFF2-40B4-BE49-F238E27FC236}">
                <a16:creationId xmlns:a16="http://schemas.microsoft.com/office/drawing/2014/main" id="{82AD2DFE-63AB-47CD-A5A8-B9F001CEA39B}"/>
              </a:ext>
            </a:extLst>
          </p:cNvPr>
          <p:cNvSpPr txBox="1"/>
          <p:nvPr/>
        </p:nvSpPr>
        <p:spPr>
          <a:xfrm>
            <a:off x="6825394" y="4828709"/>
            <a:ext cx="1792655"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Learn and understand model error from observations / IFAB, Fenwick and </a:t>
            </a:r>
            <a:r>
              <a:rPr lang="en-GB" sz="1200" dirty="0" err="1"/>
              <a:t>Zied</a:t>
            </a:r>
            <a:endParaRPr lang="en-GB" sz="1200" dirty="0"/>
          </a:p>
        </p:txBody>
      </p:sp>
      <p:cxnSp>
        <p:nvCxnSpPr>
          <p:cNvPr id="74" name="Straight Connector 73">
            <a:extLst>
              <a:ext uri="{FF2B5EF4-FFF2-40B4-BE49-F238E27FC236}">
                <a16:creationId xmlns:a16="http://schemas.microsoft.com/office/drawing/2014/main" id="{F8075A6A-4926-40A2-B8F8-35AC197AC1D3}"/>
              </a:ext>
            </a:extLst>
          </p:cNvPr>
          <p:cNvCxnSpPr>
            <a:cxnSpLocks/>
            <a:stCxn id="73" idx="0"/>
          </p:cNvCxnSpPr>
          <p:nvPr/>
        </p:nvCxnSpPr>
        <p:spPr>
          <a:xfrm flipH="1" flipV="1">
            <a:off x="7583865" y="3802326"/>
            <a:ext cx="137856" cy="1026382"/>
          </a:xfrm>
          <a:prstGeom prst="line">
            <a:avLst/>
          </a:prstGeom>
        </p:spPr>
        <p:style>
          <a:lnRef idx="2">
            <a:schemeClr val="accent3"/>
          </a:lnRef>
          <a:fillRef idx="0">
            <a:schemeClr val="accent3"/>
          </a:fillRef>
          <a:effectRef idx="1">
            <a:schemeClr val="accent3"/>
          </a:effectRef>
          <a:fontRef idx="minor">
            <a:schemeClr val="tx1"/>
          </a:fontRef>
        </p:style>
      </p:cxnSp>
      <p:sp>
        <p:nvSpPr>
          <p:cNvPr id="78" name="TextBox 77">
            <a:extLst>
              <a:ext uri="{FF2B5EF4-FFF2-40B4-BE49-F238E27FC236}">
                <a16:creationId xmlns:a16="http://schemas.microsoft.com/office/drawing/2014/main" id="{94F50A60-E6DF-40F7-9C4A-F9087FB40704}"/>
              </a:ext>
            </a:extLst>
          </p:cNvPr>
          <p:cNvSpPr txBox="1"/>
          <p:nvPr/>
        </p:nvSpPr>
        <p:spPr>
          <a:xfrm>
            <a:off x="5609202" y="4833138"/>
            <a:ext cx="1039446"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dirty="0"/>
              <a:t>Wave model emulation / Oxford and Jean</a:t>
            </a:r>
          </a:p>
        </p:txBody>
      </p:sp>
      <p:cxnSp>
        <p:nvCxnSpPr>
          <p:cNvPr id="79" name="Straight Connector 78">
            <a:extLst>
              <a:ext uri="{FF2B5EF4-FFF2-40B4-BE49-F238E27FC236}">
                <a16:creationId xmlns:a16="http://schemas.microsoft.com/office/drawing/2014/main" id="{1BDECB56-B861-46D3-92A0-FB5D79499526}"/>
              </a:ext>
            </a:extLst>
          </p:cNvPr>
          <p:cNvCxnSpPr>
            <a:cxnSpLocks/>
          </p:cNvCxnSpPr>
          <p:nvPr/>
        </p:nvCxnSpPr>
        <p:spPr>
          <a:xfrm flipV="1">
            <a:off x="6128926" y="3830622"/>
            <a:ext cx="1449055" cy="1002517"/>
          </a:xfrm>
          <a:prstGeom prst="line">
            <a:avLst/>
          </a:prstGeom>
        </p:spPr>
        <p:style>
          <a:lnRef idx="2">
            <a:schemeClr val="accent1"/>
          </a:lnRef>
          <a:fillRef idx="0">
            <a:schemeClr val="accent1"/>
          </a:fillRef>
          <a:effectRef idx="1">
            <a:schemeClr val="accent1"/>
          </a:effectRef>
          <a:fontRef idx="minor">
            <a:schemeClr val="tx1"/>
          </a:fontRef>
        </p:style>
      </p:cxnSp>
      <p:sp>
        <p:nvSpPr>
          <p:cNvPr id="82" name="TextBox 81">
            <a:extLst>
              <a:ext uri="{FF2B5EF4-FFF2-40B4-BE49-F238E27FC236}">
                <a16:creationId xmlns:a16="http://schemas.microsoft.com/office/drawing/2014/main" id="{7FABF16B-4008-44F6-9F05-2D0AC2CB1748}"/>
              </a:ext>
            </a:extLst>
          </p:cNvPr>
          <p:cNvSpPr txBox="1"/>
          <p:nvPr/>
        </p:nvSpPr>
        <p:spPr>
          <a:xfrm>
            <a:off x="8714240" y="4828709"/>
            <a:ext cx="1119103"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Precipitation downscaling / Oxford, Mat</a:t>
            </a:r>
          </a:p>
        </p:txBody>
      </p:sp>
      <p:cxnSp>
        <p:nvCxnSpPr>
          <p:cNvPr id="83" name="Straight Connector 82">
            <a:extLst>
              <a:ext uri="{FF2B5EF4-FFF2-40B4-BE49-F238E27FC236}">
                <a16:creationId xmlns:a16="http://schemas.microsoft.com/office/drawing/2014/main" id="{9D630154-92C6-4DCF-9A38-5B40F159D447}"/>
              </a:ext>
            </a:extLst>
          </p:cNvPr>
          <p:cNvCxnSpPr>
            <a:cxnSpLocks/>
            <a:stCxn id="82" idx="0"/>
          </p:cNvCxnSpPr>
          <p:nvPr/>
        </p:nvCxnSpPr>
        <p:spPr>
          <a:xfrm flipV="1">
            <a:off x="9273792" y="3794034"/>
            <a:ext cx="1116621" cy="1034674"/>
          </a:xfrm>
          <a:prstGeom prst="line">
            <a:avLst/>
          </a:prstGeom>
        </p:spPr>
        <p:style>
          <a:lnRef idx="2">
            <a:schemeClr val="accent3"/>
          </a:lnRef>
          <a:fillRef idx="0">
            <a:schemeClr val="accent3"/>
          </a:fillRef>
          <a:effectRef idx="1">
            <a:schemeClr val="accent3"/>
          </a:effectRef>
          <a:fontRef idx="minor">
            <a:schemeClr val="tx1"/>
          </a:fontRef>
        </p:style>
      </p:cxnSp>
      <p:sp>
        <p:nvSpPr>
          <p:cNvPr id="89" name="TextBox 88">
            <a:extLst>
              <a:ext uri="{FF2B5EF4-FFF2-40B4-BE49-F238E27FC236}">
                <a16:creationId xmlns:a16="http://schemas.microsoft.com/office/drawing/2014/main" id="{BE536DAB-6C8D-456E-8151-119F41FE2820}"/>
              </a:ext>
            </a:extLst>
          </p:cNvPr>
          <p:cNvSpPr txBox="1"/>
          <p:nvPr/>
        </p:nvSpPr>
        <p:spPr>
          <a:xfrm>
            <a:off x="9490586" y="5723274"/>
            <a:ext cx="1254370"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dirty="0"/>
              <a:t>Precipitation downscaling / Warwick and Bristol</a:t>
            </a:r>
          </a:p>
        </p:txBody>
      </p:sp>
      <p:cxnSp>
        <p:nvCxnSpPr>
          <p:cNvPr id="90" name="Straight Connector 89">
            <a:extLst>
              <a:ext uri="{FF2B5EF4-FFF2-40B4-BE49-F238E27FC236}">
                <a16:creationId xmlns:a16="http://schemas.microsoft.com/office/drawing/2014/main" id="{27AB5F82-8975-4665-B193-96407C90E061}"/>
              </a:ext>
            </a:extLst>
          </p:cNvPr>
          <p:cNvCxnSpPr>
            <a:cxnSpLocks/>
            <a:endCxn id="89" idx="0"/>
          </p:cNvCxnSpPr>
          <p:nvPr/>
        </p:nvCxnSpPr>
        <p:spPr>
          <a:xfrm flipH="1">
            <a:off x="10117771" y="3796439"/>
            <a:ext cx="272642" cy="1926835"/>
          </a:xfrm>
          <a:prstGeom prst="line">
            <a:avLst/>
          </a:prstGeom>
        </p:spPr>
        <p:style>
          <a:lnRef idx="2">
            <a:schemeClr val="accent6"/>
          </a:lnRef>
          <a:fillRef idx="0">
            <a:schemeClr val="accent6"/>
          </a:fillRef>
          <a:effectRef idx="1">
            <a:schemeClr val="accent6"/>
          </a:effectRef>
          <a:fontRef idx="minor">
            <a:schemeClr val="tx1"/>
          </a:fontRef>
        </p:style>
      </p:cxnSp>
      <p:sp>
        <p:nvSpPr>
          <p:cNvPr id="95" name="TextBox 94">
            <a:extLst>
              <a:ext uri="{FF2B5EF4-FFF2-40B4-BE49-F238E27FC236}">
                <a16:creationId xmlns:a16="http://schemas.microsoft.com/office/drawing/2014/main" id="{B3D8BF56-7E56-41FC-AE4F-FC0896A32747}"/>
              </a:ext>
            </a:extLst>
          </p:cNvPr>
          <p:cNvSpPr txBox="1"/>
          <p:nvPr/>
        </p:nvSpPr>
        <p:spPr>
          <a:xfrm>
            <a:off x="4857092" y="584181"/>
            <a:ext cx="1254370"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dirty="0"/>
              <a:t>Bias correction in 4D-Var / Massimo, Patrick</a:t>
            </a:r>
          </a:p>
        </p:txBody>
      </p:sp>
      <p:cxnSp>
        <p:nvCxnSpPr>
          <p:cNvPr id="96" name="Straight Connector 95">
            <a:extLst>
              <a:ext uri="{FF2B5EF4-FFF2-40B4-BE49-F238E27FC236}">
                <a16:creationId xmlns:a16="http://schemas.microsoft.com/office/drawing/2014/main" id="{7CCD0663-ED29-4C46-A3D4-54EEF83F317C}"/>
              </a:ext>
            </a:extLst>
          </p:cNvPr>
          <p:cNvCxnSpPr>
            <a:cxnSpLocks/>
            <a:stCxn id="95" idx="2"/>
          </p:cNvCxnSpPr>
          <p:nvPr/>
        </p:nvCxnSpPr>
        <p:spPr>
          <a:xfrm flipH="1">
            <a:off x="4847125" y="1415178"/>
            <a:ext cx="637152" cy="1598079"/>
          </a:xfrm>
          <a:prstGeom prst="line">
            <a:avLst/>
          </a:prstGeom>
        </p:spPr>
        <p:style>
          <a:lnRef idx="2">
            <a:schemeClr val="accent6"/>
          </a:lnRef>
          <a:fillRef idx="0">
            <a:schemeClr val="accent6"/>
          </a:fillRef>
          <a:effectRef idx="1">
            <a:schemeClr val="accent6"/>
          </a:effectRef>
          <a:fontRef idx="minor">
            <a:schemeClr val="tx1"/>
          </a:fontRef>
        </p:style>
      </p:cxnSp>
      <p:sp>
        <p:nvSpPr>
          <p:cNvPr id="98" name="TextBox 97">
            <a:extLst>
              <a:ext uri="{FF2B5EF4-FFF2-40B4-BE49-F238E27FC236}">
                <a16:creationId xmlns:a16="http://schemas.microsoft.com/office/drawing/2014/main" id="{98045497-45B9-4891-93D3-1039E20E2894}"/>
              </a:ext>
            </a:extLst>
          </p:cNvPr>
          <p:cNvSpPr txBox="1"/>
          <p:nvPr/>
        </p:nvSpPr>
        <p:spPr>
          <a:xfrm>
            <a:off x="1369214" y="4793976"/>
            <a:ext cx="1691123"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dirty="0"/>
              <a:t>Learn machine learning model in 4D-Var / Fellow </a:t>
            </a:r>
            <a:r>
              <a:rPr lang="en-GB" sz="1200" dirty="0" err="1"/>
              <a:t>Bocquet</a:t>
            </a:r>
            <a:r>
              <a:rPr lang="en-GB" sz="1200" dirty="0"/>
              <a:t>, Massimo</a:t>
            </a:r>
          </a:p>
        </p:txBody>
      </p:sp>
      <p:cxnSp>
        <p:nvCxnSpPr>
          <p:cNvPr id="99" name="Straight Connector 98">
            <a:extLst>
              <a:ext uri="{FF2B5EF4-FFF2-40B4-BE49-F238E27FC236}">
                <a16:creationId xmlns:a16="http://schemas.microsoft.com/office/drawing/2014/main" id="{6F62FCFB-9A3C-45AE-960B-289849719B1C}"/>
              </a:ext>
            </a:extLst>
          </p:cNvPr>
          <p:cNvCxnSpPr>
            <a:cxnSpLocks/>
            <a:stCxn id="98" idx="0"/>
          </p:cNvCxnSpPr>
          <p:nvPr/>
        </p:nvCxnSpPr>
        <p:spPr>
          <a:xfrm flipV="1">
            <a:off x="2214776" y="3824261"/>
            <a:ext cx="2591673" cy="969714"/>
          </a:xfrm>
          <a:prstGeom prst="line">
            <a:avLst/>
          </a:prstGeom>
        </p:spPr>
        <p:style>
          <a:lnRef idx="2">
            <a:schemeClr val="accent6"/>
          </a:lnRef>
          <a:fillRef idx="0">
            <a:schemeClr val="accent6"/>
          </a:fillRef>
          <a:effectRef idx="1">
            <a:schemeClr val="accent6"/>
          </a:effectRef>
          <a:fontRef idx="minor">
            <a:schemeClr val="tx1"/>
          </a:fontRef>
        </p:style>
      </p:cxnSp>
      <p:sp>
        <p:nvSpPr>
          <p:cNvPr id="102" name="TextBox 101">
            <a:extLst>
              <a:ext uri="{FF2B5EF4-FFF2-40B4-BE49-F238E27FC236}">
                <a16:creationId xmlns:a16="http://schemas.microsoft.com/office/drawing/2014/main" id="{55DF1398-3BC4-4E79-A9A4-DC60C17F1E19}"/>
              </a:ext>
            </a:extLst>
          </p:cNvPr>
          <p:cNvSpPr txBox="1"/>
          <p:nvPr/>
        </p:nvSpPr>
        <p:spPr>
          <a:xfrm>
            <a:off x="7893328" y="461185"/>
            <a:ext cx="1340803"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dirty="0"/>
              <a:t>Low dimensional ocean models / Imperial College</a:t>
            </a:r>
          </a:p>
        </p:txBody>
      </p:sp>
      <p:sp>
        <p:nvSpPr>
          <p:cNvPr id="108" name="TextBox 107">
            <a:extLst>
              <a:ext uri="{FF2B5EF4-FFF2-40B4-BE49-F238E27FC236}">
                <a16:creationId xmlns:a16="http://schemas.microsoft.com/office/drawing/2014/main" id="{627D352D-5220-4363-8FD8-79C7CCDB6941}"/>
              </a:ext>
            </a:extLst>
          </p:cNvPr>
          <p:cNvSpPr txBox="1"/>
          <p:nvPr/>
        </p:nvSpPr>
        <p:spPr>
          <a:xfrm>
            <a:off x="7862042" y="1173452"/>
            <a:ext cx="1105374"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ML4Land / </a:t>
            </a:r>
            <a:r>
              <a:rPr lang="en-GB" sz="1200" dirty="0" err="1"/>
              <a:t>ESoWC</a:t>
            </a:r>
            <a:r>
              <a:rPr lang="en-GB" sz="1200" dirty="0"/>
              <a:t>, Joe</a:t>
            </a:r>
          </a:p>
        </p:txBody>
      </p:sp>
      <p:sp>
        <p:nvSpPr>
          <p:cNvPr id="112" name="TextBox 111">
            <a:extLst>
              <a:ext uri="{FF2B5EF4-FFF2-40B4-BE49-F238E27FC236}">
                <a16:creationId xmlns:a16="http://schemas.microsoft.com/office/drawing/2014/main" id="{47A3BC50-F8D8-4B45-8274-ABB5A6148383}"/>
              </a:ext>
            </a:extLst>
          </p:cNvPr>
          <p:cNvSpPr txBox="1"/>
          <p:nvPr/>
        </p:nvSpPr>
        <p:spPr>
          <a:xfrm>
            <a:off x="4556206" y="4841865"/>
            <a:ext cx="951924"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err="1"/>
              <a:t>CliMetLab</a:t>
            </a:r>
            <a:r>
              <a:rPr lang="en-GB" sz="1200" dirty="0"/>
              <a:t> / Florian</a:t>
            </a:r>
          </a:p>
        </p:txBody>
      </p:sp>
      <p:cxnSp>
        <p:nvCxnSpPr>
          <p:cNvPr id="113" name="Straight Connector 112">
            <a:extLst>
              <a:ext uri="{FF2B5EF4-FFF2-40B4-BE49-F238E27FC236}">
                <a16:creationId xmlns:a16="http://schemas.microsoft.com/office/drawing/2014/main" id="{366E6022-1A54-46A3-8BE5-D000E9DD83E9}"/>
              </a:ext>
            </a:extLst>
          </p:cNvPr>
          <p:cNvCxnSpPr>
            <a:cxnSpLocks/>
            <a:stCxn id="112" idx="0"/>
          </p:cNvCxnSpPr>
          <p:nvPr/>
        </p:nvCxnSpPr>
        <p:spPr>
          <a:xfrm flipV="1">
            <a:off x="5032168" y="4283412"/>
            <a:ext cx="1079294" cy="558452"/>
          </a:xfrm>
          <a:prstGeom prst="line">
            <a:avLst/>
          </a:prstGeom>
        </p:spPr>
        <p:style>
          <a:lnRef idx="2">
            <a:schemeClr val="accent3"/>
          </a:lnRef>
          <a:fillRef idx="0">
            <a:schemeClr val="accent3"/>
          </a:fillRef>
          <a:effectRef idx="1">
            <a:schemeClr val="accent3"/>
          </a:effectRef>
          <a:fontRef idx="minor">
            <a:schemeClr val="tx1"/>
          </a:fontRef>
        </p:style>
      </p:cxnSp>
      <p:sp>
        <p:nvSpPr>
          <p:cNvPr id="116" name="TextBox 115">
            <a:extLst>
              <a:ext uri="{FF2B5EF4-FFF2-40B4-BE49-F238E27FC236}">
                <a16:creationId xmlns:a16="http://schemas.microsoft.com/office/drawing/2014/main" id="{BCBB0AF4-EF4D-400B-B53E-D0EF748BB3A6}"/>
              </a:ext>
            </a:extLst>
          </p:cNvPr>
          <p:cNvSpPr txBox="1"/>
          <p:nvPr/>
        </p:nvSpPr>
        <p:spPr>
          <a:xfrm>
            <a:off x="10517117" y="461185"/>
            <a:ext cx="1340803"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S2S Challenge / WMO, Frederic, Florian</a:t>
            </a:r>
          </a:p>
        </p:txBody>
      </p:sp>
      <p:sp>
        <p:nvSpPr>
          <p:cNvPr id="120" name="TextBox 119">
            <a:extLst>
              <a:ext uri="{FF2B5EF4-FFF2-40B4-BE49-F238E27FC236}">
                <a16:creationId xmlns:a16="http://schemas.microsoft.com/office/drawing/2014/main" id="{4E919F0E-D21D-4245-874C-ECB49C61CD7D}"/>
              </a:ext>
            </a:extLst>
          </p:cNvPr>
          <p:cNvSpPr txBox="1"/>
          <p:nvPr/>
        </p:nvSpPr>
        <p:spPr>
          <a:xfrm>
            <a:off x="1515292" y="1930830"/>
            <a:ext cx="1254369"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Observation quality control / Mohamed</a:t>
            </a:r>
          </a:p>
        </p:txBody>
      </p:sp>
      <p:cxnSp>
        <p:nvCxnSpPr>
          <p:cNvPr id="121" name="Straight Connector 120">
            <a:extLst>
              <a:ext uri="{FF2B5EF4-FFF2-40B4-BE49-F238E27FC236}">
                <a16:creationId xmlns:a16="http://schemas.microsoft.com/office/drawing/2014/main" id="{96FE5983-AD61-4B2E-9B20-82F3B95C8D56}"/>
              </a:ext>
            </a:extLst>
          </p:cNvPr>
          <p:cNvCxnSpPr>
            <a:cxnSpLocks/>
            <a:stCxn id="120" idx="2"/>
          </p:cNvCxnSpPr>
          <p:nvPr/>
        </p:nvCxnSpPr>
        <p:spPr>
          <a:xfrm flipH="1">
            <a:off x="2010226" y="2577160"/>
            <a:ext cx="132250" cy="398074"/>
          </a:xfrm>
          <a:prstGeom prst="line">
            <a:avLst/>
          </a:prstGeom>
        </p:spPr>
        <p:style>
          <a:lnRef idx="2">
            <a:schemeClr val="accent3"/>
          </a:lnRef>
          <a:fillRef idx="0">
            <a:schemeClr val="accent3"/>
          </a:fillRef>
          <a:effectRef idx="1">
            <a:schemeClr val="accent3"/>
          </a:effectRef>
          <a:fontRef idx="minor">
            <a:schemeClr val="tx1"/>
          </a:fontRef>
        </p:style>
      </p:cxnSp>
      <p:sp>
        <p:nvSpPr>
          <p:cNvPr id="124" name="TextBox 123">
            <a:extLst>
              <a:ext uri="{FF2B5EF4-FFF2-40B4-BE49-F238E27FC236}">
                <a16:creationId xmlns:a16="http://schemas.microsoft.com/office/drawing/2014/main" id="{A4DB9488-6BC9-444A-A8EF-195EC3AF3874}"/>
              </a:ext>
            </a:extLst>
          </p:cNvPr>
          <p:cNvSpPr txBox="1"/>
          <p:nvPr/>
        </p:nvSpPr>
        <p:spPr>
          <a:xfrm>
            <a:off x="4483260" y="5357366"/>
            <a:ext cx="1039446"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Anomaly detection / </a:t>
            </a:r>
            <a:r>
              <a:rPr lang="en-GB" sz="1200" dirty="0" err="1"/>
              <a:t>ESoWC</a:t>
            </a:r>
            <a:r>
              <a:rPr lang="en-GB" sz="1200" dirty="0"/>
              <a:t>, Matthew </a:t>
            </a:r>
          </a:p>
        </p:txBody>
      </p:sp>
      <p:sp>
        <p:nvSpPr>
          <p:cNvPr id="127" name="TextBox 126">
            <a:extLst>
              <a:ext uri="{FF2B5EF4-FFF2-40B4-BE49-F238E27FC236}">
                <a16:creationId xmlns:a16="http://schemas.microsoft.com/office/drawing/2014/main" id="{3E7923A7-308F-437D-BDCF-B33F4A13D423}"/>
              </a:ext>
            </a:extLst>
          </p:cNvPr>
          <p:cNvSpPr txBox="1"/>
          <p:nvPr/>
        </p:nvSpPr>
        <p:spPr>
          <a:xfrm>
            <a:off x="4233309" y="1623343"/>
            <a:ext cx="1281722"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Estimates of the first guess of model error in OOPS / Marcin</a:t>
            </a:r>
          </a:p>
        </p:txBody>
      </p:sp>
      <p:cxnSp>
        <p:nvCxnSpPr>
          <p:cNvPr id="128" name="Straight Connector 127">
            <a:extLst>
              <a:ext uri="{FF2B5EF4-FFF2-40B4-BE49-F238E27FC236}">
                <a16:creationId xmlns:a16="http://schemas.microsoft.com/office/drawing/2014/main" id="{67A81317-5048-4C6F-B77E-D384A7F4470E}"/>
              </a:ext>
            </a:extLst>
          </p:cNvPr>
          <p:cNvCxnSpPr>
            <a:cxnSpLocks/>
            <a:stCxn id="127" idx="2"/>
          </p:cNvCxnSpPr>
          <p:nvPr/>
        </p:nvCxnSpPr>
        <p:spPr>
          <a:xfrm flipH="1">
            <a:off x="4836296" y="2454339"/>
            <a:ext cx="37874" cy="583978"/>
          </a:xfrm>
          <a:prstGeom prst="line">
            <a:avLst/>
          </a:prstGeom>
        </p:spPr>
        <p:style>
          <a:lnRef idx="2">
            <a:schemeClr val="accent3"/>
          </a:lnRef>
          <a:fillRef idx="0">
            <a:schemeClr val="accent3"/>
          </a:fillRef>
          <a:effectRef idx="1">
            <a:schemeClr val="accent3"/>
          </a:effectRef>
          <a:fontRef idx="minor">
            <a:schemeClr val="tx1"/>
          </a:fontRef>
        </p:style>
      </p:cxnSp>
      <p:sp>
        <p:nvSpPr>
          <p:cNvPr id="132" name="TextBox 131">
            <a:extLst>
              <a:ext uri="{FF2B5EF4-FFF2-40B4-BE49-F238E27FC236}">
                <a16:creationId xmlns:a16="http://schemas.microsoft.com/office/drawing/2014/main" id="{0098B67B-CEC9-467D-B179-144B28FF88A1}"/>
              </a:ext>
            </a:extLst>
          </p:cNvPr>
          <p:cNvSpPr txBox="1"/>
          <p:nvPr/>
        </p:nvSpPr>
        <p:spPr>
          <a:xfrm>
            <a:off x="9122978" y="1474600"/>
            <a:ext cx="1460967"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Wildfire prediction / Ruth, Francesca, Claudia</a:t>
            </a:r>
          </a:p>
        </p:txBody>
      </p:sp>
      <p:cxnSp>
        <p:nvCxnSpPr>
          <p:cNvPr id="133" name="Straight Connector 132">
            <a:extLst>
              <a:ext uri="{FF2B5EF4-FFF2-40B4-BE49-F238E27FC236}">
                <a16:creationId xmlns:a16="http://schemas.microsoft.com/office/drawing/2014/main" id="{13FE2363-627C-47B3-AC40-9B6499B5E46B}"/>
              </a:ext>
            </a:extLst>
          </p:cNvPr>
          <p:cNvCxnSpPr>
            <a:cxnSpLocks/>
            <a:stCxn id="132" idx="2"/>
          </p:cNvCxnSpPr>
          <p:nvPr/>
        </p:nvCxnSpPr>
        <p:spPr>
          <a:xfrm>
            <a:off x="9853461" y="2120930"/>
            <a:ext cx="444866" cy="910592"/>
          </a:xfrm>
          <a:prstGeom prst="line">
            <a:avLst/>
          </a:prstGeom>
        </p:spPr>
        <p:style>
          <a:lnRef idx="2">
            <a:schemeClr val="accent3"/>
          </a:lnRef>
          <a:fillRef idx="0">
            <a:schemeClr val="accent3"/>
          </a:fillRef>
          <a:effectRef idx="1">
            <a:schemeClr val="accent3"/>
          </a:effectRef>
          <a:fontRef idx="minor">
            <a:schemeClr val="tx1"/>
          </a:fontRef>
        </p:style>
      </p:cxnSp>
      <p:sp>
        <p:nvSpPr>
          <p:cNvPr id="138" name="TextBox 137">
            <a:extLst>
              <a:ext uri="{FF2B5EF4-FFF2-40B4-BE49-F238E27FC236}">
                <a16:creationId xmlns:a16="http://schemas.microsoft.com/office/drawing/2014/main" id="{165EB912-F7CC-4C7E-8B17-75ACA642A60A}"/>
              </a:ext>
            </a:extLst>
          </p:cNvPr>
          <p:cNvSpPr txBox="1"/>
          <p:nvPr/>
        </p:nvSpPr>
        <p:spPr>
          <a:xfrm>
            <a:off x="6811214" y="2235255"/>
            <a:ext cx="12543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AI4Emissions / </a:t>
            </a:r>
            <a:r>
              <a:rPr lang="en-GB" sz="1200" dirty="0" err="1"/>
              <a:t>ESoWC</a:t>
            </a:r>
            <a:r>
              <a:rPr lang="en-GB" sz="1200" dirty="0"/>
              <a:t>, Joe</a:t>
            </a:r>
          </a:p>
        </p:txBody>
      </p:sp>
      <p:cxnSp>
        <p:nvCxnSpPr>
          <p:cNvPr id="139" name="Straight Connector 138">
            <a:extLst>
              <a:ext uri="{FF2B5EF4-FFF2-40B4-BE49-F238E27FC236}">
                <a16:creationId xmlns:a16="http://schemas.microsoft.com/office/drawing/2014/main" id="{FCF812DF-EC52-442C-9834-96EF5700C493}"/>
              </a:ext>
            </a:extLst>
          </p:cNvPr>
          <p:cNvCxnSpPr>
            <a:cxnSpLocks/>
            <a:stCxn id="138" idx="2"/>
          </p:cNvCxnSpPr>
          <p:nvPr/>
        </p:nvCxnSpPr>
        <p:spPr>
          <a:xfrm>
            <a:off x="7438399" y="2696920"/>
            <a:ext cx="118711" cy="302395"/>
          </a:xfrm>
          <a:prstGeom prst="line">
            <a:avLst/>
          </a:prstGeom>
        </p:spPr>
        <p:style>
          <a:lnRef idx="2">
            <a:schemeClr val="accent3"/>
          </a:lnRef>
          <a:fillRef idx="0">
            <a:schemeClr val="accent3"/>
          </a:fillRef>
          <a:effectRef idx="1">
            <a:schemeClr val="accent3"/>
          </a:effectRef>
          <a:fontRef idx="minor">
            <a:schemeClr val="tx1"/>
          </a:fontRef>
        </p:style>
      </p:cxnSp>
      <p:sp>
        <p:nvSpPr>
          <p:cNvPr id="142" name="TextBox 141">
            <a:extLst>
              <a:ext uri="{FF2B5EF4-FFF2-40B4-BE49-F238E27FC236}">
                <a16:creationId xmlns:a16="http://schemas.microsoft.com/office/drawing/2014/main" id="{21659B27-13FE-4C48-853E-98743C6EE20F}"/>
              </a:ext>
            </a:extLst>
          </p:cNvPr>
          <p:cNvSpPr txBox="1"/>
          <p:nvPr/>
        </p:nvSpPr>
        <p:spPr>
          <a:xfrm>
            <a:off x="6351809" y="1003466"/>
            <a:ext cx="125437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dirty="0"/>
              <a:t>TL/AD of emulator for 4D-Var / Sam</a:t>
            </a:r>
          </a:p>
        </p:txBody>
      </p:sp>
      <p:sp>
        <p:nvSpPr>
          <p:cNvPr id="153" name="TextBox 152">
            <a:extLst>
              <a:ext uri="{FF2B5EF4-FFF2-40B4-BE49-F238E27FC236}">
                <a16:creationId xmlns:a16="http://schemas.microsoft.com/office/drawing/2014/main" id="{6B1C558B-EFB4-4AAB-9377-AD0AECDABA6D}"/>
              </a:ext>
            </a:extLst>
          </p:cNvPr>
          <p:cNvSpPr txBox="1"/>
          <p:nvPr/>
        </p:nvSpPr>
        <p:spPr>
          <a:xfrm>
            <a:off x="7594059" y="5723427"/>
            <a:ext cx="1833107"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Neural Network preconditioner / Oxford</a:t>
            </a:r>
          </a:p>
        </p:txBody>
      </p:sp>
      <p:sp>
        <p:nvSpPr>
          <p:cNvPr id="80" name="TextBox 79">
            <a:extLst>
              <a:ext uri="{FF2B5EF4-FFF2-40B4-BE49-F238E27FC236}">
                <a16:creationId xmlns:a16="http://schemas.microsoft.com/office/drawing/2014/main" id="{24631F9B-F2D3-4098-B43D-57B7CC72379B}"/>
              </a:ext>
            </a:extLst>
          </p:cNvPr>
          <p:cNvSpPr txBox="1"/>
          <p:nvPr/>
        </p:nvSpPr>
        <p:spPr>
          <a:xfrm>
            <a:off x="10146346" y="2233668"/>
            <a:ext cx="1741474"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Study tropical cyclone genesis / CLINT, Linus</a:t>
            </a:r>
          </a:p>
        </p:txBody>
      </p:sp>
      <p:cxnSp>
        <p:nvCxnSpPr>
          <p:cNvPr id="81" name="Straight Connector 80">
            <a:extLst>
              <a:ext uri="{FF2B5EF4-FFF2-40B4-BE49-F238E27FC236}">
                <a16:creationId xmlns:a16="http://schemas.microsoft.com/office/drawing/2014/main" id="{C4D89D38-C637-4A0B-9901-A5A3923E7B19}"/>
              </a:ext>
            </a:extLst>
          </p:cNvPr>
          <p:cNvCxnSpPr>
            <a:cxnSpLocks/>
            <a:stCxn id="80" idx="2"/>
          </p:cNvCxnSpPr>
          <p:nvPr/>
        </p:nvCxnSpPr>
        <p:spPr>
          <a:xfrm flipH="1">
            <a:off x="10299261" y="2695333"/>
            <a:ext cx="717822" cy="365649"/>
          </a:xfrm>
          <a:prstGeom prst="line">
            <a:avLst/>
          </a:prstGeom>
        </p:spPr>
        <p:style>
          <a:lnRef idx="2">
            <a:schemeClr val="accent3"/>
          </a:lnRef>
          <a:fillRef idx="0">
            <a:schemeClr val="accent3"/>
          </a:fillRef>
          <a:effectRef idx="1">
            <a:schemeClr val="accent3"/>
          </a:effectRef>
          <a:fontRef idx="minor">
            <a:schemeClr val="tx1"/>
          </a:fontRef>
        </p:style>
      </p:cxnSp>
      <p:sp>
        <p:nvSpPr>
          <p:cNvPr id="87" name="TextBox 86">
            <a:extLst>
              <a:ext uri="{FF2B5EF4-FFF2-40B4-BE49-F238E27FC236}">
                <a16:creationId xmlns:a16="http://schemas.microsoft.com/office/drawing/2014/main" id="{E84A950B-2400-4FEE-831B-048FE4F2EECD}"/>
              </a:ext>
            </a:extLst>
          </p:cNvPr>
          <p:cNvSpPr txBox="1"/>
          <p:nvPr/>
        </p:nvSpPr>
        <p:spPr>
          <a:xfrm>
            <a:off x="253881" y="992614"/>
            <a:ext cx="1281722"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Assimilate </a:t>
            </a:r>
            <a:r>
              <a:rPr lang="en-GB" sz="1200" dirty="0" err="1"/>
              <a:t>scatterometer</a:t>
            </a:r>
            <a:r>
              <a:rPr lang="en-GB" sz="1200" dirty="0"/>
              <a:t> backscatter / Saleh</a:t>
            </a:r>
          </a:p>
        </p:txBody>
      </p:sp>
      <p:sp>
        <p:nvSpPr>
          <p:cNvPr id="104" name="TextBox 103">
            <a:extLst>
              <a:ext uri="{FF2B5EF4-FFF2-40B4-BE49-F238E27FC236}">
                <a16:creationId xmlns:a16="http://schemas.microsoft.com/office/drawing/2014/main" id="{3993A4EC-12F8-4636-8842-E260F02F1A1D}"/>
              </a:ext>
            </a:extLst>
          </p:cNvPr>
          <p:cNvSpPr txBox="1"/>
          <p:nvPr/>
        </p:nvSpPr>
        <p:spPr>
          <a:xfrm>
            <a:off x="9916874" y="4833138"/>
            <a:ext cx="1978892"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Tropical Cyclone Tracking with </a:t>
            </a:r>
            <a:r>
              <a:rPr lang="en-GB" sz="1200" dirty="0" err="1"/>
              <a:t>CliMetLab</a:t>
            </a:r>
            <a:endParaRPr lang="en-GB" sz="1200" dirty="0"/>
          </a:p>
          <a:p>
            <a:r>
              <a:rPr lang="en-GB" sz="1200" dirty="0"/>
              <a:t>/ Pedro</a:t>
            </a:r>
          </a:p>
        </p:txBody>
      </p:sp>
      <p:cxnSp>
        <p:nvCxnSpPr>
          <p:cNvPr id="105" name="Straight Connector 104">
            <a:extLst>
              <a:ext uri="{FF2B5EF4-FFF2-40B4-BE49-F238E27FC236}">
                <a16:creationId xmlns:a16="http://schemas.microsoft.com/office/drawing/2014/main" id="{20EA43D8-3900-439E-9606-344F21832562}"/>
              </a:ext>
            </a:extLst>
          </p:cNvPr>
          <p:cNvCxnSpPr>
            <a:cxnSpLocks/>
            <a:stCxn id="104" idx="0"/>
          </p:cNvCxnSpPr>
          <p:nvPr/>
        </p:nvCxnSpPr>
        <p:spPr>
          <a:xfrm flipH="1" flipV="1">
            <a:off x="10375494" y="3846321"/>
            <a:ext cx="530827" cy="986817"/>
          </a:xfrm>
          <a:prstGeom prst="line">
            <a:avLst/>
          </a:prstGeom>
        </p:spPr>
        <p:style>
          <a:lnRef idx="2">
            <a:schemeClr val="accent3"/>
          </a:lnRef>
          <a:fillRef idx="0">
            <a:schemeClr val="accent3"/>
          </a:fillRef>
          <a:effectRef idx="1">
            <a:schemeClr val="accent3"/>
          </a:effectRef>
          <a:fontRef idx="minor">
            <a:schemeClr val="tx1"/>
          </a:fontRef>
        </p:style>
      </p:cxnSp>
      <p:sp>
        <p:nvSpPr>
          <p:cNvPr id="114" name="TextBox 113">
            <a:extLst>
              <a:ext uri="{FF2B5EF4-FFF2-40B4-BE49-F238E27FC236}">
                <a16:creationId xmlns:a16="http://schemas.microsoft.com/office/drawing/2014/main" id="{D627AAC6-3771-4D90-8010-C51D2DE63078}"/>
              </a:ext>
            </a:extLst>
          </p:cNvPr>
          <p:cNvSpPr txBox="1"/>
          <p:nvPr/>
        </p:nvSpPr>
        <p:spPr>
          <a:xfrm>
            <a:off x="251157" y="5698444"/>
            <a:ext cx="221230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Fastem-7 for RTTOV ocean emissivity / CNRS, Stephen</a:t>
            </a:r>
          </a:p>
        </p:txBody>
      </p:sp>
      <p:sp>
        <p:nvSpPr>
          <p:cNvPr id="119" name="TextBox 118">
            <a:extLst>
              <a:ext uri="{FF2B5EF4-FFF2-40B4-BE49-F238E27FC236}">
                <a16:creationId xmlns:a16="http://schemas.microsoft.com/office/drawing/2014/main" id="{259E7326-1CE0-4438-823A-F49B7992FA64}"/>
              </a:ext>
            </a:extLst>
          </p:cNvPr>
          <p:cNvSpPr txBox="1"/>
          <p:nvPr/>
        </p:nvSpPr>
        <p:spPr>
          <a:xfrm>
            <a:off x="8205478" y="2234011"/>
            <a:ext cx="180824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Lookdown induced NO2 changes / Jerome</a:t>
            </a:r>
          </a:p>
        </p:txBody>
      </p:sp>
      <p:cxnSp>
        <p:nvCxnSpPr>
          <p:cNvPr id="122" name="Straight Connector 121">
            <a:extLst>
              <a:ext uri="{FF2B5EF4-FFF2-40B4-BE49-F238E27FC236}">
                <a16:creationId xmlns:a16="http://schemas.microsoft.com/office/drawing/2014/main" id="{00F59D35-C32A-463E-B693-025C11F8E2B8}"/>
              </a:ext>
            </a:extLst>
          </p:cNvPr>
          <p:cNvCxnSpPr>
            <a:cxnSpLocks/>
            <a:stCxn id="119" idx="2"/>
          </p:cNvCxnSpPr>
          <p:nvPr/>
        </p:nvCxnSpPr>
        <p:spPr>
          <a:xfrm>
            <a:off x="9109603" y="2695675"/>
            <a:ext cx="1178987" cy="342642"/>
          </a:xfrm>
          <a:prstGeom prst="line">
            <a:avLst/>
          </a:prstGeom>
        </p:spPr>
        <p:style>
          <a:lnRef idx="2">
            <a:schemeClr val="accent3"/>
          </a:lnRef>
          <a:fillRef idx="0">
            <a:schemeClr val="accent3"/>
          </a:fillRef>
          <a:effectRef idx="1">
            <a:schemeClr val="accent3"/>
          </a:effectRef>
          <a:fontRef idx="minor">
            <a:schemeClr val="tx1"/>
          </a:fontRef>
        </p:style>
      </p:cxnSp>
      <p:sp>
        <p:nvSpPr>
          <p:cNvPr id="84" name="TextBox 83">
            <a:extLst>
              <a:ext uri="{FF2B5EF4-FFF2-40B4-BE49-F238E27FC236}">
                <a16:creationId xmlns:a16="http://schemas.microsoft.com/office/drawing/2014/main" id="{A3856CDE-A2EB-4DFE-991B-7F810B42252C}"/>
              </a:ext>
            </a:extLst>
          </p:cNvPr>
          <p:cNvSpPr txBox="1"/>
          <p:nvPr/>
        </p:nvSpPr>
        <p:spPr>
          <a:xfrm>
            <a:off x="219012" y="-16627"/>
            <a:ext cx="1162904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Status of machine learning at ECMWF</a:t>
            </a:r>
          </a:p>
        </p:txBody>
      </p:sp>
    </p:spTree>
    <p:extLst>
      <p:ext uri="{BB962C8B-B14F-4D97-AF65-F5344CB8AC3E}">
        <p14:creationId xmlns:p14="http://schemas.microsoft.com/office/powerpoint/2010/main" val="95002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6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6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70"/>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3"/>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74"/>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78"/>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79"/>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82"/>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83"/>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89"/>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90"/>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9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96"/>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98"/>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9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02"/>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08"/>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09"/>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12"/>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13"/>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16"/>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20"/>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121"/>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24"/>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27"/>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128"/>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32"/>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133"/>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38"/>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139"/>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42"/>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47"/>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148"/>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153"/>
                                        </p:tgtEl>
                                        <p:attrNameLst>
                                          <p:attrName>style.visibility</p:attrName>
                                        </p:attrNameLst>
                                      </p:cBhvr>
                                      <p:to>
                                        <p:strVal val="visible"/>
                                      </p:to>
                                    </p:set>
                                  </p:childTnLst>
                                </p:cTn>
                              </p:par>
                              <p:par>
                                <p:cTn id="141" presetID="1" presetClass="entr" presetSubtype="0" fill="hold" nodeType="withEffect">
                                  <p:stCondLst>
                                    <p:cond delay="0"/>
                                  </p:stCondLst>
                                  <p:childTnLst>
                                    <p:set>
                                      <p:cBhvr>
                                        <p:cTn id="142" dur="1" fill="hold">
                                          <p:stCondLst>
                                            <p:cond delay="0"/>
                                          </p:stCondLst>
                                        </p:cTn>
                                        <p:tgtEl>
                                          <p:spTgt spid="154"/>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1"/>
                                        </p:tgtEl>
                                        <p:attrNameLst>
                                          <p:attrName>style.visibility</p:attrName>
                                        </p:attrNameLst>
                                      </p:cBhvr>
                                      <p:to>
                                        <p:strVal val="visible"/>
                                      </p:to>
                                    </p:set>
                                  </p:childTnLst>
                                </p:cTn>
                              </p:par>
                              <p:par>
                                <p:cTn id="145" presetID="1" presetClass="entr" presetSubtype="0" fill="hold" nodeType="withEffect">
                                  <p:stCondLst>
                                    <p:cond delay="0"/>
                                  </p:stCondLst>
                                  <p:childTnLst>
                                    <p:set>
                                      <p:cBhvr>
                                        <p:cTn id="146" dur="1" fill="hold">
                                          <p:stCondLst>
                                            <p:cond delay="0"/>
                                          </p:stCondLst>
                                        </p:cTn>
                                        <p:tgtEl>
                                          <p:spTgt spid="72"/>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80"/>
                                        </p:tgtEl>
                                        <p:attrNameLst>
                                          <p:attrName>style.visibility</p:attrName>
                                        </p:attrNameLst>
                                      </p:cBhvr>
                                      <p:to>
                                        <p:strVal val="visible"/>
                                      </p:to>
                                    </p:set>
                                  </p:childTnLst>
                                </p:cTn>
                              </p:par>
                              <p:par>
                                <p:cTn id="149" presetID="1" presetClass="entr" presetSubtype="0" fill="hold" nodeType="withEffect">
                                  <p:stCondLst>
                                    <p:cond delay="0"/>
                                  </p:stCondLst>
                                  <p:childTnLst>
                                    <p:set>
                                      <p:cBhvr>
                                        <p:cTn id="150" dur="1" fill="hold">
                                          <p:stCondLst>
                                            <p:cond delay="0"/>
                                          </p:stCondLst>
                                        </p:cTn>
                                        <p:tgtEl>
                                          <p:spTgt spid="81"/>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87"/>
                                        </p:tgtEl>
                                        <p:attrNameLst>
                                          <p:attrName>style.visibility</p:attrName>
                                        </p:attrNameLst>
                                      </p:cBhvr>
                                      <p:to>
                                        <p:strVal val="visible"/>
                                      </p:to>
                                    </p:set>
                                  </p:childTnLst>
                                </p:cTn>
                              </p:par>
                              <p:par>
                                <p:cTn id="153" presetID="1" presetClass="entr" presetSubtype="0" fill="hold" nodeType="withEffect">
                                  <p:stCondLst>
                                    <p:cond delay="0"/>
                                  </p:stCondLst>
                                  <p:childTnLst>
                                    <p:set>
                                      <p:cBhvr>
                                        <p:cTn id="154" dur="1" fill="hold">
                                          <p:stCondLst>
                                            <p:cond delay="0"/>
                                          </p:stCondLst>
                                        </p:cTn>
                                        <p:tgtEl>
                                          <p:spTgt spid="88"/>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104"/>
                                        </p:tgtEl>
                                        <p:attrNameLst>
                                          <p:attrName>style.visibility</p:attrName>
                                        </p:attrNameLst>
                                      </p:cBhvr>
                                      <p:to>
                                        <p:strVal val="visible"/>
                                      </p:to>
                                    </p:set>
                                  </p:childTnLst>
                                </p:cTn>
                              </p:par>
                              <p:par>
                                <p:cTn id="157" presetID="1" presetClass="entr" presetSubtype="0" fill="hold" nodeType="withEffect">
                                  <p:stCondLst>
                                    <p:cond delay="0"/>
                                  </p:stCondLst>
                                  <p:childTnLst>
                                    <p:set>
                                      <p:cBhvr>
                                        <p:cTn id="158" dur="1" fill="hold">
                                          <p:stCondLst>
                                            <p:cond delay="0"/>
                                          </p:stCondLst>
                                        </p:cTn>
                                        <p:tgtEl>
                                          <p:spTgt spid="105"/>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114"/>
                                        </p:tgtEl>
                                        <p:attrNameLst>
                                          <p:attrName>style.visibility</p:attrName>
                                        </p:attrNameLst>
                                      </p:cBhvr>
                                      <p:to>
                                        <p:strVal val="visible"/>
                                      </p:to>
                                    </p:set>
                                  </p:childTnLst>
                                </p:cTn>
                              </p:par>
                              <p:par>
                                <p:cTn id="161" presetID="1" presetClass="entr" presetSubtype="0" fill="hold" nodeType="withEffect">
                                  <p:stCondLst>
                                    <p:cond delay="0"/>
                                  </p:stCondLst>
                                  <p:childTnLst>
                                    <p:set>
                                      <p:cBhvr>
                                        <p:cTn id="162" dur="1" fill="hold">
                                          <p:stCondLst>
                                            <p:cond delay="0"/>
                                          </p:stCondLst>
                                        </p:cTn>
                                        <p:tgtEl>
                                          <p:spTgt spid="115"/>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119"/>
                                        </p:tgtEl>
                                        <p:attrNameLst>
                                          <p:attrName>style.visibility</p:attrName>
                                        </p:attrNameLst>
                                      </p:cBhvr>
                                      <p:to>
                                        <p:strVal val="visible"/>
                                      </p:to>
                                    </p:set>
                                  </p:childTnLst>
                                </p:cTn>
                              </p:par>
                              <p:par>
                                <p:cTn id="165" presetID="1" presetClass="entr" presetSubtype="0" fill="hold" nodeType="withEffect">
                                  <p:stCondLst>
                                    <p:cond delay="0"/>
                                  </p:stCondLst>
                                  <p:childTnLst>
                                    <p:set>
                                      <p:cBhvr>
                                        <p:cTn id="166"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147" grpId="0" animBg="1"/>
      <p:bldP spid="3" grpId="0" animBg="1"/>
      <p:bldP spid="23" grpId="0" animBg="1"/>
      <p:bldP spid="24" grpId="0" animBg="1"/>
      <p:bldP spid="26" grpId="0" animBg="1"/>
      <p:bldP spid="4" grpId="0"/>
      <p:bldP spid="30" grpId="0" animBg="1"/>
      <p:bldP spid="34" grpId="0" animBg="1"/>
      <p:bldP spid="38" grpId="0" animBg="1"/>
      <p:bldP spid="41" grpId="0" animBg="1"/>
      <p:bldP spid="44" grpId="0" animBg="1"/>
      <p:bldP spid="47" grpId="0" animBg="1"/>
      <p:bldP spid="51" grpId="0" animBg="1"/>
      <p:bldP spid="54" grpId="0" animBg="1"/>
      <p:bldP spid="57" grpId="0" animBg="1"/>
      <p:bldP spid="61" grpId="0" animBg="1"/>
      <p:bldP spid="65" grpId="0" animBg="1"/>
      <p:bldP spid="69" grpId="0" animBg="1"/>
      <p:bldP spid="73" grpId="0" animBg="1"/>
      <p:bldP spid="78" grpId="0" animBg="1"/>
      <p:bldP spid="82" grpId="0" animBg="1"/>
      <p:bldP spid="89" grpId="0" animBg="1"/>
      <p:bldP spid="95" grpId="0" animBg="1"/>
      <p:bldP spid="98" grpId="0" animBg="1"/>
      <p:bldP spid="102" grpId="0" animBg="1"/>
      <p:bldP spid="108" grpId="0" animBg="1"/>
      <p:bldP spid="112" grpId="0" animBg="1"/>
      <p:bldP spid="116" grpId="0" animBg="1"/>
      <p:bldP spid="120" grpId="0" animBg="1"/>
      <p:bldP spid="124" grpId="0" animBg="1"/>
      <p:bldP spid="127" grpId="0" animBg="1"/>
      <p:bldP spid="132" grpId="0" animBg="1"/>
      <p:bldP spid="138" grpId="0" animBg="1"/>
      <p:bldP spid="142" grpId="0" animBg="1"/>
      <p:bldP spid="153" grpId="0" animBg="1"/>
      <p:bldP spid="80" grpId="0" animBg="1"/>
      <p:bldP spid="87" grpId="0" animBg="1"/>
      <p:bldP spid="104" grpId="0" animBg="1"/>
      <p:bldP spid="114" grpId="0" animBg="1"/>
      <p:bldP spid="1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Machine learning in three communities</a:t>
            </a:r>
          </a:p>
        </p:txBody>
      </p:sp>
      <p:sp>
        <p:nvSpPr>
          <p:cNvPr id="44" name="TextBox 43">
            <a:extLst>
              <a:ext uri="{FF2B5EF4-FFF2-40B4-BE49-F238E27FC236}">
                <a16:creationId xmlns:a16="http://schemas.microsoft.com/office/drawing/2014/main" id="{537758B9-61D4-4F1C-9F2C-F8C2E0812DA9}"/>
              </a:ext>
            </a:extLst>
          </p:cNvPr>
          <p:cNvSpPr txBox="1"/>
          <p:nvPr/>
        </p:nvSpPr>
        <p:spPr>
          <a:xfrm>
            <a:off x="277207" y="1091443"/>
            <a:ext cx="11816653" cy="5016758"/>
          </a:xfrm>
          <a:prstGeom prst="rect">
            <a:avLst/>
          </a:prstGeom>
          <a:noFill/>
        </p:spPr>
        <p:txBody>
          <a:bodyPr wrap="square" rtlCol="0">
            <a:spAutoFit/>
          </a:bodyPr>
          <a:lstStyle/>
          <a:p>
            <a:r>
              <a:rPr lang="en-GB" sz="2000" b="1" dirty="0">
                <a:latin typeface="Calibri" panose="020F0502020204030204" pitchFamily="34" charset="0"/>
                <a:ea typeface="Calibri" panose="020F0502020204030204" pitchFamily="34" charset="0"/>
                <a:cs typeface="Calibri" panose="020F0502020204030204" pitchFamily="34" charset="0"/>
              </a:rPr>
              <a:t>How did the view on machine learning change since the last HPC workshop in 2018?</a:t>
            </a:r>
          </a:p>
          <a:p>
            <a:endParaRPr lang="en-GB" sz="2000" b="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The bold Machine Learning scientist:</a:t>
            </a:r>
          </a:p>
          <a:p>
            <a:r>
              <a:rPr lang="en-GB" sz="2000" dirty="0">
                <a:latin typeface="Calibri" panose="020F0502020204030204" pitchFamily="34" charset="0"/>
                <a:ea typeface="Calibri" panose="020F0502020204030204" pitchFamily="34" charset="0"/>
                <a:cs typeface="Calibri" panose="020F0502020204030204" pitchFamily="34" charset="0"/>
              </a:rPr>
              <a:t>“Machine learning will replace everything”     </a:t>
            </a:r>
          </a:p>
          <a:p>
            <a:r>
              <a:rPr lang="en-GB" sz="2000" b="1" dirty="0">
                <a:latin typeface="Calibri" panose="020F0502020204030204" pitchFamily="34" charset="0"/>
                <a:ea typeface="Calibri" panose="020F0502020204030204" pitchFamily="34" charset="0"/>
                <a:cs typeface="Calibri" panose="020F0502020204030204" pitchFamily="34" charset="0"/>
              </a:rPr>
              <a:t>→ </a:t>
            </a:r>
            <a:r>
              <a:rPr lang="en-GB" sz="2000" dirty="0">
                <a:latin typeface="Calibri" panose="020F0502020204030204" pitchFamily="34" charset="0"/>
                <a:ea typeface="Calibri" panose="020F0502020204030204" pitchFamily="34" charset="0"/>
                <a:cs typeface="Calibri" panose="020F0502020204030204" pitchFamily="34" charset="0"/>
              </a:rPr>
              <a:t>“Machine learning will replace everything, look here…”</a:t>
            </a:r>
            <a:endParaRPr lang="en-GB" sz="2000" b="1" dirty="0">
              <a:latin typeface="Calibri" panose="020F0502020204030204" pitchFamily="34" charset="0"/>
              <a:ea typeface="Calibri" panose="020F0502020204030204" pitchFamily="34" charset="0"/>
              <a:cs typeface="Calibri" panose="020F0502020204030204" pitchFamily="34" charset="0"/>
            </a:endParaRPr>
          </a:p>
          <a:p>
            <a:endParaRPr lang="en-GB" sz="2000" b="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The HPC hardware developer:</a:t>
            </a:r>
          </a:p>
          <a:p>
            <a:r>
              <a:rPr lang="en-GB" sz="2000" dirty="0">
                <a:latin typeface="Calibri" panose="020F0502020204030204" pitchFamily="34" charset="0"/>
                <a:ea typeface="Calibri" panose="020F0502020204030204" pitchFamily="34" charset="0"/>
                <a:cs typeface="Calibri" panose="020F0502020204030204" pitchFamily="34" charset="0"/>
              </a:rPr>
              <a:t>“Machine learning will dominate future HPC developments”     </a:t>
            </a:r>
          </a:p>
          <a:p>
            <a:r>
              <a:rPr lang="en-GB" sz="2000" b="1" dirty="0">
                <a:latin typeface="Calibri" panose="020F0502020204030204" pitchFamily="34" charset="0"/>
                <a:ea typeface="Calibri" panose="020F0502020204030204" pitchFamily="34" charset="0"/>
                <a:cs typeface="Calibri" panose="020F0502020204030204" pitchFamily="34" charset="0"/>
              </a:rPr>
              <a:t>→ </a:t>
            </a:r>
            <a:r>
              <a:rPr lang="en-GB" sz="2000" dirty="0">
                <a:latin typeface="Calibri" panose="020F0502020204030204" pitchFamily="34" charset="0"/>
                <a:ea typeface="Calibri" panose="020F0502020204030204" pitchFamily="34" charset="0"/>
                <a:cs typeface="Calibri" panose="020F0502020204030204" pitchFamily="34" charset="0"/>
              </a:rPr>
              <a:t>“Here is our new machine learning hardware, please use it”</a:t>
            </a:r>
          </a:p>
          <a:p>
            <a:endParaRPr lang="en-GB" sz="2000" b="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The sceptical weather and climate domain scientist:</a:t>
            </a:r>
          </a:p>
          <a:p>
            <a:r>
              <a:rPr lang="en-GB" sz="2000" dirty="0">
                <a:latin typeface="Calibri" panose="020F0502020204030204" pitchFamily="34" charset="0"/>
                <a:ea typeface="Calibri" panose="020F0502020204030204" pitchFamily="34" charset="0"/>
                <a:cs typeface="Calibri" panose="020F0502020204030204" pitchFamily="34" charset="0"/>
              </a:rPr>
              <a:t>“Machine learning is just a wave going through…”    </a:t>
            </a:r>
          </a:p>
          <a:p>
            <a:r>
              <a:rPr lang="en-GB" sz="2000" b="1" dirty="0">
                <a:latin typeface="Calibri" panose="020F0502020204030204" pitchFamily="34" charset="0"/>
                <a:ea typeface="Calibri" panose="020F0502020204030204" pitchFamily="34" charset="0"/>
                <a:cs typeface="Calibri" panose="020F0502020204030204" pitchFamily="34" charset="0"/>
              </a:rPr>
              <a:t>→</a:t>
            </a:r>
            <a:r>
              <a:rPr lang="en-GB" sz="2000" dirty="0">
                <a:latin typeface="Calibri" panose="020F0502020204030204" pitchFamily="34" charset="0"/>
                <a:ea typeface="Calibri" panose="020F0502020204030204" pitchFamily="34" charset="0"/>
                <a:cs typeface="Calibri" panose="020F0502020204030204" pitchFamily="34" charset="0"/>
              </a:rPr>
              <a:t> “Machine learning is just a method…”</a:t>
            </a:r>
          </a:p>
          <a:p>
            <a:endParaRPr lang="en-GB" sz="2000" dirty="0">
              <a:latin typeface="Calibri" panose="020F0502020204030204" pitchFamily="34" charset="0"/>
              <a:ea typeface="Calibri" panose="020F0502020204030204" pitchFamily="34" charset="0"/>
              <a:cs typeface="Calibri" panose="020F0502020204030204" pitchFamily="34" charset="0"/>
            </a:endParaRPr>
          </a:p>
          <a:p>
            <a:endParaRPr lang="en-GB" sz="2000" dirty="0">
              <a:latin typeface="Calibri" panose="020F0502020204030204" pitchFamily="34" charset="0"/>
              <a:ea typeface="Calibri" panose="020F0502020204030204" pitchFamily="34" charset="0"/>
              <a:cs typeface="Calibri" panose="020F0502020204030204" pitchFamily="34" charset="0"/>
            </a:endParaRPr>
          </a:p>
          <a:p>
            <a:r>
              <a:rPr lang="en-GB" sz="2000" dirty="0">
                <a:latin typeface="Calibri" panose="020F0502020204030204" pitchFamily="34" charset="0"/>
                <a:ea typeface="Calibri" panose="020F0502020204030204" pitchFamily="34" charset="0"/>
                <a:cs typeface="Calibri" panose="020F0502020204030204" pitchFamily="34" charset="0"/>
              </a:rPr>
              <a:t>But there is still more that can be done with customised machine learning tools that are easy to use at scale.</a:t>
            </a:r>
            <a:endParaRPr lang="en-GB" sz="20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8526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4">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4">
                                            <p:txEl>
                                              <p:pRg st="11" end="1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xEl>
                                              <p:pRg st="12" end="1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4">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Challenges for machine learning in weather and climate modelling</a:t>
            </a:r>
          </a:p>
        </p:txBody>
      </p:sp>
      <p:sp>
        <p:nvSpPr>
          <p:cNvPr id="44" name="TextBox 43">
            <a:extLst>
              <a:ext uri="{FF2B5EF4-FFF2-40B4-BE49-F238E27FC236}">
                <a16:creationId xmlns:a16="http://schemas.microsoft.com/office/drawing/2014/main" id="{537758B9-61D4-4F1C-9F2C-F8C2E0812DA9}"/>
              </a:ext>
            </a:extLst>
          </p:cNvPr>
          <p:cNvSpPr txBox="1"/>
          <p:nvPr/>
        </p:nvSpPr>
        <p:spPr>
          <a:xfrm>
            <a:off x="251779" y="1272675"/>
            <a:ext cx="11816653" cy="4093428"/>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Different sets of tools for domain (Fortran on CPUs) and machine learning scientists (Python on GPUs)</a:t>
            </a:r>
            <a:endParaRPr lang="en-GB" sz="2000" b="1" dirty="0">
              <a:latin typeface="Calibri" panose="020F0502020204030204" pitchFamily="34" charset="0"/>
              <a:ea typeface="Calibri" panose="020F0502020204030204" pitchFamily="34" charset="0"/>
              <a:cs typeface="Calibri" panose="020F0502020204030204" pitchFamily="34" charset="0"/>
            </a:endParaRPr>
          </a:p>
          <a:p>
            <a:endParaRPr lang="en-GB" sz="2000" b="1" i="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Off-the-shelf machine learning tools are often not sufficient for weather and climate applications</a:t>
            </a:r>
          </a:p>
          <a:p>
            <a:endParaRPr lang="en-GB" sz="2000" b="1" i="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Training datasets are often not good enough while the data size is huge</a:t>
            </a:r>
          </a:p>
          <a:p>
            <a:endParaRPr lang="en-GB" sz="2000" b="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We still need to learn how to scale up to </a:t>
            </a:r>
            <a:r>
              <a:rPr lang="en-GB" sz="2000" b="1" dirty="0" err="1">
                <a:latin typeface="Calibri" panose="020F0502020204030204" pitchFamily="34" charset="0"/>
                <a:ea typeface="Calibri" panose="020F0502020204030204" pitchFamily="34" charset="0"/>
                <a:cs typeface="Calibri" panose="020F0502020204030204" pitchFamily="34" charset="0"/>
              </a:rPr>
              <a:t>petascale</a:t>
            </a:r>
            <a:r>
              <a:rPr lang="en-GB" sz="2000" b="1" dirty="0">
                <a:latin typeface="Calibri" panose="020F0502020204030204" pitchFamily="34" charset="0"/>
                <a:ea typeface="Calibri" panose="020F0502020204030204" pitchFamily="34" charset="0"/>
                <a:cs typeface="Calibri" panose="020F0502020204030204" pitchFamily="34" charset="0"/>
              </a:rPr>
              <a:t> supercomputers to make the most of machine learning</a:t>
            </a:r>
          </a:p>
          <a:p>
            <a:endParaRPr lang="en-GB" sz="2000" b="1" i="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Integration of machine learning tools into the conventional numerical weather prediction workflow is difficult</a:t>
            </a:r>
            <a:endParaRPr lang="en-GB" sz="2000" b="1" dirty="0">
              <a:latin typeface="Calibri" panose="020F0502020204030204" pitchFamily="34" charset="0"/>
              <a:ea typeface="Calibri" panose="020F0502020204030204" pitchFamily="34" charset="0"/>
              <a:cs typeface="Calibri" panose="020F0502020204030204" pitchFamily="34" charset="0"/>
            </a:endParaRPr>
          </a:p>
          <a:p>
            <a:endParaRPr lang="en-GB" sz="2000" b="1" i="1"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Machine learning tools need to be updated in model cycles</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Machine learning tools need to be reliable (extrapolating?) for use in operational predictions</a:t>
            </a:r>
          </a:p>
        </p:txBody>
      </p:sp>
    </p:spTree>
    <p:extLst>
      <p:ext uri="{BB962C8B-B14F-4D97-AF65-F5344CB8AC3E}">
        <p14:creationId xmlns:p14="http://schemas.microsoft.com/office/powerpoint/2010/main" val="1097974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Step 1: ECMWF’s machine learning roadmap</a:t>
            </a:r>
          </a:p>
        </p:txBody>
      </p:sp>
      <p:pic>
        <p:nvPicPr>
          <p:cNvPr id="3" name="Picture 2" descr="Chart, treemap chart&#10;&#10;Description automatically generated">
            <a:extLst>
              <a:ext uri="{FF2B5EF4-FFF2-40B4-BE49-F238E27FC236}">
                <a16:creationId xmlns:a16="http://schemas.microsoft.com/office/drawing/2014/main" id="{EF32F318-FCEE-4C01-B219-FE6DD066DC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8089" y="4308266"/>
            <a:ext cx="7979236" cy="2052436"/>
          </a:xfrm>
          <a:prstGeom prst="rect">
            <a:avLst/>
          </a:prstGeom>
        </p:spPr>
      </p:pic>
      <p:sp>
        <p:nvSpPr>
          <p:cNvPr id="4" name="TextBox 3">
            <a:extLst>
              <a:ext uri="{FF2B5EF4-FFF2-40B4-BE49-F238E27FC236}">
                <a16:creationId xmlns:a16="http://schemas.microsoft.com/office/drawing/2014/main" id="{03A62B39-27A9-437F-80E5-1367C11EE9C4}"/>
              </a:ext>
            </a:extLst>
          </p:cNvPr>
          <p:cNvSpPr txBox="1"/>
          <p:nvPr/>
        </p:nvSpPr>
        <p:spPr>
          <a:xfrm>
            <a:off x="368392" y="6087743"/>
            <a:ext cx="9913527" cy="646331"/>
          </a:xfrm>
          <a:prstGeom prst="rect">
            <a:avLst/>
          </a:prstGeom>
          <a:noFill/>
        </p:spPr>
        <p:txBody>
          <a:bodyPr wrap="square" rtlCol="0">
            <a:spAutoFit/>
          </a:bodyPr>
          <a:lstStyle/>
          <a:p>
            <a:endParaRPr lang="en-GB" b="1" dirty="0">
              <a:latin typeface="Calibri" panose="020F0502020204030204" pitchFamily="34" charset="0"/>
              <a:cs typeface="Calibri" panose="020F0502020204030204" pitchFamily="34" charset="0"/>
            </a:endParaRPr>
          </a:p>
          <a:p>
            <a:r>
              <a:rPr lang="en-GB" b="1" dirty="0">
                <a:latin typeface="Calibri" panose="020F0502020204030204" pitchFamily="34" charset="0"/>
                <a:cs typeface="Calibri" panose="020F0502020204030204" pitchFamily="34" charset="0"/>
              </a:rPr>
              <a:t>https://www.ecmwf.int/en/elibrary/19877-machine-learning-ecmwf-roadmap-next-10-years</a:t>
            </a:r>
          </a:p>
        </p:txBody>
      </p:sp>
      <p:pic>
        <p:nvPicPr>
          <p:cNvPr id="7" name="Picture 6" descr="Timeline&#10;&#10;Description automatically generated">
            <a:extLst>
              <a:ext uri="{FF2B5EF4-FFF2-40B4-BE49-F238E27FC236}">
                <a16:creationId xmlns:a16="http://schemas.microsoft.com/office/drawing/2014/main" id="{4E45A1F2-78A2-468D-A2EC-84CA5AFD5A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26720" y="616703"/>
            <a:ext cx="9714480" cy="3642930"/>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AEA927F4-93D2-400E-BD8A-2CEB0B0A01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6407" y="3949430"/>
            <a:ext cx="2340953" cy="2138313"/>
          </a:xfrm>
          <a:prstGeom prst="rect">
            <a:avLst/>
          </a:prstGeom>
          <a:ln>
            <a:solidFill>
              <a:schemeClr val="accent1"/>
            </a:solidFill>
          </a:ln>
          <a:effectLst>
            <a:softEdge rad="0"/>
          </a:effectLst>
        </p:spPr>
      </p:pic>
    </p:spTree>
    <p:custDataLst>
      <p:tags r:id="rId1"/>
    </p:custDataLst>
    <p:extLst>
      <p:ext uri="{BB962C8B-B14F-4D97-AF65-F5344CB8AC3E}">
        <p14:creationId xmlns:p14="http://schemas.microsoft.com/office/powerpoint/2010/main" val="2016572219"/>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398434" y="123926"/>
            <a:ext cx="11793566"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Step 2: Centre of Excellence in Weather &amp; Climate Modelling </a:t>
            </a:r>
          </a:p>
        </p:txBody>
      </p:sp>
      <p:sp>
        <p:nvSpPr>
          <p:cNvPr id="7" name="TextBox 6">
            <a:extLst>
              <a:ext uri="{FF2B5EF4-FFF2-40B4-BE49-F238E27FC236}">
                <a16:creationId xmlns:a16="http://schemas.microsoft.com/office/drawing/2014/main" id="{07C21EFD-A982-4C48-AC6B-7DF22962CBF5}"/>
              </a:ext>
            </a:extLst>
          </p:cNvPr>
          <p:cNvSpPr txBox="1"/>
          <p:nvPr/>
        </p:nvSpPr>
        <p:spPr>
          <a:xfrm>
            <a:off x="274001" y="891991"/>
            <a:ext cx="11226021" cy="5232202"/>
          </a:xfrm>
          <a:prstGeom prst="rect">
            <a:avLst/>
          </a:prstGeom>
          <a:noFill/>
        </p:spPr>
        <p:txBody>
          <a:bodyPr wrap="square" rtlCol="0">
            <a:spAutoFit/>
          </a:bodyPr>
          <a:lstStyle/>
          <a:p>
            <a:pPr>
              <a:spcAft>
                <a:spcPts val="1200"/>
              </a:spcAft>
            </a:pPr>
            <a:endParaRPr lang="en-GB" sz="1700" dirty="0"/>
          </a:p>
          <a:p>
            <a:pPr>
              <a:spcAft>
                <a:spcPts val="1200"/>
              </a:spcAft>
            </a:pPr>
            <a:endParaRPr lang="en-GB" sz="1700" dirty="0"/>
          </a:p>
          <a:p>
            <a:pPr>
              <a:spcAft>
                <a:spcPts val="1200"/>
              </a:spcAft>
            </a:pPr>
            <a:endParaRPr lang="en-GB" sz="1700" dirty="0"/>
          </a:p>
          <a:p>
            <a:pPr>
              <a:spcAft>
                <a:spcPts val="1200"/>
              </a:spcAft>
            </a:pPr>
            <a:r>
              <a:rPr lang="en-GB" sz="1700" b="1" dirty="0"/>
              <a:t>The machine learning project has started end of 2020:</a:t>
            </a:r>
          </a:p>
          <a:p>
            <a:pPr>
              <a:spcAft>
                <a:spcPts val="1200"/>
              </a:spcAft>
            </a:pPr>
            <a:r>
              <a:rPr lang="en-GB" sz="1600" b="1" dirty="0"/>
              <a:t>Objective 1:</a:t>
            </a:r>
            <a:r>
              <a:rPr lang="en-GB" sz="1600" dirty="0"/>
              <a:t> 	Develop vanilla solutions for the emulation of physical parametrisation schemes. </a:t>
            </a:r>
            <a:br>
              <a:rPr lang="en-GB" sz="1600" dirty="0"/>
            </a:br>
            <a:endParaRPr lang="en-GB" sz="1600" dirty="0"/>
          </a:p>
          <a:p>
            <a:pPr>
              <a:spcAft>
                <a:spcPts val="1200"/>
              </a:spcAft>
            </a:pPr>
            <a:r>
              <a:rPr lang="en-GB" sz="1600" b="1" dirty="0"/>
              <a:t>Objective 2:</a:t>
            </a:r>
            <a:r>
              <a:rPr lang="en-GB" sz="1600" dirty="0"/>
              <a:t> 	Develop vanilla solutions for machine learning applications that take the three-dimensional state of the 		atmosphere on unstructured grids as well as scale interactions in both space and time into account. </a:t>
            </a:r>
          </a:p>
          <a:p>
            <a:pPr>
              <a:spcAft>
                <a:spcPts val="1200"/>
              </a:spcAft>
            </a:pPr>
            <a:r>
              <a:rPr lang="en-GB" sz="1600" b="1" dirty="0"/>
              <a:t>Objective 3:</a:t>
            </a:r>
            <a:r>
              <a:rPr lang="en-GB" sz="1600" dirty="0"/>
              <a:t> 	Develop vanilla solutions for feature detection in three-dimensional IFS model output. </a:t>
            </a:r>
            <a:br>
              <a:rPr lang="en-GB" sz="1600" dirty="0"/>
            </a:br>
            <a:endParaRPr lang="en-GB" sz="1600" dirty="0"/>
          </a:p>
          <a:p>
            <a:pPr>
              <a:spcAft>
                <a:spcPts val="1200"/>
              </a:spcAft>
            </a:pPr>
            <a:r>
              <a:rPr lang="en-GB" sz="1600" b="1" dirty="0"/>
              <a:t>Objective 4:</a:t>
            </a:r>
            <a:r>
              <a:rPr lang="en-GB" sz="1600" dirty="0"/>
              <a:t> 	Develop infrastructure to enable the use of machine learning libraries that are called within IFS on the 		new HPC.</a:t>
            </a:r>
          </a:p>
          <a:p>
            <a:pPr>
              <a:spcAft>
                <a:spcPts val="1200"/>
              </a:spcAft>
            </a:pPr>
            <a:r>
              <a:rPr lang="en-GB" sz="1600" b="1" dirty="0"/>
              <a:t>Objective 5:</a:t>
            </a:r>
            <a:r>
              <a:rPr lang="en-GB" sz="1600" dirty="0"/>
              <a:t> 	Enhance data workflow to facilitate machine learning applications that use IFS model output and re-			analysis products. </a:t>
            </a:r>
          </a:p>
          <a:p>
            <a:pPr>
              <a:spcAft>
                <a:spcPts val="1200"/>
              </a:spcAft>
            </a:pPr>
            <a:r>
              <a:rPr lang="en-GB" sz="1600" b="1" dirty="0"/>
              <a:t>Objective 6:</a:t>
            </a:r>
            <a:r>
              <a:rPr lang="en-GB" sz="1600" dirty="0"/>
              <a:t> 	Explore the integration of machine learning with the product-generation workflow.</a:t>
            </a:r>
            <a:endParaRPr lang="en-GB" sz="1700" dirty="0"/>
          </a:p>
        </p:txBody>
      </p:sp>
      <p:pic>
        <p:nvPicPr>
          <p:cNvPr id="4" name="Graphic 3">
            <a:extLst>
              <a:ext uri="{FF2B5EF4-FFF2-40B4-BE49-F238E27FC236}">
                <a16:creationId xmlns:a16="http://schemas.microsoft.com/office/drawing/2014/main" id="{FEECC64C-F70B-4CB9-AC5F-F7B87DA54B6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58425" y="1155231"/>
            <a:ext cx="1843087" cy="1359999"/>
          </a:xfrm>
          <a:prstGeom prst="rect">
            <a:avLst/>
          </a:prstGeom>
        </p:spPr>
      </p:pic>
      <p:pic>
        <p:nvPicPr>
          <p:cNvPr id="6" name="Picture 5" descr="A blue and white logo&#10;&#10;Description automatically generated with medium confidence">
            <a:extLst>
              <a:ext uri="{FF2B5EF4-FFF2-40B4-BE49-F238E27FC236}">
                <a16:creationId xmlns:a16="http://schemas.microsoft.com/office/drawing/2014/main" id="{5371BF4E-8A27-4A12-8221-0CD089045F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25025" y="121884"/>
            <a:ext cx="2376487" cy="774021"/>
          </a:xfrm>
          <a:prstGeom prst="rect">
            <a:avLst/>
          </a:prstGeom>
        </p:spPr>
      </p:pic>
    </p:spTree>
    <p:custDataLst>
      <p:tags r:id="rId1"/>
    </p:custDataLst>
    <p:extLst>
      <p:ext uri="{BB962C8B-B14F-4D97-AF65-F5344CB8AC3E}">
        <p14:creationId xmlns:p14="http://schemas.microsoft.com/office/powerpoint/2010/main" val="1846731589"/>
      </p:ext>
    </p:extLst>
  </p:cSld>
  <p:clrMapOvr>
    <a:masterClrMapping/>
  </p:clrMapOvr>
  <mc:AlternateContent xmlns:mc="http://schemas.openxmlformats.org/markup-compatibility/2006" xmlns:p14="http://schemas.microsoft.com/office/powerpoint/2010/main">
    <mc:Choice Requires="p14">
      <p:transition spd="slow" p14:dur="2000" advTm="62929"/>
    </mc:Choice>
    <mc:Fallback xmlns="">
      <p:transition spd="slow" advTm="629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398434" y="123926"/>
            <a:ext cx="11793566"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Step 3: Machine learning benchmark datasets</a:t>
            </a:r>
          </a:p>
        </p:txBody>
      </p:sp>
      <p:sp>
        <p:nvSpPr>
          <p:cNvPr id="7" name="TextBox 6">
            <a:extLst>
              <a:ext uri="{FF2B5EF4-FFF2-40B4-BE49-F238E27FC236}">
                <a16:creationId xmlns:a16="http://schemas.microsoft.com/office/drawing/2014/main" id="{07C21EFD-A982-4C48-AC6B-7DF22962CBF5}"/>
              </a:ext>
            </a:extLst>
          </p:cNvPr>
          <p:cNvSpPr txBox="1"/>
          <p:nvPr/>
        </p:nvSpPr>
        <p:spPr>
          <a:xfrm>
            <a:off x="398434" y="1068245"/>
            <a:ext cx="5094873" cy="3262432"/>
          </a:xfrm>
          <a:prstGeom prst="rect">
            <a:avLst/>
          </a:prstGeom>
          <a:noFill/>
        </p:spPr>
        <p:txBody>
          <a:bodyPr wrap="square" rtlCol="0">
            <a:spAutoFit/>
          </a:bodyPr>
          <a:lstStyle/>
          <a:p>
            <a:pPr>
              <a:spcAft>
                <a:spcPts val="1200"/>
              </a:spcAft>
            </a:pPr>
            <a:r>
              <a:rPr lang="en-GB" sz="1700" b="1" dirty="0"/>
              <a:t>Benchmark datasets include:</a:t>
            </a:r>
          </a:p>
          <a:p>
            <a:pPr marL="285750" indent="-285750">
              <a:spcAft>
                <a:spcPts val="1200"/>
              </a:spcAft>
              <a:buFontTx/>
              <a:buChar char="-"/>
            </a:pPr>
            <a:r>
              <a:rPr lang="en-GB" sz="1700" dirty="0"/>
              <a:t>A problem statement</a:t>
            </a:r>
          </a:p>
          <a:p>
            <a:pPr marL="285750" indent="-285750">
              <a:spcAft>
                <a:spcPts val="1200"/>
              </a:spcAft>
              <a:buFontTx/>
              <a:buChar char="-"/>
            </a:pPr>
            <a:r>
              <a:rPr lang="en-GB" sz="1700" dirty="0"/>
              <a:t>Data that is available online</a:t>
            </a:r>
          </a:p>
          <a:p>
            <a:pPr marL="285750" indent="-285750">
              <a:spcAft>
                <a:spcPts val="1200"/>
              </a:spcAft>
              <a:buFontTx/>
              <a:buChar char="-"/>
            </a:pPr>
            <a:r>
              <a:rPr lang="en-GB" sz="1700" dirty="0"/>
              <a:t>Python code or </a:t>
            </a:r>
            <a:r>
              <a:rPr lang="en-GB" sz="1700" dirty="0" err="1"/>
              <a:t>Jupyter</a:t>
            </a:r>
            <a:r>
              <a:rPr lang="en-GB" sz="1700" dirty="0"/>
              <a:t> notebooks</a:t>
            </a:r>
          </a:p>
          <a:p>
            <a:pPr marL="285750" indent="-285750">
              <a:spcAft>
                <a:spcPts val="1200"/>
              </a:spcAft>
              <a:buFontTx/>
              <a:buChar char="-"/>
            </a:pPr>
            <a:r>
              <a:rPr lang="en-GB" sz="1700" dirty="0"/>
              <a:t>Quantitative evaluation metrics</a:t>
            </a:r>
          </a:p>
          <a:p>
            <a:pPr marL="285750" indent="-285750">
              <a:spcAft>
                <a:spcPts val="1200"/>
              </a:spcAft>
              <a:buFontTx/>
              <a:buChar char="-"/>
            </a:pPr>
            <a:r>
              <a:rPr lang="en-GB" sz="1700" dirty="0"/>
              <a:t>A reference machine learning solution</a:t>
            </a:r>
          </a:p>
          <a:p>
            <a:pPr marL="285750" indent="-285750">
              <a:spcAft>
                <a:spcPts val="1200"/>
              </a:spcAft>
              <a:buFontTx/>
              <a:buChar char="-"/>
            </a:pPr>
            <a:r>
              <a:rPr lang="en-GB" sz="1700" dirty="0"/>
              <a:t>Visualisation, diagnostics and robustness tests</a:t>
            </a:r>
          </a:p>
          <a:p>
            <a:pPr marL="285750" indent="-285750">
              <a:spcAft>
                <a:spcPts val="1200"/>
              </a:spcAft>
              <a:buFontTx/>
              <a:buChar char="-"/>
            </a:pPr>
            <a:r>
              <a:rPr lang="en-GB" sz="1700" dirty="0"/>
              <a:t>Computational benchmarks</a:t>
            </a:r>
          </a:p>
        </p:txBody>
      </p:sp>
      <p:sp>
        <p:nvSpPr>
          <p:cNvPr id="8" name="TextBox 7">
            <a:extLst>
              <a:ext uri="{FF2B5EF4-FFF2-40B4-BE49-F238E27FC236}">
                <a16:creationId xmlns:a16="http://schemas.microsoft.com/office/drawing/2014/main" id="{6F86971B-3BF8-4BD1-BBB8-D90710E8D2F0}"/>
              </a:ext>
            </a:extLst>
          </p:cNvPr>
          <p:cNvSpPr txBox="1"/>
          <p:nvPr/>
        </p:nvSpPr>
        <p:spPr>
          <a:xfrm>
            <a:off x="6096000" y="1068245"/>
            <a:ext cx="5542722" cy="3585597"/>
          </a:xfrm>
          <a:prstGeom prst="rect">
            <a:avLst/>
          </a:prstGeom>
          <a:noFill/>
        </p:spPr>
        <p:txBody>
          <a:bodyPr wrap="square" rtlCol="0">
            <a:spAutoFit/>
          </a:bodyPr>
          <a:lstStyle/>
          <a:p>
            <a:pPr>
              <a:spcAft>
                <a:spcPts val="1200"/>
              </a:spcAft>
            </a:pPr>
            <a:r>
              <a:rPr lang="en-GB" sz="1700" b="1" dirty="0"/>
              <a:t>Benchmark datasets are useful because:</a:t>
            </a:r>
          </a:p>
          <a:p>
            <a:pPr marL="285750" indent="-285750">
              <a:spcAft>
                <a:spcPts val="1200"/>
              </a:spcAft>
              <a:buFontTx/>
              <a:buChar char="-"/>
            </a:pPr>
            <a:r>
              <a:rPr lang="en-GB" sz="1700" dirty="0"/>
              <a:t>They allow a quantitative evaluation of machine learning approaches (including efficiency tests with e.g. reduced precision or sparse solutions)</a:t>
            </a:r>
          </a:p>
          <a:p>
            <a:pPr marL="285750" indent="-285750">
              <a:spcAft>
                <a:spcPts val="1200"/>
              </a:spcAft>
              <a:buFontTx/>
              <a:buChar char="-"/>
            </a:pPr>
            <a:r>
              <a:rPr lang="en-GB" sz="1700" dirty="0"/>
              <a:t>They reduce data access and help scientists to get access to relevant data</a:t>
            </a:r>
          </a:p>
          <a:p>
            <a:pPr marL="285750" indent="-285750">
              <a:spcAft>
                <a:spcPts val="1200"/>
              </a:spcAft>
              <a:buFontTx/>
              <a:buChar char="-"/>
            </a:pPr>
            <a:r>
              <a:rPr lang="en-GB" sz="1700" dirty="0"/>
              <a:t>They allow for a separation of concerns between domain sciences and machine learning experts</a:t>
            </a:r>
          </a:p>
          <a:p>
            <a:pPr marL="285750" indent="-285750">
              <a:spcAft>
                <a:spcPts val="1200"/>
              </a:spcAft>
              <a:buFontTx/>
              <a:buChar char="-"/>
            </a:pPr>
            <a:r>
              <a:rPr lang="en-GB" sz="1700" dirty="0"/>
              <a:t>They allow for a separation of concerns between domain sciences and HPC experts, and to learn how to scale</a:t>
            </a:r>
          </a:p>
        </p:txBody>
      </p:sp>
      <p:sp>
        <p:nvSpPr>
          <p:cNvPr id="9" name="TextBox 8">
            <a:extLst>
              <a:ext uri="{FF2B5EF4-FFF2-40B4-BE49-F238E27FC236}">
                <a16:creationId xmlns:a16="http://schemas.microsoft.com/office/drawing/2014/main" id="{B6524659-2840-47A9-9018-D683C05841AB}"/>
              </a:ext>
            </a:extLst>
          </p:cNvPr>
          <p:cNvSpPr txBox="1"/>
          <p:nvPr/>
        </p:nvSpPr>
        <p:spPr>
          <a:xfrm>
            <a:off x="398434" y="5566784"/>
            <a:ext cx="10792439" cy="1508105"/>
          </a:xfrm>
          <a:prstGeom prst="rect">
            <a:avLst/>
          </a:prstGeom>
          <a:noFill/>
        </p:spPr>
        <p:txBody>
          <a:bodyPr wrap="square" rtlCol="0">
            <a:spAutoFit/>
          </a:bodyPr>
          <a:lstStyle/>
          <a:p>
            <a:pPr>
              <a:spcAft>
                <a:spcPts val="1200"/>
              </a:spcAft>
            </a:pPr>
            <a:r>
              <a:rPr lang="en-GB" sz="1700" b="1" dirty="0"/>
              <a:t>Machine learning equivalent to ESCAPE dwarfs for machine learning in weather and climate science?</a:t>
            </a:r>
          </a:p>
          <a:p>
            <a:pPr fontAlgn="base"/>
            <a:r>
              <a:rPr lang="en-GB" sz="1600" dirty="0"/>
              <a:t>There are two joined special issues in GMD and ESSD:</a:t>
            </a:r>
          </a:p>
          <a:p>
            <a:pPr fontAlgn="base"/>
            <a:r>
              <a:rPr lang="en-GB" sz="1600" dirty="0">
                <a:hlinkClick r:id="rId4"/>
              </a:rPr>
              <a:t>https://gmd.copernicus.org/articles/special_issue386_1147.html</a:t>
            </a:r>
            <a:endParaRPr lang="en-GB" sz="1600" dirty="0"/>
          </a:p>
          <a:p>
            <a:pPr fontAlgn="base"/>
            <a:r>
              <a:rPr lang="en-GB" sz="1600" dirty="0">
                <a:hlinkClick r:id="rId5"/>
              </a:rPr>
              <a:t>https://essd.copernicus.org/articles/special_issue1147.html</a:t>
            </a:r>
            <a:endParaRPr lang="en-GB" sz="1600" dirty="0"/>
          </a:p>
          <a:p>
            <a:pPr>
              <a:spcAft>
                <a:spcPts val="1200"/>
              </a:spcAft>
            </a:pPr>
            <a:endParaRPr lang="en-GB" sz="1700" b="1" dirty="0"/>
          </a:p>
        </p:txBody>
      </p:sp>
    </p:spTree>
    <p:custDataLst>
      <p:tags r:id="rId1"/>
    </p:custDataLst>
    <p:extLst>
      <p:ext uri="{BB962C8B-B14F-4D97-AF65-F5344CB8AC3E}">
        <p14:creationId xmlns:p14="http://schemas.microsoft.com/office/powerpoint/2010/main" val="1565777498"/>
      </p:ext>
    </p:extLst>
  </p:cSld>
  <p:clrMapOvr>
    <a:masterClrMapping/>
  </p:clrMapOvr>
  <mc:AlternateContent xmlns:mc="http://schemas.openxmlformats.org/markup-compatibility/2006" xmlns:p14="http://schemas.microsoft.com/office/powerpoint/2010/main">
    <mc:Choice Requires="p14">
      <p:transition spd="slow" p14:dur="2000" advTm="62929"/>
    </mc:Choice>
    <mc:Fallback xmlns="">
      <p:transition spd="slow" advTm="629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5A48833D-ED00-44AF-9CA8-675542488BFC}"/>
              </a:ext>
            </a:extLst>
          </p:cNvPr>
          <p:cNvGraphicFramePr/>
          <p:nvPr>
            <p:extLst>
              <p:ext uri="{D42A27DB-BD31-4B8C-83A1-F6EECF244321}">
                <p14:modId xmlns:p14="http://schemas.microsoft.com/office/powerpoint/2010/main" val="236518738"/>
              </p:ext>
            </p:extLst>
          </p:nvPr>
        </p:nvGraphicFramePr>
        <p:xfrm>
          <a:off x="1989496" y="513483"/>
          <a:ext cx="8412222" cy="58146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1" name="TextBox 20">
            <a:extLst>
              <a:ext uri="{FF2B5EF4-FFF2-40B4-BE49-F238E27FC236}">
                <a16:creationId xmlns:a16="http://schemas.microsoft.com/office/drawing/2014/main" id="{8665CF16-0629-491B-8C77-2C389ACC85F2}"/>
              </a:ext>
            </a:extLst>
          </p:cNvPr>
          <p:cNvSpPr txBox="1"/>
          <p:nvPr/>
        </p:nvSpPr>
        <p:spPr>
          <a:xfrm>
            <a:off x="199217" y="-14278"/>
            <a:ext cx="1199278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Step 3: Missing machine learning benchmark datasets for atmospheric sciences</a:t>
            </a:r>
          </a:p>
        </p:txBody>
      </p:sp>
      <p:sp>
        <p:nvSpPr>
          <p:cNvPr id="2" name="TextBox 1">
            <a:extLst>
              <a:ext uri="{FF2B5EF4-FFF2-40B4-BE49-F238E27FC236}">
                <a16:creationId xmlns:a16="http://schemas.microsoft.com/office/drawing/2014/main" id="{9ECBCABE-0EA1-42BF-B21A-A71DEEA9C025}"/>
              </a:ext>
            </a:extLst>
          </p:cNvPr>
          <p:cNvSpPr txBox="1"/>
          <p:nvPr/>
        </p:nvSpPr>
        <p:spPr>
          <a:xfrm>
            <a:off x="2726019" y="578247"/>
            <a:ext cx="2306320" cy="830997"/>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dirty="0"/>
              <a:t>Trustworthy AI, explainable AI, physical consistency</a:t>
            </a:r>
          </a:p>
        </p:txBody>
      </p:sp>
      <p:sp>
        <p:nvSpPr>
          <p:cNvPr id="10" name="TextBox 9">
            <a:extLst>
              <a:ext uri="{FF2B5EF4-FFF2-40B4-BE49-F238E27FC236}">
                <a16:creationId xmlns:a16="http://schemas.microsoft.com/office/drawing/2014/main" id="{0A3F1E03-DB8A-4DBC-B07C-9908DB76A1BF}"/>
              </a:ext>
            </a:extLst>
          </p:cNvPr>
          <p:cNvSpPr txBox="1"/>
          <p:nvPr/>
        </p:nvSpPr>
        <p:spPr>
          <a:xfrm>
            <a:off x="309458" y="578247"/>
            <a:ext cx="2306320" cy="338554"/>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dirty="0"/>
              <a:t>Transfer learning</a:t>
            </a:r>
          </a:p>
        </p:txBody>
      </p:sp>
      <p:sp>
        <p:nvSpPr>
          <p:cNvPr id="11" name="TextBox 10">
            <a:extLst>
              <a:ext uri="{FF2B5EF4-FFF2-40B4-BE49-F238E27FC236}">
                <a16:creationId xmlns:a16="http://schemas.microsoft.com/office/drawing/2014/main" id="{F74E0DBB-53F4-4716-9561-6E9D858DF3DE}"/>
              </a:ext>
            </a:extLst>
          </p:cNvPr>
          <p:cNvSpPr txBox="1"/>
          <p:nvPr/>
        </p:nvSpPr>
        <p:spPr>
          <a:xfrm>
            <a:off x="309458" y="975377"/>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dirty="0"/>
              <a:t>Online and reinforcement learning</a:t>
            </a:r>
          </a:p>
        </p:txBody>
      </p:sp>
      <p:sp>
        <p:nvSpPr>
          <p:cNvPr id="12" name="TextBox 11">
            <a:extLst>
              <a:ext uri="{FF2B5EF4-FFF2-40B4-BE49-F238E27FC236}">
                <a16:creationId xmlns:a16="http://schemas.microsoft.com/office/drawing/2014/main" id="{3CC6B5D1-9793-4C9B-8F1C-9A4867B78C42}"/>
              </a:ext>
            </a:extLst>
          </p:cNvPr>
          <p:cNvSpPr txBox="1"/>
          <p:nvPr/>
        </p:nvSpPr>
        <p:spPr>
          <a:xfrm>
            <a:off x="296947" y="3126222"/>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dirty="0"/>
              <a:t>Multi-scale interactions in space and time</a:t>
            </a:r>
          </a:p>
        </p:txBody>
      </p:sp>
      <p:sp>
        <p:nvSpPr>
          <p:cNvPr id="13" name="TextBox 12">
            <a:extLst>
              <a:ext uri="{FF2B5EF4-FFF2-40B4-BE49-F238E27FC236}">
                <a16:creationId xmlns:a16="http://schemas.microsoft.com/office/drawing/2014/main" id="{5042C03F-FED3-4B78-9FE1-7B1FE004082E}"/>
              </a:ext>
            </a:extLst>
          </p:cNvPr>
          <p:cNvSpPr txBox="1"/>
          <p:nvPr/>
        </p:nvSpPr>
        <p:spPr>
          <a:xfrm>
            <a:off x="296947" y="2484306"/>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dirty="0"/>
              <a:t>Unstructured grids on the sphere</a:t>
            </a:r>
          </a:p>
        </p:txBody>
      </p:sp>
      <p:sp>
        <p:nvSpPr>
          <p:cNvPr id="14" name="TextBox 13">
            <a:extLst>
              <a:ext uri="{FF2B5EF4-FFF2-40B4-BE49-F238E27FC236}">
                <a16:creationId xmlns:a16="http://schemas.microsoft.com/office/drawing/2014/main" id="{ABA59357-C5C7-424E-805A-1534559D8BE5}"/>
              </a:ext>
            </a:extLst>
          </p:cNvPr>
          <p:cNvSpPr txBox="1"/>
          <p:nvPr/>
        </p:nvSpPr>
        <p:spPr>
          <a:xfrm>
            <a:off x="309458" y="1596168"/>
            <a:ext cx="2306320" cy="830997"/>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dirty="0"/>
              <a:t>Training of machine learning tools in a changing climate</a:t>
            </a:r>
          </a:p>
        </p:txBody>
      </p:sp>
      <p:sp>
        <p:nvSpPr>
          <p:cNvPr id="15" name="TextBox 14">
            <a:extLst>
              <a:ext uri="{FF2B5EF4-FFF2-40B4-BE49-F238E27FC236}">
                <a16:creationId xmlns:a16="http://schemas.microsoft.com/office/drawing/2014/main" id="{70EA033A-FF34-4D8D-A701-8DA14A6321B9}"/>
              </a:ext>
            </a:extLst>
          </p:cNvPr>
          <p:cNvSpPr txBox="1"/>
          <p:nvPr/>
        </p:nvSpPr>
        <p:spPr>
          <a:xfrm>
            <a:off x="309458" y="3768047"/>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dirty="0"/>
              <a:t>Dataflow and handling of huge datasets</a:t>
            </a:r>
          </a:p>
        </p:txBody>
      </p:sp>
      <p:sp>
        <p:nvSpPr>
          <p:cNvPr id="18" name="TextBox 17">
            <a:extLst>
              <a:ext uri="{FF2B5EF4-FFF2-40B4-BE49-F238E27FC236}">
                <a16:creationId xmlns:a16="http://schemas.microsoft.com/office/drawing/2014/main" id="{22EFD53D-4409-4976-AF0D-C11342E7C50B}"/>
              </a:ext>
            </a:extLst>
          </p:cNvPr>
          <p:cNvSpPr txBox="1"/>
          <p:nvPr/>
        </p:nvSpPr>
        <p:spPr>
          <a:xfrm>
            <a:off x="7352769" y="567253"/>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Site-specific characteristics of observations</a:t>
            </a:r>
          </a:p>
        </p:txBody>
      </p:sp>
      <p:sp>
        <p:nvSpPr>
          <p:cNvPr id="19" name="TextBox 18">
            <a:extLst>
              <a:ext uri="{FF2B5EF4-FFF2-40B4-BE49-F238E27FC236}">
                <a16:creationId xmlns:a16="http://schemas.microsoft.com/office/drawing/2014/main" id="{1D326012-1CC1-4FC0-A7DC-CA55C58EED34}"/>
              </a:ext>
            </a:extLst>
          </p:cNvPr>
          <p:cNvSpPr txBox="1"/>
          <p:nvPr/>
        </p:nvSpPr>
        <p:spPr>
          <a:xfrm>
            <a:off x="9721513" y="559878"/>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Composite distributions of observations</a:t>
            </a:r>
          </a:p>
        </p:txBody>
      </p:sp>
      <p:sp>
        <p:nvSpPr>
          <p:cNvPr id="20" name="TextBox 19">
            <a:extLst>
              <a:ext uri="{FF2B5EF4-FFF2-40B4-BE49-F238E27FC236}">
                <a16:creationId xmlns:a16="http://schemas.microsoft.com/office/drawing/2014/main" id="{558B09C7-45B2-4DFB-8AF7-8B0E87439E82}"/>
              </a:ext>
            </a:extLst>
          </p:cNvPr>
          <p:cNvSpPr txBox="1"/>
          <p:nvPr/>
        </p:nvSpPr>
        <p:spPr>
          <a:xfrm>
            <a:off x="9720000" y="1496345"/>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Extreme value predictions</a:t>
            </a:r>
          </a:p>
        </p:txBody>
      </p:sp>
      <p:sp>
        <p:nvSpPr>
          <p:cNvPr id="22" name="TextBox 21">
            <a:extLst>
              <a:ext uri="{FF2B5EF4-FFF2-40B4-BE49-F238E27FC236}">
                <a16:creationId xmlns:a16="http://schemas.microsoft.com/office/drawing/2014/main" id="{9500D67A-BEE7-46EB-91C4-D8C5AD843369}"/>
              </a:ext>
            </a:extLst>
          </p:cNvPr>
          <p:cNvSpPr txBox="1"/>
          <p:nvPr/>
        </p:nvSpPr>
        <p:spPr>
          <a:xfrm>
            <a:off x="9721513" y="2189469"/>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Missing data and irregular spacing of monitoring sites</a:t>
            </a:r>
          </a:p>
        </p:txBody>
      </p:sp>
      <p:sp>
        <p:nvSpPr>
          <p:cNvPr id="23" name="TextBox 22">
            <a:extLst>
              <a:ext uri="{FF2B5EF4-FFF2-40B4-BE49-F238E27FC236}">
                <a16:creationId xmlns:a16="http://schemas.microsoft.com/office/drawing/2014/main" id="{1F66409B-A31B-4562-BDDF-6085059D07BC}"/>
              </a:ext>
            </a:extLst>
          </p:cNvPr>
          <p:cNvSpPr txBox="1"/>
          <p:nvPr/>
        </p:nvSpPr>
        <p:spPr>
          <a:xfrm>
            <a:off x="9721513" y="3127755"/>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Auto correlation and periodic patterns</a:t>
            </a:r>
          </a:p>
        </p:txBody>
      </p:sp>
      <p:sp>
        <p:nvSpPr>
          <p:cNvPr id="24" name="TextBox 23">
            <a:extLst>
              <a:ext uri="{FF2B5EF4-FFF2-40B4-BE49-F238E27FC236}">
                <a16:creationId xmlns:a16="http://schemas.microsoft.com/office/drawing/2014/main" id="{C1ED9C74-402D-4354-B27B-5ABB6CD991C3}"/>
              </a:ext>
            </a:extLst>
          </p:cNvPr>
          <p:cNvSpPr txBox="1"/>
          <p:nvPr/>
        </p:nvSpPr>
        <p:spPr>
          <a:xfrm>
            <a:off x="9720000" y="3845296"/>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Physical constraints</a:t>
            </a:r>
          </a:p>
        </p:txBody>
      </p:sp>
      <p:sp>
        <p:nvSpPr>
          <p:cNvPr id="25" name="TextBox 24">
            <a:extLst>
              <a:ext uri="{FF2B5EF4-FFF2-40B4-BE49-F238E27FC236}">
                <a16:creationId xmlns:a16="http://schemas.microsoft.com/office/drawing/2014/main" id="{7508D35E-7679-4E99-BFCD-A4A17A2C8707}"/>
              </a:ext>
            </a:extLst>
          </p:cNvPr>
          <p:cNvSpPr txBox="1"/>
          <p:nvPr/>
        </p:nvSpPr>
        <p:spPr>
          <a:xfrm>
            <a:off x="9721513" y="4768474"/>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Fusion of diverse datasets</a:t>
            </a:r>
          </a:p>
        </p:txBody>
      </p:sp>
      <p:sp>
        <p:nvSpPr>
          <p:cNvPr id="26" name="TextBox 25">
            <a:extLst>
              <a:ext uri="{FF2B5EF4-FFF2-40B4-BE49-F238E27FC236}">
                <a16:creationId xmlns:a16="http://schemas.microsoft.com/office/drawing/2014/main" id="{28D75666-B044-4232-B2E8-CE4FA992EE38}"/>
              </a:ext>
            </a:extLst>
          </p:cNvPr>
          <p:cNvSpPr txBox="1"/>
          <p:nvPr/>
        </p:nvSpPr>
        <p:spPr>
          <a:xfrm>
            <a:off x="9721513" y="4316613"/>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Data anonymity</a:t>
            </a:r>
          </a:p>
        </p:txBody>
      </p:sp>
      <p:sp>
        <p:nvSpPr>
          <p:cNvPr id="27" name="TextBox 26">
            <a:extLst>
              <a:ext uri="{FF2B5EF4-FFF2-40B4-BE49-F238E27FC236}">
                <a16:creationId xmlns:a16="http://schemas.microsoft.com/office/drawing/2014/main" id="{3ED6B8E2-1E67-4F43-8A8D-65E548B95F48}"/>
              </a:ext>
            </a:extLst>
          </p:cNvPr>
          <p:cNvSpPr txBox="1"/>
          <p:nvPr/>
        </p:nvSpPr>
        <p:spPr>
          <a:xfrm>
            <a:off x="7417153" y="5918492"/>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Nowcasting applications</a:t>
            </a:r>
          </a:p>
        </p:txBody>
      </p:sp>
      <p:sp>
        <p:nvSpPr>
          <p:cNvPr id="28" name="TextBox 27">
            <a:extLst>
              <a:ext uri="{FF2B5EF4-FFF2-40B4-BE49-F238E27FC236}">
                <a16:creationId xmlns:a16="http://schemas.microsoft.com/office/drawing/2014/main" id="{F75A715D-2D86-4F91-87DA-4A35B5B8931D}"/>
              </a:ext>
            </a:extLst>
          </p:cNvPr>
          <p:cNvSpPr txBox="1"/>
          <p:nvPr/>
        </p:nvSpPr>
        <p:spPr>
          <a:xfrm>
            <a:off x="9720000" y="5476284"/>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Air-quality applications</a:t>
            </a:r>
          </a:p>
        </p:txBody>
      </p:sp>
      <p:sp>
        <p:nvSpPr>
          <p:cNvPr id="29" name="TextBox 28">
            <a:extLst>
              <a:ext uri="{FF2B5EF4-FFF2-40B4-BE49-F238E27FC236}">
                <a16:creationId xmlns:a16="http://schemas.microsoft.com/office/drawing/2014/main" id="{B6205F37-8410-4377-A951-8BDC55CD2AF2}"/>
              </a:ext>
            </a:extLst>
          </p:cNvPr>
          <p:cNvSpPr txBox="1"/>
          <p:nvPr/>
        </p:nvSpPr>
        <p:spPr>
          <a:xfrm>
            <a:off x="9721513" y="5947601"/>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Uncertainty estimates</a:t>
            </a:r>
          </a:p>
        </p:txBody>
      </p:sp>
      <p:sp>
        <p:nvSpPr>
          <p:cNvPr id="30" name="TextBox 29">
            <a:extLst>
              <a:ext uri="{FF2B5EF4-FFF2-40B4-BE49-F238E27FC236}">
                <a16:creationId xmlns:a16="http://schemas.microsoft.com/office/drawing/2014/main" id="{7541526A-2B18-44FB-91DF-0BF6727212C6}"/>
              </a:ext>
            </a:extLst>
          </p:cNvPr>
          <p:cNvSpPr txBox="1"/>
          <p:nvPr/>
        </p:nvSpPr>
        <p:spPr>
          <a:xfrm>
            <a:off x="9720000" y="6399462"/>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dirty="0"/>
              <a:t>Feature detection</a:t>
            </a:r>
          </a:p>
        </p:txBody>
      </p:sp>
      <p:sp>
        <p:nvSpPr>
          <p:cNvPr id="34" name="TextBox 33">
            <a:extLst>
              <a:ext uri="{FF2B5EF4-FFF2-40B4-BE49-F238E27FC236}">
                <a16:creationId xmlns:a16="http://schemas.microsoft.com/office/drawing/2014/main" id="{56DAA0AD-E008-43C6-9322-3EE0E5A2937B}"/>
              </a:ext>
            </a:extLst>
          </p:cNvPr>
          <p:cNvSpPr txBox="1"/>
          <p:nvPr/>
        </p:nvSpPr>
        <p:spPr>
          <a:xfrm>
            <a:off x="296947" y="4394115"/>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dirty="0"/>
              <a:t>Hybrid modelling and coupling</a:t>
            </a:r>
          </a:p>
        </p:txBody>
      </p:sp>
      <p:sp>
        <p:nvSpPr>
          <p:cNvPr id="35" name="TextBox 34">
            <a:extLst>
              <a:ext uri="{FF2B5EF4-FFF2-40B4-BE49-F238E27FC236}">
                <a16:creationId xmlns:a16="http://schemas.microsoft.com/office/drawing/2014/main" id="{8B1B62CA-5ACE-48F9-A709-D0736B3FFDCF}"/>
              </a:ext>
            </a:extLst>
          </p:cNvPr>
          <p:cNvSpPr txBox="1"/>
          <p:nvPr/>
        </p:nvSpPr>
        <p:spPr>
          <a:xfrm>
            <a:off x="309458" y="5026504"/>
            <a:ext cx="230632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dirty="0"/>
              <a:t>Uncertainty quantification and representation</a:t>
            </a:r>
          </a:p>
        </p:txBody>
      </p:sp>
      <p:sp>
        <p:nvSpPr>
          <p:cNvPr id="36" name="TextBox 35">
            <a:extLst>
              <a:ext uri="{FF2B5EF4-FFF2-40B4-BE49-F238E27FC236}">
                <a16:creationId xmlns:a16="http://schemas.microsoft.com/office/drawing/2014/main" id="{C76C1C1F-FDE4-4505-A2C4-295049E99C2D}"/>
              </a:ext>
            </a:extLst>
          </p:cNvPr>
          <p:cNvSpPr txBox="1"/>
          <p:nvPr/>
        </p:nvSpPr>
        <p:spPr>
          <a:xfrm>
            <a:off x="296947" y="5910301"/>
            <a:ext cx="230632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dirty="0"/>
              <a:t>Weather and climate predictions based on machine learning</a:t>
            </a:r>
          </a:p>
        </p:txBody>
      </p:sp>
      <p:sp>
        <p:nvSpPr>
          <p:cNvPr id="37" name="TextBox 36">
            <a:extLst>
              <a:ext uri="{FF2B5EF4-FFF2-40B4-BE49-F238E27FC236}">
                <a16:creationId xmlns:a16="http://schemas.microsoft.com/office/drawing/2014/main" id="{A3691255-DF37-47F2-94D2-E52DE213E9FF}"/>
              </a:ext>
            </a:extLst>
          </p:cNvPr>
          <p:cNvSpPr txBox="1"/>
          <p:nvPr/>
        </p:nvSpPr>
        <p:spPr>
          <a:xfrm>
            <a:off x="2672213" y="5915240"/>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dirty="0"/>
              <a:t>The emulation of model components</a:t>
            </a:r>
          </a:p>
        </p:txBody>
      </p:sp>
      <p:sp>
        <p:nvSpPr>
          <p:cNvPr id="38" name="TextBox 37">
            <a:extLst>
              <a:ext uri="{FF2B5EF4-FFF2-40B4-BE49-F238E27FC236}">
                <a16:creationId xmlns:a16="http://schemas.microsoft.com/office/drawing/2014/main" id="{7389ED0C-AB84-488D-889B-BA1DAD85C1FE}"/>
              </a:ext>
            </a:extLst>
          </p:cNvPr>
          <p:cNvSpPr txBox="1"/>
          <p:nvPr/>
        </p:nvSpPr>
        <p:spPr>
          <a:xfrm>
            <a:off x="5044683" y="5910301"/>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dirty="0"/>
              <a:t>Post-processing and down-scaling</a:t>
            </a:r>
          </a:p>
        </p:txBody>
      </p:sp>
      <p:sp>
        <p:nvSpPr>
          <p:cNvPr id="40" name="TextBox 39">
            <a:extLst>
              <a:ext uri="{FF2B5EF4-FFF2-40B4-BE49-F238E27FC236}">
                <a16:creationId xmlns:a16="http://schemas.microsoft.com/office/drawing/2014/main" id="{28194249-99E0-4E61-ACC2-DD04FF982478}"/>
              </a:ext>
            </a:extLst>
          </p:cNvPr>
          <p:cNvSpPr txBox="1"/>
          <p:nvPr/>
        </p:nvSpPr>
        <p:spPr>
          <a:xfrm>
            <a:off x="2439527" y="6532225"/>
            <a:ext cx="7512160" cy="338554"/>
          </a:xfrm>
          <a:prstGeom prst="rect">
            <a:avLst/>
          </a:prstGeom>
          <a:noFill/>
        </p:spPr>
        <p:txBody>
          <a:bodyPr wrap="square" rtlCol="0">
            <a:spAutoFit/>
          </a:bodyPr>
          <a:lstStyle/>
          <a:p>
            <a:pPr algn="ctr"/>
            <a:r>
              <a:rPr lang="en-GB" sz="1600" b="0" i="0" dirty="0">
                <a:solidFill>
                  <a:srgbClr val="201F1E"/>
                </a:solidFill>
                <a:effectLst/>
                <a:latin typeface="Segoe UI" panose="020B0502040204020203" pitchFamily="34" charset="0"/>
              </a:rPr>
              <a:t>Dueben, </a:t>
            </a:r>
            <a:r>
              <a:rPr lang="en-GB" sz="1600" dirty="0">
                <a:solidFill>
                  <a:srgbClr val="201F1E"/>
                </a:solidFill>
                <a:latin typeface="Segoe UI" panose="020B0502040204020203" pitchFamily="34" charset="0"/>
              </a:rPr>
              <a:t>Schultz, Chantry, Gagne et al. in preparation</a:t>
            </a:r>
            <a:endParaRPr lang="en-GB" sz="1600" dirty="0"/>
          </a:p>
        </p:txBody>
      </p:sp>
    </p:spTree>
    <p:custDataLst>
      <p:tags r:id="rId1"/>
    </p:custDataLst>
    <p:extLst>
      <p:ext uri="{BB962C8B-B14F-4D97-AF65-F5344CB8AC3E}">
        <p14:creationId xmlns:p14="http://schemas.microsoft.com/office/powerpoint/2010/main" val="3699384381"/>
      </p:ext>
    </p:extLst>
  </p:cSld>
  <p:clrMapOvr>
    <a:masterClrMapping/>
  </p:clrMapOvr>
  <mc:AlternateContent xmlns:mc="http://schemas.openxmlformats.org/markup-compatibility/2006" xmlns:p14="http://schemas.microsoft.com/office/powerpoint/2010/main">
    <mc:Choice Requires="p14">
      <p:transition spd="slow" p14:dur="2000" advTm="62929"/>
    </mc:Choice>
    <mc:Fallback xmlns="">
      <p:transition spd="slow" advTm="629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3" grpId="0" animBg="1"/>
      <p:bldP spid="14" grpId="0" animBg="1"/>
      <p:bldP spid="15" grpId="0" animBg="1"/>
      <p:bldP spid="18" grpId="0" animBg="1"/>
      <p:bldP spid="19" grpId="0" animBg="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4" grpId="0" animBg="1"/>
      <p:bldP spid="35" grpId="0" animBg="1"/>
      <p:bldP spid="36" grpId="0" animBg="1"/>
      <p:bldP spid="37" grpId="0" animBg="1"/>
      <p:bldP spid="3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2.7|15.3|9.6|8.3|3.4"/>
</p:tagLst>
</file>

<file path=ppt/tags/tag2.xml><?xml version="1.0" encoding="utf-8"?>
<p:tagLst xmlns:a="http://schemas.openxmlformats.org/drawingml/2006/main" xmlns:r="http://schemas.openxmlformats.org/officeDocument/2006/relationships" xmlns:p="http://schemas.openxmlformats.org/presentationml/2006/main">
  <p:tag name="TIMING" val="|18.7|12.7|9.7|5.8"/>
</p:tagLst>
</file>

<file path=ppt/tags/tag3.xml><?xml version="1.0" encoding="utf-8"?>
<p:tagLst xmlns:a="http://schemas.openxmlformats.org/drawingml/2006/main" xmlns:r="http://schemas.openxmlformats.org/officeDocument/2006/relationships" xmlns:p="http://schemas.openxmlformats.org/presentationml/2006/main">
  <p:tag name="TIMING" val="|18.7|12.7|9.7|5.8"/>
</p:tagLst>
</file>

<file path=ppt/tags/tag4.xml><?xml version="1.0" encoding="utf-8"?>
<p:tagLst xmlns:a="http://schemas.openxmlformats.org/drawingml/2006/main" xmlns:r="http://schemas.openxmlformats.org/officeDocument/2006/relationships" xmlns:p="http://schemas.openxmlformats.org/presentationml/2006/main">
  <p:tag name="TIMING" val="|18.7|12.7|9.7|5.8"/>
</p:tagLst>
</file>

<file path=ppt/tags/tag5.xml><?xml version="1.0" encoding="utf-8"?>
<p:tagLst xmlns:a="http://schemas.openxmlformats.org/drawingml/2006/main" xmlns:r="http://schemas.openxmlformats.org/officeDocument/2006/relationships" xmlns:p="http://schemas.openxmlformats.org/presentationml/2006/main">
  <p:tag name="TIMING" val="|12.7|15.3|9.6|8.3|3.4"/>
</p:tagLst>
</file>

<file path=ppt/tags/tag6.xml><?xml version="1.0" encoding="utf-8"?>
<p:tagLst xmlns:a="http://schemas.openxmlformats.org/drawingml/2006/main" xmlns:r="http://schemas.openxmlformats.org/officeDocument/2006/relationships" xmlns:p="http://schemas.openxmlformats.org/presentationml/2006/main">
  <p:tag name="TIMING" val="|24.8|35.8|30.3"/>
</p:tagLst>
</file>

<file path=ppt/tags/tag7.xml><?xml version="1.0" encoding="utf-8"?>
<p:tagLst xmlns:a="http://schemas.openxmlformats.org/drawingml/2006/main" xmlns:r="http://schemas.openxmlformats.org/officeDocument/2006/relationships" xmlns:p="http://schemas.openxmlformats.org/presentationml/2006/main">
  <p:tag name="TIMING" val="|21.4|65.6"/>
</p:tagLst>
</file>

<file path=ppt/theme/theme1.xml><?xml version="1.0" encoding="utf-8"?>
<a:theme xmlns:a="http://schemas.openxmlformats.org/drawingml/2006/main" name="1_ECMWF_16.9_dark_colou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6457E322441D748A5FD2E1D751191DD" ma:contentTypeVersion="14" ma:contentTypeDescription="Create a new document." ma:contentTypeScope="" ma:versionID="58f094d692300f37374ca0fcf1464d3c">
  <xsd:schema xmlns:xsd="http://www.w3.org/2001/XMLSchema" xmlns:xs="http://www.w3.org/2001/XMLSchema" xmlns:p="http://schemas.microsoft.com/office/2006/metadata/properties" xmlns:ns3="90b8b5d6-f7b4-4238-8fd7-6fcec2be4904" xmlns:ns4="5844db34-2279-4a6b-9470-57e5c345fab2" targetNamespace="http://schemas.microsoft.com/office/2006/metadata/properties" ma:root="true" ma:fieldsID="b0e66aad8ac24a5cbff344ea51d1dce7" ns3:_="" ns4:_="">
    <xsd:import namespace="90b8b5d6-f7b4-4238-8fd7-6fcec2be4904"/>
    <xsd:import namespace="5844db34-2279-4a6b-9470-57e5c345fab2"/>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b8b5d6-f7b4-4238-8fd7-6fcec2be49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844db34-2279-4a6b-9470-57e5c345fab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BC6CFE2-7752-4F71-823A-FB70B1DAA0A9}">
  <ds:schemaRefs>
    <ds:schemaRef ds:uri="http://schemas.microsoft.com/office/2006/documentManagement/types"/>
    <ds:schemaRef ds:uri="5844db34-2279-4a6b-9470-57e5c345fab2"/>
    <ds:schemaRef ds:uri="http://schemas.microsoft.com/office/infopath/2007/PartnerControls"/>
    <ds:schemaRef ds:uri="http://www.w3.org/XML/1998/namespace"/>
    <ds:schemaRef ds:uri="http://purl.org/dc/elements/1.1/"/>
    <ds:schemaRef ds:uri="90b8b5d6-f7b4-4238-8fd7-6fcec2be4904"/>
    <ds:schemaRef ds:uri="http://purl.org/dc/terms/"/>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E43FC566-EDF6-4B2B-BF12-3D76F07F1157}">
  <ds:schemaRefs>
    <ds:schemaRef ds:uri="http://schemas.microsoft.com/sharepoint/v3/contenttype/forms"/>
  </ds:schemaRefs>
</ds:datastoreItem>
</file>

<file path=customXml/itemProps3.xml><?xml version="1.0" encoding="utf-8"?>
<ds:datastoreItem xmlns:ds="http://schemas.openxmlformats.org/officeDocument/2006/customXml" ds:itemID="{D2C66D7B-E43E-498D-8698-0722D77A04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b8b5d6-f7b4-4238-8fd7-6fcec2be4904"/>
    <ds:schemaRef ds:uri="5844db34-2279-4a6b-9470-57e5c345fa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27960</TotalTime>
  <Words>2329</Words>
  <Application>Microsoft Office PowerPoint</Application>
  <PresentationFormat>Widescreen</PresentationFormat>
  <Paragraphs>300</Paragraphs>
  <Slides>19</Slides>
  <Notes>18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Arial</vt:lpstr>
      <vt:lpstr>calibri</vt:lpstr>
      <vt:lpstr>calibri</vt:lpstr>
      <vt:lpstr>Calibri Light</vt:lpstr>
      <vt:lpstr>Helevtica</vt:lpstr>
      <vt:lpstr>HelveticaNeueLT Std Ext</vt:lpstr>
      <vt:lpstr>Roboto</vt:lpstr>
      <vt:lpstr>Segoe UI</vt:lpstr>
      <vt:lpstr>1_ECMWF_16.9_dark_colour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Dueben</dc:creator>
  <cp:lastModifiedBy>Peter Dueben</cp:lastModifiedBy>
  <cp:revision>87</cp:revision>
  <dcterms:created xsi:type="dcterms:W3CDTF">2020-07-29T12:58:02Z</dcterms:created>
  <dcterms:modified xsi:type="dcterms:W3CDTF">2021-09-28T07:40:47Z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0x01010046457E322441D748A5FD2E1D751191DD</vt:lpwstr>
  </property>
</Properties>
</file>