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Lst>
  <p:sldSz cy="5143500" cx="9144000"/>
  <p:notesSz cx="6858000" cy="9144000"/>
  <p:embeddedFontLst>
    <p:embeddedFont>
      <p:font typeface="Raleway"/>
      <p:regular r:id="rId48"/>
      <p:bold r:id="rId49"/>
      <p:italic r:id="rId50"/>
      <p:boldItalic r:id="rId51"/>
    </p:embeddedFont>
    <p:embeddedFont>
      <p:font typeface="Anton"/>
      <p:regular r:id="rId52"/>
    </p:embeddedFont>
    <p:embeddedFont>
      <p:font typeface="Roboto"/>
      <p:regular r:id="rId53"/>
      <p:bold r:id="rId54"/>
      <p:italic r:id="rId55"/>
      <p:boldItalic r:id="rId56"/>
    </p:embeddedFont>
    <p:embeddedFont>
      <p:font typeface="Nunito"/>
      <p:regular r:id="rId57"/>
      <p:bold r:id="rId58"/>
      <p:italic r:id="rId59"/>
      <p:boldItalic r:id="rId60"/>
    </p:embeddedFont>
    <p:embeddedFont>
      <p:font typeface="Bellota Text"/>
      <p:regular r:id="rId61"/>
      <p:bold r:id="rId62"/>
      <p:italic r:id="rId63"/>
      <p:boldItalic r:id="rId64"/>
    </p:embeddedFont>
    <p:embeddedFont>
      <p:font typeface="Lato"/>
      <p:regular r:id="rId65"/>
      <p:bold r:id="rId66"/>
      <p:italic r:id="rId67"/>
      <p:boldItalic r:id="rId68"/>
    </p:embeddedFont>
    <p:embeddedFont>
      <p:font typeface="Montserrat"/>
      <p:regular r:id="rId69"/>
      <p:bold r:id="rId70"/>
      <p:italic r:id="rId71"/>
      <p:boldItalic r:id="rId72"/>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A35FCA6-2B2C-451E-BC29-2DB21AA2C622}">
  <a:tblStyle styleId="{DA35FCA6-2B2C-451E-BC29-2DB21AA2C622}" styleName="Table_0">
    <a:wholeTbl>
      <a:tcTxStyle>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48" Type="http://schemas.openxmlformats.org/officeDocument/2006/relationships/font" Target="fonts/Raleway-regular.fntdata"/><Relationship Id="rId47" Type="http://schemas.openxmlformats.org/officeDocument/2006/relationships/slide" Target="slides/slide41.xml"/><Relationship Id="rId49" Type="http://schemas.openxmlformats.org/officeDocument/2006/relationships/font" Target="fonts/Raleway-bold.fntdata"/><Relationship Id="rId5" Type="http://schemas.openxmlformats.org/officeDocument/2006/relationships/slideMaster" Target="slideMasters/slideMaster1.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2" Type="http://schemas.openxmlformats.org/officeDocument/2006/relationships/font" Target="fonts/Montserrat-boldItalic.fntdata"/><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71" Type="http://schemas.openxmlformats.org/officeDocument/2006/relationships/font" Target="fonts/Montserrat-italic.fntdata"/><Relationship Id="rId70" Type="http://schemas.openxmlformats.org/officeDocument/2006/relationships/font" Target="fonts/Montserrat-bold.fntdata"/><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62" Type="http://schemas.openxmlformats.org/officeDocument/2006/relationships/font" Target="fonts/BellotaText-bold.fntdata"/><Relationship Id="rId61" Type="http://schemas.openxmlformats.org/officeDocument/2006/relationships/font" Target="fonts/BellotaText-regular.fntdata"/><Relationship Id="rId20" Type="http://schemas.openxmlformats.org/officeDocument/2006/relationships/slide" Target="slides/slide14.xml"/><Relationship Id="rId64" Type="http://schemas.openxmlformats.org/officeDocument/2006/relationships/font" Target="fonts/BellotaText-boldItalic.fntdata"/><Relationship Id="rId63" Type="http://schemas.openxmlformats.org/officeDocument/2006/relationships/font" Target="fonts/BellotaText-italic.fntdata"/><Relationship Id="rId22" Type="http://schemas.openxmlformats.org/officeDocument/2006/relationships/slide" Target="slides/slide16.xml"/><Relationship Id="rId66" Type="http://schemas.openxmlformats.org/officeDocument/2006/relationships/font" Target="fonts/Lato-bold.fntdata"/><Relationship Id="rId21" Type="http://schemas.openxmlformats.org/officeDocument/2006/relationships/slide" Target="slides/slide15.xml"/><Relationship Id="rId65" Type="http://schemas.openxmlformats.org/officeDocument/2006/relationships/font" Target="fonts/Lato-regular.fntdata"/><Relationship Id="rId24" Type="http://schemas.openxmlformats.org/officeDocument/2006/relationships/slide" Target="slides/slide18.xml"/><Relationship Id="rId68" Type="http://schemas.openxmlformats.org/officeDocument/2006/relationships/font" Target="fonts/Lato-boldItalic.fntdata"/><Relationship Id="rId23" Type="http://schemas.openxmlformats.org/officeDocument/2006/relationships/slide" Target="slides/slide17.xml"/><Relationship Id="rId67" Type="http://schemas.openxmlformats.org/officeDocument/2006/relationships/font" Target="fonts/Lato-italic.fntdata"/><Relationship Id="rId60" Type="http://schemas.openxmlformats.org/officeDocument/2006/relationships/font" Target="fonts/Nunito-boldItalic.fntdata"/><Relationship Id="rId26" Type="http://schemas.openxmlformats.org/officeDocument/2006/relationships/slide" Target="slides/slide20.xml"/><Relationship Id="rId25" Type="http://schemas.openxmlformats.org/officeDocument/2006/relationships/slide" Target="slides/slide19.xml"/><Relationship Id="rId69" Type="http://schemas.openxmlformats.org/officeDocument/2006/relationships/font" Target="fonts/Montserrat-regular.fntdata"/><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51" Type="http://schemas.openxmlformats.org/officeDocument/2006/relationships/font" Target="fonts/Raleway-boldItalic.fntdata"/><Relationship Id="rId50" Type="http://schemas.openxmlformats.org/officeDocument/2006/relationships/font" Target="fonts/Raleway-italic.fntdata"/><Relationship Id="rId53" Type="http://schemas.openxmlformats.org/officeDocument/2006/relationships/font" Target="fonts/Roboto-regular.fntdata"/><Relationship Id="rId52" Type="http://schemas.openxmlformats.org/officeDocument/2006/relationships/font" Target="fonts/Anton-regular.fntdata"/><Relationship Id="rId11" Type="http://schemas.openxmlformats.org/officeDocument/2006/relationships/slide" Target="slides/slide5.xml"/><Relationship Id="rId55" Type="http://schemas.openxmlformats.org/officeDocument/2006/relationships/font" Target="fonts/Roboto-italic.fntdata"/><Relationship Id="rId10" Type="http://schemas.openxmlformats.org/officeDocument/2006/relationships/slide" Target="slides/slide4.xml"/><Relationship Id="rId54" Type="http://schemas.openxmlformats.org/officeDocument/2006/relationships/font" Target="fonts/Roboto-bold.fntdata"/><Relationship Id="rId13" Type="http://schemas.openxmlformats.org/officeDocument/2006/relationships/slide" Target="slides/slide7.xml"/><Relationship Id="rId57" Type="http://schemas.openxmlformats.org/officeDocument/2006/relationships/font" Target="fonts/Nunito-regular.fntdata"/><Relationship Id="rId12" Type="http://schemas.openxmlformats.org/officeDocument/2006/relationships/slide" Target="slides/slide6.xml"/><Relationship Id="rId56" Type="http://schemas.openxmlformats.org/officeDocument/2006/relationships/font" Target="fonts/Roboto-boldItalic.fntdata"/><Relationship Id="rId15" Type="http://schemas.openxmlformats.org/officeDocument/2006/relationships/slide" Target="slides/slide9.xml"/><Relationship Id="rId59" Type="http://schemas.openxmlformats.org/officeDocument/2006/relationships/font" Target="fonts/Nunito-italic.fntdata"/><Relationship Id="rId14" Type="http://schemas.openxmlformats.org/officeDocument/2006/relationships/slide" Target="slides/slide8.xml"/><Relationship Id="rId58" Type="http://schemas.openxmlformats.org/officeDocument/2006/relationships/font" Target="fonts/Nunito-bold.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4" name="Shape 254"/>
        <p:cNvGrpSpPr/>
        <p:nvPr/>
      </p:nvGrpSpPr>
      <p:grpSpPr>
        <a:xfrm>
          <a:off x="0" y="0"/>
          <a:ext cx="0" cy="0"/>
          <a:chOff x="0" y="0"/>
          <a:chExt cx="0" cy="0"/>
        </a:xfrm>
      </p:grpSpPr>
      <p:sp>
        <p:nvSpPr>
          <p:cNvPr id="255" name="Google Shape;255;gea5eb5bb3a_1_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6" name="Google Shape;256;gea5eb5bb3a_1_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Why do we say this?</a:t>
            </a:r>
            <a:endParaRPr/>
          </a:p>
          <a:p>
            <a:pPr indent="-298450" lvl="0" marL="457200" rtl="0" algn="l">
              <a:spcBef>
                <a:spcPts val="0"/>
              </a:spcBef>
              <a:spcAft>
                <a:spcPts val="0"/>
              </a:spcAft>
              <a:buSzPts val="1100"/>
              <a:buAutoNum type="arabicPeriod"/>
            </a:pPr>
            <a:r>
              <a:rPr lang="en"/>
              <a:t>It is not possible to download a copy of the video or transcript (It is against the terms of service from YouTube even though there are workarounds)</a:t>
            </a:r>
            <a:endParaRPr/>
          </a:p>
          <a:p>
            <a:pPr indent="-298450" lvl="0" marL="457200" rtl="0" algn="l">
              <a:spcBef>
                <a:spcPts val="0"/>
              </a:spcBef>
              <a:spcAft>
                <a:spcPts val="0"/>
              </a:spcAft>
              <a:buSzPts val="1100"/>
              <a:buAutoNum type="arabicPeriod"/>
            </a:pPr>
            <a:r>
              <a:rPr lang="en"/>
              <a:t>The only way in which you can reuse a YT video, is by sharing the link, or embedding it in a website</a:t>
            </a:r>
            <a:endParaRPr/>
          </a:p>
          <a:p>
            <a:pPr indent="-298450" lvl="0" marL="457200" rtl="0" algn="l">
              <a:spcBef>
                <a:spcPts val="0"/>
              </a:spcBef>
              <a:spcAft>
                <a:spcPts val="0"/>
              </a:spcAft>
              <a:buSzPts val="1100"/>
              <a:buAutoNum type="arabicPeriod"/>
            </a:pPr>
            <a:r>
              <a:rPr lang="en"/>
              <a:t>It is not possible to revise, update, or edit a YT video. Sometimes it is possible to find the owner of a video, but only if the YT channel’s owner were diligent and added contact details in their profile, if they respond to emails, and if the details are current.</a:t>
            </a:r>
            <a:endParaRPr/>
          </a:p>
          <a:p>
            <a:pPr indent="-298450" lvl="0" marL="457200" rtl="0" algn="l">
              <a:spcBef>
                <a:spcPts val="0"/>
              </a:spcBef>
              <a:spcAft>
                <a:spcPts val="0"/>
              </a:spcAft>
              <a:buSzPts val="1100"/>
              <a:buAutoNum type="arabicPeriod"/>
            </a:pPr>
            <a:r>
              <a:rPr lang="en"/>
              <a:t>Because videos can’t be downloaded, it’s not possible to combine original or edited versions to create new material.</a:t>
            </a:r>
            <a:endParaRPr/>
          </a:p>
          <a:p>
            <a:pPr indent="-298450" lvl="0" marL="457200" rtl="0" algn="l">
              <a:spcBef>
                <a:spcPts val="0"/>
              </a:spcBef>
              <a:spcAft>
                <a:spcPts val="0"/>
              </a:spcAft>
              <a:buSzPts val="1100"/>
              <a:buAutoNum type="arabicPeriod"/>
            </a:pPr>
            <a:r>
              <a:rPr lang="en"/>
              <a:t>And again, it’s not possible to redistribute the original content or derivations of it.</a:t>
            </a:r>
            <a:endParaRPr/>
          </a:p>
          <a:p>
            <a:pPr indent="-298450" lvl="0" marL="457200" rtl="0" algn="l">
              <a:spcBef>
                <a:spcPts val="0"/>
              </a:spcBef>
              <a:spcAft>
                <a:spcPts val="0"/>
              </a:spcAft>
              <a:buSzPts val="1100"/>
              <a:buAutoNum type="arabicPeriod"/>
            </a:pPr>
            <a:r>
              <a:rPr lang="en"/>
              <a:t>The transcripts are also not available for download which means it’s not possible to contribute translations and make materials more accessible</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gea9af0ebb2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2" name="Google Shape;302;gea9af0ebb2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talk about the need for translated video content in the context of Open Science. </a:t>
            </a:r>
            <a:endParaRPr/>
          </a:p>
          <a:p>
            <a:pPr indent="0" lvl="0" marL="0" rtl="0" algn="l">
              <a:spcBef>
                <a:spcPts val="0"/>
              </a:spcBef>
              <a:spcAft>
                <a:spcPts val="0"/>
              </a:spcAft>
              <a:buNone/>
            </a:pPr>
            <a:r>
              <a:rPr lang="en"/>
              <a:t>There is growing evidence that open science has an impact on the research enterprise, business and innovation, and society more generally. </a:t>
            </a:r>
            <a:endParaRPr/>
          </a:p>
          <a:p>
            <a:pPr indent="0" lvl="0" marL="0" rtl="0" algn="l">
              <a:spcBef>
                <a:spcPts val="0"/>
              </a:spcBef>
              <a:spcAft>
                <a:spcPts val="0"/>
              </a:spcAft>
              <a:buNone/>
            </a:pPr>
            <a:r>
              <a:rPr lang="en"/>
              <a:t>Although it is a hot topic in many countries in the Global North, the movement has generally been growing slowly elsewhere in the world. </a:t>
            </a:r>
            <a:endParaRPr/>
          </a:p>
          <a:p>
            <a:pPr indent="0" lvl="0" marL="0" rtl="0" algn="l">
              <a:spcBef>
                <a:spcPts val="0"/>
              </a:spcBef>
              <a:spcAft>
                <a:spcPts val="0"/>
              </a:spcAft>
              <a:buNone/>
            </a:pPr>
            <a:r>
              <a:rPr lang="en"/>
              <a:t>Many Open Science materials are developed in English and despite the fact that it is available online, often under open licenses, there are still barriers to adopting and adapting these materials in non-English speaking countries.</a:t>
            </a:r>
            <a:endParaRPr/>
          </a:p>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5" name="Shape 315"/>
        <p:cNvGrpSpPr/>
        <p:nvPr/>
      </p:nvGrpSpPr>
      <p:grpSpPr>
        <a:xfrm>
          <a:off x="0" y="0"/>
          <a:ext cx="0" cy="0"/>
          <a:chOff x="0" y="0"/>
          <a:chExt cx="0" cy="0"/>
        </a:xfrm>
      </p:grpSpPr>
      <p:sp>
        <p:nvSpPr>
          <p:cNvPr id="316" name="Google Shape;316;gf02d5ff5ef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7" name="Google Shape;317;gf02d5ff5ef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brings us to the Open Life Science mentoring and training program also known as OLS.</a:t>
            </a:r>
            <a:endParaRPr/>
          </a:p>
          <a:p>
            <a:pPr indent="0" lvl="0" marL="0" rtl="0" algn="l">
              <a:spcBef>
                <a:spcPts val="0"/>
              </a:spcBef>
              <a:spcAft>
                <a:spcPts val="0"/>
              </a:spcAft>
              <a:buNone/>
            </a:pPr>
            <a:r>
              <a:rPr lang="en"/>
              <a:t>This programme has been running since January 2020 and offers a 16-week project-based opportunity to learn open science practices and apply them to your project. You can learn more about the programme at their website shown on the slide.</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1" name="Shape 331"/>
        <p:cNvGrpSpPr/>
        <p:nvPr/>
      </p:nvGrpSpPr>
      <p:grpSpPr>
        <a:xfrm>
          <a:off x="0" y="0"/>
          <a:ext cx="0" cy="0"/>
          <a:chOff x="0" y="0"/>
          <a:chExt cx="0" cy="0"/>
        </a:xfrm>
      </p:grpSpPr>
      <p:sp>
        <p:nvSpPr>
          <p:cNvPr id="332" name="Google Shape;332;gf02d5ff5ef_0_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3" name="Google Shape;333;gf02d5ff5ef_0_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Participants are paired up with one or two dedicated mentors for the duration of the programme. Alongside mentorship meetings, regular training sessions covering various topics related to developing and managing open science projects as well as building communities around open science </a:t>
            </a:r>
            <a:r>
              <a:rPr lang="en"/>
              <a:t>initiatives</a:t>
            </a:r>
            <a:r>
              <a:rPr lang="en"/>
              <a:t> are run. Here you can see an outline of the topics covered.</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6" name="Shape 346"/>
        <p:cNvGrpSpPr/>
        <p:nvPr/>
      </p:nvGrpSpPr>
      <p:grpSpPr>
        <a:xfrm>
          <a:off x="0" y="0"/>
          <a:ext cx="0" cy="0"/>
          <a:chOff x="0" y="0"/>
          <a:chExt cx="0" cy="0"/>
        </a:xfrm>
      </p:grpSpPr>
      <p:sp>
        <p:nvSpPr>
          <p:cNvPr id="347" name="Google Shape;347;gf02d5ff5ef_0_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8" name="Google Shape;348;gf02d5ff5ef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Despite its name, the programme has participants from a wide range of disciplines not only Life Sciences. To date over 250 people have participated in various roles and in September the 4th iteration of the programme kicked off with another 26 new projects.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What’s most notable here is that participants, including mentors and mentees, come from very diverse social-cultural contexts and very many countries.</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3" name="Shape 363"/>
        <p:cNvGrpSpPr/>
        <p:nvPr/>
      </p:nvGrpSpPr>
      <p:grpSpPr>
        <a:xfrm>
          <a:off x="0" y="0"/>
          <a:ext cx="0" cy="0"/>
          <a:chOff x="0" y="0"/>
          <a:chExt cx="0" cy="0"/>
        </a:xfrm>
      </p:grpSpPr>
      <p:sp>
        <p:nvSpPr>
          <p:cNvPr id="364" name="Google Shape;364;gecebcab144_0_4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5" name="Google Shape;365;gecebcab144_0_4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Throughout the OLS programme, all meetings are recorded. Videos and transcripts are posted onto YouTube after a volunteer have manually corrected the transcripts created by Otter.ai.</a:t>
            </a:r>
            <a:endParaRPr/>
          </a:p>
          <a:p>
            <a:pPr indent="0" lvl="0" marL="0" rtl="0" algn="l">
              <a:spcBef>
                <a:spcPts val="0"/>
              </a:spcBef>
              <a:spcAft>
                <a:spcPts val="0"/>
              </a:spcAft>
              <a:buNone/>
            </a:pPr>
            <a:r>
              <a:rPr lang="en"/>
              <a:t>That means the OLS presentations by experts from around the world on topics related to Open Science, are available freely online for other Open Science communities to reuse.</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f024744d01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7" name="Google Shape;397;gf024744d0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I will hand over to my colleague, Batool, who was mostly responsible for creating a workflow to make the OLS videos and transcripts more accessible when we realised that videos shared on YouTube, even under CC licenses, had a number of limitations in terms of reuse and specifically translation.</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edbce59e54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edbce59e54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Anelda mentioned, we </a:t>
            </a:r>
            <a:r>
              <a:rPr lang="en"/>
              <a:t>created</a:t>
            </a:r>
            <a:r>
              <a:rPr lang="en"/>
              <a:t> a </a:t>
            </a:r>
            <a:r>
              <a:rPr lang="en"/>
              <a:t>framework</a:t>
            </a:r>
            <a:r>
              <a:rPr lang="en"/>
              <a:t> to make YT videos more </a:t>
            </a:r>
            <a:r>
              <a:rPr lang="en"/>
              <a:t>reusable</a:t>
            </a:r>
            <a:r>
              <a:rPr lang="en"/>
              <a:t> using three tools (GitHub, Crowdin, Zenodo)</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ea5eb5bb3a_2_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ea5eb5bb3a_2_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Since there’s no </a:t>
            </a:r>
            <a:r>
              <a:rPr lang="en"/>
              <a:t>straightforward</a:t>
            </a:r>
            <a:r>
              <a:rPr lang="en"/>
              <a:t> way to </a:t>
            </a:r>
            <a:r>
              <a:rPr lang="en"/>
              <a:t>download</a:t>
            </a:r>
            <a:r>
              <a:rPr lang="en"/>
              <a:t> the videos + transcripts, we created a repository in GitHub and added all added all the videos + transcripts. I’m not going to go in details about Git/GItHub, the only thing you need to know, it’s used for version control, or simply time </a:t>
            </a:r>
            <a:r>
              <a:rPr lang="en"/>
              <a:t>machine</a:t>
            </a:r>
            <a:r>
              <a:rPr lang="en"/>
              <a:t> where you can go back in time and track the changes in the translation. Another </a:t>
            </a:r>
            <a:r>
              <a:rPr lang="en"/>
              <a:t>advantage</a:t>
            </a:r>
            <a:r>
              <a:rPr lang="en"/>
              <a:t> is you can </a:t>
            </a:r>
            <a:r>
              <a:rPr lang="en"/>
              <a:t>acknowledge</a:t>
            </a:r>
            <a:r>
              <a:rPr lang="en"/>
              <a:t> contributors (I’ll go back to this point about </a:t>
            </a:r>
            <a:r>
              <a:rPr lang="en"/>
              <a:t>acknowledging</a:t>
            </a:r>
            <a:r>
              <a:rPr lang="en"/>
              <a:t> </a:t>
            </a:r>
            <a:r>
              <a:rPr lang="en"/>
              <a:t>contributors</a:t>
            </a:r>
            <a:r>
              <a:rPr lang="en"/>
              <a:t> in abit)</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f0d8b75b7e_0_1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f0d8b75b7e_0_1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f0b18c09f4_0_3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0" name="Google Shape;70;gf0b18c09f4_0_3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0" name="Shape 440"/>
        <p:cNvGrpSpPr/>
        <p:nvPr/>
      </p:nvGrpSpPr>
      <p:grpSpPr>
        <a:xfrm>
          <a:off x="0" y="0"/>
          <a:ext cx="0" cy="0"/>
          <a:chOff x="0" y="0"/>
          <a:chExt cx="0" cy="0"/>
        </a:xfrm>
      </p:grpSpPr>
      <p:sp>
        <p:nvSpPr>
          <p:cNvPr id="441" name="Google Shape;441;gf0d8b75b7e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2" name="Google Shape;442;gf0d8b75b7e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ea9af0ebb2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ea9af0ebb2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 transcripts </a:t>
            </a:r>
            <a:r>
              <a:rPr lang="en"/>
              <a:t>exist</a:t>
            </a:r>
            <a:r>
              <a:rPr lang="en"/>
              <a:t> as SRT files. </a:t>
            </a:r>
            <a:r>
              <a:rPr lang="en">
                <a:solidFill>
                  <a:srgbClr val="202124"/>
                </a:solidFill>
                <a:highlight>
                  <a:srgbClr val="FFFFFF"/>
                </a:highlight>
              </a:rPr>
              <a:t>An SRT file is one of the most common file formats used in the process of subtitling and/or captioning. 'SRT' refers to a </a:t>
            </a:r>
            <a:r>
              <a:rPr b="1" lang="en">
                <a:solidFill>
                  <a:srgbClr val="202124"/>
                </a:solidFill>
                <a:highlight>
                  <a:srgbClr val="FFFFFF"/>
                </a:highlight>
              </a:rPr>
              <a:t>'SubRip Subtitle' file</a:t>
            </a:r>
            <a:r>
              <a:rPr lang="en">
                <a:solidFill>
                  <a:srgbClr val="202124"/>
                </a:solidFill>
                <a:highlight>
                  <a:srgbClr val="FFFFFF"/>
                </a:highlight>
              </a:rPr>
              <a:t>, which originated from the DVD-ripping software by the same name. ….. However, editing this file is a bit </a:t>
            </a:r>
            <a:r>
              <a:rPr lang="en">
                <a:solidFill>
                  <a:srgbClr val="202124"/>
                </a:solidFill>
                <a:highlight>
                  <a:srgbClr val="FFFFFF"/>
                </a:highlight>
              </a:rPr>
              <a:t>challenging</a:t>
            </a:r>
            <a:r>
              <a:rPr lang="en">
                <a:solidFill>
                  <a:srgbClr val="202124"/>
                </a:solidFill>
                <a:highlight>
                  <a:srgbClr val="FFFFFF"/>
                </a:highlight>
              </a:rPr>
              <a:t> </a:t>
            </a:r>
            <a:r>
              <a:rPr lang="en">
                <a:solidFill>
                  <a:srgbClr val="202124"/>
                </a:solidFill>
                <a:highlight>
                  <a:srgbClr val="FFFFFF"/>
                </a:highlight>
              </a:rPr>
              <a:t>especially</a:t>
            </a:r>
            <a:r>
              <a:rPr lang="en">
                <a:solidFill>
                  <a:srgbClr val="202124"/>
                </a:solidFill>
                <a:highlight>
                  <a:srgbClr val="FFFFFF"/>
                </a:highlight>
              </a:rPr>
              <a:t> or people who aren’t </a:t>
            </a:r>
            <a:r>
              <a:rPr lang="en">
                <a:solidFill>
                  <a:srgbClr val="202124"/>
                </a:solidFill>
                <a:highlight>
                  <a:srgbClr val="FFFFFF"/>
                </a:highlight>
              </a:rPr>
              <a:t>familiar</a:t>
            </a:r>
            <a:r>
              <a:rPr lang="en">
                <a:solidFill>
                  <a:srgbClr val="202124"/>
                </a:solidFill>
                <a:highlight>
                  <a:srgbClr val="FFFFFF"/>
                </a:highlight>
              </a:rPr>
              <a:t> with GitHub</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9" name="Shape 469"/>
        <p:cNvGrpSpPr/>
        <p:nvPr/>
      </p:nvGrpSpPr>
      <p:grpSpPr>
        <a:xfrm>
          <a:off x="0" y="0"/>
          <a:ext cx="0" cy="0"/>
          <a:chOff x="0" y="0"/>
          <a:chExt cx="0" cy="0"/>
        </a:xfrm>
      </p:grpSpPr>
      <p:sp>
        <p:nvSpPr>
          <p:cNvPr id="470" name="Google Shape;470;gedbce59e54_0_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1" name="Google Shape;471;gedbce59e54_0_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Therefore, we </a:t>
            </a:r>
            <a:r>
              <a:rPr lang="en"/>
              <a:t>integrated</a:t>
            </a:r>
            <a:r>
              <a:rPr lang="en"/>
              <a:t> Crowdin, which is a localisation platform. With Crowdin, you don’t need to know how GitHub works, anything you do in Crowdin will be reflected on GitHub using automation or what we call (CI/PR). What’s very </a:t>
            </a:r>
            <a:r>
              <a:rPr lang="en"/>
              <a:t>interesting</a:t>
            </a:r>
            <a:r>
              <a:rPr lang="en"/>
              <a:t> in Crowdin, it uses glossary and machine translation!</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7" name="Shape 487"/>
        <p:cNvGrpSpPr/>
        <p:nvPr/>
      </p:nvGrpSpPr>
      <p:grpSpPr>
        <a:xfrm>
          <a:off x="0" y="0"/>
          <a:ext cx="0" cy="0"/>
          <a:chOff x="0" y="0"/>
          <a:chExt cx="0" cy="0"/>
        </a:xfrm>
      </p:grpSpPr>
      <p:sp>
        <p:nvSpPr>
          <p:cNvPr id="488" name="Google Shape;488;gedbce59e54_0_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9" name="Google Shape;489;gedbce59e54_0_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f0d8b75b7e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f0d8b75b7e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One of the big </a:t>
            </a:r>
            <a:r>
              <a:rPr lang="en"/>
              <a:t>struggle</a:t>
            </a:r>
            <a:r>
              <a:rPr lang="en"/>
              <a:t> we found while we started the </a:t>
            </a:r>
            <a:r>
              <a:rPr lang="en"/>
              <a:t>translation</a:t>
            </a:r>
            <a:r>
              <a:rPr lang="en"/>
              <a:t> open science video, a lot of the open science terminology/vocabs doesn’t </a:t>
            </a:r>
            <a:r>
              <a:rPr lang="en"/>
              <a:t>exist</a:t>
            </a:r>
            <a:r>
              <a:rPr lang="en"/>
              <a:t> in Arabic. Someone can translate it in one way in the 1st video, and someone else can translate it differently in the 2nd video.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7" name="Shape 517"/>
        <p:cNvGrpSpPr/>
        <p:nvPr/>
      </p:nvGrpSpPr>
      <p:grpSpPr>
        <a:xfrm>
          <a:off x="0" y="0"/>
          <a:ext cx="0" cy="0"/>
          <a:chOff x="0" y="0"/>
          <a:chExt cx="0" cy="0"/>
        </a:xfrm>
      </p:grpSpPr>
      <p:sp>
        <p:nvSpPr>
          <p:cNvPr id="518" name="Google Shape;518;gf0d8b75b7e_0_6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9" name="Google Shape;519;gf0d8b75b7e_0_6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say something wasn’t added to the glossary, Crowdin still remember how it was </a:t>
            </a:r>
            <a:r>
              <a:rPr lang="en"/>
              <a:t>translate</a:t>
            </a:r>
            <a:r>
              <a:rPr lang="en"/>
              <a:t> before and it will </a:t>
            </a:r>
            <a:r>
              <a:rPr lang="en"/>
              <a:t>suggest</a:t>
            </a:r>
            <a:r>
              <a:rPr lang="en"/>
              <a:t> this translation to you!</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3" name="Shape 533"/>
        <p:cNvGrpSpPr/>
        <p:nvPr/>
      </p:nvGrpSpPr>
      <p:grpSpPr>
        <a:xfrm>
          <a:off x="0" y="0"/>
          <a:ext cx="0" cy="0"/>
          <a:chOff x="0" y="0"/>
          <a:chExt cx="0" cy="0"/>
        </a:xfrm>
      </p:grpSpPr>
      <p:sp>
        <p:nvSpPr>
          <p:cNvPr id="534" name="Google Shape;534;gf0d8b75b7e_0_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5" name="Google Shape;535;gf0d8b75b7e_0_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If this is a new string, you don’t have to come up with the translation from scratch either. You can start from machine translation and then changing/improving it</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0" name="Shape 550"/>
        <p:cNvGrpSpPr/>
        <p:nvPr/>
      </p:nvGrpSpPr>
      <p:grpSpPr>
        <a:xfrm>
          <a:off x="0" y="0"/>
          <a:ext cx="0" cy="0"/>
          <a:chOff x="0" y="0"/>
          <a:chExt cx="0" cy="0"/>
        </a:xfrm>
      </p:grpSpPr>
      <p:sp>
        <p:nvSpPr>
          <p:cNvPr id="551" name="Google Shape;551;gedbce59e54_0_7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2" name="Google Shape;552;gedbce59e54_0_7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DOI to access and cite the </a:t>
            </a:r>
            <a:r>
              <a:rPr lang="en"/>
              <a:t>material</a:t>
            </a:r>
            <a:r>
              <a:rPr lang="en"/>
              <a:t> rather than using the URL which is unstable and get broken </a:t>
            </a:r>
            <a:r>
              <a:rPr lang="en"/>
              <a:t>frequently</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9" name="Shape 569"/>
        <p:cNvGrpSpPr/>
        <p:nvPr/>
      </p:nvGrpSpPr>
      <p:grpSpPr>
        <a:xfrm>
          <a:off x="0" y="0"/>
          <a:ext cx="0" cy="0"/>
          <a:chOff x="0" y="0"/>
          <a:chExt cx="0" cy="0"/>
        </a:xfrm>
      </p:grpSpPr>
      <p:sp>
        <p:nvSpPr>
          <p:cNvPr id="570" name="Google Shape;570;gf0d8b75b7e_0_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71" name="Google Shape;571;gf0d8b75b7e_0_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This is how our page in Zenodo looks like, This linked to GitHub which is also linked to crowdin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5" name="Shape 585"/>
        <p:cNvGrpSpPr/>
        <p:nvPr/>
      </p:nvGrpSpPr>
      <p:grpSpPr>
        <a:xfrm>
          <a:off x="0" y="0"/>
          <a:ext cx="0" cy="0"/>
          <a:chOff x="0" y="0"/>
          <a:chExt cx="0" cy="0"/>
        </a:xfrm>
      </p:grpSpPr>
      <p:sp>
        <p:nvSpPr>
          <p:cNvPr id="586" name="Google Shape;586;gf0d8b75b7e_0_2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7" name="Google Shape;587;gf0d8b75b7e_0_23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 name="Shape 88"/>
        <p:cNvGrpSpPr/>
        <p:nvPr/>
      </p:nvGrpSpPr>
      <p:grpSpPr>
        <a:xfrm>
          <a:off x="0" y="0"/>
          <a:ext cx="0" cy="0"/>
          <a:chOff x="0" y="0"/>
          <a:chExt cx="0" cy="0"/>
        </a:xfrm>
      </p:grpSpPr>
      <p:sp>
        <p:nvSpPr>
          <p:cNvPr id="89" name="Google Shape;89;gf0b18c09f4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0" name="Google Shape;90;gf0b18c09f4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3" name="Shape 603"/>
        <p:cNvGrpSpPr/>
        <p:nvPr/>
      </p:nvGrpSpPr>
      <p:grpSpPr>
        <a:xfrm>
          <a:off x="0" y="0"/>
          <a:ext cx="0" cy="0"/>
          <a:chOff x="0" y="0"/>
          <a:chExt cx="0" cy="0"/>
        </a:xfrm>
      </p:grpSpPr>
      <p:sp>
        <p:nvSpPr>
          <p:cNvPr id="604" name="Google Shape;604;gf0d8b75b7e_0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5" name="Google Shape;605;gf0d8b75b7e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Now we move to the contributions part</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9" name="Shape 619"/>
        <p:cNvGrpSpPr/>
        <p:nvPr/>
      </p:nvGrpSpPr>
      <p:grpSpPr>
        <a:xfrm>
          <a:off x="0" y="0"/>
          <a:ext cx="0" cy="0"/>
          <a:chOff x="0" y="0"/>
          <a:chExt cx="0" cy="0"/>
        </a:xfrm>
      </p:grpSpPr>
      <p:sp>
        <p:nvSpPr>
          <p:cNvPr id="620" name="Google Shape;620;gf0d8b75b7e_0_1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1" name="Google Shape;621;gf0d8b75b7e_0_1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5" name="Shape 635"/>
        <p:cNvGrpSpPr/>
        <p:nvPr/>
      </p:nvGrpSpPr>
      <p:grpSpPr>
        <a:xfrm>
          <a:off x="0" y="0"/>
          <a:ext cx="0" cy="0"/>
          <a:chOff x="0" y="0"/>
          <a:chExt cx="0" cy="0"/>
        </a:xfrm>
      </p:grpSpPr>
      <p:sp>
        <p:nvSpPr>
          <p:cNvPr id="636" name="Google Shape;636;ged692c17da_0_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7" name="Google Shape;637;ged692c17da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You will be presented with the part of the video relate to the string (so you can </a:t>
            </a:r>
            <a:r>
              <a:rPr lang="en"/>
              <a:t>understand</a:t>
            </a:r>
            <a:r>
              <a:rPr lang="en"/>
              <a:t> the context).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8" name="Shape 648"/>
        <p:cNvGrpSpPr/>
        <p:nvPr/>
      </p:nvGrpSpPr>
      <p:grpSpPr>
        <a:xfrm>
          <a:off x="0" y="0"/>
          <a:ext cx="0" cy="0"/>
          <a:chOff x="0" y="0"/>
          <a:chExt cx="0" cy="0"/>
        </a:xfrm>
      </p:grpSpPr>
      <p:sp>
        <p:nvSpPr>
          <p:cNvPr id="649" name="Google Shape;649;gf0d8b75b7e_0_19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0" name="Google Shape;650;gf0d8b75b7e_0_19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f0d8b75b7e_0_12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f0d8b75b7e_0_1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0" name="Shape 680"/>
        <p:cNvGrpSpPr/>
        <p:nvPr/>
      </p:nvGrpSpPr>
      <p:grpSpPr>
        <a:xfrm>
          <a:off x="0" y="0"/>
          <a:ext cx="0" cy="0"/>
          <a:chOff x="0" y="0"/>
          <a:chExt cx="0" cy="0"/>
        </a:xfrm>
      </p:grpSpPr>
      <p:sp>
        <p:nvSpPr>
          <p:cNvPr id="681" name="Google Shape;681;gf0d8b75b7e_0_13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2" name="Google Shape;682;gf0d8b75b7e_0_13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6" name="Shape 696"/>
        <p:cNvGrpSpPr/>
        <p:nvPr/>
      </p:nvGrpSpPr>
      <p:grpSpPr>
        <a:xfrm>
          <a:off x="0" y="0"/>
          <a:ext cx="0" cy="0"/>
          <a:chOff x="0" y="0"/>
          <a:chExt cx="0" cy="0"/>
        </a:xfrm>
      </p:grpSpPr>
      <p:sp>
        <p:nvSpPr>
          <p:cNvPr id="697" name="Google Shape;697;gf0d8b75b7e_0_1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8" name="Google Shape;698;gf0d8b75b7e_0_1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We are extremely </a:t>
            </a:r>
            <a:r>
              <a:rPr lang="en"/>
              <a:t>grateful</a:t>
            </a:r>
            <a:r>
              <a:rPr lang="en"/>
              <a:t> for any contribution, and we try to </a:t>
            </a:r>
            <a:r>
              <a:rPr lang="en"/>
              <a:t>acknowledge</a:t>
            </a:r>
            <a:r>
              <a:rPr lang="en"/>
              <a:t> contributors the best we can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0" name="Shape 710"/>
        <p:cNvGrpSpPr/>
        <p:nvPr/>
      </p:nvGrpSpPr>
      <p:grpSpPr>
        <a:xfrm>
          <a:off x="0" y="0"/>
          <a:ext cx="0" cy="0"/>
          <a:chOff x="0" y="0"/>
          <a:chExt cx="0" cy="0"/>
        </a:xfrm>
      </p:grpSpPr>
      <p:sp>
        <p:nvSpPr>
          <p:cNvPr id="711" name="Google Shape;711;gf0d8b75b7e_0_2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2" name="Google Shape;712;gf0d8b75b7e_0_2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4" name="Shape 724"/>
        <p:cNvGrpSpPr/>
        <p:nvPr/>
      </p:nvGrpSpPr>
      <p:grpSpPr>
        <a:xfrm>
          <a:off x="0" y="0"/>
          <a:ext cx="0" cy="0"/>
          <a:chOff x="0" y="0"/>
          <a:chExt cx="0" cy="0"/>
        </a:xfrm>
      </p:grpSpPr>
      <p:sp>
        <p:nvSpPr>
          <p:cNvPr id="725" name="Google Shape;725;ged692c17da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6" name="Google Shape;726;ged692c17da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ea5eb5bb3a_5_2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9" name="Google Shape;739;gea5eb5bb3a_5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As Anelda beautifully mentioned, the take out message from this </a:t>
            </a:r>
            <a:r>
              <a:rPr lang="en"/>
              <a:t>presentation</a:t>
            </a:r>
            <a:r>
              <a:rPr lang="en"/>
              <a:t>, we want you to re-think “best practices for sharing ...”.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f0b18c09f4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10" name="Google Shape;110;gf0b18c09f4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7" name="Shape 757"/>
        <p:cNvGrpSpPr/>
        <p:nvPr/>
      </p:nvGrpSpPr>
      <p:grpSpPr>
        <a:xfrm>
          <a:off x="0" y="0"/>
          <a:ext cx="0" cy="0"/>
          <a:chOff x="0" y="0"/>
          <a:chExt cx="0" cy="0"/>
        </a:xfrm>
      </p:grpSpPr>
      <p:sp>
        <p:nvSpPr>
          <p:cNvPr id="758" name="Google Shape;758;gecebcab144_0_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9" name="Google Shape;759;gecebcab144_0_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3" name="Shape 773"/>
        <p:cNvGrpSpPr/>
        <p:nvPr/>
      </p:nvGrpSpPr>
      <p:grpSpPr>
        <a:xfrm>
          <a:off x="0" y="0"/>
          <a:ext cx="0" cy="0"/>
          <a:chOff x="0" y="0"/>
          <a:chExt cx="0" cy="0"/>
        </a:xfrm>
      </p:grpSpPr>
      <p:sp>
        <p:nvSpPr>
          <p:cNvPr id="774" name="Google Shape;774;gecebcab144_0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75" name="Google Shape;775;gecebcab144_0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1" name="Shape 141"/>
        <p:cNvGrpSpPr/>
        <p:nvPr/>
      </p:nvGrpSpPr>
      <p:grpSpPr>
        <a:xfrm>
          <a:off x="0" y="0"/>
          <a:ext cx="0" cy="0"/>
          <a:chOff x="0" y="0"/>
          <a:chExt cx="0" cy="0"/>
        </a:xfrm>
      </p:grpSpPr>
      <p:sp>
        <p:nvSpPr>
          <p:cNvPr id="142" name="Google Shape;142;gf0b18c09f4_0_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3" name="Google Shape;143;gf0b18c09f4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During today’s session we will share our experiences with sharing open educational content via YouTube and the challenges we’ve had in terms of reusing and remixing content. We’d love to hear from you, what approaches you use for sharing open educational video content and making it accessible.</a:t>
            </a:r>
            <a:endParaRPr/>
          </a:p>
          <a:p>
            <a:pPr indent="0" lvl="0" marL="0" rtl="0" algn="l">
              <a:spcBef>
                <a:spcPts val="0"/>
              </a:spcBef>
              <a:spcAft>
                <a:spcPts val="0"/>
              </a:spcAft>
              <a:buNone/>
            </a:pPr>
            <a:r>
              <a:rPr lang="en"/>
              <a:t>We’ll also share our extended workflow for making video material and transcript files more accessible and hope to get some feedback. The workflow can be repurposed in other projects too.</a:t>
            </a:r>
            <a:endParaRPr/>
          </a:p>
          <a:p>
            <a:pPr indent="0" lvl="0" marL="0" rtl="0" algn="l">
              <a:spcBef>
                <a:spcPts val="0"/>
              </a:spcBef>
              <a:spcAft>
                <a:spcPts val="0"/>
              </a:spcAft>
              <a:buNone/>
            </a:pPr>
            <a:r>
              <a:rPr lang="en"/>
              <a:t>Finally, we would like to create awareness of the opportunity to contribute translations of video content in this project and you’ll learn how to get more involved in you’re interested.</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gea9af0ebb2_0_2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3" name="Google Shape;163;gea9af0ebb2_0_2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Let’s first take a step back and consider what defines an open educational resource. </a:t>
            </a:r>
            <a:endParaRPr/>
          </a:p>
          <a:p>
            <a:pPr indent="0" lvl="0" marL="0" rtl="0" algn="l">
              <a:spcBef>
                <a:spcPts val="0"/>
              </a:spcBef>
              <a:spcAft>
                <a:spcPts val="0"/>
              </a:spcAft>
              <a:buNone/>
            </a:pPr>
            <a:r>
              <a:rPr lang="en"/>
              <a:t>According to UNESCOs definition OERs are training materials that are available in the public domain or under an open license that </a:t>
            </a:r>
            <a:r>
              <a:rPr lang="en">
                <a:solidFill>
                  <a:srgbClr val="333333"/>
                </a:solidFill>
                <a:highlight>
                  <a:srgbClr val="FFFFFF"/>
                </a:highlight>
              </a:rPr>
              <a:t>permits no-cost access, use, adaptation and redistribution by others with no or limited restrictions.</a:t>
            </a:r>
            <a:endParaRPr>
              <a:solidFill>
                <a:srgbClr val="333333"/>
              </a:solidFill>
              <a:highlight>
                <a:srgbClr val="FFFFFF"/>
              </a:highlight>
            </a:endParaRPr>
          </a:p>
          <a:p>
            <a:pPr indent="0" lvl="0" marL="0" rtl="0" algn="l">
              <a:spcBef>
                <a:spcPts val="0"/>
              </a:spcBef>
              <a:spcAft>
                <a:spcPts val="0"/>
              </a:spcAft>
              <a:buNone/>
            </a:pPr>
            <a:r>
              <a:rPr lang="en">
                <a:solidFill>
                  <a:srgbClr val="333333"/>
                </a:solidFill>
                <a:highlight>
                  <a:srgbClr val="FFFFFF"/>
                </a:highlight>
              </a:rPr>
              <a:t>The 5Rs of OERs define this in greater detail as can be seen here.</a:t>
            </a:r>
            <a:endParaRPr>
              <a:solidFill>
                <a:srgbClr val="333333"/>
              </a:solidFill>
              <a:highlight>
                <a:srgbClr val="FFFFFF"/>
              </a:highlight>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0" name="Shape 210"/>
        <p:cNvGrpSpPr/>
        <p:nvPr/>
      </p:nvGrpSpPr>
      <p:grpSpPr>
        <a:xfrm>
          <a:off x="0" y="0"/>
          <a:ext cx="0" cy="0"/>
          <a:chOff x="0" y="0"/>
          <a:chExt cx="0" cy="0"/>
        </a:xfrm>
      </p:grpSpPr>
      <p:sp>
        <p:nvSpPr>
          <p:cNvPr id="211" name="Google Shape;211;gea9af0ebb2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12" name="Google Shape;212;gea9af0ebb2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solidFill>
                  <a:schemeClr val="dk1"/>
                </a:solidFill>
              </a:rPr>
              <a:t>In this talk we will specifically focus on the availability of open educational </a:t>
            </a:r>
            <a:r>
              <a:rPr b="1" lang="en">
                <a:solidFill>
                  <a:schemeClr val="dk1"/>
                </a:solidFill>
              </a:rPr>
              <a:t>video</a:t>
            </a:r>
            <a:r>
              <a:rPr lang="en">
                <a:solidFill>
                  <a:schemeClr val="dk1"/>
                </a:solidFill>
              </a:rPr>
              <a:t> materials. Many of us refer to YouTube as the definitive source of videos for training purposes. </a:t>
            </a:r>
            <a:endParaRPr>
              <a:solidFill>
                <a:schemeClr val="dk1"/>
              </a:solidFill>
            </a:endParaRPr>
          </a:p>
          <a:p>
            <a:pPr indent="0" lvl="0" marL="0" rtl="0" algn="l">
              <a:spcBef>
                <a:spcPts val="0"/>
              </a:spcBef>
              <a:spcAft>
                <a:spcPts val="0"/>
              </a:spcAft>
              <a:buNone/>
            </a:pPr>
            <a:r>
              <a:rPr lang="en">
                <a:solidFill>
                  <a:schemeClr val="dk1"/>
                </a:solidFill>
              </a:rPr>
              <a:t>We were curious to find out just how popular YouTube really is for learning and came across this report by Jane Hart, Director of the Centre for Modern Workplace Learning. </a:t>
            </a:r>
            <a:endParaRPr>
              <a:solidFill>
                <a:schemeClr val="dk1"/>
              </a:solidFill>
            </a:endParaRPr>
          </a:p>
          <a:p>
            <a:pPr indent="0" lvl="0" marL="0" rtl="0" algn="l">
              <a:spcBef>
                <a:spcPts val="0"/>
              </a:spcBef>
              <a:spcAft>
                <a:spcPts val="0"/>
              </a:spcAft>
              <a:buNone/>
            </a:pPr>
            <a:r>
              <a:rPr lang="en">
                <a:solidFill>
                  <a:schemeClr val="dk1"/>
                </a:solidFill>
              </a:rPr>
              <a:t>Since 2007, Jane has been compiling an annual Top Tools for Learning List from the results of an open survey.</a:t>
            </a:r>
            <a:endParaRPr>
              <a:solidFill>
                <a:schemeClr val="dk1"/>
              </a:solidFill>
            </a:endParaRPr>
          </a:p>
          <a:p>
            <a:pPr indent="0" lvl="0" marL="0" rtl="0" algn="l">
              <a:spcBef>
                <a:spcPts val="0"/>
              </a:spcBef>
              <a:spcAft>
                <a:spcPts val="0"/>
              </a:spcAft>
              <a:buNone/>
            </a:pPr>
            <a:r>
              <a:rPr lang="en">
                <a:solidFill>
                  <a:schemeClr val="dk1"/>
                </a:solidFill>
              </a:rPr>
              <a:t>Participants nominate their top 10 digital tools for learning and a list of top 300 is compiled from the results.</a:t>
            </a:r>
            <a:endParaRPr>
              <a:solidFill>
                <a:schemeClr val="dk1"/>
              </a:solidFill>
            </a:endParaRPr>
          </a:p>
          <a:p>
            <a:pPr indent="0" lvl="0" marL="0" rtl="0" algn="l">
              <a:spcBef>
                <a:spcPts val="0"/>
              </a:spcBef>
              <a:spcAft>
                <a:spcPts val="0"/>
              </a:spcAft>
              <a:buNone/>
            </a:pPr>
            <a:r>
              <a:rPr lang="en">
                <a:solidFill>
                  <a:schemeClr val="dk1"/>
                </a:solidFill>
              </a:rPr>
              <a:t>The list is then split into three categories:</a:t>
            </a:r>
            <a:endParaRPr>
              <a:solidFill>
                <a:schemeClr val="dk1"/>
              </a:solidFill>
            </a:endParaRPr>
          </a:p>
          <a:p>
            <a:pPr indent="-298450" lvl="0" marL="457200" rtl="0" algn="l">
              <a:spcBef>
                <a:spcPts val="0"/>
              </a:spcBef>
              <a:spcAft>
                <a:spcPts val="0"/>
              </a:spcAft>
              <a:buClr>
                <a:schemeClr val="dk1"/>
              </a:buClr>
              <a:buSzPts val="1100"/>
              <a:buAutoNum type="arabicPeriod"/>
            </a:pPr>
            <a:r>
              <a:rPr lang="en">
                <a:solidFill>
                  <a:schemeClr val="dk1"/>
                </a:solidFill>
              </a:rPr>
              <a:t>Personal learning listing tools used by individuals for self improvement</a:t>
            </a:r>
            <a:endParaRPr>
              <a:solidFill>
                <a:schemeClr val="dk1"/>
              </a:solidFill>
            </a:endParaRPr>
          </a:p>
          <a:p>
            <a:pPr indent="-298450" lvl="0" marL="457200" rtl="0" algn="l">
              <a:spcBef>
                <a:spcPts val="0"/>
              </a:spcBef>
              <a:spcAft>
                <a:spcPts val="0"/>
              </a:spcAft>
              <a:buClr>
                <a:schemeClr val="dk1"/>
              </a:buClr>
              <a:buSzPts val="1100"/>
              <a:buAutoNum type="arabicPeriod"/>
            </a:pPr>
            <a:r>
              <a:rPr lang="en">
                <a:solidFill>
                  <a:schemeClr val="dk1"/>
                </a:solidFill>
              </a:rPr>
              <a:t>Workplace learning listing tools used to design, deliver, enable and/or support learning in the workplace</a:t>
            </a:r>
            <a:endParaRPr>
              <a:solidFill>
                <a:schemeClr val="dk1"/>
              </a:solidFill>
            </a:endParaRPr>
          </a:p>
          <a:p>
            <a:pPr indent="-298450" lvl="0" marL="457200" rtl="0" algn="l">
              <a:spcBef>
                <a:spcPts val="0"/>
              </a:spcBef>
              <a:spcAft>
                <a:spcPts val="0"/>
              </a:spcAft>
              <a:buClr>
                <a:schemeClr val="dk1"/>
              </a:buClr>
              <a:buSzPts val="1100"/>
              <a:buAutoNum type="arabicPeriod"/>
            </a:pPr>
            <a:r>
              <a:rPr lang="en">
                <a:solidFill>
                  <a:schemeClr val="dk1"/>
                </a:solidFill>
              </a:rPr>
              <a:t>Education listing the top digital tools used by educators and students in colleges and universities</a:t>
            </a:r>
            <a:endParaRPr>
              <a:solidFill>
                <a:schemeClr val="dk1"/>
              </a:solidFill>
            </a:endParaRPr>
          </a:p>
          <a:p>
            <a:pPr indent="0" lvl="0" marL="0" rtl="0" algn="l">
              <a:spcBef>
                <a:spcPts val="0"/>
              </a:spcBef>
              <a:spcAft>
                <a:spcPts val="0"/>
              </a:spcAft>
              <a:buNone/>
            </a:pPr>
            <a:r>
              <a:rPr lang="en">
                <a:solidFill>
                  <a:schemeClr val="dk1"/>
                </a:solidFill>
              </a:rPr>
              <a:t>In 2021 YouTube came out tops in the top 300 list as well as the personal learning and education categories and fifth for workplace learning</a:t>
            </a:r>
            <a:endParaRPr>
              <a:solidFill>
                <a:schemeClr val="dk1"/>
              </a:solidFill>
            </a:endParaRPr>
          </a:p>
          <a:p>
            <a:pPr indent="0" lvl="0" marL="0" rtl="0" algn="l">
              <a:spcBef>
                <a:spcPts val="0"/>
              </a:spcBef>
              <a:spcAft>
                <a:spcPts val="0"/>
              </a:spcAft>
              <a:buNone/>
            </a:pPr>
            <a:r>
              <a:t/>
            </a:r>
            <a:endParaRPr>
              <a:solidFill>
                <a:schemeClr val="dk1"/>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5" name="Shape 225"/>
        <p:cNvGrpSpPr/>
        <p:nvPr/>
      </p:nvGrpSpPr>
      <p:grpSpPr>
        <a:xfrm>
          <a:off x="0" y="0"/>
          <a:ext cx="0" cy="0"/>
          <a:chOff x="0" y="0"/>
          <a:chExt cx="0" cy="0"/>
        </a:xfrm>
      </p:grpSpPr>
      <p:sp>
        <p:nvSpPr>
          <p:cNvPr id="226" name="Google Shape;226;gea5eb5bb3a_1_7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27" name="Google Shape;227;gea5eb5bb3a_1_7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Curiously enough, when we looked around, we also found that most </a:t>
            </a:r>
            <a:r>
              <a:rPr lang="en"/>
              <a:t>university OER guides and general OER guides point to YouTube as a source for OER videos. Many videos covering the topic of OERs are also available on YouTube under Creative Commons licenses.</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0" name="Shape 230"/>
        <p:cNvGrpSpPr/>
        <p:nvPr/>
      </p:nvGrpSpPr>
      <p:grpSpPr>
        <a:xfrm>
          <a:off x="0" y="0"/>
          <a:ext cx="0" cy="0"/>
          <a:chOff x="0" y="0"/>
          <a:chExt cx="0" cy="0"/>
        </a:xfrm>
      </p:grpSpPr>
      <p:sp>
        <p:nvSpPr>
          <p:cNvPr id="231" name="Google Shape;231;gea5eb5bb3a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2" name="Google Shape;232;gea5eb5bb3a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
              <a:t>But when we recently wanted to reuse, revise, and remix videos available from YouTube under CC-BY licenses, we realised that these materials did in fact not comply with either the 5 Rs of OER nor the Creative Commons with attribution license terms. </a:t>
            </a:r>
            <a:endParaRPr/>
          </a:p>
          <a:p>
            <a:pPr indent="0" lvl="0" marL="0" rtl="0" algn="l">
              <a:spcBef>
                <a:spcPts val="0"/>
              </a:spcBef>
              <a:spcAft>
                <a:spcPts val="0"/>
              </a:spcAft>
              <a:buNone/>
            </a:pPr>
            <a:r>
              <a:rPr lang="en"/>
              <a:t>In summary, CC-BY allows users to share (including copy and redistribute) and adapt (including remix, transform, and build upon) materials.</a:t>
            </a:r>
            <a:endParaRPr/>
          </a:p>
          <a:p>
            <a:pPr indent="0" lvl="0" marL="0" rtl="0" algn="l">
              <a:spcBef>
                <a:spcPts val="0"/>
              </a:spcBef>
              <a:spcAft>
                <a:spcPts val="0"/>
              </a:spcAft>
              <a:buNone/>
            </a:pPr>
            <a:r>
              <a:rPr lang="en"/>
              <a:t>Simply put, when you are sharing videos and transcripts to YouTube under a Creative Commons license, you are not creating reusable OERs!</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7.png"/><Relationship Id="rId4" Type="http://schemas.openxmlformats.org/officeDocument/2006/relationships/image" Target="../media/image7.png"/><Relationship Id="rId9" Type="http://schemas.openxmlformats.org/officeDocument/2006/relationships/image" Target="../media/image1.png"/><Relationship Id="rId5" Type="http://schemas.openxmlformats.org/officeDocument/2006/relationships/image" Target="../media/image5.png"/><Relationship Id="rId6" Type="http://schemas.openxmlformats.org/officeDocument/2006/relationships/image" Target="../media/image4.png"/><Relationship Id="rId7" Type="http://schemas.openxmlformats.org/officeDocument/2006/relationships/image" Target="../media/image2.png"/><Relationship Id="rId8" Type="http://schemas.openxmlformats.org/officeDocument/2006/relationships/image" Target="../media/image6.png"/></Relationships>
</file>

<file path=ppt/slides/_rels/slide10.xml.rels><?xml version="1.0" encoding="UTF-8" standalone="yes"?><Relationships xmlns="http://schemas.openxmlformats.org/package/2006/relationships"><Relationship Id="rId11" Type="http://schemas.openxmlformats.org/officeDocument/2006/relationships/image" Target="../media/image16.png"/><Relationship Id="rId10" Type="http://schemas.openxmlformats.org/officeDocument/2006/relationships/image" Target="../media/image19.png"/><Relationship Id="rId13" Type="http://schemas.openxmlformats.org/officeDocument/2006/relationships/image" Target="../media/image21.png"/><Relationship Id="rId12" Type="http://schemas.openxmlformats.org/officeDocument/2006/relationships/image" Target="../media/image22.png"/><Relationship Id="rId1" Type="http://schemas.openxmlformats.org/officeDocument/2006/relationships/slideLayout" Target="../slideLayouts/slideLayout1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42.png"/><Relationship Id="rId15" Type="http://schemas.openxmlformats.org/officeDocument/2006/relationships/hyperlink" Target="https://canvas.instructure.com/courses/1123092/pages/the-5-rs-of-open" TargetMode="External"/><Relationship Id="rId14" Type="http://schemas.openxmlformats.org/officeDocument/2006/relationships/image" Target="../media/image23.png"/><Relationship Id="rId5" Type="http://schemas.openxmlformats.org/officeDocument/2006/relationships/image" Target="../media/image6.png"/><Relationship Id="rId6" Type="http://schemas.openxmlformats.org/officeDocument/2006/relationships/image" Target="../media/image14.png"/><Relationship Id="rId7" Type="http://schemas.openxmlformats.org/officeDocument/2006/relationships/image" Target="../media/image11.png"/><Relationship Id="rId8" Type="http://schemas.openxmlformats.org/officeDocument/2006/relationships/image" Target="../media/image1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27.png"/><Relationship Id="rId4" Type="http://schemas.openxmlformats.org/officeDocument/2006/relationships/hyperlink" Target="https://doi.org/10.5281/zenodo.3332807" TargetMode="External"/><Relationship Id="rId5" Type="http://schemas.openxmlformats.org/officeDocument/2006/relationships/image" Target="../media/image4.png"/><Relationship Id="rId6" Type="http://schemas.openxmlformats.org/officeDocument/2006/relationships/image" Target="../media/image2.png"/><Relationship Id="rId7" Type="http://schemas.openxmlformats.org/officeDocument/2006/relationships/image" Target="../media/image6.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24.png"/><Relationship Id="rId4" Type="http://schemas.openxmlformats.org/officeDocument/2006/relationships/image" Target="../media/image4.png"/><Relationship Id="rId9" Type="http://schemas.openxmlformats.org/officeDocument/2006/relationships/hyperlink" Target="https://doi.org/10.5281/zenodo.5017712" TargetMode="External"/><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hyperlink" Target="https://openlifesci.org/" TargetMode="External"/><Relationship Id="rId8" Type="http://schemas.openxmlformats.org/officeDocument/2006/relationships/image" Target="../media/image3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5.png"/><Relationship Id="rId7" Type="http://schemas.openxmlformats.org/officeDocument/2006/relationships/image" Target="../media/image26.png"/><Relationship Id="rId8" Type="http://schemas.openxmlformats.org/officeDocument/2006/relationships/hyperlink" Target="https://doi.org/10.5281/zenodo.5017712"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5.png"/><Relationship Id="rId7" Type="http://schemas.openxmlformats.org/officeDocument/2006/relationships/image" Target="../media/image25.png"/><Relationship Id="rId8" Type="http://schemas.openxmlformats.org/officeDocument/2006/relationships/hyperlink" Target="https://doi.org/10.5281/zenodo.5017712" TargetMode="External"/></Relationships>
</file>

<file path=ppt/slides/_rels/slide15.xml.rels><?xml version="1.0" encoding="UTF-8" standalone="yes"?><Relationships xmlns="http://schemas.openxmlformats.org/package/2006/relationships"><Relationship Id="rId11" Type="http://schemas.openxmlformats.org/officeDocument/2006/relationships/image" Target="../media/image28.png"/><Relationship Id="rId10" Type="http://schemas.openxmlformats.org/officeDocument/2006/relationships/image" Target="../media/image13.png"/><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11.png"/><Relationship Id="rId5" Type="http://schemas.openxmlformats.org/officeDocument/2006/relationships/image" Target="../media/image6.png"/><Relationship Id="rId6" Type="http://schemas.openxmlformats.org/officeDocument/2006/relationships/image" Target="../media/image35.png"/><Relationship Id="rId7" Type="http://schemas.openxmlformats.org/officeDocument/2006/relationships/image" Target="../media/image32.png"/><Relationship Id="rId8" Type="http://schemas.openxmlformats.org/officeDocument/2006/relationships/image" Target="../media/image14.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 Id="rId3"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36.png"/><Relationship Id="rId4" Type="http://schemas.openxmlformats.org/officeDocument/2006/relationships/hyperlink" Target="https://doi.org/10.5281/zenodo.3332807" TargetMode="External"/><Relationship Id="rId5" Type="http://schemas.openxmlformats.org/officeDocument/2006/relationships/image" Target="../media/image3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 Id="rId3"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34.png"/><Relationship Id="rId5" Type="http://schemas.openxmlformats.org/officeDocument/2006/relationships/image" Target="../media/image6.png"/><Relationship Id="rId6" Type="http://schemas.openxmlformats.org/officeDocument/2006/relationships/image" Target="../media/image31.png"/><Relationship Id="rId7" Type="http://schemas.openxmlformats.org/officeDocument/2006/relationships/image" Target="../media/image30.png"/><Relationship Id="rId8" Type="http://schemas.openxmlformats.org/officeDocument/2006/relationships/hyperlink" Target="https://doi.org/10.5281/zenodo.3332807"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3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45.png"/><Relationship Id="rId8" Type="http://schemas.openxmlformats.org/officeDocument/2006/relationships/hyperlink" Target="https://github.com/open-life-science/ols3-cohort-talks-and-transcript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hyperlink" Target="http://www.talarify.co.za" TargetMode="External"/><Relationship Id="rId7" Type="http://schemas.openxmlformats.org/officeDocument/2006/relationships/hyperlink" Target="https://twitter.com/aneldavdw" TargetMode="External"/><Relationship Id="rId8" Type="http://schemas.openxmlformats.org/officeDocument/2006/relationships/image" Target="../media/image9.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45.png"/><Relationship Id="rId8" Type="http://schemas.openxmlformats.org/officeDocument/2006/relationships/hyperlink" Target="https://github.com/open-life-science/ols3-cohort-talks-and-transcripts" TargetMode="Externa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1.xml"/><Relationship Id="rId3" Type="http://schemas.openxmlformats.org/officeDocument/2006/relationships/image" Target="../media/image37.png"/><Relationship Id="rId4" Type="http://schemas.openxmlformats.org/officeDocument/2006/relationships/image" Target="../media/image31.png"/><Relationship Id="rId5" Type="http://schemas.openxmlformats.org/officeDocument/2006/relationships/image" Target="../media/image4.png"/><Relationship Id="rId6" Type="http://schemas.openxmlformats.org/officeDocument/2006/relationships/image" Target="../media/image2.png"/><Relationship Id="rId7" Type="http://schemas.openxmlformats.org/officeDocument/2006/relationships/image" Target="../media/image6.png"/><Relationship Id="rId8" Type="http://schemas.openxmlformats.org/officeDocument/2006/relationships/hyperlink" Target="https://github.com/open-life-science/ols3-cohort-talks-and-transcripts" TargetMode="External"/></Relationships>
</file>

<file path=ppt/slides/_rels/slide22.xml.rels><?xml version="1.0" encoding="UTF-8" standalone="yes"?><Relationships xmlns="http://schemas.openxmlformats.org/package/2006/relationships"><Relationship Id="rId10" Type="http://schemas.openxmlformats.org/officeDocument/2006/relationships/image" Target="../media/image34.png"/><Relationship Id="rId1" Type="http://schemas.openxmlformats.org/officeDocument/2006/relationships/slideLayout" Target="../slideLayouts/slideLayout3.xml"/><Relationship Id="rId2" Type="http://schemas.openxmlformats.org/officeDocument/2006/relationships/notesSlide" Target="../notesSlides/notesSlide22.xml"/><Relationship Id="rId3"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hyperlink" Target="https://doi.org/10.5281/zenodo.3332807" TargetMode="External"/><Relationship Id="rId5" Type="http://schemas.openxmlformats.org/officeDocument/2006/relationships/image" Target="../media/image6.png"/><Relationship Id="rId6" Type="http://schemas.openxmlformats.org/officeDocument/2006/relationships/image" Target="../media/image36.png"/><Relationship Id="rId7" Type="http://schemas.openxmlformats.org/officeDocument/2006/relationships/image" Target="../media/image30.png"/><Relationship Id="rId8" Type="http://schemas.openxmlformats.org/officeDocument/2006/relationships/image" Target="../media/image3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3.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9.png"/><Relationship Id="rId7" Type="http://schemas.openxmlformats.org/officeDocument/2006/relationships/image" Target="../media/image38.png"/><Relationship Id="rId8" Type="http://schemas.openxmlformats.org/officeDocument/2006/relationships/hyperlink" Target="https://crowdin.com/project/ols3"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4.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8.png"/><Relationship Id="rId7" Type="http://schemas.openxmlformats.org/officeDocument/2006/relationships/hyperlink" Target="https://crowdin.com/project/ols3" TargetMode="External"/><Relationship Id="rId8" Type="http://schemas.openxmlformats.org/officeDocument/2006/relationships/image" Target="../media/image44.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5.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8.png"/><Relationship Id="rId7" Type="http://schemas.openxmlformats.org/officeDocument/2006/relationships/hyperlink" Target="https://crowdin.com/project/ols3" TargetMode="External"/><Relationship Id="rId8" Type="http://schemas.openxmlformats.org/officeDocument/2006/relationships/image" Target="../media/image51.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6.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8.png"/><Relationship Id="rId7" Type="http://schemas.openxmlformats.org/officeDocument/2006/relationships/hyperlink" Target="https://crowdin.com/project/ols3" TargetMode="External"/><Relationship Id="rId8" Type="http://schemas.openxmlformats.org/officeDocument/2006/relationships/image" Target="../media/image52.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7.xml"/><Relationship Id="rId3" Type="http://schemas.openxmlformats.org/officeDocument/2006/relationships/image" Target="../media/image4.png"/><Relationship Id="rId4" Type="http://schemas.openxmlformats.org/officeDocument/2006/relationships/image" Target="../media/image2.png"/><Relationship Id="rId9" Type="http://schemas.openxmlformats.org/officeDocument/2006/relationships/image" Target="../media/image34.png"/><Relationship Id="rId5" Type="http://schemas.openxmlformats.org/officeDocument/2006/relationships/image" Target="../media/image6.png"/><Relationship Id="rId6" Type="http://schemas.openxmlformats.org/officeDocument/2006/relationships/image" Target="../media/image36.png"/><Relationship Id="rId7" Type="http://schemas.openxmlformats.org/officeDocument/2006/relationships/image" Target="../media/image30.png"/><Relationship Id="rId8" Type="http://schemas.openxmlformats.org/officeDocument/2006/relationships/hyperlink" Target="https://doi.org/10.5281/zenodo.3332807" TargetMode="Externa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hyperlink" Target="https://zenodo.org/record/5515763#.YUcz9GYzZhE" TargetMode="External"/><Relationship Id="rId7" Type="http://schemas.openxmlformats.org/officeDocument/2006/relationships/image" Target="../media/image47.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9.xml"/><Relationship Id="rId3" Type="http://schemas.openxmlformats.org/officeDocument/2006/relationships/image" Target="../media/image40.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hyperlink" Target="https://zenodo.org/record/5515763#.YUcz9GYzZhE" TargetMode="External"/><Relationship Id="rId8" Type="http://schemas.openxmlformats.org/officeDocument/2006/relationships/image" Target="../media/image46.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png"/><Relationship Id="rId11" Type="http://schemas.openxmlformats.org/officeDocument/2006/relationships/hyperlink" Target="https://batool-almarzouq.netlify.app/" TargetMode="External"/><Relationship Id="rId10" Type="http://schemas.openxmlformats.org/officeDocument/2006/relationships/hyperlink" Target="https://twitter.com/batool664" TargetMode="External"/><Relationship Id="rId12" Type="http://schemas.openxmlformats.org/officeDocument/2006/relationships/image" Target="../media/image3.jpg"/><Relationship Id="rId9" Type="http://schemas.openxmlformats.org/officeDocument/2006/relationships/hyperlink" Target="https://twitter.com/OpenSciSaudi" TargetMode="External"/><Relationship Id="rId5" Type="http://schemas.openxmlformats.org/officeDocument/2006/relationships/image" Target="../media/image6.png"/><Relationship Id="rId6" Type="http://schemas.openxmlformats.org/officeDocument/2006/relationships/hyperlink" Target="https://kaimrc.med.sa/" TargetMode="External"/><Relationship Id="rId7" Type="http://schemas.openxmlformats.org/officeDocument/2006/relationships/hyperlink" Target="https://www.liverpool.ac.uk/" TargetMode="External"/><Relationship Id="rId8" Type="http://schemas.openxmlformats.org/officeDocument/2006/relationships/hyperlink" Target="https://rladies.org/about-us/" TargetMode="External"/></Relationships>
</file>

<file path=ppt/slides/_rels/slide30.xml.rels><?xml version="1.0" encoding="UTF-8" standalone="yes"?><Relationships xmlns="http://schemas.openxmlformats.org/package/2006/relationships"><Relationship Id="rId10" Type="http://schemas.openxmlformats.org/officeDocument/2006/relationships/image" Target="../media/image38.png"/><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hyperlink" Target="https://crowdin.com/project/ols3/invite?d=o655p435a5t6r453j4j417a3f3b39353f3" TargetMode="External"/><Relationship Id="rId4" Type="http://schemas.openxmlformats.org/officeDocument/2006/relationships/hyperlink" Target="https://crowdin.com/project/ols3" TargetMode="External"/><Relationship Id="rId9" Type="http://schemas.openxmlformats.org/officeDocument/2006/relationships/image" Target="../media/image39.png"/><Relationship Id="rId5" Type="http://schemas.openxmlformats.org/officeDocument/2006/relationships/image" Target="../media/image31.png"/><Relationship Id="rId6" Type="http://schemas.openxmlformats.org/officeDocument/2006/relationships/image" Target="../media/image4.png"/><Relationship Id="rId7" Type="http://schemas.openxmlformats.org/officeDocument/2006/relationships/image" Target="../media/image2.png"/><Relationship Id="rId8" Type="http://schemas.openxmlformats.org/officeDocument/2006/relationships/image" Target="../media/image6.png"/></Relationships>
</file>

<file path=ppt/slides/_rels/slide31.xml.rels><?xml version="1.0" encoding="UTF-8" standalone="yes"?><Relationships xmlns="http://schemas.openxmlformats.org/package/2006/relationships"><Relationship Id="rId10" Type="http://schemas.openxmlformats.org/officeDocument/2006/relationships/image" Target="../media/image55.png"/><Relationship Id="rId1" Type="http://schemas.openxmlformats.org/officeDocument/2006/relationships/slideLayout" Target="../slideLayouts/slideLayout3.xml"/><Relationship Id="rId2" Type="http://schemas.openxmlformats.org/officeDocument/2006/relationships/notesSlide" Target="../notesSlides/notesSlide31.xml"/><Relationship Id="rId3" Type="http://schemas.openxmlformats.org/officeDocument/2006/relationships/hyperlink" Target="https://crowdin.com/project/ols3/invite?d=o655p435a5t6r453j4j417a3f3b39353f3" TargetMode="External"/><Relationship Id="rId4" Type="http://schemas.openxmlformats.org/officeDocument/2006/relationships/hyperlink" Target="https://crowdin.com/project/ols3" TargetMode="External"/><Relationship Id="rId9" Type="http://schemas.openxmlformats.org/officeDocument/2006/relationships/image" Target="../media/image38.png"/><Relationship Id="rId5" Type="http://schemas.openxmlformats.org/officeDocument/2006/relationships/image" Target="../media/image31.png"/><Relationship Id="rId6" Type="http://schemas.openxmlformats.org/officeDocument/2006/relationships/image" Target="../media/image4.png"/><Relationship Id="rId7" Type="http://schemas.openxmlformats.org/officeDocument/2006/relationships/image" Target="../media/image2.png"/><Relationship Id="rId8" Type="http://schemas.openxmlformats.org/officeDocument/2006/relationships/image" Target="../media/image6.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2.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56.gif"/></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3.xml"/><Relationship Id="rId3" Type="http://schemas.openxmlformats.org/officeDocument/2006/relationships/image" Target="../media/image56.gif"/><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4.xml"/><Relationship Id="rId3" Type="http://schemas.openxmlformats.org/officeDocument/2006/relationships/image" Target="../media/image3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38.png"/><Relationship Id="rId8" Type="http://schemas.openxmlformats.org/officeDocument/2006/relationships/image" Target="../media/image49.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5.xml"/><Relationship Id="rId3" Type="http://schemas.openxmlformats.org/officeDocument/2006/relationships/image" Target="../media/image3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38.png"/><Relationship Id="rId8" Type="http://schemas.openxmlformats.org/officeDocument/2006/relationships/image" Target="../media/image48.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6.xml"/><Relationship Id="rId3" Type="http://schemas.openxmlformats.org/officeDocument/2006/relationships/image" Target="../media/image31.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image" Target="../media/image53.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7.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38.png"/><Relationship Id="rId7" Type="http://schemas.openxmlformats.org/officeDocument/2006/relationships/image" Target="../media/image5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image" Target="../media/image41.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9.xml"/><Relationship Id="rId3" Type="http://schemas.openxmlformats.org/officeDocument/2006/relationships/image" Target="../media/image29.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hyperlink" Target="https://www.youtube.com/watch?v=xcTwm7D1XsQ&amp;list=PL1CvC6Ez54KDvJbbdLn5rPvf1kInifEh9"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8.png"/><Relationship Id="rId4" Type="http://schemas.openxmlformats.org/officeDocument/2006/relationships/image" Target="../media/image10.png"/><Relationship Id="rId10" Type="http://schemas.openxmlformats.org/officeDocument/2006/relationships/image" Target="../media/image12.png"/><Relationship Id="rId9" Type="http://schemas.openxmlformats.org/officeDocument/2006/relationships/image" Target="../media/image20.png"/><Relationship Id="rId5" Type="http://schemas.openxmlformats.org/officeDocument/2006/relationships/image" Target="../media/image18.png"/><Relationship Id="rId6" Type="http://schemas.openxmlformats.org/officeDocument/2006/relationships/image" Target="../media/image4.png"/><Relationship Id="rId7" Type="http://schemas.openxmlformats.org/officeDocument/2006/relationships/image" Target="../media/image2.png"/><Relationship Id="rId8" Type="http://schemas.openxmlformats.org/officeDocument/2006/relationships/image" Target="../media/image6.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0.xml"/><Relationship Id="rId3" Type="http://schemas.openxmlformats.org/officeDocument/2006/relationships/image" Target="../media/image4.png"/><Relationship Id="rId4" Type="http://schemas.openxmlformats.org/officeDocument/2006/relationships/image" Target="../media/image6.png"/><Relationship Id="rId5" Type="http://schemas.openxmlformats.org/officeDocument/2006/relationships/image" Target="../media/image2.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1.xml"/><Relationship Id="rId3" Type="http://schemas.openxmlformats.org/officeDocument/2006/relationships/hyperlink" Target="https://pixabay.com/" TargetMode="External"/><Relationship Id="rId4" Type="http://schemas.openxmlformats.org/officeDocument/2006/relationships/hyperlink" Target="https://www.youstudy.com/ar/study-abroad-guide/study-in-usa/success-stories-for-saudi-students-in-usa" TargetMode="External"/><Relationship Id="rId5" Type="http://schemas.openxmlformats.org/officeDocument/2006/relationships/hyperlink" Target="https://www.veed.io/learn/how-to-create-a-srt-file" TargetMode="External"/><Relationship Id="rId6" Type="http://schemas.openxmlformats.org/officeDocument/2006/relationships/hyperlink" Target="https://unsplash.com/"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9.png"/><Relationship Id="rId4" Type="http://schemas.openxmlformats.org/officeDocument/2006/relationships/image" Target="../media/image4.png"/><Relationship Id="rId5" Type="http://schemas.openxmlformats.org/officeDocument/2006/relationships/image" Target="../media/image2.png"/><Relationship Id="rId6" Type="http://schemas.openxmlformats.org/officeDocument/2006/relationships/image" Target="../media/image6.png"/><Relationship Id="rId7" Type="http://schemas.openxmlformats.org/officeDocument/2006/relationships/hyperlink" Target="https://www.youtube.com/watch?v=xcTwm7D1XsQ&amp;list=PL1CvC6Ez54KDvJbbdLn5rPvf1kInifEh9"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hyperlink" Target="https://www.slideshare.net/opencontent/open-education-a-simple-introduction"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6.png"/><Relationship Id="rId6" Type="http://schemas.openxmlformats.org/officeDocument/2006/relationships/hyperlink" Target="https://www.toptools4learning.com/"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9.xml"/><Relationship Id="rId3" Type="http://schemas.openxmlformats.org/officeDocument/2006/relationships/image" Target="../media/image54.png"/><Relationship Id="rId4" Type="http://schemas.openxmlformats.org/officeDocument/2006/relationships/hyperlink" Target="https://commons.wikimedia.org/wiki/File:Global_Open_Educational_Resources_Logo.svg" TargetMode="External"/><Relationship Id="rId11" Type="http://schemas.openxmlformats.org/officeDocument/2006/relationships/image" Target="../media/image11.png"/><Relationship Id="rId10" Type="http://schemas.openxmlformats.org/officeDocument/2006/relationships/image" Target="../media/image43.png"/><Relationship Id="rId12" Type="http://schemas.openxmlformats.org/officeDocument/2006/relationships/image" Target="../media/image13.png"/><Relationship Id="rId9" Type="http://schemas.openxmlformats.org/officeDocument/2006/relationships/image" Target="../media/image6.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4.png"/><Relationship Id="rId8"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1545450"/>
            <a:ext cx="8520600" cy="2052600"/>
          </a:xfrm>
          <a:prstGeom prst="rect">
            <a:avLst/>
          </a:prstGeom>
        </p:spPr>
        <p:txBody>
          <a:bodyPr anchorCtr="0" anchor="b" bIns="91425" lIns="91425" spcFirstLastPara="1" rIns="91425" wrap="square" tIns="91425">
            <a:noAutofit/>
          </a:bodyPr>
          <a:lstStyle/>
          <a:p>
            <a:pPr indent="0" lvl="0" marL="0" rtl="0" algn="ctr">
              <a:spcBef>
                <a:spcPts val="0"/>
              </a:spcBef>
              <a:spcAft>
                <a:spcPts val="0"/>
              </a:spcAft>
              <a:buSzPts val="990"/>
              <a:buNone/>
            </a:pPr>
            <a:r>
              <a:rPr b="1" lang="en" sz="2880">
                <a:solidFill>
                  <a:srgbClr val="073763"/>
                </a:solidFill>
                <a:latin typeface="Raleway"/>
                <a:ea typeface="Raleway"/>
                <a:cs typeface="Raleway"/>
                <a:sym typeface="Raleway"/>
              </a:rPr>
              <a:t>How can open educational video resources be made more accessible for remixing and translation beyond posting on YouTube?</a:t>
            </a:r>
            <a:endParaRPr b="1" sz="2880">
              <a:solidFill>
                <a:srgbClr val="073763"/>
              </a:solidFill>
              <a:latin typeface="Raleway"/>
              <a:ea typeface="Raleway"/>
              <a:cs typeface="Raleway"/>
              <a:sym typeface="Raleway"/>
            </a:endParaRPr>
          </a:p>
        </p:txBody>
      </p:sp>
      <p:sp>
        <p:nvSpPr>
          <p:cNvPr id="55" name="Google Shape;55;p13"/>
          <p:cNvSpPr txBox="1"/>
          <p:nvPr/>
        </p:nvSpPr>
        <p:spPr>
          <a:xfrm>
            <a:off x="2840475" y="3698063"/>
            <a:ext cx="38427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rgbClr val="E69138"/>
                </a:solidFill>
                <a:latin typeface="Raleway"/>
                <a:ea typeface="Raleway"/>
                <a:cs typeface="Raleway"/>
                <a:sym typeface="Raleway"/>
              </a:rPr>
              <a:t>Anelda van der Walt &amp; Batool Almarzouq</a:t>
            </a:r>
            <a:endParaRPr b="1">
              <a:solidFill>
                <a:srgbClr val="E69138"/>
              </a:solidFill>
              <a:latin typeface="Raleway"/>
              <a:ea typeface="Raleway"/>
              <a:cs typeface="Raleway"/>
              <a:sym typeface="Raleway"/>
            </a:endParaRPr>
          </a:p>
        </p:txBody>
      </p:sp>
      <p:pic>
        <p:nvPicPr>
          <p:cNvPr id="56" name="Google Shape;56;p13"/>
          <p:cNvPicPr preferRelativeResize="0"/>
          <p:nvPr/>
        </p:nvPicPr>
        <p:blipFill rotWithShape="1">
          <a:blip r:embed="rId3">
            <a:alphaModFix/>
          </a:blip>
          <a:srcRect b="0" l="34779" r="33603" t="0"/>
          <a:stretch/>
        </p:blipFill>
        <p:spPr>
          <a:xfrm>
            <a:off x="876537" y="314525"/>
            <a:ext cx="2408726" cy="1290025"/>
          </a:xfrm>
          <a:prstGeom prst="rect">
            <a:avLst/>
          </a:prstGeom>
          <a:noFill/>
          <a:ln>
            <a:noFill/>
          </a:ln>
        </p:spPr>
      </p:pic>
      <p:pic>
        <p:nvPicPr>
          <p:cNvPr id="57" name="Google Shape;57;p13"/>
          <p:cNvPicPr preferRelativeResize="0"/>
          <p:nvPr/>
        </p:nvPicPr>
        <p:blipFill>
          <a:blip r:embed="rId4">
            <a:alphaModFix/>
          </a:blip>
          <a:stretch>
            <a:fillRect/>
          </a:stretch>
        </p:blipFill>
        <p:spPr>
          <a:xfrm>
            <a:off x="5542100" y="641050"/>
            <a:ext cx="2520289" cy="887300"/>
          </a:xfrm>
          <a:prstGeom prst="rect">
            <a:avLst/>
          </a:prstGeom>
          <a:noFill/>
          <a:ln>
            <a:noFill/>
          </a:ln>
        </p:spPr>
      </p:pic>
      <p:pic>
        <p:nvPicPr>
          <p:cNvPr id="58" name="Google Shape;58;p13"/>
          <p:cNvPicPr preferRelativeResize="0"/>
          <p:nvPr/>
        </p:nvPicPr>
        <p:blipFill>
          <a:blip r:embed="rId5">
            <a:alphaModFix/>
          </a:blip>
          <a:stretch>
            <a:fillRect/>
          </a:stretch>
        </p:blipFill>
        <p:spPr>
          <a:xfrm>
            <a:off x="3452575" y="517202"/>
            <a:ext cx="1859774" cy="1011147"/>
          </a:xfrm>
          <a:prstGeom prst="rect">
            <a:avLst/>
          </a:prstGeom>
          <a:noFill/>
          <a:ln>
            <a:noFill/>
          </a:ln>
        </p:spPr>
      </p:pic>
      <p:grpSp>
        <p:nvGrpSpPr>
          <p:cNvPr id="59" name="Google Shape;59;p13"/>
          <p:cNvGrpSpPr/>
          <p:nvPr/>
        </p:nvGrpSpPr>
        <p:grpSpPr>
          <a:xfrm>
            <a:off x="-88275" y="4673475"/>
            <a:ext cx="9232200" cy="1103150"/>
            <a:chOff x="-88275" y="4673475"/>
            <a:chExt cx="9232200" cy="1103150"/>
          </a:xfrm>
        </p:grpSpPr>
        <p:sp>
          <p:nvSpPr>
            <p:cNvPr id="60" name="Google Shape;60;p13"/>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1" name="Google Shape;61;p13"/>
            <p:cNvPicPr preferRelativeResize="0"/>
            <p:nvPr/>
          </p:nvPicPr>
          <p:blipFill>
            <a:blip r:embed="rId6">
              <a:alphaModFix/>
            </a:blip>
            <a:stretch>
              <a:fillRect/>
            </a:stretch>
          </p:blipFill>
          <p:spPr>
            <a:xfrm>
              <a:off x="3790125" y="4673475"/>
              <a:ext cx="514825" cy="514825"/>
            </a:xfrm>
            <a:prstGeom prst="rect">
              <a:avLst/>
            </a:prstGeom>
            <a:noFill/>
            <a:ln>
              <a:noFill/>
            </a:ln>
          </p:spPr>
        </p:pic>
        <p:pic>
          <p:nvPicPr>
            <p:cNvPr id="62" name="Google Shape;62;p13"/>
            <p:cNvPicPr preferRelativeResize="0"/>
            <p:nvPr/>
          </p:nvPicPr>
          <p:blipFill>
            <a:blip r:embed="rId7">
              <a:alphaModFix/>
            </a:blip>
            <a:stretch>
              <a:fillRect/>
            </a:stretch>
          </p:blipFill>
          <p:spPr>
            <a:xfrm>
              <a:off x="-9700" y="4749675"/>
              <a:ext cx="1028644" cy="411351"/>
            </a:xfrm>
            <a:prstGeom prst="rect">
              <a:avLst/>
            </a:prstGeom>
            <a:noFill/>
            <a:ln>
              <a:noFill/>
            </a:ln>
          </p:spPr>
        </p:pic>
        <p:pic>
          <p:nvPicPr>
            <p:cNvPr id="63" name="Google Shape;63;p13"/>
            <p:cNvPicPr preferRelativeResize="0"/>
            <p:nvPr/>
          </p:nvPicPr>
          <p:blipFill>
            <a:blip r:embed="rId8">
              <a:alphaModFix/>
            </a:blip>
            <a:stretch>
              <a:fillRect/>
            </a:stretch>
          </p:blipFill>
          <p:spPr>
            <a:xfrm>
              <a:off x="8299750" y="4809000"/>
              <a:ext cx="712425" cy="251150"/>
            </a:xfrm>
            <a:prstGeom prst="rect">
              <a:avLst/>
            </a:prstGeom>
            <a:noFill/>
            <a:ln>
              <a:noFill/>
            </a:ln>
          </p:spPr>
        </p:pic>
        <p:sp>
          <p:nvSpPr>
            <p:cNvPr id="64" name="Google Shape;64;p13"/>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5" name="Google Shape;65;p13"/>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pic>
        <p:nvPicPr>
          <p:cNvPr id="66" name="Google Shape;66;p13"/>
          <p:cNvPicPr preferRelativeResize="0"/>
          <p:nvPr/>
        </p:nvPicPr>
        <p:blipFill>
          <a:blip r:embed="rId9">
            <a:alphaModFix/>
          </a:blip>
          <a:stretch>
            <a:fillRect/>
          </a:stretch>
        </p:blipFill>
        <p:spPr>
          <a:xfrm>
            <a:off x="3966863" y="4247988"/>
            <a:ext cx="1589924" cy="425475"/>
          </a:xfrm>
          <a:prstGeom prst="rect">
            <a:avLst/>
          </a:prstGeom>
          <a:noFill/>
          <a:ln>
            <a:noFill/>
          </a:ln>
        </p:spPr>
      </p:pic>
      <p:sp>
        <p:nvSpPr>
          <p:cNvPr id="67" name="Google Shape;67;p13"/>
          <p:cNvSpPr txBox="1"/>
          <p:nvPr/>
        </p:nvSpPr>
        <p:spPr>
          <a:xfrm>
            <a:off x="4043600" y="3990475"/>
            <a:ext cx="23502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b="1" lang="en" sz="1100">
                <a:solidFill>
                  <a:srgbClr val="98D5B8"/>
                </a:solidFill>
                <a:latin typeface="Raleway"/>
                <a:ea typeface="Raleway"/>
                <a:cs typeface="Raleway"/>
                <a:sym typeface="Raleway"/>
              </a:rPr>
              <a:t>22nd of Sep 2021</a:t>
            </a:r>
            <a:endParaRPr sz="1100">
              <a:solidFill>
                <a:srgbClr val="98D5B8"/>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7" name="Shape 257"/>
        <p:cNvGrpSpPr/>
        <p:nvPr/>
      </p:nvGrpSpPr>
      <p:grpSpPr>
        <a:xfrm>
          <a:off x="0" y="0"/>
          <a:ext cx="0" cy="0"/>
          <a:chOff x="0" y="0"/>
          <a:chExt cx="0" cy="0"/>
        </a:xfrm>
      </p:grpSpPr>
      <p:grpSp>
        <p:nvGrpSpPr>
          <p:cNvPr id="258" name="Google Shape;258;p22"/>
          <p:cNvGrpSpPr/>
          <p:nvPr/>
        </p:nvGrpSpPr>
        <p:grpSpPr>
          <a:xfrm>
            <a:off x="-88275" y="4673475"/>
            <a:ext cx="9232200" cy="1103150"/>
            <a:chOff x="-88275" y="4673475"/>
            <a:chExt cx="9232200" cy="1103150"/>
          </a:xfrm>
        </p:grpSpPr>
        <p:sp>
          <p:nvSpPr>
            <p:cNvPr id="259" name="Google Shape;259;p22"/>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60" name="Google Shape;260;p22"/>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261" name="Google Shape;261;p22"/>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262" name="Google Shape;262;p22"/>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263" name="Google Shape;263;p22"/>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264" name="Google Shape;264;p22"/>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cxnSp>
        <p:nvCxnSpPr>
          <p:cNvPr id="265" name="Google Shape;265;p22"/>
          <p:cNvCxnSpPr>
            <a:stCxn id="266" idx="2"/>
            <a:endCxn id="267" idx="0"/>
          </p:cNvCxnSpPr>
          <p:nvPr/>
        </p:nvCxnSpPr>
        <p:spPr>
          <a:xfrm rot="5400000">
            <a:off x="1118511" y="1295554"/>
            <a:ext cx="1477500" cy="2366100"/>
          </a:xfrm>
          <a:prstGeom prst="curvedConnector3">
            <a:avLst>
              <a:gd fmla="val 50003" name="adj1"/>
            </a:avLst>
          </a:prstGeom>
          <a:noFill/>
          <a:ln cap="flat" cmpd="sng" w="9525">
            <a:solidFill>
              <a:schemeClr val="dk2"/>
            </a:solidFill>
            <a:prstDash val="solid"/>
            <a:round/>
            <a:headEnd len="med" w="med" type="none"/>
            <a:tailEnd len="med" w="med" type="triangle"/>
          </a:ln>
        </p:spPr>
      </p:cxnSp>
      <p:cxnSp>
        <p:nvCxnSpPr>
          <p:cNvPr id="268" name="Google Shape;268;p22"/>
          <p:cNvCxnSpPr>
            <a:stCxn id="266" idx="2"/>
            <a:endCxn id="269" idx="0"/>
          </p:cNvCxnSpPr>
          <p:nvPr/>
        </p:nvCxnSpPr>
        <p:spPr>
          <a:xfrm rot="5400000">
            <a:off x="1802061" y="1979104"/>
            <a:ext cx="1477500" cy="999000"/>
          </a:xfrm>
          <a:prstGeom prst="curvedConnector3">
            <a:avLst>
              <a:gd fmla="val 50003" name="adj1"/>
            </a:avLst>
          </a:prstGeom>
          <a:noFill/>
          <a:ln cap="flat" cmpd="sng" w="9525">
            <a:solidFill>
              <a:schemeClr val="dk2"/>
            </a:solidFill>
            <a:prstDash val="solid"/>
            <a:round/>
            <a:headEnd len="med" w="med" type="none"/>
            <a:tailEnd len="med" w="med" type="triangle"/>
          </a:ln>
        </p:spPr>
      </p:cxnSp>
      <p:cxnSp>
        <p:nvCxnSpPr>
          <p:cNvPr id="270" name="Google Shape;270;p22"/>
          <p:cNvCxnSpPr>
            <a:stCxn id="266" idx="2"/>
            <a:endCxn id="271" idx="0"/>
          </p:cNvCxnSpPr>
          <p:nvPr/>
        </p:nvCxnSpPr>
        <p:spPr>
          <a:xfrm flipH="1" rot="-5400000">
            <a:off x="3153261" y="1626904"/>
            <a:ext cx="1377000" cy="1602900"/>
          </a:xfrm>
          <a:prstGeom prst="curvedConnector3">
            <a:avLst>
              <a:gd fmla="val 50002" name="adj1"/>
            </a:avLst>
          </a:prstGeom>
          <a:noFill/>
          <a:ln cap="flat" cmpd="sng" w="9525">
            <a:solidFill>
              <a:schemeClr val="dk2"/>
            </a:solidFill>
            <a:prstDash val="solid"/>
            <a:round/>
            <a:headEnd len="med" w="med" type="none"/>
            <a:tailEnd len="med" w="med" type="triangle"/>
          </a:ln>
        </p:spPr>
      </p:cxnSp>
      <p:grpSp>
        <p:nvGrpSpPr>
          <p:cNvPr id="272" name="Google Shape;272;p22"/>
          <p:cNvGrpSpPr/>
          <p:nvPr/>
        </p:nvGrpSpPr>
        <p:grpSpPr>
          <a:xfrm>
            <a:off x="2423545" y="769325"/>
            <a:ext cx="1813294" cy="970528"/>
            <a:chOff x="2090335" y="54375"/>
            <a:chExt cx="2615832" cy="1536376"/>
          </a:xfrm>
        </p:grpSpPr>
        <p:pic>
          <p:nvPicPr>
            <p:cNvPr id="266" name="Google Shape;266;p22"/>
            <p:cNvPicPr preferRelativeResize="0"/>
            <p:nvPr/>
          </p:nvPicPr>
          <p:blipFill rotWithShape="1">
            <a:blip r:embed="rId6">
              <a:alphaModFix/>
            </a:blip>
            <a:srcRect b="0" l="0" r="67766" t="0"/>
            <a:stretch/>
          </p:blipFill>
          <p:spPr>
            <a:xfrm>
              <a:off x="2090335" y="357250"/>
              <a:ext cx="1779475" cy="1233500"/>
            </a:xfrm>
            <a:prstGeom prst="rect">
              <a:avLst/>
            </a:prstGeom>
            <a:noFill/>
            <a:ln>
              <a:noFill/>
            </a:ln>
          </p:spPr>
        </p:pic>
        <p:grpSp>
          <p:nvGrpSpPr>
            <p:cNvPr id="273" name="Google Shape;273;p22"/>
            <p:cNvGrpSpPr/>
            <p:nvPr/>
          </p:nvGrpSpPr>
          <p:grpSpPr>
            <a:xfrm>
              <a:off x="3463507" y="54375"/>
              <a:ext cx="1242660" cy="1359893"/>
              <a:chOff x="2670829" y="2719875"/>
              <a:chExt cx="1674293" cy="2005150"/>
            </a:xfrm>
          </p:grpSpPr>
          <p:pic>
            <p:nvPicPr>
              <p:cNvPr id="274" name="Google Shape;274;p22"/>
              <p:cNvPicPr preferRelativeResize="0"/>
              <p:nvPr/>
            </p:nvPicPr>
            <p:blipFill>
              <a:blip r:embed="rId7">
                <a:alphaModFix/>
              </a:blip>
              <a:stretch>
                <a:fillRect/>
              </a:stretch>
            </p:blipFill>
            <p:spPr>
              <a:xfrm>
                <a:off x="2670829" y="2719875"/>
                <a:ext cx="1410933" cy="1953599"/>
              </a:xfrm>
              <a:prstGeom prst="rect">
                <a:avLst/>
              </a:prstGeom>
              <a:noFill/>
              <a:ln>
                <a:noFill/>
              </a:ln>
            </p:spPr>
          </p:pic>
          <p:pic>
            <p:nvPicPr>
              <p:cNvPr id="275" name="Google Shape;275;p22"/>
              <p:cNvPicPr preferRelativeResize="0"/>
              <p:nvPr/>
            </p:nvPicPr>
            <p:blipFill>
              <a:blip r:embed="rId8">
                <a:alphaModFix/>
              </a:blip>
              <a:stretch>
                <a:fillRect/>
              </a:stretch>
            </p:blipFill>
            <p:spPr>
              <a:xfrm>
                <a:off x="3605025" y="3491525"/>
                <a:ext cx="740097" cy="1233500"/>
              </a:xfrm>
              <a:prstGeom prst="rect">
                <a:avLst/>
              </a:prstGeom>
              <a:noFill/>
              <a:ln>
                <a:noFill/>
              </a:ln>
            </p:spPr>
          </p:pic>
        </p:grpSp>
      </p:grpSp>
      <p:pic>
        <p:nvPicPr>
          <p:cNvPr id="276" name="Google Shape;276;p22"/>
          <p:cNvPicPr preferRelativeResize="0"/>
          <p:nvPr/>
        </p:nvPicPr>
        <p:blipFill>
          <a:blip r:embed="rId9">
            <a:alphaModFix/>
          </a:blip>
          <a:stretch>
            <a:fillRect/>
          </a:stretch>
        </p:blipFill>
        <p:spPr>
          <a:xfrm>
            <a:off x="5955826" y="593987"/>
            <a:ext cx="2936676" cy="2516630"/>
          </a:xfrm>
          <a:prstGeom prst="rect">
            <a:avLst/>
          </a:prstGeom>
          <a:noFill/>
          <a:ln>
            <a:noFill/>
          </a:ln>
        </p:spPr>
      </p:pic>
      <p:sp>
        <p:nvSpPr>
          <p:cNvPr id="277" name="Google Shape;277;p22"/>
          <p:cNvSpPr txBox="1"/>
          <p:nvPr>
            <p:ph idx="4294967295" type="title"/>
          </p:nvPr>
        </p:nvSpPr>
        <p:spPr>
          <a:xfrm>
            <a:off x="371900" y="15847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b="1" lang="en">
                <a:solidFill>
                  <a:schemeClr val="dk2"/>
                </a:solidFill>
                <a:latin typeface="Raleway"/>
                <a:ea typeface="Raleway"/>
                <a:cs typeface="Raleway"/>
                <a:sym typeface="Raleway"/>
              </a:rPr>
              <a:t>Reality of videos and transcripts posted on YouTube</a:t>
            </a:r>
            <a:endParaRPr b="1">
              <a:solidFill>
                <a:schemeClr val="dk2"/>
              </a:solidFill>
              <a:latin typeface="Raleway"/>
              <a:ea typeface="Raleway"/>
              <a:cs typeface="Raleway"/>
              <a:sym typeface="Raleway"/>
            </a:endParaRPr>
          </a:p>
        </p:txBody>
      </p:sp>
      <p:grpSp>
        <p:nvGrpSpPr>
          <p:cNvPr id="278" name="Google Shape;278;p22"/>
          <p:cNvGrpSpPr/>
          <p:nvPr/>
        </p:nvGrpSpPr>
        <p:grpSpPr>
          <a:xfrm>
            <a:off x="0" y="2811950"/>
            <a:ext cx="1348325" cy="1508525"/>
            <a:chOff x="0" y="2987875"/>
            <a:chExt cx="1348325" cy="1508525"/>
          </a:xfrm>
        </p:grpSpPr>
        <p:pic>
          <p:nvPicPr>
            <p:cNvPr id="267" name="Google Shape;267;p22"/>
            <p:cNvPicPr preferRelativeResize="0"/>
            <p:nvPr/>
          </p:nvPicPr>
          <p:blipFill rotWithShape="1">
            <a:blip r:embed="rId10">
              <a:alphaModFix/>
            </a:blip>
            <a:srcRect b="10630" l="0" r="0" t="23135"/>
            <a:stretch/>
          </p:blipFill>
          <p:spPr>
            <a:xfrm>
              <a:off x="0" y="3393250"/>
              <a:ext cx="1348325" cy="1103150"/>
            </a:xfrm>
            <a:prstGeom prst="rect">
              <a:avLst/>
            </a:prstGeom>
            <a:noFill/>
            <a:ln>
              <a:noFill/>
            </a:ln>
          </p:spPr>
        </p:pic>
        <p:sp>
          <p:nvSpPr>
            <p:cNvPr id="279" name="Google Shape;279;p22"/>
            <p:cNvSpPr/>
            <p:nvPr/>
          </p:nvSpPr>
          <p:spPr>
            <a:xfrm>
              <a:off x="712375" y="2987875"/>
              <a:ext cx="594600" cy="696300"/>
            </a:xfrm>
            <a:prstGeom prst="mathMultiply">
              <a:avLst>
                <a:gd fmla="val 23520" name="adj1"/>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280" name="Google Shape;280;p22"/>
          <p:cNvCxnSpPr>
            <a:stCxn id="266" idx="2"/>
            <a:endCxn id="281" idx="0"/>
          </p:cNvCxnSpPr>
          <p:nvPr/>
        </p:nvCxnSpPr>
        <p:spPr>
          <a:xfrm flipH="1" rot="-5400000">
            <a:off x="2439261" y="2340904"/>
            <a:ext cx="1491900" cy="289800"/>
          </a:xfrm>
          <a:prstGeom prst="curvedConnector3">
            <a:avLst>
              <a:gd fmla="val 49998" name="adj1"/>
            </a:avLst>
          </a:prstGeom>
          <a:noFill/>
          <a:ln cap="flat" cmpd="sng" w="9525">
            <a:solidFill>
              <a:schemeClr val="dk2"/>
            </a:solidFill>
            <a:prstDash val="solid"/>
            <a:round/>
            <a:headEnd len="med" w="med" type="none"/>
            <a:tailEnd len="med" w="med" type="triangle"/>
          </a:ln>
        </p:spPr>
      </p:cxnSp>
      <p:grpSp>
        <p:nvGrpSpPr>
          <p:cNvPr id="282" name="Google Shape;282;p22"/>
          <p:cNvGrpSpPr/>
          <p:nvPr/>
        </p:nvGrpSpPr>
        <p:grpSpPr>
          <a:xfrm>
            <a:off x="2656025" y="2811950"/>
            <a:ext cx="1348325" cy="1485277"/>
            <a:chOff x="2656025" y="2987875"/>
            <a:chExt cx="1348325" cy="1485277"/>
          </a:xfrm>
        </p:grpSpPr>
        <p:pic>
          <p:nvPicPr>
            <p:cNvPr id="281" name="Google Shape;281;p22"/>
            <p:cNvPicPr preferRelativeResize="0"/>
            <p:nvPr/>
          </p:nvPicPr>
          <p:blipFill rotWithShape="1">
            <a:blip r:embed="rId11">
              <a:alphaModFix/>
            </a:blip>
            <a:srcRect b="12886" l="0" r="0" t="21063"/>
            <a:stretch/>
          </p:blipFill>
          <p:spPr>
            <a:xfrm>
              <a:off x="2656025" y="3407774"/>
              <a:ext cx="1348325" cy="1065379"/>
            </a:xfrm>
            <a:prstGeom prst="rect">
              <a:avLst/>
            </a:prstGeom>
            <a:noFill/>
            <a:ln>
              <a:noFill/>
            </a:ln>
          </p:spPr>
        </p:pic>
        <p:sp>
          <p:nvSpPr>
            <p:cNvPr id="283" name="Google Shape;283;p22"/>
            <p:cNvSpPr/>
            <p:nvPr/>
          </p:nvSpPr>
          <p:spPr>
            <a:xfrm>
              <a:off x="3334100" y="2987875"/>
              <a:ext cx="594600" cy="696300"/>
            </a:xfrm>
            <a:prstGeom prst="mathMultiply">
              <a:avLst>
                <a:gd fmla="val 23520" name="adj1"/>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84" name="Google Shape;284;p22"/>
          <p:cNvGrpSpPr/>
          <p:nvPr/>
        </p:nvGrpSpPr>
        <p:grpSpPr>
          <a:xfrm>
            <a:off x="4004350" y="2843750"/>
            <a:ext cx="1278000" cy="1486502"/>
            <a:chOff x="4004350" y="3019675"/>
            <a:chExt cx="1278000" cy="1486502"/>
          </a:xfrm>
        </p:grpSpPr>
        <p:pic>
          <p:nvPicPr>
            <p:cNvPr id="271" name="Google Shape;271;p22"/>
            <p:cNvPicPr preferRelativeResize="0"/>
            <p:nvPr/>
          </p:nvPicPr>
          <p:blipFill rotWithShape="1">
            <a:blip r:embed="rId12">
              <a:alphaModFix/>
            </a:blip>
            <a:srcRect b="10653" l="0" r="0" t="11976"/>
            <a:stretch/>
          </p:blipFill>
          <p:spPr>
            <a:xfrm>
              <a:off x="4004350" y="3292725"/>
              <a:ext cx="1278000" cy="1213452"/>
            </a:xfrm>
            <a:prstGeom prst="rect">
              <a:avLst/>
            </a:prstGeom>
            <a:noFill/>
            <a:ln>
              <a:noFill/>
            </a:ln>
          </p:spPr>
        </p:pic>
        <p:sp>
          <p:nvSpPr>
            <p:cNvPr id="285" name="Google Shape;285;p22"/>
            <p:cNvSpPr/>
            <p:nvPr/>
          </p:nvSpPr>
          <p:spPr>
            <a:xfrm>
              <a:off x="4708287" y="3019675"/>
              <a:ext cx="543600" cy="632700"/>
            </a:xfrm>
            <a:prstGeom prst="mathMultiply">
              <a:avLst>
                <a:gd fmla="val 23520" name="adj1"/>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cxnSp>
        <p:nvCxnSpPr>
          <p:cNvPr id="286" name="Google Shape;286;p22"/>
          <p:cNvCxnSpPr>
            <a:stCxn id="266" idx="2"/>
            <a:endCxn id="287" idx="0"/>
          </p:cNvCxnSpPr>
          <p:nvPr/>
        </p:nvCxnSpPr>
        <p:spPr>
          <a:xfrm flipH="1" rot="-5400000">
            <a:off x="3773661" y="1006504"/>
            <a:ext cx="1377000" cy="2843700"/>
          </a:xfrm>
          <a:prstGeom prst="curvedConnector3">
            <a:avLst>
              <a:gd fmla="val 50002" name="adj1"/>
            </a:avLst>
          </a:prstGeom>
          <a:noFill/>
          <a:ln cap="flat" cmpd="sng" w="9525">
            <a:solidFill>
              <a:schemeClr val="dk2"/>
            </a:solidFill>
            <a:prstDash val="solid"/>
            <a:round/>
            <a:headEnd len="med" w="med" type="none"/>
            <a:tailEnd len="med" w="med" type="triangle"/>
          </a:ln>
        </p:spPr>
      </p:cxnSp>
      <p:grpSp>
        <p:nvGrpSpPr>
          <p:cNvPr id="288" name="Google Shape;288;p22"/>
          <p:cNvGrpSpPr/>
          <p:nvPr/>
        </p:nvGrpSpPr>
        <p:grpSpPr>
          <a:xfrm>
            <a:off x="1426575" y="2736800"/>
            <a:ext cx="1229450" cy="1583675"/>
            <a:chOff x="1426575" y="2912725"/>
            <a:chExt cx="1229450" cy="1583675"/>
          </a:xfrm>
        </p:grpSpPr>
        <p:pic>
          <p:nvPicPr>
            <p:cNvPr id="269" name="Google Shape;269;p22"/>
            <p:cNvPicPr preferRelativeResize="0"/>
            <p:nvPr/>
          </p:nvPicPr>
          <p:blipFill rotWithShape="1">
            <a:blip r:embed="rId13">
              <a:alphaModFix/>
            </a:blip>
            <a:srcRect b="10928" l="0" r="0" t="21026"/>
            <a:stretch/>
          </p:blipFill>
          <p:spPr>
            <a:xfrm>
              <a:off x="1426575" y="3393250"/>
              <a:ext cx="1229450" cy="1103150"/>
            </a:xfrm>
            <a:prstGeom prst="rect">
              <a:avLst/>
            </a:prstGeom>
            <a:noFill/>
            <a:ln>
              <a:noFill/>
            </a:ln>
          </p:spPr>
        </p:pic>
        <p:sp>
          <p:nvSpPr>
            <p:cNvPr id="289" name="Google Shape;289;p22"/>
            <p:cNvSpPr txBox="1"/>
            <p:nvPr/>
          </p:nvSpPr>
          <p:spPr>
            <a:xfrm>
              <a:off x="2161450" y="2912725"/>
              <a:ext cx="460800" cy="846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4300">
                  <a:solidFill>
                    <a:srgbClr val="FF9900"/>
                  </a:solidFill>
                  <a:latin typeface="Anton"/>
                  <a:ea typeface="Anton"/>
                  <a:cs typeface="Anton"/>
                  <a:sym typeface="Anton"/>
                </a:rPr>
                <a:t>?</a:t>
              </a:r>
              <a:endParaRPr sz="4300">
                <a:solidFill>
                  <a:srgbClr val="FF9900"/>
                </a:solidFill>
                <a:latin typeface="Anton"/>
                <a:ea typeface="Anton"/>
                <a:cs typeface="Anton"/>
                <a:sym typeface="Anton"/>
              </a:endParaRPr>
            </a:p>
          </p:txBody>
        </p:sp>
      </p:grpSp>
      <p:grpSp>
        <p:nvGrpSpPr>
          <p:cNvPr id="290" name="Google Shape;290;p22"/>
          <p:cNvGrpSpPr/>
          <p:nvPr/>
        </p:nvGrpSpPr>
        <p:grpSpPr>
          <a:xfrm>
            <a:off x="5312050" y="2843750"/>
            <a:ext cx="1144026" cy="1486500"/>
            <a:chOff x="5312050" y="3019675"/>
            <a:chExt cx="1144026" cy="1486500"/>
          </a:xfrm>
        </p:grpSpPr>
        <p:pic>
          <p:nvPicPr>
            <p:cNvPr id="287" name="Google Shape;287;p22"/>
            <p:cNvPicPr preferRelativeResize="0"/>
            <p:nvPr/>
          </p:nvPicPr>
          <p:blipFill rotWithShape="1">
            <a:blip r:embed="rId14">
              <a:alphaModFix/>
            </a:blip>
            <a:srcRect b="5400" l="0" r="0" t="6649"/>
            <a:stretch/>
          </p:blipFill>
          <p:spPr>
            <a:xfrm>
              <a:off x="5312050" y="3292725"/>
              <a:ext cx="1144026" cy="1213450"/>
            </a:xfrm>
            <a:prstGeom prst="rect">
              <a:avLst/>
            </a:prstGeom>
            <a:noFill/>
            <a:ln>
              <a:noFill/>
            </a:ln>
          </p:spPr>
        </p:pic>
        <p:sp>
          <p:nvSpPr>
            <p:cNvPr id="291" name="Google Shape;291;p22"/>
            <p:cNvSpPr/>
            <p:nvPr/>
          </p:nvSpPr>
          <p:spPr>
            <a:xfrm>
              <a:off x="5832437" y="3019675"/>
              <a:ext cx="543600" cy="632700"/>
            </a:xfrm>
            <a:prstGeom prst="mathMultiply">
              <a:avLst>
                <a:gd fmla="val 23520" name="adj1"/>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292" name="Google Shape;292;p22"/>
          <p:cNvSpPr txBox="1"/>
          <p:nvPr/>
        </p:nvSpPr>
        <p:spPr>
          <a:xfrm>
            <a:off x="154713" y="4320475"/>
            <a:ext cx="1038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2"/>
                </a:solidFill>
                <a:latin typeface="Montserrat"/>
                <a:ea typeface="Montserrat"/>
                <a:cs typeface="Montserrat"/>
                <a:sym typeface="Montserrat"/>
              </a:rPr>
              <a:t>RETAIN</a:t>
            </a:r>
            <a:endParaRPr b="1">
              <a:solidFill>
                <a:schemeClr val="dk2"/>
              </a:solidFill>
              <a:latin typeface="Montserrat"/>
              <a:ea typeface="Montserrat"/>
              <a:cs typeface="Montserrat"/>
              <a:sym typeface="Montserrat"/>
            </a:endParaRPr>
          </a:p>
        </p:txBody>
      </p:sp>
      <p:sp>
        <p:nvSpPr>
          <p:cNvPr id="293" name="Google Shape;293;p22"/>
          <p:cNvSpPr txBox="1"/>
          <p:nvPr/>
        </p:nvSpPr>
        <p:spPr>
          <a:xfrm>
            <a:off x="1521850" y="4320475"/>
            <a:ext cx="1038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2"/>
                </a:solidFill>
                <a:latin typeface="Montserrat"/>
                <a:ea typeface="Montserrat"/>
                <a:cs typeface="Montserrat"/>
                <a:sym typeface="Montserrat"/>
              </a:rPr>
              <a:t>REUSE</a:t>
            </a:r>
            <a:endParaRPr b="1">
              <a:solidFill>
                <a:schemeClr val="dk2"/>
              </a:solidFill>
              <a:latin typeface="Montserrat"/>
              <a:ea typeface="Montserrat"/>
              <a:cs typeface="Montserrat"/>
              <a:sym typeface="Montserrat"/>
            </a:endParaRPr>
          </a:p>
        </p:txBody>
      </p:sp>
      <p:sp>
        <p:nvSpPr>
          <p:cNvPr id="294" name="Google Shape;294;p22"/>
          <p:cNvSpPr txBox="1"/>
          <p:nvPr/>
        </p:nvSpPr>
        <p:spPr>
          <a:xfrm>
            <a:off x="2888975" y="4320475"/>
            <a:ext cx="1038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2"/>
                </a:solidFill>
                <a:latin typeface="Montserrat"/>
                <a:ea typeface="Montserrat"/>
                <a:cs typeface="Montserrat"/>
                <a:sym typeface="Montserrat"/>
              </a:rPr>
              <a:t>REVISE</a:t>
            </a:r>
            <a:endParaRPr b="1">
              <a:solidFill>
                <a:schemeClr val="dk2"/>
              </a:solidFill>
              <a:latin typeface="Montserrat"/>
              <a:ea typeface="Montserrat"/>
              <a:cs typeface="Montserrat"/>
              <a:sym typeface="Montserrat"/>
            </a:endParaRPr>
          </a:p>
        </p:txBody>
      </p:sp>
      <p:sp>
        <p:nvSpPr>
          <p:cNvPr id="295" name="Google Shape;295;p22"/>
          <p:cNvSpPr txBox="1"/>
          <p:nvPr/>
        </p:nvSpPr>
        <p:spPr>
          <a:xfrm>
            <a:off x="4123900" y="4320475"/>
            <a:ext cx="10389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2"/>
                </a:solidFill>
                <a:latin typeface="Montserrat"/>
                <a:ea typeface="Montserrat"/>
                <a:cs typeface="Montserrat"/>
                <a:sym typeface="Montserrat"/>
              </a:rPr>
              <a:t>REMIX</a:t>
            </a:r>
            <a:endParaRPr b="1">
              <a:solidFill>
                <a:schemeClr val="dk2"/>
              </a:solidFill>
              <a:latin typeface="Montserrat"/>
              <a:ea typeface="Montserrat"/>
              <a:cs typeface="Montserrat"/>
              <a:sym typeface="Montserrat"/>
            </a:endParaRPr>
          </a:p>
        </p:txBody>
      </p:sp>
      <p:sp>
        <p:nvSpPr>
          <p:cNvPr id="296" name="Google Shape;296;p22"/>
          <p:cNvSpPr txBox="1"/>
          <p:nvPr/>
        </p:nvSpPr>
        <p:spPr>
          <a:xfrm>
            <a:off x="5060557" y="4320475"/>
            <a:ext cx="16470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a:solidFill>
                  <a:schemeClr val="dk2"/>
                </a:solidFill>
                <a:latin typeface="Montserrat"/>
                <a:ea typeface="Montserrat"/>
                <a:cs typeface="Montserrat"/>
                <a:sym typeface="Montserrat"/>
              </a:rPr>
              <a:t>REDISTRIBUTE</a:t>
            </a:r>
            <a:endParaRPr b="1">
              <a:solidFill>
                <a:schemeClr val="dk2"/>
              </a:solidFill>
              <a:latin typeface="Montserrat"/>
              <a:ea typeface="Montserrat"/>
              <a:cs typeface="Montserrat"/>
              <a:sym typeface="Montserrat"/>
            </a:endParaRPr>
          </a:p>
        </p:txBody>
      </p:sp>
      <p:cxnSp>
        <p:nvCxnSpPr>
          <p:cNvPr id="297" name="Google Shape;297;p22"/>
          <p:cNvCxnSpPr>
            <a:stCxn id="266" idx="2"/>
          </p:cNvCxnSpPr>
          <p:nvPr/>
        </p:nvCxnSpPr>
        <p:spPr>
          <a:xfrm rot="-5400000">
            <a:off x="4399311" y="166054"/>
            <a:ext cx="214800" cy="2932800"/>
          </a:xfrm>
          <a:prstGeom prst="curvedConnector4">
            <a:avLst>
              <a:gd fmla="val -110859" name="adj1"/>
              <a:gd fmla="val 60515" name="adj2"/>
            </a:avLst>
          </a:prstGeom>
          <a:noFill/>
          <a:ln cap="flat" cmpd="sng" w="9525">
            <a:solidFill>
              <a:schemeClr val="dk2"/>
            </a:solidFill>
            <a:prstDash val="solid"/>
            <a:round/>
            <a:headEnd len="med" w="med" type="none"/>
            <a:tailEnd len="med" w="med" type="triangle"/>
          </a:ln>
        </p:spPr>
      </p:cxnSp>
      <p:sp>
        <p:nvSpPr>
          <p:cNvPr id="298" name="Google Shape;298;p22"/>
          <p:cNvSpPr/>
          <p:nvPr/>
        </p:nvSpPr>
        <p:spPr>
          <a:xfrm>
            <a:off x="5340412" y="1220200"/>
            <a:ext cx="543600" cy="632700"/>
          </a:xfrm>
          <a:prstGeom prst="mathMultiply">
            <a:avLst>
              <a:gd fmla="val 23520" name="adj1"/>
            </a:avLst>
          </a:prstGeom>
          <a:solidFill>
            <a:srgbClr val="CC0000"/>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9" name="Google Shape;299;p22"/>
          <p:cNvSpPr txBox="1"/>
          <p:nvPr/>
        </p:nvSpPr>
        <p:spPr>
          <a:xfrm rot="-5400000">
            <a:off x="6752925" y="2329675"/>
            <a:ext cx="44433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hlinkClick r:id="rId15"/>
              </a:rPr>
              <a:t>https://canvas.instructure.com/courses/1123092/pages/the-5-rs-of-open</a:t>
            </a:r>
            <a:r>
              <a:rPr lang="en" sz="1000"/>
              <a:t> </a:t>
            </a:r>
            <a:endParaRPr sz="10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23"/>
          <p:cNvSpPr txBox="1"/>
          <p:nvPr>
            <p:ph type="title"/>
          </p:nvPr>
        </p:nvSpPr>
        <p:spPr>
          <a:xfrm>
            <a:off x="311700" y="292125"/>
            <a:ext cx="8520600" cy="5727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990"/>
              <a:buFont typeface="Arial"/>
              <a:buNone/>
            </a:pPr>
            <a:r>
              <a:rPr b="1" lang="en" sz="2420">
                <a:solidFill>
                  <a:schemeClr val="dk2"/>
                </a:solidFill>
                <a:latin typeface="Raleway"/>
                <a:ea typeface="Raleway"/>
                <a:cs typeface="Raleway"/>
                <a:sym typeface="Raleway"/>
              </a:rPr>
              <a:t>Language barriers</a:t>
            </a:r>
            <a:endParaRPr b="1" sz="2420">
              <a:solidFill>
                <a:schemeClr val="dk2"/>
              </a:solidFill>
              <a:latin typeface="Raleway"/>
              <a:ea typeface="Raleway"/>
              <a:cs typeface="Raleway"/>
              <a:sym typeface="Raleway"/>
            </a:endParaRPr>
          </a:p>
          <a:p>
            <a:pPr indent="0" lvl="0" marL="0" rtl="0" algn="l">
              <a:spcBef>
                <a:spcPts val="1200"/>
              </a:spcBef>
              <a:spcAft>
                <a:spcPts val="0"/>
              </a:spcAft>
              <a:buSzPts val="990"/>
              <a:buNone/>
            </a:pPr>
            <a:r>
              <a:t/>
            </a:r>
            <a:endParaRPr b="1" sz="2420">
              <a:solidFill>
                <a:schemeClr val="dk2"/>
              </a:solidFill>
              <a:latin typeface="Raleway"/>
              <a:ea typeface="Raleway"/>
              <a:cs typeface="Raleway"/>
              <a:sym typeface="Raleway"/>
            </a:endParaRPr>
          </a:p>
        </p:txBody>
      </p:sp>
      <p:pic>
        <p:nvPicPr>
          <p:cNvPr id="305" name="Google Shape;305;p23"/>
          <p:cNvPicPr preferRelativeResize="0"/>
          <p:nvPr/>
        </p:nvPicPr>
        <p:blipFill>
          <a:blip r:embed="rId3">
            <a:alphaModFix/>
          </a:blip>
          <a:stretch>
            <a:fillRect/>
          </a:stretch>
        </p:blipFill>
        <p:spPr>
          <a:xfrm>
            <a:off x="4878650" y="676375"/>
            <a:ext cx="3836799" cy="3790750"/>
          </a:xfrm>
          <a:prstGeom prst="rect">
            <a:avLst/>
          </a:prstGeom>
          <a:noFill/>
          <a:ln>
            <a:noFill/>
          </a:ln>
        </p:spPr>
      </p:pic>
      <p:sp>
        <p:nvSpPr>
          <p:cNvPr id="306" name="Google Shape;306;p23"/>
          <p:cNvSpPr txBox="1"/>
          <p:nvPr/>
        </p:nvSpPr>
        <p:spPr>
          <a:xfrm>
            <a:off x="4316800" y="4397525"/>
            <a:ext cx="52905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700">
                <a:solidFill>
                  <a:srgbClr val="333333"/>
                </a:solidFill>
              </a:rPr>
              <a:t>The Turing Way</a:t>
            </a:r>
            <a:r>
              <a:rPr lang="en" sz="700">
                <a:solidFill>
                  <a:srgbClr val="333333"/>
                </a:solidFill>
              </a:rPr>
              <a:t> project illustration by Scriberia. Used under a CC-BY 4.0 licence. DOI: </a:t>
            </a:r>
            <a:r>
              <a:rPr lang="en" sz="700">
                <a:solidFill>
                  <a:srgbClr val="0071BC"/>
                </a:solidFill>
                <a:uFill>
                  <a:noFill/>
                </a:uFill>
                <a:hlinkClick r:id="rId4">
                  <a:extLst>
                    <a:ext uri="{A12FA001-AC4F-418D-AE19-62706E023703}">
                      <ahyp:hlinkClr val="tx"/>
                    </a:ext>
                  </a:extLst>
                </a:hlinkClick>
              </a:rPr>
              <a:t>10.5281/zenodo.3332807</a:t>
            </a:r>
            <a:endParaRPr sz="1100">
              <a:latin typeface="Lato"/>
              <a:ea typeface="Lato"/>
              <a:cs typeface="Lato"/>
              <a:sym typeface="Lato"/>
            </a:endParaRPr>
          </a:p>
        </p:txBody>
      </p:sp>
      <p:sp>
        <p:nvSpPr>
          <p:cNvPr id="307" name="Google Shape;307;p23"/>
          <p:cNvSpPr txBox="1"/>
          <p:nvPr/>
        </p:nvSpPr>
        <p:spPr>
          <a:xfrm>
            <a:off x="187600" y="1153113"/>
            <a:ext cx="4889400" cy="25551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chemeClr val="dk2"/>
              </a:buClr>
              <a:buSzPts val="1400"/>
              <a:buFont typeface="Raleway"/>
              <a:buChar char="●"/>
            </a:pPr>
            <a:r>
              <a:rPr lang="en">
                <a:solidFill>
                  <a:schemeClr val="dk2"/>
                </a:solidFill>
                <a:latin typeface="Raleway"/>
                <a:ea typeface="Raleway"/>
                <a:cs typeface="Raleway"/>
                <a:sym typeface="Raleway"/>
              </a:rPr>
              <a:t>Open Science is a </a:t>
            </a:r>
            <a:r>
              <a:rPr b="1" lang="en">
                <a:solidFill>
                  <a:schemeClr val="dk2"/>
                </a:solidFill>
                <a:latin typeface="Raleway"/>
                <a:ea typeface="Raleway"/>
                <a:cs typeface="Raleway"/>
                <a:sym typeface="Raleway"/>
              </a:rPr>
              <a:t>global movement, BUT most of its materials/resources are </a:t>
            </a:r>
            <a:r>
              <a:rPr lang="en">
                <a:solidFill>
                  <a:schemeClr val="dk2"/>
                </a:solidFill>
                <a:highlight>
                  <a:schemeClr val="lt1"/>
                </a:highlight>
                <a:latin typeface="Raleway"/>
                <a:ea typeface="Raleway"/>
                <a:cs typeface="Raleway"/>
                <a:sym typeface="Raleway"/>
              </a:rPr>
              <a:t>published in English. Non-English native speakers </a:t>
            </a:r>
            <a:r>
              <a:rPr b="1" lang="en">
                <a:solidFill>
                  <a:srgbClr val="FF0000"/>
                </a:solidFill>
                <a:highlight>
                  <a:schemeClr val="lt1"/>
                </a:highlight>
                <a:latin typeface="Raleway"/>
                <a:ea typeface="Raleway"/>
                <a:cs typeface="Raleway"/>
                <a:sym typeface="Raleway"/>
              </a:rPr>
              <a:t>suffer a genuine disadvantage.</a:t>
            </a:r>
            <a:endParaRPr b="1">
              <a:solidFill>
                <a:srgbClr val="FF0000"/>
              </a:solidFill>
              <a:highlight>
                <a:schemeClr val="lt1"/>
              </a:highlight>
              <a:latin typeface="Raleway"/>
              <a:ea typeface="Raleway"/>
              <a:cs typeface="Raleway"/>
              <a:sym typeface="Raleway"/>
            </a:endParaRPr>
          </a:p>
          <a:p>
            <a:pPr indent="0" lvl="0" marL="0" rtl="0" algn="l">
              <a:spcBef>
                <a:spcPts val="0"/>
              </a:spcBef>
              <a:spcAft>
                <a:spcPts val="0"/>
              </a:spcAft>
              <a:buNone/>
            </a:pPr>
            <a:r>
              <a:t/>
            </a:r>
            <a:endParaRPr b="1">
              <a:solidFill>
                <a:srgbClr val="FF0000"/>
              </a:solidFill>
              <a:highlight>
                <a:schemeClr val="lt1"/>
              </a:highlight>
              <a:latin typeface="Raleway"/>
              <a:ea typeface="Raleway"/>
              <a:cs typeface="Raleway"/>
              <a:sym typeface="Raleway"/>
            </a:endParaRPr>
          </a:p>
          <a:p>
            <a:pPr indent="-317500" lvl="0" marL="457200" rtl="0" algn="l">
              <a:spcBef>
                <a:spcPts val="0"/>
              </a:spcBef>
              <a:spcAft>
                <a:spcPts val="0"/>
              </a:spcAft>
              <a:buClr>
                <a:schemeClr val="dk2"/>
              </a:buClr>
              <a:buSzPts val="1400"/>
              <a:buFont typeface="Raleway"/>
              <a:buChar char="●"/>
            </a:pPr>
            <a:r>
              <a:rPr lang="en">
                <a:solidFill>
                  <a:schemeClr val="dk2"/>
                </a:solidFill>
                <a:highlight>
                  <a:srgbClr val="FFFFFF"/>
                </a:highlight>
                <a:latin typeface="Raleway"/>
                <a:ea typeface="Raleway"/>
                <a:cs typeface="Raleway"/>
                <a:sym typeface="Raleway"/>
              </a:rPr>
              <a:t>Out of the world's approximately 7.8 billion inhabitants, 1.35 billion speak English. The majority aren't native English speakers.</a:t>
            </a:r>
            <a:endParaRPr>
              <a:solidFill>
                <a:schemeClr val="dk2"/>
              </a:solidFill>
              <a:highlight>
                <a:srgbClr val="FFFFFF"/>
              </a:highlight>
              <a:latin typeface="Raleway"/>
              <a:ea typeface="Raleway"/>
              <a:cs typeface="Raleway"/>
              <a:sym typeface="Raleway"/>
            </a:endParaRPr>
          </a:p>
          <a:p>
            <a:pPr indent="0" lvl="0" marL="0" rtl="0" algn="l">
              <a:spcBef>
                <a:spcPts val="0"/>
              </a:spcBef>
              <a:spcAft>
                <a:spcPts val="0"/>
              </a:spcAft>
              <a:buNone/>
            </a:pPr>
            <a:r>
              <a:t/>
            </a:r>
            <a:endParaRPr>
              <a:solidFill>
                <a:schemeClr val="dk2"/>
              </a:solidFill>
              <a:highlight>
                <a:srgbClr val="FFFFFF"/>
              </a:highlight>
              <a:latin typeface="Raleway"/>
              <a:ea typeface="Raleway"/>
              <a:cs typeface="Raleway"/>
              <a:sym typeface="Raleway"/>
            </a:endParaRPr>
          </a:p>
          <a:p>
            <a:pPr indent="-317500" lvl="0" marL="457200" rtl="0" algn="l">
              <a:spcBef>
                <a:spcPts val="0"/>
              </a:spcBef>
              <a:spcAft>
                <a:spcPts val="0"/>
              </a:spcAft>
              <a:buClr>
                <a:schemeClr val="dk2"/>
              </a:buClr>
              <a:buSzPts val="1400"/>
              <a:buChar char="●"/>
            </a:pPr>
            <a:r>
              <a:rPr lang="en">
                <a:solidFill>
                  <a:schemeClr val="dk2"/>
                </a:solidFill>
                <a:highlight>
                  <a:srgbClr val="FFFFFF"/>
                </a:highlight>
                <a:latin typeface="Raleway"/>
                <a:ea typeface="Raleway"/>
                <a:cs typeface="Raleway"/>
                <a:sym typeface="Raleway"/>
              </a:rPr>
              <a:t>English is only spoken by </a:t>
            </a:r>
            <a:r>
              <a:rPr b="1" lang="en">
                <a:solidFill>
                  <a:schemeClr val="dk2"/>
                </a:solidFill>
                <a:highlight>
                  <a:srgbClr val="FFFFFF"/>
                </a:highlight>
                <a:latin typeface="Raleway"/>
                <a:ea typeface="Raleway"/>
                <a:cs typeface="Raleway"/>
                <a:sym typeface="Raleway"/>
              </a:rPr>
              <a:t>4.83 percent of the world population </a:t>
            </a:r>
            <a:r>
              <a:rPr lang="en">
                <a:solidFill>
                  <a:schemeClr val="dk2"/>
                </a:solidFill>
                <a:highlight>
                  <a:srgbClr val="FFFFFF"/>
                </a:highlight>
                <a:latin typeface="Raleway"/>
                <a:ea typeface="Raleway"/>
                <a:cs typeface="Raleway"/>
                <a:sym typeface="Raleway"/>
              </a:rPr>
              <a:t>as first language</a:t>
            </a:r>
            <a:r>
              <a:rPr b="1" lang="en">
                <a:solidFill>
                  <a:schemeClr val="dk2"/>
                </a:solidFill>
                <a:latin typeface="Raleway"/>
                <a:ea typeface="Raleway"/>
                <a:cs typeface="Raleway"/>
                <a:sym typeface="Raleway"/>
              </a:rPr>
              <a:t> </a:t>
            </a:r>
            <a:endParaRPr b="1">
              <a:solidFill>
                <a:schemeClr val="dk2"/>
              </a:solidFill>
              <a:latin typeface="Raleway"/>
              <a:ea typeface="Raleway"/>
              <a:cs typeface="Raleway"/>
              <a:sym typeface="Raleway"/>
            </a:endParaRPr>
          </a:p>
        </p:txBody>
      </p:sp>
      <p:grpSp>
        <p:nvGrpSpPr>
          <p:cNvPr id="308" name="Google Shape;308;p23"/>
          <p:cNvGrpSpPr/>
          <p:nvPr/>
        </p:nvGrpSpPr>
        <p:grpSpPr>
          <a:xfrm>
            <a:off x="-88275" y="4673475"/>
            <a:ext cx="9232200" cy="1103150"/>
            <a:chOff x="-88275" y="4673475"/>
            <a:chExt cx="9232200" cy="1103150"/>
          </a:xfrm>
        </p:grpSpPr>
        <p:sp>
          <p:nvSpPr>
            <p:cNvPr id="309" name="Google Shape;309;p23"/>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10" name="Google Shape;310;p23"/>
            <p:cNvPicPr preferRelativeResize="0"/>
            <p:nvPr/>
          </p:nvPicPr>
          <p:blipFill>
            <a:blip r:embed="rId5">
              <a:alphaModFix/>
            </a:blip>
            <a:stretch>
              <a:fillRect/>
            </a:stretch>
          </p:blipFill>
          <p:spPr>
            <a:xfrm>
              <a:off x="3790125" y="4673475"/>
              <a:ext cx="514825" cy="514825"/>
            </a:xfrm>
            <a:prstGeom prst="rect">
              <a:avLst/>
            </a:prstGeom>
            <a:noFill/>
            <a:ln>
              <a:noFill/>
            </a:ln>
          </p:spPr>
        </p:pic>
        <p:pic>
          <p:nvPicPr>
            <p:cNvPr id="311" name="Google Shape;311;p23"/>
            <p:cNvPicPr preferRelativeResize="0"/>
            <p:nvPr/>
          </p:nvPicPr>
          <p:blipFill>
            <a:blip r:embed="rId6">
              <a:alphaModFix/>
            </a:blip>
            <a:stretch>
              <a:fillRect/>
            </a:stretch>
          </p:blipFill>
          <p:spPr>
            <a:xfrm>
              <a:off x="-9700" y="4749675"/>
              <a:ext cx="1028644" cy="411351"/>
            </a:xfrm>
            <a:prstGeom prst="rect">
              <a:avLst/>
            </a:prstGeom>
            <a:noFill/>
            <a:ln>
              <a:noFill/>
            </a:ln>
          </p:spPr>
        </p:pic>
        <p:pic>
          <p:nvPicPr>
            <p:cNvPr id="312" name="Google Shape;312;p23"/>
            <p:cNvPicPr preferRelativeResize="0"/>
            <p:nvPr/>
          </p:nvPicPr>
          <p:blipFill>
            <a:blip r:embed="rId7">
              <a:alphaModFix/>
            </a:blip>
            <a:stretch>
              <a:fillRect/>
            </a:stretch>
          </p:blipFill>
          <p:spPr>
            <a:xfrm>
              <a:off x="8299750" y="4809000"/>
              <a:ext cx="712425" cy="251150"/>
            </a:xfrm>
            <a:prstGeom prst="rect">
              <a:avLst/>
            </a:prstGeom>
            <a:noFill/>
            <a:ln>
              <a:noFill/>
            </a:ln>
          </p:spPr>
        </p:pic>
        <p:sp>
          <p:nvSpPr>
            <p:cNvPr id="313" name="Google Shape;313;p23"/>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a:t>
              </a:r>
              <a:r>
                <a:rPr b="1" lang="en" sz="4698">
                  <a:solidFill>
                    <a:srgbClr val="1E2D31"/>
                  </a:solidFill>
                  <a:latin typeface="Nunito"/>
                  <a:ea typeface="Nunito"/>
                  <a:cs typeface="Nunito"/>
                  <a:sym typeface="Nunito"/>
                </a:rPr>
                <a:t>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314" name="Google Shape;314;p23"/>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a:t>
              </a:r>
              <a:r>
                <a:rPr b="1" lang="en" sz="4600">
                  <a:solidFill>
                    <a:srgbClr val="1E2D31"/>
                  </a:solidFill>
                  <a:latin typeface="Nunito"/>
                  <a:ea typeface="Nunito"/>
                  <a:cs typeface="Nunito"/>
                  <a:sym typeface="Nunito"/>
                </a:rPr>
                <a:t>@Talarify, </a:t>
              </a:r>
              <a:r>
                <a:rPr b="1" lang="en" sz="4600">
                  <a:solidFill>
                    <a:srgbClr val="1E2D31"/>
                  </a:solidFill>
                  <a:latin typeface="Nunito"/>
                  <a:ea typeface="Nunito"/>
                  <a:cs typeface="Nunito"/>
                  <a:sym typeface="Nunito"/>
                </a:rPr>
                <a:t>@OpenSciSaudi, </a:t>
              </a:r>
              <a:r>
                <a:rPr b="1" lang="en" sz="4600">
                  <a:solidFill>
                    <a:srgbClr val="1E2D31"/>
                  </a:solidFill>
                  <a:latin typeface="Nunito"/>
                  <a:ea typeface="Nunito"/>
                  <a:cs typeface="Nunito"/>
                  <a:sym typeface="Nunito"/>
                </a:rPr>
                <a:t>@openlifesci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318" name="Shape 318"/>
        <p:cNvGrpSpPr/>
        <p:nvPr/>
      </p:nvGrpSpPr>
      <p:grpSpPr>
        <a:xfrm>
          <a:off x="0" y="0"/>
          <a:ext cx="0" cy="0"/>
          <a:chOff x="0" y="0"/>
          <a:chExt cx="0" cy="0"/>
        </a:xfrm>
      </p:grpSpPr>
      <p:sp>
        <p:nvSpPr>
          <p:cNvPr id="319" name="Google Shape;319;p24"/>
          <p:cNvSpPr txBox="1"/>
          <p:nvPr>
            <p:ph type="title"/>
          </p:nvPr>
        </p:nvSpPr>
        <p:spPr>
          <a:xfrm>
            <a:off x="311700" y="77095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rgbClr val="98D5B8"/>
                </a:solidFill>
                <a:latin typeface="Raleway"/>
                <a:ea typeface="Raleway"/>
                <a:cs typeface="Raleway"/>
                <a:sym typeface="Raleway"/>
              </a:rPr>
              <a:t>The Open Life Science mentoring and training program</a:t>
            </a:r>
            <a:endParaRPr b="1" sz="2420">
              <a:solidFill>
                <a:srgbClr val="98D5B8"/>
              </a:solidFill>
              <a:latin typeface="Raleway"/>
              <a:ea typeface="Raleway"/>
              <a:cs typeface="Raleway"/>
              <a:sym typeface="Raleway"/>
            </a:endParaRPr>
          </a:p>
        </p:txBody>
      </p:sp>
      <p:pic>
        <p:nvPicPr>
          <p:cNvPr id="320" name="Google Shape;320;p24"/>
          <p:cNvPicPr preferRelativeResize="0"/>
          <p:nvPr/>
        </p:nvPicPr>
        <p:blipFill rotWithShape="1">
          <a:blip r:embed="rId3">
            <a:alphaModFix/>
          </a:blip>
          <a:srcRect b="11560" l="0" r="5123" t="28569"/>
          <a:stretch/>
        </p:blipFill>
        <p:spPr>
          <a:xfrm>
            <a:off x="409450" y="1368825"/>
            <a:ext cx="8084150" cy="2405849"/>
          </a:xfrm>
          <a:prstGeom prst="rect">
            <a:avLst/>
          </a:prstGeom>
          <a:noFill/>
          <a:ln>
            <a:noFill/>
          </a:ln>
        </p:spPr>
      </p:pic>
      <p:grpSp>
        <p:nvGrpSpPr>
          <p:cNvPr id="321" name="Google Shape;321;p24"/>
          <p:cNvGrpSpPr/>
          <p:nvPr/>
        </p:nvGrpSpPr>
        <p:grpSpPr>
          <a:xfrm>
            <a:off x="-88275" y="4673475"/>
            <a:ext cx="9232200" cy="1103150"/>
            <a:chOff x="-88275" y="4673475"/>
            <a:chExt cx="9232200" cy="1103150"/>
          </a:xfrm>
        </p:grpSpPr>
        <p:sp>
          <p:nvSpPr>
            <p:cNvPr id="322" name="Google Shape;322;p24"/>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23" name="Google Shape;323;p24"/>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324" name="Google Shape;324;p24"/>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325" name="Google Shape;325;p24"/>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326" name="Google Shape;326;p24"/>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327" name="Google Shape;327;p24"/>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sp>
        <p:nvSpPr>
          <p:cNvPr id="328" name="Google Shape;328;p24"/>
          <p:cNvSpPr txBox="1"/>
          <p:nvPr/>
        </p:nvSpPr>
        <p:spPr>
          <a:xfrm>
            <a:off x="170400" y="3468950"/>
            <a:ext cx="8803200" cy="1185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300">
                <a:solidFill>
                  <a:schemeClr val="lt1"/>
                </a:solidFill>
                <a:latin typeface="Raleway"/>
                <a:ea typeface="Raleway"/>
                <a:cs typeface="Raleway"/>
                <a:sym typeface="Raleway"/>
              </a:rPr>
              <a:t>Community-driven program that enables newcomers and long-time practitioners to become Open Science ambassadors</a:t>
            </a:r>
            <a:endParaRPr sz="2300">
              <a:solidFill>
                <a:schemeClr val="lt1"/>
              </a:solidFill>
              <a:latin typeface="Raleway"/>
              <a:ea typeface="Raleway"/>
              <a:cs typeface="Raleway"/>
              <a:sym typeface="Raleway"/>
            </a:endParaRPr>
          </a:p>
          <a:p>
            <a:pPr indent="0" lvl="0" marL="0" rtl="0" algn="ctr">
              <a:spcBef>
                <a:spcPts val="0"/>
              </a:spcBef>
              <a:spcAft>
                <a:spcPts val="0"/>
              </a:spcAft>
              <a:buNone/>
            </a:pPr>
            <a:r>
              <a:rPr lang="en" sz="1900">
                <a:solidFill>
                  <a:srgbClr val="98D5B8"/>
                </a:solidFill>
                <a:uFill>
                  <a:noFill/>
                </a:uFill>
                <a:latin typeface="Raleway"/>
                <a:ea typeface="Raleway"/>
                <a:cs typeface="Raleway"/>
                <a:sym typeface="Raleway"/>
                <a:hlinkClick r:id="rId7">
                  <a:extLst>
                    <a:ext uri="{A12FA001-AC4F-418D-AE19-62706E023703}">
                      <ahyp:hlinkClr val="tx"/>
                    </a:ext>
                  </a:extLst>
                </a:hlinkClick>
              </a:rPr>
              <a:t>https://openlifesci.org/</a:t>
            </a:r>
            <a:r>
              <a:rPr lang="en" sz="1900">
                <a:solidFill>
                  <a:srgbClr val="98D5B8"/>
                </a:solidFill>
                <a:latin typeface="Raleway"/>
                <a:ea typeface="Raleway"/>
                <a:cs typeface="Raleway"/>
                <a:sym typeface="Raleway"/>
              </a:rPr>
              <a:t> </a:t>
            </a:r>
            <a:endParaRPr sz="1900">
              <a:solidFill>
                <a:srgbClr val="98D5B8"/>
              </a:solidFill>
              <a:latin typeface="Raleway"/>
              <a:ea typeface="Raleway"/>
              <a:cs typeface="Raleway"/>
              <a:sym typeface="Raleway"/>
            </a:endParaRPr>
          </a:p>
        </p:txBody>
      </p:sp>
      <p:pic>
        <p:nvPicPr>
          <p:cNvPr id="329" name="Google Shape;329;p24"/>
          <p:cNvPicPr preferRelativeResize="0"/>
          <p:nvPr/>
        </p:nvPicPr>
        <p:blipFill>
          <a:blip r:embed="rId8">
            <a:alphaModFix/>
          </a:blip>
          <a:stretch>
            <a:fillRect/>
          </a:stretch>
        </p:blipFill>
        <p:spPr>
          <a:xfrm>
            <a:off x="7718874" y="0"/>
            <a:ext cx="1425050" cy="770950"/>
          </a:xfrm>
          <a:prstGeom prst="rect">
            <a:avLst/>
          </a:prstGeom>
          <a:noFill/>
          <a:ln>
            <a:noFill/>
          </a:ln>
        </p:spPr>
      </p:pic>
      <p:sp>
        <p:nvSpPr>
          <p:cNvPr id="330" name="Google Shape;330;p24"/>
          <p:cNvSpPr txBox="1"/>
          <p:nvPr/>
        </p:nvSpPr>
        <p:spPr>
          <a:xfrm>
            <a:off x="6596275" y="4322275"/>
            <a:ext cx="2493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1"/>
                </a:solidFill>
              </a:rPr>
              <a:t>Malvika Sharan (2021) </a:t>
            </a:r>
            <a:r>
              <a:rPr lang="en" sz="1000" u="sng">
                <a:solidFill>
                  <a:schemeClr val="lt1"/>
                </a:solidFill>
                <a:hlinkClick r:id="rId9">
                  <a:extLst>
                    <a:ext uri="{A12FA001-AC4F-418D-AE19-62706E023703}">
                      <ahyp:hlinkClr val="tx"/>
                    </a:ext>
                  </a:extLst>
                </a:hlinkClick>
              </a:rPr>
              <a:t>https://doi.org/10.5281/zenodo.5017712</a:t>
            </a:r>
            <a:r>
              <a:rPr lang="en" sz="1000">
                <a:solidFill>
                  <a:schemeClr val="lt1"/>
                </a:solidFill>
              </a:rPr>
              <a:t> </a:t>
            </a:r>
            <a:endParaRPr sz="100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334" name="Shape 334"/>
        <p:cNvGrpSpPr/>
        <p:nvPr/>
      </p:nvGrpSpPr>
      <p:grpSpPr>
        <a:xfrm>
          <a:off x="0" y="0"/>
          <a:ext cx="0" cy="0"/>
          <a:chOff x="0" y="0"/>
          <a:chExt cx="0" cy="0"/>
        </a:xfrm>
      </p:grpSpPr>
      <p:sp>
        <p:nvSpPr>
          <p:cNvPr id="335" name="Google Shape;335;p25"/>
          <p:cNvSpPr txBox="1"/>
          <p:nvPr>
            <p:ph type="title"/>
          </p:nvPr>
        </p:nvSpPr>
        <p:spPr>
          <a:xfrm>
            <a:off x="311700" y="45755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rgbClr val="98D5B8"/>
                </a:solidFill>
                <a:latin typeface="Raleway"/>
                <a:ea typeface="Raleway"/>
                <a:cs typeface="Raleway"/>
                <a:sym typeface="Raleway"/>
              </a:rPr>
              <a:t>OLS Program Structure</a:t>
            </a:r>
            <a:endParaRPr b="1" sz="2420">
              <a:solidFill>
                <a:srgbClr val="98D5B8"/>
              </a:solidFill>
              <a:latin typeface="Raleway"/>
              <a:ea typeface="Raleway"/>
              <a:cs typeface="Raleway"/>
              <a:sym typeface="Raleway"/>
            </a:endParaRPr>
          </a:p>
        </p:txBody>
      </p:sp>
      <p:grpSp>
        <p:nvGrpSpPr>
          <p:cNvPr id="336" name="Google Shape;336;p25"/>
          <p:cNvGrpSpPr/>
          <p:nvPr/>
        </p:nvGrpSpPr>
        <p:grpSpPr>
          <a:xfrm>
            <a:off x="-88275" y="4673475"/>
            <a:ext cx="9232200" cy="1103150"/>
            <a:chOff x="-88275" y="4673475"/>
            <a:chExt cx="9232200" cy="1103150"/>
          </a:xfrm>
        </p:grpSpPr>
        <p:sp>
          <p:nvSpPr>
            <p:cNvPr id="337" name="Google Shape;337;p25"/>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38" name="Google Shape;338;p25"/>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339" name="Google Shape;339;p25"/>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340" name="Google Shape;340;p25"/>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341" name="Google Shape;341;p25"/>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342" name="Google Shape;342;p25"/>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pic>
        <p:nvPicPr>
          <p:cNvPr id="343" name="Google Shape;343;p25"/>
          <p:cNvPicPr preferRelativeResize="0"/>
          <p:nvPr/>
        </p:nvPicPr>
        <p:blipFill>
          <a:blip r:embed="rId6">
            <a:alphaModFix/>
          </a:blip>
          <a:stretch>
            <a:fillRect/>
          </a:stretch>
        </p:blipFill>
        <p:spPr>
          <a:xfrm>
            <a:off x="7718874" y="0"/>
            <a:ext cx="1425050" cy="770950"/>
          </a:xfrm>
          <a:prstGeom prst="rect">
            <a:avLst/>
          </a:prstGeom>
          <a:noFill/>
          <a:ln>
            <a:noFill/>
          </a:ln>
        </p:spPr>
      </p:pic>
      <p:pic>
        <p:nvPicPr>
          <p:cNvPr id="344" name="Google Shape;344;p25"/>
          <p:cNvPicPr preferRelativeResize="0"/>
          <p:nvPr/>
        </p:nvPicPr>
        <p:blipFill>
          <a:blip r:embed="rId7">
            <a:alphaModFix/>
          </a:blip>
          <a:stretch>
            <a:fillRect/>
          </a:stretch>
        </p:blipFill>
        <p:spPr>
          <a:xfrm>
            <a:off x="152400" y="1276563"/>
            <a:ext cx="8839200" cy="2999804"/>
          </a:xfrm>
          <a:prstGeom prst="rect">
            <a:avLst/>
          </a:prstGeom>
          <a:noFill/>
          <a:ln>
            <a:noFill/>
          </a:ln>
        </p:spPr>
      </p:pic>
      <p:sp>
        <p:nvSpPr>
          <p:cNvPr id="345" name="Google Shape;345;p25"/>
          <p:cNvSpPr txBox="1"/>
          <p:nvPr/>
        </p:nvSpPr>
        <p:spPr>
          <a:xfrm>
            <a:off x="6596275" y="4322275"/>
            <a:ext cx="2493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solidFill>
                  <a:schemeClr val="lt1"/>
                </a:solidFill>
              </a:rPr>
              <a:t>Malvika Sharan (2021) </a:t>
            </a:r>
            <a:r>
              <a:rPr lang="en" sz="1000" u="sng">
                <a:solidFill>
                  <a:schemeClr val="lt1"/>
                </a:solidFill>
                <a:hlinkClick r:id="rId8">
                  <a:extLst>
                    <a:ext uri="{A12FA001-AC4F-418D-AE19-62706E023703}">
                      <ahyp:hlinkClr val="tx"/>
                    </a:ext>
                  </a:extLst>
                </a:hlinkClick>
              </a:rPr>
              <a:t>https://doi.org/10.5281/zenodo.5017712</a:t>
            </a:r>
            <a:r>
              <a:rPr lang="en" sz="1000">
                <a:solidFill>
                  <a:schemeClr val="lt1"/>
                </a:solidFill>
              </a:rPr>
              <a:t> </a:t>
            </a:r>
            <a:endParaRPr sz="100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349" name="Shape 349"/>
        <p:cNvGrpSpPr/>
        <p:nvPr/>
      </p:nvGrpSpPr>
      <p:grpSpPr>
        <a:xfrm>
          <a:off x="0" y="0"/>
          <a:ext cx="0" cy="0"/>
          <a:chOff x="0" y="0"/>
          <a:chExt cx="0" cy="0"/>
        </a:xfrm>
      </p:grpSpPr>
      <p:sp>
        <p:nvSpPr>
          <p:cNvPr id="350" name="Google Shape;350;p26"/>
          <p:cNvSpPr txBox="1"/>
          <p:nvPr>
            <p:ph type="title"/>
          </p:nvPr>
        </p:nvSpPr>
        <p:spPr>
          <a:xfrm>
            <a:off x="311700" y="3211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rgbClr val="98D5B8"/>
                </a:solidFill>
                <a:latin typeface="Raleway"/>
                <a:ea typeface="Raleway"/>
                <a:cs typeface="Raleway"/>
                <a:sym typeface="Raleway"/>
              </a:rPr>
              <a:t>OLS Program Status</a:t>
            </a:r>
            <a:endParaRPr b="1" sz="2420">
              <a:solidFill>
                <a:srgbClr val="98D5B8"/>
              </a:solidFill>
              <a:latin typeface="Raleway"/>
              <a:ea typeface="Raleway"/>
              <a:cs typeface="Raleway"/>
              <a:sym typeface="Raleway"/>
            </a:endParaRPr>
          </a:p>
        </p:txBody>
      </p:sp>
      <p:grpSp>
        <p:nvGrpSpPr>
          <p:cNvPr id="351" name="Google Shape;351;p26"/>
          <p:cNvGrpSpPr/>
          <p:nvPr/>
        </p:nvGrpSpPr>
        <p:grpSpPr>
          <a:xfrm>
            <a:off x="-88275" y="4673475"/>
            <a:ext cx="9232200" cy="1103150"/>
            <a:chOff x="-88275" y="4673475"/>
            <a:chExt cx="9232200" cy="1103150"/>
          </a:xfrm>
        </p:grpSpPr>
        <p:sp>
          <p:nvSpPr>
            <p:cNvPr id="352" name="Google Shape;352;p26"/>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53" name="Google Shape;353;p26"/>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354" name="Google Shape;354;p26"/>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355" name="Google Shape;355;p26"/>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356" name="Google Shape;356;p26"/>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357" name="Google Shape;357;p26"/>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pic>
        <p:nvPicPr>
          <p:cNvPr id="358" name="Google Shape;358;p26"/>
          <p:cNvPicPr preferRelativeResize="0"/>
          <p:nvPr/>
        </p:nvPicPr>
        <p:blipFill>
          <a:blip r:embed="rId6">
            <a:alphaModFix/>
          </a:blip>
          <a:stretch>
            <a:fillRect/>
          </a:stretch>
        </p:blipFill>
        <p:spPr>
          <a:xfrm>
            <a:off x="7718874" y="0"/>
            <a:ext cx="1425050" cy="770950"/>
          </a:xfrm>
          <a:prstGeom prst="rect">
            <a:avLst/>
          </a:prstGeom>
          <a:noFill/>
          <a:ln>
            <a:noFill/>
          </a:ln>
        </p:spPr>
      </p:pic>
      <p:pic>
        <p:nvPicPr>
          <p:cNvPr id="359" name="Google Shape;359;p26"/>
          <p:cNvPicPr preferRelativeResize="0"/>
          <p:nvPr/>
        </p:nvPicPr>
        <p:blipFill>
          <a:blip r:embed="rId7">
            <a:alphaModFix/>
          </a:blip>
          <a:stretch>
            <a:fillRect/>
          </a:stretch>
        </p:blipFill>
        <p:spPr>
          <a:xfrm>
            <a:off x="5210499" y="981100"/>
            <a:ext cx="3790734" cy="3025025"/>
          </a:xfrm>
          <a:prstGeom prst="rect">
            <a:avLst/>
          </a:prstGeom>
          <a:noFill/>
          <a:ln>
            <a:noFill/>
          </a:ln>
        </p:spPr>
      </p:pic>
      <p:sp>
        <p:nvSpPr>
          <p:cNvPr id="360" name="Google Shape;360;p26"/>
          <p:cNvSpPr txBox="1"/>
          <p:nvPr/>
        </p:nvSpPr>
        <p:spPr>
          <a:xfrm>
            <a:off x="6144000" y="4396850"/>
            <a:ext cx="30000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lt1"/>
                </a:solidFill>
                <a:hlinkClick r:id="rId8">
                  <a:extLst>
                    <a:ext uri="{A12FA001-AC4F-418D-AE19-62706E023703}">
                      <ahyp:hlinkClr val="tx"/>
                    </a:ext>
                  </a:extLst>
                </a:hlinkClick>
              </a:rPr>
              <a:t>CC-BY 4.0, DOI: 10.5281/zenodo.5017713 </a:t>
            </a:r>
            <a:endParaRPr sz="1000">
              <a:solidFill>
                <a:schemeClr val="lt1"/>
              </a:solidFill>
            </a:endParaRPr>
          </a:p>
        </p:txBody>
      </p:sp>
      <p:sp>
        <p:nvSpPr>
          <p:cNvPr id="361" name="Google Shape;361;p26"/>
          <p:cNvSpPr txBox="1"/>
          <p:nvPr/>
        </p:nvSpPr>
        <p:spPr>
          <a:xfrm>
            <a:off x="491775" y="4158525"/>
            <a:ext cx="5429400" cy="477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900">
                <a:solidFill>
                  <a:schemeClr val="lt1"/>
                </a:solidFill>
                <a:latin typeface="Raleway"/>
                <a:ea typeface="Raleway"/>
                <a:cs typeface="Raleway"/>
                <a:sym typeface="Raleway"/>
              </a:rPr>
              <a:t>4th cohort just kicked off with 26 new projects</a:t>
            </a:r>
            <a:endParaRPr sz="1900">
              <a:solidFill>
                <a:schemeClr val="lt1"/>
              </a:solidFill>
              <a:latin typeface="Raleway"/>
              <a:ea typeface="Raleway"/>
              <a:cs typeface="Raleway"/>
              <a:sym typeface="Raleway"/>
            </a:endParaRPr>
          </a:p>
        </p:txBody>
      </p:sp>
      <p:sp>
        <p:nvSpPr>
          <p:cNvPr id="362" name="Google Shape;362;p26"/>
          <p:cNvSpPr txBox="1"/>
          <p:nvPr>
            <p:ph type="title"/>
          </p:nvPr>
        </p:nvSpPr>
        <p:spPr>
          <a:xfrm>
            <a:off x="491775" y="981213"/>
            <a:ext cx="3993300" cy="3177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020">
                <a:solidFill>
                  <a:schemeClr val="lt1"/>
                </a:solidFill>
                <a:latin typeface="Raleway"/>
                <a:ea typeface="Raleway"/>
                <a:cs typeface="Raleway"/>
                <a:sym typeface="Raleway"/>
              </a:rPr>
              <a:t>Completed</a:t>
            </a:r>
            <a:endParaRPr b="1" sz="2020">
              <a:solidFill>
                <a:schemeClr val="lt1"/>
              </a:solidFill>
              <a:latin typeface="Raleway"/>
              <a:ea typeface="Raleway"/>
              <a:cs typeface="Raleway"/>
              <a:sym typeface="Raleway"/>
            </a:endParaRPr>
          </a:p>
          <a:p>
            <a:pPr indent="0" lvl="0" marL="0" rtl="0" algn="l">
              <a:spcBef>
                <a:spcPts val="0"/>
              </a:spcBef>
              <a:spcAft>
                <a:spcPts val="0"/>
              </a:spcAft>
              <a:buSzPts val="990"/>
              <a:buNone/>
            </a:pPr>
            <a:r>
              <a:t/>
            </a:r>
            <a:endParaRPr sz="1820">
              <a:solidFill>
                <a:schemeClr val="lt1"/>
              </a:solidFill>
              <a:latin typeface="Raleway"/>
              <a:ea typeface="Raleway"/>
              <a:cs typeface="Raleway"/>
              <a:sym typeface="Raleway"/>
            </a:endParaRPr>
          </a:p>
          <a:p>
            <a:pPr indent="-344170" lvl="0" marL="457200" rtl="0" algn="l">
              <a:spcBef>
                <a:spcPts val="0"/>
              </a:spcBef>
              <a:spcAft>
                <a:spcPts val="0"/>
              </a:spcAft>
              <a:buClr>
                <a:schemeClr val="lt1"/>
              </a:buClr>
              <a:buSzPts val="1820"/>
              <a:buFont typeface="Raleway"/>
              <a:buChar char="●"/>
            </a:pPr>
            <a:r>
              <a:rPr lang="en" sz="1820">
                <a:solidFill>
                  <a:schemeClr val="lt1"/>
                </a:solidFill>
                <a:latin typeface="Raleway"/>
                <a:ea typeface="Raleway"/>
                <a:cs typeface="Raleway"/>
                <a:sym typeface="Raleway"/>
              </a:rPr>
              <a:t>3 cohorts, 91 different projects</a:t>
            </a:r>
            <a:endParaRPr sz="1820">
              <a:solidFill>
                <a:schemeClr val="lt1"/>
              </a:solidFill>
              <a:latin typeface="Raleway"/>
              <a:ea typeface="Raleway"/>
              <a:cs typeface="Raleway"/>
              <a:sym typeface="Raleway"/>
            </a:endParaRPr>
          </a:p>
          <a:p>
            <a:pPr indent="-344170" lvl="0" marL="457200" rtl="0" algn="l">
              <a:spcBef>
                <a:spcPts val="0"/>
              </a:spcBef>
              <a:spcAft>
                <a:spcPts val="0"/>
              </a:spcAft>
              <a:buClr>
                <a:schemeClr val="lt1"/>
              </a:buClr>
              <a:buSzPts val="1820"/>
              <a:buFont typeface="Raleway"/>
              <a:buChar char="●"/>
            </a:pPr>
            <a:r>
              <a:rPr lang="en" sz="1820">
                <a:solidFill>
                  <a:schemeClr val="lt1"/>
                </a:solidFill>
                <a:latin typeface="Raleway"/>
                <a:ea typeface="Raleway"/>
                <a:cs typeface="Raleway"/>
                <a:sym typeface="Raleway"/>
              </a:rPr>
              <a:t>257 volunteers as project leads, mentors, experts, supporters</a:t>
            </a:r>
            <a:endParaRPr sz="1820">
              <a:solidFill>
                <a:schemeClr val="lt1"/>
              </a:solidFill>
              <a:latin typeface="Raleway"/>
              <a:ea typeface="Raleway"/>
              <a:cs typeface="Raleway"/>
              <a:sym typeface="Raleway"/>
            </a:endParaRPr>
          </a:p>
          <a:p>
            <a:pPr indent="-344170" lvl="0" marL="457200" rtl="0" algn="l">
              <a:spcBef>
                <a:spcPts val="0"/>
              </a:spcBef>
              <a:spcAft>
                <a:spcPts val="0"/>
              </a:spcAft>
              <a:buClr>
                <a:schemeClr val="lt1"/>
              </a:buClr>
              <a:buSzPts val="1820"/>
              <a:buFont typeface="Raleway"/>
              <a:buChar char="●"/>
            </a:pPr>
            <a:r>
              <a:rPr lang="en" sz="1820">
                <a:solidFill>
                  <a:schemeClr val="lt1"/>
                </a:solidFill>
                <a:latin typeface="Raleway"/>
                <a:ea typeface="Raleway"/>
                <a:cs typeface="Raleway"/>
                <a:sym typeface="Raleway"/>
              </a:rPr>
              <a:t>6 continents, 45 countries with diverse social-cultural contexts</a:t>
            </a:r>
            <a:endParaRPr sz="1820">
              <a:solidFill>
                <a:schemeClr val="lt1"/>
              </a:solidFill>
              <a:latin typeface="Raleway"/>
              <a:ea typeface="Raleway"/>
              <a:cs typeface="Raleway"/>
              <a:sym typeface="Raleway"/>
            </a:endParaRPr>
          </a:p>
          <a:p>
            <a:pPr indent="-344170" lvl="0" marL="457200" rtl="0" algn="l">
              <a:spcBef>
                <a:spcPts val="0"/>
              </a:spcBef>
              <a:spcAft>
                <a:spcPts val="0"/>
              </a:spcAft>
              <a:buClr>
                <a:schemeClr val="lt1"/>
              </a:buClr>
              <a:buSzPts val="1820"/>
              <a:buFont typeface="Raleway"/>
              <a:buChar char="●"/>
            </a:pPr>
            <a:r>
              <a:rPr lang="en" sz="1820">
                <a:solidFill>
                  <a:schemeClr val="lt1"/>
                </a:solidFill>
                <a:latin typeface="Raleway"/>
                <a:ea typeface="Raleway"/>
                <a:cs typeface="Raleway"/>
                <a:sym typeface="Raleway"/>
              </a:rPr>
              <a:t>17 partnering organisations</a:t>
            </a:r>
            <a:endParaRPr sz="1820">
              <a:solidFill>
                <a:schemeClr val="lt1"/>
              </a:solidFill>
              <a:latin typeface="Raleway"/>
              <a:ea typeface="Raleway"/>
              <a:cs typeface="Raleway"/>
              <a:sym typeface="Raleway"/>
            </a:endParaRPr>
          </a:p>
          <a:p>
            <a:pPr indent="0" lvl="0" marL="0" rtl="0" algn="l">
              <a:spcBef>
                <a:spcPts val="0"/>
              </a:spcBef>
              <a:spcAft>
                <a:spcPts val="0"/>
              </a:spcAft>
              <a:buNone/>
            </a:pPr>
            <a:r>
              <a:t/>
            </a:r>
            <a:endParaRPr sz="1820">
              <a:solidFill>
                <a:schemeClr val="lt1"/>
              </a:solidFill>
              <a:latin typeface="Raleway"/>
              <a:ea typeface="Raleway"/>
              <a:cs typeface="Raleway"/>
              <a:sym typeface="Raleway"/>
            </a:endParaRPr>
          </a:p>
          <a:p>
            <a:pPr indent="0" lvl="0" marL="0" rtl="0" algn="l">
              <a:spcBef>
                <a:spcPts val="0"/>
              </a:spcBef>
              <a:spcAft>
                <a:spcPts val="0"/>
              </a:spcAft>
              <a:buClr>
                <a:schemeClr val="dk1"/>
              </a:buClr>
              <a:buSzPts val="990"/>
              <a:buFont typeface="Arial"/>
              <a:buNone/>
            </a:pPr>
            <a:r>
              <a:rPr b="1" lang="en" sz="2020">
                <a:solidFill>
                  <a:schemeClr val="lt1"/>
                </a:solidFill>
                <a:latin typeface="Raleway"/>
                <a:ea typeface="Raleway"/>
                <a:cs typeface="Raleway"/>
                <a:sym typeface="Raleway"/>
              </a:rPr>
              <a:t>Ongoing</a:t>
            </a:r>
            <a:endParaRPr sz="1820">
              <a:solidFill>
                <a:schemeClr val="lt1"/>
              </a:solidFill>
              <a:latin typeface="Raleway"/>
              <a:ea typeface="Raleway"/>
              <a:cs typeface="Raleway"/>
              <a:sym typeface="Raleway"/>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366" name="Shape 366"/>
        <p:cNvGrpSpPr/>
        <p:nvPr/>
      </p:nvGrpSpPr>
      <p:grpSpPr>
        <a:xfrm>
          <a:off x="0" y="0"/>
          <a:ext cx="0" cy="0"/>
          <a:chOff x="0" y="0"/>
          <a:chExt cx="0" cy="0"/>
        </a:xfrm>
      </p:grpSpPr>
      <p:sp>
        <p:nvSpPr>
          <p:cNvPr id="367" name="Google Shape;367;p27"/>
          <p:cNvSpPr/>
          <p:nvPr/>
        </p:nvSpPr>
        <p:spPr>
          <a:xfrm>
            <a:off x="2652575" y="1307050"/>
            <a:ext cx="1935000" cy="20595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8" name="Google Shape;368;p27"/>
          <p:cNvSpPr txBox="1"/>
          <p:nvPr>
            <p:ph type="title"/>
          </p:nvPr>
        </p:nvSpPr>
        <p:spPr>
          <a:xfrm>
            <a:off x="311700" y="3211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rgbClr val="98D5B8"/>
                </a:solidFill>
                <a:latin typeface="Raleway"/>
                <a:ea typeface="Raleway"/>
                <a:cs typeface="Raleway"/>
                <a:sym typeface="Raleway"/>
              </a:rPr>
              <a:t>OLS Process for Sharing Recorded Talks</a:t>
            </a:r>
            <a:endParaRPr b="1" sz="2420">
              <a:solidFill>
                <a:srgbClr val="98D5B8"/>
              </a:solidFill>
              <a:latin typeface="Raleway"/>
              <a:ea typeface="Raleway"/>
              <a:cs typeface="Raleway"/>
              <a:sym typeface="Raleway"/>
            </a:endParaRPr>
          </a:p>
        </p:txBody>
      </p:sp>
      <p:grpSp>
        <p:nvGrpSpPr>
          <p:cNvPr id="369" name="Google Shape;369;p27"/>
          <p:cNvGrpSpPr/>
          <p:nvPr/>
        </p:nvGrpSpPr>
        <p:grpSpPr>
          <a:xfrm>
            <a:off x="-88275" y="4673475"/>
            <a:ext cx="9232200" cy="1103150"/>
            <a:chOff x="-88275" y="4673475"/>
            <a:chExt cx="9232200" cy="1103150"/>
          </a:xfrm>
        </p:grpSpPr>
        <p:sp>
          <p:nvSpPr>
            <p:cNvPr id="370" name="Google Shape;370;p27"/>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371" name="Google Shape;371;p27"/>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372" name="Google Shape;372;p27"/>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373" name="Google Shape;373;p27"/>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374" name="Google Shape;374;p27"/>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375" name="Google Shape;375;p27"/>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pic>
        <p:nvPicPr>
          <p:cNvPr id="376" name="Google Shape;376;p27"/>
          <p:cNvPicPr preferRelativeResize="0"/>
          <p:nvPr/>
        </p:nvPicPr>
        <p:blipFill>
          <a:blip r:embed="rId6">
            <a:alphaModFix/>
          </a:blip>
          <a:stretch>
            <a:fillRect/>
          </a:stretch>
        </p:blipFill>
        <p:spPr>
          <a:xfrm>
            <a:off x="7718874" y="0"/>
            <a:ext cx="1425050" cy="770950"/>
          </a:xfrm>
          <a:prstGeom prst="rect">
            <a:avLst/>
          </a:prstGeom>
          <a:noFill/>
          <a:ln>
            <a:noFill/>
          </a:ln>
        </p:spPr>
      </p:pic>
      <p:sp>
        <p:nvSpPr>
          <p:cNvPr id="377" name="Google Shape;377;p27"/>
          <p:cNvSpPr txBox="1"/>
          <p:nvPr/>
        </p:nvSpPr>
        <p:spPr>
          <a:xfrm>
            <a:off x="0" y="1310450"/>
            <a:ext cx="2245200" cy="221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lt1"/>
                </a:solidFill>
                <a:latin typeface="Montserrat"/>
                <a:ea typeface="Montserrat"/>
                <a:cs typeface="Montserrat"/>
                <a:sym typeface="Montserrat"/>
              </a:rPr>
              <a:t>Virtual cohort </a:t>
            </a:r>
            <a:r>
              <a:rPr lang="en" sz="2200">
                <a:solidFill>
                  <a:schemeClr val="lt1"/>
                </a:solidFill>
                <a:latin typeface="Montserrat"/>
                <a:ea typeface="Montserrat"/>
                <a:cs typeface="Montserrat"/>
                <a:sym typeface="Montserrat"/>
              </a:rPr>
              <a:t>meeting with shorter presentations embedded in meeting</a:t>
            </a:r>
            <a:endParaRPr sz="2200">
              <a:solidFill>
                <a:schemeClr val="lt1"/>
              </a:solidFill>
              <a:latin typeface="Montserrat"/>
              <a:ea typeface="Montserrat"/>
              <a:cs typeface="Montserrat"/>
              <a:sym typeface="Montserrat"/>
            </a:endParaRPr>
          </a:p>
        </p:txBody>
      </p:sp>
      <p:grpSp>
        <p:nvGrpSpPr>
          <p:cNvPr id="378" name="Google Shape;378;p27"/>
          <p:cNvGrpSpPr/>
          <p:nvPr/>
        </p:nvGrpSpPr>
        <p:grpSpPr>
          <a:xfrm>
            <a:off x="2836875" y="1271325"/>
            <a:ext cx="1566400" cy="798225"/>
            <a:chOff x="2053150" y="1263075"/>
            <a:chExt cx="1566400" cy="798225"/>
          </a:xfrm>
        </p:grpSpPr>
        <p:sp>
          <p:nvSpPr>
            <p:cNvPr id="379" name="Google Shape;379;p27"/>
            <p:cNvSpPr txBox="1"/>
            <p:nvPr/>
          </p:nvSpPr>
          <p:spPr>
            <a:xfrm>
              <a:off x="2162100" y="1263075"/>
              <a:ext cx="1348500" cy="446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700">
                  <a:solidFill>
                    <a:srgbClr val="073763"/>
                  </a:solidFill>
                </a:rPr>
                <a:t>Recording</a:t>
              </a:r>
              <a:endParaRPr b="1" sz="1700">
                <a:solidFill>
                  <a:srgbClr val="073763"/>
                </a:solidFill>
              </a:endParaRPr>
            </a:p>
          </p:txBody>
        </p:sp>
        <p:pic>
          <p:nvPicPr>
            <p:cNvPr id="380" name="Google Shape;380;p27"/>
            <p:cNvPicPr preferRelativeResize="0"/>
            <p:nvPr/>
          </p:nvPicPr>
          <p:blipFill>
            <a:blip r:embed="rId7">
              <a:alphaModFix/>
            </a:blip>
            <a:stretch>
              <a:fillRect/>
            </a:stretch>
          </p:blipFill>
          <p:spPr>
            <a:xfrm>
              <a:off x="2053150" y="1709475"/>
              <a:ext cx="1566400" cy="351825"/>
            </a:xfrm>
            <a:prstGeom prst="rect">
              <a:avLst/>
            </a:prstGeom>
            <a:noFill/>
            <a:ln>
              <a:noFill/>
            </a:ln>
          </p:spPr>
        </p:pic>
      </p:grpSp>
      <p:grpSp>
        <p:nvGrpSpPr>
          <p:cNvPr id="381" name="Google Shape;381;p27"/>
          <p:cNvGrpSpPr/>
          <p:nvPr/>
        </p:nvGrpSpPr>
        <p:grpSpPr>
          <a:xfrm>
            <a:off x="2836925" y="2414325"/>
            <a:ext cx="1566300" cy="901975"/>
            <a:chOff x="2053200" y="2406075"/>
            <a:chExt cx="1566300" cy="901975"/>
          </a:xfrm>
        </p:grpSpPr>
        <p:sp>
          <p:nvSpPr>
            <p:cNvPr id="382" name="Google Shape;382;p27"/>
            <p:cNvSpPr txBox="1"/>
            <p:nvPr/>
          </p:nvSpPr>
          <p:spPr>
            <a:xfrm>
              <a:off x="2053200" y="2406075"/>
              <a:ext cx="1566300" cy="677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3200">
                  <a:solidFill>
                    <a:srgbClr val="007AFF"/>
                  </a:solidFill>
                  <a:latin typeface="Bellota Text"/>
                  <a:ea typeface="Bellota Text"/>
                  <a:cs typeface="Bellota Text"/>
                  <a:sym typeface="Bellota Text"/>
                </a:rPr>
                <a:t>Otter.ai</a:t>
              </a:r>
              <a:endParaRPr b="1" sz="2800">
                <a:solidFill>
                  <a:srgbClr val="007AFF"/>
                </a:solidFill>
                <a:latin typeface="Bellota Text"/>
                <a:ea typeface="Bellota Text"/>
                <a:cs typeface="Bellota Text"/>
                <a:sym typeface="Bellota Text"/>
              </a:endParaRPr>
            </a:p>
          </p:txBody>
        </p:sp>
        <p:sp>
          <p:nvSpPr>
            <p:cNvPr id="383" name="Google Shape;383;p27"/>
            <p:cNvSpPr txBox="1"/>
            <p:nvPr/>
          </p:nvSpPr>
          <p:spPr>
            <a:xfrm>
              <a:off x="2123850" y="2876950"/>
              <a:ext cx="14250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1600">
                  <a:solidFill>
                    <a:srgbClr val="073763"/>
                  </a:solidFill>
                </a:rPr>
                <a:t>Transcribing</a:t>
              </a:r>
              <a:endParaRPr b="1" sz="1600">
                <a:solidFill>
                  <a:srgbClr val="073763"/>
                </a:solidFill>
              </a:endParaRPr>
            </a:p>
          </p:txBody>
        </p:sp>
      </p:grpSp>
      <p:sp>
        <p:nvSpPr>
          <p:cNvPr id="384" name="Google Shape;384;p27"/>
          <p:cNvSpPr txBox="1"/>
          <p:nvPr/>
        </p:nvSpPr>
        <p:spPr>
          <a:xfrm>
            <a:off x="4494600" y="3514125"/>
            <a:ext cx="2089800" cy="12006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2200">
                <a:solidFill>
                  <a:schemeClr val="lt1"/>
                </a:solidFill>
                <a:latin typeface="Montserrat"/>
                <a:ea typeface="Montserrat"/>
                <a:cs typeface="Montserrat"/>
                <a:sym typeface="Montserrat"/>
              </a:rPr>
              <a:t>Manually edit transcript in Otter.ai</a:t>
            </a:r>
            <a:endParaRPr sz="2200">
              <a:solidFill>
                <a:schemeClr val="lt1"/>
              </a:solidFill>
              <a:latin typeface="Montserrat"/>
              <a:ea typeface="Montserrat"/>
              <a:cs typeface="Montserrat"/>
              <a:sym typeface="Montserrat"/>
            </a:endParaRPr>
          </a:p>
        </p:txBody>
      </p:sp>
      <p:grpSp>
        <p:nvGrpSpPr>
          <p:cNvPr id="385" name="Google Shape;385;p27"/>
          <p:cNvGrpSpPr/>
          <p:nvPr/>
        </p:nvGrpSpPr>
        <p:grpSpPr>
          <a:xfrm>
            <a:off x="7139645" y="1933375"/>
            <a:ext cx="1813294" cy="970528"/>
            <a:chOff x="2090335" y="54375"/>
            <a:chExt cx="2615832" cy="1536376"/>
          </a:xfrm>
        </p:grpSpPr>
        <p:pic>
          <p:nvPicPr>
            <p:cNvPr id="386" name="Google Shape;386;p27"/>
            <p:cNvPicPr preferRelativeResize="0"/>
            <p:nvPr/>
          </p:nvPicPr>
          <p:blipFill rotWithShape="1">
            <a:blip r:embed="rId8">
              <a:alphaModFix/>
            </a:blip>
            <a:srcRect b="0" l="0" r="67766" t="0"/>
            <a:stretch/>
          </p:blipFill>
          <p:spPr>
            <a:xfrm>
              <a:off x="2090335" y="357250"/>
              <a:ext cx="1779475" cy="1233500"/>
            </a:xfrm>
            <a:prstGeom prst="rect">
              <a:avLst/>
            </a:prstGeom>
            <a:noFill/>
            <a:ln>
              <a:noFill/>
            </a:ln>
          </p:spPr>
        </p:pic>
        <p:grpSp>
          <p:nvGrpSpPr>
            <p:cNvPr id="387" name="Google Shape;387;p27"/>
            <p:cNvGrpSpPr/>
            <p:nvPr/>
          </p:nvGrpSpPr>
          <p:grpSpPr>
            <a:xfrm>
              <a:off x="3463507" y="54375"/>
              <a:ext cx="1242660" cy="1359893"/>
              <a:chOff x="2670829" y="2719875"/>
              <a:chExt cx="1674293" cy="2005150"/>
            </a:xfrm>
          </p:grpSpPr>
          <p:pic>
            <p:nvPicPr>
              <p:cNvPr id="388" name="Google Shape;388;p27"/>
              <p:cNvPicPr preferRelativeResize="0"/>
              <p:nvPr/>
            </p:nvPicPr>
            <p:blipFill>
              <a:blip r:embed="rId9">
                <a:alphaModFix/>
              </a:blip>
              <a:stretch>
                <a:fillRect/>
              </a:stretch>
            </p:blipFill>
            <p:spPr>
              <a:xfrm>
                <a:off x="2670829" y="2719875"/>
                <a:ext cx="1410933" cy="1953599"/>
              </a:xfrm>
              <a:prstGeom prst="rect">
                <a:avLst/>
              </a:prstGeom>
              <a:noFill/>
              <a:ln>
                <a:noFill/>
              </a:ln>
            </p:spPr>
          </p:pic>
          <p:pic>
            <p:nvPicPr>
              <p:cNvPr id="389" name="Google Shape;389;p27"/>
              <p:cNvPicPr preferRelativeResize="0"/>
              <p:nvPr/>
            </p:nvPicPr>
            <p:blipFill>
              <a:blip r:embed="rId10">
                <a:alphaModFix/>
              </a:blip>
              <a:stretch>
                <a:fillRect/>
              </a:stretch>
            </p:blipFill>
            <p:spPr>
              <a:xfrm>
                <a:off x="3605025" y="3491525"/>
                <a:ext cx="740097" cy="1233500"/>
              </a:xfrm>
              <a:prstGeom prst="rect">
                <a:avLst/>
              </a:prstGeom>
              <a:noFill/>
              <a:ln>
                <a:noFill/>
              </a:ln>
            </p:spPr>
          </p:pic>
        </p:grpSp>
      </p:grpSp>
      <p:cxnSp>
        <p:nvCxnSpPr>
          <p:cNvPr id="390" name="Google Shape;390;p27"/>
          <p:cNvCxnSpPr>
            <a:stCxn id="380" idx="3"/>
            <a:endCxn id="386" idx="1"/>
          </p:cNvCxnSpPr>
          <p:nvPr/>
        </p:nvCxnSpPr>
        <p:spPr>
          <a:xfrm>
            <a:off x="4403275" y="1893637"/>
            <a:ext cx="2736300" cy="620700"/>
          </a:xfrm>
          <a:prstGeom prst="curvedConnector3">
            <a:avLst>
              <a:gd fmla="val 50001" name="adj1"/>
            </a:avLst>
          </a:prstGeom>
          <a:noFill/>
          <a:ln cap="flat" cmpd="sng" w="28575">
            <a:solidFill>
              <a:srgbClr val="98D5B8"/>
            </a:solidFill>
            <a:prstDash val="solid"/>
            <a:round/>
            <a:headEnd len="med" w="med" type="none"/>
            <a:tailEnd len="med" w="med" type="triangle"/>
          </a:ln>
        </p:spPr>
      </p:cxnSp>
      <p:cxnSp>
        <p:nvCxnSpPr>
          <p:cNvPr id="391" name="Google Shape;391;p27"/>
          <p:cNvCxnSpPr>
            <a:stCxn id="384" idx="3"/>
            <a:endCxn id="386" idx="1"/>
          </p:cNvCxnSpPr>
          <p:nvPr/>
        </p:nvCxnSpPr>
        <p:spPr>
          <a:xfrm flipH="1" rot="10800000">
            <a:off x="6584400" y="2514225"/>
            <a:ext cx="555300" cy="1600200"/>
          </a:xfrm>
          <a:prstGeom prst="curvedConnector3">
            <a:avLst>
              <a:gd fmla="val 49995" name="adj1"/>
            </a:avLst>
          </a:prstGeom>
          <a:noFill/>
          <a:ln cap="flat" cmpd="sng" w="28575">
            <a:solidFill>
              <a:srgbClr val="98D5B8"/>
            </a:solidFill>
            <a:prstDash val="solid"/>
            <a:round/>
            <a:headEnd len="med" w="med" type="none"/>
            <a:tailEnd len="med" w="med" type="triangle"/>
          </a:ln>
        </p:spPr>
      </p:cxnSp>
      <p:cxnSp>
        <p:nvCxnSpPr>
          <p:cNvPr id="392" name="Google Shape;392;p27"/>
          <p:cNvCxnSpPr>
            <a:endCxn id="384" idx="0"/>
          </p:cNvCxnSpPr>
          <p:nvPr/>
        </p:nvCxnSpPr>
        <p:spPr>
          <a:xfrm>
            <a:off x="4403100" y="2484525"/>
            <a:ext cx="1136400" cy="1029600"/>
          </a:xfrm>
          <a:prstGeom prst="curvedConnector2">
            <a:avLst/>
          </a:prstGeom>
          <a:noFill/>
          <a:ln cap="flat" cmpd="sng" w="28575">
            <a:solidFill>
              <a:srgbClr val="98D5B8"/>
            </a:solidFill>
            <a:prstDash val="solid"/>
            <a:round/>
            <a:headEnd len="med" w="med" type="none"/>
            <a:tailEnd len="med" w="med" type="triangle"/>
          </a:ln>
        </p:spPr>
      </p:cxnSp>
      <p:cxnSp>
        <p:nvCxnSpPr>
          <p:cNvPr id="393" name="Google Shape;393;p27"/>
          <p:cNvCxnSpPr>
            <a:stCxn id="377" idx="3"/>
            <a:endCxn id="367" idx="1"/>
          </p:cNvCxnSpPr>
          <p:nvPr/>
        </p:nvCxnSpPr>
        <p:spPr>
          <a:xfrm flipH="1" rot="10800000">
            <a:off x="2245200" y="2336750"/>
            <a:ext cx="407400" cy="81900"/>
          </a:xfrm>
          <a:prstGeom prst="curvedConnector3">
            <a:avLst>
              <a:gd fmla="val 49997" name="adj1"/>
            </a:avLst>
          </a:prstGeom>
          <a:noFill/>
          <a:ln cap="flat" cmpd="sng" w="28575">
            <a:solidFill>
              <a:srgbClr val="98D5B8"/>
            </a:solidFill>
            <a:prstDash val="solid"/>
            <a:round/>
            <a:headEnd len="med" w="med" type="none"/>
            <a:tailEnd len="med" w="med" type="triangle"/>
          </a:ln>
        </p:spPr>
      </p:cxnSp>
      <p:pic>
        <p:nvPicPr>
          <p:cNvPr id="394" name="Google Shape;394;p27"/>
          <p:cNvPicPr preferRelativeResize="0"/>
          <p:nvPr/>
        </p:nvPicPr>
        <p:blipFill>
          <a:blip r:embed="rId11">
            <a:alphaModFix/>
          </a:blip>
          <a:stretch>
            <a:fillRect/>
          </a:stretch>
        </p:blipFill>
        <p:spPr>
          <a:xfrm>
            <a:off x="7338500" y="2765623"/>
            <a:ext cx="1566400" cy="55068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8" name="Shape 398"/>
        <p:cNvGrpSpPr/>
        <p:nvPr/>
      </p:nvGrpSpPr>
      <p:grpSpPr>
        <a:xfrm>
          <a:off x="0" y="0"/>
          <a:ext cx="0" cy="0"/>
          <a:chOff x="0" y="0"/>
          <a:chExt cx="0" cy="0"/>
        </a:xfrm>
      </p:grpSpPr>
      <p:pic>
        <p:nvPicPr>
          <p:cNvPr id="399" name="Google Shape;399;p28"/>
          <p:cNvPicPr preferRelativeResize="0"/>
          <p:nvPr/>
        </p:nvPicPr>
        <p:blipFill>
          <a:blip r:embed="rId3">
            <a:alphaModFix/>
          </a:blip>
          <a:stretch>
            <a:fillRect/>
          </a:stretch>
        </p:blipFill>
        <p:spPr>
          <a:xfrm>
            <a:off x="0" y="-91850"/>
            <a:ext cx="9144000" cy="6103609"/>
          </a:xfrm>
          <a:prstGeom prst="rect">
            <a:avLst/>
          </a:prstGeom>
          <a:noFill/>
          <a:ln>
            <a:noFill/>
          </a:ln>
        </p:spPr>
      </p:pic>
      <p:sp>
        <p:nvSpPr>
          <p:cNvPr id="400" name="Google Shape;400;p28"/>
          <p:cNvSpPr txBox="1"/>
          <p:nvPr/>
        </p:nvSpPr>
        <p:spPr>
          <a:xfrm>
            <a:off x="522425" y="3423575"/>
            <a:ext cx="8229600" cy="1416000"/>
          </a:xfrm>
          <a:prstGeom prst="rect">
            <a:avLst/>
          </a:prstGeom>
          <a:solidFill>
            <a:schemeClr val="lt1"/>
          </a:solid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 sz="2000">
                <a:solidFill>
                  <a:schemeClr val="dk2"/>
                </a:solidFill>
                <a:latin typeface="Raleway"/>
                <a:ea typeface="Raleway"/>
                <a:cs typeface="Raleway"/>
                <a:sym typeface="Raleway"/>
              </a:rPr>
              <a:t>Based on a need identified by the </a:t>
            </a:r>
            <a:r>
              <a:rPr b="1" lang="en" sz="2000">
                <a:solidFill>
                  <a:srgbClr val="CC0000"/>
                </a:solidFill>
                <a:latin typeface="Raleway"/>
                <a:ea typeface="Raleway"/>
                <a:cs typeface="Raleway"/>
                <a:sym typeface="Raleway"/>
              </a:rPr>
              <a:t>newly established Saudi Arabia Open Science community</a:t>
            </a:r>
            <a:r>
              <a:rPr b="1" lang="en" sz="2000">
                <a:solidFill>
                  <a:schemeClr val="dk2"/>
                </a:solidFill>
                <a:latin typeface="Raleway"/>
                <a:ea typeface="Raleway"/>
                <a:cs typeface="Raleway"/>
                <a:sym typeface="Raleway"/>
              </a:rPr>
              <a:t>, we developed a workflow to make recorded talks and associated transcripts more open and available for remix and reuse</a:t>
            </a:r>
            <a:endParaRPr b="1" sz="2000">
              <a:solidFill>
                <a:schemeClr val="dk2"/>
              </a:solidFill>
              <a:latin typeface="Raleway"/>
              <a:ea typeface="Raleway"/>
              <a:cs typeface="Raleway"/>
              <a:sym typeface="Raleway"/>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pic>
        <p:nvPicPr>
          <p:cNvPr id="405" name="Google Shape;405;p29"/>
          <p:cNvPicPr preferRelativeResize="0"/>
          <p:nvPr/>
        </p:nvPicPr>
        <p:blipFill>
          <a:blip r:embed="rId3">
            <a:alphaModFix/>
          </a:blip>
          <a:stretch>
            <a:fillRect/>
          </a:stretch>
        </p:blipFill>
        <p:spPr>
          <a:xfrm>
            <a:off x="223625" y="831450"/>
            <a:ext cx="8952749" cy="3801700"/>
          </a:xfrm>
          <a:prstGeom prst="rect">
            <a:avLst/>
          </a:prstGeom>
          <a:noFill/>
          <a:ln>
            <a:noFill/>
          </a:ln>
        </p:spPr>
      </p:pic>
      <p:sp>
        <p:nvSpPr>
          <p:cNvPr id="406" name="Google Shape;406;p29"/>
          <p:cNvSpPr txBox="1"/>
          <p:nvPr>
            <p:ph type="title"/>
          </p:nvPr>
        </p:nvSpPr>
        <p:spPr>
          <a:xfrm>
            <a:off x="384950" y="1861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SzPct val="40909"/>
              <a:buNone/>
            </a:pPr>
            <a:r>
              <a:rPr b="1" lang="en" sz="2420">
                <a:solidFill>
                  <a:schemeClr val="dk2"/>
                </a:solidFill>
                <a:latin typeface="Raleway"/>
                <a:ea typeface="Raleway"/>
                <a:cs typeface="Raleway"/>
                <a:sym typeface="Raleway"/>
              </a:rPr>
              <a:t>We created a pipeline to make OLS YouTube videos </a:t>
            </a:r>
            <a:r>
              <a:rPr b="1" lang="en" sz="2420">
                <a:solidFill>
                  <a:srgbClr val="FF0000"/>
                </a:solidFill>
                <a:latin typeface="Raleway"/>
                <a:ea typeface="Raleway"/>
                <a:cs typeface="Raleway"/>
                <a:sym typeface="Raleway"/>
              </a:rPr>
              <a:t>reusable</a:t>
            </a:r>
            <a:r>
              <a:rPr b="1" lang="en" sz="2420">
                <a:solidFill>
                  <a:srgbClr val="FF0000"/>
                </a:solidFill>
                <a:latin typeface="Raleway"/>
                <a:ea typeface="Raleway"/>
                <a:cs typeface="Raleway"/>
                <a:sym typeface="Raleway"/>
              </a:rPr>
              <a:t>!</a:t>
            </a:r>
            <a:r>
              <a:rPr b="1" lang="en" sz="2420">
                <a:solidFill>
                  <a:schemeClr val="dk2"/>
                </a:solidFill>
                <a:latin typeface="Raleway"/>
                <a:ea typeface="Raleway"/>
                <a:cs typeface="Raleway"/>
                <a:sym typeface="Raleway"/>
              </a:rPr>
              <a:t> </a:t>
            </a:r>
            <a:endParaRPr b="1" sz="2420">
              <a:solidFill>
                <a:schemeClr val="dk2"/>
              </a:solidFill>
              <a:latin typeface="Raleway"/>
              <a:ea typeface="Raleway"/>
              <a:cs typeface="Raleway"/>
              <a:sym typeface="Raleway"/>
            </a:endParaRPr>
          </a:p>
        </p:txBody>
      </p:sp>
      <p:sp>
        <p:nvSpPr>
          <p:cNvPr id="407" name="Google Shape;407;p29"/>
          <p:cNvSpPr txBox="1"/>
          <p:nvPr/>
        </p:nvSpPr>
        <p:spPr>
          <a:xfrm>
            <a:off x="563925" y="4633150"/>
            <a:ext cx="9868200" cy="323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900">
                <a:solidFill>
                  <a:srgbClr val="5B7083"/>
                </a:solidFill>
              </a:rPr>
              <a:t>This </a:t>
            </a:r>
            <a:r>
              <a:rPr i="1" lang="en" sz="900">
                <a:solidFill>
                  <a:srgbClr val="5B7083"/>
                </a:solidFill>
              </a:rPr>
              <a:t>illustration</a:t>
            </a:r>
            <a:r>
              <a:rPr i="1" lang="en" sz="900">
                <a:solidFill>
                  <a:srgbClr val="5B7083"/>
                </a:solidFill>
              </a:rPr>
              <a:t> is </a:t>
            </a:r>
            <a:r>
              <a:rPr i="1" lang="en" sz="900">
                <a:solidFill>
                  <a:srgbClr val="5B7083"/>
                </a:solidFill>
              </a:rPr>
              <a:t>adopted with changes from </a:t>
            </a:r>
            <a:r>
              <a:rPr i="1" lang="en" sz="900">
                <a:solidFill>
                  <a:srgbClr val="5B7083"/>
                </a:solidFill>
              </a:rPr>
              <a:t>The Turing Way</a:t>
            </a:r>
            <a:r>
              <a:rPr lang="en" sz="900">
                <a:solidFill>
                  <a:srgbClr val="5B7083"/>
                </a:solidFill>
              </a:rPr>
              <a:t> project illustration by Scriberia. Used under a CC-BY 4.0 licence. DOI: </a:t>
            </a:r>
            <a:r>
              <a:rPr lang="en" sz="900">
                <a:solidFill>
                  <a:srgbClr val="5B7083"/>
                </a:solidFill>
                <a:uFill>
                  <a:noFill/>
                </a:uFill>
                <a:hlinkClick r:id="rId4">
                  <a:extLst>
                    <a:ext uri="{A12FA001-AC4F-418D-AE19-62706E023703}">
                      <ahyp:hlinkClr val="tx"/>
                    </a:ext>
                  </a:extLst>
                </a:hlinkClick>
              </a:rPr>
              <a:t>10.5281/zenodo.3332807</a:t>
            </a:r>
            <a:endParaRPr sz="1300">
              <a:solidFill>
                <a:srgbClr val="5B7083"/>
              </a:solidFill>
              <a:latin typeface="Lato"/>
              <a:ea typeface="Lato"/>
              <a:cs typeface="Lato"/>
              <a:sym typeface="Lato"/>
            </a:endParaRPr>
          </a:p>
        </p:txBody>
      </p:sp>
      <p:pic>
        <p:nvPicPr>
          <p:cNvPr id="408" name="Google Shape;408;p29"/>
          <p:cNvPicPr preferRelativeResize="0"/>
          <p:nvPr/>
        </p:nvPicPr>
        <p:blipFill>
          <a:blip r:embed="rId5">
            <a:alphaModFix/>
          </a:blip>
          <a:stretch>
            <a:fillRect/>
          </a:stretch>
        </p:blipFill>
        <p:spPr>
          <a:xfrm>
            <a:off x="-154473" y="730875"/>
            <a:ext cx="9189621" cy="39022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30"/>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14" name="Google Shape;414;p30"/>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415" name="Google Shape;415;p30"/>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416" name="Google Shape;416;p30"/>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417" name="Google Shape;417;p30"/>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18" name="Google Shape;418;p30"/>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19" name="Google Shape;419;p30"/>
          <p:cNvSpPr/>
          <p:nvPr/>
        </p:nvSpPr>
        <p:spPr>
          <a:xfrm>
            <a:off x="2652250" y="3301125"/>
            <a:ext cx="5026800" cy="1063500"/>
          </a:xfrm>
          <a:prstGeom prst="rect">
            <a:avLst/>
          </a:prstGeom>
          <a:solidFill>
            <a:srgbClr val="98D5B8"/>
          </a:solid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457200" lvl="0" marL="457200" rtl="0" algn="l">
              <a:lnSpc>
                <a:spcPct val="115000"/>
              </a:lnSpc>
              <a:spcBef>
                <a:spcPts val="0"/>
              </a:spcBef>
              <a:spcAft>
                <a:spcPts val="0"/>
              </a:spcAft>
              <a:buNone/>
            </a:pPr>
            <a:r>
              <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120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 A repository for all the project, linked to </a:t>
            </a:r>
            <a:r>
              <a:rPr b="1" lang="en" sz="1500">
                <a:solidFill>
                  <a:schemeClr val="lt1"/>
                </a:solidFill>
                <a:highlight>
                  <a:srgbClr val="98D5B8"/>
                </a:highlight>
                <a:latin typeface="Raleway"/>
                <a:ea typeface="Raleway"/>
                <a:cs typeface="Raleway"/>
                <a:sym typeface="Raleway"/>
              </a:rPr>
              <a:t>Crowdin</a:t>
            </a:r>
            <a:endParaRPr b="1"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Version control for translation</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Acknowledging</a:t>
            </a:r>
            <a:r>
              <a:rPr lang="en" sz="1500">
                <a:solidFill>
                  <a:schemeClr val="lt1"/>
                </a:solidFill>
                <a:highlight>
                  <a:srgbClr val="98D5B8"/>
                </a:highlight>
                <a:latin typeface="Raleway"/>
                <a:ea typeface="Raleway"/>
                <a:cs typeface="Raleway"/>
                <a:sym typeface="Raleway"/>
              </a:rPr>
              <a:t> contributors </a:t>
            </a:r>
            <a:endParaRPr sz="1500">
              <a:solidFill>
                <a:schemeClr val="lt1"/>
              </a:solidFill>
              <a:highlight>
                <a:srgbClr val="98D5B8"/>
              </a:highlight>
              <a:latin typeface="Raleway"/>
              <a:ea typeface="Raleway"/>
              <a:cs typeface="Raleway"/>
              <a:sym typeface="Raleway"/>
            </a:endParaRPr>
          </a:p>
          <a:p>
            <a:pPr indent="0" lvl="0" marL="0" rtl="0" algn="l">
              <a:spcBef>
                <a:spcPts val="1200"/>
              </a:spcBef>
              <a:spcAft>
                <a:spcPts val="0"/>
              </a:spcAft>
              <a:buNone/>
            </a:pPr>
            <a:r>
              <a:t/>
            </a:r>
            <a:endParaRPr>
              <a:solidFill>
                <a:schemeClr val="lt1"/>
              </a:solidFill>
              <a:highlight>
                <a:srgbClr val="98D5B8"/>
              </a:highlight>
            </a:endParaRPr>
          </a:p>
        </p:txBody>
      </p:sp>
      <p:pic>
        <p:nvPicPr>
          <p:cNvPr id="420" name="Google Shape;420;p30"/>
          <p:cNvPicPr preferRelativeResize="0"/>
          <p:nvPr/>
        </p:nvPicPr>
        <p:blipFill rotWithShape="1">
          <a:blip r:embed="rId6">
            <a:alphaModFix/>
          </a:blip>
          <a:srcRect b="-2722" l="20964" r="18620" t="-9322"/>
          <a:stretch/>
        </p:blipFill>
        <p:spPr>
          <a:xfrm>
            <a:off x="1417700" y="3241925"/>
            <a:ext cx="1154225" cy="1181900"/>
          </a:xfrm>
          <a:prstGeom prst="rect">
            <a:avLst/>
          </a:prstGeom>
          <a:noFill/>
          <a:ln>
            <a:noFill/>
          </a:ln>
        </p:spPr>
      </p:pic>
      <p:pic>
        <p:nvPicPr>
          <p:cNvPr id="421" name="Google Shape;421;p30"/>
          <p:cNvPicPr preferRelativeResize="0"/>
          <p:nvPr/>
        </p:nvPicPr>
        <p:blipFill rotWithShape="1">
          <a:blip r:embed="rId7">
            <a:alphaModFix/>
          </a:blip>
          <a:srcRect b="69427" l="4768" r="71243" t="3541"/>
          <a:stretch/>
        </p:blipFill>
        <p:spPr>
          <a:xfrm>
            <a:off x="389050" y="3288068"/>
            <a:ext cx="1028651" cy="1089620"/>
          </a:xfrm>
          <a:prstGeom prst="rect">
            <a:avLst/>
          </a:prstGeom>
          <a:noFill/>
          <a:ln>
            <a:noFill/>
          </a:ln>
        </p:spPr>
      </p:pic>
      <p:sp>
        <p:nvSpPr>
          <p:cNvPr id="422" name="Google Shape;422;p30"/>
          <p:cNvSpPr txBox="1"/>
          <p:nvPr/>
        </p:nvSpPr>
        <p:spPr>
          <a:xfrm>
            <a:off x="21700" y="-62325"/>
            <a:ext cx="9868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700">
                <a:solidFill>
                  <a:srgbClr val="5B7083"/>
                </a:solidFill>
              </a:rPr>
              <a:t>This illustration is adopted with changes from The Turing Way</a:t>
            </a:r>
            <a:r>
              <a:rPr lang="en" sz="700">
                <a:solidFill>
                  <a:srgbClr val="5B7083"/>
                </a:solidFill>
              </a:rPr>
              <a:t> project illustration by Scriberia. Used under a CC-BY 4.0 licence. DOI: </a:t>
            </a:r>
            <a:r>
              <a:rPr lang="en" sz="700">
                <a:solidFill>
                  <a:srgbClr val="5B7083"/>
                </a:solidFill>
                <a:uFill>
                  <a:noFill/>
                </a:uFill>
                <a:hlinkClick r:id="rId8">
                  <a:extLst>
                    <a:ext uri="{A12FA001-AC4F-418D-AE19-62706E023703}">
                      <ahyp:hlinkClr val="tx"/>
                    </a:ext>
                  </a:extLst>
                </a:hlinkClick>
              </a:rPr>
              <a:t>10.5281/zenodo.3332807</a:t>
            </a:r>
            <a:endParaRPr sz="1100">
              <a:solidFill>
                <a:srgbClr val="5B7083"/>
              </a:solidFill>
              <a:latin typeface="Lato"/>
              <a:ea typeface="Lato"/>
              <a:cs typeface="Lato"/>
              <a:sym typeface="Lato"/>
            </a:endParaRPr>
          </a:p>
        </p:txBody>
      </p:sp>
      <p:pic>
        <p:nvPicPr>
          <p:cNvPr id="423" name="Google Shape;423;p30"/>
          <p:cNvPicPr preferRelativeResize="0"/>
          <p:nvPr/>
        </p:nvPicPr>
        <p:blipFill>
          <a:blip r:embed="rId9">
            <a:alphaModFix/>
          </a:blip>
          <a:stretch>
            <a:fillRect/>
          </a:stretch>
        </p:blipFill>
        <p:spPr>
          <a:xfrm>
            <a:off x="1018950" y="292463"/>
            <a:ext cx="6907801" cy="2933324"/>
          </a:xfrm>
          <a:prstGeom prst="rect">
            <a:avLst/>
          </a:prstGeom>
          <a:noFill/>
          <a:ln>
            <a:noFill/>
          </a:ln>
        </p:spPr>
      </p:pic>
      <p:sp>
        <p:nvSpPr>
          <p:cNvPr id="424" name="Google Shape;424;p30"/>
          <p:cNvSpPr/>
          <p:nvPr/>
        </p:nvSpPr>
        <p:spPr>
          <a:xfrm>
            <a:off x="3237350" y="675675"/>
            <a:ext cx="1242300" cy="5148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pic>
        <p:nvPicPr>
          <p:cNvPr id="429" name="Google Shape;429;p31"/>
          <p:cNvPicPr preferRelativeResize="0"/>
          <p:nvPr/>
        </p:nvPicPr>
        <p:blipFill rotWithShape="1">
          <a:blip r:embed="rId3">
            <a:alphaModFix/>
          </a:blip>
          <a:srcRect b="-2722" l="20964" r="18620" t="-9322"/>
          <a:stretch/>
        </p:blipFill>
        <p:spPr>
          <a:xfrm>
            <a:off x="6719000" y="1473425"/>
            <a:ext cx="2145199" cy="2196650"/>
          </a:xfrm>
          <a:prstGeom prst="rect">
            <a:avLst/>
          </a:prstGeom>
          <a:noFill/>
          <a:ln>
            <a:noFill/>
          </a:ln>
        </p:spPr>
      </p:pic>
      <p:sp>
        <p:nvSpPr>
          <p:cNvPr id="430" name="Google Shape;430;p31"/>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31" name="Google Shape;431;p31"/>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432" name="Google Shape;432;p31"/>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433" name="Google Shape;433;p31"/>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434" name="Google Shape;434;p31"/>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35" name="Google Shape;435;p31"/>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36" name="Google Shape;436;p31"/>
          <p:cNvSpPr txBox="1"/>
          <p:nvPr>
            <p:ph type="title"/>
          </p:nvPr>
        </p:nvSpPr>
        <p:spPr>
          <a:xfrm>
            <a:off x="491575" y="2184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All SRT files and their respective videos are in GitHub </a:t>
            </a:r>
            <a:endParaRPr b="1" sz="2420">
              <a:solidFill>
                <a:schemeClr val="dk2"/>
              </a:solidFill>
              <a:latin typeface="Raleway"/>
              <a:ea typeface="Raleway"/>
              <a:cs typeface="Raleway"/>
              <a:sym typeface="Raleway"/>
            </a:endParaRPr>
          </a:p>
        </p:txBody>
      </p:sp>
      <p:pic>
        <p:nvPicPr>
          <p:cNvPr id="437" name="Google Shape;437;p31"/>
          <p:cNvPicPr preferRelativeResize="0"/>
          <p:nvPr/>
        </p:nvPicPr>
        <p:blipFill rotWithShape="1">
          <a:blip r:embed="rId7">
            <a:alphaModFix/>
          </a:blip>
          <a:srcRect b="0" l="14648" r="13403" t="10865"/>
          <a:stretch/>
        </p:blipFill>
        <p:spPr>
          <a:xfrm>
            <a:off x="1368263" y="849988"/>
            <a:ext cx="4941533" cy="3443526"/>
          </a:xfrm>
          <a:prstGeom prst="rect">
            <a:avLst/>
          </a:prstGeom>
          <a:noFill/>
          <a:ln>
            <a:noFill/>
          </a:ln>
        </p:spPr>
      </p:pic>
      <p:sp>
        <p:nvSpPr>
          <p:cNvPr id="438" name="Google Shape;438;p31"/>
          <p:cNvSpPr txBox="1"/>
          <p:nvPr/>
        </p:nvSpPr>
        <p:spPr>
          <a:xfrm>
            <a:off x="1627307" y="4352425"/>
            <a:ext cx="6877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GitHub here: </a:t>
            </a:r>
            <a:r>
              <a:rPr lang="en" sz="1100" u="sng">
                <a:solidFill>
                  <a:srgbClr val="FF0000"/>
                </a:solidFill>
                <a:hlinkClick r:id="rId8">
                  <a:extLst>
                    <a:ext uri="{A12FA001-AC4F-418D-AE19-62706E023703}">
                      <ahyp:hlinkClr val="tx"/>
                    </a:ext>
                  </a:extLst>
                </a:hlinkClick>
              </a:rPr>
              <a:t>https://github.com/open-life-science/ols3-cohort-talks-and-transcripts</a:t>
            </a:r>
            <a:r>
              <a:rPr lang="en" sz="1100">
                <a:solidFill>
                  <a:srgbClr val="FF0000"/>
                </a:solidFill>
              </a:rPr>
              <a:t> </a:t>
            </a:r>
            <a:r>
              <a:rPr lang="en" sz="1100">
                <a:solidFill>
                  <a:srgbClr val="FF0000"/>
                </a:solidFill>
              </a:rPr>
              <a:t> </a:t>
            </a:r>
            <a:endParaRPr sz="1100">
              <a:solidFill>
                <a:srgbClr val="FF0000"/>
              </a:solidFill>
            </a:endParaRPr>
          </a:p>
        </p:txBody>
      </p:sp>
      <p:sp>
        <p:nvSpPr>
          <p:cNvPr id="439" name="Google Shape;439;p31"/>
          <p:cNvSpPr/>
          <p:nvPr/>
        </p:nvSpPr>
        <p:spPr>
          <a:xfrm>
            <a:off x="1156550" y="1287700"/>
            <a:ext cx="3863700" cy="147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p14"/>
          <p:cNvSpPr txBox="1"/>
          <p:nvPr>
            <p:ph type="title"/>
          </p:nvPr>
        </p:nvSpPr>
        <p:spPr>
          <a:xfrm>
            <a:off x="556500" y="461950"/>
            <a:ext cx="55068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About us ~ Anelda van der Walt</a:t>
            </a:r>
            <a:endParaRPr b="1" sz="2420">
              <a:solidFill>
                <a:schemeClr val="dk2"/>
              </a:solidFill>
              <a:latin typeface="Raleway"/>
              <a:ea typeface="Raleway"/>
              <a:cs typeface="Raleway"/>
              <a:sym typeface="Raleway"/>
            </a:endParaRPr>
          </a:p>
        </p:txBody>
      </p:sp>
      <p:sp>
        <p:nvSpPr>
          <p:cNvPr id="73" name="Google Shape;73;p14"/>
          <p:cNvSpPr txBox="1"/>
          <p:nvPr/>
        </p:nvSpPr>
        <p:spPr>
          <a:xfrm>
            <a:off x="6626125" y="4222350"/>
            <a:ext cx="2553300" cy="10365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l">
              <a:lnSpc>
                <a:spcPct val="115000"/>
              </a:lnSpc>
              <a:spcBef>
                <a:spcPts val="0"/>
              </a:spcBef>
              <a:spcAft>
                <a:spcPts val="0"/>
              </a:spcAft>
              <a:buNone/>
            </a:pPr>
            <a:r>
              <a:rPr lang="en">
                <a:solidFill>
                  <a:srgbClr val="FFFFFF"/>
                </a:solidFill>
                <a:latin typeface="Nunito"/>
                <a:ea typeface="Nunito"/>
                <a:cs typeface="Nunito"/>
                <a:sym typeface="Nunito"/>
              </a:rPr>
              <a:t>Formulated our vision and aims, roadmap - 1st Meetup for Carpentries community in MENA</a:t>
            </a:r>
            <a:endParaRPr>
              <a:solidFill>
                <a:srgbClr val="FFFFFF"/>
              </a:solidFill>
              <a:latin typeface="Nunito"/>
              <a:ea typeface="Nunito"/>
              <a:cs typeface="Nunito"/>
              <a:sym typeface="Nuni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4" name="Google Shape;74;p14"/>
          <p:cNvSpPr txBox="1"/>
          <p:nvPr/>
        </p:nvSpPr>
        <p:spPr>
          <a:xfrm>
            <a:off x="4638900" y="4666900"/>
            <a:ext cx="1532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000">
              <a:latin typeface="Raleway"/>
              <a:ea typeface="Raleway"/>
              <a:cs typeface="Raleway"/>
              <a:sym typeface="Raleway"/>
            </a:endParaRPr>
          </a:p>
        </p:txBody>
      </p:sp>
      <p:pic>
        <p:nvPicPr>
          <p:cNvPr id="75" name="Google Shape;75;p14"/>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76" name="Google Shape;76;p14"/>
          <p:cNvPicPr preferRelativeResize="0"/>
          <p:nvPr/>
        </p:nvPicPr>
        <p:blipFill>
          <a:blip r:embed="rId4">
            <a:alphaModFix/>
          </a:blip>
          <a:stretch>
            <a:fillRect/>
          </a:stretch>
        </p:blipFill>
        <p:spPr>
          <a:xfrm>
            <a:off x="-9700" y="4749675"/>
            <a:ext cx="1028644" cy="411351"/>
          </a:xfrm>
          <a:prstGeom prst="rect">
            <a:avLst/>
          </a:prstGeom>
          <a:noFill/>
          <a:ln>
            <a:noFill/>
          </a:ln>
        </p:spPr>
      </p:pic>
      <p:sp>
        <p:nvSpPr>
          <p:cNvPr id="77" name="Google Shape;77;p14"/>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14"/>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9" name="Google Shape;79;p14"/>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80" name="Google Shape;80;p14"/>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81" name="Google Shape;81;p14"/>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82" name="Google Shape;82;p14"/>
          <p:cNvPicPr preferRelativeResize="0"/>
          <p:nvPr/>
        </p:nvPicPr>
        <p:blipFill>
          <a:blip r:embed="rId4">
            <a:alphaModFix/>
          </a:blip>
          <a:stretch>
            <a:fillRect/>
          </a:stretch>
        </p:blipFill>
        <p:spPr>
          <a:xfrm>
            <a:off x="-9700" y="4749675"/>
            <a:ext cx="1028644" cy="411351"/>
          </a:xfrm>
          <a:prstGeom prst="rect">
            <a:avLst/>
          </a:prstGeom>
          <a:noFill/>
          <a:ln>
            <a:noFill/>
          </a:ln>
        </p:spPr>
      </p:pic>
      <p:sp>
        <p:nvSpPr>
          <p:cNvPr id="83" name="Google Shape;83;p14"/>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84" name="Google Shape;84;p14"/>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85" name="Google Shape;85;p14"/>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86" name="Google Shape;86;p14"/>
          <p:cNvSpPr txBox="1"/>
          <p:nvPr/>
        </p:nvSpPr>
        <p:spPr>
          <a:xfrm>
            <a:off x="4190150" y="1399500"/>
            <a:ext cx="4674300" cy="28014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SzPts val="1700"/>
              <a:buFont typeface="Raleway"/>
              <a:buChar char="●"/>
            </a:pPr>
            <a:r>
              <a:rPr lang="en" sz="1700">
                <a:latin typeface="Raleway"/>
                <a:ea typeface="Raleway"/>
                <a:cs typeface="Raleway"/>
                <a:sym typeface="Raleway"/>
              </a:rPr>
              <a:t>Background in Bioinformatics.</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lang="en" sz="1700">
                <a:latin typeface="Raleway"/>
                <a:ea typeface="Raleway"/>
                <a:cs typeface="Raleway"/>
                <a:sym typeface="Raleway"/>
              </a:rPr>
              <a:t>Founded a small South African consulting firm, </a:t>
            </a:r>
            <a:r>
              <a:rPr lang="en" sz="1700" u="sng">
                <a:solidFill>
                  <a:schemeClr val="hlink"/>
                </a:solidFill>
                <a:latin typeface="Raleway"/>
                <a:ea typeface="Raleway"/>
                <a:cs typeface="Raleway"/>
                <a:sym typeface="Raleway"/>
                <a:hlinkClick r:id="rId6"/>
              </a:rPr>
              <a:t>Talarify</a:t>
            </a:r>
            <a:r>
              <a:rPr lang="en" sz="1700">
                <a:latin typeface="Raleway"/>
                <a:ea typeface="Raleway"/>
                <a:cs typeface="Raleway"/>
                <a:sym typeface="Raleway"/>
              </a:rPr>
              <a:t>, in 2014.</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lang="en" sz="1700">
                <a:latin typeface="Raleway"/>
                <a:ea typeface="Raleway"/>
                <a:cs typeface="Raleway"/>
                <a:sym typeface="Raleway"/>
              </a:rPr>
              <a:t>Supports researchers and students in Africa across all disciplines to adopt aspects of open science and reproducible research to enhance the impact of their research.</a:t>
            </a:r>
            <a:endParaRPr sz="1700">
              <a:latin typeface="Raleway"/>
              <a:ea typeface="Raleway"/>
              <a:cs typeface="Raleway"/>
              <a:sym typeface="Raleway"/>
            </a:endParaRPr>
          </a:p>
          <a:p>
            <a:pPr indent="0" lvl="0" marL="457200" rtl="0" algn="l">
              <a:spcBef>
                <a:spcPts val="0"/>
              </a:spcBef>
              <a:spcAft>
                <a:spcPts val="0"/>
              </a:spcAft>
              <a:buNone/>
            </a:pPr>
            <a:r>
              <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lang="en" sz="1700">
                <a:latin typeface="Raleway"/>
                <a:ea typeface="Raleway"/>
                <a:cs typeface="Raleway"/>
                <a:sym typeface="Raleway"/>
              </a:rPr>
              <a:t>Twitter: </a:t>
            </a:r>
            <a:r>
              <a:rPr lang="en" sz="1700" u="sng">
                <a:solidFill>
                  <a:schemeClr val="hlink"/>
                </a:solidFill>
                <a:latin typeface="Raleway"/>
                <a:ea typeface="Raleway"/>
                <a:cs typeface="Raleway"/>
                <a:sym typeface="Raleway"/>
                <a:hlinkClick r:id="rId7"/>
              </a:rPr>
              <a:t>@aneldavdw</a:t>
            </a:r>
            <a:endParaRPr sz="1700">
              <a:latin typeface="Raleway"/>
              <a:ea typeface="Raleway"/>
              <a:cs typeface="Raleway"/>
              <a:sym typeface="Raleway"/>
            </a:endParaRPr>
          </a:p>
        </p:txBody>
      </p:sp>
      <p:pic>
        <p:nvPicPr>
          <p:cNvPr id="87" name="Google Shape;87;p14"/>
          <p:cNvPicPr preferRelativeResize="0"/>
          <p:nvPr/>
        </p:nvPicPr>
        <p:blipFill rotWithShape="1">
          <a:blip r:embed="rId8">
            <a:alphaModFix/>
          </a:blip>
          <a:srcRect b="8616" l="0" r="0" t="8847"/>
          <a:stretch/>
        </p:blipFill>
        <p:spPr>
          <a:xfrm>
            <a:off x="556500" y="1197125"/>
            <a:ext cx="3233626" cy="3378662"/>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3" name="Shape 443"/>
        <p:cNvGrpSpPr/>
        <p:nvPr/>
      </p:nvGrpSpPr>
      <p:grpSpPr>
        <a:xfrm>
          <a:off x="0" y="0"/>
          <a:ext cx="0" cy="0"/>
          <a:chOff x="0" y="0"/>
          <a:chExt cx="0" cy="0"/>
        </a:xfrm>
      </p:grpSpPr>
      <p:pic>
        <p:nvPicPr>
          <p:cNvPr id="444" name="Google Shape;444;p32"/>
          <p:cNvPicPr preferRelativeResize="0"/>
          <p:nvPr/>
        </p:nvPicPr>
        <p:blipFill rotWithShape="1">
          <a:blip r:embed="rId3">
            <a:alphaModFix/>
          </a:blip>
          <a:srcRect b="-2722" l="20964" r="18620" t="-9322"/>
          <a:stretch/>
        </p:blipFill>
        <p:spPr>
          <a:xfrm>
            <a:off x="6719000" y="1473425"/>
            <a:ext cx="2145199" cy="2196650"/>
          </a:xfrm>
          <a:prstGeom prst="rect">
            <a:avLst/>
          </a:prstGeom>
          <a:noFill/>
          <a:ln>
            <a:noFill/>
          </a:ln>
        </p:spPr>
      </p:pic>
      <p:sp>
        <p:nvSpPr>
          <p:cNvPr id="445" name="Google Shape;445;p32"/>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46" name="Google Shape;446;p32"/>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447" name="Google Shape;447;p32"/>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448" name="Google Shape;448;p32"/>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449" name="Google Shape;449;p32"/>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50" name="Google Shape;450;p32"/>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51" name="Google Shape;451;p32"/>
          <p:cNvSpPr txBox="1"/>
          <p:nvPr>
            <p:ph type="title"/>
          </p:nvPr>
        </p:nvSpPr>
        <p:spPr>
          <a:xfrm>
            <a:off x="491575" y="2184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All SRT files and their respective videos are in GitHub </a:t>
            </a:r>
            <a:endParaRPr b="1" sz="2420">
              <a:solidFill>
                <a:schemeClr val="dk2"/>
              </a:solidFill>
              <a:latin typeface="Raleway"/>
              <a:ea typeface="Raleway"/>
              <a:cs typeface="Raleway"/>
              <a:sym typeface="Raleway"/>
            </a:endParaRPr>
          </a:p>
        </p:txBody>
      </p:sp>
      <p:pic>
        <p:nvPicPr>
          <p:cNvPr id="452" name="Google Shape;452;p32"/>
          <p:cNvPicPr preferRelativeResize="0"/>
          <p:nvPr/>
        </p:nvPicPr>
        <p:blipFill rotWithShape="1">
          <a:blip r:embed="rId7">
            <a:alphaModFix/>
          </a:blip>
          <a:srcRect b="0" l="14648" r="13403" t="10865"/>
          <a:stretch/>
        </p:blipFill>
        <p:spPr>
          <a:xfrm>
            <a:off x="1368263" y="849988"/>
            <a:ext cx="4941533" cy="3443526"/>
          </a:xfrm>
          <a:prstGeom prst="rect">
            <a:avLst/>
          </a:prstGeom>
          <a:noFill/>
          <a:ln>
            <a:noFill/>
          </a:ln>
        </p:spPr>
      </p:pic>
      <p:sp>
        <p:nvSpPr>
          <p:cNvPr id="453" name="Google Shape;453;p32"/>
          <p:cNvSpPr/>
          <p:nvPr/>
        </p:nvSpPr>
        <p:spPr>
          <a:xfrm>
            <a:off x="1156550" y="1001975"/>
            <a:ext cx="3863700" cy="1470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4" name="Google Shape;454;p32"/>
          <p:cNvSpPr txBox="1"/>
          <p:nvPr/>
        </p:nvSpPr>
        <p:spPr>
          <a:xfrm>
            <a:off x="1627307" y="4352425"/>
            <a:ext cx="6877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GitHub here: </a:t>
            </a:r>
            <a:r>
              <a:rPr lang="en" sz="1100" u="sng">
                <a:solidFill>
                  <a:srgbClr val="FF0000"/>
                </a:solidFill>
                <a:hlinkClick r:id="rId8">
                  <a:extLst>
                    <a:ext uri="{A12FA001-AC4F-418D-AE19-62706E023703}">
                      <ahyp:hlinkClr val="tx"/>
                    </a:ext>
                  </a:extLst>
                </a:hlinkClick>
              </a:rPr>
              <a:t>https://github.com/open-life-science/ols3-cohort-talks-and-transcripts</a:t>
            </a:r>
            <a:r>
              <a:rPr lang="en" sz="1100">
                <a:solidFill>
                  <a:srgbClr val="FF0000"/>
                </a:solidFill>
              </a:rPr>
              <a:t>  </a:t>
            </a:r>
            <a:endParaRPr sz="1100">
              <a:solidFill>
                <a:srgbClr val="FF0000"/>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pic>
        <p:nvPicPr>
          <p:cNvPr id="459" name="Google Shape;459;p33"/>
          <p:cNvPicPr preferRelativeResize="0"/>
          <p:nvPr/>
        </p:nvPicPr>
        <p:blipFill>
          <a:blip r:embed="rId3">
            <a:alphaModFix/>
          </a:blip>
          <a:stretch>
            <a:fillRect/>
          </a:stretch>
        </p:blipFill>
        <p:spPr>
          <a:xfrm>
            <a:off x="228550" y="947200"/>
            <a:ext cx="7003800" cy="3501900"/>
          </a:xfrm>
          <a:prstGeom prst="rect">
            <a:avLst/>
          </a:prstGeom>
          <a:noFill/>
          <a:ln>
            <a:noFill/>
          </a:ln>
        </p:spPr>
      </p:pic>
      <p:pic>
        <p:nvPicPr>
          <p:cNvPr id="460" name="Google Shape;460;p33"/>
          <p:cNvPicPr preferRelativeResize="0"/>
          <p:nvPr/>
        </p:nvPicPr>
        <p:blipFill rotWithShape="1">
          <a:blip r:embed="rId4">
            <a:alphaModFix/>
          </a:blip>
          <a:srcRect b="-2722" l="20964" r="18620" t="-9322"/>
          <a:stretch/>
        </p:blipFill>
        <p:spPr>
          <a:xfrm>
            <a:off x="6719000" y="1473425"/>
            <a:ext cx="2145199" cy="2196650"/>
          </a:xfrm>
          <a:prstGeom prst="rect">
            <a:avLst/>
          </a:prstGeom>
          <a:noFill/>
          <a:ln>
            <a:noFill/>
          </a:ln>
        </p:spPr>
      </p:pic>
      <p:sp>
        <p:nvSpPr>
          <p:cNvPr id="461" name="Google Shape;461;p33"/>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62" name="Google Shape;462;p33"/>
          <p:cNvPicPr preferRelativeResize="0"/>
          <p:nvPr/>
        </p:nvPicPr>
        <p:blipFill>
          <a:blip r:embed="rId5">
            <a:alphaModFix/>
          </a:blip>
          <a:stretch>
            <a:fillRect/>
          </a:stretch>
        </p:blipFill>
        <p:spPr>
          <a:xfrm>
            <a:off x="3790125" y="4673475"/>
            <a:ext cx="514825" cy="514825"/>
          </a:xfrm>
          <a:prstGeom prst="rect">
            <a:avLst/>
          </a:prstGeom>
          <a:noFill/>
          <a:ln>
            <a:noFill/>
          </a:ln>
        </p:spPr>
      </p:pic>
      <p:pic>
        <p:nvPicPr>
          <p:cNvPr id="463" name="Google Shape;463;p33"/>
          <p:cNvPicPr preferRelativeResize="0"/>
          <p:nvPr/>
        </p:nvPicPr>
        <p:blipFill>
          <a:blip r:embed="rId6">
            <a:alphaModFix/>
          </a:blip>
          <a:stretch>
            <a:fillRect/>
          </a:stretch>
        </p:blipFill>
        <p:spPr>
          <a:xfrm>
            <a:off x="-9700" y="4749675"/>
            <a:ext cx="1028644" cy="411351"/>
          </a:xfrm>
          <a:prstGeom prst="rect">
            <a:avLst/>
          </a:prstGeom>
          <a:noFill/>
          <a:ln>
            <a:noFill/>
          </a:ln>
        </p:spPr>
      </p:pic>
      <p:pic>
        <p:nvPicPr>
          <p:cNvPr id="464" name="Google Shape;464;p33"/>
          <p:cNvPicPr preferRelativeResize="0"/>
          <p:nvPr/>
        </p:nvPicPr>
        <p:blipFill>
          <a:blip r:embed="rId7">
            <a:alphaModFix/>
          </a:blip>
          <a:stretch>
            <a:fillRect/>
          </a:stretch>
        </p:blipFill>
        <p:spPr>
          <a:xfrm>
            <a:off x="8299750" y="4809000"/>
            <a:ext cx="712425" cy="251150"/>
          </a:xfrm>
          <a:prstGeom prst="rect">
            <a:avLst/>
          </a:prstGeom>
          <a:noFill/>
          <a:ln>
            <a:noFill/>
          </a:ln>
        </p:spPr>
      </p:pic>
      <p:sp>
        <p:nvSpPr>
          <p:cNvPr id="465" name="Google Shape;465;p33"/>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66" name="Google Shape;466;p33"/>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67" name="Google Shape;467;p33"/>
          <p:cNvSpPr txBox="1"/>
          <p:nvPr>
            <p:ph type="title"/>
          </p:nvPr>
        </p:nvSpPr>
        <p:spPr>
          <a:xfrm>
            <a:off x="491575" y="3208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Transcripts format is SRT in GitHub</a:t>
            </a:r>
            <a:r>
              <a:rPr b="1" lang="en" sz="2420">
                <a:solidFill>
                  <a:schemeClr val="dk2"/>
                </a:solidFill>
                <a:latin typeface="Raleway"/>
                <a:ea typeface="Raleway"/>
                <a:cs typeface="Raleway"/>
                <a:sym typeface="Raleway"/>
              </a:rPr>
              <a:t> </a:t>
            </a:r>
            <a:endParaRPr b="1" sz="2420">
              <a:solidFill>
                <a:schemeClr val="dk2"/>
              </a:solidFill>
              <a:latin typeface="Raleway"/>
              <a:ea typeface="Raleway"/>
              <a:cs typeface="Raleway"/>
              <a:sym typeface="Raleway"/>
            </a:endParaRPr>
          </a:p>
        </p:txBody>
      </p:sp>
      <p:sp>
        <p:nvSpPr>
          <p:cNvPr id="468" name="Google Shape;468;p33"/>
          <p:cNvSpPr txBox="1"/>
          <p:nvPr/>
        </p:nvSpPr>
        <p:spPr>
          <a:xfrm>
            <a:off x="1627307" y="4352425"/>
            <a:ext cx="6877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GitHub here: </a:t>
            </a:r>
            <a:r>
              <a:rPr lang="en" sz="1100" u="sng">
                <a:solidFill>
                  <a:srgbClr val="FF0000"/>
                </a:solidFill>
                <a:hlinkClick r:id="rId8">
                  <a:extLst>
                    <a:ext uri="{A12FA001-AC4F-418D-AE19-62706E023703}">
                      <ahyp:hlinkClr val="tx"/>
                    </a:ext>
                  </a:extLst>
                </a:hlinkClick>
              </a:rPr>
              <a:t>https://github.com/open-life-science/ols3-cohort-talks-and-transcripts</a:t>
            </a:r>
            <a:r>
              <a:rPr lang="en" sz="1100">
                <a:solidFill>
                  <a:srgbClr val="FF0000"/>
                </a:solidFill>
              </a:rPr>
              <a:t>  </a:t>
            </a:r>
            <a:endParaRPr sz="1100">
              <a:solidFill>
                <a:srgbClr val="FF0000"/>
              </a:solidFil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2" name="Shape 472"/>
        <p:cNvGrpSpPr/>
        <p:nvPr/>
      </p:nvGrpSpPr>
      <p:grpSpPr>
        <a:xfrm>
          <a:off x="0" y="0"/>
          <a:ext cx="0" cy="0"/>
          <a:chOff x="0" y="0"/>
          <a:chExt cx="0" cy="0"/>
        </a:xfrm>
      </p:grpSpPr>
      <p:sp>
        <p:nvSpPr>
          <p:cNvPr id="473" name="Google Shape;473;p34"/>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74" name="Google Shape;474;p34"/>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475" name="Google Shape;475;p34"/>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476" name="Google Shape;476;p34"/>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477" name="Google Shape;477;p34"/>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78" name="Google Shape;478;p34"/>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479" name="Google Shape;479;p34"/>
          <p:cNvPicPr preferRelativeResize="0"/>
          <p:nvPr/>
        </p:nvPicPr>
        <p:blipFill>
          <a:blip r:embed="rId6">
            <a:alphaModFix/>
          </a:blip>
          <a:stretch>
            <a:fillRect/>
          </a:stretch>
        </p:blipFill>
        <p:spPr>
          <a:xfrm>
            <a:off x="884300" y="90073"/>
            <a:ext cx="7287048" cy="3094375"/>
          </a:xfrm>
          <a:prstGeom prst="rect">
            <a:avLst/>
          </a:prstGeom>
          <a:noFill/>
          <a:ln>
            <a:noFill/>
          </a:ln>
        </p:spPr>
      </p:pic>
      <p:pic>
        <p:nvPicPr>
          <p:cNvPr id="480" name="Google Shape;480;p34"/>
          <p:cNvPicPr preferRelativeResize="0"/>
          <p:nvPr/>
        </p:nvPicPr>
        <p:blipFill rotWithShape="1">
          <a:blip r:embed="rId7">
            <a:alphaModFix/>
          </a:blip>
          <a:srcRect b="69427" l="4768" r="71243" t="3541"/>
          <a:stretch/>
        </p:blipFill>
        <p:spPr>
          <a:xfrm>
            <a:off x="389050" y="3288068"/>
            <a:ext cx="1028651" cy="1089620"/>
          </a:xfrm>
          <a:prstGeom prst="rect">
            <a:avLst/>
          </a:prstGeom>
          <a:noFill/>
          <a:ln>
            <a:noFill/>
          </a:ln>
        </p:spPr>
      </p:pic>
      <p:pic>
        <p:nvPicPr>
          <p:cNvPr id="481" name="Google Shape;481;p34"/>
          <p:cNvPicPr preferRelativeResize="0"/>
          <p:nvPr/>
        </p:nvPicPr>
        <p:blipFill rotWithShape="1">
          <a:blip r:embed="rId7">
            <a:alphaModFix/>
          </a:blip>
          <a:srcRect b="69871" l="37335" r="36720" t="4040"/>
          <a:stretch/>
        </p:blipFill>
        <p:spPr>
          <a:xfrm>
            <a:off x="340788" y="3301137"/>
            <a:ext cx="1125165" cy="1063500"/>
          </a:xfrm>
          <a:prstGeom prst="rect">
            <a:avLst/>
          </a:prstGeom>
          <a:noFill/>
          <a:ln>
            <a:noFill/>
          </a:ln>
        </p:spPr>
      </p:pic>
      <p:sp>
        <p:nvSpPr>
          <p:cNvPr id="482" name="Google Shape;482;p34"/>
          <p:cNvSpPr/>
          <p:nvPr/>
        </p:nvSpPr>
        <p:spPr>
          <a:xfrm>
            <a:off x="3201425" y="3300900"/>
            <a:ext cx="4604100" cy="1063500"/>
          </a:xfrm>
          <a:prstGeom prst="rect">
            <a:avLst/>
          </a:prstGeom>
          <a:solidFill>
            <a:srgbClr val="98D5B8"/>
          </a:solid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lnSpc>
                <a:spcPct val="115000"/>
              </a:lnSpc>
              <a:spcBef>
                <a:spcPts val="0"/>
              </a:spcBef>
              <a:spcAft>
                <a:spcPts val="0"/>
              </a:spcAft>
              <a:buNone/>
            </a:pPr>
            <a:r>
              <a:t/>
            </a:r>
            <a:endParaRPr sz="1500">
              <a:solidFill>
                <a:schemeClr val="lt1"/>
              </a:solidFill>
              <a:highlight>
                <a:srgbClr val="98D5B8"/>
              </a:highlight>
              <a:latin typeface="Raleway"/>
              <a:ea typeface="Raleway"/>
              <a:cs typeface="Raleway"/>
              <a:sym typeface="Raleway"/>
            </a:endParaRPr>
          </a:p>
          <a:p>
            <a:pPr indent="0" lvl="0" marL="457200" rtl="0" algn="l">
              <a:lnSpc>
                <a:spcPct val="115000"/>
              </a:lnSpc>
              <a:spcBef>
                <a:spcPts val="1200"/>
              </a:spcBef>
              <a:spcAft>
                <a:spcPts val="0"/>
              </a:spcAft>
              <a:buNone/>
            </a:pPr>
            <a:r>
              <a:t/>
            </a:r>
            <a:endParaRPr sz="1500">
              <a:solidFill>
                <a:schemeClr val="lt1"/>
              </a:solidFill>
              <a:highlight>
                <a:srgbClr val="98D5B8"/>
              </a:highlight>
              <a:latin typeface="Raleway"/>
              <a:ea typeface="Raleway"/>
              <a:cs typeface="Raleway"/>
              <a:sym typeface="Raleway"/>
            </a:endParaRPr>
          </a:p>
          <a:p>
            <a:pPr indent="457200" lvl="0" marL="457200" rtl="0" algn="l">
              <a:lnSpc>
                <a:spcPct val="115000"/>
              </a:lnSpc>
              <a:spcBef>
                <a:spcPts val="1200"/>
              </a:spcBef>
              <a:spcAft>
                <a:spcPts val="0"/>
              </a:spcAft>
              <a:buNone/>
            </a:pPr>
            <a:r>
              <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120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Extract strings from </a:t>
            </a:r>
            <a:r>
              <a:rPr b="1" lang="en" sz="1500">
                <a:solidFill>
                  <a:schemeClr val="lt1"/>
                </a:solidFill>
                <a:highlight>
                  <a:srgbClr val="98D5B8"/>
                </a:highlight>
                <a:latin typeface="Raleway"/>
                <a:ea typeface="Raleway"/>
                <a:cs typeface="Raleway"/>
                <a:sym typeface="Raleway"/>
              </a:rPr>
              <a:t>SRT</a:t>
            </a:r>
            <a:r>
              <a:rPr lang="en" sz="1500">
                <a:solidFill>
                  <a:schemeClr val="lt1"/>
                </a:solidFill>
                <a:highlight>
                  <a:srgbClr val="98D5B8"/>
                </a:highlight>
                <a:latin typeface="Raleway"/>
                <a:ea typeface="Raleway"/>
                <a:cs typeface="Raleway"/>
                <a:sym typeface="Raleway"/>
              </a:rPr>
              <a:t> file to be translated.</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Generates localized files &amp; CI to GitHub (PR).</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Uses glossary and Machine Translation (MT). </a:t>
            </a:r>
            <a:endParaRPr sz="1500">
              <a:solidFill>
                <a:schemeClr val="lt1"/>
              </a:solidFill>
              <a:highlight>
                <a:srgbClr val="98D5B8"/>
              </a:highlight>
              <a:latin typeface="Raleway"/>
              <a:ea typeface="Raleway"/>
              <a:cs typeface="Raleway"/>
              <a:sym typeface="Raleway"/>
            </a:endParaRPr>
          </a:p>
          <a:p>
            <a:pPr indent="0" lvl="0" marL="914400" rtl="0" algn="l">
              <a:lnSpc>
                <a:spcPct val="115000"/>
              </a:lnSpc>
              <a:spcBef>
                <a:spcPts val="1200"/>
              </a:spcBef>
              <a:spcAft>
                <a:spcPts val="0"/>
              </a:spcAft>
              <a:buNone/>
            </a:pPr>
            <a:r>
              <a:t/>
            </a:r>
            <a:endParaRPr sz="800">
              <a:solidFill>
                <a:schemeClr val="lt1"/>
              </a:solidFill>
              <a:highlight>
                <a:srgbClr val="98D5B8"/>
              </a:highlight>
              <a:latin typeface="Raleway"/>
              <a:ea typeface="Raleway"/>
              <a:cs typeface="Raleway"/>
              <a:sym typeface="Raleway"/>
            </a:endParaRPr>
          </a:p>
          <a:p>
            <a:pPr indent="457200" lvl="0" marL="0" rtl="0" algn="l">
              <a:lnSpc>
                <a:spcPct val="115000"/>
              </a:lnSpc>
              <a:spcBef>
                <a:spcPts val="1200"/>
              </a:spcBef>
              <a:spcAft>
                <a:spcPts val="0"/>
              </a:spcAft>
              <a:buNone/>
            </a:pPr>
            <a:r>
              <a:t/>
            </a:r>
            <a:endParaRPr sz="1500">
              <a:solidFill>
                <a:schemeClr val="lt1"/>
              </a:solidFill>
              <a:highlight>
                <a:srgbClr val="98D5B8"/>
              </a:highlight>
              <a:latin typeface="Raleway"/>
              <a:ea typeface="Raleway"/>
              <a:cs typeface="Raleway"/>
              <a:sym typeface="Raleway"/>
            </a:endParaRPr>
          </a:p>
          <a:p>
            <a:pPr indent="0" lvl="0" marL="0" rtl="0" algn="l">
              <a:lnSpc>
                <a:spcPct val="115000"/>
              </a:lnSpc>
              <a:spcBef>
                <a:spcPts val="1200"/>
              </a:spcBef>
              <a:spcAft>
                <a:spcPts val="1200"/>
              </a:spcAft>
              <a:buNone/>
            </a:pPr>
            <a:r>
              <a:t/>
            </a:r>
            <a:endParaRPr>
              <a:solidFill>
                <a:schemeClr val="lt1"/>
              </a:solidFill>
              <a:highlight>
                <a:srgbClr val="98D5B8"/>
              </a:highlight>
            </a:endParaRPr>
          </a:p>
        </p:txBody>
      </p:sp>
      <p:pic>
        <p:nvPicPr>
          <p:cNvPr id="483" name="Google Shape;483;p34"/>
          <p:cNvPicPr preferRelativeResize="0"/>
          <p:nvPr/>
        </p:nvPicPr>
        <p:blipFill rotWithShape="1">
          <a:blip r:embed="rId8">
            <a:alphaModFix/>
          </a:blip>
          <a:srcRect b="34139" l="8926" r="6699" t="32849"/>
          <a:stretch/>
        </p:blipFill>
        <p:spPr>
          <a:xfrm>
            <a:off x="1465950" y="3601800"/>
            <a:ext cx="1579900" cy="514825"/>
          </a:xfrm>
          <a:prstGeom prst="rect">
            <a:avLst/>
          </a:prstGeom>
          <a:noFill/>
          <a:ln>
            <a:noFill/>
          </a:ln>
        </p:spPr>
      </p:pic>
      <p:sp>
        <p:nvSpPr>
          <p:cNvPr id="484" name="Google Shape;484;p34"/>
          <p:cNvSpPr txBox="1"/>
          <p:nvPr/>
        </p:nvSpPr>
        <p:spPr>
          <a:xfrm>
            <a:off x="21700" y="-62325"/>
            <a:ext cx="9868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700">
                <a:solidFill>
                  <a:srgbClr val="5B7083"/>
                </a:solidFill>
              </a:rPr>
              <a:t>This illustration is adopted with changes from The Turing Way</a:t>
            </a:r>
            <a:r>
              <a:rPr lang="en" sz="700">
                <a:solidFill>
                  <a:srgbClr val="5B7083"/>
                </a:solidFill>
              </a:rPr>
              <a:t> project illustration by Scriberia. Used under a CC-BY 4.0 licence. DOI: </a:t>
            </a:r>
            <a:r>
              <a:rPr lang="en" sz="700">
                <a:solidFill>
                  <a:srgbClr val="5B7083"/>
                </a:solidFill>
                <a:uFill>
                  <a:noFill/>
                </a:uFill>
                <a:hlinkClick r:id="rId9">
                  <a:extLst>
                    <a:ext uri="{A12FA001-AC4F-418D-AE19-62706E023703}">
                      <ahyp:hlinkClr val="tx"/>
                    </a:ext>
                  </a:extLst>
                </a:hlinkClick>
              </a:rPr>
              <a:t>10.5281/zenodo.3332807</a:t>
            </a:r>
            <a:endParaRPr sz="1100">
              <a:solidFill>
                <a:srgbClr val="5B7083"/>
              </a:solidFill>
              <a:latin typeface="Lato"/>
              <a:ea typeface="Lato"/>
              <a:cs typeface="Lato"/>
              <a:sym typeface="Lato"/>
            </a:endParaRPr>
          </a:p>
        </p:txBody>
      </p:sp>
      <p:pic>
        <p:nvPicPr>
          <p:cNvPr id="485" name="Google Shape;485;p34"/>
          <p:cNvPicPr preferRelativeResize="0"/>
          <p:nvPr/>
        </p:nvPicPr>
        <p:blipFill>
          <a:blip r:embed="rId10">
            <a:alphaModFix/>
          </a:blip>
          <a:stretch>
            <a:fillRect/>
          </a:stretch>
        </p:blipFill>
        <p:spPr>
          <a:xfrm>
            <a:off x="1118100" y="299475"/>
            <a:ext cx="6907801" cy="2933324"/>
          </a:xfrm>
          <a:prstGeom prst="rect">
            <a:avLst/>
          </a:prstGeom>
          <a:noFill/>
          <a:ln>
            <a:noFill/>
          </a:ln>
        </p:spPr>
      </p:pic>
      <p:sp>
        <p:nvSpPr>
          <p:cNvPr id="486" name="Google Shape;486;p34"/>
          <p:cNvSpPr/>
          <p:nvPr/>
        </p:nvSpPr>
        <p:spPr>
          <a:xfrm>
            <a:off x="5527925" y="2418275"/>
            <a:ext cx="1242300" cy="5148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0" name="Shape 490"/>
        <p:cNvGrpSpPr/>
        <p:nvPr/>
      </p:nvGrpSpPr>
      <p:grpSpPr>
        <a:xfrm>
          <a:off x="0" y="0"/>
          <a:ext cx="0" cy="0"/>
          <a:chOff x="0" y="0"/>
          <a:chExt cx="0" cy="0"/>
        </a:xfrm>
      </p:grpSpPr>
      <p:sp>
        <p:nvSpPr>
          <p:cNvPr id="491" name="Google Shape;491;p35"/>
          <p:cNvSpPr txBox="1"/>
          <p:nvPr>
            <p:ph type="title"/>
          </p:nvPr>
        </p:nvSpPr>
        <p:spPr>
          <a:xfrm>
            <a:off x="311700" y="3021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GitHub is linked to Crowdin (Localisation platforms)</a:t>
            </a:r>
            <a:endParaRPr b="1" sz="2420">
              <a:solidFill>
                <a:schemeClr val="dk2"/>
              </a:solidFill>
              <a:latin typeface="Raleway"/>
              <a:ea typeface="Raleway"/>
              <a:cs typeface="Raleway"/>
              <a:sym typeface="Raleway"/>
            </a:endParaRPr>
          </a:p>
        </p:txBody>
      </p:sp>
      <p:sp>
        <p:nvSpPr>
          <p:cNvPr id="492" name="Google Shape;492;p35"/>
          <p:cNvSpPr txBox="1"/>
          <p:nvPr>
            <p:ph idx="1" type="body"/>
          </p:nvPr>
        </p:nvSpPr>
        <p:spPr>
          <a:xfrm>
            <a:off x="328500" y="981250"/>
            <a:ext cx="84870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400">
                <a:latin typeface="Raleway"/>
                <a:ea typeface="Raleway"/>
                <a:cs typeface="Raleway"/>
                <a:sym typeface="Raleway"/>
              </a:rPr>
              <a:t> You </a:t>
            </a:r>
            <a:r>
              <a:rPr b="1" lang="en" sz="1400">
                <a:solidFill>
                  <a:srgbClr val="FF0000"/>
                </a:solidFill>
                <a:latin typeface="Raleway"/>
                <a:ea typeface="Raleway"/>
                <a:cs typeface="Raleway"/>
                <a:sym typeface="Raleway"/>
              </a:rPr>
              <a:t>don’t need to know or understand GitHub</a:t>
            </a:r>
            <a:r>
              <a:rPr lang="en" sz="1400">
                <a:latin typeface="Raleway"/>
                <a:ea typeface="Raleway"/>
                <a:cs typeface="Raleway"/>
                <a:sym typeface="Raleway"/>
              </a:rPr>
              <a:t> at all to contribute or use the materials</a:t>
            </a:r>
            <a:endParaRPr sz="1400">
              <a:solidFill>
                <a:srgbClr val="434343"/>
              </a:solidFill>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sp>
        <p:nvSpPr>
          <p:cNvPr id="493" name="Google Shape;493;p35"/>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494" name="Google Shape;494;p35"/>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495" name="Google Shape;495;p35"/>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496" name="Google Shape;496;p35"/>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497" name="Google Shape;497;p35"/>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498" name="Google Shape;498;p35"/>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499" name="Google Shape;499;p35"/>
          <p:cNvPicPr preferRelativeResize="0"/>
          <p:nvPr/>
        </p:nvPicPr>
        <p:blipFill>
          <a:blip r:embed="rId6">
            <a:alphaModFix/>
          </a:blip>
          <a:stretch>
            <a:fillRect/>
          </a:stretch>
        </p:blipFill>
        <p:spPr>
          <a:xfrm>
            <a:off x="794875" y="1458775"/>
            <a:ext cx="5564575" cy="2842076"/>
          </a:xfrm>
          <a:prstGeom prst="rect">
            <a:avLst/>
          </a:prstGeom>
          <a:noFill/>
          <a:ln>
            <a:noFill/>
          </a:ln>
        </p:spPr>
      </p:pic>
      <p:pic>
        <p:nvPicPr>
          <p:cNvPr id="500" name="Google Shape;500;p35"/>
          <p:cNvPicPr preferRelativeResize="0"/>
          <p:nvPr/>
        </p:nvPicPr>
        <p:blipFill rotWithShape="1">
          <a:blip r:embed="rId7">
            <a:alphaModFix/>
          </a:blip>
          <a:srcRect b="34139" l="8926" r="6699" t="32849"/>
          <a:stretch/>
        </p:blipFill>
        <p:spPr>
          <a:xfrm>
            <a:off x="6616700" y="2518826"/>
            <a:ext cx="2215600" cy="721974"/>
          </a:xfrm>
          <a:prstGeom prst="rect">
            <a:avLst/>
          </a:prstGeom>
          <a:noFill/>
          <a:ln>
            <a:noFill/>
          </a:ln>
        </p:spPr>
      </p:pic>
      <p:sp>
        <p:nvSpPr>
          <p:cNvPr id="501" name="Google Shape;501;p35"/>
          <p:cNvSpPr txBox="1"/>
          <p:nvPr/>
        </p:nvSpPr>
        <p:spPr>
          <a:xfrm>
            <a:off x="1627275" y="4404500"/>
            <a:ext cx="4423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Crowdin here: </a:t>
            </a:r>
            <a:r>
              <a:rPr lang="en" sz="1100" u="sng">
                <a:solidFill>
                  <a:srgbClr val="FF0000"/>
                </a:solidFill>
                <a:hlinkClick r:id="rId8">
                  <a:extLst>
                    <a:ext uri="{A12FA001-AC4F-418D-AE19-62706E023703}">
                      <ahyp:hlinkClr val="tx"/>
                    </a:ext>
                  </a:extLst>
                </a:hlinkClick>
              </a:rPr>
              <a:t>https://crowdin.com/project/ols3</a:t>
            </a:r>
            <a:r>
              <a:rPr lang="en" sz="1100">
                <a:solidFill>
                  <a:srgbClr val="FF0000"/>
                </a:solidFill>
              </a:rPr>
              <a:t> </a:t>
            </a:r>
            <a:endParaRPr sz="1100">
              <a:solidFill>
                <a:srgbClr val="FF0000"/>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p36"/>
          <p:cNvSpPr txBox="1"/>
          <p:nvPr>
            <p:ph type="title"/>
          </p:nvPr>
        </p:nvSpPr>
        <p:spPr>
          <a:xfrm>
            <a:off x="311700" y="3021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GitHub is linked to Crowdin (Localisation platforms)</a:t>
            </a:r>
            <a:endParaRPr b="1" sz="2420">
              <a:solidFill>
                <a:schemeClr val="dk2"/>
              </a:solidFill>
              <a:latin typeface="Raleway"/>
              <a:ea typeface="Raleway"/>
              <a:cs typeface="Raleway"/>
              <a:sym typeface="Raleway"/>
            </a:endParaRPr>
          </a:p>
        </p:txBody>
      </p:sp>
      <p:sp>
        <p:nvSpPr>
          <p:cNvPr id="507" name="Google Shape;507;p36"/>
          <p:cNvSpPr txBox="1"/>
          <p:nvPr>
            <p:ph idx="1" type="body"/>
          </p:nvPr>
        </p:nvSpPr>
        <p:spPr>
          <a:xfrm>
            <a:off x="328500" y="981250"/>
            <a:ext cx="84870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400">
                <a:latin typeface="Raleway"/>
                <a:ea typeface="Raleway"/>
                <a:cs typeface="Raleway"/>
                <a:sym typeface="Raleway"/>
              </a:rPr>
              <a:t>We create, store, and manage all the project terminology in one place (Glossary) to keep translations swift and </a:t>
            </a:r>
            <a:r>
              <a:rPr b="1" lang="en" sz="1400">
                <a:solidFill>
                  <a:srgbClr val="FF0000"/>
                </a:solidFill>
                <a:latin typeface="Raleway"/>
                <a:ea typeface="Raleway"/>
                <a:cs typeface="Raleway"/>
                <a:sym typeface="Raleway"/>
              </a:rPr>
              <a:t>consistent!</a:t>
            </a:r>
            <a:endParaRPr b="1" sz="1400">
              <a:solidFill>
                <a:srgbClr val="FF0000"/>
              </a:solidFill>
              <a:latin typeface="Raleway"/>
              <a:ea typeface="Raleway"/>
              <a:cs typeface="Raleway"/>
              <a:sym typeface="Raleway"/>
            </a:endParaRPr>
          </a:p>
          <a:p>
            <a:pPr indent="0" lvl="0" marL="0" rtl="0" algn="l">
              <a:spcBef>
                <a:spcPts val="1200"/>
              </a:spcBef>
              <a:spcAft>
                <a:spcPts val="0"/>
              </a:spcAft>
              <a:buNone/>
            </a:pPr>
            <a:r>
              <a:t/>
            </a:r>
            <a:endParaRPr sz="1400">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sp>
        <p:nvSpPr>
          <p:cNvPr id="508" name="Google Shape;508;p36"/>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09" name="Google Shape;509;p36"/>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510" name="Google Shape;510;p36"/>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511" name="Google Shape;511;p36"/>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512" name="Google Shape;512;p36"/>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13" name="Google Shape;513;p36"/>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514" name="Google Shape;514;p36"/>
          <p:cNvPicPr preferRelativeResize="0"/>
          <p:nvPr/>
        </p:nvPicPr>
        <p:blipFill rotWithShape="1">
          <a:blip r:embed="rId6">
            <a:alphaModFix/>
          </a:blip>
          <a:srcRect b="34139" l="8926" r="6699" t="32849"/>
          <a:stretch/>
        </p:blipFill>
        <p:spPr>
          <a:xfrm>
            <a:off x="6576250" y="2583776"/>
            <a:ext cx="2215600" cy="721974"/>
          </a:xfrm>
          <a:prstGeom prst="rect">
            <a:avLst/>
          </a:prstGeom>
          <a:noFill/>
          <a:ln>
            <a:noFill/>
          </a:ln>
        </p:spPr>
      </p:pic>
      <p:sp>
        <p:nvSpPr>
          <p:cNvPr id="515" name="Google Shape;515;p36"/>
          <p:cNvSpPr txBox="1"/>
          <p:nvPr/>
        </p:nvSpPr>
        <p:spPr>
          <a:xfrm>
            <a:off x="1627275" y="4404500"/>
            <a:ext cx="4423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Crowdin here: </a:t>
            </a:r>
            <a:r>
              <a:rPr lang="en" sz="1100" u="sng">
                <a:solidFill>
                  <a:srgbClr val="FF0000"/>
                </a:solidFill>
                <a:hlinkClick r:id="rId7">
                  <a:extLst>
                    <a:ext uri="{A12FA001-AC4F-418D-AE19-62706E023703}">
                      <ahyp:hlinkClr val="tx"/>
                    </a:ext>
                  </a:extLst>
                </a:hlinkClick>
              </a:rPr>
              <a:t>https://crowdin.com/project/ols3</a:t>
            </a:r>
            <a:r>
              <a:rPr lang="en" sz="1100">
                <a:solidFill>
                  <a:srgbClr val="FF0000"/>
                </a:solidFill>
              </a:rPr>
              <a:t> </a:t>
            </a:r>
            <a:endParaRPr sz="1100">
              <a:solidFill>
                <a:srgbClr val="FF0000"/>
              </a:solidFill>
            </a:endParaRPr>
          </a:p>
        </p:txBody>
      </p:sp>
      <p:pic>
        <p:nvPicPr>
          <p:cNvPr id="516" name="Google Shape;516;p36"/>
          <p:cNvPicPr preferRelativeResize="0"/>
          <p:nvPr/>
        </p:nvPicPr>
        <p:blipFill rotWithShape="1">
          <a:blip r:embed="rId8">
            <a:alphaModFix/>
          </a:blip>
          <a:srcRect b="22293" l="17795" r="18809" t="17012"/>
          <a:stretch/>
        </p:blipFill>
        <p:spPr>
          <a:xfrm>
            <a:off x="1496575" y="1683225"/>
            <a:ext cx="4684901" cy="2523074"/>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p37"/>
          <p:cNvSpPr txBox="1"/>
          <p:nvPr>
            <p:ph type="title"/>
          </p:nvPr>
        </p:nvSpPr>
        <p:spPr>
          <a:xfrm>
            <a:off x="311700" y="3021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GitHub is linked to Crowdin (Localisation platforms)</a:t>
            </a:r>
            <a:endParaRPr b="1" sz="2420">
              <a:solidFill>
                <a:schemeClr val="dk2"/>
              </a:solidFill>
              <a:latin typeface="Raleway"/>
              <a:ea typeface="Raleway"/>
              <a:cs typeface="Raleway"/>
              <a:sym typeface="Raleway"/>
            </a:endParaRPr>
          </a:p>
        </p:txBody>
      </p:sp>
      <p:sp>
        <p:nvSpPr>
          <p:cNvPr id="522" name="Google Shape;522;p37"/>
          <p:cNvSpPr txBox="1"/>
          <p:nvPr>
            <p:ph idx="1" type="body"/>
          </p:nvPr>
        </p:nvSpPr>
        <p:spPr>
          <a:xfrm>
            <a:off x="328500" y="855288"/>
            <a:ext cx="84870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400">
                <a:latin typeface="Raleway"/>
                <a:ea typeface="Raleway"/>
                <a:cs typeface="Raleway"/>
                <a:sym typeface="Raleway"/>
              </a:rPr>
              <a:t>We use </a:t>
            </a:r>
            <a:r>
              <a:rPr b="1" lang="en" sz="1400">
                <a:solidFill>
                  <a:srgbClr val="FF0000"/>
                </a:solidFill>
                <a:latin typeface="Raleway"/>
                <a:ea typeface="Raleway"/>
                <a:cs typeface="Raleway"/>
                <a:sym typeface="Raleway"/>
              </a:rPr>
              <a:t>Translation Memory</a:t>
            </a:r>
            <a:r>
              <a:rPr lang="en" sz="1400">
                <a:latin typeface="Raleway"/>
                <a:ea typeface="Raleway"/>
                <a:cs typeface="Raleway"/>
                <a:sym typeface="Raleway"/>
              </a:rPr>
              <a:t> and Machine Translation (Crowdin, Google, …) to make it easier for new contributors to contribute</a:t>
            </a:r>
            <a:r>
              <a:rPr lang="en" sz="1400">
                <a:latin typeface="Raleway"/>
                <a:ea typeface="Raleway"/>
                <a:cs typeface="Raleway"/>
                <a:sym typeface="Raleway"/>
              </a:rPr>
              <a:t>!</a:t>
            </a:r>
            <a:endParaRPr sz="1400">
              <a:latin typeface="Raleway"/>
              <a:ea typeface="Raleway"/>
              <a:cs typeface="Raleway"/>
              <a:sym typeface="Raleway"/>
            </a:endParaRPr>
          </a:p>
          <a:p>
            <a:pPr indent="0" lvl="0" marL="0" rtl="0" algn="l">
              <a:spcBef>
                <a:spcPts val="1200"/>
              </a:spcBef>
              <a:spcAft>
                <a:spcPts val="0"/>
              </a:spcAft>
              <a:buNone/>
            </a:pPr>
            <a:r>
              <a:t/>
            </a:r>
            <a:endParaRPr sz="1400">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sp>
        <p:nvSpPr>
          <p:cNvPr id="523" name="Google Shape;523;p37"/>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24" name="Google Shape;524;p37"/>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525" name="Google Shape;525;p37"/>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526" name="Google Shape;526;p37"/>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527" name="Google Shape;527;p37"/>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28" name="Google Shape;528;p37"/>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529" name="Google Shape;529;p37"/>
          <p:cNvPicPr preferRelativeResize="0"/>
          <p:nvPr/>
        </p:nvPicPr>
        <p:blipFill rotWithShape="1">
          <a:blip r:embed="rId6">
            <a:alphaModFix/>
          </a:blip>
          <a:srcRect b="34139" l="8926" r="6699" t="32849"/>
          <a:stretch/>
        </p:blipFill>
        <p:spPr>
          <a:xfrm>
            <a:off x="6682675" y="2620526"/>
            <a:ext cx="2215600" cy="721974"/>
          </a:xfrm>
          <a:prstGeom prst="rect">
            <a:avLst/>
          </a:prstGeom>
          <a:noFill/>
          <a:ln>
            <a:noFill/>
          </a:ln>
        </p:spPr>
      </p:pic>
      <p:sp>
        <p:nvSpPr>
          <p:cNvPr id="530" name="Google Shape;530;p37"/>
          <p:cNvSpPr txBox="1"/>
          <p:nvPr/>
        </p:nvSpPr>
        <p:spPr>
          <a:xfrm>
            <a:off x="1627275" y="4404500"/>
            <a:ext cx="4423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Crowdin here: </a:t>
            </a:r>
            <a:r>
              <a:rPr lang="en" sz="1100" u="sng">
                <a:solidFill>
                  <a:srgbClr val="FF0000"/>
                </a:solidFill>
                <a:hlinkClick r:id="rId7">
                  <a:extLst>
                    <a:ext uri="{A12FA001-AC4F-418D-AE19-62706E023703}">
                      <ahyp:hlinkClr val="tx"/>
                    </a:ext>
                  </a:extLst>
                </a:hlinkClick>
              </a:rPr>
              <a:t>https://crowdin.com/project/ols3</a:t>
            </a:r>
            <a:r>
              <a:rPr lang="en" sz="1100">
                <a:solidFill>
                  <a:srgbClr val="FF0000"/>
                </a:solidFill>
              </a:rPr>
              <a:t> </a:t>
            </a:r>
            <a:endParaRPr sz="1100">
              <a:solidFill>
                <a:srgbClr val="FF0000"/>
              </a:solidFill>
            </a:endParaRPr>
          </a:p>
        </p:txBody>
      </p:sp>
      <p:pic>
        <p:nvPicPr>
          <p:cNvPr id="531" name="Google Shape;531;p37"/>
          <p:cNvPicPr preferRelativeResize="0"/>
          <p:nvPr/>
        </p:nvPicPr>
        <p:blipFill rotWithShape="1">
          <a:blip r:embed="rId8">
            <a:alphaModFix/>
          </a:blip>
          <a:srcRect b="0" l="0" r="0" t="11684"/>
          <a:stretch/>
        </p:blipFill>
        <p:spPr>
          <a:xfrm>
            <a:off x="741625" y="1558550"/>
            <a:ext cx="5729050" cy="2845951"/>
          </a:xfrm>
          <a:prstGeom prst="rect">
            <a:avLst/>
          </a:prstGeom>
          <a:noFill/>
          <a:ln>
            <a:noFill/>
          </a:ln>
        </p:spPr>
      </p:pic>
      <p:sp>
        <p:nvSpPr>
          <p:cNvPr id="532" name="Google Shape;532;p37"/>
          <p:cNvSpPr/>
          <p:nvPr/>
        </p:nvSpPr>
        <p:spPr>
          <a:xfrm>
            <a:off x="2308025" y="3565125"/>
            <a:ext cx="2332500" cy="354000"/>
          </a:xfrm>
          <a:prstGeom prst="rect">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38"/>
          <p:cNvSpPr txBox="1"/>
          <p:nvPr>
            <p:ph type="title"/>
          </p:nvPr>
        </p:nvSpPr>
        <p:spPr>
          <a:xfrm>
            <a:off x="311700" y="3021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GitHub is linked to Crowdin (Localisation platforms)</a:t>
            </a:r>
            <a:endParaRPr b="1" sz="2420">
              <a:solidFill>
                <a:schemeClr val="dk2"/>
              </a:solidFill>
              <a:latin typeface="Raleway"/>
              <a:ea typeface="Raleway"/>
              <a:cs typeface="Raleway"/>
              <a:sym typeface="Raleway"/>
            </a:endParaRPr>
          </a:p>
        </p:txBody>
      </p:sp>
      <p:sp>
        <p:nvSpPr>
          <p:cNvPr id="538" name="Google Shape;538;p38"/>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39" name="Google Shape;539;p38"/>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540" name="Google Shape;540;p38"/>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541" name="Google Shape;541;p38"/>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542" name="Google Shape;542;p38"/>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43" name="Google Shape;543;p38"/>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544" name="Google Shape;544;p38"/>
          <p:cNvPicPr preferRelativeResize="0"/>
          <p:nvPr/>
        </p:nvPicPr>
        <p:blipFill rotWithShape="1">
          <a:blip r:embed="rId6">
            <a:alphaModFix/>
          </a:blip>
          <a:srcRect b="34139" l="8926" r="6699" t="32849"/>
          <a:stretch/>
        </p:blipFill>
        <p:spPr>
          <a:xfrm>
            <a:off x="6599900" y="1849776"/>
            <a:ext cx="2215600" cy="721974"/>
          </a:xfrm>
          <a:prstGeom prst="rect">
            <a:avLst/>
          </a:prstGeom>
          <a:noFill/>
          <a:ln>
            <a:noFill/>
          </a:ln>
        </p:spPr>
      </p:pic>
      <p:sp>
        <p:nvSpPr>
          <p:cNvPr id="545" name="Google Shape;545;p38"/>
          <p:cNvSpPr txBox="1"/>
          <p:nvPr/>
        </p:nvSpPr>
        <p:spPr>
          <a:xfrm>
            <a:off x="1627275" y="4404500"/>
            <a:ext cx="4423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Crowdin here: </a:t>
            </a:r>
            <a:r>
              <a:rPr lang="en" sz="1100" u="sng">
                <a:solidFill>
                  <a:srgbClr val="FF0000"/>
                </a:solidFill>
                <a:hlinkClick r:id="rId7">
                  <a:extLst>
                    <a:ext uri="{A12FA001-AC4F-418D-AE19-62706E023703}">
                      <ahyp:hlinkClr val="tx"/>
                    </a:ext>
                  </a:extLst>
                </a:hlinkClick>
              </a:rPr>
              <a:t>https://crowdin.com/project/ols3</a:t>
            </a:r>
            <a:r>
              <a:rPr lang="en" sz="1100">
                <a:solidFill>
                  <a:srgbClr val="FF0000"/>
                </a:solidFill>
              </a:rPr>
              <a:t> </a:t>
            </a:r>
            <a:endParaRPr sz="1100">
              <a:solidFill>
                <a:srgbClr val="FF0000"/>
              </a:solidFill>
            </a:endParaRPr>
          </a:p>
        </p:txBody>
      </p:sp>
      <p:sp>
        <p:nvSpPr>
          <p:cNvPr id="546" name="Google Shape;546;p38"/>
          <p:cNvSpPr/>
          <p:nvPr/>
        </p:nvSpPr>
        <p:spPr>
          <a:xfrm>
            <a:off x="2296075" y="3923050"/>
            <a:ext cx="2332500" cy="449100"/>
          </a:xfrm>
          <a:prstGeom prst="rect">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47" name="Google Shape;547;p38"/>
          <p:cNvPicPr preferRelativeResize="0"/>
          <p:nvPr/>
        </p:nvPicPr>
        <p:blipFill rotWithShape="1">
          <a:blip r:embed="rId8">
            <a:alphaModFix/>
          </a:blip>
          <a:srcRect b="0" l="0" r="0" t="11253"/>
          <a:stretch/>
        </p:blipFill>
        <p:spPr>
          <a:xfrm>
            <a:off x="668798" y="1636550"/>
            <a:ext cx="5531026" cy="2761125"/>
          </a:xfrm>
          <a:prstGeom prst="rect">
            <a:avLst/>
          </a:prstGeom>
          <a:noFill/>
          <a:ln>
            <a:noFill/>
          </a:ln>
        </p:spPr>
      </p:pic>
      <p:sp>
        <p:nvSpPr>
          <p:cNvPr id="548" name="Google Shape;548;p38"/>
          <p:cNvSpPr/>
          <p:nvPr/>
        </p:nvSpPr>
        <p:spPr>
          <a:xfrm>
            <a:off x="2102000" y="2934925"/>
            <a:ext cx="2332500" cy="1407000"/>
          </a:xfrm>
          <a:prstGeom prst="rect">
            <a:avLst/>
          </a:prstGeom>
          <a:noFill/>
          <a:ln cap="flat" cmpd="sng" w="19050">
            <a:solidFill>
              <a:schemeClr val="lt1"/>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9" name="Google Shape;549;p38"/>
          <p:cNvSpPr txBox="1"/>
          <p:nvPr>
            <p:ph idx="1" type="body"/>
          </p:nvPr>
        </p:nvSpPr>
        <p:spPr>
          <a:xfrm>
            <a:off x="328500" y="855288"/>
            <a:ext cx="8487000" cy="3416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400">
                <a:latin typeface="Raleway"/>
                <a:ea typeface="Raleway"/>
                <a:cs typeface="Raleway"/>
                <a:sym typeface="Raleway"/>
              </a:rPr>
              <a:t>We use </a:t>
            </a:r>
            <a:r>
              <a:rPr lang="en" sz="1400">
                <a:latin typeface="Raleway"/>
                <a:ea typeface="Raleway"/>
                <a:cs typeface="Raleway"/>
                <a:sym typeface="Raleway"/>
              </a:rPr>
              <a:t>Translation Memory</a:t>
            </a:r>
            <a:r>
              <a:rPr lang="en" sz="1400">
                <a:latin typeface="Raleway"/>
                <a:ea typeface="Raleway"/>
                <a:cs typeface="Raleway"/>
                <a:sym typeface="Raleway"/>
              </a:rPr>
              <a:t> and </a:t>
            </a:r>
            <a:r>
              <a:rPr b="1" lang="en" sz="1400">
                <a:solidFill>
                  <a:srgbClr val="FF0000"/>
                </a:solidFill>
                <a:latin typeface="Raleway"/>
                <a:ea typeface="Raleway"/>
                <a:cs typeface="Raleway"/>
                <a:sym typeface="Raleway"/>
              </a:rPr>
              <a:t>Machine Translation (Crowdin, Google, …)</a:t>
            </a:r>
            <a:r>
              <a:rPr lang="en" sz="1400">
                <a:latin typeface="Raleway"/>
                <a:ea typeface="Raleway"/>
                <a:cs typeface="Raleway"/>
                <a:sym typeface="Raleway"/>
              </a:rPr>
              <a:t> to make it easier for new contributors to contribute!</a:t>
            </a:r>
            <a:endParaRPr sz="1400">
              <a:latin typeface="Raleway"/>
              <a:ea typeface="Raleway"/>
              <a:cs typeface="Raleway"/>
              <a:sym typeface="Raleway"/>
            </a:endParaRPr>
          </a:p>
          <a:p>
            <a:pPr indent="0" lvl="0" marL="0" rtl="0" algn="l">
              <a:spcBef>
                <a:spcPts val="1200"/>
              </a:spcBef>
              <a:spcAft>
                <a:spcPts val="0"/>
              </a:spcAft>
              <a:buNone/>
            </a:pPr>
            <a:r>
              <a:t/>
            </a:r>
            <a:endParaRPr sz="1400">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3" name="Shape 553"/>
        <p:cNvGrpSpPr/>
        <p:nvPr/>
      </p:nvGrpSpPr>
      <p:grpSpPr>
        <a:xfrm>
          <a:off x="0" y="0"/>
          <a:ext cx="0" cy="0"/>
          <a:chOff x="0" y="0"/>
          <a:chExt cx="0" cy="0"/>
        </a:xfrm>
      </p:grpSpPr>
      <p:sp>
        <p:nvSpPr>
          <p:cNvPr id="554" name="Google Shape;554;p39"/>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55" name="Google Shape;555;p39"/>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556" name="Google Shape;556;p39"/>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557" name="Google Shape;557;p39"/>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558" name="Google Shape;558;p39"/>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59" name="Google Shape;559;p39"/>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560" name="Google Shape;560;p39"/>
          <p:cNvPicPr preferRelativeResize="0"/>
          <p:nvPr/>
        </p:nvPicPr>
        <p:blipFill>
          <a:blip r:embed="rId6">
            <a:alphaModFix/>
          </a:blip>
          <a:stretch>
            <a:fillRect/>
          </a:stretch>
        </p:blipFill>
        <p:spPr>
          <a:xfrm>
            <a:off x="884300" y="90073"/>
            <a:ext cx="7287048" cy="3094375"/>
          </a:xfrm>
          <a:prstGeom prst="rect">
            <a:avLst/>
          </a:prstGeom>
          <a:noFill/>
          <a:ln>
            <a:noFill/>
          </a:ln>
        </p:spPr>
      </p:pic>
      <p:pic>
        <p:nvPicPr>
          <p:cNvPr id="561" name="Google Shape;561;p39"/>
          <p:cNvPicPr preferRelativeResize="0"/>
          <p:nvPr/>
        </p:nvPicPr>
        <p:blipFill rotWithShape="1">
          <a:blip r:embed="rId7">
            <a:alphaModFix/>
          </a:blip>
          <a:srcRect b="69427" l="4768" r="71243" t="3541"/>
          <a:stretch/>
        </p:blipFill>
        <p:spPr>
          <a:xfrm>
            <a:off x="389050" y="3288068"/>
            <a:ext cx="1028651" cy="1089620"/>
          </a:xfrm>
          <a:prstGeom prst="rect">
            <a:avLst/>
          </a:prstGeom>
          <a:noFill/>
          <a:ln>
            <a:noFill/>
          </a:ln>
        </p:spPr>
      </p:pic>
      <p:pic>
        <p:nvPicPr>
          <p:cNvPr id="562" name="Google Shape;562;p39"/>
          <p:cNvPicPr preferRelativeResize="0"/>
          <p:nvPr/>
        </p:nvPicPr>
        <p:blipFill rotWithShape="1">
          <a:blip r:embed="rId7">
            <a:alphaModFix/>
          </a:blip>
          <a:srcRect b="69871" l="37335" r="36720" t="4040"/>
          <a:stretch/>
        </p:blipFill>
        <p:spPr>
          <a:xfrm>
            <a:off x="340788" y="3301137"/>
            <a:ext cx="1125165" cy="1063500"/>
          </a:xfrm>
          <a:prstGeom prst="rect">
            <a:avLst/>
          </a:prstGeom>
          <a:noFill/>
          <a:ln>
            <a:noFill/>
          </a:ln>
        </p:spPr>
      </p:pic>
      <p:sp>
        <p:nvSpPr>
          <p:cNvPr id="563" name="Google Shape;563;p39"/>
          <p:cNvSpPr/>
          <p:nvPr/>
        </p:nvSpPr>
        <p:spPr>
          <a:xfrm>
            <a:off x="2972825" y="3300900"/>
            <a:ext cx="4604100" cy="1063500"/>
          </a:xfrm>
          <a:prstGeom prst="rect">
            <a:avLst/>
          </a:prstGeom>
          <a:solidFill>
            <a:srgbClr val="98D5B8"/>
          </a:solidFill>
          <a:ln cap="flat" cmpd="sng" w="9525">
            <a:solidFill>
              <a:srgbClr val="9E9E9E"/>
            </a:solidFill>
            <a:prstDash val="solid"/>
            <a:round/>
            <a:headEnd len="sm" w="sm" type="none"/>
            <a:tailEnd len="sm" w="sm" type="none"/>
          </a:ln>
        </p:spPr>
        <p:txBody>
          <a:bodyPr anchorCtr="0" anchor="ctr" bIns="91425" lIns="91425" spcFirstLastPara="1" rIns="91425" wrap="square" tIns="91425">
            <a:noAutofit/>
          </a:bodyPr>
          <a:lstStyle/>
          <a:p>
            <a:pPr indent="0" lvl="0" marL="457200" rtl="0" algn="l">
              <a:lnSpc>
                <a:spcPct val="115000"/>
              </a:lnSpc>
              <a:spcBef>
                <a:spcPts val="0"/>
              </a:spcBef>
              <a:spcAft>
                <a:spcPts val="0"/>
              </a:spcAft>
              <a:buNone/>
            </a:pPr>
            <a:r>
              <a:t/>
            </a:r>
            <a:endParaRPr sz="1500">
              <a:solidFill>
                <a:schemeClr val="lt1"/>
              </a:solidFill>
              <a:highlight>
                <a:srgbClr val="98D5B8"/>
              </a:highlight>
              <a:latin typeface="Raleway"/>
              <a:ea typeface="Raleway"/>
              <a:cs typeface="Raleway"/>
              <a:sym typeface="Raleway"/>
            </a:endParaRPr>
          </a:p>
          <a:p>
            <a:pPr indent="0" lvl="0" marL="457200" rtl="0" algn="l">
              <a:lnSpc>
                <a:spcPct val="115000"/>
              </a:lnSpc>
              <a:spcBef>
                <a:spcPts val="1200"/>
              </a:spcBef>
              <a:spcAft>
                <a:spcPts val="0"/>
              </a:spcAft>
              <a:buNone/>
            </a:pPr>
            <a:r>
              <a:t/>
            </a:r>
            <a:endParaRPr sz="1500">
              <a:solidFill>
                <a:schemeClr val="lt1"/>
              </a:solidFill>
              <a:highlight>
                <a:srgbClr val="98D5B8"/>
              </a:highlight>
              <a:latin typeface="Raleway"/>
              <a:ea typeface="Raleway"/>
              <a:cs typeface="Raleway"/>
              <a:sym typeface="Raleway"/>
            </a:endParaRPr>
          </a:p>
          <a:p>
            <a:pPr indent="457200" lvl="0" marL="457200" rtl="0" algn="l">
              <a:lnSpc>
                <a:spcPct val="115000"/>
              </a:lnSpc>
              <a:spcBef>
                <a:spcPts val="1200"/>
              </a:spcBef>
              <a:spcAft>
                <a:spcPts val="0"/>
              </a:spcAft>
              <a:buNone/>
            </a:pPr>
            <a:r>
              <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120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Generate a persistent identifier (</a:t>
            </a:r>
            <a:r>
              <a:rPr b="1" lang="en" sz="1500">
                <a:solidFill>
                  <a:schemeClr val="lt1"/>
                </a:solidFill>
                <a:highlight>
                  <a:srgbClr val="98D5B8"/>
                </a:highlight>
                <a:latin typeface="Raleway"/>
                <a:ea typeface="Raleway"/>
                <a:cs typeface="Raleway"/>
                <a:sym typeface="Raleway"/>
              </a:rPr>
              <a:t>DOI</a:t>
            </a:r>
            <a:r>
              <a:rPr lang="en" sz="1500">
                <a:solidFill>
                  <a:schemeClr val="lt1"/>
                </a:solidFill>
                <a:highlight>
                  <a:srgbClr val="98D5B8"/>
                </a:highlight>
                <a:latin typeface="Raleway"/>
                <a:ea typeface="Raleway"/>
                <a:cs typeface="Raleway"/>
                <a:sym typeface="Raleway"/>
              </a:rPr>
              <a:t>)</a:t>
            </a:r>
            <a:endParaRPr sz="1500">
              <a:solidFill>
                <a:schemeClr val="lt1"/>
              </a:solidFill>
              <a:highlight>
                <a:srgbClr val="98D5B8"/>
              </a:highlight>
              <a:latin typeface="Raleway"/>
              <a:ea typeface="Raleway"/>
              <a:cs typeface="Raleway"/>
              <a:sym typeface="Raleway"/>
            </a:endParaRPr>
          </a:p>
          <a:p>
            <a:pPr indent="-323850" lvl="0" marL="457200" rtl="0" algn="l">
              <a:lnSpc>
                <a:spcPct val="115000"/>
              </a:lnSpc>
              <a:spcBef>
                <a:spcPts val="0"/>
              </a:spcBef>
              <a:spcAft>
                <a:spcPts val="0"/>
              </a:spcAft>
              <a:buClr>
                <a:schemeClr val="lt1"/>
              </a:buClr>
              <a:buSzPts val="1500"/>
              <a:buFont typeface="Raleway"/>
              <a:buChar char="-"/>
            </a:pPr>
            <a:r>
              <a:rPr lang="en" sz="1500">
                <a:solidFill>
                  <a:schemeClr val="lt1"/>
                </a:solidFill>
                <a:highlight>
                  <a:srgbClr val="98D5B8"/>
                </a:highlight>
                <a:latin typeface="Raleway"/>
                <a:ea typeface="Raleway"/>
                <a:cs typeface="Raleway"/>
                <a:sym typeface="Raleway"/>
              </a:rPr>
              <a:t>Make the materials accessible to download (for individuals who can’t use GitHub)</a:t>
            </a:r>
            <a:endParaRPr sz="1500">
              <a:solidFill>
                <a:schemeClr val="lt1"/>
              </a:solidFill>
              <a:highlight>
                <a:srgbClr val="98D5B8"/>
              </a:highlight>
              <a:latin typeface="Raleway"/>
              <a:ea typeface="Raleway"/>
              <a:cs typeface="Raleway"/>
              <a:sym typeface="Raleway"/>
            </a:endParaRPr>
          </a:p>
          <a:p>
            <a:pPr indent="0" lvl="0" marL="914400" rtl="0" algn="l">
              <a:lnSpc>
                <a:spcPct val="115000"/>
              </a:lnSpc>
              <a:spcBef>
                <a:spcPts val="1200"/>
              </a:spcBef>
              <a:spcAft>
                <a:spcPts val="0"/>
              </a:spcAft>
              <a:buNone/>
            </a:pPr>
            <a:r>
              <a:t/>
            </a:r>
            <a:endParaRPr sz="800">
              <a:solidFill>
                <a:schemeClr val="lt1"/>
              </a:solidFill>
              <a:highlight>
                <a:srgbClr val="98D5B8"/>
              </a:highlight>
              <a:latin typeface="Raleway"/>
              <a:ea typeface="Raleway"/>
              <a:cs typeface="Raleway"/>
              <a:sym typeface="Raleway"/>
            </a:endParaRPr>
          </a:p>
          <a:p>
            <a:pPr indent="457200" lvl="0" marL="0" rtl="0" algn="l">
              <a:lnSpc>
                <a:spcPct val="115000"/>
              </a:lnSpc>
              <a:spcBef>
                <a:spcPts val="1200"/>
              </a:spcBef>
              <a:spcAft>
                <a:spcPts val="0"/>
              </a:spcAft>
              <a:buNone/>
            </a:pPr>
            <a:r>
              <a:t/>
            </a:r>
            <a:endParaRPr sz="1500">
              <a:solidFill>
                <a:schemeClr val="lt1"/>
              </a:solidFill>
              <a:highlight>
                <a:srgbClr val="98D5B8"/>
              </a:highlight>
              <a:latin typeface="Raleway"/>
              <a:ea typeface="Raleway"/>
              <a:cs typeface="Raleway"/>
              <a:sym typeface="Raleway"/>
            </a:endParaRPr>
          </a:p>
          <a:p>
            <a:pPr indent="0" lvl="0" marL="0" rtl="0" algn="l">
              <a:lnSpc>
                <a:spcPct val="115000"/>
              </a:lnSpc>
              <a:spcBef>
                <a:spcPts val="1200"/>
              </a:spcBef>
              <a:spcAft>
                <a:spcPts val="1200"/>
              </a:spcAft>
              <a:buNone/>
            </a:pPr>
            <a:r>
              <a:t/>
            </a:r>
            <a:endParaRPr>
              <a:solidFill>
                <a:schemeClr val="lt1"/>
              </a:solidFill>
              <a:highlight>
                <a:srgbClr val="98D5B8"/>
              </a:highlight>
            </a:endParaRPr>
          </a:p>
        </p:txBody>
      </p:sp>
      <p:pic>
        <p:nvPicPr>
          <p:cNvPr id="564" name="Google Shape;564;p39"/>
          <p:cNvPicPr preferRelativeResize="0"/>
          <p:nvPr/>
        </p:nvPicPr>
        <p:blipFill rotWithShape="1">
          <a:blip r:embed="rId7">
            <a:alphaModFix/>
          </a:blip>
          <a:srcRect b="69348" l="70387" r="4380" t="3598"/>
          <a:stretch/>
        </p:blipFill>
        <p:spPr>
          <a:xfrm>
            <a:off x="362800" y="3302100"/>
            <a:ext cx="1081142" cy="1089600"/>
          </a:xfrm>
          <a:prstGeom prst="rect">
            <a:avLst/>
          </a:prstGeom>
          <a:noFill/>
          <a:ln>
            <a:noFill/>
          </a:ln>
        </p:spPr>
      </p:pic>
      <p:pic>
        <p:nvPicPr>
          <p:cNvPr id="565" name="Google Shape;565;p39"/>
          <p:cNvPicPr preferRelativeResize="0"/>
          <p:nvPr/>
        </p:nvPicPr>
        <p:blipFill>
          <a:blip r:embed="rId4">
            <a:alphaModFix/>
          </a:blip>
          <a:stretch>
            <a:fillRect/>
          </a:stretch>
        </p:blipFill>
        <p:spPr>
          <a:xfrm>
            <a:off x="1277538" y="3477225"/>
            <a:ext cx="1777577" cy="710849"/>
          </a:xfrm>
          <a:prstGeom prst="rect">
            <a:avLst/>
          </a:prstGeom>
          <a:noFill/>
          <a:ln>
            <a:noFill/>
          </a:ln>
        </p:spPr>
      </p:pic>
      <p:sp>
        <p:nvSpPr>
          <p:cNvPr id="566" name="Google Shape;566;p39"/>
          <p:cNvSpPr txBox="1"/>
          <p:nvPr/>
        </p:nvSpPr>
        <p:spPr>
          <a:xfrm>
            <a:off x="21700" y="-62325"/>
            <a:ext cx="9868200" cy="292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 sz="700">
                <a:solidFill>
                  <a:srgbClr val="5B7083"/>
                </a:solidFill>
              </a:rPr>
              <a:t>This illustration is adopted with changes from The Turing Way</a:t>
            </a:r>
            <a:r>
              <a:rPr lang="en" sz="700">
                <a:solidFill>
                  <a:srgbClr val="5B7083"/>
                </a:solidFill>
              </a:rPr>
              <a:t> project illustration by Scriberia. Used under a CC-BY 4.0 licence. DOI: </a:t>
            </a:r>
            <a:r>
              <a:rPr lang="en" sz="700">
                <a:solidFill>
                  <a:srgbClr val="5B7083"/>
                </a:solidFill>
                <a:uFill>
                  <a:noFill/>
                </a:uFill>
                <a:hlinkClick r:id="rId8">
                  <a:extLst>
                    <a:ext uri="{A12FA001-AC4F-418D-AE19-62706E023703}">
                      <ahyp:hlinkClr val="tx"/>
                    </a:ext>
                  </a:extLst>
                </a:hlinkClick>
              </a:rPr>
              <a:t>10.5281/zenodo.3332807</a:t>
            </a:r>
            <a:endParaRPr sz="1100">
              <a:solidFill>
                <a:srgbClr val="5B7083"/>
              </a:solidFill>
              <a:latin typeface="Lato"/>
              <a:ea typeface="Lato"/>
              <a:cs typeface="Lato"/>
              <a:sym typeface="Lato"/>
            </a:endParaRPr>
          </a:p>
        </p:txBody>
      </p:sp>
      <p:pic>
        <p:nvPicPr>
          <p:cNvPr id="567" name="Google Shape;567;p39"/>
          <p:cNvPicPr preferRelativeResize="0"/>
          <p:nvPr/>
        </p:nvPicPr>
        <p:blipFill>
          <a:blip r:embed="rId9">
            <a:alphaModFix/>
          </a:blip>
          <a:stretch>
            <a:fillRect/>
          </a:stretch>
        </p:blipFill>
        <p:spPr>
          <a:xfrm>
            <a:off x="1118100" y="299475"/>
            <a:ext cx="6907801" cy="2933324"/>
          </a:xfrm>
          <a:prstGeom prst="rect">
            <a:avLst/>
          </a:prstGeom>
          <a:noFill/>
          <a:ln>
            <a:noFill/>
          </a:ln>
        </p:spPr>
      </p:pic>
      <p:sp>
        <p:nvSpPr>
          <p:cNvPr id="568" name="Google Shape;568;p39"/>
          <p:cNvSpPr/>
          <p:nvPr/>
        </p:nvSpPr>
        <p:spPr>
          <a:xfrm>
            <a:off x="5267325" y="542350"/>
            <a:ext cx="1242300" cy="5148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2" name="Shape 572"/>
        <p:cNvGrpSpPr/>
        <p:nvPr/>
      </p:nvGrpSpPr>
      <p:grpSpPr>
        <a:xfrm>
          <a:off x="0" y="0"/>
          <a:ext cx="0" cy="0"/>
          <a:chOff x="0" y="0"/>
          <a:chExt cx="0" cy="0"/>
        </a:xfrm>
      </p:grpSpPr>
      <p:sp>
        <p:nvSpPr>
          <p:cNvPr id="573" name="Google Shape;573;p40"/>
          <p:cNvSpPr txBox="1"/>
          <p:nvPr>
            <p:ph type="title"/>
          </p:nvPr>
        </p:nvSpPr>
        <p:spPr>
          <a:xfrm>
            <a:off x="2457075" y="485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Our Materials in Zenodo</a:t>
            </a:r>
            <a:endParaRPr b="1" sz="2420">
              <a:solidFill>
                <a:schemeClr val="dk2"/>
              </a:solidFill>
              <a:latin typeface="Raleway"/>
              <a:ea typeface="Raleway"/>
              <a:cs typeface="Raleway"/>
              <a:sym typeface="Raleway"/>
            </a:endParaRPr>
          </a:p>
        </p:txBody>
      </p:sp>
      <p:sp>
        <p:nvSpPr>
          <p:cNvPr id="574" name="Google Shape;574;p40"/>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75" name="Google Shape;575;p40"/>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576" name="Google Shape;576;p40"/>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577" name="Google Shape;577;p40"/>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578" name="Google Shape;578;p40"/>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79" name="Google Shape;579;p40"/>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80" name="Google Shape;580;p40"/>
          <p:cNvSpPr txBox="1"/>
          <p:nvPr/>
        </p:nvSpPr>
        <p:spPr>
          <a:xfrm>
            <a:off x="1627275" y="4404500"/>
            <a:ext cx="5620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Zenodo here: </a:t>
            </a:r>
            <a:r>
              <a:rPr lang="en" sz="1100" u="sng">
                <a:solidFill>
                  <a:srgbClr val="FF0000"/>
                </a:solidFill>
                <a:hlinkClick r:id="rId6">
                  <a:extLst>
                    <a:ext uri="{A12FA001-AC4F-418D-AE19-62706E023703}">
                      <ahyp:hlinkClr val="tx"/>
                    </a:ext>
                  </a:extLst>
                </a:hlinkClick>
              </a:rPr>
              <a:t>https://zenodo.org/record/5515763#.YUcz9GYzZhE</a:t>
            </a:r>
            <a:r>
              <a:rPr lang="en" sz="1100">
                <a:solidFill>
                  <a:srgbClr val="5B7083"/>
                </a:solidFill>
              </a:rPr>
              <a:t> </a:t>
            </a:r>
            <a:r>
              <a:rPr lang="en" sz="1100">
                <a:solidFill>
                  <a:srgbClr val="FF0000"/>
                </a:solidFill>
              </a:rPr>
              <a:t> </a:t>
            </a:r>
            <a:endParaRPr sz="1100">
              <a:solidFill>
                <a:srgbClr val="FF0000"/>
              </a:solidFill>
            </a:endParaRPr>
          </a:p>
        </p:txBody>
      </p:sp>
      <p:sp>
        <p:nvSpPr>
          <p:cNvPr id="581" name="Google Shape;581;p40"/>
          <p:cNvSpPr txBox="1"/>
          <p:nvPr/>
        </p:nvSpPr>
        <p:spPr>
          <a:xfrm>
            <a:off x="6169075" y="1685900"/>
            <a:ext cx="2581200" cy="15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Raleway"/>
                <a:ea typeface="Raleway"/>
                <a:cs typeface="Raleway"/>
                <a:sym typeface="Raleway"/>
              </a:rPr>
              <a:t>Cite as:</a:t>
            </a:r>
            <a:endParaRPr b="1">
              <a:solidFill>
                <a:schemeClr val="dk2"/>
              </a:solidFill>
              <a:latin typeface="Raleway"/>
              <a:ea typeface="Raleway"/>
              <a:cs typeface="Raleway"/>
              <a:sym typeface="Raleway"/>
            </a:endParaRPr>
          </a:p>
          <a:p>
            <a:pPr indent="0" lvl="0" marL="0" rtl="0" algn="l">
              <a:spcBef>
                <a:spcPts val="0"/>
              </a:spcBef>
              <a:spcAft>
                <a:spcPts val="0"/>
              </a:spcAft>
              <a:buNone/>
            </a:pPr>
            <a:r>
              <a:t/>
            </a:r>
            <a:endParaRPr b="1">
              <a:solidFill>
                <a:schemeClr val="dk2"/>
              </a:solidFill>
              <a:latin typeface="Raleway"/>
              <a:ea typeface="Raleway"/>
              <a:cs typeface="Raleway"/>
              <a:sym typeface="Raleway"/>
            </a:endParaRPr>
          </a:p>
          <a:p>
            <a:pPr indent="0" lvl="0" marL="0" rtl="0" algn="just">
              <a:lnSpc>
                <a:spcPct val="115000"/>
              </a:lnSpc>
              <a:spcBef>
                <a:spcPts val="0"/>
              </a:spcBef>
              <a:spcAft>
                <a:spcPts val="800"/>
              </a:spcAft>
              <a:buNone/>
            </a:pPr>
            <a:r>
              <a:rPr lang="en" sz="650">
                <a:solidFill>
                  <a:schemeClr val="dk2"/>
                </a:solidFill>
                <a:latin typeface="Roboto"/>
                <a:ea typeface="Roboto"/>
                <a:cs typeface="Roboto"/>
                <a:sym typeface="Roboto"/>
              </a:rPr>
              <a:t>Malvika Sharan, Emmy Tsang, Yo Yehudi, Bérénice Batut, Carlos Martinez, Helena Rasche, Hao Ye, Esther Plomp, Andre Maia Chagas, Georgia Aitkenhead, Suzanne lwai, Otis Smith, Emma Anne Harris, Thomas Mboa, Alex Holinski, Zulidyana Rusnalasari, Nelsy Mtsweni, Rowland Mosbergen, Iratxe Puebla, … Anelda van der Walt. (2021, September 19). Mini Talks/Videos about Open Science from OLS-3 Cohort (v.1.1). Zenodo.</a:t>
            </a:r>
            <a:r>
              <a:rPr lang="en" sz="750">
                <a:solidFill>
                  <a:schemeClr val="dk2"/>
                </a:solidFill>
                <a:latin typeface="Roboto"/>
                <a:ea typeface="Roboto"/>
                <a:cs typeface="Roboto"/>
                <a:sym typeface="Roboto"/>
              </a:rPr>
              <a:t> </a:t>
            </a:r>
            <a:r>
              <a:rPr b="1" lang="en" sz="750">
                <a:solidFill>
                  <a:schemeClr val="dk2"/>
                </a:solidFill>
                <a:latin typeface="Roboto"/>
                <a:ea typeface="Roboto"/>
                <a:cs typeface="Roboto"/>
                <a:sym typeface="Roboto"/>
              </a:rPr>
              <a:t>https://doi.org/10.5281/zenodo.5515763</a:t>
            </a:r>
            <a:endParaRPr b="1" sz="1100">
              <a:solidFill>
                <a:schemeClr val="dk2"/>
              </a:solidFill>
            </a:endParaRPr>
          </a:p>
        </p:txBody>
      </p:sp>
      <p:cxnSp>
        <p:nvCxnSpPr>
          <p:cNvPr id="582" name="Google Shape;582;p40"/>
          <p:cNvCxnSpPr/>
          <p:nvPr/>
        </p:nvCxnSpPr>
        <p:spPr>
          <a:xfrm>
            <a:off x="6045150" y="1303500"/>
            <a:ext cx="0" cy="2460300"/>
          </a:xfrm>
          <a:prstGeom prst="straightConnector1">
            <a:avLst/>
          </a:prstGeom>
          <a:noFill/>
          <a:ln cap="flat" cmpd="sng" w="9525">
            <a:solidFill>
              <a:srgbClr val="9E9E9E"/>
            </a:solidFill>
            <a:prstDash val="dash"/>
            <a:round/>
            <a:headEnd len="med" w="med" type="none"/>
            <a:tailEnd len="med" w="med" type="none"/>
          </a:ln>
        </p:spPr>
      </p:cxnSp>
      <p:pic>
        <p:nvPicPr>
          <p:cNvPr id="583" name="Google Shape;583;p40"/>
          <p:cNvPicPr preferRelativeResize="0"/>
          <p:nvPr/>
        </p:nvPicPr>
        <p:blipFill rotWithShape="1">
          <a:blip r:embed="rId7">
            <a:alphaModFix/>
          </a:blip>
          <a:srcRect b="5919" l="17980" r="19106" t="10823"/>
          <a:stretch/>
        </p:blipFill>
        <p:spPr>
          <a:xfrm>
            <a:off x="1363760" y="782000"/>
            <a:ext cx="4633666" cy="3449374"/>
          </a:xfrm>
          <a:prstGeom prst="rect">
            <a:avLst/>
          </a:prstGeom>
          <a:noFill/>
          <a:ln>
            <a:noFill/>
          </a:ln>
        </p:spPr>
      </p:pic>
      <p:sp>
        <p:nvSpPr>
          <p:cNvPr id="584" name="Google Shape;584;p40"/>
          <p:cNvSpPr/>
          <p:nvPr/>
        </p:nvSpPr>
        <p:spPr>
          <a:xfrm>
            <a:off x="4481314" y="3891347"/>
            <a:ext cx="1360200" cy="1884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8" name="Shape 588"/>
        <p:cNvGrpSpPr/>
        <p:nvPr/>
      </p:nvGrpSpPr>
      <p:grpSpPr>
        <a:xfrm>
          <a:off x="0" y="0"/>
          <a:ext cx="0" cy="0"/>
          <a:chOff x="0" y="0"/>
          <a:chExt cx="0" cy="0"/>
        </a:xfrm>
      </p:grpSpPr>
      <p:pic>
        <p:nvPicPr>
          <p:cNvPr id="589" name="Google Shape;589;p41"/>
          <p:cNvPicPr preferRelativeResize="0"/>
          <p:nvPr/>
        </p:nvPicPr>
        <p:blipFill>
          <a:blip r:embed="rId3">
            <a:alphaModFix/>
          </a:blip>
          <a:stretch>
            <a:fillRect/>
          </a:stretch>
        </p:blipFill>
        <p:spPr>
          <a:xfrm>
            <a:off x="1247251" y="720650"/>
            <a:ext cx="4679625" cy="3584401"/>
          </a:xfrm>
          <a:prstGeom prst="rect">
            <a:avLst/>
          </a:prstGeom>
          <a:noFill/>
          <a:ln>
            <a:noFill/>
          </a:ln>
        </p:spPr>
      </p:pic>
      <p:sp>
        <p:nvSpPr>
          <p:cNvPr id="590" name="Google Shape;590;p41"/>
          <p:cNvSpPr txBox="1"/>
          <p:nvPr>
            <p:ph type="title"/>
          </p:nvPr>
        </p:nvSpPr>
        <p:spPr>
          <a:xfrm>
            <a:off x="2170250" y="485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Our Materials in Zenodo</a:t>
            </a:r>
            <a:endParaRPr b="1" sz="2420">
              <a:solidFill>
                <a:schemeClr val="dk2"/>
              </a:solidFill>
              <a:latin typeface="Raleway"/>
              <a:ea typeface="Raleway"/>
              <a:cs typeface="Raleway"/>
              <a:sym typeface="Raleway"/>
            </a:endParaRPr>
          </a:p>
        </p:txBody>
      </p:sp>
      <p:sp>
        <p:nvSpPr>
          <p:cNvPr id="591" name="Google Shape;591;p41"/>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592" name="Google Shape;592;p41"/>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593" name="Google Shape;593;p41"/>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594" name="Google Shape;594;p41"/>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595" name="Google Shape;595;p41"/>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96" name="Google Shape;596;p41"/>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597" name="Google Shape;597;p41"/>
          <p:cNvSpPr txBox="1"/>
          <p:nvPr/>
        </p:nvSpPr>
        <p:spPr>
          <a:xfrm>
            <a:off x="1627275" y="4404500"/>
            <a:ext cx="56205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our project in Zenodo here: </a:t>
            </a:r>
            <a:r>
              <a:rPr lang="en" sz="1100" u="sng">
                <a:solidFill>
                  <a:srgbClr val="FF0000"/>
                </a:solidFill>
                <a:hlinkClick r:id="rId7">
                  <a:extLst>
                    <a:ext uri="{A12FA001-AC4F-418D-AE19-62706E023703}">
                      <ahyp:hlinkClr val="tx"/>
                    </a:ext>
                  </a:extLst>
                </a:hlinkClick>
              </a:rPr>
              <a:t>https://zenodo.org/record/5515763#.YUcz9GYzZhE</a:t>
            </a:r>
            <a:r>
              <a:rPr lang="en" sz="1100">
                <a:solidFill>
                  <a:srgbClr val="5B7083"/>
                </a:solidFill>
              </a:rPr>
              <a:t> </a:t>
            </a:r>
            <a:r>
              <a:rPr lang="en" sz="1100">
                <a:solidFill>
                  <a:srgbClr val="FF0000"/>
                </a:solidFill>
              </a:rPr>
              <a:t> </a:t>
            </a:r>
            <a:endParaRPr sz="1100">
              <a:solidFill>
                <a:srgbClr val="FF0000"/>
              </a:solidFill>
            </a:endParaRPr>
          </a:p>
        </p:txBody>
      </p:sp>
      <p:sp>
        <p:nvSpPr>
          <p:cNvPr id="598" name="Google Shape;598;p41"/>
          <p:cNvSpPr txBox="1"/>
          <p:nvPr/>
        </p:nvSpPr>
        <p:spPr>
          <a:xfrm>
            <a:off x="6169075" y="1685900"/>
            <a:ext cx="2581200" cy="15543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a:solidFill>
                  <a:schemeClr val="dk2"/>
                </a:solidFill>
                <a:latin typeface="Raleway"/>
                <a:ea typeface="Raleway"/>
                <a:cs typeface="Raleway"/>
                <a:sym typeface="Raleway"/>
              </a:rPr>
              <a:t>Cite as:</a:t>
            </a:r>
            <a:endParaRPr b="1">
              <a:solidFill>
                <a:schemeClr val="dk2"/>
              </a:solidFill>
              <a:latin typeface="Raleway"/>
              <a:ea typeface="Raleway"/>
              <a:cs typeface="Raleway"/>
              <a:sym typeface="Raleway"/>
            </a:endParaRPr>
          </a:p>
          <a:p>
            <a:pPr indent="0" lvl="0" marL="0" rtl="0" algn="l">
              <a:spcBef>
                <a:spcPts val="0"/>
              </a:spcBef>
              <a:spcAft>
                <a:spcPts val="0"/>
              </a:spcAft>
              <a:buNone/>
            </a:pPr>
            <a:r>
              <a:t/>
            </a:r>
            <a:endParaRPr b="1">
              <a:solidFill>
                <a:schemeClr val="dk2"/>
              </a:solidFill>
              <a:latin typeface="Raleway"/>
              <a:ea typeface="Raleway"/>
              <a:cs typeface="Raleway"/>
              <a:sym typeface="Raleway"/>
            </a:endParaRPr>
          </a:p>
          <a:p>
            <a:pPr indent="0" lvl="0" marL="0" rtl="0" algn="just">
              <a:lnSpc>
                <a:spcPct val="115000"/>
              </a:lnSpc>
              <a:spcBef>
                <a:spcPts val="0"/>
              </a:spcBef>
              <a:spcAft>
                <a:spcPts val="800"/>
              </a:spcAft>
              <a:buNone/>
            </a:pPr>
            <a:r>
              <a:rPr lang="en" sz="650">
                <a:solidFill>
                  <a:schemeClr val="dk2"/>
                </a:solidFill>
                <a:latin typeface="Roboto"/>
                <a:ea typeface="Roboto"/>
                <a:cs typeface="Roboto"/>
                <a:sym typeface="Roboto"/>
              </a:rPr>
              <a:t>Malvika Sharan, Emmy Tsang, Yo Yehudi, Bérénice Batut, Carlos Martinez, Helena Rasche, Hao Ye, Esther Plomp, Andre Maia Chagas, Georgia Aitkenhead, Suzanne lwai, Otis Smith, Emma Anne Harris, Thomas Mboa, Alex Holinski, Zulidyana Rusnalasari, Nelsy Mtsweni, Rowland Mosbergen, Iratxe Puebla, … Anelda van der Walt. (2021, September 19). Mini Talks/Videos about Open Science from OLS-3 Cohort (v.1.1). Zenodo.</a:t>
            </a:r>
            <a:r>
              <a:rPr lang="en" sz="750">
                <a:solidFill>
                  <a:schemeClr val="dk2"/>
                </a:solidFill>
                <a:latin typeface="Roboto"/>
                <a:ea typeface="Roboto"/>
                <a:cs typeface="Roboto"/>
                <a:sym typeface="Roboto"/>
              </a:rPr>
              <a:t> </a:t>
            </a:r>
            <a:r>
              <a:rPr b="1" lang="en" sz="750">
                <a:solidFill>
                  <a:schemeClr val="dk2"/>
                </a:solidFill>
                <a:latin typeface="Roboto"/>
                <a:ea typeface="Roboto"/>
                <a:cs typeface="Roboto"/>
                <a:sym typeface="Roboto"/>
              </a:rPr>
              <a:t>https://doi.org/10.5281/zenodo.5515763</a:t>
            </a:r>
            <a:endParaRPr b="1" sz="1100">
              <a:solidFill>
                <a:schemeClr val="dk2"/>
              </a:solidFill>
            </a:endParaRPr>
          </a:p>
        </p:txBody>
      </p:sp>
      <p:cxnSp>
        <p:nvCxnSpPr>
          <p:cNvPr id="599" name="Google Shape;599;p41"/>
          <p:cNvCxnSpPr/>
          <p:nvPr/>
        </p:nvCxnSpPr>
        <p:spPr>
          <a:xfrm>
            <a:off x="6045150" y="1303500"/>
            <a:ext cx="0" cy="2460300"/>
          </a:xfrm>
          <a:prstGeom prst="straightConnector1">
            <a:avLst/>
          </a:prstGeom>
          <a:noFill/>
          <a:ln cap="flat" cmpd="sng" w="9525">
            <a:solidFill>
              <a:srgbClr val="9E9E9E"/>
            </a:solidFill>
            <a:prstDash val="dash"/>
            <a:round/>
            <a:headEnd len="med" w="med" type="none"/>
            <a:tailEnd len="med" w="med" type="none"/>
          </a:ln>
        </p:spPr>
      </p:cxnSp>
      <p:sp>
        <p:nvSpPr>
          <p:cNvPr id="600" name="Google Shape;600;p41"/>
          <p:cNvSpPr/>
          <p:nvPr/>
        </p:nvSpPr>
        <p:spPr>
          <a:xfrm>
            <a:off x="4343400" y="4095125"/>
            <a:ext cx="1325700" cy="2193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01" name="Google Shape;601;p41"/>
          <p:cNvPicPr preferRelativeResize="0"/>
          <p:nvPr/>
        </p:nvPicPr>
        <p:blipFill rotWithShape="1">
          <a:blip r:embed="rId8">
            <a:alphaModFix/>
          </a:blip>
          <a:srcRect b="0" l="18113" r="18594" t="10474"/>
          <a:stretch/>
        </p:blipFill>
        <p:spPr>
          <a:xfrm>
            <a:off x="1206875" y="656975"/>
            <a:ext cx="4746226" cy="3776549"/>
          </a:xfrm>
          <a:prstGeom prst="rect">
            <a:avLst/>
          </a:prstGeom>
          <a:noFill/>
          <a:ln>
            <a:noFill/>
          </a:ln>
        </p:spPr>
      </p:pic>
      <p:sp>
        <p:nvSpPr>
          <p:cNvPr id="602" name="Google Shape;602;p41"/>
          <p:cNvSpPr/>
          <p:nvPr/>
        </p:nvSpPr>
        <p:spPr>
          <a:xfrm>
            <a:off x="3912312" y="4013482"/>
            <a:ext cx="356700" cy="237600"/>
          </a:xfrm>
          <a:prstGeom prst="rect">
            <a:avLst/>
          </a:prstGeom>
          <a:noFill/>
          <a:ln cap="flat" cmpd="sng" w="19050">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15"/>
          <p:cNvSpPr txBox="1"/>
          <p:nvPr>
            <p:ph type="title"/>
          </p:nvPr>
        </p:nvSpPr>
        <p:spPr>
          <a:xfrm>
            <a:off x="556500" y="461950"/>
            <a:ext cx="55068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About us ~ Batool Almarzouq</a:t>
            </a:r>
            <a:endParaRPr b="1" sz="2420">
              <a:solidFill>
                <a:schemeClr val="dk2"/>
              </a:solidFill>
              <a:latin typeface="Raleway"/>
              <a:ea typeface="Raleway"/>
              <a:cs typeface="Raleway"/>
              <a:sym typeface="Raleway"/>
            </a:endParaRPr>
          </a:p>
        </p:txBody>
      </p:sp>
      <p:sp>
        <p:nvSpPr>
          <p:cNvPr id="93" name="Google Shape;93;p15"/>
          <p:cNvSpPr txBox="1"/>
          <p:nvPr/>
        </p:nvSpPr>
        <p:spPr>
          <a:xfrm>
            <a:off x="6626125" y="4222350"/>
            <a:ext cx="2553300" cy="10365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l">
              <a:lnSpc>
                <a:spcPct val="115000"/>
              </a:lnSpc>
              <a:spcBef>
                <a:spcPts val="0"/>
              </a:spcBef>
              <a:spcAft>
                <a:spcPts val="0"/>
              </a:spcAft>
              <a:buNone/>
            </a:pPr>
            <a:r>
              <a:rPr lang="en">
                <a:solidFill>
                  <a:srgbClr val="FFFFFF"/>
                </a:solidFill>
                <a:latin typeface="Nunito"/>
                <a:ea typeface="Nunito"/>
                <a:cs typeface="Nunito"/>
                <a:sym typeface="Nunito"/>
              </a:rPr>
              <a:t>Formulated our vision and aims, roadmap - 1st Meetup for Carpentries community in MENA</a:t>
            </a:r>
            <a:endParaRPr>
              <a:solidFill>
                <a:srgbClr val="FFFFFF"/>
              </a:solidFill>
              <a:latin typeface="Nunito"/>
              <a:ea typeface="Nunito"/>
              <a:cs typeface="Nunito"/>
              <a:sym typeface="Nuni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94" name="Google Shape;94;p15"/>
          <p:cNvSpPr txBox="1"/>
          <p:nvPr/>
        </p:nvSpPr>
        <p:spPr>
          <a:xfrm>
            <a:off x="4638900" y="4666900"/>
            <a:ext cx="1532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000">
              <a:latin typeface="Raleway"/>
              <a:ea typeface="Raleway"/>
              <a:cs typeface="Raleway"/>
              <a:sym typeface="Raleway"/>
            </a:endParaRPr>
          </a:p>
        </p:txBody>
      </p:sp>
      <p:pic>
        <p:nvPicPr>
          <p:cNvPr id="95" name="Google Shape;95;p15"/>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96" name="Google Shape;96;p15"/>
          <p:cNvPicPr preferRelativeResize="0"/>
          <p:nvPr/>
        </p:nvPicPr>
        <p:blipFill>
          <a:blip r:embed="rId4">
            <a:alphaModFix/>
          </a:blip>
          <a:stretch>
            <a:fillRect/>
          </a:stretch>
        </p:blipFill>
        <p:spPr>
          <a:xfrm>
            <a:off x="-9700" y="4749675"/>
            <a:ext cx="1028644" cy="411351"/>
          </a:xfrm>
          <a:prstGeom prst="rect">
            <a:avLst/>
          </a:prstGeom>
          <a:noFill/>
          <a:ln>
            <a:noFill/>
          </a:ln>
        </p:spPr>
      </p:pic>
      <p:sp>
        <p:nvSpPr>
          <p:cNvPr id="97" name="Google Shape;97;p15"/>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15"/>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99" name="Google Shape;99;p15"/>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00" name="Google Shape;100;p15"/>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01" name="Google Shape;101;p15"/>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102" name="Google Shape;102;p15"/>
          <p:cNvPicPr preferRelativeResize="0"/>
          <p:nvPr/>
        </p:nvPicPr>
        <p:blipFill>
          <a:blip r:embed="rId4">
            <a:alphaModFix/>
          </a:blip>
          <a:stretch>
            <a:fillRect/>
          </a:stretch>
        </p:blipFill>
        <p:spPr>
          <a:xfrm>
            <a:off x="-9700" y="4749675"/>
            <a:ext cx="1028644" cy="411351"/>
          </a:xfrm>
          <a:prstGeom prst="rect">
            <a:avLst/>
          </a:prstGeom>
          <a:noFill/>
          <a:ln>
            <a:noFill/>
          </a:ln>
        </p:spPr>
      </p:pic>
      <p:sp>
        <p:nvSpPr>
          <p:cNvPr id="103" name="Google Shape;103;p15"/>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04" name="Google Shape;104;p15"/>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105" name="Google Shape;105;p15"/>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106" name="Google Shape;106;p15"/>
          <p:cNvSpPr txBox="1"/>
          <p:nvPr/>
        </p:nvSpPr>
        <p:spPr>
          <a:xfrm>
            <a:off x="3628550" y="1138650"/>
            <a:ext cx="5303700" cy="3324600"/>
          </a:xfrm>
          <a:prstGeom prst="rect">
            <a:avLst/>
          </a:prstGeom>
          <a:noFill/>
          <a:ln>
            <a:noFill/>
          </a:ln>
        </p:spPr>
        <p:txBody>
          <a:bodyPr anchorCtr="0" anchor="t" bIns="91425" lIns="91425" spcFirstLastPara="1" rIns="91425" wrap="square" tIns="91425">
            <a:spAutoFit/>
          </a:bodyPr>
          <a:lstStyle/>
          <a:p>
            <a:pPr indent="-336550" lvl="0" marL="457200" rtl="0" algn="l">
              <a:spcBef>
                <a:spcPts val="0"/>
              </a:spcBef>
              <a:spcAft>
                <a:spcPts val="0"/>
              </a:spcAft>
              <a:buSzPts val="1700"/>
              <a:buFont typeface="Raleway"/>
              <a:buChar char="●"/>
            </a:pPr>
            <a:r>
              <a:rPr lang="en" sz="1700">
                <a:latin typeface="Raleway"/>
                <a:ea typeface="Raleway"/>
                <a:cs typeface="Raleway"/>
                <a:sym typeface="Raleway"/>
              </a:rPr>
              <a:t>Post-doc in </a:t>
            </a:r>
            <a:r>
              <a:rPr lang="en" sz="1700" u="sng">
                <a:solidFill>
                  <a:schemeClr val="hlink"/>
                </a:solidFill>
                <a:latin typeface="Raleway"/>
                <a:ea typeface="Raleway"/>
                <a:cs typeface="Raleway"/>
                <a:sym typeface="Raleway"/>
                <a:hlinkClick r:id="rId6"/>
              </a:rPr>
              <a:t>KAIMRC</a:t>
            </a:r>
            <a:r>
              <a:rPr lang="en" sz="1700">
                <a:latin typeface="Raleway"/>
                <a:ea typeface="Raleway"/>
                <a:cs typeface="Raleway"/>
                <a:sym typeface="Raleway"/>
              </a:rPr>
              <a:t>, Saudi Arabia and Honorary Research Fellow at </a:t>
            </a:r>
            <a:r>
              <a:rPr lang="en" sz="1700" u="sng">
                <a:solidFill>
                  <a:schemeClr val="hlink"/>
                </a:solidFill>
                <a:latin typeface="Raleway"/>
                <a:ea typeface="Raleway"/>
                <a:cs typeface="Raleway"/>
                <a:sym typeface="Raleway"/>
                <a:hlinkClick r:id="rId7"/>
              </a:rPr>
              <a:t>the University of Liverpool</a:t>
            </a:r>
            <a:r>
              <a:rPr lang="en" sz="1700">
                <a:latin typeface="Raleway"/>
                <a:ea typeface="Raleway"/>
                <a:cs typeface="Raleway"/>
                <a:sym typeface="Raleway"/>
              </a:rPr>
              <a:t>, UK</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lang="en" sz="1700">
                <a:latin typeface="Raleway"/>
                <a:ea typeface="Raleway"/>
                <a:cs typeface="Raleway"/>
                <a:sym typeface="Raleway"/>
              </a:rPr>
              <a:t>A member of </a:t>
            </a:r>
            <a:r>
              <a:rPr b="1" lang="en" sz="1700" u="sng">
                <a:solidFill>
                  <a:schemeClr val="hlink"/>
                </a:solidFill>
                <a:latin typeface="Raleway"/>
                <a:ea typeface="Raleway"/>
                <a:cs typeface="Raleway"/>
                <a:sym typeface="Raleway"/>
                <a:hlinkClick r:id="rId8"/>
              </a:rPr>
              <a:t>R-Ladies Global committee</a:t>
            </a:r>
            <a:r>
              <a:rPr lang="en" sz="1700">
                <a:latin typeface="Raleway"/>
                <a:ea typeface="Raleway"/>
                <a:cs typeface="Raleway"/>
                <a:sym typeface="Raleway"/>
              </a:rPr>
              <a:t>, a worldwide organization to promote gender diversity in the R community. </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lang="en" sz="1700">
                <a:latin typeface="Raleway"/>
                <a:ea typeface="Raleway"/>
                <a:cs typeface="Raleway"/>
                <a:sym typeface="Raleway"/>
              </a:rPr>
              <a:t>Founded the </a:t>
            </a:r>
            <a:r>
              <a:rPr b="1" lang="en" sz="1700" u="sng">
                <a:solidFill>
                  <a:schemeClr val="hlink"/>
                </a:solidFill>
                <a:latin typeface="Raleway"/>
                <a:ea typeface="Raleway"/>
                <a:cs typeface="Raleway"/>
                <a:sym typeface="Raleway"/>
                <a:hlinkClick r:id="rId9"/>
              </a:rPr>
              <a:t>Open Science Community in Saudi Arabia (OSCSA),</a:t>
            </a:r>
            <a:r>
              <a:rPr lang="en" sz="1700">
                <a:latin typeface="Raleway"/>
                <a:ea typeface="Raleway"/>
                <a:cs typeface="Raleway"/>
                <a:sym typeface="Raleway"/>
              </a:rPr>
              <a:t> which aims to create significant value towards Saudi Arabia's Vision 2030.</a:t>
            </a:r>
            <a:endParaRPr sz="1700">
              <a:latin typeface="Raleway"/>
              <a:ea typeface="Raleway"/>
              <a:cs typeface="Raleway"/>
              <a:sym typeface="Raleway"/>
            </a:endParaRPr>
          </a:p>
          <a:p>
            <a:pPr indent="0" lvl="0" marL="457200" rtl="0" algn="l">
              <a:spcBef>
                <a:spcPts val="0"/>
              </a:spcBef>
              <a:spcAft>
                <a:spcPts val="0"/>
              </a:spcAft>
              <a:buNone/>
            </a:pPr>
            <a:r>
              <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lang="en" sz="1700">
                <a:latin typeface="Raleway"/>
                <a:ea typeface="Raleway"/>
                <a:cs typeface="Raleway"/>
                <a:sym typeface="Raleway"/>
              </a:rPr>
              <a:t>Twitter: </a:t>
            </a:r>
            <a:r>
              <a:rPr lang="en" sz="1700" u="sng">
                <a:solidFill>
                  <a:schemeClr val="hlink"/>
                </a:solidFill>
                <a:latin typeface="Raleway"/>
                <a:ea typeface="Raleway"/>
                <a:cs typeface="Raleway"/>
                <a:sym typeface="Raleway"/>
                <a:hlinkClick r:id="rId10"/>
              </a:rPr>
              <a:t>@batool664</a:t>
            </a:r>
            <a:r>
              <a:rPr lang="en" sz="1700">
                <a:latin typeface="Raleway"/>
                <a:ea typeface="Raleway"/>
                <a:cs typeface="Raleway"/>
                <a:sym typeface="Raleway"/>
              </a:rPr>
              <a:t>, </a:t>
            </a:r>
            <a:r>
              <a:rPr lang="en" sz="1700" u="sng">
                <a:solidFill>
                  <a:schemeClr val="hlink"/>
                </a:solidFill>
                <a:latin typeface="Raleway"/>
                <a:ea typeface="Raleway"/>
                <a:cs typeface="Raleway"/>
                <a:sym typeface="Raleway"/>
                <a:hlinkClick r:id="rId11"/>
              </a:rPr>
              <a:t>Personal Website</a:t>
            </a:r>
            <a:endParaRPr sz="1700">
              <a:latin typeface="Raleway"/>
              <a:ea typeface="Raleway"/>
              <a:cs typeface="Raleway"/>
              <a:sym typeface="Raleway"/>
            </a:endParaRPr>
          </a:p>
        </p:txBody>
      </p:sp>
      <p:pic>
        <p:nvPicPr>
          <p:cNvPr id="107" name="Google Shape;107;p15"/>
          <p:cNvPicPr preferRelativeResize="0"/>
          <p:nvPr/>
        </p:nvPicPr>
        <p:blipFill>
          <a:blip r:embed="rId12">
            <a:alphaModFix/>
          </a:blip>
          <a:stretch>
            <a:fillRect/>
          </a:stretch>
        </p:blipFill>
        <p:spPr>
          <a:xfrm>
            <a:off x="867375" y="1138638"/>
            <a:ext cx="2464500" cy="3159600"/>
          </a:xfrm>
          <a:prstGeom prst="ellipse">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6" name="Shape 606"/>
        <p:cNvGrpSpPr/>
        <p:nvPr/>
      </p:nvGrpSpPr>
      <p:grpSpPr>
        <a:xfrm>
          <a:off x="0" y="0"/>
          <a:ext cx="0" cy="0"/>
          <a:chOff x="0" y="0"/>
          <a:chExt cx="0" cy="0"/>
        </a:xfrm>
      </p:grpSpPr>
      <p:sp>
        <p:nvSpPr>
          <p:cNvPr id="607" name="Google Shape;607;p42"/>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Contributing:</a:t>
            </a:r>
            <a:endParaRPr b="1" sz="2420">
              <a:solidFill>
                <a:schemeClr val="dk2"/>
              </a:solidFill>
              <a:latin typeface="Raleway"/>
              <a:ea typeface="Raleway"/>
              <a:cs typeface="Raleway"/>
              <a:sym typeface="Raleway"/>
            </a:endParaRPr>
          </a:p>
        </p:txBody>
      </p:sp>
      <p:sp>
        <p:nvSpPr>
          <p:cNvPr id="608" name="Google Shape;608;p42"/>
          <p:cNvSpPr txBox="1"/>
          <p:nvPr>
            <p:ph idx="1" type="body"/>
          </p:nvPr>
        </p:nvSpPr>
        <p:spPr>
          <a:xfrm>
            <a:off x="328500" y="1065975"/>
            <a:ext cx="84870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400">
                <a:latin typeface="Raleway"/>
                <a:ea typeface="Raleway"/>
                <a:cs typeface="Raleway"/>
                <a:sym typeface="Raleway"/>
              </a:rPr>
              <a:t> </a:t>
            </a:r>
            <a:r>
              <a:rPr lang="en" sz="1400">
                <a:solidFill>
                  <a:srgbClr val="434343"/>
                </a:solidFill>
                <a:latin typeface="Raleway"/>
                <a:ea typeface="Raleway"/>
                <a:cs typeface="Raleway"/>
                <a:sym typeface="Raleway"/>
              </a:rPr>
              <a:t>Join the translation Team through </a:t>
            </a:r>
            <a:r>
              <a:rPr lang="en" sz="1400" u="sng">
                <a:solidFill>
                  <a:schemeClr val="hlink"/>
                </a:solidFill>
                <a:latin typeface="Raleway"/>
                <a:ea typeface="Raleway"/>
                <a:cs typeface="Raleway"/>
                <a:sym typeface="Raleway"/>
                <a:hlinkClick r:id="rId3"/>
              </a:rPr>
              <a:t>this invitation link</a:t>
            </a:r>
            <a:r>
              <a:rPr lang="en" sz="1400">
                <a:solidFill>
                  <a:srgbClr val="434343"/>
                </a:solidFill>
                <a:latin typeface="Raleway"/>
                <a:ea typeface="Raleway"/>
                <a:cs typeface="Raleway"/>
                <a:sym typeface="Raleway"/>
              </a:rPr>
              <a:t> </a:t>
            </a:r>
            <a:r>
              <a:rPr b="1" lang="en" sz="1400">
                <a:solidFill>
                  <a:srgbClr val="434343"/>
                </a:solidFill>
                <a:latin typeface="Raleway"/>
                <a:ea typeface="Raleway"/>
                <a:cs typeface="Raleway"/>
                <a:sym typeface="Raleway"/>
              </a:rPr>
              <a:t>or</a:t>
            </a:r>
            <a:r>
              <a:rPr lang="en" sz="1400">
                <a:solidFill>
                  <a:srgbClr val="434343"/>
                </a:solidFill>
                <a:latin typeface="Raleway"/>
                <a:ea typeface="Raleway"/>
                <a:cs typeface="Raleway"/>
                <a:sym typeface="Raleway"/>
              </a:rPr>
              <a:t> visit or </a:t>
            </a:r>
            <a:r>
              <a:rPr lang="en" sz="1400" u="sng">
                <a:solidFill>
                  <a:schemeClr val="hlink"/>
                </a:solidFill>
                <a:latin typeface="Raleway"/>
                <a:ea typeface="Raleway"/>
                <a:cs typeface="Raleway"/>
                <a:sym typeface="Raleway"/>
                <a:hlinkClick r:id="rId4"/>
              </a:rPr>
              <a:t>Crowdin page</a:t>
            </a:r>
            <a:r>
              <a:rPr lang="en" sz="1400">
                <a:solidFill>
                  <a:srgbClr val="434343"/>
                </a:solidFill>
                <a:latin typeface="Raleway"/>
                <a:ea typeface="Raleway"/>
                <a:cs typeface="Raleway"/>
                <a:sym typeface="Raleway"/>
              </a:rPr>
              <a:t> and click join!</a:t>
            </a:r>
            <a:endParaRPr sz="1400">
              <a:solidFill>
                <a:srgbClr val="434343"/>
              </a:solidFill>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pic>
        <p:nvPicPr>
          <p:cNvPr id="609" name="Google Shape;609;p42"/>
          <p:cNvPicPr preferRelativeResize="0"/>
          <p:nvPr/>
        </p:nvPicPr>
        <p:blipFill rotWithShape="1">
          <a:blip r:embed="rId5">
            <a:alphaModFix/>
          </a:blip>
          <a:srcRect b="-2722" l="20964" r="18620" t="-9322"/>
          <a:stretch/>
        </p:blipFill>
        <p:spPr>
          <a:xfrm>
            <a:off x="6738975" y="2639872"/>
            <a:ext cx="1799350" cy="1842505"/>
          </a:xfrm>
          <a:prstGeom prst="rect">
            <a:avLst/>
          </a:prstGeom>
          <a:noFill/>
          <a:ln>
            <a:noFill/>
          </a:ln>
        </p:spPr>
      </p:pic>
      <p:sp>
        <p:nvSpPr>
          <p:cNvPr id="610" name="Google Shape;610;p42"/>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11" name="Google Shape;611;p42"/>
          <p:cNvPicPr preferRelativeResize="0"/>
          <p:nvPr/>
        </p:nvPicPr>
        <p:blipFill>
          <a:blip r:embed="rId6">
            <a:alphaModFix/>
          </a:blip>
          <a:stretch>
            <a:fillRect/>
          </a:stretch>
        </p:blipFill>
        <p:spPr>
          <a:xfrm>
            <a:off x="3790125" y="4673475"/>
            <a:ext cx="514825" cy="514825"/>
          </a:xfrm>
          <a:prstGeom prst="rect">
            <a:avLst/>
          </a:prstGeom>
          <a:noFill/>
          <a:ln>
            <a:noFill/>
          </a:ln>
        </p:spPr>
      </p:pic>
      <p:pic>
        <p:nvPicPr>
          <p:cNvPr id="612" name="Google Shape;612;p42"/>
          <p:cNvPicPr preferRelativeResize="0"/>
          <p:nvPr/>
        </p:nvPicPr>
        <p:blipFill>
          <a:blip r:embed="rId7">
            <a:alphaModFix/>
          </a:blip>
          <a:stretch>
            <a:fillRect/>
          </a:stretch>
        </p:blipFill>
        <p:spPr>
          <a:xfrm>
            <a:off x="-9700" y="4749675"/>
            <a:ext cx="1028644" cy="411351"/>
          </a:xfrm>
          <a:prstGeom prst="rect">
            <a:avLst/>
          </a:prstGeom>
          <a:noFill/>
          <a:ln>
            <a:noFill/>
          </a:ln>
        </p:spPr>
      </p:pic>
      <p:pic>
        <p:nvPicPr>
          <p:cNvPr id="613" name="Google Shape;613;p42"/>
          <p:cNvPicPr preferRelativeResize="0"/>
          <p:nvPr/>
        </p:nvPicPr>
        <p:blipFill>
          <a:blip r:embed="rId8">
            <a:alphaModFix/>
          </a:blip>
          <a:stretch>
            <a:fillRect/>
          </a:stretch>
        </p:blipFill>
        <p:spPr>
          <a:xfrm>
            <a:off x="8299750" y="4809000"/>
            <a:ext cx="712425" cy="251150"/>
          </a:xfrm>
          <a:prstGeom prst="rect">
            <a:avLst/>
          </a:prstGeom>
          <a:noFill/>
          <a:ln>
            <a:noFill/>
          </a:ln>
        </p:spPr>
      </p:pic>
      <p:sp>
        <p:nvSpPr>
          <p:cNvPr id="614" name="Google Shape;614;p42"/>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15" name="Google Shape;615;p42"/>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616" name="Google Shape;616;p42"/>
          <p:cNvPicPr preferRelativeResize="0"/>
          <p:nvPr/>
        </p:nvPicPr>
        <p:blipFill>
          <a:blip r:embed="rId9">
            <a:alphaModFix/>
          </a:blip>
          <a:stretch>
            <a:fillRect/>
          </a:stretch>
        </p:blipFill>
        <p:spPr>
          <a:xfrm>
            <a:off x="525425" y="1558424"/>
            <a:ext cx="5873075" cy="2999651"/>
          </a:xfrm>
          <a:prstGeom prst="rect">
            <a:avLst/>
          </a:prstGeom>
          <a:noFill/>
          <a:ln>
            <a:noFill/>
          </a:ln>
        </p:spPr>
      </p:pic>
      <p:pic>
        <p:nvPicPr>
          <p:cNvPr id="617" name="Google Shape;617;p42"/>
          <p:cNvPicPr preferRelativeResize="0"/>
          <p:nvPr/>
        </p:nvPicPr>
        <p:blipFill rotWithShape="1">
          <a:blip r:embed="rId10">
            <a:alphaModFix/>
          </a:blip>
          <a:srcRect b="34139" l="8926" r="6699" t="32849"/>
          <a:stretch/>
        </p:blipFill>
        <p:spPr>
          <a:xfrm>
            <a:off x="6599900" y="1849776"/>
            <a:ext cx="2215600" cy="721974"/>
          </a:xfrm>
          <a:prstGeom prst="rect">
            <a:avLst/>
          </a:prstGeom>
          <a:noFill/>
          <a:ln>
            <a:noFill/>
          </a:ln>
        </p:spPr>
      </p:pic>
      <p:sp>
        <p:nvSpPr>
          <p:cNvPr id="618" name="Google Shape;618;p42"/>
          <p:cNvSpPr/>
          <p:nvPr/>
        </p:nvSpPr>
        <p:spPr>
          <a:xfrm>
            <a:off x="5965150" y="1526550"/>
            <a:ext cx="344100" cy="2916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2" name="Shape 622"/>
        <p:cNvGrpSpPr/>
        <p:nvPr/>
      </p:nvGrpSpPr>
      <p:grpSpPr>
        <a:xfrm>
          <a:off x="0" y="0"/>
          <a:ext cx="0" cy="0"/>
          <a:chOff x="0" y="0"/>
          <a:chExt cx="0" cy="0"/>
        </a:xfrm>
      </p:grpSpPr>
      <p:sp>
        <p:nvSpPr>
          <p:cNvPr id="623" name="Google Shape;623;p43"/>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Contributing:</a:t>
            </a:r>
            <a:endParaRPr b="1" sz="2420">
              <a:solidFill>
                <a:schemeClr val="dk2"/>
              </a:solidFill>
              <a:latin typeface="Raleway"/>
              <a:ea typeface="Raleway"/>
              <a:cs typeface="Raleway"/>
              <a:sym typeface="Raleway"/>
            </a:endParaRPr>
          </a:p>
        </p:txBody>
      </p:sp>
      <p:sp>
        <p:nvSpPr>
          <p:cNvPr id="624" name="Google Shape;624;p43"/>
          <p:cNvSpPr txBox="1"/>
          <p:nvPr>
            <p:ph idx="1" type="body"/>
          </p:nvPr>
        </p:nvSpPr>
        <p:spPr>
          <a:xfrm>
            <a:off x="328500" y="1065975"/>
            <a:ext cx="84870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400">
                <a:latin typeface="Raleway"/>
                <a:ea typeface="Raleway"/>
                <a:cs typeface="Raleway"/>
                <a:sym typeface="Raleway"/>
              </a:rPr>
              <a:t> </a:t>
            </a:r>
            <a:r>
              <a:rPr lang="en" sz="1400">
                <a:solidFill>
                  <a:srgbClr val="434343"/>
                </a:solidFill>
                <a:latin typeface="Raleway"/>
                <a:ea typeface="Raleway"/>
                <a:cs typeface="Raleway"/>
                <a:sym typeface="Raleway"/>
              </a:rPr>
              <a:t>Join the translation Team through </a:t>
            </a:r>
            <a:r>
              <a:rPr lang="en" sz="1400" u="sng">
                <a:solidFill>
                  <a:schemeClr val="hlink"/>
                </a:solidFill>
                <a:latin typeface="Raleway"/>
                <a:ea typeface="Raleway"/>
                <a:cs typeface="Raleway"/>
                <a:sym typeface="Raleway"/>
                <a:hlinkClick r:id="rId3"/>
              </a:rPr>
              <a:t>this invitation link</a:t>
            </a:r>
            <a:r>
              <a:rPr lang="en" sz="1400">
                <a:solidFill>
                  <a:srgbClr val="434343"/>
                </a:solidFill>
                <a:latin typeface="Raleway"/>
                <a:ea typeface="Raleway"/>
                <a:cs typeface="Raleway"/>
                <a:sym typeface="Raleway"/>
              </a:rPr>
              <a:t> </a:t>
            </a:r>
            <a:r>
              <a:rPr b="1" lang="en" sz="1400">
                <a:solidFill>
                  <a:srgbClr val="434343"/>
                </a:solidFill>
                <a:latin typeface="Raleway"/>
                <a:ea typeface="Raleway"/>
                <a:cs typeface="Raleway"/>
                <a:sym typeface="Raleway"/>
              </a:rPr>
              <a:t>or</a:t>
            </a:r>
            <a:r>
              <a:rPr lang="en" sz="1400">
                <a:solidFill>
                  <a:srgbClr val="434343"/>
                </a:solidFill>
                <a:latin typeface="Raleway"/>
                <a:ea typeface="Raleway"/>
                <a:cs typeface="Raleway"/>
                <a:sym typeface="Raleway"/>
              </a:rPr>
              <a:t> visit or </a:t>
            </a:r>
            <a:r>
              <a:rPr lang="en" sz="1400" u="sng">
                <a:solidFill>
                  <a:schemeClr val="hlink"/>
                </a:solidFill>
                <a:latin typeface="Raleway"/>
                <a:ea typeface="Raleway"/>
                <a:cs typeface="Raleway"/>
                <a:sym typeface="Raleway"/>
                <a:hlinkClick r:id="rId4"/>
              </a:rPr>
              <a:t>Crowdin page</a:t>
            </a:r>
            <a:r>
              <a:rPr lang="en" sz="1400">
                <a:solidFill>
                  <a:srgbClr val="434343"/>
                </a:solidFill>
                <a:latin typeface="Raleway"/>
                <a:ea typeface="Raleway"/>
                <a:cs typeface="Raleway"/>
                <a:sym typeface="Raleway"/>
              </a:rPr>
              <a:t> and click join!</a:t>
            </a:r>
            <a:endParaRPr sz="1400">
              <a:solidFill>
                <a:srgbClr val="434343"/>
              </a:solidFill>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pic>
        <p:nvPicPr>
          <p:cNvPr id="625" name="Google Shape;625;p43"/>
          <p:cNvPicPr preferRelativeResize="0"/>
          <p:nvPr/>
        </p:nvPicPr>
        <p:blipFill rotWithShape="1">
          <a:blip r:embed="rId5">
            <a:alphaModFix/>
          </a:blip>
          <a:srcRect b="-2722" l="20964" r="18620" t="-9322"/>
          <a:stretch/>
        </p:blipFill>
        <p:spPr>
          <a:xfrm>
            <a:off x="6738975" y="2639872"/>
            <a:ext cx="1799350" cy="1842505"/>
          </a:xfrm>
          <a:prstGeom prst="rect">
            <a:avLst/>
          </a:prstGeom>
          <a:noFill/>
          <a:ln>
            <a:noFill/>
          </a:ln>
        </p:spPr>
      </p:pic>
      <p:sp>
        <p:nvSpPr>
          <p:cNvPr id="626" name="Google Shape;626;p43"/>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27" name="Google Shape;627;p43"/>
          <p:cNvPicPr preferRelativeResize="0"/>
          <p:nvPr/>
        </p:nvPicPr>
        <p:blipFill>
          <a:blip r:embed="rId6">
            <a:alphaModFix/>
          </a:blip>
          <a:stretch>
            <a:fillRect/>
          </a:stretch>
        </p:blipFill>
        <p:spPr>
          <a:xfrm>
            <a:off x="3790125" y="4673475"/>
            <a:ext cx="514825" cy="514825"/>
          </a:xfrm>
          <a:prstGeom prst="rect">
            <a:avLst/>
          </a:prstGeom>
          <a:noFill/>
          <a:ln>
            <a:noFill/>
          </a:ln>
        </p:spPr>
      </p:pic>
      <p:pic>
        <p:nvPicPr>
          <p:cNvPr id="628" name="Google Shape;628;p43"/>
          <p:cNvPicPr preferRelativeResize="0"/>
          <p:nvPr/>
        </p:nvPicPr>
        <p:blipFill>
          <a:blip r:embed="rId7">
            <a:alphaModFix/>
          </a:blip>
          <a:stretch>
            <a:fillRect/>
          </a:stretch>
        </p:blipFill>
        <p:spPr>
          <a:xfrm>
            <a:off x="-9700" y="4749675"/>
            <a:ext cx="1028644" cy="411351"/>
          </a:xfrm>
          <a:prstGeom prst="rect">
            <a:avLst/>
          </a:prstGeom>
          <a:noFill/>
          <a:ln>
            <a:noFill/>
          </a:ln>
        </p:spPr>
      </p:pic>
      <p:pic>
        <p:nvPicPr>
          <p:cNvPr id="629" name="Google Shape;629;p43"/>
          <p:cNvPicPr preferRelativeResize="0"/>
          <p:nvPr/>
        </p:nvPicPr>
        <p:blipFill>
          <a:blip r:embed="rId8">
            <a:alphaModFix/>
          </a:blip>
          <a:stretch>
            <a:fillRect/>
          </a:stretch>
        </p:blipFill>
        <p:spPr>
          <a:xfrm>
            <a:off x="8299750" y="4809000"/>
            <a:ext cx="712425" cy="251150"/>
          </a:xfrm>
          <a:prstGeom prst="rect">
            <a:avLst/>
          </a:prstGeom>
          <a:noFill/>
          <a:ln>
            <a:noFill/>
          </a:ln>
        </p:spPr>
      </p:pic>
      <p:sp>
        <p:nvSpPr>
          <p:cNvPr id="630" name="Google Shape;630;p43"/>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31" name="Google Shape;631;p43"/>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632" name="Google Shape;632;p43"/>
          <p:cNvPicPr preferRelativeResize="0"/>
          <p:nvPr/>
        </p:nvPicPr>
        <p:blipFill rotWithShape="1">
          <a:blip r:embed="rId9">
            <a:alphaModFix/>
          </a:blip>
          <a:srcRect b="34139" l="8926" r="6699" t="32849"/>
          <a:stretch/>
        </p:blipFill>
        <p:spPr>
          <a:xfrm>
            <a:off x="6599900" y="1849776"/>
            <a:ext cx="2215600" cy="721974"/>
          </a:xfrm>
          <a:prstGeom prst="rect">
            <a:avLst/>
          </a:prstGeom>
          <a:noFill/>
          <a:ln>
            <a:noFill/>
          </a:ln>
        </p:spPr>
      </p:pic>
      <p:pic>
        <p:nvPicPr>
          <p:cNvPr id="633" name="Google Shape;633;p43"/>
          <p:cNvPicPr preferRelativeResize="0"/>
          <p:nvPr/>
        </p:nvPicPr>
        <p:blipFill rotWithShape="1">
          <a:blip r:embed="rId10">
            <a:alphaModFix/>
          </a:blip>
          <a:srcRect b="6501" l="17905" r="18666" t="21254"/>
          <a:stretch/>
        </p:blipFill>
        <p:spPr>
          <a:xfrm>
            <a:off x="980950" y="1465088"/>
            <a:ext cx="4735598" cy="3033925"/>
          </a:xfrm>
          <a:prstGeom prst="rect">
            <a:avLst/>
          </a:prstGeom>
          <a:noFill/>
          <a:ln>
            <a:noFill/>
          </a:ln>
        </p:spPr>
      </p:pic>
      <p:sp>
        <p:nvSpPr>
          <p:cNvPr id="634" name="Google Shape;634;p43"/>
          <p:cNvSpPr/>
          <p:nvPr/>
        </p:nvSpPr>
        <p:spPr>
          <a:xfrm>
            <a:off x="1068000" y="2533875"/>
            <a:ext cx="3042300" cy="1719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8" name="Shape 638"/>
        <p:cNvGrpSpPr/>
        <p:nvPr/>
      </p:nvGrpSpPr>
      <p:grpSpPr>
        <a:xfrm>
          <a:off x="0" y="0"/>
          <a:ext cx="0" cy="0"/>
          <a:chOff x="0" y="0"/>
          <a:chExt cx="0" cy="0"/>
        </a:xfrm>
      </p:grpSpPr>
      <p:sp>
        <p:nvSpPr>
          <p:cNvPr id="639" name="Google Shape;639;p4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Contributing:</a:t>
            </a:r>
            <a:endParaRPr b="1" sz="2420">
              <a:solidFill>
                <a:schemeClr val="dk2"/>
              </a:solidFill>
              <a:latin typeface="Raleway"/>
              <a:ea typeface="Raleway"/>
              <a:cs typeface="Raleway"/>
              <a:sym typeface="Raleway"/>
            </a:endParaRPr>
          </a:p>
        </p:txBody>
      </p:sp>
      <p:sp>
        <p:nvSpPr>
          <p:cNvPr id="640" name="Google Shape;640;p44"/>
          <p:cNvSpPr txBox="1"/>
          <p:nvPr>
            <p:ph idx="1" type="body"/>
          </p:nvPr>
        </p:nvSpPr>
        <p:spPr>
          <a:xfrm>
            <a:off x="328500" y="1017725"/>
            <a:ext cx="84870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400">
                <a:latin typeface="Raleway"/>
                <a:ea typeface="Raleway"/>
                <a:cs typeface="Raleway"/>
                <a:sym typeface="Raleway"/>
              </a:rPr>
              <a:t> </a:t>
            </a:r>
            <a:r>
              <a:rPr lang="en" sz="1400">
                <a:highlight>
                  <a:schemeClr val="lt1"/>
                </a:highlight>
                <a:latin typeface="Raleway"/>
                <a:ea typeface="Raleway"/>
                <a:cs typeface="Raleway"/>
                <a:sym typeface="Raleway"/>
              </a:rPr>
              <a:t>You can</a:t>
            </a:r>
            <a:r>
              <a:rPr lang="en" sz="1400">
                <a:highlight>
                  <a:schemeClr val="lt1"/>
                </a:highlight>
                <a:latin typeface="Raleway"/>
                <a:ea typeface="Raleway"/>
                <a:cs typeface="Raleway"/>
                <a:sym typeface="Raleway"/>
              </a:rPr>
              <a:t> translate strings of SRT file while watching video</a:t>
            </a:r>
            <a:endParaRPr sz="1400">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sp>
        <p:nvSpPr>
          <p:cNvPr id="641" name="Google Shape;641;p44"/>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42" name="Google Shape;642;p44"/>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643" name="Google Shape;643;p44"/>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644" name="Google Shape;644;p44"/>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645" name="Google Shape;645;p44"/>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46" name="Google Shape;646;p44"/>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647" name="Google Shape;647;p44"/>
          <p:cNvPicPr preferRelativeResize="0"/>
          <p:nvPr/>
        </p:nvPicPr>
        <p:blipFill>
          <a:blip r:embed="rId6">
            <a:alphaModFix/>
          </a:blip>
          <a:stretch>
            <a:fillRect/>
          </a:stretch>
        </p:blipFill>
        <p:spPr>
          <a:xfrm>
            <a:off x="819338" y="1553175"/>
            <a:ext cx="6521564" cy="29064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1" name="Shape 651"/>
        <p:cNvGrpSpPr/>
        <p:nvPr/>
      </p:nvGrpSpPr>
      <p:grpSpPr>
        <a:xfrm>
          <a:off x="0" y="0"/>
          <a:ext cx="0" cy="0"/>
          <a:chOff x="0" y="0"/>
          <a:chExt cx="0" cy="0"/>
        </a:xfrm>
      </p:grpSpPr>
      <p:sp>
        <p:nvSpPr>
          <p:cNvPr id="652" name="Google Shape;652;p4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Contributing:</a:t>
            </a:r>
            <a:endParaRPr b="1" sz="2420">
              <a:solidFill>
                <a:schemeClr val="dk2"/>
              </a:solidFill>
              <a:latin typeface="Raleway"/>
              <a:ea typeface="Raleway"/>
              <a:cs typeface="Raleway"/>
              <a:sym typeface="Raleway"/>
            </a:endParaRPr>
          </a:p>
        </p:txBody>
      </p:sp>
      <p:sp>
        <p:nvSpPr>
          <p:cNvPr id="653" name="Google Shape;653;p45"/>
          <p:cNvSpPr txBox="1"/>
          <p:nvPr>
            <p:ph idx="1" type="body"/>
          </p:nvPr>
        </p:nvSpPr>
        <p:spPr>
          <a:xfrm>
            <a:off x="328500" y="1017725"/>
            <a:ext cx="84870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400">
                <a:latin typeface="Raleway"/>
                <a:ea typeface="Raleway"/>
                <a:cs typeface="Raleway"/>
                <a:sym typeface="Raleway"/>
              </a:rPr>
              <a:t> </a:t>
            </a:r>
            <a:r>
              <a:rPr lang="en" sz="1400">
                <a:highlight>
                  <a:schemeClr val="lt1"/>
                </a:highlight>
                <a:latin typeface="Raleway"/>
                <a:ea typeface="Raleway"/>
                <a:cs typeface="Raleway"/>
                <a:sym typeface="Raleway"/>
              </a:rPr>
              <a:t>You can translate strings of SRT file while watching video</a:t>
            </a:r>
            <a:endParaRPr sz="1400">
              <a:highlight>
                <a:schemeClr val="lt1"/>
              </a:highlight>
              <a:latin typeface="Raleway"/>
              <a:ea typeface="Raleway"/>
              <a:cs typeface="Raleway"/>
              <a:sym typeface="Raleway"/>
            </a:endParaRPr>
          </a:p>
          <a:p>
            <a:pPr indent="0" lvl="0" marL="457200" rtl="0" algn="l">
              <a:spcBef>
                <a:spcPts val="1200"/>
              </a:spcBef>
              <a:spcAft>
                <a:spcPts val="0"/>
              </a:spcAft>
              <a:buNone/>
            </a:pPr>
            <a:r>
              <a:t/>
            </a:r>
            <a:endParaRPr sz="1400">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pic>
        <p:nvPicPr>
          <p:cNvPr id="654" name="Google Shape;654;p45"/>
          <p:cNvPicPr preferRelativeResize="0"/>
          <p:nvPr/>
        </p:nvPicPr>
        <p:blipFill>
          <a:blip r:embed="rId3">
            <a:alphaModFix/>
          </a:blip>
          <a:stretch>
            <a:fillRect/>
          </a:stretch>
        </p:blipFill>
        <p:spPr>
          <a:xfrm>
            <a:off x="819338" y="1553175"/>
            <a:ext cx="6521564" cy="2906450"/>
          </a:xfrm>
          <a:prstGeom prst="rect">
            <a:avLst/>
          </a:prstGeom>
          <a:noFill/>
          <a:ln>
            <a:noFill/>
          </a:ln>
        </p:spPr>
      </p:pic>
      <p:sp>
        <p:nvSpPr>
          <p:cNvPr id="655" name="Google Shape;655;p45"/>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56" name="Google Shape;656;p45"/>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657" name="Google Shape;657;p45"/>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658" name="Google Shape;658;p45"/>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659" name="Google Shape;659;p45"/>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60" name="Google Shape;660;p45"/>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61" name="Google Shape;661;p45"/>
          <p:cNvSpPr txBox="1"/>
          <p:nvPr/>
        </p:nvSpPr>
        <p:spPr>
          <a:xfrm>
            <a:off x="7514150" y="1774400"/>
            <a:ext cx="1525200" cy="258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300">
                <a:solidFill>
                  <a:schemeClr val="dk2"/>
                </a:solidFill>
                <a:latin typeface="Raleway"/>
                <a:ea typeface="Raleway"/>
                <a:cs typeface="Raleway"/>
                <a:sym typeface="Raleway"/>
              </a:rPr>
              <a:t>Once you translate a string, a </a:t>
            </a:r>
            <a:r>
              <a:rPr b="1" lang="en" sz="1300">
                <a:solidFill>
                  <a:schemeClr val="dk2"/>
                </a:solidFill>
                <a:latin typeface="Raleway"/>
                <a:ea typeface="Raleway"/>
                <a:cs typeface="Raleway"/>
                <a:sym typeface="Raleway"/>
              </a:rPr>
              <a:t>pull request will open in GitHub</a:t>
            </a:r>
            <a:r>
              <a:rPr lang="en" sz="1300">
                <a:solidFill>
                  <a:schemeClr val="dk2"/>
                </a:solidFill>
                <a:latin typeface="Raleway"/>
                <a:ea typeface="Raleway"/>
                <a:cs typeface="Raleway"/>
                <a:sym typeface="Raleway"/>
              </a:rPr>
              <a:t> (automatically) using GitHub actions with the new </a:t>
            </a:r>
            <a:r>
              <a:rPr lang="en" sz="1300">
                <a:solidFill>
                  <a:schemeClr val="dk2"/>
                </a:solidFill>
                <a:latin typeface="Raleway"/>
                <a:ea typeface="Raleway"/>
                <a:cs typeface="Raleway"/>
                <a:sym typeface="Raleway"/>
              </a:rPr>
              <a:t>translated</a:t>
            </a:r>
            <a:r>
              <a:rPr lang="en" sz="1300">
                <a:solidFill>
                  <a:schemeClr val="dk2"/>
                </a:solidFill>
                <a:latin typeface="Raleway"/>
                <a:ea typeface="Raleway"/>
                <a:cs typeface="Raleway"/>
                <a:sym typeface="Raleway"/>
              </a:rPr>
              <a:t> string to be approved by the maintainer.</a:t>
            </a:r>
            <a:endParaRPr sz="1300">
              <a:solidFill>
                <a:schemeClr val="dk2"/>
              </a:solidFill>
              <a:latin typeface="Raleway"/>
              <a:ea typeface="Raleway"/>
              <a:cs typeface="Raleway"/>
              <a:sym typeface="Raleway"/>
            </a:endParaRPr>
          </a:p>
        </p:txBody>
      </p:sp>
      <p:cxnSp>
        <p:nvCxnSpPr>
          <p:cNvPr id="662" name="Google Shape;662;p45"/>
          <p:cNvCxnSpPr/>
          <p:nvPr/>
        </p:nvCxnSpPr>
        <p:spPr>
          <a:xfrm>
            <a:off x="7460100" y="1813400"/>
            <a:ext cx="0" cy="2460300"/>
          </a:xfrm>
          <a:prstGeom prst="straightConnector1">
            <a:avLst/>
          </a:prstGeom>
          <a:noFill/>
          <a:ln cap="flat" cmpd="sng" w="9525">
            <a:solidFill>
              <a:srgbClr val="9E9E9E"/>
            </a:solidFill>
            <a:prstDash val="dash"/>
            <a:round/>
            <a:headEnd len="med" w="med" type="none"/>
            <a:tailEnd len="med" w="med" type="none"/>
          </a:ln>
        </p:spPr>
      </p:cxn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p4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Contributing:</a:t>
            </a:r>
            <a:endParaRPr b="1" sz="2420">
              <a:solidFill>
                <a:schemeClr val="dk2"/>
              </a:solidFill>
              <a:latin typeface="Raleway"/>
              <a:ea typeface="Raleway"/>
              <a:cs typeface="Raleway"/>
              <a:sym typeface="Raleway"/>
            </a:endParaRPr>
          </a:p>
        </p:txBody>
      </p:sp>
      <p:sp>
        <p:nvSpPr>
          <p:cNvPr id="668" name="Google Shape;668;p46"/>
          <p:cNvSpPr txBox="1"/>
          <p:nvPr>
            <p:ph idx="1" type="body"/>
          </p:nvPr>
        </p:nvSpPr>
        <p:spPr>
          <a:xfrm>
            <a:off x="328500" y="1065975"/>
            <a:ext cx="84870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400">
                <a:latin typeface="Raleway"/>
                <a:ea typeface="Raleway"/>
                <a:cs typeface="Raleway"/>
                <a:sym typeface="Raleway"/>
              </a:rPr>
              <a:t> We welcome new </a:t>
            </a:r>
            <a:r>
              <a:rPr lang="en" sz="1400">
                <a:latin typeface="Raleway"/>
                <a:ea typeface="Raleway"/>
                <a:cs typeface="Raleway"/>
                <a:sym typeface="Raleway"/>
              </a:rPr>
              <a:t>contributors</a:t>
            </a:r>
            <a:r>
              <a:rPr lang="en" sz="1400">
                <a:latin typeface="Raleway"/>
                <a:ea typeface="Raleway"/>
                <a:cs typeface="Raleway"/>
                <a:sym typeface="Raleway"/>
              </a:rPr>
              <a:t> to </a:t>
            </a:r>
            <a:r>
              <a:rPr lang="en" sz="1400">
                <a:solidFill>
                  <a:srgbClr val="434343"/>
                </a:solidFill>
                <a:latin typeface="Raleway"/>
                <a:ea typeface="Raleway"/>
                <a:cs typeface="Raleway"/>
                <a:sym typeface="Raleway"/>
              </a:rPr>
              <a:t>add </a:t>
            </a:r>
            <a:r>
              <a:rPr b="1" lang="en" sz="1400">
                <a:solidFill>
                  <a:srgbClr val="434343"/>
                </a:solidFill>
                <a:latin typeface="Raleway"/>
                <a:ea typeface="Raleway"/>
                <a:cs typeface="Raleway"/>
                <a:sym typeface="Raleway"/>
              </a:rPr>
              <a:t>new languages!</a:t>
            </a:r>
            <a:endParaRPr sz="1400">
              <a:solidFill>
                <a:srgbClr val="434343"/>
              </a:solidFill>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pic>
        <p:nvPicPr>
          <p:cNvPr id="669" name="Google Shape;669;p46"/>
          <p:cNvPicPr preferRelativeResize="0"/>
          <p:nvPr/>
        </p:nvPicPr>
        <p:blipFill rotWithShape="1">
          <a:blip r:embed="rId3">
            <a:alphaModFix/>
          </a:blip>
          <a:srcRect b="-2722" l="20964" r="18620" t="-9322"/>
          <a:stretch/>
        </p:blipFill>
        <p:spPr>
          <a:xfrm>
            <a:off x="6929125" y="2045684"/>
            <a:ext cx="1799350" cy="1842505"/>
          </a:xfrm>
          <a:prstGeom prst="rect">
            <a:avLst/>
          </a:prstGeom>
          <a:noFill/>
          <a:ln>
            <a:noFill/>
          </a:ln>
        </p:spPr>
      </p:pic>
      <p:sp>
        <p:nvSpPr>
          <p:cNvPr id="670" name="Google Shape;670;p46"/>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71" name="Google Shape;671;p46"/>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672" name="Google Shape;672;p46"/>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673" name="Google Shape;673;p46"/>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674" name="Google Shape;674;p46"/>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75" name="Google Shape;675;p46"/>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676" name="Google Shape;676;p46"/>
          <p:cNvPicPr preferRelativeResize="0"/>
          <p:nvPr/>
        </p:nvPicPr>
        <p:blipFill rotWithShape="1">
          <a:blip r:embed="rId7">
            <a:alphaModFix/>
          </a:blip>
          <a:srcRect b="34139" l="8926" r="6699" t="32849"/>
          <a:stretch/>
        </p:blipFill>
        <p:spPr>
          <a:xfrm>
            <a:off x="6676375" y="1193014"/>
            <a:ext cx="2215600" cy="721974"/>
          </a:xfrm>
          <a:prstGeom prst="rect">
            <a:avLst/>
          </a:prstGeom>
          <a:noFill/>
          <a:ln>
            <a:noFill/>
          </a:ln>
        </p:spPr>
      </p:pic>
      <p:pic>
        <p:nvPicPr>
          <p:cNvPr id="677" name="Google Shape;677;p46"/>
          <p:cNvPicPr preferRelativeResize="0"/>
          <p:nvPr/>
        </p:nvPicPr>
        <p:blipFill rotWithShape="1">
          <a:blip r:embed="rId8">
            <a:alphaModFix/>
          </a:blip>
          <a:srcRect b="42067" l="17837" r="18455" t="21377"/>
          <a:stretch/>
        </p:blipFill>
        <p:spPr>
          <a:xfrm>
            <a:off x="540650" y="1860551"/>
            <a:ext cx="6388474" cy="2061925"/>
          </a:xfrm>
          <a:prstGeom prst="rect">
            <a:avLst/>
          </a:prstGeom>
          <a:noFill/>
          <a:ln>
            <a:noFill/>
          </a:ln>
        </p:spPr>
      </p:pic>
      <p:sp>
        <p:nvSpPr>
          <p:cNvPr id="678" name="Google Shape;678;p46"/>
          <p:cNvSpPr/>
          <p:nvPr/>
        </p:nvSpPr>
        <p:spPr>
          <a:xfrm>
            <a:off x="1446250" y="2227650"/>
            <a:ext cx="567300" cy="3441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79" name="Google Shape;679;p46"/>
          <p:cNvSpPr/>
          <p:nvPr/>
        </p:nvSpPr>
        <p:spPr>
          <a:xfrm>
            <a:off x="636225" y="2495350"/>
            <a:ext cx="611700" cy="2799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3" name="Shape 683"/>
        <p:cNvGrpSpPr/>
        <p:nvPr/>
      </p:nvGrpSpPr>
      <p:grpSpPr>
        <a:xfrm>
          <a:off x="0" y="0"/>
          <a:ext cx="0" cy="0"/>
          <a:chOff x="0" y="0"/>
          <a:chExt cx="0" cy="0"/>
        </a:xfrm>
      </p:grpSpPr>
      <p:sp>
        <p:nvSpPr>
          <p:cNvPr id="684" name="Google Shape;684;p47"/>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Contributing:</a:t>
            </a:r>
            <a:endParaRPr b="1" sz="2420">
              <a:solidFill>
                <a:schemeClr val="dk2"/>
              </a:solidFill>
              <a:latin typeface="Raleway"/>
              <a:ea typeface="Raleway"/>
              <a:cs typeface="Raleway"/>
              <a:sym typeface="Raleway"/>
            </a:endParaRPr>
          </a:p>
        </p:txBody>
      </p:sp>
      <p:pic>
        <p:nvPicPr>
          <p:cNvPr id="685" name="Google Shape;685;p47"/>
          <p:cNvPicPr preferRelativeResize="0"/>
          <p:nvPr/>
        </p:nvPicPr>
        <p:blipFill rotWithShape="1">
          <a:blip r:embed="rId3">
            <a:alphaModFix/>
          </a:blip>
          <a:srcRect b="-2722" l="20964" r="18620" t="-9322"/>
          <a:stretch/>
        </p:blipFill>
        <p:spPr>
          <a:xfrm>
            <a:off x="6738975" y="2639872"/>
            <a:ext cx="1799350" cy="1842505"/>
          </a:xfrm>
          <a:prstGeom prst="rect">
            <a:avLst/>
          </a:prstGeom>
          <a:noFill/>
          <a:ln>
            <a:noFill/>
          </a:ln>
        </p:spPr>
      </p:pic>
      <p:sp>
        <p:nvSpPr>
          <p:cNvPr id="686" name="Google Shape;686;p47"/>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687" name="Google Shape;687;p47"/>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688" name="Google Shape;688;p47"/>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689" name="Google Shape;689;p47"/>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690" name="Google Shape;690;p47"/>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691" name="Google Shape;691;p47"/>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692" name="Google Shape;692;p47"/>
          <p:cNvPicPr preferRelativeResize="0"/>
          <p:nvPr/>
        </p:nvPicPr>
        <p:blipFill rotWithShape="1">
          <a:blip r:embed="rId7">
            <a:alphaModFix/>
          </a:blip>
          <a:srcRect b="34139" l="8926" r="6699" t="32849"/>
          <a:stretch/>
        </p:blipFill>
        <p:spPr>
          <a:xfrm>
            <a:off x="6599900" y="1849776"/>
            <a:ext cx="2215600" cy="721974"/>
          </a:xfrm>
          <a:prstGeom prst="rect">
            <a:avLst/>
          </a:prstGeom>
          <a:noFill/>
          <a:ln>
            <a:noFill/>
          </a:ln>
        </p:spPr>
      </p:pic>
      <p:pic>
        <p:nvPicPr>
          <p:cNvPr id="693" name="Google Shape;693;p47"/>
          <p:cNvPicPr preferRelativeResize="0"/>
          <p:nvPr/>
        </p:nvPicPr>
        <p:blipFill rotWithShape="1">
          <a:blip r:embed="rId8">
            <a:alphaModFix/>
          </a:blip>
          <a:srcRect b="23853" l="18184" r="18870" t="21995"/>
          <a:stretch/>
        </p:blipFill>
        <p:spPr>
          <a:xfrm>
            <a:off x="547525" y="1542188"/>
            <a:ext cx="5755373" cy="2785274"/>
          </a:xfrm>
          <a:prstGeom prst="rect">
            <a:avLst/>
          </a:prstGeom>
          <a:noFill/>
          <a:ln>
            <a:noFill/>
          </a:ln>
        </p:spPr>
      </p:pic>
      <p:sp>
        <p:nvSpPr>
          <p:cNvPr id="694" name="Google Shape;694;p47"/>
          <p:cNvSpPr/>
          <p:nvPr/>
        </p:nvSpPr>
        <p:spPr>
          <a:xfrm>
            <a:off x="1305450" y="2639875"/>
            <a:ext cx="4328100" cy="384000"/>
          </a:xfrm>
          <a:prstGeom prst="rect">
            <a:avLst/>
          </a:prstGeom>
          <a:noFill/>
          <a:ln cap="flat" cmpd="sng" w="28575">
            <a:solidFill>
              <a:srgbClr val="FF0000"/>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5" name="Google Shape;695;p47"/>
          <p:cNvSpPr txBox="1"/>
          <p:nvPr>
            <p:ph idx="1" type="body"/>
          </p:nvPr>
        </p:nvSpPr>
        <p:spPr>
          <a:xfrm>
            <a:off x="328500" y="1065975"/>
            <a:ext cx="8487000" cy="34164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400">
                <a:latin typeface="Raleway"/>
                <a:ea typeface="Raleway"/>
                <a:cs typeface="Raleway"/>
                <a:sym typeface="Raleway"/>
              </a:rPr>
              <a:t> We welcome a new contributors to </a:t>
            </a:r>
            <a:r>
              <a:rPr lang="en" sz="1400">
                <a:solidFill>
                  <a:srgbClr val="434343"/>
                </a:solidFill>
                <a:latin typeface="Raleway"/>
                <a:ea typeface="Raleway"/>
                <a:cs typeface="Raleway"/>
                <a:sym typeface="Raleway"/>
              </a:rPr>
              <a:t>add </a:t>
            </a:r>
            <a:r>
              <a:rPr b="1" lang="en" sz="1400">
                <a:solidFill>
                  <a:srgbClr val="434343"/>
                </a:solidFill>
                <a:latin typeface="Raleway"/>
                <a:ea typeface="Raleway"/>
                <a:cs typeface="Raleway"/>
                <a:sym typeface="Raleway"/>
              </a:rPr>
              <a:t>new language</a:t>
            </a:r>
            <a:r>
              <a:rPr lang="en" sz="1400">
                <a:solidFill>
                  <a:srgbClr val="434343"/>
                </a:solidFill>
                <a:latin typeface="Raleway"/>
                <a:ea typeface="Raleway"/>
                <a:cs typeface="Raleway"/>
                <a:sym typeface="Raleway"/>
              </a:rPr>
              <a:t>!</a:t>
            </a:r>
            <a:endParaRPr sz="1400">
              <a:solidFill>
                <a:srgbClr val="434343"/>
              </a:solidFill>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1371600" rtl="0" algn="l">
              <a:spcBef>
                <a:spcPts val="1200"/>
              </a:spcBef>
              <a:spcAft>
                <a:spcPts val="0"/>
              </a:spcAft>
              <a:buNone/>
            </a:pPr>
            <a:r>
              <a:t/>
            </a:r>
            <a:endParaRPr sz="1400">
              <a:solidFill>
                <a:srgbClr val="434343"/>
              </a:solidFill>
              <a:highlight>
                <a:srgbClr val="FFFFFF"/>
              </a:highlight>
              <a:latin typeface="Raleway"/>
              <a:ea typeface="Raleway"/>
              <a:cs typeface="Raleway"/>
              <a:sym typeface="Raleway"/>
            </a:endParaRPr>
          </a:p>
          <a:p>
            <a:pPr indent="0" lvl="0" marL="0" rtl="0" algn="l">
              <a:spcBef>
                <a:spcPts val="1200"/>
              </a:spcBef>
              <a:spcAft>
                <a:spcPts val="0"/>
              </a:spcAft>
              <a:buNone/>
            </a:pPr>
            <a:r>
              <a:t/>
            </a:r>
            <a:endParaRPr sz="1400">
              <a:solidFill>
                <a:srgbClr val="434343"/>
              </a:solidFill>
              <a:latin typeface="Raleway"/>
              <a:ea typeface="Raleway"/>
              <a:cs typeface="Raleway"/>
              <a:sym typeface="Raleway"/>
            </a:endParaRPr>
          </a:p>
          <a:p>
            <a:pPr indent="0" lvl="0" marL="0" rtl="0" algn="l">
              <a:spcBef>
                <a:spcPts val="1200"/>
              </a:spcBef>
              <a:spcAft>
                <a:spcPts val="1200"/>
              </a:spcAft>
              <a:buNone/>
            </a:pPr>
            <a:r>
              <a:t/>
            </a:r>
            <a:endParaRPr sz="1400">
              <a:latin typeface="Raleway"/>
              <a:ea typeface="Raleway"/>
              <a:cs typeface="Raleway"/>
              <a:sym typeface="Raleway"/>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9" name="Shape 699"/>
        <p:cNvGrpSpPr/>
        <p:nvPr/>
      </p:nvGrpSpPr>
      <p:grpSpPr>
        <a:xfrm>
          <a:off x="0" y="0"/>
          <a:ext cx="0" cy="0"/>
          <a:chOff x="0" y="0"/>
          <a:chExt cx="0" cy="0"/>
        </a:xfrm>
      </p:grpSpPr>
      <p:sp>
        <p:nvSpPr>
          <p:cNvPr id="700" name="Google Shape;700;p48"/>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How do we </a:t>
            </a:r>
            <a:r>
              <a:rPr b="1" lang="en" sz="2420">
                <a:solidFill>
                  <a:schemeClr val="dk2"/>
                </a:solidFill>
                <a:latin typeface="Raleway"/>
                <a:ea typeface="Raleway"/>
                <a:cs typeface="Raleway"/>
                <a:sym typeface="Raleway"/>
              </a:rPr>
              <a:t>acknowledge</a:t>
            </a:r>
            <a:r>
              <a:rPr b="1" lang="en" sz="2420">
                <a:solidFill>
                  <a:schemeClr val="dk2"/>
                </a:solidFill>
                <a:latin typeface="Raleway"/>
                <a:ea typeface="Raleway"/>
                <a:cs typeface="Raleway"/>
                <a:sym typeface="Raleway"/>
              </a:rPr>
              <a:t> contributors?</a:t>
            </a:r>
            <a:endParaRPr b="1" sz="2420">
              <a:solidFill>
                <a:schemeClr val="dk2"/>
              </a:solidFill>
              <a:latin typeface="Raleway"/>
              <a:ea typeface="Raleway"/>
              <a:cs typeface="Raleway"/>
              <a:sym typeface="Raleway"/>
            </a:endParaRPr>
          </a:p>
        </p:txBody>
      </p:sp>
      <p:pic>
        <p:nvPicPr>
          <p:cNvPr id="701" name="Google Shape;701;p48"/>
          <p:cNvPicPr preferRelativeResize="0"/>
          <p:nvPr/>
        </p:nvPicPr>
        <p:blipFill rotWithShape="1">
          <a:blip r:embed="rId3">
            <a:alphaModFix/>
          </a:blip>
          <a:srcRect b="-2722" l="20964" r="18620" t="-9322"/>
          <a:stretch/>
        </p:blipFill>
        <p:spPr>
          <a:xfrm>
            <a:off x="6778675" y="2166337"/>
            <a:ext cx="1608425" cy="1647000"/>
          </a:xfrm>
          <a:prstGeom prst="rect">
            <a:avLst/>
          </a:prstGeom>
          <a:noFill/>
          <a:ln>
            <a:noFill/>
          </a:ln>
        </p:spPr>
      </p:pic>
      <p:sp>
        <p:nvSpPr>
          <p:cNvPr id="702" name="Google Shape;702;p48"/>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03" name="Google Shape;703;p48"/>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704" name="Google Shape;704;p48"/>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705" name="Google Shape;705;p48"/>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706" name="Google Shape;706;p48"/>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07" name="Google Shape;707;p48"/>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08" name="Google Shape;708;p48"/>
          <p:cNvSpPr txBox="1"/>
          <p:nvPr>
            <p:ph idx="1" type="body"/>
          </p:nvPr>
        </p:nvSpPr>
        <p:spPr>
          <a:xfrm>
            <a:off x="369100" y="958975"/>
            <a:ext cx="7884300" cy="1011300"/>
          </a:xfrm>
          <a:prstGeom prst="rect">
            <a:avLst/>
          </a:prstGeom>
        </p:spPr>
        <p:txBody>
          <a:bodyPr anchorCtr="0" anchor="t" bIns="91425" lIns="91425" spcFirstLastPara="1" rIns="91425" wrap="square" tIns="91425">
            <a:normAutofit fontScale="92500"/>
          </a:bodyPr>
          <a:lstStyle/>
          <a:p>
            <a:pPr indent="-310832" lvl="0" marL="457200" rtl="0" algn="l">
              <a:spcBef>
                <a:spcPts val="0"/>
              </a:spcBef>
              <a:spcAft>
                <a:spcPts val="0"/>
              </a:spcAft>
              <a:buSzPct val="100000"/>
              <a:buFont typeface="Raleway"/>
              <a:buChar char="●"/>
            </a:pPr>
            <a:r>
              <a:rPr lang="en" sz="1400">
                <a:latin typeface="Raleway"/>
                <a:ea typeface="Raleway"/>
                <a:cs typeface="Raleway"/>
                <a:sym typeface="Raleway"/>
              </a:rPr>
              <a:t> </a:t>
            </a:r>
            <a:r>
              <a:rPr lang="en" sz="1600">
                <a:latin typeface="Raleway"/>
                <a:ea typeface="Raleway"/>
                <a:cs typeface="Raleway"/>
                <a:sym typeface="Raleway"/>
              </a:rPr>
              <a:t>We acknowledge contributors to our project using</a:t>
            </a:r>
            <a:endParaRPr sz="1600">
              <a:latin typeface="Raleway"/>
              <a:ea typeface="Raleway"/>
              <a:cs typeface="Raleway"/>
              <a:sym typeface="Raleway"/>
            </a:endParaRPr>
          </a:p>
          <a:p>
            <a:pPr indent="0" lvl="0" marL="457200" rtl="0" algn="l">
              <a:spcBef>
                <a:spcPts val="1200"/>
              </a:spcBef>
              <a:spcAft>
                <a:spcPts val="1200"/>
              </a:spcAft>
              <a:buNone/>
            </a:pPr>
            <a:r>
              <a:rPr b="1" lang="en" sz="1600">
                <a:latin typeface="Raleway"/>
                <a:ea typeface="Raleway"/>
                <a:cs typeface="Raleway"/>
                <a:sym typeface="Raleway"/>
              </a:rPr>
              <a:t> @awesome-crowdin/crowdin-contributors</a:t>
            </a:r>
            <a:r>
              <a:rPr lang="en" sz="1600">
                <a:latin typeface="Raleway"/>
                <a:ea typeface="Raleway"/>
                <a:cs typeface="Raleway"/>
                <a:sym typeface="Raleway"/>
              </a:rPr>
              <a:t> (automation bot) in the</a:t>
            </a:r>
            <a:r>
              <a:rPr b="1" lang="en" sz="1600">
                <a:latin typeface="Raleway"/>
                <a:ea typeface="Raleway"/>
                <a:cs typeface="Raleway"/>
                <a:sym typeface="Raleway"/>
              </a:rPr>
              <a:t> README.md</a:t>
            </a:r>
            <a:endParaRPr sz="1600">
              <a:latin typeface="Raleway"/>
              <a:ea typeface="Raleway"/>
              <a:cs typeface="Raleway"/>
              <a:sym typeface="Raleway"/>
            </a:endParaRPr>
          </a:p>
        </p:txBody>
      </p:sp>
      <p:pic>
        <p:nvPicPr>
          <p:cNvPr id="709" name="Google Shape;709;p48"/>
          <p:cNvPicPr preferRelativeResize="0"/>
          <p:nvPr/>
        </p:nvPicPr>
        <p:blipFill rotWithShape="1">
          <a:blip r:embed="rId7">
            <a:alphaModFix/>
          </a:blip>
          <a:srcRect b="52227" l="14929" r="33412" t="10490"/>
          <a:stretch/>
        </p:blipFill>
        <p:spPr>
          <a:xfrm>
            <a:off x="1242275" y="2001575"/>
            <a:ext cx="5315602" cy="2157700"/>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3" name="Shape 713"/>
        <p:cNvGrpSpPr/>
        <p:nvPr/>
      </p:nvGrpSpPr>
      <p:grpSpPr>
        <a:xfrm>
          <a:off x="0" y="0"/>
          <a:ext cx="0" cy="0"/>
          <a:chOff x="0" y="0"/>
          <a:chExt cx="0" cy="0"/>
        </a:xfrm>
      </p:grpSpPr>
      <p:sp>
        <p:nvSpPr>
          <p:cNvPr id="714" name="Google Shape;714;p49"/>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40909"/>
              <a:buFont typeface="Arial"/>
              <a:buNone/>
            </a:pPr>
            <a:r>
              <a:rPr b="1" lang="en" sz="2420">
                <a:solidFill>
                  <a:schemeClr val="dk2"/>
                </a:solidFill>
                <a:latin typeface="Raleway"/>
                <a:ea typeface="Raleway"/>
                <a:cs typeface="Raleway"/>
                <a:sym typeface="Raleway"/>
              </a:rPr>
              <a:t>How do we acknowledge contributors?</a:t>
            </a:r>
            <a:endParaRPr b="1" sz="2420">
              <a:solidFill>
                <a:schemeClr val="dk2"/>
              </a:solidFill>
              <a:latin typeface="Raleway"/>
              <a:ea typeface="Raleway"/>
              <a:cs typeface="Raleway"/>
              <a:sym typeface="Raleway"/>
            </a:endParaRPr>
          </a:p>
          <a:p>
            <a:pPr indent="0" lvl="0" marL="0" rtl="0" algn="l">
              <a:spcBef>
                <a:spcPts val="0"/>
              </a:spcBef>
              <a:spcAft>
                <a:spcPts val="0"/>
              </a:spcAft>
              <a:buSzPct val="40909"/>
              <a:buNone/>
            </a:pPr>
            <a:r>
              <a:t/>
            </a:r>
            <a:endParaRPr b="1" sz="2420">
              <a:solidFill>
                <a:schemeClr val="dk2"/>
              </a:solidFill>
              <a:latin typeface="Raleway"/>
              <a:ea typeface="Raleway"/>
              <a:cs typeface="Raleway"/>
              <a:sym typeface="Raleway"/>
            </a:endParaRPr>
          </a:p>
        </p:txBody>
      </p:sp>
      <p:sp>
        <p:nvSpPr>
          <p:cNvPr id="715" name="Google Shape;715;p49"/>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16" name="Google Shape;716;p49"/>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717" name="Google Shape;717;p49"/>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718" name="Google Shape;718;p49"/>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719" name="Google Shape;719;p49"/>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20" name="Google Shape;720;p49"/>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21" name="Google Shape;721;p49"/>
          <p:cNvSpPr txBox="1"/>
          <p:nvPr>
            <p:ph idx="1" type="body"/>
          </p:nvPr>
        </p:nvSpPr>
        <p:spPr>
          <a:xfrm>
            <a:off x="369100" y="958975"/>
            <a:ext cx="8578800" cy="1011300"/>
          </a:xfrm>
          <a:prstGeom prst="rect">
            <a:avLst/>
          </a:prstGeom>
        </p:spPr>
        <p:txBody>
          <a:bodyPr anchorCtr="0" anchor="t" bIns="91425" lIns="91425" spcFirstLastPara="1" rIns="91425" wrap="square" tIns="91425">
            <a:normAutofit/>
          </a:bodyPr>
          <a:lstStyle/>
          <a:p>
            <a:pPr indent="-317500" lvl="0" marL="457200" rtl="0" algn="l">
              <a:spcBef>
                <a:spcPts val="0"/>
              </a:spcBef>
              <a:spcAft>
                <a:spcPts val="0"/>
              </a:spcAft>
              <a:buSzPts val="1400"/>
              <a:buFont typeface="Raleway"/>
              <a:buChar char="●"/>
            </a:pPr>
            <a:r>
              <a:rPr lang="en" sz="1600">
                <a:latin typeface="Raleway"/>
                <a:ea typeface="Raleway"/>
                <a:cs typeface="Raleway"/>
                <a:sym typeface="Raleway"/>
              </a:rPr>
              <a:t>A</a:t>
            </a:r>
            <a:r>
              <a:rPr lang="en" sz="1600">
                <a:latin typeface="Raleway"/>
                <a:ea typeface="Raleway"/>
                <a:cs typeface="Raleway"/>
                <a:sym typeface="Raleway"/>
              </a:rPr>
              <a:t> profile, which shows how many strings </a:t>
            </a:r>
            <a:r>
              <a:rPr b="1" lang="en" sz="1600">
                <a:latin typeface="Raleway"/>
                <a:ea typeface="Raleway"/>
                <a:cs typeface="Raleway"/>
                <a:sym typeface="Raleway"/>
              </a:rPr>
              <a:t>translated/approved/voted or commented</a:t>
            </a:r>
            <a:r>
              <a:rPr lang="en" sz="1600">
                <a:latin typeface="Raleway"/>
                <a:ea typeface="Raleway"/>
                <a:cs typeface="Raleway"/>
                <a:sym typeface="Raleway"/>
              </a:rPr>
              <a:t> in Crowdin.</a:t>
            </a:r>
            <a:endParaRPr sz="1600">
              <a:latin typeface="Raleway"/>
              <a:ea typeface="Raleway"/>
              <a:cs typeface="Raleway"/>
              <a:sym typeface="Raleway"/>
            </a:endParaRPr>
          </a:p>
        </p:txBody>
      </p:sp>
      <p:pic>
        <p:nvPicPr>
          <p:cNvPr id="722" name="Google Shape;722;p49"/>
          <p:cNvPicPr preferRelativeResize="0"/>
          <p:nvPr/>
        </p:nvPicPr>
        <p:blipFill rotWithShape="1">
          <a:blip r:embed="rId6">
            <a:alphaModFix/>
          </a:blip>
          <a:srcRect b="34139" l="8926" r="6699" t="32849"/>
          <a:stretch/>
        </p:blipFill>
        <p:spPr>
          <a:xfrm>
            <a:off x="1784325" y="2709412"/>
            <a:ext cx="2383925" cy="776825"/>
          </a:xfrm>
          <a:prstGeom prst="rect">
            <a:avLst/>
          </a:prstGeom>
          <a:noFill/>
          <a:ln>
            <a:noFill/>
          </a:ln>
        </p:spPr>
      </p:pic>
      <p:pic>
        <p:nvPicPr>
          <p:cNvPr id="723" name="Google Shape;723;p49"/>
          <p:cNvPicPr preferRelativeResize="0"/>
          <p:nvPr/>
        </p:nvPicPr>
        <p:blipFill rotWithShape="1">
          <a:blip r:embed="rId7">
            <a:alphaModFix/>
          </a:blip>
          <a:srcRect b="16963" l="34531" r="35244" t="20855"/>
          <a:stretch/>
        </p:blipFill>
        <p:spPr>
          <a:xfrm>
            <a:off x="4514125" y="1520951"/>
            <a:ext cx="2528126" cy="2925725"/>
          </a:xfrm>
          <a:prstGeom prst="rect">
            <a:avLst/>
          </a:prstGeom>
          <a:noFill/>
          <a:ln cap="flat" cmpd="sng" w="9525">
            <a:solidFill>
              <a:schemeClr val="dk2"/>
            </a:solidFill>
            <a:prstDash val="solid"/>
            <a:round/>
            <a:headEnd len="sm" w="sm" type="none"/>
            <a:tailEnd len="sm" w="sm" type="none"/>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7" name="Shape 727"/>
        <p:cNvGrpSpPr/>
        <p:nvPr/>
      </p:nvGrpSpPr>
      <p:grpSpPr>
        <a:xfrm>
          <a:off x="0" y="0"/>
          <a:ext cx="0" cy="0"/>
          <a:chOff x="0" y="0"/>
          <a:chExt cx="0" cy="0"/>
        </a:xfrm>
      </p:grpSpPr>
      <p:sp>
        <p:nvSpPr>
          <p:cNvPr id="728" name="Google Shape;728;p50"/>
          <p:cNvSpPr txBox="1"/>
          <p:nvPr>
            <p:ph type="title"/>
          </p:nvPr>
        </p:nvSpPr>
        <p:spPr>
          <a:xfrm>
            <a:off x="3398575" y="759650"/>
            <a:ext cx="54219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SzPct val="40909"/>
              <a:buNone/>
            </a:pPr>
            <a:r>
              <a:rPr b="1" lang="en" sz="2420">
                <a:solidFill>
                  <a:schemeClr val="dk2"/>
                </a:solidFill>
                <a:latin typeface="Raleway"/>
                <a:ea typeface="Raleway"/>
                <a:cs typeface="Raleway"/>
                <a:sym typeface="Raleway"/>
              </a:rPr>
              <a:t>Are you struggling in translating other Open Science </a:t>
            </a:r>
            <a:r>
              <a:rPr b="1" lang="en" sz="2420">
                <a:solidFill>
                  <a:schemeClr val="dk2"/>
                </a:solidFill>
                <a:latin typeface="Raleway"/>
                <a:ea typeface="Raleway"/>
                <a:cs typeface="Raleway"/>
                <a:sym typeface="Raleway"/>
              </a:rPr>
              <a:t>materials? </a:t>
            </a:r>
            <a:endParaRPr b="1" sz="2420">
              <a:solidFill>
                <a:schemeClr val="dk2"/>
              </a:solidFill>
              <a:latin typeface="Raleway"/>
              <a:ea typeface="Raleway"/>
              <a:cs typeface="Raleway"/>
              <a:sym typeface="Raleway"/>
            </a:endParaRPr>
          </a:p>
        </p:txBody>
      </p:sp>
      <p:sp>
        <p:nvSpPr>
          <p:cNvPr id="729" name="Google Shape;729;p50"/>
          <p:cNvSpPr txBox="1"/>
          <p:nvPr>
            <p:ph idx="1" type="body"/>
          </p:nvPr>
        </p:nvSpPr>
        <p:spPr>
          <a:xfrm>
            <a:off x="2853375" y="1744625"/>
            <a:ext cx="6040500" cy="3416400"/>
          </a:xfrm>
          <a:prstGeom prst="rect">
            <a:avLst/>
          </a:prstGeom>
        </p:spPr>
        <p:txBody>
          <a:bodyPr anchorCtr="0" anchor="t" bIns="91425" lIns="91425" spcFirstLastPara="1" rIns="91425" wrap="square" tIns="91425">
            <a:normAutofit/>
          </a:bodyPr>
          <a:lstStyle/>
          <a:p>
            <a:pPr indent="-330200" lvl="0" marL="914400" rtl="0" algn="l">
              <a:spcBef>
                <a:spcPts val="0"/>
              </a:spcBef>
              <a:spcAft>
                <a:spcPts val="0"/>
              </a:spcAft>
              <a:buSzPts val="1600"/>
              <a:buFont typeface="Raleway"/>
              <a:buChar char="●"/>
            </a:pPr>
            <a:r>
              <a:rPr lang="en" sz="1600">
                <a:latin typeface="Raleway"/>
                <a:ea typeface="Raleway"/>
                <a:cs typeface="Raleway"/>
                <a:sym typeface="Raleway"/>
              </a:rPr>
              <a:t>If you are translating a </a:t>
            </a:r>
            <a:r>
              <a:rPr lang="en" sz="1600">
                <a:latin typeface="Raleway"/>
                <a:ea typeface="Raleway"/>
                <a:cs typeface="Raleway"/>
                <a:sym typeface="Raleway"/>
              </a:rPr>
              <a:t>project</a:t>
            </a:r>
            <a:r>
              <a:rPr lang="en" sz="1600">
                <a:latin typeface="Raleway"/>
                <a:ea typeface="Raleway"/>
                <a:cs typeface="Raleway"/>
                <a:sym typeface="Raleway"/>
              </a:rPr>
              <a:t> which </a:t>
            </a:r>
            <a:r>
              <a:rPr b="1" lang="en" sz="1600">
                <a:latin typeface="Raleway"/>
                <a:ea typeface="Raleway"/>
                <a:cs typeface="Raleway"/>
                <a:sym typeface="Raleway"/>
              </a:rPr>
              <a:t>include Open Science Terminology</a:t>
            </a:r>
            <a:r>
              <a:rPr lang="en" sz="1600">
                <a:latin typeface="Raleway"/>
                <a:ea typeface="Raleway"/>
                <a:cs typeface="Raleway"/>
                <a:sym typeface="Raleway"/>
              </a:rPr>
              <a:t>, we are very happy to </a:t>
            </a:r>
            <a:r>
              <a:rPr b="1" lang="en" sz="1600">
                <a:solidFill>
                  <a:srgbClr val="FF0000"/>
                </a:solidFill>
                <a:latin typeface="Raleway"/>
                <a:ea typeface="Raleway"/>
                <a:cs typeface="Raleway"/>
                <a:sym typeface="Raleway"/>
              </a:rPr>
              <a:t>share our glossary and Translation </a:t>
            </a:r>
            <a:r>
              <a:rPr b="1" lang="en" sz="1600">
                <a:solidFill>
                  <a:srgbClr val="FF0000"/>
                </a:solidFill>
                <a:latin typeface="Raleway"/>
                <a:ea typeface="Raleway"/>
                <a:cs typeface="Raleway"/>
                <a:sym typeface="Raleway"/>
              </a:rPr>
              <a:t>Memory</a:t>
            </a:r>
            <a:r>
              <a:rPr lang="en" sz="1600">
                <a:latin typeface="Raleway"/>
                <a:ea typeface="Raleway"/>
                <a:cs typeface="Raleway"/>
                <a:sym typeface="Raleway"/>
              </a:rPr>
              <a:t> with you!</a:t>
            </a:r>
            <a:endParaRPr sz="1600">
              <a:latin typeface="Raleway"/>
              <a:ea typeface="Raleway"/>
              <a:cs typeface="Raleway"/>
              <a:sym typeface="Raleway"/>
            </a:endParaRPr>
          </a:p>
          <a:p>
            <a:pPr indent="-330200" lvl="1" marL="1371600" rtl="0" algn="l">
              <a:spcBef>
                <a:spcPts val="0"/>
              </a:spcBef>
              <a:spcAft>
                <a:spcPts val="0"/>
              </a:spcAft>
              <a:buSzPts val="1600"/>
              <a:buFont typeface="Raleway"/>
              <a:buChar char="○"/>
            </a:pPr>
            <a:r>
              <a:rPr lang="en" sz="1600">
                <a:latin typeface="Raleway"/>
                <a:ea typeface="Raleway"/>
                <a:cs typeface="Raleway"/>
                <a:sym typeface="Raleway"/>
              </a:rPr>
              <a:t>Crowdin </a:t>
            </a:r>
            <a:r>
              <a:rPr b="1" lang="en" sz="1600">
                <a:solidFill>
                  <a:srgbClr val="57606A"/>
                </a:solidFill>
                <a:latin typeface="Raleway"/>
                <a:ea typeface="Raleway"/>
                <a:cs typeface="Raleway"/>
                <a:sym typeface="Raleway"/>
              </a:rPr>
              <a:t>enable</a:t>
            </a:r>
            <a:r>
              <a:rPr lang="en" sz="1600">
                <a:latin typeface="Raleway"/>
                <a:ea typeface="Raleway"/>
                <a:cs typeface="Raleway"/>
                <a:sym typeface="Raleway"/>
              </a:rPr>
              <a:t> sharing glossary </a:t>
            </a:r>
            <a:r>
              <a:rPr lang="en" sz="1600">
                <a:latin typeface="Raleway"/>
                <a:ea typeface="Raleway"/>
                <a:cs typeface="Raleway"/>
                <a:sym typeface="Raleway"/>
              </a:rPr>
              <a:t>across</a:t>
            </a:r>
            <a:r>
              <a:rPr lang="en" sz="1600">
                <a:latin typeface="Raleway"/>
                <a:ea typeface="Raleway"/>
                <a:cs typeface="Raleway"/>
                <a:sym typeface="Raleway"/>
              </a:rPr>
              <a:t> </a:t>
            </a:r>
            <a:r>
              <a:rPr lang="en" sz="1600" u="sng">
                <a:latin typeface="Raleway"/>
                <a:ea typeface="Raleway"/>
                <a:cs typeface="Raleway"/>
                <a:sym typeface="Raleway"/>
              </a:rPr>
              <a:t>different projects</a:t>
            </a:r>
            <a:r>
              <a:rPr lang="en" sz="1600">
                <a:latin typeface="Raleway"/>
                <a:ea typeface="Raleway"/>
                <a:cs typeface="Raleway"/>
                <a:sym typeface="Raleway"/>
              </a:rPr>
              <a:t>.</a:t>
            </a:r>
            <a:endParaRPr sz="1600">
              <a:latin typeface="Raleway"/>
              <a:ea typeface="Raleway"/>
              <a:cs typeface="Raleway"/>
              <a:sym typeface="Raleway"/>
            </a:endParaRPr>
          </a:p>
          <a:p>
            <a:pPr indent="-330200" lvl="0" marL="914400" rtl="0" algn="l">
              <a:spcBef>
                <a:spcPts val="0"/>
              </a:spcBef>
              <a:spcAft>
                <a:spcPts val="0"/>
              </a:spcAft>
              <a:buSzPts val="1600"/>
              <a:buFont typeface="Raleway"/>
              <a:buChar char="●"/>
            </a:pPr>
            <a:r>
              <a:rPr lang="en" sz="1600">
                <a:latin typeface="Raleway"/>
                <a:ea typeface="Raleway"/>
                <a:cs typeface="Raleway"/>
                <a:sym typeface="Raleway"/>
              </a:rPr>
              <a:t>We are also happy to </a:t>
            </a:r>
            <a:r>
              <a:rPr b="1" lang="en" sz="1600">
                <a:latin typeface="Raleway"/>
                <a:ea typeface="Raleway"/>
                <a:cs typeface="Raleway"/>
                <a:sym typeface="Raleway"/>
              </a:rPr>
              <a:t>help you implement this pipeline</a:t>
            </a:r>
            <a:r>
              <a:rPr lang="en" sz="1600">
                <a:latin typeface="Raleway"/>
                <a:ea typeface="Raleway"/>
                <a:cs typeface="Raleway"/>
                <a:sym typeface="Raleway"/>
              </a:rPr>
              <a:t> in any open educational </a:t>
            </a:r>
            <a:r>
              <a:rPr lang="en" sz="1600">
                <a:latin typeface="Raleway"/>
                <a:ea typeface="Raleway"/>
                <a:cs typeface="Raleway"/>
                <a:sym typeface="Raleway"/>
              </a:rPr>
              <a:t>resources (OERs) that you are creating!</a:t>
            </a:r>
            <a:endParaRPr sz="1600">
              <a:latin typeface="Raleway"/>
              <a:ea typeface="Raleway"/>
              <a:cs typeface="Raleway"/>
              <a:sym typeface="Raleway"/>
            </a:endParaRPr>
          </a:p>
          <a:p>
            <a:pPr indent="0" lvl="0" marL="0" rtl="0" algn="l">
              <a:spcBef>
                <a:spcPts val="1200"/>
              </a:spcBef>
              <a:spcAft>
                <a:spcPts val="0"/>
              </a:spcAft>
              <a:buNone/>
            </a:pPr>
            <a:r>
              <a:t/>
            </a:r>
            <a:endParaRPr sz="1600">
              <a:latin typeface="Raleway"/>
              <a:ea typeface="Raleway"/>
              <a:cs typeface="Raleway"/>
              <a:sym typeface="Raleway"/>
            </a:endParaRPr>
          </a:p>
          <a:p>
            <a:pPr indent="0" lvl="0" marL="0" rtl="0" algn="l">
              <a:spcBef>
                <a:spcPts val="1200"/>
              </a:spcBef>
              <a:spcAft>
                <a:spcPts val="1200"/>
              </a:spcAft>
              <a:buNone/>
            </a:pPr>
            <a:r>
              <a:t/>
            </a:r>
            <a:endParaRPr>
              <a:latin typeface="Raleway"/>
              <a:ea typeface="Raleway"/>
              <a:cs typeface="Raleway"/>
              <a:sym typeface="Raleway"/>
            </a:endParaRPr>
          </a:p>
        </p:txBody>
      </p:sp>
      <p:sp>
        <p:nvSpPr>
          <p:cNvPr id="730" name="Google Shape;730;p50"/>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31" name="Google Shape;731;p50"/>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732" name="Google Shape;732;p50"/>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733" name="Google Shape;733;p50"/>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734" name="Google Shape;734;p50"/>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35" name="Google Shape;735;p50"/>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736" name="Google Shape;736;p50"/>
          <p:cNvPicPr preferRelativeResize="0"/>
          <p:nvPr/>
        </p:nvPicPr>
        <p:blipFill>
          <a:blip r:embed="rId6">
            <a:alphaModFix/>
          </a:blip>
          <a:stretch>
            <a:fillRect/>
          </a:stretch>
        </p:blipFill>
        <p:spPr>
          <a:xfrm>
            <a:off x="0" y="0"/>
            <a:ext cx="3154825" cy="4732226"/>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0" name="Shape 740"/>
        <p:cNvGrpSpPr/>
        <p:nvPr/>
      </p:nvGrpSpPr>
      <p:grpSpPr>
        <a:xfrm>
          <a:off x="0" y="0"/>
          <a:ext cx="0" cy="0"/>
          <a:chOff x="0" y="0"/>
          <a:chExt cx="0" cy="0"/>
        </a:xfrm>
      </p:grpSpPr>
      <p:pic>
        <p:nvPicPr>
          <p:cNvPr id="741" name="Google Shape;741;p51"/>
          <p:cNvPicPr preferRelativeResize="0"/>
          <p:nvPr/>
        </p:nvPicPr>
        <p:blipFill>
          <a:blip r:embed="rId3">
            <a:alphaModFix/>
          </a:blip>
          <a:stretch>
            <a:fillRect/>
          </a:stretch>
        </p:blipFill>
        <p:spPr>
          <a:xfrm>
            <a:off x="0" y="0"/>
            <a:ext cx="3103376" cy="4984675"/>
          </a:xfrm>
          <a:prstGeom prst="rect">
            <a:avLst/>
          </a:prstGeom>
          <a:noFill/>
          <a:ln>
            <a:noFill/>
          </a:ln>
        </p:spPr>
      </p:pic>
      <p:sp>
        <p:nvSpPr>
          <p:cNvPr id="742" name="Google Shape;742;p51"/>
          <p:cNvSpPr txBox="1"/>
          <p:nvPr>
            <p:ph type="title"/>
          </p:nvPr>
        </p:nvSpPr>
        <p:spPr>
          <a:xfrm>
            <a:off x="3398575" y="4277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What do we hope to see?</a:t>
            </a:r>
            <a:endParaRPr b="1" sz="2420">
              <a:solidFill>
                <a:schemeClr val="dk2"/>
              </a:solidFill>
              <a:latin typeface="Raleway"/>
              <a:ea typeface="Raleway"/>
              <a:cs typeface="Raleway"/>
              <a:sym typeface="Raleway"/>
            </a:endParaRPr>
          </a:p>
        </p:txBody>
      </p:sp>
      <p:sp>
        <p:nvSpPr>
          <p:cNvPr id="743" name="Google Shape;743;p51"/>
          <p:cNvSpPr txBox="1"/>
          <p:nvPr>
            <p:ph idx="1" type="body"/>
          </p:nvPr>
        </p:nvSpPr>
        <p:spPr>
          <a:xfrm>
            <a:off x="3271100" y="1251238"/>
            <a:ext cx="5472900" cy="2848800"/>
          </a:xfrm>
          <a:prstGeom prst="rect">
            <a:avLst/>
          </a:prstGeom>
        </p:spPr>
        <p:txBody>
          <a:bodyPr anchorCtr="0" anchor="t" bIns="91425" lIns="91425" spcFirstLastPara="1" rIns="91425" wrap="square" tIns="91425">
            <a:normAutofit/>
          </a:bodyPr>
          <a:lstStyle/>
          <a:p>
            <a:pPr indent="-336550" lvl="0" marL="457200" rtl="0" algn="just">
              <a:spcBef>
                <a:spcPts val="0"/>
              </a:spcBef>
              <a:spcAft>
                <a:spcPts val="0"/>
              </a:spcAft>
              <a:buSzPts val="1700"/>
              <a:buFont typeface="Raleway"/>
              <a:buChar char="-"/>
            </a:pPr>
            <a:r>
              <a:rPr lang="en" sz="1700">
                <a:latin typeface="Raleway"/>
                <a:ea typeface="Raleway"/>
                <a:cs typeface="Raleway"/>
                <a:sym typeface="Raleway"/>
              </a:rPr>
              <a:t>R</a:t>
            </a:r>
            <a:r>
              <a:rPr lang="en" sz="1700">
                <a:latin typeface="Raleway"/>
                <a:ea typeface="Raleway"/>
                <a:cs typeface="Raleway"/>
                <a:sym typeface="Raleway"/>
              </a:rPr>
              <a:t>e-evaluation of </a:t>
            </a:r>
            <a:r>
              <a:rPr b="1" lang="en" sz="1700">
                <a:solidFill>
                  <a:srgbClr val="FF0000"/>
                </a:solidFill>
                <a:latin typeface="Raleway"/>
                <a:ea typeface="Raleway"/>
                <a:cs typeface="Raleway"/>
                <a:sym typeface="Raleway"/>
              </a:rPr>
              <a:t>best practices for sharing</a:t>
            </a:r>
            <a:r>
              <a:rPr lang="en" sz="1700">
                <a:latin typeface="Raleway"/>
                <a:ea typeface="Raleway"/>
                <a:cs typeface="Raleway"/>
                <a:sym typeface="Raleway"/>
              </a:rPr>
              <a:t> educational videos under CC licenses</a:t>
            </a:r>
            <a:endParaRPr sz="1700">
              <a:latin typeface="Raleway"/>
              <a:ea typeface="Raleway"/>
              <a:cs typeface="Raleway"/>
              <a:sym typeface="Raleway"/>
            </a:endParaRPr>
          </a:p>
          <a:p>
            <a:pPr indent="0" lvl="0" marL="0" rtl="0" algn="just">
              <a:spcBef>
                <a:spcPts val="0"/>
              </a:spcBef>
              <a:spcAft>
                <a:spcPts val="0"/>
              </a:spcAft>
              <a:buNone/>
            </a:pPr>
            <a:r>
              <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b="1" lang="en" sz="1700">
                <a:solidFill>
                  <a:srgbClr val="FF0000"/>
                </a:solidFill>
                <a:latin typeface="Raleway"/>
                <a:ea typeface="Raleway"/>
                <a:cs typeface="Raleway"/>
                <a:sym typeface="Raleway"/>
              </a:rPr>
              <a:t>Adopting</a:t>
            </a:r>
            <a:r>
              <a:rPr b="1" lang="en" sz="1700">
                <a:solidFill>
                  <a:srgbClr val="FF0000"/>
                </a:solidFill>
                <a:latin typeface="Raleway"/>
                <a:ea typeface="Raleway"/>
                <a:cs typeface="Raleway"/>
                <a:sym typeface="Raleway"/>
              </a:rPr>
              <a:t> the workflow</a:t>
            </a:r>
            <a:r>
              <a:rPr lang="en" sz="1700">
                <a:latin typeface="Raleway"/>
                <a:ea typeface="Raleway"/>
                <a:cs typeface="Raleway"/>
                <a:sym typeface="Raleway"/>
              </a:rPr>
              <a:t> for other programmes.</a:t>
            </a:r>
            <a:endParaRPr sz="1700">
              <a:latin typeface="Raleway"/>
              <a:ea typeface="Raleway"/>
              <a:cs typeface="Raleway"/>
              <a:sym typeface="Raleway"/>
            </a:endParaRPr>
          </a:p>
          <a:p>
            <a:pPr indent="0" lvl="0" marL="457200" rtl="0" algn="l">
              <a:spcBef>
                <a:spcPts val="1200"/>
              </a:spcBef>
              <a:spcAft>
                <a:spcPts val="0"/>
              </a:spcAft>
              <a:buNone/>
            </a:pPr>
            <a:r>
              <a:t/>
            </a:r>
            <a:endParaRPr sz="1100">
              <a:latin typeface="Raleway"/>
              <a:ea typeface="Raleway"/>
              <a:cs typeface="Raleway"/>
              <a:sym typeface="Raleway"/>
            </a:endParaRPr>
          </a:p>
          <a:p>
            <a:pPr indent="-336550" lvl="0" marL="457200" rtl="0" algn="l">
              <a:spcBef>
                <a:spcPts val="1200"/>
              </a:spcBef>
              <a:spcAft>
                <a:spcPts val="0"/>
              </a:spcAft>
              <a:buSzPts val="1700"/>
              <a:buFont typeface="Raleway"/>
              <a:buChar char="-"/>
            </a:pPr>
            <a:r>
              <a:rPr b="1" lang="en" sz="1700">
                <a:solidFill>
                  <a:srgbClr val="FF0000"/>
                </a:solidFill>
                <a:latin typeface="Raleway"/>
                <a:ea typeface="Raleway"/>
                <a:cs typeface="Raleway"/>
                <a:sym typeface="Raleway"/>
              </a:rPr>
              <a:t>Contribute translations</a:t>
            </a:r>
            <a:r>
              <a:rPr lang="en" sz="1700">
                <a:latin typeface="Raleway"/>
                <a:ea typeface="Raleway"/>
                <a:cs typeface="Raleway"/>
                <a:sym typeface="Raleway"/>
              </a:rPr>
              <a:t> to the OLS videos and use it in your own open science communities.</a:t>
            </a:r>
            <a:endParaRPr/>
          </a:p>
        </p:txBody>
      </p:sp>
      <p:pic>
        <p:nvPicPr>
          <p:cNvPr id="744" name="Google Shape;744;p51"/>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745" name="Google Shape;745;p51"/>
          <p:cNvPicPr preferRelativeResize="0"/>
          <p:nvPr/>
        </p:nvPicPr>
        <p:blipFill>
          <a:blip r:embed="rId5">
            <a:alphaModFix/>
          </a:blip>
          <a:stretch>
            <a:fillRect/>
          </a:stretch>
        </p:blipFill>
        <p:spPr>
          <a:xfrm>
            <a:off x="-9700" y="4749675"/>
            <a:ext cx="1028644" cy="411351"/>
          </a:xfrm>
          <a:prstGeom prst="rect">
            <a:avLst/>
          </a:prstGeom>
          <a:noFill/>
          <a:ln>
            <a:noFill/>
          </a:ln>
        </p:spPr>
      </p:pic>
      <p:sp>
        <p:nvSpPr>
          <p:cNvPr id="746" name="Google Shape;746;p51"/>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47" name="Google Shape;747;p51"/>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748" name="Google Shape;748;p51"/>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49" name="Google Shape;749;p51"/>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50" name="Google Shape;750;p51"/>
          <p:cNvSpPr txBox="1"/>
          <p:nvPr/>
        </p:nvSpPr>
        <p:spPr>
          <a:xfrm>
            <a:off x="3398575" y="4293525"/>
            <a:ext cx="2527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rgbClr val="5B7083"/>
                </a:solidFill>
              </a:rPr>
              <a:t>Access to the YouTube playlist </a:t>
            </a:r>
            <a:r>
              <a:rPr lang="en" sz="1100" u="sng">
                <a:solidFill>
                  <a:schemeClr val="hlink"/>
                </a:solidFill>
                <a:hlinkClick r:id="rId7"/>
              </a:rPr>
              <a:t>here</a:t>
            </a:r>
            <a:r>
              <a:rPr lang="en" sz="1100">
                <a:solidFill>
                  <a:srgbClr val="FF0000"/>
                </a:solidFill>
              </a:rPr>
              <a:t> </a:t>
            </a:r>
            <a:endParaRPr sz="1100">
              <a:solidFill>
                <a:srgbClr val="FF0000"/>
              </a:solidFill>
            </a:endParaRPr>
          </a:p>
        </p:txBody>
      </p:sp>
      <p:sp>
        <p:nvSpPr>
          <p:cNvPr id="751" name="Google Shape;751;p51"/>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52" name="Google Shape;752;p51"/>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753" name="Google Shape;753;p51"/>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754" name="Google Shape;754;p51"/>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755" name="Google Shape;755;p51"/>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56" name="Google Shape;756;p51"/>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 name="Shape 111"/>
        <p:cNvGrpSpPr/>
        <p:nvPr/>
      </p:nvGrpSpPr>
      <p:grpSpPr>
        <a:xfrm>
          <a:off x="0" y="0"/>
          <a:ext cx="0" cy="0"/>
          <a:chOff x="0" y="0"/>
          <a:chExt cx="0" cy="0"/>
        </a:xfrm>
      </p:grpSpPr>
      <p:sp>
        <p:nvSpPr>
          <p:cNvPr id="112" name="Google Shape;112;p16"/>
          <p:cNvSpPr txBox="1"/>
          <p:nvPr>
            <p:ph type="title"/>
          </p:nvPr>
        </p:nvSpPr>
        <p:spPr>
          <a:xfrm>
            <a:off x="556500" y="461950"/>
            <a:ext cx="55068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A big Thank You to our Team!</a:t>
            </a:r>
            <a:endParaRPr b="1" sz="2420">
              <a:solidFill>
                <a:schemeClr val="dk2"/>
              </a:solidFill>
              <a:latin typeface="Raleway"/>
              <a:ea typeface="Raleway"/>
              <a:cs typeface="Raleway"/>
              <a:sym typeface="Raleway"/>
            </a:endParaRPr>
          </a:p>
        </p:txBody>
      </p:sp>
      <p:sp>
        <p:nvSpPr>
          <p:cNvPr id="113" name="Google Shape;113;p16"/>
          <p:cNvSpPr txBox="1"/>
          <p:nvPr/>
        </p:nvSpPr>
        <p:spPr>
          <a:xfrm>
            <a:off x="6626125" y="4222350"/>
            <a:ext cx="2553300" cy="1036500"/>
          </a:xfrm>
          <a:prstGeom prst="rect">
            <a:avLst/>
          </a:prstGeom>
          <a:noFill/>
          <a:ln>
            <a:noFill/>
          </a:ln>
        </p:spPr>
        <p:txBody>
          <a:bodyPr anchorCtr="0" anchor="t" bIns="91425" lIns="91425" spcFirstLastPara="1" rIns="91425" wrap="square" tIns="91425">
            <a:normAutofit fontScale="85000" lnSpcReduction="20000"/>
          </a:bodyPr>
          <a:lstStyle/>
          <a:p>
            <a:pPr indent="0" lvl="0" marL="0" rtl="0" algn="l">
              <a:lnSpc>
                <a:spcPct val="115000"/>
              </a:lnSpc>
              <a:spcBef>
                <a:spcPts val="0"/>
              </a:spcBef>
              <a:spcAft>
                <a:spcPts val="0"/>
              </a:spcAft>
              <a:buNone/>
            </a:pPr>
            <a:r>
              <a:rPr lang="en">
                <a:solidFill>
                  <a:srgbClr val="FFFFFF"/>
                </a:solidFill>
                <a:latin typeface="Nunito"/>
                <a:ea typeface="Nunito"/>
                <a:cs typeface="Nunito"/>
                <a:sym typeface="Nunito"/>
              </a:rPr>
              <a:t>Formulated our vision and aims, roadmap - 1st Meetup for Carpentries community in MENA</a:t>
            </a:r>
            <a:endParaRPr>
              <a:solidFill>
                <a:srgbClr val="FFFFFF"/>
              </a:solidFill>
              <a:latin typeface="Nunito"/>
              <a:ea typeface="Nunito"/>
              <a:cs typeface="Nunito"/>
              <a:sym typeface="Nuni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nvGrpSpPr>
          <p:cNvPr id="114" name="Google Shape;114;p16"/>
          <p:cNvGrpSpPr/>
          <p:nvPr/>
        </p:nvGrpSpPr>
        <p:grpSpPr>
          <a:xfrm>
            <a:off x="504725" y="1750079"/>
            <a:ext cx="1598100" cy="1950746"/>
            <a:chOff x="504725" y="1750079"/>
            <a:chExt cx="1598100" cy="1950746"/>
          </a:xfrm>
        </p:grpSpPr>
        <p:pic>
          <p:nvPicPr>
            <p:cNvPr id="115" name="Google Shape;115;p16"/>
            <p:cNvPicPr preferRelativeResize="0"/>
            <p:nvPr/>
          </p:nvPicPr>
          <p:blipFill>
            <a:blip r:embed="rId3">
              <a:alphaModFix/>
            </a:blip>
            <a:stretch>
              <a:fillRect/>
            </a:stretch>
          </p:blipFill>
          <p:spPr>
            <a:xfrm>
              <a:off x="556475" y="1750079"/>
              <a:ext cx="1471500" cy="1471500"/>
            </a:xfrm>
            <a:prstGeom prst="ellipse">
              <a:avLst/>
            </a:prstGeom>
            <a:noFill/>
            <a:ln>
              <a:noFill/>
            </a:ln>
          </p:spPr>
        </p:pic>
        <p:sp>
          <p:nvSpPr>
            <p:cNvPr id="116" name="Google Shape;116;p16"/>
            <p:cNvSpPr txBox="1"/>
            <p:nvPr/>
          </p:nvSpPr>
          <p:spPr>
            <a:xfrm>
              <a:off x="504725" y="3285325"/>
              <a:ext cx="15981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Raleway"/>
                  <a:ea typeface="Raleway"/>
                  <a:cs typeface="Raleway"/>
                  <a:sym typeface="Raleway"/>
                </a:rPr>
                <a:t>Malvika Sharan</a:t>
              </a:r>
              <a:endParaRPr sz="1500">
                <a:latin typeface="Raleway"/>
                <a:ea typeface="Raleway"/>
                <a:cs typeface="Raleway"/>
                <a:sym typeface="Raleway"/>
              </a:endParaRPr>
            </a:p>
          </p:txBody>
        </p:sp>
      </p:grpSp>
      <p:grpSp>
        <p:nvGrpSpPr>
          <p:cNvPr id="117" name="Google Shape;117;p16"/>
          <p:cNvGrpSpPr/>
          <p:nvPr/>
        </p:nvGrpSpPr>
        <p:grpSpPr>
          <a:xfrm>
            <a:off x="2193116" y="1750079"/>
            <a:ext cx="1471500" cy="1950733"/>
            <a:chOff x="2193116" y="1750079"/>
            <a:chExt cx="1471500" cy="1950733"/>
          </a:xfrm>
        </p:grpSpPr>
        <p:pic>
          <p:nvPicPr>
            <p:cNvPr id="118" name="Google Shape;118;p16"/>
            <p:cNvPicPr preferRelativeResize="0"/>
            <p:nvPr/>
          </p:nvPicPr>
          <p:blipFill>
            <a:blip r:embed="rId4">
              <a:alphaModFix/>
            </a:blip>
            <a:stretch>
              <a:fillRect/>
            </a:stretch>
          </p:blipFill>
          <p:spPr>
            <a:xfrm>
              <a:off x="2193116" y="1750079"/>
              <a:ext cx="1471500" cy="1471500"/>
            </a:xfrm>
            <a:prstGeom prst="ellipse">
              <a:avLst/>
            </a:prstGeom>
            <a:noFill/>
            <a:ln>
              <a:noFill/>
            </a:ln>
          </p:spPr>
        </p:pic>
        <p:sp>
          <p:nvSpPr>
            <p:cNvPr id="119" name="Google Shape;119;p16"/>
            <p:cNvSpPr txBox="1"/>
            <p:nvPr/>
          </p:nvSpPr>
          <p:spPr>
            <a:xfrm>
              <a:off x="2364866" y="3285313"/>
              <a:ext cx="1128000" cy="415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sz="1500">
                  <a:latin typeface="Raleway"/>
                  <a:ea typeface="Raleway"/>
                  <a:cs typeface="Raleway"/>
                  <a:sym typeface="Raleway"/>
                </a:rPr>
                <a:t> Yo Yehudi</a:t>
              </a:r>
              <a:endParaRPr sz="1500">
                <a:latin typeface="Raleway"/>
                <a:ea typeface="Raleway"/>
                <a:cs typeface="Raleway"/>
                <a:sym typeface="Raleway"/>
              </a:endParaRPr>
            </a:p>
          </p:txBody>
        </p:sp>
      </p:grpSp>
      <p:sp>
        <p:nvSpPr>
          <p:cNvPr id="120" name="Google Shape;120;p16"/>
          <p:cNvSpPr txBox="1"/>
          <p:nvPr/>
        </p:nvSpPr>
        <p:spPr>
          <a:xfrm>
            <a:off x="4638900" y="4666900"/>
            <a:ext cx="15324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t/>
            </a:r>
            <a:endParaRPr sz="1000">
              <a:latin typeface="Raleway"/>
              <a:ea typeface="Raleway"/>
              <a:cs typeface="Raleway"/>
              <a:sym typeface="Raleway"/>
            </a:endParaRPr>
          </a:p>
        </p:txBody>
      </p:sp>
      <p:grpSp>
        <p:nvGrpSpPr>
          <p:cNvPr id="121" name="Google Shape;121;p16"/>
          <p:cNvGrpSpPr/>
          <p:nvPr/>
        </p:nvGrpSpPr>
        <p:grpSpPr>
          <a:xfrm>
            <a:off x="3829750" y="1750079"/>
            <a:ext cx="1471508" cy="1935446"/>
            <a:chOff x="3829750" y="1750079"/>
            <a:chExt cx="1471508" cy="1935446"/>
          </a:xfrm>
        </p:grpSpPr>
        <p:pic>
          <p:nvPicPr>
            <p:cNvPr id="122" name="Google Shape;122;p16"/>
            <p:cNvPicPr preferRelativeResize="0"/>
            <p:nvPr/>
          </p:nvPicPr>
          <p:blipFill>
            <a:blip r:embed="rId5">
              <a:alphaModFix/>
            </a:blip>
            <a:stretch>
              <a:fillRect/>
            </a:stretch>
          </p:blipFill>
          <p:spPr>
            <a:xfrm>
              <a:off x="3829758" y="1750079"/>
              <a:ext cx="1471500" cy="1471500"/>
            </a:xfrm>
            <a:prstGeom prst="ellipse">
              <a:avLst/>
            </a:prstGeom>
            <a:noFill/>
            <a:ln>
              <a:noFill/>
            </a:ln>
          </p:spPr>
        </p:pic>
        <p:sp>
          <p:nvSpPr>
            <p:cNvPr id="123" name="Google Shape;123;p16"/>
            <p:cNvSpPr txBox="1"/>
            <p:nvPr/>
          </p:nvSpPr>
          <p:spPr>
            <a:xfrm>
              <a:off x="3829750" y="3285325"/>
              <a:ext cx="1471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Raleway"/>
                  <a:ea typeface="Raleway"/>
                  <a:cs typeface="Raleway"/>
                  <a:sym typeface="Raleway"/>
                </a:rPr>
                <a:t>Emmy Tsang</a:t>
              </a:r>
              <a:endParaRPr>
                <a:latin typeface="Raleway"/>
                <a:ea typeface="Raleway"/>
                <a:cs typeface="Raleway"/>
                <a:sym typeface="Raleway"/>
              </a:endParaRPr>
            </a:p>
          </p:txBody>
        </p:sp>
      </p:grpSp>
      <p:pic>
        <p:nvPicPr>
          <p:cNvPr id="124" name="Google Shape;124;p16"/>
          <p:cNvPicPr preferRelativeResize="0"/>
          <p:nvPr/>
        </p:nvPicPr>
        <p:blipFill>
          <a:blip r:embed="rId6">
            <a:alphaModFix/>
          </a:blip>
          <a:stretch>
            <a:fillRect/>
          </a:stretch>
        </p:blipFill>
        <p:spPr>
          <a:xfrm>
            <a:off x="3790125" y="4673475"/>
            <a:ext cx="514825" cy="514825"/>
          </a:xfrm>
          <a:prstGeom prst="rect">
            <a:avLst/>
          </a:prstGeom>
          <a:noFill/>
          <a:ln>
            <a:noFill/>
          </a:ln>
        </p:spPr>
      </p:pic>
      <p:pic>
        <p:nvPicPr>
          <p:cNvPr id="125" name="Google Shape;125;p16"/>
          <p:cNvPicPr preferRelativeResize="0"/>
          <p:nvPr/>
        </p:nvPicPr>
        <p:blipFill>
          <a:blip r:embed="rId7">
            <a:alphaModFix/>
          </a:blip>
          <a:stretch>
            <a:fillRect/>
          </a:stretch>
        </p:blipFill>
        <p:spPr>
          <a:xfrm>
            <a:off x="-9700" y="4749675"/>
            <a:ext cx="1028644" cy="411351"/>
          </a:xfrm>
          <a:prstGeom prst="rect">
            <a:avLst/>
          </a:prstGeom>
          <a:noFill/>
          <a:ln>
            <a:noFill/>
          </a:ln>
        </p:spPr>
      </p:pic>
      <p:sp>
        <p:nvSpPr>
          <p:cNvPr id="126" name="Google Shape;126;p16"/>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7" name="Google Shape;127;p16"/>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28" name="Google Shape;128;p16"/>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29" name="Google Shape;129;p16"/>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30" name="Google Shape;130;p16"/>
          <p:cNvPicPr preferRelativeResize="0"/>
          <p:nvPr/>
        </p:nvPicPr>
        <p:blipFill>
          <a:blip r:embed="rId6">
            <a:alphaModFix/>
          </a:blip>
          <a:stretch>
            <a:fillRect/>
          </a:stretch>
        </p:blipFill>
        <p:spPr>
          <a:xfrm>
            <a:off x="3790125" y="4673475"/>
            <a:ext cx="514825" cy="514825"/>
          </a:xfrm>
          <a:prstGeom prst="rect">
            <a:avLst/>
          </a:prstGeom>
          <a:noFill/>
          <a:ln>
            <a:noFill/>
          </a:ln>
        </p:spPr>
      </p:pic>
      <p:pic>
        <p:nvPicPr>
          <p:cNvPr id="131" name="Google Shape;131;p16"/>
          <p:cNvPicPr preferRelativeResize="0"/>
          <p:nvPr/>
        </p:nvPicPr>
        <p:blipFill>
          <a:blip r:embed="rId7">
            <a:alphaModFix/>
          </a:blip>
          <a:stretch>
            <a:fillRect/>
          </a:stretch>
        </p:blipFill>
        <p:spPr>
          <a:xfrm>
            <a:off x="-9700" y="4749675"/>
            <a:ext cx="1028644" cy="411351"/>
          </a:xfrm>
          <a:prstGeom prst="rect">
            <a:avLst/>
          </a:prstGeom>
          <a:noFill/>
          <a:ln>
            <a:noFill/>
          </a:ln>
        </p:spPr>
      </p:pic>
      <p:sp>
        <p:nvSpPr>
          <p:cNvPr id="132" name="Google Shape;132;p16"/>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33" name="Google Shape;133;p16"/>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pic>
        <p:nvPicPr>
          <p:cNvPr id="134" name="Google Shape;134;p16"/>
          <p:cNvPicPr preferRelativeResize="0"/>
          <p:nvPr/>
        </p:nvPicPr>
        <p:blipFill>
          <a:blip r:embed="rId8">
            <a:alphaModFix/>
          </a:blip>
          <a:stretch>
            <a:fillRect/>
          </a:stretch>
        </p:blipFill>
        <p:spPr>
          <a:xfrm>
            <a:off x="8299750" y="4809000"/>
            <a:ext cx="712425" cy="251150"/>
          </a:xfrm>
          <a:prstGeom prst="rect">
            <a:avLst/>
          </a:prstGeom>
          <a:noFill/>
          <a:ln>
            <a:noFill/>
          </a:ln>
        </p:spPr>
      </p:pic>
      <p:grpSp>
        <p:nvGrpSpPr>
          <p:cNvPr id="135" name="Google Shape;135;p16"/>
          <p:cNvGrpSpPr/>
          <p:nvPr/>
        </p:nvGrpSpPr>
        <p:grpSpPr>
          <a:xfrm>
            <a:off x="7103725" y="1763879"/>
            <a:ext cx="1598100" cy="1921646"/>
            <a:chOff x="7103725" y="1763879"/>
            <a:chExt cx="1598100" cy="1921646"/>
          </a:xfrm>
        </p:grpSpPr>
        <p:sp>
          <p:nvSpPr>
            <p:cNvPr id="136" name="Google Shape;136;p16"/>
            <p:cNvSpPr txBox="1"/>
            <p:nvPr/>
          </p:nvSpPr>
          <p:spPr>
            <a:xfrm>
              <a:off x="7103725" y="3285325"/>
              <a:ext cx="15981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latin typeface="Raleway"/>
                  <a:ea typeface="Raleway"/>
                  <a:cs typeface="Raleway"/>
                  <a:sym typeface="Raleway"/>
                </a:rPr>
                <a:t>Asmaa Nofal</a:t>
              </a:r>
              <a:endParaRPr>
                <a:latin typeface="Raleway"/>
                <a:ea typeface="Raleway"/>
                <a:cs typeface="Raleway"/>
                <a:sym typeface="Raleway"/>
              </a:endParaRPr>
            </a:p>
          </p:txBody>
        </p:sp>
        <p:pic>
          <p:nvPicPr>
            <p:cNvPr id="137" name="Google Shape;137;p16"/>
            <p:cNvPicPr preferRelativeResize="0"/>
            <p:nvPr/>
          </p:nvPicPr>
          <p:blipFill rotWithShape="1">
            <a:blip r:embed="rId9">
              <a:alphaModFix/>
            </a:blip>
            <a:srcRect b="63590" l="22724" r="30362" t="0"/>
            <a:stretch/>
          </p:blipFill>
          <p:spPr>
            <a:xfrm>
              <a:off x="7103725" y="1763879"/>
              <a:ext cx="1598100" cy="1443900"/>
            </a:xfrm>
            <a:prstGeom prst="ellipse">
              <a:avLst/>
            </a:prstGeom>
            <a:noFill/>
            <a:ln>
              <a:noFill/>
            </a:ln>
          </p:spPr>
        </p:pic>
      </p:grpSp>
      <p:grpSp>
        <p:nvGrpSpPr>
          <p:cNvPr id="138" name="Google Shape;138;p16"/>
          <p:cNvGrpSpPr/>
          <p:nvPr/>
        </p:nvGrpSpPr>
        <p:grpSpPr>
          <a:xfrm>
            <a:off x="5466399" y="1749738"/>
            <a:ext cx="1472184" cy="1935788"/>
            <a:chOff x="5466399" y="1749738"/>
            <a:chExt cx="1472184" cy="1935788"/>
          </a:xfrm>
        </p:grpSpPr>
        <p:sp>
          <p:nvSpPr>
            <p:cNvPr id="139" name="Google Shape;139;p16"/>
            <p:cNvSpPr txBox="1"/>
            <p:nvPr/>
          </p:nvSpPr>
          <p:spPr>
            <a:xfrm>
              <a:off x="5466400" y="3285325"/>
              <a:ext cx="1471500" cy="4002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en">
                  <a:solidFill>
                    <a:schemeClr val="dk1"/>
                  </a:solidFill>
                  <a:highlight>
                    <a:srgbClr val="FFFFFF"/>
                  </a:highlight>
                  <a:latin typeface="Raleway"/>
                  <a:ea typeface="Raleway"/>
                  <a:cs typeface="Raleway"/>
                  <a:sym typeface="Raleway"/>
                </a:rPr>
                <a:t>Nelsy Mtsweni</a:t>
              </a:r>
              <a:endParaRPr>
                <a:solidFill>
                  <a:schemeClr val="dk1"/>
                </a:solidFill>
                <a:latin typeface="Raleway"/>
                <a:ea typeface="Raleway"/>
                <a:cs typeface="Raleway"/>
                <a:sym typeface="Raleway"/>
              </a:endParaRPr>
            </a:p>
          </p:txBody>
        </p:sp>
        <p:pic>
          <p:nvPicPr>
            <p:cNvPr id="140" name="Google Shape;140;p16"/>
            <p:cNvPicPr preferRelativeResize="0"/>
            <p:nvPr/>
          </p:nvPicPr>
          <p:blipFill rotWithShape="1">
            <a:blip r:embed="rId10">
              <a:alphaModFix/>
            </a:blip>
            <a:srcRect b="0" l="8905" r="6520" t="0"/>
            <a:stretch/>
          </p:blipFill>
          <p:spPr>
            <a:xfrm>
              <a:off x="5466399" y="1749738"/>
              <a:ext cx="1472184" cy="1472184"/>
            </a:xfrm>
            <a:prstGeom prst="rect">
              <a:avLst/>
            </a:prstGeom>
            <a:noFill/>
            <a:ln>
              <a:noFill/>
            </a:ln>
          </p:spPr>
        </p:pic>
      </p:gr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760" name="Shape 760"/>
        <p:cNvGrpSpPr/>
        <p:nvPr/>
      </p:nvGrpSpPr>
      <p:grpSpPr>
        <a:xfrm>
          <a:off x="0" y="0"/>
          <a:ext cx="0" cy="0"/>
          <a:chOff x="0" y="0"/>
          <a:chExt cx="0" cy="0"/>
        </a:xfrm>
      </p:grpSpPr>
      <p:sp>
        <p:nvSpPr>
          <p:cNvPr id="761" name="Google Shape;761;p52"/>
          <p:cNvSpPr txBox="1"/>
          <p:nvPr>
            <p:ph idx="1" type="body"/>
          </p:nvPr>
        </p:nvSpPr>
        <p:spPr>
          <a:xfrm>
            <a:off x="267525" y="888450"/>
            <a:ext cx="8520600" cy="3416400"/>
          </a:xfrm>
          <a:prstGeom prst="rect">
            <a:avLst/>
          </a:prstGeom>
        </p:spPr>
        <p:txBody>
          <a:bodyPr anchorCtr="0" anchor="t" bIns="91425" lIns="91425" spcFirstLastPara="1" rIns="91425" wrap="square" tIns="91425">
            <a:normAutofit lnSpcReduction="20000"/>
          </a:bodyPr>
          <a:lstStyle/>
          <a:p>
            <a:pPr indent="0" lvl="0" marL="0" rtl="0" algn="ctr">
              <a:spcBef>
                <a:spcPts val="0"/>
              </a:spcBef>
              <a:spcAft>
                <a:spcPts val="0"/>
              </a:spcAft>
              <a:buNone/>
            </a:pPr>
            <a:r>
              <a:rPr b="1" lang="en" sz="4800">
                <a:solidFill>
                  <a:srgbClr val="98D5B8"/>
                </a:solidFill>
                <a:latin typeface="Raleway"/>
                <a:ea typeface="Raleway"/>
                <a:cs typeface="Raleway"/>
                <a:sym typeface="Raleway"/>
              </a:rPr>
              <a:t> Thank you for your time!</a:t>
            </a:r>
            <a:endParaRPr b="1" sz="4800">
              <a:solidFill>
                <a:srgbClr val="98D5B8"/>
              </a:solidFill>
              <a:latin typeface="Raleway"/>
              <a:ea typeface="Raleway"/>
              <a:cs typeface="Raleway"/>
              <a:sym typeface="Raleway"/>
            </a:endParaRPr>
          </a:p>
          <a:p>
            <a:pPr indent="0" lvl="0" marL="0" rtl="0" algn="ctr">
              <a:spcBef>
                <a:spcPts val="1200"/>
              </a:spcBef>
              <a:spcAft>
                <a:spcPts val="0"/>
              </a:spcAft>
              <a:buNone/>
            </a:pPr>
            <a:r>
              <a:rPr b="1" lang="en" sz="4800">
                <a:solidFill>
                  <a:srgbClr val="98D5B8"/>
                </a:solidFill>
                <a:latin typeface="Raleway"/>
                <a:ea typeface="Raleway"/>
                <a:cs typeface="Raleway"/>
                <a:sym typeface="Raleway"/>
              </a:rPr>
              <a:t>Now w</a:t>
            </a:r>
            <a:r>
              <a:rPr b="1" lang="en" sz="4800">
                <a:solidFill>
                  <a:srgbClr val="98D5B8"/>
                </a:solidFill>
                <a:latin typeface="Raleway"/>
                <a:ea typeface="Raleway"/>
                <a:cs typeface="Raleway"/>
                <a:sym typeface="Raleway"/>
              </a:rPr>
              <a:t>e would love to hear from you…</a:t>
            </a:r>
            <a:endParaRPr b="1" sz="4800">
              <a:solidFill>
                <a:srgbClr val="98D5B8"/>
              </a:solidFill>
              <a:latin typeface="Raleway"/>
              <a:ea typeface="Raleway"/>
              <a:cs typeface="Raleway"/>
              <a:sym typeface="Raleway"/>
            </a:endParaRPr>
          </a:p>
          <a:p>
            <a:pPr indent="0" lvl="0" marL="0" rtl="0" algn="l">
              <a:spcBef>
                <a:spcPts val="1200"/>
              </a:spcBef>
              <a:spcAft>
                <a:spcPts val="1200"/>
              </a:spcAft>
              <a:buNone/>
            </a:pPr>
            <a:r>
              <a:t/>
            </a:r>
            <a:endParaRPr b="1" sz="4800">
              <a:solidFill>
                <a:schemeClr val="lt1"/>
              </a:solidFill>
              <a:latin typeface="Raleway"/>
              <a:ea typeface="Raleway"/>
              <a:cs typeface="Raleway"/>
              <a:sym typeface="Raleway"/>
            </a:endParaRPr>
          </a:p>
        </p:txBody>
      </p:sp>
      <p:pic>
        <p:nvPicPr>
          <p:cNvPr id="762" name="Google Shape;762;p52"/>
          <p:cNvPicPr preferRelativeResize="0"/>
          <p:nvPr/>
        </p:nvPicPr>
        <p:blipFill>
          <a:blip r:embed="rId3">
            <a:alphaModFix/>
          </a:blip>
          <a:stretch>
            <a:fillRect/>
          </a:stretch>
        </p:blipFill>
        <p:spPr>
          <a:xfrm>
            <a:off x="3790125" y="4673475"/>
            <a:ext cx="514825" cy="514825"/>
          </a:xfrm>
          <a:prstGeom prst="rect">
            <a:avLst/>
          </a:prstGeom>
          <a:noFill/>
          <a:ln>
            <a:noFill/>
          </a:ln>
        </p:spPr>
      </p:pic>
      <p:sp>
        <p:nvSpPr>
          <p:cNvPr id="763" name="Google Shape;763;p52"/>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64" name="Google Shape;764;p52"/>
          <p:cNvPicPr preferRelativeResize="0"/>
          <p:nvPr/>
        </p:nvPicPr>
        <p:blipFill>
          <a:blip r:embed="rId4">
            <a:alphaModFix/>
          </a:blip>
          <a:stretch>
            <a:fillRect/>
          </a:stretch>
        </p:blipFill>
        <p:spPr>
          <a:xfrm>
            <a:off x="8299750" y="4809000"/>
            <a:ext cx="712425" cy="251150"/>
          </a:xfrm>
          <a:prstGeom prst="rect">
            <a:avLst/>
          </a:prstGeom>
          <a:noFill/>
          <a:ln>
            <a:noFill/>
          </a:ln>
        </p:spPr>
      </p:pic>
      <p:sp>
        <p:nvSpPr>
          <p:cNvPr id="765" name="Google Shape;765;p52"/>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66" name="Google Shape;766;p52"/>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67" name="Google Shape;767;p52"/>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768" name="Google Shape;768;p52"/>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769" name="Google Shape;769;p52"/>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770" name="Google Shape;770;p52"/>
          <p:cNvPicPr preferRelativeResize="0"/>
          <p:nvPr/>
        </p:nvPicPr>
        <p:blipFill>
          <a:blip r:embed="rId4">
            <a:alphaModFix/>
          </a:blip>
          <a:stretch>
            <a:fillRect/>
          </a:stretch>
        </p:blipFill>
        <p:spPr>
          <a:xfrm>
            <a:off x="8299750" y="4809000"/>
            <a:ext cx="712425" cy="251150"/>
          </a:xfrm>
          <a:prstGeom prst="rect">
            <a:avLst/>
          </a:prstGeom>
          <a:noFill/>
          <a:ln>
            <a:noFill/>
          </a:ln>
        </p:spPr>
      </p:pic>
      <p:sp>
        <p:nvSpPr>
          <p:cNvPr id="771" name="Google Shape;771;p52"/>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772" name="Google Shape;772;p52"/>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6" name="Shape 776"/>
        <p:cNvGrpSpPr/>
        <p:nvPr/>
      </p:nvGrpSpPr>
      <p:grpSpPr>
        <a:xfrm>
          <a:off x="0" y="0"/>
          <a:ext cx="0" cy="0"/>
          <a:chOff x="0" y="0"/>
          <a:chExt cx="0" cy="0"/>
        </a:xfrm>
      </p:grpSpPr>
      <p:sp>
        <p:nvSpPr>
          <p:cNvPr id="777" name="Google Shape;777;p53"/>
          <p:cNvSpPr txBox="1"/>
          <p:nvPr>
            <p:ph idx="1" type="body"/>
          </p:nvPr>
        </p:nvSpPr>
        <p:spPr>
          <a:xfrm>
            <a:off x="426250" y="2037350"/>
            <a:ext cx="8520600" cy="1199700"/>
          </a:xfrm>
          <a:prstGeom prst="rect">
            <a:avLst/>
          </a:prstGeom>
        </p:spPr>
        <p:txBody>
          <a:bodyPr anchorCtr="0" anchor="t" bIns="91425" lIns="91425" spcFirstLastPara="1" rIns="91425" wrap="square" tIns="91425">
            <a:noAutofit/>
          </a:bodyPr>
          <a:lstStyle/>
          <a:p>
            <a:pPr indent="0" lvl="0" marL="0" rtl="0" algn="ctr">
              <a:lnSpc>
                <a:spcPct val="105000"/>
              </a:lnSpc>
              <a:spcBef>
                <a:spcPts val="0"/>
              </a:spcBef>
              <a:spcAft>
                <a:spcPts val="0"/>
              </a:spcAft>
              <a:buSzPts val="770"/>
              <a:buNone/>
            </a:pPr>
            <a:r>
              <a:rPr b="1" lang="en" sz="2210">
                <a:latin typeface="Raleway"/>
                <a:ea typeface="Raleway"/>
                <a:cs typeface="Raleway"/>
                <a:sym typeface="Raleway"/>
              </a:rPr>
              <a:t>Image Credits</a:t>
            </a:r>
            <a:endParaRPr b="1" sz="2210">
              <a:latin typeface="Raleway"/>
              <a:ea typeface="Raleway"/>
              <a:cs typeface="Raleway"/>
              <a:sym typeface="Raleway"/>
            </a:endParaRPr>
          </a:p>
          <a:p>
            <a:pPr indent="0" lvl="0" marL="0" rtl="0" algn="ctr">
              <a:lnSpc>
                <a:spcPct val="105000"/>
              </a:lnSpc>
              <a:spcBef>
                <a:spcPts val="1200"/>
              </a:spcBef>
              <a:spcAft>
                <a:spcPts val="0"/>
              </a:spcAft>
              <a:buSzPts val="770"/>
              <a:buNone/>
            </a:pPr>
            <a:r>
              <a:rPr lang="en" sz="1860" u="sng">
                <a:solidFill>
                  <a:schemeClr val="hlink"/>
                </a:solidFill>
                <a:latin typeface="Raleway"/>
                <a:ea typeface="Raleway"/>
                <a:cs typeface="Raleway"/>
                <a:sym typeface="Raleway"/>
                <a:hlinkClick r:id="rId3"/>
              </a:rPr>
              <a:t>Pixabay</a:t>
            </a:r>
            <a:r>
              <a:rPr lang="en" sz="1860">
                <a:latin typeface="Raleway"/>
                <a:ea typeface="Raleway"/>
                <a:cs typeface="Raleway"/>
                <a:sym typeface="Raleway"/>
              </a:rPr>
              <a:t> , </a:t>
            </a:r>
            <a:r>
              <a:rPr lang="en" sz="1860" u="sng">
                <a:solidFill>
                  <a:schemeClr val="hlink"/>
                </a:solidFill>
                <a:latin typeface="Raleway"/>
                <a:ea typeface="Raleway"/>
                <a:cs typeface="Raleway"/>
                <a:sym typeface="Raleway"/>
                <a:hlinkClick r:id="rId4"/>
              </a:rPr>
              <a:t>YouStudy</a:t>
            </a:r>
            <a:r>
              <a:rPr lang="en" sz="1860">
                <a:latin typeface="Raleway"/>
                <a:ea typeface="Raleway"/>
                <a:cs typeface="Raleway"/>
                <a:sym typeface="Raleway"/>
              </a:rPr>
              <a:t>, </a:t>
            </a:r>
            <a:r>
              <a:rPr lang="en" sz="1860" u="sng">
                <a:solidFill>
                  <a:schemeClr val="hlink"/>
                </a:solidFill>
                <a:latin typeface="Raleway"/>
                <a:ea typeface="Raleway"/>
                <a:cs typeface="Raleway"/>
                <a:sym typeface="Raleway"/>
                <a:hlinkClick r:id="rId5"/>
              </a:rPr>
              <a:t>Veed.io,</a:t>
            </a:r>
            <a:r>
              <a:rPr lang="en" sz="1860">
                <a:latin typeface="Raleway"/>
                <a:ea typeface="Raleway"/>
                <a:cs typeface="Raleway"/>
                <a:sym typeface="Raleway"/>
              </a:rPr>
              <a:t> and </a:t>
            </a:r>
            <a:r>
              <a:rPr lang="en" sz="1860" u="sng">
                <a:solidFill>
                  <a:schemeClr val="hlink"/>
                </a:solidFill>
                <a:latin typeface="Raleway"/>
                <a:ea typeface="Raleway"/>
                <a:cs typeface="Raleway"/>
                <a:sym typeface="Raleway"/>
                <a:hlinkClick r:id="rId6"/>
              </a:rPr>
              <a:t>unsplash</a:t>
            </a:r>
            <a:r>
              <a:rPr lang="en" sz="1860">
                <a:latin typeface="Raleway"/>
                <a:ea typeface="Raleway"/>
                <a:cs typeface="Raleway"/>
                <a:sym typeface="Raleway"/>
              </a:rPr>
              <a:t> unless otherwise indicated</a:t>
            </a:r>
            <a:endParaRPr b="1" sz="2210">
              <a:latin typeface="Raleway"/>
              <a:ea typeface="Raleway"/>
              <a:cs typeface="Raleway"/>
              <a:sym typeface="Raleway"/>
            </a:endParaRPr>
          </a:p>
          <a:p>
            <a:pPr indent="0" lvl="0" marL="457200" rtl="0" algn="l">
              <a:lnSpc>
                <a:spcPct val="105000"/>
              </a:lnSpc>
              <a:spcBef>
                <a:spcPts val="1200"/>
              </a:spcBef>
              <a:spcAft>
                <a:spcPts val="1200"/>
              </a:spcAft>
              <a:buSzPts val="770"/>
              <a:buNone/>
            </a:pPr>
            <a:r>
              <a:t/>
            </a:r>
            <a:endParaRPr sz="1860">
              <a:latin typeface="Raleway"/>
              <a:ea typeface="Raleway"/>
              <a:cs typeface="Raleway"/>
              <a:sym typeface="Raleway"/>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73763"/>
        </a:solidFill>
      </p:bgPr>
    </p:bg>
    <p:spTree>
      <p:nvGrpSpPr>
        <p:cNvPr id="144" name="Shape 144"/>
        <p:cNvGrpSpPr/>
        <p:nvPr/>
      </p:nvGrpSpPr>
      <p:grpSpPr>
        <a:xfrm>
          <a:off x="0" y="0"/>
          <a:ext cx="0" cy="0"/>
          <a:chOff x="0" y="0"/>
          <a:chExt cx="0" cy="0"/>
        </a:xfrm>
      </p:grpSpPr>
      <p:pic>
        <p:nvPicPr>
          <p:cNvPr id="145" name="Google Shape;145;p17"/>
          <p:cNvPicPr preferRelativeResize="0"/>
          <p:nvPr/>
        </p:nvPicPr>
        <p:blipFill>
          <a:blip r:embed="rId3">
            <a:alphaModFix/>
          </a:blip>
          <a:stretch>
            <a:fillRect/>
          </a:stretch>
        </p:blipFill>
        <p:spPr>
          <a:xfrm>
            <a:off x="0" y="0"/>
            <a:ext cx="3103376" cy="4984675"/>
          </a:xfrm>
          <a:prstGeom prst="rect">
            <a:avLst/>
          </a:prstGeom>
          <a:noFill/>
          <a:ln>
            <a:noFill/>
          </a:ln>
        </p:spPr>
      </p:pic>
      <p:sp>
        <p:nvSpPr>
          <p:cNvPr id="146" name="Google Shape;146;p17"/>
          <p:cNvSpPr txBox="1"/>
          <p:nvPr>
            <p:ph type="title"/>
          </p:nvPr>
        </p:nvSpPr>
        <p:spPr>
          <a:xfrm>
            <a:off x="3398575" y="427700"/>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rgbClr val="98D5B8"/>
                </a:solidFill>
                <a:latin typeface="Raleway"/>
                <a:ea typeface="Raleway"/>
                <a:cs typeface="Raleway"/>
                <a:sym typeface="Raleway"/>
              </a:rPr>
              <a:t>What do we hope to see?</a:t>
            </a:r>
            <a:endParaRPr b="1" sz="2420">
              <a:solidFill>
                <a:srgbClr val="98D5B8"/>
              </a:solidFill>
              <a:latin typeface="Raleway"/>
              <a:ea typeface="Raleway"/>
              <a:cs typeface="Raleway"/>
              <a:sym typeface="Raleway"/>
            </a:endParaRPr>
          </a:p>
        </p:txBody>
      </p:sp>
      <p:sp>
        <p:nvSpPr>
          <p:cNvPr id="147" name="Google Shape;147;p17"/>
          <p:cNvSpPr txBox="1"/>
          <p:nvPr>
            <p:ph idx="1" type="body"/>
          </p:nvPr>
        </p:nvSpPr>
        <p:spPr>
          <a:xfrm>
            <a:off x="3271100" y="1251238"/>
            <a:ext cx="5472900" cy="2848800"/>
          </a:xfrm>
          <a:prstGeom prst="rect">
            <a:avLst/>
          </a:prstGeom>
        </p:spPr>
        <p:txBody>
          <a:bodyPr anchorCtr="0" anchor="t" bIns="91425" lIns="91425" spcFirstLastPara="1" rIns="91425" wrap="square" tIns="91425">
            <a:normAutofit/>
          </a:bodyPr>
          <a:lstStyle/>
          <a:p>
            <a:pPr indent="-336550" lvl="0" marL="457200" rtl="0" algn="just">
              <a:spcBef>
                <a:spcPts val="0"/>
              </a:spcBef>
              <a:spcAft>
                <a:spcPts val="0"/>
              </a:spcAft>
              <a:buSzPts val="1700"/>
              <a:buFont typeface="Raleway"/>
              <a:buChar char="-"/>
            </a:pPr>
            <a:r>
              <a:rPr lang="en" sz="1700">
                <a:solidFill>
                  <a:schemeClr val="lt1"/>
                </a:solidFill>
                <a:latin typeface="Raleway"/>
                <a:ea typeface="Raleway"/>
                <a:cs typeface="Raleway"/>
                <a:sym typeface="Raleway"/>
              </a:rPr>
              <a:t>Re-evaluation of</a:t>
            </a:r>
            <a:r>
              <a:rPr lang="en" sz="1700">
                <a:latin typeface="Raleway"/>
                <a:ea typeface="Raleway"/>
                <a:cs typeface="Raleway"/>
                <a:sym typeface="Raleway"/>
              </a:rPr>
              <a:t> </a:t>
            </a:r>
            <a:r>
              <a:rPr b="1" lang="en" sz="1700">
                <a:solidFill>
                  <a:srgbClr val="98D5B8"/>
                </a:solidFill>
                <a:latin typeface="Raleway"/>
                <a:ea typeface="Raleway"/>
                <a:cs typeface="Raleway"/>
                <a:sym typeface="Raleway"/>
              </a:rPr>
              <a:t>best practices for sharing</a:t>
            </a:r>
            <a:r>
              <a:rPr lang="en" sz="1700">
                <a:latin typeface="Raleway"/>
                <a:ea typeface="Raleway"/>
                <a:cs typeface="Raleway"/>
                <a:sym typeface="Raleway"/>
              </a:rPr>
              <a:t> </a:t>
            </a:r>
            <a:r>
              <a:rPr lang="en" sz="1700">
                <a:solidFill>
                  <a:schemeClr val="lt1"/>
                </a:solidFill>
                <a:latin typeface="Raleway"/>
                <a:ea typeface="Raleway"/>
                <a:cs typeface="Raleway"/>
                <a:sym typeface="Raleway"/>
              </a:rPr>
              <a:t>educational videos under CC licenses</a:t>
            </a:r>
            <a:endParaRPr sz="1700">
              <a:solidFill>
                <a:schemeClr val="lt1"/>
              </a:solidFill>
              <a:latin typeface="Raleway"/>
              <a:ea typeface="Raleway"/>
              <a:cs typeface="Raleway"/>
              <a:sym typeface="Raleway"/>
            </a:endParaRPr>
          </a:p>
          <a:p>
            <a:pPr indent="0" lvl="0" marL="0" rtl="0" algn="just">
              <a:spcBef>
                <a:spcPts val="0"/>
              </a:spcBef>
              <a:spcAft>
                <a:spcPts val="0"/>
              </a:spcAft>
              <a:buNone/>
            </a:pPr>
            <a:r>
              <a:t/>
            </a:r>
            <a:endParaRPr sz="1700">
              <a:latin typeface="Raleway"/>
              <a:ea typeface="Raleway"/>
              <a:cs typeface="Raleway"/>
              <a:sym typeface="Raleway"/>
            </a:endParaRPr>
          </a:p>
          <a:p>
            <a:pPr indent="-336550" lvl="0" marL="457200" rtl="0" algn="l">
              <a:spcBef>
                <a:spcPts val="0"/>
              </a:spcBef>
              <a:spcAft>
                <a:spcPts val="0"/>
              </a:spcAft>
              <a:buSzPts val="1700"/>
              <a:buFont typeface="Raleway"/>
              <a:buChar char="-"/>
            </a:pPr>
            <a:r>
              <a:rPr b="1" lang="en" sz="1700">
                <a:solidFill>
                  <a:srgbClr val="98D5B8"/>
                </a:solidFill>
                <a:latin typeface="Raleway"/>
                <a:ea typeface="Raleway"/>
                <a:cs typeface="Raleway"/>
                <a:sym typeface="Raleway"/>
              </a:rPr>
              <a:t>Adopting our workflow</a:t>
            </a:r>
            <a:r>
              <a:rPr lang="en" sz="1700">
                <a:latin typeface="Raleway"/>
                <a:ea typeface="Raleway"/>
                <a:cs typeface="Raleway"/>
                <a:sym typeface="Raleway"/>
              </a:rPr>
              <a:t> </a:t>
            </a:r>
            <a:r>
              <a:rPr lang="en" sz="1700">
                <a:solidFill>
                  <a:schemeClr val="lt1"/>
                </a:solidFill>
                <a:latin typeface="Raleway"/>
                <a:ea typeface="Raleway"/>
                <a:cs typeface="Raleway"/>
                <a:sym typeface="Raleway"/>
              </a:rPr>
              <a:t>for other programmes</a:t>
            </a:r>
            <a:r>
              <a:rPr lang="en" sz="1700">
                <a:latin typeface="Raleway"/>
                <a:ea typeface="Raleway"/>
                <a:cs typeface="Raleway"/>
                <a:sym typeface="Raleway"/>
              </a:rPr>
              <a:t>.</a:t>
            </a:r>
            <a:endParaRPr sz="1700">
              <a:latin typeface="Raleway"/>
              <a:ea typeface="Raleway"/>
              <a:cs typeface="Raleway"/>
              <a:sym typeface="Raleway"/>
            </a:endParaRPr>
          </a:p>
          <a:p>
            <a:pPr indent="0" lvl="0" marL="457200" rtl="0" algn="l">
              <a:spcBef>
                <a:spcPts val="1200"/>
              </a:spcBef>
              <a:spcAft>
                <a:spcPts val="0"/>
              </a:spcAft>
              <a:buNone/>
            </a:pPr>
            <a:r>
              <a:t/>
            </a:r>
            <a:endParaRPr sz="1100">
              <a:latin typeface="Raleway"/>
              <a:ea typeface="Raleway"/>
              <a:cs typeface="Raleway"/>
              <a:sym typeface="Raleway"/>
            </a:endParaRPr>
          </a:p>
          <a:p>
            <a:pPr indent="-336550" lvl="0" marL="457200" rtl="0" algn="l">
              <a:spcBef>
                <a:spcPts val="1200"/>
              </a:spcBef>
              <a:spcAft>
                <a:spcPts val="0"/>
              </a:spcAft>
              <a:buSzPts val="1700"/>
              <a:buFont typeface="Raleway"/>
              <a:buChar char="-"/>
            </a:pPr>
            <a:r>
              <a:rPr b="1" lang="en" sz="1700">
                <a:solidFill>
                  <a:srgbClr val="98D5B8"/>
                </a:solidFill>
                <a:latin typeface="Raleway"/>
                <a:ea typeface="Raleway"/>
                <a:cs typeface="Raleway"/>
                <a:sym typeface="Raleway"/>
              </a:rPr>
              <a:t>Contribute translations</a:t>
            </a:r>
            <a:r>
              <a:rPr lang="en" sz="1700">
                <a:latin typeface="Raleway"/>
                <a:ea typeface="Raleway"/>
                <a:cs typeface="Raleway"/>
                <a:sym typeface="Raleway"/>
              </a:rPr>
              <a:t> </a:t>
            </a:r>
            <a:r>
              <a:rPr lang="en" sz="1700">
                <a:solidFill>
                  <a:schemeClr val="lt1"/>
                </a:solidFill>
                <a:latin typeface="Raleway"/>
                <a:ea typeface="Raleway"/>
                <a:cs typeface="Raleway"/>
                <a:sym typeface="Raleway"/>
              </a:rPr>
              <a:t>to the Open Life Science videos and use it in your own open science communities.</a:t>
            </a:r>
            <a:endParaRPr>
              <a:solidFill>
                <a:schemeClr val="lt1"/>
              </a:solidFill>
            </a:endParaRPr>
          </a:p>
        </p:txBody>
      </p:sp>
      <p:pic>
        <p:nvPicPr>
          <p:cNvPr id="148" name="Google Shape;148;p17"/>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149" name="Google Shape;149;p17"/>
          <p:cNvPicPr preferRelativeResize="0"/>
          <p:nvPr/>
        </p:nvPicPr>
        <p:blipFill>
          <a:blip r:embed="rId5">
            <a:alphaModFix/>
          </a:blip>
          <a:stretch>
            <a:fillRect/>
          </a:stretch>
        </p:blipFill>
        <p:spPr>
          <a:xfrm>
            <a:off x="-9700" y="4749675"/>
            <a:ext cx="1028644" cy="411351"/>
          </a:xfrm>
          <a:prstGeom prst="rect">
            <a:avLst/>
          </a:prstGeom>
          <a:noFill/>
          <a:ln>
            <a:noFill/>
          </a:ln>
        </p:spPr>
      </p:pic>
      <p:sp>
        <p:nvSpPr>
          <p:cNvPr id="150" name="Google Shape;150;p17"/>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1" name="Google Shape;151;p17"/>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152" name="Google Shape;152;p17"/>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53" name="Google Shape;153;p17"/>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54" name="Google Shape;154;p17"/>
          <p:cNvSpPr txBox="1"/>
          <p:nvPr/>
        </p:nvSpPr>
        <p:spPr>
          <a:xfrm>
            <a:off x="3398575" y="4293525"/>
            <a:ext cx="25278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100">
                <a:solidFill>
                  <a:schemeClr val="lt1"/>
                </a:solidFill>
              </a:rPr>
              <a:t>Access to the YouTube playlist </a:t>
            </a:r>
            <a:r>
              <a:rPr lang="en" sz="1100" u="sng">
                <a:solidFill>
                  <a:schemeClr val="lt1"/>
                </a:solidFill>
                <a:hlinkClick r:id="rId7">
                  <a:extLst>
                    <a:ext uri="{A12FA001-AC4F-418D-AE19-62706E023703}">
                      <ahyp:hlinkClr val="tx"/>
                    </a:ext>
                  </a:extLst>
                </a:hlinkClick>
              </a:rPr>
              <a:t>here</a:t>
            </a:r>
            <a:r>
              <a:rPr lang="en" sz="1100">
                <a:solidFill>
                  <a:schemeClr val="lt1"/>
                </a:solidFill>
              </a:rPr>
              <a:t> </a:t>
            </a:r>
            <a:endParaRPr sz="1100">
              <a:solidFill>
                <a:schemeClr val="lt1"/>
              </a:solidFill>
            </a:endParaRPr>
          </a:p>
        </p:txBody>
      </p:sp>
      <p:sp>
        <p:nvSpPr>
          <p:cNvPr id="155" name="Google Shape;155;p17"/>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56" name="Google Shape;156;p17"/>
          <p:cNvPicPr preferRelativeResize="0"/>
          <p:nvPr/>
        </p:nvPicPr>
        <p:blipFill>
          <a:blip r:embed="rId4">
            <a:alphaModFix/>
          </a:blip>
          <a:stretch>
            <a:fillRect/>
          </a:stretch>
        </p:blipFill>
        <p:spPr>
          <a:xfrm>
            <a:off x="3790125" y="4673475"/>
            <a:ext cx="514825" cy="514825"/>
          </a:xfrm>
          <a:prstGeom prst="rect">
            <a:avLst/>
          </a:prstGeom>
          <a:noFill/>
          <a:ln>
            <a:noFill/>
          </a:ln>
        </p:spPr>
      </p:pic>
      <p:pic>
        <p:nvPicPr>
          <p:cNvPr id="157" name="Google Shape;157;p17"/>
          <p:cNvPicPr preferRelativeResize="0"/>
          <p:nvPr/>
        </p:nvPicPr>
        <p:blipFill>
          <a:blip r:embed="rId5">
            <a:alphaModFix/>
          </a:blip>
          <a:stretch>
            <a:fillRect/>
          </a:stretch>
        </p:blipFill>
        <p:spPr>
          <a:xfrm>
            <a:off x="-9700" y="4749675"/>
            <a:ext cx="1028644" cy="411351"/>
          </a:xfrm>
          <a:prstGeom prst="rect">
            <a:avLst/>
          </a:prstGeom>
          <a:noFill/>
          <a:ln>
            <a:noFill/>
          </a:ln>
        </p:spPr>
      </p:pic>
      <p:pic>
        <p:nvPicPr>
          <p:cNvPr id="158" name="Google Shape;158;p17"/>
          <p:cNvPicPr preferRelativeResize="0"/>
          <p:nvPr/>
        </p:nvPicPr>
        <p:blipFill>
          <a:blip r:embed="rId6">
            <a:alphaModFix/>
          </a:blip>
          <a:stretch>
            <a:fillRect/>
          </a:stretch>
        </p:blipFill>
        <p:spPr>
          <a:xfrm>
            <a:off x="8299750" y="4809000"/>
            <a:ext cx="712425" cy="251150"/>
          </a:xfrm>
          <a:prstGeom prst="rect">
            <a:avLst/>
          </a:prstGeom>
          <a:noFill/>
          <a:ln>
            <a:noFill/>
          </a:ln>
        </p:spPr>
      </p:pic>
      <p:sp>
        <p:nvSpPr>
          <p:cNvPr id="159" name="Google Shape;159;p17"/>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60" name="Google Shape;160;p17"/>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id="165" name="Google Shape;165;p18"/>
          <p:cNvSpPr txBox="1"/>
          <p:nvPr>
            <p:ph type="title"/>
          </p:nvPr>
        </p:nvSpPr>
        <p:spPr>
          <a:xfrm>
            <a:off x="367000" y="25447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The 5 Rs of Open Educational Resources</a:t>
            </a:r>
            <a:endParaRPr b="1" sz="2420">
              <a:solidFill>
                <a:schemeClr val="dk2"/>
              </a:solidFill>
              <a:latin typeface="Raleway"/>
              <a:ea typeface="Raleway"/>
              <a:cs typeface="Raleway"/>
              <a:sym typeface="Raleway"/>
            </a:endParaRPr>
          </a:p>
        </p:txBody>
      </p:sp>
      <p:grpSp>
        <p:nvGrpSpPr>
          <p:cNvPr id="166" name="Google Shape;166;p18"/>
          <p:cNvGrpSpPr/>
          <p:nvPr/>
        </p:nvGrpSpPr>
        <p:grpSpPr>
          <a:xfrm>
            <a:off x="-88275" y="4673475"/>
            <a:ext cx="9232200" cy="1103150"/>
            <a:chOff x="-88275" y="4673475"/>
            <a:chExt cx="9232200" cy="1103150"/>
          </a:xfrm>
        </p:grpSpPr>
        <p:sp>
          <p:nvSpPr>
            <p:cNvPr id="167" name="Google Shape;167;p18"/>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168" name="Google Shape;168;p18"/>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169" name="Google Shape;169;p18"/>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170" name="Google Shape;170;p18"/>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171" name="Google Shape;171;p18"/>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172" name="Google Shape;172;p18"/>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grpSp>
        <p:nvGrpSpPr>
          <p:cNvPr id="173" name="Google Shape;173;p18"/>
          <p:cNvGrpSpPr/>
          <p:nvPr/>
        </p:nvGrpSpPr>
        <p:grpSpPr>
          <a:xfrm>
            <a:off x="1377163" y="921970"/>
            <a:ext cx="6389666" cy="3299567"/>
            <a:chOff x="1161526" y="941608"/>
            <a:chExt cx="6389666" cy="3299567"/>
          </a:xfrm>
        </p:grpSpPr>
        <p:grpSp>
          <p:nvGrpSpPr>
            <p:cNvPr id="174" name="Google Shape;174;p18"/>
            <p:cNvGrpSpPr/>
            <p:nvPr/>
          </p:nvGrpSpPr>
          <p:grpSpPr>
            <a:xfrm>
              <a:off x="1161526" y="941608"/>
              <a:ext cx="6389666" cy="653700"/>
              <a:chOff x="1161526" y="941608"/>
              <a:chExt cx="6389666" cy="653700"/>
            </a:xfrm>
          </p:grpSpPr>
          <p:sp>
            <p:nvSpPr>
              <p:cNvPr id="175" name="Google Shape;175;p18"/>
              <p:cNvSpPr/>
              <p:nvPr/>
            </p:nvSpPr>
            <p:spPr>
              <a:xfrm>
                <a:off x="3493092" y="941608"/>
                <a:ext cx="4058100" cy="6537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76" name="Google Shape;176;p18"/>
              <p:cNvSpPr/>
              <p:nvPr/>
            </p:nvSpPr>
            <p:spPr>
              <a:xfrm flipH="1">
                <a:off x="1161526" y="942068"/>
                <a:ext cx="2755200" cy="652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77" name="Google Shape;177;p18"/>
              <p:cNvSpPr/>
              <p:nvPr/>
            </p:nvSpPr>
            <p:spPr>
              <a:xfrm rot="-5400000">
                <a:off x="3267027" y="515183"/>
                <a:ext cx="653573" cy="1506569"/>
              </a:xfrm>
              <a:prstGeom prst="flowChartOffpageConnector">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78" name="Google Shape;178;p18"/>
              <p:cNvSpPr/>
              <p:nvPr/>
            </p:nvSpPr>
            <p:spPr>
              <a:xfrm>
                <a:off x="2021980" y="1016580"/>
                <a:ext cx="2060100" cy="503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100">
                    <a:solidFill>
                      <a:srgbClr val="FFFFFF"/>
                    </a:solidFill>
                    <a:latin typeface="Raleway"/>
                    <a:ea typeface="Raleway"/>
                    <a:cs typeface="Raleway"/>
                    <a:sym typeface="Raleway"/>
                  </a:rPr>
                  <a:t>RETAIN</a:t>
                </a:r>
                <a:endParaRPr sz="2100">
                  <a:solidFill>
                    <a:srgbClr val="FFFFFF"/>
                  </a:solidFill>
                  <a:latin typeface="Raleway"/>
                  <a:ea typeface="Raleway"/>
                  <a:cs typeface="Raleway"/>
                  <a:sym typeface="Raleway"/>
                </a:endParaRPr>
              </a:p>
            </p:txBody>
          </p:sp>
          <p:sp>
            <p:nvSpPr>
              <p:cNvPr id="179" name="Google Shape;179;p18"/>
              <p:cNvSpPr/>
              <p:nvPr/>
            </p:nvSpPr>
            <p:spPr>
              <a:xfrm>
                <a:off x="1161653" y="942068"/>
                <a:ext cx="732600" cy="6528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600">
                    <a:solidFill>
                      <a:srgbClr val="073763"/>
                    </a:solidFill>
                    <a:latin typeface="Raleway"/>
                    <a:ea typeface="Raleway"/>
                    <a:cs typeface="Raleway"/>
                    <a:sym typeface="Raleway"/>
                  </a:rPr>
                  <a:t>1</a:t>
                </a:r>
                <a:endParaRPr sz="2600">
                  <a:solidFill>
                    <a:srgbClr val="073763"/>
                  </a:solidFill>
                  <a:latin typeface="Raleway"/>
                  <a:ea typeface="Raleway"/>
                  <a:cs typeface="Raleway"/>
                  <a:sym typeface="Raleway"/>
                </a:endParaRPr>
              </a:p>
            </p:txBody>
          </p:sp>
          <p:sp>
            <p:nvSpPr>
              <p:cNvPr id="180" name="Google Shape;180;p18"/>
              <p:cNvSpPr/>
              <p:nvPr/>
            </p:nvSpPr>
            <p:spPr>
              <a:xfrm>
                <a:off x="4396978" y="942216"/>
                <a:ext cx="3154200" cy="65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073763"/>
                    </a:solidFill>
                    <a:latin typeface="Raleway"/>
                    <a:ea typeface="Raleway"/>
                    <a:cs typeface="Raleway"/>
                    <a:sym typeface="Raleway"/>
                  </a:rPr>
                  <a:t>Make and own copies</a:t>
                </a:r>
                <a:endParaRPr sz="1800">
                  <a:solidFill>
                    <a:srgbClr val="073763"/>
                  </a:solidFill>
                  <a:latin typeface="Raleway"/>
                  <a:ea typeface="Raleway"/>
                  <a:cs typeface="Raleway"/>
                  <a:sym typeface="Raleway"/>
                </a:endParaRPr>
              </a:p>
            </p:txBody>
          </p:sp>
        </p:grpSp>
        <p:grpSp>
          <p:nvGrpSpPr>
            <p:cNvPr id="181" name="Google Shape;181;p18"/>
            <p:cNvGrpSpPr/>
            <p:nvPr/>
          </p:nvGrpSpPr>
          <p:grpSpPr>
            <a:xfrm>
              <a:off x="1161526" y="1603075"/>
              <a:ext cx="6389666" cy="653700"/>
              <a:chOff x="1161526" y="1619614"/>
              <a:chExt cx="6389666" cy="653700"/>
            </a:xfrm>
          </p:grpSpPr>
          <p:sp>
            <p:nvSpPr>
              <p:cNvPr id="182" name="Google Shape;182;p18"/>
              <p:cNvSpPr/>
              <p:nvPr/>
            </p:nvSpPr>
            <p:spPr>
              <a:xfrm>
                <a:off x="3493092" y="1619614"/>
                <a:ext cx="4058100" cy="6537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83" name="Google Shape;183;p18"/>
              <p:cNvSpPr/>
              <p:nvPr/>
            </p:nvSpPr>
            <p:spPr>
              <a:xfrm flipH="1">
                <a:off x="1161526" y="1620074"/>
                <a:ext cx="2755200" cy="652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84" name="Google Shape;184;p18"/>
              <p:cNvSpPr/>
              <p:nvPr/>
            </p:nvSpPr>
            <p:spPr>
              <a:xfrm rot="-5400000">
                <a:off x="3267027" y="1193190"/>
                <a:ext cx="653573" cy="1506569"/>
              </a:xfrm>
              <a:prstGeom prst="flowChartOffpageConnector">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85" name="Google Shape;185;p18"/>
              <p:cNvSpPr/>
              <p:nvPr/>
            </p:nvSpPr>
            <p:spPr>
              <a:xfrm>
                <a:off x="1161653" y="1620074"/>
                <a:ext cx="732600" cy="6528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600">
                    <a:solidFill>
                      <a:srgbClr val="073763"/>
                    </a:solidFill>
                    <a:latin typeface="Raleway"/>
                    <a:ea typeface="Raleway"/>
                    <a:cs typeface="Raleway"/>
                    <a:sym typeface="Raleway"/>
                  </a:rPr>
                  <a:t>2</a:t>
                </a:r>
                <a:endParaRPr sz="2600">
                  <a:solidFill>
                    <a:srgbClr val="073763"/>
                  </a:solidFill>
                  <a:latin typeface="Raleway"/>
                  <a:ea typeface="Raleway"/>
                  <a:cs typeface="Raleway"/>
                  <a:sym typeface="Raleway"/>
                </a:endParaRPr>
              </a:p>
            </p:txBody>
          </p:sp>
          <p:sp>
            <p:nvSpPr>
              <p:cNvPr id="186" name="Google Shape;186;p18"/>
              <p:cNvSpPr/>
              <p:nvPr/>
            </p:nvSpPr>
            <p:spPr>
              <a:xfrm>
                <a:off x="1980805" y="1694556"/>
                <a:ext cx="2060100" cy="503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100">
                    <a:solidFill>
                      <a:srgbClr val="FFFFFF"/>
                    </a:solidFill>
                    <a:latin typeface="Raleway"/>
                    <a:ea typeface="Raleway"/>
                    <a:cs typeface="Raleway"/>
                    <a:sym typeface="Raleway"/>
                  </a:rPr>
                  <a:t>REUSE</a:t>
                </a:r>
                <a:endParaRPr sz="2100">
                  <a:solidFill>
                    <a:srgbClr val="FFFFFF"/>
                  </a:solidFill>
                  <a:latin typeface="Raleway"/>
                  <a:ea typeface="Raleway"/>
                  <a:cs typeface="Raleway"/>
                  <a:sym typeface="Raleway"/>
                </a:endParaRPr>
              </a:p>
            </p:txBody>
          </p:sp>
          <p:sp>
            <p:nvSpPr>
              <p:cNvPr id="187" name="Google Shape;187;p18"/>
              <p:cNvSpPr/>
              <p:nvPr/>
            </p:nvSpPr>
            <p:spPr>
              <a:xfrm>
                <a:off x="4396990" y="1620223"/>
                <a:ext cx="3154200" cy="65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073763"/>
                    </a:solidFill>
                    <a:latin typeface="Raleway"/>
                    <a:ea typeface="Raleway"/>
                    <a:cs typeface="Raleway"/>
                    <a:sym typeface="Raleway"/>
                  </a:rPr>
                  <a:t>Use in a wide range of ways</a:t>
                </a:r>
                <a:endParaRPr sz="1800">
                  <a:solidFill>
                    <a:srgbClr val="073763"/>
                  </a:solidFill>
                  <a:latin typeface="Raleway"/>
                  <a:ea typeface="Raleway"/>
                  <a:cs typeface="Raleway"/>
                  <a:sym typeface="Raleway"/>
                </a:endParaRPr>
              </a:p>
            </p:txBody>
          </p:sp>
        </p:grpSp>
        <p:grpSp>
          <p:nvGrpSpPr>
            <p:cNvPr id="188" name="Google Shape;188;p18"/>
            <p:cNvGrpSpPr/>
            <p:nvPr/>
          </p:nvGrpSpPr>
          <p:grpSpPr>
            <a:xfrm>
              <a:off x="1161600" y="2264550"/>
              <a:ext cx="6389403" cy="653700"/>
              <a:chOff x="1161653" y="2272359"/>
              <a:chExt cx="6324889" cy="653700"/>
            </a:xfrm>
          </p:grpSpPr>
          <p:sp>
            <p:nvSpPr>
              <p:cNvPr id="189" name="Google Shape;189;p18"/>
              <p:cNvSpPr/>
              <p:nvPr/>
            </p:nvSpPr>
            <p:spPr>
              <a:xfrm>
                <a:off x="3428442" y="2272359"/>
                <a:ext cx="4058100" cy="6537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90" name="Google Shape;190;p18"/>
              <p:cNvSpPr/>
              <p:nvPr/>
            </p:nvSpPr>
            <p:spPr>
              <a:xfrm flipH="1">
                <a:off x="1161676" y="2272809"/>
                <a:ext cx="2690400" cy="652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91" name="Google Shape;191;p18"/>
              <p:cNvSpPr/>
              <p:nvPr/>
            </p:nvSpPr>
            <p:spPr>
              <a:xfrm rot="-5400000">
                <a:off x="3202377" y="1845925"/>
                <a:ext cx="653573" cy="1506569"/>
              </a:xfrm>
              <a:prstGeom prst="flowChartOffpageConnector">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92" name="Google Shape;192;p18"/>
              <p:cNvSpPr/>
              <p:nvPr/>
            </p:nvSpPr>
            <p:spPr>
              <a:xfrm>
                <a:off x="1161653" y="2272809"/>
                <a:ext cx="732600" cy="6528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600">
                    <a:solidFill>
                      <a:srgbClr val="073763"/>
                    </a:solidFill>
                    <a:latin typeface="Raleway"/>
                    <a:ea typeface="Raleway"/>
                    <a:cs typeface="Raleway"/>
                    <a:sym typeface="Raleway"/>
                  </a:rPr>
                  <a:t>3</a:t>
                </a:r>
                <a:endParaRPr sz="2600">
                  <a:solidFill>
                    <a:srgbClr val="073763"/>
                  </a:solidFill>
                  <a:latin typeface="Raleway"/>
                  <a:ea typeface="Raleway"/>
                  <a:cs typeface="Raleway"/>
                  <a:sym typeface="Raleway"/>
                </a:endParaRPr>
              </a:p>
            </p:txBody>
          </p:sp>
          <p:sp>
            <p:nvSpPr>
              <p:cNvPr id="193" name="Google Shape;193;p18"/>
              <p:cNvSpPr/>
              <p:nvPr/>
            </p:nvSpPr>
            <p:spPr>
              <a:xfrm>
                <a:off x="1916155" y="2347359"/>
                <a:ext cx="2060100" cy="503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100">
                    <a:solidFill>
                      <a:srgbClr val="FFFFFF"/>
                    </a:solidFill>
                    <a:latin typeface="Raleway"/>
                    <a:ea typeface="Raleway"/>
                    <a:cs typeface="Raleway"/>
                    <a:sym typeface="Raleway"/>
                  </a:rPr>
                  <a:t>REVISE</a:t>
                </a:r>
                <a:endParaRPr sz="2100">
                  <a:solidFill>
                    <a:srgbClr val="FFFFFF"/>
                  </a:solidFill>
                  <a:latin typeface="Raleway"/>
                  <a:ea typeface="Raleway"/>
                  <a:cs typeface="Raleway"/>
                  <a:sym typeface="Raleway"/>
                </a:endParaRPr>
              </a:p>
            </p:txBody>
          </p:sp>
          <p:sp>
            <p:nvSpPr>
              <p:cNvPr id="194" name="Google Shape;194;p18"/>
              <p:cNvSpPr/>
              <p:nvPr/>
            </p:nvSpPr>
            <p:spPr>
              <a:xfrm>
                <a:off x="4332315" y="2272959"/>
                <a:ext cx="3154200" cy="65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073763"/>
                    </a:solidFill>
                    <a:latin typeface="Raleway"/>
                    <a:ea typeface="Raleway"/>
                    <a:cs typeface="Raleway"/>
                    <a:sym typeface="Raleway"/>
                  </a:rPr>
                  <a:t>Adapt, modify and improve</a:t>
                </a:r>
                <a:endParaRPr sz="1800">
                  <a:solidFill>
                    <a:srgbClr val="073763"/>
                  </a:solidFill>
                  <a:latin typeface="Raleway"/>
                  <a:ea typeface="Raleway"/>
                  <a:cs typeface="Raleway"/>
                  <a:sym typeface="Raleway"/>
                </a:endParaRPr>
              </a:p>
            </p:txBody>
          </p:sp>
        </p:grpSp>
        <p:grpSp>
          <p:nvGrpSpPr>
            <p:cNvPr id="195" name="Google Shape;195;p18"/>
            <p:cNvGrpSpPr/>
            <p:nvPr/>
          </p:nvGrpSpPr>
          <p:grpSpPr>
            <a:xfrm>
              <a:off x="1161600" y="2926000"/>
              <a:ext cx="6389403" cy="653700"/>
              <a:chOff x="1161653" y="2930739"/>
              <a:chExt cx="6324889" cy="653700"/>
            </a:xfrm>
          </p:grpSpPr>
          <p:sp>
            <p:nvSpPr>
              <p:cNvPr id="196" name="Google Shape;196;p18"/>
              <p:cNvSpPr/>
              <p:nvPr/>
            </p:nvSpPr>
            <p:spPr>
              <a:xfrm>
                <a:off x="3428442" y="2930739"/>
                <a:ext cx="4058100" cy="6537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97" name="Google Shape;197;p18"/>
              <p:cNvSpPr/>
              <p:nvPr/>
            </p:nvSpPr>
            <p:spPr>
              <a:xfrm flipH="1">
                <a:off x="1161676" y="2931189"/>
                <a:ext cx="2690400" cy="652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98" name="Google Shape;198;p18"/>
              <p:cNvSpPr/>
              <p:nvPr/>
            </p:nvSpPr>
            <p:spPr>
              <a:xfrm rot="-5400000">
                <a:off x="3202377" y="2504305"/>
                <a:ext cx="653573" cy="1506569"/>
              </a:xfrm>
              <a:prstGeom prst="flowChartOffpageConnector">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199" name="Google Shape;199;p18"/>
              <p:cNvSpPr/>
              <p:nvPr/>
            </p:nvSpPr>
            <p:spPr>
              <a:xfrm>
                <a:off x="1161653" y="2931189"/>
                <a:ext cx="732600" cy="6528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600">
                    <a:solidFill>
                      <a:srgbClr val="073763"/>
                    </a:solidFill>
                    <a:latin typeface="Raleway"/>
                    <a:ea typeface="Raleway"/>
                    <a:cs typeface="Raleway"/>
                    <a:sym typeface="Raleway"/>
                  </a:rPr>
                  <a:t>4</a:t>
                </a:r>
                <a:endParaRPr sz="2600">
                  <a:solidFill>
                    <a:srgbClr val="073763"/>
                  </a:solidFill>
                  <a:latin typeface="Raleway"/>
                  <a:ea typeface="Raleway"/>
                  <a:cs typeface="Raleway"/>
                  <a:sym typeface="Raleway"/>
                </a:endParaRPr>
              </a:p>
            </p:txBody>
          </p:sp>
          <p:sp>
            <p:nvSpPr>
              <p:cNvPr id="200" name="Google Shape;200;p18"/>
              <p:cNvSpPr/>
              <p:nvPr/>
            </p:nvSpPr>
            <p:spPr>
              <a:xfrm>
                <a:off x="1916155" y="3005739"/>
                <a:ext cx="2060100" cy="503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100">
                    <a:solidFill>
                      <a:srgbClr val="FFFFFF"/>
                    </a:solidFill>
                    <a:latin typeface="Raleway"/>
                    <a:ea typeface="Raleway"/>
                    <a:cs typeface="Raleway"/>
                    <a:sym typeface="Raleway"/>
                  </a:rPr>
                  <a:t>REMIX</a:t>
                </a:r>
                <a:endParaRPr sz="2100">
                  <a:solidFill>
                    <a:srgbClr val="FFFFFF"/>
                  </a:solidFill>
                  <a:latin typeface="Raleway"/>
                  <a:ea typeface="Raleway"/>
                  <a:cs typeface="Raleway"/>
                  <a:sym typeface="Raleway"/>
                </a:endParaRPr>
              </a:p>
            </p:txBody>
          </p:sp>
          <p:sp>
            <p:nvSpPr>
              <p:cNvPr id="201" name="Google Shape;201;p18"/>
              <p:cNvSpPr/>
              <p:nvPr/>
            </p:nvSpPr>
            <p:spPr>
              <a:xfrm>
                <a:off x="4332315" y="2931339"/>
                <a:ext cx="3154200" cy="65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073763"/>
                    </a:solidFill>
                    <a:latin typeface="Raleway"/>
                    <a:ea typeface="Raleway"/>
                    <a:cs typeface="Raleway"/>
                    <a:sym typeface="Raleway"/>
                  </a:rPr>
                  <a:t>Combine with other works</a:t>
                </a:r>
                <a:endParaRPr sz="1800">
                  <a:solidFill>
                    <a:srgbClr val="073763"/>
                  </a:solidFill>
                  <a:latin typeface="Raleway"/>
                  <a:ea typeface="Raleway"/>
                  <a:cs typeface="Raleway"/>
                  <a:sym typeface="Raleway"/>
                </a:endParaRPr>
              </a:p>
            </p:txBody>
          </p:sp>
        </p:grpSp>
        <p:grpSp>
          <p:nvGrpSpPr>
            <p:cNvPr id="202" name="Google Shape;202;p18"/>
            <p:cNvGrpSpPr/>
            <p:nvPr/>
          </p:nvGrpSpPr>
          <p:grpSpPr>
            <a:xfrm>
              <a:off x="1161651" y="3587475"/>
              <a:ext cx="6389403" cy="653700"/>
              <a:chOff x="1161653" y="3587477"/>
              <a:chExt cx="6324889" cy="653700"/>
            </a:xfrm>
          </p:grpSpPr>
          <p:sp>
            <p:nvSpPr>
              <p:cNvPr id="203" name="Google Shape;203;p18"/>
              <p:cNvSpPr/>
              <p:nvPr/>
            </p:nvSpPr>
            <p:spPr>
              <a:xfrm>
                <a:off x="3428442" y="3587477"/>
                <a:ext cx="4058100" cy="653700"/>
              </a:xfrm>
              <a:prstGeom prst="rect">
                <a:avLst/>
              </a:prstGeom>
              <a:solidFill>
                <a:srgbClr val="EEEEEE"/>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04" name="Google Shape;204;p18"/>
              <p:cNvSpPr/>
              <p:nvPr/>
            </p:nvSpPr>
            <p:spPr>
              <a:xfrm flipH="1">
                <a:off x="1161676" y="3587927"/>
                <a:ext cx="2690400" cy="652800"/>
              </a:xfrm>
              <a:prstGeom prst="rect">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05" name="Google Shape;205;p18"/>
              <p:cNvSpPr/>
              <p:nvPr/>
            </p:nvSpPr>
            <p:spPr>
              <a:xfrm rot="-5400000">
                <a:off x="3202377" y="3161042"/>
                <a:ext cx="653573" cy="1506569"/>
              </a:xfrm>
              <a:prstGeom prst="flowChartOffpageConnector">
                <a:avLst/>
              </a:prstGeom>
              <a:solidFill>
                <a:srgbClr val="07376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latin typeface="Raleway"/>
                  <a:ea typeface="Raleway"/>
                  <a:cs typeface="Raleway"/>
                  <a:sym typeface="Raleway"/>
                </a:endParaRPr>
              </a:p>
            </p:txBody>
          </p:sp>
          <p:sp>
            <p:nvSpPr>
              <p:cNvPr id="206" name="Google Shape;206;p18"/>
              <p:cNvSpPr/>
              <p:nvPr/>
            </p:nvSpPr>
            <p:spPr>
              <a:xfrm>
                <a:off x="1161653" y="3587927"/>
                <a:ext cx="732600" cy="652800"/>
              </a:xfrm>
              <a:prstGeom prst="rect">
                <a:avLst/>
              </a:prstGeom>
              <a:solidFill>
                <a:schemeClr val="l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rPr lang="en" sz="2600">
                    <a:solidFill>
                      <a:srgbClr val="073763"/>
                    </a:solidFill>
                    <a:latin typeface="Raleway"/>
                    <a:ea typeface="Raleway"/>
                    <a:cs typeface="Raleway"/>
                    <a:sym typeface="Raleway"/>
                  </a:rPr>
                  <a:t>5</a:t>
                </a:r>
                <a:endParaRPr sz="2600">
                  <a:solidFill>
                    <a:srgbClr val="073763"/>
                  </a:solidFill>
                  <a:latin typeface="Raleway"/>
                  <a:ea typeface="Raleway"/>
                  <a:cs typeface="Raleway"/>
                  <a:sym typeface="Raleway"/>
                </a:endParaRPr>
              </a:p>
            </p:txBody>
          </p:sp>
          <p:sp>
            <p:nvSpPr>
              <p:cNvPr id="207" name="Google Shape;207;p18"/>
              <p:cNvSpPr/>
              <p:nvPr/>
            </p:nvSpPr>
            <p:spPr>
              <a:xfrm>
                <a:off x="1916155" y="3662477"/>
                <a:ext cx="2060100" cy="5037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2100">
                    <a:solidFill>
                      <a:srgbClr val="FFFFFF"/>
                    </a:solidFill>
                    <a:latin typeface="Raleway"/>
                    <a:ea typeface="Raleway"/>
                    <a:cs typeface="Raleway"/>
                    <a:sym typeface="Raleway"/>
                  </a:rPr>
                  <a:t>REDISTRIBUTE</a:t>
                </a:r>
                <a:endParaRPr sz="2100">
                  <a:solidFill>
                    <a:srgbClr val="FFFFFF"/>
                  </a:solidFill>
                  <a:latin typeface="Raleway"/>
                  <a:ea typeface="Raleway"/>
                  <a:cs typeface="Raleway"/>
                  <a:sym typeface="Raleway"/>
                </a:endParaRPr>
              </a:p>
            </p:txBody>
          </p:sp>
          <p:sp>
            <p:nvSpPr>
              <p:cNvPr id="208" name="Google Shape;208;p18"/>
              <p:cNvSpPr/>
              <p:nvPr/>
            </p:nvSpPr>
            <p:spPr>
              <a:xfrm>
                <a:off x="4332340" y="3588077"/>
                <a:ext cx="3154200" cy="652500"/>
              </a:xfrm>
              <a:prstGeom prst="rect">
                <a:avLst/>
              </a:prstGeom>
              <a:noFill/>
              <a:ln>
                <a:noFill/>
              </a:ln>
            </p:spPr>
            <p:txBody>
              <a:bodyPr anchorCtr="0" anchor="ctr" bIns="91425" lIns="91425" spcFirstLastPara="1" rIns="91425" wrap="square" tIns="91425">
                <a:noAutofit/>
              </a:bodyPr>
              <a:lstStyle/>
              <a:p>
                <a:pPr indent="0" lvl="0" marL="0" rtl="0" algn="l">
                  <a:lnSpc>
                    <a:spcPct val="115000"/>
                  </a:lnSpc>
                  <a:spcBef>
                    <a:spcPts val="0"/>
                  </a:spcBef>
                  <a:spcAft>
                    <a:spcPts val="0"/>
                  </a:spcAft>
                  <a:buNone/>
                </a:pPr>
                <a:r>
                  <a:rPr lang="en" sz="1800">
                    <a:solidFill>
                      <a:srgbClr val="073763"/>
                    </a:solidFill>
                    <a:latin typeface="Raleway"/>
                    <a:ea typeface="Raleway"/>
                    <a:cs typeface="Raleway"/>
                    <a:sym typeface="Raleway"/>
                  </a:rPr>
                  <a:t>Share with others</a:t>
                </a:r>
                <a:endParaRPr sz="1800">
                  <a:solidFill>
                    <a:srgbClr val="073763"/>
                  </a:solidFill>
                  <a:latin typeface="Raleway"/>
                  <a:ea typeface="Raleway"/>
                  <a:cs typeface="Raleway"/>
                  <a:sym typeface="Raleway"/>
                </a:endParaRPr>
              </a:p>
            </p:txBody>
          </p:sp>
        </p:grpSp>
      </p:grpSp>
      <p:sp>
        <p:nvSpPr>
          <p:cNvPr id="209" name="Google Shape;209;p18"/>
          <p:cNvSpPr txBox="1"/>
          <p:nvPr/>
        </p:nvSpPr>
        <p:spPr>
          <a:xfrm>
            <a:off x="4452350" y="4316350"/>
            <a:ext cx="4638000" cy="492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a:t>David Wiley. (2014). Open Education: A "Simple" Introduction. </a:t>
            </a:r>
            <a:r>
              <a:rPr lang="en" sz="1000" u="sng">
                <a:solidFill>
                  <a:schemeClr val="hlink"/>
                </a:solidFill>
                <a:hlinkClick r:id="rId6"/>
              </a:rPr>
              <a:t>https://www.slideshare.net/opencontent/open-education-a-simple-introduction</a:t>
            </a:r>
            <a:r>
              <a:rPr lang="en" sz="1000"/>
              <a:t> </a:t>
            </a:r>
            <a:endParaRPr sz="10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3" name="Shape 213"/>
        <p:cNvGrpSpPr/>
        <p:nvPr/>
      </p:nvGrpSpPr>
      <p:grpSpPr>
        <a:xfrm>
          <a:off x="0" y="0"/>
          <a:ext cx="0" cy="0"/>
          <a:chOff x="0" y="0"/>
          <a:chExt cx="0" cy="0"/>
        </a:xfrm>
      </p:grpSpPr>
      <p:sp>
        <p:nvSpPr>
          <p:cNvPr id="214" name="Google Shape;214;p19"/>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SzPts val="990"/>
              <a:buNone/>
            </a:pPr>
            <a:r>
              <a:rPr b="1" lang="en" sz="2420">
                <a:solidFill>
                  <a:schemeClr val="dk2"/>
                </a:solidFill>
                <a:latin typeface="Raleway"/>
                <a:ea typeface="Raleway"/>
                <a:cs typeface="Raleway"/>
                <a:sym typeface="Raleway"/>
              </a:rPr>
              <a:t>YouTube is tremendously popular for learning!</a:t>
            </a:r>
            <a:endParaRPr b="1" sz="2420">
              <a:solidFill>
                <a:schemeClr val="dk2"/>
              </a:solidFill>
              <a:latin typeface="Raleway"/>
              <a:ea typeface="Raleway"/>
              <a:cs typeface="Raleway"/>
              <a:sym typeface="Raleway"/>
            </a:endParaRPr>
          </a:p>
        </p:txBody>
      </p:sp>
      <p:graphicFrame>
        <p:nvGraphicFramePr>
          <p:cNvPr id="215" name="Google Shape;215;p19"/>
          <p:cNvGraphicFramePr/>
          <p:nvPr/>
        </p:nvGraphicFramePr>
        <p:xfrm>
          <a:off x="496300" y="1111075"/>
          <a:ext cx="3000000" cy="3000000"/>
        </p:xfrm>
        <a:graphic>
          <a:graphicData uri="http://schemas.openxmlformats.org/drawingml/2006/table">
            <a:tbl>
              <a:tblPr>
                <a:noFill/>
                <a:tableStyleId>{DA35FCA6-2B2C-451E-BC29-2DB21AA2C622}</a:tableStyleId>
              </a:tblPr>
              <a:tblGrid>
                <a:gridCol w="740075"/>
                <a:gridCol w="2337800"/>
                <a:gridCol w="2337800"/>
                <a:gridCol w="2337800"/>
              </a:tblGrid>
              <a:tr h="170175">
                <a:tc>
                  <a:txBody>
                    <a:bodyPr/>
                    <a:lstStyle/>
                    <a:p>
                      <a:pPr indent="0" lvl="0" marL="0" rtl="0" algn="ctr">
                        <a:spcBef>
                          <a:spcPts val="0"/>
                        </a:spcBef>
                        <a:spcAft>
                          <a:spcPts val="0"/>
                        </a:spcAft>
                        <a:buNone/>
                      </a:pPr>
                      <a:r>
                        <a:rPr b="1" lang="en">
                          <a:solidFill>
                            <a:srgbClr val="073763"/>
                          </a:solidFill>
                          <a:latin typeface="Raleway"/>
                          <a:ea typeface="Raleway"/>
                          <a:cs typeface="Raleway"/>
                          <a:sym typeface="Raleway"/>
                        </a:rPr>
                        <a:t>RANK</a:t>
                      </a:r>
                      <a:endParaRPr b="1">
                        <a:solidFill>
                          <a:srgbClr val="073763"/>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073763"/>
                          </a:solidFill>
                          <a:latin typeface="Raleway"/>
                          <a:ea typeface="Raleway"/>
                          <a:cs typeface="Raleway"/>
                          <a:sym typeface="Raleway"/>
                        </a:rPr>
                        <a:t>PERSONAL LEARNING</a:t>
                      </a:r>
                      <a:endParaRPr b="1">
                        <a:solidFill>
                          <a:srgbClr val="073763"/>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073763"/>
                          </a:solidFill>
                          <a:latin typeface="Raleway"/>
                          <a:ea typeface="Raleway"/>
                          <a:cs typeface="Raleway"/>
                          <a:sym typeface="Raleway"/>
                        </a:rPr>
                        <a:t>WORKPLACE LEARNING</a:t>
                      </a:r>
                      <a:endParaRPr b="1">
                        <a:solidFill>
                          <a:srgbClr val="073763"/>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073763"/>
                          </a:solidFill>
                          <a:latin typeface="Raleway"/>
                          <a:ea typeface="Raleway"/>
                          <a:cs typeface="Raleway"/>
                          <a:sym typeface="Raleway"/>
                        </a:rPr>
                        <a:t>EDUCATION</a:t>
                      </a:r>
                      <a:endParaRPr b="1">
                        <a:solidFill>
                          <a:srgbClr val="073763"/>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r>
              <a:tr h="100000">
                <a:tc>
                  <a:txBody>
                    <a:bodyPr/>
                    <a:lstStyle/>
                    <a:p>
                      <a:pPr indent="0" lvl="0" marL="0" rtl="0" algn="ctr">
                        <a:spcBef>
                          <a:spcPts val="0"/>
                        </a:spcBef>
                        <a:spcAft>
                          <a:spcPts val="0"/>
                        </a:spcAft>
                        <a:buNone/>
                      </a:pPr>
                      <a:r>
                        <a:rPr b="1" lang="en">
                          <a:solidFill>
                            <a:srgbClr val="24292F"/>
                          </a:solidFill>
                          <a:latin typeface="Raleway"/>
                          <a:ea typeface="Raleway"/>
                          <a:cs typeface="Raleway"/>
                          <a:sym typeface="Raleway"/>
                        </a:rPr>
                        <a:t>1</a:t>
                      </a:r>
                      <a:endParaRPr b="1">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24292F"/>
                          </a:solidFill>
                          <a:latin typeface="Raleway"/>
                          <a:ea typeface="Raleway"/>
                          <a:cs typeface="Raleway"/>
                          <a:sym typeface="Raleway"/>
                        </a:rPr>
                        <a:t>YouTube</a:t>
                      </a:r>
                      <a:endParaRPr b="1">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Zoom</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24292F"/>
                          </a:solidFill>
                          <a:latin typeface="Raleway"/>
                          <a:ea typeface="Raleway"/>
                          <a:cs typeface="Raleway"/>
                          <a:sym typeface="Raleway"/>
                        </a:rPr>
                        <a:t>YouTube</a:t>
                      </a:r>
                      <a:endParaRPr b="1">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r>
              <a:tr h="100000">
                <a:tc>
                  <a:txBody>
                    <a:bodyPr/>
                    <a:lstStyle/>
                    <a:p>
                      <a:pPr indent="0" lvl="0" marL="0" rtl="0" algn="ctr">
                        <a:spcBef>
                          <a:spcPts val="0"/>
                        </a:spcBef>
                        <a:spcAft>
                          <a:spcPts val="0"/>
                        </a:spcAft>
                        <a:buNone/>
                      </a:pPr>
                      <a:r>
                        <a:rPr lang="en">
                          <a:solidFill>
                            <a:srgbClr val="24292F"/>
                          </a:solidFill>
                          <a:latin typeface="Raleway"/>
                          <a:ea typeface="Raleway"/>
                          <a:cs typeface="Raleway"/>
                          <a:sym typeface="Raleway"/>
                        </a:rPr>
                        <a:t>2</a:t>
                      </a:r>
                      <a:endParaRPr>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Google Search</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Microsoft Teams</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Google Docs &amp; Drive</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r>
              <a:tr h="100000">
                <a:tc>
                  <a:txBody>
                    <a:bodyPr/>
                    <a:lstStyle/>
                    <a:p>
                      <a:pPr indent="0" lvl="0" marL="0" rtl="0" algn="ctr">
                        <a:spcBef>
                          <a:spcPts val="0"/>
                        </a:spcBef>
                        <a:spcAft>
                          <a:spcPts val="0"/>
                        </a:spcAft>
                        <a:buNone/>
                      </a:pPr>
                      <a:r>
                        <a:rPr lang="en">
                          <a:solidFill>
                            <a:srgbClr val="24292F"/>
                          </a:solidFill>
                          <a:latin typeface="Raleway"/>
                          <a:ea typeface="Raleway"/>
                          <a:cs typeface="Raleway"/>
                          <a:sym typeface="Raleway"/>
                        </a:rPr>
                        <a:t>3</a:t>
                      </a:r>
                      <a:endParaRPr>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LinkedIn</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Google Search</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rgbClr val="24292F"/>
                          </a:solidFill>
                          <a:latin typeface="Raleway"/>
                          <a:ea typeface="Raleway"/>
                          <a:cs typeface="Raleway"/>
                          <a:sym typeface="Raleway"/>
                        </a:rPr>
                        <a:t>PowerPoint</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r>
              <a:tr h="100000">
                <a:tc>
                  <a:txBody>
                    <a:bodyPr/>
                    <a:lstStyle/>
                    <a:p>
                      <a:pPr indent="0" lvl="0" marL="0" rtl="0" algn="ctr">
                        <a:spcBef>
                          <a:spcPts val="0"/>
                        </a:spcBef>
                        <a:spcAft>
                          <a:spcPts val="0"/>
                        </a:spcAft>
                        <a:buNone/>
                      </a:pPr>
                      <a:r>
                        <a:rPr lang="en">
                          <a:solidFill>
                            <a:srgbClr val="24292F"/>
                          </a:solidFill>
                          <a:latin typeface="Raleway"/>
                          <a:ea typeface="Raleway"/>
                          <a:cs typeface="Raleway"/>
                          <a:sym typeface="Raleway"/>
                        </a:rPr>
                        <a:t>4</a:t>
                      </a:r>
                      <a:endParaRPr>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Twitter</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PowerPoint</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Clr>
                          <a:schemeClr val="dk1"/>
                        </a:buClr>
                        <a:buSzPts val="1100"/>
                        <a:buFont typeface="Arial"/>
                        <a:buNone/>
                      </a:pPr>
                      <a:r>
                        <a:rPr lang="en" sz="1200">
                          <a:solidFill>
                            <a:srgbClr val="24292F"/>
                          </a:solidFill>
                          <a:latin typeface="Raleway"/>
                          <a:ea typeface="Raleway"/>
                          <a:cs typeface="Raleway"/>
                          <a:sym typeface="Raleway"/>
                        </a:rPr>
                        <a:t>Zoom</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r>
              <a:tr h="100000">
                <a:tc>
                  <a:txBody>
                    <a:bodyPr/>
                    <a:lstStyle/>
                    <a:p>
                      <a:pPr indent="0" lvl="0" marL="0" rtl="0" algn="ctr">
                        <a:spcBef>
                          <a:spcPts val="0"/>
                        </a:spcBef>
                        <a:spcAft>
                          <a:spcPts val="0"/>
                        </a:spcAft>
                        <a:buNone/>
                      </a:pPr>
                      <a:r>
                        <a:rPr b="1" lang="en">
                          <a:solidFill>
                            <a:srgbClr val="24292F"/>
                          </a:solidFill>
                          <a:latin typeface="Raleway"/>
                          <a:ea typeface="Raleway"/>
                          <a:cs typeface="Raleway"/>
                          <a:sym typeface="Raleway"/>
                        </a:rPr>
                        <a:t>5</a:t>
                      </a:r>
                      <a:endParaRPr b="1">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Wikipedia</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b="1" lang="en">
                          <a:solidFill>
                            <a:srgbClr val="24292F"/>
                          </a:solidFill>
                          <a:latin typeface="Raleway"/>
                          <a:ea typeface="Raleway"/>
                          <a:cs typeface="Raleway"/>
                          <a:sym typeface="Raleway"/>
                        </a:rPr>
                        <a:t>YouTube</a:t>
                      </a:r>
                      <a:endParaRPr b="1">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c>
                  <a:txBody>
                    <a:bodyPr/>
                    <a:lstStyle/>
                    <a:p>
                      <a:pPr indent="0" lvl="0" marL="0" rtl="0" algn="l">
                        <a:spcBef>
                          <a:spcPts val="0"/>
                        </a:spcBef>
                        <a:spcAft>
                          <a:spcPts val="0"/>
                        </a:spcAft>
                        <a:buNone/>
                      </a:pPr>
                      <a:r>
                        <a:rPr lang="en" sz="1200">
                          <a:solidFill>
                            <a:srgbClr val="24292F"/>
                          </a:solidFill>
                          <a:latin typeface="Raleway"/>
                          <a:ea typeface="Raleway"/>
                          <a:cs typeface="Raleway"/>
                          <a:sym typeface="Raleway"/>
                        </a:rPr>
                        <a:t>Google Search</a:t>
                      </a:r>
                      <a:endParaRPr sz="1200">
                        <a:solidFill>
                          <a:srgbClr val="24292F"/>
                        </a:solidFill>
                        <a:latin typeface="Raleway"/>
                        <a:ea typeface="Raleway"/>
                        <a:cs typeface="Raleway"/>
                        <a:sym typeface="Raleway"/>
                      </a:endParaRPr>
                    </a:p>
                  </a:txBody>
                  <a:tcPr marT="91425" marB="91425" marR="91425" marL="91425">
                    <a:lnL cap="flat" cmpd="sng" w="9525">
                      <a:solidFill>
                        <a:srgbClr val="98D5B8"/>
                      </a:solidFill>
                      <a:prstDash val="solid"/>
                      <a:round/>
                      <a:headEnd len="sm" w="sm" type="none"/>
                      <a:tailEnd len="sm" w="sm" type="none"/>
                    </a:lnL>
                    <a:lnR cap="flat" cmpd="sng" w="9525">
                      <a:solidFill>
                        <a:srgbClr val="98D5B8"/>
                      </a:solidFill>
                      <a:prstDash val="solid"/>
                      <a:round/>
                      <a:headEnd len="sm" w="sm" type="none"/>
                      <a:tailEnd len="sm" w="sm" type="none"/>
                    </a:lnR>
                    <a:lnT cap="flat" cmpd="sng" w="9525">
                      <a:solidFill>
                        <a:srgbClr val="98D5B8"/>
                      </a:solidFill>
                      <a:prstDash val="solid"/>
                      <a:round/>
                      <a:headEnd len="sm" w="sm" type="none"/>
                      <a:tailEnd len="sm" w="sm" type="none"/>
                    </a:lnT>
                    <a:lnB cap="flat" cmpd="sng" w="9525">
                      <a:solidFill>
                        <a:srgbClr val="98D5B8"/>
                      </a:solidFill>
                      <a:prstDash val="solid"/>
                      <a:round/>
                      <a:headEnd len="sm" w="sm" type="none"/>
                      <a:tailEnd len="sm" w="sm" type="none"/>
                    </a:lnB>
                  </a:tcPr>
                </a:tc>
              </a:tr>
            </a:tbl>
          </a:graphicData>
        </a:graphic>
      </p:graphicFrame>
      <p:sp>
        <p:nvSpPr>
          <p:cNvPr id="216" name="Google Shape;216;p19"/>
          <p:cNvSpPr txBox="1"/>
          <p:nvPr/>
        </p:nvSpPr>
        <p:spPr>
          <a:xfrm>
            <a:off x="311700" y="3626775"/>
            <a:ext cx="8730900" cy="1046700"/>
          </a:xfrm>
          <a:prstGeom prst="rect">
            <a:avLst/>
          </a:prstGeom>
          <a:noFill/>
          <a:ln>
            <a:noFill/>
          </a:ln>
        </p:spPr>
        <p:txBody>
          <a:bodyPr anchorCtr="0" anchor="t" bIns="91425" lIns="91425" spcFirstLastPara="1" rIns="91425" wrap="square" tIns="91425">
            <a:spAutoFit/>
          </a:bodyPr>
          <a:lstStyle/>
          <a:p>
            <a:pPr indent="-317500" lvl="0" marL="457200" rtl="0" algn="l">
              <a:spcBef>
                <a:spcPts val="0"/>
              </a:spcBef>
              <a:spcAft>
                <a:spcPts val="0"/>
              </a:spcAft>
              <a:buClr>
                <a:srgbClr val="24292F"/>
              </a:buClr>
              <a:buSzPts val="1400"/>
              <a:buFont typeface="Raleway"/>
              <a:buChar char="●"/>
            </a:pPr>
            <a:r>
              <a:rPr lang="en">
                <a:solidFill>
                  <a:srgbClr val="24292F"/>
                </a:solidFill>
                <a:latin typeface="Raleway"/>
                <a:ea typeface="Raleway"/>
                <a:cs typeface="Raleway"/>
                <a:sym typeface="Raleway"/>
              </a:rPr>
              <a:t>YouTube was </a:t>
            </a:r>
            <a:r>
              <a:rPr b="1" lang="en">
                <a:solidFill>
                  <a:srgbClr val="24292F"/>
                </a:solidFill>
                <a:latin typeface="Raleway"/>
                <a:ea typeface="Raleway"/>
                <a:cs typeface="Raleway"/>
                <a:sym typeface="Raleway"/>
              </a:rPr>
              <a:t>number 1 on the Top 300</a:t>
            </a:r>
            <a:r>
              <a:rPr lang="en">
                <a:solidFill>
                  <a:srgbClr val="24292F"/>
                </a:solidFill>
                <a:latin typeface="Raleway"/>
                <a:ea typeface="Raleway"/>
                <a:cs typeface="Raleway"/>
                <a:sym typeface="Raleway"/>
              </a:rPr>
              <a:t> list in 2021</a:t>
            </a:r>
            <a:endParaRPr>
              <a:solidFill>
                <a:srgbClr val="24292F"/>
              </a:solidFill>
              <a:latin typeface="Raleway"/>
              <a:ea typeface="Raleway"/>
              <a:cs typeface="Raleway"/>
              <a:sym typeface="Raleway"/>
            </a:endParaRPr>
          </a:p>
          <a:p>
            <a:pPr indent="-317500" lvl="0" marL="457200" rtl="0" algn="l">
              <a:spcBef>
                <a:spcPts val="0"/>
              </a:spcBef>
              <a:spcAft>
                <a:spcPts val="0"/>
              </a:spcAft>
              <a:buClr>
                <a:srgbClr val="24292F"/>
              </a:buClr>
              <a:buSzPts val="1400"/>
              <a:buFont typeface="Raleway"/>
              <a:buChar char="●"/>
            </a:pPr>
            <a:r>
              <a:rPr lang="en">
                <a:solidFill>
                  <a:srgbClr val="24292F"/>
                </a:solidFill>
                <a:latin typeface="Raleway"/>
                <a:ea typeface="Raleway"/>
                <a:cs typeface="Raleway"/>
                <a:sym typeface="Raleway"/>
              </a:rPr>
              <a:t>Learning professionals (and others in related areas) nominate Top 10 (digital) tools for learning</a:t>
            </a:r>
            <a:endParaRPr>
              <a:solidFill>
                <a:srgbClr val="24292F"/>
              </a:solidFill>
              <a:latin typeface="Raleway"/>
              <a:ea typeface="Raleway"/>
              <a:cs typeface="Raleway"/>
              <a:sym typeface="Raleway"/>
            </a:endParaRPr>
          </a:p>
          <a:p>
            <a:pPr indent="-317500" lvl="0" marL="457200" rtl="0" algn="l">
              <a:spcBef>
                <a:spcPts val="0"/>
              </a:spcBef>
              <a:spcAft>
                <a:spcPts val="0"/>
              </a:spcAft>
              <a:buClr>
                <a:srgbClr val="24292F"/>
              </a:buClr>
              <a:buSzPts val="1400"/>
              <a:buFont typeface="Raleway"/>
              <a:buChar char="●"/>
            </a:pPr>
            <a:r>
              <a:rPr lang="en">
                <a:solidFill>
                  <a:srgbClr val="24292F"/>
                </a:solidFill>
                <a:latin typeface="Raleway"/>
                <a:ea typeface="Raleway"/>
                <a:cs typeface="Raleway"/>
                <a:sym typeface="Raleway"/>
              </a:rPr>
              <a:t>Running since 2007</a:t>
            </a:r>
            <a:endParaRPr>
              <a:solidFill>
                <a:srgbClr val="24292F"/>
              </a:solidFill>
              <a:latin typeface="Raleway"/>
              <a:ea typeface="Raleway"/>
              <a:cs typeface="Raleway"/>
              <a:sym typeface="Raleway"/>
            </a:endParaRPr>
          </a:p>
          <a:p>
            <a:pPr indent="-317500" lvl="0" marL="457200" rtl="0" algn="l">
              <a:spcBef>
                <a:spcPts val="0"/>
              </a:spcBef>
              <a:spcAft>
                <a:spcPts val="0"/>
              </a:spcAft>
              <a:buClr>
                <a:srgbClr val="24292F"/>
              </a:buClr>
              <a:buSzPts val="1400"/>
              <a:buFont typeface="Raleway"/>
              <a:buChar char="●"/>
            </a:pPr>
            <a:r>
              <a:rPr lang="en">
                <a:solidFill>
                  <a:srgbClr val="24292F"/>
                </a:solidFill>
                <a:latin typeface="Raleway"/>
                <a:ea typeface="Raleway"/>
                <a:cs typeface="Raleway"/>
                <a:sym typeface="Raleway"/>
              </a:rPr>
              <a:t>Generated from 2,077 votes from 33 countries and published on 1 September 2021</a:t>
            </a:r>
            <a:endParaRPr sz="1000">
              <a:solidFill>
                <a:srgbClr val="24292F"/>
              </a:solidFill>
              <a:highlight>
                <a:srgbClr val="FFFFFF"/>
              </a:highlight>
              <a:latin typeface="Raleway"/>
              <a:ea typeface="Raleway"/>
              <a:cs typeface="Raleway"/>
              <a:sym typeface="Raleway"/>
            </a:endParaRPr>
          </a:p>
        </p:txBody>
      </p:sp>
      <p:grpSp>
        <p:nvGrpSpPr>
          <p:cNvPr id="217" name="Google Shape;217;p19"/>
          <p:cNvGrpSpPr/>
          <p:nvPr/>
        </p:nvGrpSpPr>
        <p:grpSpPr>
          <a:xfrm>
            <a:off x="-88275" y="4673475"/>
            <a:ext cx="9232200" cy="1103150"/>
            <a:chOff x="-88275" y="4673475"/>
            <a:chExt cx="9232200" cy="1103150"/>
          </a:xfrm>
        </p:grpSpPr>
        <p:sp>
          <p:nvSpPr>
            <p:cNvPr id="218" name="Google Shape;218;p19"/>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19" name="Google Shape;219;p19"/>
            <p:cNvPicPr preferRelativeResize="0"/>
            <p:nvPr/>
          </p:nvPicPr>
          <p:blipFill>
            <a:blip r:embed="rId3">
              <a:alphaModFix/>
            </a:blip>
            <a:stretch>
              <a:fillRect/>
            </a:stretch>
          </p:blipFill>
          <p:spPr>
            <a:xfrm>
              <a:off x="3790125" y="4673475"/>
              <a:ext cx="514825" cy="514825"/>
            </a:xfrm>
            <a:prstGeom prst="rect">
              <a:avLst/>
            </a:prstGeom>
            <a:noFill/>
            <a:ln>
              <a:noFill/>
            </a:ln>
          </p:spPr>
        </p:pic>
        <p:pic>
          <p:nvPicPr>
            <p:cNvPr id="220" name="Google Shape;220;p19"/>
            <p:cNvPicPr preferRelativeResize="0"/>
            <p:nvPr/>
          </p:nvPicPr>
          <p:blipFill>
            <a:blip r:embed="rId4">
              <a:alphaModFix/>
            </a:blip>
            <a:stretch>
              <a:fillRect/>
            </a:stretch>
          </p:blipFill>
          <p:spPr>
            <a:xfrm>
              <a:off x="-9700" y="4749675"/>
              <a:ext cx="1028644" cy="411351"/>
            </a:xfrm>
            <a:prstGeom prst="rect">
              <a:avLst/>
            </a:prstGeom>
            <a:noFill/>
            <a:ln>
              <a:noFill/>
            </a:ln>
          </p:spPr>
        </p:pic>
        <p:pic>
          <p:nvPicPr>
            <p:cNvPr id="221" name="Google Shape;221;p19"/>
            <p:cNvPicPr preferRelativeResize="0"/>
            <p:nvPr/>
          </p:nvPicPr>
          <p:blipFill>
            <a:blip r:embed="rId5">
              <a:alphaModFix/>
            </a:blip>
            <a:stretch>
              <a:fillRect/>
            </a:stretch>
          </p:blipFill>
          <p:spPr>
            <a:xfrm>
              <a:off x="8299750" y="4809000"/>
              <a:ext cx="712425" cy="251150"/>
            </a:xfrm>
            <a:prstGeom prst="rect">
              <a:avLst/>
            </a:prstGeom>
            <a:noFill/>
            <a:ln>
              <a:noFill/>
            </a:ln>
          </p:spPr>
        </p:pic>
        <p:sp>
          <p:nvSpPr>
            <p:cNvPr id="222" name="Google Shape;222;p19"/>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223" name="Google Shape;223;p19"/>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sp>
        <p:nvSpPr>
          <p:cNvPr id="224" name="Google Shape;224;p19"/>
          <p:cNvSpPr txBox="1"/>
          <p:nvPr/>
        </p:nvSpPr>
        <p:spPr>
          <a:xfrm>
            <a:off x="6664550" y="4497300"/>
            <a:ext cx="2479500" cy="338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sz="1000" u="sng">
                <a:solidFill>
                  <a:schemeClr val="hlink"/>
                </a:solidFill>
                <a:hlinkClick r:id="rId6"/>
              </a:rPr>
              <a:t>https://www.toptools4learning.com/</a:t>
            </a:r>
            <a:r>
              <a:rPr lang="en" sz="1000"/>
              <a:t> </a:t>
            </a:r>
            <a:endParaRPr sz="100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28" name="Shape 228"/>
        <p:cNvGrpSpPr/>
        <p:nvPr/>
      </p:nvGrpSpPr>
      <p:grpSpPr>
        <a:xfrm>
          <a:off x="0" y="0"/>
          <a:ext cx="0" cy="0"/>
          <a:chOff x="0" y="0"/>
          <a:chExt cx="0" cy="0"/>
        </a:xfrm>
      </p:grpSpPr>
      <p:sp>
        <p:nvSpPr>
          <p:cNvPr id="229" name="Google Shape;229;p20"/>
          <p:cNvSpPr txBox="1"/>
          <p:nvPr>
            <p:ph idx="1" type="body"/>
          </p:nvPr>
        </p:nvSpPr>
        <p:spPr>
          <a:xfrm>
            <a:off x="311700" y="1152475"/>
            <a:ext cx="8520600" cy="3416400"/>
          </a:xfrm>
          <a:prstGeom prst="rect">
            <a:avLst/>
          </a:prstGeom>
        </p:spPr>
        <p:txBody>
          <a:bodyPr anchorCtr="0" anchor="t" bIns="91425" lIns="91425" spcFirstLastPara="1" rIns="91425" wrap="square" tIns="91425">
            <a:normAutofit/>
          </a:bodyPr>
          <a:lstStyle/>
          <a:p>
            <a:pPr indent="0" lvl="0" marL="0" rtl="0" algn="ctr">
              <a:spcBef>
                <a:spcPts val="0"/>
              </a:spcBef>
              <a:spcAft>
                <a:spcPts val="0"/>
              </a:spcAft>
              <a:buNone/>
            </a:pPr>
            <a:r>
              <a:rPr b="1" lang="en" sz="4800">
                <a:solidFill>
                  <a:srgbClr val="5B7083"/>
                </a:solidFill>
                <a:latin typeface="Raleway"/>
                <a:ea typeface="Raleway"/>
                <a:cs typeface="Raleway"/>
                <a:sym typeface="Raleway"/>
              </a:rPr>
              <a:t>Many </a:t>
            </a:r>
            <a:r>
              <a:rPr b="1" lang="en" sz="4800">
                <a:solidFill>
                  <a:srgbClr val="073763"/>
                </a:solidFill>
                <a:latin typeface="Raleway"/>
                <a:ea typeface="Raleway"/>
                <a:cs typeface="Raleway"/>
                <a:sym typeface="Raleway"/>
              </a:rPr>
              <a:t>OER guides </a:t>
            </a:r>
            <a:r>
              <a:rPr b="1" lang="en" sz="4800">
                <a:solidFill>
                  <a:srgbClr val="5B7083"/>
                </a:solidFill>
                <a:latin typeface="Raleway"/>
                <a:ea typeface="Raleway"/>
                <a:cs typeface="Raleway"/>
                <a:sym typeface="Raleway"/>
              </a:rPr>
              <a:t>point to</a:t>
            </a:r>
            <a:r>
              <a:rPr b="1" lang="en" sz="4800">
                <a:solidFill>
                  <a:srgbClr val="073763"/>
                </a:solidFill>
                <a:latin typeface="Raleway"/>
                <a:ea typeface="Raleway"/>
                <a:cs typeface="Raleway"/>
                <a:sym typeface="Raleway"/>
              </a:rPr>
              <a:t> YouTube </a:t>
            </a:r>
            <a:endParaRPr b="1" sz="4800">
              <a:solidFill>
                <a:srgbClr val="073763"/>
              </a:solidFill>
              <a:latin typeface="Raleway"/>
              <a:ea typeface="Raleway"/>
              <a:cs typeface="Raleway"/>
              <a:sym typeface="Raleway"/>
            </a:endParaRPr>
          </a:p>
          <a:p>
            <a:pPr indent="0" lvl="0" marL="0" rtl="0" algn="ctr">
              <a:spcBef>
                <a:spcPts val="1200"/>
              </a:spcBef>
              <a:spcAft>
                <a:spcPts val="1200"/>
              </a:spcAft>
              <a:buNone/>
            </a:pPr>
            <a:r>
              <a:rPr b="1" lang="en" sz="4800">
                <a:solidFill>
                  <a:srgbClr val="5B7083"/>
                </a:solidFill>
                <a:latin typeface="Raleway"/>
                <a:ea typeface="Raleway"/>
                <a:cs typeface="Raleway"/>
                <a:sym typeface="Raleway"/>
              </a:rPr>
              <a:t>as </a:t>
            </a:r>
            <a:r>
              <a:rPr b="1" lang="en" sz="4800">
                <a:solidFill>
                  <a:srgbClr val="073763"/>
                </a:solidFill>
                <a:latin typeface="Raleway"/>
                <a:ea typeface="Raleway"/>
                <a:cs typeface="Raleway"/>
                <a:sym typeface="Raleway"/>
              </a:rPr>
              <a:t>source</a:t>
            </a:r>
            <a:r>
              <a:rPr b="1" lang="en" sz="4800">
                <a:solidFill>
                  <a:srgbClr val="5B7083"/>
                </a:solidFill>
                <a:latin typeface="Raleway"/>
                <a:ea typeface="Raleway"/>
                <a:cs typeface="Raleway"/>
                <a:sym typeface="Raleway"/>
              </a:rPr>
              <a:t> of</a:t>
            </a:r>
            <a:r>
              <a:rPr b="1" lang="en" sz="4800">
                <a:solidFill>
                  <a:srgbClr val="073763"/>
                </a:solidFill>
                <a:latin typeface="Raleway"/>
                <a:ea typeface="Raleway"/>
                <a:cs typeface="Raleway"/>
                <a:sym typeface="Raleway"/>
              </a:rPr>
              <a:t> OER videos</a:t>
            </a:r>
            <a:endParaRPr b="1" sz="4800">
              <a:solidFill>
                <a:srgbClr val="073763"/>
              </a:solidFill>
              <a:latin typeface="Raleway"/>
              <a:ea typeface="Raleway"/>
              <a:cs typeface="Raleway"/>
              <a:sym typeface="Raleway"/>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3" name="Shape 233"/>
        <p:cNvGrpSpPr/>
        <p:nvPr/>
      </p:nvGrpSpPr>
      <p:grpSpPr>
        <a:xfrm>
          <a:off x="0" y="0"/>
          <a:ext cx="0" cy="0"/>
          <a:chOff x="0" y="0"/>
          <a:chExt cx="0" cy="0"/>
        </a:xfrm>
      </p:grpSpPr>
      <p:pic>
        <p:nvPicPr>
          <p:cNvPr id="234" name="Google Shape;234;p21"/>
          <p:cNvPicPr preferRelativeResize="0"/>
          <p:nvPr/>
        </p:nvPicPr>
        <p:blipFill>
          <a:blip r:embed="rId3">
            <a:alphaModFix/>
          </a:blip>
          <a:stretch>
            <a:fillRect/>
          </a:stretch>
        </p:blipFill>
        <p:spPr>
          <a:xfrm>
            <a:off x="6387865" y="1397465"/>
            <a:ext cx="2614121" cy="2037983"/>
          </a:xfrm>
          <a:prstGeom prst="rect">
            <a:avLst/>
          </a:prstGeom>
          <a:noFill/>
          <a:ln>
            <a:noFill/>
          </a:ln>
        </p:spPr>
      </p:pic>
      <p:sp>
        <p:nvSpPr>
          <p:cNvPr id="235" name="Google Shape;235;p21"/>
          <p:cNvSpPr txBox="1"/>
          <p:nvPr/>
        </p:nvSpPr>
        <p:spPr>
          <a:xfrm>
            <a:off x="6387873" y="3435430"/>
            <a:ext cx="2613900" cy="107700"/>
          </a:xfrm>
          <a:prstGeom prst="rect">
            <a:avLst/>
          </a:prstGeom>
          <a:noFill/>
          <a:ln>
            <a:noFill/>
          </a:ln>
        </p:spPr>
        <p:txBody>
          <a:bodyPr anchorCtr="0" anchor="t" bIns="0" lIns="0" spcFirstLastPara="1" rIns="0" wrap="square" tIns="0">
            <a:spAutoFit/>
          </a:bodyPr>
          <a:lstStyle/>
          <a:p>
            <a:pPr indent="0" lvl="0" marL="0" rtl="0" algn="l">
              <a:spcBef>
                <a:spcPts val="0"/>
              </a:spcBef>
              <a:spcAft>
                <a:spcPts val="0"/>
              </a:spcAft>
              <a:buNone/>
            </a:pPr>
            <a:r>
              <a:rPr lang="en" sz="700"/>
              <a:t>Jonathasmello, CC BY 3.0, via </a:t>
            </a:r>
            <a:r>
              <a:rPr lang="en" sz="700" u="sng">
                <a:solidFill>
                  <a:schemeClr val="hlink"/>
                </a:solidFill>
                <a:hlinkClick r:id="rId4"/>
              </a:rPr>
              <a:t>Wikimedia Commons</a:t>
            </a:r>
            <a:endParaRPr sz="700"/>
          </a:p>
        </p:txBody>
      </p:sp>
      <p:pic>
        <p:nvPicPr>
          <p:cNvPr id="236" name="Google Shape;236;p21"/>
          <p:cNvPicPr preferRelativeResize="0"/>
          <p:nvPr/>
        </p:nvPicPr>
        <p:blipFill rotWithShape="1">
          <a:blip r:embed="rId5">
            <a:alphaModFix/>
          </a:blip>
          <a:srcRect b="0" l="0" r="67766" t="0"/>
          <a:stretch/>
        </p:blipFill>
        <p:spPr>
          <a:xfrm>
            <a:off x="3048148" y="1853650"/>
            <a:ext cx="1779475" cy="1233500"/>
          </a:xfrm>
          <a:prstGeom prst="rect">
            <a:avLst/>
          </a:prstGeom>
          <a:noFill/>
          <a:ln>
            <a:noFill/>
          </a:ln>
        </p:spPr>
      </p:pic>
      <p:pic>
        <p:nvPicPr>
          <p:cNvPr id="237" name="Google Shape;237;p21"/>
          <p:cNvPicPr preferRelativeResize="0"/>
          <p:nvPr/>
        </p:nvPicPr>
        <p:blipFill>
          <a:blip r:embed="rId6">
            <a:alphaModFix/>
          </a:blip>
          <a:stretch>
            <a:fillRect/>
          </a:stretch>
        </p:blipFill>
        <p:spPr>
          <a:xfrm>
            <a:off x="192898" y="3670598"/>
            <a:ext cx="1990300" cy="696349"/>
          </a:xfrm>
          <a:prstGeom prst="rect">
            <a:avLst/>
          </a:prstGeom>
          <a:noFill/>
          <a:ln cap="flat" cmpd="sng" w="38100">
            <a:solidFill>
              <a:schemeClr val="dk2"/>
            </a:solidFill>
            <a:prstDash val="solid"/>
            <a:round/>
            <a:headEnd len="sm" w="sm" type="none"/>
            <a:tailEnd len="sm" w="sm" type="none"/>
          </a:ln>
        </p:spPr>
      </p:pic>
      <p:grpSp>
        <p:nvGrpSpPr>
          <p:cNvPr id="238" name="Google Shape;238;p21"/>
          <p:cNvGrpSpPr/>
          <p:nvPr/>
        </p:nvGrpSpPr>
        <p:grpSpPr>
          <a:xfrm>
            <a:off x="-88275" y="4673475"/>
            <a:ext cx="9232200" cy="1103150"/>
            <a:chOff x="-88275" y="4673475"/>
            <a:chExt cx="9232200" cy="1103150"/>
          </a:xfrm>
        </p:grpSpPr>
        <p:sp>
          <p:nvSpPr>
            <p:cNvPr id="239" name="Google Shape;239;p21"/>
            <p:cNvSpPr/>
            <p:nvPr/>
          </p:nvSpPr>
          <p:spPr>
            <a:xfrm>
              <a:off x="-88275" y="4732225"/>
              <a:ext cx="9232200" cy="411300"/>
            </a:xfrm>
            <a:prstGeom prst="rect">
              <a:avLst/>
            </a:prstGeom>
            <a:solidFill>
              <a:srgbClr val="98D5B8"/>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40" name="Google Shape;240;p21"/>
            <p:cNvPicPr preferRelativeResize="0"/>
            <p:nvPr/>
          </p:nvPicPr>
          <p:blipFill>
            <a:blip r:embed="rId7">
              <a:alphaModFix/>
            </a:blip>
            <a:stretch>
              <a:fillRect/>
            </a:stretch>
          </p:blipFill>
          <p:spPr>
            <a:xfrm>
              <a:off x="3790125" y="4673475"/>
              <a:ext cx="514825" cy="514825"/>
            </a:xfrm>
            <a:prstGeom prst="rect">
              <a:avLst/>
            </a:prstGeom>
            <a:noFill/>
            <a:ln>
              <a:noFill/>
            </a:ln>
          </p:spPr>
        </p:pic>
        <p:pic>
          <p:nvPicPr>
            <p:cNvPr id="241" name="Google Shape;241;p21"/>
            <p:cNvPicPr preferRelativeResize="0"/>
            <p:nvPr/>
          </p:nvPicPr>
          <p:blipFill>
            <a:blip r:embed="rId8">
              <a:alphaModFix/>
            </a:blip>
            <a:stretch>
              <a:fillRect/>
            </a:stretch>
          </p:blipFill>
          <p:spPr>
            <a:xfrm>
              <a:off x="-9700" y="4749675"/>
              <a:ext cx="1028644" cy="411351"/>
            </a:xfrm>
            <a:prstGeom prst="rect">
              <a:avLst/>
            </a:prstGeom>
            <a:noFill/>
            <a:ln>
              <a:noFill/>
            </a:ln>
          </p:spPr>
        </p:pic>
        <p:pic>
          <p:nvPicPr>
            <p:cNvPr id="242" name="Google Shape;242;p21"/>
            <p:cNvPicPr preferRelativeResize="0"/>
            <p:nvPr/>
          </p:nvPicPr>
          <p:blipFill>
            <a:blip r:embed="rId9">
              <a:alphaModFix/>
            </a:blip>
            <a:stretch>
              <a:fillRect/>
            </a:stretch>
          </p:blipFill>
          <p:spPr>
            <a:xfrm>
              <a:off x="8299750" y="4809000"/>
              <a:ext cx="712425" cy="251150"/>
            </a:xfrm>
            <a:prstGeom prst="rect">
              <a:avLst/>
            </a:prstGeom>
            <a:noFill/>
            <a:ln>
              <a:noFill/>
            </a:ln>
          </p:spPr>
        </p:pic>
        <p:sp>
          <p:nvSpPr>
            <p:cNvPr id="243" name="Google Shape;243;p21"/>
            <p:cNvSpPr txBox="1"/>
            <p:nvPr/>
          </p:nvSpPr>
          <p:spPr>
            <a:xfrm>
              <a:off x="934075" y="4765325"/>
              <a:ext cx="2464500" cy="1011300"/>
            </a:xfrm>
            <a:prstGeom prst="rect">
              <a:avLst/>
            </a:prstGeom>
            <a:noFill/>
            <a:ln>
              <a:noFill/>
            </a:ln>
          </p:spPr>
          <p:txBody>
            <a:bodyPr anchorCtr="0" anchor="t" bIns="91425" lIns="91425" spcFirstLastPara="1" rIns="91425" wrap="square" tIns="91425">
              <a:normAutofit fontScale="25000"/>
            </a:bodyPr>
            <a:lstStyle/>
            <a:p>
              <a:pPr indent="0" lvl="0" marL="0" rtl="0" algn="l">
                <a:lnSpc>
                  <a:spcPct val="115000"/>
                </a:lnSpc>
                <a:spcBef>
                  <a:spcPts val="0"/>
                </a:spcBef>
                <a:spcAft>
                  <a:spcPts val="0"/>
                </a:spcAft>
                <a:buNone/>
              </a:pPr>
              <a:r>
                <a:rPr b="1" lang="en" sz="4698">
                  <a:solidFill>
                    <a:srgbClr val="1E2D31"/>
                  </a:solidFill>
                  <a:latin typeface="Nunito"/>
                  <a:ea typeface="Nunito"/>
                  <a:cs typeface="Nunito"/>
                  <a:sym typeface="Nunito"/>
                </a:rPr>
                <a:t>https://shorturl.at/ckIPS</a:t>
              </a:r>
              <a:endParaRPr b="1" sz="4698">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sp>
          <p:nvSpPr>
            <p:cNvPr id="244" name="Google Shape;244;p21"/>
            <p:cNvSpPr txBox="1"/>
            <p:nvPr/>
          </p:nvSpPr>
          <p:spPr>
            <a:xfrm>
              <a:off x="4168250" y="4765325"/>
              <a:ext cx="3345900" cy="575400"/>
            </a:xfrm>
            <a:prstGeom prst="rect">
              <a:avLst/>
            </a:prstGeom>
            <a:noFill/>
            <a:ln>
              <a:noFill/>
            </a:ln>
          </p:spPr>
          <p:txBody>
            <a:bodyPr anchorCtr="0" anchor="t" bIns="91425" lIns="91425" spcFirstLastPara="1" rIns="91425" wrap="square" tIns="91425">
              <a:normAutofit fontScale="25000" lnSpcReduction="20000"/>
            </a:bodyPr>
            <a:lstStyle/>
            <a:p>
              <a:pPr indent="0" lvl="0" marL="0" rtl="0" algn="l">
                <a:lnSpc>
                  <a:spcPct val="115000"/>
                </a:lnSpc>
                <a:spcBef>
                  <a:spcPts val="0"/>
                </a:spcBef>
                <a:spcAft>
                  <a:spcPts val="0"/>
                </a:spcAft>
                <a:buNone/>
              </a:pPr>
              <a:r>
                <a:rPr b="1" lang="en" sz="4600">
                  <a:solidFill>
                    <a:srgbClr val="1E2D31"/>
                  </a:solidFill>
                  <a:latin typeface="Nunito"/>
                  <a:ea typeface="Nunito"/>
                  <a:cs typeface="Nunito"/>
                  <a:sym typeface="Nunito"/>
                </a:rPr>
                <a:t> @Talarify, @OpenSciSaudi, @openlifesci</a:t>
              </a:r>
              <a:endParaRPr b="1" sz="4600">
                <a:solidFill>
                  <a:srgbClr val="1E2D31"/>
                </a:solidFill>
                <a:latin typeface="Nunito"/>
                <a:ea typeface="Nunito"/>
                <a:cs typeface="Nunito"/>
                <a:sym typeface="Nunito"/>
              </a:endParaRPr>
            </a:p>
            <a:p>
              <a:pPr indent="0" lvl="0" marL="0" rtl="0" algn="l">
                <a:lnSpc>
                  <a:spcPct val="115000"/>
                </a:lnSpc>
                <a:spcBef>
                  <a:spcPts val="1200"/>
                </a:spcBef>
                <a:spcAft>
                  <a:spcPts val="0"/>
                </a:spcAft>
                <a:buNone/>
              </a:pPr>
              <a:r>
                <a:t/>
              </a:r>
              <a:endParaRPr sz="1150">
                <a:solidFill>
                  <a:srgbClr val="5B7083"/>
                </a:solidFill>
                <a:highlight>
                  <a:srgbClr val="FFFFFF"/>
                </a:highlight>
                <a:latin typeface="Roboto"/>
                <a:ea typeface="Roboto"/>
                <a:cs typeface="Roboto"/>
                <a:sym typeface="Roboto"/>
              </a:endParaRPr>
            </a:p>
            <a:p>
              <a:pPr indent="0" lvl="0" marL="0" rtl="0" algn="l">
                <a:lnSpc>
                  <a:spcPct val="115000"/>
                </a:lnSpc>
                <a:spcBef>
                  <a:spcPts val="1200"/>
                </a:spcBef>
                <a:spcAft>
                  <a:spcPts val="0"/>
                </a:spcAft>
                <a:buNone/>
              </a:pPr>
              <a:r>
                <a:t/>
              </a:r>
              <a:endParaRPr>
                <a:solidFill>
                  <a:srgbClr val="FFFFFF"/>
                </a:solidFill>
                <a:latin typeface="Lato"/>
                <a:ea typeface="Lato"/>
                <a:cs typeface="Lato"/>
                <a:sym typeface="Lato"/>
              </a:endParaRPr>
            </a:p>
            <a:p>
              <a:pPr indent="0" lvl="0" marL="0" rtl="0" algn="l">
                <a:lnSpc>
                  <a:spcPct val="115000"/>
                </a:lnSpc>
                <a:spcBef>
                  <a:spcPts val="1200"/>
                </a:spcBef>
                <a:spcAft>
                  <a:spcPts val="1200"/>
                </a:spcAft>
                <a:buNone/>
              </a:pPr>
              <a:r>
                <a:t/>
              </a:r>
              <a:endParaRPr>
                <a:solidFill>
                  <a:srgbClr val="FFFFFF"/>
                </a:solidFill>
                <a:latin typeface="Lato"/>
                <a:ea typeface="Lato"/>
                <a:cs typeface="Lato"/>
                <a:sym typeface="Lato"/>
              </a:endParaRPr>
            </a:p>
          </p:txBody>
        </p:sp>
      </p:grpSp>
      <p:sp>
        <p:nvSpPr>
          <p:cNvPr id="245" name="Google Shape;245;p21"/>
          <p:cNvSpPr txBox="1"/>
          <p:nvPr/>
        </p:nvSpPr>
        <p:spPr>
          <a:xfrm>
            <a:off x="599325" y="175750"/>
            <a:ext cx="7991700" cy="554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en" sz="2400">
                <a:solidFill>
                  <a:schemeClr val="dk2"/>
                </a:solidFill>
                <a:latin typeface="Raleway"/>
                <a:ea typeface="Raleway"/>
                <a:cs typeface="Raleway"/>
                <a:sym typeface="Raleway"/>
              </a:rPr>
              <a:t>Typical workflow for recordings of talks</a:t>
            </a:r>
            <a:endParaRPr b="1" sz="2400">
              <a:solidFill>
                <a:schemeClr val="dk2"/>
              </a:solidFill>
              <a:latin typeface="Raleway"/>
              <a:ea typeface="Raleway"/>
              <a:cs typeface="Raleway"/>
              <a:sym typeface="Raleway"/>
            </a:endParaRPr>
          </a:p>
        </p:txBody>
      </p:sp>
      <p:cxnSp>
        <p:nvCxnSpPr>
          <p:cNvPr id="246" name="Google Shape;246;p21"/>
          <p:cNvCxnSpPr>
            <a:stCxn id="247" idx="3"/>
            <a:endCxn id="236" idx="1"/>
          </p:cNvCxnSpPr>
          <p:nvPr/>
        </p:nvCxnSpPr>
        <p:spPr>
          <a:xfrm>
            <a:off x="1776775" y="1359653"/>
            <a:ext cx="1271400" cy="1110600"/>
          </a:xfrm>
          <a:prstGeom prst="curvedConnector3">
            <a:avLst>
              <a:gd fmla="val 49999" name="adj1"/>
            </a:avLst>
          </a:prstGeom>
          <a:noFill/>
          <a:ln cap="flat" cmpd="sng" w="38100">
            <a:solidFill>
              <a:schemeClr val="dk2"/>
            </a:solidFill>
            <a:prstDash val="solid"/>
            <a:round/>
            <a:headEnd len="med" w="med" type="none"/>
            <a:tailEnd len="med" w="med" type="triangle"/>
          </a:ln>
        </p:spPr>
      </p:cxnSp>
      <p:cxnSp>
        <p:nvCxnSpPr>
          <p:cNvPr id="248" name="Google Shape;248;p21"/>
          <p:cNvCxnSpPr>
            <a:stCxn id="237" idx="3"/>
            <a:endCxn id="236" idx="1"/>
          </p:cNvCxnSpPr>
          <p:nvPr/>
        </p:nvCxnSpPr>
        <p:spPr>
          <a:xfrm flipH="1" rot="10800000">
            <a:off x="2183198" y="2470473"/>
            <a:ext cx="864900" cy="1548300"/>
          </a:xfrm>
          <a:prstGeom prst="curvedConnector3">
            <a:avLst>
              <a:gd fmla="val 50003" name="adj1"/>
            </a:avLst>
          </a:prstGeom>
          <a:noFill/>
          <a:ln cap="flat" cmpd="sng" w="38100">
            <a:solidFill>
              <a:schemeClr val="dk2"/>
            </a:solidFill>
            <a:prstDash val="solid"/>
            <a:round/>
            <a:headEnd len="med" w="med" type="none"/>
            <a:tailEnd len="med" w="med" type="triangle"/>
          </a:ln>
        </p:spPr>
      </p:cxnSp>
      <p:pic>
        <p:nvPicPr>
          <p:cNvPr id="247" name="Google Shape;247;p21"/>
          <p:cNvPicPr preferRelativeResize="0"/>
          <p:nvPr/>
        </p:nvPicPr>
        <p:blipFill>
          <a:blip r:embed="rId10">
            <a:alphaModFix/>
          </a:blip>
          <a:stretch>
            <a:fillRect/>
          </a:stretch>
        </p:blipFill>
        <p:spPr>
          <a:xfrm>
            <a:off x="599325" y="769279"/>
            <a:ext cx="1177450" cy="1180750"/>
          </a:xfrm>
          <a:prstGeom prst="rect">
            <a:avLst/>
          </a:prstGeom>
          <a:noFill/>
          <a:ln>
            <a:noFill/>
          </a:ln>
        </p:spPr>
      </p:pic>
      <p:sp>
        <p:nvSpPr>
          <p:cNvPr id="249" name="Google Shape;249;p21"/>
          <p:cNvSpPr/>
          <p:nvPr/>
        </p:nvSpPr>
        <p:spPr>
          <a:xfrm>
            <a:off x="4812102" y="1946000"/>
            <a:ext cx="1441800" cy="1048800"/>
          </a:xfrm>
          <a:prstGeom prst="mathNotEqual">
            <a:avLst>
              <a:gd fmla="val 23520" name="adj1"/>
              <a:gd fmla="val 6600000" name="adj2"/>
              <a:gd fmla="val 11760" name="adj3"/>
            </a:avLst>
          </a:prstGeom>
          <a:solidFill>
            <a:srgbClr val="98D5B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dk1"/>
              </a:solidFill>
            </a:endParaRPr>
          </a:p>
        </p:txBody>
      </p:sp>
      <p:sp>
        <p:nvSpPr>
          <p:cNvPr id="250" name="Google Shape;250;p21"/>
          <p:cNvSpPr/>
          <p:nvPr/>
        </p:nvSpPr>
        <p:spPr>
          <a:xfrm>
            <a:off x="717650" y="2571747"/>
            <a:ext cx="940800" cy="792300"/>
          </a:xfrm>
          <a:prstGeom prst="mathPlus">
            <a:avLst>
              <a:gd fmla="val 23520" name="adj1"/>
            </a:avLst>
          </a:prstGeom>
          <a:solidFill>
            <a:srgbClr val="98D5B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rgbClr val="98D5B8"/>
              </a:solidFill>
            </a:endParaRPr>
          </a:p>
        </p:txBody>
      </p:sp>
      <p:grpSp>
        <p:nvGrpSpPr>
          <p:cNvPr id="251" name="Google Shape;251;p21"/>
          <p:cNvGrpSpPr/>
          <p:nvPr/>
        </p:nvGrpSpPr>
        <p:grpSpPr>
          <a:xfrm>
            <a:off x="1254533" y="1611474"/>
            <a:ext cx="861424" cy="859006"/>
            <a:chOff x="2670829" y="2719875"/>
            <a:chExt cx="1674293" cy="2005150"/>
          </a:xfrm>
        </p:grpSpPr>
        <p:pic>
          <p:nvPicPr>
            <p:cNvPr id="252" name="Google Shape;252;p21"/>
            <p:cNvPicPr preferRelativeResize="0"/>
            <p:nvPr/>
          </p:nvPicPr>
          <p:blipFill>
            <a:blip r:embed="rId11">
              <a:alphaModFix/>
            </a:blip>
            <a:stretch>
              <a:fillRect/>
            </a:stretch>
          </p:blipFill>
          <p:spPr>
            <a:xfrm>
              <a:off x="2670829" y="2719875"/>
              <a:ext cx="1410933" cy="1953599"/>
            </a:xfrm>
            <a:prstGeom prst="rect">
              <a:avLst/>
            </a:prstGeom>
            <a:noFill/>
            <a:ln>
              <a:noFill/>
            </a:ln>
          </p:spPr>
        </p:pic>
        <p:pic>
          <p:nvPicPr>
            <p:cNvPr id="253" name="Google Shape;253;p21"/>
            <p:cNvPicPr preferRelativeResize="0"/>
            <p:nvPr/>
          </p:nvPicPr>
          <p:blipFill>
            <a:blip r:embed="rId12">
              <a:alphaModFix/>
            </a:blip>
            <a:stretch>
              <a:fillRect/>
            </a:stretch>
          </p:blipFill>
          <p:spPr>
            <a:xfrm>
              <a:off x="3605025" y="3491525"/>
              <a:ext cx="740097" cy="1233500"/>
            </a:xfrm>
            <a:prstGeom prst="rect">
              <a:avLst/>
            </a:prstGeom>
            <a:noFill/>
            <a:ln>
              <a:noFill/>
            </a:ln>
          </p:spPr>
        </p:pic>
      </p:gr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