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01" r:id="rId1"/>
  </p:sldMasterIdLst>
  <p:sldIdLst>
    <p:sldId id="297" r:id="rId2"/>
    <p:sldId id="276" r:id="rId3"/>
    <p:sldId id="271" r:id="rId4"/>
    <p:sldId id="284" r:id="rId5"/>
    <p:sldId id="298" r:id="rId6"/>
    <p:sldId id="256" r:id="rId7"/>
    <p:sldId id="299" r:id="rId8"/>
    <p:sldId id="300" r:id="rId9"/>
    <p:sldId id="301" r:id="rId10"/>
    <p:sldId id="274" r:id="rId11"/>
    <p:sldId id="296" r:id="rId1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vertBarState="maximized" horzBarState="maximized">
    <p:restoredLeft sz="16004" autoAdjust="0"/>
    <p:restoredTop sz="94660"/>
  </p:normalViewPr>
  <p:slideViewPr>
    <p:cSldViewPr snapToGrid="0">
      <p:cViewPr varScale="1">
        <p:scale>
          <a:sx n="124" d="100"/>
          <a:sy n="124" d="100"/>
        </p:scale>
        <p:origin x="96" y="754"/>
      </p:cViewPr>
      <p:guideLst>
        <p:guide orient="horz" pos="2160"/>
        <p:guide pos="2880"/>
      </p:guideLst>
    </p:cSldViewPr>
  </p:slideViewPr>
  <p:notesTextViewPr>
    <p:cViewPr>
      <p:scale>
        <a:sx n="1" d="1"/>
        <a:sy n="1" d="1"/>
      </p:scale>
      <p:origin x="0" y="0"/>
    </p:cViewPr>
  </p:notesTextViewPr>
  <p:sorterViewPr>
    <p:cViewPr varScale="1">
      <p:scale>
        <a:sx n="1" d="1"/>
        <a:sy n="1" d="1"/>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D525E69F-48D4-4E24-B7F8-1F006778A856}" type="datetimeFigureOut">
              <a:rPr lang="en-US" smtClean="0"/>
              <a:t>9/13/2021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AB6BCB4-38AF-43EB-AD0C-AE1C5208BC84}" type="slidenum">
              <a:rPr lang="en-US" smtClean="0"/>
              <a:t>‹#›</a:t>
            </a:fld>
            <a:endParaRPr lang="en-US"/>
          </a:p>
        </p:txBody>
      </p:sp>
    </p:spTree>
    <p:extLst>
      <p:ext uri="{BB962C8B-B14F-4D97-AF65-F5344CB8AC3E}">
        <p14:creationId xmlns:p14="http://schemas.microsoft.com/office/powerpoint/2010/main" val="308289845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D525E69F-48D4-4E24-B7F8-1F006778A856}" type="datetimeFigureOut">
              <a:rPr lang="en-US" smtClean="0"/>
              <a:t>9/13/2021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AB6BCB4-38AF-43EB-AD0C-AE1C5208BC84}" type="slidenum">
              <a:rPr lang="en-US" smtClean="0"/>
              <a:t>‹#›</a:t>
            </a:fld>
            <a:endParaRPr lang="en-US"/>
          </a:p>
        </p:txBody>
      </p:sp>
    </p:spTree>
    <p:extLst>
      <p:ext uri="{BB962C8B-B14F-4D97-AF65-F5344CB8AC3E}">
        <p14:creationId xmlns:p14="http://schemas.microsoft.com/office/powerpoint/2010/main" val="209491968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D525E69F-48D4-4E24-B7F8-1F006778A856}" type="datetimeFigureOut">
              <a:rPr lang="en-US" smtClean="0"/>
              <a:t>9/13/2021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AB6BCB4-38AF-43EB-AD0C-AE1C5208BC84}" type="slidenum">
              <a:rPr lang="en-US" smtClean="0"/>
              <a:t>‹#›</a:t>
            </a:fld>
            <a:endParaRPr lang="en-US"/>
          </a:p>
        </p:txBody>
      </p:sp>
    </p:spTree>
    <p:extLst>
      <p:ext uri="{BB962C8B-B14F-4D97-AF65-F5344CB8AC3E}">
        <p14:creationId xmlns:p14="http://schemas.microsoft.com/office/powerpoint/2010/main" val="236561140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D525E69F-48D4-4E24-B7F8-1F006778A856}" type="datetimeFigureOut">
              <a:rPr lang="en-US" smtClean="0"/>
              <a:t>9/13/2021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AB6BCB4-38AF-43EB-AD0C-AE1C5208BC84}" type="slidenum">
              <a:rPr lang="en-US" smtClean="0"/>
              <a:t>‹#›</a:t>
            </a:fld>
            <a:endParaRPr lang="en-US"/>
          </a:p>
        </p:txBody>
      </p:sp>
    </p:spTree>
    <p:extLst>
      <p:ext uri="{BB962C8B-B14F-4D97-AF65-F5344CB8AC3E}">
        <p14:creationId xmlns:p14="http://schemas.microsoft.com/office/powerpoint/2010/main" val="385933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D525E69F-48D4-4E24-B7F8-1F006778A856}" type="datetimeFigureOut">
              <a:rPr lang="en-US" smtClean="0"/>
              <a:t>9/13/2021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AB6BCB4-38AF-43EB-AD0C-AE1C5208BC84}" type="slidenum">
              <a:rPr lang="en-US" smtClean="0"/>
              <a:t>‹#›</a:t>
            </a:fld>
            <a:endParaRPr lang="en-US"/>
          </a:p>
        </p:txBody>
      </p:sp>
    </p:spTree>
    <p:extLst>
      <p:ext uri="{BB962C8B-B14F-4D97-AF65-F5344CB8AC3E}">
        <p14:creationId xmlns:p14="http://schemas.microsoft.com/office/powerpoint/2010/main" val="39550104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D525E69F-48D4-4E24-B7F8-1F006778A856}" type="datetimeFigureOut">
              <a:rPr lang="en-US" smtClean="0"/>
              <a:t>9/13/2021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AB6BCB4-38AF-43EB-AD0C-AE1C5208BC84}" type="slidenum">
              <a:rPr lang="en-US" smtClean="0"/>
              <a:t>‹#›</a:t>
            </a:fld>
            <a:endParaRPr lang="en-US"/>
          </a:p>
        </p:txBody>
      </p:sp>
    </p:spTree>
    <p:extLst>
      <p:ext uri="{BB962C8B-B14F-4D97-AF65-F5344CB8AC3E}">
        <p14:creationId xmlns:p14="http://schemas.microsoft.com/office/powerpoint/2010/main" val="59936296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D525E69F-48D4-4E24-B7F8-1F006778A856}" type="datetimeFigureOut">
              <a:rPr lang="en-US" smtClean="0"/>
              <a:t>9/13/2021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AB6BCB4-38AF-43EB-AD0C-AE1C5208BC84}" type="slidenum">
              <a:rPr lang="en-US" smtClean="0"/>
              <a:t>‹#›</a:t>
            </a:fld>
            <a:endParaRPr lang="en-US"/>
          </a:p>
        </p:txBody>
      </p:sp>
    </p:spTree>
    <p:extLst>
      <p:ext uri="{BB962C8B-B14F-4D97-AF65-F5344CB8AC3E}">
        <p14:creationId xmlns:p14="http://schemas.microsoft.com/office/powerpoint/2010/main" val="28343598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D525E69F-48D4-4E24-B7F8-1F006778A856}" type="datetimeFigureOut">
              <a:rPr lang="en-US" smtClean="0"/>
              <a:t>9/13/2021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AB6BCB4-38AF-43EB-AD0C-AE1C5208BC84}" type="slidenum">
              <a:rPr lang="en-US" smtClean="0"/>
              <a:t>‹#›</a:t>
            </a:fld>
            <a:endParaRPr lang="en-US"/>
          </a:p>
        </p:txBody>
      </p:sp>
    </p:spTree>
    <p:extLst>
      <p:ext uri="{BB962C8B-B14F-4D97-AF65-F5344CB8AC3E}">
        <p14:creationId xmlns:p14="http://schemas.microsoft.com/office/powerpoint/2010/main" val="424770972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525E69F-48D4-4E24-B7F8-1F006778A856}" type="datetimeFigureOut">
              <a:rPr lang="en-US" smtClean="0"/>
              <a:t>9/13/2021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AB6BCB4-38AF-43EB-AD0C-AE1C5208BC84}" type="slidenum">
              <a:rPr lang="en-US" smtClean="0"/>
              <a:t>‹#›</a:t>
            </a:fld>
            <a:endParaRPr lang="en-US"/>
          </a:p>
        </p:txBody>
      </p:sp>
    </p:spTree>
    <p:extLst>
      <p:ext uri="{BB962C8B-B14F-4D97-AF65-F5344CB8AC3E}">
        <p14:creationId xmlns:p14="http://schemas.microsoft.com/office/powerpoint/2010/main" val="284419632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D525E69F-48D4-4E24-B7F8-1F006778A856}" type="datetimeFigureOut">
              <a:rPr lang="en-US" smtClean="0"/>
              <a:t>9/13/2021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AB6BCB4-38AF-43EB-AD0C-AE1C5208BC84}" type="slidenum">
              <a:rPr lang="en-US" smtClean="0"/>
              <a:t>‹#›</a:t>
            </a:fld>
            <a:endParaRPr lang="en-US"/>
          </a:p>
        </p:txBody>
      </p:sp>
    </p:spTree>
    <p:extLst>
      <p:ext uri="{BB962C8B-B14F-4D97-AF65-F5344CB8AC3E}">
        <p14:creationId xmlns:p14="http://schemas.microsoft.com/office/powerpoint/2010/main" val="258531552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D525E69F-48D4-4E24-B7F8-1F006778A856}" type="datetimeFigureOut">
              <a:rPr lang="en-US" smtClean="0"/>
              <a:t>9/13/2021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AB6BCB4-38AF-43EB-AD0C-AE1C5208BC84}" type="slidenum">
              <a:rPr lang="en-US" smtClean="0"/>
              <a:t>‹#›</a:t>
            </a:fld>
            <a:endParaRPr lang="en-US"/>
          </a:p>
        </p:txBody>
      </p:sp>
    </p:spTree>
    <p:extLst>
      <p:ext uri="{BB962C8B-B14F-4D97-AF65-F5344CB8AC3E}">
        <p14:creationId xmlns:p14="http://schemas.microsoft.com/office/powerpoint/2010/main" val="102679926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525E69F-48D4-4E24-B7F8-1F006778A856}" type="datetimeFigureOut">
              <a:rPr lang="en-US" smtClean="0"/>
              <a:t>9/13/2021</a:t>
            </a:fld>
            <a:endParaRPr 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AB6BCB4-38AF-43EB-AD0C-AE1C5208BC84}" type="slidenum">
              <a:rPr lang="en-US" smtClean="0"/>
              <a:t>‹#›</a:t>
            </a:fld>
            <a:endParaRPr lang="en-US"/>
          </a:p>
        </p:txBody>
      </p:sp>
    </p:spTree>
    <p:extLst>
      <p:ext uri="{BB962C8B-B14F-4D97-AF65-F5344CB8AC3E}">
        <p14:creationId xmlns:p14="http://schemas.microsoft.com/office/powerpoint/2010/main" val="2962637034"/>
      </p:ext>
    </p:extLst>
  </p:cSld>
  <p:clrMap bg1="lt1" tx1="dk1" bg2="lt2" tx2="dk2" accent1="accent1" accent2="accent2" accent3="accent3" accent4="accent4" accent5="accent5" accent6="accent6" hlink="hlink" folHlink="folHlink"/>
  <p:sldLayoutIdLst>
    <p:sldLayoutId id="2147483702" r:id="rId1"/>
    <p:sldLayoutId id="2147483703" r:id="rId2"/>
    <p:sldLayoutId id="2147483704" r:id="rId3"/>
    <p:sldLayoutId id="2147483705" r:id="rId4"/>
    <p:sldLayoutId id="2147483706" r:id="rId5"/>
    <p:sldLayoutId id="2147483707" r:id="rId6"/>
    <p:sldLayoutId id="2147483708" r:id="rId7"/>
    <p:sldLayoutId id="2147483709" r:id="rId8"/>
    <p:sldLayoutId id="2147483710" r:id="rId9"/>
    <p:sldLayoutId id="2147483711" r:id="rId10"/>
    <p:sldLayoutId id="2147483712"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8273B7-42D7-4834-8AC8-814406C954DA}"/>
              </a:ext>
            </a:extLst>
          </p:cNvPr>
          <p:cNvSpPr>
            <a:spLocks noGrp="1"/>
          </p:cNvSpPr>
          <p:nvPr>
            <p:ph type="title"/>
          </p:nvPr>
        </p:nvSpPr>
        <p:spPr>
          <a:xfrm>
            <a:off x="395416" y="3299256"/>
            <a:ext cx="8564778" cy="2465172"/>
          </a:xfrm>
        </p:spPr>
        <p:txBody>
          <a:bodyPr>
            <a:normAutofit/>
          </a:bodyPr>
          <a:lstStyle/>
          <a:p>
            <a:pPr algn="ctr"/>
            <a:r>
              <a:rPr lang="en-US" dirty="0"/>
              <a:t>International Society</a:t>
            </a:r>
            <a:br>
              <a:rPr lang="en-US" dirty="0"/>
            </a:br>
            <a:r>
              <a:rPr lang="en-US" dirty="0"/>
              <a:t>for Geomorphometry </a:t>
            </a:r>
            <a:br>
              <a:rPr lang="en-US" dirty="0"/>
            </a:br>
            <a:r>
              <a:rPr lang="en-US" dirty="0"/>
              <a:t>Lifetime Achievement Award</a:t>
            </a:r>
          </a:p>
        </p:txBody>
      </p:sp>
      <p:pic>
        <p:nvPicPr>
          <p:cNvPr id="5" name="Picture 4">
            <a:extLst>
              <a:ext uri="{FF2B5EF4-FFF2-40B4-BE49-F238E27FC236}">
                <a16:creationId xmlns:a16="http://schemas.microsoft.com/office/drawing/2014/main" id="{0A220B11-1AB2-4E15-8E65-51CA33F251B6}"/>
              </a:ext>
            </a:extLst>
          </p:cNvPr>
          <p:cNvPicPr>
            <a:picLocks noChangeAspect="1"/>
          </p:cNvPicPr>
          <p:nvPr/>
        </p:nvPicPr>
        <p:blipFill>
          <a:blip r:embed="rId2"/>
          <a:stretch>
            <a:fillRect/>
          </a:stretch>
        </p:blipFill>
        <p:spPr>
          <a:xfrm>
            <a:off x="1448057" y="227830"/>
            <a:ext cx="5829300" cy="1885950"/>
          </a:xfrm>
          <a:prstGeom prst="rect">
            <a:avLst/>
          </a:prstGeom>
        </p:spPr>
      </p:pic>
    </p:spTree>
    <p:extLst>
      <p:ext uri="{BB962C8B-B14F-4D97-AF65-F5344CB8AC3E}">
        <p14:creationId xmlns:p14="http://schemas.microsoft.com/office/powerpoint/2010/main" val="47385375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114801" y="512805"/>
            <a:ext cx="4685222" cy="6982413"/>
          </a:xfrm>
        </p:spPr>
        <p:txBody>
          <a:bodyPr>
            <a:normAutofit fontScale="85000" lnSpcReduction="20000"/>
          </a:bodyPr>
          <a:lstStyle/>
          <a:p>
            <a:pPr marL="0" indent="0">
              <a:buNone/>
            </a:pPr>
            <a:r>
              <a:rPr lang="en-US" dirty="0"/>
              <a:t>Michael Hutchinson has contributed to geomorphometry for over 30 years and continues active research despite his emeritus status at ANU.  His major contribution has been the recognition that most DEMs should not have pits and his ANUDEM program provides a way to improve DEMs to include a realistic drainage network.  Beyond these improvements to DEMs that benefit every user of the data, his expertise in climate change processes and  sustainable agriculture address some of the most vexing challenges facing the world today. His software, publications, teamwork, and enthusiasm have advanced geomorphometry and the wider geospatial community, and make him richly deserving of the Lifetime Achievement Award of the International Society for Geomorphometry.</a:t>
            </a:r>
            <a:br>
              <a:rPr lang="en-US" dirty="0"/>
            </a:br>
            <a:endParaRPr lang="en-US" dirty="0"/>
          </a:p>
        </p:txBody>
      </p:sp>
      <p:pic>
        <p:nvPicPr>
          <p:cNvPr id="5" name="Picture 2" descr="https://researchers.anu.edu.au/researchers/hutchinson-mf/image">
            <a:extLst>
              <a:ext uri="{FF2B5EF4-FFF2-40B4-BE49-F238E27FC236}">
                <a16:creationId xmlns:a16="http://schemas.microsoft.com/office/drawing/2014/main" id="{D32BDE6D-CC1A-4E72-A333-79FB8D4215F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28649" y="1766272"/>
            <a:ext cx="3253377" cy="380645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36872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49258" y="4412797"/>
            <a:ext cx="8752115" cy="2084615"/>
          </a:xfrm>
        </p:spPr>
        <p:txBody>
          <a:bodyPr>
            <a:normAutofit fontScale="90000"/>
          </a:bodyPr>
          <a:lstStyle/>
          <a:p>
            <a:r>
              <a:rPr lang="en-US" b="1" dirty="0"/>
              <a:t>Professor Michael Hutchinson</a:t>
            </a:r>
            <a:br>
              <a:rPr lang="en-US" b="1" dirty="0"/>
            </a:br>
            <a:br>
              <a:rPr lang="en-US" b="1" dirty="0"/>
            </a:br>
            <a:r>
              <a:rPr lang="en-US" sz="2000" b="0" i="0" u="sng" dirty="0">
                <a:solidFill>
                  <a:srgbClr val="444444"/>
                </a:solidFill>
                <a:effectLst/>
                <a:latin typeface="arial" panose="020B0604020202020204" pitchFamily="34" charset="0"/>
              </a:rPr>
              <a:t>Keynote talk</a:t>
            </a:r>
            <a:r>
              <a:rPr lang="en-US" sz="2000" b="0" i="0" dirty="0">
                <a:solidFill>
                  <a:srgbClr val="444444"/>
                </a:solidFill>
                <a:effectLst/>
                <a:latin typeface="arial" panose="020B0604020202020204" pitchFamily="34" charset="0"/>
              </a:rPr>
              <a:t>:  </a:t>
            </a:r>
            <a:r>
              <a:rPr lang="en-US" sz="2000" b="0" i="1" u="sng" dirty="0">
                <a:solidFill>
                  <a:srgbClr val="444444"/>
                </a:solidFill>
                <a:effectLst/>
                <a:latin typeface="arial" panose="020B0604020202020204" pitchFamily="34" charset="0"/>
              </a:rPr>
              <a:t>Reflections on adding the Z dimension to earth system analysis</a:t>
            </a:r>
            <a:endParaRPr lang="en-US" sz="7200" b="1" dirty="0"/>
          </a:p>
        </p:txBody>
      </p:sp>
      <p:pic>
        <p:nvPicPr>
          <p:cNvPr id="7" name="Picture 6">
            <a:extLst>
              <a:ext uri="{FF2B5EF4-FFF2-40B4-BE49-F238E27FC236}">
                <a16:creationId xmlns:a16="http://schemas.microsoft.com/office/drawing/2014/main" id="{4CD69E68-8B80-4668-B09F-D9529904C4B9}"/>
              </a:ext>
            </a:extLst>
          </p:cNvPr>
          <p:cNvPicPr>
            <a:picLocks noChangeAspect="1"/>
          </p:cNvPicPr>
          <p:nvPr/>
        </p:nvPicPr>
        <p:blipFill>
          <a:blip r:embed="rId2"/>
          <a:stretch>
            <a:fillRect/>
          </a:stretch>
        </p:blipFill>
        <p:spPr>
          <a:xfrm>
            <a:off x="970913" y="282345"/>
            <a:ext cx="5925918" cy="1434244"/>
          </a:xfrm>
          <a:prstGeom prst="rect">
            <a:avLst/>
          </a:prstGeom>
        </p:spPr>
      </p:pic>
      <p:pic>
        <p:nvPicPr>
          <p:cNvPr id="1026" name="Picture 2" descr="https://researchers.anu.edu.au/researchers/hutchinson-mf/image">
            <a:extLst>
              <a:ext uri="{FF2B5EF4-FFF2-40B4-BE49-F238E27FC236}">
                <a16:creationId xmlns:a16="http://schemas.microsoft.com/office/drawing/2014/main" id="{E1EB5F70-4A49-4813-A9ED-5880A9E343B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126259" y="1825701"/>
            <a:ext cx="2357826" cy="275865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8719068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9B9F2D-2AAD-4785-93F9-C2EB5480FF6F}"/>
              </a:ext>
            </a:extLst>
          </p:cNvPr>
          <p:cNvSpPr>
            <a:spLocks noGrp="1"/>
          </p:cNvSpPr>
          <p:nvPr>
            <p:ph type="title"/>
          </p:nvPr>
        </p:nvSpPr>
        <p:spPr>
          <a:xfrm>
            <a:off x="628650" y="365127"/>
            <a:ext cx="7886700" cy="1129844"/>
          </a:xfrm>
        </p:spPr>
        <p:txBody>
          <a:bodyPr/>
          <a:lstStyle/>
          <a:p>
            <a:pPr algn="ctr"/>
            <a:r>
              <a:rPr lang="en-US" dirty="0"/>
              <a:t>First Awardee, 2011</a:t>
            </a:r>
            <a:endParaRPr lang="en-ZA" dirty="0"/>
          </a:p>
        </p:txBody>
      </p:sp>
      <p:pic>
        <p:nvPicPr>
          <p:cNvPr id="5" name="Content Placeholder 4">
            <a:extLst>
              <a:ext uri="{FF2B5EF4-FFF2-40B4-BE49-F238E27FC236}">
                <a16:creationId xmlns:a16="http://schemas.microsoft.com/office/drawing/2014/main" id="{B68A645A-5603-4B90-8F50-BB06136B086A}"/>
              </a:ext>
            </a:extLst>
          </p:cNvPr>
          <p:cNvPicPr>
            <a:picLocks noGrp="1" noChangeAspect="1"/>
          </p:cNvPicPr>
          <p:nvPr>
            <p:ph idx="1"/>
          </p:nvPr>
        </p:nvPicPr>
        <p:blipFill>
          <a:blip r:embed="rId2"/>
          <a:stretch>
            <a:fillRect/>
          </a:stretch>
        </p:blipFill>
        <p:spPr>
          <a:xfrm>
            <a:off x="108548" y="1494970"/>
            <a:ext cx="8900647" cy="4997903"/>
          </a:xfrm>
        </p:spPr>
      </p:pic>
    </p:spTree>
    <p:extLst>
      <p:ext uri="{BB962C8B-B14F-4D97-AF65-F5344CB8AC3E}">
        <p14:creationId xmlns:p14="http://schemas.microsoft.com/office/powerpoint/2010/main" val="2335114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1022" y="185672"/>
            <a:ext cx="8427308" cy="1325563"/>
          </a:xfrm>
        </p:spPr>
        <p:txBody>
          <a:bodyPr/>
          <a:lstStyle/>
          <a:p>
            <a:r>
              <a:rPr lang="en-US" dirty="0"/>
              <a:t>2013, 2015 Awardees—Graybeards</a:t>
            </a:r>
          </a:p>
        </p:txBody>
      </p:sp>
      <p:sp>
        <p:nvSpPr>
          <p:cNvPr id="3" name="Content Placeholder 2"/>
          <p:cNvSpPr>
            <a:spLocks noGrp="1"/>
          </p:cNvSpPr>
          <p:nvPr>
            <p:ph idx="1"/>
          </p:nvPr>
        </p:nvSpPr>
        <p:spPr/>
        <p:txBody>
          <a:bodyPr/>
          <a:lstStyle/>
          <a:p>
            <a:endParaRPr lang="en-US"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7135" y="1511235"/>
            <a:ext cx="8913747" cy="426855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60150174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FDE6AE2-86E4-4ED8-B1C4-2490CDB3ECB8}"/>
              </a:ext>
            </a:extLst>
          </p:cNvPr>
          <p:cNvSpPr>
            <a:spLocks noGrp="1"/>
          </p:cNvSpPr>
          <p:nvPr>
            <p:ph type="title"/>
          </p:nvPr>
        </p:nvSpPr>
        <p:spPr/>
        <p:txBody>
          <a:bodyPr/>
          <a:lstStyle/>
          <a:p>
            <a:r>
              <a:rPr lang="en-US" dirty="0"/>
              <a:t>2018 Awardee</a:t>
            </a:r>
          </a:p>
        </p:txBody>
      </p:sp>
      <p:sp>
        <p:nvSpPr>
          <p:cNvPr id="3" name="Content Placeholder 2">
            <a:extLst>
              <a:ext uri="{FF2B5EF4-FFF2-40B4-BE49-F238E27FC236}">
                <a16:creationId xmlns:a16="http://schemas.microsoft.com/office/drawing/2014/main" id="{591DD51B-7EC2-4AA5-A6A1-F1677656BEC4}"/>
              </a:ext>
            </a:extLst>
          </p:cNvPr>
          <p:cNvSpPr>
            <a:spLocks noGrp="1"/>
          </p:cNvSpPr>
          <p:nvPr>
            <p:ph idx="1"/>
          </p:nvPr>
        </p:nvSpPr>
        <p:spPr/>
        <p:txBody>
          <a:bodyPr/>
          <a:lstStyle/>
          <a:p>
            <a:endParaRPr lang="en-US"/>
          </a:p>
        </p:txBody>
      </p:sp>
      <p:pic>
        <p:nvPicPr>
          <p:cNvPr id="4" name="Picture 2" descr="Helena works with two of her students on Tangible Landscape">
            <a:extLst>
              <a:ext uri="{FF2B5EF4-FFF2-40B4-BE49-F238E27FC236}">
                <a16:creationId xmlns:a16="http://schemas.microsoft.com/office/drawing/2014/main" id="{D712CA4A-2058-45B4-BF34-7466D0591F3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7194" y="1690689"/>
            <a:ext cx="8783334" cy="494062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9122536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51927F-A4C3-4A1E-895F-ECAF9EE8098E}"/>
              </a:ext>
            </a:extLst>
          </p:cNvPr>
          <p:cNvSpPr>
            <a:spLocks noGrp="1"/>
          </p:cNvSpPr>
          <p:nvPr>
            <p:ph type="title"/>
          </p:nvPr>
        </p:nvSpPr>
        <p:spPr/>
        <p:txBody>
          <a:bodyPr/>
          <a:lstStyle/>
          <a:p>
            <a:r>
              <a:rPr lang="en-US" dirty="0"/>
              <a:t>For any youth here</a:t>
            </a:r>
          </a:p>
        </p:txBody>
      </p:sp>
      <p:sp>
        <p:nvSpPr>
          <p:cNvPr id="3" name="Content Placeholder 2">
            <a:extLst>
              <a:ext uri="{FF2B5EF4-FFF2-40B4-BE49-F238E27FC236}">
                <a16:creationId xmlns:a16="http://schemas.microsoft.com/office/drawing/2014/main" id="{3F0B9FA4-8EC5-487F-B6C5-53BF88A9F554}"/>
              </a:ext>
            </a:extLst>
          </p:cNvPr>
          <p:cNvSpPr>
            <a:spLocks noGrp="1"/>
          </p:cNvSpPr>
          <p:nvPr>
            <p:ph idx="1"/>
          </p:nvPr>
        </p:nvSpPr>
        <p:spPr/>
        <p:txBody>
          <a:bodyPr/>
          <a:lstStyle/>
          <a:p>
            <a:r>
              <a:rPr lang="en-US" dirty="0" err="1"/>
              <a:t>Mitasova</a:t>
            </a:r>
            <a:r>
              <a:rPr lang="en-US" dirty="0"/>
              <a:t> (in the center)</a:t>
            </a:r>
          </a:p>
          <a:p>
            <a:r>
              <a:rPr lang="en-US" dirty="0" err="1"/>
              <a:t>Guth</a:t>
            </a:r>
            <a:r>
              <a:rPr lang="en-US" dirty="0"/>
              <a:t> (on the left)</a:t>
            </a:r>
          </a:p>
          <a:p>
            <a:r>
              <a:rPr lang="en-US" dirty="0"/>
              <a:t>Evans (on the right)</a:t>
            </a:r>
          </a:p>
          <a:p>
            <a:r>
              <a:rPr lang="en-US" dirty="0"/>
              <a:t>Pike (on the right)</a:t>
            </a:r>
          </a:p>
        </p:txBody>
      </p:sp>
    </p:spTree>
    <p:extLst>
      <p:ext uri="{BB962C8B-B14F-4D97-AF65-F5344CB8AC3E}">
        <p14:creationId xmlns:p14="http://schemas.microsoft.com/office/powerpoint/2010/main" val="403681383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49258" y="4412797"/>
            <a:ext cx="8752115" cy="2084615"/>
          </a:xfrm>
        </p:spPr>
        <p:txBody>
          <a:bodyPr>
            <a:normAutofit/>
          </a:bodyPr>
          <a:lstStyle/>
          <a:p>
            <a:r>
              <a:rPr lang="en-US" sz="7200" b="1" dirty="0"/>
              <a:t>Professor Michael Hutchinson</a:t>
            </a:r>
          </a:p>
        </p:txBody>
      </p:sp>
      <p:sp>
        <p:nvSpPr>
          <p:cNvPr id="3" name="Subtitle 2"/>
          <p:cNvSpPr>
            <a:spLocks noGrp="1"/>
          </p:cNvSpPr>
          <p:nvPr>
            <p:ph type="subTitle" idx="1"/>
          </p:nvPr>
        </p:nvSpPr>
        <p:spPr>
          <a:xfrm>
            <a:off x="1823357" y="2601686"/>
            <a:ext cx="5403919" cy="1524000"/>
          </a:xfrm>
        </p:spPr>
        <p:txBody>
          <a:bodyPr>
            <a:normAutofit/>
          </a:bodyPr>
          <a:lstStyle/>
          <a:p>
            <a:endParaRPr lang="en-US" dirty="0"/>
          </a:p>
        </p:txBody>
      </p:sp>
      <p:pic>
        <p:nvPicPr>
          <p:cNvPr id="7" name="Picture 6">
            <a:extLst>
              <a:ext uri="{FF2B5EF4-FFF2-40B4-BE49-F238E27FC236}">
                <a16:creationId xmlns:a16="http://schemas.microsoft.com/office/drawing/2014/main" id="{4CD69E68-8B80-4668-B09F-D9529904C4B9}"/>
              </a:ext>
            </a:extLst>
          </p:cNvPr>
          <p:cNvPicPr>
            <a:picLocks noChangeAspect="1"/>
          </p:cNvPicPr>
          <p:nvPr/>
        </p:nvPicPr>
        <p:blipFill>
          <a:blip r:embed="rId2"/>
          <a:stretch>
            <a:fillRect/>
          </a:stretch>
        </p:blipFill>
        <p:spPr>
          <a:xfrm>
            <a:off x="1301358" y="306765"/>
            <a:ext cx="5925918" cy="1434244"/>
          </a:xfrm>
          <a:prstGeom prst="rect">
            <a:avLst/>
          </a:prstGeom>
        </p:spPr>
      </p:pic>
      <p:pic>
        <p:nvPicPr>
          <p:cNvPr id="1026" name="Picture 2" descr="https://researchers.anu.edu.au/researchers/hutchinson-mf/image">
            <a:extLst>
              <a:ext uri="{FF2B5EF4-FFF2-40B4-BE49-F238E27FC236}">
                <a16:creationId xmlns:a16="http://schemas.microsoft.com/office/drawing/2014/main" id="{E1EB5F70-4A49-4813-A9ED-5880A9E343B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72815" y="2183947"/>
            <a:ext cx="1905000" cy="22288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3314959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AAEFF4-3774-4A34-A6A8-FBF538607653}"/>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5E038A65-8776-4781-ABEF-A69F612C70C0}"/>
              </a:ext>
            </a:extLst>
          </p:cNvPr>
          <p:cNvSpPr>
            <a:spLocks noGrp="1"/>
          </p:cNvSpPr>
          <p:nvPr>
            <p:ph idx="1"/>
          </p:nvPr>
        </p:nvSpPr>
        <p:spPr/>
        <p:txBody>
          <a:bodyPr/>
          <a:lstStyle/>
          <a:p>
            <a:endParaRPr lang="en-US"/>
          </a:p>
        </p:txBody>
      </p:sp>
      <p:pic>
        <p:nvPicPr>
          <p:cNvPr id="4" name="Picture 3">
            <a:extLst>
              <a:ext uri="{FF2B5EF4-FFF2-40B4-BE49-F238E27FC236}">
                <a16:creationId xmlns:a16="http://schemas.microsoft.com/office/drawing/2014/main" id="{CE013B0A-D120-4FF0-9EAE-174131ED2A72}"/>
              </a:ext>
            </a:extLst>
          </p:cNvPr>
          <p:cNvPicPr>
            <a:picLocks noChangeAspect="1"/>
          </p:cNvPicPr>
          <p:nvPr/>
        </p:nvPicPr>
        <p:blipFill>
          <a:blip r:embed="rId2"/>
          <a:stretch>
            <a:fillRect/>
          </a:stretch>
        </p:blipFill>
        <p:spPr>
          <a:xfrm>
            <a:off x="578223" y="0"/>
            <a:ext cx="7987553" cy="6858000"/>
          </a:xfrm>
          <a:prstGeom prst="rect">
            <a:avLst/>
          </a:prstGeom>
        </p:spPr>
      </p:pic>
    </p:spTree>
    <p:extLst>
      <p:ext uri="{BB962C8B-B14F-4D97-AF65-F5344CB8AC3E}">
        <p14:creationId xmlns:p14="http://schemas.microsoft.com/office/powerpoint/2010/main" val="307071063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F402B1-5796-41D6-906D-5FFDF7AEC6C3}"/>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86910682-A950-4C16-9037-C9DB82F6FE09}"/>
              </a:ext>
            </a:extLst>
          </p:cNvPr>
          <p:cNvSpPr>
            <a:spLocks noGrp="1"/>
          </p:cNvSpPr>
          <p:nvPr>
            <p:ph idx="1"/>
          </p:nvPr>
        </p:nvSpPr>
        <p:spPr/>
        <p:txBody>
          <a:bodyPr/>
          <a:lstStyle/>
          <a:p>
            <a:endParaRPr lang="en-US"/>
          </a:p>
        </p:txBody>
      </p:sp>
      <p:pic>
        <p:nvPicPr>
          <p:cNvPr id="4" name="Picture 3">
            <a:extLst>
              <a:ext uri="{FF2B5EF4-FFF2-40B4-BE49-F238E27FC236}">
                <a16:creationId xmlns:a16="http://schemas.microsoft.com/office/drawing/2014/main" id="{E9AF03EC-131A-40ED-AE0C-5F76585BBBFD}"/>
              </a:ext>
            </a:extLst>
          </p:cNvPr>
          <p:cNvPicPr>
            <a:picLocks noChangeAspect="1"/>
          </p:cNvPicPr>
          <p:nvPr/>
        </p:nvPicPr>
        <p:blipFill>
          <a:blip r:embed="rId2"/>
          <a:stretch>
            <a:fillRect/>
          </a:stretch>
        </p:blipFill>
        <p:spPr>
          <a:xfrm>
            <a:off x="0" y="561227"/>
            <a:ext cx="9144000" cy="5735546"/>
          </a:xfrm>
          <a:prstGeom prst="rect">
            <a:avLst/>
          </a:prstGeom>
        </p:spPr>
      </p:pic>
    </p:spTree>
    <p:extLst>
      <p:ext uri="{BB962C8B-B14F-4D97-AF65-F5344CB8AC3E}">
        <p14:creationId xmlns:p14="http://schemas.microsoft.com/office/powerpoint/2010/main" val="81927630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41307C-0031-473A-9866-F714C2159AA7}"/>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45EA235B-56F2-44A6-9694-E096E0521AC5}"/>
              </a:ext>
            </a:extLst>
          </p:cNvPr>
          <p:cNvSpPr>
            <a:spLocks noGrp="1"/>
          </p:cNvSpPr>
          <p:nvPr>
            <p:ph idx="1"/>
          </p:nvPr>
        </p:nvSpPr>
        <p:spPr/>
        <p:txBody>
          <a:bodyPr/>
          <a:lstStyle/>
          <a:p>
            <a:endParaRPr lang="en-US"/>
          </a:p>
        </p:txBody>
      </p:sp>
      <p:pic>
        <p:nvPicPr>
          <p:cNvPr id="4" name="Picture 3">
            <a:extLst>
              <a:ext uri="{FF2B5EF4-FFF2-40B4-BE49-F238E27FC236}">
                <a16:creationId xmlns:a16="http://schemas.microsoft.com/office/drawing/2014/main" id="{9A2CA9AB-F187-4D9F-954B-1C73FC834A82}"/>
              </a:ext>
            </a:extLst>
          </p:cNvPr>
          <p:cNvPicPr>
            <a:picLocks noChangeAspect="1"/>
          </p:cNvPicPr>
          <p:nvPr/>
        </p:nvPicPr>
        <p:blipFill>
          <a:blip r:embed="rId2"/>
          <a:stretch>
            <a:fillRect/>
          </a:stretch>
        </p:blipFill>
        <p:spPr>
          <a:xfrm>
            <a:off x="367245" y="0"/>
            <a:ext cx="8409509" cy="6858000"/>
          </a:xfrm>
          <a:prstGeom prst="rect">
            <a:avLst/>
          </a:prstGeom>
        </p:spPr>
      </p:pic>
    </p:spTree>
    <p:extLst>
      <p:ext uri="{BB962C8B-B14F-4D97-AF65-F5344CB8AC3E}">
        <p14:creationId xmlns:p14="http://schemas.microsoft.com/office/powerpoint/2010/main" val="1289867006"/>
      </p:ext>
    </p:extLst>
  </p:cSld>
  <p:clrMapOvr>
    <a:masterClrMapping/>
  </p:clrMapOvr>
</p:sld>
</file>

<file path=ppt/theme/theme1.xml><?xml version="1.0" encoding="utf-8"?>
<a:theme xmlns:a="http://schemas.openxmlformats.org/drawingml/2006/main" name="My_new_default_Theme1">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My_new_default_Theme1" id="{42E74F21-A739-42E7-ADAE-4187C0A98A3F}" vid="{D7F2D95B-2D0A-436D-A7EC-D31391190D82}"/>
    </a:ext>
  </a:extLst>
</a:theme>
</file>

<file path=docProps/app.xml><?xml version="1.0" encoding="utf-8"?>
<Properties xmlns="http://schemas.openxmlformats.org/officeDocument/2006/extended-properties" xmlns:vt="http://schemas.openxmlformats.org/officeDocument/2006/docPropsVTypes">
  <Template>Default Theme</Template>
  <TotalTime>6665</TotalTime>
  <Words>192</Words>
  <Application>Microsoft Office PowerPoint</Application>
  <PresentationFormat>On-screen Show (4:3)</PresentationFormat>
  <Paragraphs>12</Paragraphs>
  <Slides>11</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11</vt:i4>
      </vt:variant>
    </vt:vector>
  </HeadingPairs>
  <TitlesOfParts>
    <vt:vector size="16" baseType="lpstr">
      <vt:lpstr>arial</vt:lpstr>
      <vt:lpstr>arial</vt:lpstr>
      <vt:lpstr>Calibri</vt:lpstr>
      <vt:lpstr>Calibri Light</vt:lpstr>
      <vt:lpstr>My_new_default_Theme1</vt:lpstr>
      <vt:lpstr>International Society for Geomorphometry  Lifetime Achievement Award</vt:lpstr>
      <vt:lpstr>First Awardee, 2011</vt:lpstr>
      <vt:lpstr>2013, 2015 Awardees—Graybeards</vt:lpstr>
      <vt:lpstr>2018 Awardee</vt:lpstr>
      <vt:lpstr>For any youth here</vt:lpstr>
      <vt:lpstr>Professor Michael Hutchinson</vt:lpstr>
      <vt:lpstr>PowerPoint Presentation</vt:lpstr>
      <vt:lpstr>PowerPoint Presentation</vt:lpstr>
      <vt:lpstr>PowerPoint Presentation</vt:lpstr>
      <vt:lpstr>PowerPoint Presentation</vt:lpstr>
      <vt:lpstr>Professor Michael Hutchinson  Keynote talk:  Reflections on adding the Z dimension to earth system analysis</vt:lpstr>
    </vt:vector>
  </TitlesOfParts>
  <Company>USNA ITSD</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Peter Guth</dc:creator>
  <cp:lastModifiedBy>Peter Guth</cp:lastModifiedBy>
  <cp:revision>156</cp:revision>
  <dcterms:created xsi:type="dcterms:W3CDTF">2016-08-03T13:05:24Z</dcterms:created>
  <dcterms:modified xsi:type="dcterms:W3CDTF">2021-09-13T20:40:11Z</dcterms:modified>
</cp:coreProperties>
</file>