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Roboto"/>
      <p:regular r:id="rId10"/>
      <p:bold r:id="rId11"/>
      <p:italic r:id="rId12"/>
      <p:boldItalic r:id="rId13"/>
    </p:embeddedFont>
    <p:embeddedFont>
      <p:font typeface="Montserrat"/>
      <p:regular r:id="rId14"/>
      <p:bold r:id="rId15"/>
      <p:italic r:id="rId16"/>
      <p:boldItalic r:id="rId17"/>
    </p:embeddedFont>
    <p:embeddedFont>
      <p:font typeface="La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ato-italic.fntdata"/><Relationship Id="rId11" Type="http://schemas.openxmlformats.org/officeDocument/2006/relationships/font" Target="fonts/Roboto-bold.fntdata"/><Relationship Id="rId10" Type="http://schemas.openxmlformats.org/officeDocument/2006/relationships/font" Target="fonts/Roboto-regular.fntdata"/><Relationship Id="rId21" Type="http://schemas.openxmlformats.org/officeDocument/2006/relationships/font" Target="fonts/Lato-boldItalic.fntdata"/><Relationship Id="rId13" Type="http://schemas.openxmlformats.org/officeDocument/2006/relationships/font" Target="fonts/Roboto-boldItalic.fntdata"/><Relationship Id="rId12" Type="http://schemas.openxmlformats.org/officeDocument/2006/relationships/font" Target="fonts/Roboto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Montserrat-bold.fntdata"/><Relationship Id="rId14" Type="http://schemas.openxmlformats.org/officeDocument/2006/relationships/font" Target="fonts/Montserrat-regular.fntdata"/><Relationship Id="rId17" Type="http://schemas.openxmlformats.org/officeDocument/2006/relationships/font" Target="fonts/Montserrat-boldItalic.fntdata"/><Relationship Id="rId16" Type="http://schemas.openxmlformats.org/officeDocument/2006/relationships/font" Target="fonts/Montserrat-italic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Lato-bold.fntdata"/><Relationship Id="rId6" Type="http://schemas.openxmlformats.org/officeDocument/2006/relationships/slide" Target="slides/slide1.xml"/><Relationship Id="rId18" Type="http://schemas.openxmlformats.org/officeDocument/2006/relationships/font" Target="fonts/Lato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e2b1efa3f5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e2b1efa3f5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eb77ae9db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eb77ae9db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eb77ae9db0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1" name="Google Shape;161;geb77ae9db0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rot="5400000">
            <a:off x="7500300" y="505"/>
            <a:ext cx="1643700" cy="1643700"/>
          </a:xfrm>
          <a:prstGeom prst="diagStripe">
            <a:avLst>
              <a:gd fmla="val 0" name="adj"/>
            </a:avLst>
          </a:prstGeom>
          <a:solidFill>
            <a:schemeClr val="lt1">
              <a:alpha val="303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0" y="490"/>
            <a:ext cx="5153705" cy="5134399"/>
            <a:chOff x="0" y="75"/>
            <a:chExt cx="5153705" cy="515295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455" y="-225"/>
              <a:ext cx="5152800" cy="51537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150" y="1145825"/>
              <a:ext cx="3996600" cy="3996900"/>
            </a:xfrm>
            <a:prstGeom prst="diagStripe">
              <a:avLst>
                <a:gd fmla="val 58774" name="adj"/>
              </a:avLst>
            </a:prstGeom>
            <a:solidFill>
              <a:schemeClr val="lt1">
                <a:alpha val="303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-5400000">
              <a:off x="1646" y="-75"/>
              <a:ext cx="2299800" cy="23001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652821" y="590035"/>
              <a:ext cx="2300100" cy="2299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3537150" y="1578400"/>
            <a:ext cx="5017500" cy="157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083950" y="3924925"/>
            <a:ext cx="34707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6" name="Google Shape;106;p11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107" name="Google Shape;107;p11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8" name="Google Shape;108;p11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9" name="Google Shape;109;p11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0" name="Google Shape;110;p11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1" name="Google Shape;111;p11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2" name="Google Shape;112;p11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3" name="Google Shape;113;p11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p11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5" name="Google Shape;115;p11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6" name="Google Shape;116;p11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7" name="Google Shape;117;p11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8" name="Google Shape;118;p11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9" name="Google Shape;119;p11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0" name="Google Shape;120;p11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1" name="Google Shape;121;p11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p11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3" name="Google Shape;123;p11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4" name="Google Shape;124;p11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5" name="Google Shape;125;p11"/>
          <p:cNvSpPr txBox="1"/>
          <p:nvPr>
            <p:ph hasCustomPrompt="1" type="title"/>
          </p:nvPr>
        </p:nvSpPr>
        <p:spPr>
          <a:xfrm>
            <a:off x="823850" y="1284675"/>
            <a:ext cx="47760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>
            <a:r>
              <a:t>xx%</a:t>
            </a:r>
          </a:p>
        </p:txBody>
      </p:sp>
      <p:sp>
        <p:nvSpPr>
          <p:cNvPr id="126" name="Google Shape;126;p11"/>
          <p:cNvSpPr txBox="1"/>
          <p:nvPr>
            <p:ph idx="1" type="body"/>
          </p:nvPr>
        </p:nvSpPr>
        <p:spPr>
          <a:xfrm>
            <a:off x="823850" y="2643124"/>
            <a:ext cx="4776000" cy="121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127" name="Google Shape;12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4406400" y="0"/>
            <a:ext cx="4737600" cy="5143065"/>
            <a:chOff x="4406400" y="0"/>
            <a:chExt cx="4737600" cy="5143065"/>
          </a:xfrm>
        </p:grpSpPr>
        <p:sp>
          <p:nvSpPr>
            <p:cNvPr id="21" name="Google Shape;21;p3"/>
            <p:cNvSpPr/>
            <p:nvPr/>
          </p:nvSpPr>
          <p:spPr>
            <a:xfrm rot="5400000">
              <a:off x="4408200" y="-1800"/>
              <a:ext cx="47340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rot="5400000">
              <a:off x="4841125" y="5700"/>
              <a:ext cx="42981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-5400000">
              <a:off x="5618399" y="123646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flipH="1">
              <a:off x="5849857" y="14439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-5400000">
              <a:off x="5987081" y="24694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6" name="Google Shape;26;p3"/>
            <p:cNvSpPr/>
            <p:nvPr/>
          </p:nvSpPr>
          <p:spPr>
            <a:xfrm flipH="1">
              <a:off x="6222115" y="267695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3"/>
            <p:cNvSpPr/>
            <p:nvPr/>
          </p:nvSpPr>
          <p:spPr>
            <a:xfrm rot="-5400000">
              <a:off x="6675341" y="186201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8" name="Google Shape;28;p3"/>
            <p:cNvSpPr/>
            <p:nvPr/>
          </p:nvSpPr>
          <p:spPr>
            <a:xfrm flipH="1">
              <a:off x="6908099" y="206950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9" name="Google Shape;29;p3"/>
            <p:cNvSpPr/>
            <p:nvPr/>
          </p:nvSpPr>
          <p:spPr>
            <a:xfrm rot="-5400000">
              <a:off x="6861141" y="247781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0" name="Google Shape;30;p3"/>
            <p:cNvSpPr/>
            <p:nvPr/>
          </p:nvSpPr>
          <p:spPr>
            <a:xfrm flipH="1">
              <a:off x="7965266" y="269296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3"/>
            <p:cNvSpPr/>
            <p:nvPr/>
          </p:nvSpPr>
          <p:spPr>
            <a:xfrm flipH="1">
              <a:off x="8145082" y="330875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3"/>
            <p:cNvSpPr/>
            <p:nvPr/>
          </p:nvSpPr>
          <p:spPr>
            <a:xfrm rot="-5400000">
              <a:off x="7047599" y="309501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3"/>
            <p:cNvSpPr/>
            <p:nvPr/>
          </p:nvSpPr>
          <p:spPr>
            <a:xfrm flipH="1">
              <a:off x="7276649" y="330250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3"/>
            <p:cNvSpPr/>
            <p:nvPr/>
          </p:nvSpPr>
          <p:spPr>
            <a:xfrm rot="-5400000">
              <a:off x="7227414" y="3710807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3"/>
            <p:cNvSpPr/>
            <p:nvPr/>
          </p:nvSpPr>
          <p:spPr>
            <a:xfrm flipH="1">
              <a:off x="7462448" y="391829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6" name="Google Shape;36;p3"/>
            <p:cNvSpPr/>
            <p:nvPr/>
          </p:nvSpPr>
          <p:spPr>
            <a:xfrm rot="-5400000">
              <a:off x="8102491" y="371847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7" name="Google Shape;37;p3"/>
            <p:cNvSpPr/>
            <p:nvPr/>
          </p:nvSpPr>
          <p:spPr>
            <a:xfrm flipH="1">
              <a:off x="8334533" y="392596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8" name="Google Shape;38;p3"/>
            <p:cNvSpPr/>
            <p:nvPr/>
          </p:nvSpPr>
          <p:spPr>
            <a:xfrm rot="-5400000">
              <a:off x="8288290" y="433426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9" name="Google Shape;39;p3"/>
          <p:cNvSpPr txBox="1"/>
          <p:nvPr>
            <p:ph type="title"/>
          </p:nvPr>
        </p:nvSpPr>
        <p:spPr>
          <a:xfrm>
            <a:off x="823850" y="2053000"/>
            <a:ext cx="4587000" cy="1148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40" name="Google Shape;40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oogle Shape;42;p4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43" name="Google Shape;43;p4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4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4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6" name="Google Shape;46;p4"/>
          <p:cNvSpPr txBox="1"/>
          <p:nvPr>
            <p:ph idx="1" type="body"/>
          </p:nvPr>
        </p:nvSpPr>
        <p:spPr>
          <a:xfrm>
            <a:off x="1297500" y="1567550"/>
            <a:ext cx="70389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7" name="Google Shape;47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9" name="Google Shape;49;p5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0" name="Google Shape;50;p5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5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5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53" name="Google Shape;53;p5"/>
          <p:cNvSpPr txBox="1"/>
          <p:nvPr>
            <p:ph idx="1" type="body"/>
          </p:nvPr>
        </p:nvSpPr>
        <p:spPr>
          <a:xfrm>
            <a:off x="1297500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5"/>
          <p:cNvSpPr txBox="1"/>
          <p:nvPr>
            <p:ph idx="2" type="body"/>
          </p:nvPr>
        </p:nvSpPr>
        <p:spPr>
          <a:xfrm>
            <a:off x="4933221" y="1567550"/>
            <a:ext cx="3403200" cy="291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5" name="Google Shape;55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" name="Google Shape;57;p6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58" name="Google Shape;58;p6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9" name="Google Shape;59;p6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0" name="Google Shape;60;p6"/>
          <p:cNvSpPr txBox="1"/>
          <p:nvPr>
            <p:ph type="title"/>
          </p:nvPr>
        </p:nvSpPr>
        <p:spPr>
          <a:xfrm>
            <a:off x="1297500" y="393750"/>
            <a:ext cx="7038900" cy="91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1" name="Google Shape;6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oogle Shape;63;p7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64" name="Google Shape;64;p7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7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7"/>
          <p:cNvSpPr txBox="1"/>
          <p:nvPr>
            <p:ph type="title"/>
          </p:nvPr>
        </p:nvSpPr>
        <p:spPr>
          <a:xfrm>
            <a:off x="1297500" y="393750"/>
            <a:ext cx="3798900" cy="1493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67" name="Google Shape;67;p7"/>
          <p:cNvSpPr txBox="1"/>
          <p:nvPr>
            <p:ph idx="1" type="body"/>
          </p:nvPr>
        </p:nvSpPr>
        <p:spPr>
          <a:xfrm>
            <a:off x="1297500" y="1972550"/>
            <a:ext cx="3798900" cy="2415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8" name="Google Shape;68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8"/>
          <p:cNvGrpSpPr/>
          <p:nvPr/>
        </p:nvGrpSpPr>
        <p:grpSpPr>
          <a:xfrm>
            <a:off x="4406400" y="0"/>
            <a:ext cx="4737600" cy="5143500"/>
            <a:chOff x="4406400" y="0"/>
            <a:chExt cx="4737600" cy="5143500"/>
          </a:xfrm>
        </p:grpSpPr>
        <p:sp>
          <p:nvSpPr>
            <p:cNvPr id="71" name="Google Shape;71;p8"/>
            <p:cNvSpPr/>
            <p:nvPr/>
          </p:nvSpPr>
          <p:spPr>
            <a:xfrm rot="5400000">
              <a:off x="4407900" y="-1500"/>
              <a:ext cx="4734600" cy="4737600"/>
            </a:xfrm>
            <a:prstGeom prst="diagStripe">
              <a:avLst>
                <a:gd fmla="val 49469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8"/>
            <p:cNvSpPr/>
            <p:nvPr/>
          </p:nvSpPr>
          <p:spPr>
            <a:xfrm rot="5400000">
              <a:off x="4840825" y="6000"/>
              <a:ext cx="4298700" cy="4286700"/>
            </a:xfrm>
            <a:prstGeom prst="diagStripe">
              <a:avLst>
                <a:gd fmla="val 0" name="adj"/>
              </a:avLst>
            </a:prstGeom>
            <a:solidFill>
              <a:schemeClr val="lt1">
                <a:alpha val="346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8"/>
            <p:cNvSpPr/>
            <p:nvPr/>
          </p:nvSpPr>
          <p:spPr>
            <a:xfrm rot="-5400000">
              <a:off x="5618399" y="123664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8"/>
            <p:cNvSpPr/>
            <p:nvPr/>
          </p:nvSpPr>
          <p:spPr>
            <a:xfrm flipH="1">
              <a:off x="5849857" y="144407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8"/>
            <p:cNvSpPr/>
            <p:nvPr/>
          </p:nvSpPr>
          <p:spPr>
            <a:xfrm rot="-5400000">
              <a:off x="5987081" y="2469743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8"/>
            <p:cNvSpPr/>
            <p:nvPr/>
          </p:nvSpPr>
          <p:spPr>
            <a:xfrm flipH="1">
              <a:off x="6222115" y="267717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7" name="Google Shape;77;p8"/>
            <p:cNvSpPr/>
            <p:nvPr/>
          </p:nvSpPr>
          <p:spPr>
            <a:xfrm rot="-5400000">
              <a:off x="6675341" y="1862244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8" name="Google Shape;78;p8"/>
            <p:cNvSpPr/>
            <p:nvPr/>
          </p:nvSpPr>
          <p:spPr>
            <a:xfrm flipH="1">
              <a:off x="6908099" y="206968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9" name="Google Shape;79;p8"/>
            <p:cNvSpPr/>
            <p:nvPr/>
          </p:nvSpPr>
          <p:spPr>
            <a:xfrm rot="-5400000">
              <a:off x="6861141" y="2478088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0" name="Google Shape;80;p8"/>
            <p:cNvSpPr/>
            <p:nvPr/>
          </p:nvSpPr>
          <p:spPr>
            <a:xfrm flipH="1">
              <a:off x="7965266" y="269319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1" name="Google Shape;81;p8"/>
            <p:cNvSpPr/>
            <p:nvPr/>
          </p:nvSpPr>
          <p:spPr>
            <a:xfrm flipH="1">
              <a:off x="8145082" y="330903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2" name="Google Shape;82;p8"/>
            <p:cNvSpPr/>
            <p:nvPr/>
          </p:nvSpPr>
          <p:spPr>
            <a:xfrm rot="-5400000">
              <a:off x="7047599" y="309534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3" name="Google Shape;83;p8"/>
            <p:cNvSpPr/>
            <p:nvPr/>
          </p:nvSpPr>
          <p:spPr>
            <a:xfrm flipH="1">
              <a:off x="7276649" y="330278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4" name="Google Shape;84;p8"/>
            <p:cNvSpPr/>
            <p:nvPr/>
          </p:nvSpPr>
          <p:spPr>
            <a:xfrm rot="-5400000">
              <a:off x="7227414" y="37111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5" name="Google Shape;85;p8"/>
            <p:cNvSpPr/>
            <p:nvPr/>
          </p:nvSpPr>
          <p:spPr>
            <a:xfrm flipH="1">
              <a:off x="7462448" y="3918625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6" name="Google Shape;86;p8"/>
            <p:cNvSpPr/>
            <p:nvPr/>
          </p:nvSpPr>
          <p:spPr>
            <a:xfrm rot="-5400000">
              <a:off x="8102491" y="3718856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7" name="Google Shape;87;p8"/>
            <p:cNvSpPr/>
            <p:nvPr/>
          </p:nvSpPr>
          <p:spPr>
            <a:xfrm flipH="1">
              <a:off x="8334533" y="3926292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88" name="Google Shape;88;p8"/>
            <p:cNvSpPr/>
            <p:nvPr/>
          </p:nvSpPr>
          <p:spPr>
            <a:xfrm rot="-5400000">
              <a:off x="8288290" y="4334700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731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89" name="Google Shape;89;p8"/>
          <p:cNvSpPr txBox="1"/>
          <p:nvPr>
            <p:ph type="title"/>
          </p:nvPr>
        </p:nvSpPr>
        <p:spPr>
          <a:xfrm>
            <a:off x="823850" y="866775"/>
            <a:ext cx="4587000" cy="3521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90" name="Google Shape;9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" name="Google Shape;92;p9"/>
          <p:cNvGrpSpPr/>
          <p:nvPr/>
        </p:nvGrpSpPr>
        <p:grpSpPr>
          <a:xfrm>
            <a:off x="0" y="381001"/>
            <a:ext cx="1037850" cy="1016287"/>
            <a:chOff x="0" y="381001"/>
            <a:chExt cx="1037850" cy="1016287"/>
          </a:xfrm>
        </p:grpSpPr>
        <p:sp>
          <p:nvSpPr>
            <p:cNvPr id="93" name="Google Shape;93;p9"/>
            <p:cNvSpPr/>
            <p:nvPr/>
          </p:nvSpPr>
          <p:spPr>
            <a:xfrm rot="-5400000">
              <a:off x="0" y="381001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94" name="Google Shape;94;p9"/>
            <p:cNvSpPr/>
            <p:nvPr/>
          </p:nvSpPr>
          <p:spPr>
            <a:xfrm flipH="1">
              <a:off x="229050" y="588489"/>
              <a:ext cx="808800" cy="808800"/>
            </a:xfrm>
            <a:prstGeom prst="diagStripe">
              <a:avLst>
                <a:gd fmla="val 50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95" name="Google Shape;95;p9"/>
          <p:cNvSpPr txBox="1"/>
          <p:nvPr>
            <p:ph type="title"/>
          </p:nvPr>
        </p:nvSpPr>
        <p:spPr>
          <a:xfrm>
            <a:off x="1297500" y="1658325"/>
            <a:ext cx="3036300" cy="1751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96" name="Google Shape;96;p9"/>
          <p:cNvSpPr txBox="1"/>
          <p:nvPr>
            <p:ph idx="1" type="subTitle"/>
          </p:nvPr>
        </p:nvSpPr>
        <p:spPr>
          <a:xfrm>
            <a:off x="1297500" y="3538000"/>
            <a:ext cx="3036300" cy="50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sz="1300"/>
            </a:lvl9pPr>
          </a:lstStyle>
          <a:p/>
        </p:txBody>
      </p:sp>
      <p:sp>
        <p:nvSpPr>
          <p:cNvPr id="97" name="Google Shape;97;p9"/>
          <p:cNvSpPr txBox="1"/>
          <p:nvPr>
            <p:ph idx="2" type="body"/>
          </p:nvPr>
        </p:nvSpPr>
        <p:spPr>
          <a:xfrm>
            <a:off x="4648200" y="1696600"/>
            <a:ext cx="3676800" cy="23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98" name="Google Shape;98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oogle Shape;100;p10"/>
          <p:cNvGrpSpPr/>
          <p:nvPr/>
        </p:nvGrpSpPr>
        <p:grpSpPr>
          <a:xfrm>
            <a:off x="0" y="4128572"/>
            <a:ext cx="698925" cy="684657"/>
            <a:chOff x="0" y="3785672"/>
            <a:chExt cx="698925" cy="684657"/>
          </a:xfrm>
        </p:grpSpPr>
        <p:sp>
          <p:nvSpPr>
            <p:cNvPr id="101" name="Google Shape;101;p10"/>
            <p:cNvSpPr/>
            <p:nvPr/>
          </p:nvSpPr>
          <p:spPr>
            <a:xfrm rot="-5400000">
              <a:off x="0" y="3785672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2" name="Google Shape;102;p10"/>
            <p:cNvSpPr/>
            <p:nvPr/>
          </p:nvSpPr>
          <p:spPr>
            <a:xfrm flipH="1">
              <a:off x="154125" y="3925529"/>
              <a:ext cx="544800" cy="544800"/>
            </a:xfrm>
            <a:prstGeom prst="diagStripe">
              <a:avLst>
                <a:gd fmla="val 50000" name="adj"/>
              </a:avLst>
            </a:prstGeom>
            <a:solidFill>
              <a:schemeClr val="lt1">
                <a:alpha val="9620"/>
              </a:schemeClr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3" name="Google Shape;103;p10"/>
          <p:cNvSpPr txBox="1"/>
          <p:nvPr>
            <p:ph idx="1" type="body"/>
          </p:nvPr>
        </p:nvSpPr>
        <p:spPr>
          <a:xfrm>
            <a:off x="812725" y="4305375"/>
            <a:ext cx="6936000" cy="523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104" name="Google Shape;10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focus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Montserrat"/>
              <a:buNone/>
              <a:defRPr sz="2800">
                <a:solidFill>
                  <a:schemeClr val="lt1"/>
                </a:solidFill>
                <a:latin typeface="Montserrat"/>
                <a:ea typeface="Montserrat"/>
                <a:cs typeface="Montserrat"/>
                <a:sym typeface="Montserra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Lato"/>
              <a:buChar char="●"/>
              <a:defRPr sz="13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●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○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Lato"/>
              <a:buChar char="■"/>
              <a:defRPr sz="11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s://indico.cern.ch/event/968055/contributions/4266739/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Relationship Id="rId4" Type="http://schemas.openxmlformats.org/officeDocument/2006/relationships/hyperlink" Target="http://doi.org/10.7483/OPENDATA.CMS.KL8H.HFVH" TargetMode="External"/><Relationship Id="rId5" Type="http://schemas.openxmlformats.org/officeDocument/2006/relationships/image" Target="../media/image5.png"/><Relationship Id="rId6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arxiv.org/abs/1811.10276" TargetMode="External"/><Relationship Id="rId4" Type="http://schemas.openxmlformats.org/officeDocument/2006/relationships/image" Target="../media/image1.png"/><Relationship Id="rId5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"/>
          <p:cNvSpPr txBox="1"/>
          <p:nvPr>
            <p:ph type="ctrTitle"/>
          </p:nvPr>
        </p:nvSpPr>
        <p:spPr>
          <a:xfrm>
            <a:off x="3420350" y="507225"/>
            <a:ext cx="5017500" cy="216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Autoencoders for data compression in ATLAS</a:t>
            </a:r>
            <a:endParaRPr/>
          </a:p>
        </p:txBody>
      </p:sp>
      <p:sp>
        <p:nvSpPr>
          <p:cNvPr id="135" name="Google Shape;135;p13"/>
          <p:cNvSpPr txBox="1"/>
          <p:nvPr>
            <p:ph idx="1" type="subTitle"/>
          </p:nvPr>
        </p:nvSpPr>
        <p:spPr>
          <a:xfrm>
            <a:off x="3253950" y="2571750"/>
            <a:ext cx="5726100" cy="1836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 u="sng"/>
              <a:t>George Dialektakis </a:t>
            </a:r>
            <a:r>
              <a:rPr lang="el"/>
              <a:t>- 26/08/2021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GSoC - HSF (ATLAS)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Supervised by: Alex Gekow, Antonio Boveia (Ohio State University)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Baptiste Ravina (University of Glasgow)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Caterina Doglioni (Lund University)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Presentation given by: Alex Gekow (Junior mentor)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Report, logs and code will soon be found on Zenodo</a:t>
            </a:r>
            <a:endParaRPr/>
          </a:p>
        </p:txBody>
      </p:sp>
      <p:sp>
        <p:nvSpPr>
          <p:cNvPr id="136" name="Google Shape;136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4"/>
          <p:cNvSpPr txBox="1"/>
          <p:nvPr>
            <p:ph type="title"/>
          </p:nvPr>
        </p:nvSpPr>
        <p:spPr>
          <a:xfrm>
            <a:off x="1311650" y="210000"/>
            <a:ext cx="7038900" cy="6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The problem we’re trying to solve and how</a:t>
            </a:r>
            <a:endParaRPr/>
          </a:p>
        </p:txBody>
      </p:sp>
      <p:sp>
        <p:nvSpPr>
          <p:cNvPr id="142" name="Google Shape;142;p14"/>
          <p:cNvSpPr txBox="1"/>
          <p:nvPr/>
        </p:nvSpPr>
        <p:spPr>
          <a:xfrm>
            <a:off x="4247225" y="4768875"/>
            <a:ext cx="4810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Slide from G. Dialektakis’s GSoC evaluation task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3" name="Google Shape;143;p14"/>
          <p:cNvSpPr txBox="1"/>
          <p:nvPr/>
        </p:nvSpPr>
        <p:spPr>
          <a:xfrm>
            <a:off x="311700" y="1608275"/>
            <a:ext cx="4685700" cy="37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048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Char char="●"/>
            </a:pPr>
            <a:r>
              <a:rPr lang="el" sz="1200" u="sng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Context:</a:t>
            </a: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ATLAS experiment at the LHC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Char char="●"/>
            </a:pP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Every second, ATLAS handles 1.7 billions collision events (~1 MB each) → huge storage needed → </a:t>
            </a:r>
            <a:r>
              <a:rPr b="1" lang="el" sz="1200">
                <a:solidFill>
                  <a:srgbClr val="FF0000"/>
                </a:solidFill>
                <a:latin typeface="Roboto"/>
                <a:ea typeface="Roboto"/>
                <a:cs typeface="Roboto"/>
                <a:sym typeface="Roboto"/>
              </a:rPr>
              <a:t>restricts</a:t>
            </a: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the amount of information / event rates that can be recorded 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Roboto"/>
              <a:buChar char="●"/>
            </a:pP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Τhe ATLAS experiment uses </a:t>
            </a:r>
            <a:r>
              <a:rPr b="1"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trigger systems</a:t>
            </a: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to filter out irrelevant information by picking and sending only interesting events to the data storage system.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048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200"/>
              <a:buFont typeface="Roboto"/>
              <a:buChar char="●"/>
            </a:pP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 </a:t>
            </a:r>
            <a:r>
              <a:rPr b="1" lang="el" sz="1200">
                <a:solidFill>
                  <a:srgbClr val="00FF00"/>
                </a:solidFill>
                <a:highlight>
                  <a:schemeClr val="dk1"/>
                </a:highlight>
                <a:latin typeface="Roboto"/>
                <a:ea typeface="Roboto"/>
                <a:cs typeface="Roboto"/>
                <a:sym typeface="Roboto"/>
              </a:rPr>
              <a:t>reduction of the event size</a:t>
            </a:r>
            <a:r>
              <a:rPr lang="el" sz="1200">
                <a:solidFill>
                  <a:schemeClr val="lt1"/>
                </a:solidFill>
                <a:highlight>
                  <a:schemeClr val="dk1"/>
                </a:highlight>
                <a:latin typeface="Roboto"/>
                <a:ea typeface="Roboto"/>
                <a:cs typeface="Roboto"/>
                <a:sym typeface="Roboto"/>
              </a:rPr>
              <a:t> </a:t>
            </a: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can allow for explorations that were not previously possible due to the limited storage.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44" name="Google Shape;144;p14"/>
          <p:cNvSpPr txBox="1"/>
          <p:nvPr/>
        </p:nvSpPr>
        <p:spPr>
          <a:xfrm>
            <a:off x="5552125" y="1059550"/>
            <a:ext cx="3405300" cy="78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This project aims to investigate the use of autoencoders (AEs) to </a:t>
            </a:r>
            <a:r>
              <a:rPr b="1" lang="el" sz="1200">
                <a:solidFill>
                  <a:srgbClr val="00FF00"/>
                </a:solidFill>
                <a:latin typeface="Roboto"/>
                <a:ea typeface="Roboto"/>
                <a:cs typeface="Roboto"/>
                <a:sym typeface="Roboto"/>
              </a:rPr>
              <a:t>compress</a:t>
            </a: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event-level data generated by HEP detectors. 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Continuing and extending the work of 2020 GSoC and Master’s theses (for references &amp; adjacent work, see report and </a:t>
            </a:r>
            <a:r>
              <a:rPr lang="el" sz="1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this poster</a:t>
            </a:r>
            <a:r>
              <a:rPr lang="el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at the Offshell conference)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15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45" name="Google Shape;145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41488" y="1848550"/>
            <a:ext cx="3178974" cy="1607475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14"/>
          <p:cNvSpPr txBox="1"/>
          <p:nvPr/>
        </p:nvSpPr>
        <p:spPr>
          <a:xfrm>
            <a:off x="6576125" y="1856300"/>
            <a:ext cx="1380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l" sz="700">
                <a:latin typeface="Lato"/>
                <a:ea typeface="Lato"/>
                <a:cs typeface="Lato"/>
                <a:sym typeface="Lato"/>
              </a:rPr>
              <a:t>Compressed/latent space</a:t>
            </a:r>
            <a:endParaRPr sz="700"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l" sz="700">
                <a:latin typeface="Lato"/>
                <a:ea typeface="Lato"/>
                <a:cs typeface="Lato"/>
                <a:sym typeface="Lato"/>
              </a:rPr>
              <a:t>to be stored instead of input</a:t>
            </a:r>
            <a:endParaRPr sz="7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7" name="Google Shape;147;p1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15"/>
          <p:cNvSpPr txBox="1"/>
          <p:nvPr>
            <p:ph type="title"/>
          </p:nvPr>
        </p:nvSpPr>
        <p:spPr>
          <a:xfrm>
            <a:off x="1311650" y="210000"/>
            <a:ext cx="7038900" cy="6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The dataset and the methods</a:t>
            </a:r>
            <a:endParaRPr/>
          </a:p>
        </p:txBody>
      </p:sp>
      <p:pic>
        <p:nvPicPr>
          <p:cNvPr id="153" name="Google Shape;153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9851" y="1695175"/>
            <a:ext cx="4924737" cy="242585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15"/>
          <p:cNvSpPr txBox="1"/>
          <p:nvPr/>
        </p:nvSpPr>
        <p:spPr>
          <a:xfrm>
            <a:off x="5386500" y="581550"/>
            <a:ext cx="3492600" cy="483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</a:pPr>
            <a:r>
              <a:rPr b="1"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Goal of GSoC project: </a:t>
            </a:r>
            <a:endParaRPr b="1" i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</a:pPr>
            <a:r>
              <a:rPr i="1"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test different autoencoder architectures, namely</a:t>
            </a:r>
            <a:endParaRPr i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400"/>
              <a:buFont typeface="Lato"/>
              <a:buChar char="○"/>
            </a:pPr>
            <a:r>
              <a:rPr i="1" lang="el">
                <a:solidFill>
                  <a:srgbClr val="00FFFF"/>
                </a:solidFill>
                <a:latin typeface="Lato"/>
                <a:ea typeface="Lato"/>
                <a:cs typeface="Lato"/>
                <a:sym typeface="Lato"/>
              </a:rPr>
              <a:t>Simple autoencoder</a:t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400"/>
              <a:buFont typeface="Lato"/>
              <a:buChar char="○"/>
            </a:pPr>
            <a:r>
              <a:rPr i="1" lang="el">
                <a:solidFill>
                  <a:srgbClr val="00FFFF"/>
                </a:solidFill>
                <a:latin typeface="Lato"/>
                <a:ea typeface="Lato"/>
                <a:cs typeface="Lato"/>
                <a:sym typeface="Lato"/>
              </a:rPr>
              <a:t>Variational autoencoder</a:t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400"/>
              <a:buFont typeface="Lato"/>
              <a:buChar char="○"/>
            </a:pPr>
            <a:r>
              <a:rPr i="1" lang="el">
                <a:solidFill>
                  <a:srgbClr val="00FFFF"/>
                </a:solidFill>
                <a:latin typeface="Lato"/>
                <a:ea typeface="Lato"/>
                <a:cs typeface="Lato"/>
                <a:sym typeface="Lato"/>
              </a:rPr>
              <a:t>Sparse autoencoder</a:t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Clr>
                <a:srgbClr val="00FFFF"/>
              </a:buClr>
              <a:buSzPts val="1400"/>
              <a:buFont typeface="Lato"/>
              <a:buChar char="■"/>
            </a:pPr>
            <a:r>
              <a:rPr i="1" lang="el" sz="1100">
                <a:solidFill>
                  <a:srgbClr val="00FFFF"/>
                </a:solidFill>
                <a:latin typeface="Lato"/>
                <a:ea typeface="Lato"/>
                <a:cs typeface="Lato"/>
                <a:sym typeface="Lato"/>
              </a:rPr>
              <a:t>Same as simple autoencoder, but removes redundancies from the input</a:t>
            </a:r>
            <a:endParaRPr i="1">
              <a:solidFill>
                <a:srgbClr val="00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i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5" name="Google Shape;155;p15"/>
          <p:cNvSpPr txBox="1"/>
          <p:nvPr/>
        </p:nvSpPr>
        <p:spPr>
          <a:xfrm>
            <a:off x="152400" y="1306600"/>
            <a:ext cx="5386500" cy="35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</a:pP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Using CMS Open Data from 2013 LHC operations: </a:t>
            </a:r>
            <a:r>
              <a:rPr lang="el" sz="1200">
                <a:solidFill>
                  <a:srgbClr val="3B97D3"/>
                </a:solidFill>
                <a:uFill>
                  <a:noFill/>
                </a:u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10.7483/OPENDATA.CMS.KL8H.HFVH</a:t>
            </a:r>
            <a:endParaRPr i="1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</a:pPr>
            <a:r>
              <a:rPr i="1"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HT stream</a:t>
            </a: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→ mostly hadronic jets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</a:pP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19 / 27 features in total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</a:pP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Preprocessing: outlier removal and normalization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048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Lato"/>
              <a:buChar char="○"/>
            </a:pPr>
            <a:r>
              <a:rPr lang="el" sz="12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Result from GSoC 2021: comparison of different normalization methods, min-max performs better than what used so far</a:t>
            </a:r>
            <a:endParaRPr sz="120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6" name="Google Shape;15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99643" y="3048293"/>
            <a:ext cx="2338375" cy="113118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150325" y="1654175"/>
            <a:ext cx="2237025" cy="1131175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1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6"/>
          <p:cNvSpPr txBox="1"/>
          <p:nvPr>
            <p:ph type="title"/>
          </p:nvPr>
        </p:nvSpPr>
        <p:spPr>
          <a:xfrm>
            <a:off x="1311650" y="210000"/>
            <a:ext cx="7038900" cy="68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l"/>
              <a:t>R</a:t>
            </a:r>
            <a:r>
              <a:rPr lang="el"/>
              <a:t>esults &amp; next steps</a:t>
            </a:r>
            <a:endParaRPr/>
          </a:p>
        </p:txBody>
      </p:sp>
      <p:sp>
        <p:nvSpPr>
          <p:cNvPr id="164" name="Google Shape;164;p16"/>
          <p:cNvSpPr txBox="1"/>
          <p:nvPr/>
        </p:nvSpPr>
        <p:spPr>
          <a:xfrm>
            <a:off x="1007925" y="640625"/>
            <a:ext cx="7776000" cy="111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</a:pP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Performance of </a:t>
            </a:r>
            <a:r>
              <a:rPr i="1"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Variational</a:t>
            </a: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and </a:t>
            </a:r>
            <a:r>
              <a:rPr i="1"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Sparse</a:t>
            </a: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AE benchmarked against </a:t>
            </a:r>
            <a:r>
              <a:rPr i="1"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simple</a:t>
            </a: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AE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</a:pP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Metric: MSE loss on validation sample (but also: residuals of variables)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</a:pP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Sparse AE does better than simple AE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○"/>
            </a:pP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VAE does not do well at all → needs more work and tweaking (see e.g. </a:t>
            </a:r>
            <a:r>
              <a:rPr lang="el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https://arxiv.org/abs/1811.10276</a:t>
            </a: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where it works well for anomaly detection)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</a:pP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All code available &amp; </a:t>
            </a: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documented for future students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Lato"/>
              <a:buChar char="●"/>
            </a:pPr>
            <a:r>
              <a:rPr lang="el" u="sng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Next/ongoing steps:</a:t>
            </a:r>
            <a:r>
              <a:rPr lang="el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event-level autoencoders (S. Astrand), investigate implementation of sparse AE on FPGA (B. Ravina A. Gekow and A. Boveia’s new student), compression of raw data...</a:t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65" name="Google Shape;16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56350" y="1985425"/>
            <a:ext cx="3240171" cy="176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10721" y="1964300"/>
            <a:ext cx="2939775" cy="1806175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1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l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ocus">
  <a:themeElements>
    <a:clrScheme name="Focus">
      <a:dk1>
        <a:srgbClr val="1B212C"/>
      </a:dk1>
      <a:lt1>
        <a:srgbClr val="FFFFFF"/>
      </a:lt1>
      <a:dk2>
        <a:srgbClr val="D9D9D9"/>
      </a:dk2>
      <a:lt2>
        <a:srgbClr val="82C7A5"/>
      </a:lt2>
      <a:accent1>
        <a:srgbClr val="0145AC"/>
      </a:accent1>
      <a:accent2>
        <a:srgbClr val="EECE1A"/>
      </a:accent2>
      <a:accent3>
        <a:srgbClr val="4E5567"/>
      </a:accent3>
      <a:accent4>
        <a:srgbClr val="F4D6AD"/>
      </a:accent4>
      <a:accent5>
        <a:srgbClr val="7890CD"/>
      </a:accent5>
      <a:accent6>
        <a:srgbClr val="F15E22"/>
      </a:accent6>
      <a:hlink>
        <a:srgbClr val="7890CD"/>
      </a:hlink>
      <a:folHlink>
        <a:srgbClr val="7890C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