
<file path=[Content_Types].xml><?xml version="1.0" encoding="utf-8"?>
<Types xmlns="http://schemas.openxmlformats.org/package/2006/content-types">
  <Default ContentType="image/jpeg" Extension="jpg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19" Type="http://schemas.openxmlformats.org/officeDocument/2006/relationships/slide" Target="slides/slide14.xml"/><Relationship Id="rId6" Type="http://schemas.openxmlformats.org/officeDocument/2006/relationships/slide" Target="slides/slide1.xml"/><Relationship Id="rId18" Type="http://schemas.openxmlformats.org/officeDocument/2006/relationships/slide" Target="slides/slide13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g7f1a1eea3d_0_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6" name="Google Shape;126;g7f1a1eea3d_0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gbd69ebe8a3_0_1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9" name="Google Shape;259;gbd69ebe8a3_0_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6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ge22df26c60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8" name="Google Shape;268;ge22df26c60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8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g543439aa49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0" name="Google Shape;280;g543439aa49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0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ge22df26c60_0_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2" name="Google Shape;292;ge22df26c60_0_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8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gbd69ebe8a3_0_9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0" name="Google Shape;300;gbd69ebe8a3_0_9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8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ge26033fc49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0" name="Google Shape;320;ge26033fc49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g7f1a1eea3d_0_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" name="Google Shape;138;g7f1a1eea3d_0_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g7f1a1eea3d_0_16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1" name="Google Shape;161;g7f1a1eea3d_0_1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g7f1a1eea3d_0_17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5" name="Google Shape;175;g7f1a1eea3d_0_17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ga32c95590a_0_80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8" name="Google Shape;198;ga32c95590a_0_80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ga32c95590a_0_79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1" name="Google Shape;211;ga32c95590a_0_79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g7f1a1eea3d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5" name="Google Shape;225;g7f1a1eea3d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g7f1a1eea3d_0_20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4" name="Google Shape;234;g7f1a1eea3d_0_20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9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gbe53323f96_0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1" name="Google Shape;251;gbe53323f96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bg>
      <p:bgPr>
        <a:solidFill>
          <a:schemeClr val="accent6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31" y="2824500"/>
            <a:ext cx="7370400" cy="231900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" name="Google Shape;11;p2"/>
          <p:cNvSpPr/>
          <p:nvPr/>
        </p:nvSpPr>
        <p:spPr>
          <a:xfrm flipH="1">
            <a:off x="3582600" y="1550700"/>
            <a:ext cx="5561400" cy="359280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" name="Google Shape;12;p2"/>
          <p:cNvSpPr/>
          <p:nvPr/>
        </p:nvSpPr>
        <p:spPr>
          <a:xfrm rot="10800000">
            <a:off x="5058905" y="0"/>
            <a:ext cx="4085100" cy="2052600"/>
          </a:xfrm>
          <a:prstGeom prst="rtTriangle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" name="Google Shape;13;p2"/>
          <p:cNvSpPr/>
          <p:nvPr/>
        </p:nvSpPr>
        <p:spPr>
          <a:xfrm>
            <a:off x="203275" y="206250"/>
            <a:ext cx="8737500" cy="4731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rotWithShape="0" algn="ctr" sy="101000">
              <a:srgbClr val="000000">
                <a:alpha val="4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4" name="Google Shape;14;p2"/>
          <p:cNvGrpSpPr/>
          <p:nvPr/>
        </p:nvGrpSpPr>
        <p:grpSpPr>
          <a:xfrm>
            <a:off x="255200" y="592"/>
            <a:ext cx="2250363" cy="1044300"/>
            <a:chOff x="255200" y="592"/>
            <a:chExt cx="2250363" cy="1044300"/>
          </a:xfrm>
        </p:grpSpPr>
        <p:sp>
          <p:nvSpPr>
            <p:cNvPr id="15" name="Google Shape;15;p2"/>
            <p:cNvSpPr/>
            <p:nvPr/>
          </p:nvSpPr>
          <p:spPr>
            <a:xfrm>
              <a:off x="764063" y="592"/>
              <a:ext cx="1741500" cy="1044300"/>
            </a:xfrm>
            <a:prstGeom prst="parallelogram">
              <a:avLst>
                <a:gd fmla="val 153193" name="adj"/>
              </a:avLst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" name="Google Shape;16;p2"/>
            <p:cNvSpPr/>
            <p:nvPr/>
          </p:nvSpPr>
          <p:spPr>
            <a:xfrm>
              <a:off x="509632" y="592"/>
              <a:ext cx="1741500" cy="1044300"/>
            </a:xfrm>
            <a:prstGeom prst="parallelogram">
              <a:avLst>
                <a:gd fmla="val 153193" name="adj"/>
              </a:avLst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255200" y="592"/>
              <a:ext cx="1741500" cy="1044300"/>
            </a:xfrm>
            <a:prstGeom prst="parallelogram">
              <a:avLst>
                <a:gd fmla="val 153193" name="adj"/>
              </a:avLst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8" name="Google Shape;18;p2"/>
          <p:cNvGrpSpPr/>
          <p:nvPr/>
        </p:nvGrpSpPr>
        <p:grpSpPr>
          <a:xfrm>
            <a:off x="905395" y="592"/>
            <a:ext cx="2250363" cy="1044300"/>
            <a:chOff x="905395" y="592"/>
            <a:chExt cx="2250363" cy="1044300"/>
          </a:xfrm>
        </p:grpSpPr>
        <p:sp>
          <p:nvSpPr>
            <p:cNvPr id="19" name="Google Shape;19;p2"/>
            <p:cNvSpPr/>
            <p:nvPr/>
          </p:nvSpPr>
          <p:spPr>
            <a:xfrm>
              <a:off x="1414258" y="592"/>
              <a:ext cx="1741500" cy="1044300"/>
            </a:xfrm>
            <a:prstGeom prst="parallelogram">
              <a:avLst>
                <a:gd fmla="val 153193" name="adj"/>
              </a:avLst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" name="Google Shape;20;p2"/>
            <p:cNvSpPr/>
            <p:nvPr/>
          </p:nvSpPr>
          <p:spPr>
            <a:xfrm>
              <a:off x="1159826" y="592"/>
              <a:ext cx="1741500" cy="1044300"/>
            </a:xfrm>
            <a:prstGeom prst="parallelogram">
              <a:avLst>
                <a:gd fmla="val 153193" name="adj"/>
              </a:avLst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" name="Google Shape;21;p2"/>
            <p:cNvSpPr/>
            <p:nvPr/>
          </p:nvSpPr>
          <p:spPr>
            <a:xfrm>
              <a:off x="905395" y="592"/>
              <a:ext cx="1741500" cy="1044300"/>
            </a:xfrm>
            <a:prstGeom prst="parallelogram">
              <a:avLst>
                <a:gd fmla="val 153193" name="adj"/>
              </a:avLst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2" name="Google Shape;22;p2"/>
          <p:cNvGrpSpPr/>
          <p:nvPr/>
        </p:nvGrpSpPr>
        <p:grpSpPr>
          <a:xfrm>
            <a:off x="7057468" y="5088"/>
            <a:ext cx="1851282" cy="752108"/>
            <a:chOff x="6917201" y="0"/>
            <a:chExt cx="2227777" cy="863400"/>
          </a:xfrm>
        </p:grpSpPr>
        <p:sp>
          <p:nvSpPr>
            <p:cNvPr id="23" name="Google Shape;23;p2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" name="Google Shape;24;p2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" name="Google Shape;25;p2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6" name="Google Shape;26;p2"/>
          <p:cNvGrpSpPr/>
          <p:nvPr/>
        </p:nvGrpSpPr>
        <p:grpSpPr>
          <a:xfrm>
            <a:off x="6553032" y="4217852"/>
            <a:ext cx="2389068" cy="925737"/>
            <a:chOff x="6917201" y="0"/>
            <a:chExt cx="2227777" cy="863400"/>
          </a:xfrm>
        </p:grpSpPr>
        <p:sp>
          <p:nvSpPr>
            <p:cNvPr id="27" name="Google Shape;27;p2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" name="Google Shape;28;p2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" name="Google Shape;29;p2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30" name="Google Shape;30;p2"/>
          <p:cNvGrpSpPr/>
          <p:nvPr/>
        </p:nvGrpSpPr>
        <p:grpSpPr>
          <a:xfrm>
            <a:off x="199149" y="4055652"/>
            <a:ext cx="2795414" cy="1083308"/>
            <a:chOff x="6917201" y="0"/>
            <a:chExt cx="2227777" cy="863400"/>
          </a:xfrm>
        </p:grpSpPr>
        <p:sp>
          <p:nvSpPr>
            <p:cNvPr id="31" name="Google Shape;31;p2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" name="Google Shape;32;p2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" name="Google Shape;33;p2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34" name="Google Shape;34;p2"/>
          <p:cNvSpPr txBox="1"/>
          <p:nvPr>
            <p:ph type="ctrTitle"/>
          </p:nvPr>
        </p:nvSpPr>
        <p:spPr>
          <a:xfrm>
            <a:off x="1858703" y="1822833"/>
            <a:ext cx="5361300" cy="1448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1pPr>
            <a:lvl2pPr lvl="1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9pPr>
          </a:lstStyle>
          <a:p/>
        </p:txBody>
      </p:sp>
      <p:sp>
        <p:nvSpPr>
          <p:cNvPr id="35" name="Google Shape;35;p2"/>
          <p:cNvSpPr txBox="1"/>
          <p:nvPr>
            <p:ph idx="1" type="subTitle"/>
          </p:nvPr>
        </p:nvSpPr>
        <p:spPr>
          <a:xfrm>
            <a:off x="1858700" y="3413158"/>
            <a:ext cx="5361300" cy="52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6" name="Google Shape;36;p2"/>
          <p:cNvSpPr txBox="1"/>
          <p:nvPr>
            <p:ph idx="12" type="sldNum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bg>
      <p:bgPr>
        <a:solidFill>
          <a:schemeClr val="accent3"/>
        </a:solidFill>
      </p:bgPr>
    </p:bg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11"/>
          <p:cNvSpPr/>
          <p:nvPr/>
        </p:nvSpPr>
        <p:spPr>
          <a:xfrm flipH="1">
            <a:off x="5569200" y="2834075"/>
            <a:ext cx="3574800" cy="2309400"/>
          </a:xfrm>
          <a:prstGeom prst="rtTriangle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11" name="Google Shape;111;p11"/>
          <p:cNvGrpSpPr/>
          <p:nvPr/>
        </p:nvGrpSpPr>
        <p:grpSpPr>
          <a:xfrm>
            <a:off x="5959222" y="4119576"/>
            <a:ext cx="2520952" cy="1024165"/>
            <a:chOff x="6917201" y="0"/>
            <a:chExt cx="2227777" cy="863400"/>
          </a:xfrm>
        </p:grpSpPr>
        <p:sp>
          <p:nvSpPr>
            <p:cNvPr id="112" name="Google Shape;112;p11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3" name="Google Shape;113;p11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4" name="Google Shape;114;p11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15" name="Google Shape;115;p11"/>
          <p:cNvGrpSpPr/>
          <p:nvPr/>
        </p:nvGrpSpPr>
        <p:grpSpPr>
          <a:xfrm>
            <a:off x="199149" y="2"/>
            <a:ext cx="2795414" cy="1083308"/>
            <a:chOff x="6917201" y="0"/>
            <a:chExt cx="2227777" cy="863400"/>
          </a:xfrm>
        </p:grpSpPr>
        <p:sp>
          <p:nvSpPr>
            <p:cNvPr id="116" name="Google Shape;116;p11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7" name="Google Shape;117;p11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8" name="Google Shape;118;p11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19" name="Google Shape;119;p11"/>
          <p:cNvSpPr txBox="1"/>
          <p:nvPr>
            <p:ph hasCustomPrompt="1" type="title"/>
          </p:nvPr>
        </p:nvSpPr>
        <p:spPr>
          <a:xfrm>
            <a:off x="1385850" y="1383850"/>
            <a:ext cx="6372300" cy="1379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20" name="Google Shape;120;p11"/>
          <p:cNvSpPr txBox="1"/>
          <p:nvPr>
            <p:ph idx="1" type="body"/>
          </p:nvPr>
        </p:nvSpPr>
        <p:spPr>
          <a:xfrm>
            <a:off x="1385850" y="2863850"/>
            <a:ext cx="6372300" cy="64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 algn="ctr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 algn="ctr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 algn="ctr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 algn="ctr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 algn="ctr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 algn="ctr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 algn="ctr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 algn="ctr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 algn="ctr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121" name="Google Shape;121;p11"/>
          <p:cNvSpPr txBox="1"/>
          <p:nvPr>
            <p:ph idx="12" type="sldNum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12"/>
          <p:cNvSpPr txBox="1"/>
          <p:nvPr>
            <p:ph idx="12" type="sldNum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bg>
      <p:bgPr>
        <a:solidFill>
          <a:schemeClr val="accent3"/>
        </a:solidFill>
      </p:bgPr>
    </p:bg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3"/>
          <p:cNvSpPr/>
          <p:nvPr/>
        </p:nvSpPr>
        <p:spPr>
          <a:xfrm flipH="1">
            <a:off x="4757100" y="2309400"/>
            <a:ext cx="4386900" cy="2834100"/>
          </a:xfrm>
          <a:prstGeom prst="rtTriangle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39" name="Google Shape;39;p3"/>
          <p:cNvGrpSpPr/>
          <p:nvPr/>
        </p:nvGrpSpPr>
        <p:grpSpPr>
          <a:xfrm>
            <a:off x="5594191" y="3961115"/>
            <a:ext cx="2910145" cy="1182340"/>
            <a:chOff x="6917201" y="0"/>
            <a:chExt cx="2227777" cy="863400"/>
          </a:xfrm>
        </p:grpSpPr>
        <p:sp>
          <p:nvSpPr>
            <p:cNvPr id="40" name="Google Shape;40;p3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" name="Google Shape;41;p3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" name="Google Shape;42;p3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43" name="Google Shape;43;p3"/>
          <p:cNvGrpSpPr/>
          <p:nvPr/>
        </p:nvGrpSpPr>
        <p:grpSpPr>
          <a:xfrm>
            <a:off x="199149" y="2"/>
            <a:ext cx="2795414" cy="1083308"/>
            <a:chOff x="6917201" y="0"/>
            <a:chExt cx="2227777" cy="863400"/>
          </a:xfrm>
        </p:grpSpPr>
        <p:sp>
          <p:nvSpPr>
            <p:cNvPr id="44" name="Google Shape;44;p3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5" name="Google Shape;45;p3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6" name="Google Shape;46;p3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47" name="Google Shape;47;p3"/>
          <p:cNvSpPr txBox="1"/>
          <p:nvPr>
            <p:ph type="title"/>
          </p:nvPr>
        </p:nvSpPr>
        <p:spPr>
          <a:xfrm>
            <a:off x="1888684" y="1746100"/>
            <a:ext cx="5377500" cy="164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48" name="Google Shape;48;p3"/>
          <p:cNvSpPr txBox="1"/>
          <p:nvPr>
            <p:ph idx="12" type="sldNum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bg>
      <p:bgPr>
        <a:solidFill>
          <a:schemeClr val="dk2"/>
        </a:solidFill>
      </p:bgPr>
    </p:bg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4"/>
          <p:cNvSpPr/>
          <p:nvPr/>
        </p:nvSpPr>
        <p:spPr>
          <a:xfrm flipH="1">
            <a:off x="3582600" y="1550700"/>
            <a:ext cx="5561400" cy="35928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" name="Google Shape;51;p4"/>
          <p:cNvSpPr/>
          <p:nvPr/>
        </p:nvSpPr>
        <p:spPr>
          <a:xfrm>
            <a:off x="31" y="2824500"/>
            <a:ext cx="7370400" cy="231900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" name="Google Shape;52;p4"/>
          <p:cNvSpPr/>
          <p:nvPr/>
        </p:nvSpPr>
        <p:spPr>
          <a:xfrm>
            <a:off x="203225" y="206250"/>
            <a:ext cx="8737500" cy="4731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rotWithShape="0" algn="ctr" sy="101000">
              <a:srgbClr val="000000">
                <a:alpha val="4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" name="Google Shape;53;p4"/>
          <p:cNvSpPr txBox="1"/>
          <p:nvPr>
            <p:ph type="title"/>
          </p:nvPr>
        </p:nvSpPr>
        <p:spPr>
          <a:xfrm>
            <a:off x="819150" y="845600"/>
            <a:ext cx="7505700" cy="95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54" name="Google Shape;54;p4"/>
          <p:cNvSpPr txBox="1"/>
          <p:nvPr>
            <p:ph idx="1" type="body"/>
          </p:nvPr>
        </p:nvSpPr>
        <p:spPr>
          <a:xfrm>
            <a:off x="819150" y="1990725"/>
            <a:ext cx="7505700" cy="2448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55" name="Google Shape;55;p4"/>
          <p:cNvSpPr txBox="1"/>
          <p:nvPr>
            <p:ph idx="12" type="sldNum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bg>
      <p:bgPr>
        <a:solidFill>
          <a:schemeClr val="dk2"/>
        </a:solidFill>
      </p:bgPr>
    </p:bg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5"/>
          <p:cNvSpPr/>
          <p:nvPr/>
        </p:nvSpPr>
        <p:spPr>
          <a:xfrm flipH="1">
            <a:off x="3582600" y="1550700"/>
            <a:ext cx="5561400" cy="35928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" name="Google Shape;58;p5"/>
          <p:cNvSpPr/>
          <p:nvPr/>
        </p:nvSpPr>
        <p:spPr>
          <a:xfrm>
            <a:off x="31" y="2824500"/>
            <a:ext cx="7370400" cy="231900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9" name="Google Shape;59;p5"/>
          <p:cNvSpPr/>
          <p:nvPr/>
        </p:nvSpPr>
        <p:spPr>
          <a:xfrm>
            <a:off x="203225" y="206250"/>
            <a:ext cx="8737500" cy="4731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rotWithShape="0" algn="ctr" sy="101000">
              <a:srgbClr val="000000">
                <a:alpha val="4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0" name="Google Shape;60;p5"/>
          <p:cNvSpPr txBox="1"/>
          <p:nvPr>
            <p:ph type="title"/>
          </p:nvPr>
        </p:nvSpPr>
        <p:spPr>
          <a:xfrm>
            <a:off x="819150" y="845600"/>
            <a:ext cx="7505700" cy="95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61" name="Google Shape;61;p5"/>
          <p:cNvSpPr txBox="1"/>
          <p:nvPr>
            <p:ph idx="1" type="body"/>
          </p:nvPr>
        </p:nvSpPr>
        <p:spPr>
          <a:xfrm>
            <a:off x="819150" y="1990725"/>
            <a:ext cx="3686100" cy="2448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62" name="Google Shape;62;p5"/>
          <p:cNvSpPr txBox="1"/>
          <p:nvPr>
            <p:ph idx="2" type="body"/>
          </p:nvPr>
        </p:nvSpPr>
        <p:spPr>
          <a:xfrm>
            <a:off x="4638675" y="1990725"/>
            <a:ext cx="3686100" cy="2448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63" name="Google Shape;63;p5"/>
          <p:cNvSpPr txBox="1"/>
          <p:nvPr>
            <p:ph idx="12" type="sldNum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bg>
      <p:bgPr>
        <a:solidFill>
          <a:schemeClr val="dk2"/>
        </a:solidFill>
      </p:bgPr>
    </p:bg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6"/>
          <p:cNvSpPr/>
          <p:nvPr/>
        </p:nvSpPr>
        <p:spPr>
          <a:xfrm flipH="1">
            <a:off x="3582600" y="1550700"/>
            <a:ext cx="5561400" cy="35928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" name="Google Shape;66;p6"/>
          <p:cNvSpPr/>
          <p:nvPr/>
        </p:nvSpPr>
        <p:spPr>
          <a:xfrm>
            <a:off x="31" y="2824500"/>
            <a:ext cx="7370400" cy="231900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" name="Google Shape;67;p6"/>
          <p:cNvSpPr/>
          <p:nvPr/>
        </p:nvSpPr>
        <p:spPr>
          <a:xfrm>
            <a:off x="203225" y="206250"/>
            <a:ext cx="8737500" cy="4731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rotWithShape="0" algn="ctr" sy="101000">
              <a:srgbClr val="000000">
                <a:alpha val="4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8" name="Google Shape;68;p6"/>
          <p:cNvSpPr txBox="1"/>
          <p:nvPr>
            <p:ph type="title"/>
          </p:nvPr>
        </p:nvSpPr>
        <p:spPr>
          <a:xfrm>
            <a:off x="819150" y="845600"/>
            <a:ext cx="7505700" cy="95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69" name="Google Shape;69;p6"/>
          <p:cNvSpPr txBox="1"/>
          <p:nvPr>
            <p:ph idx="12" type="sldNum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bg>
      <p:bgPr>
        <a:solidFill>
          <a:schemeClr val="accent3"/>
        </a:solidFill>
      </p:bgPr>
    </p:bg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7"/>
          <p:cNvSpPr/>
          <p:nvPr/>
        </p:nvSpPr>
        <p:spPr>
          <a:xfrm flipH="1">
            <a:off x="3582600" y="1550700"/>
            <a:ext cx="5561400" cy="35928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2" name="Google Shape;72;p7"/>
          <p:cNvSpPr/>
          <p:nvPr/>
        </p:nvSpPr>
        <p:spPr>
          <a:xfrm>
            <a:off x="31" y="2824500"/>
            <a:ext cx="7370400" cy="2319000"/>
          </a:xfrm>
          <a:prstGeom prst="rtTriangle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3" name="Google Shape;73;p7"/>
          <p:cNvSpPr/>
          <p:nvPr/>
        </p:nvSpPr>
        <p:spPr>
          <a:xfrm>
            <a:off x="203225" y="206250"/>
            <a:ext cx="8737500" cy="4731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rotWithShape="0" algn="ctr" sy="101000">
              <a:srgbClr val="000000">
                <a:alpha val="4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4" name="Google Shape;74;p7"/>
          <p:cNvSpPr txBox="1"/>
          <p:nvPr>
            <p:ph type="title"/>
          </p:nvPr>
        </p:nvSpPr>
        <p:spPr>
          <a:xfrm>
            <a:off x="819150" y="845600"/>
            <a:ext cx="3709200" cy="1383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75" name="Google Shape;75;p7"/>
          <p:cNvSpPr txBox="1"/>
          <p:nvPr>
            <p:ph idx="1" type="body"/>
          </p:nvPr>
        </p:nvSpPr>
        <p:spPr>
          <a:xfrm>
            <a:off x="830700" y="2319050"/>
            <a:ext cx="3709200" cy="2119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76" name="Google Shape;76;p7"/>
          <p:cNvSpPr txBox="1"/>
          <p:nvPr>
            <p:ph idx="12" type="sldNum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accent1"/>
        </a:solidFill>
      </p:bgPr>
    </p:bg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8"/>
          <p:cNvSpPr/>
          <p:nvPr/>
        </p:nvSpPr>
        <p:spPr>
          <a:xfrm>
            <a:off x="0" y="2823144"/>
            <a:ext cx="7369200" cy="2316900"/>
          </a:xfrm>
          <a:prstGeom prst="rtTriangle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9" name="Google Shape;79;p8"/>
          <p:cNvSpPr/>
          <p:nvPr/>
        </p:nvSpPr>
        <p:spPr>
          <a:xfrm flipH="1">
            <a:off x="3583210" y="1554113"/>
            <a:ext cx="5560500" cy="35895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80" name="Google Shape;80;p8"/>
          <p:cNvGrpSpPr/>
          <p:nvPr/>
        </p:nvGrpSpPr>
        <p:grpSpPr>
          <a:xfrm>
            <a:off x="255991" y="-118"/>
            <a:ext cx="2251347" cy="1043408"/>
            <a:chOff x="3961956" y="4383950"/>
            <a:chExt cx="1160548" cy="548700"/>
          </a:xfrm>
        </p:grpSpPr>
        <p:sp>
          <p:nvSpPr>
            <p:cNvPr id="81" name="Google Shape;81;p8"/>
            <p:cNvSpPr/>
            <p:nvPr/>
          </p:nvSpPr>
          <p:spPr>
            <a:xfrm>
              <a:off x="4224904" y="4383950"/>
              <a:ext cx="897600" cy="548700"/>
            </a:xfrm>
            <a:prstGeom prst="parallelogram">
              <a:avLst>
                <a:gd fmla="val 153193" name="adj"/>
              </a:avLst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" name="Google Shape;82;p8"/>
            <p:cNvSpPr/>
            <p:nvPr/>
          </p:nvSpPr>
          <p:spPr>
            <a:xfrm>
              <a:off x="4093430" y="4383950"/>
              <a:ext cx="897600" cy="548700"/>
            </a:xfrm>
            <a:prstGeom prst="parallelogram">
              <a:avLst>
                <a:gd fmla="val 153193" name="adj"/>
              </a:avLst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" name="Google Shape;83;p8"/>
            <p:cNvSpPr/>
            <p:nvPr/>
          </p:nvSpPr>
          <p:spPr>
            <a:xfrm>
              <a:off x="3961956" y="4383950"/>
              <a:ext cx="897600" cy="548700"/>
            </a:xfrm>
            <a:prstGeom prst="parallelogram">
              <a:avLst>
                <a:gd fmla="val 153193" name="adj"/>
              </a:avLst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84" name="Google Shape;84;p8"/>
          <p:cNvSpPr/>
          <p:nvPr/>
        </p:nvSpPr>
        <p:spPr>
          <a:xfrm>
            <a:off x="203225" y="206250"/>
            <a:ext cx="8737500" cy="4731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rotWithShape="0" algn="ctr" sy="101000">
              <a:srgbClr val="000000">
                <a:alpha val="4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85" name="Google Shape;85;p8"/>
          <p:cNvGrpSpPr/>
          <p:nvPr/>
        </p:nvGrpSpPr>
        <p:grpSpPr>
          <a:xfrm>
            <a:off x="34934" y="4522125"/>
            <a:ext cx="1593306" cy="617072"/>
            <a:chOff x="6917201" y="0"/>
            <a:chExt cx="2227777" cy="863400"/>
          </a:xfrm>
        </p:grpSpPr>
        <p:sp>
          <p:nvSpPr>
            <p:cNvPr id="86" name="Google Shape;86;p8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" name="Google Shape;87;p8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" name="Google Shape;88;p8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89" name="Google Shape;89;p8"/>
          <p:cNvGrpSpPr/>
          <p:nvPr/>
        </p:nvGrpSpPr>
        <p:grpSpPr>
          <a:xfrm>
            <a:off x="5886353" y="1243"/>
            <a:ext cx="3257455" cy="1261514"/>
            <a:chOff x="6917201" y="0"/>
            <a:chExt cx="2227777" cy="863400"/>
          </a:xfrm>
        </p:grpSpPr>
        <p:sp>
          <p:nvSpPr>
            <p:cNvPr id="90" name="Google Shape;90;p8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" name="Google Shape;91;p8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" name="Google Shape;92;p8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93" name="Google Shape;93;p8"/>
          <p:cNvSpPr txBox="1"/>
          <p:nvPr>
            <p:ph type="title"/>
          </p:nvPr>
        </p:nvSpPr>
        <p:spPr>
          <a:xfrm>
            <a:off x="1393929" y="1301146"/>
            <a:ext cx="6366900" cy="2539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1pPr>
            <a:lvl2pPr lvl="1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2pPr>
            <a:lvl3pPr lvl="2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3pPr>
            <a:lvl4pPr lvl="3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4pPr>
            <a:lvl5pPr lvl="4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5pPr>
            <a:lvl6pPr lvl="5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6pPr>
            <a:lvl7pPr lvl="6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7pPr>
            <a:lvl8pPr lvl="7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8pPr>
            <a:lvl9pPr lvl="8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9pPr>
          </a:lstStyle>
          <a:p/>
        </p:txBody>
      </p:sp>
      <p:sp>
        <p:nvSpPr>
          <p:cNvPr id="94" name="Google Shape;94;p8"/>
          <p:cNvSpPr txBox="1"/>
          <p:nvPr>
            <p:ph idx="12" type="sldNum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bg>
      <p:bgPr>
        <a:solidFill>
          <a:schemeClr val="dk2"/>
        </a:solidFill>
      </p:bgPr>
    </p:bg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9"/>
          <p:cNvSpPr/>
          <p:nvPr/>
        </p:nvSpPr>
        <p:spPr>
          <a:xfrm flipH="1">
            <a:off x="3582600" y="1550700"/>
            <a:ext cx="5561400" cy="35928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7" name="Google Shape;97;p9"/>
          <p:cNvSpPr/>
          <p:nvPr/>
        </p:nvSpPr>
        <p:spPr>
          <a:xfrm>
            <a:off x="31" y="2824500"/>
            <a:ext cx="7370400" cy="231900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8" name="Google Shape;98;p9"/>
          <p:cNvSpPr/>
          <p:nvPr/>
        </p:nvSpPr>
        <p:spPr>
          <a:xfrm>
            <a:off x="203225" y="206250"/>
            <a:ext cx="8737500" cy="4731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rotWithShape="0" algn="ctr" sy="101000">
              <a:srgbClr val="000000">
                <a:alpha val="4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9" name="Google Shape;99;p9"/>
          <p:cNvSpPr txBox="1"/>
          <p:nvPr>
            <p:ph type="title"/>
          </p:nvPr>
        </p:nvSpPr>
        <p:spPr>
          <a:xfrm>
            <a:off x="819150" y="845600"/>
            <a:ext cx="6424200" cy="705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100" name="Google Shape;100;p9"/>
          <p:cNvSpPr txBox="1"/>
          <p:nvPr>
            <p:ph idx="1" type="subTitle"/>
          </p:nvPr>
        </p:nvSpPr>
        <p:spPr>
          <a:xfrm>
            <a:off x="819150" y="1550700"/>
            <a:ext cx="58599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01" name="Google Shape;101;p9"/>
          <p:cNvSpPr txBox="1"/>
          <p:nvPr>
            <p:ph idx="2" type="body"/>
          </p:nvPr>
        </p:nvSpPr>
        <p:spPr>
          <a:xfrm>
            <a:off x="819150" y="2467050"/>
            <a:ext cx="5859900" cy="209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102" name="Google Shape;102;p9"/>
          <p:cNvSpPr txBox="1"/>
          <p:nvPr>
            <p:ph idx="12" type="sldNum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bg>
      <p:bgPr>
        <a:solidFill>
          <a:schemeClr val="accent1"/>
        </a:solidFill>
      </p:bgPr>
    </p:bg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10"/>
          <p:cNvSpPr/>
          <p:nvPr/>
        </p:nvSpPr>
        <p:spPr>
          <a:xfrm>
            <a:off x="31" y="2824500"/>
            <a:ext cx="7370400" cy="23190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5" name="Google Shape;105;p10"/>
          <p:cNvSpPr/>
          <p:nvPr/>
        </p:nvSpPr>
        <p:spPr>
          <a:xfrm flipH="1">
            <a:off x="3582600" y="1550700"/>
            <a:ext cx="5561400" cy="3592800"/>
          </a:xfrm>
          <a:prstGeom prst="rtTriangle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6" name="Google Shape;106;p10"/>
          <p:cNvSpPr/>
          <p:nvPr/>
        </p:nvSpPr>
        <p:spPr>
          <a:xfrm>
            <a:off x="203225" y="206250"/>
            <a:ext cx="8737500" cy="4731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rotWithShape="0" algn="ctr" sy="101000">
              <a:srgbClr val="000000">
                <a:alpha val="4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7" name="Google Shape;107;p10"/>
          <p:cNvSpPr txBox="1"/>
          <p:nvPr>
            <p:ph idx="1" type="body"/>
          </p:nvPr>
        </p:nvSpPr>
        <p:spPr>
          <a:xfrm>
            <a:off x="328025" y="4163500"/>
            <a:ext cx="7415100" cy="605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</a:lstStyle>
          <a:p/>
        </p:txBody>
      </p:sp>
      <p:sp>
        <p:nvSpPr>
          <p:cNvPr id="108" name="Google Shape;108;p10"/>
          <p:cNvSpPr txBox="1"/>
          <p:nvPr>
            <p:ph idx="12" type="sldNum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hift">
    <p:bg>
      <p:bgPr>
        <a:solidFill>
          <a:schemeClr val="dk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39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00"/>
              <a:buFont typeface="Calibri"/>
              <a:buChar char="●"/>
              <a:defRPr sz="13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9845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○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9845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■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9845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●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9845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○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9845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■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9845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●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9845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○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9845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100"/>
              <a:buFont typeface="Calibri"/>
              <a:buChar char="■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6.jpg"/><Relationship Id="rId4" Type="http://schemas.openxmlformats.org/officeDocument/2006/relationships/image" Target="../media/image27.png"/><Relationship Id="rId5" Type="http://schemas.openxmlformats.org/officeDocument/2006/relationships/image" Target="../media/image5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33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8.png"/><Relationship Id="rId4" Type="http://schemas.openxmlformats.org/officeDocument/2006/relationships/image" Target="../media/image24.png"/><Relationship Id="rId5" Type="http://schemas.openxmlformats.org/officeDocument/2006/relationships/image" Target="../media/image20.png"/><Relationship Id="rId6" Type="http://schemas.openxmlformats.org/officeDocument/2006/relationships/image" Target="../media/image38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6.gif"/><Relationship Id="rId4" Type="http://schemas.openxmlformats.org/officeDocument/2006/relationships/image" Target="../media/image25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38.png"/><Relationship Id="rId4" Type="http://schemas.openxmlformats.org/officeDocument/2006/relationships/image" Target="../media/image34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32.png"/><Relationship Id="rId4" Type="http://schemas.openxmlformats.org/officeDocument/2006/relationships/image" Target="../media/image29.png"/><Relationship Id="rId5" Type="http://schemas.openxmlformats.org/officeDocument/2006/relationships/image" Target="../media/image30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3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5.png"/><Relationship Id="rId4" Type="http://schemas.openxmlformats.org/officeDocument/2006/relationships/image" Target="../media/image4.png"/><Relationship Id="rId10" Type="http://schemas.openxmlformats.org/officeDocument/2006/relationships/image" Target="../media/image13.png"/><Relationship Id="rId9" Type="http://schemas.openxmlformats.org/officeDocument/2006/relationships/image" Target="../media/image10.png"/><Relationship Id="rId5" Type="http://schemas.openxmlformats.org/officeDocument/2006/relationships/image" Target="../media/image6.png"/><Relationship Id="rId6" Type="http://schemas.openxmlformats.org/officeDocument/2006/relationships/image" Target="../media/image2.png"/><Relationship Id="rId7" Type="http://schemas.openxmlformats.org/officeDocument/2006/relationships/image" Target="../media/image3.png"/><Relationship Id="rId8" Type="http://schemas.openxmlformats.org/officeDocument/2006/relationships/image" Target="../media/image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1.png"/><Relationship Id="rId4" Type="http://schemas.openxmlformats.org/officeDocument/2006/relationships/image" Target="../media/image9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8.png"/><Relationship Id="rId4" Type="http://schemas.openxmlformats.org/officeDocument/2006/relationships/image" Target="../media/image14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7.png"/><Relationship Id="rId4" Type="http://schemas.openxmlformats.org/officeDocument/2006/relationships/image" Target="../media/image23.jpg"/><Relationship Id="rId5" Type="http://schemas.openxmlformats.org/officeDocument/2006/relationships/image" Target="../media/image12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2.jpg"/><Relationship Id="rId4" Type="http://schemas.openxmlformats.org/officeDocument/2006/relationships/image" Target="../media/image17.jpg"/><Relationship Id="rId5" Type="http://schemas.openxmlformats.org/officeDocument/2006/relationships/image" Target="../media/image35.jpg"/><Relationship Id="rId6" Type="http://schemas.openxmlformats.org/officeDocument/2006/relationships/image" Target="../media/image16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7.gif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40.png"/><Relationship Id="rId4" Type="http://schemas.openxmlformats.org/officeDocument/2006/relationships/image" Target="../media/image21.png"/><Relationship Id="rId5" Type="http://schemas.openxmlformats.org/officeDocument/2006/relationships/image" Target="../media/image18.png"/><Relationship Id="rId6" Type="http://schemas.openxmlformats.org/officeDocument/2006/relationships/image" Target="../media/image19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39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" name="Google Shape;128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" y="2"/>
            <a:ext cx="9143995" cy="5135492"/>
          </a:xfrm>
          <a:prstGeom prst="rect">
            <a:avLst/>
          </a:prstGeom>
          <a:noFill/>
          <a:ln>
            <a:noFill/>
          </a:ln>
        </p:spPr>
      </p:pic>
      <p:sp>
        <p:nvSpPr>
          <p:cNvPr id="129" name="Google Shape;129;p13"/>
          <p:cNvSpPr txBox="1"/>
          <p:nvPr>
            <p:ph type="title"/>
          </p:nvPr>
        </p:nvSpPr>
        <p:spPr>
          <a:xfrm>
            <a:off x="653500" y="762000"/>
            <a:ext cx="7801500" cy="1566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000000"/>
                </a:solidFill>
              </a:rPr>
              <a:t>Multiepoch resolved observations of the</a:t>
            </a:r>
            <a:endParaRPr b="1" sz="2400">
              <a:solidFill>
                <a:srgbClr val="000000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000000"/>
                </a:solidFill>
              </a:rPr>
              <a:t>Atmosphere of the Betelgeuse</a:t>
            </a:r>
            <a:endParaRPr b="1" sz="2400">
              <a:solidFill>
                <a:srgbClr val="000000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000000"/>
                </a:solidFill>
              </a:rPr>
              <a:t>in 2019-2020 using differential speckle polarimetry</a:t>
            </a:r>
            <a:endParaRPr b="1" sz="2400">
              <a:solidFill>
                <a:srgbClr val="000000"/>
              </a:solidFill>
            </a:endParaRPr>
          </a:p>
        </p:txBody>
      </p:sp>
      <p:sp>
        <p:nvSpPr>
          <p:cNvPr id="130" name="Google Shape;130;p13"/>
          <p:cNvSpPr txBox="1"/>
          <p:nvPr>
            <p:ph idx="4294967295" type="subTitle"/>
          </p:nvPr>
        </p:nvSpPr>
        <p:spPr>
          <a:xfrm>
            <a:off x="716700" y="2137050"/>
            <a:ext cx="7801500" cy="735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>
                <a:solidFill>
                  <a:srgbClr val="000000"/>
                </a:solidFill>
              </a:rPr>
              <a:t>Boris Safonov, Alexandr Dodin, Marina Burlak, Maria Goliguzova, Anna Fedotieva, Sergei Zheltoukhov, Sergei Lamzin, Ivan Strakhov, Olga Voziakova</a:t>
            </a:r>
            <a:endParaRPr sz="17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</a:endParaRPr>
          </a:p>
        </p:txBody>
      </p:sp>
      <p:sp>
        <p:nvSpPr>
          <p:cNvPr id="131" name="Google Shape;131;p13"/>
          <p:cNvSpPr txBox="1"/>
          <p:nvPr>
            <p:ph idx="4294967295" type="subTitle"/>
          </p:nvPr>
        </p:nvSpPr>
        <p:spPr>
          <a:xfrm>
            <a:off x="-47400" y="4672500"/>
            <a:ext cx="2172600" cy="47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600"/>
              </a:spcAft>
              <a:buNone/>
            </a:pPr>
            <a:r>
              <a:rPr lang="en" sz="1500">
                <a:solidFill>
                  <a:schemeClr val="dk1"/>
                </a:solidFill>
              </a:rPr>
              <a:t>EAS2021, 28 June</a:t>
            </a:r>
            <a:r>
              <a:rPr lang="en" sz="1500">
                <a:solidFill>
                  <a:schemeClr val="dk1"/>
                </a:solidFill>
              </a:rPr>
              <a:t> 2021</a:t>
            </a:r>
            <a:endParaRPr/>
          </a:p>
        </p:txBody>
      </p:sp>
      <p:sp>
        <p:nvSpPr>
          <p:cNvPr id="132" name="Google Shape;132;p13"/>
          <p:cNvSpPr txBox="1"/>
          <p:nvPr>
            <p:ph idx="4294967295" type="subTitle"/>
          </p:nvPr>
        </p:nvSpPr>
        <p:spPr>
          <a:xfrm>
            <a:off x="716700" y="2910300"/>
            <a:ext cx="7801500" cy="735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rgbClr val="000000"/>
                </a:solidFill>
              </a:rPr>
              <a:t>Sternberg Astronomical Institute, Lomonosov Moscow State University</a:t>
            </a:r>
            <a:endParaRPr sz="1200">
              <a:solidFill>
                <a:srgbClr val="000000"/>
              </a:solidFill>
            </a:endParaRPr>
          </a:p>
        </p:txBody>
      </p:sp>
      <p:pic>
        <p:nvPicPr>
          <p:cNvPr id="133" name="Google Shape;133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" y="0"/>
            <a:ext cx="1074875" cy="1060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4" name="Google Shape;134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069119" y="-6"/>
            <a:ext cx="1074875" cy="1074875"/>
          </a:xfrm>
          <a:prstGeom prst="rect">
            <a:avLst/>
          </a:prstGeom>
          <a:noFill/>
          <a:ln>
            <a:noFill/>
          </a:ln>
        </p:spPr>
      </p:pic>
      <p:sp>
        <p:nvSpPr>
          <p:cNvPr id="135" name="Google Shape;135;p13"/>
          <p:cNvSpPr txBox="1"/>
          <p:nvPr>
            <p:ph idx="12" type="sldNum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0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22"/>
          <p:cNvSpPr txBox="1"/>
          <p:nvPr>
            <p:ph type="title"/>
          </p:nvPr>
        </p:nvSpPr>
        <p:spPr>
          <a:xfrm>
            <a:off x="159300" y="1402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Evolved stars</a:t>
            </a:r>
            <a:endParaRPr/>
          </a:p>
        </p:txBody>
      </p:sp>
      <p:sp>
        <p:nvSpPr>
          <p:cNvPr id="262" name="Google Shape;262;p22"/>
          <p:cNvSpPr txBox="1"/>
          <p:nvPr/>
        </p:nvSpPr>
        <p:spPr>
          <a:xfrm>
            <a:off x="387900" y="725600"/>
            <a:ext cx="7617000" cy="183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latin typeface="Calibri"/>
                <a:ea typeface="Calibri"/>
                <a:cs typeface="Calibri"/>
                <a:sym typeface="Calibri"/>
              </a:rPr>
              <a:t>Red supergiant, asymptotic giant branch, post-AGB stars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Font typeface="Calibri"/>
              <a:buChar char="●"/>
            </a:pPr>
            <a:r>
              <a:rPr lang="en" sz="1600">
                <a:latin typeface="Calibri"/>
                <a:ea typeface="Calibri"/>
                <a:cs typeface="Calibri"/>
                <a:sym typeface="Calibri"/>
              </a:rPr>
              <a:t>Have cold extended atmospheres,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Font typeface="Calibri"/>
              <a:buChar char="●"/>
            </a:pPr>
            <a:r>
              <a:rPr lang="en" sz="1600">
                <a:latin typeface="Calibri"/>
                <a:ea typeface="Calibri"/>
                <a:cs typeface="Calibri"/>
                <a:sym typeface="Calibri"/>
              </a:rPr>
              <a:t>Conditions for dust condensation.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Font typeface="Calibri"/>
              <a:buChar char="●"/>
            </a:pPr>
            <a:r>
              <a:rPr lang="en" sz="1600">
                <a:latin typeface="Calibri"/>
                <a:ea typeface="Calibri"/>
                <a:cs typeface="Calibri"/>
                <a:sym typeface="Calibri"/>
              </a:rPr>
              <a:t>Dust particles are accelerated by radiation pressure, shockwaves.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Font typeface="Calibri"/>
              <a:buChar char="●"/>
            </a:pPr>
            <a:r>
              <a:rPr lang="en" sz="1600">
                <a:latin typeface="Calibri"/>
                <a:ea typeface="Calibri"/>
                <a:cs typeface="Calibri"/>
                <a:sym typeface="Calibri"/>
              </a:rPr>
              <a:t>Dust envelope envelope is formed, which scatters the stellar radiation. The scattered radiation is polarized.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chemeClr val="accent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3" name="Google Shape;263;p22"/>
          <p:cNvSpPr txBox="1"/>
          <p:nvPr>
            <p:ph idx="12" type="sldNum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264" name="Google Shape;264;p22"/>
          <p:cNvPicPr preferRelativeResize="0"/>
          <p:nvPr/>
        </p:nvPicPr>
        <p:blipFill rotWithShape="1">
          <a:blip r:embed="rId3">
            <a:alphaModFix/>
          </a:blip>
          <a:srcRect b="15501" l="25466" r="9049" t="8098"/>
          <a:stretch/>
        </p:blipFill>
        <p:spPr>
          <a:xfrm>
            <a:off x="1493550" y="2355275"/>
            <a:ext cx="3936351" cy="2582001"/>
          </a:xfrm>
          <a:prstGeom prst="rect">
            <a:avLst/>
          </a:prstGeom>
          <a:noFill/>
          <a:ln>
            <a:noFill/>
          </a:ln>
        </p:spPr>
      </p:pic>
      <p:sp>
        <p:nvSpPr>
          <p:cNvPr id="265" name="Google Shape;265;p22"/>
          <p:cNvSpPr txBox="1"/>
          <p:nvPr/>
        </p:nvSpPr>
        <p:spPr>
          <a:xfrm>
            <a:off x="5526350" y="2727525"/>
            <a:ext cx="7617000" cy="183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latin typeface="Calibri"/>
                <a:ea typeface="Calibri"/>
                <a:cs typeface="Calibri"/>
                <a:sym typeface="Calibri"/>
              </a:rPr>
              <a:t>Azimuthal polarization pattern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latin typeface="Calibri"/>
                <a:ea typeface="Calibri"/>
                <a:cs typeface="Calibri"/>
                <a:sym typeface="Calibri"/>
              </a:rPr>
              <a:t>- &gt; resolution is important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chemeClr val="accent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9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23"/>
          <p:cNvSpPr txBox="1"/>
          <p:nvPr>
            <p:ph idx="12" type="sldNum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71" name="Google Shape;271;p23"/>
          <p:cNvSpPr txBox="1"/>
          <p:nvPr>
            <p:ph type="title"/>
          </p:nvPr>
        </p:nvSpPr>
        <p:spPr>
          <a:xfrm>
            <a:off x="159300" y="64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Betelgeuse: DSP observations</a:t>
            </a:r>
            <a:endParaRPr/>
          </a:p>
        </p:txBody>
      </p:sp>
      <p:pic>
        <p:nvPicPr>
          <p:cNvPr id="272" name="Google Shape;272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37388" y="2837668"/>
            <a:ext cx="5011625" cy="2099605"/>
          </a:xfrm>
          <a:prstGeom prst="rect">
            <a:avLst/>
          </a:prstGeom>
          <a:noFill/>
          <a:ln>
            <a:noFill/>
          </a:ln>
        </p:spPr>
      </p:pic>
      <p:pic>
        <p:nvPicPr>
          <p:cNvPr id="273" name="Google Shape;273;p2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37388" y="656328"/>
            <a:ext cx="5011625" cy="20995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74" name="Google Shape;274;p2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847150" y="936700"/>
            <a:ext cx="2581448" cy="1936101"/>
          </a:xfrm>
          <a:prstGeom prst="rect">
            <a:avLst/>
          </a:prstGeom>
          <a:noFill/>
          <a:ln>
            <a:noFill/>
          </a:ln>
        </p:spPr>
      </p:pic>
      <p:sp>
        <p:nvSpPr>
          <p:cNvPr id="275" name="Google Shape;275;p23"/>
          <p:cNvSpPr txBox="1"/>
          <p:nvPr/>
        </p:nvSpPr>
        <p:spPr>
          <a:xfrm>
            <a:off x="5498575" y="484325"/>
            <a:ext cx="3486000" cy="45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600">
                <a:latin typeface="Calibri"/>
                <a:ea typeface="Calibri"/>
                <a:cs typeface="Calibri"/>
                <a:sym typeface="Calibri"/>
              </a:rPr>
              <a:t>Polarized intensity</a:t>
            </a:r>
            <a:r>
              <a:rPr lang="en" sz="1600">
                <a:latin typeface="Calibri"/>
                <a:ea typeface="Calibri"/>
                <a:cs typeface="Calibri"/>
                <a:sym typeface="Calibri"/>
              </a:rPr>
              <a:t>: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latin typeface="Calibri"/>
                <a:ea typeface="Calibri"/>
                <a:cs typeface="Calibri"/>
                <a:sym typeface="Calibri"/>
              </a:rPr>
              <a:t>14 epochs, 4 photometric bands.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76" name="Google Shape;276;p23"/>
          <p:cNvPicPr preferRelativeResize="0"/>
          <p:nvPr/>
        </p:nvPicPr>
        <p:blipFill rotWithShape="1">
          <a:blip r:embed="rId6">
            <a:alphaModFix/>
          </a:blip>
          <a:srcRect b="66495" l="0" r="0" t="0"/>
          <a:stretch/>
        </p:blipFill>
        <p:spPr>
          <a:xfrm>
            <a:off x="4807925" y="3017088"/>
            <a:ext cx="3871973" cy="1382298"/>
          </a:xfrm>
          <a:prstGeom prst="rect">
            <a:avLst/>
          </a:prstGeom>
          <a:noFill/>
          <a:ln>
            <a:noFill/>
          </a:ln>
        </p:spPr>
      </p:pic>
      <p:sp>
        <p:nvSpPr>
          <p:cNvPr id="277" name="Google Shape;277;p23"/>
          <p:cNvSpPr/>
          <p:nvPr/>
        </p:nvSpPr>
        <p:spPr>
          <a:xfrm>
            <a:off x="898500" y="776400"/>
            <a:ext cx="472800" cy="4728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/>
              <a:t>0.3×0.3”</a:t>
            </a:r>
            <a:endParaRPr sz="60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2" name="Google Shape;282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2900" y="786800"/>
            <a:ext cx="3381250" cy="4140300"/>
          </a:xfrm>
          <a:prstGeom prst="rect">
            <a:avLst/>
          </a:prstGeom>
          <a:noFill/>
          <a:ln>
            <a:noFill/>
          </a:ln>
        </p:spPr>
      </p:pic>
      <p:sp>
        <p:nvSpPr>
          <p:cNvPr id="283" name="Google Shape;283;p24"/>
          <p:cNvSpPr txBox="1"/>
          <p:nvPr/>
        </p:nvSpPr>
        <p:spPr>
          <a:xfrm>
            <a:off x="5998400" y="710600"/>
            <a:ext cx="2048400" cy="63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VLT/ZIMPOL 644 nm total intensity (photosphere), same scale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Montarges et al, 2021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4" name="Google Shape;284;p24"/>
          <p:cNvSpPr txBox="1"/>
          <p:nvPr/>
        </p:nvSpPr>
        <p:spPr>
          <a:xfrm>
            <a:off x="4070500" y="2245325"/>
            <a:ext cx="4562400" cy="200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Font typeface="Calibri"/>
              <a:buChar char="●"/>
            </a:pPr>
            <a:r>
              <a:rPr lang="en" sz="1600">
                <a:latin typeface="Calibri"/>
                <a:ea typeface="Calibri"/>
                <a:cs typeface="Calibri"/>
                <a:sym typeface="Calibri"/>
              </a:rPr>
              <a:t>DSP observations for 14 dates interpolated on equidistant temporal grid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Font typeface="Calibri"/>
              <a:buChar char="●"/>
            </a:pPr>
            <a:r>
              <a:rPr lang="en" sz="1600">
                <a:latin typeface="Calibri"/>
                <a:ea typeface="Calibri"/>
                <a:cs typeface="Calibri"/>
                <a:sym typeface="Calibri"/>
              </a:rPr>
              <a:t>DSP reveal changing details in the envelope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Font typeface="Calibri"/>
              <a:buChar char="●"/>
            </a:pPr>
            <a:r>
              <a:rPr lang="en" sz="1600">
                <a:latin typeface="Calibri"/>
                <a:ea typeface="Calibri"/>
                <a:cs typeface="Calibri"/>
                <a:sym typeface="Calibri"/>
              </a:rPr>
              <a:t>The </a:t>
            </a:r>
            <a:r>
              <a:rPr lang="en" sz="1600">
                <a:latin typeface="Calibri"/>
                <a:ea typeface="Calibri"/>
                <a:cs typeface="Calibri"/>
                <a:sym typeface="Calibri"/>
              </a:rPr>
              <a:t>coincidence of the circumstellar envelope appearance (DSP) and photosphere appearance (ZIMPOL) </a:t>
            </a:r>
            <a:r>
              <a:rPr lang="en" sz="1600">
                <a:latin typeface="Calibri"/>
                <a:ea typeface="Calibri"/>
                <a:cs typeface="Calibri"/>
                <a:sym typeface="Calibri"/>
              </a:rPr>
              <a:t>is reasonable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5" name="Google Shape;285;p24"/>
          <p:cNvSpPr txBox="1"/>
          <p:nvPr>
            <p:ph type="title"/>
          </p:nvPr>
        </p:nvSpPr>
        <p:spPr>
          <a:xfrm>
            <a:off x="159300" y="1402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Evolution through the great dimming</a:t>
            </a:r>
            <a:endParaRPr/>
          </a:p>
        </p:txBody>
      </p:sp>
      <p:cxnSp>
        <p:nvCxnSpPr>
          <p:cNvPr id="286" name="Google Shape;286;p24"/>
          <p:cNvCxnSpPr/>
          <p:nvPr/>
        </p:nvCxnSpPr>
        <p:spPr>
          <a:xfrm>
            <a:off x="2163275" y="3975250"/>
            <a:ext cx="0" cy="2667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287" name="Google Shape;287;p24"/>
          <p:cNvSpPr txBox="1"/>
          <p:nvPr/>
        </p:nvSpPr>
        <p:spPr>
          <a:xfrm>
            <a:off x="7078325" y="4563875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2020arXiv200505215S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8" name="Google Shape;288;p24"/>
          <p:cNvSpPr txBox="1"/>
          <p:nvPr>
            <p:ph idx="12" type="sldNum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289" name="Google Shape;289;p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452642" y="739650"/>
            <a:ext cx="1470958" cy="1094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3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p25"/>
          <p:cNvSpPr txBox="1"/>
          <p:nvPr>
            <p:ph type="title"/>
          </p:nvPr>
        </p:nvSpPr>
        <p:spPr>
          <a:xfrm>
            <a:off x="159300" y="1402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Total resolved polarized flux change</a:t>
            </a:r>
            <a:endParaRPr/>
          </a:p>
        </p:txBody>
      </p:sp>
      <p:sp>
        <p:nvSpPr>
          <p:cNvPr id="295" name="Google Shape;295;p25"/>
          <p:cNvSpPr txBox="1"/>
          <p:nvPr>
            <p:ph idx="12" type="sldNum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296" name="Google Shape;296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06775" y="712925"/>
            <a:ext cx="3871973" cy="4125773"/>
          </a:xfrm>
          <a:prstGeom prst="rect">
            <a:avLst/>
          </a:prstGeom>
          <a:noFill/>
          <a:ln>
            <a:noFill/>
          </a:ln>
        </p:spPr>
      </p:pic>
      <p:pic>
        <p:nvPicPr>
          <p:cNvPr id="297" name="Google Shape;297;p2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627425" y="790275"/>
            <a:ext cx="2025625" cy="38484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26"/>
          <p:cNvSpPr txBox="1"/>
          <p:nvPr>
            <p:ph type="title"/>
          </p:nvPr>
        </p:nvSpPr>
        <p:spPr>
          <a:xfrm>
            <a:off x="159300" y="1402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</a:t>
            </a:r>
            <a:r>
              <a:rPr lang="en"/>
              <a:t>onclusions</a:t>
            </a:r>
            <a:endParaRPr/>
          </a:p>
        </p:txBody>
      </p:sp>
      <p:sp>
        <p:nvSpPr>
          <p:cNvPr id="303" name="Google Shape;303;p26"/>
          <p:cNvSpPr txBox="1"/>
          <p:nvPr/>
        </p:nvSpPr>
        <p:spPr>
          <a:xfrm>
            <a:off x="275525" y="712925"/>
            <a:ext cx="4562400" cy="26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rabicPeriod"/>
            </a:pPr>
            <a:r>
              <a:rPr lang="en" sz="1600">
                <a:latin typeface="Calibri"/>
                <a:ea typeface="Calibri"/>
                <a:cs typeface="Calibri"/>
                <a:sym typeface="Calibri"/>
              </a:rPr>
              <a:t>Polarized scattered radiation of the</a:t>
            </a:r>
            <a:r>
              <a:rPr lang="en" sz="1600">
                <a:latin typeface="Calibri"/>
                <a:ea typeface="Calibri"/>
                <a:cs typeface="Calibri"/>
                <a:sym typeface="Calibri"/>
              </a:rPr>
              <a:t> dust envelope of the Betelgeuse is resolved in 4 visual bands, on 14 epochs.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rabicPeriod"/>
            </a:pPr>
            <a:r>
              <a:rPr lang="en" sz="1600">
                <a:latin typeface="Calibri"/>
                <a:ea typeface="Calibri"/>
                <a:cs typeface="Calibri"/>
                <a:sym typeface="Calibri"/>
              </a:rPr>
              <a:t>The morphology of the envelope was changing, the appearance is correlated between adjacent epochs.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rabicPeriod"/>
            </a:pPr>
            <a:r>
              <a:rPr lang="en" sz="1600">
                <a:latin typeface="Calibri"/>
                <a:ea typeface="Calibri"/>
                <a:cs typeface="Calibri"/>
                <a:sym typeface="Calibri"/>
              </a:rPr>
              <a:t>Darkening and subsequent brightening of southern hemisphere was detected.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4" name="Google Shape;304;p26"/>
          <p:cNvSpPr txBox="1"/>
          <p:nvPr>
            <p:ph idx="12" type="sldNum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05" name="Google Shape;305;p26"/>
          <p:cNvSpPr txBox="1"/>
          <p:nvPr/>
        </p:nvSpPr>
        <p:spPr>
          <a:xfrm>
            <a:off x="275525" y="3376325"/>
            <a:ext cx="5210700" cy="141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Font typeface="Calibri"/>
              <a:buChar char="●"/>
            </a:pPr>
            <a:r>
              <a:rPr lang="en" sz="1600">
                <a:latin typeface="Calibri"/>
                <a:ea typeface="Calibri"/>
                <a:cs typeface="Calibri"/>
                <a:sym typeface="Calibri"/>
              </a:rPr>
              <a:t>Differential Speckle Polarimetry is a method for polarization imaging of astrophysical objects at diffraction limited resolution.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Font typeface="Calibri"/>
              <a:buChar char="●"/>
            </a:pPr>
            <a:r>
              <a:rPr lang="en" sz="1600">
                <a:latin typeface="Calibri"/>
                <a:ea typeface="Calibri"/>
                <a:cs typeface="Calibri"/>
                <a:sym typeface="Calibri"/>
              </a:rPr>
              <a:t>DSP could be useful for resolved, multiepoch observations of dynamic RSG atmospheres.</a:t>
            </a:r>
            <a:endParaRPr/>
          </a:p>
        </p:txBody>
      </p:sp>
      <p:grpSp>
        <p:nvGrpSpPr>
          <p:cNvPr id="306" name="Google Shape;306;p26"/>
          <p:cNvGrpSpPr/>
          <p:nvPr/>
        </p:nvGrpSpPr>
        <p:grpSpPr>
          <a:xfrm>
            <a:off x="6357675" y="742600"/>
            <a:ext cx="2616913" cy="3815475"/>
            <a:chOff x="6357675" y="742600"/>
            <a:chExt cx="2616913" cy="3815475"/>
          </a:xfrm>
        </p:grpSpPr>
        <p:grpSp>
          <p:nvGrpSpPr>
            <p:cNvPr id="307" name="Google Shape;307;p26"/>
            <p:cNvGrpSpPr/>
            <p:nvPr/>
          </p:nvGrpSpPr>
          <p:grpSpPr>
            <a:xfrm>
              <a:off x="6831388" y="859323"/>
              <a:ext cx="1669500" cy="972385"/>
              <a:chOff x="429500" y="3865386"/>
              <a:chExt cx="1669500" cy="972385"/>
            </a:xfrm>
          </p:grpSpPr>
          <p:pic>
            <p:nvPicPr>
              <p:cNvPr id="308" name="Google Shape;308;p26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446075" y="3865386"/>
                <a:ext cx="1636350" cy="9705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309" name="Google Shape;309;p26"/>
              <p:cNvSpPr txBox="1"/>
              <p:nvPr/>
            </p:nvSpPr>
            <p:spPr>
              <a:xfrm>
                <a:off x="429500" y="4389271"/>
                <a:ext cx="1669500" cy="448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200">
                    <a:latin typeface="Calibri"/>
                    <a:ea typeface="Calibri"/>
                    <a:cs typeface="Calibri"/>
                    <a:sym typeface="Calibri"/>
                  </a:rPr>
                  <a:t>Project 17-12-01241</a:t>
                </a:r>
                <a:endParaRPr sz="1200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310" name="Google Shape;310;p26"/>
            <p:cNvGrpSpPr/>
            <p:nvPr/>
          </p:nvGrpSpPr>
          <p:grpSpPr>
            <a:xfrm>
              <a:off x="6768173" y="1689300"/>
              <a:ext cx="1795925" cy="971949"/>
              <a:chOff x="8710010" y="2322975"/>
              <a:chExt cx="1795925" cy="971949"/>
            </a:xfrm>
          </p:grpSpPr>
          <p:pic>
            <p:nvPicPr>
              <p:cNvPr id="311" name="Google Shape;311;p26"/>
              <p:cNvPicPr preferRelativeResize="0"/>
              <p:nvPr/>
            </p:nvPicPr>
            <p:blipFill>
              <a:blip r:embed="rId4">
                <a:alphaModFix/>
              </a:blip>
              <a:stretch>
                <a:fillRect/>
              </a:stretch>
            </p:blipFill>
            <p:spPr>
              <a:xfrm>
                <a:off x="8710010" y="2322975"/>
                <a:ext cx="1795925" cy="761550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312" name="Google Shape;312;p26"/>
              <p:cNvSpPr txBox="1"/>
              <p:nvPr/>
            </p:nvSpPr>
            <p:spPr>
              <a:xfrm>
                <a:off x="8773225" y="2989224"/>
                <a:ext cx="1669500" cy="3057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200">
                    <a:latin typeface="Calibri"/>
                    <a:ea typeface="Calibri"/>
                    <a:cs typeface="Calibri"/>
                    <a:sym typeface="Calibri"/>
                  </a:rPr>
                  <a:t>Project 16-32-60065</a:t>
                </a:r>
                <a:endParaRPr sz="1200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pic>
          <p:nvPicPr>
            <p:cNvPr id="313" name="Google Shape;313;p26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7402245" y="2704825"/>
              <a:ext cx="527779" cy="9303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14" name="Google Shape;314;p26"/>
            <p:cNvSpPr txBox="1"/>
            <p:nvPr/>
          </p:nvSpPr>
          <p:spPr>
            <a:xfrm>
              <a:off x="6567850" y="3567175"/>
              <a:ext cx="2196600" cy="542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>
                  <a:latin typeface="Calibri"/>
                  <a:ea typeface="Calibri"/>
                  <a:cs typeface="Calibri"/>
                  <a:sym typeface="Calibri"/>
                </a:rPr>
                <a:t>Lomonosov MSU</a:t>
              </a:r>
              <a:endParaRPr sz="1200"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>
                  <a:latin typeface="Calibri"/>
                  <a:ea typeface="Calibri"/>
                  <a:cs typeface="Calibri"/>
                  <a:sym typeface="Calibri"/>
                </a:rPr>
                <a:t>program of development</a:t>
              </a:r>
              <a:endParaRPr sz="1200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5" name="Google Shape;315;p26"/>
            <p:cNvSpPr txBox="1"/>
            <p:nvPr/>
          </p:nvSpPr>
          <p:spPr>
            <a:xfrm>
              <a:off x="6357688" y="742600"/>
              <a:ext cx="2616900" cy="448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>
                  <a:latin typeface="Calibri"/>
                  <a:ea typeface="Calibri"/>
                  <a:cs typeface="Calibri"/>
                  <a:sym typeface="Calibri"/>
                </a:rPr>
                <a:t>We acknowledge support from:</a:t>
              </a:r>
              <a:endParaRPr b="1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6" name="Google Shape;316;p26"/>
            <p:cNvSpPr txBox="1"/>
            <p:nvPr/>
          </p:nvSpPr>
          <p:spPr>
            <a:xfrm>
              <a:off x="6357675" y="4109575"/>
              <a:ext cx="2616900" cy="448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600">
                  <a:latin typeface="Calibri"/>
                  <a:ea typeface="Calibri"/>
                  <a:cs typeface="Calibri"/>
                  <a:sym typeface="Calibri"/>
                </a:rPr>
                <a:t>Thank you!</a:t>
              </a:r>
              <a:endParaRPr sz="1600"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17" name="Google Shape;317;p26"/>
          <p:cNvSpPr txBox="1"/>
          <p:nvPr/>
        </p:nvSpPr>
        <p:spPr>
          <a:xfrm>
            <a:off x="6166138" y="444935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2020arXiv200505215S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Google Shape;322;p27"/>
          <p:cNvSpPr txBox="1"/>
          <p:nvPr>
            <p:ph type="title"/>
          </p:nvPr>
        </p:nvSpPr>
        <p:spPr>
          <a:xfrm>
            <a:off x="182625" y="202675"/>
            <a:ext cx="8693400" cy="95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effect of finite angular size of photosphere</a:t>
            </a:r>
            <a:endParaRPr/>
          </a:p>
        </p:txBody>
      </p:sp>
      <p:sp>
        <p:nvSpPr>
          <p:cNvPr id="323" name="Google Shape;323;p27"/>
          <p:cNvSpPr txBox="1"/>
          <p:nvPr>
            <p:ph idx="12" type="sldNum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324" name="Google Shape;324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5300" y="812757"/>
            <a:ext cx="8693402" cy="22964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14"/>
          <p:cNvSpPr txBox="1"/>
          <p:nvPr>
            <p:ph type="title"/>
          </p:nvPr>
        </p:nvSpPr>
        <p:spPr>
          <a:xfrm>
            <a:off x="152400" y="150800"/>
            <a:ext cx="8143800" cy="65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Polarimetric interferometry</a:t>
            </a:r>
            <a:endParaRPr sz="3000"/>
          </a:p>
        </p:txBody>
      </p:sp>
      <p:pic>
        <p:nvPicPr>
          <p:cNvPr id="141" name="Google Shape;141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358975" y="801813"/>
            <a:ext cx="2256200" cy="706775"/>
          </a:xfrm>
          <a:prstGeom prst="rect">
            <a:avLst/>
          </a:prstGeom>
          <a:noFill/>
          <a:ln>
            <a:noFill/>
          </a:ln>
        </p:spPr>
      </p:pic>
      <p:sp>
        <p:nvSpPr>
          <p:cNvPr id="142" name="Google Shape;142;p14"/>
          <p:cNvSpPr txBox="1"/>
          <p:nvPr>
            <p:ph idx="4294967295" type="subTitle"/>
          </p:nvPr>
        </p:nvSpPr>
        <p:spPr>
          <a:xfrm>
            <a:off x="323550" y="801800"/>
            <a:ext cx="4101600" cy="706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400">
                <a:solidFill>
                  <a:srgbClr val="000000"/>
                </a:solidFill>
              </a:rPr>
              <a:t>Basic observable - differential polarimetric visibility - </a:t>
            </a:r>
            <a:endParaRPr b="1" sz="1400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400">
                <a:solidFill>
                  <a:srgbClr val="000000"/>
                </a:solidFill>
              </a:rPr>
              <a:t>ratio of visibilities in orthogonal polarizations:</a:t>
            </a:r>
            <a:endParaRPr b="1" sz="1400">
              <a:solidFill>
                <a:srgbClr val="000000"/>
              </a:solidFill>
            </a:endParaRPr>
          </a:p>
        </p:txBody>
      </p:sp>
      <p:pic>
        <p:nvPicPr>
          <p:cNvPr id="143" name="Google Shape;143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733977" y="801812"/>
            <a:ext cx="2164275" cy="70677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44" name="Google Shape;144;p14"/>
          <p:cNvGrpSpPr/>
          <p:nvPr/>
        </p:nvGrpSpPr>
        <p:grpSpPr>
          <a:xfrm>
            <a:off x="432163" y="1335725"/>
            <a:ext cx="8279662" cy="3497225"/>
            <a:chOff x="439825" y="1240900"/>
            <a:chExt cx="8279662" cy="3497225"/>
          </a:xfrm>
        </p:grpSpPr>
        <p:grpSp>
          <p:nvGrpSpPr>
            <p:cNvPr id="145" name="Google Shape;145;p14"/>
            <p:cNvGrpSpPr/>
            <p:nvPr/>
          </p:nvGrpSpPr>
          <p:grpSpPr>
            <a:xfrm>
              <a:off x="439825" y="1240900"/>
              <a:ext cx="8279662" cy="3337975"/>
              <a:chOff x="562413" y="1291175"/>
              <a:chExt cx="8279662" cy="3337975"/>
            </a:xfrm>
          </p:grpSpPr>
          <p:pic>
            <p:nvPicPr>
              <p:cNvPr id="146" name="Google Shape;146;p14"/>
              <p:cNvPicPr preferRelativeResize="0"/>
              <p:nvPr/>
            </p:nvPicPr>
            <p:blipFill>
              <a:blip r:embed="rId5">
                <a:alphaModFix/>
              </a:blip>
              <a:stretch>
                <a:fillRect/>
              </a:stretch>
            </p:blipFill>
            <p:spPr>
              <a:xfrm>
                <a:off x="7366034" y="3331800"/>
                <a:ext cx="1068151" cy="31965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47" name="Google Shape;147;p14"/>
              <p:cNvPicPr preferRelativeResize="0"/>
              <p:nvPr/>
            </p:nvPicPr>
            <p:blipFill>
              <a:blip r:embed="rId6">
                <a:alphaModFix/>
              </a:blip>
              <a:stretch>
                <a:fillRect/>
              </a:stretch>
            </p:blipFill>
            <p:spPr>
              <a:xfrm>
                <a:off x="5811262" y="3331800"/>
                <a:ext cx="1014250" cy="319650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48" name="Google Shape;148;p14"/>
              <p:cNvSpPr txBox="1"/>
              <p:nvPr/>
            </p:nvSpPr>
            <p:spPr>
              <a:xfrm>
                <a:off x="5442175" y="4195950"/>
                <a:ext cx="3399900" cy="4332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en" sz="1600">
                    <a:latin typeface="Calibri"/>
                    <a:ea typeface="Calibri"/>
                    <a:cs typeface="Calibri"/>
                    <a:sym typeface="Calibri"/>
                  </a:rPr>
                  <a:t>Polarized flux is resolved</a:t>
                </a:r>
                <a:endParaRPr b="1" sz="1600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149" name="Google Shape;149;p14"/>
              <p:cNvCxnSpPr>
                <a:stCxn id="147" idx="2"/>
              </p:cNvCxnSpPr>
              <p:nvPr/>
            </p:nvCxnSpPr>
            <p:spPr>
              <a:xfrm flipH="1" rot="-5400000">
                <a:off x="6269037" y="3700800"/>
                <a:ext cx="552300" cy="453600"/>
              </a:xfrm>
              <a:prstGeom prst="curvedConnector3">
                <a:avLst>
                  <a:gd fmla="val 50000" name="adj1"/>
                </a:avLst>
              </a:prstGeom>
              <a:noFill/>
              <a:ln cap="flat" cmpd="sng" w="38100">
                <a:solidFill>
                  <a:srgbClr val="000000"/>
                </a:solidFill>
                <a:prstDash val="solid"/>
                <a:round/>
                <a:headEnd len="med" w="med" type="none"/>
                <a:tailEnd len="med" w="med" type="triangle"/>
              </a:ln>
            </p:spPr>
          </p:cxnSp>
          <p:cxnSp>
            <p:nvCxnSpPr>
              <p:cNvPr id="150" name="Google Shape;150;p14"/>
              <p:cNvCxnSpPr>
                <a:stCxn id="146" idx="2"/>
              </p:cNvCxnSpPr>
              <p:nvPr/>
            </p:nvCxnSpPr>
            <p:spPr>
              <a:xfrm rot="5400000">
                <a:off x="7390110" y="3685950"/>
                <a:ext cx="544500" cy="475500"/>
              </a:xfrm>
              <a:prstGeom prst="curvedConnector3">
                <a:avLst>
                  <a:gd fmla="val 50000" name="adj1"/>
                </a:avLst>
              </a:prstGeom>
              <a:noFill/>
              <a:ln cap="flat" cmpd="sng" w="38100">
                <a:solidFill>
                  <a:srgbClr val="000000"/>
                </a:solidFill>
                <a:prstDash val="solid"/>
                <a:round/>
                <a:headEnd len="med" w="med" type="none"/>
                <a:tailEnd len="med" w="med" type="triangle"/>
              </a:ln>
            </p:spPr>
          </p:cxnSp>
          <p:pic>
            <p:nvPicPr>
              <p:cNvPr id="151" name="Google Shape;151;p14"/>
              <p:cNvPicPr preferRelativeResize="0"/>
              <p:nvPr/>
            </p:nvPicPr>
            <p:blipFill>
              <a:blip r:embed="rId7">
                <a:alphaModFix/>
              </a:blip>
              <a:stretch>
                <a:fillRect/>
              </a:stretch>
            </p:blipFill>
            <p:spPr>
              <a:xfrm>
                <a:off x="562413" y="1291175"/>
                <a:ext cx="4326250" cy="2904775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sp>
          <p:nvSpPr>
            <p:cNvPr id="152" name="Google Shape;152;p14"/>
            <p:cNvSpPr txBox="1"/>
            <p:nvPr/>
          </p:nvSpPr>
          <p:spPr>
            <a:xfrm>
              <a:off x="529350" y="4185825"/>
              <a:ext cx="4591200" cy="552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solidFill>
                    <a:schemeClr val="dk2"/>
                  </a:solidFill>
                  <a:latin typeface="Calibri"/>
                  <a:ea typeface="Calibri"/>
                  <a:cs typeface="Calibri"/>
                  <a:sym typeface="Calibri"/>
                </a:rPr>
                <a:t>Norris et al 2012Natur.484..220N: </a:t>
              </a:r>
              <a:endParaRPr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solidFill>
                    <a:schemeClr val="dk2"/>
                  </a:solidFill>
                  <a:latin typeface="Calibri"/>
                  <a:ea typeface="Calibri"/>
                  <a:cs typeface="Calibri"/>
                  <a:sym typeface="Calibri"/>
                </a:rPr>
                <a:t>(dual beam polarimetry + aperture masking at VLT/NACO) </a:t>
              </a:r>
              <a:endParaRPr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153" name="Google Shape;153;p14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4975500" y="1702275"/>
            <a:ext cx="474075" cy="346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4" name="Google Shape;154;p14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5571600" y="1702272"/>
            <a:ext cx="519959" cy="346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5" name="Google Shape;155;p14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6213575" y="1702273"/>
            <a:ext cx="514648" cy="346050"/>
          </a:xfrm>
          <a:prstGeom prst="rect">
            <a:avLst/>
          </a:prstGeom>
          <a:noFill/>
          <a:ln>
            <a:noFill/>
          </a:ln>
        </p:spPr>
      </p:pic>
      <p:sp>
        <p:nvSpPr>
          <p:cNvPr id="156" name="Google Shape;156;p14"/>
          <p:cNvSpPr txBox="1"/>
          <p:nvPr/>
        </p:nvSpPr>
        <p:spPr>
          <a:xfrm>
            <a:off x="4975501" y="384425"/>
            <a:ext cx="3677400" cy="95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Visibility - Fourier transform of object’s image I.</a:t>
            </a:r>
            <a:endParaRPr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7" name="Google Shape;157;p14"/>
          <p:cNvSpPr txBox="1"/>
          <p:nvPr/>
        </p:nvSpPr>
        <p:spPr>
          <a:xfrm>
            <a:off x="4975501" y="1702275"/>
            <a:ext cx="3677400" cy="95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          ,               ,                - Fourier transforms of Stokes parameters distributions.</a:t>
            </a:r>
            <a:endParaRPr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8" name="Google Shape;158;p14"/>
          <p:cNvSpPr txBox="1"/>
          <p:nvPr>
            <p:ph idx="12" type="sldNum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15"/>
          <p:cNvSpPr txBox="1"/>
          <p:nvPr>
            <p:ph type="title"/>
          </p:nvPr>
        </p:nvSpPr>
        <p:spPr>
          <a:xfrm>
            <a:off x="152400" y="150800"/>
            <a:ext cx="8831700" cy="65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Short-exposure images in dual-beam polarimeter</a:t>
            </a:r>
            <a:endParaRPr sz="3000"/>
          </a:p>
        </p:txBody>
      </p:sp>
      <p:pic>
        <p:nvPicPr>
          <p:cNvPr id="164" name="Google Shape;164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13550" y="917500"/>
            <a:ext cx="5076375" cy="1149900"/>
          </a:xfrm>
          <a:prstGeom prst="rect">
            <a:avLst/>
          </a:prstGeom>
          <a:noFill/>
          <a:ln>
            <a:noFill/>
          </a:ln>
        </p:spPr>
      </p:pic>
      <p:sp>
        <p:nvSpPr>
          <p:cNvPr id="165" name="Google Shape;165;p15"/>
          <p:cNvSpPr txBox="1"/>
          <p:nvPr/>
        </p:nvSpPr>
        <p:spPr>
          <a:xfrm>
            <a:off x="1996975" y="2425500"/>
            <a:ext cx="2351400" cy="856500"/>
          </a:xfrm>
          <a:prstGeom prst="rect">
            <a:avLst/>
          </a:prstGeom>
          <a:noFill/>
          <a:ln cap="flat" cmpd="sng" w="3810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latin typeface="Calibri"/>
                <a:ea typeface="Calibri"/>
                <a:cs typeface="Calibri"/>
                <a:sym typeface="Calibri"/>
              </a:rPr>
              <a:t>PSF</a:t>
            </a:r>
            <a:r>
              <a:rPr lang="en" sz="1600">
                <a:latin typeface="Calibri"/>
                <a:ea typeface="Calibri"/>
                <a:cs typeface="Calibri"/>
                <a:sym typeface="Calibri"/>
              </a:rPr>
              <a:t> of atmosphere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latin typeface="Calibri"/>
                <a:ea typeface="Calibri"/>
                <a:cs typeface="Calibri"/>
                <a:sym typeface="Calibri"/>
              </a:rPr>
              <a:t>+telescope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6" name="Google Shape;166;p15"/>
          <p:cNvSpPr txBox="1"/>
          <p:nvPr/>
        </p:nvSpPr>
        <p:spPr>
          <a:xfrm>
            <a:off x="4019175" y="2403200"/>
            <a:ext cx="1275300" cy="543000"/>
          </a:xfrm>
          <a:prstGeom prst="rect">
            <a:avLst/>
          </a:prstGeom>
          <a:noFill/>
          <a:ln cap="flat" cmpd="sng" w="3810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latin typeface="Calibri"/>
                <a:ea typeface="Calibri"/>
                <a:cs typeface="Calibri"/>
                <a:sym typeface="Calibri"/>
              </a:rPr>
              <a:t>convolution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7" name="Google Shape;167;p15"/>
          <p:cNvSpPr txBox="1"/>
          <p:nvPr/>
        </p:nvSpPr>
        <p:spPr>
          <a:xfrm>
            <a:off x="6248850" y="2425500"/>
            <a:ext cx="974100" cy="543000"/>
          </a:xfrm>
          <a:prstGeom prst="rect">
            <a:avLst/>
          </a:prstGeom>
          <a:noFill/>
          <a:ln cap="flat" cmpd="sng" w="3810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latin typeface="Calibri"/>
                <a:ea typeface="Calibri"/>
                <a:cs typeface="Calibri"/>
                <a:sym typeface="Calibri"/>
              </a:rPr>
              <a:t>noise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68" name="Google Shape;168;p15"/>
          <p:cNvCxnSpPr/>
          <p:nvPr/>
        </p:nvCxnSpPr>
        <p:spPr>
          <a:xfrm rot="-5400000">
            <a:off x="3252975" y="2184400"/>
            <a:ext cx="446400" cy="212400"/>
          </a:xfrm>
          <a:prstGeom prst="curvedConnector3">
            <a:avLst>
              <a:gd fmla="val 50000" name="adj1"/>
            </a:avLst>
          </a:prstGeom>
          <a:noFill/>
          <a:ln cap="flat" cmpd="sng" w="38100">
            <a:solidFill>
              <a:srgbClr val="000000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69" name="Google Shape;169;p15"/>
          <p:cNvCxnSpPr/>
          <p:nvPr/>
        </p:nvCxnSpPr>
        <p:spPr>
          <a:xfrm flipH="1" rot="5400000">
            <a:off x="4172125" y="2187550"/>
            <a:ext cx="456000" cy="206100"/>
          </a:xfrm>
          <a:prstGeom prst="curvedConnector3">
            <a:avLst>
              <a:gd fmla="val 50000" name="adj1"/>
            </a:avLst>
          </a:prstGeom>
          <a:noFill/>
          <a:ln cap="flat" cmpd="sng" w="38100">
            <a:solidFill>
              <a:srgbClr val="000000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70" name="Google Shape;170;p15"/>
          <p:cNvCxnSpPr/>
          <p:nvPr/>
        </p:nvCxnSpPr>
        <p:spPr>
          <a:xfrm flipH="1" rot="5400000">
            <a:off x="6373550" y="2187550"/>
            <a:ext cx="456000" cy="206100"/>
          </a:xfrm>
          <a:prstGeom prst="curvedConnector3">
            <a:avLst>
              <a:gd fmla="val 50000" name="adj1"/>
            </a:avLst>
          </a:prstGeom>
          <a:noFill/>
          <a:ln cap="flat" cmpd="sng" w="38100">
            <a:solidFill>
              <a:srgbClr val="000000"/>
            </a:solidFill>
            <a:prstDash val="solid"/>
            <a:round/>
            <a:headEnd len="med" w="med" type="none"/>
            <a:tailEnd len="med" w="med" type="triangle"/>
          </a:ln>
        </p:spPr>
      </p:cxnSp>
      <p:pic>
        <p:nvPicPr>
          <p:cNvPr id="171" name="Google Shape;171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600775" y="3152800"/>
            <a:ext cx="4112082" cy="1566125"/>
          </a:xfrm>
          <a:prstGeom prst="rect">
            <a:avLst/>
          </a:prstGeom>
          <a:noFill/>
          <a:ln>
            <a:noFill/>
          </a:ln>
        </p:spPr>
      </p:pic>
      <p:sp>
        <p:nvSpPr>
          <p:cNvPr id="172" name="Google Shape;172;p15"/>
          <p:cNvSpPr txBox="1"/>
          <p:nvPr>
            <p:ph idx="12" type="sldNum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7" name="Google Shape;177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40000" y="842000"/>
            <a:ext cx="4776149" cy="1218125"/>
          </a:xfrm>
          <a:prstGeom prst="rect">
            <a:avLst/>
          </a:prstGeom>
          <a:noFill/>
          <a:ln>
            <a:noFill/>
          </a:ln>
        </p:spPr>
      </p:pic>
      <p:sp>
        <p:nvSpPr>
          <p:cNvPr id="178" name="Google Shape;178;p16"/>
          <p:cNvSpPr txBox="1"/>
          <p:nvPr>
            <p:ph type="title"/>
          </p:nvPr>
        </p:nvSpPr>
        <p:spPr>
          <a:xfrm>
            <a:off x="152400" y="150800"/>
            <a:ext cx="8143800" cy="65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Meanwhile in Fourier space</a:t>
            </a:r>
            <a:endParaRPr sz="3000"/>
          </a:p>
        </p:txBody>
      </p:sp>
      <p:grpSp>
        <p:nvGrpSpPr>
          <p:cNvPr id="179" name="Google Shape;179;p16"/>
          <p:cNvGrpSpPr/>
          <p:nvPr/>
        </p:nvGrpSpPr>
        <p:grpSpPr>
          <a:xfrm>
            <a:off x="1631075" y="2057275"/>
            <a:ext cx="5186450" cy="1251825"/>
            <a:chOff x="522525" y="2331450"/>
            <a:chExt cx="5186450" cy="1251825"/>
          </a:xfrm>
        </p:grpSpPr>
        <p:sp>
          <p:nvSpPr>
            <p:cNvPr id="180" name="Google Shape;180;p16"/>
            <p:cNvSpPr txBox="1"/>
            <p:nvPr/>
          </p:nvSpPr>
          <p:spPr>
            <a:xfrm>
              <a:off x="522525" y="2726775"/>
              <a:ext cx="2351400" cy="856500"/>
            </a:xfrm>
            <a:prstGeom prst="rect">
              <a:avLst/>
            </a:prstGeom>
            <a:noFill/>
            <a:ln cap="flat" cmpd="sng" w="38100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600">
                  <a:latin typeface="Calibri"/>
                  <a:ea typeface="Calibri"/>
                  <a:cs typeface="Calibri"/>
                  <a:sym typeface="Calibri"/>
                </a:rPr>
                <a:t>OT</a:t>
              </a:r>
              <a:r>
                <a:rPr lang="en" sz="1600">
                  <a:latin typeface="Calibri"/>
                  <a:ea typeface="Calibri"/>
                  <a:cs typeface="Calibri"/>
                  <a:sym typeface="Calibri"/>
                </a:rPr>
                <a:t>F of atmosphere</a:t>
              </a:r>
              <a:endParaRPr sz="1600"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600">
                  <a:latin typeface="Calibri"/>
                  <a:ea typeface="Calibri"/>
                  <a:cs typeface="Calibri"/>
                  <a:sym typeface="Calibri"/>
                </a:rPr>
                <a:t>+telescope</a:t>
              </a:r>
              <a:endParaRPr sz="1600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1" name="Google Shape;181;p16"/>
            <p:cNvSpPr txBox="1"/>
            <p:nvPr/>
          </p:nvSpPr>
          <p:spPr>
            <a:xfrm>
              <a:off x="2589772" y="2726775"/>
              <a:ext cx="1302600" cy="543000"/>
            </a:xfrm>
            <a:prstGeom prst="rect">
              <a:avLst/>
            </a:prstGeom>
            <a:noFill/>
            <a:ln cap="flat" cmpd="sng" w="38100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600">
                  <a:latin typeface="Calibri"/>
                  <a:ea typeface="Calibri"/>
                  <a:cs typeface="Calibri"/>
                  <a:sym typeface="Calibri"/>
                </a:rPr>
                <a:t>product</a:t>
              </a:r>
              <a:endParaRPr sz="1600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2" name="Google Shape;182;p16"/>
            <p:cNvSpPr txBox="1"/>
            <p:nvPr/>
          </p:nvSpPr>
          <p:spPr>
            <a:xfrm>
              <a:off x="4734875" y="2726763"/>
              <a:ext cx="974100" cy="543000"/>
            </a:xfrm>
            <a:prstGeom prst="rect">
              <a:avLst/>
            </a:prstGeom>
            <a:noFill/>
            <a:ln cap="flat" cmpd="sng" w="38100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600">
                  <a:latin typeface="Calibri"/>
                  <a:ea typeface="Calibri"/>
                  <a:cs typeface="Calibri"/>
                  <a:sym typeface="Calibri"/>
                </a:rPr>
                <a:t>noise</a:t>
              </a:r>
              <a:endParaRPr sz="1600">
                <a:latin typeface="Calibri"/>
                <a:ea typeface="Calibri"/>
                <a:cs typeface="Calibri"/>
                <a:sym typeface="Calibri"/>
              </a:endParaRPr>
            </a:p>
          </p:txBody>
        </p:sp>
        <p:cxnSp>
          <p:nvCxnSpPr>
            <p:cNvPr id="183" name="Google Shape;183;p16"/>
            <p:cNvCxnSpPr/>
            <p:nvPr/>
          </p:nvCxnSpPr>
          <p:spPr>
            <a:xfrm rot="-5400000">
              <a:off x="2189400" y="2453250"/>
              <a:ext cx="446400" cy="212400"/>
            </a:xfrm>
            <a:prstGeom prst="curvedConnector3">
              <a:avLst>
                <a:gd fmla="val 50000" name="adj1"/>
              </a:avLst>
            </a:prstGeom>
            <a:noFill/>
            <a:ln cap="flat" cmpd="sng" w="38100">
              <a:solidFill>
                <a:srgbClr val="000000"/>
              </a:solidFill>
              <a:prstDash val="solid"/>
              <a:round/>
              <a:headEnd len="med" w="med" type="none"/>
              <a:tailEnd len="med" w="med" type="triangle"/>
            </a:ln>
          </p:spPr>
        </p:cxnSp>
        <p:cxnSp>
          <p:nvCxnSpPr>
            <p:cNvPr id="184" name="Google Shape;184;p16"/>
            <p:cNvCxnSpPr/>
            <p:nvPr/>
          </p:nvCxnSpPr>
          <p:spPr>
            <a:xfrm flipH="1" rot="5400000">
              <a:off x="2900600" y="2484375"/>
              <a:ext cx="456000" cy="206100"/>
            </a:xfrm>
            <a:prstGeom prst="curvedConnector3">
              <a:avLst>
                <a:gd fmla="val 50000" name="adj1"/>
              </a:avLst>
            </a:prstGeom>
            <a:noFill/>
            <a:ln cap="flat" cmpd="sng" w="38100">
              <a:solidFill>
                <a:srgbClr val="000000"/>
              </a:solidFill>
              <a:prstDash val="solid"/>
              <a:round/>
              <a:headEnd len="med" w="med" type="none"/>
              <a:tailEnd len="med" w="med" type="triangle"/>
            </a:ln>
          </p:spPr>
        </p:cxnSp>
        <p:cxnSp>
          <p:nvCxnSpPr>
            <p:cNvPr id="185" name="Google Shape;185;p16"/>
            <p:cNvCxnSpPr/>
            <p:nvPr/>
          </p:nvCxnSpPr>
          <p:spPr>
            <a:xfrm flipH="1" rot="5400000">
              <a:off x="4938625" y="2456400"/>
              <a:ext cx="456000" cy="206100"/>
            </a:xfrm>
            <a:prstGeom prst="curvedConnector3">
              <a:avLst>
                <a:gd fmla="val 50000" name="adj1"/>
              </a:avLst>
            </a:prstGeom>
            <a:noFill/>
            <a:ln cap="flat" cmpd="sng" w="38100">
              <a:solidFill>
                <a:srgbClr val="000000"/>
              </a:solidFill>
              <a:prstDash val="solid"/>
              <a:round/>
              <a:headEnd len="med" w="med" type="none"/>
              <a:tailEnd len="med" w="med" type="triangle"/>
            </a:ln>
          </p:spPr>
        </p:cxnSp>
      </p:grpSp>
      <p:sp>
        <p:nvSpPr>
          <p:cNvPr id="186" name="Google Shape;186;p16"/>
          <p:cNvSpPr txBox="1"/>
          <p:nvPr/>
        </p:nvSpPr>
        <p:spPr>
          <a:xfrm>
            <a:off x="346975" y="4299100"/>
            <a:ext cx="7560000" cy="983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>
                <a:latin typeface="Average"/>
                <a:ea typeface="Average"/>
                <a:cs typeface="Average"/>
                <a:sym typeface="Average"/>
              </a:rPr>
              <a:t>Differential Speckle Polarimetry</a:t>
            </a:r>
            <a:endParaRPr b="1" sz="1600">
              <a:latin typeface="Average"/>
              <a:ea typeface="Average"/>
              <a:cs typeface="Average"/>
              <a:sym typeface="Averag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latin typeface="Average"/>
                <a:ea typeface="Average"/>
                <a:cs typeface="Average"/>
                <a:sym typeface="Average"/>
              </a:rPr>
              <a:t>Mode details: Safonov, 2013 (2013AstL...39..237S), </a:t>
            </a:r>
            <a:endParaRPr sz="1600">
              <a:latin typeface="Average"/>
              <a:ea typeface="Average"/>
              <a:cs typeface="Average"/>
              <a:sym typeface="Averag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Average"/>
              <a:ea typeface="Average"/>
              <a:cs typeface="Average"/>
              <a:sym typeface="Average"/>
            </a:endParaRPr>
          </a:p>
        </p:txBody>
      </p:sp>
      <p:pic>
        <p:nvPicPr>
          <p:cNvPr id="187" name="Google Shape;187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71800" y="3099348"/>
            <a:ext cx="6400401" cy="130425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88" name="Google Shape;188;p16"/>
          <p:cNvGrpSpPr/>
          <p:nvPr/>
        </p:nvGrpSpPr>
        <p:grpSpPr>
          <a:xfrm>
            <a:off x="2102900" y="3470225"/>
            <a:ext cx="3563100" cy="963850"/>
            <a:chOff x="2102900" y="3470225"/>
            <a:chExt cx="3563100" cy="963850"/>
          </a:xfrm>
        </p:grpSpPr>
        <p:sp>
          <p:nvSpPr>
            <p:cNvPr id="189" name="Google Shape;189;p16"/>
            <p:cNvSpPr/>
            <p:nvPr/>
          </p:nvSpPr>
          <p:spPr>
            <a:xfrm>
              <a:off x="2102900" y="3578475"/>
              <a:ext cx="3563100" cy="855600"/>
            </a:xfrm>
            <a:prstGeom prst="roundRect">
              <a:avLst>
                <a:gd fmla="val 16667" name="adj"/>
              </a:avLst>
            </a:prstGeom>
            <a:solidFill>
              <a:srgbClr val="00FFFF">
                <a:alpha val="15000"/>
              </a:srgbClr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0" name="Google Shape;190;p16"/>
            <p:cNvSpPr txBox="1"/>
            <p:nvPr/>
          </p:nvSpPr>
          <p:spPr>
            <a:xfrm>
              <a:off x="2127200" y="3470225"/>
              <a:ext cx="3514500" cy="410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>
                  <a:latin typeface="Calibri"/>
                  <a:ea typeface="Calibri"/>
                  <a:cs typeface="Calibri"/>
                  <a:sym typeface="Calibri"/>
                </a:rPr>
                <a:t>estimator</a:t>
              </a:r>
              <a:endParaRPr sz="1200"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91" name="Google Shape;191;p16"/>
          <p:cNvSpPr txBox="1"/>
          <p:nvPr/>
        </p:nvSpPr>
        <p:spPr>
          <a:xfrm>
            <a:off x="6740800" y="2764775"/>
            <a:ext cx="1031400" cy="89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Calibri"/>
                <a:ea typeface="Calibri"/>
                <a:cs typeface="Calibri"/>
                <a:sym typeface="Calibri"/>
              </a:rPr>
              <a:t>differential </a:t>
            </a:r>
            <a:endParaRPr sz="12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Calibri"/>
                <a:ea typeface="Calibri"/>
                <a:cs typeface="Calibri"/>
                <a:sym typeface="Calibri"/>
              </a:rPr>
              <a:t>polarimetric </a:t>
            </a:r>
            <a:endParaRPr sz="12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Calibri"/>
                <a:ea typeface="Calibri"/>
                <a:cs typeface="Calibri"/>
                <a:sym typeface="Calibri"/>
              </a:rPr>
              <a:t>visibility</a:t>
            </a:r>
            <a:endParaRPr sz="1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2" name="Google Shape;192;p16"/>
          <p:cNvSpPr/>
          <p:nvPr/>
        </p:nvSpPr>
        <p:spPr>
          <a:xfrm>
            <a:off x="7091800" y="3470225"/>
            <a:ext cx="329400" cy="372300"/>
          </a:xfrm>
          <a:prstGeom prst="down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3" name="Google Shape;193;p16"/>
          <p:cNvSpPr/>
          <p:nvPr/>
        </p:nvSpPr>
        <p:spPr>
          <a:xfrm rot="10800000">
            <a:off x="6121525" y="4190050"/>
            <a:ext cx="329400" cy="372300"/>
          </a:xfrm>
          <a:prstGeom prst="down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4" name="Google Shape;194;p16"/>
          <p:cNvSpPr txBox="1"/>
          <p:nvPr/>
        </p:nvSpPr>
        <p:spPr>
          <a:xfrm>
            <a:off x="5038575" y="4470725"/>
            <a:ext cx="3819000" cy="89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Calibri"/>
                <a:ea typeface="Calibri"/>
                <a:cs typeface="Calibri"/>
                <a:sym typeface="Calibri"/>
              </a:rPr>
              <a:t>Bias due to instrumental polarization (can be removed using measurements of unpolarized stars).</a:t>
            </a:r>
            <a:endParaRPr sz="1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5" name="Google Shape;195;p16"/>
          <p:cNvSpPr txBox="1"/>
          <p:nvPr>
            <p:ph idx="12" type="sldNum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17"/>
          <p:cNvSpPr txBox="1"/>
          <p:nvPr>
            <p:ph type="title"/>
          </p:nvPr>
        </p:nvSpPr>
        <p:spPr>
          <a:xfrm>
            <a:off x="152400" y="150800"/>
            <a:ext cx="8143800" cy="65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Speckle polarimeter of 2.5-m telescope</a:t>
            </a:r>
            <a:endParaRPr sz="3000"/>
          </a:p>
        </p:txBody>
      </p:sp>
      <p:pic>
        <p:nvPicPr>
          <p:cNvPr id="201" name="Google Shape;201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31925" y="728000"/>
            <a:ext cx="3908325" cy="2513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2" name="Google Shape;202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-5400000">
            <a:off x="2131590" y="1278113"/>
            <a:ext cx="2612798" cy="4660677"/>
          </a:xfrm>
          <a:prstGeom prst="rect">
            <a:avLst/>
          </a:prstGeom>
          <a:noFill/>
          <a:ln>
            <a:noFill/>
          </a:ln>
        </p:spPr>
      </p:pic>
      <p:sp>
        <p:nvSpPr>
          <p:cNvPr id="203" name="Google Shape;203;p17"/>
          <p:cNvSpPr txBox="1"/>
          <p:nvPr/>
        </p:nvSpPr>
        <p:spPr>
          <a:xfrm>
            <a:off x="3879525" y="801800"/>
            <a:ext cx="7560000" cy="140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libri"/>
              <a:buChar char="●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EMCCD-based speckle interferometer </a:t>
            </a:r>
            <a:r>
              <a:rPr lang="en">
                <a:latin typeface="Calibri"/>
                <a:ea typeface="Calibri"/>
                <a:cs typeface="Calibri"/>
                <a:sym typeface="Calibri"/>
              </a:rPr>
              <a:t>FOV 5″x10″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libri"/>
              <a:buChar char="●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Dual-beam polarimeter: Wollaston prism + rotating HWP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libri"/>
              <a:buChar char="●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Atmospheric Dispersion Compensator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libri"/>
              <a:buChar char="●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Wavelength range: 0.4-1.0 mkm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libri"/>
              <a:buChar char="●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Standard mode: HWP rotates at 300</a:t>
            </a:r>
            <a:r>
              <a:rPr baseline="30000" lang="en">
                <a:latin typeface="Calibri"/>
                <a:ea typeface="Calibri"/>
                <a:cs typeface="Calibri"/>
                <a:sym typeface="Calibri"/>
              </a:rPr>
              <a:t>◦</a:t>
            </a:r>
            <a:r>
              <a:rPr lang="en">
                <a:latin typeface="Calibri"/>
                <a:ea typeface="Calibri"/>
                <a:cs typeface="Calibri"/>
                <a:sym typeface="Calibri"/>
              </a:rPr>
              <a:t>/sec, t</a:t>
            </a:r>
            <a:r>
              <a:rPr baseline="-25000" lang="en">
                <a:latin typeface="Calibri"/>
                <a:ea typeface="Calibri"/>
                <a:cs typeface="Calibri"/>
                <a:sym typeface="Calibri"/>
              </a:rPr>
              <a:t>exp</a:t>
            </a:r>
            <a:r>
              <a:rPr lang="en">
                <a:latin typeface="Calibri"/>
                <a:ea typeface="Calibri"/>
                <a:cs typeface="Calibri"/>
                <a:sym typeface="Calibri"/>
              </a:rPr>
              <a:t>=30ms, 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5000-35000 frames are accumulated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4" name="Google Shape;204;p17"/>
          <p:cNvSpPr txBox="1"/>
          <p:nvPr/>
        </p:nvSpPr>
        <p:spPr>
          <a:xfrm>
            <a:off x="5957950" y="445440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Safonov et al 2017AstL...43..344S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5" name="Google Shape;205;p17"/>
          <p:cNvSpPr/>
          <p:nvPr/>
        </p:nvSpPr>
        <p:spPr>
          <a:xfrm>
            <a:off x="1610550" y="1903575"/>
            <a:ext cx="243600" cy="267300"/>
          </a:xfrm>
          <a:prstGeom prst="up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6" name="Google Shape;206;p17"/>
          <p:cNvSpPr/>
          <p:nvPr/>
        </p:nvSpPr>
        <p:spPr>
          <a:xfrm rot="10800000">
            <a:off x="1335300" y="1194775"/>
            <a:ext cx="243600" cy="267300"/>
          </a:xfrm>
          <a:prstGeom prst="up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7" name="Google Shape;207;p17"/>
          <p:cNvSpPr txBox="1"/>
          <p:nvPr>
            <p:ph idx="12" type="sldNum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208" name="Google Shape;208;p1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768325" y="2281115"/>
            <a:ext cx="3107525" cy="22104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18"/>
          <p:cNvSpPr txBox="1"/>
          <p:nvPr>
            <p:ph type="title"/>
          </p:nvPr>
        </p:nvSpPr>
        <p:spPr>
          <a:xfrm>
            <a:off x="152400" y="150800"/>
            <a:ext cx="8143800" cy="65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Speckle polarimeter of 2.5-m telescope</a:t>
            </a:r>
            <a:endParaRPr sz="3000"/>
          </a:p>
        </p:txBody>
      </p:sp>
      <p:pic>
        <p:nvPicPr>
          <p:cNvPr id="214" name="Google Shape;214;p18"/>
          <p:cNvPicPr preferRelativeResize="0"/>
          <p:nvPr/>
        </p:nvPicPr>
        <p:blipFill rotWithShape="1">
          <a:blip r:embed="rId3">
            <a:alphaModFix/>
          </a:blip>
          <a:srcRect b="18267" l="0" r="0" t="3399"/>
          <a:stretch/>
        </p:blipFill>
        <p:spPr>
          <a:xfrm>
            <a:off x="6959700" y="2269550"/>
            <a:ext cx="1916399" cy="2677752"/>
          </a:xfrm>
          <a:prstGeom prst="rect">
            <a:avLst/>
          </a:prstGeom>
          <a:noFill/>
          <a:ln>
            <a:noFill/>
          </a:ln>
        </p:spPr>
      </p:pic>
      <p:sp>
        <p:nvSpPr>
          <p:cNvPr id="215" name="Google Shape;215;p18"/>
          <p:cNvSpPr txBox="1"/>
          <p:nvPr/>
        </p:nvSpPr>
        <p:spPr>
          <a:xfrm>
            <a:off x="253625" y="4092150"/>
            <a:ext cx="5617500" cy="1005300"/>
          </a:xfrm>
          <a:prstGeom prst="rect">
            <a:avLst/>
          </a:prstGeom>
          <a:noFill/>
          <a:ln cap="flat" cmpd="sng" w="3810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Feeding optics: 2.5-m telescope of SAI MSU: 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lat=43</a:t>
            </a:r>
            <a:r>
              <a:rPr baseline="30000" lang="en">
                <a:latin typeface="Calibri"/>
                <a:ea typeface="Calibri"/>
                <a:cs typeface="Calibri"/>
                <a:sym typeface="Calibri"/>
              </a:rPr>
              <a:t>◦</a:t>
            </a:r>
            <a:r>
              <a:rPr lang="en">
                <a:latin typeface="Calibri"/>
                <a:ea typeface="Calibri"/>
                <a:cs typeface="Calibri"/>
                <a:sym typeface="Calibri"/>
              </a:rPr>
              <a:t>44΄10″ N, lon=42</a:t>
            </a:r>
            <a:r>
              <a:rPr baseline="30000" lang="en">
                <a:latin typeface="Calibri"/>
                <a:ea typeface="Calibri"/>
                <a:cs typeface="Calibri"/>
                <a:sym typeface="Calibri"/>
              </a:rPr>
              <a:t>◦</a:t>
            </a:r>
            <a:r>
              <a:rPr lang="en">
                <a:latin typeface="Calibri"/>
                <a:ea typeface="Calibri"/>
                <a:cs typeface="Calibri"/>
                <a:sym typeface="Calibri"/>
              </a:rPr>
              <a:t> 40΄ 03″ E, altitude 2127 m a.s.l.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Kornilov et al 2010MNRAS.408.1233K</a:t>
            </a:r>
            <a:r>
              <a:rPr lang="en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6" name="Google Shape;216;p18"/>
          <p:cNvSpPr txBox="1"/>
          <p:nvPr/>
        </p:nvSpPr>
        <p:spPr>
          <a:xfrm>
            <a:off x="7425875" y="458450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Cassegrain focus</a:t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17" name="Google Shape;217;p18"/>
          <p:cNvPicPr preferRelativeResize="0"/>
          <p:nvPr/>
        </p:nvPicPr>
        <p:blipFill rotWithShape="1">
          <a:blip r:embed="rId4">
            <a:alphaModFix/>
          </a:blip>
          <a:srcRect b="0" l="0" r="15611" t="0"/>
          <a:stretch/>
        </p:blipFill>
        <p:spPr>
          <a:xfrm>
            <a:off x="6156075" y="708675"/>
            <a:ext cx="2690551" cy="1787349"/>
          </a:xfrm>
          <a:prstGeom prst="rect">
            <a:avLst/>
          </a:prstGeom>
          <a:noFill/>
          <a:ln>
            <a:noFill/>
          </a:ln>
        </p:spPr>
      </p:pic>
      <p:pic>
        <p:nvPicPr>
          <p:cNvPr id="218" name="Google Shape;218;p1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98300" y="708675"/>
            <a:ext cx="6233698" cy="3501001"/>
          </a:xfrm>
          <a:prstGeom prst="rect">
            <a:avLst/>
          </a:prstGeom>
          <a:noFill/>
          <a:ln>
            <a:noFill/>
          </a:ln>
        </p:spPr>
      </p:pic>
      <p:sp>
        <p:nvSpPr>
          <p:cNvPr id="219" name="Google Shape;219;p18"/>
          <p:cNvSpPr txBox="1"/>
          <p:nvPr/>
        </p:nvSpPr>
        <p:spPr>
          <a:xfrm>
            <a:off x="7564725" y="2108425"/>
            <a:ext cx="3000000" cy="46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Nasmyth focus</a:t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0" name="Google Shape;220;p18"/>
          <p:cNvSpPr/>
          <p:nvPr/>
        </p:nvSpPr>
        <p:spPr>
          <a:xfrm rot="6252603">
            <a:off x="3428513" y="1525834"/>
            <a:ext cx="1223331" cy="605663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21" name="Google Shape;221;p1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587049" y="2496025"/>
            <a:ext cx="2372651" cy="2160701"/>
          </a:xfrm>
          <a:prstGeom prst="rect">
            <a:avLst/>
          </a:prstGeom>
          <a:noFill/>
          <a:ln>
            <a:noFill/>
          </a:ln>
        </p:spPr>
      </p:pic>
      <p:sp>
        <p:nvSpPr>
          <p:cNvPr id="222" name="Google Shape;222;p18"/>
          <p:cNvSpPr txBox="1"/>
          <p:nvPr>
            <p:ph idx="12" type="sldNum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6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19"/>
          <p:cNvSpPr txBox="1"/>
          <p:nvPr>
            <p:ph type="title"/>
          </p:nvPr>
        </p:nvSpPr>
        <p:spPr>
          <a:xfrm>
            <a:off x="234475" y="189825"/>
            <a:ext cx="8646900" cy="95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/>
              <a:t>Differential Speckle Polarimetry processing</a:t>
            </a:r>
            <a:r>
              <a:rPr lang="en"/>
              <a:t>:μ Cep</a:t>
            </a:r>
            <a:endParaRPr sz="3000"/>
          </a:p>
        </p:txBody>
      </p:sp>
      <p:pic>
        <p:nvPicPr>
          <p:cNvPr id="228" name="Google Shape;228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34475" y="756728"/>
            <a:ext cx="8723099" cy="3901597"/>
          </a:xfrm>
          <a:prstGeom prst="rect">
            <a:avLst/>
          </a:prstGeom>
          <a:noFill/>
          <a:ln>
            <a:noFill/>
          </a:ln>
        </p:spPr>
      </p:pic>
      <p:sp>
        <p:nvSpPr>
          <p:cNvPr id="229" name="Google Shape;229;p19"/>
          <p:cNvSpPr txBox="1"/>
          <p:nvPr/>
        </p:nvSpPr>
        <p:spPr>
          <a:xfrm>
            <a:off x="234475" y="4582125"/>
            <a:ext cx="5104500" cy="38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latin typeface="Calibri"/>
                <a:ea typeface="Calibri"/>
                <a:cs typeface="Calibri"/>
                <a:sym typeface="Calibri"/>
              </a:rPr>
              <a:t>Safonov et al, 2019 (2019MNRAS.484.5129S)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0" name="Google Shape;230;p19"/>
          <p:cNvSpPr txBox="1"/>
          <p:nvPr/>
        </p:nvSpPr>
        <p:spPr>
          <a:xfrm>
            <a:off x="3821975" y="4582125"/>
            <a:ext cx="5104500" cy="38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latin typeface="Calibri"/>
                <a:ea typeface="Calibri"/>
                <a:cs typeface="Calibri"/>
                <a:sym typeface="Calibri"/>
              </a:rPr>
              <a:t>mu Cep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1" name="Google Shape;231;p19"/>
          <p:cNvSpPr txBox="1"/>
          <p:nvPr>
            <p:ph idx="12" type="sldNum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20"/>
          <p:cNvSpPr txBox="1"/>
          <p:nvPr>
            <p:ph type="title"/>
          </p:nvPr>
        </p:nvSpPr>
        <p:spPr>
          <a:xfrm>
            <a:off x="159300" y="1402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Interpreting R value: μ Cep</a:t>
            </a:r>
            <a:endParaRPr/>
          </a:p>
        </p:txBody>
      </p:sp>
      <p:pic>
        <p:nvPicPr>
          <p:cNvPr id="237" name="Google Shape;237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35500" y="865325"/>
            <a:ext cx="3710002" cy="2765149"/>
          </a:xfrm>
          <a:prstGeom prst="rect">
            <a:avLst/>
          </a:prstGeom>
          <a:noFill/>
          <a:ln>
            <a:noFill/>
          </a:ln>
        </p:spPr>
      </p:pic>
      <p:sp>
        <p:nvSpPr>
          <p:cNvPr id="238" name="Google Shape;238;p20"/>
          <p:cNvSpPr txBox="1"/>
          <p:nvPr/>
        </p:nvSpPr>
        <p:spPr>
          <a:xfrm>
            <a:off x="454350" y="3630475"/>
            <a:ext cx="33051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Directly by comparison with model, or...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9" name="Google Shape;239;p20"/>
          <p:cNvSpPr txBox="1"/>
          <p:nvPr/>
        </p:nvSpPr>
        <p:spPr>
          <a:xfrm>
            <a:off x="4003550" y="560525"/>
            <a:ext cx="4768800" cy="82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Under assumption that: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203200" lvl="0" marL="400050" rtl="0" algn="l"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The polar</a:t>
            </a:r>
            <a:r>
              <a:rPr lang="en">
                <a:latin typeface="Calibri"/>
                <a:ea typeface="Calibri"/>
                <a:cs typeface="Calibri"/>
                <a:sym typeface="Calibri"/>
              </a:rPr>
              <a:t>iz</a:t>
            </a:r>
            <a:r>
              <a:rPr lang="en">
                <a:latin typeface="Calibri"/>
                <a:ea typeface="Calibri"/>
                <a:cs typeface="Calibri"/>
                <a:sym typeface="Calibri"/>
              </a:rPr>
              <a:t>ed flux is small relative to the total flux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203200" lvl="0" marL="400050" rtl="0" algn="l"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Star is point-l</a:t>
            </a:r>
            <a:r>
              <a:rPr lang="en">
                <a:latin typeface="Calibri"/>
                <a:ea typeface="Calibri"/>
                <a:cs typeface="Calibri"/>
                <a:sym typeface="Calibri"/>
              </a:rPr>
              <a:t>ike.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228600" lvl="0" marL="40005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AutoNum type="arabicPeriod"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0" name="Google Shape;240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644050" y="1289675"/>
            <a:ext cx="3660876" cy="300150"/>
          </a:xfrm>
          <a:prstGeom prst="rect">
            <a:avLst/>
          </a:prstGeom>
          <a:noFill/>
          <a:ln>
            <a:noFill/>
          </a:ln>
        </p:spPr>
      </p:pic>
      <p:sp>
        <p:nvSpPr>
          <p:cNvPr id="241" name="Google Shape;241;p20"/>
          <p:cNvSpPr txBox="1"/>
          <p:nvPr/>
        </p:nvSpPr>
        <p:spPr>
          <a:xfrm>
            <a:off x="4058300" y="1499238"/>
            <a:ext cx="4768800" cy="57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Stokes parameters distributions can be found by applying inverse Fourier transform to </a:t>
            </a:r>
            <a:r>
              <a:rPr i="1" lang="en">
                <a:latin typeface="Calibri"/>
                <a:ea typeface="Calibri"/>
                <a:cs typeface="Calibri"/>
                <a:sym typeface="Calibri"/>
              </a:rPr>
              <a:t>R.</a:t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2" name="Google Shape;242;p2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691094" y="2522721"/>
            <a:ext cx="3612024" cy="477585"/>
          </a:xfrm>
          <a:prstGeom prst="rect">
            <a:avLst/>
          </a:prstGeom>
          <a:noFill/>
          <a:ln>
            <a:noFill/>
          </a:ln>
        </p:spPr>
      </p:pic>
      <p:sp>
        <p:nvSpPr>
          <p:cNvPr id="243" name="Google Shape;243;p20"/>
          <p:cNvSpPr txBox="1"/>
          <p:nvPr/>
        </p:nvSpPr>
        <p:spPr>
          <a:xfrm>
            <a:off x="4223050" y="2228113"/>
            <a:ext cx="4768800" cy="57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Polarized intensity and the angle of polarization:</a:t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4" name="Google Shape;244;p2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898675" y="3081487"/>
            <a:ext cx="6050475" cy="1467275"/>
          </a:xfrm>
          <a:prstGeom prst="rect">
            <a:avLst/>
          </a:prstGeom>
          <a:noFill/>
          <a:ln>
            <a:noFill/>
          </a:ln>
        </p:spPr>
      </p:pic>
      <p:sp>
        <p:nvSpPr>
          <p:cNvPr id="245" name="Google Shape;245;p20"/>
          <p:cNvSpPr/>
          <p:nvPr/>
        </p:nvSpPr>
        <p:spPr>
          <a:xfrm rot="1907811">
            <a:off x="2789407" y="2937536"/>
            <a:ext cx="707712" cy="646688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6" name="Google Shape;246;p20"/>
          <p:cNvSpPr/>
          <p:nvPr/>
        </p:nvSpPr>
        <p:spPr>
          <a:xfrm>
            <a:off x="2671350" y="3722125"/>
            <a:ext cx="4364700" cy="7323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Deconvolution of polarized extended structure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using unpolarized star as a reference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7" name="Google Shape;247;p20"/>
          <p:cNvSpPr txBox="1"/>
          <p:nvPr/>
        </p:nvSpPr>
        <p:spPr>
          <a:xfrm>
            <a:off x="4184675" y="3172900"/>
            <a:ext cx="5463600" cy="63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Q                                               U                                               PI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8" name="Google Shape;248;p20"/>
          <p:cNvSpPr txBox="1"/>
          <p:nvPr>
            <p:ph idx="12" type="sldNum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2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21"/>
          <p:cNvSpPr txBox="1"/>
          <p:nvPr>
            <p:ph type="title"/>
          </p:nvPr>
        </p:nvSpPr>
        <p:spPr>
          <a:xfrm>
            <a:off x="159300" y="1402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Gain in resolution</a:t>
            </a:r>
            <a:r>
              <a:rPr lang="en"/>
              <a:t>: μ Cep</a:t>
            </a:r>
            <a:endParaRPr/>
          </a:p>
        </p:txBody>
      </p:sp>
      <p:pic>
        <p:nvPicPr>
          <p:cNvPr id="254" name="Google Shape;254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62525" y="794725"/>
            <a:ext cx="8618953" cy="2298251"/>
          </a:xfrm>
          <a:prstGeom prst="rect">
            <a:avLst/>
          </a:prstGeom>
          <a:noFill/>
          <a:ln>
            <a:noFill/>
          </a:ln>
        </p:spPr>
      </p:pic>
      <p:sp>
        <p:nvSpPr>
          <p:cNvPr id="255" name="Google Shape;255;p21"/>
          <p:cNvSpPr txBox="1"/>
          <p:nvPr/>
        </p:nvSpPr>
        <p:spPr>
          <a:xfrm>
            <a:off x="2031825" y="3374875"/>
            <a:ext cx="5080500" cy="116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We know Fourier transforms of object Stokes parameters distribution up to frequencies D/λ ￫ the characteristic angular resolution of resulting image is λ/D.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Calibri"/>
                <a:ea typeface="Calibri"/>
                <a:cs typeface="Calibri"/>
                <a:sym typeface="Calibri"/>
              </a:rPr>
              <a:t>In case of 2.5-m telescope working in visual resolution is 50 mas.</a:t>
            </a:r>
            <a:endParaRPr b="1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6" name="Google Shape;256;p21"/>
          <p:cNvSpPr txBox="1"/>
          <p:nvPr>
            <p:ph idx="12" type="sldNum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hift">
  <a:themeElements>
    <a:clrScheme name="Shift">
      <a:dk1>
        <a:srgbClr val="FFFFFF"/>
      </a:dk1>
      <a:lt1>
        <a:srgbClr val="AF7B51"/>
      </a:lt1>
      <a:dk2>
        <a:srgbClr val="233A44"/>
      </a:dk2>
      <a:lt2>
        <a:srgbClr val="D9D9D9"/>
      </a:lt2>
      <a:accent1>
        <a:srgbClr val="00796B"/>
      </a:accent1>
      <a:accent2>
        <a:srgbClr val="D9563F"/>
      </a:accent2>
      <a:accent3>
        <a:srgbClr val="C4A15A"/>
      </a:accent3>
      <a:accent4>
        <a:srgbClr val="14F597"/>
      </a:accent4>
      <a:accent5>
        <a:srgbClr val="3D4594"/>
      </a:accent5>
      <a:accent6>
        <a:srgbClr val="163EF5"/>
      </a:accent6>
      <a:hlink>
        <a:srgbClr val="3D4594"/>
      </a:hlink>
      <a:folHlink>
        <a:srgbClr val="3D4594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