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4" r:id="rId3"/>
    <p:sldId id="265" r:id="rId4"/>
    <p:sldId id="266" r:id="rId5"/>
    <p:sldId id="267" r:id="rId6"/>
    <p:sldId id="268" r:id="rId7"/>
    <p:sldId id="271" r:id="rId8"/>
    <p:sldId id="275" r:id="rId9"/>
    <p:sldId id="276" r:id="rId10"/>
    <p:sldId id="277" r:id="rId11"/>
    <p:sldId id="278" r:id="rId12"/>
    <p:sldId id="279" r:id="rId13"/>
  </p:sldIdLst>
  <p:sldSz cx="9906000" cy="6858000" type="A4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07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8005"/>
    <a:srgbClr val="F2FFEA"/>
    <a:srgbClr val="D1FFAE"/>
    <a:srgbClr val="A0B78E"/>
    <a:srgbClr val="84B72F"/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765" autoAdjust="0"/>
    <p:restoredTop sz="94660"/>
  </p:normalViewPr>
  <p:slideViewPr>
    <p:cSldViewPr>
      <p:cViewPr>
        <p:scale>
          <a:sx n="88" d="100"/>
          <a:sy n="88" d="100"/>
        </p:scale>
        <p:origin x="-102" y="-564"/>
      </p:cViewPr>
      <p:guideLst>
        <p:guide orient="horz" pos="1207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75239058344901"/>
          <c:y val="0.16267686841027801"/>
          <c:w val="0.75644911564978601"/>
          <c:h val="0.7342753794665489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Policies</c:v>
                </c:pt>
              </c:strCache>
            </c:strRef>
          </c:tx>
          <c:dPt>
            <c:idx val="0"/>
            <c:bubble3D val="0"/>
            <c:spPr>
              <a:solidFill>
                <a:srgbClr val="84B72F"/>
              </a:solidFill>
            </c:spPr>
          </c:dPt>
          <c:dPt>
            <c:idx val="1"/>
            <c:bubble3D val="0"/>
            <c:spPr>
              <a:solidFill>
                <a:srgbClr val="D1FFAE"/>
              </a:solidFill>
            </c:spPr>
          </c:dPt>
          <c:dPt>
            <c:idx val="2"/>
            <c:bubble3D val="0"/>
            <c:spPr>
              <a:solidFill>
                <a:srgbClr val="F2FFEA"/>
              </a:solidFill>
            </c:spPr>
          </c:dPt>
          <c:dPt>
            <c:idx val="3"/>
            <c:bubble3D val="0"/>
            <c:spPr>
              <a:solidFill>
                <a:srgbClr val="5E8005"/>
              </a:solidFill>
            </c:spPr>
          </c:dPt>
          <c:dPt>
            <c:idx val="4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5.4153060724709101E-2"/>
                  <c:y val="-0.3942299674340509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Europe (389)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6.6719440782183795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North </a:t>
                    </a:r>
                    <a:r>
                      <a:rPr lang="en-US" dirty="0" smtClean="0">
                        <a:latin typeface="Calibri"/>
                      </a:rPr>
                      <a:t>America (145)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3.9700783911594904E-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Central &amp; South </a:t>
                    </a:r>
                    <a:r>
                      <a:rPr lang="en-US" dirty="0" smtClean="0">
                        <a:latin typeface="Calibri"/>
                      </a:rPr>
                      <a:t>America (34) 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546778798643599E-2"/>
                  <c:y val="-8.7476383113785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Africa (16)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6065008888159E-2"/>
                  <c:y val="-7.023352076595709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Asia (40)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6350150248782"/>
                  <c:y val="-6.653695377538379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Oceania (39)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Europe</c:v>
                </c:pt>
                <c:pt idx="1">
                  <c:v>North America</c:v>
                </c:pt>
                <c:pt idx="2">
                  <c:v>Central &amp; South America</c:v>
                </c:pt>
                <c:pt idx="3">
                  <c:v>Africa</c:v>
                </c:pt>
                <c:pt idx="4">
                  <c:v>Asia</c:v>
                </c:pt>
                <c:pt idx="5">
                  <c:v>Oceania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389</c:v>
                </c:pt>
                <c:pt idx="1">
                  <c:v>145</c:v>
                </c:pt>
                <c:pt idx="2">
                  <c:v>34</c:v>
                </c:pt>
                <c:pt idx="3">
                  <c:v>16</c:v>
                </c:pt>
                <c:pt idx="4">
                  <c:v>40</c:v>
                </c:pt>
                <c:pt idx="5">
                  <c:v>39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495143924792099"/>
          <c:y val="0.25248935856214999"/>
          <c:w val="0.74620396380200005"/>
          <c:h val="0.6556524813992470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Policies</c:v>
                </c:pt>
              </c:strCache>
            </c:strRef>
          </c:tx>
          <c:dPt>
            <c:idx val="0"/>
            <c:bubble3D val="0"/>
            <c:spPr>
              <a:solidFill>
                <a:srgbClr val="C19859">
                  <a:lumMod val="60000"/>
                  <a:lumOff val="40000"/>
                </a:srgbClr>
              </a:solidFill>
            </c:spPr>
          </c:dPt>
          <c:dPt>
            <c:idx val="1"/>
            <c:bubble3D val="0"/>
            <c:spPr>
              <a:solidFill>
                <a:srgbClr val="84B72F"/>
              </a:solidFill>
            </c:spPr>
          </c:dPt>
          <c:dPt>
            <c:idx val="2"/>
            <c:bubble3D val="0"/>
            <c:spPr>
              <a:solidFill>
                <a:srgbClr val="D1FFAE"/>
              </a:solidFill>
            </c:spPr>
          </c:dPt>
          <c:dPt>
            <c:idx val="3"/>
            <c:bubble3D val="0"/>
            <c:spPr>
              <a:solidFill>
                <a:srgbClr val="5E8005"/>
              </a:solidFill>
            </c:spPr>
          </c:dPt>
          <c:dPt>
            <c:idx val="4"/>
            <c:bubble3D val="0"/>
            <c:spPr>
              <a:solidFill>
                <a:srgbClr val="C19859"/>
              </a:solidFill>
            </c:spPr>
          </c:dPt>
          <c:dLbls>
            <c:dLbl>
              <c:idx val="0"/>
              <c:layout>
                <c:manualLayout>
                  <c:x val="8.8912360159151202E-2"/>
                  <c:y val="-1.0203675545171599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Research </a:t>
                    </a:r>
                    <a:r>
                      <a:rPr lang="en-US" dirty="0" smtClean="0">
                        <a:latin typeface="Calibri"/>
                      </a:rPr>
                      <a:t>funders (72)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50201244054152905"/>
                  <c:y val="-9.6495289909744805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Research </a:t>
                    </a:r>
                    <a:r>
                      <a:rPr lang="en-US" dirty="0" smtClean="0">
                        <a:latin typeface="Calibri"/>
                      </a:rPr>
                      <a:t>institutions (461)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16115831294963"/>
                  <c:y val="0.110817081684125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Research funder and </a:t>
                    </a:r>
                    <a:r>
                      <a:rPr lang="en-US" dirty="0" smtClean="0">
                        <a:latin typeface="Calibri"/>
                      </a:rPr>
                      <a:t>institutions (53)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1036817434044705E-2"/>
                  <c:y val="-6.4297789466178701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Multiple research </a:t>
                    </a:r>
                    <a:r>
                      <a:rPr lang="en-US" dirty="0" err="1" smtClean="0">
                        <a:latin typeface="Calibri"/>
                      </a:rPr>
                      <a:t>organisations</a:t>
                    </a:r>
                    <a:r>
                      <a:rPr lang="en-US" dirty="0" smtClean="0">
                        <a:latin typeface="Calibri"/>
                      </a:rPr>
                      <a:t> (8)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0455730629719598E-2"/>
                  <c:y val="-7.2618435006454402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Sub-units of </a:t>
                    </a:r>
                    <a:r>
                      <a:rPr lang="en-US" dirty="0" smtClean="0">
                        <a:latin typeface="Calibri"/>
                      </a:rPr>
                      <a:t>institutions (69)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6350150248782"/>
                  <c:y val="-6.6536953775383795E-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1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Research funders (72)</c:v>
                </c:pt>
                <c:pt idx="1">
                  <c:v>Research institutions (461)</c:v>
                </c:pt>
                <c:pt idx="2">
                  <c:v>Research funder and institutions (53)</c:v>
                </c:pt>
                <c:pt idx="3">
                  <c:v>Multiple research organisations (8)</c:v>
                </c:pt>
                <c:pt idx="4">
                  <c:v>Sub-units of institutions (69)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72</c:v>
                </c:pt>
                <c:pt idx="1">
                  <c:v>461</c:v>
                </c:pt>
                <c:pt idx="2">
                  <c:v>53</c:v>
                </c:pt>
                <c:pt idx="3">
                  <c:v>8</c:v>
                </c:pt>
                <c:pt idx="4">
                  <c:v>69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8116489108261"/>
          <c:y val="0.18510054438395701"/>
          <c:w val="0.79303894367759498"/>
          <c:h val="0.6977705283797029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Policies</c:v>
                </c:pt>
              </c:strCache>
            </c:strRef>
          </c:tx>
          <c:dPt>
            <c:idx val="0"/>
            <c:bubble3D val="0"/>
            <c:spPr>
              <a:solidFill>
                <a:srgbClr val="84B72F"/>
              </a:solidFill>
            </c:spPr>
          </c:dPt>
          <c:dPt>
            <c:idx val="1"/>
            <c:bubble3D val="0"/>
            <c:spPr>
              <a:solidFill>
                <a:srgbClr val="D1FFAE"/>
              </a:solidFill>
            </c:spPr>
          </c:dPt>
          <c:dPt>
            <c:idx val="2"/>
            <c:bubble3D val="0"/>
            <c:spPr>
              <a:solidFill>
                <a:srgbClr val="F2FFEA"/>
              </a:solidFill>
            </c:spPr>
          </c:dPt>
          <c:dPt>
            <c:idx val="3"/>
            <c:bubble3D val="0"/>
            <c:spPr>
              <a:solidFill>
                <a:srgbClr val="5E8005"/>
              </a:solidFill>
            </c:spPr>
          </c:dPt>
          <c:dPt>
            <c:idx val="4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0.111233077204537"/>
                  <c:y val="-0.3903018183164829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Europe (237; 62%)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172338090011001E-2"/>
                  <c:y val="0.14059215642706399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North </a:t>
                    </a:r>
                    <a:r>
                      <a:rPr lang="en-US" dirty="0" smtClean="0">
                        <a:latin typeface="Calibri"/>
                      </a:rPr>
                      <a:t>America (75; 19%)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97638371493355E-2"/>
                  <c:y val="2.7037124680882499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/>
                      </a:rPr>
                      <a:t>Central &amp; South </a:t>
                    </a:r>
                    <a:r>
                      <a:rPr lang="en-US" dirty="0" smtClean="0">
                        <a:latin typeface="Calibri"/>
                      </a:rPr>
                      <a:t>America (18; 5%)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98110005733367E-2"/>
                  <c:y val="-7.605576402270219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Africa (10; 3%)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0455730629719598E-2"/>
                  <c:y val="-7.261843500645440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Asia (24; 6%)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6350150248782"/>
                  <c:y val="-6.653695377538379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/>
                      </a:rPr>
                      <a:t>Oceania (20; 5%)</a:t>
                    </a:r>
                    <a:endParaRPr lang="en-US" dirty="0">
                      <a:latin typeface="Calibri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Europe</c:v>
                </c:pt>
                <c:pt idx="1">
                  <c:v>North America</c:v>
                </c:pt>
                <c:pt idx="2">
                  <c:v>Central &amp; South America</c:v>
                </c:pt>
                <c:pt idx="3">
                  <c:v>Africa</c:v>
                </c:pt>
                <c:pt idx="4">
                  <c:v>Asia</c:v>
                </c:pt>
                <c:pt idx="5">
                  <c:v>Oceania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211</c:v>
                </c:pt>
                <c:pt idx="1">
                  <c:v>71</c:v>
                </c:pt>
                <c:pt idx="2">
                  <c:v>17</c:v>
                </c:pt>
                <c:pt idx="3">
                  <c:v>10</c:v>
                </c:pt>
                <c:pt idx="4">
                  <c:v>34</c:v>
                </c:pt>
                <c:pt idx="5">
                  <c:v>19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967929368541201"/>
          <c:y val="0.19563319298399101"/>
          <c:w val="0.75224057424476598"/>
          <c:h val="0.65093467888375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Green and Gold criteria</c:v>
                </c:pt>
              </c:strCache>
            </c:strRef>
          </c:tx>
          <c:dPt>
            <c:idx val="0"/>
            <c:bubble3D val="0"/>
            <c:spPr>
              <a:solidFill>
                <a:srgbClr val="84B72F"/>
              </a:solidFill>
            </c:spPr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</c:dPt>
          <c:dPt>
            <c:idx val="2"/>
            <c:bubble3D val="0"/>
            <c:spPr>
              <a:solidFill>
                <a:srgbClr val="A6A6A6"/>
              </a:solidFill>
            </c:spPr>
          </c:dPt>
          <c:dPt>
            <c:idx val="3"/>
            <c:bubble3D val="0"/>
          </c:dPt>
          <c:dLbls>
            <c:dLbl>
              <c:idx val="0"/>
              <c:layout>
                <c:manualLayout>
                  <c:x val="-0.13155222503661901"/>
                  <c:y val="-0.40816916703295397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Deposit in repository </a:t>
                    </a:r>
                    <a:r>
                      <a:rPr lang="en-US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required </a:t>
                    </a:r>
                    <a:r>
                      <a:rPr 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(58%)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3997944501541596E-2"/>
                  <c:y val="0.14784374484131599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Deposit in repository </a:t>
                    </a:r>
                    <a:r>
                      <a:rPr lang="en-US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requested </a:t>
                    </a:r>
                    <a:r>
                      <a:rPr 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(21%)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7133793527607599E-2"/>
                  <c:y val="-6.2220436640923797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Deposit in repository </a:t>
                    </a:r>
                    <a:r>
                      <a:rPr 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not </a:t>
                    </a:r>
                    <a:r>
                      <a:rPr lang="en-US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specified </a:t>
                    </a:r>
                    <a:r>
                      <a:rPr 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(21%)</a:t>
                    </a:r>
                    <a:endParaRPr lang="en-US" b="0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2867626826685003E-2"/>
                  <c:y val="-5.9705453484980998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0455730629719598E-2"/>
                  <c:y val="-7.261843500645440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06350150248782"/>
                  <c:y val="-6.6536953775383795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Deposit in repository required</c:v>
                </c:pt>
                <c:pt idx="1">
                  <c:v>Deposit in repository requested</c:v>
                </c:pt>
                <c:pt idx="2">
                  <c:v>Deposit in repository not specified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381</c:v>
                </c:pt>
                <c:pt idx="1">
                  <c:v>140</c:v>
                </c:pt>
                <c:pt idx="2">
                  <c:v>140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9679440137799"/>
          <c:y val="0.19454891722270501"/>
          <c:w val="0.79785339943071498"/>
          <c:h val="0.6924334115381509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Green and Gold criteria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</c:dPt>
          <c:dPt>
            <c:idx val="1"/>
            <c:bubble3D val="0"/>
            <c:spPr>
              <a:solidFill>
                <a:srgbClr val="FF9900"/>
              </a:solidFill>
            </c:spPr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36841270156091899"/>
                  <c:y val="4.7813712601408501E-2"/>
                </c:manualLayout>
              </c:layout>
              <c:tx>
                <c:rich>
                  <a:bodyPr lIns="0">
                    <a:noAutofit/>
                  </a:bodyPr>
                  <a:lstStyle/>
                  <a:p>
                    <a:pPr>
                      <a:defRPr sz="1100" b="0" i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defRPr>
                    </a:pPr>
                    <a:r>
                      <a:rPr lang="en-US" sz="1100" dirty="0"/>
                      <a:t>OA publishing </a:t>
                    </a:r>
                    <a:r>
                      <a:rPr lang="en-US" sz="1100" dirty="0" smtClean="0"/>
                      <a:t>required (0.3%)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1"/>
              <c:layout>
                <c:manualLayout>
                  <c:x val="-0.147125549434203"/>
                  <c:y val="-7.53415421455748E-2"/>
                </c:manualLayout>
              </c:layout>
              <c:tx>
                <c:rich>
                  <a:bodyPr lIns="0" anchor="ctr" anchorCtr="1">
                    <a:noAutofit/>
                  </a:bodyPr>
                  <a:lstStyle/>
                  <a:p>
                    <a:pPr>
                      <a:defRPr sz="900" b="0" i="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defRPr>
                    </a:pPr>
                    <a:r>
                      <a:rPr lang="en-US" sz="900" dirty="0"/>
                      <a:t>Recommended alternative to Green </a:t>
                    </a:r>
                    <a:r>
                      <a:rPr lang="en-US" sz="900" dirty="0" smtClean="0"/>
                      <a:t>OA (15%)</a:t>
                    </a:r>
                    <a:endParaRPr lang="en-US" sz="90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2"/>
              <c:layout>
                <c:manualLayout>
                  <c:x val="-1.19127862359581E-2"/>
                  <c:y val="-0.17335961320066101"/>
                </c:manualLayout>
              </c:layout>
              <c:tx>
                <c:rich>
                  <a:bodyPr lIns="0">
                    <a:noAutofit/>
                  </a:bodyPr>
                  <a:lstStyle/>
                  <a:p>
                    <a:pPr>
                      <a:defRPr sz="1100" b="0" i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defRPr>
                    </a:pPr>
                    <a:r>
                      <a:rPr lang="en-US" sz="1100" dirty="0"/>
                      <a:t>Permitted alternative to Green </a:t>
                    </a:r>
                    <a:r>
                      <a:rPr lang="en-US" sz="1100" dirty="0" smtClean="0"/>
                      <a:t>OA (15%)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3"/>
              <c:layout>
                <c:manualLayout>
                  <c:x val="3.8352452601049299E-3"/>
                  <c:y val="0.127210601579577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Not specified/</a:t>
                    </a:r>
                    <a:r>
                      <a:rPr lang="en-US" sz="1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other (70%)</a:t>
                    </a:r>
                    <a:endParaRPr lang="en-US" sz="800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0455730629719598E-2"/>
                  <c:y val="-7.261843500645440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06350150248782"/>
                  <c:y val="-6.6536953775383795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lIns="0">
                <a:noAutofit/>
              </a:bodyPr>
              <a:lstStyle/>
              <a:p>
                <a:pPr>
                  <a:defRPr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OA publishing required</c:v>
                </c:pt>
                <c:pt idx="1">
                  <c:v>Recommended alternative to Green OA</c:v>
                </c:pt>
                <c:pt idx="2">
                  <c:v>Permitted alternative to Green OA</c:v>
                </c:pt>
                <c:pt idx="3">
                  <c:v>Not specified/other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97</c:v>
                </c:pt>
                <c:pt idx="2">
                  <c:v>101</c:v>
                </c:pt>
                <c:pt idx="3">
                  <c:v>463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967929368541201"/>
          <c:y val="0.19563319298399101"/>
          <c:w val="0.75224057424476598"/>
          <c:h val="0.65093467888375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Green and Gold criteria</c:v>
                </c:pt>
              </c:strCache>
            </c:strRef>
          </c:tx>
          <c:dPt>
            <c:idx val="0"/>
            <c:bubble3D val="0"/>
            <c:spPr>
              <a:solidFill>
                <a:srgbClr val="84B72F"/>
              </a:solidFill>
            </c:spPr>
          </c:dPt>
          <c:dPt>
            <c:idx val="1"/>
            <c:bubble3D val="0"/>
            <c:spPr>
              <a:solidFill>
                <a:srgbClr val="D1FFAE"/>
              </a:solidFill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3"/>
            <c:bubble3D val="0"/>
          </c:dPt>
          <c:dLbls>
            <c:dLbl>
              <c:idx val="0"/>
              <c:layout>
                <c:manualLayout>
                  <c:x val="-7.90102381786639E-2"/>
                  <c:y val="-0.43732293634040698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Deposit in repository </a:t>
                    </a:r>
                    <a:r>
                      <a:rPr lang="en-US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required</a:t>
                    </a:r>
                    <a:r>
                      <a:rPr 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 (60%)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4388489208633101"/>
                  <c:y val="0.420639905487944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Deposit in repository </a:t>
                    </a:r>
                    <a:r>
                      <a:rPr lang="en-US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requested</a:t>
                    </a:r>
                    <a:r>
                      <a:rPr 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 (23%)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7133793527607599E-2"/>
                  <c:y val="-6.2220436640923797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Deposit in repository </a:t>
                    </a:r>
                    <a:r>
                      <a:rPr 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not </a:t>
                    </a:r>
                    <a:r>
                      <a:rPr lang="en-US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specified</a:t>
                    </a:r>
                    <a:r>
                      <a:rPr 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</a:rPr>
                      <a:t> (19%)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2867626826685003E-2"/>
                  <c:y val="-5.97054534849809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0455730629719598E-2"/>
                  <c:y val="-7.26184350064544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06350150248782"/>
                  <c:y val="-6.65369537753837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Deposit in repository required</c:v>
                </c:pt>
                <c:pt idx="1">
                  <c:v>Deposit in repository requested</c:v>
                </c:pt>
                <c:pt idx="2">
                  <c:v>Deposit in repository not specified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310</c:v>
                </c:pt>
                <c:pt idx="1">
                  <c:v>124</c:v>
                </c:pt>
                <c:pt idx="2">
                  <c:v>104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9679440137799"/>
          <c:y val="0.23604743900571401"/>
          <c:w val="0.75224057424476598"/>
          <c:h val="0.65093467888375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Green and Gold criteria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</c:dPt>
          <c:dPt>
            <c:idx val="1"/>
            <c:bubble3D val="0"/>
            <c:spPr>
              <a:solidFill>
                <a:srgbClr val="FEA022"/>
              </a:solidFill>
            </c:spPr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23665498507125701"/>
                  <c:y val="-3.8066560194752103E-2"/>
                </c:manualLayout>
              </c:layout>
              <c:tx>
                <c:rich>
                  <a:bodyPr lIns="0">
                    <a:noAutofit/>
                  </a:bodyPr>
                  <a:lstStyle/>
                  <a:p>
                    <a:pPr>
                      <a:defRPr sz="1000" b="0" i="0">
                        <a:latin typeface="Calibri" panose="020F0502020204030204" pitchFamily="34" charset="0"/>
                      </a:defRPr>
                    </a:pPr>
                    <a:r>
                      <a:rPr lang="en-US" sz="1000" dirty="0"/>
                      <a:t>OA publishing </a:t>
                    </a:r>
                    <a:r>
                      <a:rPr lang="en-US" sz="1000" dirty="0" smtClean="0"/>
                      <a:t>required (0.3%)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1"/>
              <c:layout>
                <c:manualLayout>
                  <c:x val="-7.7379236414964206E-2"/>
                  <c:y val="-5.7408493266738497E-2"/>
                </c:manualLayout>
              </c:layout>
              <c:tx>
                <c:rich>
                  <a:bodyPr lIns="0" anchor="ctr" anchorCtr="1">
                    <a:noAutofit/>
                  </a:bodyPr>
                  <a:lstStyle/>
                  <a:p>
                    <a:pPr>
                      <a:defRPr sz="1000" b="0" i="0" baseline="0">
                        <a:latin typeface="Calibri" panose="020F0502020204030204" pitchFamily="34" charset="0"/>
                      </a:defRPr>
                    </a:pPr>
                    <a:r>
                      <a:rPr lang="en-US" sz="1000" dirty="0"/>
                      <a:t>Recommended alternative to Green </a:t>
                    </a:r>
                    <a:r>
                      <a:rPr lang="en-US" sz="1000" dirty="0" smtClean="0"/>
                      <a:t>OA (14%)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2"/>
              <c:tx>
                <c:rich>
                  <a:bodyPr lIns="0">
                    <a:noAutofit/>
                  </a:bodyPr>
                  <a:lstStyle/>
                  <a:p>
                    <a:pPr>
                      <a:defRPr sz="1000" b="0" i="0">
                        <a:latin typeface="Calibri" panose="020F0502020204030204" pitchFamily="34" charset="0"/>
                      </a:defRPr>
                    </a:pPr>
                    <a:r>
                      <a:rPr lang="en-US" sz="1000" dirty="0"/>
                      <a:t>Permitted alternative to Green </a:t>
                    </a:r>
                    <a:r>
                      <a:rPr lang="en-US" sz="1000" dirty="0" smtClean="0"/>
                      <a:t>OA (15%)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3"/>
              <c:layout>
                <c:manualLayout>
                  <c:x val="0.12396700267145901"/>
                  <c:y val="0.162573066848584"/>
                </c:manualLayout>
              </c:layout>
              <c:tx>
                <c:rich>
                  <a:bodyPr/>
                  <a:lstStyle/>
                  <a:p>
                    <a:r>
                      <a:rPr lang="en-US" sz="1000" dirty="0">
                        <a:latin typeface="Calibri" panose="020F0502020204030204" pitchFamily="34" charset="0"/>
                      </a:rPr>
                      <a:t>Not specified / </a:t>
                    </a:r>
                    <a:r>
                      <a:rPr lang="en-US" sz="1000" dirty="0" smtClean="0">
                        <a:latin typeface="Calibri" panose="020F0502020204030204" pitchFamily="34" charset="0"/>
                      </a:rPr>
                      <a:t>other (71%)</a:t>
                    </a:r>
                    <a:endParaRPr lang="en-US" sz="800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0455730629719598E-2"/>
                  <c:y val="-7.2618435006454402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06350150248782"/>
                  <c:y val="-6.6536953775383795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lIns="0">
                <a:noAutofit/>
              </a:bodyPr>
              <a:lstStyle/>
              <a:p>
                <a:pPr>
                  <a:defRPr sz="1000"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OA publishing required</c:v>
                </c:pt>
                <c:pt idx="1">
                  <c:v>Recommended alternative to Green OA</c:v>
                </c:pt>
                <c:pt idx="2">
                  <c:v>Permitted alternative to Green OA</c:v>
                </c:pt>
                <c:pt idx="3">
                  <c:v>Not specified/other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75</c:v>
                </c:pt>
                <c:pt idx="2">
                  <c:v>82</c:v>
                </c:pt>
                <c:pt idx="3">
                  <c:v>379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 2</c:v>
                </c:pt>
              </c:strCache>
            </c:strRef>
          </c:tx>
          <c:dPt>
            <c:idx val="0"/>
            <c:bubble3D val="0"/>
            <c:spPr>
              <a:solidFill>
                <a:srgbClr val="84B72F"/>
              </a:solidFill>
            </c:spPr>
          </c:dPt>
          <c:dPt>
            <c:idx val="1"/>
            <c:bubble3D val="0"/>
            <c:spPr>
              <a:solidFill>
                <a:srgbClr val="D1FFAE"/>
              </a:solidFill>
            </c:spPr>
          </c:dPt>
          <c:dPt>
            <c:idx val="2"/>
            <c:bubble3D val="0"/>
            <c:spPr>
              <a:solidFill>
                <a:srgbClr val="5E8005"/>
              </a:solidFill>
            </c:spPr>
          </c:dPt>
          <c:dPt>
            <c:idx val="3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5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2.54285926610147E-3"/>
                  <c:y val="9.9206349206349201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4443924986124301E-2"/>
                  <c:y val="-9.24190726159229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1088679712277601"/>
                  <c:y val="-8.35701787276590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8607750964847799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9339970628854199E-2"/>
                  <c:y val="-4.61117360329958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2576715421540399"/>
                  <c:y val="8.000281214848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No later than time of acceptance for publication</c:v>
                </c:pt>
                <c:pt idx="1">
                  <c:v>No later than publication date</c:v>
                </c:pt>
                <c:pt idx="2">
                  <c:v>By end of policy-specified embargo</c:v>
                </c:pt>
                <c:pt idx="3">
                  <c:v>When publisher permits</c:v>
                </c:pt>
                <c:pt idx="4">
                  <c:v>Not specified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0.16</c:v>
                </c:pt>
                <c:pt idx="1">
                  <c:v>0.19</c:v>
                </c:pt>
                <c:pt idx="2">
                  <c:v>0.09</c:v>
                </c:pt>
                <c:pt idx="3">
                  <c:v>0.06</c:v>
                </c:pt>
                <c:pt idx="4">
                  <c:v>0.39</c:v>
                </c:pt>
                <c:pt idx="5">
                  <c:v>0.11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67399947337703"/>
          <c:y val="0.17361111111111099"/>
          <c:w val="0.37925319294140603"/>
          <c:h val="0.771825396825396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 2</c:v>
                </c:pt>
              </c:strCache>
            </c:strRef>
          </c:tx>
          <c:dPt>
            <c:idx val="0"/>
            <c:bubble3D val="0"/>
            <c:spPr>
              <a:solidFill>
                <a:srgbClr val="84B72F"/>
              </a:solidFill>
            </c:spPr>
          </c:dPt>
          <c:dPt>
            <c:idx val="1"/>
            <c:bubble3D val="0"/>
            <c:spPr>
              <a:solidFill>
                <a:srgbClr val="D1FFAE"/>
              </a:solidFill>
            </c:spPr>
          </c:dPt>
          <c:dPt>
            <c:idx val="2"/>
            <c:bubble3D val="0"/>
            <c:spPr>
              <a:solidFill>
                <a:srgbClr val="5E8005"/>
              </a:solidFill>
            </c:spPr>
          </c:dPt>
          <c:dPt>
            <c:idx val="3"/>
            <c:bubble3D val="0"/>
            <c:spPr>
              <a:solidFill>
                <a:schemeClr val="bg2">
                  <a:lumMod val="40000"/>
                  <a:lumOff val="60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5"/>
            <c:bubble3D val="0"/>
            <c:spPr>
              <a:solidFill>
                <a:srgbClr val="7F7F7F"/>
              </a:solidFill>
            </c:spPr>
          </c:dPt>
          <c:dLbls>
            <c:dLbl>
              <c:idx val="0"/>
              <c:layout>
                <c:manualLayout>
                  <c:x val="-0.239502518402577"/>
                  <c:y val="-5.67968907409533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4443924986124301E-2"/>
                  <c:y val="-9.24190726159229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4904292836685798E-3"/>
                  <c:y val="2.3907654328426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3353062513866098E-2"/>
                  <c:y val="1.55627421572302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9339970628854199E-2"/>
                  <c:y val="-4.61117360329958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9704408458057299E-2"/>
                  <c:y val="4.907764485678609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No later than time of acceptance for publication</c:v>
                </c:pt>
                <c:pt idx="1">
                  <c:v>No later than publication date</c:v>
                </c:pt>
                <c:pt idx="2">
                  <c:v>By end of policy-specified embargo</c:v>
                </c:pt>
                <c:pt idx="3">
                  <c:v>When publisher permits</c:v>
                </c:pt>
                <c:pt idx="4">
                  <c:v>Not specified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7.0000000000000007E-2</c:v>
                </c:pt>
                <c:pt idx="1">
                  <c:v>0.04</c:v>
                </c:pt>
                <c:pt idx="2">
                  <c:v>0.06</c:v>
                </c:pt>
                <c:pt idx="3">
                  <c:v>0.09</c:v>
                </c:pt>
                <c:pt idx="4">
                  <c:v>0.69</c:v>
                </c:pt>
                <c:pt idx="5">
                  <c:v>0.05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10141-6190-CC45-8748-13D6006166EC}" type="datetimeFigureOut">
              <a:rPr lang="en-US" smtClean="0"/>
              <a:t>03-Jun-16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FB652-E21E-F84F-A0FC-C08BA100C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67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E580E7-1C69-4C58-8D26-33BAF126AD9E}" type="datetimeFigureOut">
              <a:rPr lang="el-GR"/>
              <a:pPr>
                <a:defRPr/>
              </a:pPr>
              <a:t>3/6/2016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l-G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A98E74-D392-4913-AEA0-054A8C57A20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3452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F1FB12-3C24-4C1E-A884-7CF11B56D7EC}" type="slidenum">
              <a:rPr lang="el-GR" smtClean="0"/>
              <a:pPr/>
              <a:t>1</a:t>
            </a:fld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1523607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576" y="260648"/>
            <a:ext cx="7610078" cy="817562"/>
          </a:xfrm>
        </p:spPr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9904" y="1916832"/>
            <a:ext cx="7341790" cy="3508375"/>
          </a:xfrm>
        </p:spPr>
        <p:txBody>
          <a:bodyPr/>
          <a:lstStyle>
            <a:lvl1pPr marL="342900" indent="-273050">
              <a:buClr>
                <a:schemeClr val="accent4">
                  <a:lumMod val="50000"/>
                </a:schemeClr>
              </a:buClr>
              <a:buSzPct val="70000"/>
              <a:buFont typeface="Wingdings" panose="05000000000000000000" pitchFamily="2" charset="2"/>
              <a:buChar char="§"/>
              <a:defRPr/>
            </a:lvl1pPr>
            <a:lvl2pPr marL="639763" indent="-273050">
              <a:buClr>
                <a:schemeClr val="accent4">
                  <a:lumMod val="50000"/>
                </a:schemeClr>
              </a:buClr>
              <a:buSzPct val="70000"/>
              <a:buFont typeface="Wingdings" panose="05000000000000000000" pitchFamily="2" charset="2"/>
              <a:buChar char="§"/>
              <a:defRPr/>
            </a:lvl2pPr>
            <a:lvl3pPr marL="914400" indent="-228600">
              <a:buClr>
                <a:schemeClr val="accent4">
                  <a:lumMod val="50000"/>
                </a:schemeClr>
              </a:buClr>
              <a:buSzPct val="70000"/>
              <a:buFont typeface="Wingdings" panose="05000000000000000000" pitchFamily="2" charset="2"/>
              <a:buChar char="§"/>
              <a:defRPr/>
            </a:lvl3pPr>
            <a:lvl4pPr marL="1123950" indent="-228600">
              <a:buClr>
                <a:schemeClr val="accent4">
                  <a:lumMod val="50000"/>
                </a:schemeClr>
              </a:buClr>
              <a:buSzPct val="70000"/>
              <a:buFont typeface="Wingdings" panose="05000000000000000000" pitchFamily="2" charset="2"/>
              <a:buChar char="§"/>
              <a:defRPr/>
            </a:lvl4pPr>
            <a:lvl5pPr marL="1325563" indent="-228600">
              <a:buClr>
                <a:schemeClr val="accent4">
                  <a:lumMod val="50000"/>
                </a:schemeClr>
              </a:buClr>
              <a:buSzPct val="7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6D548-4E75-4F0F-93B8-E27C4C75119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BBFD7-2BC8-469D-81BB-4B3137417FF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70F1B-64E3-4F50-9278-1BA78BD1D0A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69F8A-CBC4-4FF0-884A-7C8B5EEB203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6D989-E883-4CA3-AD9D-157DCBCDDDA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B3F47-7A1E-4C1A-9688-2EE2A0E6761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10068-EDCA-48D0-A668-5EADAFCBDA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1" y="1030147"/>
            <a:ext cx="1608157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071" y="1030147"/>
            <a:ext cx="5875679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1A832-934E-4DC7-825A-BF7F8253CB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130300" y="1027113"/>
            <a:ext cx="7610475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30300" y="2324100"/>
            <a:ext cx="734218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2963" y="6492875"/>
            <a:ext cx="1443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4024A402-0177-45C3-8BA8-53E652C44AE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029" name="Picture 1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0" y="-635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1" r:id="rId2"/>
    <p:sldLayoutId id="2147484340" r:id="rId3"/>
    <p:sldLayoutId id="2147484339" r:id="rId4"/>
    <p:sldLayoutId id="2147484338" r:id="rId5"/>
    <p:sldLayoutId id="2147484337" r:id="rId6"/>
    <p:sldLayoutId id="2147484336" r:id="rId7"/>
    <p:sldLayoutId id="2147484335" r:id="rId8"/>
    <p:sldLayoutId id="2147484334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Arial" charset="0"/>
          <a:ea typeface="+mj-ea"/>
          <a:cs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  <a:cs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Arial" charset="0"/>
          <a:ea typeface="+mn-ea"/>
          <a:cs typeface="Arial" charset="0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Arial" charset="0"/>
          <a:ea typeface="+mn-ea"/>
          <a:cs typeface="Arial" charset="0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Arial" charset="0"/>
          <a:ea typeface="+mn-ea"/>
          <a:cs typeface="Arial" charset="0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Arial" charset="0"/>
          <a:ea typeface="+mn-ea"/>
          <a:cs typeface="Arial" charset="0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Arial" charset="0"/>
          <a:ea typeface="+mn-ea"/>
          <a:cs typeface="Arial" charset="0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oarmap.eprints.org/" TargetMode="Externa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oarmap.eprints.org/" TargetMode="Externa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almaswan3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oarmap.eprints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oarmap.eprints.org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oarmap.eprints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oarmap.eprints.org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oarmap.eprints.org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oarmap.eprints.org/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oarmap.eprints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oarmap.eprint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230485" y="6324600"/>
            <a:ext cx="6162675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Event, location, date</a:t>
            </a:r>
            <a:endParaRPr lang="en-GB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65213" y="2644775"/>
            <a:ext cx="8424862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Open Access policies: numbers and types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08584" y="4582170"/>
            <a:ext cx="8424862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Presenter’s name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89850" y="115888"/>
            <a:ext cx="1655763" cy="151288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Logo area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of deposit (mandatory policies)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39257170"/>
              </p:ext>
            </p:extLst>
          </p:nvPr>
        </p:nvGraphicFramePr>
        <p:xfrm>
          <a:off x="992560" y="1340768"/>
          <a:ext cx="813690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72680" y="602128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3"/>
              </a:rPr>
              <a:t>http://roarmap.eprints.org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32488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of deposit (voluntary policies)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34929956"/>
              </p:ext>
            </p:extLst>
          </p:nvPr>
        </p:nvGraphicFramePr>
        <p:xfrm>
          <a:off x="776536" y="1412776"/>
          <a:ext cx="813690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00672" y="59492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3"/>
              </a:rPr>
              <a:t>http://roarmap.eprints.org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9864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832" y="260350"/>
            <a:ext cx="6104806" cy="817563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Thank you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8824" y="2564904"/>
            <a:ext cx="6192689" cy="2859584"/>
          </a:xfrm>
        </p:spPr>
        <p:txBody>
          <a:bodyPr/>
          <a:lstStyle/>
          <a:p>
            <a:pPr marL="69850" indent="0">
              <a:buNone/>
              <a:defRPr/>
            </a:pPr>
            <a:r>
              <a:rPr lang="en-GB" sz="3200" dirty="0">
                <a:hlinkClick r:id="rId2"/>
              </a:rPr>
              <a:t>a</a:t>
            </a:r>
            <a:r>
              <a:rPr lang="en-GB" sz="3200" dirty="0" smtClean="0">
                <a:hlinkClick r:id="rId2"/>
              </a:rPr>
              <a:t>lmaswan3@gmail.com</a:t>
            </a:r>
            <a:endParaRPr lang="en-GB" sz="3200" dirty="0" smtClean="0"/>
          </a:p>
          <a:p>
            <a:pPr marL="69850" indent="0">
              <a:buNone/>
              <a:defRPr/>
            </a:pPr>
            <a:r>
              <a:rPr lang="en-GB" sz="3200" dirty="0" smtClean="0"/>
              <a:t>Skype: </a:t>
            </a:r>
            <a:r>
              <a:rPr lang="en-GB" sz="3200" dirty="0" err="1" smtClean="0"/>
              <a:t>almaswan</a:t>
            </a:r>
            <a:endParaRPr lang="en-GB" sz="3200" dirty="0" smtClean="0"/>
          </a:p>
          <a:p>
            <a:pPr marL="69850" indent="0">
              <a:buNone/>
              <a:defRPr/>
            </a:pPr>
            <a:r>
              <a:rPr lang="en-GB" sz="3200" dirty="0" smtClean="0"/>
              <a:t>Tel: +44 1392 879702</a:t>
            </a:r>
            <a:endParaRPr lang="el-GR" sz="3200" dirty="0"/>
          </a:p>
        </p:txBody>
      </p:sp>
      <p:sp>
        <p:nvSpPr>
          <p:cNvPr id="4" name="Rectangle 3"/>
          <p:cNvSpPr/>
          <p:nvPr/>
        </p:nvSpPr>
        <p:spPr>
          <a:xfrm>
            <a:off x="128588" y="260350"/>
            <a:ext cx="1655762" cy="165576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Logo area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3318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ROARMAP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528" y="1916832"/>
            <a:ext cx="8784976" cy="3508375"/>
          </a:xfrm>
        </p:spPr>
        <p:txBody>
          <a:bodyPr/>
          <a:lstStyle/>
          <a:p>
            <a:r>
              <a:rPr lang="en-US" dirty="0" smtClean="0"/>
              <a:t>Registry of Open Access Repository Mandates and Policies</a:t>
            </a:r>
          </a:p>
          <a:p>
            <a:r>
              <a:rPr lang="en-US" dirty="0" smtClean="0">
                <a:hlinkClick r:id="rId2"/>
              </a:rPr>
              <a:t>http://roarmap.eprints.org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Sought out existing policies that were not registered in ROARMAP to ensure comprehensiveness</a:t>
            </a:r>
          </a:p>
          <a:p>
            <a:r>
              <a:rPr lang="en-US" dirty="0" smtClean="0"/>
              <a:t>Developed a new, detailed classification scheme</a:t>
            </a:r>
          </a:p>
          <a:p>
            <a:r>
              <a:rPr lang="en-US" dirty="0" smtClean="0"/>
              <a:t>Classified all policies according to this scheme</a:t>
            </a:r>
          </a:p>
          <a:p>
            <a:r>
              <a:rPr lang="en-US" dirty="0" smtClean="0"/>
              <a:t>Re-launched with 660+ policies fully classified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55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OARMAP chart March 201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95"/>
          <a:stretch/>
        </p:blipFill>
        <p:spPr>
          <a:xfrm>
            <a:off x="1352600" y="332656"/>
            <a:ext cx="7931124" cy="5508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0632" y="59492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3"/>
              </a:rPr>
              <a:t>http://roarmap.eprints.org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77219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71" y="188640"/>
            <a:ext cx="9439049" cy="864096"/>
          </a:xfrm>
        </p:spPr>
        <p:txBody>
          <a:bodyPr/>
          <a:lstStyle/>
          <a:p>
            <a:r>
              <a:rPr lang="en-US" sz="3600" dirty="0" smtClean="0"/>
              <a:t>Current global picture: Open Access policies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276053"/>
              </p:ext>
            </p:extLst>
          </p:nvPr>
        </p:nvGraphicFramePr>
        <p:xfrm>
          <a:off x="1505946" y="1196749"/>
          <a:ext cx="6655901" cy="4198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9676"/>
                <a:gridCol w="2916225"/>
              </a:tblGrid>
              <a:tr h="52477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Region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84B7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Policies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84B72F"/>
                    </a:solidFill>
                  </a:tcPr>
                </a:tc>
              </a:tr>
              <a:tr h="52477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Europe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389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</a:tr>
              <a:tr h="52477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North America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F2FF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145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F2FFEA"/>
                    </a:solidFill>
                  </a:tcPr>
                </a:tc>
              </a:tr>
              <a:tr h="52477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Central &amp;</a:t>
                      </a:r>
                      <a:r>
                        <a:rPr lang="en-US" sz="2000" baseline="0" dirty="0" smtClean="0">
                          <a:latin typeface="Calibri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</a:rPr>
                        <a:t>South America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34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</a:tr>
              <a:tr h="52477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Africa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F2FF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16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F2FFEA"/>
                    </a:solidFill>
                  </a:tcPr>
                </a:tc>
              </a:tr>
              <a:tr h="52477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Asia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40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</a:tr>
              <a:tr h="52477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/>
                        </a:rPr>
                        <a:t>Oceania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F2FF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</a:rPr>
                        <a:t>39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F2FFEA"/>
                    </a:solidFill>
                  </a:tcPr>
                </a:tc>
              </a:tr>
              <a:tr h="524776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alibri"/>
                        </a:rPr>
                        <a:t>Total</a:t>
                      </a:r>
                      <a:endParaRPr lang="en-US" sz="2000" b="1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alibri"/>
                        </a:rPr>
                        <a:t>663</a:t>
                      </a:r>
                      <a:endParaRPr lang="en-US" sz="2000" b="1" dirty="0">
                        <a:latin typeface="Calibri"/>
                      </a:endParaRPr>
                    </a:p>
                  </a:txBody>
                  <a:tcPr marL="99060" marR="99060" marT="60960" marB="60960">
                    <a:solidFill>
                      <a:srgbClr val="D1FFA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0619" y="5733257"/>
            <a:ext cx="48784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Calibri"/>
              </a:rPr>
              <a:t>Data: ROARMAP (Registry of Open Access Policies and Mandates</a:t>
            </a:r>
            <a:r>
              <a:rPr lang="en-US" sz="1100" dirty="0">
                <a:latin typeface="Calibri"/>
              </a:rPr>
              <a:t>) </a:t>
            </a:r>
            <a:r>
              <a:rPr lang="en-US" sz="1100" dirty="0">
                <a:latin typeface="Calibri"/>
                <a:hlinkClick r:id="rId2"/>
              </a:rPr>
              <a:t>http://roarmap.eprints.org</a:t>
            </a:r>
            <a:r>
              <a:rPr lang="en-US" sz="1100" dirty="0" smtClean="0">
                <a:latin typeface="Calibri"/>
                <a:hlinkClick r:id="rId2"/>
              </a:rPr>
              <a:t>/</a:t>
            </a:r>
            <a:r>
              <a:rPr lang="en-US" sz="1100" dirty="0" smtClean="0">
                <a:latin typeface="Calibri"/>
              </a:rPr>
              <a:t> </a:t>
            </a:r>
            <a:endParaRPr lang="en-US" sz="11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5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532" y="188640"/>
            <a:ext cx="8420100" cy="720080"/>
          </a:xfrm>
        </p:spPr>
        <p:txBody>
          <a:bodyPr/>
          <a:lstStyle/>
          <a:p>
            <a:r>
              <a:rPr lang="en-US" dirty="0" smtClean="0"/>
              <a:t>Open Access policies worldwide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2263725"/>
              </p:ext>
            </p:extLst>
          </p:nvPr>
        </p:nvGraphicFramePr>
        <p:xfrm>
          <a:off x="194472" y="1052736"/>
          <a:ext cx="9400381" cy="5324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28664" y="59492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3"/>
              </a:rPr>
              <a:t>http://roarmap.eprints.org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1530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480" y="260648"/>
            <a:ext cx="9361040" cy="864096"/>
          </a:xfrm>
        </p:spPr>
        <p:txBody>
          <a:bodyPr/>
          <a:lstStyle/>
          <a:p>
            <a:r>
              <a:rPr lang="en-US" sz="4000" dirty="0" smtClean="0"/>
              <a:t>Open Access policymakers worldwide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437535"/>
              </p:ext>
            </p:extLst>
          </p:nvPr>
        </p:nvGraphicFramePr>
        <p:xfrm>
          <a:off x="272481" y="1340768"/>
          <a:ext cx="9400381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28664" y="602128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3"/>
              </a:rPr>
              <a:t>http://roarmap.eprints.org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5755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523" y="260648"/>
            <a:ext cx="8420100" cy="864096"/>
          </a:xfrm>
        </p:spPr>
        <p:txBody>
          <a:bodyPr/>
          <a:lstStyle/>
          <a:p>
            <a:r>
              <a:rPr lang="en-US" sz="4000" dirty="0" smtClean="0"/>
              <a:t>Open Access </a:t>
            </a:r>
            <a:r>
              <a:rPr lang="en-US" sz="4000" u="sng" dirty="0" smtClean="0"/>
              <a:t>mandates</a:t>
            </a:r>
            <a:r>
              <a:rPr lang="en-US" sz="4000" dirty="0" smtClean="0"/>
              <a:t> worldwide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561010"/>
              </p:ext>
            </p:extLst>
          </p:nvPr>
        </p:nvGraphicFramePr>
        <p:xfrm>
          <a:off x="252812" y="1052736"/>
          <a:ext cx="9400381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00672" y="602128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3"/>
              </a:rPr>
              <a:t>http://roarmap.eprints.org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1455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576" y="260648"/>
            <a:ext cx="7610078" cy="1224136"/>
          </a:xfrm>
        </p:spPr>
        <p:txBody>
          <a:bodyPr/>
          <a:lstStyle/>
          <a:p>
            <a:r>
              <a:rPr lang="en-US" dirty="0" smtClean="0"/>
              <a:t>Green and Gold policy requirements (funder policies)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923126525"/>
              </p:ext>
            </p:extLst>
          </p:nvPr>
        </p:nvGraphicFramePr>
        <p:xfrm>
          <a:off x="109841" y="1772816"/>
          <a:ext cx="4771151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60885120"/>
              </p:ext>
            </p:extLst>
          </p:nvPr>
        </p:nvGraphicFramePr>
        <p:xfrm>
          <a:off x="5025008" y="1772816"/>
          <a:ext cx="439248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00672" y="59492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4"/>
              </a:rPr>
              <a:t>http://roarmap.eprints.org</a:t>
            </a:r>
            <a:r>
              <a:rPr lang="en-US" sz="1800" dirty="0" smtClean="0">
                <a:hlinkClick r:id="rId4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465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568" y="620688"/>
            <a:ext cx="7610078" cy="817562"/>
          </a:xfrm>
        </p:spPr>
        <p:txBody>
          <a:bodyPr/>
          <a:lstStyle/>
          <a:p>
            <a:r>
              <a:rPr lang="en-US" dirty="0" smtClean="0"/>
              <a:t>Green and Gold policy requirements (institutional policies)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2716293"/>
              </p:ext>
            </p:extLst>
          </p:nvPr>
        </p:nvGraphicFramePr>
        <p:xfrm>
          <a:off x="272480" y="1772816"/>
          <a:ext cx="468052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4121796"/>
              </p:ext>
            </p:extLst>
          </p:nvPr>
        </p:nvGraphicFramePr>
        <p:xfrm>
          <a:off x="4953000" y="1628800"/>
          <a:ext cx="482453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28664" y="59492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/>
              <a:t>Data: </a:t>
            </a:r>
            <a:r>
              <a:rPr lang="en-US" sz="1800" dirty="0"/>
              <a:t>ROARMAP: </a:t>
            </a:r>
            <a:r>
              <a:rPr lang="en-US" sz="1800" dirty="0">
                <a:hlinkClick r:id="rId4"/>
              </a:rPr>
              <a:t>http://roarmap.eprints.org</a:t>
            </a:r>
            <a:r>
              <a:rPr lang="en-US" sz="1800" dirty="0" smtClean="0">
                <a:hlinkClick r:id="rId4"/>
              </a:rPr>
              <a:t>/</a:t>
            </a:r>
            <a:r>
              <a:rPr lang="en-US" sz="1800" dirty="0" smtClean="0"/>
              <a:t> (data point February 2015)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637450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4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FEA708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1553</TotalTime>
  <Words>473</Words>
  <Application>Microsoft Office PowerPoint</Application>
  <PresentationFormat>A4 Paper (210x297 mm)</PresentationFormat>
  <Paragraphs>81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PowerPoint Presentation</vt:lpstr>
      <vt:lpstr>ROARMAP</vt:lpstr>
      <vt:lpstr>PowerPoint Presentation</vt:lpstr>
      <vt:lpstr>Current global picture: Open Access policies</vt:lpstr>
      <vt:lpstr>Open Access policies worldwide</vt:lpstr>
      <vt:lpstr>Open Access policymakers worldwide</vt:lpstr>
      <vt:lpstr>Open Access mandates worldwide</vt:lpstr>
      <vt:lpstr>Green and Gold policy requirements (funder policies)</vt:lpstr>
      <vt:lpstr>Green and Gold policy requirements (institutional policies)</vt:lpstr>
      <vt:lpstr>Time of deposit (mandatory policies)</vt:lpstr>
      <vt:lpstr>Time of deposit (voluntary policies)</vt:lpstr>
      <vt:lpstr>Thank you</vt:lpstr>
    </vt:vector>
  </TitlesOfParts>
  <Company>ekt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 …….(title)</dc:title>
  <dc:creator>Βασιλική Καλαιτζή</dc:creator>
  <cp:lastModifiedBy>Meg</cp:lastModifiedBy>
  <cp:revision>157</cp:revision>
  <cp:lastPrinted>2015-04-27T06:12:43Z</cp:lastPrinted>
  <dcterms:created xsi:type="dcterms:W3CDTF">2012-06-29T08:41:12Z</dcterms:created>
  <dcterms:modified xsi:type="dcterms:W3CDTF">2016-06-03T18:33:25Z</dcterms:modified>
</cp:coreProperties>
</file>