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5"/>
    <p:sldMasterId id="214748366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Lst>
  <p:sldSz cy="5143500" cx="9144000"/>
  <p:notesSz cx="6858000" cy="9144000"/>
  <p:embeddedFontLst>
    <p:embeddedFont>
      <p:font typeface="Roboto"/>
      <p:regular r:id="rId61"/>
      <p:bold r:id="rId62"/>
      <p:italic r:id="rId63"/>
      <p:boldItalic r:id="rId64"/>
    </p:embeddedFont>
    <p:embeddedFont>
      <p:font typeface="Nunito"/>
      <p:regular r:id="rId65"/>
      <p:bold r:id="rId66"/>
      <p:italic r:id="rId67"/>
      <p:boldItalic r:id="rId6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04CC075-9BCD-4C6A-8EEA-0B7640B9354B}">
  <a:tblStyle styleId="{B04CC075-9BCD-4C6A-8EEA-0B7640B9354B}"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font" Target="fonts/Roboto-bold.fntdata"/><Relationship Id="rId61" Type="http://schemas.openxmlformats.org/officeDocument/2006/relationships/font" Target="fonts/Roboto-regular.fntdata"/><Relationship Id="rId20" Type="http://schemas.openxmlformats.org/officeDocument/2006/relationships/slide" Target="slides/slide13.xml"/><Relationship Id="rId64" Type="http://schemas.openxmlformats.org/officeDocument/2006/relationships/font" Target="fonts/Roboto-boldItalic.fntdata"/><Relationship Id="rId63" Type="http://schemas.openxmlformats.org/officeDocument/2006/relationships/font" Target="fonts/Roboto-italic.fntdata"/><Relationship Id="rId22" Type="http://schemas.openxmlformats.org/officeDocument/2006/relationships/slide" Target="slides/slide15.xml"/><Relationship Id="rId66" Type="http://schemas.openxmlformats.org/officeDocument/2006/relationships/font" Target="fonts/Nunito-bold.fntdata"/><Relationship Id="rId21" Type="http://schemas.openxmlformats.org/officeDocument/2006/relationships/slide" Target="slides/slide14.xml"/><Relationship Id="rId65" Type="http://schemas.openxmlformats.org/officeDocument/2006/relationships/font" Target="fonts/Nunito-regular.fntdata"/><Relationship Id="rId24" Type="http://schemas.openxmlformats.org/officeDocument/2006/relationships/slide" Target="slides/slide17.xml"/><Relationship Id="rId68" Type="http://schemas.openxmlformats.org/officeDocument/2006/relationships/font" Target="fonts/Nunito-boldItalic.fntdata"/><Relationship Id="rId23" Type="http://schemas.openxmlformats.org/officeDocument/2006/relationships/slide" Target="slides/slide16.xml"/><Relationship Id="rId67" Type="http://schemas.openxmlformats.org/officeDocument/2006/relationships/font" Target="fonts/Nunito-italic.fntdata"/><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e8173c518d_1_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06" name="Google Shape;106;ge8173c518d_1_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e99e24a0d7_0_22: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85" name="Google Shape;185;ge99e24a0d7_0_22: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e9135c848e_0_2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e9135c848e_0_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e9135c848e_0_255: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00" name="Google Shape;200;ge9135c848e_0_255: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e9135c848e_0_365: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07" name="Google Shape;207;ge9135c848e_0_365: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e9135c848e_0_16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46" name="Google Shape;246;ge9135c848e_0_16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e99e24a0d7_0_38: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54" name="Google Shape;254;ge99e24a0d7_0_38: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e9135c848e_0_29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62" name="Google Shape;262;ge9135c848e_0_29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e9135c848e_0_354: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71" name="Google Shape;271;ge9135c848e_0_354: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e9135c848e_0_822: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79" name="Google Shape;279;ge9135c848e_0_822: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e9135c848e_0_2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e9135c848e_0_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e8173c518d_1_5:notes"/>
          <p:cNvSpPr/>
          <p:nvPr>
            <p:ph idx="2" type="sldImg"/>
          </p:nvPr>
        </p:nvSpPr>
        <p:spPr>
          <a:xfrm>
            <a:off x="-16992301"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12" name="Google Shape;112;ge8173c518d_1_5: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e9135c848e_0_34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294" name="Google Shape;294;ge9135c848e_0_34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e96699a7e9_1_4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02" name="Google Shape;302;ge96699a7e9_1_4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e9135c848e_0_85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10" name="Google Shape;310;ge9135c848e_0_85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e9135c848e_0_85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18" name="Google Shape;318;ge9135c848e_0_85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e9135c848e_0_892: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29" name="Google Shape;329;ge9135c848e_0_892: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e9135c848e_0_904: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41" name="Google Shape;341;ge9135c848e_0_904: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e9135c848e_0_91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53" name="Google Shape;353;ge9135c848e_0_91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e96699a7e9_1_8: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63" name="Google Shape;363;ge96699a7e9_1_8: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e96699a7e9_1_3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73" name="Google Shape;373;ge96699a7e9_1_3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e96699a7e9_1_21: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82" name="Google Shape;382;ge96699a7e9_1_2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e8173c518d_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e8173c518d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e99e24a0d7_1_33: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392" name="Google Shape;392;ge99e24a0d7_1_33: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e99e24a0d7_1_4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01" name="Google Shape;401;ge99e24a0d7_1_4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e99e24a0d7_1_5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10" name="Google Shape;410;ge99e24a0d7_1_5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e96699a7e9_1_5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19" name="Google Shape;419;ge96699a7e9_1_5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e99e24a0d7_0_341: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29" name="Google Shape;429;ge99e24a0d7_0_341: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e99e24a0d7_1_95: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38" name="Google Shape;438;ge99e24a0d7_1_95: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e9135c848e_0_3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e9135c848e_0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e99e24a0d7_1_18: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53" name="Google Shape;453;ge99e24a0d7_1_18: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e99e24a0d7_1_25: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61" name="Google Shape;461;ge99e24a0d7_1_25: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e9135c848e_0_332: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69" name="Google Shape;469;ge9135c848e_0_332: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e8173c518d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e8173c518d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e99e24a0d7_0_21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78" name="Google Shape;478;ge99e24a0d7_0_21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e99e24a0d7_0_14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84" name="Google Shape;484;ge99e24a0d7_0_14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e99e24a0d7_0_153: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90" name="Google Shape;490;ge99e24a0d7_0_153: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e99e24a0d7_0_15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496" name="Google Shape;496;ge99e24a0d7_0_15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e8cbf6e1e8_0_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03" name="Google Shape;503;ge8cbf6e1e8_0_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e9135c848e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 name="Google Shape;510;ge9135c848e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e99e24a0d7_1_6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16" name="Google Shape;516;ge99e24a0d7_1_6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ge99e24a0d7_0_70: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24" name="Google Shape;524;ge99e24a0d7_0_70: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e99e24a0d7_1_76: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32" name="Google Shape;532;ge99e24a0d7_1_76: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e9135c848e_0_24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40" name="Google Shape;540;ge9135c848e_0_24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e8173c518d_1_32: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42" name="Google Shape;142;ge8173c518d_1_32: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e9135c848e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e9135c848e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e8173c518d_0_78:notes"/>
          <p:cNvSpPr/>
          <p:nvPr>
            <p:ph idx="2" type="sldImg"/>
          </p:nvPr>
        </p:nvSpPr>
        <p:spPr>
          <a:xfrm>
            <a:off x="-16992302"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553" name="Google Shape;553;ge8173c518d_0_78: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e99e24a0d7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e99e24a0d7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e99e24a0d7_0_85: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ge99e24a0d7_0_85:notes"/>
          <p:cNvSpPr/>
          <p:nvPr>
            <p:ph idx="2" type="sldImg"/>
          </p:nvPr>
        </p:nvSpPr>
        <p:spPr>
          <a:xfrm>
            <a:off x="380205" y="685800"/>
            <a:ext cx="6097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e9135c848e_0_227: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53" name="Google Shape;153;ge9135c848e_0_227: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e97f976ace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e97f976ace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e97f976ace_0_19: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68" name="Google Shape;168;ge97f976ace_0_19: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e99e24a0d7_0_54:notes"/>
          <p:cNvSpPr/>
          <p:nvPr>
            <p:ph idx="2" type="sldImg"/>
          </p:nvPr>
        </p:nvSpPr>
        <p:spPr>
          <a:xfrm>
            <a:off x="-16992294" y="-11796713"/>
            <a:ext cx="22159200" cy="124650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
            <a:headEnd len="sm" w="sm" type="none"/>
            <a:tailEnd len="sm" w="sm" type="none"/>
          </a:ln>
        </p:spPr>
      </p:sp>
      <p:sp>
        <p:nvSpPr>
          <p:cNvPr id="178" name="Google Shape;178;ge99e24a0d7_0_54:notes"/>
          <p:cNvSpPr txBox="1"/>
          <p:nvPr>
            <p:ph idx="1" type="body"/>
          </p:nvPr>
        </p:nvSpPr>
        <p:spPr>
          <a:xfrm>
            <a:off x="685800" y="4343400"/>
            <a:ext cx="5457900" cy="4086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Nunito"/>
              <a:ea typeface="Nunito"/>
              <a:cs typeface="Nunito"/>
              <a:sym typeface="Nunit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spTree>
      <p:nvGrpSpPr>
        <p:cNvPr id="51" name="Shape 51"/>
        <p:cNvGrpSpPr/>
        <p:nvPr/>
      </p:nvGrpSpPr>
      <p:grpSpPr>
        <a:xfrm>
          <a:off x="0" y="0"/>
          <a:ext cx="0" cy="0"/>
          <a:chOff x="0" y="0"/>
          <a:chExt cx="0" cy="0"/>
        </a:xfrm>
      </p:grpSpPr>
      <p:grpSp>
        <p:nvGrpSpPr>
          <p:cNvPr id="52" name="Google Shape;52;p14"/>
          <p:cNvGrpSpPr/>
          <p:nvPr/>
        </p:nvGrpSpPr>
        <p:grpSpPr>
          <a:xfrm rot="5400000">
            <a:off x="-6268628" y="-149214"/>
            <a:ext cx="9200670" cy="1614535"/>
            <a:chOff x="0" y="-156114"/>
            <a:chExt cx="24535120" cy="4304278"/>
          </a:xfrm>
        </p:grpSpPr>
        <p:sp>
          <p:nvSpPr>
            <p:cNvPr id="53" name="Google Shape;53;p14"/>
            <p:cNvSpPr/>
            <p:nvPr/>
          </p:nvSpPr>
          <p:spPr>
            <a:xfrm>
              <a:off x="23378291" y="2431564"/>
              <a:ext cx="1134300" cy="1716600"/>
            </a:xfrm>
            <a:custGeom>
              <a:rect b="b" l="l" r="r" t="t"/>
              <a:pathLst>
                <a:path extrusionOk="0" h="120000" w="120000">
                  <a:moveTo>
                    <a:pt x="0" y="119931"/>
                  </a:moveTo>
                  <a:lnTo>
                    <a:pt x="119895" y="63310"/>
                  </a:lnTo>
                  <a:lnTo>
                    <a:pt x="119895" y="0"/>
                  </a:lnTo>
                  <a:lnTo>
                    <a:pt x="0" y="119931"/>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4" name="Google Shape;54;p14"/>
            <p:cNvSpPr/>
            <p:nvPr/>
          </p:nvSpPr>
          <p:spPr>
            <a:xfrm>
              <a:off x="23079220" y="-88970"/>
              <a:ext cx="1455900" cy="4233000"/>
            </a:xfrm>
            <a:custGeom>
              <a:rect b="b" l="l" r="r" t="t"/>
              <a:pathLst>
                <a:path extrusionOk="0" h="120000" w="120000">
                  <a:moveTo>
                    <a:pt x="0" y="0"/>
                  </a:moveTo>
                  <a:lnTo>
                    <a:pt x="26531" y="119972"/>
                  </a:lnTo>
                  <a:lnTo>
                    <a:pt x="119918" y="71396"/>
                  </a:lnTo>
                  <a:lnTo>
                    <a:pt x="119918"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5" name="Google Shape;55;p14"/>
            <p:cNvSpPr/>
            <p:nvPr/>
          </p:nvSpPr>
          <p:spPr>
            <a:xfrm>
              <a:off x="20776620" y="-88970"/>
              <a:ext cx="2646600" cy="4233000"/>
            </a:xfrm>
            <a:custGeom>
              <a:rect b="b" l="l" r="r" t="t"/>
              <a:pathLst>
                <a:path extrusionOk="0" h="120000" w="120000">
                  <a:moveTo>
                    <a:pt x="0" y="0"/>
                  </a:moveTo>
                  <a:lnTo>
                    <a:pt x="119955" y="119972"/>
                  </a:lnTo>
                  <a:lnTo>
                    <a:pt x="105351" y="0"/>
                  </a:lnTo>
                  <a:lnTo>
                    <a:pt x="0" y="0"/>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6" name="Google Shape;56;p14"/>
            <p:cNvSpPr/>
            <p:nvPr/>
          </p:nvSpPr>
          <p:spPr>
            <a:xfrm>
              <a:off x="20420244" y="-88970"/>
              <a:ext cx="3003000" cy="4233000"/>
            </a:xfrm>
            <a:custGeom>
              <a:rect b="b" l="l" r="r" t="t"/>
              <a:pathLst>
                <a:path extrusionOk="0" h="120000" w="120000">
                  <a:moveTo>
                    <a:pt x="0" y="0"/>
                  </a:moveTo>
                  <a:lnTo>
                    <a:pt x="1692" y="89022"/>
                  </a:lnTo>
                  <a:lnTo>
                    <a:pt x="119960" y="119972"/>
                  </a:lnTo>
                  <a:lnTo>
                    <a:pt x="14247"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7" name="Google Shape;57;p14"/>
            <p:cNvSpPr/>
            <p:nvPr/>
          </p:nvSpPr>
          <p:spPr>
            <a:xfrm>
              <a:off x="17677877" y="-88971"/>
              <a:ext cx="2785800" cy="3142200"/>
            </a:xfrm>
            <a:custGeom>
              <a:rect b="b" l="l" r="r" t="t"/>
              <a:pathLst>
                <a:path extrusionOk="0" h="120000" w="120000">
                  <a:moveTo>
                    <a:pt x="90276" y="0"/>
                  </a:moveTo>
                  <a:lnTo>
                    <a:pt x="0" y="73550"/>
                  </a:lnTo>
                  <a:lnTo>
                    <a:pt x="119957" y="119962"/>
                  </a:lnTo>
                  <a:lnTo>
                    <a:pt x="118131" y="0"/>
                  </a:lnTo>
                  <a:lnTo>
                    <a:pt x="90276" y="0"/>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8" name="Google Shape;58;p14"/>
            <p:cNvSpPr/>
            <p:nvPr/>
          </p:nvSpPr>
          <p:spPr>
            <a:xfrm>
              <a:off x="17608342" y="-88971"/>
              <a:ext cx="2168700" cy="1925400"/>
            </a:xfrm>
            <a:custGeom>
              <a:rect b="b" l="l" r="r" t="t"/>
              <a:pathLst>
                <a:path extrusionOk="0" h="120000" w="120000">
                  <a:moveTo>
                    <a:pt x="0" y="0"/>
                  </a:moveTo>
                  <a:lnTo>
                    <a:pt x="3929" y="119938"/>
                  </a:lnTo>
                  <a:lnTo>
                    <a:pt x="119945"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59" name="Google Shape;59;p14"/>
            <p:cNvSpPr/>
            <p:nvPr/>
          </p:nvSpPr>
          <p:spPr>
            <a:xfrm>
              <a:off x="14888519" y="-88734"/>
              <a:ext cx="2811900" cy="1925400"/>
            </a:xfrm>
            <a:custGeom>
              <a:rect b="b" l="l" r="r" t="t"/>
              <a:pathLst>
                <a:path extrusionOk="0" h="120000" w="120000">
                  <a:moveTo>
                    <a:pt x="0" y="0"/>
                  </a:moveTo>
                  <a:lnTo>
                    <a:pt x="119957" y="119938"/>
                  </a:lnTo>
                  <a:lnTo>
                    <a:pt x="116928" y="0"/>
                  </a:lnTo>
                  <a:lnTo>
                    <a:pt x="0" y="0"/>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0" name="Google Shape;60;p14"/>
            <p:cNvSpPr/>
            <p:nvPr/>
          </p:nvSpPr>
          <p:spPr>
            <a:xfrm>
              <a:off x="13589856" y="-88970"/>
              <a:ext cx="4137300" cy="3520200"/>
            </a:xfrm>
            <a:custGeom>
              <a:rect b="b" l="l" r="r" t="t"/>
              <a:pathLst>
                <a:path extrusionOk="0" h="120000" w="120000">
                  <a:moveTo>
                    <a:pt x="0" y="0"/>
                  </a:moveTo>
                  <a:lnTo>
                    <a:pt x="53937" y="119966"/>
                  </a:lnTo>
                  <a:lnTo>
                    <a:pt x="119971" y="65643"/>
                  </a:lnTo>
                  <a:lnTo>
                    <a:pt x="38436"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1" name="Google Shape;61;p14"/>
            <p:cNvSpPr/>
            <p:nvPr/>
          </p:nvSpPr>
          <p:spPr>
            <a:xfrm>
              <a:off x="11104147" y="-111272"/>
              <a:ext cx="4346100" cy="3520200"/>
            </a:xfrm>
            <a:custGeom>
              <a:rect b="b" l="l" r="r" t="t"/>
              <a:pathLst>
                <a:path extrusionOk="0" h="120000" w="120000">
                  <a:moveTo>
                    <a:pt x="26270" y="0"/>
                  </a:moveTo>
                  <a:lnTo>
                    <a:pt x="0" y="59126"/>
                  </a:lnTo>
                  <a:lnTo>
                    <a:pt x="119972" y="119966"/>
                  </a:lnTo>
                  <a:lnTo>
                    <a:pt x="68629" y="0"/>
                  </a:lnTo>
                  <a:lnTo>
                    <a:pt x="26270" y="0"/>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2" name="Google Shape;62;p14"/>
            <p:cNvSpPr/>
            <p:nvPr/>
          </p:nvSpPr>
          <p:spPr>
            <a:xfrm>
              <a:off x="9793019" y="-88970"/>
              <a:ext cx="369300" cy="195600"/>
            </a:xfrm>
            <a:custGeom>
              <a:rect b="b" l="l" r="r" t="t"/>
              <a:pathLst>
                <a:path extrusionOk="0" h="120000" w="120000">
                  <a:moveTo>
                    <a:pt x="35935" y="0"/>
                  </a:moveTo>
                  <a:lnTo>
                    <a:pt x="0" y="119393"/>
                  </a:lnTo>
                  <a:lnTo>
                    <a:pt x="119679" y="0"/>
                  </a:lnTo>
                  <a:lnTo>
                    <a:pt x="35935"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3" name="Google Shape;63;p14"/>
            <p:cNvSpPr/>
            <p:nvPr/>
          </p:nvSpPr>
          <p:spPr>
            <a:xfrm>
              <a:off x="9698211" y="-88970"/>
              <a:ext cx="225900" cy="195600"/>
            </a:xfrm>
            <a:custGeom>
              <a:rect b="b" l="l" r="r" t="t"/>
              <a:pathLst>
                <a:path extrusionOk="0" h="120000" w="120000">
                  <a:moveTo>
                    <a:pt x="0" y="0"/>
                  </a:moveTo>
                  <a:lnTo>
                    <a:pt x="61298" y="119393"/>
                  </a:lnTo>
                  <a:lnTo>
                    <a:pt x="119480" y="0"/>
                  </a:lnTo>
                  <a:lnTo>
                    <a:pt x="0"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4" name="Google Shape;64;p14"/>
            <p:cNvSpPr/>
            <p:nvPr/>
          </p:nvSpPr>
          <p:spPr>
            <a:xfrm>
              <a:off x="8502000" y="61758"/>
              <a:ext cx="2646900" cy="2259900"/>
            </a:xfrm>
            <a:custGeom>
              <a:rect b="b" l="l" r="r" t="t"/>
              <a:pathLst>
                <a:path extrusionOk="0" h="120000" w="120000">
                  <a:moveTo>
                    <a:pt x="119955" y="81832"/>
                  </a:moveTo>
                  <a:lnTo>
                    <a:pt x="58436" y="0"/>
                  </a:lnTo>
                  <a:lnTo>
                    <a:pt x="0" y="119947"/>
                  </a:lnTo>
                  <a:lnTo>
                    <a:pt x="119955" y="81832"/>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5" name="Google Shape;65;p14"/>
            <p:cNvSpPr/>
            <p:nvPr/>
          </p:nvSpPr>
          <p:spPr>
            <a:xfrm>
              <a:off x="6821130" y="61996"/>
              <a:ext cx="2985600" cy="2259900"/>
            </a:xfrm>
            <a:custGeom>
              <a:rect b="b" l="l" r="r" t="t"/>
              <a:pathLst>
                <a:path extrusionOk="0" h="120000" w="120000">
                  <a:moveTo>
                    <a:pt x="119960" y="0"/>
                  </a:moveTo>
                  <a:lnTo>
                    <a:pt x="0" y="32670"/>
                  </a:lnTo>
                  <a:lnTo>
                    <a:pt x="68158" y="119947"/>
                  </a:lnTo>
                  <a:lnTo>
                    <a:pt x="119960"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6" name="Google Shape;66;p14"/>
            <p:cNvSpPr/>
            <p:nvPr/>
          </p:nvSpPr>
          <p:spPr>
            <a:xfrm>
              <a:off x="6829814" y="-88970"/>
              <a:ext cx="2985600" cy="808500"/>
            </a:xfrm>
            <a:custGeom>
              <a:rect b="b" l="l" r="r" t="t"/>
              <a:pathLst>
                <a:path extrusionOk="0" h="120000" w="120000">
                  <a:moveTo>
                    <a:pt x="2415" y="0"/>
                  </a:moveTo>
                  <a:lnTo>
                    <a:pt x="0" y="119854"/>
                  </a:lnTo>
                  <a:lnTo>
                    <a:pt x="119960" y="28759"/>
                  </a:lnTo>
                  <a:lnTo>
                    <a:pt x="115287" y="0"/>
                  </a:lnTo>
                  <a:lnTo>
                    <a:pt x="2415" y="0"/>
                  </a:lnTo>
                </a:path>
              </a:pathLst>
            </a:custGeom>
            <a:solidFill>
              <a:srgbClr val="0D456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7" name="Google Shape;67;p14"/>
            <p:cNvSpPr/>
            <p:nvPr/>
          </p:nvSpPr>
          <p:spPr>
            <a:xfrm>
              <a:off x="5975275" y="-88970"/>
              <a:ext cx="943200" cy="808500"/>
            </a:xfrm>
            <a:custGeom>
              <a:rect b="b" l="l" r="r" t="t"/>
              <a:pathLst>
                <a:path extrusionOk="0" h="120000" w="120000">
                  <a:moveTo>
                    <a:pt x="0" y="0"/>
                  </a:moveTo>
                  <a:lnTo>
                    <a:pt x="112209" y="119854"/>
                  </a:lnTo>
                  <a:lnTo>
                    <a:pt x="119874"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8" name="Google Shape;68;p14"/>
            <p:cNvSpPr/>
            <p:nvPr/>
          </p:nvSpPr>
          <p:spPr>
            <a:xfrm>
              <a:off x="5608571" y="674793"/>
              <a:ext cx="2916300" cy="1642800"/>
            </a:xfrm>
            <a:custGeom>
              <a:rect b="b" l="l" r="r" t="t"/>
              <a:pathLst>
                <a:path extrusionOk="0" h="120000" w="120000">
                  <a:moveTo>
                    <a:pt x="119959" y="119928"/>
                  </a:moveTo>
                  <a:lnTo>
                    <a:pt x="50165" y="0"/>
                  </a:lnTo>
                  <a:lnTo>
                    <a:pt x="0" y="95179"/>
                  </a:lnTo>
                  <a:lnTo>
                    <a:pt x="119959" y="119928"/>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69" name="Google Shape;69;p14"/>
            <p:cNvSpPr/>
            <p:nvPr/>
          </p:nvSpPr>
          <p:spPr>
            <a:xfrm>
              <a:off x="5092201" y="-155877"/>
              <a:ext cx="1760100" cy="2112300"/>
            </a:xfrm>
            <a:custGeom>
              <a:rect b="b" l="l" r="r" t="t"/>
              <a:pathLst>
                <a:path extrusionOk="0" h="120000" w="120000">
                  <a:moveTo>
                    <a:pt x="0" y="0"/>
                  </a:moveTo>
                  <a:lnTo>
                    <a:pt x="36866" y="119944"/>
                  </a:lnTo>
                  <a:lnTo>
                    <a:pt x="119932" y="45930"/>
                  </a:lnTo>
                  <a:lnTo>
                    <a:pt x="59966"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0" name="Google Shape;70;p14"/>
            <p:cNvSpPr/>
            <p:nvPr/>
          </p:nvSpPr>
          <p:spPr>
            <a:xfrm>
              <a:off x="443059" y="190760"/>
              <a:ext cx="5232600" cy="2977200"/>
            </a:xfrm>
            <a:custGeom>
              <a:rect b="b" l="l" r="r" t="t"/>
              <a:pathLst>
                <a:path extrusionOk="0" h="120000" w="120000">
                  <a:moveTo>
                    <a:pt x="119977" y="70370"/>
                  </a:moveTo>
                  <a:lnTo>
                    <a:pt x="19273" y="0"/>
                  </a:lnTo>
                  <a:lnTo>
                    <a:pt x="0" y="119960"/>
                  </a:lnTo>
                  <a:lnTo>
                    <a:pt x="119977" y="70370"/>
                  </a:lnTo>
                </a:path>
              </a:pathLst>
            </a:custGeom>
            <a:solidFill>
              <a:srgbClr val="0A2C5B"/>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1" name="Google Shape;71;p14"/>
            <p:cNvSpPr/>
            <p:nvPr/>
          </p:nvSpPr>
          <p:spPr>
            <a:xfrm>
              <a:off x="1264131" y="-156113"/>
              <a:ext cx="4393800" cy="2112300"/>
            </a:xfrm>
            <a:custGeom>
              <a:rect b="b" l="l" r="r" t="t"/>
              <a:pathLst>
                <a:path extrusionOk="0" h="120000" w="120000">
                  <a:moveTo>
                    <a:pt x="25195" y="0"/>
                  </a:moveTo>
                  <a:lnTo>
                    <a:pt x="0" y="20867"/>
                  </a:lnTo>
                  <a:lnTo>
                    <a:pt x="119973" y="119944"/>
                  </a:lnTo>
                  <a:lnTo>
                    <a:pt x="105195" y="0"/>
                  </a:lnTo>
                  <a:lnTo>
                    <a:pt x="25195" y="0"/>
                  </a:lnTo>
                </a:path>
              </a:pathLst>
            </a:custGeom>
            <a:solidFill>
              <a:srgbClr val="104388"/>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2" name="Google Shape;72;p14"/>
            <p:cNvSpPr/>
            <p:nvPr/>
          </p:nvSpPr>
          <p:spPr>
            <a:xfrm>
              <a:off x="1264131" y="-133574"/>
              <a:ext cx="921300" cy="369300"/>
            </a:xfrm>
            <a:custGeom>
              <a:rect b="b" l="l" r="r" t="t"/>
              <a:pathLst>
                <a:path extrusionOk="0" h="120000" w="120000">
                  <a:moveTo>
                    <a:pt x="9220" y="0"/>
                  </a:moveTo>
                  <a:lnTo>
                    <a:pt x="0" y="119679"/>
                  </a:lnTo>
                  <a:lnTo>
                    <a:pt x="119871" y="0"/>
                  </a:lnTo>
                  <a:lnTo>
                    <a:pt x="922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3" name="Google Shape;73;p14"/>
            <p:cNvSpPr/>
            <p:nvPr/>
          </p:nvSpPr>
          <p:spPr>
            <a:xfrm>
              <a:off x="734484" y="-133574"/>
              <a:ext cx="621600" cy="369300"/>
            </a:xfrm>
            <a:custGeom>
              <a:rect b="b" l="l" r="r" t="t"/>
              <a:pathLst>
                <a:path extrusionOk="0" h="120000" w="120000">
                  <a:moveTo>
                    <a:pt x="0" y="0"/>
                  </a:moveTo>
                  <a:lnTo>
                    <a:pt x="106073" y="119679"/>
                  </a:lnTo>
                  <a:lnTo>
                    <a:pt x="119809"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4" name="Google Shape;74;p14"/>
            <p:cNvSpPr/>
            <p:nvPr/>
          </p:nvSpPr>
          <p:spPr>
            <a:xfrm>
              <a:off x="0" y="885559"/>
              <a:ext cx="447600" cy="2259900"/>
            </a:xfrm>
            <a:custGeom>
              <a:rect b="b" l="l" r="r" t="t"/>
              <a:pathLst>
                <a:path extrusionOk="0" h="120000" w="120000">
                  <a:moveTo>
                    <a:pt x="0" y="110157"/>
                  </a:moveTo>
                  <a:lnTo>
                    <a:pt x="119735" y="119947"/>
                  </a:lnTo>
                  <a:lnTo>
                    <a:pt x="0" y="0"/>
                  </a:lnTo>
                  <a:lnTo>
                    <a:pt x="0" y="110157"/>
                  </a:lnTo>
                </a:path>
              </a:pathLst>
            </a:custGeom>
            <a:solidFill>
              <a:srgbClr val="0A2C5B"/>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5" name="Google Shape;75;p14"/>
            <p:cNvSpPr/>
            <p:nvPr/>
          </p:nvSpPr>
          <p:spPr>
            <a:xfrm>
              <a:off x="0" y="-156114"/>
              <a:ext cx="1286400" cy="3342000"/>
            </a:xfrm>
            <a:custGeom>
              <a:rect b="b" l="l" r="r" t="t"/>
              <a:pathLst>
                <a:path extrusionOk="0" h="120000" w="120000">
                  <a:moveTo>
                    <a:pt x="0" y="0"/>
                  </a:moveTo>
                  <a:lnTo>
                    <a:pt x="0" y="38938"/>
                  </a:lnTo>
                  <a:lnTo>
                    <a:pt x="41531" y="119964"/>
                  </a:lnTo>
                  <a:lnTo>
                    <a:pt x="119908" y="13191"/>
                  </a:lnTo>
                  <a:lnTo>
                    <a:pt x="68820" y="0"/>
                  </a:lnTo>
                  <a:lnTo>
                    <a:pt x="0" y="0"/>
                  </a:lnTo>
                </a:path>
              </a:pathLst>
            </a:custGeom>
            <a:solidFill>
              <a:srgbClr val="104388"/>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6" name="Google Shape;76;p14"/>
            <p:cNvSpPr/>
            <p:nvPr/>
          </p:nvSpPr>
          <p:spPr>
            <a:xfrm>
              <a:off x="8462804" y="1591817"/>
              <a:ext cx="6988500" cy="1786200"/>
            </a:xfrm>
            <a:custGeom>
              <a:rect b="b" l="l" r="r" t="t"/>
              <a:pathLst>
                <a:path extrusionOk="0" h="120000" w="120000">
                  <a:moveTo>
                    <a:pt x="119983" y="119933"/>
                  </a:moveTo>
                  <a:lnTo>
                    <a:pt x="0" y="48211"/>
                  </a:lnTo>
                  <a:lnTo>
                    <a:pt x="45425" y="0"/>
                  </a:lnTo>
                  <a:lnTo>
                    <a:pt x="119983" y="119933"/>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77" name="Google Shape;77;p14"/>
            <p:cNvSpPr/>
            <p:nvPr/>
          </p:nvSpPr>
          <p:spPr>
            <a:xfrm>
              <a:off x="9776123" y="-125128"/>
              <a:ext cx="2307900" cy="1734000"/>
            </a:xfrm>
            <a:custGeom>
              <a:rect b="b" l="l" r="r" t="t"/>
              <a:pathLst>
                <a:path extrusionOk="0" h="120000" w="120000">
                  <a:moveTo>
                    <a:pt x="19103" y="0"/>
                  </a:moveTo>
                  <a:lnTo>
                    <a:pt x="0" y="13424"/>
                  </a:lnTo>
                  <a:lnTo>
                    <a:pt x="70524" y="119931"/>
                  </a:lnTo>
                  <a:lnTo>
                    <a:pt x="119948" y="0"/>
                  </a:lnTo>
                  <a:lnTo>
                    <a:pt x="19103"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efault">
  <p:cSld name="2_Default">
    <p:spTree>
      <p:nvGrpSpPr>
        <p:cNvPr id="78" name="Shape 78"/>
        <p:cNvGrpSpPr/>
        <p:nvPr/>
      </p:nvGrpSpPr>
      <p:grpSpPr>
        <a:xfrm>
          <a:off x="0" y="0"/>
          <a:ext cx="0" cy="0"/>
          <a:chOff x="0" y="0"/>
          <a:chExt cx="0" cy="0"/>
        </a:xfrm>
      </p:grpSpPr>
      <p:sp>
        <p:nvSpPr>
          <p:cNvPr id="79" name="Google Shape;79;p15"/>
          <p:cNvSpPr/>
          <p:nvPr/>
        </p:nvSpPr>
        <p:spPr>
          <a:xfrm rot="10800000">
            <a:off x="1755088" y="4871865"/>
            <a:ext cx="813600" cy="312900"/>
          </a:xfrm>
          <a:custGeom>
            <a:rect b="b" l="l" r="r" t="t"/>
            <a:pathLst>
              <a:path extrusionOk="0" h="120000" w="120000">
                <a:moveTo>
                  <a:pt x="0" y="0"/>
                </a:moveTo>
                <a:lnTo>
                  <a:pt x="3929" y="119938"/>
                </a:lnTo>
                <a:lnTo>
                  <a:pt x="119945" y="0"/>
                </a:lnTo>
                <a:lnTo>
                  <a:pt x="0" y="0"/>
                </a:lnTo>
              </a:path>
            </a:pathLst>
          </a:custGeom>
          <a:solidFill>
            <a:schemeClr val="accent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0" name="Google Shape;80;p15"/>
          <p:cNvSpPr/>
          <p:nvPr/>
        </p:nvSpPr>
        <p:spPr>
          <a:xfrm rot="10800000">
            <a:off x="2534088" y="4871826"/>
            <a:ext cx="1054800" cy="312900"/>
          </a:xfrm>
          <a:custGeom>
            <a:rect b="b" l="l" r="r" t="t"/>
            <a:pathLst>
              <a:path extrusionOk="0" h="120000" w="120000">
                <a:moveTo>
                  <a:pt x="0" y="0"/>
                </a:moveTo>
                <a:lnTo>
                  <a:pt x="119957" y="119938"/>
                </a:lnTo>
                <a:lnTo>
                  <a:pt x="116928" y="0"/>
                </a:lnTo>
                <a:lnTo>
                  <a:pt x="0" y="0"/>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1" name="Google Shape;81;p15"/>
          <p:cNvSpPr/>
          <p:nvPr/>
        </p:nvSpPr>
        <p:spPr>
          <a:xfrm rot="10800000">
            <a:off x="2524113" y="4612965"/>
            <a:ext cx="1551900" cy="571800"/>
          </a:xfrm>
          <a:custGeom>
            <a:rect b="b" l="l" r="r" t="t"/>
            <a:pathLst>
              <a:path extrusionOk="0" h="120000" w="120000">
                <a:moveTo>
                  <a:pt x="0" y="0"/>
                </a:moveTo>
                <a:lnTo>
                  <a:pt x="53937" y="119966"/>
                </a:lnTo>
                <a:lnTo>
                  <a:pt x="119971" y="65643"/>
                </a:lnTo>
                <a:lnTo>
                  <a:pt x="38436" y="0"/>
                </a:lnTo>
                <a:lnTo>
                  <a:pt x="0" y="0"/>
                </a:lnTo>
              </a:path>
            </a:pathLst>
          </a:custGeom>
          <a:solidFill>
            <a:srgbClr val="78E0E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2" name="Google Shape;82;p15"/>
          <p:cNvSpPr/>
          <p:nvPr/>
        </p:nvSpPr>
        <p:spPr>
          <a:xfrm rot="10800000">
            <a:off x="3378198" y="4616587"/>
            <a:ext cx="1630200" cy="571800"/>
          </a:xfrm>
          <a:custGeom>
            <a:rect b="b" l="l" r="r" t="t"/>
            <a:pathLst>
              <a:path extrusionOk="0" h="120000" w="120000">
                <a:moveTo>
                  <a:pt x="26270" y="0"/>
                </a:moveTo>
                <a:lnTo>
                  <a:pt x="0" y="59126"/>
                </a:lnTo>
                <a:lnTo>
                  <a:pt x="119972" y="119966"/>
                </a:lnTo>
                <a:lnTo>
                  <a:pt x="68629" y="0"/>
                </a:lnTo>
                <a:lnTo>
                  <a:pt x="26270" y="0"/>
                </a:lnTo>
              </a:path>
            </a:pathLst>
          </a:custGeom>
          <a:solidFill>
            <a:schemeClr val="accent4"/>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3" name="Google Shape;83;p15"/>
          <p:cNvSpPr/>
          <p:nvPr/>
        </p:nvSpPr>
        <p:spPr>
          <a:xfrm rot="10800000">
            <a:off x="5361599" y="5152965"/>
            <a:ext cx="138600" cy="31800"/>
          </a:xfrm>
          <a:custGeom>
            <a:rect b="b" l="l" r="r" t="t"/>
            <a:pathLst>
              <a:path extrusionOk="0" h="120000" w="120000">
                <a:moveTo>
                  <a:pt x="35935" y="0"/>
                </a:moveTo>
                <a:lnTo>
                  <a:pt x="0" y="119393"/>
                </a:lnTo>
                <a:lnTo>
                  <a:pt x="119679" y="0"/>
                </a:lnTo>
                <a:lnTo>
                  <a:pt x="35935"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4" name="Google Shape;84;p15"/>
          <p:cNvSpPr/>
          <p:nvPr/>
        </p:nvSpPr>
        <p:spPr>
          <a:xfrm rot="10800000">
            <a:off x="5451161" y="5152965"/>
            <a:ext cx="84600" cy="31800"/>
          </a:xfrm>
          <a:custGeom>
            <a:rect b="b" l="l" r="r" t="t"/>
            <a:pathLst>
              <a:path extrusionOk="0" h="120000" w="120000">
                <a:moveTo>
                  <a:pt x="0" y="0"/>
                </a:moveTo>
                <a:lnTo>
                  <a:pt x="61298" y="119393"/>
                </a:lnTo>
                <a:lnTo>
                  <a:pt x="119480" y="0"/>
                </a:lnTo>
                <a:lnTo>
                  <a:pt x="0"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5" name="Google Shape;85;p15"/>
          <p:cNvSpPr/>
          <p:nvPr/>
        </p:nvSpPr>
        <p:spPr>
          <a:xfrm rot="10800000">
            <a:off x="4991757" y="4793380"/>
            <a:ext cx="992700" cy="366900"/>
          </a:xfrm>
          <a:custGeom>
            <a:rect b="b" l="l" r="r" t="t"/>
            <a:pathLst>
              <a:path extrusionOk="0" h="120000" w="120000">
                <a:moveTo>
                  <a:pt x="119955" y="81832"/>
                </a:moveTo>
                <a:lnTo>
                  <a:pt x="58436" y="0"/>
                </a:lnTo>
                <a:lnTo>
                  <a:pt x="0" y="119947"/>
                </a:lnTo>
                <a:lnTo>
                  <a:pt x="119955" y="81832"/>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6" name="Google Shape;86;p15"/>
          <p:cNvSpPr/>
          <p:nvPr/>
        </p:nvSpPr>
        <p:spPr>
          <a:xfrm rot="10800000">
            <a:off x="5495048" y="4793342"/>
            <a:ext cx="1119900" cy="366900"/>
          </a:xfrm>
          <a:custGeom>
            <a:rect b="b" l="l" r="r" t="t"/>
            <a:pathLst>
              <a:path extrusionOk="0" h="120000" w="120000">
                <a:moveTo>
                  <a:pt x="119960" y="0"/>
                </a:moveTo>
                <a:lnTo>
                  <a:pt x="0" y="32670"/>
                </a:lnTo>
                <a:lnTo>
                  <a:pt x="68158" y="119947"/>
                </a:lnTo>
                <a:lnTo>
                  <a:pt x="119960"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7" name="Google Shape;87;p15"/>
          <p:cNvSpPr/>
          <p:nvPr/>
        </p:nvSpPr>
        <p:spPr>
          <a:xfrm rot="10800000">
            <a:off x="5491791" y="5053365"/>
            <a:ext cx="1119900" cy="131400"/>
          </a:xfrm>
          <a:custGeom>
            <a:rect b="b" l="l" r="r" t="t"/>
            <a:pathLst>
              <a:path extrusionOk="0" h="120000" w="120000">
                <a:moveTo>
                  <a:pt x="2415" y="0"/>
                </a:moveTo>
                <a:lnTo>
                  <a:pt x="0" y="119854"/>
                </a:lnTo>
                <a:lnTo>
                  <a:pt x="119960" y="28759"/>
                </a:lnTo>
                <a:lnTo>
                  <a:pt x="115287" y="0"/>
                </a:lnTo>
                <a:lnTo>
                  <a:pt x="2415" y="0"/>
                </a:lnTo>
              </a:path>
            </a:pathLst>
          </a:custGeom>
          <a:solidFill>
            <a:srgbClr val="0D4566"/>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8" name="Google Shape;88;p15"/>
          <p:cNvSpPr/>
          <p:nvPr/>
        </p:nvSpPr>
        <p:spPr>
          <a:xfrm rot="10800000">
            <a:off x="6578526" y="5053365"/>
            <a:ext cx="353700" cy="131400"/>
          </a:xfrm>
          <a:custGeom>
            <a:rect b="b" l="l" r="r" t="t"/>
            <a:pathLst>
              <a:path extrusionOk="0" h="120000" w="120000">
                <a:moveTo>
                  <a:pt x="0" y="0"/>
                </a:moveTo>
                <a:lnTo>
                  <a:pt x="112209" y="119854"/>
                </a:lnTo>
                <a:lnTo>
                  <a:pt x="119874"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89" name="Google Shape;89;p15"/>
          <p:cNvSpPr/>
          <p:nvPr/>
        </p:nvSpPr>
        <p:spPr>
          <a:xfrm rot="10800000">
            <a:off x="5975976" y="4793699"/>
            <a:ext cx="1093800" cy="267000"/>
          </a:xfrm>
          <a:custGeom>
            <a:rect b="b" l="l" r="r" t="t"/>
            <a:pathLst>
              <a:path extrusionOk="0" h="120000" w="120000">
                <a:moveTo>
                  <a:pt x="119959" y="119928"/>
                </a:moveTo>
                <a:lnTo>
                  <a:pt x="50165" y="0"/>
                </a:lnTo>
                <a:lnTo>
                  <a:pt x="0" y="95179"/>
                </a:lnTo>
                <a:lnTo>
                  <a:pt x="119959" y="119928"/>
                </a:lnTo>
              </a:path>
            </a:pathLst>
          </a:custGeom>
          <a:solidFill>
            <a:schemeClr val="accent2"/>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0" name="Google Shape;90;p15"/>
          <p:cNvSpPr/>
          <p:nvPr/>
        </p:nvSpPr>
        <p:spPr>
          <a:xfrm rot="10800000">
            <a:off x="6603165" y="4852433"/>
            <a:ext cx="660300" cy="343200"/>
          </a:xfrm>
          <a:custGeom>
            <a:rect b="b" l="l" r="r" t="t"/>
            <a:pathLst>
              <a:path extrusionOk="0" h="120000" w="120000">
                <a:moveTo>
                  <a:pt x="0" y="0"/>
                </a:moveTo>
                <a:lnTo>
                  <a:pt x="36866" y="119944"/>
                </a:lnTo>
                <a:lnTo>
                  <a:pt x="119932" y="45930"/>
                </a:lnTo>
                <a:lnTo>
                  <a:pt x="59966" y="0"/>
                </a:lnTo>
                <a:lnTo>
                  <a:pt x="0" y="0"/>
                </a:lnTo>
              </a:path>
            </a:pathLst>
          </a:custGeom>
          <a:solidFill>
            <a:schemeClr val="accent1"/>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1" name="Google Shape;91;p15"/>
          <p:cNvSpPr/>
          <p:nvPr/>
        </p:nvSpPr>
        <p:spPr>
          <a:xfrm rot="10800000">
            <a:off x="7044748" y="4655425"/>
            <a:ext cx="1962600" cy="483900"/>
          </a:xfrm>
          <a:custGeom>
            <a:rect b="b" l="l" r="r" t="t"/>
            <a:pathLst>
              <a:path extrusionOk="0" h="120000" w="120000">
                <a:moveTo>
                  <a:pt x="119977" y="70370"/>
                </a:moveTo>
                <a:lnTo>
                  <a:pt x="19273" y="0"/>
                </a:lnTo>
                <a:lnTo>
                  <a:pt x="0" y="119960"/>
                </a:lnTo>
                <a:lnTo>
                  <a:pt x="119977" y="70370"/>
                </a:lnTo>
              </a:path>
            </a:pathLst>
          </a:custGeom>
          <a:solidFill>
            <a:srgbClr val="0A2C5B"/>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2" name="Google Shape;92;p15"/>
          <p:cNvSpPr/>
          <p:nvPr/>
        </p:nvSpPr>
        <p:spPr>
          <a:xfrm rot="10800000">
            <a:off x="7051166" y="4852471"/>
            <a:ext cx="1648200" cy="343200"/>
          </a:xfrm>
          <a:custGeom>
            <a:rect b="b" l="l" r="r" t="t"/>
            <a:pathLst>
              <a:path extrusionOk="0" h="120000" w="120000">
                <a:moveTo>
                  <a:pt x="25195" y="0"/>
                </a:moveTo>
                <a:lnTo>
                  <a:pt x="0" y="20867"/>
                </a:lnTo>
                <a:lnTo>
                  <a:pt x="119973" y="119944"/>
                </a:lnTo>
                <a:lnTo>
                  <a:pt x="105195" y="0"/>
                </a:lnTo>
                <a:lnTo>
                  <a:pt x="25195" y="0"/>
                </a:lnTo>
              </a:path>
            </a:pathLst>
          </a:custGeom>
          <a:solidFill>
            <a:srgbClr val="104388"/>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3" name="Google Shape;93;p15"/>
          <p:cNvSpPr/>
          <p:nvPr/>
        </p:nvSpPr>
        <p:spPr>
          <a:xfrm rot="10800000">
            <a:off x="8353766" y="5132010"/>
            <a:ext cx="345600" cy="60000"/>
          </a:xfrm>
          <a:custGeom>
            <a:rect b="b" l="l" r="r" t="t"/>
            <a:pathLst>
              <a:path extrusionOk="0" h="120000" w="120000">
                <a:moveTo>
                  <a:pt x="9220" y="0"/>
                </a:moveTo>
                <a:lnTo>
                  <a:pt x="0" y="119679"/>
                </a:lnTo>
                <a:lnTo>
                  <a:pt x="119871" y="0"/>
                </a:lnTo>
                <a:lnTo>
                  <a:pt x="9220" y="0"/>
                </a:lnTo>
              </a:path>
            </a:pathLst>
          </a:custGeom>
          <a:solidFill>
            <a:schemeClr val="accent5"/>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4" name="Google Shape;94;p15"/>
          <p:cNvSpPr/>
          <p:nvPr/>
        </p:nvSpPr>
        <p:spPr>
          <a:xfrm rot="10800000">
            <a:off x="8664936" y="5132010"/>
            <a:ext cx="233100" cy="60000"/>
          </a:xfrm>
          <a:custGeom>
            <a:rect b="b" l="l" r="r" t="t"/>
            <a:pathLst>
              <a:path extrusionOk="0" h="120000" w="120000">
                <a:moveTo>
                  <a:pt x="0" y="0"/>
                </a:moveTo>
                <a:lnTo>
                  <a:pt x="106073" y="119679"/>
                </a:lnTo>
                <a:lnTo>
                  <a:pt x="119809" y="0"/>
                </a:lnTo>
                <a:lnTo>
                  <a:pt x="0" y="0"/>
                </a:lnTo>
              </a:path>
            </a:pathLst>
          </a:custGeom>
          <a:solidFill>
            <a:schemeClr val="accent5"/>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5" name="Google Shape;95;p15"/>
          <p:cNvSpPr/>
          <p:nvPr/>
        </p:nvSpPr>
        <p:spPr>
          <a:xfrm rot="10800000">
            <a:off x="9005539" y="4659562"/>
            <a:ext cx="168000" cy="366900"/>
          </a:xfrm>
          <a:custGeom>
            <a:rect b="b" l="l" r="r" t="t"/>
            <a:pathLst>
              <a:path extrusionOk="0" h="120000" w="120000">
                <a:moveTo>
                  <a:pt x="0" y="110157"/>
                </a:moveTo>
                <a:lnTo>
                  <a:pt x="119735" y="119947"/>
                </a:lnTo>
                <a:lnTo>
                  <a:pt x="0" y="0"/>
                </a:lnTo>
                <a:lnTo>
                  <a:pt x="0" y="110157"/>
                </a:lnTo>
              </a:path>
            </a:pathLst>
          </a:custGeom>
          <a:solidFill>
            <a:srgbClr val="0A2C5B"/>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6" name="Google Shape;96;p15"/>
          <p:cNvSpPr/>
          <p:nvPr/>
        </p:nvSpPr>
        <p:spPr>
          <a:xfrm rot="10800000">
            <a:off x="8691139" y="4652672"/>
            <a:ext cx="482400" cy="543000"/>
          </a:xfrm>
          <a:custGeom>
            <a:rect b="b" l="l" r="r" t="t"/>
            <a:pathLst>
              <a:path extrusionOk="0" h="120000" w="120000">
                <a:moveTo>
                  <a:pt x="0" y="0"/>
                </a:moveTo>
                <a:lnTo>
                  <a:pt x="0" y="38938"/>
                </a:lnTo>
                <a:lnTo>
                  <a:pt x="41531" y="119964"/>
                </a:lnTo>
                <a:lnTo>
                  <a:pt x="119908" y="13191"/>
                </a:lnTo>
                <a:lnTo>
                  <a:pt x="68820" y="0"/>
                </a:lnTo>
                <a:lnTo>
                  <a:pt x="0" y="0"/>
                </a:lnTo>
              </a:path>
            </a:pathLst>
          </a:custGeom>
          <a:solidFill>
            <a:srgbClr val="104388"/>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7" name="Google Shape;97;p15"/>
          <p:cNvSpPr/>
          <p:nvPr/>
        </p:nvSpPr>
        <p:spPr>
          <a:xfrm rot="10800000">
            <a:off x="3377760" y="4621338"/>
            <a:ext cx="2621400" cy="290400"/>
          </a:xfrm>
          <a:custGeom>
            <a:rect b="b" l="l" r="r" t="t"/>
            <a:pathLst>
              <a:path extrusionOk="0" h="120000" w="120000">
                <a:moveTo>
                  <a:pt x="119983" y="119933"/>
                </a:moveTo>
                <a:lnTo>
                  <a:pt x="0" y="48211"/>
                </a:lnTo>
                <a:lnTo>
                  <a:pt x="45425" y="0"/>
                </a:lnTo>
                <a:lnTo>
                  <a:pt x="119983" y="119933"/>
                </a:lnTo>
              </a:path>
            </a:pathLst>
          </a:custGeom>
          <a:solidFill>
            <a:schemeClr val="accent3"/>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sp>
        <p:nvSpPr>
          <p:cNvPr id="98" name="Google Shape;98;p15"/>
          <p:cNvSpPr/>
          <p:nvPr/>
        </p:nvSpPr>
        <p:spPr>
          <a:xfrm rot="10800000">
            <a:off x="4640737" y="4908938"/>
            <a:ext cx="865800" cy="281700"/>
          </a:xfrm>
          <a:custGeom>
            <a:rect b="b" l="l" r="r" t="t"/>
            <a:pathLst>
              <a:path extrusionOk="0" h="120000" w="120000">
                <a:moveTo>
                  <a:pt x="19103" y="0"/>
                </a:moveTo>
                <a:lnTo>
                  <a:pt x="0" y="13424"/>
                </a:lnTo>
                <a:lnTo>
                  <a:pt x="70524" y="119931"/>
                </a:lnTo>
                <a:lnTo>
                  <a:pt x="119948" y="0"/>
                </a:lnTo>
                <a:lnTo>
                  <a:pt x="19103" y="0"/>
                </a:lnTo>
              </a:path>
            </a:pathLst>
          </a:custGeom>
          <a:solidFill>
            <a:srgbClr val="146899"/>
          </a:solidFill>
          <a:ln>
            <a:noFill/>
          </a:ln>
        </p:spPr>
        <p:txBody>
          <a:bodyPr anchorCtr="0" anchor="ctr" bIns="19050" lIns="38100" spcFirstLastPara="1" rIns="38100" wrap="square" tIns="19050">
            <a:noAutofit/>
          </a:bodyPr>
          <a:lstStyle/>
          <a:p>
            <a:pPr indent="0" lvl="0" marL="0" marR="0" rtl="0" algn="l">
              <a:spcBef>
                <a:spcPts val="0"/>
              </a:spcBef>
              <a:spcAft>
                <a:spcPts val="0"/>
              </a:spcAft>
              <a:buNone/>
            </a:pPr>
            <a:r>
              <a:t/>
            </a:r>
            <a:endParaRPr b="0" i="0" sz="3000">
              <a:solidFill>
                <a:schemeClr val="dk1"/>
              </a:solidFill>
              <a:latin typeface="Nunito"/>
              <a:ea typeface="Nunito"/>
              <a:cs typeface="Nunito"/>
              <a:sym typeface="Nunito"/>
            </a:endParaRPr>
          </a:p>
        </p:txBody>
      </p:sp>
      <p:pic>
        <p:nvPicPr>
          <p:cNvPr id="99" name="Google Shape;99;p15"/>
          <p:cNvPicPr preferRelativeResize="0"/>
          <p:nvPr/>
        </p:nvPicPr>
        <p:blipFill>
          <a:blip r:embed="rId2">
            <a:alphaModFix/>
          </a:blip>
          <a:stretch>
            <a:fillRect/>
          </a:stretch>
        </p:blipFill>
        <p:spPr>
          <a:xfrm>
            <a:off x="225836" y="4593788"/>
            <a:ext cx="1163834" cy="34551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0" name="Shape 100"/>
        <p:cNvGrpSpPr/>
        <p:nvPr/>
      </p:nvGrpSpPr>
      <p:grpSpPr>
        <a:xfrm>
          <a:off x="0" y="0"/>
          <a:ext cx="0" cy="0"/>
          <a:chOff x="0" y="0"/>
          <a:chExt cx="0" cy="0"/>
        </a:xfrm>
      </p:grpSpPr>
      <p:sp>
        <p:nvSpPr>
          <p:cNvPr id="101" name="Google Shape;101;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2" name="Google Shape;102;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3" name="Google Shape;103;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hyperlink" Target="https://ncmas.nci.org.au" TargetMode="Externa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hyperlink" Target="https://my.nci.org.au/mancini-assets/media/mas/ncmas/2022/NCMAS2022-NCMAS-2022-Info4Applicants_210818_FIN-20210818T174427AEST.pdf"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hyperlink" Target="https://bit.ly/NCMAS2022Info" TargetMode="External"/><Relationship Id="rId5" Type="http://schemas.openxmlformats.org/officeDocument/2006/relationships/hyperlink" Target="https://opus.nci.org.au/display/Help/NCI+Training+and+Educational+Events" TargetMode="External"/><Relationship Id="rId6" Type="http://schemas.openxmlformats.org/officeDocument/2006/relationships/hyperlink" Target="https://pawsey.org.au/supercomputing/training/"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5.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6.jpg"/><Relationship Id="rId5"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5.png"/><Relationship Id="rId4" Type="http://schemas.openxmlformats.org/officeDocument/2006/relationships/image" Target="../media/image16.png"/><Relationship Id="rId5"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5.png"/><Relationship Id="rId4" Type="http://schemas.openxmlformats.org/officeDocument/2006/relationships/image" Target="../media/image13.png"/><Relationship Id="rId5"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20.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5.png"/><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5.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5.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5.png"/><Relationship Id="rId4" Type="http://schemas.openxmlformats.org/officeDocument/2006/relationships/image" Target="../media/image13.png"/><Relationship Id="rId5"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5.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 Id="rId3"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image" Target="../media/image5.png"/><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image" Target="../media/image5.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image" Target="../media/image30.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image" Target="../media/image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 Id="rId3" Type="http://schemas.openxmlformats.org/officeDocument/2006/relationships/image" Target="../media/image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 Id="rId3" Type="http://schemas.openxmlformats.org/officeDocument/2006/relationships/image" Target="../media/image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image" Target="../media/image1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 Id="rId3"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2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 Id="rId3" Type="http://schemas.openxmlformats.org/officeDocument/2006/relationships/image" Target="../media/image2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 Id="rId3" Type="http://schemas.openxmlformats.org/officeDocument/2006/relationships/image" Target="../media/image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hyperlink" Target="https://www.biocommons.org.au/tool-finder" TargetMode="External"/><Relationship Id="rId4" Type="http://schemas.openxmlformats.org/officeDocument/2006/relationships/image" Target="../media/image5.png"/><Relationship Id="rId5" Type="http://schemas.openxmlformats.org/officeDocument/2006/relationships/image" Target="../media/image2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hyperlink" Target="https://workflowhub.eu/projects/30#workflows" TargetMode="External"/><Relationship Id="rId4" Type="http://schemas.openxmlformats.org/officeDocument/2006/relationships/image" Target="../media/image5.png"/><Relationship Id="rId5" Type="http://schemas.openxmlformats.org/officeDocument/2006/relationships/image" Target="../media/image2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 Id="rId3" Type="http://schemas.openxmlformats.org/officeDocument/2006/relationships/hyperlink" Target="https://opus.nci.org.au/display/Help/NCI+Training+and+Educational+Events" TargetMode="External"/><Relationship Id="rId4" Type="http://schemas.openxmlformats.org/officeDocument/2006/relationships/hyperlink" Target="https://opus.nci.org.au/display/Help/Merit+Allocation+Schemes" TargetMode="External"/><Relationship Id="rId10" Type="http://schemas.openxmlformats.org/officeDocument/2006/relationships/image" Target="../media/image5.png"/><Relationship Id="rId9" Type="http://schemas.openxmlformats.org/officeDocument/2006/relationships/hyperlink" Target="https://www.massive.org.au/using-m3/requesting-a-project.html" TargetMode="External"/><Relationship Id="rId5" Type="http://schemas.openxmlformats.org/officeDocument/2006/relationships/hyperlink" Target="https://support.pawsey.org.au/documentation/display/US/NCMAS" TargetMode="External"/><Relationship Id="rId6" Type="http://schemas.openxmlformats.org/officeDocument/2006/relationships/hyperlink" Target="https://support.pawsey.org.au/documentation/display/US/Writing+a+Strong+Competitive+Merit+Application" TargetMode="External"/><Relationship Id="rId7" Type="http://schemas.openxmlformats.org/officeDocument/2006/relationships/hyperlink" Target="https://pawsey.org.au/events/" TargetMode="External"/><Relationship Id="rId8" Type="http://schemas.openxmlformats.org/officeDocument/2006/relationships/hyperlink" Target="https://pawsey.org.au/pawsey-friends/"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 Id="rId3" Type="http://schemas.openxmlformats.org/officeDocument/2006/relationships/hyperlink" Target="mailto:ncmas@nci.org.au" TargetMode="External"/><Relationship Id="rId4" Type="http://schemas.openxmlformats.org/officeDocument/2006/relationships/hyperlink" Target="https://www.biocommons.org.au/contact-form" TargetMode="External"/><Relationship Id="rId5" Type="http://schemas.openxmlformats.org/officeDocument/2006/relationships/hyperlink" Target="mailto:sih.info@sydney.edu.au" TargetMode="External"/><Relationship Id="rId6"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19.png"/><Relationship Id="rId5"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 Id="rId3" Type="http://schemas.openxmlformats.org/officeDocument/2006/relationships/image" Target="../media/image2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 Id="rId3" Type="http://schemas.openxmlformats.org/officeDocument/2006/relationships/image" Target="../media/image2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 Id="rId3" Type="http://schemas.openxmlformats.org/officeDocument/2006/relationships/image" Target="../media/image24.png"/><Relationship Id="rId4" Type="http://schemas.openxmlformats.org/officeDocument/2006/relationships/image" Target="../media/image26.png"/><Relationship Id="rId5"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hyperlink" Target="https://www.biocommons.org.au/byod-expansion"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hyperlink" Target="https://ncmas.nci.org.au" TargetMode="Externa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7"/>
          <p:cNvSpPr txBox="1"/>
          <p:nvPr/>
        </p:nvSpPr>
        <p:spPr>
          <a:xfrm>
            <a:off x="343950" y="784550"/>
            <a:ext cx="8456100" cy="842700"/>
          </a:xfrm>
          <a:prstGeom prst="rect">
            <a:avLst/>
          </a:prstGeom>
          <a:noFill/>
          <a:ln>
            <a:noFill/>
          </a:ln>
        </p:spPr>
        <p:txBody>
          <a:bodyPr anchorCtr="0" anchor="t" bIns="19050" lIns="38100" spcFirstLastPara="1" rIns="38100" wrap="square" tIns="19050">
            <a:noAutofit/>
          </a:bodyPr>
          <a:lstStyle/>
          <a:p>
            <a:pPr indent="0" lvl="0" marL="0" marR="0" rtl="0" algn="ctr">
              <a:spcBef>
                <a:spcPts val="0"/>
              </a:spcBef>
              <a:spcAft>
                <a:spcPts val="0"/>
              </a:spcAft>
              <a:buNone/>
            </a:pPr>
            <a:r>
              <a:rPr b="1" lang="en-GB" sz="3000">
                <a:solidFill>
                  <a:srgbClr val="104388"/>
                </a:solidFill>
                <a:latin typeface="Nunito"/>
                <a:ea typeface="Nunito"/>
                <a:cs typeface="Nunito"/>
                <a:sym typeface="Nunito"/>
              </a:rPr>
              <a:t>High performance bioinformatics: submitting your best NCMAS application</a:t>
            </a:r>
            <a:endParaRPr b="1" sz="3000">
              <a:solidFill>
                <a:srgbClr val="104388"/>
              </a:solidFill>
              <a:latin typeface="Nunito"/>
              <a:ea typeface="Nunito"/>
              <a:cs typeface="Nunito"/>
              <a:sym typeface="Nunito"/>
            </a:endParaRPr>
          </a:p>
          <a:p>
            <a:pPr indent="0" lvl="0" marL="0" marR="0" rtl="0" algn="ctr">
              <a:spcBef>
                <a:spcPts val="0"/>
              </a:spcBef>
              <a:spcAft>
                <a:spcPts val="0"/>
              </a:spcAft>
              <a:buNone/>
            </a:pPr>
            <a:r>
              <a:t/>
            </a:r>
            <a:endParaRPr b="1" sz="3000">
              <a:solidFill>
                <a:srgbClr val="104388"/>
              </a:solidFill>
              <a:latin typeface="Nunito"/>
              <a:ea typeface="Nunito"/>
              <a:cs typeface="Nunito"/>
              <a:sym typeface="Nunito"/>
            </a:endParaRPr>
          </a:p>
          <a:p>
            <a:pPr indent="0" lvl="0" marL="0" marR="0" rtl="0" algn="ctr">
              <a:spcBef>
                <a:spcPts val="0"/>
              </a:spcBef>
              <a:spcAft>
                <a:spcPts val="0"/>
              </a:spcAft>
              <a:buNone/>
            </a:pPr>
            <a:r>
              <a:rPr lang="en-GB" sz="1800">
                <a:solidFill>
                  <a:schemeClr val="dk1"/>
                </a:solidFill>
                <a:latin typeface="Nunito"/>
                <a:ea typeface="Nunito"/>
                <a:cs typeface="Nunito"/>
                <a:sym typeface="Nunito"/>
              </a:rPr>
              <a:t>Welcome! </a:t>
            </a:r>
            <a:endParaRPr sz="1800">
              <a:solidFill>
                <a:schemeClr val="dk1"/>
              </a:solidFill>
              <a:latin typeface="Nunito"/>
              <a:ea typeface="Nunito"/>
              <a:cs typeface="Nunito"/>
              <a:sym typeface="Nunito"/>
            </a:endParaRPr>
          </a:p>
          <a:p>
            <a:pPr indent="0" lvl="0" marL="0" marR="0" rtl="0" algn="ctr">
              <a:spcBef>
                <a:spcPts val="0"/>
              </a:spcBef>
              <a:spcAft>
                <a:spcPts val="0"/>
              </a:spcAft>
              <a:buNone/>
            </a:pPr>
            <a:r>
              <a:rPr lang="en-GB" sz="1800">
                <a:solidFill>
                  <a:schemeClr val="dk1"/>
                </a:solidFill>
                <a:latin typeface="Nunito"/>
                <a:ea typeface="Nunito"/>
                <a:cs typeface="Nunito"/>
                <a:sym typeface="Nunito"/>
              </a:rPr>
              <a:t>The webinar will commence at 12pm AEST/ 11:30am ACST/ 10am AWST</a:t>
            </a:r>
            <a:endParaRPr sz="1800">
              <a:solidFill>
                <a:schemeClr val="dk1"/>
              </a:solidFill>
              <a:latin typeface="Nunito"/>
              <a:ea typeface="Nunito"/>
              <a:cs typeface="Nunito"/>
              <a:sym typeface="Nunito"/>
            </a:endParaRPr>
          </a:p>
          <a:p>
            <a:pPr indent="0" lvl="0" marL="0" rtl="0" algn="ctr">
              <a:spcBef>
                <a:spcPts val="0"/>
              </a:spcBef>
              <a:spcAft>
                <a:spcPts val="0"/>
              </a:spcAft>
              <a:buNone/>
            </a:pPr>
            <a:r>
              <a:t/>
            </a:r>
            <a:endParaRPr i="1" sz="1800">
              <a:solidFill>
                <a:srgbClr val="666666"/>
              </a:solidFill>
              <a:latin typeface="Nunito"/>
              <a:ea typeface="Nunito"/>
              <a:cs typeface="Nunito"/>
              <a:sym typeface="Nunito"/>
            </a:endParaRPr>
          </a:p>
          <a:p>
            <a:pPr indent="0" lvl="0" marL="0" marR="0" rtl="0" algn="ctr">
              <a:spcBef>
                <a:spcPts val="0"/>
              </a:spcBef>
              <a:spcAft>
                <a:spcPts val="0"/>
              </a:spcAft>
              <a:buNone/>
            </a:pPr>
            <a:r>
              <a:t/>
            </a:r>
            <a:endParaRPr sz="2500">
              <a:solidFill>
                <a:schemeClr val="dk1"/>
              </a:solidFill>
              <a:latin typeface="Nunito"/>
              <a:ea typeface="Nunito"/>
              <a:cs typeface="Nunito"/>
              <a:sym typeface="Nunito"/>
            </a:endParaRPr>
          </a:p>
        </p:txBody>
      </p:sp>
      <p:pic>
        <p:nvPicPr>
          <p:cNvPr id="109" name="Google Shape;109;p17"/>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6"/>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Agenda</a:t>
            </a:r>
            <a:endParaRPr sz="2500">
              <a:solidFill>
                <a:schemeClr val="dk1"/>
              </a:solidFill>
              <a:latin typeface="Nunito"/>
              <a:ea typeface="Nunito"/>
              <a:cs typeface="Nunito"/>
              <a:sym typeface="Nunito"/>
            </a:endParaRPr>
          </a:p>
        </p:txBody>
      </p:sp>
      <p:sp>
        <p:nvSpPr>
          <p:cNvPr id="188" name="Google Shape;188;p26"/>
          <p:cNvSpPr txBox="1"/>
          <p:nvPr/>
        </p:nvSpPr>
        <p:spPr>
          <a:xfrm>
            <a:off x="621625" y="1067575"/>
            <a:ext cx="81021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sz="1600">
              <a:latin typeface="Nunito"/>
              <a:ea typeface="Nunito"/>
              <a:cs typeface="Nunito"/>
              <a:sym typeface="Nunito"/>
            </a:endParaRPr>
          </a:p>
        </p:txBody>
      </p:sp>
      <p:pic>
        <p:nvPicPr>
          <p:cNvPr id="189" name="Google Shape;189;p2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190" name="Google Shape;190;p26"/>
          <p:cNvSpPr txBox="1"/>
          <p:nvPr/>
        </p:nvSpPr>
        <p:spPr>
          <a:xfrm>
            <a:off x="621625" y="999125"/>
            <a:ext cx="8102100" cy="2924400"/>
          </a:xfrm>
          <a:prstGeom prst="rect">
            <a:avLst/>
          </a:prstGeom>
          <a:noFill/>
          <a:ln>
            <a:noFill/>
          </a:ln>
        </p:spPr>
        <p:txBody>
          <a:bodyPr anchorCtr="0" anchor="t" bIns="91425" lIns="91425" spcFirstLastPara="1" rIns="91425" wrap="square" tIns="91425">
            <a:spAutoFit/>
          </a:bodyPr>
          <a:lstStyle/>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Determine if NCMAS is right for you and your research project </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Prepare data to support your application</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Preparing your application </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Advice from the committee - Roger Edberg</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Additional resources </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Q &amp; A (10 mins)</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b="1" sz="1600">
              <a:latin typeface="Nunito"/>
              <a:ea typeface="Nunito"/>
              <a:cs typeface="Nunito"/>
              <a:sym typeface="Nunito"/>
            </a:endParaRPr>
          </a:p>
          <a:p>
            <a:pPr indent="0" lvl="0" marL="0" rtl="0" algn="l">
              <a:lnSpc>
                <a:spcPct val="150000"/>
              </a:lnSpc>
              <a:spcBef>
                <a:spcPts val="0"/>
              </a:spcBef>
              <a:spcAft>
                <a:spcPts val="0"/>
              </a:spcAft>
              <a:buNone/>
            </a:pPr>
            <a:r>
              <a:t/>
            </a:r>
            <a:endParaRPr sz="1000">
              <a:latin typeface="Nunito"/>
              <a:ea typeface="Nunito"/>
              <a:cs typeface="Nunito"/>
              <a:sym typeface="Nuni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id="195" name="Google Shape;195;p27"/>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196" name="Google Shape;196;p27"/>
          <p:cNvSpPr txBox="1"/>
          <p:nvPr/>
        </p:nvSpPr>
        <p:spPr>
          <a:xfrm>
            <a:off x="233375" y="879700"/>
            <a:ext cx="8666400" cy="1023300"/>
          </a:xfrm>
          <a:prstGeom prst="rect">
            <a:avLst/>
          </a:prstGeom>
          <a:noFill/>
          <a:ln>
            <a:noFill/>
          </a:ln>
        </p:spPr>
        <p:txBody>
          <a:bodyPr anchorCtr="0" anchor="t" bIns="19050" lIns="38100" spcFirstLastPara="1" rIns="38100" wrap="square" tIns="19050">
            <a:noAutofit/>
          </a:bodyPr>
          <a:lstStyle/>
          <a:p>
            <a:pPr indent="0" lvl="0" marL="457200" marR="0" rtl="0" algn="ctr">
              <a:spcBef>
                <a:spcPts val="0"/>
              </a:spcBef>
              <a:spcAft>
                <a:spcPts val="0"/>
              </a:spcAft>
              <a:buNone/>
            </a:pPr>
            <a:r>
              <a:rPr lang="en-GB" sz="3000">
                <a:solidFill>
                  <a:srgbClr val="104388"/>
                </a:solidFill>
                <a:latin typeface="Nunito"/>
                <a:ea typeface="Nunito"/>
                <a:cs typeface="Nunito"/>
                <a:sym typeface="Nunito"/>
              </a:rPr>
              <a:t>Is NCMAS is right for you </a:t>
            </a:r>
            <a:br>
              <a:rPr lang="en-GB" sz="3000">
                <a:solidFill>
                  <a:srgbClr val="104388"/>
                </a:solidFill>
                <a:latin typeface="Nunito"/>
                <a:ea typeface="Nunito"/>
                <a:cs typeface="Nunito"/>
                <a:sym typeface="Nunito"/>
              </a:rPr>
            </a:br>
            <a:r>
              <a:rPr lang="en-GB" sz="3000">
                <a:solidFill>
                  <a:srgbClr val="104388"/>
                </a:solidFill>
                <a:latin typeface="Nunito"/>
                <a:ea typeface="Nunito"/>
                <a:cs typeface="Nunito"/>
                <a:sym typeface="Nunito"/>
              </a:rPr>
              <a:t>and your research project?</a:t>
            </a:r>
            <a:endParaRPr sz="3000">
              <a:solidFill>
                <a:srgbClr val="1B243B"/>
              </a:solidFill>
              <a:latin typeface="Nunito"/>
              <a:ea typeface="Nunito"/>
              <a:cs typeface="Nunito"/>
              <a:sym typeface="Nunito"/>
            </a:endParaRPr>
          </a:p>
        </p:txBody>
      </p:sp>
      <p:pic>
        <p:nvPicPr>
          <p:cNvPr id="197" name="Google Shape;197;p27"/>
          <p:cNvPicPr preferRelativeResize="0"/>
          <p:nvPr/>
        </p:nvPicPr>
        <p:blipFill>
          <a:blip r:embed="rId4">
            <a:alphaModFix/>
          </a:blip>
          <a:stretch>
            <a:fillRect/>
          </a:stretch>
        </p:blipFill>
        <p:spPr>
          <a:xfrm>
            <a:off x="3913463" y="2244125"/>
            <a:ext cx="1413975" cy="1413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8"/>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About NCMAS</a:t>
            </a:r>
            <a:r>
              <a:rPr b="1" lang="en-GB" sz="2700">
                <a:solidFill>
                  <a:srgbClr val="104388"/>
                </a:solidFill>
                <a:latin typeface="Nunito"/>
                <a:ea typeface="Nunito"/>
                <a:cs typeface="Nunito"/>
                <a:sym typeface="Nunito"/>
              </a:rPr>
              <a:t> </a:t>
            </a:r>
            <a:endParaRPr sz="2500">
              <a:solidFill>
                <a:schemeClr val="dk1"/>
              </a:solidFill>
              <a:latin typeface="Nunito"/>
              <a:ea typeface="Nunito"/>
              <a:cs typeface="Nunito"/>
              <a:sym typeface="Nunito"/>
            </a:endParaRPr>
          </a:p>
        </p:txBody>
      </p:sp>
      <p:sp>
        <p:nvSpPr>
          <p:cNvPr id="203" name="Google Shape;203;p28"/>
          <p:cNvSpPr txBox="1"/>
          <p:nvPr/>
        </p:nvSpPr>
        <p:spPr>
          <a:xfrm>
            <a:off x="621625" y="1067575"/>
            <a:ext cx="8102100" cy="4109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2800" u="sng">
                <a:solidFill>
                  <a:schemeClr val="accent3"/>
                </a:solidFill>
                <a:latin typeface="Nunito"/>
                <a:ea typeface="Nunito"/>
                <a:cs typeface="Nunito"/>
                <a:sym typeface="Nunito"/>
                <a:hlinkClick r:id="rId3">
                  <a:extLst>
                    <a:ext uri="{A12FA001-AC4F-418D-AE19-62706E023703}">
                      <ahyp:hlinkClr val="tx"/>
                    </a:ext>
                  </a:extLst>
                </a:hlinkClick>
              </a:rPr>
              <a:t>https://ncmas.nci.org.au</a:t>
            </a:r>
            <a:r>
              <a:rPr lang="en-GB" sz="2800">
                <a:latin typeface="Nunito"/>
                <a:ea typeface="Nunito"/>
                <a:cs typeface="Nunito"/>
                <a:sym typeface="Nunito"/>
              </a:rPr>
              <a:t> </a:t>
            </a:r>
            <a:endParaRPr sz="2800">
              <a:latin typeface="Nunito"/>
              <a:ea typeface="Nunito"/>
              <a:cs typeface="Nunito"/>
              <a:sym typeface="Nunito"/>
            </a:endParaRPr>
          </a:p>
          <a:p>
            <a:pPr indent="0" lvl="0" marL="0" rtl="0" algn="ctr">
              <a:spcBef>
                <a:spcPts val="0"/>
              </a:spcBef>
              <a:spcAft>
                <a:spcPts val="0"/>
              </a:spcAft>
              <a:buNone/>
            </a:pPr>
            <a:r>
              <a:t/>
            </a:r>
            <a:endParaRPr sz="1600">
              <a:latin typeface="Nunito"/>
              <a:ea typeface="Nunito"/>
              <a:cs typeface="Nunito"/>
              <a:sym typeface="Nunito"/>
            </a:endParaRPr>
          </a:p>
          <a:p>
            <a:pPr indent="0" lvl="0" marL="0" rtl="0" algn="ctr">
              <a:spcBef>
                <a:spcPts val="0"/>
              </a:spcBef>
              <a:spcAft>
                <a:spcPts val="0"/>
              </a:spcAft>
              <a:buNone/>
            </a:pPr>
            <a:r>
              <a:rPr lang="en-GB" sz="1600">
                <a:latin typeface="Nunito"/>
                <a:ea typeface="Nunito"/>
                <a:cs typeface="Nunito"/>
                <a:sym typeface="Nunito"/>
              </a:rPr>
              <a:t>The National Computational Merit Allocation Scheme (NCMAS) provides </a:t>
            </a:r>
            <a:r>
              <a:rPr lang="en-GB" sz="1600">
                <a:latin typeface="Nunito"/>
                <a:ea typeface="Nunito"/>
                <a:cs typeface="Nunito"/>
                <a:sym typeface="Nunito"/>
              </a:rPr>
              <a:t>meritorious research projects a pathway to access national compute facilities.</a:t>
            </a:r>
            <a:endParaRPr sz="1600">
              <a:latin typeface="Nunito"/>
              <a:ea typeface="Nunito"/>
              <a:cs typeface="Nunito"/>
              <a:sym typeface="Nunito"/>
            </a:endParaRPr>
          </a:p>
          <a:p>
            <a:pPr indent="0" lvl="0" marL="0" rtl="0" algn="ctr">
              <a:spcBef>
                <a:spcPts val="0"/>
              </a:spcBef>
              <a:spcAft>
                <a:spcPts val="0"/>
              </a:spcAft>
              <a:buNone/>
            </a:pPr>
            <a:r>
              <a:t/>
            </a:r>
            <a:endParaRPr sz="1600">
              <a:latin typeface="Nunito"/>
              <a:ea typeface="Nunito"/>
              <a:cs typeface="Nunito"/>
              <a:sym typeface="Nunito"/>
            </a:endParaRPr>
          </a:p>
          <a:p>
            <a:pPr indent="0" lvl="0" marL="0" rtl="0" algn="ctr">
              <a:spcBef>
                <a:spcPts val="0"/>
              </a:spcBef>
              <a:spcAft>
                <a:spcPts val="0"/>
              </a:spcAft>
              <a:buNone/>
            </a:pPr>
            <a:r>
              <a:rPr lang="en-GB" sz="1600">
                <a:latin typeface="Nunito"/>
                <a:ea typeface="Nunito"/>
                <a:cs typeface="Nunito"/>
                <a:sym typeface="Nunito"/>
              </a:rPr>
              <a:t>For 2022, that includes: NCI Gadi, Pawsey Setonix, MASSIVE </a:t>
            </a:r>
            <a:endParaRPr sz="1600">
              <a:latin typeface="Nunito"/>
              <a:ea typeface="Nunito"/>
              <a:cs typeface="Nunito"/>
              <a:sym typeface="Nunito"/>
            </a:endParaRPr>
          </a:p>
          <a:p>
            <a:pPr indent="0" lvl="0" marL="0" rtl="0" algn="ctr">
              <a:spcBef>
                <a:spcPts val="0"/>
              </a:spcBef>
              <a:spcAft>
                <a:spcPts val="0"/>
              </a:spcAft>
              <a:buNone/>
            </a:pPr>
            <a:r>
              <a:t/>
            </a:r>
            <a:endParaRPr sz="1600">
              <a:latin typeface="Nunito"/>
              <a:ea typeface="Nunito"/>
              <a:cs typeface="Nunito"/>
              <a:sym typeface="Nunito"/>
            </a:endParaRPr>
          </a:p>
          <a:p>
            <a:pPr indent="0" lvl="0" marL="0" rtl="0" algn="ctr">
              <a:spcBef>
                <a:spcPts val="0"/>
              </a:spcBef>
              <a:spcAft>
                <a:spcPts val="0"/>
              </a:spcAft>
              <a:buNone/>
            </a:pPr>
            <a:r>
              <a:rPr lang="en-GB" sz="1600">
                <a:latin typeface="Nunito"/>
                <a:ea typeface="Nunito"/>
                <a:cs typeface="Nunito"/>
                <a:sym typeface="Nunito"/>
              </a:rPr>
              <a:t>Assessment phases</a:t>
            </a:r>
            <a:endParaRPr sz="1600">
              <a:latin typeface="Nunito"/>
              <a:ea typeface="Nunito"/>
              <a:cs typeface="Nunito"/>
              <a:sym typeface="Nunito"/>
            </a:endParaRPr>
          </a:p>
          <a:p>
            <a:pPr indent="-330200" lvl="0" marL="3200400" rtl="0" algn="l">
              <a:spcBef>
                <a:spcPts val="0"/>
              </a:spcBef>
              <a:spcAft>
                <a:spcPts val="0"/>
              </a:spcAft>
              <a:buSzPts val="1600"/>
              <a:buFont typeface="Nunito"/>
              <a:buAutoNum type="arabicPeriod"/>
            </a:pPr>
            <a:r>
              <a:rPr lang="en-GB" sz="1600">
                <a:latin typeface="Nunito"/>
                <a:ea typeface="Nunito"/>
                <a:cs typeface="Nunito"/>
                <a:sym typeface="Nunito"/>
              </a:rPr>
              <a:t>Administrative</a:t>
            </a:r>
            <a:endParaRPr sz="1600">
              <a:latin typeface="Nunito"/>
              <a:ea typeface="Nunito"/>
              <a:cs typeface="Nunito"/>
              <a:sym typeface="Nunito"/>
            </a:endParaRPr>
          </a:p>
          <a:p>
            <a:pPr indent="-330200" lvl="0" marL="3200400" rtl="0" algn="l">
              <a:spcBef>
                <a:spcPts val="0"/>
              </a:spcBef>
              <a:spcAft>
                <a:spcPts val="0"/>
              </a:spcAft>
              <a:buSzPts val="1600"/>
              <a:buFont typeface="Nunito"/>
              <a:buAutoNum type="arabicPeriod"/>
            </a:pPr>
            <a:r>
              <a:rPr lang="en-GB" sz="1600">
                <a:latin typeface="Nunito"/>
                <a:ea typeface="Nunito"/>
                <a:cs typeface="Nunito"/>
                <a:sym typeface="Nunito"/>
              </a:rPr>
              <a:t>Technical assessment</a:t>
            </a:r>
            <a:endParaRPr sz="1600">
              <a:latin typeface="Nunito"/>
              <a:ea typeface="Nunito"/>
              <a:cs typeface="Nunito"/>
              <a:sym typeface="Nunito"/>
            </a:endParaRPr>
          </a:p>
          <a:p>
            <a:pPr indent="-330200" lvl="0" marL="3200400" rtl="0" algn="l">
              <a:spcBef>
                <a:spcPts val="0"/>
              </a:spcBef>
              <a:spcAft>
                <a:spcPts val="0"/>
              </a:spcAft>
              <a:buSzPts val="1600"/>
              <a:buFont typeface="Nunito"/>
              <a:buAutoNum type="arabicPeriod"/>
            </a:pPr>
            <a:r>
              <a:rPr lang="en-GB" sz="1600">
                <a:latin typeface="Nunito"/>
                <a:ea typeface="Nunito"/>
                <a:cs typeface="Nunito"/>
                <a:sym typeface="Nunito"/>
              </a:rPr>
              <a:t>Merit assessment</a:t>
            </a:r>
            <a:endParaRPr sz="1600">
              <a:latin typeface="Nunito"/>
              <a:ea typeface="Nunito"/>
              <a:cs typeface="Nunito"/>
              <a:sym typeface="Nunito"/>
            </a:endParaRPr>
          </a:p>
          <a:p>
            <a:pPr indent="0" lvl="0" marL="0" rtl="0" algn="ctr">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t/>
            </a:r>
            <a:endParaRPr b="1">
              <a:latin typeface="Nunito"/>
              <a:ea typeface="Nunito"/>
              <a:cs typeface="Nunito"/>
              <a:sym typeface="Nunito"/>
            </a:endParaRPr>
          </a:p>
          <a:p>
            <a:pPr indent="0" lvl="0" marL="0" rtl="0" algn="l">
              <a:spcBef>
                <a:spcPts val="0"/>
              </a:spcBef>
              <a:spcAft>
                <a:spcPts val="0"/>
              </a:spcAft>
              <a:buNone/>
            </a:pPr>
            <a:r>
              <a:t/>
            </a:r>
            <a:endParaRPr b="1" sz="21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p:txBody>
      </p:sp>
      <p:pic>
        <p:nvPicPr>
          <p:cNvPr id="204" name="Google Shape;204;p28"/>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9"/>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Have your bioinformatics plan ready</a:t>
            </a:r>
            <a:endParaRPr sz="2500">
              <a:solidFill>
                <a:schemeClr val="dk1"/>
              </a:solidFill>
              <a:latin typeface="Nunito"/>
              <a:ea typeface="Nunito"/>
              <a:cs typeface="Nunito"/>
              <a:sym typeface="Nunito"/>
            </a:endParaRPr>
          </a:p>
        </p:txBody>
      </p:sp>
      <p:sp>
        <p:nvSpPr>
          <p:cNvPr id="210" name="Google Shape;210;p29"/>
          <p:cNvSpPr txBox="1"/>
          <p:nvPr/>
        </p:nvSpPr>
        <p:spPr>
          <a:xfrm>
            <a:off x="621625" y="912400"/>
            <a:ext cx="8102100" cy="1369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br>
              <a:rPr b="1" lang="en-GB" sz="1500">
                <a:latin typeface="Nunito"/>
                <a:ea typeface="Nunito"/>
                <a:cs typeface="Nunito"/>
                <a:sym typeface="Nunito"/>
              </a:rPr>
            </a:br>
            <a:r>
              <a:rPr b="1" lang="en-GB" sz="1500">
                <a:latin typeface="Nunito"/>
                <a:ea typeface="Nunito"/>
                <a:cs typeface="Nunito"/>
                <a:sym typeface="Nunito"/>
              </a:rPr>
              <a:t>Allocations are provisioned quarterly - a clear plan for 2022 will help you with </a:t>
            </a:r>
            <a:br>
              <a:rPr b="1" lang="en-GB" sz="1500">
                <a:latin typeface="Nunito"/>
                <a:ea typeface="Nunito"/>
                <a:cs typeface="Nunito"/>
                <a:sym typeface="Nunito"/>
              </a:rPr>
            </a:br>
            <a:r>
              <a:rPr b="1" lang="en-GB" sz="1500">
                <a:latin typeface="Nunito"/>
                <a:ea typeface="Nunito"/>
                <a:cs typeface="Nunito"/>
                <a:sym typeface="Nunito"/>
              </a:rPr>
              <a:t>preparing your application.</a:t>
            </a:r>
            <a:endParaRPr b="1" sz="15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p:txBody>
      </p:sp>
      <p:pic>
        <p:nvPicPr>
          <p:cNvPr id="211" name="Google Shape;211;p29"/>
          <p:cNvPicPr preferRelativeResize="0"/>
          <p:nvPr/>
        </p:nvPicPr>
        <p:blipFill rotWithShape="1">
          <a:blip r:embed="rId3">
            <a:alphaModFix/>
          </a:blip>
          <a:srcRect b="15022" l="0" r="0" t="13029"/>
          <a:stretch/>
        </p:blipFill>
        <p:spPr>
          <a:xfrm>
            <a:off x="143650" y="4103725"/>
            <a:ext cx="1249551" cy="472001"/>
          </a:xfrm>
          <a:prstGeom prst="rect">
            <a:avLst/>
          </a:prstGeom>
          <a:noFill/>
          <a:ln>
            <a:noFill/>
          </a:ln>
        </p:spPr>
      </p:pic>
      <p:grpSp>
        <p:nvGrpSpPr>
          <p:cNvPr id="212" name="Google Shape;212;p29"/>
          <p:cNvGrpSpPr/>
          <p:nvPr/>
        </p:nvGrpSpPr>
        <p:grpSpPr>
          <a:xfrm>
            <a:off x="4513724" y="2396300"/>
            <a:ext cx="2480151" cy="1327825"/>
            <a:chOff x="4526674" y="2258824"/>
            <a:chExt cx="2480151" cy="1327825"/>
          </a:xfrm>
        </p:grpSpPr>
        <p:sp>
          <p:nvSpPr>
            <p:cNvPr id="213" name="Google Shape;213;p29"/>
            <p:cNvSpPr/>
            <p:nvPr/>
          </p:nvSpPr>
          <p:spPr>
            <a:xfrm>
              <a:off x="4849302" y="3079475"/>
              <a:ext cx="1958400" cy="133500"/>
            </a:xfrm>
            <a:prstGeom prst="rect">
              <a:avLst/>
            </a:prstGeom>
            <a:solidFill>
              <a:srgbClr val="0E94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4" name="Google Shape;214;p29"/>
            <p:cNvGrpSpPr/>
            <p:nvPr/>
          </p:nvGrpSpPr>
          <p:grpSpPr>
            <a:xfrm>
              <a:off x="4526674" y="2258824"/>
              <a:ext cx="2480151" cy="1327825"/>
              <a:chOff x="4526674" y="2258824"/>
              <a:chExt cx="2480151" cy="1327825"/>
            </a:xfrm>
          </p:grpSpPr>
          <p:grpSp>
            <p:nvGrpSpPr>
              <p:cNvPr id="215" name="Google Shape;215;p29"/>
              <p:cNvGrpSpPr/>
              <p:nvPr/>
            </p:nvGrpSpPr>
            <p:grpSpPr>
              <a:xfrm>
                <a:off x="4808316" y="2800065"/>
                <a:ext cx="92400" cy="411825"/>
                <a:chOff x="845575" y="2563700"/>
                <a:chExt cx="92400" cy="411825"/>
              </a:xfrm>
            </p:grpSpPr>
            <p:cxnSp>
              <p:nvCxnSpPr>
                <p:cNvPr id="216" name="Google Shape;216;p29"/>
                <p:cNvCxnSpPr/>
                <p:nvPr/>
              </p:nvCxnSpPr>
              <p:spPr>
                <a:xfrm>
                  <a:off x="891775" y="2616125"/>
                  <a:ext cx="0" cy="359400"/>
                </a:xfrm>
                <a:prstGeom prst="straightConnector1">
                  <a:avLst/>
                </a:prstGeom>
                <a:noFill/>
                <a:ln cap="flat" cmpd="sng" w="9525">
                  <a:solidFill>
                    <a:srgbClr val="000000"/>
                  </a:solidFill>
                  <a:prstDash val="solid"/>
                  <a:round/>
                  <a:headEnd len="sm" w="sm" type="none"/>
                  <a:tailEnd len="sm" w="sm" type="none"/>
                </a:ln>
              </p:spPr>
            </p:cxnSp>
            <p:sp>
              <p:nvSpPr>
                <p:cNvPr id="217" name="Google Shape;217;p29"/>
                <p:cNvSpPr/>
                <p:nvPr/>
              </p:nvSpPr>
              <p:spPr>
                <a:xfrm>
                  <a:off x="845575" y="2563700"/>
                  <a:ext cx="92400" cy="924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8" name="Google Shape;218;p29"/>
              <p:cNvSpPr txBox="1"/>
              <p:nvPr/>
            </p:nvSpPr>
            <p:spPr>
              <a:xfrm>
                <a:off x="4526674" y="3215249"/>
                <a:ext cx="830400" cy="371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GB" sz="1200">
                    <a:latin typeface="Roboto"/>
                    <a:ea typeface="Roboto"/>
                    <a:cs typeface="Roboto"/>
                    <a:sym typeface="Roboto"/>
                  </a:rPr>
                  <a:t>Quarter 3</a:t>
                </a:r>
                <a:endParaRPr b="1" sz="1200">
                  <a:latin typeface="Roboto"/>
                  <a:ea typeface="Roboto"/>
                  <a:cs typeface="Roboto"/>
                  <a:sym typeface="Roboto"/>
                </a:endParaRPr>
              </a:p>
            </p:txBody>
          </p:sp>
          <p:sp>
            <p:nvSpPr>
              <p:cNvPr id="219" name="Google Shape;219;p29"/>
              <p:cNvSpPr txBox="1"/>
              <p:nvPr/>
            </p:nvSpPr>
            <p:spPr>
              <a:xfrm>
                <a:off x="4753225" y="2258824"/>
                <a:ext cx="2253600" cy="54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800">
                  <a:latin typeface="Roboto"/>
                  <a:ea typeface="Roboto"/>
                  <a:cs typeface="Roboto"/>
                  <a:sym typeface="Roboto"/>
                </a:endParaRPr>
              </a:p>
              <a:p>
                <a:pPr indent="0" lvl="0" marL="0" rtl="0" algn="l">
                  <a:spcBef>
                    <a:spcPts val="0"/>
                  </a:spcBef>
                  <a:spcAft>
                    <a:spcPts val="1600"/>
                  </a:spcAft>
                  <a:buNone/>
                </a:pPr>
                <a:r>
                  <a:rPr lang="en-GB" sz="800">
                    <a:latin typeface="Roboto"/>
                    <a:ea typeface="Roboto"/>
                    <a:cs typeface="Roboto"/>
                    <a:sym typeface="Roboto"/>
                  </a:rPr>
                  <a:t>Somatic variant calling using </a:t>
                </a:r>
                <a:r>
                  <a:rPr lang="en-GB" sz="800">
                    <a:latin typeface="Roboto"/>
                    <a:ea typeface="Roboto"/>
                    <a:cs typeface="Roboto"/>
                    <a:sym typeface="Roboto"/>
                  </a:rPr>
                  <a:t>using BROAD best practice pipeline</a:t>
                </a:r>
                <a:endParaRPr b="1" sz="800">
                  <a:latin typeface="Roboto"/>
                  <a:ea typeface="Roboto"/>
                  <a:cs typeface="Roboto"/>
                  <a:sym typeface="Roboto"/>
                </a:endParaRPr>
              </a:p>
            </p:txBody>
          </p:sp>
        </p:grpSp>
      </p:grpSp>
      <p:grpSp>
        <p:nvGrpSpPr>
          <p:cNvPr id="220" name="Google Shape;220;p29"/>
          <p:cNvGrpSpPr/>
          <p:nvPr/>
        </p:nvGrpSpPr>
        <p:grpSpPr>
          <a:xfrm>
            <a:off x="6422847" y="2840075"/>
            <a:ext cx="2721152" cy="1735651"/>
            <a:chOff x="6435797" y="2702599"/>
            <a:chExt cx="2721152" cy="1735651"/>
          </a:xfrm>
        </p:grpSpPr>
        <p:sp>
          <p:nvSpPr>
            <p:cNvPr id="221" name="Google Shape;221;p29"/>
            <p:cNvSpPr/>
            <p:nvPr/>
          </p:nvSpPr>
          <p:spPr>
            <a:xfrm>
              <a:off x="6807650" y="3079475"/>
              <a:ext cx="2349300" cy="133500"/>
            </a:xfrm>
            <a:prstGeom prst="rect">
              <a:avLst/>
            </a:prstGeom>
            <a:solidFill>
              <a:srgbClr val="08563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2" name="Google Shape;222;p29"/>
            <p:cNvGrpSpPr/>
            <p:nvPr/>
          </p:nvGrpSpPr>
          <p:grpSpPr>
            <a:xfrm>
              <a:off x="6435797" y="2702599"/>
              <a:ext cx="2494575" cy="1735651"/>
              <a:chOff x="6435797" y="2702599"/>
              <a:chExt cx="2494575" cy="1735651"/>
            </a:xfrm>
          </p:grpSpPr>
          <p:grpSp>
            <p:nvGrpSpPr>
              <p:cNvPr id="223" name="Google Shape;223;p29"/>
              <p:cNvGrpSpPr/>
              <p:nvPr/>
            </p:nvGrpSpPr>
            <p:grpSpPr>
              <a:xfrm rot="10800000">
                <a:off x="6760035" y="3079467"/>
                <a:ext cx="92400" cy="411825"/>
                <a:chOff x="2070100" y="2563700"/>
                <a:chExt cx="92400" cy="411825"/>
              </a:xfrm>
            </p:grpSpPr>
            <p:cxnSp>
              <p:nvCxnSpPr>
                <p:cNvPr id="224" name="Google Shape;224;p29"/>
                <p:cNvCxnSpPr/>
                <p:nvPr/>
              </p:nvCxnSpPr>
              <p:spPr>
                <a:xfrm>
                  <a:off x="2116300" y="2616125"/>
                  <a:ext cx="0" cy="359400"/>
                </a:xfrm>
                <a:prstGeom prst="straightConnector1">
                  <a:avLst/>
                </a:prstGeom>
                <a:noFill/>
                <a:ln cap="flat" cmpd="sng" w="9525">
                  <a:solidFill>
                    <a:srgbClr val="000000"/>
                  </a:solidFill>
                  <a:prstDash val="solid"/>
                  <a:round/>
                  <a:headEnd len="sm" w="sm" type="none"/>
                  <a:tailEnd len="sm" w="sm" type="none"/>
                </a:ln>
              </p:spPr>
            </p:cxnSp>
            <p:sp>
              <p:nvSpPr>
                <p:cNvPr id="225" name="Google Shape;225;p29"/>
                <p:cNvSpPr/>
                <p:nvPr/>
              </p:nvSpPr>
              <p:spPr>
                <a:xfrm>
                  <a:off x="2070100" y="2563700"/>
                  <a:ext cx="92400" cy="924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6" name="Google Shape;226;p29"/>
              <p:cNvSpPr txBox="1"/>
              <p:nvPr/>
            </p:nvSpPr>
            <p:spPr>
              <a:xfrm>
                <a:off x="6435797" y="2702599"/>
                <a:ext cx="946500" cy="371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GB" sz="1200">
                    <a:latin typeface="Roboto"/>
                    <a:ea typeface="Roboto"/>
                    <a:cs typeface="Roboto"/>
                    <a:sym typeface="Roboto"/>
                  </a:rPr>
                  <a:t>Quarter 4</a:t>
                </a:r>
                <a:endParaRPr b="1" sz="1200">
                  <a:latin typeface="Roboto"/>
                  <a:ea typeface="Roboto"/>
                  <a:cs typeface="Roboto"/>
                  <a:sym typeface="Roboto"/>
                </a:endParaRPr>
              </a:p>
            </p:txBody>
          </p:sp>
          <p:sp>
            <p:nvSpPr>
              <p:cNvPr id="227" name="Google Shape;227;p29"/>
              <p:cNvSpPr txBox="1"/>
              <p:nvPr/>
            </p:nvSpPr>
            <p:spPr>
              <a:xfrm>
                <a:off x="6676773" y="3494450"/>
                <a:ext cx="2253600" cy="94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lang="en-GB" sz="800">
                    <a:latin typeface="Roboto"/>
                    <a:ea typeface="Roboto"/>
                    <a:cs typeface="Roboto"/>
                    <a:sym typeface="Roboto"/>
                  </a:rPr>
                  <a:t>Call structural variants with CNVkit, Manta, GRIDSS</a:t>
                </a:r>
                <a:endParaRPr sz="800">
                  <a:latin typeface="Roboto"/>
                  <a:ea typeface="Roboto"/>
                  <a:cs typeface="Roboto"/>
                  <a:sym typeface="Roboto"/>
                </a:endParaRPr>
              </a:p>
            </p:txBody>
          </p:sp>
        </p:grpSp>
      </p:grpSp>
      <p:grpSp>
        <p:nvGrpSpPr>
          <p:cNvPr id="228" name="Google Shape;228;p29"/>
          <p:cNvGrpSpPr/>
          <p:nvPr/>
        </p:nvGrpSpPr>
        <p:grpSpPr>
          <a:xfrm>
            <a:off x="483041" y="2265948"/>
            <a:ext cx="2580734" cy="1458191"/>
            <a:chOff x="495991" y="2128472"/>
            <a:chExt cx="2580734" cy="1458191"/>
          </a:xfrm>
        </p:grpSpPr>
        <p:sp>
          <p:nvSpPr>
            <p:cNvPr id="229" name="Google Shape;229;p29"/>
            <p:cNvSpPr/>
            <p:nvPr/>
          </p:nvSpPr>
          <p:spPr>
            <a:xfrm>
              <a:off x="932600" y="3079475"/>
              <a:ext cx="1958400" cy="133500"/>
            </a:xfrm>
            <a:prstGeom prst="rect">
              <a:avLst/>
            </a:prstGeom>
            <a:solidFill>
              <a:srgbClr val="0E94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0" name="Google Shape;230;p29"/>
            <p:cNvGrpSpPr/>
            <p:nvPr/>
          </p:nvGrpSpPr>
          <p:grpSpPr>
            <a:xfrm>
              <a:off x="495991" y="2128472"/>
              <a:ext cx="2580734" cy="1458191"/>
              <a:chOff x="495991" y="2128472"/>
              <a:chExt cx="2580734" cy="1458191"/>
            </a:xfrm>
          </p:grpSpPr>
          <p:sp>
            <p:nvSpPr>
              <p:cNvPr id="231" name="Google Shape;231;p29"/>
              <p:cNvSpPr txBox="1"/>
              <p:nvPr/>
            </p:nvSpPr>
            <p:spPr>
              <a:xfrm>
                <a:off x="495991" y="3215263"/>
                <a:ext cx="871200" cy="371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GB" sz="1200">
                    <a:latin typeface="Roboto"/>
                    <a:ea typeface="Roboto"/>
                    <a:cs typeface="Roboto"/>
                    <a:sym typeface="Roboto"/>
                  </a:rPr>
                  <a:t>Jan 2022</a:t>
                </a:r>
                <a:br>
                  <a:rPr b="1" lang="en-GB" sz="1200">
                    <a:latin typeface="Roboto"/>
                    <a:ea typeface="Roboto"/>
                    <a:cs typeface="Roboto"/>
                    <a:sym typeface="Roboto"/>
                  </a:rPr>
                </a:br>
                <a:r>
                  <a:rPr b="1" lang="en-GB" sz="1200">
                    <a:latin typeface="Roboto"/>
                    <a:ea typeface="Roboto"/>
                    <a:cs typeface="Roboto"/>
                    <a:sym typeface="Roboto"/>
                  </a:rPr>
                  <a:t>Quarter 1</a:t>
                </a:r>
                <a:endParaRPr b="1" sz="1200">
                  <a:latin typeface="Roboto"/>
                  <a:ea typeface="Roboto"/>
                  <a:cs typeface="Roboto"/>
                  <a:sym typeface="Roboto"/>
                </a:endParaRPr>
              </a:p>
            </p:txBody>
          </p:sp>
          <p:grpSp>
            <p:nvGrpSpPr>
              <p:cNvPr id="232" name="Google Shape;232;p29"/>
              <p:cNvGrpSpPr/>
              <p:nvPr/>
            </p:nvGrpSpPr>
            <p:grpSpPr>
              <a:xfrm>
                <a:off x="881025" y="2800065"/>
                <a:ext cx="92400" cy="411825"/>
                <a:chOff x="845575" y="2563700"/>
                <a:chExt cx="92400" cy="411825"/>
              </a:xfrm>
            </p:grpSpPr>
            <p:cxnSp>
              <p:nvCxnSpPr>
                <p:cNvPr id="233" name="Google Shape;233;p29"/>
                <p:cNvCxnSpPr/>
                <p:nvPr/>
              </p:nvCxnSpPr>
              <p:spPr>
                <a:xfrm>
                  <a:off x="891775" y="2616125"/>
                  <a:ext cx="0" cy="359400"/>
                </a:xfrm>
                <a:prstGeom prst="straightConnector1">
                  <a:avLst/>
                </a:prstGeom>
                <a:noFill/>
                <a:ln cap="flat" cmpd="sng" w="9525">
                  <a:solidFill>
                    <a:srgbClr val="000000"/>
                  </a:solidFill>
                  <a:prstDash val="solid"/>
                  <a:round/>
                  <a:headEnd len="sm" w="sm" type="none"/>
                  <a:tailEnd len="sm" w="sm" type="none"/>
                </a:ln>
              </p:spPr>
            </p:cxnSp>
            <p:sp>
              <p:nvSpPr>
                <p:cNvPr id="234" name="Google Shape;234;p29"/>
                <p:cNvSpPr/>
                <p:nvPr/>
              </p:nvSpPr>
              <p:spPr>
                <a:xfrm>
                  <a:off x="845575" y="2563700"/>
                  <a:ext cx="92400" cy="924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5" name="Google Shape;235;p29"/>
              <p:cNvSpPr txBox="1"/>
              <p:nvPr/>
            </p:nvSpPr>
            <p:spPr>
              <a:xfrm>
                <a:off x="823125" y="2128472"/>
                <a:ext cx="2253600" cy="67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1600"/>
                  </a:spcAft>
                  <a:buNone/>
                </a:pPr>
                <a:r>
                  <a:rPr b="1" lang="en-GB" sz="800">
                    <a:latin typeface="Roboto"/>
                    <a:ea typeface="Roboto"/>
                    <a:cs typeface="Roboto"/>
                    <a:sym typeface="Roboto"/>
                  </a:rPr>
                  <a:t>Receive Illumina whole genome sequencing data for 200 samples at 60X coverage.</a:t>
                </a:r>
                <a:r>
                  <a:rPr lang="en-GB" sz="800">
                    <a:latin typeface="Roboto"/>
                    <a:ea typeface="Roboto"/>
                    <a:cs typeface="Roboto"/>
                    <a:sym typeface="Roboto"/>
                  </a:rPr>
                  <a:t> </a:t>
                </a:r>
                <a:br>
                  <a:rPr lang="en-GB" sz="800">
                    <a:latin typeface="Roboto"/>
                    <a:ea typeface="Roboto"/>
                    <a:cs typeface="Roboto"/>
                    <a:sym typeface="Roboto"/>
                  </a:rPr>
                </a:br>
                <a:r>
                  <a:rPr lang="en-GB" sz="800">
                    <a:latin typeface="Roboto"/>
                    <a:ea typeface="Roboto"/>
                    <a:cs typeface="Roboto"/>
                    <a:sym typeface="Roboto"/>
                  </a:rPr>
                  <a:t>Perform mapping with BROAD best practice pipeline</a:t>
                </a:r>
                <a:endParaRPr sz="800">
                  <a:latin typeface="Roboto"/>
                  <a:ea typeface="Roboto"/>
                  <a:cs typeface="Roboto"/>
                  <a:sym typeface="Roboto"/>
                </a:endParaRPr>
              </a:p>
            </p:txBody>
          </p:sp>
        </p:grpSp>
      </p:grpSp>
      <p:grpSp>
        <p:nvGrpSpPr>
          <p:cNvPr id="236" name="Google Shape;236;p29"/>
          <p:cNvGrpSpPr/>
          <p:nvPr/>
        </p:nvGrpSpPr>
        <p:grpSpPr>
          <a:xfrm>
            <a:off x="2512650" y="2787325"/>
            <a:ext cx="2501350" cy="1788401"/>
            <a:chOff x="2525600" y="2649849"/>
            <a:chExt cx="2501350" cy="1788401"/>
          </a:xfrm>
        </p:grpSpPr>
        <p:sp>
          <p:nvSpPr>
            <p:cNvPr id="237" name="Google Shape;237;p29"/>
            <p:cNvSpPr/>
            <p:nvPr/>
          </p:nvSpPr>
          <p:spPr>
            <a:xfrm>
              <a:off x="2890952" y="3079475"/>
              <a:ext cx="1958400" cy="133500"/>
            </a:xfrm>
            <a:prstGeom prst="rect">
              <a:avLst/>
            </a:prstGeom>
            <a:solidFill>
              <a:srgbClr val="08563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8" name="Google Shape;238;p29"/>
            <p:cNvGrpSpPr/>
            <p:nvPr/>
          </p:nvGrpSpPr>
          <p:grpSpPr>
            <a:xfrm>
              <a:off x="2525600" y="2649849"/>
              <a:ext cx="2501350" cy="1788401"/>
              <a:chOff x="2525600" y="2649849"/>
              <a:chExt cx="2501350" cy="1788401"/>
            </a:xfrm>
          </p:grpSpPr>
          <p:sp>
            <p:nvSpPr>
              <p:cNvPr id="239" name="Google Shape;239;p29"/>
              <p:cNvSpPr txBox="1"/>
              <p:nvPr/>
            </p:nvSpPr>
            <p:spPr>
              <a:xfrm>
                <a:off x="2525600" y="2649849"/>
                <a:ext cx="896400" cy="271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en-GB" sz="1200">
                    <a:latin typeface="Roboto"/>
                    <a:ea typeface="Roboto"/>
                    <a:cs typeface="Roboto"/>
                    <a:sym typeface="Roboto"/>
                  </a:rPr>
                  <a:t>Quarter 2</a:t>
                </a:r>
                <a:endParaRPr b="1" sz="1200">
                  <a:latin typeface="Roboto"/>
                  <a:ea typeface="Roboto"/>
                  <a:cs typeface="Roboto"/>
                  <a:sym typeface="Roboto"/>
                </a:endParaRPr>
              </a:p>
            </p:txBody>
          </p:sp>
          <p:grpSp>
            <p:nvGrpSpPr>
              <p:cNvPr id="240" name="Google Shape;240;p29"/>
              <p:cNvGrpSpPr/>
              <p:nvPr/>
            </p:nvGrpSpPr>
            <p:grpSpPr>
              <a:xfrm rot="10800000">
                <a:off x="2849073" y="3079467"/>
                <a:ext cx="92400" cy="411825"/>
                <a:chOff x="2070100" y="2563700"/>
                <a:chExt cx="92400" cy="411825"/>
              </a:xfrm>
            </p:grpSpPr>
            <p:cxnSp>
              <p:nvCxnSpPr>
                <p:cNvPr id="241" name="Google Shape;241;p29"/>
                <p:cNvCxnSpPr/>
                <p:nvPr/>
              </p:nvCxnSpPr>
              <p:spPr>
                <a:xfrm>
                  <a:off x="2116300" y="2616125"/>
                  <a:ext cx="0" cy="359400"/>
                </a:xfrm>
                <a:prstGeom prst="straightConnector1">
                  <a:avLst/>
                </a:prstGeom>
                <a:noFill/>
                <a:ln cap="flat" cmpd="sng" w="9525">
                  <a:solidFill>
                    <a:srgbClr val="000000"/>
                  </a:solidFill>
                  <a:prstDash val="solid"/>
                  <a:round/>
                  <a:headEnd len="sm" w="sm" type="none"/>
                  <a:tailEnd len="sm" w="sm" type="none"/>
                </a:ln>
              </p:spPr>
            </p:cxnSp>
            <p:sp>
              <p:nvSpPr>
                <p:cNvPr id="242" name="Google Shape;242;p29"/>
                <p:cNvSpPr/>
                <p:nvPr/>
              </p:nvSpPr>
              <p:spPr>
                <a:xfrm>
                  <a:off x="2070100" y="2563700"/>
                  <a:ext cx="92400" cy="92400"/>
                </a:xfrm>
                <a:prstGeom prst="ellipse">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3" name="Google Shape;243;p29"/>
              <p:cNvSpPr txBox="1"/>
              <p:nvPr/>
            </p:nvSpPr>
            <p:spPr>
              <a:xfrm>
                <a:off x="2773350" y="3494450"/>
                <a:ext cx="2253600" cy="94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800">
                    <a:latin typeface="Roboto"/>
                    <a:ea typeface="Roboto"/>
                    <a:cs typeface="Roboto"/>
                    <a:sym typeface="Roboto"/>
                  </a:rPr>
                  <a:t>Mapping complete, perform </a:t>
                </a:r>
                <a:br>
                  <a:rPr b="1" lang="en-GB" sz="800">
                    <a:latin typeface="Roboto"/>
                    <a:ea typeface="Roboto"/>
                    <a:cs typeface="Roboto"/>
                    <a:sym typeface="Roboto"/>
                  </a:rPr>
                </a:br>
                <a:r>
                  <a:rPr b="1" lang="en-GB" sz="800">
                    <a:latin typeface="Roboto"/>
                    <a:ea typeface="Roboto"/>
                    <a:cs typeface="Roboto"/>
                    <a:sym typeface="Roboto"/>
                  </a:rPr>
                  <a:t>downstream analysis</a:t>
                </a:r>
                <a:endParaRPr b="1" sz="800">
                  <a:latin typeface="Roboto"/>
                  <a:ea typeface="Roboto"/>
                  <a:cs typeface="Roboto"/>
                  <a:sym typeface="Roboto"/>
                </a:endParaRPr>
              </a:p>
              <a:p>
                <a:pPr indent="0" lvl="0" marL="0" rtl="0" algn="l">
                  <a:spcBef>
                    <a:spcPts val="0"/>
                  </a:spcBef>
                  <a:spcAft>
                    <a:spcPts val="0"/>
                  </a:spcAft>
                  <a:buNone/>
                </a:pPr>
                <a:r>
                  <a:t/>
                </a:r>
                <a:endParaRPr b="1" sz="800">
                  <a:latin typeface="Roboto"/>
                  <a:ea typeface="Roboto"/>
                  <a:cs typeface="Roboto"/>
                  <a:sym typeface="Roboto"/>
                </a:endParaRPr>
              </a:p>
              <a:p>
                <a:pPr indent="0" lvl="0" marL="0" rtl="0" algn="l">
                  <a:spcBef>
                    <a:spcPts val="0"/>
                  </a:spcBef>
                  <a:spcAft>
                    <a:spcPts val="1600"/>
                  </a:spcAft>
                  <a:buNone/>
                </a:pPr>
                <a:r>
                  <a:rPr lang="en-GB" sz="800">
                    <a:latin typeface="Roboto"/>
                    <a:ea typeface="Roboto"/>
                    <a:cs typeface="Roboto"/>
                    <a:sym typeface="Roboto"/>
                  </a:rPr>
                  <a:t>Germline variant calling for short variants using BROAD best practice pipeline</a:t>
                </a:r>
                <a:endParaRPr b="1" sz="800">
                  <a:latin typeface="Roboto"/>
                  <a:ea typeface="Roboto"/>
                  <a:cs typeface="Roboto"/>
                  <a:sym typeface="Roboto"/>
                </a:endParaRPr>
              </a:p>
            </p:txBody>
          </p:sp>
        </p:gr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30"/>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Do the facilities meet your data needs?</a:t>
            </a:r>
            <a:endParaRPr sz="2500">
              <a:solidFill>
                <a:schemeClr val="dk1"/>
              </a:solidFill>
              <a:latin typeface="Nunito"/>
              <a:ea typeface="Nunito"/>
              <a:cs typeface="Nunito"/>
              <a:sym typeface="Nunito"/>
            </a:endParaRPr>
          </a:p>
        </p:txBody>
      </p:sp>
      <p:sp>
        <p:nvSpPr>
          <p:cNvPr id="249" name="Google Shape;249;p30"/>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250" name="Google Shape;250;p30"/>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251" name="Google Shape;251;p30"/>
          <p:cNvSpPr txBox="1"/>
          <p:nvPr/>
        </p:nvSpPr>
        <p:spPr>
          <a:xfrm>
            <a:off x="621750" y="968825"/>
            <a:ext cx="8102100" cy="3174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1600">
                <a:latin typeface="Nunito"/>
                <a:ea typeface="Nunito"/>
                <a:cs typeface="Nunito"/>
                <a:sym typeface="Nunito"/>
              </a:rPr>
              <a:t>Familiarise yourself with facilities available through NCMAS 2022</a:t>
            </a:r>
            <a:endParaRPr b="1"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NCI Gadi, Pawsey Setonix, MASSIVE</a:t>
            </a:r>
            <a:endParaRPr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Facility</a:t>
            </a:r>
            <a:r>
              <a:rPr lang="en-GB" sz="1600">
                <a:latin typeface="Nunito"/>
                <a:ea typeface="Nunito"/>
                <a:cs typeface="Nunito"/>
                <a:sym typeface="Nunito"/>
              </a:rPr>
              <a:t> information usually </a:t>
            </a:r>
            <a:r>
              <a:rPr lang="en-GB" sz="1600">
                <a:latin typeface="Nunito"/>
                <a:ea typeface="Nunito"/>
                <a:cs typeface="Nunito"/>
                <a:sym typeface="Nunito"/>
              </a:rPr>
              <a:t>provided</a:t>
            </a:r>
            <a:r>
              <a:rPr lang="en-GB" sz="1600">
                <a:latin typeface="Nunito"/>
                <a:ea typeface="Nunito"/>
                <a:cs typeface="Nunito"/>
                <a:sym typeface="Nunito"/>
              </a:rPr>
              <a:t> in “</a:t>
            </a:r>
            <a:r>
              <a:rPr lang="en-GB" sz="1600" u="sng">
                <a:solidFill>
                  <a:schemeClr val="hlink"/>
                </a:solidFill>
                <a:latin typeface="Nunito"/>
                <a:ea typeface="Nunito"/>
                <a:cs typeface="Nunito"/>
                <a:sym typeface="Nunito"/>
                <a:hlinkClick r:id="rId4"/>
              </a:rPr>
              <a:t>Information for Applicants</a:t>
            </a:r>
            <a:r>
              <a:rPr lang="en-GB" sz="1600">
                <a:latin typeface="Nunito"/>
                <a:ea typeface="Nunito"/>
                <a:cs typeface="Nunito"/>
                <a:sym typeface="Nunito"/>
              </a:rPr>
              <a:t>”</a:t>
            </a:r>
            <a:endParaRPr sz="1600">
              <a:latin typeface="Nunito"/>
              <a:ea typeface="Nunito"/>
              <a:cs typeface="Nunito"/>
              <a:sym typeface="Nunito"/>
            </a:endParaRPr>
          </a:p>
          <a:p>
            <a:pPr indent="0" lvl="0" marL="457200" rtl="0" algn="l">
              <a:lnSpc>
                <a:spcPct val="115000"/>
              </a:lnSpc>
              <a:spcBef>
                <a:spcPts val="0"/>
              </a:spcBef>
              <a:spcAft>
                <a:spcPts val="0"/>
              </a:spcAft>
              <a:buNone/>
            </a:pPr>
            <a:r>
              <a:t/>
            </a:r>
            <a:endParaRPr b="1" sz="1600">
              <a:latin typeface="Nunito"/>
              <a:ea typeface="Nunito"/>
              <a:cs typeface="Nunito"/>
              <a:sym typeface="Nunito"/>
            </a:endParaRPr>
          </a:p>
          <a:p>
            <a:pPr indent="0" lvl="0" marL="0" rtl="0" algn="l">
              <a:lnSpc>
                <a:spcPct val="115000"/>
              </a:lnSpc>
              <a:spcBef>
                <a:spcPts val="0"/>
              </a:spcBef>
              <a:spcAft>
                <a:spcPts val="0"/>
              </a:spcAft>
              <a:buNone/>
            </a:pPr>
            <a:r>
              <a:rPr b="1" lang="en-GB" sz="1600">
                <a:latin typeface="Nunito"/>
                <a:ea typeface="Nunito"/>
                <a:cs typeface="Nunito"/>
                <a:sym typeface="Nunito"/>
              </a:rPr>
              <a:t>Matching tool requirements to facility hardware and usage policies</a:t>
            </a:r>
            <a:endParaRPr b="1" sz="1600">
              <a:latin typeface="Nunito"/>
              <a:ea typeface="Nunito"/>
              <a:cs typeface="Nunito"/>
              <a:sym typeface="Nunito"/>
            </a:endParaRPr>
          </a:p>
          <a:p>
            <a:pPr indent="-323850" lvl="0" marL="457200" rtl="0" algn="l">
              <a:lnSpc>
                <a:spcPct val="115000"/>
              </a:lnSpc>
              <a:spcBef>
                <a:spcPts val="0"/>
              </a:spcBef>
              <a:spcAft>
                <a:spcPts val="0"/>
              </a:spcAft>
              <a:buSzPts val="1500"/>
              <a:buFont typeface="Nunito"/>
              <a:buChar char="●"/>
            </a:pPr>
            <a:r>
              <a:rPr lang="en-GB" sz="1500">
                <a:latin typeface="Nunito"/>
                <a:ea typeface="Nunito"/>
                <a:cs typeface="Nunito"/>
                <a:sym typeface="Nunito"/>
              </a:rPr>
              <a:t>NCMAS is for experienced HPC users</a:t>
            </a:r>
            <a:endParaRPr sz="1500">
              <a:latin typeface="Nunito"/>
              <a:ea typeface="Nunito"/>
              <a:cs typeface="Nunito"/>
              <a:sym typeface="Nunito"/>
            </a:endParaRPr>
          </a:p>
          <a:p>
            <a:pPr indent="-323850" lvl="0" marL="457200" rtl="0" algn="l">
              <a:lnSpc>
                <a:spcPct val="115000"/>
              </a:lnSpc>
              <a:spcBef>
                <a:spcPts val="0"/>
              </a:spcBef>
              <a:spcAft>
                <a:spcPts val="0"/>
              </a:spcAft>
              <a:buSzPts val="1500"/>
              <a:buFont typeface="Nunito"/>
              <a:buChar char="●"/>
            </a:pPr>
            <a:r>
              <a:rPr lang="en-GB" sz="1500">
                <a:latin typeface="Nunito"/>
                <a:ea typeface="Nunito"/>
                <a:cs typeface="Nunito"/>
                <a:sym typeface="Nunito"/>
              </a:rPr>
              <a:t>What are the compute resource requirements for the tools you wish to use?</a:t>
            </a:r>
            <a:endParaRPr sz="1500">
              <a:latin typeface="Nunito"/>
              <a:ea typeface="Nunito"/>
              <a:cs typeface="Nunito"/>
              <a:sym typeface="Nunito"/>
            </a:endParaRPr>
          </a:p>
          <a:p>
            <a:pPr indent="-323850" lvl="1" marL="914400" rtl="0" algn="l">
              <a:lnSpc>
                <a:spcPct val="115000"/>
              </a:lnSpc>
              <a:spcBef>
                <a:spcPts val="0"/>
              </a:spcBef>
              <a:spcAft>
                <a:spcPts val="0"/>
              </a:spcAft>
              <a:buSzPts val="1500"/>
              <a:buFont typeface="Nunito"/>
              <a:buChar char="○"/>
            </a:pPr>
            <a:r>
              <a:rPr lang="en-GB" sz="1500">
                <a:latin typeface="Nunito"/>
                <a:ea typeface="Nunito"/>
                <a:cs typeface="Nunito"/>
                <a:sym typeface="Nunito"/>
              </a:rPr>
              <a:t>Running them at another HPC facility? If it didn’t work - why didn’t it work?</a:t>
            </a:r>
            <a:endParaRPr sz="1500">
              <a:latin typeface="Nunito"/>
              <a:ea typeface="Nunito"/>
              <a:cs typeface="Nunito"/>
              <a:sym typeface="Nunito"/>
            </a:endParaRPr>
          </a:p>
          <a:p>
            <a:pPr indent="-323850" lvl="0" marL="457200" rtl="0" algn="l">
              <a:lnSpc>
                <a:spcPct val="115000"/>
              </a:lnSpc>
              <a:spcBef>
                <a:spcPts val="0"/>
              </a:spcBef>
              <a:spcAft>
                <a:spcPts val="0"/>
              </a:spcAft>
              <a:buSzPts val="1500"/>
              <a:buFont typeface="Nunito"/>
              <a:buChar char="●"/>
            </a:pPr>
            <a:r>
              <a:rPr lang="en-GB" sz="1500">
                <a:latin typeface="Nunito"/>
                <a:ea typeface="Nunito"/>
                <a:cs typeface="Nunito"/>
                <a:sym typeface="Nunito"/>
              </a:rPr>
              <a:t>Check facility hardware and usage policies (e.g. walltime limits) - do these match what your tools need?</a:t>
            </a:r>
            <a:endParaRPr b="1" sz="1600">
              <a:latin typeface="Nunito"/>
              <a:ea typeface="Nunito"/>
              <a:cs typeface="Nunito"/>
              <a:sym typeface="Nunito"/>
            </a:endParaRPr>
          </a:p>
          <a:p>
            <a:pPr indent="0" lvl="0" marL="457200" rtl="0" algn="l">
              <a:lnSpc>
                <a:spcPct val="115000"/>
              </a:lnSpc>
              <a:spcBef>
                <a:spcPts val="0"/>
              </a:spcBef>
              <a:spcAft>
                <a:spcPts val="0"/>
              </a:spcAft>
              <a:buNone/>
            </a:pPr>
            <a:r>
              <a:t/>
            </a:r>
            <a:endParaRPr b="1" sz="1600">
              <a:latin typeface="Nunito"/>
              <a:ea typeface="Nunito"/>
              <a:cs typeface="Nunito"/>
              <a:sym typeface="Nuni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1"/>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Do your workflows match facility requirements?</a:t>
            </a:r>
            <a:endParaRPr sz="2500">
              <a:solidFill>
                <a:schemeClr val="dk1"/>
              </a:solidFill>
              <a:latin typeface="Nunito"/>
              <a:ea typeface="Nunito"/>
              <a:cs typeface="Nunito"/>
              <a:sym typeface="Nunito"/>
            </a:endParaRPr>
          </a:p>
        </p:txBody>
      </p:sp>
      <p:sp>
        <p:nvSpPr>
          <p:cNvPr id="257" name="Google Shape;257;p31"/>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258" name="Google Shape;258;p31"/>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259" name="Google Shape;259;p31"/>
          <p:cNvSpPr txBox="1"/>
          <p:nvPr/>
        </p:nvSpPr>
        <p:spPr>
          <a:xfrm>
            <a:off x="621750" y="968825"/>
            <a:ext cx="8102100" cy="3421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1600">
                <a:latin typeface="Nunito"/>
                <a:ea typeface="Nunito"/>
                <a:cs typeface="Nunito"/>
                <a:sym typeface="Nunito"/>
              </a:rPr>
              <a:t>Generally, facilities available through </a:t>
            </a:r>
            <a:r>
              <a:rPr b="1" lang="en-GB" sz="1600">
                <a:latin typeface="Nunito"/>
                <a:ea typeface="Nunito"/>
                <a:cs typeface="Nunito"/>
                <a:sym typeface="Nunito"/>
              </a:rPr>
              <a:t>NCMAS are suitable for data-intensive, large scale bioinformatics</a:t>
            </a:r>
            <a:endParaRPr b="1" sz="1600">
              <a:latin typeface="Nunito"/>
              <a:ea typeface="Nunito"/>
              <a:cs typeface="Nunito"/>
              <a:sym typeface="Nunito"/>
            </a:endParaRPr>
          </a:p>
          <a:p>
            <a:pPr indent="-323850" lvl="0" marL="457200" rtl="0" algn="l">
              <a:lnSpc>
                <a:spcPct val="150000"/>
              </a:lnSpc>
              <a:spcBef>
                <a:spcPts val="0"/>
              </a:spcBef>
              <a:spcAft>
                <a:spcPts val="0"/>
              </a:spcAft>
              <a:buSzPts val="1500"/>
              <a:buFont typeface="Nunito"/>
              <a:buChar char="●"/>
            </a:pPr>
            <a:r>
              <a:rPr lang="en-GB" sz="1500">
                <a:latin typeface="Nunito"/>
                <a:ea typeface="Nunito"/>
                <a:cs typeface="Nunito"/>
                <a:sym typeface="Nunito"/>
              </a:rPr>
              <a:t>Highly resource efficient, scalable pipelines that have multi-node capability</a:t>
            </a:r>
            <a:endParaRPr sz="1500">
              <a:latin typeface="Nunito"/>
              <a:ea typeface="Nunito"/>
              <a:cs typeface="Nunito"/>
              <a:sym typeface="Nunito"/>
            </a:endParaRPr>
          </a:p>
          <a:p>
            <a:pPr indent="-323850" lvl="1" marL="914400" rtl="0" algn="l">
              <a:lnSpc>
                <a:spcPct val="150000"/>
              </a:lnSpc>
              <a:spcBef>
                <a:spcPts val="0"/>
              </a:spcBef>
              <a:spcAft>
                <a:spcPts val="0"/>
              </a:spcAft>
              <a:buSzPts val="1500"/>
              <a:buFont typeface="Nunito"/>
              <a:buChar char="○"/>
            </a:pPr>
            <a:r>
              <a:rPr lang="en-GB" sz="1500">
                <a:latin typeface="Nunito"/>
                <a:ea typeface="Nunito"/>
                <a:cs typeface="Nunito"/>
                <a:sym typeface="Nunito"/>
              </a:rPr>
              <a:t>Most bioinformatics workflows require some optimisation </a:t>
            </a:r>
            <a:endParaRPr sz="1500">
              <a:latin typeface="Nunito"/>
              <a:ea typeface="Nunito"/>
              <a:cs typeface="Nunito"/>
              <a:sym typeface="Nunito"/>
            </a:endParaRPr>
          </a:p>
          <a:p>
            <a:pPr indent="-323850" lvl="0" marL="457200" rtl="0" algn="l">
              <a:lnSpc>
                <a:spcPct val="150000"/>
              </a:lnSpc>
              <a:spcBef>
                <a:spcPts val="0"/>
              </a:spcBef>
              <a:spcAft>
                <a:spcPts val="0"/>
              </a:spcAft>
              <a:buSzPts val="1500"/>
              <a:buFont typeface="Nunito"/>
              <a:buChar char="●"/>
            </a:pPr>
            <a:r>
              <a:rPr lang="en-GB" sz="1500">
                <a:latin typeface="Nunito"/>
                <a:ea typeface="Nunito"/>
                <a:cs typeface="Nunito"/>
                <a:sym typeface="Nunito"/>
              </a:rPr>
              <a:t>E.g. Mapping and variant calling </a:t>
            </a:r>
            <a:r>
              <a:rPr lang="en-GB" sz="1500" u="sng">
                <a:latin typeface="Nunito"/>
                <a:ea typeface="Nunito"/>
                <a:cs typeface="Nunito"/>
                <a:sym typeface="Nunito"/>
              </a:rPr>
              <a:t>hundreds</a:t>
            </a:r>
            <a:r>
              <a:rPr lang="en-GB" sz="1500">
                <a:latin typeface="Nunito"/>
                <a:ea typeface="Nunito"/>
                <a:cs typeface="Nunito"/>
                <a:sym typeface="Nunito"/>
              </a:rPr>
              <a:t> of human genomes</a:t>
            </a:r>
            <a:endParaRPr sz="1500">
              <a:latin typeface="Nunito"/>
              <a:ea typeface="Nunito"/>
              <a:cs typeface="Nunito"/>
              <a:sym typeface="Nunito"/>
            </a:endParaRPr>
          </a:p>
          <a:p>
            <a:pPr indent="-323850" lvl="0" marL="457200" rtl="0" algn="l">
              <a:lnSpc>
                <a:spcPct val="150000"/>
              </a:lnSpc>
              <a:spcBef>
                <a:spcPts val="0"/>
              </a:spcBef>
              <a:spcAft>
                <a:spcPts val="0"/>
              </a:spcAft>
              <a:buSzPts val="1500"/>
              <a:buFont typeface="Nunito"/>
              <a:buChar char="●"/>
            </a:pPr>
            <a:r>
              <a:rPr lang="en-GB" sz="1500">
                <a:latin typeface="Nunito"/>
                <a:ea typeface="Nunito"/>
                <a:cs typeface="Nunito"/>
                <a:sym typeface="Nunito"/>
              </a:rPr>
              <a:t>Pipelines that require specialised hardware such as high memory or disk local to the node (e.g. jobFS on Gadi), commonly required for I/O intensive algorithms such as </a:t>
            </a:r>
            <a:r>
              <a:rPr i="1" lang="en-GB" sz="1500">
                <a:latin typeface="Nunito"/>
                <a:ea typeface="Nunito"/>
                <a:cs typeface="Nunito"/>
                <a:sym typeface="Nunito"/>
              </a:rPr>
              <a:t>de novo</a:t>
            </a:r>
            <a:r>
              <a:rPr lang="en-GB" sz="1500">
                <a:latin typeface="Nunito"/>
                <a:ea typeface="Nunito"/>
                <a:cs typeface="Nunito"/>
                <a:sym typeface="Nunito"/>
              </a:rPr>
              <a:t> genome and transcriptome assemblers</a:t>
            </a:r>
            <a:endParaRPr sz="1500">
              <a:latin typeface="Nunito"/>
              <a:ea typeface="Nunito"/>
              <a:cs typeface="Nunito"/>
              <a:sym typeface="Nunito"/>
            </a:endParaRPr>
          </a:p>
          <a:p>
            <a:pPr indent="-323850" lvl="0" marL="457200" rtl="0" algn="l">
              <a:lnSpc>
                <a:spcPct val="150000"/>
              </a:lnSpc>
              <a:spcBef>
                <a:spcPts val="0"/>
              </a:spcBef>
              <a:spcAft>
                <a:spcPts val="0"/>
              </a:spcAft>
              <a:buSzPts val="1500"/>
              <a:buFont typeface="Nunito"/>
              <a:buChar char="●"/>
            </a:pPr>
            <a:r>
              <a:rPr lang="en-GB" sz="1500">
                <a:latin typeface="Nunito"/>
                <a:ea typeface="Nunito"/>
                <a:cs typeface="Nunito"/>
                <a:sym typeface="Nunito"/>
              </a:rPr>
              <a:t>GPUs</a:t>
            </a:r>
            <a:endParaRPr sz="15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2"/>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Are there more suitable options?</a:t>
            </a:r>
            <a:endParaRPr sz="2700">
              <a:solidFill>
                <a:srgbClr val="104388"/>
              </a:solidFill>
              <a:latin typeface="Nunito"/>
              <a:ea typeface="Nunito"/>
              <a:cs typeface="Nunito"/>
              <a:sym typeface="Nunito"/>
            </a:endParaRPr>
          </a:p>
        </p:txBody>
      </p:sp>
      <p:sp>
        <p:nvSpPr>
          <p:cNvPr id="265" name="Google Shape;265;p32"/>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266" name="Google Shape;266;p32"/>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267" name="Google Shape;267;p32"/>
          <p:cNvSpPr txBox="1"/>
          <p:nvPr/>
        </p:nvSpPr>
        <p:spPr>
          <a:xfrm>
            <a:off x="621750" y="968825"/>
            <a:ext cx="5426700" cy="32631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600">
                <a:latin typeface="Nunito"/>
                <a:ea typeface="Nunito"/>
                <a:cs typeface="Nunito"/>
                <a:sym typeface="Nunito"/>
              </a:rPr>
              <a:t>There are other compute facilities available.</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a:p>
            <a:pPr indent="0" lvl="0" marL="0" rtl="0" algn="l">
              <a:lnSpc>
                <a:spcPct val="150000"/>
              </a:lnSpc>
              <a:spcBef>
                <a:spcPts val="0"/>
              </a:spcBef>
              <a:spcAft>
                <a:spcPts val="0"/>
              </a:spcAft>
              <a:buNone/>
            </a:pPr>
            <a:r>
              <a:rPr lang="en-GB" sz="1600">
                <a:latin typeface="Nunito"/>
                <a:ea typeface="Nunito"/>
                <a:cs typeface="Nunito"/>
                <a:sym typeface="Nunito"/>
              </a:rPr>
              <a:t>There are alternate ways of accessing Pawsey, NCI and MASSIVE. These often have different </a:t>
            </a:r>
            <a:r>
              <a:rPr lang="en-GB" sz="1600">
                <a:latin typeface="Nunito"/>
                <a:ea typeface="Nunito"/>
                <a:cs typeface="Nunito"/>
                <a:sym typeface="Nunito"/>
              </a:rPr>
              <a:t>eligibility</a:t>
            </a:r>
            <a:r>
              <a:rPr lang="en-GB" sz="1600">
                <a:latin typeface="Nunito"/>
                <a:ea typeface="Nunito"/>
                <a:cs typeface="Nunito"/>
                <a:sym typeface="Nunito"/>
              </a:rPr>
              <a:t> criteria</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a:p>
            <a:pPr indent="0" lvl="0" marL="0" rtl="0" algn="l">
              <a:lnSpc>
                <a:spcPct val="150000"/>
              </a:lnSpc>
              <a:spcBef>
                <a:spcPts val="0"/>
              </a:spcBef>
              <a:spcAft>
                <a:spcPts val="0"/>
              </a:spcAft>
              <a:buNone/>
            </a:pPr>
            <a:r>
              <a:rPr lang="en-GB" sz="1600">
                <a:latin typeface="Nunito"/>
                <a:ea typeface="Nunito"/>
                <a:cs typeface="Nunito"/>
                <a:sym typeface="Nunito"/>
              </a:rPr>
              <a:t>E.g. research specific, fewer compute request requirement, etc</a:t>
            </a:r>
            <a:endParaRPr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p:txBody>
      </p:sp>
      <p:pic>
        <p:nvPicPr>
          <p:cNvPr id="268" name="Google Shape;268;p32"/>
          <p:cNvPicPr preferRelativeResize="0"/>
          <p:nvPr/>
        </p:nvPicPr>
        <p:blipFill>
          <a:blip r:embed="rId4">
            <a:alphaModFix/>
          </a:blip>
          <a:stretch>
            <a:fillRect/>
          </a:stretch>
        </p:blipFill>
        <p:spPr>
          <a:xfrm>
            <a:off x="6735925" y="1485400"/>
            <a:ext cx="1895124" cy="18951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3"/>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What if I don’t have experience?</a:t>
            </a:r>
            <a:endParaRPr sz="2700">
              <a:solidFill>
                <a:srgbClr val="104388"/>
              </a:solidFill>
              <a:latin typeface="Nunito"/>
              <a:ea typeface="Nunito"/>
              <a:cs typeface="Nunito"/>
              <a:sym typeface="Nunito"/>
            </a:endParaRPr>
          </a:p>
        </p:txBody>
      </p:sp>
      <p:sp>
        <p:nvSpPr>
          <p:cNvPr id="274" name="Google Shape;274;p33"/>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275" name="Google Shape;275;p33"/>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276" name="Google Shape;276;p33"/>
          <p:cNvSpPr txBox="1"/>
          <p:nvPr/>
        </p:nvSpPr>
        <p:spPr>
          <a:xfrm>
            <a:off x="621750" y="797375"/>
            <a:ext cx="8102100" cy="4568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1600">
                <a:latin typeface="Nunito"/>
                <a:ea typeface="Nunito"/>
                <a:cs typeface="Nunito"/>
                <a:sym typeface="Nunito"/>
              </a:rPr>
              <a:t>Get experience and seek help - help is available :)</a:t>
            </a:r>
            <a:endParaRPr b="1"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Run your pipelines on a facility that is available to you</a:t>
            </a:r>
            <a:endParaRPr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Attend training</a:t>
            </a:r>
            <a:endParaRPr sz="1600">
              <a:latin typeface="Nunito"/>
              <a:ea typeface="Nunito"/>
              <a:cs typeface="Nunito"/>
              <a:sym typeface="Nunito"/>
            </a:endParaRPr>
          </a:p>
          <a:p>
            <a:pPr indent="-330200" lvl="1" marL="914400" rtl="0" algn="l">
              <a:lnSpc>
                <a:spcPct val="115000"/>
              </a:lnSpc>
              <a:spcBef>
                <a:spcPts val="0"/>
              </a:spcBef>
              <a:spcAft>
                <a:spcPts val="0"/>
              </a:spcAft>
              <a:buSzPts val="1600"/>
              <a:buFont typeface="Nunito"/>
              <a:buChar char="○"/>
            </a:pPr>
            <a:r>
              <a:rPr lang="en-GB" sz="1600" u="sng">
                <a:solidFill>
                  <a:schemeClr val="hlink"/>
                </a:solidFill>
                <a:latin typeface="Nunito"/>
                <a:ea typeface="Nunito"/>
                <a:cs typeface="Nunito"/>
                <a:sym typeface="Nunito"/>
                <a:hlinkClick r:id="rId4"/>
              </a:rPr>
              <a:t>Attend NCMAS 2022 Information Sessions</a:t>
            </a:r>
            <a:r>
              <a:rPr lang="en-GB" sz="1600">
                <a:latin typeface="Nunito"/>
                <a:ea typeface="Nunito"/>
                <a:cs typeface="Nunito"/>
                <a:sym typeface="Nunito"/>
              </a:rPr>
              <a:t> </a:t>
            </a:r>
            <a:endParaRPr sz="1600">
              <a:latin typeface="Nunito"/>
              <a:ea typeface="Nunito"/>
              <a:cs typeface="Nunito"/>
              <a:sym typeface="Nunito"/>
            </a:endParaRPr>
          </a:p>
          <a:p>
            <a:pPr indent="-330200" lvl="1" marL="914400" rtl="0" algn="l">
              <a:lnSpc>
                <a:spcPct val="115000"/>
              </a:lnSpc>
              <a:spcBef>
                <a:spcPts val="0"/>
              </a:spcBef>
              <a:spcAft>
                <a:spcPts val="0"/>
              </a:spcAft>
              <a:buSzPts val="1600"/>
              <a:buFont typeface="Nunito"/>
              <a:buChar char="○"/>
            </a:pPr>
            <a:r>
              <a:rPr lang="en-GB" sz="1600" u="sng">
                <a:solidFill>
                  <a:schemeClr val="hlink"/>
                </a:solidFill>
                <a:latin typeface="Nunito"/>
                <a:ea typeface="Nunito"/>
                <a:cs typeface="Nunito"/>
                <a:sym typeface="Nunito"/>
                <a:hlinkClick r:id="rId5"/>
              </a:rPr>
              <a:t>NCI Training</a:t>
            </a:r>
            <a:r>
              <a:rPr lang="en-GB" sz="1600">
                <a:latin typeface="Nunito"/>
                <a:ea typeface="Nunito"/>
                <a:cs typeface="Nunito"/>
                <a:sym typeface="Nunito"/>
              </a:rPr>
              <a:t> </a:t>
            </a:r>
            <a:endParaRPr sz="1600">
              <a:latin typeface="Nunito"/>
              <a:ea typeface="Nunito"/>
              <a:cs typeface="Nunito"/>
              <a:sym typeface="Nunito"/>
            </a:endParaRPr>
          </a:p>
          <a:p>
            <a:pPr indent="-330200" lvl="1" marL="914400" rtl="0" algn="l">
              <a:lnSpc>
                <a:spcPct val="115000"/>
              </a:lnSpc>
              <a:spcBef>
                <a:spcPts val="0"/>
              </a:spcBef>
              <a:spcAft>
                <a:spcPts val="0"/>
              </a:spcAft>
              <a:buSzPts val="1600"/>
              <a:buFont typeface="Nunito"/>
              <a:buChar char="○"/>
            </a:pPr>
            <a:r>
              <a:rPr lang="en-GB" sz="1600" u="sng">
                <a:solidFill>
                  <a:schemeClr val="hlink"/>
                </a:solidFill>
                <a:latin typeface="Nunito"/>
                <a:ea typeface="Nunito"/>
                <a:cs typeface="Nunito"/>
                <a:sym typeface="Nunito"/>
                <a:hlinkClick r:id="rId6"/>
              </a:rPr>
              <a:t>Pawsey training</a:t>
            </a:r>
            <a:r>
              <a:rPr lang="en-GB" sz="1600">
                <a:latin typeface="Nunito"/>
                <a:ea typeface="Nunito"/>
                <a:cs typeface="Nunito"/>
                <a:sym typeface="Nunito"/>
              </a:rPr>
              <a:t> </a:t>
            </a:r>
            <a:endParaRPr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NCI, Pawsey, MASSIVE helpdesk</a:t>
            </a:r>
            <a:endParaRPr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Do some reading, become very familiar with common compute terminology and concepts. I recommend: “Ten simple rules for getting started with command-line bioinformatics” Brandies &amp; Hogg, 2021</a:t>
            </a:r>
            <a:endParaRPr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Get a start up project (more on this later)</a:t>
            </a:r>
            <a:endParaRPr sz="1600">
              <a:latin typeface="Nunito"/>
              <a:ea typeface="Nunito"/>
              <a:cs typeface="Nunito"/>
              <a:sym typeface="Nunito"/>
            </a:endParaRPr>
          </a:p>
          <a:p>
            <a:pPr indent="0" lvl="0" marL="0" rtl="0" algn="l">
              <a:lnSpc>
                <a:spcPct val="115000"/>
              </a:lnSpc>
              <a:spcBef>
                <a:spcPts val="0"/>
              </a:spcBef>
              <a:spcAft>
                <a:spcPts val="0"/>
              </a:spcAft>
              <a:buNone/>
            </a:pPr>
            <a:r>
              <a:t/>
            </a:r>
            <a:endParaRPr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4"/>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Poll: Is NCMAS right for you?</a:t>
            </a:r>
            <a:endParaRPr sz="2500">
              <a:solidFill>
                <a:schemeClr val="dk1"/>
              </a:solidFill>
              <a:latin typeface="Nunito"/>
              <a:ea typeface="Nunito"/>
              <a:cs typeface="Nunito"/>
              <a:sym typeface="Nunito"/>
            </a:endParaRPr>
          </a:p>
        </p:txBody>
      </p:sp>
      <p:sp>
        <p:nvSpPr>
          <p:cNvPr id="282" name="Google Shape;282;p34"/>
          <p:cNvSpPr txBox="1"/>
          <p:nvPr/>
        </p:nvSpPr>
        <p:spPr>
          <a:xfrm>
            <a:off x="336000" y="1132975"/>
            <a:ext cx="5178900" cy="2647500"/>
          </a:xfrm>
          <a:prstGeom prst="rect">
            <a:avLst/>
          </a:prstGeom>
          <a:noFill/>
          <a:ln>
            <a:noFill/>
          </a:ln>
        </p:spPr>
        <p:txBody>
          <a:bodyPr anchorCtr="0" anchor="t" bIns="91425" lIns="91425" spcFirstLastPara="1" rIns="91425" wrap="square" tIns="91425">
            <a:spAutoFit/>
          </a:bodyPr>
          <a:lstStyle/>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Yes, I am ready to put my application together!</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Maybe - I need to check my eligibility</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Maybe - I need to check that the facilities meet my data needs</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Maybe - I am not sure if my compute request will be large enough</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No</a:t>
            </a:r>
            <a:endParaRPr sz="1600">
              <a:latin typeface="Nunito"/>
              <a:ea typeface="Nunito"/>
              <a:cs typeface="Nunito"/>
              <a:sym typeface="Nunito"/>
            </a:endParaRPr>
          </a:p>
        </p:txBody>
      </p:sp>
      <p:pic>
        <p:nvPicPr>
          <p:cNvPr id="283" name="Google Shape;283;p34"/>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284" name="Google Shape;284;p34"/>
          <p:cNvPicPr preferRelativeResize="0"/>
          <p:nvPr/>
        </p:nvPicPr>
        <p:blipFill>
          <a:blip r:embed="rId4">
            <a:alphaModFix/>
          </a:blip>
          <a:stretch>
            <a:fillRect/>
          </a:stretch>
        </p:blipFill>
        <p:spPr>
          <a:xfrm>
            <a:off x="5372175" y="1086750"/>
            <a:ext cx="3667050" cy="297000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35"/>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290" name="Google Shape;290;p35"/>
          <p:cNvSpPr txBox="1"/>
          <p:nvPr/>
        </p:nvSpPr>
        <p:spPr>
          <a:xfrm>
            <a:off x="233375" y="1409650"/>
            <a:ext cx="8666400" cy="842700"/>
          </a:xfrm>
          <a:prstGeom prst="rect">
            <a:avLst/>
          </a:prstGeom>
          <a:noFill/>
          <a:ln>
            <a:noFill/>
          </a:ln>
        </p:spPr>
        <p:txBody>
          <a:bodyPr anchorCtr="0" anchor="t" bIns="19050" lIns="38100" spcFirstLastPara="1" rIns="38100" wrap="square" tIns="19050">
            <a:noAutofit/>
          </a:bodyPr>
          <a:lstStyle/>
          <a:p>
            <a:pPr indent="0" lvl="0" marL="457200" marR="0" rtl="0" algn="ctr">
              <a:spcBef>
                <a:spcPts val="0"/>
              </a:spcBef>
              <a:spcAft>
                <a:spcPts val="0"/>
              </a:spcAft>
              <a:buNone/>
            </a:pPr>
            <a:r>
              <a:rPr lang="en-GB" sz="3000">
                <a:solidFill>
                  <a:srgbClr val="104388"/>
                </a:solidFill>
                <a:latin typeface="Nunito"/>
                <a:ea typeface="Nunito"/>
                <a:cs typeface="Nunito"/>
                <a:sym typeface="Nunito"/>
              </a:rPr>
              <a:t>Gather data to support your application</a:t>
            </a:r>
            <a:endParaRPr sz="3000">
              <a:solidFill>
                <a:srgbClr val="1B243B"/>
              </a:solidFill>
              <a:latin typeface="Nunito"/>
              <a:ea typeface="Nunito"/>
              <a:cs typeface="Nunito"/>
              <a:sym typeface="Nunito"/>
            </a:endParaRPr>
          </a:p>
        </p:txBody>
      </p:sp>
      <p:pic>
        <p:nvPicPr>
          <p:cNvPr id="291" name="Google Shape;291;p35"/>
          <p:cNvPicPr preferRelativeResize="0"/>
          <p:nvPr/>
        </p:nvPicPr>
        <p:blipFill>
          <a:blip r:embed="rId4">
            <a:alphaModFix/>
          </a:blip>
          <a:stretch>
            <a:fillRect/>
          </a:stretch>
        </p:blipFill>
        <p:spPr>
          <a:xfrm>
            <a:off x="4156125" y="2413900"/>
            <a:ext cx="1205626" cy="12056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8"/>
          <p:cNvSpPr txBox="1"/>
          <p:nvPr/>
        </p:nvSpPr>
        <p:spPr>
          <a:xfrm>
            <a:off x="374100" y="2493800"/>
            <a:ext cx="8395800" cy="2291700"/>
          </a:xfrm>
          <a:prstGeom prst="rect">
            <a:avLst/>
          </a:prstGeom>
          <a:noFill/>
          <a:ln>
            <a:noFill/>
          </a:ln>
        </p:spPr>
        <p:txBody>
          <a:bodyPr anchorCtr="0" anchor="t" bIns="19050" lIns="38100" spcFirstLastPara="1" rIns="38100" wrap="square" tIns="19050">
            <a:noAutofit/>
          </a:bodyPr>
          <a:lstStyle/>
          <a:p>
            <a:pPr indent="0" lvl="0" marL="0" marR="0" rtl="0" algn="ctr">
              <a:lnSpc>
                <a:spcPct val="150000"/>
              </a:lnSpc>
              <a:spcBef>
                <a:spcPts val="0"/>
              </a:spcBef>
              <a:spcAft>
                <a:spcPts val="0"/>
              </a:spcAft>
              <a:buNone/>
            </a:pPr>
            <a:r>
              <a:rPr lang="en-GB" sz="2000">
                <a:solidFill>
                  <a:schemeClr val="dk2"/>
                </a:solidFill>
                <a:latin typeface="Nunito"/>
                <a:ea typeface="Nunito"/>
                <a:cs typeface="Nunito"/>
                <a:sym typeface="Nunito"/>
              </a:rPr>
              <a:t>Actively supporting Australian life sciences research through bioinformatics and bioscience data infrastructure</a:t>
            </a:r>
            <a:endParaRPr sz="2000">
              <a:solidFill>
                <a:schemeClr val="dk2"/>
              </a:solidFill>
              <a:latin typeface="Nunito"/>
              <a:ea typeface="Nunito"/>
              <a:cs typeface="Nunito"/>
              <a:sym typeface="Nunito"/>
            </a:endParaRPr>
          </a:p>
          <a:p>
            <a:pPr indent="0" lvl="0" marL="0" marR="0" rtl="0" algn="ctr">
              <a:lnSpc>
                <a:spcPct val="150000"/>
              </a:lnSpc>
              <a:spcBef>
                <a:spcPts val="0"/>
              </a:spcBef>
              <a:spcAft>
                <a:spcPts val="0"/>
              </a:spcAft>
              <a:buNone/>
            </a:pPr>
            <a:r>
              <a:t/>
            </a:r>
            <a:endParaRPr sz="2000">
              <a:solidFill>
                <a:schemeClr val="dk2"/>
              </a:solidFill>
              <a:latin typeface="Nunito"/>
              <a:ea typeface="Nunito"/>
              <a:cs typeface="Nunito"/>
              <a:sym typeface="Nunito"/>
            </a:endParaRPr>
          </a:p>
          <a:p>
            <a:pPr indent="0" lvl="0" marL="0" marR="0" rtl="0" algn="ctr">
              <a:lnSpc>
                <a:spcPct val="150000"/>
              </a:lnSpc>
              <a:spcBef>
                <a:spcPts val="0"/>
              </a:spcBef>
              <a:spcAft>
                <a:spcPts val="0"/>
              </a:spcAft>
              <a:buNone/>
            </a:pPr>
            <a:r>
              <a:rPr lang="en-GB" sz="1800">
                <a:solidFill>
                  <a:srgbClr val="146899"/>
                </a:solidFill>
                <a:latin typeface="Nunito"/>
                <a:ea typeface="Nunito"/>
                <a:cs typeface="Nunito"/>
                <a:sym typeface="Nunito"/>
              </a:rPr>
              <a:t>biocommons.org.au           AustralianBioCommons         @AusBiocommons</a:t>
            </a:r>
            <a:endParaRPr sz="1800">
              <a:solidFill>
                <a:srgbClr val="146899"/>
              </a:solidFill>
              <a:latin typeface="Nunito"/>
              <a:ea typeface="Nunito"/>
              <a:cs typeface="Nunito"/>
              <a:sym typeface="Nunito"/>
            </a:endParaRPr>
          </a:p>
        </p:txBody>
      </p:sp>
      <p:pic>
        <p:nvPicPr>
          <p:cNvPr id="115" name="Google Shape;115;p18"/>
          <p:cNvPicPr preferRelativeResize="0"/>
          <p:nvPr/>
        </p:nvPicPr>
        <p:blipFill>
          <a:blip r:embed="rId3">
            <a:alphaModFix/>
          </a:blip>
          <a:stretch>
            <a:fillRect/>
          </a:stretch>
        </p:blipFill>
        <p:spPr>
          <a:xfrm>
            <a:off x="2056723" y="551374"/>
            <a:ext cx="5030550" cy="1490325"/>
          </a:xfrm>
          <a:prstGeom prst="rect">
            <a:avLst/>
          </a:prstGeom>
          <a:noFill/>
          <a:ln>
            <a:noFill/>
          </a:ln>
        </p:spPr>
      </p:pic>
      <p:pic>
        <p:nvPicPr>
          <p:cNvPr id="116" name="Google Shape;116;p18"/>
          <p:cNvPicPr preferRelativeResize="0"/>
          <p:nvPr/>
        </p:nvPicPr>
        <p:blipFill>
          <a:blip r:embed="rId4">
            <a:alphaModFix/>
          </a:blip>
          <a:stretch>
            <a:fillRect/>
          </a:stretch>
        </p:blipFill>
        <p:spPr>
          <a:xfrm>
            <a:off x="6054325" y="3926738"/>
            <a:ext cx="330370" cy="227599"/>
          </a:xfrm>
          <a:prstGeom prst="rect">
            <a:avLst/>
          </a:prstGeom>
          <a:noFill/>
          <a:ln>
            <a:noFill/>
          </a:ln>
        </p:spPr>
      </p:pic>
      <p:pic>
        <p:nvPicPr>
          <p:cNvPr id="117" name="Google Shape;117;p18"/>
          <p:cNvPicPr preferRelativeResize="0"/>
          <p:nvPr/>
        </p:nvPicPr>
        <p:blipFill>
          <a:blip r:embed="rId5">
            <a:alphaModFix/>
          </a:blip>
          <a:stretch>
            <a:fillRect/>
          </a:stretch>
        </p:blipFill>
        <p:spPr>
          <a:xfrm>
            <a:off x="2999600" y="3841213"/>
            <a:ext cx="398625" cy="3986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36"/>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Why do I need to collect data?</a:t>
            </a:r>
            <a:endParaRPr sz="2700">
              <a:solidFill>
                <a:srgbClr val="104388"/>
              </a:solidFill>
              <a:latin typeface="Nunito"/>
              <a:ea typeface="Nunito"/>
              <a:cs typeface="Nunito"/>
              <a:sym typeface="Nunito"/>
            </a:endParaRPr>
          </a:p>
        </p:txBody>
      </p:sp>
      <p:sp>
        <p:nvSpPr>
          <p:cNvPr id="297" name="Google Shape;297;p36"/>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298" name="Google Shape;298;p3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299" name="Google Shape;299;p36"/>
          <p:cNvSpPr txBox="1"/>
          <p:nvPr/>
        </p:nvSpPr>
        <p:spPr>
          <a:xfrm>
            <a:off x="621750" y="906625"/>
            <a:ext cx="8102100" cy="33864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b="1" lang="en-GB" sz="1600">
                <a:latin typeface="Nunito"/>
                <a:ea typeface="Nunito"/>
                <a:cs typeface="Nunito"/>
                <a:sym typeface="Nunito"/>
              </a:rPr>
              <a:t>NCMAS is a highly competitive scheme. In your application, you will need to demonstrate:</a:t>
            </a:r>
            <a:endParaRPr b="1"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Experience running the tools on the facility</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Evidence that tools use compute resources efficiently when applied at scale</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The optimal compute job configurations to apply (CPUs, RAM, walltime, disk)</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The data storage requirements, data movement and lifecycle</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An understanding of the algorithms/workflows applied</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Why you need supercomputer resources</a:t>
            </a:r>
            <a:endParaRPr sz="1600">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7"/>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How to gather data - get a start up project</a:t>
            </a:r>
            <a:endParaRPr sz="2700">
              <a:solidFill>
                <a:srgbClr val="104388"/>
              </a:solidFill>
              <a:latin typeface="Nunito"/>
              <a:ea typeface="Nunito"/>
              <a:cs typeface="Nunito"/>
              <a:sym typeface="Nunito"/>
            </a:endParaRPr>
          </a:p>
        </p:txBody>
      </p:sp>
      <p:sp>
        <p:nvSpPr>
          <p:cNvPr id="305" name="Google Shape;305;p37"/>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306" name="Google Shape;306;p37"/>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307" name="Google Shape;307;p37"/>
          <p:cNvSpPr txBox="1"/>
          <p:nvPr/>
        </p:nvSpPr>
        <p:spPr>
          <a:xfrm>
            <a:off x="621750" y="906625"/>
            <a:ext cx="8102100" cy="30168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b="1" lang="en-GB" sz="1600">
                <a:latin typeface="Nunito"/>
                <a:ea typeface="Nunito"/>
                <a:cs typeface="Nunito"/>
                <a:sym typeface="Nunito"/>
              </a:rPr>
              <a:t>Start-up projects provide you access and a small allocation to a system. They can be used to:</a:t>
            </a:r>
            <a:br>
              <a:rPr b="1" lang="en-GB" sz="1600">
                <a:latin typeface="Nunito"/>
                <a:ea typeface="Nunito"/>
                <a:cs typeface="Nunito"/>
                <a:sym typeface="Nunito"/>
              </a:rPr>
            </a:br>
            <a:endParaRPr b="1"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Assess if the facility is fit for your purpose</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Gain experience on a system</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Obtain performance and compute resource metrics to include in the “Computational Details” section of your NCMAS application</a:t>
            </a:r>
            <a:endParaRPr sz="1600">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38"/>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Process of gathering data</a:t>
            </a:r>
            <a:endParaRPr sz="2700">
              <a:solidFill>
                <a:srgbClr val="104388"/>
              </a:solidFill>
              <a:latin typeface="Nunito"/>
              <a:ea typeface="Nunito"/>
              <a:cs typeface="Nunito"/>
              <a:sym typeface="Nunito"/>
            </a:endParaRPr>
          </a:p>
        </p:txBody>
      </p:sp>
      <p:sp>
        <p:nvSpPr>
          <p:cNvPr id="313" name="Google Shape;313;p38"/>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314" name="Google Shape;314;p38"/>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315" name="Google Shape;315;p38"/>
          <p:cNvSpPr txBox="1"/>
          <p:nvPr/>
        </p:nvSpPr>
        <p:spPr>
          <a:xfrm>
            <a:off x="621750" y="906625"/>
            <a:ext cx="8102100" cy="26475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b="1" lang="en-GB" sz="1600">
                <a:latin typeface="Nunito"/>
                <a:ea typeface="Nunito"/>
                <a:cs typeface="Nunito"/>
                <a:sym typeface="Nunito"/>
              </a:rPr>
              <a:t>The start-up allocation is very small and my recommendation is to:</a:t>
            </a:r>
            <a:endParaRPr b="1"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Install tools/set up the pipeline(s) you wish to include in your application</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Choose a very small representative dataset</a:t>
            </a:r>
            <a:endParaRPr>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Benchmark each job in your pipeline </a:t>
            </a:r>
            <a:endParaRPr>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P</a:t>
            </a:r>
            <a:r>
              <a:rPr lang="en-GB" sz="1600">
                <a:latin typeface="Nunito"/>
                <a:ea typeface="Nunito"/>
                <a:cs typeface="Nunito"/>
                <a:sym typeface="Nunito"/>
              </a:rPr>
              <a:t>erform scalability tests using the most resource efficient configuration</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Extrapolate resources required to process the full dataset</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9"/>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321" name="Google Shape;321;p39"/>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322" name="Google Shape;322;p39"/>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323" name="Google Shape;323;p39"/>
          <p:cNvSpPr txBox="1"/>
          <p:nvPr/>
        </p:nvSpPr>
        <p:spPr>
          <a:xfrm>
            <a:off x="621750" y="906625"/>
            <a:ext cx="53958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600">
                <a:latin typeface="Nunito"/>
                <a:ea typeface="Nunito"/>
                <a:cs typeface="Nunito"/>
                <a:sym typeface="Nunito"/>
              </a:rPr>
              <a:t>I would like to apply for NCMAS and use the allocation to align 1,000 whole human genomes, sequenced with an Illumina platform at 100 X coverage.</a:t>
            </a:r>
            <a:endParaRPr sz="1600">
              <a:latin typeface="Nunito"/>
              <a:ea typeface="Nunito"/>
              <a:cs typeface="Nunito"/>
              <a:sym typeface="Nunito"/>
            </a:endParaRPr>
          </a:p>
          <a:p>
            <a:pPr indent="0" lvl="0" marL="0" rtl="0" algn="l">
              <a:spcBef>
                <a:spcPts val="0"/>
              </a:spcBef>
              <a:spcAft>
                <a:spcPts val="0"/>
              </a:spcAft>
              <a:buNone/>
            </a:pPr>
            <a:r>
              <a:t/>
            </a:r>
            <a:endParaRPr sz="1600">
              <a:latin typeface="Nunito"/>
              <a:ea typeface="Nunito"/>
              <a:cs typeface="Nunito"/>
              <a:sym typeface="Nunito"/>
            </a:endParaRPr>
          </a:p>
          <a:p>
            <a:pPr indent="0" lvl="0" marL="0" rtl="0" algn="l">
              <a:spcBef>
                <a:spcPts val="0"/>
              </a:spcBef>
              <a:spcAft>
                <a:spcPts val="0"/>
              </a:spcAft>
              <a:buNone/>
            </a:pPr>
            <a:r>
              <a:rPr lang="en-GB" sz="1600">
                <a:latin typeface="Nunito"/>
                <a:ea typeface="Nunito"/>
                <a:cs typeface="Nunito"/>
                <a:sym typeface="Nunito"/>
              </a:rPr>
              <a:t>My pipeline follows BROAD’s best practices. Using the align job as an example, the job consists of one command which is:</a:t>
            </a:r>
            <a:endParaRPr sz="1600">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p:txBody>
      </p:sp>
      <p:pic>
        <p:nvPicPr>
          <p:cNvPr id="324" name="Google Shape;324;p39"/>
          <p:cNvPicPr preferRelativeResize="0"/>
          <p:nvPr/>
        </p:nvPicPr>
        <p:blipFill>
          <a:blip r:embed="rId4">
            <a:alphaModFix/>
          </a:blip>
          <a:stretch>
            <a:fillRect/>
          </a:stretch>
        </p:blipFill>
        <p:spPr>
          <a:xfrm>
            <a:off x="6906725" y="75075"/>
            <a:ext cx="1405599" cy="2496676"/>
          </a:xfrm>
          <a:prstGeom prst="rect">
            <a:avLst/>
          </a:prstGeom>
          <a:noFill/>
          <a:ln>
            <a:noFill/>
          </a:ln>
        </p:spPr>
      </p:pic>
      <p:sp>
        <p:nvSpPr>
          <p:cNvPr id="325" name="Google Shape;325;p39"/>
          <p:cNvSpPr txBox="1"/>
          <p:nvPr/>
        </p:nvSpPr>
        <p:spPr>
          <a:xfrm>
            <a:off x="714600" y="2484500"/>
            <a:ext cx="5110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326" name="Google Shape;326;p39"/>
          <p:cNvPicPr preferRelativeResize="0"/>
          <p:nvPr/>
        </p:nvPicPr>
        <p:blipFill>
          <a:blip r:embed="rId5">
            <a:alphaModFix/>
          </a:blip>
          <a:stretch>
            <a:fillRect/>
          </a:stretch>
        </p:blipFill>
        <p:spPr>
          <a:xfrm>
            <a:off x="0" y="2884711"/>
            <a:ext cx="9143999" cy="78997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40"/>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332" name="Google Shape;332;p40"/>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333" name="Google Shape;333;p40"/>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334" name="Google Shape;334;p40"/>
          <p:cNvSpPr txBox="1"/>
          <p:nvPr/>
        </p:nvSpPr>
        <p:spPr>
          <a:xfrm>
            <a:off x="621750" y="906625"/>
            <a:ext cx="8144700" cy="2277900"/>
          </a:xfrm>
          <a:prstGeom prst="rect">
            <a:avLst/>
          </a:prstGeom>
          <a:noFill/>
          <a:ln>
            <a:noFill/>
          </a:ln>
        </p:spPr>
        <p:txBody>
          <a:bodyPr anchorCtr="0" anchor="t" bIns="91425" lIns="91425" spcFirstLastPara="1" rIns="91425" wrap="square" tIns="91425">
            <a:spAutoFit/>
          </a:bodyPr>
          <a:lstStyle/>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Install tools</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Choose a small representative dataset</a:t>
            </a:r>
            <a:endParaRPr sz="1600">
              <a:latin typeface="Nunito"/>
              <a:ea typeface="Nunito"/>
              <a:cs typeface="Nunito"/>
              <a:sym typeface="Nunito"/>
            </a:endParaRPr>
          </a:p>
          <a:p>
            <a:pPr indent="-330200" lvl="1" marL="914400" rtl="0" algn="l">
              <a:lnSpc>
                <a:spcPct val="150000"/>
              </a:lnSpc>
              <a:spcBef>
                <a:spcPts val="0"/>
              </a:spcBef>
              <a:spcAft>
                <a:spcPts val="0"/>
              </a:spcAft>
              <a:buSzPts val="1600"/>
              <a:buFont typeface="Nunito"/>
              <a:buAutoNum type="alphaLcPeriod"/>
            </a:pPr>
            <a:r>
              <a:rPr lang="en-GB" sz="1600">
                <a:latin typeface="Nunito"/>
                <a:ea typeface="Nunito"/>
                <a:cs typeface="Nunito"/>
                <a:sym typeface="Nunito"/>
              </a:rPr>
              <a:t>Sub-sample 500,000 read pairs from 1 sample for benchmarking</a:t>
            </a:r>
            <a:endParaRPr sz="1600">
              <a:latin typeface="Nunito"/>
              <a:ea typeface="Nunito"/>
              <a:cs typeface="Nunito"/>
              <a:sym typeface="Nunito"/>
            </a:endParaRPr>
          </a:p>
          <a:p>
            <a:pPr indent="-330200" lvl="1" marL="914400" rtl="0" algn="l">
              <a:lnSpc>
                <a:spcPct val="150000"/>
              </a:lnSpc>
              <a:spcBef>
                <a:spcPts val="0"/>
              </a:spcBef>
              <a:spcAft>
                <a:spcPts val="0"/>
              </a:spcAft>
              <a:buSzPts val="1600"/>
              <a:buFont typeface="Nunito"/>
              <a:buAutoNum type="alphaLcPeriod"/>
            </a:pPr>
            <a:r>
              <a:rPr lang="en-GB" sz="1600">
                <a:latin typeface="Nunito"/>
                <a:ea typeface="Nunito"/>
                <a:cs typeface="Nunito"/>
                <a:sym typeface="Nunito"/>
              </a:rPr>
              <a:t>Whole genome sequence for 6 samples for scalability testing</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p:txBody>
      </p:sp>
      <p:sp>
        <p:nvSpPr>
          <p:cNvPr id="335" name="Google Shape;335;p40"/>
          <p:cNvSpPr txBox="1"/>
          <p:nvPr/>
        </p:nvSpPr>
        <p:spPr>
          <a:xfrm>
            <a:off x="714600" y="2484500"/>
            <a:ext cx="5110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336" name="Google Shape;336;p40"/>
          <p:cNvPicPr preferRelativeResize="0"/>
          <p:nvPr/>
        </p:nvPicPr>
        <p:blipFill>
          <a:blip r:embed="rId4">
            <a:alphaModFix/>
          </a:blip>
          <a:stretch>
            <a:fillRect/>
          </a:stretch>
        </p:blipFill>
        <p:spPr>
          <a:xfrm>
            <a:off x="2312225" y="957100"/>
            <a:ext cx="286851" cy="286851"/>
          </a:xfrm>
          <a:prstGeom prst="rect">
            <a:avLst/>
          </a:prstGeom>
          <a:noFill/>
          <a:ln>
            <a:noFill/>
          </a:ln>
        </p:spPr>
      </p:pic>
      <p:pic>
        <p:nvPicPr>
          <p:cNvPr id="337" name="Google Shape;337;p40"/>
          <p:cNvPicPr preferRelativeResize="0"/>
          <p:nvPr/>
        </p:nvPicPr>
        <p:blipFill>
          <a:blip r:embed="rId4">
            <a:alphaModFix/>
          </a:blip>
          <a:stretch>
            <a:fillRect/>
          </a:stretch>
        </p:blipFill>
        <p:spPr>
          <a:xfrm>
            <a:off x="8312325" y="1865412"/>
            <a:ext cx="286851" cy="286851"/>
          </a:xfrm>
          <a:prstGeom prst="rect">
            <a:avLst/>
          </a:prstGeom>
          <a:noFill/>
          <a:ln>
            <a:noFill/>
          </a:ln>
        </p:spPr>
      </p:pic>
      <p:pic>
        <p:nvPicPr>
          <p:cNvPr id="338" name="Google Shape;338;p40"/>
          <p:cNvPicPr preferRelativeResize="0"/>
          <p:nvPr/>
        </p:nvPicPr>
        <p:blipFill>
          <a:blip r:embed="rId5">
            <a:alphaModFix/>
          </a:blip>
          <a:stretch>
            <a:fillRect/>
          </a:stretch>
        </p:blipFill>
        <p:spPr>
          <a:xfrm>
            <a:off x="0" y="2884711"/>
            <a:ext cx="9143999" cy="78997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pic>
        <p:nvPicPr>
          <p:cNvPr id="343" name="Google Shape;343;p41"/>
          <p:cNvPicPr preferRelativeResize="0"/>
          <p:nvPr/>
        </p:nvPicPr>
        <p:blipFill>
          <a:blip r:embed="rId3">
            <a:alphaModFix/>
          </a:blip>
          <a:stretch>
            <a:fillRect/>
          </a:stretch>
        </p:blipFill>
        <p:spPr>
          <a:xfrm>
            <a:off x="0" y="2884711"/>
            <a:ext cx="9143999" cy="789978"/>
          </a:xfrm>
          <a:prstGeom prst="rect">
            <a:avLst/>
          </a:prstGeom>
          <a:noFill/>
          <a:ln>
            <a:noFill/>
          </a:ln>
        </p:spPr>
      </p:pic>
      <p:sp>
        <p:nvSpPr>
          <p:cNvPr id="344" name="Google Shape;344;p41"/>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345" name="Google Shape;345;p41"/>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346" name="Google Shape;346;p41"/>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
        <p:nvSpPr>
          <p:cNvPr id="347" name="Google Shape;347;p41"/>
          <p:cNvSpPr txBox="1"/>
          <p:nvPr/>
        </p:nvSpPr>
        <p:spPr>
          <a:xfrm>
            <a:off x="621750" y="906625"/>
            <a:ext cx="5327700" cy="20625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a:latin typeface="Nunito"/>
                <a:ea typeface="Nunito"/>
                <a:cs typeface="Nunito"/>
                <a:sym typeface="Nunito"/>
              </a:rPr>
              <a:t>3. </a:t>
            </a:r>
            <a:r>
              <a:rPr lang="en-GB" sz="1600">
                <a:latin typeface="Nunito"/>
                <a:ea typeface="Nunito"/>
                <a:cs typeface="Nunito"/>
                <a:sym typeface="Nunito"/>
              </a:rPr>
              <a:t>Benchmark each job in your pipeline </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BWA and SAMtools have multithreading capability and can utilise multiple cores</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We can observe how well the command utilises </a:t>
            </a:r>
            <a:br>
              <a:rPr lang="en-GB">
                <a:latin typeface="Nunito"/>
                <a:ea typeface="Nunito"/>
                <a:cs typeface="Nunito"/>
                <a:sym typeface="Nunito"/>
              </a:rPr>
            </a:br>
            <a:r>
              <a:rPr lang="en-GB">
                <a:latin typeface="Nunito"/>
                <a:ea typeface="Nunito"/>
                <a:cs typeface="Nunito"/>
                <a:sym typeface="Nunito"/>
              </a:rPr>
              <a:t>2, 4, 6, 12 CPUs </a:t>
            </a:r>
            <a:endParaRPr>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p:txBody>
      </p:sp>
      <p:sp>
        <p:nvSpPr>
          <p:cNvPr id="348" name="Google Shape;348;p41"/>
          <p:cNvSpPr/>
          <p:nvPr/>
        </p:nvSpPr>
        <p:spPr>
          <a:xfrm>
            <a:off x="6140550" y="367550"/>
            <a:ext cx="2583300" cy="2079000"/>
          </a:xfrm>
          <a:prstGeom prst="wedgeRoundRectCallout">
            <a:avLst>
              <a:gd fmla="val 43986" name="adj1"/>
              <a:gd fmla="val 72012"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GB"/>
              <a:t>Benchmarking</a:t>
            </a:r>
            <a:endParaRPr b="1"/>
          </a:p>
          <a:p>
            <a:pPr indent="0" lvl="0" marL="0" rtl="0" algn="ctr">
              <a:spcBef>
                <a:spcPts val="0"/>
              </a:spcBef>
              <a:spcAft>
                <a:spcPts val="0"/>
              </a:spcAft>
              <a:buNone/>
            </a:pPr>
            <a:r>
              <a:rPr lang="en-GB"/>
              <a:t>Measuring compute utilisation efficiency given a set of compute resources to perform a task</a:t>
            </a:r>
            <a:endParaRPr/>
          </a:p>
        </p:txBody>
      </p:sp>
      <p:sp>
        <p:nvSpPr>
          <p:cNvPr id="349" name="Google Shape;349;p41"/>
          <p:cNvSpPr/>
          <p:nvPr/>
        </p:nvSpPr>
        <p:spPr>
          <a:xfrm>
            <a:off x="564325" y="2954175"/>
            <a:ext cx="673200" cy="224400"/>
          </a:xfrm>
          <a:prstGeom prst="rect">
            <a:avLst/>
          </a:prstGeom>
          <a:noFill/>
          <a:ln cap="flat" cmpd="sng" w="3810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41"/>
          <p:cNvSpPr/>
          <p:nvPr/>
        </p:nvSpPr>
        <p:spPr>
          <a:xfrm>
            <a:off x="564325" y="3366200"/>
            <a:ext cx="673200" cy="224400"/>
          </a:xfrm>
          <a:prstGeom prst="rect">
            <a:avLst/>
          </a:prstGeom>
          <a:noFill/>
          <a:ln cap="flat" cmpd="sng" w="3810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2"/>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pic>
        <p:nvPicPr>
          <p:cNvPr id="356" name="Google Shape;356;p42"/>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357" name="Google Shape;357;p42"/>
          <p:cNvSpPr txBox="1"/>
          <p:nvPr/>
        </p:nvSpPr>
        <p:spPr>
          <a:xfrm>
            <a:off x="1644225" y="3382000"/>
            <a:ext cx="7146300" cy="10929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a:latin typeface="Nunito"/>
                <a:ea typeface="Nunito"/>
                <a:cs typeface="Nunito"/>
                <a:sym typeface="Nunito"/>
              </a:rPr>
              <a:t>3. </a:t>
            </a:r>
            <a:r>
              <a:rPr lang="en-GB" sz="1600">
                <a:latin typeface="Nunito"/>
                <a:ea typeface="Nunito"/>
                <a:cs typeface="Nunito"/>
                <a:sym typeface="Nunito"/>
              </a:rPr>
              <a:t>Benchmark each job in your pipeline</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Using a small representative dataset</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In this example, 500,000 pairs of reads from 1 sample</a:t>
            </a:r>
            <a:endParaRPr>
              <a:latin typeface="Nunito"/>
              <a:ea typeface="Nunito"/>
              <a:cs typeface="Nunito"/>
              <a:sym typeface="Nunito"/>
            </a:endParaRPr>
          </a:p>
        </p:txBody>
      </p:sp>
      <p:sp>
        <p:nvSpPr>
          <p:cNvPr id="358" name="Google Shape;358;p42"/>
          <p:cNvSpPr txBox="1"/>
          <p:nvPr/>
        </p:nvSpPr>
        <p:spPr>
          <a:xfrm>
            <a:off x="714600" y="2484500"/>
            <a:ext cx="5110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359" name="Google Shape;359;p42"/>
          <p:cNvPicPr preferRelativeResize="0"/>
          <p:nvPr/>
        </p:nvPicPr>
        <p:blipFill>
          <a:blip r:embed="rId4">
            <a:alphaModFix/>
          </a:blip>
          <a:stretch>
            <a:fillRect/>
          </a:stretch>
        </p:blipFill>
        <p:spPr>
          <a:xfrm>
            <a:off x="8628600" y="2010737"/>
            <a:ext cx="286851" cy="286851"/>
          </a:xfrm>
          <a:prstGeom prst="rect">
            <a:avLst/>
          </a:prstGeom>
          <a:noFill/>
          <a:ln>
            <a:noFill/>
          </a:ln>
        </p:spPr>
      </p:pic>
      <p:graphicFrame>
        <p:nvGraphicFramePr>
          <p:cNvPr id="360" name="Google Shape;360;p42"/>
          <p:cNvGraphicFramePr/>
          <p:nvPr/>
        </p:nvGraphicFramePr>
        <p:xfrm>
          <a:off x="267738" y="949700"/>
          <a:ext cx="3000000" cy="3000000"/>
        </p:xfrm>
        <a:graphic>
          <a:graphicData uri="http://schemas.openxmlformats.org/drawingml/2006/table">
            <a:tbl>
              <a:tblPr>
                <a:noFill/>
                <a:tableStyleId>{B04CC075-9BCD-4C6A-8EEA-0B7640B9354B}</a:tableStyleId>
              </a:tblPr>
              <a:tblGrid>
                <a:gridCol w="1584600"/>
                <a:gridCol w="688975"/>
                <a:gridCol w="1033425"/>
                <a:gridCol w="964550"/>
                <a:gridCol w="950775"/>
                <a:gridCol w="1074775"/>
                <a:gridCol w="1074775"/>
                <a:gridCol w="854325"/>
              </a:tblGrid>
              <a:tr h="668625">
                <a:tc>
                  <a:txBody>
                    <a:bodyPr/>
                    <a:lstStyle/>
                    <a:p>
                      <a:pPr indent="0" lvl="0" marL="0" rtl="0" algn="l">
                        <a:lnSpc>
                          <a:spcPct val="100000"/>
                        </a:lnSpc>
                        <a:spcBef>
                          <a:spcPts val="1200"/>
                        </a:spcBef>
                        <a:spcAft>
                          <a:spcPts val="0"/>
                        </a:spcAft>
                        <a:buNone/>
                      </a:pPr>
                      <a:r>
                        <a:rPr b="1" lang="en-GB" sz="1200">
                          <a:latin typeface="Times New Roman"/>
                          <a:ea typeface="Times New Roman"/>
                          <a:cs typeface="Times New Roman"/>
                          <a:sym typeface="Times New Roman"/>
                        </a:rPr>
                        <a:t> </a:t>
                      </a:r>
                      <a:r>
                        <a:rPr b="1" lang="en-GB" sz="1200"/>
                        <a:t>Job Name</a:t>
                      </a:r>
                      <a:endParaRPr b="1" sz="1200"/>
                    </a:p>
                  </a:txBody>
                  <a:tcPr marT="91425" marB="91425" marR="68575" marL="68575" anchor="ctr"/>
                </a:tc>
                <a:tc>
                  <a:txBody>
                    <a:bodyPr/>
                    <a:lstStyle/>
                    <a:p>
                      <a:pPr indent="0" lvl="0" marL="0" rtl="0" algn="ctr">
                        <a:lnSpc>
                          <a:spcPct val="100000"/>
                        </a:lnSpc>
                        <a:spcBef>
                          <a:spcPts val="1200"/>
                        </a:spcBef>
                        <a:spcAft>
                          <a:spcPts val="0"/>
                        </a:spcAft>
                        <a:buNone/>
                      </a:pPr>
                      <a:r>
                        <a:rPr b="1" lang="en-GB" sz="1200"/>
                        <a:t>CPUs</a:t>
                      </a:r>
                      <a:endParaRPr b="1" sz="1200"/>
                    </a:p>
                  </a:txBody>
                  <a:tcPr marT="91425" marB="91425" marR="68575" marL="68575" anchor="ctr"/>
                </a:tc>
                <a:tc>
                  <a:txBody>
                    <a:bodyPr/>
                    <a:lstStyle/>
                    <a:p>
                      <a:pPr indent="0" lvl="0" marL="0" rtl="0" algn="ctr">
                        <a:lnSpc>
                          <a:spcPct val="100000"/>
                        </a:lnSpc>
                        <a:spcBef>
                          <a:spcPts val="1200"/>
                        </a:spcBef>
                        <a:spcAft>
                          <a:spcPts val="0"/>
                        </a:spcAft>
                        <a:buNone/>
                      </a:pPr>
                      <a:r>
                        <a:rPr b="1" lang="en-GB" sz="1200"/>
                        <a:t>Mem</a:t>
                      </a:r>
                      <a:endParaRPr b="1" sz="1200"/>
                    </a:p>
                  </a:txBody>
                  <a:tcPr marT="91425" marB="91425" marR="68575" marL="68575" anchor="ctr"/>
                </a:tc>
                <a:tc>
                  <a:txBody>
                    <a:bodyPr/>
                    <a:lstStyle/>
                    <a:p>
                      <a:pPr indent="0" lvl="0" marL="0" rtl="0" algn="ctr">
                        <a:lnSpc>
                          <a:spcPct val="100000"/>
                        </a:lnSpc>
                        <a:spcBef>
                          <a:spcPts val="1200"/>
                        </a:spcBef>
                        <a:spcAft>
                          <a:spcPts val="0"/>
                        </a:spcAft>
                        <a:buNone/>
                      </a:pPr>
                      <a:r>
                        <a:rPr b="1" lang="en-GB" sz="1200"/>
                        <a:t>CPUtime</a:t>
                      </a:r>
                      <a:endParaRPr b="1" sz="1200"/>
                    </a:p>
                  </a:txBody>
                  <a:tcPr marT="91425" marB="91425" marR="68575" marL="68575" anchor="ctr"/>
                </a:tc>
                <a:tc>
                  <a:txBody>
                    <a:bodyPr/>
                    <a:lstStyle/>
                    <a:p>
                      <a:pPr indent="0" lvl="0" marL="0" rtl="0" algn="ctr">
                        <a:lnSpc>
                          <a:spcPct val="100000"/>
                        </a:lnSpc>
                        <a:spcBef>
                          <a:spcPts val="1200"/>
                        </a:spcBef>
                        <a:spcAft>
                          <a:spcPts val="0"/>
                        </a:spcAft>
                        <a:buNone/>
                      </a:pPr>
                      <a:r>
                        <a:rPr b="1" lang="en-GB" sz="1200"/>
                        <a:t>Walltime</a:t>
                      </a:r>
                      <a:endParaRPr b="1" sz="1200"/>
                    </a:p>
                  </a:txBody>
                  <a:tcPr marT="91425" marB="91425" marR="68575" marL="68575" anchor="ctr"/>
                </a:tc>
                <a:tc>
                  <a:txBody>
                    <a:bodyPr/>
                    <a:lstStyle/>
                    <a:p>
                      <a:pPr indent="0" lvl="0" marL="0" rtl="0" algn="ctr">
                        <a:lnSpc>
                          <a:spcPct val="100000"/>
                        </a:lnSpc>
                        <a:spcBef>
                          <a:spcPts val="1200"/>
                        </a:spcBef>
                        <a:spcAft>
                          <a:spcPts val="0"/>
                        </a:spcAft>
                        <a:buNone/>
                      </a:pPr>
                      <a:r>
                        <a:rPr b="1" lang="en-GB" sz="1200"/>
                        <a:t>CPU Efficiency</a:t>
                      </a:r>
                      <a:endParaRPr b="1" sz="1200"/>
                    </a:p>
                  </a:txBody>
                  <a:tcPr marT="91425" marB="91425" marR="68575" marL="68575" anchor="ctr"/>
                </a:tc>
                <a:tc>
                  <a:txBody>
                    <a:bodyPr/>
                    <a:lstStyle/>
                    <a:p>
                      <a:pPr indent="0" lvl="0" marL="0" rtl="0" algn="ctr">
                        <a:lnSpc>
                          <a:spcPct val="100000"/>
                        </a:lnSpc>
                        <a:spcBef>
                          <a:spcPts val="1200"/>
                        </a:spcBef>
                        <a:spcAft>
                          <a:spcPts val="0"/>
                        </a:spcAft>
                        <a:buNone/>
                      </a:pPr>
                      <a:r>
                        <a:rPr b="1" lang="en-GB" sz="1200"/>
                        <a:t>MEM</a:t>
                      </a:r>
                      <a:br>
                        <a:rPr b="1" lang="en-GB" sz="1200"/>
                      </a:br>
                      <a:r>
                        <a:rPr b="1" lang="en-GB" sz="1200"/>
                        <a:t>Efficiency</a:t>
                      </a:r>
                      <a:endParaRPr b="1" sz="1200"/>
                    </a:p>
                  </a:txBody>
                  <a:tcPr marT="91425" marB="91425" marR="68575" marL="68575" anchor="ctr"/>
                </a:tc>
                <a:tc>
                  <a:txBody>
                    <a:bodyPr/>
                    <a:lstStyle/>
                    <a:p>
                      <a:pPr indent="0" lvl="0" marL="0" rtl="0" algn="ctr">
                        <a:lnSpc>
                          <a:spcPct val="100000"/>
                        </a:lnSpc>
                        <a:spcBef>
                          <a:spcPts val="1200"/>
                        </a:spcBef>
                        <a:spcAft>
                          <a:spcPts val="0"/>
                        </a:spcAft>
                        <a:buNone/>
                      </a:pPr>
                      <a:r>
                        <a:rPr b="1" lang="en-GB" sz="1200"/>
                        <a:t>Service units</a:t>
                      </a:r>
                      <a:endParaRPr b="1" sz="1200"/>
                    </a:p>
                  </a:txBody>
                  <a:tcPr marT="91425" marB="91425" marR="68575" marL="68575" anchor="ctr"/>
                </a:tc>
              </a:tr>
              <a:tr h="316575">
                <a:tc>
                  <a:txBody>
                    <a:bodyPr/>
                    <a:lstStyle/>
                    <a:p>
                      <a:pPr indent="0" lvl="0" marL="0" rtl="0" algn="l">
                        <a:lnSpc>
                          <a:spcPct val="100000"/>
                        </a:lnSpc>
                        <a:spcBef>
                          <a:spcPts val="0"/>
                        </a:spcBef>
                        <a:spcAft>
                          <a:spcPts val="0"/>
                        </a:spcAft>
                        <a:buNone/>
                      </a:pPr>
                      <a:r>
                        <a:rPr b="1" lang="en-GB" sz="1200"/>
                        <a:t>align_2CPUs.o</a:t>
                      </a:r>
                      <a:endParaRPr b="1"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2</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826.96MB</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0:07:41</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0:04:04</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0.94</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0.01</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0.27</a:t>
                      </a:r>
                      <a:endParaRPr sz="1200"/>
                    </a:p>
                  </a:txBody>
                  <a:tcPr marT="91425" marB="91425" marR="68575" marL="68575" anchor="ctr">
                    <a:solidFill>
                      <a:srgbClr val="F2F2F2"/>
                    </a:solidFill>
                  </a:tcPr>
                </a:tc>
              </a:tr>
              <a:tr h="395625">
                <a:tc>
                  <a:txBody>
                    <a:bodyPr/>
                    <a:lstStyle/>
                    <a:p>
                      <a:pPr indent="0" lvl="0" marL="0" rtl="0" algn="l">
                        <a:lnSpc>
                          <a:spcPct val="100000"/>
                        </a:lnSpc>
                        <a:spcBef>
                          <a:spcPts val="0"/>
                        </a:spcBef>
                        <a:spcAft>
                          <a:spcPts val="0"/>
                        </a:spcAft>
                        <a:buNone/>
                      </a:pPr>
                      <a:r>
                        <a:rPr b="1" lang="en-GB" sz="1200"/>
                        <a:t>align_4CPUs.o</a:t>
                      </a:r>
                      <a:endParaRPr b="1" sz="1200"/>
                    </a:p>
                  </a:txBody>
                  <a:tcPr marT="91425" marB="91425" marR="68575" marL="68575" anchor="ctr"/>
                </a:tc>
                <a:tc>
                  <a:txBody>
                    <a:bodyPr/>
                    <a:lstStyle/>
                    <a:p>
                      <a:pPr indent="0" lvl="0" marL="0" rtl="0" algn="ctr">
                        <a:lnSpc>
                          <a:spcPct val="100000"/>
                        </a:lnSpc>
                        <a:spcBef>
                          <a:spcPts val="0"/>
                        </a:spcBef>
                        <a:spcAft>
                          <a:spcPts val="0"/>
                        </a:spcAft>
                        <a:buNone/>
                      </a:pPr>
                      <a:r>
                        <a:rPr lang="en-GB" sz="1200"/>
                        <a:t>4</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1.32GB</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0:07:04</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0:01:57</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0.91</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0.09</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0.26</a:t>
                      </a:r>
                      <a:endParaRPr sz="1200"/>
                    </a:p>
                  </a:txBody>
                  <a:tcPr marT="91425" marB="91425" marR="68575" marL="68575" anchor="ctr"/>
                </a:tc>
              </a:tr>
              <a:tr h="395625">
                <a:tc>
                  <a:txBody>
                    <a:bodyPr/>
                    <a:lstStyle/>
                    <a:p>
                      <a:pPr indent="0" lvl="0" marL="0" rtl="0" algn="l">
                        <a:lnSpc>
                          <a:spcPct val="100000"/>
                        </a:lnSpc>
                        <a:spcBef>
                          <a:spcPts val="0"/>
                        </a:spcBef>
                        <a:spcAft>
                          <a:spcPts val="0"/>
                        </a:spcAft>
                        <a:buNone/>
                      </a:pPr>
                      <a:r>
                        <a:rPr b="1" lang="en-GB" sz="1200"/>
                        <a:t>align_6CPUs.o</a:t>
                      </a:r>
                      <a:endParaRPr b="1"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6</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1.68GB</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0:06:28</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0:01:32</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0.7</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0.07</a:t>
                      </a:r>
                      <a:endParaRPr sz="1200"/>
                    </a:p>
                  </a:txBody>
                  <a:tcPr marT="91425" marB="91425" marR="68575" marL="68575" anchor="ctr">
                    <a:solidFill>
                      <a:srgbClr val="F2F2F2"/>
                    </a:solidFill>
                  </a:tcPr>
                </a:tc>
                <a:tc>
                  <a:txBody>
                    <a:bodyPr/>
                    <a:lstStyle/>
                    <a:p>
                      <a:pPr indent="0" lvl="0" marL="0" rtl="0" algn="ctr">
                        <a:lnSpc>
                          <a:spcPct val="100000"/>
                        </a:lnSpc>
                        <a:spcBef>
                          <a:spcPts val="0"/>
                        </a:spcBef>
                        <a:spcAft>
                          <a:spcPts val="0"/>
                        </a:spcAft>
                        <a:buNone/>
                      </a:pPr>
                      <a:r>
                        <a:rPr lang="en-GB" sz="1200"/>
                        <a:t>0.31</a:t>
                      </a:r>
                      <a:endParaRPr sz="1200"/>
                    </a:p>
                  </a:txBody>
                  <a:tcPr marT="91425" marB="91425" marR="68575" marL="68575" anchor="ctr">
                    <a:solidFill>
                      <a:srgbClr val="F2F2F2"/>
                    </a:solidFill>
                  </a:tcPr>
                </a:tc>
              </a:tr>
              <a:tr h="395625">
                <a:tc>
                  <a:txBody>
                    <a:bodyPr/>
                    <a:lstStyle/>
                    <a:p>
                      <a:pPr indent="0" lvl="0" marL="0" rtl="0" algn="l">
                        <a:lnSpc>
                          <a:spcPct val="100000"/>
                        </a:lnSpc>
                        <a:spcBef>
                          <a:spcPts val="0"/>
                        </a:spcBef>
                        <a:spcAft>
                          <a:spcPts val="0"/>
                        </a:spcAft>
                        <a:buNone/>
                      </a:pPr>
                      <a:r>
                        <a:rPr b="1" lang="en-GB" sz="1200"/>
                        <a:t>align_12CPUs.o</a:t>
                      </a:r>
                      <a:endParaRPr b="1" sz="1200"/>
                    </a:p>
                  </a:txBody>
                  <a:tcPr marT="91425" marB="91425" marR="68575" marL="68575" anchor="ctr"/>
                </a:tc>
                <a:tc>
                  <a:txBody>
                    <a:bodyPr/>
                    <a:lstStyle/>
                    <a:p>
                      <a:pPr indent="0" lvl="0" marL="0" rtl="0" algn="ctr">
                        <a:lnSpc>
                          <a:spcPct val="100000"/>
                        </a:lnSpc>
                        <a:spcBef>
                          <a:spcPts val="0"/>
                        </a:spcBef>
                        <a:spcAft>
                          <a:spcPts val="0"/>
                        </a:spcAft>
                        <a:buNone/>
                      </a:pPr>
                      <a:r>
                        <a:rPr lang="en-GB" sz="1200"/>
                        <a:t>12</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2.2GB</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0:06:32</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0:00:48</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0.68</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0.05</a:t>
                      </a:r>
                      <a:endParaRPr sz="1200"/>
                    </a:p>
                  </a:txBody>
                  <a:tcPr marT="91425" marB="91425" marR="68575" marL="68575" anchor="ctr"/>
                </a:tc>
                <a:tc>
                  <a:txBody>
                    <a:bodyPr/>
                    <a:lstStyle/>
                    <a:p>
                      <a:pPr indent="0" lvl="0" marL="0" rtl="0" algn="ctr">
                        <a:lnSpc>
                          <a:spcPct val="100000"/>
                        </a:lnSpc>
                        <a:spcBef>
                          <a:spcPts val="0"/>
                        </a:spcBef>
                        <a:spcAft>
                          <a:spcPts val="0"/>
                        </a:spcAft>
                        <a:buNone/>
                      </a:pPr>
                      <a:r>
                        <a:rPr lang="en-GB" sz="1200"/>
                        <a:t>0.32</a:t>
                      </a:r>
                      <a:endParaRPr sz="1200"/>
                    </a:p>
                  </a:txBody>
                  <a:tcPr marT="91425" marB="91425" marR="68575" marL="68575" anchor="ct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43"/>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366" name="Google Shape;366;p43"/>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367" name="Google Shape;367;p43"/>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368" name="Google Shape;368;p43"/>
          <p:cNvSpPr txBox="1"/>
          <p:nvPr/>
        </p:nvSpPr>
        <p:spPr>
          <a:xfrm>
            <a:off x="267750" y="906625"/>
            <a:ext cx="6466500" cy="21087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600">
                <a:latin typeface="Nunito"/>
                <a:ea typeface="Nunito"/>
                <a:cs typeface="Nunito"/>
                <a:sym typeface="Nunito"/>
              </a:rPr>
              <a:t>4. </a:t>
            </a:r>
            <a:r>
              <a:rPr lang="en-GB" sz="1600">
                <a:latin typeface="Nunito"/>
                <a:ea typeface="Nunito"/>
                <a:cs typeface="Nunito"/>
                <a:sym typeface="Nunito"/>
              </a:rPr>
              <a:t>Perform scalability tests using the most resource efficient configuration</a:t>
            </a:r>
            <a:r>
              <a:rPr lang="en-GB" sz="1600">
                <a:latin typeface="Nunito"/>
                <a:ea typeface="Nunito"/>
                <a:cs typeface="Nunito"/>
                <a:sym typeface="Nunito"/>
              </a:rPr>
              <a:t> </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Job configuration required to achieve high compute resource efficiency to align 500,000 read pairs was observed in benchmarking</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Can we maintain high compute resource efficiency to process 6 samples (~4.8 billion read pairs)?</a:t>
            </a:r>
            <a:endParaRPr>
              <a:latin typeface="Nunito"/>
              <a:ea typeface="Nunito"/>
              <a:cs typeface="Nunito"/>
              <a:sym typeface="Nunito"/>
            </a:endParaRPr>
          </a:p>
        </p:txBody>
      </p:sp>
      <p:sp>
        <p:nvSpPr>
          <p:cNvPr id="369" name="Google Shape;369;p43"/>
          <p:cNvSpPr/>
          <p:nvPr/>
        </p:nvSpPr>
        <p:spPr>
          <a:xfrm>
            <a:off x="6819900" y="906625"/>
            <a:ext cx="2237400" cy="1902900"/>
          </a:xfrm>
          <a:prstGeom prst="wedgeRoundRectCallout">
            <a:avLst>
              <a:gd fmla="val 43986" name="adj1"/>
              <a:gd fmla="val 72012"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GB"/>
              <a:t>Scalability</a:t>
            </a:r>
            <a:endParaRPr b="1"/>
          </a:p>
          <a:p>
            <a:pPr indent="0" lvl="0" marL="0" rtl="0" algn="ctr">
              <a:spcBef>
                <a:spcPts val="0"/>
              </a:spcBef>
              <a:spcAft>
                <a:spcPts val="0"/>
              </a:spcAft>
              <a:buNone/>
            </a:pPr>
            <a:r>
              <a:rPr lang="en-GB" sz="1200">
                <a:solidFill>
                  <a:srgbClr val="202124"/>
                </a:solidFill>
                <a:highlight>
                  <a:srgbClr val="FFFFFF"/>
                </a:highlight>
              </a:rPr>
              <a:t>The ability to increase or decrease compute resources as demand changes</a:t>
            </a:r>
            <a:endParaRPr/>
          </a:p>
        </p:txBody>
      </p:sp>
      <p:pic>
        <p:nvPicPr>
          <p:cNvPr id="370" name="Google Shape;370;p43"/>
          <p:cNvPicPr preferRelativeResize="0"/>
          <p:nvPr/>
        </p:nvPicPr>
        <p:blipFill>
          <a:blip r:embed="rId4">
            <a:alphaModFix/>
          </a:blip>
          <a:stretch>
            <a:fillRect/>
          </a:stretch>
        </p:blipFill>
        <p:spPr>
          <a:xfrm>
            <a:off x="1819851" y="3173925"/>
            <a:ext cx="5351899" cy="190290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44"/>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376" name="Google Shape;376;p44"/>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377" name="Google Shape;377;p44"/>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378" name="Google Shape;378;p44"/>
          <p:cNvSpPr txBox="1"/>
          <p:nvPr/>
        </p:nvSpPr>
        <p:spPr>
          <a:xfrm>
            <a:off x="469350" y="906625"/>
            <a:ext cx="8293800" cy="1169700"/>
          </a:xfrm>
          <a:prstGeom prst="rect">
            <a:avLst/>
          </a:prstGeom>
          <a:noFill/>
          <a:ln>
            <a:noFill/>
          </a:ln>
        </p:spPr>
        <p:txBody>
          <a:bodyPr anchorCtr="0" anchor="t" bIns="91425" lIns="91425" spcFirstLastPara="1" rIns="91425" wrap="square" tIns="91425">
            <a:spAutoFit/>
          </a:bodyPr>
          <a:lstStyle/>
          <a:p>
            <a:pPr indent="0" lvl="0" marL="0" rtl="0" algn="ctr">
              <a:lnSpc>
                <a:spcPct val="150000"/>
              </a:lnSpc>
              <a:spcBef>
                <a:spcPts val="0"/>
              </a:spcBef>
              <a:spcAft>
                <a:spcPts val="0"/>
              </a:spcAft>
              <a:buNone/>
            </a:pPr>
            <a:r>
              <a:rPr b="1" lang="en-GB" sz="1600">
                <a:latin typeface="Nunito"/>
                <a:ea typeface="Nunito"/>
                <a:cs typeface="Nunito"/>
                <a:sym typeface="Nunito"/>
              </a:rPr>
              <a:t>Many bioinformatics tools do not natively scale well. We can improve their ability to scale with some re-engineering.</a:t>
            </a:r>
            <a:endParaRPr b="1"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p:txBody>
      </p:sp>
      <p:pic>
        <p:nvPicPr>
          <p:cNvPr id="379" name="Google Shape;379;p44"/>
          <p:cNvPicPr preferRelativeResize="0"/>
          <p:nvPr/>
        </p:nvPicPr>
        <p:blipFill>
          <a:blip r:embed="rId4">
            <a:alphaModFix/>
          </a:blip>
          <a:stretch>
            <a:fillRect/>
          </a:stretch>
        </p:blipFill>
        <p:spPr>
          <a:xfrm>
            <a:off x="1826700" y="2162275"/>
            <a:ext cx="5579100" cy="21479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45"/>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385" name="Google Shape;385;p45"/>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386" name="Google Shape;386;p45"/>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387" name="Google Shape;387;p45"/>
          <p:cNvSpPr txBox="1"/>
          <p:nvPr/>
        </p:nvSpPr>
        <p:spPr>
          <a:xfrm>
            <a:off x="616425" y="824550"/>
            <a:ext cx="7695900" cy="17394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600">
                <a:latin typeface="Nunito"/>
                <a:ea typeface="Nunito"/>
                <a:cs typeface="Nunito"/>
                <a:sym typeface="Nunito"/>
              </a:rPr>
              <a:t>4. Perform scalability tests using the most resource efficient configuration </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Test performance aligning 6 samples (total ~4.8 billion read pairs)</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Scatter FASTQ into smaller FASTQs containing 500,000 read pairs</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For every 500,000 read pairs, allocate 4 CPUs, process in parallel</a:t>
            </a:r>
            <a:endParaRPr>
              <a:latin typeface="Nunito"/>
              <a:ea typeface="Nunito"/>
              <a:cs typeface="Nunito"/>
              <a:sym typeface="Nunito"/>
            </a:endParaRPr>
          </a:p>
          <a:p>
            <a:pPr indent="-317500" lvl="0" marL="457200" rtl="0" algn="l">
              <a:lnSpc>
                <a:spcPct val="150000"/>
              </a:lnSpc>
              <a:spcBef>
                <a:spcPts val="0"/>
              </a:spcBef>
              <a:spcAft>
                <a:spcPts val="0"/>
              </a:spcAft>
              <a:buSzPts val="1400"/>
              <a:buFont typeface="Nunito"/>
              <a:buChar char="●"/>
            </a:pPr>
            <a:r>
              <a:rPr lang="en-GB">
                <a:latin typeface="Nunito"/>
                <a:ea typeface="Nunito"/>
                <a:cs typeface="Nunito"/>
                <a:sym typeface="Nunito"/>
              </a:rPr>
              <a:t>The test - add more resources, observe CPU efficiency and walltime</a:t>
            </a:r>
            <a:endParaRPr>
              <a:latin typeface="Nunito"/>
              <a:ea typeface="Nunito"/>
              <a:cs typeface="Nunito"/>
              <a:sym typeface="Nunito"/>
            </a:endParaRPr>
          </a:p>
        </p:txBody>
      </p:sp>
      <p:pic>
        <p:nvPicPr>
          <p:cNvPr id="388" name="Google Shape;388;p45"/>
          <p:cNvPicPr preferRelativeResize="0"/>
          <p:nvPr/>
        </p:nvPicPr>
        <p:blipFill>
          <a:blip r:embed="rId4">
            <a:alphaModFix/>
          </a:blip>
          <a:stretch>
            <a:fillRect/>
          </a:stretch>
        </p:blipFill>
        <p:spPr>
          <a:xfrm>
            <a:off x="7455550" y="897600"/>
            <a:ext cx="286851" cy="286851"/>
          </a:xfrm>
          <a:prstGeom prst="rect">
            <a:avLst/>
          </a:prstGeom>
          <a:noFill/>
          <a:ln>
            <a:noFill/>
          </a:ln>
        </p:spPr>
      </p:pic>
      <p:pic>
        <p:nvPicPr>
          <p:cNvPr id="389" name="Google Shape;389;p45"/>
          <p:cNvPicPr preferRelativeResize="0"/>
          <p:nvPr/>
        </p:nvPicPr>
        <p:blipFill>
          <a:blip r:embed="rId5">
            <a:alphaModFix/>
          </a:blip>
          <a:stretch>
            <a:fillRect/>
          </a:stretch>
        </p:blipFill>
        <p:spPr>
          <a:xfrm>
            <a:off x="1787225" y="2487750"/>
            <a:ext cx="5417175" cy="27218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9"/>
          <p:cNvSpPr txBox="1"/>
          <p:nvPr/>
        </p:nvSpPr>
        <p:spPr>
          <a:xfrm>
            <a:off x="543225" y="1201250"/>
            <a:ext cx="8039100" cy="203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900">
                <a:latin typeface="Nunito"/>
                <a:ea typeface="Nunito"/>
                <a:cs typeface="Nunito"/>
                <a:sym typeface="Nunito"/>
              </a:rPr>
              <a:t>We acknowledge the Traditional Owners and their custodianship of the lands on which we meet today.</a:t>
            </a:r>
            <a:endParaRPr sz="1900">
              <a:latin typeface="Nunito"/>
              <a:ea typeface="Nunito"/>
              <a:cs typeface="Nunito"/>
              <a:sym typeface="Nunito"/>
            </a:endParaRPr>
          </a:p>
          <a:p>
            <a:pPr indent="0" lvl="0" marL="0" rtl="0" algn="l">
              <a:spcBef>
                <a:spcPts val="0"/>
              </a:spcBef>
              <a:spcAft>
                <a:spcPts val="0"/>
              </a:spcAft>
              <a:buNone/>
            </a:pPr>
            <a:r>
              <a:t/>
            </a:r>
            <a:endParaRPr sz="1900">
              <a:latin typeface="Nunito"/>
              <a:ea typeface="Nunito"/>
              <a:cs typeface="Nunito"/>
              <a:sym typeface="Nunito"/>
            </a:endParaRPr>
          </a:p>
          <a:p>
            <a:pPr indent="0" lvl="0" marL="0" rtl="0" algn="l">
              <a:spcBef>
                <a:spcPts val="0"/>
              </a:spcBef>
              <a:spcAft>
                <a:spcPts val="0"/>
              </a:spcAft>
              <a:buNone/>
            </a:pPr>
            <a:r>
              <a:rPr lang="en-GB" sz="1900">
                <a:latin typeface="Nunito"/>
                <a:ea typeface="Nunito"/>
                <a:cs typeface="Nunito"/>
                <a:sym typeface="Nunito"/>
              </a:rPr>
              <a:t>We pay our respects to their Ancestors and their descendants, who continue cultural and spiritual connections to Country.</a:t>
            </a:r>
            <a:endParaRPr sz="1900">
              <a:latin typeface="Nunito"/>
              <a:ea typeface="Nunito"/>
              <a:cs typeface="Nunito"/>
              <a:sym typeface="Nunito"/>
            </a:endParaRPr>
          </a:p>
          <a:p>
            <a:pPr indent="0" lvl="0" marL="0" rtl="0" algn="l">
              <a:spcBef>
                <a:spcPts val="0"/>
              </a:spcBef>
              <a:spcAft>
                <a:spcPts val="0"/>
              </a:spcAft>
              <a:buNone/>
            </a:pPr>
            <a:r>
              <a:t/>
            </a:r>
            <a:endParaRPr sz="1900">
              <a:latin typeface="Nunito"/>
              <a:ea typeface="Nunito"/>
              <a:cs typeface="Nunito"/>
              <a:sym typeface="Nunito"/>
            </a:endParaRPr>
          </a:p>
          <a:p>
            <a:pPr indent="0" lvl="0" marL="0" rtl="0" algn="l">
              <a:spcBef>
                <a:spcPts val="0"/>
              </a:spcBef>
              <a:spcAft>
                <a:spcPts val="0"/>
              </a:spcAft>
              <a:buNone/>
            </a:pPr>
            <a:r>
              <a:rPr lang="en-GB" sz="1900">
                <a:latin typeface="Nunito"/>
                <a:ea typeface="Nunito"/>
                <a:cs typeface="Nunito"/>
                <a:sym typeface="Nunito"/>
              </a:rPr>
              <a:t>We recognise their valuable contributions to Australian and global society.</a:t>
            </a:r>
            <a:endParaRPr sz="1900">
              <a:latin typeface="Nunito"/>
              <a:ea typeface="Nunito"/>
              <a:cs typeface="Nunito"/>
              <a:sym typeface="Nunito"/>
            </a:endParaRPr>
          </a:p>
        </p:txBody>
      </p:sp>
      <p:sp>
        <p:nvSpPr>
          <p:cNvPr id="123" name="Google Shape;123;p19"/>
          <p:cNvSpPr txBox="1"/>
          <p:nvPr/>
        </p:nvSpPr>
        <p:spPr>
          <a:xfrm>
            <a:off x="228600" y="228600"/>
            <a:ext cx="7553700" cy="69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3000">
                <a:solidFill>
                  <a:srgbClr val="104388"/>
                </a:solidFill>
                <a:latin typeface="Nunito"/>
                <a:ea typeface="Nunito"/>
                <a:cs typeface="Nunito"/>
                <a:sym typeface="Nunito"/>
              </a:rPr>
              <a:t>Acknowledgement of Country</a:t>
            </a:r>
            <a:endParaRPr b="1" sz="3000">
              <a:solidFill>
                <a:srgbClr val="104388"/>
              </a:solidFill>
              <a:latin typeface="Nunito"/>
              <a:ea typeface="Nunito"/>
              <a:cs typeface="Nunito"/>
              <a:sym typeface="Nunito"/>
            </a:endParaRPr>
          </a:p>
        </p:txBody>
      </p:sp>
      <p:pic>
        <p:nvPicPr>
          <p:cNvPr id="124" name="Google Shape;124;p19"/>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46"/>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395" name="Google Shape;395;p46"/>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396" name="Google Shape;396;p4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397" name="Google Shape;397;p46"/>
          <p:cNvSpPr txBox="1"/>
          <p:nvPr/>
        </p:nvSpPr>
        <p:spPr>
          <a:xfrm>
            <a:off x="616425" y="824550"/>
            <a:ext cx="7695900" cy="19086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600">
                <a:latin typeface="Nunito"/>
                <a:ea typeface="Nunito"/>
                <a:cs typeface="Nunito"/>
                <a:sym typeface="Nunito"/>
              </a:rPr>
              <a:t>5</a:t>
            </a:r>
            <a:r>
              <a:rPr lang="en-GB" sz="1600">
                <a:latin typeface="Nunito"/>
                <a:ea typeface="Nunito"/>
                <a:cs typeface="Nunito"/>
                <a:sym typeface="Nunito"/>
              </a:rPr>
              <a:t>. </a:t>
            </a:r>
            <a:r>
              <a:rPr lang="en-GB" sz="1600">
                <a:latin typeface="Nunito"/>
                <a:ea typeface="Nunito"/>
                <a:cs typeface="Nunito"/>
                <a:sym typeface="Nunito"/>
              </a:rPr>
              <a:t>Extrapolate resources required to process the full dataset</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Using benchmark and scalability tests on the small representative dataset, extrapolate resources required to analyse the full dataset</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Determine optimal job resource configuration to analyse the full dataset</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p:txBody>
      </p:sp>
      <p:pic>
        <p:nvPicPr>
          <p:cNvPr id="398" name="Google Shape;398;p46"/>
          <p:cNvPicPr preferRelativeResize="0"/>
          <p:nvPr/>
        </p:nvPicPr>
        <p:blipFill>
          <a:blip r:embed="rId4">
            <a:alphaModFix/>
          </a:blip>
          <a:stretch>
            <a:fillRect/>
          </a:stretch>
        </p:blipFill>
        <p:spPr>
          <a:xfrm>
            <a:off x="7455550" y="897600"/>
            <a:ext cx="286851" cy="28685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47"/>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404" name="Google Shape;404;p47"/>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405" name="Google Shape;405;p47"/>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406" name="Google Shape;406;p47"/>
          <p:cNvSpPr txBox="1"/>
          <p:nvPr/>
        </p:nvSpPr>
        <p:spPr>
          <a:xfrm>
            <a:off x="616425" y="824550"/>
            <a:ext cx="7695900" cy="19086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600">
                <a:latin typeface="Nunito"/>
                <a:ea typeface="Nunito"/>
                <a:cs typeface="Nunito"/>
                <a:sym typeface="Nunito"/>
              </a:rPr>
              <a:t>5</a:t>
            </a:r>
            <a:r>
              <a:rPr lang="en-GB" sz="1600">
                <a:latin typeface="Nunito"/>
                <a:ea typeface="Nunito"/>
                <a:cs typeface="Nunito"/>
                <a:sym typeface="Nunito"/>
              </a:rPr>
              <a:t>. Extrapolate resources required to process the full dataset</a:t>
            </a:r>
            <a:endParaRPr sz="1600">
              <a:latin typeface="Nunito"/>
              <a:ea typeface="Nunito"/>
              <a:cs typeface="Nunito"/>
              <a:sym typeface="Nunito"/>
            </a:endParaRPr>
          </a:p>
          <a:p>
            <a:pPr indent="0" lvl="0" marL="0" rtl="0" algn="l">
              <a:lnSpc>
                <a:spcPct val="150000"/>
              </a:lnSpc>
              <a:spcBef>
                <a:spcPts val="0"/>
              </a:spcBef>
              <a:spcAft>
                <a:spcPts val="0"/>
              </a:spcAft>
              <a:buNone/>
            </a:pPr>
            <a:br>
              <a:rPr lang="en-GB" sz="1600">
                <a:latin typeface="Nunito"/>
                <a:ea typeface="Nunito"/>
                <a:cs typeface="Nunito"/>
                <a:sym typeface="Nunito"/>
              </a:rPr>
            </a:br>
            <a:r>
              <a:rPr lang="en-GB" sz="1600">
                <a:latin typeface="Nunito"/>
                <a:ea typeface="Nunito"/>
                <a:cs typeface="Nunito"/>
                <a:sym typeface="Nunito"/>
              </a:rPr>
              <a:t>To process 6 samples:</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p:txBody>
      </p:sp>
      <p:graphicFrame>
        <p:nvGraphicFramePr>
          <p:cNvPr id="407" name="Google Shape;407;p47"/>
          <p:cNvGraphicFramePr/>
          <p:nvPr/>
        </p:nvGraphicFramePr>
        <p:xfrm>
          <a:off x="267750" y="1984363"/>
          <a:ext cx="3000000" cy="3000000"/>
        </p:xfrm>
        <a:graphic>
          <a:graphicData uri="http://schemas.openxmlformats.org/drawingml/2006/table">
            <a:tbl>
              <a:tblPr>
                <a:noFill/>
                <a:tableStyleId>{B04CC075-9BCD-4C6A-8EEA-0B7640B9354B}</a:tableStyleId>
              </a:tblPr>
              <a:tblGrid>
                <a:gridCol w="1390650"/>
                <a:gridCol w="857250"/>
                <a:gridCol w="876300"/>
                <a:gridCol w="1028700"/>
                <a:gridCol w="1038225"/>
                <a:gridCol w="847725"/>
                <a:gridCol w="819150"/>
                <a:gridCol w="704850"/>
                <a:gridCol w="1352550"/>
              </a:tblGrid>
              <a:tr h="542925">
                <a:tc>
                  <a:txBody>
                    <a:bodyPr/>
                    <a:lstStyle/>
                    <a:p>
                      <a:pPr indent="0" lvl="0" marL="0" rtl="0" algn="l">
                        <a:lnSpc>
                          <a:spcPct val="115000"/>
                        </a:lnSpc>
                        <a:spcBef>
                          <a:spcPts val="1200"/>
                        </a:spcBef>
                        <a:spcAft>
                          <a:spcPts val="0"/>
                        </a:spcAft>
                        <a:buNone/>
                      </a:pPr>
                      <a:r>
                        <a:rPr b="1" lang="en-GB" sz="1100"/>
                        <a:t>Job operation</a:t>
                      </a:r>
                      <a:endParaRPr b="1" sz="1100"/>
                    </a:p>
                  </a:txBody>
                  <a:tcPr marT="91425" marB="91425" marR="68575" marL="68575"/>
                </a:tc>
                <a:tc>
                  <a:txBody>
                    <a:bodyPr/>
                    <a:lstStyle/>
                    <a:p>
                      <a:pPr indent="0" lvl="0" marL="0" rtl="0" algn="l">
                        <a:lnSpc>
                          <a:spcPct val="115000"/>
                        </a:lnSpc>
                        <a:spcBef>
                          <a:spcPts val="1200"/>
                        </a:spcBef>
                        <a:spcAft>
                          <a:spcPts val="0"/>
                        </a:spcAft>
                        <a:buNone/>
                      </a:pPr>
                      <a:r>
                        <a:rPr b="1" lang="en-GB" sz="1100"/>
                        <a:t>Total job CPUs</a:t>
                      </a:r>
                      <a:endParaRPr b="1" sz="1100"/>
                    </a:p>
                  </a:txBody>
                  <a:tcPr marT="91425" marB="91425" marR="68575" marL="68575"/>
                </a:tc>
                <a:tc>
                  <a:txBody>
                    <a:bodyPr/>
                    <a:lstStyle/>
                    <a:p>
                      <a:pPr indent="0" lvl="0" marL="0" rtl="0" algn="l">
                        <a:lnSpc>
                          <a:spcPct val="115000"/>
                        </a:lnSpc>
                        <a:spcBef>
                          <a:spcPts val="1200"/>
                        </a:spcBef>
                        <a:spcAft>
                          <a:spcPts val="0"/>
                        </a:spcAft>
                        <a:buNone/>
                      </a:pPr>
                      <a:r>
                        <a:rPr b="1" lang="en-GB" sz="1100"/>
                        <a:t>Total job RAM usage</a:t>
                      </a:r>
                      <a:endParaRPr b="1" sz="1100"/>
                    </a:p>
                  </a:txBody>
                  <a:tcPr marT="91425" marB="91425" marR="68575" marL="68575"/>
                </a:tc>
                <a:tc>
                  <a:txBody>
                    <a:bodyPr/>
                    <a:lstStyle/>
                    <a:p>
                      <a:pPr indent="0" lvl="0" marL="0" rtl="0" algn="l">
                        <a:lnSpc>
                          <a:spcPct val="115000"/>
                        </a:lnSpc>
                        <a:spcBef>
                          <a:spcPts val="1200"/>
                        </a:spcBef>
                        <a:spcAft>
                          <a:spcPts val="0"/>
                        </a:spcAft>
                        <a:buNone/>
                      </a:pPr>
                      <a:r>
                        <a:rPr b="1" lang="en-GB" sz="1100"/>
                        <a:t>CPUtime (HH:MM:SS)</a:t>
                      </a:r>
                      <a:endParaRPr b="1" sz="1100"/>
                    </a:p>
                  </a:txBody>
                  <a:tcPr marT="91425" marB="91425" marR="68575" marL="68575"/>
                </a:tc>
                <a:tc>
                  <a:txBody>
                    <a:bodyPr/>
                    <a:lstStyle/>
                    <a:p>
                      <a:pPr indent="0" lvl="0" marL="0" rtl="0" algn="l">
                        <a:lnSpc>
                          <a:spcPct val="115000"/>
                        </a:lnSpc>
                        <a:spcBef>
                          <a:spcPts val="1200"/>
                        </a:spcBef>
                        <a:spcAft>
                          <a:spcPts val="0"/>
                        </a:spcAft>
                        <a:buNone/>
                      </a:pPr>
                      <a:r>
                        <a:rPr b="1" lang="en-GB" sz="1100"/>
                        <a:t>Walltime (HH:MM:SS)</a:t>
                      </a:r>
                      <a:endParaRPr b="1" sz="1100"/>
                    </a:p>
                  </a:txBody>
                  <a:tcPr marT="91425" marB="91425" marR="68575" marL="68575"/>
                </a:tc>
                <a:tc>
                  <a:txBody>
                    <a:bodyPr/>
                    <a:lstStyle/>
                    <a:p>
                      <a:pPr indent="0" lvl="0" marL="0" rtl="0" algn="l">
                        <a:lnSpc>
                          <a:spcPct val="115000"/>
                        </a:lnSpc>
                        <a:spcBef>
                          <a:spcPts val="1200"/>
                        </a:spcBef>
                        <a:spcAft>
                          <a:spcPts val="0"/>
                        </a:spcAft>
                        <a:buNone/>
                      </a:pPr>
                      <a:r>
                        <a:rPr b="1" lang="en-GB" sz="1100"/>
                        <a:t>CPU Efficiency</a:t>
                      </a:r>
                      <a:endParaRPr b="1" sz="1100"/>
                    </a:p>
                  </a:txBody>
                  <a:tcPr marT="91425" marB="91425" marR="68575" marL="68575"/>
                </a:tc>
                <a:tc>
                  <a:txBody>
                    <a:bodyPr/>
                    <a:lstStyle/>
                    <a:p>
                      <a:pPr indent="0" lvl="0" marL="0" rtl="0" algn="l">
                        <a:lnSpc>
                          <a:spcPct val="115000"/>
                        </a:lnSpc>
                        <a:spcBef>
                          <a:spcPts val="1200"/>
                        </a:spcBef>
                        <a:spcAft>
                          <a:spcPts val="0"/>
                        </a:spcAft>
                        <a:buNone/>
                      </a:pPr>
                      <a:r>
                        <a:rPr b="1" lang="en-GB" sz="1100">
                          <a:solidFill>
                            <a:srgbClr val="24292E"/>
                          </a:solidFill>
                        </a:rPr>
                        <a:t>RAM Efficiency</a:t>
                      </a:r>
                      <a:endParaRPr b="1" sz="1100">
                        <a:solidFill>
                          <a:srgbClr val="24292E"/>
                        </a:solidFill>
                      </a:endParaRPr>
                    </a:p>
                  </a:txBody>
                  <a:tcPr marT="91425" marB="91425" marR="68575" marL="68575"/>
                </a:tc>
                <a:tc>
                  <a:txBody>
                    <a:bodyPr/>
                    <a:lstStyle/>
                    <a:p>
                      <a:pPr indent="0" lvl="0" marL="0" rtl="0" algn="l">
                        <a:lnSpc>
                          <a:spcPct val="115000"/>
                        </a:lnSpc>
                        <a:spcBef>
                          <a:spcPts val="1200"/>
                        </a:spcBef>
                        <a:spcAft>
                          <a:spcPts val="0"/>
                        </a:spcAft>
                        <a:buNone/>
                      </a:pPr>
                      <a:r>
                        <a:rPr b="1" lang="en-GB" sz="1100"/>
                        <a:t>Service Units</a:t>
                      </a:r>
                      <a:endParaRPr b="1" sz="1100"/>
                    </a:p>
                  </a:txBody>
                  <a:tcPr marT="91425" marB="91425" marR="68575" marL="68575"/>
                </a:tc>
                <a:tc>
                  <a:txBody>
                    <a:bodyPr/>
                    <a:lstStyle/>
                    <a:p>
                      <a:pPr indent="0" lvl="0" marL="0" rtl="0" algn="l">
                        <a:lnSpc>
                          <a:spcPct val="115000"/>
                        </a:lnSpc>
                        <a:spcBef>
                          <a:spcPts val="1200"/>
                        </a:spcBef>
                        <a:spcAft>
                          <a:spcPts val="0"/>
                        </a:spcAft>
                        <a:buNone/>
                      </a:pPr>
                      <a:r>
                        <a:rPr b="1" lang="en-GB" sz="1100">
                          <a:solidFill>
                            <a:srgbClr val="24292E"/>
                          </a:solidFill>
                        </a:rPr>
                        <a:t>Queue</a:t>
                      </a:r>
                      <a:endParaRPr b="1" sz="1100">
                        <a:solidFill>
                          <a:srgbClr val="24292E"/>
                        </a:solidFill>
                      </a:endParaRPr>
                    </a:p>
                  </a:txBody>
                  <a:tcPr marT="91425" marB="91425" marR="68575" marL="68575"/>
                </a:tc>
              </a:tr>
              <a:tr h="180975">
                <a:tc>
                  <a:txBody>
                    <a:bodyPr/>
                    <a:lstStyle/>
                    <a:p>
                      <a:pPr indent="0" lvl="0" marL="0" rtl="0" algn="l">
                        <a:lnSpc>
                          <a:spcPct val="115000"/>
                        </a:lnSpc>
                        <a:spcBef>
                          <a:spcPts val="1200"/>
                        </a:spcBef>
                        <a:spcAft>
                          <a:spcPts val="0"/>
                        </a:spcAft>
                        <a:buNone/>
                      </a:pPr>
                      <a:r>
                        <a:rPr b="1" lang="en-GB" sz="1100"/>
                        <a:t>Align</a:t>
                      </a:r>
                      <a:endParaRPr b="1" sz="1100"/>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2880</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9490</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945:21:11</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0:21:43</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0.91</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0.85</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2085</a:t>
                      </a:r>
                      <a:endParaRPr/>
                    </a:p>
                  </a:txBody>
                  <a:tcPr marT="91425" marB="91425" marR="68575" marL="68575">
                    <a:solidFill>
                      <a:srgbClr val="F2F2F2"/>
                    </a:solidFill>
                  </a:tcPr>
                </a:tc>
                <a:tc>
                  <a:txBody>
                    <a:bodyPr/>
                    <a:lstStyle/>
                    <a:p>
                      <a:pPr indent="0" lvl="0" marL="0" rtl="0" algn="l">
                        <a:lnSpc>
                          <a:spcPct val="115000"/>
                        </a:lnSpc>
                        <a:spcBef>
                          <a:spcPts val="1200"/>
                        </a:spcBef>
                        <a:spcAft>
                          <a:spcPts val="0"/>
                        </a:spcAft>
                        <a:buNone/>
                      </a:pPr>
                      <a:r>
                        <a:rPr lang="en-GB"/>
                        <a:t>normal</a:t>
                      </a:r>
                      <a:endParaRPr/>
                    </a:p>
                  </a:txBody>
                  <a:tcPr marT="91425" marB="91425" marR="68575" marL="68575">
                    <a:solidFill>
                      <a:srgbClr val="F2F2F2"/>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48"/>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413" name="Google Shape;413;p48"/>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414" name="Google Shape;414;p48"/>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415" name="Google Shape;415;p48"/>
          <p:cNvSpPr txBox="1"/>
          <p:nvPr/>
        </p:nvSpPr>
        <p:spPr>
          <a:xfrm>
            <a:off x="616425" y="824550"/>
            <a:ext cx="7695900" cy="153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600">
                <a:latin typeface="Nunito"/>
                <a:ea typeface="Nunito"/>
                <a:cs typeface="Nunito"/>
                <a:sym typeface="Nunito"/>
              </a:rPr>
              <a:t>Extrapolated to 1,000 samples</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Char char="●"/>
            </a:pPr>
            <a:r>
              <a:rPr lang="en-GB" sz="1600">
                <a:latin typeface="Nunito"/>
                <a:ea typeface="Nunito"/>
                <a:cs typeface="Nunito"/>
                <a:sym typeface="Nunito"/>
              </a:rPr>
              <a:t>To stay within job queue limits, 2 align jobs could be run concurrently</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p:txBody>
      </p:sp>
      <p:graphicFrame>
        <p:nvGraphicFramePr>
          <p:cNvPr id="416" name="Google Shape;416;p48"/>
          <p:cNvGraphicFramePr/>
          <p:nvPr/>
        </p:nvGraphicFramePr>
        <p:xfrm>
          <a:off x="267738" y="1952550"/>
          <a:ext cx="3000000" cy="3000000"/>
        </p:xfrm>
        <a:graphic>
          <a:graphicData uri="http://schemas.openxmlformats.org/drawingml/2006/table">
            <a:tbl>
              <a:tblPr>
                <a:noFill/>
                <a:tableStyleId>{B04CC075-9BCD-4C6A-8EEA-0B7640B9354B}</a:tableStyleId>
              </a:tblPr>
              <a:tblGrid>
                <a:gridCol w="1802350"/>
                <a:gridCol w="841775"/>
                <a:gridCol w="901175"/>
                <a:gridCol w="881375"/>
                <a:gridCol w="980400"/>
                <a:gridCol w="1495375"/>
                <a:gridCol w="940775"/>
                <a:gridCol w="861550"/>
              </a:tblGrid>
              <a:tr h="450950">
                <a:tc>
                  <a:txBody>
                    <a:bodyPr/>
                    <a:lstStyle/>
                    <a:p>
                      <a:pPr indent="0" lvl="0" marL="0" rtl="0" algn="l">
                        <a:lnSpc>
                          <a:spcPct val="100000"/>
                        </a:lnSpc>
                        <a:spcBef>
                          <a:spcPts val="500"/>
                        </a:spcBef>
                        <a:spcAft>
                          <a:spcPts val="0"/>
                        </a:spcAft>
                        <a:buNone/>
                      </a:pPr>
                      <a:r>
                        <a:rPr b="1" lang="en-GB" sz="1200"/>
                        <a:t>Job operation</a:t>
                      </a:r>
                      <a:endParaRPr b="1" sz="1200"/>
                    </a:p>
                  </a:txBody>
                  <a:tcPr marT="91425" marB="91425" marR="68575" marL="68575"/>
                </a:tc>
                <a:tc>
                  <a:txBody>
                    <a:bodyPr/>
                    <a:lstStyle/>
                    <a:p>
                      <a:pPr indent="0" lvl="0" marL="0" rtl="0" algn="l">
                        <a:lnSpc>
                          <a:spcPct val="100000"/>
                        </a:lnSpc>
                        <a:spcBef>
                          <a:spcPts val="500"/>
                        </a:spcBef>
                        <a:spcAft>
                          <a:spcPts val="0"/>
                        </a:spcAft>
                        <a:buNone/>
                      </a:pPr>
                      <a:r>
                        <a:rPr b="1" lang="en-GB" sz="1200"/>
                        <a:t>Resource multiplier</a:t>
                      </a:r>
                      <a:endParaRPr b="1" sz="1200"/>
                    </a:p>
                  </a:txBody>
                  <a:tcPr marT="91425" marB="91425" marR="68575" marL="68575"/>
                </a:tc>
                <a:tc>
                  <a:txBody>
                    <a:bodyPr/>
                    <a:lstStyle/>
                    <a:p>
                      <a:pPr indent="0" lvl="0" marL="0" rtl="0" algn="l">
                        <a:lnSpc>
                          <a:spcPct val="100000"/>
                        </a:lnSpc>
                        <a:spcBef>
                          <a:spcPts val="500"/>
                        </a:spcBef>
                        <a:spcAft>
                          <a:spcPts val="0"/>
                        </a:spcAft>
                        <a:buNone/>
                      </a:pPr>
                      <a:r>
                        <a:rPr b="1" lang="en-GB" sz="1200"/>
                        <a:t>Walltime multiplier</a:t>
                      </a:r>
                      <a:endParaRPr b="1" sz="1200"/>
                    </a:p>
                  </a:txBody>
                  <a:tcPr marT="91425" marB="91425" marR="68575" marL="68575"/>
                </a:tc>
                <a:tc>
                  <a:txBody>
                    <a:bodyPr/>
                    <a:lstStyle/>
                    <a:p>
                      <a:pPr indent="0" lvl="0" marL="0" rtl="0" algn="l">
                        <a:lnSpc>
                          <a:spcPct val="100000"/>
                        </a:lnSpc>
                        <a:spcBef>
                          <a:spcPts val="500"/>
                        </a:spcBef>
                        <a:spcAft>
                          <a:spcPts val="0"/>
                        </a:spcAft>
                        <a:buNone/>
                      </a:pPr>
                      <a:r>
                        <a:rPr b="1" lang="en-GB" sz="1200"/>
                        <a:t>Job CPUs</a:t>
                      </a:r>
                      <a:endParaRPr b="1" sz="1200"/>
                    </a:p>
                  </a:txBody>
                  <a:tcPr marT="91425" marB="91425" marR="68575" marL="68575"/>
                </a:tc>
                <a:tc>
                  <a:txBody>
                    <a:bodyPr/>
                    <a:lstStyle/>
                    <a:p>
                      <a:pPr indent="0" lvl="0" marL="0" rtl="0" algn="l">
                        <a:lnSpc>
                          <a:spcPct val="100000"/>
                        </a:lnSpc>
                        <a:spcBef>
                          <a:spcPts val="500"/>
                        </a:spcBef>
                        <a:spcAft>
                          <a:spcPts val="0"/>
                        </a:spcAft>
                        <a:buNone/>
                      </a:pPr>
                      <a:r>
                        <a:rPr b="1" lang="en-GB" sz="1200"/>
                        <a:t>Job RAM </a:t>
                      </a:r>
                      <a:endParaRPr b="1" sz="1200"/>
                    </a:p>
                  </a:txBody>
                  <a:tcPr marT="91425" marB="91425" marR="68575" marL="68575"/>
                </a:tc>
                <a:tc>
                  <a:txBody>
                    <a:bodyPr/>
                    <a:lstStyle/>
                    <a:p>
                      <a:pPr indent="0" lvl="0" marL="0" rtl="0" algn="l">
                        <a:lnSpc>
                          <a:spcPct val="100000"/>
                        </a:lnSpc>
                        <a:spcBef>
                          <a:spcPts val="500"/>
                        </a:spcBef>
                        <a:spcAft>
                          <a:spcPts val="0"/>
                        </a:spcAft>
                        <a:buNone/>
                      </a:pPr>
                      <a:r>
                        <a:rPr b="1" lang="en-GB" sz="1200"/>
                        <a:t>Expected walltime (HH:MM:SS)</a:t>
                      </a:r>
                      <a:endParaRPr b="1" sz="1200"/>
                    </a:p>
                  </a:txBody>
                  <a:tcPr marT="91425" marB="91425" marR="68575" marL="68575"/>
                </a:tc>
                <a:tc>
                  <a:txBody>
                    <a:bodyPr/>
                    <a:lstStyle/>
                    <a:p>
                      <a:pPr indent="0" lvl="0" marL="0" rtl="0" algn="l">
                        <a:lnSpc>
                          <a:spcPct val="100000"/>
                        </a:lnSpc>
                        <a:spcBef>
                          <a:spcPts val="500"/>
                        </a:spcBef>
                        <a:spcAft>
                          <a:spcPts val="0"/>
                        </a:spcAft>
                        <a:buNone/>
                      </a:pPr>
                      <a:r>
                        <a:rPr b="1" lang="en-GB" sz="1200">
                          <a:solidFill>
                            <a:srgbClr val="24292E"/>
                          </a:solidFill>
                        </a:rPr>
                        <a:t>Queue</a:t>
                      </a:r>
                      <a:endParaRPr b="1" sz="1200">
                        <a:solidFill>
                          <a:srgbClr val="24292E"/>
                        </a:solidFill>
                      </a:endParaRPr>
                    </a:p>
                  </a:txBody>
                  <a:tcPr marT="91425" marB="91425" marR="68575" marL="68575"/>
                </a:tc>
                <a:tc>
                  <a:txBody>
                    <a:bodyPr/>
                    <a:lstStyle/>
                    <a:p>
                      <a:pPr indent="0" lvl="0" marL="0" rtl="0" algn="l">
                        <a:lnSpc>
                          <a:spcPct val="100000"/>
                        </a:lnSpc>
                        <a:spcBef>
                          <a:spcPts val="500"/>
                        </a:spcBef>
                        <a:spcAft>
                          <a:spcPts val="0"/>
                        </a:spcAft>
                        <a:buNone/>
                      </a:pPr>
                      <a:r>
                        <a:rPr b="1" lang="en-GB" sz="1200"/>
                        <a:t>KSUs</a:t>
                      </a:r>
                      <a:endParaRPr b="1" sz="1200"/>
                    </a:p>
                  </a:txBody>
                  <a:tcPr marT="91425" marB="91425" marR="68575" marL="68575"/>
                </a:tc>
              </a:tr>
              <a:tr h="389675">
                <a:tc>
                  <a:txBody>
                    <a:bodyPr/>
                    <a:lstStyle/>
                    <a:p>
                      <a:pPr indent="0" lvl="0" marL="0" rtl="0" algn="l">
                        <a:lnSpc>
                          <a:spcPct val="100000"/>
                        </a:lnSpc>
                        <a:spcBef>
                          <a:spcPts val="500"/>
                        </a:spcBef>
                        <a:spcAft>
                          <a:spcPts val="0"/>
                        </a:spcAft>
                        <a:buNone/>
                      </a:pPr>
                      <a:r>
                        <a:rPr b="1" lang="en-GB" sz="1200"/>
                        <a:t>Align (batch 1, job 1)</a:t>
                      </a:r>
                      <a:endParaRPr b="1" sz="1200"/>
                    </a:p>
                  </a:txBody>
                  <a:tcPr marT="91425" marB="91425" marR="68575" marL="68575">
                    <a:solidFill>
                      <a:srgbClr val="F2F2F2"/>
                    </a:solidFill>
                  </a:tcPr>
                </a:tc>
                <a:tc>
                  <a:txBody>
                    <a:bodyPr/>
                    <a:lstStyle/>
                    <a:p>
                      <a:pPr indent="0" lvl="0" marL="0" rtl="0" algn="r">
                        <a:lnSpc>
                          <a:spcPct val="100000"/>
                        </a:lnSpc>
                        <a:spcBef>
                          <a:spcPts val="500"/>
                        </a:spcBef>
                        <a:spcAft>
                          <a:spcPts val="0"/>
                        </a:spcAft>
                        <a:buNone/>
                      </a:pPr>
                      <a:r>
                        <a:rPr lang="en-GB" sz="1200"/>
                        <a:t>7</a:t>
                      </a:r>
                      <a:endParaRPr sz="1200"/>
                    </a:p>
                  </a:txBody>
                  <a:tcPr marT="91425" marB="91425" marR="68575" marL="68575">
                    <a:solidFill>
                      <a:srgbClr val="F2F2F2"/>
                    </a:solidFill>
                  </a:tcPr>
                </a:tc>
                <a:tc>
                  <a:txBody>
                    <a:bodyPr/>
                    <a:lstStyle/>
                    <a:p>
                      <a:pPr indent="0" lvl="0" marL="0" rtl="0" algn="r">
                        <a:lnSpc>
                          <a:spcPct val="100000"/>
                        </a:lnSpc>
                        <a:spcBef>
                          <a:spcPts val="500"/>
                        </a:spcBef>
                        <a:spcAft>
                          <a:spcPts val="0"/>
                        </a:spcAft>
                        <a:buNone/>
                      </a:pPr>
                      <a:r>
                        <a:rPr lang="en-GB" sz="1200"/>
                        <a:t>11.5</a:t>
                      </a:r>
                      <a:endParaRPr sz="1200"/>
                    </a:p>
                  </a:txBody>
                  <a:tcPr marT="91425" marB="91425" marR="68575" marL="68575">
                    <a:solidFill>
                      <a:srgbClr val="F2F2F2"/>
                    </a:solidFill>
                  </a:tcPr>
                </a:tc>
                <a:tc>
                  <a:txBody>
                    <a:bodyPr/>
                    <a:lstStyle/>
                    <a:p>
                      <a:pPr indent="0" lvl="0" marL="0" rtl="0" algn="r">
                        <a:lnSpc>
                          <a:spcPct val="100000"/>
                        </a:lnSpc>
                        <a:spcBef>
                          <a:spcPts val="500"/>
                        </a:spcBef>
                        <a:spcAft>
                          <a:spcPts val="0"/>
                        </a:spcAft>
                        <a:buNone/>
                      </a:pPr>
                      <a:r>
                        <a:rPr lang="en-GB" sz="1200"/>
                        <a:t>20160</a:t>
                      </a:r>
                      <a:endParaRPr sz="1200"/>
                    </a:p>
                  </a:txBody>
                  <a:tcPr marT="91425" marB="91425" marR="68575" marL="68575">
                    <a:solidFill>
                      <a:srgbClr val="F2F2F2"/>
                    </a:solidFill>
                  </a:tcPr>
                </a:tc>
                <a:tc>
                  <a:txBody>
                    <a:bodyPr/>
                    <a:lstStyle/>
                    <a:p>
                      <a:pPr indent="0" lvl="0" marL="0" rtl="0" algn="r">
                        <a:lnSpc>
                          <a:spcPct val="100000"/>
                        </a:lnSpc>
                        <a:spcBef>
                          <a:spcPts val="500"/>
                        </a:spcBef>
                        <a:spcAft>
                          <a:spcPts val="0"/>
                        </a:spcAft>
                        <a:buNone/>
                      </a:pPr>
                      <a:r>
                        <a:rPr lang="en-GB" sz="1200"/>
                        <a:t>79800</a:t>
                      </a:r>
                      <a:endParaRPr sz="1200"/>
                    </a:p>
                  </a:txBody>
                  <a:tcPr marT="91425" marB="91425" marR="68575" marL="68575">
                    <a:solidFill>
                      <a:srgbClr val="F2F2F2"/>
                    </a:solidFill>
                  </a:tcPr>
                </a:tc>
                <a:tc>
                  <a:txBody>
                    <a:bodyPr/>
                    <a:lstStyle/>
                    <a:p>
                      <a:pPr indent="0" lvl="0" marL="0" rtl="0" algn="r">
                        <a:lnSpc>
                          <a:spcPct val="100000"/>
                        </a:lnSpc>
                        <a:spcBef>
                          <a:spcPts val="500"/>
                        </a:spcBef>
                        <a:spcAft>
                          <a:spcPts val="0"/>
                        </a:spcAft>
                        <a:buNone/>
                      </a:pPr>
                      <a:r>
                        <a:rPr lang="en-GB" sz="1200"/>
                        <a:t>4:09:44</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rPr lang="en-GB" sz="1200"/>
                        <a:t>normal</a:t>
                      </a:r>
                      <a:endParaRPr sz="1200"/>
                    </a:p>
                  </a:txBody>
                  <a:tcPr marT="91425" marB="91425" marR="68575" marL="68575">
                    <a:solidFill>
                      <a:srgbClr val="F2F2F2"/>
                    </a:solidFill>
                  </a:tcPr>
                </a:tc>
                <a:tc>
                  <a:txBody>
                    <a:bodyPr/>
                    <a:lstStyle/>
                    <a:p>
                      <a:pPr indent="0" lvl="0" marL="0" rtl="0" algn="r">
                        <a:lnSpc>
                          <a:spcPct val="100000"/>
                        </a:lnSpc>
                        <a:spcBef>
                          <a:spcPts val="500"/>
                        </a:spcBef>
                        <a:spcAft>
                          <a:spcPts val="0"/>
                        </a:spcAft>
                        <a:buNone/>
                      </a:pPr>
                      <a:r>
                        <a:rPr lang="en-GB" sz="1200"/>
                        <a:t>174</a:t>
                      </a:r>
                      <a:endParaRPr sz="1200"/>
                    </a:p>
                  </a:txBody>
                  <a:tcPr marT="91425" marB="91425" marR="68575" marL="68575">
                    <a:solidFill>
                      <a:srgbClr val="F2F2F2"/>
                    </a:solidFill>
                  </a:tcPr>
                </a:tc>
              </a:tr>
              <a:tr h="389675">
                <a:tc>
                  <a:txBody>
                    <a:bodyPr/>
                    <a:lstStyle/>
                    <a:p>
                      <a:pPr indent="0" lvl="0" marL="0" rtl="0" algn="l">
                        <a:lnSpc>
                          <a:spcPct val="100000"/>
                        </a:lnSpc>
                        <a:spcBef>
                          <a:spcPts val="500"/>
                        </a:spcBef>
                        <a:spcAft>
                          <a:spcPts val="0"/>
                        </a:spcAft>
                        <a:buNone/>
                      </a:pPr>
                      <a:r>
                        <a:rPr b="1" lang="en-GB" sz="1200"/>
                        <a:t>Align (batch 2, job 2)</a:t>
                      </a:r>
                      <a:endParaRPr b="1" sz="1200"/>
                    </a:p>
                  </a:txBody>
                  <a:tcPr marT="91425" marB="91425" marR="68575" marL="68575"/>
                </a:tc>
                <a:tc>
                  <a:txBody>
                    <a:bodyPr/>
                    <a:lstStyle/>
                    <a:p>
                      <a:pPr indent="0" lvl="0" marL="0" rtl="0" algn="r">
                        <a:lnSpc>
                          <a:spcPct val="100000"/>
                        </a:lnSpc>
                        <a:spcBef>
                          <a:spcPts val="500"/>
                        </a:spcBef>
                        <a:spcAft>
                          <a:spcPts val="0"/>
                        </a:spcAft>
                        <a:buNone/>
                      </a:pPr>
                      <a:r>
                        <a:rPr lang="en-GB" sz="1200"/>
                        <a:t>7</a:t>
                      </a:r>
                      <a:endParaRPr sz="1200"/>
                    </a:p>
                  </a:txBody>
                  <a:tcPr marT="91425" marB="91425" marR="68575" marL="68575"/>
                </a:tc>
                <a:tc>
                  <a:txBody>
                    <a:bodyPr/>
                    <a:lstStyle/>
                    <a:p>
                      <a:pPr indent="0" lvl="0" marL="0" rtl="0" algn="r">
                        <a:lnSpc>
                          <a:spcPct val="100000"/>
                        </a:lnSpc>
                        <a:spcBef>
                          <a:spcPts val="500"/>
                        </a:spcBef>
                        <a:spcAft>
                          <a:spcPts val="0"/>
                        </a:spcAft>
                        <a:buNone/>
                      </a:pPr>
                      <a:r>
                        <a:rPr lang="en-GB" sz="1200"/>
                        <a:t>11.5</a:t>
                      </a:r>
                      <a:endParaRPr sz="1200"/>
                    </a:p>
                  </a:txBody>
                  <a:tcPr marT="91425" marB="91425" marR="68575" marL="68575"/>
                </a:tc>
                <a:tc>
                  <a:txBody>
                    <a:bodyPr/>
                    <a:lstStyle/>
                    <a:p>
                      <a:pPr indent="0" lvl="0" marL="0" rtl="0" algn="r">
                        <a:lnSpc>
                          <a:spcPct val="100000"/>
                        </a:lnSpc>
                        <a:spcBef>
                          <a:spcPts val="500"/>
                        </a:spcBef>
                        <a:spcAft>
                          <a:spcPts val="0"/>
                        </a:spcAft>
                        <a:buNone/>
                      </a:pPr>
                      <a:r>
                        <a:rPr lang="en-GB" sz="1200"/>
                        <a:t>20160</a:t>
                      </a:r>
                      <a:endParaRPr sz="1200"/>
                    </a:p>
                  </a:txBody>
                  <a:tcPr marT="91425" marB="91425" marR="68575" marL="68575"/>
                </a:tc>
                <a:tc>
                  <a:txBody>
                    <a:bodyPr/>
                    <a:lstStyle/>
                    <a:p>
                      <a:pPr indent="0" lvl="0" marL="0" rtl="0" algn="r">
                        <a:lnSpc>
                          <a:spcPct val="100000"/>
                        </a:lnSpc>
                        <a:spcBef>
                          <a:spcPts val="500"/>
                        </a:spcBef>
                        <a:spcAft>
                          <a:spcPts val="0"/>
                        </a:spcAft>
                        <a:buNone/>
                      </a:pPr>
                      <a:r>
                        <a:rPr lang="en-GB" sz="1200"/>
                        <a:t>79800</a:t>
                      </a:r>
                      <a:endParaRPr sz="1200"/>
                    </a:p>
                  </a:txBody>
                  <a:tcPr marT="91425" marB="91425" marR="68575" marL="68575"/>
                </a:tc>
                <a:tc>
                  <a:txBody>
                    <a:bodyPr/>
                    <a:lstStyle/>
                    <a:p>
                      <a:pPr indent="0" lvl="0" marL="0" rtl="0" algn="r">
                        <a:lnSpc>
                          <a:spcPct val="100000"/>
                        </a:lnSpc>
                        <a:spcBef>
                          <a:spcPts val="500"/>
                        </a:spcBef>
                        <a:spcAft>
                          <a:spcPts val="0"/>
                        </a:spcAft>
                        <a:buNone/>
                      </a:pPr>
                      <a:r>
                        <a:rPr lang="en-GB" sz="1200"/>
                        <a:t>4:09:44</a:t>
                      </a:r>
                      <a:endParaRPr sz="1200"/>
                    </a:p>
                  </a:txBody>
                  <a:tcPr marT="91425" marB="91425" marR="68575" marL="68575"/>
                </a:tc>
                <a:tc>
                  <a:txBody>
                    <a:bodyPr/>
                    <a:lstStyle/>
                    <a:p>
                      <a:pPr indent="0" lvl="0" marL="0" rtl="0" algn="l">
                        <a:lnSpc>
                          <a:spcPct val="100000"/>
                        </a:lnSpc>
                        <a:spcBef>
                          <a:spcPts val="500"/>
                        </a:spcBef>
                        <a:spcAft>
                          <a:spcPts val="0"/>
                        </a:spcAft>
                        <a:buNone/>
                      </a:pPr>
                      <a:r>
                        <a:rPr lang="en-GB" sz="1200"/>
                        <a:t>normal</a:t>
                      </a:r>
                      <a:endParaRPr sz="1200"/>
                    </a:p>
                  </a:txBody>
                  <a:tcPr marT="91425" marB="91425" marR="68575" marL="68575"/>
                </a:tc>
                <a:tc>
                  <a:txBody>
                    <a:bodyPr/>
                    <a:lstStyle/>
                    <a:p>
                      <a:pPr indent="0" lvl="0" marL="0" rtl="0" algn="r">
                        <a:lnSpc>
                          <a:spcPct val="100000"/>
                        </a:lnSpc>
                        <a:spcBef>
                          <a:spcPts val="500"/>
                        </a:spcBef>
                        <a:spcAft>
                          <a:spcPts val="0"/>
                        </a:spcAft>
                        <a:buNone/>
                      </a:pPr>
                      <a:r>
                        <a:rPr lang="en-GB" sz="1200"/>
                        <a:t>174</a:t>
                      </a:r>
                      <a:endParaRPr sz="1200"/>
                    </a:p>
                  </a:txBody>
                  <a:tcPr marT="91425" marB="91425" marR="68575" marL="68575"/>
                </a:tc>
              </a:tr>
              <a:tr h="389675">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rPr lang="en-GB" sz="1200"/>
                        <a:t>Subtotal</a:t>
                      </a:r>
                      <a:endParaRPr sz="1200"/>
                    </a:p>
                  </a:txBody>
                  <a:tcPr marT="91425" marB="91425" marR="68575" marL="68575">
                    <a:solidFill>
                      <a:srgbClr val="F2F2F2"/>
                    </a:solidFill>
                  </a:tcPr>
                </a:tc>
                <a:tc>
                  <a:txBody>
                    <a:bodyPr/>
                    <a:lstStyle/>
                    <a:p>
                      <a:pPr indent="0" lvl="0" marL="0" rtl="0" algn="r">
                        <a:lnSpc>
                          <a:spcPct val="100000"/>
                        </a:lnSpc>
                        <a:spcBef>
                          <a:spcPts val="500"/>
                        </a:spcBef>
                        <a:spcAft>
                          <a:spcPts val="0"/>
                        </a:spcAft>
                        <a:buNone/>
                      </a:pPr>
                      <a:r>
                        <a:rPr lang="en-GB" sz="1200"/>
                        <a:t>348</a:t>
                      </a:r>
                      <a:endParaRPr sz="1200"/>
                    </a:p>
                  </a:txBody>
                  <a:tcPr marT="91425" marB="91425" marR="68575" marL="68575">
                    <a:solidFill>
                      <a:srgbClr val="F2F2F2"/>
                    </a:solidFill>
                  </a:tcPr>
                </a:tc>
              </a:tr>
              <a:tr h="389675">
                <a:tc>
                  <a:txBody>
                    <a:bodyPr/>
                    <a:lstStyle/>
                    <a:p>
                      <a:pPr indent="0" lvl="0" marL="0" rtl="0" algn="l">
                        <a:lnSpc>
                          <a:spcPct val="100000"/>
                        </a:lnSpc>
                        <a:spcBef>
                          <a:spcPts val="500"/>
                        </a:spcBef>
                        <a:spcAft>
                          <a:spcPts val="0"/>
                        </a:spcAft>
                        <a:buNone/>
                      </a:pPr>
                      <a:r>
                        <a:t/>
                      </a:r>
                      <a:endParaRPr sz="1200"/>
                    </a:p>
                  </a:txBody>
                  <a:tcPr marT="91425" marB="91425" marR="68575" marL="68575">
                    <a:solidFill>
                      <a:schemeClr val="lt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chemeClr val="lt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chemeClr val="lt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chemeClr val="lt2"/>
                    </a:solidFill>
                  </a:tcPr>
                </a:tc>
                <a:tc gridSpan="3">
                  <a:txBody>
                    <a:bodyPr/>
                    <a:lstStyle/>
                    <a:p>
                      <a:pPr indent="0" lvl="0" marL="0" rtl="0" algn="r">
                        <a:lnSpc>
                          <a:spcPct val="100000"/>
                        </a:lnSpc>
                        <a:spcBef>
                          <a:spcPts val="500"/>
                        </a:spcBef>
                        <a:spcAft>
                          <a:spcPts val="0"/>
                        </a:spcAft>
                        <a:buNone/>
                      </a:pPr>
                      <a:r>
                        <a:rPr lang="en-GB" sz="1200"/>
                        <a:t>+10% biological variation</a:t>
                      </a:r>
                      <a:endParaRPr sz="1200"/>
                    </a:p>
                  </a:txBody>
                  <a:tcPr marT="91425" marB="91425" marR="68575" marL="68575">
                    <a:solidFill>
                      <a:schemeClr val="lt2"/>
                    </a:solidFill>
                  </a:tcPr>
                </a:tc>
                <a:tc hMerge="1"/>
                <a:tc hMerge="1"/>
                <a:tc>
                  <a:txBody>
                    <a:bodyPr/>
                    <a:lstStyle/>
                    <a:p>
                      <a:pPr indent="0" lvl="0" marL="0" rtl="0" algn="r">
                        <a:lnSpc>
                          <a:spcPct val="100000"/>
                        </a:lnSpc>
                        <a:spcBef>
                          <a:spcPts val="500"/>
                        </a:spcBef>
                        <a:spcAft>
                          <a:spcPts val="0"/>
                        </a:spcAft>
                        <a:buNone/>
                      </a:pPr>
                      <a:r>
                        <a:rPr lang="en-GB" sz="1200"/>
                        <a:t>35</a:t>
                      </a:r>
                      <a:endParaRPr sz="1200"/>
                    </a:p>
                  </a:txBody>
                  <a:tcPr marT="91425" marB="91425" marR="68575" marL="68575">
                    <a:solidFill>
                      <a:schemeClr val="lt2"/>
                    </a:solidFill>
                  </a:tcPr>
                </a:tc>
              </a:tr>
              <a:tr h="389675">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a:txBody>
                    <a:bodyPr/>
                    <a:lstStyle/>
                    <a:p>
                      <a:pPr indent="0" lvl="0" marL="0" rtl="0" algn="l">
                        <a:lnSpc>
                          <a:spcPct val="100000"/>
                        </a:lnSpc>
                        <a:spcBef>
                          <a:spcPts val="500"/>
                        </a:spcBef>
                        <a:spcAft>
                          <a:spcPts val="0"/>
                        </a:spcAft>
                        <a:buNone/>
                      </a:pPr>
                      <a:r>
                        <a:t/>
                      </a:r>
                      <a:endParaRPr sz="1200"/>
                    </a:p>
                  </a:txBody>
                  <a:tcPr marT="91425" marB="91425" marR="68575" marL="68575">
                    <a:solidFill>
                      <a:srgbClr val="F2F2F2"/>
                    </a:solidFill>
                  </a:tcPr>
                </a:tc>
                <a:tc gridSpan="2">
                  <a:txBody>
                    <a:bodyPr/>
                    <a:lstStyle/>
                    <a:p>
                      <a:pPr indent="0" lvl="0" marL="0" rtl="0" algn="l">
                        <a:lnSpc>
                          <a:spcPct val="100000"/>
                        </a:lnSpc>
                        <a:spcBef>
                          <a:spcPts val="500"/>
                        </a:spcBef>
                        <a:spcAft>
                          <a:spcPts val="0"/>
                        </a:spcAft>
                        <a:buNone/>
                      </a:pPr>
                      <a:r>
                        <a:rPr b="1" lang="en-GB" sz="1200"/>
                        <a:t>Total request</a:t>
                      </a:r>
                      <a:endParaRPr b="1" sz="1200"/>
                    </a:p>
                  </a:txBody>
                  <a:tcPr marT="91425" marB="91425" marR="68575" marL="68575">
                    <a:solidFill>
                      <a:srgbClr val="F2F2F2"/>
                    </a:solidFill>
                  </a:tcPr>
                </a:tc>
                <a:tc hMerge="1"/>
                <a:tc>
                  <a:txBody>
                    <a:bodyPr/>
                    <a:lstStyle/>
                    <a:p>
                      <a:pPr indent="0" lvl="0" marL="0" rtl="0" algn="r">
                        <a:lnSpc>
                          <a:spcPct val="100000"/>
                        </a:lnSpc>
                        <a:spcBef>
                          <a:spcPts val="500"/>
                        </a:spcBef>
                        <a:spcAft>
                          <a:spcPts val="0"/>
                        </a:spcAft>
                        <a:buNone/>
                      </a:pPr>
                      <a:r>
                        <a:rPr lang="en-GB" sz="1200"/>
                        <a:t>383</a:t>
                      </a:r>
                      <a:endParaRPr sz="1200"/>
                    </a:p>
                  </a:txBody>
                  <a:tcPr marT="91425" marB="91425" marR="68575" marL="68575">
                    <a:solidFill>
                      <a:srgbClr val="F2F2F2"/>
                    </a:solid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49"/>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pic>
        <p:nvPicPr>
          <p:cNvPr id="422" name="Google Shape;422;p49"/>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423" name="Google Shape;423;p49"/>
          <p:cNvSpPr txBox="1"/>
          <p:nvPr/>
        </p:nvSpPr>
        <p:spPr>
          <a:xfrm>
            <a:off x="539325" y="837325"/>
            <a:ext cx="8328600" cy="11697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600">
                <a:latin typeface="Nunito"/>
                <a:ea typeface="Nunito"/>
                <a:cs typeface="Nunito"/>
                <a:sym typeface="Nunito"/>
              </a:rPr>
              <a:t>5. Extrapolate resources required to process the full dataset (storage)</a:t>
            </a:r>
            <a:endParaRPr sz="1600">
              <a:latin typeface="Nunito"/>
              <a:ea typeface="Nunito"/>
              <a:cs typeface="Nunito"/>
              <a:sym typeface="Nunito"/>
            </a:endParaRPr>
          </a:p>
          <a:p>
            <a:pPr indent="0" lvl="0" marL="457200" rtl="0" algn="l">
              <a:lnSpc>
                <a:spcPct val="150000"/>
              </a:lnSpc>
              <a:spcBef>
                <a:spcPts val="0"/>
              </a:spcBef>
              <a:spcAft>
                <a:spcPts val="0"/>
              </a:spcAft>
              <a:buNone/>
            </a:pPr>
            <a:br>
              <a:rPr lang="en-GB" sz="1600">
                <a:latin typeface="Nunito"/>
                <a:ea typeface="Nunito"/>
                <a:cs typeface="Nunito"/>
                <a:sym typeface="Nunito"/>
              </a:rPr>
            </a:br>
            <a:r>
              <a:rPr lang="en-GB" sz="1600">
                <a:latin typeface="Nunito"/>
                <a:ea typeface="Nunito"/>
                <a:cs typeface="Nunito"/>
                <a:sym typeface="Nunito"/>
              </a:rPr>
              <a:t>To process 6 samples:</a:t>
            </a:r>
            <a:endParaRPr>
              <a:latin typeface="Nunito"/>
              <a:ea typeface="Nunito"/>
              <a:cs typeface="Nunito"/>
              <a:sym typeface="Nunito"/>
            </a:endParaRPr>
          </a:p>
        </p:txBody>
      </p:sp>
      <p:sp>
        <p:nvSpPr>
          <p:cNvPr id="424" name="Google Shape;424;p49"/>
          <p:cNvSpPr txBox="1"/>
          <p:nvPr/>
        </p:nvSpPr>
        <p:spPr>
          <a:xfrm>
            <a:off x="714600" y="2484500"/>
            <a:ext cx="5110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425" name="Google Shape;425;p49"/>
          <p:cNvPicPr preferRelativeResize="0"/>
          <p:nvPr/>
        </p:nvPicPr>
        <p:blipFill>
          <a:blip r:embed="rId4">
            <a:alphaModFix/>
          </a:blip>
          <a:stretch>
            <a:fillRect/>
          </a:stretch>
        </p:blipFill>
        <p:spPr>
          <a:xfrm>
            <a:off x="6990250" y="928500"/>
            <a:ext cx="286851" cy="286851"/>
          </a:xfrm>
          <a:prstGeom prst="rect">
            <a:avLst/>
          </a:prstGeom>
          <a:noFill/>
          <a:ln>
            <a:noFill/>
          </a:ln>
        </p:spPr>
      </p:pic>
      <p:graphicFrame>
        <p:nvGraphicFramePr>
          <p:cNvPr id="426" name="Google Shape;426;p49"/>
          <p:cNvGraphicFramePr/>
          <p:nvPr/>
        </p:nvGraphicFramePr>
        <p:xfrm>
          <a:off x="411788" y="1882613"/>
          <a:ext cx="3000000" cy="3000000"/>
        </p:xfrm>
        <a:graphic>
          <a:graphicData uri="http://schemas.openxmlformats.org/drawingml/2006/table">
            <a:tbl>
              <a:tblPr>
                <a:noFill/>
                <a:tableStyleId>{B04CC075-9BCD-4C6A-8EEA-0B7640B9354B}</a:tableStyleId>
              </a:tblPr>
              <a:tblGrid>
                <a:gridCol w="1336000"/>
                <a:gridCol w="1572850"/>
                <a:gridCol w="1289475"/>
                <a:gridCol w="1058500"/>
                <a:gridCol w="1070400"/>
                <a:gridCol w="1058500"/>
                <a:gridCol w="1070400"/>
              </a:tblGrid>
              <a:tr h="735300">
                <a:tc>
                  <a:txBody>
                    <a:bodyPr/>
                    <a:lstStyle/>
                    <a:p>
                      <a:pPr indent="0" lvl="0" marL="0" rtl="0" algn="l">
                        <a:lnSpc>
                          <a:spcPct val="115000"/>
                        </a:lnSpc>
                        <a:spcBef>
                          <a:spcPts val="1200"/>
                        </a:spcBef>
                        <a:spcAft>
                          <a:spcPts val="1200"/>
                        </a:spcAft>
                        <a:buNone/>
                      </a:pPr>
                      <a:r>
                        <a:rPr b="1" lang="en-GB" sz="1100"/>
                        <a:t>Job</a:t>
                      </a:r>
                      <a:endParaRPr b="1" sz="1100"/>
                    </a:p>
                  </a:txBody>
                  <a:tcPr marT="91425" marB="91425" marR="68575" marL="68575"/>
                </a:tc>
                <a:tc>
                  <a:txBody>
                    <a:bodyPr/>
                    <a:lstStyle/>
                    <a:p>
                      <a:pPr indent="0" lvl="0" marL="0" rtl="0" algn="ctr">
                        <a:lnSpc>
                          <a:spcPct val="115000"/>
                        </a:lnSpc>
                        <a:spcBef>
                          <a:spcPts val="1200"/>
                        </a:spcBef>
                        <a:spcAft>
                          <a:spcPts val="1200"/>
                        </a:spcAft>
                        <a:buNone/>
                      </a:pPr>
                      <a:r>
                        <a:rPr b="1" lang="en-GB" sz="1100"/>
                        <a:t>Input (GB)</a:t>
                      </a:r>
                      <a:endParaRPr b="1" sz="1100"/>
                    </a:p>
                  </a:txBody>
                  <a:tcPr marT="91425" marB="91425" marR="68575" marL="68575"/>
                </a:tc>
                <a:tc>
                  <a:txBody>
                    <a:bodyPr/>
                    <a:lstStyle/>
                    <a:p>
                      <a:pPr indent="0" lvl="0" marL="0" rtl="0" algn="ctr">
                        <a:lnSpc>
                          <a:spcPct val="115000"/>
                        </a:lnSpc>
                        <a:spcBef>
                          <a:spcPts val="1200"/>
                        </a:spcBef>
                        <a:spcAft>
                          <a:spcPts val="1200"/>
                        </a:spcAft>
                        <a:buNone/>
                      </a:pPr>
                      <a:r>
                        <a:rPr b="1" lang="en-GB" sz="1100"/>
                        <a:t>Output (GB)</a:t>
                      </a:r>
                      <a:endParaRPr b="1" sz="1100"/>
                    </a:p>
                  </a:txBody>
                  <a:tcPr marT="91425" marB="91425" marR="68575" marL="68575"/>
                </a:tc>
                <a:tc>
                  <a:txBody>
                    <a:bodyPr/>
                    <a:lstStyle/>
                    <a:p>
                      <a:pPr indent="0" lvl="0" marL="0" rtl="0" algn="ctr">
                        <a:lnSpc>
                          <a:spcPct val="115000"/>
                        </a:lnSpc>
                        <a:spcBef>
                          <a:spcPts val="1200"/>
                        </a:spcBef>
                        <a:spcAft>
                          <a:spcPts val="1200"/>
                        </a:spcAft>
                        <a:buNone/>
                      </a:pPr>
                      <a:r>
                        <a:rPr b="1" lang="en-GB" sz="1100"/>
                        <a:t>Max disk (GB)</a:t>
                      </a:r>
                      <a:endParaRPr b="1" sz="1100"/>
                    </a:p>
                  </a:txBody>
                  <a:tcPr marT="91425" marB="91425" marR="68575" marL="68575"/>
                </a:tc>
                <a:tc>
                  <a:txBody>
                    <a:bodyPr/>
                    <a:lstStyle/>
                    <a:p>
                      <a:pPr indent="0" lvl="0" marL="0" rtl="0" algn="ctr">
                        <a:lnSpc>
                          <a:spcPct val="115000"/>
                        </a:lnSpc>
                        <a:spcBef>
                          <a:spcPts val="1200"/>
                        </a:spcBef>
                        <a:spcAft>
                          <a:spcPts val="1200"/>
                        </a:spcAft>
                        <a:buNone/>
                      </a:pPr>
                      <a:r>
                        <a:rPr b="1" lang="en-GB" sz="1100"/>
                        <a:t>iNode input</a:t>
                      </a:r>
                      <a:endParaRPr b="1" sz="1100"/>
                    </a:p>
                  </a:txBody>
                  <a:tcPr marT="91425" marB="91425" marR="68575" marL="68575"/>
                </a:tc>
                <a:tc>
                  <a:txBody>
                    <a:bodyPr/>
                    <a:lstStyle/>
                    <a:p>
                      <a:pPr indent="0" lvl="0" marL="0" rtl="0" algn="ctr">
                        <a:lnSpc>
                          <a:spcPct val="115000"/>
                        </a:lnSpc>
                        <a:spcBef>
                          <a:spcPts val="1200"/>
                        </a:spcBef>
                        <a:spcAft>
                          <a:spcPts val="1200"/>
                        </a:spcAft>
                        <a:buNone/>
                      </a:pPr>
                      <a:r>
                        <a:rPr b="1" lang="en-GB" sz="1100"/>
                        <a:t>iNode output</a:t>
                      </a:r>
                      <a:endParaRPr b="1" sz="1100"/>
                    </a:p>
                  </a:txBody>
                  <a:tcPr marT="91425" marB="91425" marR="68575" marL="68575"/>
                </a:tc>
                <a:tc>
                  <a:txBody>
                    <a:bodyPr/>
                    <a:lstStyle/>
                    <a:p>
                      <a:pPr indent="0" lvl="0" marL="0" rtl="0" algn="ctr">
                        <a:lnSpc>
                          <a:spcPct val="115000"/>
                        </a:lnSpc>
                        <a:spcBef>
                          <a:spcPts val="1200"/>
                        </a:spcBef>
                        <a:spcAft>
                          <a:spcPts val="1200"/>
                        </a:spcAft>
                        <a:buNone/>
                      </a:pPr>
                      <a:r>
                        <a:rPr b="1" lang="en-GB" sz="1100"/>
                        <a:t>Max iNode</a:t>
                      </a:r>
                      <a:endParaRPr b="1" sz="1100"/>
                    </a:p>
                  </a:txBody>
                  <a:tcPr marT="91425" marB="91425" marR="68575" marL="68575"/>
                </a:tc>
              </a:tr>
              <a:tr h="620025">
                <a:tc>
                  <a:txBody>
                    <a:bodyPr/>
                    <a:lstStyle/>
                    <a:p>
                      <a:pPr indent="0" lvl="0" marL="0" rtl="0" algn="l">
                        <a:lnSpc>
                          <a:spcPct val="115000"/>
                        </a:lnSpc>
                        <a:spcBef>
                          <a:spcPts val="1200"/>
                        </a:spcBef>
                        <a:spcAft>
                          <a:spcPts val="1200"/>
                        </a:spcAft>
                        <a:buNone/>
                      </a:pPr>
                      <a:r>
                        <a:rPr b="1" lang="en-GB" sz="1100"/>
                        <a:t>Align</a:t>
                      </a:r>
                      <a:endParaRPr b="1" sz="1100"/>
                    </a:p>
                  </a:txBody>
                  <a:tcPr marT="91425" marB="91425" marR="68575" marL="68575">
                    <a:solidFill>
                      <a:srgbClr val="F3F3F3"/>
                    </a:solidFill>
                  </a:tcPr>
                </a:tc>
                <a:tc>
                  <a:txBody>
                    <a:bodyPr/>
                    <a:lstStyle/>
                    <a:p>
                      <a:pPr indent="0" lvl="0" marL="0" rtl="0" algn="ctr">
                        <a:lnSpc>
                          <a:spcPct val="115000"/>
                        </a:lnSpc>
                        <a:spcBef>
                          <a:spcPts val="1200"/>
                        </a:spcBef>
                        <a:spcAft>
                          <a:spcPts val="1200"/>
                        </a:spcAft>
                        <a:buNone/>
                      </a:pPr>
                      <a:r>
                        <a:rPr lang="en-GB"/>
                        <a:t>799.0</a:t>
                      </a:r>
                      <a:endParaRPr/>
                    </a:p>
                  </a:txBody>
                  <a:tcPr marT="91425" marB="91425" marR="68575" marL="68575">
                    <a:solidFill>
                      <a:srgbClr val="F3F3F3"/>
                    </a:solidFill>
                  </a:tcPr>
                </a:tc>
                <a:tc>
                  <a:txBody>
                    <a:bodyPr/>
                    <a:lstStyle/>
                    <a:p>
                      <a:pPr indent="0" lvl="0" marL="0" rtl="0" algn="ctr">
                        <a:lnSpc>
                          <a:spcPct val="115000"/>
                        </a:lnSpc>
                        <a:spcBef>
                          <a:spcPts val="1200"/>
                        </a:spcBef>
                        <a:spcAft>
                          <a:spcPts val="1200"/>
                        </a:spcAft>
                        <a:buNone/>
                      </a:pPr>
                      <a:r>
                        <a:rPr lang="en-GB"/>
                        <a:t>1100.0</a:t>
                      </a:r>
                      <a:endParaRPr/>
                    </a:p>
                  </a:txBody>
                  <a:tcPr marT="91425" marB="91425" marR="68575" marL="68575">
                    <a:solidFill>
                      <a:srgbClr val="F3F3F3"/>
                    </a:solidFill>
                  </a:tcPr>
                </a:tc>
                <a:tc>
                  <a:txBody>
                    <a:bodyPr/>
                    <a:lstStyle/>
                    <a:p>
                      <a:pPr indent="0" lvl="0" marL="0" rtl="0" algn="ctr">
                        <a:lnSpc>
                          <a:spcPct val="115000"/>
                        </a:lnSpc>
                        <a:spcBef>
                          <a:spcPts val="1200"/>
                        </a:spcBef>
                        <a:spcAft>
                          <a:spcPts val="1200"/>
                        </a:spcAft>
                        <a:buNone/>
                      </a:pPr>
                      <a:r>
                        <a:rPr lang="en-GB"/>
                        <a:t>1899.0</a:t>
                      </a:r>
                      <a:endParaRPr/>
                    </a:p>
                  </a:txBody>
                  <a:tcPr marT="91425" marB="91425" marR="68575" marL="68575">
                    <a:solidFill>
                      <a:srgbClr val="F3F3F3"/>
                    </a:solidFill>
                  </a:tcPr>
                </a:tc>
                <a:tc>
                  <a:txBody>
                    <a:bodyPr/>
                    <a:lstStyle/>
                    <a:p>
                      <a:pPr indent="0" lvl="0" marL="0" rtl="0" algn="ctr">
                        <a:lnSpc>
                          <a:spcPct val="115000"/>
                        </a:lnSpc>
                        <a:spcBef>
                          <a:spcPts val="1200"/>
                        </a:spcBef>
                        <a:spcAft>
                          <a:spcPts val="1200"/>
                        </a:spcAft>
                        <a:buNone/>
                      </a:pPr>
                      <a:r>
                        <a:rPr lang="en-GB"/>
                        <a:t>19,421</a:t>
                      </a:r>
                      <a:endParaRPr/>
                    </a:p>
                  </a:txBody>
                  <a:tcPr marT="91425" marB="91425" marR="68575" marL="68575">
                    <a:solidFill>
                      <a:srgbClr val="F3F3F3"/>
                    </a:solidFill>
                  </a:tcPr>
                </a:tc>
                <a:tc>
                  <a:txBody>
                    <a:bodyPr/>
                    <a:lstStyle/>
                    <a:p>
                      <a:pPr indent="0" lvl="0" marL="0" rtl="0" algn="ctr">
                        <a:lnSpc>
                          <a:spcPct val="115000"/>
                        </a:lnSpc>
                        <a:spcBef>
                          <a:spcPts val="1200"/>
                        </a:spcBef>
                        <a:spcAft>
                          <a:spcPts val="1200"/>
                        </a:spcAft>
                        <a:buNone/>
                      </a:pPr>
                      <a:r>
                        <a:rPr lang="en-GB"/>
                        <a:t>19,422</a:t>
                      </a:r>
                      <a:endParaRPr/>
                    </a:p>
                  </a:txBody>
                  <a:tcPr marT="91425" marB="91425" marR="68575" marL="68575">
                    <a:solidFill>
                      <a:srgbClr val="F3F3F3"/>
                    </a:solidFill>
                  </a:tcPr>
                </a:tc>
                <a:tc>
                  <a:txBody>
                    <a:bodyPr/>
                    <a:lstStyle/>
                    <a:p>
                      <a:pPr indent="0" lvl="0" marL="0" rtl="0" algn="ctr">
                        <a:lnSpc>
                          <a:spcPct val="115000"/>
                        </a:lnSpc>
                        <a:spcBef>
                          <a:spcPts val="1200"/>
                        </a:spcBef>
                        <a:spcAft>
                          <a:spcPts val="1200"/>
                        </a:spcAft>
                        <a:buNone/>
                      </a:pPr>
                      <a:r>
                        <a:rPr lang="en-GB"/>
                        <a:t>38,843</a:t>
                      </a:r>
                      <a:endParaRPr/>
                    </a:p>
                  </a:txBody>
                  <a:tcPr marT="91425" marB="91425" marR="68575" marL="68575">
                    <a:solidFill>
                      <a:srgbClr val="F3F3F3"/>
                    </a:solid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50"/>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pic>
        <p:nvPicPr>
          <p:cNvPr id="432" name="Google Shape;432;p50"/>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433" name="Google Shape;433;p50"/>
          <p:cNvSpPr txBox="1"/>
          <p:nvPr/>
        </p:nvSpPr>
        <p:spPr>
          <a:xfrm>
            <a:off x="539325" y="837325"/>
            <a:ext cx="8328600" cy="11697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600">
                <a:latin typeface="Nunito"/>
                <a:ea typeface="Nunito"/>
                <a:cs typeface="Nunito"/>
                <a:sym typeface="Nunito"/>
              </a:rPr>
              <a:t>5. Extrapolate resources required to process the full dataset (storage)</a:t>
            </a:r>
            <a:endParaRPr sz="1600">
              <a:latin typeface="Nunito"/>
              <a:ea typeface="Nunito"/>
              <a:cs typeface="Nunito"/>
              <a:sym typeface="Nunito"/>
            </a:endParaRPr>
          </a:p>
          <a:p>
            <a:pPr indent="0" lvl="0" marL="457200" rtl="0" algn="l">
              <a:lnSpc>
                <a:spcPct val="150000"/>
              </a:lnSpc>
              <a:spcBef>
                <a:spcPts val="0"/>
              </a:spcBef>
              <a:spcAft>
                <a:spcPts val="0"/>
              </a:spcAft>
              <a:buNone/>
            </a:pPr>
            <a:br>
              <a:rPr lang="en-GB" sz="1600">
                <a:latin typeface="Nunito"/>
                <a:ea typeface="Nunito"/>
                <a:cs typeface="Nunito"/>
                <a:sym typeface="Nunito"/>
              </a:rPr>
            </a:br>
            <a:r>
              <a:rPr lang="en-GB" sz="1600">
                <a:latin typeface="Nunito"/>
                <a:ea typeface="Nunito"/>
                <a:cs typeface="Nunito"/>
                <a:sym typeface="Nunito"/>
              </a:rPr>
              <a:t>Extrapolated disk for processing 1,000 samples:</a:t>
            </a:r>
            <a:endParaRPr>
              <a:latin typeface="Nunito"/>
              <a:ea typeface="Nunito"/>
              <a:cs typeface="Nunito"/>
              <a:sym typeface="Nunito"/>
            </a:endParaRPr>
          </a:p>
        </p:txBody>
      </p:sp>
      <p:pic>
        <p:nvPicPr>
          <p:cNvPr id="434" name="Google Shape;434;p50"/>
          <p:cNvPicPr preferRelativeResize="0"/>
          <p:nvPr/>
        </p:nvPicPr>
        <p:blipFill>
          <a:blip r:embed="rId4">
            <a:alphaModFix/>
          </a:blip>
          <a:stretch>
            <a:fillRect/>
          </a:stretch>
        </p:blipFill>
        <p:spPr>
          <a:xfrm>
            <a:off x="6990250" y="928500"/>
            <a:ext cx="286851" cy="286851"/>
          </a:xfrm>
          <a:prstGeom prst="rect">
            <a:avLst/>
          </a:prstGeom>
          <a:noFill/>
          <a:ln>
            <a:noFill/>
          </a:ln>
        </p:spPr>
      </p:pic>
      <p:graphicFrame>
        <p:nvGraphicFramePr>
          <p:cNvPr id="435" name="Google Shape;435;p50"/>
          <p:cNvGraphicFramePr/>
          <p:nvPr/>
        </p:nvGraphicFramePr>
        <p:xfrm>
          <a:off x="1066800" y="2314575"/>
          <a:ext cx="3000000" cy="3000000"/>
        </p:xfrm>
        <a:graphic>
          <a:graphicData uri="http://schemas.openxmlformats.org/drawingml/2006/table">
            <a:tbl>
              <a:tblPr>
                <a:noFill/>
                <a:tableStyleId>{B04CC075-9BCD-4C6A-8EEA-0B7640B9354B}</a:tableStyleId>
              </a:tblPr>
              <a:tblGrid>
                <a:gridCol w="1733550"/>
                <a:gridCol w="819150"/>
                <a:gridCol w="828675"/>
                <a:gridCol w="819150"/>
                <a:gridCol w="828675"/>
                <a:gridCol w="828675"/>
                <a:gridCol w="819150"/>
              </a:tblGrid>
              <a:tr h="371475">
                <a:tc>
                  <a:txBody>
                    <a:bodyPr/>
                    <a:lstStyle/>
                    <a:p>
                      <a:pPr indent="0" lvl="0" marL="0" rtl="0" algn="l">
                        <a:lnSpc>
                          <a:spcPct val="115000"/>
                        </a:lnSpc>
                        <a:spcBef>
                          <a:spcPts val="1200"/>
                        </a:spcBef>
                        <a:spcAft>
                          <a:spcPts val="0"/>
                        </a:spcAft>
                        <a:buNone/>
                      </a:pPr>
                      <a:r>
                        <a:rPr b="1" lang="en-GB" sz="1100"/>
                        <a:t>Job</a:t>
                      </a:r>
                      <a:endParaRPr b="1" sz="1100"/>
                    </a:p>
                  </a:txBody>
                  <a:tcPr marT="91425" marB="91425" marR="68575" marL="68575"/>
                </a:tc>
                <a:tc>
                  <a:txBody>
                    <a:bodyPr/>
                    <a:lstStyle/>
                    <a:p>
                      <a:pPr indent="0" lvl="0" marL="0" rtl="0" algn="r">
                        <a:lnSpc>
                          <a:spcPct val="115000"/>
                        </a:lnSpc>
                        <a:spcBef>
                          <a:spcPts val="1200"/>
                        </a:spcBef>
                        <a:spcAft>
                          <a:spcPts val="0"/>
                        </a:spcAft>
                        <a:buNone/>
                      </a:pPr>
                      <a:r>
                        <a:rPr b="1" lang="en-GB" sz="1100"/>
                        <a:t>Input (TB)</a:t>
                      </a:r>
                      <a:endParaRPr b="1" sz="1100"/>
                    </a:p>
                  </a:txBody>
                  <a:tcPr marT="91425" marB="91425" marR="68575" marL="68575"/>
                </a:tc>
                <a:tc>
                  <a:txBody>
                    <a:bodyPr/>
                    <a:lstStyle/>
                    <a:p>
                      <a:pPr indent="0" lvl="0" marL="0" rtl="0" algn="r">
                        <a:lnSpc>
                          <a:spcPct val="115000"/>
                        </a:lnSpc>
                        <a:spcBef>
                          <a:spcPts val="1200"/>
                        </a:spcBef>
                        <a:spcAft>
                          <a:spcPts val="0"/>
                        </a:spcAft>
                        <a:buNone/>
                      </a:pPr>
                      <a:r>
                        <a:rPr b="1" lang="en-GB" sz="1100"/>
                        <a:t>Output (TB)</a:t>
                      </a:r>
                      <a:endParaRPr b="1" sz="1100"/>
                    </a:p>
                  </a:txBody>
                  <a:tcPr marT="91425" marB="91425" marR="68575" marL="68575"/>
                </a:tc>
                <a:tc>
                  <a:txBody>
                    <a:bodyPr/>
                    <a:lstStyle/>
                    <a:p>
                      <a:pPr indent="0" lvl="0" marL="0" rtl="0" algn="r">
                        <a:lnSpc>
                          <a:spcPct val="115000"/>
                        </a:lnSpc>
                        <a:spcBef>
                          <a:spcPts val="1200"/>
                        </a:spcBef>
                        <a:spcAft>
                          <a:spcPts val="0"/>
                        </a:spcAft>
                        <a:buNone/>
                      </a:pPr>
                      <a:r>
                        <a:rPr b="1" lang="en-GB" sz="1100"/>
                        <a:t>Max disk (TB)</a:t>
                      </a:r>
                      <a:endParaRPr b="1" sz="1100"/>
                    </a:p>
                  </a:txBody>
                  <a:tcPr marT="91425" marB="91425" marR="68575" marL="68575"/>
                </a:tc>
                <a:tc>
                  <a:txBody>
                    <a:bodyPr/>
                    <a:lstStyle/>
                    <a:p>
                      <a:pPr indent="0" lvl="0" marL="0" rtl="0" algn="r">
                        <a:lnSpc>
                          <a:spcPct val="115000"/>
                        </a:lnSpc>
                        <a:spcBef>
                          <a:spcPts val="1200"/>
                        </a:spcBef>
                        <a:spcAft>
                          <a:spcPts val="0"/>
                        </a:spcAft>
                        <a:buNone/>
                      </a:pPr>
                      <a:r>
                        <a:rPr b="1" lang="en-GB" sz="1100"/>
                        <a:t>iNode input (K)</a:t>
                      </a:r>
                      <a:endParaRPr b="1" sz="1100"/>
                    </a:p>
                  </a:txBody>
                  <a:tcPr marT="91425" marB="91425" marR="68575" marL="68575"/>
                </a:tc>
                <a:tc>
                  <a:txBody>
                    <a:bodyPr/>
                    <a:lstStyle/>
                    <a:p>
                      <a:pPr indent="0" lvl="0" marL="0" rtl="0" algn="r">
                        <a:lnSpc>
                          <a:spcPct val="115000"/>
                        </a:lnSpc>
                        <a:spcBef>
                          <a:spcPts val="1200"/>
                        </a:spcBef>
                        <a:spcAft>
                          <a:spcPts val="0"/>
                        </a:spcAft>
                        <a:buNone/>
                      </a:pPr>
                      <a:r>
                        <a:rPr b="1" lang="en-GB" sz="1100"/>
                        <a:t>iNode output (K)</a:t>
                      </a:r>
                      <a:endParaRPr b="1" sz="1100"/>
                    </a:p>
                  </a:txBody>
                  <a:tcPr marT="91425" marB="91425" marR="68575" marL="68575"/>
                </a:tc>
                <a:tc>
                  <a:txBody>
                    <a:bodyPr/>
                    <a:lstStyle/>
                    <a:p>
                      <a:pPr indent="0" lvl="0" marL="0" rtl="0" algn="r">
                        <a:lnSpc>
                          <a:spcPct val="115000"/>
                        </a:lnSpc>
                        <a:spcBef>
                          <a:spcPts val="1200"/>
                        </a:spcBef>
                        <a:spcAft>
                          <a:spcPts val="0"/>
                        </a:spcAft>
                        <a:buNone/>
                      </a:pPr>
                      <a:r>
                        <a:rPr b="1" lang="en-GB" sz="1100"/>
                        <a:t>Max iNode (K)</a:t>
                      </a:r>
                      <a:endParaRPr b="1" sz="1100"/>
                    </a:p>
                  </a:txBody>
                  <a:tcPr marT="91425" marB="91425" marR="68575" marL="68575"/>
                </a:tc>
              </a:tr>
              <a:tr h="180975">
                <a:tc>
                  <a:txBody>
                    <a:bodyPr/>
                    <a:lstStyle/>
                    <a:p>
                      <a:pPr indent="0" lvl="0" marL="0" rtl="0" algn="l">
                        <a:lnSpc>
                          <a:spcPct val="115000"/>
                        </a:lnSpc>
                        <a:spcBef>
                          <a:spcPts val="1200"/>
                        </a:spcBef>
                        <a:spcAft>
                          <a:spcPts val="0"/>
                        </a:spcAft>
                        <a:buNone/>
                      </a:pPr>
                      <a:r>
                        <a:rPr b="1" lang="en-GB" sz="1100"/>
                        <a:t>Align</a:t>
                      </a:r>
                      <a:endParaRPr b="1" sz="1100"/>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133.2</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183.3</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316.5</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3236.8</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3237.0</a:t>
                      </a:r>
                      <a:endParaRPr/>
                    </a:p>
                  </a:txBody>
                  <a:tcPr marT="91425" marB="91425" marR="68575" marL="68575">
                    <a:solidFill>
                      <a:srgbClr val="F2F2F2"/>
                    </a:solidFill>
                  </a:tcPr>
                </a:tc>
                <a:tc>
                  <a:txBody>
                    <a:bodyPr/>
                    <a:lstStyle/>
                    <a:p>
                      <a:pPr indent="0" lvl="0" marL="0" rtl="0" algn="r">
                        <a:lnSpc>
                          <a:spcPct val="115000"/>
                        </a:lnSpc>
                        <a:spcBef>
                          <a:spcPts val="1200"/>
                        </a:spcBef>
                        <a:spcAft>
                          <a:spcPts val="0"/>
                        </a:spcAft>
                        <a:buNone/>
                      </a:pPr>
                      <a:r>
                        <a:rPr lang="en-GB"/>
                        <a:t>6473.8</a:t>
                      </a:r>
                      <a:endParaRPr/>
                    </a:p>
                  </a:txBody>
                  <a:tcPr marT="91425" marB="91425" marR="68575" marL="68575">
                    <a:solidFill>
                      <a:srgbClr val="F2F2F2"/>
                    </a:solid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pic>
        <p:nvPicPr>
          <p:cNvPr id="440" name="Google Shape;440;p51"/>
          <p:cNvPicPr preferRelativeResize="0"/>
          <p:nvPr/>
        </p:nvPicPr>
        <p:blipFill>
          <a:blip r:embed="rId3">
            <a:alphaModFix/>
          </a:blip>
          <a:stretch>
            <a:fillRect/>
          </a:stretch>
        </p:blipFill>
        <p:spPr>
          <a:xfrm>
            <a:off x="4391025" y="561600"/>
            <a:ext cx="4648201" cy="4581899"/>
          </a:xfrm>
          <a:prstGeom prst="rect">
            <a:avLst/>
          </a:prstGeom>
          <a:noFill/>
          <a:ln>
            <a:noFill/>
          </a:ln>
        </p:spPr>
      </p:pic>
      <p:sp>
        <p:nvSpPr>
          <p:cNvPr id="441" name="Google Shape;441;p51"/>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Let’s go through an example...</a:t>
            </a:r>
            <a:endParaRPr sz="2700">
              <a:solidFill>
                <a:srgbClr val="104388"/>
              </a:solidFill>
              <a:latin typeface="Nunito"/>
              <a:ea typeface="Nunito"/>
              <a:cs typeface="Nunito"/>
              <a:sym typeface="Nunito"/>
            </a:endParaRPr>
          </a:p>
        </p:txBody>
      </p:sp>
      <p:sp>
        <p:nvSpPr>
          <p:cNvPr id="442" name="Google Shape;442;p51"/>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443" name="Google Shape;443;p51"/>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
        <p:nvSpPr>
          <p:cNvPr id="444" name="Google Shape;444;p51"/>
          <p:cNvSpPr txBox="1"/>
          <p:nvPr/>
        </p:nvSpPr>
        <p:spPr>
          <a:xfrm>
            <a:off x="425925" y="878550"/>
            <a:ext cx="3307800" cy="44946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600">
                <a:latin typeface="Nunito"/>
                <a:ea typeface="Nunito"/>
                <a:cs typeface="Nunito"/>
                <a:sym typeface="Nunito"/>
              </a:rPr>
              <a:t>Extrapolate compute and storage requirements and fit these into a resource lifecycle plan. </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a:p>
            <a:pPr indent="0" lvl="0" marL="0" rtl="0" algn="l">
              <a:lnSpc>
                <a:spcPct val="150000"/>
              </a:lnSpc>
              <a:spcBef>
                <a:spcPts val="0"/>
              </a:spcBef>
              <a:spcAft>
                <a:spcPts val="0"/>
              </a:spcAft>
              <a:buNone/>
            </a:pPr>
            <a:r>
              <a:rPr lang="en-GB" sz="1600">
                <a:latin typeface="Nunito"/>
                <a:ea typeface="Nunito"/>
                <a:cs typeface="Nunito"/>
                <a:sym typeface="Nunito"/>
              </a:rPr>
              <a:t>Describe in detail inputs and outputs, disk, iNodes, data life </a:t>
            </a:r>
            <a:r>
              <a:rPr lang="en-GB" sz="1600">
                <a:latin typeface="Nunito"/>
                <a:ea typeface="Nunito"/>
                <a:cs typeface="Nunito"/>
                <a:sym typeface="Nunito"/>
              </a:rPr>
              <a:t>cycle, long term data storage plan.</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a:p>
            <a:pPr indent="0" lvl="0" marL="0" rtl="0" algn="l">
              <a:lnSpc>
                <a:spcPct val="150000"/>
              </a:lnSpc>
              <a:spcBef>
                <a:spcPts val="0"/>
              </a:spcBef>
              <a:spcAft>
                <a:spcPts val="0"/>
              </a:spcAft>
              <a:buNone/>
            </a:pPr>
            <a:r>
              <a:t/>
            </a:r>
            <a:endParaRPr sz="1600">
              <a:latin typeface="Nunito"/>
              <a:ea typeface="Nunito"/>
              <a:cs typeface="Nunito"/>
              <a:sym typeface="Nunit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pic>
        <p:nvPicPr>
          <p:cNvPr id="449" name="Google Shape;449;p52"/>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450" name="Google Shape;450;p52"/>
          <p:cNvSpPr txBox="1"/>
          <p:nvPr/>
        </p:nvSpPr>
        <p:spPr>
          <a:xfrm>
            <a:off x="183100" y="1409650"/>
            <a:ext cx="8716800" cy="842700"/>
          </a:xfrm>
          <a:prstGeom prst="rect">
            <a:avLst/>
          </a:prstGeom>
          <a:noFill/>
          <a:ln>
            <a:noFill/>
          </a:ln>
        </p:spPr>
        <p:txBody>
          <a:bodyPr anchorCtr="0" anchor="t" bIns="19050" lIns="38100" spcFirstLastPara="1" rIns="38100" wrap="square" tIns="19050">
            <a:noAutofit/>
          </a:bodyPr>
          <a:lstStyle/>
          <a:p>
            <a:pPr indent="0" lvl="0" marL="457200" marR="0" rtl="0" algn="ctr">
              <a:spcBef>
                <a:spcPts val="0"/>
              </a:spcBef>
              <a:spcAft>
                <a:spcPts val="0"/>
              </a:spcAft>
              <a:buNone/>
            </a:pPr>
            <a:r>
              <a:rPr lang="en-GB" sz="4300">
                <a:solidFill>
                  <a:srgbClr val="104388"/>
                </a:solidFill>
                <a:latin typeface="Nunito"/>
                <a:ea typeface="Nunito"/>
                <a:cs typeface="Nunito"/>
                <a:sym typeface="Nunito"/>
              </a:rPr>
              <a:t>Preparing your application</a:t>
            </a:r>
            <a:endParaRPr sz="4300">
              <a:solidFill>
                <a:srgbClr val="1B243B"/>
              </a:solidFill>
              <a:latin typeface="Nunito"/>
              <a:ea typeface="Nunito"/>
              <a:cs typeface="Nunito"/>
              <a:sym typeface="Nunito"/>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53"/>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NCMAS general application format</a:t>
            </a:r>
            <a:endParaRPr sz="2700">
              <a:solidFill>
                <a:srgbClr val="104388"/>
              </a:solidFill>
              <a:latin typeface="Nunito"/>
              <a:ea typeface="Nunito"/>
              <a:cs typeface="Nunito"/>
              <a:sym typeface="Nunito"/>
            </a:endParaRPr>
          </a:p>
        </p:txBody>
      </p:sp>
      <p:sp>
        <p:nvSpPr>
          <p:cNvPr id="456" name="Google Shape;456;p53"/>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457" name="Google Shape;457;p53"/>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458" name="Google Shape;458;p53"/>
          <p:cNvSpPr txBox="1"/>
          <p:nvPr/>
        </p:nvSpPr>
        <p:spPr>
          <a:xfrm>
            <a:off x="621750" y="802100"/>
            <a:ext cx="8102100" cy="320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600">
                <a:latin typeface="Nunito"/>
                <a:ea typeface="Nunito"/>
                <a:cs typeface="Nunito"/>
                <a:sym typeface="Nunito"/>
              </a:rPr>
              <a:t>Applications are submitted through an online portal. There are a number of fields that require you to type-in responses and/or upload PDF responses. </a:t>
            </a:r>
            <a:endParaRPr b="1" sz="1600">
              <a:latin typeface="Nunito"/>
              <a:ea typeface="Nunito"/>
              <a:cs typeface="Nunito"/>
              <a:sym typeface="Nunito"/>
            </a:endParaRPr>
          </a:p>
          <a:p>
            <a:pPr indent="0" lvl="0" marL="0" rtl="0" algn="ctr">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rPr b="1" lang="en-GB" sz="1600">
                <a:latin typeface="Nunito"/>
                <a:ea typeface="Nunito"/>
                <a:cs typeface="Nunito"/>
                <a:sym typeface="Nunito"/>
              </a:rPr>
              <a:t>Required responses</a:t>
            </a:r>
            <a:r>
              <a:rPr b="1" lang="en-GB" sz="1600">
                <a:latin typeface="Nunito"/>
                <a:ea typeface="Nunito"/>
                <a:cs typeface="Nunito"/>
                <a:sym typeface="Nunito"/>
              </a:rPr>
              <a:t> are generally centred towards:</a:t>
            </a:r>
            <a:endParaRPr b="1"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rPr b="1" lang="en-GB" sz="1600">
                <a:latin typeface="Nunito"/>
                <a:ea typeface="Nunito"/>
                <a:cs typeface="Nunito"/>
                <a:sym typeface="Nunito"/>
              </a:rPr>
              <a:t>You and your research</a:t>
            </a:r>
            <a:endParaRPr b="1"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Early career or special consideration</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Australian Strategic Research Priority (FoR codes)</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Research proposal</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Funding</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Publications, conference papers, presentations</a:t>
            </a:r>
            <a:endParaRPr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54"/>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NCMAS general application format</a:t>
            </a:r>
            <a:endParaRPr sz="2700">
              <a:solidFill>
                <a:srgbClr val="104388"/>
              </a:solidFill>
              <a:latin typeface="Nunito"/>
              <a:ea typeface="Nunito"/>
              <a:cs typeface="Nunito"/>
              <a:sym typeface="Nunito"/>
            </a:endParaRPr>
          </a:p>
        </p:txBody>
      </p:sp>
      <p:sp>
        <p:nvSpPr>
          <p:cNvPr id="464" name="Google Shape;464;p54"/>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465" name="Google Shape;465;p54"/>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466" name="Google Shape;466;p54"/>
          <p:cNvSpPr txBox="1"/>
          <p:nvPr/>
        </p:nvSpPr>
        <p:spPr>
          <a:xfrm>
            <a:off x="621750" y="802100"/>
            <a:ext cx="8102100" cy="320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1600">
                <a:latin typeface="Nunito"/>
                <a:ea typeface="Nunito"/>
                <a:cs typeface="Nunito"/>
                <a:sym typeface="Nunito"/>
              </a:rPr>
              <a:t>Applications are submitted through an online portal. They contain a number of fields that require you to type-in responses and/or upload PDF responses. </a:t>
            </a:r>
            <a:endParaRPr b="1" sz="1600">
              <a:latin typeface="Nunito"/>
              <a:ea typeface="Nunito"/>
              <a:cs typeface="Nunito"/>
              <a:sym typeface="Nunito"/>
            </a:endParaRPr>
          </a:p>
          <a:p>
            <a:pPr indent="0" lvl="0" marL="0" rtl="0" algn="ctr">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rPr b="1" lang="en-GB" sz="1600">
                <a:latin typeface="Nunito"/>
                <a:ea typeface="Nunito"/>
                <a:cs typeface="Nunito"/>
                <a:sym typeface="Nunito"/>
              </a:rPr>
              <a:t>Required responses are generally centred towards:</a:t>
            </a:r>
            <a:endParaRPr b="1" sz="1600">
              <a:latin typeface="Nunito"/>
              <a:ea typeface="Nunito"/>
              <a:cs typeface="Nunito"/>
              <a:sym typeface="Nunito"/>
            </a:endParaRPr>
          </a:p>
          <a:p>
            <a:pPr indent="0" lvl="0" marL="0" rtl="0" algn="l">
              <a:spcBef>
                <a:spcPts val="0"/>
              </a:spcBef>
              <a:spcAft>
                <a:spcPts val="0"/>
              </a:spcAft>
              <a:buNone/>
            </a:pPr>
            <a:r>
              <a:t/>
            </a:r>
            <a:endParaRPr b="1" sz="1600">
              <a:latin typeface="Nunito"/>
              <a:ea typeface="Nunito"/>
              <a:cs typeface="Nunito"/>
              <a:sym typeface="Nunito"/>
            </a:endParaRPr>
          </a:p>
          <a:p>
            <a:pPr indent="0" lvl="0" marL="0" rtl="0" algn="l">
              <a:spcBef>
                <a:spcPts val="0"/>
              </a:spcBef>
              <a:spcAft>
                <a:spcPts val="0"/>
              </a:spcAft>
              <a:buNone/>
            </a:pPr>
            <a:r>
              <a:rPr b="1" lang="en-GB" sz="1600">
                <a:latin typeface="Nunito"/>
                <a:ea typeface="Nunito"/>
                <a:cs typeface="Nunito"/>
                <a:sym typeface="Nunito"/>
              </a:rPr>
              <a:t>Compute requests and supporting details</a:t>
            </a:r>
            <a:endParaRPr b="1"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Compute Request (KSU) at each nominated facility</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Prior HPC Experience</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Software</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Computational Details</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A clear justification for use of supercomputer resources </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GB" sz="1600">
                <a:latin typeface="Nunito"/>
                <a:ea typeface="Nunito"/>
                <a:cs typeface="Nunito"/>
                <a:sym typeface="Nunito"/>
              </a:rPr>
              <a:t>Usage of Previous Allocations </a:t>
            </a:r>
            <a:endParaRPr sz="1600">
              <a:latin typeface="Nunito"/>
              <a:ea typeface="Nunito"/>
              <a:cs typeface="Nunito"/>
              <a:sym typeface="Nunito"/>
            </a:endParaRPr>
          </a:p>
          <a:p>
            <a:pPr indent="0" lvl="0" marL="0" rtl="0" algn="l">
              <a:spcBef>
                <a:spcPts val="0"/>
              </a:spcBef>
              <a:spcAft>
                <a:spcPts val="0"/>
              </a:spcAft>
              <a:buNone/>
            </a:pPr>
            <a:r>
              <a:t/>
            </a:r>
            <a:endParaRPr b="1">
              <a:latin typeface="Nunito"/>
              <a:ea typeface="Nunito"/>
              <a:cs typeface="Nunito"/>
              <a:sym typeface="Nunito"/>
            </a:endParaRPr>
          </a:p>
          <a:p>
            <a:pPr indent="0" lvl="0" marL="0" rtl="0" algn="l">
              <a:spcBef>
                <a:spcPts val="0"/>
              </a:spcBef>
              <a:spcAft>
                <a:spcPts val="0"/>
              </a:spcAft>
              <a:buNone/>
            </a:pPr>
            <a:r>
              <a:t/>
            </a:r>
            <a:endParaRPr b="1" sz="1300">
              <a:latin typeface="Nunito"/>
              <a:ea typeface="Nunito"/>
              <a:cs typeface="Nunito"/>
              <a:sym typeface="Nunito"/>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55"/>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Computational details</a:t>
            </a:r>
            <a:endParaRPr sz="2700">
              <a:solidFill>
                <a:srgbClr val="104388"/>
              </a:solidFill>
              <a:latin typeface="Nunito"/>
              <a:ea typeface="Nunito"/>
              <a:cs typeface="Nunito"/>
              <a:sym typeface="Nunito"/>
            </a:endParaRPr>
          </a:p>
        </p:txBody>
      </p:sp>
      <p:sp>
        <p:nvSpPr>
          <p:cNvPr id="472" name="Google Shape;472;p55"/>
          <p:cNvSpPr txBox="1"/>
          <p:nvPr/>
        </p:nvSpPr>
        <p:spPr>
          <a:xfrm>
            <a:off x="679425" y="1032300"/>
            <a:ext cx="76329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100">
              <a:latin typeface="Nunito"/>
              <a:ea typeface="Nunito"/>
              <a:cs typeface="Nunito"/>
              <a:sym typeface="Nunito"/>
            </a:endParaRPr>
          </a:p>
        </p:txBody>
      </p:sp>
      <p:pic>
        <p:nvPicPr>
          <p:cNvPr id="473" name="Google Shape;473;p55"/>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474" name="Google Shape;474;p55"/>
          <p:cNvSpPr txBox="1"/>
          <p:nvPr/>
        </p:nvSpPr>
        <p:spPr>
          <a:xfrm>
            <a:off x="621750" y="721250"/>
            <a:ext cx="8102100" cy="375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latin typeface="Nunito"/>
                <a:ea typeface="Nunito"/>
                <a:cs typeface="Nunito"/>
                <a:sym typeface="Nunito"/>
              </a:rPr>
              <a:t>In the past, requested Computational Details included:</a:t>
            </a:r>
            <a:endParaRPr b="1" sz="1600">
              <a:latin typeface="Nunito"/>
              <a:ea typeface="Nunito"/>
              <a:cs typeface="Nunito"/>
              <a:sym typeface="Nunito"/>
            </a:endParaRPr>
          </a:p>
          <a:p>
            <a:pPr indent="457200" lvl="0" marL="0" rtl="0" algn="l">
              <a:lnSpc>
                <a:spcPct val="115000"/>
              </a:lnSpc>
              <a:spcBef>
                <a:spcPts val="1200"/>
              </a:spcBef>
              <a:spcAft>
                <a:spcPts val="0"/>
              </a:spcAft>
              <a:buNone/>
            </a:pPr>
            <a:r>
              <a:rPr lang="en-GB" sz="1500">
                <a:latin typeface="Nunito"/>
                <a:ea typeface="Nunito"/>
                <a:cs typeface="Nunito"/>
                <a:sym typeface="Nunito"/>
              </a:rPr>
              <a:t>1. Scalability </a:t>
            </a:r>
            <a:endParaRPr sz="1500">
              <a:latin typeface="Nunito"/>
              <a:ea typeface="Nunito"/>
              <a:cs typeface="Nunito"/>
              <a:sym typeface="Nunito"/>
            </a:endParaRPr>
          </a:p>
          <a:p>
            <a:pPr indent="457200" lvl="0" marL="0" rtl="0" algn="l">
              <a:lnSpc>
                <a:spcPct val="115000"/>
              </a:lnSpc>
              <a:spcBef>
                <a:spcPts val="1200"/>
              </a:spcBef>
              <a:spcAft>
                <a:spcPts val="0"/>
              </a:spcAft>
              <a:buNone/>
            </a:pPr>
            <a:r>
              <a:rPr lang="en-GB" sz="1500">
                <a:latin typeface="Nunito"/>
                <a:ea typeface="Nunito"/>
                <a:cs typeface="Nunito"/>
                <a:sym typeface="Nunito"/>
              </a:rPr>
              <a:t>2. Compute job resources </a:t>
            </a:r>
            <a:endParaRPr sz="1500">
              <a:latin typeface="Nunito"/>
              <a:ea typeface="Nunito"/>
              <a:cs typeface="Nunito"/>
              <a:sym typeface="Nunito"/>
            </a:endParaRPr>
          </a:p>
          <a:p>
            <a:pPr indent="457200" lvl="0" marL="0" rtl="0" algn="l">
              <a:lnSpc>
                <a:spcPct val="115000"/>
              </a:lnSpc>
              <a:spcBef>
                <a:spcPts val="1200"/>
              </a:spcBef>
              <a:spcAft>
                <a:spcPts val="0"/>
              </a:spcAft>
              <a:buNone/>
            </a:pPr>
            <a:r>
              <a:rPr lang="en-GB" sz="1500">
                <a:latin typeface="Nunito"/>
                <a:ea typeface="Nunito"/>
                <a:cs typeface="Nunito"/>
                <a:sym typeface="Nunito"/>
              </a:rPr>
              <a:t>3. Storage</a:t>
            </a:r>
            <a:endParaRPr sz="1500">
              <a:latin typeface="Nunito"/>
              <a:ea typeface="Nunito"/>
              <a:cs typeface="Nunito"/>
              <a:sym typeface="Nunito"/>
            </a:endParaRPr>
          </a:p>
          <a:p>
            <a:pPr indent="457200" lvl="0" marL="0" rtl="0" algn="l">
              <a:lnSpc>
                <a:spcPct val="115000"/>
              </a:lnSpc>
              <a:spcBef>
                <a:spcPts val="1200"/>
              </a:spcBef>
              <a:spcAft>
                <a:spcPts val="0"/>
              </a:spcAft>
              <a:buNone/>
            </a:pPr>
            <a:r>
              <a:rPr lang="en-GB" sz="1500">
                <a:latin typeface="Nunito"/>
                <a:ea typeface="Nunito"/>
                <a:cs typeface="Nunito"/>
                <a:sym typeface="Nunito"/>
              </a:rPr>
              <a:t>4. Algorithms and Workflows </a:t>
            </a:r>
            <a:endParaRPr sz="1500">
              <a:latin typeface="Nunito"/>
              <a:ea typeface="Nunito"/>
              <a:cs typeface="Nunito"/>
              <a:sym typeface="Nunito"/>
            </a:endParaRPr>
          </a:p>
          <a:p>
            <a:pPr indent="457200" lvl="0" marL="0" rtl="0" algn="l">
              <a:lnSpc>
                <a:spcPct val="115000"/>
              </a:lnSpc>
              <a:spcBef>
                <a:spcPts val="1200"/>
              </a:spcBef>
              <a:spcAft>
                <a:spcPts val="0"/>
              </a:spcAft>
              <a:buNone/>
            </a:pPr>
            <a:r>
              <a:rPr lang="en-GB" sz="1500">
                <a:latin typeface="Nunito"/>
                <a:ea typeface="Nunito"/>
                <a:cs typeface="Nunito"/>
                <a:sym typeface="Nunito"/>
              </a:rPr>
              <a:t>5. Clear justification for use of supercomputer resources</a:t>
            </a:r>
            <a:endParaRPr sz="1500">
              <a:latin typeface="Nunito"/>
              <a:ea typeface="Nunito"/>
              <a:cs typeface="Nunito"/>
              <a:sym typeface="Nunito"/>
            </a:endParaRPr>
          </a:p>
          <a:p>
            <a:pPr indent="457200" lvl="0" marL="0" rtl="0" algn="l">
              <a:lnSpc>
                <a:spcPct val="115000"/>
              </a:lnSpc>
              <a:spcBef>
                <a:spcPts val="1200"/>
              </a:spcBef>
              <a:spcAft>
                <a:spcPts val="0"/>
              </a:spcAft>
              <a:buNone/>
            </a:pPr>
            <a:r>
              <a:rPr lang="en-GB" sz="1500">
                <a:latin typeface="Nunito"/>
                <a:ea typeface="Nunito"/>
                <a:cs typeface="Nunito"/>
                <a:sym typeface="Nunito"/>
              </a:rPr>
              <a:t>6. Strategies to improve low efficiencies</a:t>
            </a:r>
            <a:endParaRPr sz="1500">
              <a:latin typeface="Nunito"/>
              <a:ea typeface="Nunito"/>
              <a:cs typeface="Nunito"/>
              <a:sym typeface="Nunito"/>
            </a:endParaRPr>
          </a:p>
          <a:p>
            <a:pPr indent="0" lvl="0" marL="0" rtl="0" algn="l">
              <a:lnSpc>
                <a:spcPct val="115000"/>
              </a:lnSpc>
              <a:spcBef>
                <a:spcPts val="1200"/>
              </a:spcBef>
              <a:spcAft>
                <a:spcPts val="0"/>
              </a:spcAft>
              <a:buNone/>
            </a:pPr>
            <a:r>
              <a:t/>
            </a:r>
            <a:endParaRPr b="1" sz="1600">
              <a:latin typeface="Nunito"/>
              <a:ea typeface="Nunito"/>
              <a:cs typeface="Nunito"/>
              <a:sym typeface="Nunito"/>
            </a:endParaRPr>
          </a:p>
          <a:p>
            <a:pPr indent="0" lvl="0" marL="0" rtl="0" algn="l">
              <a:spcBef>
                <a:spcPts val="1200"/>
              </a:spcBef>
              <a:spcAft>
                <a:spcPts val="0"/>
              </a:spcAft>
              <a:buNone/>
            </a:pPr>
            <a:r>
              <a:t/>
            </a:r>
            <a:endParaRPr b="1">
              <a:latin typeface="Nunito"/>
              <a:ea typeface="Nunito"/>
              <a:cs typeface="Nunito"/>
              <a:sym typeface="Nunito"/>
            </a:endParaRPr>
          </a:p>
        </p:txBody>
      </p:sp>
      <p:sp>
        <p:nvSpPr>
          <p:cNvPr id="475" name="Google Shape;475;p55"/>
          <p:cNvSpPr/>
          <p:nvPr/>
        </p:nvSpPr>
        <p:spPr>
          <a:xfrm>
            <a:off x="6819900" y="906625"/>
            <a:ext cx="2237400" cy="1902900"/>
          </a:xfrm>
          <a:prstGeom prst="wedgeRoundRectCallout">
            <a:avLst>
              <a:gd fmla="val 43986" name="adj1"/>
              <a:gd fmla="val 72012"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GB"/>
              <a:t>You should be able to address these with the data you’ve gathered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0"/>
          <p:cNvSpPr txBox="1"/>
          <p:nvPr/>
        </p:nvSpPr>
        <p:spPr>
          <a:xfrm>
            <a:off x="228600" y="228600"/>
            <a:ext cx="7553700" cy="69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3000">
                <a:solidFill>
                  <a:srgbClr val="104388"/>
                </a:solidFill>
                <a:latin typeface="Nunito"/>
                <a:ea typeface="Nunito"/>
                <a:cs typeface="Nunito"/>
                <a:sym typeface="Nunito"/>
              </a:rPr>
              <a:t>Housekeeping</a:t>
            </a:r>
            <a:endParaRPr b="1" sz="3000">
              <a:solidFill>
                <a:srgbClr val="104388"/>
              </a:solidFill>
              <a:latin typeface="Nunito"/>
              <a:ea typeface="Nunito"/>
              <a:cs typeface="Nunito"/>
              <a:sym typeface="Nunito"/>
            </a:endParaRPr>
          </a:p>
        </p:txBody>
      </p:sp>
      <p:sp>
        <p:nvSpPr>
          <p:cNvPr id="130" name="Google Shape;130;p20"/>
          <p:cNvSpPr/>
          <p:nvPr/>
        </p:nvSpPr>
        <p:spPr>
          <a:xfrm>
            <a:off x="736266" y="1345488"/>
            <a:ext cx="1107300" cy="1059600"/>
          </a:xfrm>
          <a:prstGeom prst="ellipse">
            <a:avLst/>
          </a:prstGeom>
          <a:solidFill>
            <a:srgbClr val="FF0000"/>
          </a:solidFill>
          <a:ln cap="flat" cmpd="sng" w="38100">
            <a:solidFill>
              <a:srgbClr val="FFFFFF"/>
            </a:solidFill>
            <a:prstDash val="solid"/>
            <a:round/>
            <a:headEnd len="sm" w="sm" type="none"/>
            <a:tailEnd len="sm" w="sm" type="none"/>
          </a:ln>
          <a:effectLst>
            <a:outerShdw blurRad="57150" rotWithShape="0" algn="bl" dir="5400000" dist="19050">
              <a:srgbClr val="FF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 name="Google Shape;131;p20"/>
          <p:cNvPicPr preferRelativeResize="0"/>
          <p:nvPr/>
        </p:nvPicPr>
        <p:blipFill>
          <a:blip r:embed="rId3">
            <a:alphaModFix/>
          </a:blip>
          <a:stretch>
            <a:fillRect/>
          </a:stretch>
        </p:blipFill>
        <p:spPr>
          <a:xfrm>
            <a:off x="2818013" y="1395197"/>
            <a:ext cx="1277725" cy="960169"/>
          </a:xfrm>
          <a:prstGeom prst="rect">
            <a:avLst/>
          </a:prstGeom>
          <a:noFill/>
          <a:ln cap="flat" cmpd="sng" w="9525">
            <a:solidFill>
              <a:schemeClr val="lt2"/>
            </a:solidFill>
            <a:prstDash val="solid"/>
            <a:round/>
            <a:headEnd len="sm" w="sm" type="none"/>
            <a:tailEnd len="sm" w="sm" type="none"/>
          </a:ln>
          <a:effectLst>
            <a:outerShdw blurRad="57150" rotWithShape="0" algn="bl" dir="5400000" dist="19050">
              <a:srgbClr val="000000">
                <a:alpha val="50000"/>
              </a:srgbClr>
            </a:outerShdw>
          </a:effectLst>
        </p:spPr>
      </p:pic>
      <p:sp>
        <p:nvSpPr>
          <p:cNvPr id="132" name="Google Shape;132;p20"/>
          <p:cNvSpPr/>
          <p:nvPr/>
        </p:nvSpPr>
        <p:spPr>
          <a:xfrm>
            <a:off x="4876077" y="1444540"/>
            <a:ext cx="1277700" cy="855000"/>
          </a:xfrm>
          <a:prstGeom prst="wedgeRoundRectCallout">
            <a:avLst>
              <a:gd fmla="val -35965" name="adj1"/>
              <a:gd fmla="val 67813" name="adj2"/>
              <a:gd fmla="val 0" name="adj3"/>
            </a:avLst>
          </a:prstGeom>
          <a:solidFill>
            <a:schemeClr val="accent3"/>
          </a:solidFill>
          <a:ln cap="flat" cmpd="sng" w="28575">
            <a:solidFill>
              <a:schemeClr val="lt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0"/>
          <p:cNvSpPr txBox="1"/>
          <p:nvPr/>
        </p:nvSpPr>
        <p:spPr>
          <a:xfrm>
            <a:off x="311375" y="2643397"/>
            <a:ext cx="19053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800">
                <a:latin typeface="Nunito"/>
                <a:ea typeface="Nunito"/>
                <a:cs typeface="Nunito"/>
                <a:sym typeface="Nunito"/>
              </a:rPr>
              <a:t>Session is recorded</a:t>
            </a:r>
            <a:endParaRPr sz="1800">
              <a:latin typeface="Nunito"/>
              <a:ea typeface="Nunito"/>
              <a:cs typeface="Nunito"/>
              <a:sym typeface="Nunito"/>
            </a:endParaRPr>
          </a:p>
        </p:txBody>
      </p:sp>
      <p:sp>
        <p:nvSpPr>
          <p:cNvPr id="134" name="Google Shape;134;p20"/>
          <p:cNvSpPr txBox="1"/>
          <p:nvPr/>
        </p:nvSpPr>
        <p:spPr>
          <a:xfrm>
            <a:off x="2446362" y="2643397"/>
            <a:ext cx="1905300" cy="1015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800">
                <a:latin typeface="Nunito"/>
                <a:ea typeface="Nunito"/>
                <a:cs typeface="Nunito"/>
                <a:sym typeface="Nunito"/>
              </a:rPr>
              <a:t>Autogenerated captions available</a:t>
            </a:r>
            <a:endParaRPr sz="1800">
              <a:latin typeface="Nunito"/>
              <a:ea typeface="Nunito"/>
              <a:cs typeface="Nunito"/>
              <a:sym typeface="Nunito"/>
            </a:endParaRPr>
          </a:p>
        </p:txBody>
      </p:sp>
      <p:sp>
        <p:nvSpPr>
          <p:cNvPr id="135" name="Google Shape;135;p20"/>
          <p:cNvSpPr txBox="1"/>
          <p:nvPr/>
        </p:nvSpPr>
        <p:spPr>
          <a:xfrm>
            <a:off x="4574546" y="2643397"/>
            <a:ext cx="1905300" cy="1015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800">
                <a:latin typeface="Nunito"/>
                <a:ea typeface="Nunito"/>
                <a:cs typeface="Nunito"/>
                <a:sym typeface="Nunito"/>
              </a:rPr>
              <a:t>Questions via Chat</a:t>
            </a:r>
            <a:endParaRPr sz="1800">
              <a:latin typeface="Nunito"/>
              <a:ea typeface="Nunito"/>
              <a:cs typeface="Nunito"/>
              <a:sym typeface="Nunito"/>
            </a:endParaRPr>
          </a:p>
          <a:p>
            <a:pPr indent="0" lvl="0" marL="0" rtl="0" algn="ctr">
              <a:spcBef>
                <a:spcPts val="0"/>
              </a:spcBef>
              <a:spcAft>
                <a:spcPts val="0"/>
              </a:spcAft>
              <a:buNone/>
            </a:pPr>
            <a:r>
              <a:t/>
            </a:r>
            <a:endParaRPr sz="1800">
              <a:latin typeface="Nunito"/>
              <a:ea typeface="Nunito"/>
              <a:cs typeface="Nunito"/>
              <a:sym typeface="Nunito"/>
            </a:endParaRPr>
          </a:p>
        </p:txBody>
      </p:sp>
      <p:pic>
        <p:nvPicPr>
          <p:cNvPr id="136" name="Google Shape;136;p20"/>
          <p:cNvPicPr preferRelativeResize="0"/>
          <p:nvPr/>
        </p:nvPicPr>
        <p:blipFill rotWithShape="1">
          <a:blip r:embed="rId4">
            <a:alphaModFix/>
          </a:blip>
          <a:srcRect b="15022" l="0" r="0" t="13029"/>
          <a:stretch/>
        </p:blipFill>
        <p:spPr>
          <a:xfrm>
            <a:off x="226475" y="4085175"/>
            <a:ext cx="1175049" cy="443851"/>
          </a:xfrm>
          <a:prstGeom prst="rect">
            <a:avLst/>
          </a:prstGeom>
          <a:noFill/>
          <a:ln>
            <a:noFill/>
          </a:ln>
        </p:spPr>
      </p:pic>
      <p:pic>
        <p:nvPicPr>
          <p:cNvPr id="137" name="Google Shape;137;p20"/>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pic>
        <p:nvPicPr>
          <p:cNvPr id="138" name="Google Shape;138;p20"/>
          <p:cNvPicPr preferRelativeResize="0"/>
          <p:nvPr/>
        </p:nvPicPr>
        <p:blipFill>
          <a:blip r:embed="rId5">
            <a:alphaModFix/>
          </a:blip>
          <a:stretch>
            <a:fillRect/>
          </a:stretch>
        </p:blipFill>
        <p:spPr>
          <a:xfrm>
            <a:off x="7154275" y="1395200"/>
            <a:ext cx="1122851" cy="1122851"/>
          </a:xfrm>
          <a:prstGeom prst="rect">
            <a:avLst/>
          </a:prstGeom>
          <a:noFill/>
          <a:ln>
            <a:noFill/>
          </a:ln>
        </p:spPr>
      </p:pic>
      <p:sp>
        <p:nvSpPr>
          <p:cNvPr id="139" name="Google Shape;139;p20"/>
          <p:cNvSpPr txBox="1"/>
          <p:nvPr/>
        </p:nvSpPr>
        <p:spPr>
          <a:xfrm>
            <a:off x="6814650" y="2660375"/>
            <a:ext cx="1802100" cy="55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800">
                <a:latin typeface="Nunito"/>
                <a:ea typeface="Nunito"/>
                <a:cs typeface="Nunito"/>
                <a:sym typeface="Nunito"/>
              </a:rPr>
              <a:t>Mute when not speaking</a:t>
            </a:r>
            <a:endParaRPr sz="1800">
              <a:latin typeface="Nunito"/>
              <a:ea typeface="Nunito"/>
              <a:cs typeface="Nunito"/>
              <a:sym typeface="Nunito"/>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56"/>
          <p:cNvSpPr txBox="1"/>
          <p:nvPr/>
        </p:nvSpPr>
        <p:spPr>
          <a:xfrm>
            <a:off x="143650" y="878650"/>
            <a:ext cx="8745900" cy="842700"/>
          </a:xfrm>
          <a:prstGeom prst="rect">
            <a:avLst/>
          </a:prstGeom>
          <a:noFill/>
          <a:ln>
            <a:noFill/>
          </a:ln>
        </p:spPr>
        <p:txBody>
          <a:bodyPr anchorCtr="0" anchor="t" bIns="19050" lIns="38100" spcFirstLastPara="1" rIns="38100" wrap="square" tIns="19050">
            <a:noAutofit/>
          </a:bodyPr>
          <a:lstStyle/>
          <a:p>
            <a:pPr indent="0" lvl="0" marL="457200" marR="0" rtl="0" algn="ctr">
              <a:spcBef>
                <a:spcPts val="0"/>
              </a:spcBef>
              <a:spcAft>
                <a:spcPts val="0"/>
              </a:spcAft>
              <a:buNone/>
            </a:pPr>
            <a:r>
              <a:rPr lang="en-GB" sz="3000">
                <a:solidFill>
                  <a:srgbClr val="104388"/>
                </a:solidFill>
                <a:latin typeface="Nunito"/>
                <a:ea typeface="Nunito"/>
                <a:cs typeface="Nunito"/>
                <a:sym typeface="Nunito"/>
              </a:rPr>
              <a:t>Recommendations from the National Computational Merit Allocation Committee</a:t>
            </a:r>
            <a:endParaRPr sz="3000">
              <a:solidFill>
                <a:srgbClr val="104388"/>
              </a:solidFill>
              <a:latin typeface="Nunito"/>
              <a:ea typeface="Nunito"/>
              <a:cs typeface="Nunito"/>
              <a:sym typeface="Nunito"/>
            </a:endParaRPr>
          </a:p>
          <a:p>
            <a:pPr indent="0" lvl="0" marL="457200" marR="0" rtl="0" algn="ctr">
              <a:spcBef>
                <a:spcPts val="0"/>
              </a:spcBef>
              <a:spcAft>
                <a:spcPts val="0"/>
              </a:spcAft>
              <a:buNone/>
            </a:pPr>
            <a:r>
              <a:t/>
            </a:r>
            <a:endParaRPr sz="3000">
              <a:solidFill>
                <a:srgbClr val="104388"/>
              </a:solidFill>
              <a:latin typeface="Nunito"/>
              <a:ea typeface="Nunito"/>
              <a:cs typeface="Nunito"/>
              <a:sym typeface="Nunito"/>
            </a:endParaRPr>
          </a:p>
          <a:p>
            <a:pPr indent="0" lvl="0" marL="457200" marR="0" rtl="0" algn="ctr">
              <a:spcBef>
                <a:spcPts val="0"/>
              </a:spcBef>
              <a:spcAft>
                <a:spcPts val="0"/>
              </a:spcAft>
              <a:buNone/>
            </a:pPr>
            <a:r>
              <a:rPr i="1" lang="en-GB" sz="1600">
                <a:solidFill>
                  <a:srgbClr val="104388"/>
                </a:solidFill>
                <a:latin typeface="Nunito"/>
                <a:ea typeface="Nunito"/>
                <a:cs typeface="Nunito"/>
                <a:sym typeface="Nunito"/>
              </a:rPr>
              <a:t>with thanks to the NCMAS Secretariat</a:t>
            </a:r>
            <a:endParaRPr i="1" sz="1600">
              <a:solidFill>
                <a:srgbClr val="104388"/>
              </a:solidFill>
              <a:latin typeface="Nunito"/>
              <a:ea typeface="Nunito"/>
              <a:cs typeface="Nunito"/>
              <a:sym typeface="Nunito"/>
            </a:endParaRPr>
          </a:p>
          <a:p>
            <a:pPr indent="0" lvl="0" marL="457200" marR="0" rtl="0" algn="ctr">
              <a:spcBef>
                <a:spcPts val="0"/>
              </a:spcBef>
              <a:spcAft>
                <a:spcPts val="0"/>
              </a:spcAft>
              <a:buNone/>
            </a:pPr>
            <a:r>
              <a:t/>
            </a:r>
            <a:endParaRPr b="1" sz="3000">
              <a:solidFill>
                <a:srgbClr val="104388"/>
              </a:solidFill>
              <a:latin typeface="Nunito"/>
              <a:ea typeface="Nunito"/>
              <a:cs typeface="Nunito"/>
              <a:sym typeface="Nunito"/>
            </a:endParaRPr>
          </a:p>
          <a:p>
            <a:pPr indent="0" lvl="0" marL="457200" marR="0" rtl="0" algn="ctr">
              <a:spcBef>
                <a:spcPts val="0"/>
              </a:spcBef>
              <a:spcAft>
                <a:spcPts val="0"/>
              </a:spcAft>
              <a:buNone/>
            </a:pPr>
            <a:r>
              <a:t/>
            </a:r>
            <a:endParaRPr b="1" sz="4800">
              <a:solidFill>
                <a:srgbClr val="104388"/>
              </a:solidFill>
              <a:latin typeface="Nunito"/>
              <a:ea typeface="Nunito"/>
              <a:cs typeface="Nunito"/>
              <a:sym typeface="Nunito"/>
            </a:endParaRPr>
          </a:p>
          <a:p>
            <a:pPr indent="0" lvl="0" marL="0" marR="0" rtl="0" algn="ctr">
              <a:spcBef>
                <a:spcPts val="0"/>
              </a:spcBef>
              <a:spcAft>
                <a:spcPts val="0"/>
              </a:spcAft>
              <a:buNone/>
            </a:pPr>
            <a:r>
              <a:t/>
            </a:r>
            <a:endParaRPr b="1" sz="4800">
              <a:solidFill>
                <a:srgbClr val="104388"/>
              </a:solidFill>
              <a:latin typeface="Nunito"/>
              <a:ea typeface="Nunito"/>
              <a:cs typeface="Nunito"/>
              <a:sym typeface="Nunito"/>
            </a:endParaRPr>
          </a:p>
          <a:p>
            <a:pPr indent="0" lvl="0" marL="0" marR="0" rtl="0" algn="ctr">
              <a:spcBef>
                <a:spcPts val="0"/>
              </a:spcBef>
              <a:spcAft>
                <a:spcPts val="0"/>
              </a:spcAft>
              <a:buNone/>
            </a:pPr>
            <a:r>
              <a:t/>
            </a:r>
            <a:endParaRPr sz="4800">
              <a:solidFill>
                <a:schemeClr val="dk1"/>
              </a:solidFill>
              <a:latin typeface="Nunito"/>
              <a:ea typeface="Nunito"/>
              <a:cs typeface="Nunito"/>
              <a:sym typeface="Nunito"/>
            </a:endParaRPr>
          </a:p>
        </p:txBody>
      </p:sp>
      <p:pic>
        <p:nvPicPr>
          <p:cNvPr id="481" name="Google Shape;481;p5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57"/>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What elements are essential in a bioinformatics application to the NCMAS? </a:t>
            </a:r>
            <a:endParaRPr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b="1" sz="2500">
              <a:solidFill>
                <a:schemeClr val="dk1"/>
              </a:solidFill>
              <a:latin typeface="Nunito"/>
              <a:ea typeface="Nunito"/>
              <a:cs typeface="Nunito"/>
              <a:sym typeface="Nunito"/>
            </a:endParaRPr>
          </a:p>
        </p:txBody>
      </p:sp>
      <p:sp>
        <p:nvSpPr>
          <p:cNvPr id="487" name="Google Shape;487;p57"/>
          <p:cNvSpPr txBox="1"/>
          <p:nvPr/>
        </p:nvSpPr>
        <p:spPr>
          <a:xfrm>
            <a:off x="385650" y="1517000"/>
            <a:ext cx="8220300" cy="3201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Nunito"/>
              <a:buChar char="●"/>
            </a:pPr>
            <a:r>
              <a:rPr lang="en-GB">
                <a:latin typeface="Nunito"/>
                <a:ea typeface="Nunito"/>
                <a:cs typeface="Nunito"/>
                <a:sym typeface="Nunito"/>
              </a:rPr>
              <a:t>Factors specific to bioinformatics should be clearly stated up front. This helps inform NCMAS committee members who may not be aware of specific challenges in the field.</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A clear description of a biological problem that requires substantial compute and storage resources to address</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A well-characterised analysis pipeline, described in detail</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Clearly defined input and output for each analysis step, and stepwise compute and storage requirements</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Involvement of a bioinformatician with experience working with large, complex biological data sets, preferably in HPC environments</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58"/>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How should computational factors be addressed in your NCMAS application?</a:t>
            </a:r>
            <a:r>
              <a:rPr b="1" lang="en-GB" sz="3000">
                <a:solidFill>
                  <a:srgbClr val="104388"/>
                </a:solidFill>
                <a:latin typeface="Nunito"/>
                <a:ea typeface="Nunito"/>
                <a:cs typeface="Nunito"/>
                <a:sym typeface="Nunito"/>
              </a:rPr>
              <a:t> </a:t>
            </a:r>
            <a:endParaRPr b="1"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b="1" sz="2500">
              <a:solidFill>
                <a:schemeClr val="dk1"/>
              </a:solidFill>
              <a:latin typeface="Nunito"/>
              <a:ea typeface="Nunito"/>
              <a:cs typeface="Nunito"/>
              <a:sym typeface="Nunito"/>
            </a:endParaRPr>
          </a:p>
        </p:txBody>
      </p:sp>
      <p:sp>
        <p:nvSpPr>
          <p:cNvPr id="493" name="Google Shape;493;p58"/>
          <p:cNvSpPr txBox="1"/>
          <p:nvPr/>
        </p:nvSpPr>
        <p:spPr>
          <a:xfrm>
            <a:off x="346925" y="1365975"/>
            <a:ext cx="8220300" cy="3201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Nunito"/>
              <a:buChar char="●"/>
            </a:pPr>
            <a:r>
              <a:rPr lang="en-GB">
                <a:latin typeface="Nunito"/>
                <a:ea typeface="Nunito"/>
                <a:cs typeface="Nunito"/>
                <a:sym typeface="Nunito"/>
              </a:rPr>
              <a:t>Highlight how your workflow has made best use of the facility </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State clearly which algorithms/codes in use are external software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GB">
                <a:latin typeface="Nunito"/>
                <a:ea typeface="Nunito"/>
                <a:cs typeface="Nunito"/>
                <a:sym typeface="Nunito"/>
              </a:rPr>
              <a:t>Limitations with external software are inherent and out of your control as a user</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For workflows with I/O bottlenecks and limited scalability it should be made clear that despite these issues, efforts have been made to maximise workflow efficiency in HPC environments.</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Bioinformatics is storage intensive. Your storage requirements should be well described and characterized, with a discussion of temporary and longer-term requirements.</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Larger requests receive more rigorous assessments </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Account for contingencies in your resource requests: +10% KSU </a:t>
            </a:r>
            <a:endParaRPr>
              <a:latin typeface="Nunito"/>
              <a:ea typeface="Nunito"/>
              <a:cs typeface="Nunito"/>
              <a:sym typeface="Nunito"/>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59"/>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What factors make a bioinformatics application more competitive in NCMAS?</a:t>
            </a:r>
            <a:r>
              <a:rPr b="1" lang="en-GB" sz="3000">
                <a:solidFill>
                  <a:srgbClr val="104388"/>
                </a:solidFill>
                <a:latin typeface="Nunito"/>
                <a:ea typeface="Nunito"/>
                <a:cs typeface="Nunito"/>
                <a:sym typeface="Nunito"/>
              </a:rPr>
              <a:t> </a:t>
            </a:r>
            <a:endParaRPr b="1" i="1" sz="1800">
              <a:solidFill>
                <a:srgbClr val="666666"/>
              </a:solidFill>
              <a:latin typeface="Nunito"/>
              <a:ea typeface="Nunito"/>
              <a:cs typeface="Nunito"/>
              <a:sym typeface="Nunito"/>
            </a:endParaRPr>
          </a:p>
          <a:p>
            <a:pPr indent="0" lvl="0" marL="0" marR="0" rtl="0" algn="l">
              <a:spcBef>
                <a:spcPts val="0"/>
              </a:spcBef>
              <a:spcAft>
                <a:spcPts val="0"/>
              </a:spcAft>
              <a:buNone/>
            </a:pPr>
            <a:r>
              <a:t/>
            </a:r>
            <a:endParaRPr b="1" sz="2500">
              <a:solidFill>
                <a:schemeClr val="dk1"/>
              </a:solidFill>
              <a:latin typeface="Nunito"/>
              <a:ea typeface="Nunito"/>
              <a:cs typeface="Nunito"/>
              <a:sym typeface="Nunito"/>
            </a:endParaRPr>
          </a:p>
        </p:txBody>
      </p:sp>
      <p:sp>
        <p:nvSpPr>
          <p:cNvPr id="499" name="Google Shape;499;p59"/>
          <p:cNvSpPr txBox="1"/>
          <p:nvPr/>
        </p:nvSpPr>
        <p:spPr>
          <a:xfrm>
            <a:off x="359200" y="1391850"/>
            <a:ext cx="8220300" cy="25551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Nunito"/>
              <a:buChar char="●"/>
            </a:pPr>
            <a:r>
              <a:rPr lang="en-GB">
                <a:latin typeface="Nunito"/>
                <a:ea typeface="Nunito"/>
                <a:cs typeface="Nunito"/>
                <a:sym typeface="Nunito"/>
              </a:rPr>
              <a:t>If software supports multi-threading, then presenting basic scaling data is useful to support decisions about optimal use of algorithms.</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Include memory usage information (table or graph) for memory-intensive tasks.</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More specific examples could include things like an ability to split long-running jobs into smaller chunks. An example of this might be an ability to split whole genome tasks into individual chromosome tasks, which can run in parallel.</a:t>
            </a:r>
            <a:endParaRPr>
              <a:latin typeface="Nunito"/>
              <a:ea typeface="Nunito"/>
              <a:cs typeface="Nunito"/>
              <a:sym typeface="Nunito"/>
            </a:endParaRPr>
          </a:p>
          <a:p>
            <a:pPr indent="0" lvl="0" marL="457200" rtl="0" algn="l">
              <a:spcBef>
                <a:spcPts val="0"/>
              </a:spcBef>
              <a:spcAft>
                <a:spcPts val="0"/>
              </a:spcAft>
              <a:buNone/>
            </a:pPr>
            <a:r>
              <a:t/>
            </a:r>
            <a:endParaRPr>
              <a:latin typeface="Nunito"/>
              <a:ea typeface="Nunito"/>
              <a:cs typeface="Nunito"/>
              <a:sym typeface="Nunito"/>
            </a:endParaRPr>
          </a:p>
          <a:p>
            <a:pPr indent="-317500" lvl="0" marL="457200" rtl="0" algn="l">
              <a:spcBef>
                <a:spcPts val="0"/>
              </a:spcBef>
              <a:spcAft>
                <a:spcPts val="0"/>
              </a:spcAft>
              <a:buSzPts val="1400"/>
              <a:buFont typeface="Nunito"/>
              <a:buChar char="●"/>
            </a:pPr>
            <a:r>
              <a:rPr lang="en-GB">
                <a:latin typeface="Nunito"/>
                <a:ea typeface="Nunito"/>
                <a:cs typeface="Nunito"/>
                <a:sym typeface="Nunito"/>
              </a:rPr>
              <a:t>Experience with bioinformatics workflow management tools, such as NextFlow, Snakemake and so on.</a:t>
            </a:r>
            <a:endParaRPr>
              <a:latin typeface="Nunito"/>
              <a:ea typeface="Nunito"/>
              <a:cs typeface="Nunito"/>
              <a:sym typeface="Nunito"/>
            </a:endParaRPr>
          </a:p>
        </p:txBody>
      </p:sp>
      <p:pic>
        <p:nvPicPr>
          <p:cNvPr id="500" name="Google Shape;500;p59"/>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60"/>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3000">
                <a:solidFill>
                  <a:srgbClr val="104388"/>
                </a:solidFill>
                <a:latin typeface="Nunito"/>
                <a:ea typeface="Nunito"/>
                <a:cs typeface="Nunito"/>
                <a:sym typeface="Nunito"/>
              </a:rPr>
              <a:t>Bioinformatics in the NCMAS landscape</a:t>
            </a:r>
            <a:endParaRPr b="1" sz="2500">
              <a:solidFill>
                <a:schemeClr val="dk1"/>
              </a:solidFill>
              <a:latin typeface="Nunito"/>
              <a:ea typeface="Nunito"/>
              <a:cs typeface="Nunito"/>
              <a:sym typeface="Nunito"/>
            </a:endParaRPr>
          </a:p>
        </p:txBody>
      </p:sp>
      <p:sp>
        <p:nvSpPr>
          <p:cNvPr id="506" name="Google Shape;506;p60"/>
          <p:cNvSpPr txBox="1"/>
          <p:nvPr/>
        </p:nvSpPr>
        <p:spPr>
          <a:xfrm>
            <a:off x="359200" y="929825"/>
            <a:ext cx="8220300" cy="2647500"/>
          </a:xfrm>
          <a:prstGeom prst="rect">
            <a:avLst/>
          </a:prstGeom>
          <a:noFill/>
          <a:ln>
            <a:noFill/>
          </a:ln>
        </p:spPr>
        <p:txBody>
          <a:bodyPr anchorCtr="0" anchor="t" bIns="91425" lIns="91425" spcFirstLastPara="1" rIns="91425" wrap="square" tIns="91425">
            <a:spAutoFit/>
          </a:bodyPr>
          <a:lstStyle/>
          <a:p>
            <a:pPr indent="-311150" lvl="0" marL="457200" rtl="0" algn="l">
              <a:lnSpc>
                <a:spcPct val="150000"/>
              </a:lnSpc>
              <a:spcBef>
                <a:spcPts val="0"/>
              </a:spcBef>
              <a:spcAft>
                <a:spcPts val="0"/>
              </a:spcAft>
              <a:buSzPts val="1300"/>
              <a:buChar char="●"/>
            </a:pPr>
            <a:r>
              <a:rPr lang="en-GB" sz="1600">
                <a:latin typeface="Nunito"/>
                <a:ea typeface="Nunito"/>
                <a:cs typeface="Nunito"/>
                <a:sym typeface="Nunito"/>
              </a:rPr>
              <a:t>Bioinformatics is rapidly maturing and is a relative newcomer to NCMAS. NCMAS has had to learn how to support it. (Getting there…)</a:t>
            </a:r>
            <a:endParaRPr sz="1600">
              <a:latin typeface="Nunito"/>
              <a:ea typeface="Nunito"/>
              <a:cs typeface="Nunito"/>
              <a:sym typeface="Nunito"/>
            </a:endParaRPr>
          </a:p>
          <a:p>
            <a:pPr indent="-311150" lvl="0" marL="457200" rtl="0" algn="l">
              <a:lnSpc>
                <a:spcPct val="150000"/>
              </a:lnSpc>
              <a:spcBef>
                <a:spcPts val="0"/>
              </a:spcBef>
              <a:spcAft>
                <a:spcPts val="0"/>
              </a:spcAft>
              <a:buSzPts val="1300"/>
              <a:buChar char="●"/>
            </a:pPr>
            <a:r>
              <a:rPr lang="en-GB" sz="1600">
                <a:latin typeface="Nunito"/>
                <a:ea typeface="Nunito"/>
                <a:cs typeface="Nunito"/>
                <a:sym typeface="Nunito"/>
              </a:rPr>
              <a:t>Bioinformatics pipelines often have more moving parts and computational bottlenecks than “traditional” computational science.</a:t>
            </a:r>
            <a:endParaRPr sz="1600">
              <a:latin typeface="Nunito"/>
              <a:ea typeface="Nunito"/>
              <a:cs typeface="Nunito"/>
              <a:sym typeface="Nunito"/>
            </a:endParaRPr>
          </a:p>
          <a:p>
            <a:pPr indent="-311150" lvl="0" marL="457200" rtl="0" algn="l">
              <a:lnSpc>
                <a:spcPct val="150000"/>
              </a:lnSpc>
              <a:spcBef>
                <a:spcPts val="0"/>
              </a:spcBef>
              <a:spcAft>
                <a:spcPts val="0"/>
              </a:spcAft>
              <a:buSzPts val="1300"/>
              <a:buChar char="●"/>
            </a:pPr>
            <a:r>
              <a:rPr lang="en-GB" sz="1600">
                <a:latin typeface="Nunito"/>
                <a:ea typeface="Nunito"/>
                <a:cs typeface="Nunito"/>
                <a:sym typeface="Nunito"/>
              </a:rPr>
              <a:t>6 of the 34 members of the current NCMAS committee have bioinformatics expertise.</a:t>
            </a:r>
            <a:endParaRPr sz="1600">
              <a:latin typeface="Nunito"/>
              <a:ea typeface="Nunito"/>
              <a:cs typeface="Nunito"/>
              <a:sym typeface="Nunito"/>
            </a:endParaRPr>
          </a:p>
          <a:p>
            <a:pPr indent="-311150" lvl="0" marL="457200" rtl="0" algn="l">
              <a:lnSpc>
                <a:spcPct val="150000"/>
              </a:lnSpc>
              <a:spcBef>
                <a:spcPts val="0"/>
              </a:spcBef>
              <a:spcAft>
                <a:spcPts val="0"/>
              </a:spcAft>
              <a:buSzPts val="1300"/>
              <a:buChar char="●"/>
            </a:pPr>
            <a:r>
              <a:rPr lang="en-GB" sz="1600">
                <a:latin typeface="Nunito"/>
                <a:ea typeface="Nunito"/>
                <a:cs typeface="Nunito"/>
                <a:sym typeface="Nunito"/>
              </a:rPr>
              <a:t>In 2021 call 15 of 231 applications were in bioinformatics/genomics</a:t>
            </a:r>
            <a:endParaRPr sz="1600">
              <a:latin typeface="Nunito"/>
              <a:ea typeface="Nunito"/>
              <a:cs typeface="Nunito"/>
              <a:sym typeface="Nunito"/>
            </a:endParaRPr>
          </a:p>
        </p:txBody>
      </p:sp>
      <p:pic>
        <p:nvPicPr>
          <p:cNvPr id="507" name="Google Shape;507;p60"/>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pic>
        <p:nvPicPr>
          <p:cNvPr id="512" name="Google Shape;512;p61"/>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513" name="Google Shape;513;p61"/>
          <p:cNvSpPr txBox="1"/>
          <p:nvPr/>
        </p:nvSpPr>
        <p:spPr>
          <a:xfrm>
            <a:off x="274200" y="1409650"/>
            <a:ext cx="8625600" cy="842700"/>
          </a:xfrm>
          <a:prstGeom prst="rect">
            <a:avLst/>
          </a:prstGeom>
          <a:noFill/>
          <a:ln>
            <a:noFill/>
          </a:ln>
        </p:spPr>
        <p:txBody>
          <a:bodyPr anchorCtr="0" anchor="t" bIns="19050" lIns="38100" spcFirstLastPara="1" rIns="38100" wrap="square" tIns="19050">
            <a:noAutofit/>
          </a:bodyPr>
          <a:lstStyle/>
          <a:p>
            <a:pPr indent="0" lvl="0" marL="457200" marR="0" rtl="0" algn="ctr">
              <a:spcBef>
                <a:spcPts val="0"/>
              </a:spcBef>
              <a:spcAft>
                <a:spcPts val="0"/>
              </a:spcAft>
              <a:buNone/>
            </a:pPr>
            <a:r>
              <a:rPr lang="en-GB" sz="4300">
                <a:solidFill>
                  <a:srgbClr val="104388"/>
                </a:solidFill>
                <a:latin typeface="Nunito"/>
                <a:ea typeface="Nunito"/>
                <a:cs typeface="Nunito"/>
                <a:sym typeface="Nunito"/>
              </a:rPr>
              <a:t>Additional resources</a:t>
            </a:r>
            <a:endParaRPr sz="4300">
              <a:solidFill>
                <a:srgbClr val="1B243B"/>
              </a:solidFill>
              <a:latin typeface="Nunito"/>
              <a:ea typeface="Nunito"/>
              <a:cs typeface="Nunito"/>
              <a:sym typeface="Nunito"/>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2"/>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Tools &amp; workflows</a:t>
            </a:r>
            <a:endParaRPr sz="2500">
              <a:solidFill>
                <a:schemeClr val="dk1"/>
              </a:solidFill>
              <a:latin typeface="Nunito"/>
              <a:ea typeface="Nunito"/>
              <a:cs typeface="Nunito"/>
              <a:sym typeface="Nunito"/>
            </a:endParaRPr>
          </a:p>
        </p:txBody>
      </p:sp>
      <p:sp>
        <p:nvSpPr>
          <p:cNvPr id="519" name="Google Shape;519;p62"/>
          <p:cNvSpPr txBox="1"/>
          <p:nvPr/>
        </p:nvSpPr>
        <p:spPr>
          <a:xfrm>
            <a:off x="621625" y="1304925"/>
            <a:ext cx="8102100" cy="16932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0"/>
              </a:spcBef>
              <a:spcAft>
                <a:spcPts val="0"/>
              </a:spcAft>
              <a:buNone/>
            </a:pPr>
            <a:r>
              <a:rPr b="1" lang="en-GB" u="sng">
                <a:solidFill>
                  <a:schemeClr val="hlink"/>
                </a:solidFill>
                <a:latin typeface="Nunito"/>
                <a:ea typeface="Nunito"/>
                <a:cs typeface="Nunito"/>
                <a:sym typeface="Nunito"/>
                <a:hlinkClick r:id="rId3"/>
              </a:rPr>
              <a:t>ToolFinder</a:t>
            </a:r>
            <a:endParaRPr b="1">
              <a:latin typeface="Nunito"/>
              <a:ea typeface="Nunito"/>
              <a:cs typeface="Nunito"/>
              <a:sym typeface="Nunito"/>
            </a:endParaRPr>
          </a:p>
          <a:p>
            <a:pPr indent="0" lvl="0" marL="0" rtl="0" algn="l">
              <a:lnSpc>
                <a:spcPct val="200000"/>
              </a:lnSpc>
              <a:spcBef>
                <a:spcPts val="0"/>
              </a:spcBef>
              <a:spcAft>
                <a:spcPts val="0"/>
              </a:spcAft>
              <a:buNone/>
            </a:pPr>
            <a:r>
              <a:t/>
            </a:r>
            <a:endParaRPr b="1">
              <a:latin typeface="Nunito"/>
              <a:ea typeface="Nunito"/>
              <a:cs typeface="Nunito"/>
              <a:sym typeface="Nunito"/>
            </a:endParaRPr>
          </a:p>
          <a:p>
            <a:pPr indent="0" lvl="0" marL="457200" rtl="0" algn="l">
              <a:lnSpc>
                <a:spcPct val="200000"/>
              </a:lnSpc>
              <a:spcBef>
                <a:spcPts val="0"/>
              </a:spcBef>
              <a:spcAft>
                <a:spcPts val="0"/>
              </a:spcAft>
              <a:buNone/>
            </a:pPr>
            <a:r>
              <a:t/>
            </a:r>
            <a:endParaRPr u="sng">
              <a:solidFill>
                <a:schemeClr val="hlink"/>
              </a:solidFill>
              <a:highlight>
                <a:srgbClr val="FFFFFF"/>
              </a:highlight>
              <a:latin typeface="Nunito"/>
              <a:ea typeface="Nunito"/>
              <a:cs typeface="Nunito"/>
              <a:sym typeface="Nunito"/>
            </a:endParaRPr>
          </a:p>
          <a:p>
            <a:pPr indent="0" lvl="0" marL="0" rtl="0" algn="l">
              <a:lnSpc>
                <a:spcPct val="200000"/>
              </a:lnSpc>
              <a:spcBef>
                <a:spcPts val="0"/>
              </a:spcBef>
              <a:spcAft>
                <a:spcPts val="0"/>
              </a:spcAft>
              <a:buNone/>
            </a:pPr>
            <a:r>
              <a:t/>
            </a:r>
            <a:endParaRPr b="1">
              <a:solidFill>
                <a:srgbClr val="094183"/>
              </a:solidFill>
              <a:latin typeface="Nunito"/>
              <a:ea typeface="Nunito"/>
              <a:cs typeface="Nunito"/>
              <a:sym typeface="Nunito"/>
            </a:endParaRPr>
          </a:p>
        </p:txBody>
      </p:sp>
      <p:pic>
        <p:nvPicPr>
          <p:cNvPr id="520" name="Google Shape;520;p62"/>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pic>
        <p:nvPicPr>
          <p:cNvPr id="521" name="Google Shape;521;p62"/>
          <p:cNvPicPr preferRelativeResize="0"/>
          <p:nvPr/>
        </p:nvPicPr>
        <p:blipFill>
          <a:blip r:embed="rId5">
            <a:alphaModFix/>
          </a:blip>
          <a:stretch>
            <a:fillRect/>
          </a:stretch>
        </p:blipFill>
        <p:spPr>
          <a:xfrm>
            <a:off x="371687" y="1836075"/>
            <a:ext cx="8400627" cy="23644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63"/>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Tools &amp; workflows</a:t>
            </a:r>
            <a:endParaRPr sz="2500">
              <a:solidFill>
                <a:schemeClr val="dk1"/>
              </a:solidFill>
              <a:latin typeface="Nunito"/>
              <a:ea typeface="Nunito"/>
              <a:cs typeface="Nunito"/>
              <a:sym typeface="Nunito"/>
            </a:endParaRPr>
          </a:p>
        </p:txBody>
      </p:sp>
      <p:sp>
        <p:nvSpPr>
          <p:cNvPr id="527" name="Google Shape;527;p63"/>
          <p:cNvSpPr txBox="1"/>
          <p:nvPr/>
        </p:nvSpPr>
        <p:spPr>
          <a:xfrm>
            <a:off x="621625" y="1304925"/>
            <a:ext cx="8102100" cy="16932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0"/>
              </a:spcBef>
              <a:spcAft>
                <a:spcPts val="0"/>
              </a:spcAft>
              <a:buNone/>
            </a:pPr>
            <a:r>
              <a:rPr b="1" lang="en-GB" u="sng">
                <a:solidFill>
                  <a:schemeClr val="hlink"/>
                </a:solidFill>
                <a:latin typeface="Nunito"/>
                <a:ea typeface="Nunito"/>
                <a:cs typeface="Nunito"/>
                <a:sym typeface="Nunito"/>
                <a:hlinkClick r:id="rId3"/>
              </a:rPr>
              <a:t>WorkflowHub</a:t>
            </a:r>
            <a:r>
              <a:rPr b="1" lang="en-GB">
                <a:latin typeface="Nunito"/>
                <a:ea typeface="Nunito"/>
                <a:cs typeface="Nunito"/>
                <a:sym typeface="Nunito"/>
              </a:rPr>
              <a:t> - includes pipelines optimised for national compute facilities</a:t>
            </a:r>
            <a:endParaRPr b="1">
              <a:latin typeface="Nunito"/>
              <a:ea typeface="Nunito"/>
              <a:cs typeface="Nunito"/>
              <a:sym typeface="Nunito"/>
            </a:endParaRPr>
          </a:p>
          <a:p>
            <a:pPr indent="0" lvl="0" marL="0" rtl="0" algn="l">
              <a:lnSpc>
                <a:spcPct val="200000"/>
              </a:lnSpc>
              <a:spcBef>
                <a:spcPts val="0"/>
              </a:spcBef>
              <a:spcAft>
                <a:spcPts val="0"/>
              </a:spcAft>
              <a:buNone/>
            </a:pPr>
            <a:r>
              <a:t/>
            </a:r>
            <a:endParaRPr b="1">
              <a:latin typeface="Nunito"/>
              <a:ea typeface="Nunito"/>
              <a:cs typeface="Nunito"/>
              <a:sym typeface="Nunito"/>
            </a:endParaRPr>
          </a:p>
          <a:p>
            <a:pPr indent="0" lvl="0" marL="457200" rtl="0" algn="l">
              <a:lnSpc>
                <a:spcPct val="200000"/>
              </a:lnSpc>
              <a:spcBef>
                <a:spcPts val="0"/>
              </a:spcBef>
              <a:spcAft>
                <a:spcPts val="0"/>
              </a:spcAft>
              <a:buNone/>
            </a:pPr>
            <a:r>
              <a:t/>
            </a:r>
            <a:endParaRPr u="sng">
              <a:solidFill>
                <a:schemeClr val="hlink"/>
              </a:solidFill>
              <a:highlight>
                <a:srgbClr val="FFFFFF"/>
              </a:highlight>
              <a:latin typeface="Nunito"/>
              <a:ea typeface="Nunito"/>
              <a:cs typeface="Nunito"/>
              <a:sym typeface="Nunito"/>
            </a:endParaRPr>
          </a:p>
          <a:p>
            <a:pPr indent="0" lvl="0" marL="0" rtl="0" algn="l">
              <a:lnSpc>
                <a:spcPct val="200000"/>
              </a:lnSpc>
              <a:spcBef>
                <a:spcPts val="0"/>
              </a:spcBef>
              <a:spcAft>
                <a:spcPts val="0"/>
              </a:spcAft>
              <a:buNone/>
            </a:pPr>
            <a:r>
              <a:t/>
            </a:r>
            <a:endParaRPr b="1">
              <a:solidFill>
                <a:srgbClr val="094183"/>
              </a:solidFill>
              <a:latin typeface="Nunito"/>
              <a:ea typeface="Nunito"/>
              <a:cs typeface="Nunito"/>
              <a:sym typeface="Nunito"/>
            </a:endParaRPr>
          </a:p>
        </p:txBody>
      </p:sp>
      <p:pic>
        <p:nvPicPr>
          <p:cNvPr id="528" name="Google Shape;528;p63"/>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pic>
        <p:nvPicPr>
          <p:cNvPr id="529" name="Google Shape;529;p63"/>
          <p:cNvPicPr preferRelativeResize="0"/>
          <p:nvPr/>
        </p:nvPicPr>
        <p:blipFill>
          <a:blip r:embed="rId5">
            <a:alphaModFix/>
          </a:blip>
          <a:stretch>
            <a:fillRect/>
          </a:stretch>
        </p:blipFill>
        <p:spPr>
          <a:xfrm>
            <a:off x="0" y="1950543"/>
            <a:ext cx="9143999" cy="1966313"/>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64"/>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Additional resources</a:t>
            </a:r>
            <a:endParaRPr sz="2500">
              <a:solidFill>
                <a:schemeClr val="dk1"/>
              </a:solidFill>
              <a:latin typeface="Nunito"/>
              <a:ea typeface="Nunito"/>
              <a:cs typeface="Nunito"/>
              <a:sym typeface="Nunito"/>
            </a:endParaRPr>
          </a:p>
        </p:txBody>
      </p:sp>
      <p:sp>
        <p:nvSpPr>
          <p:cNvPr id="535" name="Google Shape;535;p64"/>
          <p:cNvSpPr txBox="1"/>
          <p:nvPr/>
        </p:nvSpPr>
        <p:spPr>
          <a:xfrm>
            <a:off x="621750" y="797625"/>
            <a:ext cx="8102100" cy="39558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b="1" lang="en-GB">
                <a:latin typeface="Nunito"/>
                <a:ea typeface="Nunito"/>
                <a:cs typeface="Nunito"/>
                <a:sym typeface="Nunito"/>
              </a:rPr>
              <a:t>NCI</a:t>
            </a:r>
            <a:endParaRPr b="1">
              <a:latin typeface="Nunito"/>
              <a:ea typeface="Nunito"/>
              <a:cs typeface="Nunito"/>
              <a:sym typeface="Nunito"/>
            </a:endParaRPr>
          </a:p>
          <a:p>
            <a:pPr indent="0" lvl="0" marL="0" rtl="0" algn="l">
              <a:lnSpc>
                <a:spcPct val="150000"/>
              </a:lnSpc>
              <a:spcBef>
                <a:spcPts val="0"/>
              </a:spcBef>
              <a:spcAft>
                <a:spcPts val="0"/>
              </a:spcAft>
              <a:buNone/>
            </a:pPr>
            <a:r>
              <a:rPr b="1" lang="en-GB" u="sng">
                <a:solidFill>
                  <a:schemeClr val="hlink"/>
                </a:solidFill>
                <a:latin typeface="Nunito"/>
                <a:ea typeface="Nunito"/>
                <a:cs typeface="Nunito"/>
                <a:sym typeface="Nunito"/>
                <a:hlinkClick r:id="rId3"/>
              </a:rPr>
              <a:t>NCI Training and Educational Events</a:t>
            </a:r>
            <a:endParaRPr b="1">
              <a:latin typeface="Nunito"/>
              <a:ea typeface="Nunito"/>
              <a:cs typeface="Nunito"/>
              <a:sym typeface="Nunito"/>
            </a:endParaRPr>
          </a:p>
          <a:p>
            <a:pPr indent="0" lvl="0" marL="0" rtl="0" algn="l">
              <a:lnSpc>
                <a:spcPct val="150000"/>
              </a:lnSpc>
              <a:spcBef>
                <a:spcPts val="0"/>
              </a:spcBef>
              <a:spcAft>
                <a:spcPts val="0"/>
              </a:spcAft>
              <a:buNone/>
            </a:pPr>
            <a:r>
              <a:rPr b="1" lang="en-GB" u="sng">
                <a:solidFill>
                  <a:schemeClr val="hlink"/>
                </a:solidFill>
                <a:latin typeface="Nunito"/>
                <a:ea typeface="Nunito"/>
                <a:cs typeface="Nunito"/>
                <a:sym typeface="Nunito"/>
                <a:hlinkClick r:id="rId4"/>
              </a:rPr>
              <a:t>Merit Allocation Schemes</a:t>
            </a:r>
            <a:endParaRPr b="1">
              <a:latin typeface="Nunito"/>
              <a:ea typeface="Nunito"/>
              <a:cs typeface="Nunito"/>
              <a:sym typeface="Nunito"/>
            </a:endParaRPr>
          </a:p>
          <a:p>
            <a:pPr indent="0" lvl="0" marL="0" rtl="0" algn="l">
              <a:lnSpc>
                <a:spcPct val="150000"/>
              </a:lnSpc>
              <a:spcBef>
                <a:spcPts val="0"/>
              </a:spcBef>
              <a:spcAft>
                <a:spcPts val="0"/>
              </a:spcAft>
              <a:buNone/>
            </a:pPr>
            <a:r>
              <a:rPr b="1" lang="en-GB">
                <a:latin typeface="Nunito"/>
                <a:ea typeface="Nunito"/>
                <a:cs typeface="Nunito"/>
                <a:sym typeface="Nunito"/>
              </a:rPr>
              <a:t>Pawsey</a:t>
            </a:r>
            <a:endParaRPr b="1">
              <a:latin typeface="Nunito"/>
              <a:ea typeface="Nunito"/>
              <a:cs typeface="Nunito"/>
              <a:sym typeface="Nunito"/>
            </a:endParaRPr>
          </a:p>
          <a:p>
            <a:pPr indent="0" lvl="0" marL="0" rtl="0" algn="l">
              <a:lnSpc>
                <a:spcPct val="150000"/>
              </a:lnSpc>
              <a:spcBef>
                <a:spcPts val="0"/>
              </a:spcBef>
              <a:spcAft>
                <a:spcPts val="0"/>
              </a:spcAft>
              <a:buNone/>
            </a:pPr>
            <a:r>
              <a:rPr b="1" lang="en-GB" u="sng">
                <a:solidFill>
                  <a:schemeClr val="hlink"/>
                </a:solidFill>
                <a:latin typeface="Nunito"/>
                <a:ea typeface="Nunito"/>
                <a:cs typeface="Nunito"/>
                <a:sym typeface="Nunito"/>
                <a:hlinkClick r:id="rId5"/>
              </a:rPr>
              <a:t>NCMAS Application Process and Assessment Criteria</a:t>
            </a:r>
            <a:endParaRPr b="1">
              <a:latin typeface="Nunito"/>
              <a:ea typeface="Nunito"/>
              <a:cs typeface="Nunito"/>
              <a:sym typeface="Nunito"/>
            </a:endParaRPr>
          </a:p>
          <a:p>
            <a:pPr indent="0" lvl="0" marL="0" rtl="0" algn="l">
              <a:lnSpc>
                <a:spcPct val="150000"/>
              </a:lnSpc>
              <a:spcBef>
                <a:spcPts val="0"/>
              </a:spcBef>
              <a:spcAft>
                <a:spcPts val="0"/>
              </a:spcAft>
              <a:buNone/>
            </a:pPr>
            <a:r>
              <a:rPr b="1" lang="en-GB" u="sng">
                <a:solidFill>
                  <a:schemeClr val="hlink"/>
                </a:solidFill>
                <a:latin typeface="Nunito"/>
                <a:ea typeface="Nunito"/>
                <a:cs typeface="Nunito"/>
                <a:sym typeface="Nunito"/>
                <a:hlinkClick r:id="rId6"/>
              </a:rPr>
              <a:t>Writing a Strong Competitive Merit Application</a:t>
            </a:r>
            <a:endParaRPr b="1">
              <a:latin typeface="Nunito"/>
              <a:ea typeface="Nunito"/>
              <a:cs typeface="Nunito"/>
              <a:sym typeface="Nunito"/>
            </a:endParaRPr>
          </a:p>
          <a:p>
            <a:pPr indent="0" lvl="0" marL="0" rtl="0" algn="l">
              <a:lnSpc>
                <a:spcPct val="150000"/>
              </a:lnSpc>
              <a:spcBef>
                <a:spcPts val="0"/>
              </a:spcBef>
              <a:spcAft>
                <a:spcPts val="0"/>
              </a:spcAft>
              <a:buNone/>
            </a:pPr>
            <a:r>
              <a:rPr b="1" lang="en-GB" u="sng">
                <a:solidFill>
                  <a:schemeClr val="hlink"/>
                </a:solidFill>
                <a:latin typeface="Nunito"/>
                <a:ea typeface="Nunito"/>
                <a:cs typeface="Nunito"/>
                <a:sym typeface="Nunito"/>
                <a:hlinkClick r:id="rId7"/>
              </a:rPr>
              <a:t>Pawsey Events</a:t>
            </a:r>
            <a:endParaRPr b="1">
              <a:latin typeface="Nunito"/>
              <a:ea typeface="Nunito"/>
              <a:cs typeface="Nunito"/>
              <a:sym typeface="Nunito"/>
            </a:endParaRPr>
          </a:p>
          <a:p>
            <a:pPr indent="0" lvl="0" marL="0" rtl="0" algn="l">
              <a:lnSpc>
                <a:spcPct val="150000"/>
              </a:lnSpc>
              <a:spcBef>
                <a:spcPts val="0"/>
              </a:spcBef>
              <a:spcAft>
                <a:spcPts val="0"/>
              </a:spcAft>
              <a:buNone/>
            </a:pPr>
            <a:r>
              <a:rPr b="1" lang="en-GB" u="sng">
                <a:solidFill>
                  <a:schemeClr val="hlink"/>
                </a:solidFill>
                <a:latin typeface="Nunito"/>
                <a:ea typeface="Nunito"/>
                <a:cs typeface="Nunito"/>
                <a:sym typeface="Nunito"/>
                <a:hlinkClick r:id="rId8"/>
              </a:rPr>
              <a:t>Pawsey Friends Newsletter</a:t>
            </a:r>
            <a:endParaRPr b="1">
              <a:latin typeface="Nunito"/>
              <a:ea typeface="Nunito"/>
              <a:cs typeface="Nunito"/>
              <a:sym typeface="Nunito"/>
            </a:endParaRPr>
          </a:p>
          <a:p>
            <a:pPr indent="0" lvl="0" marL="0" rtl="0" algn="l">
              <a:lnSpc>
                <a:spcPct val="150000"/>
              </a:lnSpc>
              <a:spcBef>
                <a:spcPts val="0"/>
              </a:spcBef>
              <a:spcAft>
                <a:spcPts val="0"/>
              </a:spcAft>
              <a:buNone/>
            </a:pPr>
            <a:r>
              <a:rPr b="1" lang="en-GB">
                <a:latin typeface="Nunito"/>
                <a:ea typeface="Nunito"/>
                <a:cs typeface="Nunito"/>
                <a:sym typeface="Nunito"/>
              </a:rPr>
              <a:t>MASSIVE</a:t>
            </a:r>
            <a:endParaRPr b="1">
              <a:latin typeface="Nunito"/>
              <a:ea typeface="Nunito"/>
              <a:cs typeface="Nunito"/>
              <a:sym typeface="Nunito"/>
            </a:endParaRPr>
          </a:p>
          <a:p>
            <a:pPr indent="0" lvl="0" marL="0" rtl="0" algn="l">
              <a:lnSpc>
                <a:spcPct val="150000"/>
              </a:lnSpc>
              <a:spcBef>
                <a:spcPts val="0"/>
              </a:spcBef>
              <a:spcAft>
                <a:spcPts val="0"/>
              </a:spcAft>
              <a:buNone/>
            </a:pPr>
            <a:r>
              <a:rPr b="1" lang="en-GB" u="sng">
                <a:solidFill>
                  <a:schemeClr val="hlink"/>
                </a:solidFill>
                <a:latin typeface="Nunito"/>
                <a:ea typeface="Nunito"/>
                <a:cs typeface="Nunito"/>
                <a:sym typeface="Nunito"/>
                <a:hlinkClick r:id="rId9"/>
              </a:rPr>
              <a:t>Access through NCMAS</a:t>
            </a:r>
            <a:r>
              <a:rPr b="1" lang="en-GB">
                <a:latin typeface="Nunito"/>
                <a:ea typeface="Nunito"/>
                <a:cs typeface="Nunito"/>
                <a:sym typeface="Nunito"/>
              </a:rPr>
              <a:t> </a:t>
            </a:r>
            <a:endParaRPr b="1">
              <a:latin typeface="Nunito"/>
              <a:ea typeface="Nunito"/>
              <a:cs typeface="Nunito"/>
              <a:sym typeface="Nunito"/>
            </a:endParaRPr>
          </a:p>
          <a:p>
            <a:pPr indent="0" lvl="0" marL="457200" rtl="0" algn="l">
              <a:lnSpc>
                <a:spcPct val="150000"/>
              </a:lnSpc>
              <a:spcBef>
                <a:spcPts val="0"/>
              </a:spcBef>
              <a:spcAft>
                <a:spcPts val="0"/>
              </a:spcAft>
              <a:buNone/>
            </a:pPr>
            <a:r>
              <a:t/>
            </a:r>
            <a:endParaRPr u="sng">
              <a:solidFill>
                <a:schemeClr val="hlink"/>
              </a:solidFill>
              <a:highlight>
                <a:srgbClr val="FFFFFF"/>
              </a:highlight>
              <a:latin typeface="Nunito"/>
              <a:ea typeface="Nunito"/>
              <a:cs typeface="Nunito"/>
              <a:sym typeface="Nunito"/>
            </a:endParaRPr>
          </a:p>
          <a:p>
            <a:pPr indent="0" lvl="0" marL="0" rtl="0" algn="l">
              <a:lnSpc>
                <a:spcPct val="150000"/>
              </a:lnSpc>
              <a:spcBef>
                <a:spcPts val="0"/>
              </a:spcBef>
              <a:spcAft>
                <a:spcPts val="0"/>
              </a:spcAft>
              <a:buNone/>
            </a:pPr>
            <a:r>
              <a:t/>
            </a:r>
            <a:endParaRPr b="1">
              <a:solidFill>
                <a:srgbClr val="094183"/>
              </a:solidFill>
              <a:latin typeface="Nunito"/>
              <a:ea typeface="Nunito"/>
              <a:cs typeface="Nunito"/>
              <a:sym typeface="Nunito"/>
            </a:endParaRPr>
          </a:p>
        </p:txBody>
      </p:sp>
      <p:pic>
        <p:nvPicPr>
          <p:cNvPr id="536" name="Google Shape;536;p64"/>
          <p:cNvPicPr preferRelativeResize="0"/>
          <p:nvPr/>
        </p:nvPicPr>
        <p:blipFill rotWithShape="1">
          <a:blip r:embed="rId10">
            <a:alphaModFix/>
          </a:blip>
          <a:srcRect b="15022" l="0" r="0" t="13029"/>
          <a:stretch/>
        </p:blipFill>
        <p:spPr>
          <a:xfrm>
            <a:off x="143650" y="4072100"/>
            <a:ext cx="1249551" cy="472001"/>
          </a:xfrm>
          <a:prstGeom prst="rect">
            <a:avLst/>
          </a:prstGeom>
          <a:noFill/>
          <a:ln>
            <a:noFill/>
          </a:ln>
        </p:spPr>
      </p:pic>
      <p:sp>
        <p:nvSpPr>
          <p:cNvPr id="537" name="Google Shape;537;p64"/>
          <p:cNvSpPr/>
          <p:nvPr/>
        </p:nvSpPr>
        <p:spPr>
          <a:xfrm>
            <a:off x="6400800" y="1333500"/>
            <a:ext cx="2408700" cy="1971300"/>
          </a:xfrm>
          <a:prstGeom prst="wedgeRoundRectCallout">
            <a:avLst>
              <a:gd fmla="val 43986" name="adj1"/>
              <a:gd fmla="val 72012"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br>
              <a:rPr b="1" lang="en-GB">
                <a:latin typeface="Nunito"/>
                <a:ea typeface="Nunito"/>
                <a:cs typeface="Nunito"/>
                <a:sym typeface="Nunito"/>
              </a:rPr>
            </a:br>
            <a:r>
              <a:rPr b="1" lang="en-GB">
                <a:latin typeface="Nunito"/>
                <a:ea typeface="Nunito"/>
                <a:cs typeface="Nunito"/>
                <a:sym typeface="Nunito"/>
              </a:rPr>
              <a:t>We are also preparing a successful sample NCMAS 2021 application to share widely.</a:t>
            </a:r>
            <a:endParaRPr b="1">
              <a:latin typeface="Nunito"/>
              <a:ea typeface="Nunito"/>
              <a:cs typeface="Nunito"/>
              <a:sym typeface="Nunito"/>
            </a:endParaRPr>
          </a:p>
          <a:p>
            <a:pPr indent="0" lvl="0" marL="0" rtl="0" algn="ctr">
              <a:spcBef>
                <a:spcPts val="0"/>
              </a:spcBef>
              <a:spcAft>
                <a:spcPts val="0"/>
              </a:spcAft>
              <a:buNone/>
            </a:pPr>
            <a:r>
              <a:t/>
            </a:r>
            <a:endParaRPr b="1"/>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65"/>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Where to get further help</a:t>
            </a:r>
            <a:endParaRPr sz="2500">
              <a:solidFill>
                <a:schemeClr val="dk1"/>
              </a:solidFill>
              <a:latin typeface="Nunito"/>
              <a:ea typeface="Nunito"/>
              <a:cs typeface="Nunito"/>
              <a:sym typeface="Nunito"/>
            </a:endParaRPr>
          </a:p>
        </p:txBody>
      </p:sp>
      <p:sp>
        <p:nvSpPr>
          <p:cNvPr id="543" name="Google Shape;543;p65"/>
          <p:cNvSpPr txBox="1"/>
          <p:nvPr/>
        </p:nvSpPr>
        <p:spPr>
          <a:xfrm>
            <a:off x="621625" y="1067575"/>
            <a:ext cx="8102100" cy="35865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0"/>
              </a:spcBef>
              <a:spcAft>
                <a:spcPts val="0"/>
              </a:spcAft>
              <a:buNone/>
            </a:pPr>
            <a:r>
              <a:rPr b="1" lang="en-GB" sz="1700">
                <a:latin typeface="Nunito"/>
                <a:ea typeface="Nunito"/>
                <a:cs typeface="Nunito"/>
                <a:sym typeface="Nunito"/>
              </a:rPr>
              <a:t>Please contact your local ICT or compute facility support staff.</a:t>
            </a:r>
            <a:br>
              <a:rPr b="1" lang="en-GB" sz="1700">
                <a:latin typeface="Nunito"/>
                <a:ea typeface="Nunito"/>
                <a:cs typeface="Nunito"/>
                <a:sym typeface="Nunito"/>
              </a:rPr>
            </a:br>
            <a:endParaRPr b="1" sz="1700">
              <a:latin typeface="Nunito"/>
              <a:ea typeface="Nunito"/>
              <a:cs typeface="Nunito"/>
              <a:sym typeface="Nunito"/>
            </a:endParaRPr>
          </a:p>
          <a:p>
            <a:pPr indent="0" lvl="0" marL="0" rtl="0" algn="l">
              <a:lnSpc>
                <a:spcPct val="200000"/>
              </a:lnSpc>
              <a:spcBef>
                <a:spcPts val="0"/>
              </a:spcBef>
              <a:spcAft>
                <a:spcPts val="0"/>
              </a:spcAft>
              <a:buNone/>
            </a:pPr>
            <a:r>
              <a:rPr b="1" lang="en-GB" sz="1700">
                <a:latin typeface="Nunito"/>
                <a:ea typeface="Nunito"/>
                <a:cs typeface="Nunito"/>
                <a:sym typeface="Nunito"/>
              </a:rPr>
              <a:t>NCMAS email: </a:t>
            </a:r>
            <a:r>
              <a:rPr b="1" lang="en-GB" sz="1700" u="sng">
                <a:solidFill>
                  <a:schemeClr val="hlink"/>
                </a:solidFill>
                <a:latin typeface="Nunito"/>
                <a:ea typeface="Nunito"/>
                <a:cs typeface="Nunito"/>
                <a:sym typeface="Nunito"/>
                <a:hlinkClick r:id="rId3"/>
              </a:rPr>
              <a:t>ncmas@nci.org.au</a:t>
            </a:r>
            <a:r>
              <a:rPr b="1" lang="en-GB" sz="1700">
                <a:latin typeface="Nunito"/>
                <a:ea typeface="Nunito"/>
                <a:cs typeface="Nunito"/>
                <a:sym typeface="Nunito"/>
              </a:rPr>
              <a:t> </a:t>
            </a:r>
            <a:br>
              <a:rPr b="1" lang="en-GB" sz="1700">
                <a:latin typeface="Nunito"/>
                <a:ea typeface="Nunito"/>
                <a:cs typeface="Nunito"/>
                <a:sym typeface="Nunito"/>
              </a:rPr>
            </a:br>
            <a:r>
              <a:rPr b="1" lang="en-GB" sz="1700">
                <a:latin typeface="Nunito"/>
                <a:ea typeface="Nunito"/>
                <a:cs typeface="Nunito"/>
                <a:sym typeface="Nunito"/>
              </a:rPr>
              <a:t>Australian BioCommons: </a:t>
            </a:r>
            <a:r>
              <a:rPr b="1" lang="en-GB" sz="1700" u="sng">
                <a:solidFill>
                  <a:schemeClr val="hlink"/>
                </a:solidFill>
                <a:latin typeface="Nunito"/>
                <a:ea typeface="Nunito"/>
                <a:cs typeface="Nunito"/>
                <a:sym typeface="Nunito"/>
                <a:hlinkClick r:id="rId4"/>
              </a:rPr>
              <a:t>https://www.biocommons.org.au/contact-form</a:t>
            </a:r>
            <a:r>
              <a:rPr b="1" lang="en-GB" sz="1700">
                <a:latin typeface="Nunito"/>
                <a:ea typeface="Nunito"/>
                <a:cs typeface="Nunito"/>
                <a:sym typeface="Nunito"/>
              </a:rPr>
              <a:t> </a:t>
            </a:r>
            <a:endParaRPr b="1" sz="1700">
              <a:latin typeface="Nunito"/>
              <a:ea typeface="Nunito"/>
              <a:cs typeface="Nunito"/>
              <a:sym typeface="Nunito"/>
            </a:endParaRPr>
          </a:p>
          <a:p>
            <a:pPr indent="0" lvl="0" marL="0" rtl="0" algn="l">
              <a:lnSpc>
                <a:spcPct val="200000"/>
              </a:lnSpc>
              <a:spcBef>
                <a:spcPts val="0"/>
              </a:spcBef>
              <a:spcAft>
                <a:spcPts val="0"/>
              </a:spcAft>
              <a:buNone/>
            </a:pPr>
            <a:r>
              <a:rPr b="1" lang="en-GB" sz="1700">
                <a:latin typeface="Nunito"/>
                <a:ea typeface="Nunito"/>
                <a:cs typeface="Nunito"/>
                <a:sym typeface="Nunito"/>
              </a:rPr>
              <a:t>Sydney Informatics Hub, University of Sydney: </a:t>
            </a:r>
            <a:r>
              <a:rPr b="1" lang="en-GB" sz="1700" u="sng">
                <a:solidFill>
                  <a:schemeClr val="hlink"/>
                </a:solidFill>
                <a:latin typeface="Nunito"/>
                <a:ea typeface="Nunito"/>
                <a:cs typeface="Nunito"/>
                <a:sym typeface="Nunito"/>
                <a:hlinkClick r:id="rId5"/>
              </a:rPr>
              <a:t>sih.info@sydney.edu.au</a:t>
            </a:r>
            <a:endParaRPr b="1" sz="1700">
              <a:latin typeface="Nunito"/>
              <a:ea typeface="Nunito"/>
              <a:cs typeface="Nunito"/>
              <a:sym typeface="Nunito"/>
            </a:endParaRPr>
          </a:p>
          <a:p>
            <a:pPr indent="0" lvl="0" marL="0" rtl="0" algn="l">
              <a:lnSpc>
                <a:spcPct val="200000"/>
              </a:lnSpc>
              <a:spcBef>
                <a:spcPts val="0"/>
              </a:spcBef>
              <a:spcAft>
                <a:spcPts val="0"/>
              </a:spcAft>
              <a:buNone/>
            </a:pPr>
            <a:r>
              <a:t/>
            </a:r>
            <a:endParaRPr sz="1700" u="sng">
              <a:solidFill>
                <a:schemeClr val="hlink"/>
              </a:solidFill>
              <a:highlight>
                <a:srgbClr val="FFFFFF"/>
              </a:highlight>
              <a:latin typeface="Nunito"/>
              <a:ea typeface="Nunito"/>
              <a:cs typeface="Nunito"/>
              <a:sym typeface="Nunito"/>
            </a:endParaRPr>
          </a:p>
          <a:p>
            <a:pPr indent="0" lvl="0" marL="0" rtl="0" algn="l">
              <a:lnSpc>
                <a:spcPct val="200000"/>
              </a:lnSpc>
              <a:spcBef>
                <a:spcPts val="0"/>
              </a:spcBef>
              <a:spcAft>
                <a:spcPts val="0"/>
              </a:spcAft>
              <a:buNone/>
            </a:pPr>
            <a:r>
              <a:t/>
            </a:r>
            <a:endParaRPr b="1" sz="1700">
              <a:solidFill>
                <a:srgbClr val="094183"/>
              </a:solidFill>
              <a:latin typeface="Nunito"/>
              <a:ea typeface="Nunito"/>
              <a:cs typeface="Nunito"/>
              <a:sym typeface="Nunito"/>
            </a:endParaRPr>
          </a:p>
        </p:txBody>
      </p:sp>
      <p:pic>
        <p:nvPicPr>
          <p:cNvPr id="544" name="Google Shape;544;p65"/>
          <p:cNvPicPr preferRelativeResize="0"/>
          <p:nvPr/>
        </p:nvPicPr>
        <p:blipFill rotWithShape="1">
          <a:blip r:embed="rId6">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1"/>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b="1" lang="en-GB" sz="2700">
                <a:solidFill>
                  <a:srgbClr val="104388"/>
                </a:solidFill>
                <a:latin typeface="Nunito"/>
                <a:ea typeface="Nunito"/>
                <a:cs typeface="Nunito"/>
                <a:sym typeface="Nunito"/>
              </a:rPr>
              <a:t>Sydney Informatics Hub &amp; Australian BioCommons</a:t>
            </a:r>
            <a:endParaRPr sz="2500">
              <a:solidFill>
                <a:schemeClr val="dk1"/>
              </a:solidFill>
              <a:latin typeface="Nunito"/>
              <a:ea typeface="Nunito"/>
              <a:cs typeface="Nunito"/>
              <a:sym typeface="Nunito"/>
            </a:endParaRPr>
          </a:p>
        </p:txBody>
      </p:sp>
      <p:sp>
        <p:nvSpPr>
          <p:cNvPr id="145" name="Google Shape;145;p21"/>
          <p:cNvSpPr txBox="1"/>
          <p:nvPr/>
        </p:nvSpPr>
        <p:spPr>
          <a:xfrm>
            <a:off x="621625" y="1067575"/>
            <a:ext cx="81021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sz="1600">
              <a:latin typeface="Nunito"/>
              <a:ea typeface="Nunito"/>
              <a:cs typeface="Nunito"/>
              <a:sym typeface="Nunito"/>
            </a:endParaRPr>
          </a:p>
        </p:txBody>
      </p:sp>
      <p:pic>
        <p:nvPicPr>
          <p:cNvPr id="146" name="Google Shape;146;p21"/>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147" name="Google Shape;147;p21"/>
          <p:cNvSpPr txBox="1"/>
          <p:nvPr/>
        </p:nvSpPr>
        <p:spPr>
          <a:xfrm>
            <a:off x="621750" y="1313450"/>
            <a:ext cx="8102100" cy="4311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t/>
            </a:r>
            <a:endParaRPr b="1" sz="1600">
              <a:latin typeface="Nunito"/>
              <a:ea typeface="Nunito"/>
              <a:cs typeface="Nunito"/>
              <a:sym typeface="Nunito"/>
            </a:endParaRPr>
          </a:p>
        </p:txBody>
      </p:sp>
      <p:sp>
        <p:nvSpPr>
          <p:cNvPr id="148" name="Google Shape;148;p21"/>
          <p:cNvSpPr txBox="1"/>
          <p:nvPr/>
        </p:nvSpPr>
        <p:spPr>
          <a:xfrm>
            <a:off x="621625" y="770525"/>
            <a:ext cx="8102100" cy="33864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b="1" lang="en-GB" sz="1300">
                <a:latin typeface="Nunito"/>
                <a:ea typeface="Nunito"/>
                <a:cs typeface="Nunito"/>
                <a:sym typeface="Nunito"/>
              </a:rPr>
              <a:t>Dr. Tracy Chew</a:t>
            </a:r>
            <a:endParaRPr b="1" sz="1300">
              <a:latin typeface="Nunito"/>
              <a:ea typeface="Nunito"/>
              <a:cs typeface="Nunito"/>
              <a:sym typeface="Nunito"/>
            </a:endParaRPr>
          </a:p>
          <a:p>
            <a:pPr indent="0" lvl="0" marL="0" rtl="0" algn="l">
              <a:lnSpc>
                <a:spcPct val="150000"/>
              </a:lnSpc>
              <a:spcBef>
                <a:spcPts val="0"/>
              </a:spcBef>
              <a:spcAft>
                <a:spcPts val="0"/>
              </a:spcAft>
              <a:buNone/>
            </a:pPr>
            <a:r>
              <a:rPr b="1" lang="en-GB" sz="1300">
                <a:latin typeface="Nunito"/>
                <a:ea typeface="Nunito"/>
                <a:cs typeface="Nunito"/>
                <a:sym typeface="Nunito"/>
              </a:rPr>
              <a:t>Bioinformatics Group Lead</a:t>
            </a:r>
            <a:endParaRPr b="1" sz="1300">
              <a:latin typeface="Nunito"/>
              <a:ea typeface="Nunito"/>
              <a:cs typeface="Nunito"/>
              <a:sym typeface="Nunito"/>
            </a:endParaRPr>
          </a:p>
          <a:p>
            <a:pPr indent="0" lvl="0" marL="0" rtl="0" algn="l">
              <a:lnSpc>
                <a:spcPct val="150000"/>
              </a:lnSpc>
              <a:spcBef>
                <a:spcPts val="0"/>
              </a:spcBef>
              <a:spcAft>
                <a:spcPts val="0"/>
              </a:spcAft>
              <a:buNone/>
            </a:pPr>
            <a:r>
              <a:rPr b="1" lang="en-GB" sz="1300">
                <a:latin typeface="Nunito"/>
                <a:ea typeface="Nunito"/>
                <a:cs typeface="Nunito"/>
                <a:sym typeface="Nunito"/>
              </a:rPr>
              <a:t>Sydney Informatics Hub, University of Sydney</a:t>
            </a:r>
            <a:endParaRPr b="1" sz="1300">
              <a:latin typeface="Nunito"/>
              <a:ea typeface="Nunito"/>
              <a:cs typeface="Nunito"/>
              <a:sym typeface="Nunito"/>
            </a:endParaRPr>
          </a:p>
          <a:p>
            <a:pPr indent="0" lvl="0" marL="0" rtl="0" algn="l">
              <a:lnSpc>
                <a:spcPct val="150000"/>
              </a:lnSpc>
              <a:spcBef>
                <a:spcPts val="0"/>
              </a:spcBef>
              <a:spcAft>
                <a:spcPts val="0"/>
              </a:spcAft>
              <a:buNone/>
            </a:pPr>
            <a:r>
              <a:t/>
            </a:r>
            <a:endParaRPr b="1" sz="1300">
              <a:latin typeface="Nunito"/>
              <a:ea typeface="Nunito"/>
              <a:cs typeface="Nunito"/>
              <a:sym typeface="Nunito"/>
            </a:endParaRPr>
          </a:p>
          <a:p>
            <a:pPr indent="0" lvl="0" marL="0" rtl="0" algn="l">
              <a:lnSpc>
                <a:spcPct val="150000"/>
              </a:lnSpc>
              <a:spcBef>
                <a:spcPts val="0"/>
              </a:spcBef>
              <a:spcAft>
                <a:spcPts val="0"/>
              </a:spcAft>
              <a:buNone/>
            </a:pPr>
            <a:r>
              <a:rPr b="1" lang="en-GB" sz="1300">
                <a:latin typeface="Nunito"/>
                <a:ea typeface="Nunito"/>
                <a:cs typeface="Nunito"/>
                <a:sym typeface="Nunito"/>
              </a:rPr>
              <a:t>Dr. Georgina Samaha</a:t>
            </a:r>
            <a:endParaRPr b="1" sz="1300">
              <a:latin typeface="Nunito"/>
              <a:ea typeface="Nunito"/>
              <a:cs typeface="Nunito"/>
              <a:sym typeface="Nunito"/>
            </a:endParaRPr>
          </a:p>
          <a:p>
            <a:pPr indent="0" lvl="0" marL="0" rtl="0" algn="l">
              <a:lnSpc>
                <a:spcPct val="150000"/>
              </a:lnSpc>
              <a:spcBef>
                <a:spcPts val="0"/>
              </a:spcBef>
              <a:spcAft>
                <a:spcPts val="0"/>
              </a:spcAft>
              <a:buNone/>
            </a:pPr>
            <a:r>
              <a:rPr b="1" lang="en-GB" sz="1300">
                <a:latin typeface="Nunito"/>
                <a:ea typeface="Nunito"/>
                <a:cs typeface="Nunito"/>
                <a:sym typeface="Nunito"/>
              </a:rPr>
              <a:t>Australian BioCommons Senior Bioinformatics Officer</a:t>
            </a:r>
            <a:endParaRPr b="1" sz="1300">
              <a:latin typeface="Nunito"/>
              <a:ea typeface="Nunito"/>
              <a:cs typeface="Nunito"/>
              <a:sym typeface="Nunito"/>
            </a:endParaRPr>
          </a:p>
          <a:p>
            <a:pPr indent="0" lvl="0" marL="0" rtl="0" algn="l">
              <a:lnSpc>
                <a:spcPct val="150000"/>
              </a:lnSpc>
              <a:spcBef>
                <a:spcPts val="0"/>
              </a:spcBef>
              <a:spcAft>
                <a:spcPts val="0"/>
              </a:spcAft>
              <a:buNone/>
            </a:pPr>
            <a:r>
              <a:rPr b="1" lang="en-GB" sz="1300">
                <a:latin typeface="Nunito"/>
                <a:ea typeface="Nunito"/>
                <a:cs typeface="Nunito"/>
                <a:sym typeface="Nunito"/>
              </a:rPr>
              <a:t>Sydney Informatics Hub, University of Sydney</a:t>
            </a:r>
            <a:endParaRPr b="1" sz="1300">
              <a:latin typeface="Nunito"/>
              <a:ea typeface="Nunito"/>
              <a:cs typeface="Nunito"/>
              <a:sym typeface="Nunito"/>
            </a:endParaRPr>
          </a:p>
          <a:p>
            <a:pPr indent="0" lvl="0" marL="0" rtl="0" algn="l">
              <a:lnSpc>
                <a:spcPct val="150000"/>
              </a:lnSpc>
              <a:spcBef>
                <a:spcPts val="0"/>
              </a:spcBef>
              <a:spcAft>
                <a:spcPts val="0"/>
              </a:spcAft>
              <a:buNone/>
            </a:pPr>
            <a:r>
              <a:t/>
            </a:r>
            <a:endParaRPr b="1" sz="1300">
              <a:latin typeface="Nunito"/>
              <a:ea typeface="Nunito"/>
              <a:cs typeface="Nunito"/>
              <a:sym typeface="Nunito"/>
            </a:endParaRPr>
          </a:p>
          <a:p>
            <a:pPr indent="0" lvl="0" marL="0" rtl="0" algn="l">
              <a:lnSpc>
                <a:spcPct val="150000"/>
              </a:lnSpc>
              <a:spcBef>
                <a:spcPts val="0"/>
              </a:spcBef>
              <a:spcAft>
                <a:spcPts val="0"/>
              </a:spcAft>
              <a:buNone/>
            </a:pPr>
            <a:r>
              <a:t/>
            </a:r>
            <a:endParaRPr b="1" sz="1300">
              <a:latin typeface="Nunito"/>
              <a:ea typeface="Nunito"/>
              <a:cs typeface="Nunito"/>
              <a:sym typeface="Nunito"/>
            </a:endParaRPr>
          </a:p>
          <a:p>
            <a:pPr indent="0" lvl="0" marL="0" rtl="0" algn="l">
              <a:lnSpc>
                <a:spcPct val="150000"/>
              </a:lnSpc>
              <a:spcBef>
                <a:spcPts val="0"/>
              </a:spcBef>
              <a:spcAft>
                <a:spcPts val="0"/>
              </a:spcAft>
              <a:buNone/>
            </a:pPr>
            <a:r>
              <a:t/>
            </a:r>
            <a:endParaRPr b="1" sz="1300">
              <a:latin typeface="Nunito"/>
              <a:ea typeface="Nunito"/>
              <a:cs typeface="Nunito"/>
              <a:sym typeface="Nunito"/>
            </a:endParaRPr>
          </a:p>
          <a:p>
            <a:pPr indent="0" lvl="0" marL="0" rtl="0" algn="l">
              <a:lnSpc>
                <a:spcPct val="150000"/>
              </a:lnSpc>
              <a:spcBef>
                <a:spcPts val="0"/>
              </a:spcBef>
              <a:spcAft>
                <a:spcPts val="0"/>
              </a:spcAft>
              <a:buNone/>
            </a:pPr>
            <a:r>
              <a:t/>
            </a:r>
            <a:endParaRPr b="1" sz="1300">
              <a:latin typeface="Nunito"/>
              <a:ea typeface="Nunito"/>
              <a:cs typeface="Nunito"/>
              <a:sym typeface="Nunito"/>
            </a:endParaRPr>
          </a:p>
        </p:txBody>
      </p:sp>
      <p:pic>
        <p:nvPicPr>
          <p:cNvPr id="149" name="Google Shape;149;p21"/>
          <p:cNvPicPr preferRelativeResize="0"/>
          <p:nvPr/>
        </p:nvPicPr>
        <p:blipFill>
          <a:blip r:embed="rId4">
            <a:alphaModFix/>
          </a:blip>
          <a:stretch>
            <a:fillRect/>
          </a:stretch>
        </p:blipFill>
        <p:spPr>
          <a:xfrm>
            <a:off x="6492450" y="893562"/>
            <a:ext cx="965626" cy="966077"/>
          </a:xfrm>
          <a:prstGeom prst="rect">
            <a:avLst/>
          </a:prstGeom>
          <a:noFill/>
          <a:ln>
            <a:noFill/>
          </a:ln>
        </p:spPr>
      </p:pic>
      <p:pic>
        <p:nvPicPr>
          <p:cNvPr id="150" name="Google Shape;150;p21"/>
          <p:cNvPicPr preferRelativeResize="0"/>
          <p:nvPr/>
        </p:nvPicPr>
        <p:blipFill>
          <a:blip r:embed="rId5">
            <a:alphaModFix/>
          </a:blip>
          <a:stretch>
            <a:fillRect/>
          </a:stretch>
        </p:blipFill>
        <p:spPr>
          <a:xfrm>
            <a:off x="6492450" y="2006175"/>
            <a:ext cx="965625" cy="10740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pic>
        <p:nvPicPr>
          <p:cNvPr id="549" name="Google Shape;549;p66"/>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550" name="Google Shape;550;p66"/>
          <p:cNvSpPr txBox="1"/>
          <p:nvPr/>
        </p:nvSpPr>
        <p:spPr>
          <a:xfrm>
            <a:off x="256225" y="1409650"/>
            <a:ext cx="8643600" cy="842700"/>
          </a:xfrm>
          <a:prstGeom prst="rect">
            <a:avLst/>
          </a:prstGeom>
          <a:noFill/>
          <a:ln>
            <a:noFill/>
          </a:ln>
        </p:spPr>
        <p:txBody>
          <a:bodyPr anchorCtr="0" anchor="t" bIns="19050" lIns="38100" spcFirstLastPara="1" rIns="38100" wrap="square" tIns="19050">
            <a:noAutofit/>
          </a:bodyPr>
          <a:lstStyle/>
          <a:p>
            <a:pPr indent="0" lvl="0" marL="457200" marR="0" rtl="0" algn="ctr">
              <a:spcBef>
                <a:spcPts val="0"/>
              </a:spcBef>
              <a:spcAft>
                <a:spcPts val="0"/>
              </a:spcAft>
              <a:buNone/>
            </a:pPr>
            <a:r>
              <a:rPr lang="en-GB" sz="4300">
                <a:solidFill>
                  <a:srgbClr val="104388"/>
                </a:solidFill>
                <a:latin typeface="Nunito"/>
                <a:ea typeface="Nunito"/>
                <a:cs typeface="Nunito"/>
                <a:sym typeface="Nunito"/>
              </a:rPr>
              <a:t>Q&amp;A </a:t>
            </a:r>
            <a:endParaRPr sz="4300">
              <a:solidFill>
                <a:srgbClr val="1B243B"/>
              </a:solidFill>
              <a:latin typeface="Nunito"/>
              <a:ea typeface="Nunito"/>
              <a:cs typeface="Nunito"/>
              <a:sym typeface="Nunito"/>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67"/>
          <p:cNvSpPr txBox="1"/>
          <p:nvPr/>
        </p:nvSpPr>
        <p:spPr>
          <a:xfrm>
            <a:off x="566150" y="202250"/>
            <a:ext cx="8118900" cy="4962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b="1" lang="en-GB" sz="3000">
                <a:solidFill>
                  <a:srgbClr val="104388"/>
                </a:solidFill>
                <a:latin typeface="Nunito"/>
                <a:ea typeface="Nunito"/>
                <a:cs typeface="Nunito"/>
                <a:sym typeface="Nunito"/>
              </a:rPr>
              <a:t>Next ... </a:t>
            </a:r>
            <a:endParaRPr b="1" sz="3000">
              <a:solidFill>
                <a:srgbClr val="104388"/>
              </a:solidFill>
              <a:latin typeface="Nunito"/>
              <a:ea typeface="Nunito"/>
              <a:cs typeface="Nunito"/>
              <a:sym typeface="Nunito"/>
            </a:endParaRPr>
          </a:p>
          <a:p>
            <a:pPr indent="0" lvl="0" marL="0" marR="0" rtl="0" algn="l">
              <a:spcBef>
                <a:spcPts val="0"/>
              </a:spcBef>
              <a:spcAft>
                <a:spcPts val="0"/>
              </a:spcAft>
              <a:buNone/>
            </a:pPr>
            <a:r>
              <a:t/>
            </a:r>
            <a:endParaRPr b="1" sz="3000">
              <a:solidFill>
                <a:srgbClr val="104388"/>
              </a:solidFill>
              <a:latin typeface="Nunito"/>
              <a:ea typeface="Nunito"/>
              <a:cs typeface="Nunito"/>
              <a:sym typeface="Nunito"/>
            </a:endParaRPr>
          </a:p>
          <a:p>
            <a:pPr indent="0" lvl="0" marL="0" marR="0" rtl="0" algn="l">
              <a:spcBef>
                <a:spcPts val="0"/>
              </a:spcBef>
              <a:spcAft>
                <a:spcPts val="0"/>
              </a:spcAft>
              <a:buNone/>
            </a:pPr>
            <a:r>
              <a:rPr b="1" i="1" lang="en-GB" sz="2600">
                <a:solidFill>
                  <a:srgbClr val="104388"/>
                </a:solidFill>
                <a:latin typeface="Nunito"/>
                <a:ea typeface="Nunito"/>
                <a:cs typeface="Nunito"/>
                <a:sym typeface="Nunito"/>
              </a:rPr>
              <a:t>Where to go when your bioinformatics outgrows your compute</a:t>
            </a:r>
            <a:endParaRPr b="1" i="1" sz="2600">
              <a:solidFill>
                <a:srgbClr val="104388"/>
              </a:solidFill>
              <a:latin typeface="Nunito"/>
              <a:ea typeface="Nunito"/>
              <a:cs typeface="Nunito"/>
              <a:sym typeface="Nunito"/>
            </a:endParaRPr>
          </a:p>
          <a:p>
            <a:pPr indent="0" lvl="0" marL="0" marR="0" rtl="0" algn="l">
              <a:spcBef>
                <a:spcPts val="0"/>
              </a:spcBef>
              <a:spcAft>
                <a:spcPts val="0"/>
              </a:spcAft>
              <a:buNone/>
            </a:pPr>
            <a:r>
              <a:t/>
            </a:r>
            <a:endParaRPr b="1" i="1" sz="2600">
              <a:solidFill>
                <a:srgbClr val="104388"/>
              </a:solidFill>
              <a:latin typeface="Nunito"/>
              <a:ea typeface="Nunito"/>
              <a:cs typeface="Nunito"/>
              <a:sym typeface="Nunito"/>
            </a:endParaRPr>
          </a:p>
          <a:p>
            <a:pPr indent="0" lvl="0" marL="0" marR="0" rtl="0" algn="l">
              <a:spcBef>
                <a:spcPts val="0"/>
              </a:spcBef>
              <a:spcAft>
                <a:spcPts val="0"/>
              </a:spcAft>
              <a:buNone/>
            </a:pPr>
            <a:r>
              <a:t/>
            </a:r>
            <a:endParaRPr b="1" i="1" sz="2600">
              <a:solidFill>
                <a:srgbClr val="104388"/>
              </a:solidFill>
              <a:latin typeface="Nunito"/>
              <a:ea typeface="Nunito"/>
              <a:cs typeface="Nunito"/>
              <a:sym typeface="Nunito"/>
            </a:endParaRPr>
          </a:p>
          <a:p>
            <a:pPr indent="0" lvl="0" marL="0" marR="0" rtl="0" algn="l">
              <a:spcBef>
                <a:spcPts val="0"/>
              </a:spcBef>
              <a:spcAft>
                <a:spcPts val="0"/>
              </a:spcAft>
              <a:buNone/>
            </a:pPr>
            <a:r>
              <a:t/>
            </a:r>
            <a:endParaRPr b="1" i="1" sz="2600">
              <a:solidFill>
                <a:srgbClr val="104388"/>
              </a:solidFill>
              <a:latin typeface="Nunito"/>
              <a:ea typeface="Nunito"/>
              <a:cs typeface="Nunito"/>
              <a:sym typeface="Nunito"/>
            </a:endParaRPr>
          </a:p>
          <a:p>
            <a:pPr indent="0" lvl="0" marL="0" marR="0" rtl="0" algn="l">
              <a:spcBef>
                <a:spcPts val="0"/>
              </a:spcBef>
              <a:spcAft>
                <a:spcPts val="0"/>
              </a:spcAft>
              <a:buNone/>
            </a:pPr>
            <a:r>
              <a:rPr b="1" i="1" lang="en-GB" sz="2600">
                <a:solidFill>
                  <a:srgbClr val="104388"/>
                </a:solidFill>
                <a:latin typeface="Nunito"/>
                <a:ea typeface="Nunito"/>
                <a:cs typeface="Nunito"/>
                <a:sym typeface="Nunito"/>
              </a:rPr>
              <a:t>Other bioinformatics training events</a:t>
            </a:r>
            <a:endParaRPr b="1" i="1" sz="2600">
              <a:solidFill>
                <a:srgbClr val="104388"/>
              </a:solidFill>
              <a:latin typeface="Nunito"/>
              <a:ea typeface="Nunito"/>
              <a:cs typeface="Nunito"/>
              <a:sym typeface="Nunito"/>
            </a:endParaRPr>
          </a:p>
          <a:p>
            <a:pPr indent="0" lvl="0" marL="0" rtl="0" algn="l">
              <a:lnSpc>
                <a:spcPct val="150000"/>
              </a:lnSpc>
              <a:spcBef>
                <a:spcPts val="0"/>
              </a:spcBef>
              <a:spcAft>
                <a:spcPts val="0"/>
              </a:spcAft>
              <a:buNone/>
            </a:pPr>
            <a:r>
              <a:rPr lang="en-GB" sz="2000">
                <a:solidFill>
                  <a:schemeClr val="accent5"/>
                </a:solidFill>
                <a:latin typeface="Nunito"/>
                <a:ea typeface="Nunito"/>
                <a:cs typeface="Nunito"/>
                <a:sym typeface="Nunito"/>
              </a:rPr>
              <a:t>biocommons.org.au/events</a:t>
            </a:r>
            <a:endParaRPr b="1" i="1" sz="2600">
              <a:solidFill>
                <a:srgbClr val="104388"/>
              </a:solidFill>
              <a:latin typeface="Nunito"/>
              <a:ea typeface="Nunito"/>
              <a:cs typeface="Nunito"/>
              <a:sym typeface="Nunito"/>
            </a:endParaRPr>
          </a:p>
          <a:p>
            <a:pPr indent="0" lvl="0" marL="0" marR="0" rtl="0" algn="l">
              <a:spcBef>
                <a:spcPts val="0"/>
              </a:spcBef>
              <a:spcAft>
                <a:spcPts val="0"/>
              </a:spcAft>
              <a:buNone/>
            </a:pPr>
            <a:r>
              <a:t/>
            </a:r>
            <a:endParaRPr b="1" i="1" sz="2600">
              <a:solidFill>
                <a:srgbClr val="104388"/>
              </a:solidFill>
              <a:latin typeface="Nunito"/>
              <a:ea typeface="Nunito"/>
              <a:cs typeface="Nunito"/>
              <a:sym typeface="Nunito"/>
            </a:endParaRPr>
          </a:p>
        </p:txBody>
      </p:sp>
      <p:sp>
        <p:nvSpPr>
          <p:cNvPr id="556" name="Google Shape;556;p67"/>
          <p:cNvSpPr txBox="1"/>
          <p:nvPr/>
        </p:nvSpPr>
        <p:spPr>
          <a:xfrm>
            <a:off x="566150" y="2119650"/>
            <a:ext cx="6523800" cy="904200"/>
          </a:xfrm>
          <a:prstGeom prst="rect">
            <a:avLst/>
          </a:prstGeom>
          <a:noFill/>
          <a:ln>
            <a:noFill/>
          </a:ln>
        </p:spPr>
        <p:txBody>
          <a:bodyPr anchorCtr="0" anchor="t" bIns="19050" lIns="38100" spcFirstLastPara="1" rIns="38100" wrap="square" tIns="19050">
            <a:noAutofit/>
          </a:bodyPr>
          <a:lstStyle/>
          <a:p>
            <a:pPr indent="0" lvl="0" marL="0" marR="0" rtl="0" algn="l">
              <a:lnSpc>
                <a:spcPct val="150000"/>
              </a:lnSpc>
              <a:spcBef>
                <a:spcPts val="0"/>
              </a:spcBef>
              <a:spcAft>
                <a:spcPts val="0"/>
              </a:spcAft>
              <a:buNone/>
            </a:pPr>
            <a:r>
              <a:rPr lang="en-GB" sz="2000">
                <a:solidFill>
                  <a:schemeClr val="dk2"/>
                </a:solidFill>
                <a:latin typeface="Nunito"/>
                <a:ea typeface="Nunito"/>
                <a:cs typeface="Nunito"/>
                <a:sym typeface="Nunito"/>
              </a:rPr>
              <a:t>Recording available soon</a:t>
            </a:r>
            <a:endParaRPr sz="2000">
              <a:solidFill>
                <a:schemeClr val="dk2"/>
              </a:solidFill>
              <a:latin typeface="Nunito"/>
              <a:ea typeface="Nunito"/>
              <a:cs typeface="Nunito"/>
              <a:sym typeface="Nunito"/>
            </a:endParaRPr>
          </a:p>
          <a:p>
            <a:pPr indent="0" lvl="0" marL="0" marR="0" rtl="0" algn="l">
              <a:lnSpc>
                <a:spcPct val="150000"/>
              </a:lnSpc>
              <a:spcBef>
                <a:spcPts val="0"/>
              </a:spcBef>
              <a:spcAft>
                <a:spcPts val="0"/>
              </a:spcAft>
              <a:buNone/>
            </a:pPr>
            <a:r>
              <a:rPr lang="en-GB" sz="2000">
                <a:solidFill>
                  <a:srgbClr val="146899"/>
                </a:solidFill>
                <a:latin typeface="Nunito"/>
                <a:ea typeface="Nunito"/>
                <a:cs typeface="Nunito"/>
                <a:sym typeface="Nunito"/>
              </a:rPr>
              <a:t>https://www.youtube.com/c/AustralianBioCommons</a:t>
            </a:r>
            <a:endParaRPr sz="2000">
              <a:solidFill>
                <a:schemeClr val="dk2"/>
              </a:solidFill>
              <a:latin typeface="Nunito"/>
              <a:ea typeface="Nunito"/>
              <a:cs typeface="Nunito"/>
              <a:sym typeface="Nunito"/>
            </a:endParaRPr>
          </a:p>
        </p:txBody>
      </p:sp>
      <p:pic>
        <p:nvPicPr>
          <p:cNvPr id="557" name="Google Shape;557;p67"/>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68"/>
          <p:cNvSpPr txBox="1"/>
          <p:nvPr/>
        </p:nvSpPr>
        <p:spPr>
          <a:xfrm>
            <a:off x="152400" y="152400"/>
            <a:ext cx="7640400" cy="53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rgbClr val="104388"/>
                </a:solidFill>
                <a:latin typeface="Nunito"/>
                <a:ea typeface="Nunito"/>
                <a:cs typeface="Nunito"/>
                <a:sym typeface="Nunito"/>
              </a:rPr>
              <a:t>Please t</a:t>
            </a:r>
            <a:r>
              <a:rPr lang="en-GB" sz="3000">
                <a:solidFill>
                  <a:srgbClr val="104388"/>
                </a:solidFill>
                <a:latin typeface="Nunito"/>
                <a:ea typeface="Nunito"/>
                <a:cs typeface="Nunito"/>
                <a:sym typeface="Nunito"/>
              </a:rPr>
              <a:t>ell us what you thought ...</a:t>
            </a:r>
            <a:endParaRPr sz="3000">
              <a:solidFill>
                <a:srgbClr val="104388"/>
              </a:solidFill>
              <a:latin typeface="Nunito"/>
              <a:ea typeface="Nunito"/>
              <a:cs typeface="Nunito"/>
              <a:sym typeface="Nunito"/>
            </a:endParaRPr>
          </a:p>
        </p:txBody>
      </p:sp>
      <p:sp>
        <p:nvSpPr>
          <p:cNvPr id="563" name="Google Shape;563;p68"/>
          <p:cNvSpPr/>
          <p:nvPr/>
        </p:nvSpPr>
        <p:spPr>
          <a:xfrm>
            <a:off x="2728050" y="1702350"/>
            <a:ext cx="3687900" cy="1819800"/>
          </a:xfrm>
          <a:prstGeom prst="wedgeRoundRectCallout">
            <a:avLst>
              <a:gd fmla="val -35965" name="adj1"/>
              <a:gd fmla="val 67813" name="adj2"/>
              <a:gd fmla="val 0" name="adj3"/>
            </a:avLst>
          </a:prstGeom>
          <a:solidFill>
            <a:schemeClr val="accent2"/>
          </a:solidFill>
          <a:ln cap="flat" cmpd="sng" w="28575">
            <a:solidFill>
              <a:schemeClr val="lt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68"/>
          <p:cNvSpPr txBox="1"/>
          <p:nvPr/>
        </p:nvSpPr>
        <p:spPr>
          <a:xfrm>
            <a:off x="1477800" y="2178800"/>
            <a:ext cx="6188400" cy="1893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3700">
                <a:solidFill>
                  <a:schemeClr val="lt1"/>
                </a:solidFill>
                <a:latin typeface="Nunito"/>
                <a:ea typeface="Nunito"/>
                <a:cs typeface="Nunito"/>
                <a:sym typeface="Nunito"/>
              </a:rPr>
              <a:t>Feedback survey</a:t>
            </a:r>
            <a:endParaRPr sz="3700">
              <a:solidFill>
                <a:schemeClr val="lt1"/>
              </a:solidFill>
              <a:latin typeface="Nunito"/>
              <a:ea typeface="Nunito"/>
              <a:cs typeface="Nunito"/>
              <a:sym typeface="Nunito"/>
            </a:endParaRPr>
          </a:p>
          <a:p>
            <a:pPr indent="0" lvl="0" marL="0" rtl="0" algn="ctr">
              <a:spcBef>
                <a:spcPts val="0"/>
              </a:spcBef>
              <a:spcAft>
                <a:spcPts val="0"/>
              </a:spcAft>
              <a:buNone/>
            </a:pPr>
            <a:r>
              <a:t/>
            </a:r>
            <a:endParaRPr sz="3700">
              <a:solidFill>
                <a:schemeClr val="lt1"/>
              </a:solidFill>
              <a:latin typeface="Nunito"/>
              <a:ea typeface="Nunito"/>
              <a:cs typeface="Nunito"/>
              <a:sym typeface="Nunito"/>
            </a:endParaRPr>
          </a:p>
          <a:p>
            <a:pPr indent="0" lvl="0" marL="0" rtl="0" algn="l">
              <a:spcBef>
                <a:spcPts val="0"/>
              </a:spcBef>
              <a:spcAft>
                <a:spcPts val="0"/>
              </a:spcAft>
              <a:buNone/>
            </a:pPr>
            <a:r>
              <a:t/>
            </a:r>
            <a:endParaRPr sz="3700">
              <a:solidFill>
                <a:schemeClr val="lt1"/>
              </a:solidFill>
              <a:latin typeface="Nunito"/>
              <a:ea typeface="Nunito"/>
              <a:cs typeface="Nunito"/>
              <a:sym typeface="Nunito"/>
            </a:endParaRPr>
          </a:p>
        </p:txBody>
      </p:sp>
      <p:pic>
        <p:nvPicPr>
          <p:cNvPr id="565" name="Google Shape;565;p68"/>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69"/>
          <p:cNvSpPr txBox="1"/>
          <p:nvPr/>
        </p:nvSpPr>
        <p:spPr>
          <a:xfrm>
            <a:off x="-25" y="562450"/>
            <a:ext cx="9144000" cy="1239000"/>
          </a:xfrm>
          <a:prstGeom prst="rect">
            <a:avLst/>
          </a:prstGeom>
          <a:noFill/>
          <a:ln>
            <a:noFill/>
          </a:ln>
        </p:spPr>
        <p:txBody>
          <a:bodyPr anchorCtr="0" anchor="t" bIns="19050" lIns="38100" spcFirstLastPara="1" rIns="38100" wrap="square" tIns="457275">
            <a:noAutofit/>
          </a:bodyPr>
          <a:lstStyle/>
          <a:p>
            <a:pPr indent="0" lvl="0" marL="0" marR="0" rtl="0" algn="ctr">
              <a:lnSpc>
                <a:spcPct val="66326"/>
              </a:lnSpc>
              <a:spcBef>
                <a:spcPts val="0"/>
              </a:spcBef>
              <a:spcAft>
                <a:spcPts val="0"/>
              </a:spcAft>
              <a:buNone/>
            </a:pPr>
            <a:r>
              <a:rPr lang="en-GB" sz="3000">
                <a:solidFill>
                  <a:srgbClr val="104388"/>
                </a:solidFill>
                <a:latin typeface="Nunito"/>
                <a:ea typeface="Nunito"/>
                <a:cs typeface="Nunito"/>
                <a:sym typeface="Nunito"/>
              </a:rPr>
              <a:t>Thanks for joining us!</a:t>
            </a:r>
            <a:endParaRPr sz="3000">
              <a:solidFill>
                <a:srgbClr val="104388"/>
              </a:solidFill>
              <a:latin typeface="Nunito"/>
              <a:ea typeface="Nunito"/>
              <a:cs typeface="Nunito"/>
              <a:sym typeface="Nunito"/>
            </a:endParaRPr>
          </a:p>
        </p:txBody>
      </p:sp>
      <p:sp>
        <p:nvSpPr>
          <p:cNvPr id="571" name="Google Shape;571;p69"/>
          <p:cNvSpPr txBox="1"/>
          <p:nvPr/>
        </p:nvSpPr>
        <p:spPr>
          <a:xfrm>
            <a:off x="532175" y="1801450"/>
            <a:ext cx="8079600" cy="196200"/>
          </a:xfrm>
          <a:prstGeom prst="rect">
            <a:avLst/>
          </a:prstGeom>
          <a:noFill/>
          <a:ln>
            <a:noFill/>
          </a:ln>
        </p:spPr>
        <p:txBody>
          <a:bodyPr anchorCtr="0" anchor="t" bIns="19050" lIns="38100" spcFirstLastPara="1" rIns="38100" wrap="square" tIns="19050">
            <a:noAutofit/>
          </a:bodyPr>
          <a:lstStyle/>
          <a:p>
            <a:pPr indent="0" lvl="0" marL="0" marR="0" rtl="0" algn="ctr">
              <a:lnSpc>
                <a:spcPct val="88888"/>
              </a:lnSpc>
              <a:spcBef>
                <a:spcPts val="0"/>
              </a:spcBef>
              <a:spcAft>
                <a:spcPts val="0"/>
              </a:spcAft>
              <a:buNone/>
            </a:pPr>
            <a:r>
              <a:rPr lang="en-GB" sz="2400">
                <a:latin typeface="Nunito"/>
                <a:ea typeface="Nunito"/>
                <a:cs typeface="Nunito"/>
                <a:sym typeface="Nunito"/>
              </a:rPr>
              <a:t>The Australian BioCommons is enabled by NCRIS via Bioplatforms Australia funding</a:t>
            </a:r>
            <a:endParaRPr sz="2400">
              <a:latin typeface="Nunito"/>
              <a:ea typeface="Nunito"/>
              <a:cs typeface="Nunito"/>
              <a:sym typeface="Nunito"/>
            </a:endParaRPr>
          </a:p>
          <a:p>
            <a:pPr indent="0" lvl="0" marL="0" marR="0" rtl="0" algn="ctr">
              <a:lnSpc>
                <a:spcPct val="88888"/>
              </a:lnSpc>
              <a:spcBef>
                <a:spcPts val="0"/>
              </a:spcBef>
              <a:spcAft>
                <a:spcPts val="0"/>
              </a:spcAft>
              <a:buNone/>
            </a:pPr>
            <a:r>
              <a:t/>
            </a:r>
            <a:endParaRPr sz="3000">
              <a:latin typeface="Nunito"/>
              <a:ea typeface="Nunito"/>
              <a:cs typeface="Nunito"/>
              <a:sym typeface="Nunito"/>
            </a:endParaRPr>
          </a:p>
        </p:txBody>
      </p:sp>
      <p:pic>
        <p:nvPicPr>
          <p:cNvPr id="572" name="Google Shape;572;p69"/>
          <p:cNvPicPr preferRelativeResize="0"/>
          <p:nvPr/>
        </p:nvPicPr>
        <p:blipFill>
          <a:blip r:embed="rId3">
            <a:alphaModFix/>
          </a:blip>
          <a:stretch>
            <a:fillRect/>
          </a:stretch>
        </p:blipFill>
        <p:spPr>
          <a:xfrm>
            <a:off x="1859225" y="3240762"/>
            <a:ext cx="2738550" cy="770425"/>
          </a:xfrm>
          <a:prstGeom prst="rect">
            <a:avLst/>
          </a:prstGeom>
          <a:noFill/>
          <a:ln>
            <a:noFill/>
          </a:ln>
        </p:spPr>
      </p:pic>
      <p:pic>
        <p:nvPicPr>
          <p:cNvPr id="573" name="Google Shape;573;p69"/>
          <p:cNvPicPr preferRelativeResize="0"/>
          <p:nvPr/>
        </p:nvPicPr>
        <p:blipFill>
          <a:blip r:embed="rId4">
            <a:alphaModFix/>
          </a:blip>
          <a:stretch>
            <a:fillRect/>
          </a:stretch>
        </p:blipFill>
        <p:spPr>
          <a:xfrm>
            <a:off x="5818050" y="2973280"/>
            <a:ext cx="1434600" cy="1037925"/>
          </a:xfrm>
          <a:prstGeom prst="rect">
            <a:avLst/>
          </a:prstGeom>
          <a:noFill/>
          <a:ln>
            <a:noFill/>
          </a:ln>
        </p:spPr>
      </p:pic>
      <p:pic>
        <p:nvPicPr>
          <p:cNvPr id="574" name="Google Shape;574;p69"/>
          <p:cNvPicPr preferRelativeResize="0"/>
          <p:nvPr/>
        </p:nvPicPr>
        <p:blipFill rotWithShape="1">
          <a:blip r:embed="rId5">
            <a:alphaModFix/>
          </a:blip>
          <a:srcRect b="15022" l="0" r="0" t="13029"/>
          <a:stretch/>
        </p:blipFill>
        <p:spPr>
          <a:xfrm>
            <a:off x="143650" y="4072100"/>
            <a:ext cx="1249551" cy="4720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2"/>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Poll: Which of these best describes you?</a:t>
            </a:r>
            <a:endParaRPr sz="2500">
              <a:solidFill>
                <a:schemeClr val="dk1"/>
              </a:solidFill>
              <a:latin typeface="Nunito"/>
              <a:ea typeface="Nunito"/>
              <a:cs typeface="Nunito"/>
              <a:sym typeface="Nunito"/>
            </a:endParaRPr>
          </a:p>
        </p:txBody>
      </p:sp>
      <p:sp>
        <p:nvSpPr>
          <p:cNvPr id="156" name="Google Shape;156;p22"/>
          <p:cNvSpPr txBox="1"/>
          <p:nvPr/>
        </p:nvSpPr>
        <p:spPr>
          <a:xfrm>
            <a:off x="267750" y="964476"/>
            <a:ext cx="4904400" cy="2277900"/>
          </a:xfrm>
          <a:prstGeom prst="rect">
            <a:avLst/>
          </a:prstGeom>
          <a:noFill/>
          <a:ln>
            <a:noFill/>
          </a:ln>
        </p:spPr>
        <p:txBody>
          <a:bodyPr anchorCtr="0" anchor="t" bIns="91425" lIns="91425" spcFirstLastPara="1" rIns="91425" wrap="square" tIns="91425">
            <a:spAutoFit/>
          </a:bodyPr>
          <a:lstStyle/>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I am here to see if I should apply for NCMAS</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I am a first time NCMAS applicant</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I have applied for NCMAS in the past but was unsuccessful</a:t>
            </a:r>
            <a:endParaRPr sz="1600">
              <a:latin typeface="Nunito"/>
              <a:ea typeface="Nunito"/>
              <a:cs typeface="Nunito"/>
              <a:sym typeface="Nunito"/>
            </a:endParaRPr>
          </a:p>
          <a:p>
            <a:pPr indent="-330200" lvl="0" marL="457200" rtl="0" algn="l">
              <a:lnSpc>
                <a:spcPct val="150000"/>
              </a:lnSpc>
              <a:spcBef>
                <a:spcPts val="0"/>
              </a:spcBef>
              <a:spcAft>
                <a:spcPts val="0"/>
              </a:spcAft>
              <a:buSzPts val="1600"/>
              <a:buFont typeface="Nunito"/>
              <a:buAutoNum type="arabicPeriod"/>
            </a:pPr>
            <a:r>
              <a:rPr lang="en-GB" sz="1600">
                <a:latin typeface="Nunito"/>
                <a:ea typeface="Nunito"/>
                <a:cs typeface="Nunito"/>
                <a:sym typeface="Nunito"/>
              </a:rPr>
              <a:t>I have applied for NCMAS in the past but was only awarded part of my requested allocation</a:t>
            </a:r>
            <a:endParaRPr sz="1600">
              <a:latin typeface="Nunito"/>
              <a:ea typeface="Nunito"/>
              <a:cs typeface="Nunito"/>
              <a:sym typeface="Nunito"/>
            </a:endParaRPr>
          </a:p>
        </p:txBody>
      </p:sp>
      <p:pic>
        <p:nvPicPr>
          <p:cNvPr id="157" name="Google Shape;157;p22"/>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158" name="Google Shape;158;p22"/>
          <p:cNvPicPr preferRelativeResize="0"/>
          <p:nvPr/>
        </p:nvPicPr>
        <p:blipFill>
          <a:blip r:embed="rId4">
            <a:alphaModFix/>
          </a:blip>
          <a:stretch>
            <a:fillRect/>
          </a:stretch>
        </p:blipFill>
        <p:spPr>
          <a:xfrm>
            <a:off x="5172150" y="964475"/>
            <a:ext cx="3667050" cy="297000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23"/>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sp>
        <p:nvSpPr>
          <p:cNvPr id="164" name="Google Shape;164;p23"/>
          <p:cNvSpPr txBox="1"/>
          <p:nvPr/>
        </p:nvSpPr>
        <p:spPr>
          <a:xfrm>
            <a:off x="0" y="889225"/>
            <a:ext cx="8666400" cy="1023300"/>
          </a:xfrm>
          <a:prstGeom prst="rect">
            <a:avLst/>
          </a:prstGeom>
          <a:noFill/>
          <a:ln>
            <a:noFill/>
          </a:ln>
        </p:spPr>
        <p:txBody>
          <a:bodyPr anchorCtr="0" anchor="t" bIns="19050" lIns="38100" spcFirstLastPara="1" rIns="38100" wrap="square" tIns="19050">
            <a:noAutofit/>
          </a:bodyPr>
          <a:lstStyle/>
          <a:p>
            <a:pPr indent="0" lvl="0" marL="457200" marR="0" rtl="0" algn="ctr">
              <a:spcBef>
                <a:spcPts val="0"/>
              </a:spcBef>
              <a:spcAft>
                <a:spcPts val="0"/>
              </a:spcAft>
              <a:buNone/>
            </a:pPr>
            <a:r>
              <a:rPr lang="en-GB" sz="3000">
                <a:solidFill>
                  <a:srgbClr val="104388"/>
                </a:solidFill>
                <a:latin typeface="Nunito"/>
                <a:ea typeface="Nunito"/>
                <a:cs typeface="Nunito"/>
                <a:sym typeface="Nunito"/>
              </a:rPr>
              <a:t>Introduction</a:t>
            </a:r>
            <a:endParaRPr sz="3000">
              <a:solidFill>
                <a:srgbClr val="1B243B"/>
              </a:solidFill>
              <a:latin typeface="Nunito"/>
              <a:ea typeface="Nunito"/>
              <a:cs typeface="Nunito"/>
              <a:sym typeface="Nunito"/>
            </a:endParaRPr>
          </a:p>
        </p:txBody>
      </p:sp>
      <p:pic>
        <p:nvPicPr>
          <p:cNvPr id="165" name="Google Shape;165;p23"/>
          <p:cNvPicPr preferRelativeResize="0"/>
          <p:nvPr/>
        </p:nvPicPr>
        <p:blipFill>
          <a:blip r:embed="rId4">
            <a:alphaModFix/>
          </a:blip>
          <a:stretch>
            <a:fillRect/>
          </a:stretch>
        </p:blipFill>
        <p:spPr>
          <a:xfrm>
            <a:off x="3733799" y="1562100"/>
            <a:ext cx="1676401" cy="16764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4"/>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‘Bring Your Own Data’ Expansion Project</a:t>
            </a:r>
            <a:endParaRPr sz="2500">
              <a:solidFill>
                <a:schemeClr val="dk1"/>
              </a:solidFill>
              <a:latin typeface="Nunito"/>
              <a:ea typeface="Nunito"/>
              <a:cs typeface="Nunito"/>
              <a:sym typeface="Nunito"/>
            </a:endParaRPr>
          </a:p>
        </p:txBody>
      </p:sp>
      <p:sp>
        <p:nvSpPr>
          <p:cNvPr id="171" name="Google Shape;171;p24"/>
          <p:cNvSpPr txBox="1"/>
          <p:nvPr/>
        </p:nvSpPr>
        <p:spPr>
          <a:xfrm>
            <a:off x="621625" y="1067575"/>
            <a:ext cx="81021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sz="1600">
              <a:latin typeface="Nunito"/>
              <a:ea typeface="Nunito"/>
              <a:cs typeface="Nunito"/>
              <a:sym typeface="Nunito"/>
            </a:endParaRPr>
          </a:p>
        </p:txBody>
      </p:sp>
      <p:pic>
        <p:nvPicPr>
          <p:cNvPr id="172" name="Google Shape;172;p24"/>
          <p:cNvPicPr preferRelativeResize="0"/>
          <p:nvPr/>
        </p:nvPicPr>
        <p:blipFill rotWithShape="1">
          <a:blip r:embed="rId3">
            <a:alphaModFix/>
          </a:blip>
          <a:srcRect b="15022" l="0" r="0" t="13029"/>
          <a:stretch/>
        </p:blipFill>
        <p:spPr>
          <a:xfrm>
            <a:off x="143650" y="4072100"/>
            <a:ext cx="1249551" cy="472001"/>
          </a:xfrm>
          <a:prstGeom prst="rect">
            <a:avLst/>
          </a:prstGeom>
          <a:noFill/>
          <a:ln>
            <a:noFill/>
          </a:ln>
        </p:spPr>
      </p:pic>
      <p:pic>
        <p:nvPicPr>
          <p:cNvPr id="173" name="Google Shape;173;p24"/>
          <p:cNvPicPr preferRelativeResize="0"/>
          <p:nvPr/>
        </p:nvPicPr>
        <p:blipFill>
          <a:blip r:embed="rId4">
            <a:alphaModFix/>
          </a:blip>
          <a:stretch>
            <a:fillRect/>
          </a:stretch>
        </p:blipFill>
        <p:spPr>
          <a:xfrm>
            <a:off x="-51275" y="898600"/>
            <a:ext cx="9094152" cy="2825675"/>
          </a:xfrm>
          <a:prstGeom prst="rect">
            <a:avLst/>
          </a:prstGeom>
          <a:noFill/>
          <a:ln>
            <a:noFill/>
          </a:ln>
        </p:spPr>
      </p:pic>
      <p:cxnSp>
        <p:nvCxnSpPr>
          <p:cNvPr id="174" name="Google Shape;174;p24"/>
          <p:cNvCxnSpPr/>
          <p:nvPr/>
        </p:nvCxnSpPr>
        <p:spPr>
          <a:xfrm flipH="1" rot="10800000">
            <a:off x="5362575" y="3247950"/>
            <a:ext cx="2638500" cy="9600"/>
          </a:xfrm>
          <a:prstGeom prst="straightConnector1">
            <a:avLst/>
          </a:prstGeom>
          <a:noFill/>
          <a:ln cap="flat" cmpd="sng" w="38100">
            <a:solidFill>
              <a:schemeClr val="accent3"/>
            </a:solidFill>
            <a:prstDash val="solid"/>
            <a:round/>
            <a:headEnd len="med" w="med" type="none"/>
            <a:tailEnd len="med" w="med" type="none"/>
          </a:ln>
        </p:spPr>
      </p:cxnSp>
      <p:sp>
        <p:nvSpPr>
          <p:cNvPr id="175" name="Google Shape;175;p24"/>
          <p:cNvSpPr txBox="1"/>
          <p:nvPr/>
        </p:nvSpPr>
        <p:spPr>
          <a:xfrm>
            <a:off x="4524375" y="3928500"/>
            <a:ext cx="451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u="sng">
                <a:solidFill>
                  <a:schemeClr val="hlink"/>
                </a:solidFill>
                <a:latin typeface="Nunito"/>
                <a:ea typeface="Nunito"/>
                <a:cs typeface="Nunito"/>
                <a:sym typeface="Nunito"/>
                <a:hlinkClick r:id="rId5"/>
              </a:rPr>
              <a:t>https://www.biocommons.org.au/byod-expansion</a:t>
            </a:r>
            <a:r>
              <a:rPr b="1" lang="en-GB">
                <a:latin typeface="Nunito"/>
                <a:ea typeface="Nunito"/>
                <a:cs typeface="Nunito"/>
                <a:sym typeface="Nunito"/>
              </a:rPr>
              <a:t> </a:t>
            </a:r>
            <a:endParaRPr b="1">
              <a:latin typeface="Nunito"/>
              <a:ea typeface="Nunito"/>
              <a:cs typeface="Nunito"/>
              <a:sym typeface="Nuni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5"/>
          <p:cNvSpPr txBox="1"/>
          <p:nvPr/>
        </p:nvSpPr>
        <p:spPr>
          <a:xfrm>
            <a:off x="267750" y="290275"/>
            <a:ext cx="8456100" cy="842700"/>
          </a:xfrm>
          <a:prstGeom prst="rect">
            <a:avLst/>
          </a:prstGeom>
          <a:noFill/>
          <a:ln>
            <a:noFill/>
          </a:ln>
        </p:spPr>
        <p:txBody>
          <a:bodyPr anchorCtr="0" anchor="t" bIns="19050" lIns="38100" spcFirstLastPara="1" rIns="38100" wrap="square" tIns="19050">
            <a:noAutofit/>
          </a:bodyPr>
          <a:lstStyle/>
          <a:p>
            <a:pPr indent="0" lvl="0" marL="0" marR="0" rtl="0" algn="l">
              <a:spcBef>
                <a:spcPts val="0"/>
              </a:spcBef>
              <a:spcAft>
                <a:spcPts val="0"/>
              </a:spcAft>
              <a:buNone/>
            </a:pPr>
            <a:r>
              <a:rPr lang="en-GB" sz="2700">
                <a:solidFill>
                  <a:srgbClr val="104388"/>
                </a:solidFill>
                <a:latin typeface="Nunito"/>
                <a:ea typeface="Nunito"/>
                <a:cs typeface="Nunito"/>
                <a:sym typeface="Nunito"/>
              </a:rPr>
              <a:t>This webinar</a:t>
            </a:r>
            <a:endParaRPr sz="2500">
              <a:solidFill>
                <a:schemeClr val="dk1"/>
              </a:solidFill>
              <a:latin typeface="Nunito"/>
              <a:ea typeface="Nunito"/>
              <a:cs typeface="Nunito"/>
              <a:sym typeface="Nunito"/>
            </a:endParaRPr>
          </a:p>
        </p:txBody>
      </p:sp>
      <p:sp>
        <p:nvSpPr>
          <p:cNvPr id="181" name="Google Shape;181;p25"/>
          <p:cNvSpPr txBox="1"/>
          <p:nvPr/>
        </p:nvSpPr>
        <p:spPr>
          <a:xfrm>
            <a:off x="621625" y="901975"/>
            <a:ext cx="8235600" cy="3546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1600">
                <a:latin typeface="Nunito"/>
                <a:ea typeface="Nunito"/>
                <a:cs typeface="Nunito"/>
                <a:sym typeface="Nunito"/>
              </a:rPr>
              <a:t>Bioinformatics is an emerging computational discipline. In this webinar, we will:</a:t>
            </a:r>
            <a:endParaRPr b="1"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Provide tips to help you understand if NCMAS is right for you</a:t>
            </a:r>
            <a:endParaRPr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Focus on how to address the technical criteria in your application</a:t>
            </a:r>
            <a:endParaRPr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Introduce key technical concepts</a:t>
            </a:r>
            <a:endParaRPr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Describe strategies used to achieve computationally performant bioinformatics workflows</a:t>
            </a:r>
            <a:endParaRPr sz="1600">
              <a:latin typeface="Nunito"/>
              <a:ea typeface="Nunito"/>
              <a:cs typeface="Nunito"/>
              <a:sym typeface="Nunito"/>
            </a:endParaRPr>
          </a:p>
          <a:p>
            <a:pPr indent="-330200" lvl="0" marL="457200" rtl="0" algn="l">
              <a:lnSpc>
                <a:spcPct val="115000"/>
              </a:lnSpc>
              <a:spcBef>
                <a:spcPts val="0"/>
              </a:spcBef>
              <a:spcAft>
                <a:spcPts val="0"/>
              </a:spcAft>
              <a:buSzPts val="1600"/>
              <a:buFont typeface="Nunito"/>
              <a:buChar char="●"/>
            </a:pPr>
            <a:r>
              <a:rPr lang="en-GB" sz="1600">
                <a:latin typeface="Nunito"/>
                <a:ea typeface="Nunito"/>
                <a:cs typeface="Nunito"/>
                <a:sym typeface="Nunito"/>
              </a:rPr>
              <a:t>Help you to understand the landscape of how HPC is being used across domains, how bioinformatics fits in with this, and how you can use this to put your best NCMAS application forward</a:t>
            </a:r>
            <a:endParaRPr sz="1600">
              <a:latin typeface="Nunito"/>
              <a:ea typeface="Nunito"/>
              <a:cs typeface="Nunito"/>
              <a:sym typeface="Nunito"/>
            </a:endParaRPr>
          </a:p>
          <a:p>
            <a:pPr indent="0" lvl="0" marL="0" rtl="0" algn="l">
              <a:lnSpc>
                <a:spcPct val="115000"/>
              </a:lnSpc>
              <a:spcBef>
                <a:spcPts val="0"/>
              </a:spcBef>
              <a:spcAft>
                <a:spcPts val="0"/>
              </a:spcAft>
              <a:buNone/>
            </a:pPr>
            <a:r>
              <a:t/>
            </a:r>
            <a:endParaRPr sz="1600">
              <a:latin typeface="Nunito"/>
              <a:ea typeface="Nunito"/>
              <a:cs typeface="Nunito"/>
              <a:sym typeface="Nunito"/>
            </a:endParaRPr>
          </a:p>
          <a:p>
            <a:pPr indent="0" lvl="0" marL="0" rtl="0" algn="l">
              <a:lnSpc>
                <a:spcPct val="115000"/>
              </a:lnSpc>
              <a:spcBef>
                <a:spcPts val="0"/>
              </a:spcBef>
              <a:spcAft>
                <a:spcPts val="0"/>
              </a:spcAft>
              <a:buNone/>
            </a:pPr>
            <a:r>
              <a:rPr b="1" lang="en-GB" sz="1600">
                <a:latin typeface="Nunito"/>
                <a:ea typeface="Nunito"/>
                <a:cs typeface="Nunito"/>
                <a:sym typeface="Nunito"/>
              </a:rPr>
              <a:t>Please refer to </a:t>
            </a:r>
            <a:r>
              <a:rPr b="1" lang="en-GB" sz="1600" u="sng">
                <a:solidFill>
                  <a:schemeClr val="hlink"/>
                </a:solidFill>
                <a:latin typeface="Nunito"/>
                <a:ea typeface="Nunito"/>
                <a:cs typeface="Nunito"/>
                <a:sym typeface="Nunito"/>
                <a:hlinkClick r:id="rId3"/>
              </a:rPr>
              <a:t>https://ncmas.nci.org.au</a:t>
            </a:r>
            <a:r>
              <a:rPr b="1" lang="en-GB" sz="1600">
                <a:latin typeface="Nunito"/>
                <a:ea typeface="Nunito"/>
                <a:cs typeface="Nunito"/>
                <a:sym typeface="Nunito"/>
              </a:rPr>
              <a:t> for specific </a:t>
            </a:r>
            <a:r>
              <a:rPr b="1" lang="en-GB" sz="1600">
                <a:latin typeface="Nunito"/>
                <a:ea typeface="Nunito"/>
                <a:cs typeface="Nunito"/>
                <a:sym typeface="Nunito"/>
              </a:rPr>
              <a:t>eligibility and assessment criteria criteria.</a:t>
            </a:r>
            <a:endParaRPr b="1" sz="1600">
              <a:latin typeface="Nunito"/>
              <a:ea typeface="Nunito"/>
              <a:cs typeface="Nunito"/>
              <a:sym typeface="Nunito"/>
            </a:endParaRPr>
          </a:p>
        </p:txBody>
      </p:sp>
      <p:pic>
        <p:nvPicPr>
          <p:cNvPr id="182" name="Google Shape;182;p25"/>
          <p:cNvPicPr preferRelativeResize="0"/>
          <p:nvPr/>
        </p:nvPicPr>
        <p:blipFill rotWithShape="1">
          <a:blip r:embed="rId4">
            <a:alphaModFix/>
          </a:blip>
          <a:srcRect b="15022" l="0" r="0" t="13029"/>
          <a:stretch/>
        </p:blipFill>
        <p:spPr>
          <a:xfrm>
            <a:off x="143650" y="4072100"/>
            <a:ext cx="1249551" cy="4720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ioCommons">
  <a:themeElements>
    <a:clrScheme name="Custom 5">
      <a:dk1>
        <a:srgbClr val="1B243B"/>
      </a:dk1>
      <a:lt1>
        <a:srgbClr val="FFFFFF"/>
      </a:lt1>
      <a:dk2>
        <a:srgbClr val="1B243B"/>
      </a:dk2>
      <a:lt2>
        <a:srgbClr val="FFFFFF"/>
      </a:lt2>
      <a:accent1>
        <a:srgbClr val="ED087C"/>
      </a:accent1>
      <a:accent2>
        <a:srgbClr val="B21E8D"/>
      </a:accent2>
      <a:accent3>
        <a:srgbClr val="5AC3B1"/>
      </a:accent3>
      <a:accent4>
        <a:srgbClr val="2CB77C"/>
      </a:accent4>
      <a:accent5>
        <a:srgbClr val="146899"/>
      </a:accent5>
      <a:accent6>
        <a:srgbClr val="F49F1D"/>
      </a:accent6>
      <a:hlink>
        <a:srgbClr val="5AC3B1"/>
      </a:hlink>
      <a:folHlink>
        <a:srgbClr val="1FB1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