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5"/>
    <p:sldMasterId id="214748366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Lst>
  <p:sldSz cy="5143500" cx="9144000"/>
  <p:notesSz cx="6858000" cy="9144000"/>
  <p:embeddedFontLst>
    <p:embeddedFont>
      <p:font typeface="Roboto Black"/>
      <p:bold r:id="rId68"/>
      <p:boldItalic r:id="rId69"/>
    </p:embeddedFont>
    <p:embeddedFont>
      <p:font typeface="Roboto"/>
      <p:regular r:id="rId70"/>
      <p:bold r:id="rId71"/>
      <p:italic r:id="rId72"/>
      <p:boldItalic r:id="rId73"/>
    </p:embeddedFont>
    <p:embeddedFont>
      <p:font typeface="Nunito"/>
      <p:regular r:id="rId74"/>
      <p:bold r:id="rId75"/>
      <p:italic r:id="rId76"/>
      <p:boldItalic r:id="rId7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EF3871F-38F4-47A6-83B6-9A11F661BDDC}">
  <a:tblStyle styleId="{3EF3871F-38F4-47A6-83B6-9A11F661BDD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font" Target="fonts/Roboto-boldItalic.fntdata"/><Relationship Id="rId72" Type="http://schemas.openxmlformats.org/officeDocument/2006/relationships/font" Target="fonts/Roboto-italic.fntdata"/><Relationship Id="rId31" Type="http://schemas.openxmlformats.org/officeDocument/2006/relationships/slide" Target="slides/slide24.xml"/><Relationship Id="rId75" Type="http://schemas.openxmlformats.org/officeDocument/2006/relationships/font" Target="fonts/Nunito-bold.fntdata"/><Relationship Id="rId30" Type="http://schemas.openxmlformats.org/officeDocument/2006/relationships/slide" Target="slides/slide23.xml"/><Relationship Id="rId74" Type="http://schemas.openxmlformats.org/officeDocument/2006/relationships/font" Target="fonts/Nunito-regular.fntdata"/><Relationship Id="rId33" Type="http://schemas.openxmlformats.org/officeDocument/2006/relationships/slide" Target="slides/slide26.xml"/><Relationship Id="rId77" Type="http://schemas.openxmlformats.org/officeDocument/2006/relationships/font" Target="fonts/Nunito-boldItalic.fntdata"/><Relationship Id="rId32" Type="http://schemas.openxmlformats.org/officeDocument/2006/relationships/slide" Target="slides/slide25.xml"/><Relationship Id="rId76" Type="http://schemas.openxmlformats.org/officeDocument/2006/relationships/font" Target="fonts/Nunito-italic.fntdata"/><Relationship Id="rId35" Type="http://schemas.openxmlformats.org/officeDocument/2006/relationships/slide" Target="slides/slide28.xml"/><Relationship Id="rId34" Type="http://schemas.openxmlformats.org/officeDocument/2006/relationships/slide" Target="slides/slide27.xml"/><Relationship Id="rId71" Type="http://schemas.openxmlformats.org/officeDocument/2006/relationships/font" Target="fonts/Roboto-bold.fntdata"/><Relationship Id="rId70" Type="http://schemas.openxmlformats.org/officeDocument/2006/relationships/font" Target="fonts/Roboto-regular.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slide" Target="slides/slide55.xml"/><Relationship Id="rId61" Type="http://schemas.openxmlformats.org/officeDocument/2006/relationships/slide" Target="slides/slide54.xml"/><Relationship Id="rId20" Type="http://schemas.openxmlformats.org/officeDocument/2006/relationships/slide" Target="slides/slide13.xml"/><Relationship Id="rId64" Type="http://schemas.openxmlformats.org/officeDocument/2006/relationships/slide" Target="slides/slide57.xml"/><Relationship Id="rId63" Type="http://schemas.openxmlformats.org/officeDocument/2006/relationships/slide" Target="slides/slide56.xml"/><Relationship Id="rId22" Type="http://schemas.openxmlformats.org/officeDocument/2006/relationships/slide" Target="slides/slide15.xml"/><Relationship Id="rId66" Type="http://schemas.openxmlformats.org/officeDocument/2006/relationships/slide" Target="slides/slide59.xml"/><Relationship Id="rId21" Type="http://schemas.openxmlformats.org/officeDocument/2006/relationships/slide" Target="slides/slide14.xml"/><Relationship Id="rId65" Type="http://schemas.openxmlformats.org/officeDocument/2006/relationships/slide" Target="slides/slide58.xml"/><Relationship Id="rId24" Type="http://schemas.openxmlformats.org/officeDocument/2006/relationships/slide" Target="slides/slide17.xml"/><Relationship Id="rId68" Type="http://schemas.openxmlformats.org/officeDocument/2006/relationships/font" Target="fonts/RobotoBlack-bold.fntdata"/><Relationship Id="rId23" Type="http://schemas.openxmlformats.org/officeDocument/2006/relationships/slide" Target="slides/slide16.xml"/><Relationship Id="rId67" Type="http://schemas.openxmlformats.org/officeDocument/2006/relationships/slide" Target="slides/slide60.xml"/><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RobotoBlack-boldItalic.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e828839cd5_0_12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06" name="Google Shape;106;ge828839cd5_0_12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e7603ad9a8_0_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82" name="Google Shape;182;ge7603ad9a8_0_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e5c60c07c3_0_61: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97" name="Google Shape;197;ge5c60c07c3_0_6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e99fc2080b_10_74: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03" name="Google Shape;203;ge99fc2080b_10_74: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e5c60c07c3_0_3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10" name="Google Shape;210;ge5c60c07c3_0_3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e5c60c07c3_0_43: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71" name="Google Shape;271;ge5c60c07c3_0_43: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e99fc2080b_10_6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78" name="Google Shape;278;ge99fc2080b_10_6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e5c60c07c3_0_25: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85" name="Google Shape;285;ge5c60c07c3_0_25: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e99fc2080b_10_61: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92" name="Google Shape;292;ge99fc2080b_10_6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e5c60c07c3_0_31: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99" name="Google Shape;299;ge5c60c07c3_0_3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e5c60c07c3_0_4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06" name="Google Shape;306;ge5c60c07c3_0_4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e828839cd5_0_131:notes"/>
          <p:cNvSpPr/>
          <p:nvPr>
            <p:ph idx="2" type="sldImg"/>
          </p:nvPr>
        </p:nvSpPr>
        <p:spPr>
          <a:xfrm>
            <a:off x="-16992301"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12" name="Google Shape;112;ge828839cd5_0_13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e5c60c07c3_0_22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13" name="Google Shape;313;ge5c60c07c3_0_22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e93c807d40_0_3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19" name="Google Shape;319;ge93c807d40_0_3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dk1"/>
                </a:solidFill>
                <a:latin typeface="Nunito"/>
                <a:ea typeface="Nunito"/>
                <a:cs typeface="Nunito"/>
                <a:sym typeface="Nunito"/>
              </a:rPr>
              <a:t>This is Galaxy - its a web interface allowing you to perform all sorts of data analyses and visualisations. It’s really easy to use, with a GUI interface meaning you don’t need to know the ins and outs of the linux command line to get the most out of it. The really cool part is that it is connected to a lot of national computing resources including those with high memory and large core counts. Its aim is to lower barrier for entry into large compute systems and make them super accessible.</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e5c60c07c3_0_13: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25" name="Google Shape;325;ge5c60c07c3_0_13: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dk1"/>
                </a:solidFill>
                <a:latin typeface="Nunito"/>
                <a:ea typeface="Nunito"/>
                <a:cs typeface="Nunito"/>
                <a:sym typeface="Nunito"/>
              </a:rPr>
              <a:t>Talk to points here in brief - point of the slide: it’s big and its here to stay</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e44f2de6c6_0_18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31" name="Google Shape;331;ge44f2de6c6_0_18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dk1"/>
                </a:solidFill>
                <a:latin typeface="Nunito"/>
                <a:ea typeface="Nunito"/>
                <a:cs typeface="Nunito"/>
                <a:sym typeface="Nunito"/>
              </a:rPr>
              <a:t>Options for analysis and how to get your functionality onto Galaxy. We can action tool requests quickly.</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e44f2de6c6_0_18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41" name="Google Shape;341;ge44f2de6c6_0_18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dk1"/>
                </a:solidFill>
                <a:latin typeface="Nunito"/>
                <a:ea typeface="Nunito"/>
                <a:cs typeface="Nunito"/>
                <a:sym typeface="Nunito"/>
              </a:rPr>
              <a:t>What it means to be part of a global community and how that can help you to learn new topics, process new data types and to get in contact with the Galaxy community</a:t>
            </a:r>
            <a:endParaRPr sz="2400">
              <a:solidFill>
                <a:schemeClr val="dk1"/>
              </a:solidFill>
              <a:latin typeface="Nunito"/>
              <a:ea typeface="Nunito"/>
              <a:cs typeface="Nunito"/>
              <a:sym typeface="Nunito"/>
            </a:endParaRPr>
          </a:p>
          <a:p>
            <a:pPr indent="0" lvl="0" marL="0" marR="0" rtl="0" algn="l">
              <a:spcBef>
                <a:spcPts val="0"/>
              </a:spcBef>
              <a:spcAft>
                <a:spcPts val="0"/>
              </a:spcAft>
              <a:buNone/>
            </a:pPr>
            <a:r>
              <a:rPr lang="en-GB" sz="2400">
                <a:solidFill>
                  <a:schemeClr val="dk1"/>
                </a:solidFill>
                <a:latin typeface="Nunito"/>
                <a:ea typeface="Nunito"/>
                <a:cs typeface="Nunito"/>
                <a:sym typeface="Nunito"/>
              </a:rPr>
              <a:t>As Galaxy remembers what everyone does, it can agglomerate this data to make smart </a:t>
            </a:r>
            <a:r>
              <a:rPr lang="en-GB" sz="2400">
                <a:solidFill>
                  <a:schemeClr val="dk1"/>
                </a:solidFill>
                <a:latin typeface="Nunito"/>
                <a:ea typeface="Nunito"/>
                <a:cs typeface="Nunito"/>
                <a:sym typeface="Nunito"/>
              </a:rPr>
              <a:t>suggestions</a:t>
            </a:r>
            <a:r>
              <a:rPr lang="en-GB" sz="2400">
                <a:solidFill>
                  <a:schemeClr val="dk1"/>
                </a:solidFill>
                <a:latin typeface="Nunito"/>
                <a:ea typeface="Nunito"/>
                <a:cs typeface="Nunito"/>
                <a:sym typeface="Nunito"/>
              </a:rPr>
              <a:t> of commonly used chains of tools to help you with your analysis next steps</a:t>
            </a:r>
            <a:endParaRPr sz="2400">
              <a:solidFill>
                <a:schemeClr val="dk1"/>
              </a:solidFill>
              <a:latin typeface="Nunito"/>
              <a:ea typeface="Nunito"/>
              <a:cs typeface="Nunito"/>
              <a:sym typeface="Nunito"/>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e44f2de6c6_0_174: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49" name="Google Shape;349;ge44f2de6c6_0_174: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dk1"/>
                </a:solidFill>
                <a:latin typeface="Nunito"/>
                <a:ea typeface="Nunito"/>
                <a:cs typeface="Nunito"/>
                <a:sym typeface="Nunito"/>
              </a:rPr>
              <a:t>Some examples of the impact of Galaxy Australia, 3 x 2021 and 1 x 2020, both human and non-model organisims</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e44f2de6c6_0_192: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63" name="Google Shape;363;ge44f2de6c6_0_192: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dk1"/>
                </a:solidFill>
                <a:latin typeface="Nunito"/>
                <a:ea typeface="Nunito"/>
                <a:cs typeface="Nunito"/>
                <a:sym typeface="Nunito"/>
              </a:rPr>
              <a:t>How to access Galaxy Australia - easy to access, easy to register and easy to </a:t>
            </a:r>
            <a:r>
              <a:rPr lang="en-GB" sz="2400">
                <a:solidFill>
                  <a:schemeClr val="dk1"/>
                </a:solidFill>
                <a:latin typeface="Nunito"/>
                <a:ea typeface="Nunito"/>
                <a:cs typeface="Nunito"/>
                <a:sym typeface="Nunito"/>
              </a:rPr>
              <a:t>perform</a:t>
            </a:r>
            <a:r>
              <a:rPr lang="en-GB" sz="2400">
                <a:solidFill>
                  <a:schemeClr val="dk1"/>
                </a:solidFill>
                <a:latin typeface="Nunito"/>
                <a:ea typeface="Nunito"/>
                <a:cs typeface="Nunito"/>
                <a:sym typeface="Nunito"/>
              </a:rPr>
              <a:t> your analysis on some of Australia’s biggest backend compute.</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e5c60c07c3_0_10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76" name="Google Shape;376;ge5c60c07c3_0_10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e828839cd5_0_6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82" name="Google Shape;382;ge828839cd5_0_6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e44f2de6c6_0_158: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89" name="Google Shape;389;ge44f2de6c6_0_158: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e828839cd5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e828839cd5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e5c60c07c3_0_141: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97" name="Google Shape;397;ge5c60c07c3_0_14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e5c60c07c3_0_135: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04" name="Google Shape;404;ge5c60c07c3_0_135: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e5c60c07c3_0_12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11" name="Google Shape;411;ge5c60c07c3_0_12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e5c60c07c3_0_123: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18" name="Google Shape;418;ge5c60c07c3_0_123: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e5c60c07c3_0_11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25" name="Google Shape;425;ge5c60c07c3_0_11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e5c60c07c3_0_6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32" name="Google Shape;432;ge5c60c07c3_0_6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e48919b4df_0_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38" name="Google Shape;438;ge48919b4df_0_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e44f2de6c6_0_14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46" name="Google Shape;446;ge44f2de6c6_0_14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e5c60c07c3_0_7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54" name="Google Shape;454;ge5c60c07c3_0_7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e694ee4085_0_5: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63" name="Google Shape;463;ge694ee4085_0_5: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e828839cd5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e828839cd5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e5c60c07c3_0_95: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73" name="Google Shape;473;ge5c60c07c3_0_95: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e5c60c07c3_0_8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81" name="Google Shape;481;ge5c60c07c3_0_8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e99fc2080b_17_3: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89" name="Google Shape;489;ge99fc2080b_17_3: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ge99fc2080b_17_8: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95" name="Google Shape;495;ge99fc2080b_17_8: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e99fc2080b_17_1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04" name="Google Shape;504;ge99fc2080b_17_1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e99fc2080b_17_2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13" name="Google Shape;513;ge99fc2080b_17_2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e9c4690080_3_51: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21" name="Google Shape;521;ge9c4690080_3_5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ge9c4690080_3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9" name="Google Shape;529;ge9c4690080_3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ge9c4690080_3_6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37" name="Google Shape;537;ge9c4690080_3_6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e9c4690080_3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e9c4690080_3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e828839cd5_0_156:notes"/>
          <p:cNvSpPr/>
          <p:nvPr>
            <p:ph idx="2" type="sldImg"/>
          </p:nvPr>
        </p:nvSpPr>
        <p:spPr>
          <a:xfrm>
            <a:off x="-16992301"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40" name="Google Shape;140;ge828839cd5_0_15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e9c4690080_3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e9c4690080_3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e9c4690080_3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1" name="Google Shape;561;ge9c4690080_3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e9c4690080_3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8" name="Google Shape;568;ge9c4690080_3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e828839cd5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e828839cd5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e5c60c07c3_0_112: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81" name="Google Shape;581;ge5c60c07c3_0_112: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e44f2de6c6_0_16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87" name="Google Shape;587;ge44f2de6c6_0_16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e5c60c07c3_0_14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94" name="Google Shape;594;ge5c60c07c3_0_14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ge99fc2080b_23_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601" name="Google Shape;601;ge99fc2080b_23_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ge828839cd5_0_221:notes"/>
          <p:cNvSpPr/>
          <p:nvPr>
            <p:ph idx="2" type="sldImg"/>
          </p:nvPr>
        </p:nvSpPr>
        <p:spPr>
          <a:xfrm>
            <a:off x="-16992302"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615" name="Google Shape;615;ge828839cd5_0_22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e828839cd5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e828839cd5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e567376c79_1_48: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52" name="Google Shape;152;ge567376c79_1_48: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e828839cd5_0_234: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ge828839cd5_0_234:notes"/>
          <p:cNvSpPr/>
          <p:nvPr>
            <p:ph idx="2" type="sldImg"/>
          </p:nvPr>
        </p:nvSpPr>
        <p:spPr>
          <a:xfrm>
            <a:off x="380205" y="685800"/>
            <a:ext cx="6097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e5c60c07c3_0_44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58" name="Google Shape;158;ge5c60c07c3_0_44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e579108ba7_0_1: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65" name="Google Shape;165;ge579108ba7_0_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e5c60c07c3_0_44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75" name="Google Shape;175;ge5c60c07c3_0_44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spTree>
      <p:nvGrpSpPr>
        <p:cNvPr id="51" name="Shape 51"/>
        <p:cNvGrpSpPr/>
        <p:nvPr/>
      </p:nvGrpSpPr>
      <p:grpSpPr>
        <a:xfrm>
          <a:off x="0" y="0"/>
          <a:ext cx="0" cy="0"/>
          <a:chOff x="0" y="0"/>
          <a:chExt cx="0" cy="0"/>
        </a:xfrm>
      </p:grpSpPr>
      <p:grpSp>
        <p:nvGrpSpPr>
          <p:cNvPr id="52" name="Google Shape;52;p14"/>
          <p:cNvGrpSpPr/>
          <p:nvPr/>
        </p:nvGrpSpPr>
        <p:grpSpPr>
          <a:xfrm rot="5400000">
            <a:off x="-6268628" y="-149214"/>
            <a:ext cx="9200670" cy="1614535"/>
            <a:chOff x="0" y="-156114"/>
            <a:chExt cx="24535120" cy="4304278"/>
          </a:xfrm>
        </p:grpSpPr>
        <p:sp>
          <p:nvSpPr>
            <p:cNvPr id="53" name="Google Shape;53;p14"/>
            <p:cNvSpPr/>
            <p:nvPr/>
          </p:nvSpPr>
          <p:spPr>
            <a:xfrm>
              <a:off x="23378291" y="2431564"/>
              <a:ext cx="1134300" cy="1716600"/>
            </a:xfrm>
            <a:custGeom>
              <a:rect b="b" l="l" r="r" t="t"/>
              <a:pathLst>
                <a:path extrusionOk="0" h="120000" w="120000">
                  <a:moveTo>
                    <a:pt x="0" y="119931"/>
                  </a:moveTo>
                  <a:lnTo>
                    <a:pt x="119895" y="63310"/>
                  </a:lnTo>
                  <a:lnTo>
                    <a:pt x="119895" y="0"/>
                  </a:lnTo>
                  <a:lnTo>
                    <a:pt x="0" y="119931"/>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4" name="Google Shape;54;p14"/>
            <p:cNvSpPr/>
            <p:nvPr/>
          </p:nvSpPr>
          <p:spPr>
            <a:xfrm>
              <a:off x="23079220" y="-88970"/>
              <a:ext cx="1455900" cy="4233000"/>
            </a:xfrm>
            <a:custGeom>
              <a:rect b="b" l="l" r="r" t="t"/>
              <a:pathLst>
                <a:path extrusionOk="0" h="120000" w="120000">
                  <a:moveTo>
                    <a:pt x="0" y="0"/>
                  </a:moveTo>
                  <a:lnTo>
                    <a:pt x="26531" y="119972"/>
                  </a:lnTo>
                  <a:lnTo>
                    <a:pt x="119918" y="71396"/>
                  </a:lnTo>
                  <a:lnTo>
                    <a:pt x="119918"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5" name="Google Shape;55;p14"/>
            <p:cNvSpPr/>
            <p:nvPr/>
          </p:nvSpPr>
          <p:spPr>
            <a:xfrm>
              <a:off x="20776620" y="-88970"/>
              <a:ext cx="2646600" cy="4233000"/>
            </a:xfrm>
            <a:custGeom>
              <a:rect b="b" l="l" r="r" t="t"/>
              <a:pathLst>
                <a:path extrusionOk="0" h="120000" w="120000">
                  <a:moveTo>
                    <a:pt x="0" y="0"/>
                  </a:moveTo>
                  <a:lnTo>
                    <a:pt x="119955" y="119972"/>
                  </a:lnTo>
                  <a:lnTo>
                    <a:pt x="105351" y="0"/>
                  </a:lnTo>
                  <a:lnTo>
                    <a:pt x="0" y="0"/>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6" name="Google Shape;56;p14"/>
            <p:cNvSpPr/>
            <p:nvPr/>
          </p:nvSpPr>
          <p:spPr>
            <a:xfrm>
              <a:off x="20420244" y="-88970"/>
              <a:ext cx="3003000" cy="4233000"/>
            </a:xfrm>
            <a:custGeom>
              <a:rect b="b" l="l" r="r" t="t"/>
              <a:pathLst>
                <a:path extrusionOk="0" h="120000" w="120000">
                  <a:moveTo>
                    <a:pt x="0" y="0"/>
                  </a:moveTo>
                  <a:lnTo>
                    <a:pt x="1692" y="89022"/>
                  </a:lnTo>
                  <a:lnTo>
                    <a:pt x="119960" y="119972"/>
                  </a:lnTo>
                  <a:lnTo>
                    <a:pt x="14247"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7" name="Google Shape;57;p14"/>
            <p:cNvSpPr/>
            <p:nvPr/>
          </p:nvSpPr>
          <p:spPr>
            <a:xfrm>
              <a:off x="17677877" y="-88971"/>
              <a:ext cx="2785800" cy="3142200"/>
            </a:xfrm>
            <a:custGeom>
              <a:rect b="b" l="l" r="r" t="t"/>
              <a:pathLst>
                <a:path extrusionOk="0" h="120000" w="120000">
                  <a:moveTo>
                    <a:pt x="90276" y="0"/>
                  </a:moveTo>
                  <a:lnTo>
                    <a:pt x="0" y="73550"/>
                  </a:lnTo>
                  <a:lnTo>
                    <a:pt x="119957" y="119962"/>
                  </a:lnTo>
                  <a:lnTo>
                    <a:pt x="118131" y="0"/>
                  </a:lnTo>
                  <a:lnTo>
                    <a:pt x="90276" y="0"/>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8" name="Google Shape;58;p14"/>
            <p:cNvSpPr/>
            <p:nvPr/>
          </p:nvSpPr>
          <p:spPr>
            <a:xfrm>
              <a:off x="17608342" y="-88971"/>
              <a:ext cx="2168700" cy="1925400"/>
            </a:xfrm>
            <a:custGeom>
              <a:rect b="b" l="l" r="r" t="t"/>
              <a:pathLst>
                <a:path extrusionOk="0" h="120000" w="120000">
                  <a:moveTo>
                    <a:pt x="0" y="0"/>
                  </a:moveTo>
                  <a:lnTo>
                    <a:pt x="3929" y="119938"/>
                  </a:lnTo>
                  <a:lnTo>
                    <a:pt x="119945"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9" name="Google Shape;59;p14"/>
            <p:cNvSpPr/>
            <p:nvPr/>
          </p:nvSpPr>
          <p:spPr>
            <a:xfrm>
              <a:off x="14888519" y="-88734"/>
              <a:ext cx="2811900" cy="1925400"/>
            </a:xfrm>
            <a:custGeom>
              <a:rect b="b" l="l" r="r" t="t"/>
              <a:pathLst>
                <a:path extrusionOk="0" h="120000" w="120000">
                  <a:moveTo>
                    <a:pt x="0" y="0"/>
                  </a:moveTo>
                  <a:lnTo>
                    <a:pt x="119957" y="119938"/>
                  </a:lnTo>
                  <a:lnTo>
                    <a:pt x="116928" y="0"/>
                  </a:lnTo>
                  <a:lnTo>
                    <a:pt x="0" y="0"/>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0" name="Google Shape;60;p14"/>
            <p:cNvSpPr/>
            <p:nvPr/>
          </p:nvSpPr>
          <p:spPr>
            <a:xfrm>
              <a:off x="13589856" y="-88970"/>
              <a:ext cx="4137300" cy="3520200"/>
            </a:xfrm>
            <a:custGeom>
              <a:rect b="b" l="l" r="r" t="t"/>
              <a:pathLst>
                <a:path extrusionOk="0" h="120000" w="120000">
                  <a:moveTo>
                    <a:pt x="0" y="0"/>
                  </a:moveTo>
                  <a:lnTo>
                    <a:pt x="53937" y="119966"/>
                  </a:lnTo>
                  <a:lnTo>
                    <a:pt x="119971" y="65643"/>
                  </a:lnTo>
                  <a:lnTo>
                    <a:pt x="38436"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1" name="Google Shape;61;p14"/>
            <p:cNvSpPr/>
            <p:nvPr/>
          </p:nvSpPr>
          <p:spPr>
            <a:xfrm>
              <a:off x="11104147" y="-111272"/>
              <a:ext cx="4346100" cy="3520200"/>
            </a:xfrm>
            <a:custGeom>
              <a:rect b="b" l="l" r="r" t="t"/>
              <a:pathLst>
                <a:path extrusionOk="0" h="120000" w="120000">
                  <a:moveTo>
                    <a:pt x="26270" y="0"/>
                  </a:moveTo>
                  <a:lnTo>
                    <a:pt x="0" y="59126"/>
                  </a:lnTo>
                  <a:lnTo>
                    <a:pt x="119972" y="119966"/>
                  </a:lnTo>
                  <a:lnTo>
                    <a:pt x="68629" y="0"/>
                  </a:lnTo>
                  <a:lnTo>
                    <a:pt x="26270" y="0"/>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2" name="Google Shape;62;p14"/>
            <p:cNvSpPr/>
            <p:nvPr/>
          </p:nvSpPr>
          <p:spPr>
            <a:xfrm>
              <a:off x="9793019" y="-88970"/>
              <a:ext cx="369300" cy="195600"/>
            </a:xfrm>
            <a:custGeom>
              <a:rect b="b" l="l" r="r" t="t"/>
              <a:pathLst>
                <a:path extrusionOk="0" h="120000" w="120000">
                  <a:moveTo>
                    <a:pt x="35935" y="0"/>
                  </a:moveTo>
                  <a:lnTo>
                    <a:pt x="0" y="119393"/>
                  </a:lnTo>
                  <a:lnTo>
                    <a:pt x="119679" y="0"/>
                  </a:lnTo>
                  <a:lnTo>
                    <a:pt x="35935"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3" name="Google Shape;63;p14"/>
            <p:cNvSpPr/>
            <p:nvPr/>
          </p:nvSpPr>
          <p:spPr>
            <a:xfrm>
              <a:off x="9698211" y="-88970"/>
              <a:ext cx="225900" cy="195600"/>
            </a:xfrm>
            <a:custGeom>
              <a:rect b="b" l="l" r="r" t="t"/>
              <a:pathLst>
                <a:path extrusionOk="0" h="120000" w="120000">
                  <a:moveTo>
                    <a:pt x="0" y="0"/>
                  </a:moveTo>
                  <a:lnTo>
                    <a:pt x="61298" y="119393"/>
                  </a:lnTo>
                  <a:lnTo>
                    <a:pt x="119480" y="0"/>
                  </a:lnTo>
                  <a:lnTo>
                    <a:pt x="0"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4" name="Google Shape;64;p14"/>
            <p:cNvSpPr/>
            <p:nvPr/>
          </p:nvSpPr>
          <p:spPr>
            <a:xfrm>
              <a:off x="8502000" y="61758"/>
              <a:ext cx="2646900" cy="2259900"/>
            </a:xfrm>
            <a:custGeom>
              <a:rect b="b" l="l" r="r" t="t"/>
              <a:pathLst>
                <a:path extrusionOk="0" h="120000" w="120000">
                  <a:moveTo>
                    <a:pt x="119955" y="81832"/>
                  </a:moveTo>
                  <a:lnTo>
                    <a:pt x="58436" y="0"/>
                  </a:lnTo>
                  <a:lnTo>
                    <a:pt x="0" y="119947"/>
                  </a:lnTo>
                  <a:lnTo>
                    <a:pt x="119955" y="81832"/>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5" name="Google Shape;65;p14"/>
            <p:cNvSpPr/>
            <p:nvPr/>
          </p:nvSpPr>
          <p:spPr>
            <a:xfrm>
              <a:off x="6821130" y="61996"/>
              <a:ext cx="2985600" cy="2259900"/>
            </a:xfrm>
            <a:custGeom>
              <a:rect b="b" l="l" r="r" t="t"/>
              <a:pathLst>
                <a:path extrusionOk="0" h="120000" w="120000">
                  <a:moveTo>
                    <a:pt x="119960" y="0"/>
                  </a:moveTo>
                  <a:lnTo>
                    <a:pt x="0" y="32670"/>
                  </a:lnTo>
                  <a:lnTo>
                    <a:pt x="68158" y="119947"/>
                  </a:lnTo>
                  <a:lnTo>
                    <a:pt x="119960"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6" name="Google Shape;66;p14"/>
            <p:cNvSpPr/>
            <p:nvPr/>
          </p:nvSpPr>
          <p:spPr>
            <a:xfrm>
              <a:off x="6829814" y="-88970"/>
              <a:ext cx="2985600" cy="808500"/>
            </a:xfrm>
            <a:custGeom>
              <a:rect b="b" l="l" r="r" t="t"/>
              <a:pathLst>
                <a:path extrusionOk="0" h="120000" w="120000">
                  <a:moveTo>
                    <a:pt x="2415" y="0"/>
                  </a:moveTo>
                  <a:lnTo>
                    <a:pt x="0" y="119854"/>
                  </a:lnTo>
                  <a:lnTo>
                    <a:pt x="119960" y="28759"/>
                  </a:lnTo>
                  <a:lnTo>
                    <a:pt x="115287" y="0"/>
                  </a:lnTo>
                  <a:lnTo>
                    <a:pt x="2415" y="0"/>
                  </a:lnTo>
                </a:path>
              </a:pathLst>
            </a:custGeom>
            <a:solidFill>
              <a:srgbClr val="0D456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7" name="Google Shape;67;p14"/>
            <p:cNvSpPr/>
            <p:nvPr/>
          </p:nvSpPr>
          <p:spPr>
            <a:xfrm>
              <a:off x="5975275" y="-88970"/>
              <a:ext cx="943200" cy="808500"/>
            </a:xfrm>
            <a:custGeom>
              <a:rect b="b" l="l" r="r" t="t"/>
              <a:pathLst>
                <a:path extrusionOk="0" h="120000" w="120000">
                  <a:moveTo>
                    <a:pt x="0" y="0"/>
                  </a:moveTo>
                  <a:lnTo>
                    <a:pt x="112209" y="119854"/>
                  </a:lnTo>
                  <a:lnTo>
                    <a:pt x="119874"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8" name="Google Shape;68;p14"/>
            <p:cNvSpPr/>
            <p:nvPr/>
          </p:nvSpPr>
          <p:spPr>
            <a:xfrm>
              <a:off x="5608571" y="674793"/>
              <a:ext cx="2916300" cy="1642800"/>
            </a:xfrm>
            <a:custGeom>
              <a:rect b="b" l="l" r="r" t="t"/>
              <a:pathLst>
                <a:path extrusionOk="0" h="120000" w="120000">
                  <a:moveTo>
                    <a:pt x="119959" y="119928"/>
                  </a:moveTo>
                  <a:lnTo>
                    <a:pt x="50165" y="0"/>
                  </a:lnTo>
                  <a:lnTo>
                    <a:pt x="0" y="95179"/>
                  </a:lnTo>
                  <a:lnTo>
                    <a:pt x="119959" y="119928"/>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9" name="Google Shape;69;p14"/>
            <p:cNvSpPr/>
            <p:nvPr/>
          </p:nvSpPr>
          <p:spPr>
            <a:xfrm>
              <a:off x="5092201" y="-155877"/>
              <a:ext cx="1760100" cy="2112300"/>
            </a:xfrm>
            <a:custGeom>
              <a:rect b="b" l="l" r="r" t="t"/>
              <a:pathLst>
                <a:path extrusionOk="0" h="120000" w="120000">
                  <a:moveTo>
                    <a:pt x="0" y="0"/>
                  </a:moveTo>
                  <a:lnTo>
                    <a:pt x="36866" y="119944"/>
                  </a:lnTo>
                  <a:lnTo>
                    <a:pt x="119932" y="45930"/>
                  </a:lnTo>
                  <a:lnTo>
                    <a:pt x="59966"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0" name="Google Shape;70;p14"/>
            <p:cNvSpPr/>
            <p:nvPr/>
          </p:nvSpPr>
          <p:spPr>
            <a:xfrm>
              <a:off x="443059" y="190760"/>
              <a:ext cx="5232600" cy="2977200"/>
            </a:xfrm>
            <a:custGeom>
              <a:rect b="b" l="l" r="r" t="t"/>
              <a:pathLst>
                <a:path extrusionOk="0" h="120000" w="120000">
                  <a:moveTo>
                    <a:pt x="119977" y="70370"/>
                  </a:moveTo>
                  <a:lnTo>
                    <a:pt x="19273" y="0"/>
                  </a:lnTo>
                  <a:lnTo>
                    <a:pt x="0" y="119960"/>
                  </a:lnTo>
                  <a:lnTo>
                    <a:pt x="119977" y="70370"/>
                  </a:lnTo>
                </a:path>
              </a:pathLst>
            </a:custGeom>
            <a:solidFill>
              <a:srgbClr val="0A2C5B"/>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1" name="Google Shape;71;p14"/>
            <p:cNvSpPr/>
            <p:nvPr/>
          </p:nvSpPr>
          <p:spPr>
            <a:xfrm>
              <a:off x="1264131" y="-156113"/>
              <a:ext cx="4393800" cy="2112300"/>
            </a:xfrm>
            <a:custGeom>
              <a:rect b="b" l="l" r="r" t="t"/>
              <a:pathLst>
                <a:path extrusionOk="0" h="120000" w="120000">
                  <a:moveTo>
                    <a:pt x="25195" y="0"/>
                  </a:moveTo>
                  <a:lnTo>
                    <a:pt x="0" y="20867"/>
                  </a:lnTo>
                  <a:lnTo>
                    <a:pt x="119973" y="119944"/>
                  </a:lnTo>
                  <a:lnTo>
                    <a:pt x="105195" y="0"/>
                  </a:lnTo>
                  <a:lnTo>
                    <a:pt x="25195" y="0"/>
                  </a:lnTo>
                </a:path>
              </a:pathLst>
            </a:custGeom>
            <a:solidFill>
              <a:srgbClr val="104388"/>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2" name="Google Shape;72;p14"/>
            <p:cNvSpPr/>
            <p:nvPr/>
          </p:nvSpPr>
          <p:spPr>
            <a:xfrm>
              <a:off x="1264131" y="-133574"/>
              <a:ext cx="921300" cy="369300"/>
            </a:xfrm>
            <a:custGeom>
              <a:rect b="b" l="l" r="r" t="t"/>
              <a:pathLst>
                <a:path extrusionOk="0" h="120000" w="120000">
                  <a:moveTo>
                    <a:pt x="9220" y="0"/>
                  </a:moveTo>
                  <a:lnTo>
                    <a:pt x="0" y="119679"/>
                  </a:lnTo>
                  <a:lnTo>
                    <a:pt x="119871" y="0"/>
                  </a:lnTo>
                  <a:lnTo>
                    <a:pt x="922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3" name="Google Shape;73;p14"/>
            <p:cNvSpPr/>
            <p:nvPr/>
          </p:nvSpPr>
          <p:spPr>
            <a:xfrm>
              <a:off x="734484" y="-133574"/>
              <a:ext cx="621600" cy="369300"/>
            </a:xfrm>
            <a:custGeom>
              <a:rect b="b" l="l" r="r" t="t"/>
              <a:pathLst>
                <a:path extrusionOk="0" h="120000" w="120000">
                  <a:moveTo>
                    <a:pt x="0" y="0"/>
                  </a:moveTo>
                  <a:lnTo>
                    <a:pt x="106073" y="119679"/>
                  </a:lnTo>
                  <a:lnTo>
                    <a:pt x="119809"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4" name="Google Shape;74;p14"/>
            <p:cNvSpPr/>
            <p:nvPr/>
          </p:nvSpPr>
          <p:spPr>
            <a:xfrm>
              <a:off x="0" y="885559"/>
              <a:ext cx="447600" cy="2259900"/>
            </a:xfrm>
            <a:custGeom>
              <a:rect b="b" l="l" r="r" t="t"/>
              <a:pathLst>
                <a:path extrusionOk="0" h="120000" w="120000">
                  <a:moveTo>
                    <a:pt x="0" y="110157"/>
                  </a:moveTo>
                  <a:lnTo>
                    <a:pt x="119735" y="119947"/>
                  </a:lnTo>
                  <a:lnTo>
                    <a:pt x="0" y="0"/>
                  </a:lnTo>
                  <a:lnTo>
                    <a:pt x="0" y="110157"/>
                  </a:lnTo>
                </a:path>
              </a:pathLst>
            </a:custGeom>
            <a:solidFill>
              <a:srgbClr val="0A2C5B"/>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5" name="Google Shape;75;p14"/>
            <p:cNvSpPr/>
            <p:nvPr/>
          </p:nvSpPr>
          <p:spPr>
            <a:xfrm>
              <a:off x="0" y="-156114"/>
              <a:ext cx="1286400" cy="3342000"/>
            </a:xfrm>
            <a:custGeom>
              <a:rect b="b" l="l" r="r" t="t"/>
              <a:pathLst>
                <a:path extrusionOk="0" h="120000" w="120000">
                  <a:moveTo>
                    <a:pt x="0" y="0"/>
                  </a:moveTo>
                  <a:lnTo>
                    <a:pt x="0" y="38938"/>
                  </a:lnTo>
                  <a:lnTo>
                    <a:pt x="41531" y="119964"/>
                  </a:lnTo>
                  <a:lnTo>
                    <a:pt x="119908" y="13191"/>
                  </a:lnTo>
                  <a:lnTo>
                    <a:pt x="68820" y="0"/>
                  </a:lnTo>
                  <a:lnTo>
                    <a:pt x="0" y="0"/>
                  </a:lnTo>
                </a:path>
              </a:pathLst>
            </a:custGeom>
            <a:solidFill>
              <a:srgbClr val="104388"/>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6" name="Google Shape;76;p14"/>
            <p:cNvSpPr/>
            <p:nvPr/>
          </p:nvSpPr>
          <p:spPr>
            <a:xfrm>
              <a:off x="8462804" y="1591817"/>
              <a:ext cx="6988500" cy="1786200"/>
            </a:xfrm>
            <a:custGeom>
              <a:rect b="b" l="l" r="r" t="t"/>
              <a:pathLst>
                <a:path extrusionOk="0" h="120000" w="120000">
                  <a:moveTo>
                    <a:pt x="119983" y="119933"/>
                  </a:moveTo>
                  <a:lnTo>
                    <a:pt x="0" y="48211"/>
                  </a:lnTo>
                  <a:lnTo>
                    <a:pt x="45425" y="0"/>
                  </a:lnTo>
                  <a:lnTo>
                    <a:pt x="119983" y="119933"/>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7" name="Google Shape;77;p14"/>
            <p:cNvSpPr/>
            <p:nvPr/>
          </p:nvSpPr>
          <p:spPr>
            <a:xfrm>
              <a:off x="9776123" y="-125128"/>
              <a:ext cx="2307900" cy="1734000"/>
            </a:xfrm>
            <a:custGeom>
              <a:rect b="b" l="l" r="r" t="t"/>
              <a:pathLst>
                <a:path extrusionOk="0" h="120000" w="120000">
                  <a:moveTo>
                    <a:pt x="19103" y="0"/>
                  </a:moveTo>
                  <a:lnTo>
                    <a:pt x="0" y="13424"/>
                  </a:lnTo>
                  <a:lnTo>
                    <a:pt x="70524" y="119931"/>
                  </a:lnTo>
                  <a:lnTo>
                    <a:pt x="119948" y="0"/>
                  </a:lnTo>
                  <a:lnTo>
                    <a:pt x="19103"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efault">
  <p:cSld name="2_Default">
    <p:spTree>
      <p:nvGrpSpPr>
        <p:cNvPr id="78" name="Shape 78"/>
        <p:cNvGrpSpPr/>
        <p:nvPr/>
      </p:nvGrpSpPr>
      <p:grpSpPr>
        <a:xfrm>
          <a:off x="0" y="0"/>
          <a:ext cx="0" cy="0"/>
          <a:chOff x="0" y="0"/>
          <a:chExt cx="0" cy="0"/>
        </a:xfrm>
      </p:grpSpPr>
      <p:sp>
        <p:nvSpPr>
          <p:cNvPr id="79" name="Google Shape;79;p15"/>
          <p:cNvSpPr/>
          <p:nvPr/>
        </p:nvSpPr>
        <p:spPr>
          <a:xfrm rot="10800000">
            <a:off x="1755088" y="4871865"/>
            <a:ext cx="813600" cy="312900"/>
          </a:xfrm>
          <a:custGeom>
            <a:rect b="b" l="l" r="r" t="t"/>
            <a:pathLst>
              <a:path extrusionOk="0" h="120000" w="120000">
                <a:moveTo>
                  <a:pt x="0" y="0"/>
                </a:moveTo>
                <a:lnTo>
                  <a:pt x="3929" y="119938"/>
                </a:lnTo>
                <a:lnTo>
                  <a:pt x="119945" y="0"/>
                </a:lnTo>
                <a:lnTo>
                  <a:pt x="0" y="0"/>
                </a:lnTo>
              </a:path>
            </a:pathLst>
          </a:custGeom>
          <a:solidFill>
            <a:schemeClr val="accent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0" name="Google Shape;80;p15"/>
          <p:cNvSpPr/>
          <p:nvPr/>
        </p:nvSpPr>
        <p:spPr>
          <a:xfrm rot="10800000">
            <a:off x="2534088" y="4871826"/>
            <a:ext cx="1054800" cy="312900"/>
          </a:xfrm>
          <a:custGeom>
            <a:rect b="b" l="l" r="r" t="t"/>
            <a:pathLst>
              <a:path extrusionOk="0" h="120000" w="120000">
                <a:moveTo>
                  <a:pt x="0" y="0"/>
                </a:moveTo>
                <a:lnTo>
                  <a:pt x="119957" y="119938"/>
                </a:lnTo>
                <a:lnTo>
                  <a:pt x="116928" y="0"/>
                </a:lnTo>
                <a:lnTo>
                  <a:pt x="0" y="0"/>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1" name="Google Shape;81;p15"/>
          <p:cNvSpPr/>
          <p:nvPr/>
        </p:nvSpPr>
        <p:spPr>
          <a:xfrm rot="10800000">
            <a:off x="2524113" y="4612965"/>
            <a:ext cx="1551900" cy="571800"/>
          </a:xfrm>
          <a:custGeom>
            <a:rect b="b" l="l" r="r" t="t"/>
            <a:pathLst>
              <a:path extrusionOk="0" h="120000" w="120000">
                <a:moveTo>
                  <a:pt x="0" y="0"/>
                </a:moveTo>
                <a:lnTo>
                  <a:pt x="53937" y="119966"/>
                </a:lnTo>
                <a:lnTo>
                  <a:pt x="119971" y="65643"/>
                </a:lnTo>
                <a:lnTo>
                  <a:pt x="38436"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2" name="Google Shape;82;p15"/>
          <p:cNvSpPr/>
          <p:nvPr/>
        </p:nvSpPr>
        <p:spPr>
          <a:xfrm rot="10800000">
            <a:off x="3378198" y="4616587"/>
            <a:ext cx="1630200" cy="571800"/>
          </a:xfrm>
          <a:custGeom>
            <a:rect b="b" l="l" r="r" t="t"/>
            <a:pathLst>
              <a:path extrusionOk="0" h="120000" w="120000">
                <a:moveTo>
                  <a:pt x="26270" y="0"/>
                </a:moveTo>
                <a:lnTo>
                  <a:pt x="0" y="59126"/>
                </a:lnTo>
                <a:lnTo>
                  <a:pt x="119972" y="119966"/>
                </a:lnTo>
                <a:lnTo>
                  <a:pt x="68629" y="0"/>
                </a:lnTo>
                <a:lnTo>
                  <a:pt x="26270" y="0"/>
                </a:lnTo>
              </a:path>
            </a:pathLst>
          </a:custGeom>
          <a:solidFill>
            <a:schemeClr val="accent4"/>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3" name="Google Shape;83;p15"/>
          <p:cNvSpPr/>
          <p:nvPr/>
        </p:nvSpPr>
        <p:spPr>
          <a:xfrm rot="10800000">
            <a:off x="5361599" y="5152965"/>
            <a:ext cx="138600" cy="31800"/>
          </a:xfrm>
          <a:custGeom>
            <a:rect b="b" l="l" r="r" t="t"/>
            <a:pathLst>
              <a:path extrusionOk="0" h="120000" w="120000">
                <a:moveTo>
                  <a:pt x="35935" y="0"/>
                </a:moveTo>
                <a:lnTo>
                  <a:pt x="0" y="119393"/>
                </a:lnTo>
                <a:lnTo>
                  <a:pt x="119679" y="0"/>
                </a:lnTo>
                <a:lnTo>
                  <a:pt x="35935"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4" name="Google Shape;84;p15"/>
          <p:cNvSpPr/>
          <p:nvPr/>
        </p:nvSpPr>
        <p:spPr>
          <a:xfrm rot="10800000">
            <a:off x="5451161" y="5152965"/>
            <a:ext cx="84600" cy="31800"/>
          </a:xfrm>
          <a:custGeom>
            <a:rect b="b" l="l" r="r" t="t"/>
            <a:pathLst>
              <a:path extrusionOk="0" h="120000" w="120000">
                <a:moveTo>
                  <a:pt x="0" y="0"/>
                </a:moveTo>
                <a:lnTo>
                  <a:pt x="61298" y="119393"/>
                </a:lnTo>
                <a:lnTo>
                  <a:pt x="119480" y="0"/>
                </a:lnTo>
                <a:lnTo>
                  <a:pt x="0"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5" name="Google Shape;85;p15"/>
          <p:cNvSpPr/>
          <p:nvPr/>
        </p:nvSpPr>
        <p:spPr>
          <a:xfrm rot="10800000">
            <a:off x="4991757" y="4793380"/>
            <a:ext cx="992700" cy="366900"/>
          </a:xfrm>
          <a:custGeom>
            <a:rect b="b" l="l" r="r" t="t"/>
            <a:pathLst>
              <a:path extrusionOk="0" h="120000" w="120000">
                <a:moveTo>
                  <a:pt x="119955" y="81832"/>
                </a:moveTo>
                <a:lnTo>
                  <a:pt x="58436" y="0"/>
                </a:lnTo>
                <a:lnTo>
                  <a:pt x="0" y="119947"/>
                </a:lnTo>
                <a:lnTo>
                  <a:pt x="119955" y="81832"/>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6" name="Google Shape;86;p15"/>
          <p:cNvSpPr/>
          <p:nvPr/>
        </p:nvSpPr>
        <p:spPr>
          <a:xfrm rot="10800000">
            <a:off x="5495048" y="4793342"/>
            <a:ext cx="1119900" cy="366900"/>
          </a:xfrm>
          <a:custGeom>
            <a:rect b="b" l="l" r="r" t="t"/>
            <a:pathLst>
              <a:path extrusionOk="0" h="120000" w="120000">
                <a:moveTo>
                  <a:pt x="119960" y="0"/>
                </a:moveTo>
                <a:lnTo>
                  <a:pt x="0" y="32670"/>
                </a:lnTo>
                <a:lnTo>
                  <a:pt x="68158" y="119947"/>
                </a:lnTo>
                <a:lnTo>
                  <a:pt x="119960"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7" name="Google Shape;87;p15"/>
          <p:cNvSpPr/>
          <p:nvPr/>
        </p:nvSpPr>
        <p:spPr>
          <a:xfrm rot="10800000">
            <a:off x="5491791" y="5053365"/>
            <a:ext cx="1119900" cy="131400"/>
          </a:xfrm>
          <a:custGeom>
            <a:rect b="b" l="l" r="r" t="t"/>
            <a:pathLst>
              <a:path extrusionOk="0" h="120000" w="120000">
                <a:moveTo>
                  <a:pt x="2415" y="0"/>
                </a:moveTo>
                <a:lnTo>
                  <a:pt x="0" y="119854"/>
                </a:lnTo>
                <a:lnTo>
                  <a:pt x="119960" y="28759"/>
                </a:lnTo>
                <a:lnTo>
                  <a:pt x="115287" y="0"/>
                </a:lnTo>
                <a:lnTo>
                  <a:pt x="2415" y="0"/>
                </a:lnTo>
              </a:path>
            </a:pathLst>
          </a:custGeom>
          <a:solidFill>
            <a:srgbClr val="0D456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8" name="Google Shape;88;p15"/>
          <p:cNvSpPr/>
          <p:nvPr/>
        </p:nvSpPr>
        <p:spPr>
          <a:xfrm rot="10800000">
            <a:off x="6578526" y="5053365"/>
            <a:ext cx="353700" cy="131400"/>
          </a:xfrm>
          <a:custGeom>
            <a:rect b="b" l="l" r="r" t="t"/>
            <a:pathLst>
              <a:path extrusionOk="0" h="120000" w="120000">
                <a:moveTo>
                  <a:pt x="0" y="0"/>
                </a:moveTo>
                <a:lnTo>
                  <a:pt x="112209" y="119854"/>
                </a:lnTo>
                <a:lnTo>
                  <a:pt x="119874"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9" name="Google Shape;89;p15"/>
          <p:cNvSpPr/>
          <p:nvPr/>
        </p:nvSpPr>
        <p:spPr>
          <a:xfrm rot="10800000">
            <a:off x="5975976" y="4793699"/>
            <a:ext cx="1093800" cy="267000"/>
          </a:xfrm>
          <a:custGeom>
            <a:rect b="b" l="l" r="r" t="t"/>
            <a:pathLst>
              <a:path extrusionOk="0" h="120000" w="120000">
                <a:moveTo>
                  <a:pt x="119959" y="119928"/>
                </a:moveTo>
                <a:lnTo>
                  <a:pt x="50165" y="0"/>
                </a:lnTo>
                <a:lnTo>
                  <a:pt x="0" y="95179"/>
                </a:lnTo>
                <a:lnTo>
                  <a:pt x="119959" y="119928"/>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0" name="Google Shape;90;p15"/>
          <p:cNvSpPr/>
          <p:nvPr/>
        </p:nvSpPr>
        <p:spPr>
          <a:xfrm rot="10800000">
            <a:off x="6603165" y="4852433"/>
            <a:ext cx="660300" cy="343200"/>
          </a:xfrm>
          <a:custGeom>
            <a:rect b="b" l="l" r="r" t="t"/>
            <a:pathLst>
              <a:path extrusionOk="0" h="120000" w="120000">
                <a:moveTo>
                  <a:pt x="0" y="0"/>
                </a:moveTo>
                <a:lnTo>
                  <a:pt x="36866" y="119944"/>
                </a:lnTo>
                <a:lnTo>
                  <a:pt x="119932" y="45930"/>
                </a:lnTo>
                <a:lnTo>
                  <a:pt x="59966"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1" name="Google Shape;91;p15"/>
          <p:cNvSpPr/>
          <p:nvPr/>
        </p:nvSpPr>
        <p:spPr>
          <a:xfrm rot="10800000">
            <a:off x="7044748" y="4655425"/>
            <a:ext cx="1962600" cy="483900"/>
          </a:xfrm>
          <a:custGeom>
            <a:rect b="b" l="l" r="r" t="t"/>
            <a:pathLst>
              <a:path extrusionOk="0" h="120000" w="120000">
                <a:moveTo>
                  <a:pt x="119977" y="70370"/>
                </a:moveTo>
                <a:lnTo>
                  <a:pt x="19273" y="0"/>
                </a:lnTo>
                <a:lnTo>
                  <a:pt x="0" y="119960"/>
                </a:lnTo>
                <a:lnTo>
                  <a:pt x="119977" y="70370"/>
                </a:lnTo>
              </a:path>
            </a:pathLst>
          </a:custGeom>
          <a:solidFill>
            <a:srgbClr val="0A2C5B"/>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2" name="Google Shape;92;p15"/>
          <p:cNvSpPr/>
          <p:nvPr/>
        </p:nvSpPr>
        <p:spPr>
          <a:xfrm rot="10800000">
            <a:off x="7051166" y="4852471"/>
            <a:ext cx="1648200" cy="343200"/>
          </a:xfrm>
          <a:custGeom>
            <a:rect b="b" l="l" r="r" t="t"/>
            <a:pathLst>
              <a:path extrusionOk="0" h="120000" w="120000">
                <a:moveTo>
                  <a:pt x="25195" y="0"/>
                </a:moveTo>
                <a:lnTo>
                  <a:pt x="0" y="20867"/>
                </a:lnTo>
                <a:lnTo>
                  <a:pt x="119973" y="119944"/>
                </a:lnTo>
                <a:lnTo>
                  <a:pt x="105195" y="0"/>
                </a:lnTo>
                <a:lnTo>
                  <a:pt x="25195" y="0"/>
                </a:lnTo>
              </a:path>
            </a:pathLst>
          </a:custGeom>
          <a:solidFill>
            <a:srgbClr val="104388"/>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3" name="Google Shape;93;p15"/>
          <p:cNvSpPr/>
          <p:nvPr/>
        </p:nvSpPr>
        <p:spPr>
          <a:xfrm rot="10800000">
            <a:off x="8353766" y="5132010"/>
            <a:ext cx="345600" cy="60000"/>
          </a:xfrm>
          <a:custGeom>
            <a:rect b="b" l="l" r="r" t="t"/>
            <a:pathLst>
              <a:path extrusionOk="0" h="120000" w="120000">
                <a:moveTo>
                  <a:pt x="9220" y="0"/>
                </a:moveTo>
                <a:lnTo>
                  <a:pt x="0" y="119679"/>
                </a:lnTo>
                <a:lnTo>
                  <a:pt x="119871" y="0"/>
                </a:lnTo>
                <a:lnTo>
                  <a:pt x="9220" y="0"/>
                </a:lnTo>
              </a:path>
            </a:pathLst>
          </a:custGeom>
          <a:solidFill>
            <a:schemeClr val="accent5"/>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4" name="Google Shape;94;p15"/>
          <p:cNvSpPr/>
          <p:nvPr/>
        </p:nvSpPr>
        <p:spPr>
          <a:xfrm rot="10800000">
            <a:off x="8664936" y="5132010"/>
            <a:ext cx="233100" cy="60000"/>
          </a:xfrm>
          <a:custGeom>
            <a:rect b="b" l="l" r="r" t="t"/>
            <a:pathLst>
              <a:path extrusionOk="0" h="120000" w="120000">
                <a:moveTo>
                  <a:pt x="0" y="0"/>
                </a:moveTo>
                <a:lnTo>
                  <a:pt x="106073" y="119679"/>
                </a:lnTo>
                <a:lnTo>
                  <a:pt x="119809" y="0"/>
                </a:lnTo>
                <a:lnTo>
                  <a:pt x="0" y="0"/>
                </a:lnTo>
              </a:path>
            </a:pathLst>
          </a:custGeom>
          <a:solidFill>
            <a:schemeClr val="accent5"/>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5" name="Google Shape;95;p15"/>
          <p:cNvSpPr/>
          <p:nvPr/>
        </p:nvSpPr>
        <p:spPr>
          <a:xfrm rot="10800000">
            <a:off x="9005539" y="4659562"/>
            <a:ext cx="168000" cy="366900"/>
          </a:xfrm>
          <a:custGeom>
            <a:rect b="b" l="l" r="r" t="t"/>
            <a:pathLst>
              <a:path extrusionOk="0" h="120000" w="120000">
                <a:moveTo>
                  <a:pt x="0" y="110157"/>
                </a:moveTo>
                <a:lnTo>
                  <a:pt x="119735" y="119947"/>
                </a:lnTo>
                <a:lnTo>
                  <a:pt x="0" y="0"/>
                </a:lnTo>
                <a:lnTo>
                  <a:pt x="0" y="110157"/>
                </a:lnTo>
              </a:path>
            </a:pathLst>
          </a:custGeom>
          <a:solidFill>
            <a:srgbClr val="0A2C5B"/>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6" name="Google Shape;96;p15"/>
          <p:cNvSpPr/>
          <p:nvPr/>
        </p:nvSpPr>
        <p:spPr>
          <a:xfrm rot="10800000">
            <a:off x="8691139" y="4652672"/>
            <a:ext cx="482400" cy="543000"/>
          </a:xfrm>
          <a:custGeom>
            <a:rect b="b" l="l" r="r" t="t"/>
            <a:pathLst>
              <a:path extrusionOk="0" h="120000" w="120000">
                <a:moveTo>
                  <a:pt x="0" y="0"/>
                </a:moveTo>
                <a:lnTo>
                  <a:pt x="0" y="38938"/>
                </a:lnTo>
                <a:lnTo>
                  <a:pt x="41531" y="119964"/>
                </a:lnTo>
                <a:lnTo>
                  <a:pt x="119908" y="13191"/>
                </a:lnTo>
                <a:lnTo>
                  <a:pt x="68820" y="0"/>
                </a:lnTo>
                <a:lnTo>
                  <a:pt x="0" y="0"/>
                </a:lnTo>
              </a:path>
            </a:pathLst>
          </a:custGeom>
          <a:solidFill>
            <a:srgbClr val="104388"/>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7" name="Google Shape;97;p15"/>
          <p:cNvSpPr/>
          <p:nvPr/>
        </p:nvSpPr>
        <p:spPr>
          <a:xfrm rot="10800000">
            <a:off x="3377760" y="4621338"/>
            <a:ext cx="2621400" cy="290400"/>
          </a:xfrm>
          <a:custGeom>
            <a:rect b="b" l="l" r="r" t="t"/>
            <a:pathLst>
              <a:path extrusionOk="0" h="120000" w="120000">
                <a:moveTo>
                  <a:pt x="119983" y="119933"/>
                </a:moveTo>
                <a:lnTo>
                  <a:pt x="0" y="48211"/>
                </a:lnTo>
                <a:lnTo>
                  <a:pt x="45425" y="0"/>
                </a:lnTo>
                <a:lnTo>
                  <a:pt x="119983" y="119933"/>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8" name="Google Shape;98;p15"/>
          <p:cNvSpPr/>
          <p:nvPr/>
        </p:nvSpPr>
        <p:spPr>
          <a:xfrm rot="10800000">
            <a:off x="4640737" y="4908938"/>
            <a:ext cx="865800" cy="281700"/>
          </a:xfrm>
          <a:custGeom>
            <a:rect b="b" l="l" r="r" t="t"/>
            <a:pathLst>
              <a:path extrusionOk="0" h="120000" w="120000">
                <a:moveTo>
                  <a:pt x="19103" y="0"/>
                </a:moveTo>
                <a:lnTo>
                  <a:pt x="0" y="13424"/>
                </a:lnTo>
                <a:lnTo>
                  <a:pt x="70524" y="119931"/>
                </a:lnTo>
                <a:lnTo>
                  <a:pt x="119948" y="0"/>
                </a:lnTo>
                <a:lnTo>
                  <a:pt x="19103"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pic>
        <p:nvPicPr>
          <p:cNvPr id="99" name="Google Shape;99;p15"/>
          <p:cNvPicPr preferRelativeResize="0"/>
          <p:nvPr/>
        </p:nvPicPr>
        <p:blipFill>
          <a:blip r:embed="rId2">
            <a:alphaModFix/>
          </a:blip>
          <a:stretch>
            <a:fillRect/>
          </a:stretch>
        </p:blipFill>
        <p:spPr>
          <a:xfrm>
            <a:off x="225836" y="4593788"/>
            <a:ext cx="1163834" cy="34551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0" name="Shape 100"/>
        <p:cNvGrpSpPr/>
        <p:nvPr/>
      </p:nvGrpSpPr>
      <p:grpSpPr>
        <a:xfrm>
          <a:off x="0" y="0"/>
          <a:ext cx="0" cy="0"/>
          <a:chOff x="0" y="0"/>
          <a:chExt cx="0" cy="0"/>
        </a:xfrm>
      </p:grpSpPr>
      <p:sp>
        <p:nvSpPr>
          <p:cNvPr id="101" name="Google Shape;101;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2" name="Google Shape;102;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3" name="Google Shape;103;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9.png"/><Relationship Id="rId11" Type="http://schemas.openxmlformats.org/officeDocument/2006/relationships/image" Target="../media/image24.png"/><Relationship Id="rId10" Type="http://schemas.openxmlformats.org/officeDocument/2006/relationships/image" Target="../media/image14.png"/><Relationship Id="rId9" Type="http://schemas.openxmlformats.org/officeDocument/2006/relationships/image" Target="../media/image28.png"/><Relationship Id="rId5" Type="http://schemas.openxmlformats.org/officeDocument/2006/relationships/image" Target="../media/image17.png"/><Relationship Id="rId6" Type="http://schemas.openxmlformats.org/officeDocument/2006/relationships/image" Target="../media/image16.png"/><Relationship Id="rId7" Type="http://schemas.openxmlformats.org/officeDocument/2006/relationships/image" Target="../media/image15.png"/><Relationship Id="rId8"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26.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1" Type="http://schemas.openxmlformats.org/officeDocument/2006/relationships/image" Target="../media/image33.png"/><Relationship Id="rId10" Type="http://schemas.openxmlformats.org/officeDocument/2006/relationships/image" Target="../media/image27.png"/><Relationship Id="rId13" Type="http://schemas.openxmlformats.org/officeDocument/2006/relationships/image" Target="../media/image35.png"/><Relationship Id="rId12" Type="http://schemas.openxmlformats.org/officeDocument/2006/relationships/image" Target="../media/image32.png"/><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20.png"/><Relationship Id="rId9" Type="http://schemas.openxmlformats.org/officeDocument/2006/relationships/image" Target="../media/image25.png"/><Relationship Id="rId15" Type="http://schemas.openxmlformats.org/officeDocument/2006/relationships/image" Target="../media/image46.png"/><Relationship Id="rId14" Type="http://schemas.openxmlformats.org/officeDocument/2006/relationships/image" Target="../media/image37.png"/><Relationship Id="rId16" Type="http://schemas.openxmlformats.org/officeDocument/2006/relationships/image" Target="../media/image39.png"/><Relationship Id="rId5" Type="http://schemas.openxmlformats.org/officeDocument/2006/relationships/image" Target="../media/image30.png"/><Relationship Id="rId6" Type="http://schemas.openxmlformats.org/officeDocument/2006/relationships/image" Target="../media/image16.png"/><Relationship Id="rId7" Type="http://schemas.openxmlformats.org/officeDocument/2006/relationships/image" Target="../media/image29.png"/><Relationship Id="rId8"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hyperlink" Target="https://support.ehelp.edu.au/support/solutions/articles/6000205341-nectar-flavors" TargetMode="Externa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hyperlink" Target="https://ardc.edu.au/news/number-crunching-with-nectar-the-genomic-fight-to-save-the-macquarie-perch/" TargetMode="Externa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hyperlink" Target="https://dashboard.rc.nectar.org.au/" TargetMode="External"/><Relationship Id="rId4" Type="http://schemas.openxmlformats.org/officeDocument/2006/relationships/hyperlink" Target="https://dashboard.rc.nectar.org.au/" TargetMode="External"/><Relationship Id="rId5" Type="http://schemas.openxmlformats.org/officeDocument/2006/relationships/hyperlink" Target="https://support.ehelp.edu.au/solution/articles/6000191233-research-cloud-national-allocation-scheme-rc-nas-policy-" TargetMode="External"/><Relationship Id="rId6" Type="http://schemas.openxmlformats.org/officeDocument/2006/relationships/hyperlink" Target="https://support.ehelp.edu.au/solution/articles/6000191233-research-cloud-national-allocation-scheme-rc-nas-policy-" TargetMode="External"/><Relationship Id="rId7"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hyperlink" Target="https://support.ehelp.edu.au/support/home" TargetMode="External"/><Relationship Id="rId4" Type="http://schemas.openxmlformats.org/officeDocument/2006/relationships/hyperlink" Target="https://support.ehelp.edu.au/support/home" TargetMode="External"/><Relationship Id="rId9" Type="http://schemas.openxmlformats.org/officeDocument/2006/relationships/image" Target="../media/image4.png"/><Relationship Id="rId5" Type="http://schemas.openxmlformats.org/officeDocument/2006/relationships/hyperlink" Target="https://support.ehelp.edu.au/helpdesk" TargetMode="External"/><Relationship Id="rId6" Type="http://schemas.openxmlformats.org/officeDocument/2006/relationships/hyperlink" Target="https://support.ehelp.edu.au/helpdesk" TargetMode="External"/><Relationship Id="rId7" Type="http://schemas.openxmlformats.org/officeDocument/2006/relationships/hyperlink" Target="https://tutorials.rc.nectar.org.au/" TargetMode="External"/><Relationship Id="rId8" Type="http://schemas.openxmlformats.org/officeDocument/2006/relationships/hyperlink" Target="https://support.ehelp.edu.au/support/solutions/articles/6000156761-learning-and-training-resource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hyperlink" Target="https://ardc.edu.au/" TargetMode="External"/><Relationship Id="rId4" Type="http://schemas.openxmlformats.org/officeDocument/2006/relationships/hyperlink" Target="https://ardc.edu.au/services/nectar-research-cloud/" TargetMode="External"/><Relationship Id="rId5"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2.jpg"/><Relationship Id="rId5"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4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40.png"/><Relationship Id="rId5"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hyperlink" Target="https://training.galaxyproject.org/" TargetMode="External"/><Relationship Id="rId4" Type="http://schemas.openxmlformats.org/officeDocument/2006/relationships/hyperlink" Target="https://gitter.im/galaxyproject/Lobby" TargetMode="External"/><Relationship Id="rId5" Type="http://schemas.openxmlformats.org/officeDocument/2006/relationships/hyperlink" Target="https://galaxyproject.org/blog/" TargetMode="External"/><Relationship Id="rId6" Type="http://schemas.openxmlformats.org/officeDocument/2006/relationships/image" Target="../media/image45.gif"/><Relationship Id="rId7" Type="http://schemas.openxmlformats.org/officeDocument/2006/relationships/image" Target="../media/image34.png"/></Relationships>
</file>

<file path=ppt/slides/_rels/slide25.xml.rels><?xml version="1.0" encoding="UTF-8" standalone="yes"?><Relationships xmlns="http://schemas.openxmlformats.org/package/2006/relationships"><Relationship Id="rId11" Type="http://schemas.openxmlformats.org/officeDocument/2006/relationships/image" Target="../media/image49.png"/><Relationship Id="rId10" Type="http://schemas.openxmlformats.org/officeDocument/2006/relationships/image" Target="../media/image48.png"/><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36.png"/><Relationship Id="rId4" Type="http://schemas.openxmlformats.org/officeDocument/2006/relationships/image" Target="../media/image4.png"/><Relationship Id="rId9" Type="http://schemas.openxmlformats.org/officeDocument/2006/relationships/image" Target="../media/image47.png"/><Relationship Id="rId5" Type="http://schemas.openxmlformats.org/officeDocument/2006/relationships/image" Target="../media/image42.png"/><Relationship Id="rId6" Type="http://schemas.openxmlformats.org/officeDocument/2006/relationships/image" Target="../media/image50.png"/><Relationship Id="rId7" Type="http://schemas.openxmlformats.org/officeDocument/2006/relationships/image" Target="../media/image44.png"/><Relationship Id="rId8" Type="http://schemas.openxmlformats.org/officeDocument/2006/relationships/image" Target="../media/image3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51.png"/><Relationship Id="rId4" Type="http://schemas.openxmlformats.org/officeDocument/2006/relationships/hyperlink" Target="https://usegalaxy.org.au/" TargetMode="External"/><Relationship Id="rId5" Type="http://schemas.openxmlformats.org/officeDocument/2006/relationships/hyperlink" Target="mailto:help@genome.edu.au" TargetMode="External"/><Relationship Id="rId6" Type="http://schemas.openxmlformats.org/officeDocument/2006/relationships/hyperlink" Target="https://twitter.com/galaxyaustralia" TargetMode="External"/><Relationship Id="rId7" Type="http://schemas.openxmlformats.org/officeDocument/2006/relationships/image" Target="../media/image5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hyperlink" Target="https://nci.org.au"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4.pn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 Id="rId3" Type="http://schemas.openxmlformats.org/officeDocument/2006/relationships/hyperlink" Target="mailto:help@nci.org.au" TargetMode="External"/><Relationship Id="rId4" Type="http://schemas.openxmlformats.org/officeDocument/2006/relationships/hyperlink" Target="https://my.nci.org.au" TargetMode="External"/><Relationship Id="rId5" Type="http://schemas.openxmlformats.org/officeDocument/2006/relationships/hyperlink" Target="https://my.nci.org.au" TargetMode="External"/><Relationship Id="rId6"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image" Target="../media/image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hyperlink" Target="https://nci.org.au" TargetMode="External"/><Relationship Id="rId4" Type="http://schemas.openxmlformats.org/officeDocument/2006/relationships/hyperlink" Target="https://my.nci.org.au" TargetMode="External"/><Relationship Id="rId5" Type="http://schemas.openxmlformats.org/officeDocument/2006/relationships/hyperlink" Target="https://ncmas.nci.org.au" TargetMode="External"/><Relationship Id="rId6"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image" Target="../media/image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image" Target="../media/image4.png"/><Relationship Id="rId4" Type="http://schemas.openxmlformats.org/officeDocument/2006/relationships/image" Target="../media/image60.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 Id="rId3" Type="http://schemas.openxmlformats.org/officeDocument/2006/relationships/image" Target="../media/image4.pn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 Id="rId3" Type="http://schemas.openxmlformats.org/officeDocument/2006/relationships/image" Target="../media/image4.png"/><Relationship Id="rId4" Type="http://schemas.openxmlformats.org/officeDocument/2006/relationships/image" Target="../media/image65.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 Id="rId3" Type="http://schemas.openxmlformats.org/officeDocument/2006/relationships/image" Target="../media/image4.png"/><Relationship Id="rId4" Type="http://schemas.openxmlformats.org/officeDocument/2006/relationships/image" Target="../media/image54.jpg"/><Relationship Id="rId5" Type="http://schemas.openxmlformats.org/officeDocument/2006/relationships/image" Target="../media/image58.png"/><Relationship Id="rId6" Type="http://schemas.openxmlformats.org/officeDocument/2006/relationships/hyperlink" Target="https://support.pawsey.org.au/documentation/display/US/Changes+in+Supercomputing+Services+for+202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 Id="rId3" Type="http://schemas.openxmlformats.org/officeDocument/2006/relationships/image" Target="../media/image4.png"/><Relationship Id="rId4" Type="http://schemas.openxmlformats.org/officeDocument/2006/relationships/image" Target="../media/image7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 Id="rId3" Type="http://schemas.openxmlformats.org/officeDocument/2006/relationships/hyperlink" Target="https://pawseysc.github.io/training.html" TargetMode="External"/><Relationship Id="rId4" Type="http://schemas.openxmlformats.org/officeDocument/2006/relationships/hyperlink" Target="https://www.youtube.com/channel/UCeGE3ZPTJv4u4binOVZvPiw" TargetMode="External"/><Relationship Id="rId5" Type="http://schemas.openxmlformats.org/officeDocument/2006/relationships/hyperlink" Target="https://www.youtube.com/c/PawseySupercomputingCentre/videos" TargetMode="External"/><Relationship Id="rId6" Type="http://schemas.openxmlformats.org/officeDocument/2006/relationships/hyperlink" Target="https://www.youtube.com/c/PawseySupercomputingCentre/playlists" TargetMode="External"/><Relationship Id="rId7" Type="http://schemas.openxmlformats.org/officeDocument/2006/relationships/image" Target="../media/image4.png"/><Relationship Id="rId8" Type="http://schemas.openxmlformats.org/officeDocument/2006/relationships/image" Target="../media/image5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 Id="rId3" Type="http://schemas.openxmlformats.org/officeDocument/2006/relationships/image" Target="../media/image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4.png"/><Relationship Id="rId4" Type="http://schemas.openxmlformats.org/officeDocument/2006/relationships/image" Target="../media/image28.png"/><Relationship Id="rId5" Type="http://schemas.openxmlformats.org/officeDocument/2006/relationships/image" Target="../media/image6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 Id="rId3" Type="http://schemas.openxmlformats.org/officeDocument/2006/relationships/image" Target="../media/image4.png"/><Relationship Id="rId4" Type="http://schemas.openxmlformats.org/officeDocument/2006/relationships/image" Target="../media/image28.png"/><Relationship Id="rId5" Type="http://schemas.openxmlformats.org/officeDocument/2006/relationships/image" Target="../media/image6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 Id="rId3" Type="http://schemas.openxmlformats.org/officeDocument/2006/relationships/hyperlink" Target="http://www.dug.com" TargetMode="External"/><Relationship Id="rId4" Type="http://schemas.openxmlformats.org/officeDocument/2006/relationships/hyperlink" Target="mailto:aaronle@dug.com" TargetMode="External"/><Relationship Id="rId5" Type="http://schemas.openxmlformats.org/officeDocument/2006/relationships/hyperlink" Target="http://www.dug.com/the-daily-dug" TargetMode="External"/><Relationship Id="rId6" Type="http://schemas.openxmlformats.org/officeDocument/2006/relationships/image" Target="../media/image4.png"/><Relationship Id="rId7" Type="http://schemas.openxmlformats.org/officeDocument/2006/relationships/image" Target="../media/image6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image" Target="../media/image4.png"/><Relationship Id="rId4" Type="http://schemas.openxmlformats.org/officeDocument/2006/relationships/image" Target="../media/image64.png"/><Relationship Id="rId5" Type="http://schemas.openxmlformats.org/officeDocument/2006/relationships/image" Target="../media/image6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image" Target="../media/image68.png"/><Relationship Id="rId4" Type="http://schemas.openxmlformats.org/officeDocument/2006/relationships/image" Target="../media/image66.png"/><Relationship Id="rId5" Type="http://schemas.openxmlformats.org/officeDocument/2006/relationships/image" Target="../media/image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 Id="rId3" Type="http://schemas.openxmlformats.org/officeDocument/2006/relationships/image" Target="../media/image4.png"/><Relationship Id="rId4" Type="http://schemas.openxmlformats.org/officeDocument/2006/relationships/image" Target="../media/image67.png"/><Relationship Id="rId5" Type="http://schemas.openxmlformats.org/officeDocument/2006/relationships/hyperlink" Target="https://aka.ms/AzureResearch" TargetMode="External"/><Relationship Id="rId6" Type="http://schemas.openxmlformats.org/officeDocument/2006/relationships/hyperlink" Target="mailto:aus-edu@microsoft.com" TargetMode="External"/><Relationship Id="rId7" Type="http://schemas.openxmlformats.org/officeDocument/2006/relationships/image" Target="../media/image7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 Id="rId3" Type="http://schemas.openxmlformats.org/officeDocument/2006/relationships/image" Target="../media/image4.png"/><Relationship Id="rId4" Type="http://schemas.openxmlformats.org/officeDocument/2006/relationships/image" Target="../media/image7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6.jpg"/><Relationship Id="rId5" Type="http://schemas.openxmlformats.org/officeDocument/2006/relationships/image" Target="../media/image3.png"/><Relationship Id="rId6" Type="http://schemas.openxmlformats.org/officeDocument/2006/relationships/image" Target="../media/image13.png"/><Relationship Id="rId7" Type="http://schemas.openxmlformats.org/officeDocument/2006/relationships/image" Target="../media/image9.jpg"/><Relationship Id="rId8"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4.png"/><Relationship Id="rId4" Type="http://schemas.openxmlformats.org/officeDocument/2006/relationships/image" Target="../media/image74.png"/><Relationship Id="rId5" Type="http://schemas.openxmlformats.org/officeDocument/2006/relationships/image" Target="../media/image7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 Id="rId3" Type="http://schemas.openxmlformats.org/officeDocument/2006/relationships/image" Target="../media/image70.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 Id="rId3" Type="http://schemas.openxmlformats.org/officeDocument/2006/relationships/image" Target="../media/image4.png"/><Relationship Id="rId4" Type="http://schemas.openxmlformats.org/officeDocument/2006/relationships/image" Target="../media/image7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 Id="rId3" Type="http://schemas.openxmlformats.org/officeDocument/2006/relationships/hyperlink" Target="https://protect-au.mimecast.com/s/WZG8C3QNPBipBAvAYigyPb1?domain=aws.amazon.com" TargetMode="External"/><Relationship Id="rId4" Type="http://schemas.openxmlformats.org/officeDocument/2006/relationships/hyperlink" Target="https://protect-au.mimecast.com/s/kDmeC4QOPEiBo0x0AfxvRtJ?domain=amazon.science" TargetMode="External"/><Relationship Id="rId5" Type="http://schemas.openxmlformats.org/officeDocument/2006/relationships/hyperlink" Target="https://protect-au.mimecast.com/s/cZMJC5QPXJiZvj1jYIyLjIa?domain=aws.amazon.com/" TargetMode="External"/><Relationship Id="rId6" Type="http://schemas.openxmlformats.org/officeDocument/2006/relationships/hyperlink" Target="https://protect-au.mimecast.com/s/cZMJC5QPXJiZvj1jYIyLjIa?domain=aws.amazon.com/" TargetMode="External"/><Relationship Id="rId7" Type="http://schemas.openxmlformats.org/officeDocument/2006/relationships/hyperlink" Target="https://protect-au.mimecast.com/s/RiJpC6XQ4LfrDOJOlT5LUdv?domain=pages.awscloud.com"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 Id="rId3" Type="http://schemas.openxmlformats.org/officeDocument/2006/relationships/image" Target="../media/image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 Id="rId3" Type="http://schemas.openxmlformats.org/officeDocument/2006/relationships/image" Target="../media/image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 Id="rId3" Type="http://schemas.openxmlformats.org/officeDocument/2006/relationships/hyperlink" Target="https://ncmas.nci.org.au" TargetMode="External"/><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10" Type="http://schemas.openxmlformats.org/officeDocument/2006/relationships/image" Target="../media/image24.png"/><Relationship Id="rId1" Type="http://schemas.openxmlformats.org/officeDocument/2006/relationships/slideLayout" Target="../slideLayouts/slideLayout13.xml"/><Relationship Id="rId2" Type="http://schemas.openxmlformats.org/officeDocument/2006/relationships/notesSlide" Target="../notesSlides/notesSlide57.xml"/><Relationship Id="rId3" Type="http://schemas.openxmlformats.org/officeDocument/2006/relationships/image" Target="../media/image4.png"/><Relationship Id="rId4" Type="http://schemas.openxmlformats.org/officeDocument/2006/relationships/image" Target="../media/image17.png"/><Relationship Id="rId9" Type="http://schemas.openxmlformats.org/officeDocument/2006/relationships/image" Target="../media/image14.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18.png"/><Relationship Id="rId8" Type="http://schemas.openxmlformats.org/officeDocument/2006/relationships/image" Target="../media/image2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 Id="rId3" Type="http://schemas.openxmlformats.org/officeDocument/2006/relationships/image" Target="../media/image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 Id="rId3" Type="http://schemas.openxmlformats.org/officeDocument/2006/relationships/image" Target="../media/image73.png"/><Relationship Id="rId4" Type="http://schemas.openxmlformats.org/officeDocument/2006/relationships/image" Target="../media/image76.png"/><Relationship Id="rId5"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31.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7"/>
          <p:cNvSpPr txBox="1"/>
          <p:nvPr/>
        </p:nvSpPr>
        <p:spPr>
          <a:xfrm>
            <a:off x="343950" y="784550"/>
            <a:ext cx="8456100" cy="842700"/>
          </a:xfrm>
          <a:prstGeom prst="rect">
            <a:avLst/>
          </a:prstGeom>
          <a:noFill/>
          <a:ln>
            <a:noFill/>
          </a:ln>
        </p:spPr>
        <p:txBody>
          <a:bodyPr anchorCtr="0" anchor="t" bIns="19050" lIns="38100" spcFirstLastPara="1" rIns="38100" wrap="square" tIns="19050">
            <a:noAutofit/>
          </a:bodyPr>
          <a:lstStyle/>
          <a:p>
            <a:pPr indent="0" lvl="0" marL="0" marR="0" rtl="0" algn="ctr">
              <a:spcBef>
                <a:spcPts val="0"/>
              </a:spcBef>
              <a:spcAft>
                <a:spcPts val="0"/>
              </a:spcAft>
              <a:buNone/>
            </a:pPr>
            <a:r>
              <a:rPr b="1" lang="en-GB" sz="3000">
                <a:solidFill>
                  <a:srgbClr val="104388"/>
                </a:solidFill>
                <a:latin typeface="Nunito"/>
                <a:ea typeface="Nunito"/>
                <a:cs typeface="Nunito"/>
                <a:sym typeface="Nunito"/>
              </a:rPr>
              <a:t>Where to go when your bioinformatics outgrows your compute</a:t>
            </a:r>
            <a:endParaRPr b="1" sz="3000">
              <a:solidFill>
                <a:srgbClr val="104388"/>
              </a:solidFill>
              <a:latin typeface="Nunito"/>
              <a:ea typeface="Nunito"/>
              <a:cs typeface="Nunito"/>
              <a:sym typeface="Nunito"/>
            </a:endParaRPr>
          </a:p>
          <a:p>
            <a:pPr indent="0" lvl="0" marL="0" marR="0" rtl="0" algn="ctr">
              <a:spcBef>
                <a:spcPts val="0"/>
              </a:spcBef>
              <a:spcAft>
                <a:spcPts val="0"/>
              </a:spcAft>
              <a:buNone/>
            </a:pPr>
            <a:r>
              <a:t/>
            </a:r>
            <a:endParaRPr b="1" sz="3000">
              <a:solidFill>
                <a:srgbClr val="104388"/>
              </a:solidFill>
              <a:latin typeface="Nunito"/>
              <a:ea typeface="Nunito"/>
              <a:cs typeface="Nunito"/>
              <a:sym typeface="Nunito"/>
            </a:endParaRPr>
          </a:p>
          <a:p>
            <a:pPr indent="0" lvl="0" marL="0" marR="0" rtl="0" algn="ctr">
              <a:spcBef>
                <a:spcPts val="0"/>
              </a:spcBef>
              <a:spcAft>
                <a:spcPts val="0"/>
              </a:spcAft>
              <a:buNone/>
            </a:pPr>
            <a:r>
              <a:rPr lang="en-GB" sz="1800">
                <a:solidFill>
                  <a:schemeClr val="dk1"/>
                </a:solidFill>
                <a:latin typeface="Nunito"/>
                <a:ea typeface="Nunito"/>
                <a:cs typeface="Nunito"/>
                <a:sym typeface="Nunito"/>
              </a:rPr>
              <a:t>Welcome! </a:t>
            </a:r>
            <a:endParaRPr sz="1800">
              <a:solidFill>
                <a:schemeClr val="dk1"/>
              </a:solidFill>
              <a:latin typeface="Nunito"/>
              <a:ea typeface="Nunito"/>
              <a:cs typeface="Nunito"/>
              <a:sym typeface="Nunito"/>
            </a:endParaRPr>
          </a:p>
          <a:p>
            <a:pPr indent="0" lvl="0" marL="0" marR="0" rtl="0" algn="ctr">
              <a:spcBef>
                <a:spcPts val="0"/>
              </a:spcBef>
              <a:spcAft>
                <a:spcPts val="0"/>
              </a:spcAft>
              <a:buNone/>
            </a:pPr>
            <a:r>
              <a:rPr lang="en-GB" sz="1800">
                <a:solidFill>
                  <a:schemeClr val="dk1"/>
                </a:solidFill>
                <a:latin typeface="Nunito"/>
                <a:ea typeface="Nunito"/>
                <a:cs typeface="Nunito"/>
                <a:sym typeface="Nunito"/>
              </a:rPr>
              <a:t>The webinar will commence at 12pm AEST/ 11:30am ACST/ 10am AWST</a:t>
            </a:r>
            <a:endParaRPr sz="1800">
              <a:solidFill>
                <a:schemeClr val="dk1"/>
              </a:solidFill>
              <a:latin typeface="Nunito"/>
              <a:ea typeface="Nunito"/>
              <a:cs typeface="Nunito"/>
              <a:sym typeface="Nunito"/>
            </a:endParaRPr>
          </a:p>
          <a:p>
            <a:pPr indent="0" lvl="0" marL="0" rtl="0" algn="ctr">
              <a:spcBef>
                <a:spcPts val="0"/>
              </a:spcBef>
              <a:spcAft>
                <a:spcPts val="0"/>
              </a:spcAft>
              <a:buNone/>
            </a:pPr>
            <a:r>
              <a:t/>
            </a:r>
            <a:endParaRPr i="1" sz="1800">
              <a:solidFill>
                <a:srgbClr val="666666"/>
              </a:solidFill>
              <a:latin typeface="Nunito"/>
              <a:ea typeface="Nunito"/>
              <a:cs typeface="Nunito"/>
              <a:sym typeface="Nunito"/>
            </a:endParaRPr>
          </a:p>
          <a:p>
            <a:pPr indent="0" lvl="0" marL="0" marR="0" rtl="0" algn="ctr">
              <a:spcBef>
                <a:spcPts val="0"/>
              </a:spcBef>
              <a:spcAft>
                <a:spcPts val="0"/>
              </a:spcAft>
              <a:buNone/>
            </a:pPr>
            <a:r>
              <a:t/>
            </a:r>
            <a:endParaRPr sz="2500">
              <a:solidFill>
                <a:schemeClr val="dk1"/>
              </a:solidFill>
              <a:latin typeface="Nunito"/>
              <a:ea typeface="Nunito"/>
              <a:cs typeface="Nunito"/>
              <a:sym typeface="Nunito"/>
            </a:endParaRPr>
          </a:p>
        </p:txBody>
      </p:sp>
      <p:pic>
        <p:nvPicPr>
          <p:cNvPr id="109" name="Google Shape;109;p17"/>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6"/>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Ask questions in context</a:t>
            </a:r>
            <a:endParaRPr sz="2200">
              <a:solidFill>
                <a:schemeClr val="dk1"/>
              </a:solidFill>
              <a:latin typeface="Nunito"/>
              <a:ea typeface="Nunito"/>
              <a:cs typeface="Nunito"/>
              <a:sym typeface="Nunito"/>
            </a:endParaRPr>
          </a:p>
        </p:txBody>
      </p:sp>
      <p:pic>
        <p:nvPicPr>
          <p:cNvPr id="185" name="Google Shape;185;p2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186" name="Google Shape;186;p26"/>
          <p:cNvSpPr txBox="1"/>
          <p:nvPr/>
        </p:nvSpPr>
        <p:spPr>
          <a:xfrm>
            <a:off x="256400" y="1160925"/>
            <a:ext cx="4316700" cy="2655300"/>
          </a:xfrm>
          <a:prstGeom prst="rect">
            <a:avLst/>
          </a:prstGeom>
          <a:noFill/>
          <a:ln>
            <a:noFill/>
          </a:ln>
        </p:spPr>
        <p:txBody>
          <a:bodyPr anchorCtr="0" anchor="t" bIns="91425" lIns="91425" spcFirstLastPara="1" rIns="91425" wrap="square" tIns="91425">
            <a:spAutoFit/>
          </a:bodyPr>
          <a:lstStyle/>
          <a:p>
            <a:pPr indent="-311150" lvl="0" marL="457200" rtl="0" algn="l">
              <a:lnSpc>
                <a:spcPct val="115000"/>
              </a:lnSpc>
              <a:spcBef>
                <a:spcPts val="0"/>
              </a:spcBef>
              <a:spcAft>
                <a:spcPts val="0"/>
              </a:spcAft>
              <a:buClr>
                <a:srgbClr val="000000"/>
              </a:buClr>
              <a:buSzPts val="1300"/>
              <a:buFont typeface="Nunito"/>
              <a:buChar char="●"/>
            </a:pPr>
            <a:r>
              <a:rPr b="1" lang="en-GB" sz="1300">
                <a:latin typeface="Nunito"/>
                <a:ea typeface="Nunito"/>
                <a:cs typeface="Nunito"/>
                <a:sym typeface="Nunito"/>
              </a:rPr>
              <a:t>What are my needs? </a:t>
            </a:r>
            <a:endParaRPr b="1" sz="1300">
              <a:latin typeface="Nunito"/>
              <a:ea typeface="Nunito"/>
              <a:cs typeface="Nunito"/>
              <a:sym typeface="Nunito"/>
            </a:endParaRPr>
          </a:p>
          <a:p>
            <a:pPr indent="0" lvl="0" marL="457200" rtl="0" algn="l">
              <a:lnSpc>
                <a:spcPct val="115000"/>
              </a:lnSpc>
              <a:spcBef>
                <a:spcPts val="0"/>
              </a:spcBef>
              <a:spcAft>
                <a:spcPts val="0"/>
              </a:spcAft>
              <a:buNone/>
            </a:pPr>
            <a:r>
              <a:t/>
            </a:r>
            <a:endParaRPr b="1" sz="1300">
              <a:latin typeface="Nunito"/>
              <a:ea typeface="Nunito"/>
              <a:cs typeface="Nunito"/>
              <a:sym typeface="Nunito"/>
            </a:endParaRPr>
          </a:p>
          <a:p>
            <a:pPr indent="-311150" lvl="0" marL="457200" rtl="0" algn="l">
              <a:lnSpc>
                <a:spcPct val="115000"/>
              </a:lnSpc>
              <a:spcBef>
                <a:spcPts val="0"/>
              </a:spcBef>
              <a:spcAft>
                <a:spcPts val="0"/>
              </a:spcAft>
              <a:buSzPts val="1300"/>
              <a:buFont typeface="Nunito"/>
              <a:buChar char="●"/>
            </a:pPr>
            <a:r>
              <a:rPr b="1" lang="en-GB" sz="1300">
                <a:latin typeface="Nunito"/>
                <a:ea typeface="Nunito"/>
                <a:cs typeface="Nunito"/>
                <a:sym typeface="Nunito"/>
              </a:rPr>
              <a:t>Learn about best practice bioinformatics concepts like reproducibility and scalability </a:t>
            </a:r>
            <a:endParaRPr b="1" sz="1300">
              <a:latin typeface="Nunito"/>
              <a:ea typeface="Nunito"/>
              <a:cs typeface="Nunito"/>
              <a:sym typeface="Nunito"/>
            </a:endParaRPr>
          </a:p>
          <a:p>
            <a:pPr indent="0" lvl="0" marL="457200" rtl="0" algn="l">
              <a:lnSpc>
                <a:spcPct val="115000"/>
              </a:lnSpc>
              <a:spcBef>
                <a:spcPts val="0"/>
              </a:spcBef>
              <a:spcAft>
                <a:spcPts val="0"/>
              </a:spcAft>
              <a:buNone/>
            </a:pPr>
            <a:r>
              <a:t/>
            </a:r>
            <a:endParaRPr b="1" sz="1300">
              <a:latin typeface="Nunito"/>
              <a:ea typeface="Nunito"/>
              <a:cs typeface="Nunito"/>
              <a:sym typeface="Nunito"/>
            </a:endParaRPr>
          </a:p>
          <a:p>
            <a:pPr indent="-311150" lvl="0" marL="457200" rtl="0" algn="l">
              <a:lnSpc>
                <a:spcPct val="115000"/>
              </a:lnSpc>
              <a:spcBef>
                <a:spcPts val="0"/>
              </a:spcBef>
              <a:spcAft>
                <a:spcPts val="0"/>
              </a:spcAft>
              <a:buClr>
                <a:srgbClr val="000000"/>
              </a:buClr>
              <a:buSzPts val="1300"/>
              <a:buFont typeface="Nunito"/>
              <a:buChar char="●"/>
            </a:pPr>
            <a:r>
              <a:rPr b="1" lang="en-GB" sz="1300">
                <a:solidFill>
                  <a:srgbClr val="000000"/>
                </a:solidFill>
                <a:latin typeface="Nunito"/>
                <a:ea typeface="Nunito"/>
                <a:cs typeface="Nunito"/>
                <a:sym typeface="Nunito"/>
              </a:rPr>
              <a:t>What are the performance bottlenecks?</a:t>
            </a:r>
            <a:endParaRPr b="1" sz="1300">
              <a:solidFill>
                <a:srgbClr val="000000"/>
              </a:solidFill>
              <a:latin typeface="Nunito"/>
              <a:ea typeface="Nunito"/>
              <a:cs typeface="Nunito"/>
              <a:sym typeface="Nunito"/>
            </a:endParaRPr>
          </a:p>
          <a:p>
            <a:pPr indent="0" lvl="0" marL="457200" rtl="0" algn="l">
              <a:lnSpc>
                <a:spcPct val="115000"/>
              </a:lnSpc>
              <a:spcBef>
                <a:spcPts val="0"/>
              </a:spcBef>
              <a:spcAft>
                <a:spcPts val="0"/>
              </a:spcAft>
              <a:buNone/>
            </a:pPr>
            <a:r>
              <a:t/>
            </a:r>
            <a:endParaRPr b="1" sz="1300">
              <a:solidFill>
                <a:srgbClr val="000000"/>
              </a:solidFill>
              <a:latin typeface="Nunito"/>
              <a:ea typeface="Nunito"/>
              <a:cs typeface="Nunito"/>
              <a:sym typeface="Nunito"/>
            </a:endParaRPr>
          </a:p>
          <a:p>
            <a:pPr indent="-311150" lvl="0" marL="457200" rtl="0" algn="l">
              <a:lnSpc>
                <a:spcPct val="115000"/>
              </a:lnSpc>
              <a:spcBef>
                <a:spcPts val="0"/>
              </a:spcBef>
              <a:spcAft>
                <a:spcPts val="0"/>
              </a:spcAft>
              <a:buClr>
                <a:srgbClr val="000000"/>
              </a:buClr>
              <a:buSzPts val="1300"/>
              <a:buFont typeface="Nunito"/>
              <a:buChar char="●"/>
            </a:pPr>
            <a:r>
              <a:rPr b="1" lang="en-GB" sz="1300">
                <a:solidFill>
                  <a:srgbClr val="000000"/>
                </a:solidFill>
                <a:latin typeface="Nunito"/>
                <a:ea typeface="Nunito"/>
                <a:cs typeface="Nunito"/>
                <a:sym typeface="Nunito"/>
              </a:rPr>
              <a:t>What efficiencies are expected of me? </a:t>
            </a:r>
            <a:endParaRPr b="1" sz="1300">
              <a:solidFill>
                <a:srgbClr val="000000"/>
              </a:solidFill>
              <a:latin typeface="Nunito"/>
              <a:ea typeface="Nunito"/>
              <a:cs typeface="Nunito"/>
              <a:sym typeface="Nunito"/>
            </a:endParaRPr>
          </a:p>
          <a:p>
            <a:pPr indent="0" lvl="0" marL="457200" rtl="0" algn="l">
              <a:lnSpc>
                <a:spcPct val="115000"/>
              </a:lnSpc>
              <a:spcBef>
                <a:spcPts val="0"/>
              </a:spcBef>
              <a:spcAft>
                <a:spcPts val="0"/>
              </a:spcAft>
              <a:buNone/>
            </a:pPr>
            <a:r>
              <a:t/>
            </a:r>
            <a:endParaRPr b="1" sz="1300">
              <a:solidFill>
                <a:srgbClr val="000000"/>
              </a:solidFill>
              <a:latin typeface="Nunito"/>
              <a:ea typeface="Nunito"/>
              <a:cs typeface="Nunito"/>
              <a:sym typeface="Nunito"/>
            </a:endParaRPr>
          </a:p>
          <a:p>
            <a:pPr indent="-311150" lvl="0" marL="457200" rtl="0" algn="l">
              <a:lnSpc>
                <a:spcPct val="115000"/>
              </a:lnSpc>
              <a:spcBef>
                <a:spcPts val="0"/>
              </a:spcBef>
              <a:spcAft>
                <a:spcPts val="0"/>
              </a:spcAft>
              <a:buClr>
                <a:srgbClr val="000000"/>
              </a:buClr>
              <a:buSzPts val="1300"/>
              <a:buFont typeface="Nunito"/>
              <a:buChar char="●"/>
            </a:pPr>
            <a:r>
              <a:rPr b="1" lang="en-GB" sz="1300">
                <a:solidFill>
                  <a:srgbClr val="000000"/>
                </a:solidFill>
                <a:latin typeface="Nunito"/>
                <a:ea typeface="Nunito"/>
                <a:cs typeface="Nunito"/>
                <a:sym typeface="Nunito"/>
              </a:rPr>
              <a:t>Bigger isn’t always better</a:t>
            </a:r>
            <a:endParaRPr b="1" sz="1300">
              <a:solidFill>
                <a:srgbClr val="000000"/>
              </a:solidFill>
              <a:latin typeface="Nunito"/>
              <a:ea typeface="Nunito"/>
              <a:cs typeface="Nunito"/>
              <a:sym typeface="Nunito"/>
            </a:endParaRPr>
          </a:p>
          <a:p>
            <a:pPr indent="0" lvl="0" marL="0" rtl="0" algn="l">
              <a:lnSpc>
                <a:spcPct val="115000"/>
              </a:lnSpc>
              <a:spcBef>
                <a:spcPts val="0"/>
              </a:spcBef>
              <a:spcAft>
                <a:spcPts val="0"/>
              </a:spcAft>
              <a:buNone/>
            </a:pPr>
            <a:r>
              <a:t/>
            </a:r>
            <a:endParaRPr sz="1100">
              <a:solidFill>
                <a:srgbClr val="000000"/>
              </a:solidFill>
            </a:endParaRPr>
          </a:p>
        </p:txBody>
      </p:sp>
      <p:pic>
        <p:nvPicPr>
          <p:cNvPr id="187" name="Google Shape;187;p26"/>
          <p:cNvPicPr preferRelativeResize="0"/>
          <p:nvPr/>
        </p:nvPicPr>
        <p:blipFill rotWithShape="1">
          <a:blip r:embed="rId4">
            <a:alphaModFix/>
          </a:blip>
          <a:srcRect b="21203" l="0" r="0" t="0"/>
          <a:stretch/>
        </p:blipFill>
        <p:spPr>
          <a:xfrm>
            <a:off x="4503525" y="497875"/>
            <a:ext cx="4316749" cy="2786877"/>
          </a:xfrm>
          <a:prstGeom prst="rect">
            <a:avLst/>
          </a:prstGeom>
          <a:noFill/>
          <a:ln>
            <a:noFill/>
          </a:ln>
        </p:spPr>
      </p:pic>
      <p:pic>
        <p:nvPicPr>
          <p:cNvPr id="188" name="Google Shape;188;p26"/>
          <p:cNvPicPr preferRelativeResize="0"/>
          <p:nvPr/>
        </p:nvPicPr>
        <p:blipFill rotWithShape="1">
          <a:blip r:embed="rId5">
            <a:alphaModFix/>
          </a:blip>
          <a:srcRect b="32519" l="0" r="0" t="0"/>
          <a:stretch/>
        </p:blipFill>
        <p:spPr>
          <a:xfrm>
            <a:off x="5254050" y="3953677"/>
            <a:ext cx="1012550" cy="683249"/>
          </a:xfrm>
          <a:prstGeom prst="rect">
            <a:avLst/>
          </a:prstGeom>
          <a:noFill/>
          <a:ln>
            <a:noFill/>
          </a:ln>
        </p:spPr>
      </p:pic>
      <p:pic>
        <p:nvPicPr>
          <p:cNvPr id="189" name="Google Shape;189;p26"/>
          <p:cNvPicPr preferRelativeResize="0"/>
          <p:nvPr/>
        </p:nvPicPr>
        <p:blipFill>
          <a:blip r:embed="rId6">
            <a:alphaModFix/>
          </a:blip>
          <a:stretch>
            <a:fillRect/>
          </a:stretch>
        </p:blipFill>
        <p:spPr>
          <a:xfrm>
            <a:off x="6382517" y="3240800"/>
            <a:ext cx="1446182" cy="575425"/>
          </a:xfrm>
          <a:prstGeom prst="rect">
            <a:avLst/>
          </a:prstGeom>
          <a:noFill/>
          <a:ln>
            <a:noFill/>
          </a:ln>
        </p:spPr>
      </p:pic>
      <p:pic>
        <p:nvPicPr>
          <p:cNvPr id="190" name="Google Shape;190;p26"/>
          <p:cNvPicPr preferRelativeResize="0"/>
          <p:nvPr/>
        </p:nvPicPr>
        <p:blipFill>
          <a:blip r:embed="rId7">
            <a:alphaModFix/>
          </a:blip>
          <a:stretch>
            <a:fillRect/>
          </a:stretch>
        </p:blipFill>
        <p:spPr>
          <a:xfrm>
            <a:off x="5254038" y="3306725"/>
            <a:ext cx="1128500" cy="531475"/>
          </a:xfrm>
          <a:prstGeom prst="rect">
            <a:avLst/>
          </a:prstGeom>
          <a:noFill/>
          <a:ln>
            <a:noFill/>
          </a:ln>
        </p:spPr>
      </p:pic>
      <p:pic>
        <p:nvPicPr>
          <p:cNvPr id="191" name="Google Shape;191;p26"/>
          <p:cNvPicPr preferRelativeResize="0"/>
          <p:nvPr/>
        </p:nvPicPr>
        <p:blipFill>
          <a:blip r:embed="rId8">
            <a:alphaModFix/>
          </a:blip>
          <a:stretch>
            <a:fillRect/>
          </a:stretch>
        </p:blipFill>
        <p:spPr>
          <a:xfrm>
            <a:off x="6123525" y="3885425"/>
            <a:ext cx="1388717" cy="424125"/>
          </a:xfrm>
          <a:prstGeom prst="rect">
            <a:avLst/>
          </a:prstGeom>
          <a:noFill/>
          <a:ln>
            <a:noFill/>
          </a:ln>
        </p:spPr>
      </p:pic>
      <p:pic>
        <p:nvPicPr>
          <p:cNvPr id="192" name="Google Shape;192;p26"/>
          <p:cNvPicPr preferRelativeResize="0"/>
          <p:nvPr/>
        </p:nvPicPr>
        <p:blipFill>
          <a:blip r:embed="rId9">
            <a:alphaModFix/>
          </a:blip>
          <a:stretch>
            <a:fillRect/>
          </a:stretch>
        </p:blipFill>
        <p:spPr>
          <a:xfrm>
            <a:off x="4864875" y="3927925"/>
            <a:ext cx="540000" cy="330125"/>
          </a:xfrm>
          <a:prstGeom prst="rect">
            <a:avLst/>
          </a:prstGeom>
          <a:noFill/>
          <a:ln>
            <a:noFill/>
          </a:ln>
        </p:spPr>
      </p:pic>
      <p:pic>
        <p:nvPicPr>
          <p:cNvPr id="193" name="Google Shape;193;p26"/>
          <p:cNvPicPr preferRelativeResize="0"/>
          <p:nvPr/>
        </p:nvPicPr>
        <p:blipFill rotWithShape="1">
          <a:blip r:embed="rId10">
            <a:alphaModFix/>
          </a:blip>
          <a:srcRect b="36748" l="39614" r="39631" t="34437"/>
          <a:stretch/>
        </p:blipFill>
        <p:spPr>
          <a:xfrm>
            <a:off x="7456350" y="4169248"/>
            <a:ext cx="539999" cy="374865"/>
          </a:xfrm>
          <a:prstGeom prst="rect">
            <a:avLst/>
          </a:prstGeom>
          <a:noFill/>
          <a:ln>
            <a:noFill/>
          </a:ln>
        </p:spPr>
      </p:pic>
      <p:pic>
        <p:nvPicPr>
          <p:cNvPr id="194" name="Google Shape;194;p26"/>
          <p:cNvPicPr preferRelativeResize="0"/>
          <p:nvPr/>
        </p:nvPicPr>
        <p:blipFill>
          <a:blip r:embed="rId11">
            <a:alphaModFix/>
          </a:blip>
          <a:stretch>
            <a:fillRect/>
          </a:stretch>
        </p:blipFill>
        <p:spPr>
          <a:xfrm>
            <a:off x="6528263" y="4309550"/>
            <a:ext cx="666409" cy="3748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7"/>
          <p:cNvSpPr txBox="1"/>
          <p:nvPr/>
        </p:nvSpPr>
        <p:spPr>
          <a:xfrm>
            <a:off x="433400" y="1103875"/>
            <a:ext cx="8456100" cy="842700"/>
          </a:xfrm>
          <a:prstGeom prst="rect">
            <a:avLst/>
          </a:prstGeom>
          <a:noFill/>
          <a:ln>
            <a:noFill/>
          </a:ln>
        </p:spPr>
        <p:txBody>
          <a:bodyPr anchorCtr="0" anchor="t" bIns="19050" lIns="38100" spcFirstLastPara="1" rIns="38100" wrap="square" tIns="19050">
            <a:noAutofit/>
          </a:bodyPr>
          <a:lstStyle/>
          <a:p>
            <a:pPr indent="0" lvl="0" marL="0" marR="0" rtl="0" algn="ctr">
              <a:spcBef>
                <a:spcPts val="0"/>
              </a:spcBef>
              <a:spcAft>
                <a:spcPts val="0"/>
              </a:spcAft>
              <a:buNone/>
            </a:pPr>
            <a:r>
              <a:rPr lang="en-GB" sz="3000">
                <a:solidFill>
                  <a:srgbClr val="104388"/>
                </a:solidFill>
                <a:latin typeface="Nunito"/>
                <a:ea typeface="Nunito"/>
                <a:cs typeface="Nunito"/>
                <a:sym typeface="Nunito"/>
              </a:rPr>
              <a:t>Australian Research Data Commons</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t/>
            </a:r>
            <a:endParaRPr sz="2400">
              <a:solidFill>
                <a:srgbClr val="104388"/>
              </a:solidFill>
              <a:latin typeface="Nunito"/>
              <a:ea typeface="Nunito"/>
              <a:cs typeface="Nunito"/>
              <a:sym typeface="Nunito"/>
            </a:endParaRPr>
          </a:p>
          <a:p>
            <a:pPr indent="0" lvl="0" marL="0" marR="0" rtl="0" algn="ctr">
              <a:spcBef>
                <a:spcPts val="0"/>
              </a:spcBef>
              <a:spcAft>
                <a:spcPts val="0"/>
              </a:spcAft>
              <a:buNone/>
            </a:pPr>
            <a:r>
              <a:rPr lang="en-GB" sz="2400">
                <a:solidFill>
                  <a:srgbClr val="104388"/>
                </a:solidFill>
                <a:latin typeface="Nunito"/>
                <a:ea typeface="Nunito"/>
                <a:cs typeface="Nunito"/>
                <a:sym typeface="Nunito"/>
              </a:rPr>
              <a:t>Dr Paul Coddington</a:t>
            </a:r>
            <a:endParaRPr sz="2400">
              <a:solidFill>
                <a:srgbClr val="104388"/>
              </a:solidFill>
              <a:latin typeface="Nunito"/>
              <a:ea typeface="Nunito"/>
              <a:cs typeface="Nunito"/>
              <a:sym typeface="Nunito"/>
            </a:endParaRPr>
          </a:p>
          <a:p>
            <a:pPr indent="0" lvl="0" marL="0" marR="0" rtl="0" algn="ctr">
              <a:spcBef>
                <a:spcPts val="0"/>
              </a:spcBef>
              <a:spcAft>
                <a:spcPts val="0"/>
              </a:spcAft>
              <a:buNone/>
            </a:pPr>
            <a:r>
              <a:t/>
            </a:r>
            <a:endParaRPr sz="4800">
              <a:solidFill>
                <a:srgbClr val="104388"/>
              </a:solidFill>
              <a:latin typeface="Nunito"/>
              <a:ea typeface="Nunito"/>
              <a:cs typeface="Nunito"/>
              <a:sym typeface="Nunito"/>
            </a:endParaRPr>
          </a:p>
          <a:p>
            <a:pPr indent="0" lvl="0" marL="0" marR="0" rtl="0" algn="ctr">
              <a:spcBef>
                <a:spcPts val="0"/>
              </a:spcBef>
              <a:spcAft>
                <a:spcPts val="0"/>
              </a:spcAft>
              <a:buNone/>
            </a:pPr>
            <a:r>
              <a:t/>
            </a:r>
            <a:endParaRPr sz="4800">
              <a:solidFill>
                <a:srgbClr val="104388"/>
              </a:solidFill>
              <a:latin typeface="Nunito"/>
              <a:ea typeface="Nunito"/>
              <a:cs typeface="Nunito"/>
              <a:sym typeface="Nunito"/>
            </a:endParaRPr>
          </a:p>
          <a:p>
            <a:pPr indent="0" lvl="0" marL="0" marR="0" rtl="0" algn="ctr">
              <a:spcBef>
                <a:spcPts val="0"/>
              </a:spcBef>
              <a:spcAft>
                <a:spcPts val="0"/>
              </a:spcAft>
              <a:buNone/>
            </a:pPr>
            <a:r>
              <a:t/>
            </a:r>
            <a:endParaRPr sz="4800">
              <a:solidFill>
                <a:schemeClr val="dk1"/>
              </a:solidFill>
              <a:latin typeface="Nunito"/>
              <a:ea typeface="Nunito"/>
              <a:cs typeface="Nunito"/>
              <a:sym typeface="Nunito"/>
            </a:endParaRPr>
          </a:p>
        </p:txBody>
      </p:sp>
      <p:pic>
        <p:nvPicPr>
          <p:cNvPr id="200" name="Google Shape;200;p27"/>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8"/>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ARDC - Australian Research Data Commons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206" name="Google Shape;206;p28"/>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207" name="Google Shape;207;p28"/>
          <p:cNvPicPr preferRelativeResize="0"/>
          <p:nvPr/>
        </p:nvPicPr>
        <p:blipFill rotWithShape="1">
          <a:blip r:embed="rId4">
            <a:alphaModFix/>
          </a:blip>
          <a:srcRect b="0" l="0" r="0" t="0"/>
          <a:stretch/>
        </p:blipFill>
        <p:spPr>
          <a:xfrm>
            <a:off x="-4193" y="773608"/>
            <a:ext cx="9000001" cy="3298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9"/>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ARDC</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213" name="Google Shape;213;p29"/>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214" name="Google Shape;214;p29"/>
          <p:cNvPicPr preferRelativeResize="0"/>
          <p:nvPr/>
        </p:nvPicPr>
        <p:blipFill>
          <a:blip r:embed="rId4">
            <a:alphaModFix/>
          </a:blip>
          <a:stretch>
            <a:fillRect/>
          </a:stretch>
        </p:blipFill>
        <p:spPr>
          <a:xfrm>
            <a:off x="211625" y="596488"/>
            <a:ext cx="4184275" cy="3924731"/>
          </a:xfrm>
          <a:prstGeom prst="rect">
            <a:avLst/>
          </a:prstGeom>
          <a:noFill/>
          <a:ln>
            <a:noFill/>
          </a:ln>
        </p:spPr>
      </p:pic>
      <p:pic>
        <p:nvPicPr>
          <p:cNvPr id="215" name="Google Shape;215;p29"/>
          <p:cNvPicPr preferRelativeResize="0"/>
          <p:nvPr/>
        </p:nvPicPr>
        <p:blipFill>
          <a:blip r:embed="rId5">
            <a:alphaModFix/>
          </a:blip>
          <a:stretch>
            <a:fillRect/>
          </a:stretch>
        </p:blipFill>
        <p:spPr>
          <a:xfrm>
            <a:off x="4791675" y="0"/>
            <a:ext cx="4462325" cy="4521225"/>
          </a:xfrm>
          <a:prstGeom prst="rect">
            <a:avLst/>
          </a:prstGeom>
          <a:noFill/>
          <a:ln>
            <a:noFill/>
          </a:ln>
        </p:spPr>
      </p:pic>
      <p:sp>
        <p:nvSpPr>
          <p:cNvPr id="216" name="Google Shape;216;p29"/>
          <p:cNvSpPr txBox="1"/>
          <p:nvPr/>
        </p:nvSpPr>
        <p:spPr>
          <a:xfrm>
            <a:off x="-86676" y="4800925"/>
            <a:ext cx="446700" cy="309000"/>
          </a:xfrm>
          <a:prstGeom prst="rect">
            <a:avLst/>
          </a:prstGeom>
          <a:noFill/>
          <a:ln>
            <a:noFill/>
          </a:ln>
        </p:spPr>
        <p:txBody>
          <a:bodyPr anchorCtr="0" anchor="ctr" bIns="91425" lIns="91425" spcFirstLastPara="1" rIns="91425" wrap="square" tIns="91425">
            <a:normAutofit/>
          </a:bodyPr>
          <a:lstStyle/>
          <a:p>
            <a:pPr indent="0" lvl="0" marL="0" rtl="0" algn="r">
              <a:lnSpc>
                <a:spcPct val="80000"/>
              </a:lnSpc>
              <a:spcBef>
                <a:spcPts val="0"/>
              </a:spcBef>
              <a:spcAft>
                <a:spcPts val="0"/>
              </a:spcAft>
              <a:buNone/>
            </a:pPr>
            <a:fld id="{00000000-1234-1234-1234-123412341234}" type="slidenum">
              <a:rPr lang="en-GB" sz="717">
                <a:solidFill>
                  <a:srgbClr val="595959"/>
                </a:solidFill>
                <a:latin typeface="Roboto Black"/>
                <a:ea typeface="Roboto Black"/>
                <a:cs typeface="Roboto Black"/>
                <a:sym typeface="Roboto Black"/>
              </a:rPr>
              <a:t>‹#›</a:t>
            </a:fld>
            <a:endParaRPr sz="717">
              <a:solidFill>
                <a:srgbClr val="595959"/>
              </a:solidFill>
              <a:latin typeface="Roboto Black"/>
              <a:ea typeface="Roboto Black"/>
              <a:cs typeface="Roboto Black"/>
              <a:sym typeface="Roboto Black"/>
            </a:endParaRPr>
          </a:p>
        </p:txBody>
      </p:sp>
      <p:pic>
        <p:nvPicPr>
          <p:cNvPr id="217" name="Google Shape;217;p29"/>
          <p:cNvPicPr preferRelativeResize="0"/>
          <p:nvPr/>
        </p:nvPicPr>
        <p:blipFill>
          <a:blip r:embed="rId6">
            <a:alphaModFix/>
          </a:blip>
          <a:stretch>
            <a:fillRect/>
          </a:stretch>
        </p:blipFill>
        <p:spPr>
          <a:xfrm>
            <a:off x="4083350" y="234975"/>
            <a:ext cx="2256900" cy="897996"/>
          </a:xfrm>
          <a:prstGeom prst="rect">
            <a:avLst/>
          </a:prstGeom>
          <a:noFill/>
          <a:ln>
            <a:noFill/>
          </a:ln>
        </p:spPr>
      </p:pic>
      <p:sp>
        <p:nvSpPr>
          <p:cNvPr id="218" name="Google Shape;218;p29"/>
          <p:cNvSpPr/>
          <p:nvPr/>
        </p:nvSpPr>
        <p:spPr>
          <a:xfrm>
            <a:off x="5224864" y="1259613"/>
            <a:ext cx="1686000" cy="806400"/>
          </a:xfrm>
          <a:prstGeom prst="rect">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t/>
            </a:r>
            <a:endParaRPr/>
          </a:p>
        </p:txBody>
      </p:sp>
      <p:sp>
        <p:nvSpPr>
          <p:cNvPr id="219" name="Google Shape;219;p29"/>
          <p:cNvSpPr/>
          <p:nvPr/>
        </p:nvSpPr>
        <p:spPr>
          <a:xfrm>
            <a:off x="5224864" y="2155668"/>
            <a:ext cx="1686000" cy="806400"/>
          </a:xfrm>
          <a:prstGeom prst="rect">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t/>
            </a:r>
            <a:endParaRPr/>
          </a:p>
        </p:txBody>
      </p:sp>
      <p:sp>
        <p:nvSpPr>
          <p:cNvPr id="220" name="Google Shape;220;p29"/>
          <p:cNvSpPr/>
          <p:nvPr/>
        </p:nvSpPr>
        <p:spPr>
          <a:xfrm>
            <a:off x="5224850" y="3051728"/>
            <a:ext cx="1686000" cy="806400"/>
          </a:xfrm>
          <a:prstGeom prst="rect">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t/>
            </a:r>
            <a:endParaRPr/>
          </a:p>
        </p:txBody>
      </p:sp>
      <p:pic>
        <p:nvPicPr>
          <p:cNvPr id="221" name="Google Shape;221;p29"/>
          <p:cNvPicPr preferRelativeResize="0"/>
          <p:nvPr/>
        </p:nvPicPr>
        <p:blipFill rotWithShape="1">
          <a:blip r:embed="rId7">
            <a:alphaModFix/>
          </a:blip>
          <a:srcRect b="0" l="0" r="63017" t="0"/>
          <a:stretch/>
        </p:blipFill>
        <p:spPr>
          <a:xfrm>
            <a:off x="5352722" y="1427050"/>
            <a:ext cx="519825" cy="457875"/>
          </a:xfrm>
          <a:prstGeom prst="rect">
            <a:avLst/>
          </a:prstGeom>
          <a:noFill/>
          <a:ln>
            <a:noFill/>
          </a:ln>
        </p:spPr>
      </p:pic>
      <p:sp>
        <p:nvSpPr>
          <p:cNvPr id="222" name="Google Shape;222;p29"/>
          <p:cNvSpPr/>
          <p:nvPr/>
        </p:nvSpPr>
        <p:spPr>
          <a:xfrm>
            <a:off x="7000675" y="1259625"/>
            <a:ext cx="1714200" cy="806400"/>
          </a:xfrm>
          <a:prstGeom prst="rect">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t/>
            </a:r>
            <a:endParaRPr/>
          </a:p>
        </p:txBody>
      </p:sp>
      <p:sp>
        <p:nvSpPr>
          <p:cNvPr id="223" name="Google Shape;223;p29"/>
          <p:cNvSpPr/>
          <p:nvPr/>
        </p:nvSpPr>
        <p:spPr>
          <a:xfrm>
            <a:off x="7000675" y="2155677"/>
            <a:ext cx="1714200" cy="806400"/>
          </a:xfrm>
          <a:prstGeom prst="rect">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t/>
            </a:r>
            <a:endParaRPr/>
          </a:p>
        </p:txBody>
      </p:sp>
      <p:pic>
        <p:nvPicPr>
          <p:cNvPr id="224" name="Google Shape;224;p29"/>
          <p:cNvPicPr preferRelativeResize="0"/>
          <p:nvPr/>
        </p:nvPicPr>
        <p:blipFill rotWithShape="1">
          <a:blip r:embed="rId8">
            <a:alphaModFix/>
          </a:blip>
          <a:srcRect b="0" l="0" r="66244" t="0"/>
          <a:stretch/>
        </p:blipFill>
        <p:spPr>
          <a:xfrm>
            <a:off x="5337351" y="2368975"/>
            <a:ext cx="458675" cy="439075"/>
          </a:xfrm>
          <a:prstGeom prst="rect">
            <a:avLst/>
          </a:prstGeom>
          <a:noFill/>
          <a:ln>
            <a:noFill/>
          </a:ln>
        </p:spPr>
      </p:pic>
      <p:pic>
        <p:nvPicPr>
          <p:cNvPr id="225" name="Google Shape;225;p29"/>
          <p:cNvPicPr preferRelativeResize="0"/>
          <p:nvPr/>
        </p:nvPicPr>
        <p:blipFill rotWithShape="1">
          <a:blip r:embed="rId9">
            <a:alphaModFix/>
          </a:blip>
          <a:srcRect b="0" l="0" r="64614" t="0"/>
          <a:stretch/>
        </p:blipFill>
        <p:spPr>
          <a:xfrm>
            <a:off x="7124872" y="2362750"/>
            <a:ext cx="458675" cy="392225"/>
          </a:xfrm>
          <a:prstGeom prst="rect">
            <a:avLst/>
          </a:prstGeom>
          <a:noFill/>
          <a:ln>
            <a:noFill/>
          </a:ln>
        </p:spPr>
      </p:pic>
      <p:pic>
        <p:nvPicPr>
          <p:cNvPr id="226" name="Google Shape;226;p29"/>
          <p:cNvPicPr preferRelativeResize="0"/>
          <p:nvPr/>
        </p:nvPicPr>
        <p:blipFill rotWithShape="1">
          <a:blip r:embed="rId10">
            <a:alphaModFix/>
          </a:blip>
          <a:srcRect b="0" l="0" r="67751" t="0"/>
          <a:stretch/>
        </p:blipFill>
        <p:spPr>
          <a:xfrm>
            <a:off x="7103677" y="1477700"/>
            <a:ext cx="458675" cy="411500"/>
          </a:xfrm>
          <a:prstGeom prst="rect">
            <a:avLst/>
          </a:prstGeom>
          <a:noFill/>
          <a:ln>
            <a:noFill/>
          </a:ln>
        </p:spPr>
      </p:pic>
      <p:pic>
        <p:nvPicPr>
          <p:cNvPr id="227" name="Google Shape;227;p29"/>
          <p:cNvPicPr preferRelativeResize="0"/>
          <p:nvPr/>
        </p:nvPicPr>
        <p:blipFill rotWithShape="1">
          <a:blip r:embed="rId11">
            <a:alphaModFix/>
          </a:blip>
          <a:srcRect b="0" l="0" r="64415" t="0"/>
          <a:stretch/>
        </p:blipFill>
        <p:spPr>
          <a:xfrm>
            <a:off x="5319387" y="3292100"/>
            <a:ext cx="494600" cy="334325"/>
          </a:xfrm>
          <a:prstGeom prst="rect">
            <a:avLst/>
          </a:prstGeom>
          <a:noFill/>
          <a:ln>
            <a:noFill/>
          </a:ln>
        </p:spPr>
      </p:pic>
      <p:grpSp>
        <p:nvGrpSpPr>
          <p:cNvPr id="228" name="Google Shape;228;p29"/>
          <p:cNvGrpSpPr/>
          <p:nvPr/>
        </p:nvGrpSpPr>
        <p:grpSpPr>
          <a:xfrm>
            <a:off x="3620687" y="2786349"/>
            <a:ext cx="1238071" cy="453171"/>
            <a:chOff x="3149764" y="2786386"/>
            <a:chExt cx="1300905" cy="453171"/>
          </a:xfrm>
        </p:grpSpPr>
        <p:grpSp>
          <p:nvGrpSpPr>
            <p:cNvPr id="229" name="Google Shape;229;p29"/>
            <p:cNvGrpSpPr/>
            <p:nvPr/>
          </p:nvGrpSpPr>
          <p:grpSpPr>
            <a:xfrm>
              <a:off x="3149764" y="2786386"/>
              <a:ext cx="1300905" cy="453171"/>
              <a:chOff x="792100" y="3039075"/>
              <a:chExt cx="1185875" cy="413100"/>
            </a:xfrm>
          </p:grpSpPr>
          <p:sp>
            <p:nvSpPr>
              <p:cNvPr id="230" name="Google Shape;230;p29"/>
              <p:cNvSpPr/>
              <p:nvPr/>
            </p:nvSpPr>
            <p:spPr>
              <a:xfrm>
                <a:off x="792100" y="3039075"/>
                <a:ext cx="949200" cy="413100"/>
              </a:xfrm>
              <a:prstGeom prst="roundRect">
                <a:avLst>
                  <a:gd fmla="val 0" name="adj"/>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29"/>
              <p:cNvSpPr txBox="1"/>
              <p:nvPr/>
            </p:nvSpPr>
            <p:spPr>
              <a:xfrm>
                <a:off x="1181175" y="3113608"/>
                <a:ext cx="796800" cy="226500"/>
              </a:xfrm>
              <a:prstGeom prst="rect">
                <a:avLst/>
              </a:prstGeom>
              <a:noFill/>
              <a:ln>
                <a:noFill/>
              </a:ln>
            </p:spPr>
            <p:txBody>
              <a:bodyPr anchorCtr="0" anchor="t" bIns="91425" lIns="91425" spcFirstLastPara="1" rIns="91425" wrap="square" tIns="91425">
                <a:noAutofit/>
              </a:bodyPr>
              <a:lstStyle/>
              <a:p>
                <a:pPr indent="0" lvl="0" marL="0" rtl="0" algn="l">
                  <a:lnSpc>
                    <a:spcPct val="70000"/>
                  </a:lnSpc>
                  <a:spcBef>
                    <a:spcPts val="0"/>
                  </a:spcBef>
                  <a:spcAft>
                    <a:spcPts val="0"/>
                  </a:spcAft>
                  <a:buNone/>
                </a:pPr>
                <a:r>
                  <a:rPr b="1" lang="en-GB" sz="700">
                    <a:latin typeface="Calibri"/>
                    <a:ea typeface="Calibri"/>
                    <a:cs typeface="Calibri"/>
                    <a:sym typeface="Calibri"/>
                  </a:rPr>
                  <a:t>Intersect</a:t>
                </a:r>
                <a:endParaRPr b="1" sz="700">
                  <a:latin typeface="Calibri"/>
                  <a:ea typeface="Calibri"/>
                  <a:cs typeface="Calibri"/>
                  <a:sym typeface="Calibri"/>
                </a:endParaRPr>
              </a:p>
              <a:p>
                <a:pPr indent="0" lvl="0" marL="0" rtl="0" algn="l">
                  <a:lnSpc>
                    <a:spcPct val="100000"/>
                  </a:lnSpc>
                  <a:spcBef>
                    <a:spcPts val="0"/>
                  </a:spcBef>
                  <a:spcAft>
                    <a:spcPts val="0"/>
                  </a:spcAft>
                  <a:buNone/>
                </a:pPr>
                <a:r>
                  <a:rPr lang="en-GB" sz="600">
                    <a:latin typeface="Calibri"/>
                    <a:ea typeface="Calibri"/>
                    <a:cs typeface="Calibri"/>
                    <a:sym typeface="Calibri"/>
                  </a:rPr>
                  <a:t>Sydney</a:t>
                </a:r>
                <a:endParaRPr sz="600">
                  <a:latin typeface="Calibri"/>
                  <a:ea typeface="Calibri"/>
                  <a:cs typeface="Calibri"/>
                  <a:sym typeface="Calibri"/>
                </a:endParaRPr>
              </a:p>
            </p:txBody>
          </p:sp>
        </p:grpSp>
        <p:pic>
          <p:nvPicPr>
            <p:cNvPr id="232" name="Google Shape;232;p29"/>
            <p:cNvPicPr preferRelativeResize="0"/>
            <p:nvPr/>
          </p:nvPicPr>
          <p:blipFill>
            <a:blip r:embed="rId12">
              <a:alphaModFix/>
            </a:blip>
            <a:stretch>
              <a:fillRect/>
            </a:stretch>
          </p:blipFill>
          <p:spPr>
            <a:xfrm>
              <a:off x="3289050" y="2836908"/>
              <a:ext cx="352138" cy="352140"/>
            </a:xfrm>
            <a:prstGeom prst="rect">
              <a:avLst/>
            </a:prstGeom>
            <a:noFill/>
            <a:ln>
              <a:noFill/>
            </a:ln>
          </p:spPr>
        </p:pic>
      </p:grpSp>
      <p:grpSp>
        <p:nvGrpSpPr>
          <p:cNvPr id="233" name="Google Shape;233;p29"/>
          <p:cNvGrpSpPr/>
          <p:nvPr/>
        </p:nvGrpSpPr>
        <p:grpSpPr>
          <a:xfrm>
            <a:off x="3757196" y="2225186"/>
            <a:ext cx="1094641" cy="453129"/>
            <a:chOff x="1023609" y="3039075"/>
            <a:chExt cx="1107600" cy="413100"/>
          </a:xfrm>
        </p:grpSpPr>
        <p:sp>
          <p:nvSpPr>
            <p:cNvPr id="234" name="Google Shape;234;p29"/>
            <p:cNvSpPr/>
            <p:nvPr/>
          </p:nvSpPr>
          <p:spPr>
            <a:xfrm>
              <a:off x="1023609" y="3039075"/>
              <a:ext cx="1107600" cy="413100"/>
            </a:xfrm>
            <a:prstGeom prst="roundRect">
              <a:avLst>
                <a:gd fmla="val 0" name="adj"/>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29"/>
            <p:cNvSpPr txBox="1"/>
            <p:nvPr/>
          </p:nvSpPr>
          <p:spPr>
            <a:xfrm>
              <a:off x="1642748" y="3177384"/>
              <a:ext cx="450900" cy="226500"/>
            </a:xfrm>
            <a:prstGeom prst="rect">
              <a:avLst/>
            </a:prstGeom>
            <a:noFill/>
            <a:ln>
              <a:noFill/>
            </a:ln>
          </p:spPr>
          <p:txBody>
            <a:bodyPr anchorCtr="0" anchor="t" bIns="0" lIns="0" spcFirstLastPara="1" rIns="0" wrap="square" tIns="0">
              <a:noAutofit/>
            </a:bodyPr>
            <a:lstStyle/>
            <a:p>
              <a:pPr indent="0" lvl="0" marL="0" rtl="0" algn="l">
                <a:lnSpc>
                  <a:spcPct val="70000"/>
                </a:lnSpc>
                <a:spcBef>
                  <a:spcPts val="0"/>
                </a:spcBef>
                <a:spcAft>
                  <a:spcPts val="0"/>
                </a:spcAft>
                <a:buNone/>
              </a:pPr>
              <a:r>
                <a:rPr b="1" lang="en-GB" sz="700">
                  <a:latin typeface="Calibri"/>
                  <a:ea typeface="Calibri"/>
                  <a:cs typeface="Calibri"/>
                  <a:sym typeface="Calibri"/>
                </a:rPr>
                <a:t>QCIF</a:t>
              </a:r>
              <a:endParaRPr b="1" sz="700">
                <a:latin typeface="Calibri"/>
                <a:ea typeface="Calibri"/>
                <a:cs typeface="Calibri"/>
                <a:sym typeface="Calibri"/>
              </a:endParaRPr>
            </a:p>
            <a:p>
              <a:pPr indent="0" lvl="0" marL="0" rtl="0" algn="l">
                <a:lnSpc>
                  <a:spcPct val="100000"/>
                </a:lnSpc>
                <a:spcBef>
                  <a:spcPts val="0"/>
                </a:spcBef>
                <a:spcAft>
                  <a:spcPts val="0"/>
                </a:spcAft>
                <a:buNone/>
              </a:pPr>
              <a:r>
                <a:rPr lang="en-GB" sz="600">
                  <a:latin typeface="Calibri"/>
                  <a:ea typeface="Calibri"/>
                  <a:cs typeface="Calibri"/>
                  <a:sym typeface="Calibri"/>
                </a:rPr>
                <a:t>Brisbane</a:t>
              </a:r>
              <a:endParaRPr sz="600">
                <a:latin typeface="Calibri"/>
                <a:ea typeface="Calibri"/>
                <a:cs typeface="Calibri"/>
                <a:sym typeface="Calibri"/>
              </a:endParaRPr>
            </a:p>
          </p:txBody>
        </p:sp>
      </p:grpSp>
      <p:pic>
        <p:nvPicPr>
          <p:cNvPr id="236" name="Google Shape;236;p29"/>
          <p:cNvPicPr preferRelativeResize="0"/>
          <p:nvPr/>
        </p:nvPicPr>
        <p:blipFill>
          <a:blip r:embed="rId13">
            <a:alphaModFix/>
          </a:blip>
          <a:stretch>
            <a:fillRect/>
          </a:stretch>
        </p:blipFill>
        <p:spPr>
          <a:xfrm>
            <a:off x="3754324" y="2345118"/>
            <a:ext cx="574448" cy="213259"/>
          </a:xfrm>
          <a:prstGeom prst="rect">
            <a:avLst/>
          </a:prstGeom>
          <a:noFill/>
          <a:ln>
            <a:noFill/>
          </a:ln>
        </p:spPr>
      </p:pic>
      <p:grpSp>
        <p:nvGrpSpPr>
          <p:cNvPr id="237" name="Google Shape;237;p29"/>
          <p:cNvGrpSpPr/>
          <p:nvPr/>
        </p:nvGrpSpPr>
        <p:grpSpPr>
          <a:xfrm>
            <a:off x="3669445" y="4193083"/>
            <a:ext cx="1168305" cy="453171"/>
            <a:chOff x="2205700" y="3626500"/>
            <a:chExt cx="1065000" cy="413100"/>
          </a:xfrm>
        </p:grpSpPr>
        <p:grpSp>
          <p:nvGrpSpPr>
            <p:cNvPr id="238" name="Google Shape;238;p29"/>
            <p:cNvGrpSpPr/>
            <p:nvPr/>
          </p:nvGrpSpPr>
          <p:grpSpPr>
            <a:xfrm>
              <a:off x="2205700" y="3626500"/>
              <a:ext cx="1065000" cy="413100"/>
              <a:chOff x="792100" y="3039075"/>
              <a:chExt cx="1065000" cy="413100"/>
            </a:xfrm>
          </p:grpSpPr>
          <p:sp>
            <p:nvSpPr>
              <p:cNvPr id="239" name="Google Shape;239;p29"/>
              <p:cNvSpPr/>
              <p:nvPr/>
            </p:nvSpPr>
            <p:spPr>
              <a:xfrm>
                <a:off x="792100" y="3039075"/>
                <a:ext cx="1065000" cy="413100"/>
              </a:xfrm>
              <a:prstGeom prst="roundRect">
                <a:avLst>
                  <a:gd fmla="val 0" name="adj"/>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29"/>
              <p:cNvSpPr txBox="1"/>
              <p:nvPr/>
            </p:nvSpPr>
            <p:spPr>
              <a:xfrm>
                <a:off x="1379375" y="3091125"/>
                <a:ext cx="477600" cy="226500"/>
              </a:xfrm>
              <a:prstGeom prst="rect">
                <a:avLst/>
              </a:prstGeom>
              <a:noFill/>
              <a:ln>
                <a:noFill/>
              </a:ln>
            </p:spPr>
            <p:txBody>
              <a:bodyPr anchorCtr="0" anchor="t" bIns="91425" lIns="91425" spcFirstLastPara="1" rIns="91425" wrap="square" tIns="91425">
                <a:noAutofit/>
              </a:bodyPr>
              <a:lstStyle/>
              <a:p>
                <a:pPr indent="0" lvl="0" marL="0" rtl="0" algn="l">
                  <a:lnSpc>
                    <a:spcPct val="70000"/>
                  </a:lnSpc>
                  <a:spcBef>
                    <a:spcPts val="0"/>
                  </a:spcBef>
                  <a:spcAft>
                    <a:spcPts val="0"/>
                  </a:spcAft>
                  <a:buNone/>
                </a:pPr>
                <a:r>
                  <a:rPr b="1" lang="en-GB" sz="700">
                    <a:latin typeface="Calibri"/>
                    <a:ea typeface="Calibri"/>
                    <a:cs typeface="Calibri"/>
                    <a:sym typeface="Calibri"/>
                  </a:rPr>
                  <a:t>TPAC</a:t>
                </a:r>
                <a:endParaRPr b="1" sz="700">
                  <a:latin typeface="Calibri"/>
                  <a:ea typeface="Calibri"/>
                  <a:cs typeface="Calibri"/>
                  <a:sym typeface="Calibri"/>
                </a:endParaRPr>
              </a:p>
              <a:p>
                <a:pPr indent="0" lvl="0" marL="0" rtl="0" algn="l">
                  <a:lnSpc>
                    <a:spcPct val="100000"/>
                  </a:lnSpc>
                  <a:spcBef>
                    <a:spcPts val="0"/>
                  </a:spcBef>
                  <a:spcAft>
                    <a:spcPts val="0"/>
                  </a:spcAft>
                  <a:buNone/>
                </a:pPr>
                <a:r>
                  <a:rPr lang="en-GB" sz="600">
                    <a:latin typeface="Calibri"/>
                    <a:ea typeface="Calibri"/>
                    <a:cs typeface="Calibri"/>
                    <a:sym typeface="Calibri"/>
                  </a:rPr>
                  <a:t>Hobart</a:t>
                </a:r>
                <a:endParaRPr sz="600">
                  <a:latin typeface="Calibri"/>
                  <a:ea typeface="Calibri"/>
                  <a:cs typeface="Calibri"/>
                  <a:sym typeface="Calibri"/>
                </a:endParaRPr>
              </a:p>
            </p:txBody>
          </p:sp>
        </p:grpSp>
        <p:pic>
          <p:nvPicPr>
            <p:cNvPr id="241" name="Google Shape;241;p29"/>
            <p:cNvPicPr preferRelativeResize="0"/>
            <p:nvPr/>
          </p:nvPicPr>
          <p:blipFill>
            <a:blip r:embed="rId14">
              <a:alphaModFix/>
            </a:blip>
            <a:stretch>
              <a:fillRect/>
            </a:stretch>
          </p:blipFill>
          <p:spPr>
            <a:xfrm>
              <a:off x="2265222" y="3717770"/>
              <a:ext cx="559625" cy="230550"/>
            </a:xfrm>
            <a:prstGeom prst="rect">
              <a:avLst/>
            </a:prstGeom>
            <a:noFill/>
            <a:ln>
              <a:noFill/>
            </a:ln>
          </p:spPr>
        </p:pic>
      </p:grpSp>
      <p:sp>
        <p:nvSpPr>
          <p:cNvPr id="242" name="Google Shape;242;p29"/>
          <p:cNvSpPr txBox="1"/>
          <p:nvPr/>
        </p:nvSpPr>
        <p:spPr>
          <a:xfrm>
            <a:off x="502502" y="1508800"/>
            <a:ext cx="2256900" cy="1136700"/>
          </a:xfrm>
          <a:prstGeom prst="rect">
            <a:avLst/>
          </a:prstGeom>
          <a:noFill/>
          <a:ln>
            <a:noFill/>
          </a:ln>
        </p:spPr>
        <p:txBody>
          <a:bodyPr anchorCtr="0" anchor="t" bIns="91425" lIns="91425" spcFirstLastPara="1" rIns="91425" wrap="square" tIns="91425">
            <a:noAutofit/>
          </a:bodyPr>
          <a:lstStyle/>
          <a:p>
            <a:pPr indent="0" lvl="0" marL="0" rtl="0" algn="l">
              <a:lnSpc>
                <a:spcPct val="80000"/>
              </a:lnSpc>
              <a:spcBef>
                <a:spcPts val="0"/>
              </a:spcBef>
              <a:spcAft>
                <a:spcPts val="0"/>
              </a:spcAft>
              <a:buNone/>
            </a:pPr>
            <a:r>
              <a:rPr b="1" lang="en-GB" sz="1700">
                <a:latin typeface="Calibri"/>
                <a:ea typeface="Calibri"/>
                <a:cs typeface="Calibri"/>
                <a:sym typeface="Calibri"/>
              </a:rPr>
              <a:t>Australia’s National Research Cloud</a:t>
            </a:r>
            <a:endParaRPr b="1" sz="1700">
              <a:latin typeface="Calibri"/>
              <a:ea typeface="Calibri"/>
              <a:cs typeface="Calibri"/>
              <a:sym typeface="Calibri"/>
            </a:endParaRPr>
          </a:p>
        </p:txBody>
      </p:sp>
      <p:sp>
        <p:nvSpPr>
          <p:cNvPr id="243" name="Google Shape;243;p29"/>
          <p:cNvSpPr txBox="1"/>
          <p:nvPr/>
        </p:nvSpPr>
        <p:spPr>
          <a:xfrm>
            <a:off x="1522625" y="2187076"/>
            <a:ext cx="1413300" cy="3090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i="1" lang="en-GB" sz="900">
                <a:solidFill>
                  <a:srgbClr val="8E489B"/>
                </a:solidFill>
                <a:latin typeface="Calibri"/>
                <a:ea typeface="Calibri"/>
                <a:cs typeface="Calibri"/>
                <a:sym typeface="Calibri"/>
              </a:rPr>
              <a:t>Advancing </a:t>
            </a:r>
            <a:r>
              <a:rPr i="1" lang="en-GB" sz="900">
                <a:solidFill>
                  <a:srgbClr val="8E489B"/>
                </a:solidFill>
                <a:latin typeface="Calibri"/>
                <a:ea typeface="Calibri"/>
                <a:cs typeface="Calibri"/>
                <a:sym typeface="Calibri"/>
              </a:rPr>
              <a:t>Australian</a:t>
            </a:r>
            <a:r>
              <a:rPr i="1" lang="en-GB" sz="900">
                <a:solidFill>
                  <a:srgbClr val="8E489B"/>
                </a:solidFill>
                <a:latin typeface="Calibri"/>
                <a:ea typeface="Calibri"/>
                <a:cs typeface="Calibri"/>
                <a:sym typeface="Calibri"/>
              </a:rPr>
              <a:t> </a:t>
            </a:r>
            <a:br>
              <a:rPr i="1" lang="en-GB" sz="900">
                <a:solidFill>
                  <a:srgbClr val="8E489B"/>
                </a:solidFill>
                <a:latin typeface="Calibri"/>
                <a:ea typeface="Calibri"/>
                <a:cs typeface="Calibri"/>
                <a:sym typeface="Calibri"/>
              </a:rPr>
            </a:br>
            <a:r>
              <a:rPr i="1" lang="en-GB" sz="900">
                <a:solidFill>
                  <a:srgbClr val="8E489B"/>
                </a:solidFill>
                <a:latin typeface="Calibri"/>
                <a:ea typeface="Calibri"/>
                <a:cs typeface="Calibri"/>
                <a:sym typeface="Calibri"/>
              </a:rPr>
              <a:t>research since 2012</a:t>
            </a:r>
            <a:endParaRPr i="1" sz="900">
              <a:solidFill>
                <a:srgbClr val="8E489B"/>
              </a:solidFill>
              <a:latin typeface="Calibri"/>
              <a:ea typeface="Calibri"/>
              <a:cs typeface="Calibri"/>
              <a:sym typeface="Calibri"/>
            </a:endParaRPr>
          </a:p>
        </p:txBody>
      </p:sp>
      <p:sp>
        <p:nvSpPr>
          <p:cNvPr id="244" name="Google Shape;244;p29"/>
          <p:cNvSpPr txBox="1"/>
          <p:nvPr/>
        </p:nvSpPr>
        <p:spPr>
          <a:xfrm>
            <a:off x="5943250" y="1456500"/>
            <a:ext cx="701100" cy="2781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GB" sz="1800">
                <a:latin typeface="Calibri"/>
                <a:ea typeface="Calibri"/>
                <a:cs typeface="Calibri"/>
                <a:sym typeface="Calibri"/>
              </a:rPr>
              <a:t>8,000</a:t>
            </a:r>
            <a:endParaRPr b="1" sz="1800">
              <a:latin typeface="Calibri"/>
              <a:ea typeface="Calibri"/>
              <a:cs typeface="Calibri"/>
              <a:sym typeface="Calibri"/>
            </a:endParaRPr>
          </a:p>
        </p:txBody>
      </p:sp>
      <p:sp>
        <p:nvSpPr>
          <p:cNvPr id="245" name="Google Shape;245;p29"/>
          <p:cNvSpPr txBox="1"/>
          <p:nvPr/>
        </p:nvSpPr>
        <p:spPr>
          <a:xfrm>
            <a:off x="7609125" y="1435875"/>
            <a:ext cx="701100" cy="2781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GB" sz="1800">
                <a:latin typeface="Calibri"/>
                <a:ea typeface="Calibri"/>
                <a:cs typeface="Calibri"/>
                <a:sym typeface="Calibri"/>
              </a:rPr>
              <a:t>20,000</a:t>
            </a:r>
            <a:endParaRPr b="1" sz="1800">
              <a:latin typeface="Calibri"/>
              <a:ea typeface="Calibri"/>
              <a:cs typeface="Calibri"/>
              <a:sym typeface="Calibri"/>
            </a:endParaRPr>
          </a:p>
        </p:txBody>
      </p:sp>
      <p:sp>
        <p:nvSpPr>
          <p:cNvPr id="246" name="Google Shape;246;p29"/>
          <p:cNvSpPr txBox="1"/>
          <p:nvPr/>
        </p:nvSpPr>
        <p:spPr>
          <a:xfrm>
            <a:off x="5849625" y="2362063"/>
            <a:ext cx="807300" cy="2781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GB" sz="1800">
                <a:latin typeface="Calibri"/>
                <a:ea typeface="Calibri"/>
                <a:cs typeface="Calibri"/>
                <a:sym typeface="Calibri"/>
              </a:rPr>
              <a:t>60,000+</a:t>
            </a:r>
            <a:endParaRPr b="1" sz="1800">
              <a:latin typeface="Calibri"/>
              <a:ea typeface="Calibri"/>
              <a:cs typeface="Calibri"/>
              <a:sym typeface="Calibri"/>
            </a:endParaRPr>
          </a:p>
        </p:txBody>
      </p:sp>
      <p:sp>
        <p:nvSpPr>
          <p:cNvPr id="247" name="Google Shape;247;p29"/>
          <p:cNvSpPr txBox="1"/>
          <p:nvPr/>
        </p:nvSpPr>
        <p:spPr>
          <a:xfrm>
            <a:off x="5902725" y="3232675"/>
            <a:ext cx="701100" cy="2781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GB" sz="1800">
                <a:latin typeface="Calibri"/>
                <a:ea typeface="Calibri"/>
                <a:cs typeface="Calibri"/>
                <a:sym typeface="Calibri"/>
              </a:rPr>
              <a:t>5PB</a:t>
            </a:r>
            <a:endParaRPr b="1" sz="1800">
              <a:latin typeface="Calibri"/>
              <a:ea typeface="Calibri"/>
              <a:cs typeface="Calibri"/>
              <a:sym typeface="Calibri"/>
            </a:endParaRPr>
          </a:p>
        </p:txBody>
      </p:sp>
      <p:sp>
        <p:nvSpPr>
          <p:cNvPr id="248" name="Google Shape;248;p29"/>
          <p:cNvSpPr txBox="1"/>
          <p:nvPr/>
        </p:nvSpPr>
        <p:spPr>
          <a:xfrm>
            <a:off x="7644400" y="2346850"/>
            <a:ext cx="701100" cy="2781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GB" sz="1800">
                <a:latin typeface="Calibri"/>
                <a:ea typeface="Calibri"/>
                <a:cs typeface="Calibri"/>
                <a:sym typeface="Calibri"/>
              </a:rPr>
              <a:t>1.8PB</a:t>
            </a:r>
            <a:endParaRPr b="1" sz="1800">
              <a:latin typeface="Calibri"/>
              <a:ea typeface="Calibri"/>
              <a:cs typeface="Calibri"/>
              <a:sym typeface="Calibri"/>
            </a:endParaRPr>
          </a:p>
        </p:txBody>
      </p:sp>
      <p:sp>
        <p:nvSpPr>
          <p:cNvPr id="249" name="Google Shape;249;p29"/>
          <p:cNvSpPr txBox="1"/>
          <p:nvPr/>
        </p:nvSpPr>
        <p:spPr>
          <a:xfrm>
            <a:off x="5849625" y="2639150"/>
            <a:ext cx="992100" cy="175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900">
                <a:latin typeface="Roboto"/>
                <a:ea typeface="Roboto"/>
                <a:cs typeface="Roboto"/>
                <a:sym typeface="Roboto"/>
              </a:rPr>
              <a:t>Virtual CPU Cores</a:t>
            </a:r>
            <a:endParaRPr sz="900">
              <a:latin typeface="Roboto"/>
              <a:ea typeface="Roboto"/>
              <a:cs typeface="Roboto"/>
              <a:sym typeface="Roboto"/>
            </a:endParaRPr>
          </a:p>
        </p:txBody>
      </p:sp>
      <p:sp>
        <p:nvSpPr>
          <p:cNvPr id="250" name="Google Shape;250;p29"/>
          <p:cNvSpPr txBox="1"/>
          <p:nvPr/>
        </p:nvSpPr>
        <p:spPr>
          <a:xfrm>
            <a:off x="7609125" y="1713975"/>
            <a:ext cx="1142700" cy="175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900">
                <a:latin typeface="Roboto"/>
                <a:ea typeface="Roboto"/>
                <a:cs typeface="Roboto"/>
                <a:sym typeface="Roboto"/>
              </a:rPr>
              <a:t>Physical CPU Cores</a:t>
            </a:r>
            <a:endParaRPr sz="900">
              <a:latin typeface="Roboto"/>
              <a:ea typeface="Roboto"/>
              <a:cs typeface="Roboto"/>
              <a:sym typeface="Roboto"/>
            </a:endParaRPr>
          </a:p>
        </p:txBody>
      </p:sp>
      <p:sp>
        <p:nvSpPr>
          <p:cNvPr id="251" name="Google Shape;251;p29"/>
          <p:cNvSpPr txBox="1"/>
          <p:nvPr/>
        </p:nvSpPr>
        <p:spPr>
          <a:xfrm>
            <a:off x="5943250" y="1734600"/>
            <a:ext cx="942600" cy="175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900">
                <a:latin typeface="Roboto"/>
                <a:ea typeface="Roboto"/>
                <a:cs typeface="Roboto"/>
                <a:sym typeface="Roboto"/>
              </a:rPr>
              <a:t>Virtual Machines</a:t>
            </a:r>
            <a:endParaRPr sz="900">
              <a:latin typeface="Roboto"/>
              <a:ea typeface="Roboto"/>
              <a:cs typeface="Roboto"/>
              <a:sym typeface="Roboto"/>
            </a:endParaRPr>
          </a:p>
        </p:txBody>
      </p:sp>
      <p:sp>
        <p:nvSpPr>
          <p:cNvPr id="252" name="Google Shape;252;p29"/>
          <p:cNvSpPr txBox="1"/>
          <p:nvPr/>
        </p:nvSpPr>
        <p:spPr>
          <a:xfrm>
            <a:off x="5902725" y="3477325"/>
            <a:ext cx="669300" cy="175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900">
                <a:latin typeface="Roboto"/>
                <a:ea typeface="Roboto"/>
                <a:cs typeface="Roboto"/>
                <a:sym typeface="Roboto"/>
              </a:rPr>
              <a:t>File Storage</a:t>
            </a:r>
            <a:endParaRPr sz="900">
              <a:latin typeface="Roboto"/>
              <a:ea typeface="Roboto"/>
              <a:cs typeface="Roboto"/>
              <a:sym typeface="Roboto"/>
            </a:endParaRPr>
          </a:p>
        </p:txBody>
      </p:sp>
      <p:sp>
        <p:nvSpPr>
          <p:cNvPr id="253" name="Google Shape;253;p29"/>
          <p:cNvSpPr txBox="1"/>
          <p:nvPr/>
        </p:nvSpPr>
        <p:spPr>
          <a:xfrm>
            <a:off x="7644400" y="2610575"/>
            <a:ext cx="942600" cy="175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900">
                <a:latin typeface="Roboto"/>
                <a:ea typeface="Roboto"/>
                <a:cs typeface="Roboto"/>
                <a:sym typeface="Roboto"/>
              </a:rPr>
              <a:t>Object Storage</a:t>
            </a:r>
            <a:endParaRPr sz="900">
              <a:latin typeface="Roboto"/>
              <a:ea typeface="Roboto"/>
              <a:cs typeface="Roboto"/>
              <a:sym typeface="Roboto"/>
            </a:endParaRPr>
          </a:p>
        </p:txBody>
      </p:sp>
      <p:grpSp>
        <p:nvGrpSpPr>
          <p:cNvPr id="254" name="Google Shape;254;p29"/>
          <p:cNvGrpSpPr/>
          <p:nvPr/>
        </p:nvGrpSpPr>
        <p:grpSpPr>
          <a:xfrm>
            <a:off x="3354800" y="3065300"/>
            <a:ext cx="94200" cy="977000"/>
            <a:chOff x="3354800" y="3065300"/>
            <a:chExt cx="94200" cy="977000"/>
          </a:xfrm>
        </p:grpSpPr>
        <p:cxnSp>
          <p:nvCxnSpPr>
            <p:cNvPr id="255" name="Google Shape;255;p29"/>
            <p:cNvCxnSpPr/>
            <p:nvPr/>
          </p:nvCxnSpPr>
          <p:spPr>
            <a:xfrm>
              <a:off x="3447800" y="3065300"/>
              <a:ext cx="0" cy="632700"/>
            </a:xfrm>
            <a:prstGeom prst="straightConnector1">
              <a:avLst/>
            </a:prstGeom>
            <a:noFill/>
            <a:ln cap="flat" cmpd="sng" w="9525">
              <a:solidFill>
                <a:srgbClr val="8E489B"/>
              </a:solidFill>
              <a:prstDash val="solid"/>
              <a:round/>
              <a:headEnd len="med" w="med" type="none"/>
              <a:tailEnd len="med" w="med" type="none"/>
            </a:ln>
          </p:spPr>
        </p:cxnSp>
        <p:cxnSp>
          <p:nvCxnSpPr>
            <p:cNvPr id="256" name="Google Shape;256;p29"/>
            <p:cNvCxnSpPr/>
            <p:nvPr/>
          </p:nvCxnSpPr>
          <p:spPr>
            <a:xfrm rot="10800000">
              <a:off x="3354800" y="3065300"/>
              <a:ext cx="93000" cy="0"/>
            </a:xfrm>
            <a:prstGeom prst="straightConnector1">
              <a:avLst/>
            </a:prstGeom>
            <a:noFill/>
            <a:ln cap="flat" cmpd="sng" w="9525">
              <a:solidFill>
                <a:srgbClr val="8E489B"/>
              </a:solidFill>
              <a:prstDash val="solid"/>
              <a:round/>
              <a:headEnd len="med" w="med" type="none"/>
              <a:tailEnd len="med" w="med" type="none"/>
            </a:ln>
          </p:spPr>
        </p:cxnSp>
        <p:cxnSp>
          <p:nvCxnSpPr>
            <p:cNvPr id="257" name="Google Shape;257;p29"/>
            <p:cNvCxnSpPr/>
            <p:nvPr/>
          </p:nvCxnSpPr>
          <p:spPr>
            <a:xfrm rot="10800000">
              <a:off x="3354800" y="3483225"/>
              <a:ext cx="93000" cy="0"/>
            </a:xfrm>
            <a:prstGeom prst="straightConnector1">
              <a:avLst/>
            </a:prstGeom>
            <a:noFill/>
            <a:ln cap="flat" cmpd="sng" w="9525">
              <a:solidFill>
                <a:srgbClr val="8E489B"/>
              </a:solidFill>
              <a:prstDash val="solid"/>
              <a:round/>
              <a:headEnd len="med" w="med" type="none"/>
              <a:tailEnd len="med" w="med" type="none"/>
            </a:ln>
          </p:spPr>
        </p:cxnSp>
        <p:cxnSp>
          <p:nvCxnSpPr>
            <p:cNvPr id="258" name="Google Shape;258;p29"/>
            <p:cNvCxnSpPr/>
            <p:nvPr/>
          </p:nvCxnSpPr>
          <p:spPr>
            <a:xfrm rot="10800000">
              <a:off x="3356000" y="4039788"/>
              <a:ext cx="93000" cy="0"/>
            </a:xfrm>
            <a:prstGeom prst="straightConnector1">
              <a:avLst/>
            </a:prstGeom>
            <a:noFill/>
            <a:ln cap="flat" cmpd="sng" w="9525">
              <a:solidFill>
                <a:srgbClr val="8E489B"/>
              </a:solidFill>
              <a:prstDash val="solid"/>
              <a:round/>
              <a:headEnd len="med" w="med" type="none"/>
              <a:tailEnd len="med" w="med" type="none"/>
            </a:ln>
          </p:spPr>
        </p:cxnSp>
        <p:cxnSp>
          <p:nvCxnSpPr>
            <p:cNvPr id="259" name="Google Shape;259;p29"/>
            <p:cNvCxnSpPr/>
            <p:nvPr/>
          </p:nvCxnSpPr>
          <p:spPr>
            <a:xfrm>
              <a:off x="3449000" y="3804100"/>
              <a:ext cx="0" cy="238200"/>
            </a:xfrm>
            <a:prstGeom prst="straightConnector1">
              <a:avLst/>
            </a:prstGeom>
            <a:noFill/>
            <a:ln cap="flat" cmpd="sng" w="9525">
              <a:solidFill>
                <a:srgbClr val="8E489B"/>
              </a:solidFill>
              <a:prstDash val="solid"/>
              <a:round/>
              <a:headEnd len="med" w="med" type="none"/>
              <a:tailEnd len="med" w="med" type="none"/>
            </a:ln>
          </p:spPr>
        </p:cxnSp>
      </p:grpSp>
      <p:grpSp>
        <p:nvGrpSpPr>
          <p:cNvPr id="260" name="Google Shape;260;p29"/>
          <p:cNvGrpSpPr/>
          <p:nvPr/>
        </p:nvGrpSpPr>
        <p:grpSpPr>
          <a:xfrm>
            <a:off x="2224657" y="3813193"/>
            <a:ext cx="1168349" cy="453171"/>
            <a:chOff x="1994982" y="3728393"/>
            <a:chExt cx="1168349" cy="453171"/>
          </a:xfrm>
        </p:grpSpPr>
        <p:grpSp>
          <p:nvGrpSpPr>
            <p:cNvPr id="261" name="Google Shape;261;p29"/>
            <p:cNvGrpSpPr/>
            <p:nvPr/>
          </p:nvGrpSpPr>
          <p:grpSpPr>
            <a:xfrm>
              <a:off x="1994982" y="3728393"/>
              <a:ext cx="1168349" cy="453171"/>
              <a:chOff x="792100" y="3039075"/>
              <a:chExt cx="1185900" cy="413100"/>
            </a:xfrm>
          </p:grpSpPr>
          <p:sp>
            <p:nvSpPr>
              <p:cNvPr id="262" name="Google Shape;262;p29"/>
              <p:cNvSpPr/>
              <p:nvPr/>
            </p:nvSpPr>
            <p:spPr>
              <a:xfrm>
                <a:off x="792100" y="3039075"/>
                <a:ext cx="1185900" cy="413100"/>
              </a:xfrm>
              <a:prstGeom prst="roundRect">
                <a:avLst>
                  <a:gd fmla="val 0" name="adj"/>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29"/>
              <p:cNvSpPr txBox="1"/>
              <p:nvPr/>
            </p:nvSpPr>
            <p:spPr>
              <a:xfrm>
                <a:off x="1290417" y="3157297"/>
                <a:ext cx="554400" cy="226500"/>
              </a:xfrm>
              <a:prstGeom prst="rect">
                <a:avLst/>
              </a:prstGeom>
              <a:noFill/>
              <a:ln>
                <a:noFill/>
              </a:ln>
            </p:spPr>
            <p:txBody>
              <a:bodyPr anchorCtr="0" anchor="t" bIns="0" lIns="0" spcFirstLastPara="1" rIns="0" wrap="square" tIns="0">
                <a:noAutofit/>
              </a:bodyPr>
              <a:lstStyle/>
              <a:p>
                <a:pPr indent="0" lvl="0" marL="0" rtl="0" algn="l">
                  <a:lnSpc>
                    <a:spcPct val="70000"/>
                  </a:lnSpc>
                  <a:spcBef>
                    <a:spcPts val="0"/>
                  </a:spcBef>
                  <a:spcAft>
                    <a:spcPts val="0"/>
                  </a:spcAft>
                  <a:buNone/>
                </a:pPr>
                <a:r>
                  <a:rPr b="1" lang="en-GB" sz="700">
                    <a:latin typeface="Calibri"/>
                    <a:ea typeface="Calibri"/>
                    <a:cs typeface="Calibri"/>
                    <a:sym typeface="Calibri"/>
                  </a:rPr>
                  <a:t>The University </a:t>
                </a:r>
                <a:br>
                  <a:rPr b="1" lang="en-GB" sz="700">
                    <a:latin typeface="Calibri"/>
                    <a:ea typeface="Calibri"/>
                    <a:cs typeface="Calibri"/>
                    <a:sym typeface="Calibri"/>
                  </a:rPr>
                </a:br>
                <a:r>
                  <a:rPr b="1" lang="en-GB" sz="700">
                    <a:latin typeface="Calibri"/>
                    <a:ea typeface="Calibri"/>
                    <a:cs typeface="Calibri"/>
                    <a:sym typeface="Calibri"/>
                  </a:rPr>
                  <a:t>of Melbourne</a:t>
                </a:r>
                <a:endParaRPr b="1" sz="700">
                  <a:latin typeface="Calibri"/>
                  <a:ea typeface="Calibri"/>
                  <a:cs typeface="Calibri"/>
                  <a:sym typeface="Calibri"/>
                </a:endParaRPr>
              </a:p>
              <a:p>
                <a:pPr indent="0" lvl="0" marL="0" rtl="0" algn="l">
                  <a:lnSpc>
                    <a:spcPct val="100000"/>
                  </a:lnSpc>
                  <a:spcBef>
                    <a:spcPts val="0"/>
                  </a:spcBef>
                  <a:spcAft>
                    <a:spcPts val="0"/>
                  </a:spcAft>
                  <a:buNone/>
                </a:pPr>
                <a:r>
                  <a:rPr lang="en-GB" sz="600">
                    <a:latin typeface="Calibri"/>
                    <a:ea typeface="Calibri"/>
                    <a:cs typeface="Calibri"/>
                    <a:sym typeface="Calibri"/>
                  </a:rPr>
                  <a:t>Melbourne</a:t>
                </a:r>
                <a:endParaRPr sz="600">
                  <a:latin typeface="Calibri"/>
                  <a:ea typeface="Calibri"/>
                  <a:cs typeface="Calibri"/>
                  <a:sym typeface="Calibri"/>
                </a:endParaRPr>
              </a:p>
            </p:txBody>
          </p:sp>
        </p:grpSp>
        <p:pic>
          <p:nvPicPr>
            <p:cNvPr id="264" name="Google Shape;264;p29"/>
            <p:cNvPicPr preferRelativeResize="0"/>
            <p:nvPr/>
          </p:nvPicPr>
          <p:blipFill>
            <a:blip r:embed="rId15">
              <a:alphaModFix/>
            </a:blip>
            <a:stretch>
              <a:fillRect/>
            </a:stretch>
          </p:blipFill>
          <p:spPr>
            <a:xfrm>
              <a:off x="2098276" y="3805155"/>
              <a:ext cx="297342" cy="299743"/>
            </a:xfrm>
            <a:prstGeom prst="rect">
              <a:avLst/>
            </a:prstGeom>
            <a:noFill/>
            <a:ln>
              <a:noFill/>
            </a:ln>
          </p:spPr>
        </p:pic>
      </p:grpSp>
      <p:grpSp>
        <p:nvGrpSpPr>
          <p:cNvPr id="265" name="Google Shape;265;p29"/>
          <p:cNvGrpSpPr/>
          <p:nvPr/>
        </p:nvGrpSpPr>
        <p:grpSpPr>
          <a:xfrm>
            <a:off x="2224634" y="3317485"/>
            <a:ext cx="1154700" cy="453300"/>
            <a:chOff x="2037359" y="3237435"/>
            <a:chExt cx="1154700" cy="453300"/>
          </a:xfrm>
        </p:grpSpPr>
        <p:sp>
          <p:nvSpPr>
            <p:cNvPr id="266" name="Google Shape;266;p29"/>
            <p:cNvSpPr/>
            <p:nvPr/>
          </p:nvSpPr>
          <p:spPr>
            <a:xfrm>
              <a:off x="2037359" y="3237435"/>
              <a:ext cx="1154700" cy="453300"/>
            </a:xfrm>
            <a:prstGeom prst="roundRect">
              <a:avLst>
                <a:gd fmla="val 0" name="adj"/>
              </a:avLst>
            </a:prstGeom>
            <a:solidFill>
              <a:srgbClr val="FFFFFF"/>
            </a:solidFill>
            <a:ln>
              <a:noFill/>
            </a:ln>
            <a:effectLst>
              <a:outerShdw blurRad="57150" rotWithShape="0" algn="bl" dir="5400000" dist="19050">
                <a:srgbClr val="000000">
                  <a:alpha val="14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29"/>
            <p:cNvSpPr txBox="1"/>
            <p:nvPr/>
          </p:nvSpPr>
          <p:spPr>
            <a:xfrm>
              <a:off x="2577606" y="3339775"/>
              <a:ext cx="441600" cy="248400"/>
            </a:xfrm>
            <a:prstGeom prst="rect">
              <a:avLst/>
            </a:prstGeom>
            <a:noFill/>
            <a:ln>
              <a:noFill/>
            </a:ln>
          </p:spPr>
          <p:txBody>
            <a:bodyPr anchorCtr="0" anchor="t" bIns="0" lIns="0" spcFirstLastPara="1" rIns="0" wrap="square" tIns="0">
              <a:noAutofit/>
            </a:bodyPr>
            <a:lstStyle/>
            <a:p>
              <a:pPr indent="0" lvl="0" marL="0" rtl="0" algn="l">
                <a:lnSpc>
                  <a:spcPct val="70000"/>
                </a:lnSpc>
                <a:spcBef>
                  <a:spcPts val="0"/>
                </a:spcBef>
                <a:spcAft>
                  <a:spcPts val="0"/>
                </a:spcAft>
                <a:buNone/>
              </a:pPr>
              <a:r>
                <a:rPr b="1" lang="en-GB" sz="700">
                  <a:latin typeface="Calibri"/>
                  <a:ea typeface="Calibri"/>
                  <a:cs typeface="Calibri"/>
                  <a:sym typeface="Calibri"/>
                </a:rPr>
                <a:t>Monash</a:t>
              </a:r>
              <a:br>
                <a:rPr b="1" lang="en-GB" sz="700">
                  <a:latin typeface="Calibri"/>
                  <a:ea typeface="Calibri"/>
                  <a:cs typeface="Calibri"/>
                  <a:sym typeface="Calibri"/>
                </a:rPr>
              </a:br>
              <a:r>
                <a:rPr b="1" lang="en-GB" sz="700">
                  <a:latin typeface="Calibri"/>
                  <a:ea typeface="Calibri"/>
                  <a:cs typeface="Calibri"/>
                  <a:sym typeface="Calibri"/>
                </a:rPr>
                <a:t>University</a:t>
              </a:r>
              <a:endParaRPr b="1" sz="700">
                <a:latin typeface="Calibri"/>
                <a:ea typeface="Calibri"/>
                <a:cs typeface="Calibri"/>
                <a:sym typeface="Calibri"/>
              </a:endParaRPr>
            </a:p>
            <a:p>
              <a:pPr indent="0" lvl="0" marL="0" rtl="0" algn="l">
                <a:lnSpc>
                  <a:spcPct val="100000"/>
                </a:lnSpc>
                <a:spcBef>
                  <a:spcPts val="0"/>
                </a:spcBef>
                <a:spcAft>
                  <a:spcPts val="0"/>
                </a:spcAft>
                <a:buNone/>
              </a:pPr>
              <a:r>
                <a:rPr lang="en-GB" sz="600">
                  <a:latin typeface="Calibri"/>
                  <a:ea typeface="Calibri"/>
                  <a:cs typeface="Calibri"/>
                  <a:sym typeface="Calibri"/>
                </a:rPr>
                <a:t>Melbourne</a:t>
              </a:r>
              <a:endParaRPr sz="600">
                <a:latin typeface="Calibri"/>
                <a:ea typeface="Calibri"/>
                <a:cs typeface="Calibri"/>
                <a:sym typeface="Calibri"/>
              </a:endParaRPr>
            </a:p>
          </p:txBody>
        </p:sp>
        <p:pic>
          <p:nvPicPr>
            <p:cNvPr id="268" name="Google Shape;268;p29"/>
            <p:cNvPicPr preferRelativeResize="0"/>
            <p:nvPr/>
          </p:nvPicPr>
          <p:blipFill>
            <a:blip r:embed="rId16">
              <a:alphaModFix/>
            </a:blip>
            <a:stretch>
              <a:fillRect/>
            </a:stretch>
          </p:blipFill>
          <p:spPr>
            <a:xfrm>
              <a:off x="2096049" y="3251477"/>
              <a:ext cx="421138" cy="421138"/>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0"/>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ARDC - Nectar cloud infrastructure</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274" name="Google Shape;274;p30"/>
          <p:cNvSpPr txBox="1"/>
          <p:nvPr/>
        </p:nvSpPr>
        <p:spPr>
          <a:xfrm>
            <a:off x="739775" y="826850"/>
            <a:ext cx="7826100" cy="43500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0"/>
              </a:spcBef>
              <a:spcAft>
                <a:spcPts val="0"/>
              </a:spcAft>
              <a:buSzPts val="1800"/>
              <a:buFont typeface="Calibri"/>
              <a:buChar char="●"/>
            </a:pPr>
            <a:r>
              <a:rPr lang="en-GB" sz="1800">
                <a:latin typeface="Calibri"/>
                <a:ea typeface="Calibri"/>
                <a:cs typeface="Calibri"/>
                <a:sym typeface="Calibri"/>
              </a:rPr>
              <a:t>Cloud provides virtual servers on demand </a:t>
            </a:r>
            <a:endParaRPr sz="1800">
              <a:latin typeface="Calibri"/>
              <a:ea typeface="Calibri"/>
              <a:cs typeface="Calibri"/>
              <a:sym typeface="Calibri"/>
            </a:endParaRPr>
          </a:p>
          <a:p>
            <a:pPr indent="-330200" lvl="1" marL="914400" rtl="0" algn="l">
              <a:lnSpc>
                <a:spcPct val="115000"/>
              </a:lnSpc>
              <a:spcBef>
                <a:spcPts val="0"/>
              </a:spcBef>
              <a:spcAft>
                <a:spcPts val="0"/>
              </a:spcAft>
              <a:buSzPts val="1600"/>
              <a:buFont typeface="Calibri"/>
              <a:buChar char="○"/>
            </a:pPr>
            <a:r>
              <a:rPr lang="en-GB" sz="1600">
                <a:latin typeface="Calibri"/>
                <a:ea typeface="Calibri"/>
                <a:cs typeface="Calibri"/>
                <a:sym typeface="Calibri"/>
              </a:rPr>
              <a:t>can be used as scalable compute resources or for hosting online services</a:t>
            </a:r>
            <a:endParaRPr sz="1600">
              <a:latin typeface="Calibri"/>
              <a:ea typeface="Calibri"/>
              <a:cs typeface="Calibri"/>
              <a:sym typeface="Calibri"/>
            </a:endParaRPr>
          </a:p>
          <a:p>
            <a:pPr indent="-342900" lvl="0" marL="457200" rtl="0" algn="l">
              <a:lnSpc>
                <a:spcPct val="115000"/>
              </a:lnSpc>
              <a:spcBef>
                <a:spcPts val="0"/>
              </a:spcBef>
              <a:spcAft>
                <a:spcPts val="0"/>
              </a:spcAft>
              <a:buSzPts val="1800"/>
              <a:buFont typeface="Calibri"/>
              <a:buChar char="●"/>
            </a:pPr>
            <a:r>
              <a:rPr lang="en-GB" sz="1800">
                <a:latin typeface="Calibri"/>
                <a:ea typeface="Calibri"/>
                <a:cs typeface="Calibri"/>
                <a:sym typeface="Calibri"/>
              </a:rPr>
              <a:t>Fills the compute gap between desktop PC and HPC</a:t>
            </a:r>
            <a:endParaRPr sz="1800">
              <a:latin typeface="Calibri"/>
              <a:ea typeface="Calibri"/>
              <a:cs typeface="Calibri"/>
              <a:sym typeface="Calibri"/>
            </a:endParaRPr>
          </a:p>
          <a:p>
            <a:pPr indent="-342900" lvl="0" marL="457200" rtl="0" algn="l">
              <a:lnSpc>
                <a:spcPct val="115000"/>
              </a:lnSpc>
              <a:spcBef>
                <a:spcPts val="0"/>
              </a:spcBef>
              <a:spcAft>
                <a:spcPts val="0"/>
              </a:spcAft>
              <a:buSzPts val="1800"/>
              <a:buFont typeface="Calibri"/>
              <a:buChar char="●"/>
            </a:pPr>
            <a:r>
              <a:rPr lang="en-GB" sz="1800">
                <a:latin typeface="Calibri"/>
                <a:ea typeface="Calibri"/>
                <a:cs typeface="Calibri"/>
                <a:sym typeface="Calibri"/>
              </a:rPr>
              <a:t>Nectar virtual machines come in </a:t>
            </a:r>
            <a:r>
              <a:rPr lang="en-GB" sz="1800" u="sng">
                <a:solidFill>
                  <a:srgbClr val="00B0D5"/>
                </a:solidFill>
                <a:latin typeface="Calibri"/>
                <a:ea typeface="Calibri"/>
                <a:cs typeface="Calibri"/>
                <a:sym typeface="Calibri"/>
                <a:hlinkClick r:id="rId3">
                  <a:extLst>
                    <a:ext uri="{A12FA001-AC4F-418D-AE19-62706E023703}">
                      <ahyp:hlinkClr val="tx"/>
                    </a:ext>
                  </a:extLst>
                </a:hlinkClick>
              </a:rPr>
              <a:t>many sizes or flavors</a:t>
            </a:r>
            <a:endParaRPr sz="1800">
              <a:solidFill>
                <a:srgbClr val="00B0D5"/>
              </a:solidFill>
              <a:latin typeface="Calibri"/>
              <a:ea typeface="Calibri"/>
              <a:cs typeface="Calibri"/>
              <a:sym typeface="Calibri"/>
            </a:endParaRPr>
          </a:p>
          <a:p>
            <a:pPr indent="-330200" lvl="1" marL="914400" rtl="0" algn="l">
              <a:lnSpc>
                <a:spcPct val="115000"/>
              </a:lnSpc>
              <a:spcBef>
                <a:spcPts val="0"/>
              </a:spcBef>
              <a:spcAft>
                <a:spcPts val="0"/>
              </a:spcAft>
              <a:buSzPts val="1600"/>
              <a:buFont typeface="Calibri"/>
              <a:buChar char="○"/>
            </a:pPr>
            <a:r>
              <a:rPr lang="en-GB" sz="1600">
                <a:latin typeface="Calibri"/>
                <a:ea typeface="Calibri"/>
                <a:cs typeface="Calibri"/>
                <a:sym typeface="Calibri"/>
              </a:rPr>
              <a:t>From 1 </a:t>
            </a:r>
            <a:r>
              <a:rPr lang="en-GB" sz="1600">
                <a:latin typeface="Calibri"/>
                <a:ea typeface="Calibri"/>
                <a:cs typeface="Calibri"/>
                <a:sym typeface="Calibri"/>
              </a:rPr>
              <a:t>virtual</a:t>
            </a:r>
            <a:r>
              <a:rPr lang="en-GB" sz="1600">
                <a:latin typeface="Calibri"/>
                <a:ea typeface="Calibri"/>
                <a:cs typeface="Calibri"/>
                <a:sym typeface="Calibri"/>
              </a:rPr>
              <a:t> cpu (vcpu) and 1 GB RAM up to 32 vcpus and 128 GB RAM</a:t>
            </a:r>
            <a:endParaRPr sz="1600">
              <a:latin typeface="Calibri"/>
              <a:ea typeface="Calibri"/>
              <a:cs typeface="Calibri"/>
              <a:sym typeface="Calibri"/>
            </a:endParaRPr>
          </a:p>
          <a:p>
            <a:pPr indent="-330200" lvl="1" marL="914400" rtl="0" algn="l">
              <a:lnSpc>
                <a:spcPct val="115000"/>
              </a:lnSpc>
              <a:spcBef>
                <a:spcPts val="0"/>
              </a:spcBef>
              <a:spcAft>
                <a:spcPts val="0"/>
              </a:spcAft>
              <a:buSzPts val="1600"/>
              <a:buFont typeface="Calibri"/>
              <a:buChar char="○"/>
            </a:pPr>
            <a:r>
              <a:rPr lang="en-GB" sz="1600">
                <a:latin typeface="Calibri"/>
                <a:ea typeface="Calibri"/>
                <a:cs typeface="Calibri"/>
                <a:sym typeface="Calibri"/>
              </a:rPr>
              <a:t>Can request new “Huge RAM” flavors up to 48 vcpus and 360 GB RAM</a:t>
            </a:r>
            <a:endParaRPr sz="1600">
              <a:latin typeface="Calibri"/>
              <a:ea typeface="Calibri"/>
              <a:cs typeface="Calibri"/>
              <a:sym typeface="Calibri"/>
            </a:endParaRPr>
          </a:p>
          <a:p>
            <a:pPr indent="-342900" lvl="1" marL="914400" rtl="0" algn="l">
              <a:lnSpc>
                <a:spcPct val="115000"/>
              </a:lnSpc>
              <a:spcBef>
                <a:spcPts val="0"/>
              </a:spcBef>
              <a:spcAft>
                <a:spcPts val="0"/>
              </a:spcAft>
              <a:buSzPts val="1800"/>
              <a:buFont typeface="Calibri"/>
              <a:buChar char="○"/>
            </a:pPr>
            <a:r>
              <a:rPr lang="en-GB" sz="1600">
                <a:latin typeface="Calibri"/>
                <a:ea typeface="Calibri"/>
                <a:cs typeface="Calibri"/>
                <a:sym typeface="Calibri"/>
              </a:rPr>
              <a:t>Non-standard flavors with higher RAM are also possible</a:t>
            </a:r>
            <a:endParaRPr sz="1800">
              <a:latin typeface="Calibri"/>
              <a:ea typeface="Calibri"/>
              <a:cs typeface="Calibri"/>
              <a:sym typeface="Calibri"/>
            </a:endParaRPr>
          </a:p>
          <a:p>
            <a:pPr indent="-342900" lvl="0" marL="457200" rtl="0" algn="l">
              <a:lnSpc>
                <a:spcPct val="115000"/>
              </a:lnSpc>
              <a:spcBef>
                <a:spcPts val="0"/>
              </a:spcBef>
              <a:spcAft>
                <a:spcPts val="0"/>
              </a:spcAft>
              <a:buSzPts val="1800"/>
              <a:buFont typeface="Calibri"/>
              <a:buChar char="●"/>
            </a:pPr>
            <a:r>
              <a:rPr lang="en-GB" sz="1800">
                <a:latin typeface="Calibri"/>
                <a:ea typeface="Calibri"/>
                <a:cs typeface="Calibri"/>
                <a:sym typeface="Calibri"/>
              </a:rPr>
              <a:t>File or object data storage, and a database service</a:t>
            </a:r>
            <a:endParaRPr sz="1800">
              <a:latin typeface="Calibri"/>
              <a:ea typeface="Calibri"/>
              <a:cs typeface="Calibri"/>
              <a:sym typeface="Calibri"/>
            </a:endParaRPr>
          </a:p>
          <a:p>
            <a:pPr indent="-342900" lvl="0" marL="457200" rtl="0" algn="l">
              <a:lnSpc>
                <a:spcPct val="115000"/>
              </a:lnSpc>
              <a:spcBef>
                <a:spcPts val="0"/>
              </a:spcBef>
              <a:spcAft>
                <a:spcPts val="0"/>
              </a:spcAft>
              <a:buSzPts val="1800"/>
              <a:buFont typeface="Calibri"/>
              <a:buChar char="●"/>
            </a:pPr>
            <a:r>
              <a:rPr lang="en-GB" sz="1800">
                <a:latin typeface="Calibri"/>
                <a:ea typeface="Calibri"/>
                <a:cs typeface="Calibri"/>
                <a:sym typeface="Calibri"/>
              </a:rPr>
              <a:t>New services in development (available early 2022)</a:t>
            </a:r>
            <a:endParaRPr sz="1800">
              <a:latin typeface="Calibri"/>
              <a:ea typeface="Calibri"/>
              <a:cs typeface="Calibri"/>
              <a:sym typeface="Calibri"/>
            </a:endParaRPr>
          </a:p>
          <a:p>
            <a:pPr indent="-330200" lvl="1" marL="914400" rtl="0" algn="l">
              <a:lnSpc>
                <a:spcPct val="115000"/>
              </a:lnSpc>
              <a:spcBef>
                <a:spcPts val="0"/>
              </a:spcBef>
              <a:spcAft>
                <a:spcPts val="0"/>
              </a:spcAft>
              <a:buSzPts val="1600"/>
              <a:buFont typeface="Calibri"/>
              <a:buChar char="○"/>
            </a:pPr>
            <a:r>
              <a:rPr lang="en-GB" sz="1600">
                <a:latin typeface="Calibri"/>
                <a:ea typeface="Calibri"/>
                <a:cs typeface="Calibri"/>
                <a:sym typeface="Calibri"/>
              </a:rPr>
              <a:t>GPUs</a:t>
            </a:r>
            <a:endParaRPr sz="1600">
              <a:latin typeface="Calibri"/>
              <a:ea typeface="Calibri"/>
              <a:cs typeface="Calibri"/>
              <a:sym typeface="Calibri"/>
            </a:endParaRPr>
          </a:p>
          <a:p>
            <a:pPr indent="-330200" lvl="1" marL="914400" rtl="0" algn="l">
              <a:lnSpc>
                <a:spcPct val="115000"/>
              </a:lnSpc>
              <a:spcBef>
                <a:spcPts val="0"/>
              </a:spcBef>
              <a:spcAft>
                <a:spcPts val="0"/>
              </a:spcAft>
              <a:buSzPts val="1600"/>
              <a:buFont typeface="Calibri"/>
              <a:buChar char="○"/>
            </a:pPr>
            <a:r>
              <a:rPr lang="en-GB" sz="1600">
                <a:latin typeface="Calibri"/>
                <a:ea typeface="Calibri"/>
                <a:cs typeface="Calibri"/>
                <a:sym typeface="Calibri"/>
              </a:rPr>
              <a:t>Jupyter notebooks</a:t>
            </a:r>
            <a:endParaRPr sz="1600">
              <a:latin typeface="Calibri"/>
              <a:ea typeface="Calibri"/>
              <a:cs typeface="Calibri"/>
              <a:sym typeface="Calibri"/>
            </a:endParaRPr>
          </a:p>
          <a:p>
            <a:pPr indent="-330200" lvl="1" marL="914400" rtl="0" algn="l">
              <a:lnSpc>
                <a:spcPct val="115000"/>
              </a:lnSpc>
              <a:spcBef>
                <a:spcPts val="0"/>
              </a:spcBef>
              <a:spcAft>
                <a:spcPts val="0"/>
              </a:spcAft>
              <a:buSzPts val="1600"/>
              <a:buFont typeface="Calibri"/>
              <a:buChar char="○"/>
            </a:pPr>
            <a:r>
              <a:rPr lang="en-GB" sz="1600">
                <a:latin typeface="Calibri"/>
                <a:ea typeface="Calibri"/>
                <a:cs typeface="Calibri"/>
                <a:sym typeface="Calibri"/>
              </a:rPr>
              <a:t>Virtual desktop </a:t>
            </a:r>
            <a:endParaRPr sz="16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t/>
            </a:r>
            <a:endParaRPr sz="1800">
              <a:latin typeface="Nunito"/>
              <a:ea typeface="Nunito"/>
              <a:cs typeface="Nunito"/>
              <a:sym typeface="Nunito"/>
            </a:endParaRPr>
          </a:p>
        </p:txBody>
      </p:sp>
      <p:pic>
        <p:nvPicPr>
          <p:cNvPr id="275" name="Google Shape;275;p30"/>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1"/>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ARDC - use of Nectar Cloud for bioinformatics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281" name="Google Shape;281;p31"/>
          <p:cNvSpPr txBox="1"/>
          <p:nvPr/>
        </p:nvSpPr>
        <p:spPr>
          <a:xfrm>
            <a:off x="739775" y="826850"/>
            <a:ext cx="7826100" cy="48333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SzPts val="1800"/>
              <a:buFont typeface="Calibri"/>
              <a:buChar char="●"/>
            </a:pPr>
            <a:r>
              <a:rPr lang="en-GB" sz="1800">
                <a:latin typeface="Calibri"/>
                <a:ea typeface="Calibri"/>
                <a:cs typeface="Calibri"/>
                <a:sym typeface="Calibri"/>
              </a:rPr>
              <a:t>~20% of compute resources on the Nectar Cloud are used for projects in Biological Sciences or Medical &amp; Health Sciences.</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n-GB" sz="1800">
                <a:latin typeface="Calibri"/>
                <a:ea typeface="Calibri"/>
                <a:cs typeface="Calibri"/>
                <a:sym typeface="Calibri"/>
              </a:rPr>
              <a:t>763 project allocations in Biological Sciences</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n-GB" sz="1800">
                <a:latin typeface="Calibri"/>
                <a:ea typeface="Calibri"/>
                <a:cs typeface="Calibri"/>
                <a:sym typeface="Calibri"/>
              </a:rPr>
              <a:t>374 project allocations in Medical &amp; Health Sciences</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n-GB" sz="1800">
                <a:latin typeface="Calibri"/>
                <a:ea typeface="Calibri"/>
                <a:cs typeface="Calibri"/>
                <a:sym typeface="Calibri"/>
              </a:rPr>
              <a:t>&gt;100 NHMRC grants supported per year</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rPr lang="en-GB" sz="1800">
                <a:latin typeface="Calibri"/>
                <a:ea typeface="Calibri"/>
                <a:cs typeface="Calibri"/>
                <a:sym typeface="Calibri"/>
              </a:rPr>
              <a:t>Nectar Cloud has been used for:</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n-GB" sz="1800">
                <a:latin typeface="Calibri"/>
                <a:ea typeface="Calibri"/>
                <a:cs typeface="Calibri"/>
                <a:sym typeface="Calibri"/>
              </a:rPr>
              <a:t>Galaxy Australia</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n-GB" sz="1800">
                <a:latin typeface="Calibri"/>
                <a:ea typeface="Calibri"/>
                <a:cs typeface="Calibri"/>
                <a:sym typeface="Calibri"/>
              </a:rPr>
              <a:t>Stemformatics Virtual Laboratory</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n-GB" sz="1800">
                <a:latin typeface="Calibri"/>
                <a:ea typeface="Calibri"/>
                <a:cs typeface="Calibri"/>
                <a:sym typeface="Calibri"/>
              </a:rPr>
              <a:t>Cancer Therapeutics CRC</a:t>
            </a:r>
            <a:endParaRPr sz="1800">
              <a:latin typeface="Calibri"/>
              <a:ea typeface="Calibri"/>
              <a:cs typeface="Calibri"/>
              <a:sym typeface="Calibri"/>
            </a:endParaRPr>
          </a:p>
          <a:p>
            <a:pPr indent="-342900" lvl="0" marL="457200" rtl="0" algn="l">
              <a:spcBef>
                <a:spcPts val="0"/>
              </a:spcBef>
              <a:spcAft>
                <a:spcPts val="0"/>
              </a:spcAft>
              <a:buSzPts val="1800"/>
              <a:buFont typeface="Calibri"/>
              <a:buChar char="●"/>
            </a:pPr>
            <a:r>
              <a:rPr lang="en-GB" sz="1800">
                <a:latin typeface="Calibri"/>
                <a:ea typeface="Calibri"/>
                <a:cs typeface="Calibri"/>
                <a:sym typeface="Calibri"/>
              </a:rPr>
              <a:t>Genomics studies on threatened species (e.g. </a:t>
            </a:r>
            <a:r>
              <a:rPr lang="en-GB" sz="1800" u="sng">
                <a:solidFill>
                  <a:schemeClr val="hlink"/>
                </a:solidFill>
                <a:latin typeface="Calibri"/>
                <a:ea typeface="Calibri"/>
                <a:cs typeface="Calibri"/>
                <a:sym typeface="Calibri"/>
                <a:hlinkClick r:id="rId3"/>
              </a:rPr>
              <a:t>Macquarie Perch</a:t>
            </a:r>
            <a:r>
              <a:rPr lang="en-GB" sz="1800">
                <a:latin typeface="Calibri"/>
                <a:ea typeface="Calibri"/>
                <a:cs typeface="Calibri"/>
                <a:sym typeface="Calibri"/>
              </a:rPr>
              <a:t>)</a:t>
            </a:r>
            <a:endParaRPr sz="1800">
              <a:latin typeface="Calibri"/>
              <a:ea typeface="Calibri"/>
              <a:cs typeface="Calibri"/>
              <a:sym typeface="Calibri"/>
            </a:endParaRPr>
          </a:p>
          <a:p>
            <a:pPr indent="-330200" lvl="1" marL="914400" rtl="0" algn="l">
              <a:spcBef>
                <a:spcPts val="0"/>
              </a:spcBef>
              <a:spcAft>
                <a:spcPts val="0"/>
              </a:spcAft>
              <a:buSzPts val="1600"/>
              <a:buFont typeface="Calibri"/>
              <a:buChar char="○"/>
            </a:pPr>
            <a:r>
              <a:rPr lang="en-GB" sz="1600">
                <a:latin typeface="Calibri"/>
                <a:ea typeface="Calibri"/>
                <a:cs typeface="Calibri"/>
                <a:sym typeface="Calibri"/>
              </a:rPr>
              <a:t>“The allocation on Nectar was a huge help to our lab” - Dr Alexandra Pavlova, School of Biological Sciences, Monash University</a:t>
            </a:r>
            <a:endParaRPr sz="16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rPr lang="en-GB" sz="1800">
                <a:latin typeface="Calibri"/>
                <a:ea typeface="Calibri"/>
                <a:cs typeface="Calibri"/>
                <a:sym typeface="Calibri"/>
              </a:rPr>
              <a:t>                 </a:t>
            </a:r>
            <a:endParaRPr sz="1800">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t/>
            </a:r>
            <a:endParaRPr sz="1800">
              <a:latin typeface="Nunito"/>
              <a:ea typeface="Nunito"/>
              <a:cs typeface="Nunito"/>
              <a:sym typeface="Nunito"/>
            </a:endParaRPr>
          </a:p>
        </p:txBody>
      </p:sp>
      <p:pic>
        <p:nvPicPr>
          <p:cNvPr id="282" name="Google Shape;282;p31"/>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2"/>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ARDC - accessing the Nectar Cloud</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288" name="Google Shape;288;p32"/>
          <p:cNvSpPr txBox="1"/>
          <p:nvPr/>
        </p:nvSpPr>
        <p:spPr>
          <a:xfrm>
            <a:off x="267750" y="737425"/>
            <a:ext cx="8540400" cy="33294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0"/>
              </a:spcBef>
              <a:spcAft>
                <a:spcPts val="0"/>
              </a:spcAft>
              <a:buClr>
                <a:srgbClr val="434343"/>
              </a:buClr>
              <a:buSzPts val="1800"/>
              <a:buChar char="●"/>
            </a:pPr>
            <a:r>
              <a:rPr lang="en-GB" sz="1800">
                <a:solidFill>
                  <a:srgbClr val="434343"/>
                </a:solidFill>
                <a:latin typeface="Calibri"/>
                <a:ea typeface="Calibri"/>
                <a:cs typeface="Calibri"/>
                <a:sym typeface="Calibri"/>
              </a:rPr>
              <a:t>The Nectar Research Cloud can be used by any researcher with an AAF identity.</a:t>
            </a:r>
            <a:endParaRPr sz="1800">
              <a:solidFill>
                <a:srgbClr val="434343"/>
              </a:solidFill>
              <a:latin typeface="Calibri"/>
              <a:ea typeface="Calibri"/>
              <a:cs typeface="Calibri"/>
              <a:sym typeface="Calibri"/>
            </a:endParaRPr>
          </a:p>
          <a:p>
            <a:pPr indent="-342900" lvl="0" marL="457200" rtl="0" algn="l">
              <a:lnSpc>
                <a:spcPct val="115000"/>
              </a:lnSpc>
              <a:spcBef>
                <a:spcPts val="0"/>
              </a:spcBef>
              <a:spcAft>
                <a:spcPts val="0"/>
              </a:spcAft>
              <a:buClr>
                <a:srgbClr val="434343"/>
              </a:buClr>
              <a:buSzPts val="1800"/>
              <a:buChar char="●"/>
            </a:pPr>
            <a:r>
              <a:rPr lang="en-GB" sz="1800">
                <a:solidFill>
                  <a:srgbClr val="434343"/>
                </a:solidFill>
                <a:latin typeface="Calibri"/>
                <a:ea typeface="Calibri"/>
                <a:cs typeface="Calibri"/>
                <a:sym typeface="Calibri"/>
              </a:rPr>
              <a:t>User logs in to the</a:t>
            </a:r>
            <a:r>
              <a:rPr lang="en-GB" sz="1800">
                <a:solidFill>
                  <a:srgbClr val="434343"/>
                </a:solidFill>
                <a:uFill>
                  <a:noFill/>
                </a:uFill>
                <a:latin typeface="Calibri"/>
                <a:ea typeface="Calibri"/>
                <a:cs typeface="Calibri"/>
                <a:sym typeface="Calibri"/>
                <a:hlinkClick r:id="rId3">
                  <a:extLst>
                    <a:ext uri="{A12FA001-AC4F-418D-AE19-62706E023703}">
                      <ahyp:hlinkClr val="tx"/>
                    </a:ext>
                  </a:extLst>
                </a:hlinkClick>
              </a:rPr>
              <a:t> </a:t>
            </a:r>
            <a:r>
              <a:rPr lang="en-GB" sz="1800" u="sng">
                <a:solidFill>
                  <a:srgbClr val="00B0D5"/>
                </a:solidFill>
                <a:latin typeface="Calibri"/>
                <a:ea typeface="Calibri"/>
                <a:cs typeface="Calibri"/>
                <a:sym typeface="Calibri"/>
                <a:hlinkClick r:id="rId4">
                  <a:extLst>
                    <a:ext uri="{A12FA001-AC4F-418D-AE19-62706E023703}">
                      <ahyp:hlinkClr val="tx"/>
                    </a:ext>
                  </a:extLst>
                </a:hlinkClick>
              </a:rPr>
              <a:t>Nectar Research Cloud dashboard</a:t>
            </a:r>
            <a:r>
              <a:rPr lang="en-GB" sz="1800">
                <a:solidFill>
                  <a:srgbClr val="434343"/>
                </a:solidFill>
                <a:latin typeface="Calibri"/>
                <a:ea typeface="Calibri"/>
                <a:cs typeface="Calibri"/>
                <a:sym typeface="Calibri"/>
              </a:rPr>
              <a:t> using AAF.</a:t>
            </a:r>
            <a:endParaRPr sz="1800">
              <a:solidFill>
                <a:srgbClr val="434343"/>
              </a:solidFill>
              <a:latin typeface="Calibri"/>
              <a:ea typeface="Calibri"/>
              <a:cs typeface="Calibri"/>
              <a:sym typeface="Calibri"/>
            </a:endParaRPr>
          </a:p>
          <a:p>
            <a:pPr indent="-342900" lvl="0" marL="457200" rtl="0" algn="l">
              <a:lnSpc>
                <a:spcPct val="115000"/>
              </a:lnSpc>
              <a:spcBef>
                <a:spcPts val="0"/>
              </a:spcBef>
              <a:spcAft>
                <a:spcPts val="0"/>
              </a:spcAft>
              <a:buClr>
                <a:srgbClr val="434343"/>
              </a:buClr>
              <a:buSzPts val="1800"/>
              <a:buChar char="●"/>
            </a:pPr>
            <a:r>
              <a:rPr b="1" lang="en-GB" sz="1800">
                <a:solidFill>
                  <a:srgbClr val="434343"/>
                </a:solidFill>
                <a:latin typeface="Calibri"/>
                <a:ea typeface="Calibri"/>
                <a:cs typeface="Calibri"/>
                <a:sym typeface="Calibri"/>
              </a:rPr>
              <a:t>Project Trial </a:t>
            </a:r>
            <a:r>
              <a:rPr lang="en-GB" sz="1800">
                <a:solidFill>
                  <a:srgbClr val="434343"/>
                </a:solidFill>
                <a:latin typeface="Calibri"/>
                <a:ea typeface="Calibri"/>
                <a:cs typeface="Calibri"/>
                <a:sym typeface="Calibri"/>
              </a:rPr>
              <a:t>(2 VCPUs for 3 months of usage) automatically allocated.</a:t>
            </a:r>
            <a:endParaRPr sz="1800">
              <a:solidFill>
                <a:srgbClr val="434343"/>
              </a:solidFill>
              <a:latin typeface="Calibri"/>
              <a:ea typeface="Calibri"/>
              <a:cs typeface="Calibri"/>
              <a:sym typeface="Calibri"/>
            </a:endParaRPr>
          </a:p>
          <a:p>
            <a:pPr indent="-342900" lvl="0" marL="457200" rtl="0" algn="l">
              <a:lnSpc>
                <a:spcPct val="115000"/>
              </a:lnSpc>
              <a:spcBef>
                <a:spcPts val="0"/>
              </a:spcBef>
              <a:spcAft>
                <a:spcPts val="0"/>
              </a:spcAft>
              <a:buClr>
                <a:srgbClr val="434343"/>
              </a:buClr>
              <a:buSzPts val="1800"/>
              <a:buChar char="●"/>
            </a:pPr>
            <a:r>
              <a:rPr lang="en-GB" sz="1800">
                <a:solidFill>
                  <a:srgbClr val="434343"/>
                </a:solidFill>
                <a:latin typeface="Calibri"/>
                <a:ea typeface="Calibri"/>
                <a:cs typeface="Calibri"/>
                <a:sym typeface="Calibri"/>
              </a:rPr>
              <a:t>Users can apply for a </a:t>
            </a:r>
            <a:r>
              <a:rPr b="1" lang="en-GB" sz="1800">
                <a:solidFill>
                  <a:srgbClr val="434343"/>
                </a:solidFill>
                <a:latin typeface="Calibri"/>
                <a:ea typeface="Calibri"/>
                <a:cs typeface="Calibri"/>
                <a:sym typeface="Calibri"/>
              </a:rPr>
              <a:t>Project Allocation</a:t>
            </a:r>
            <a:r>
              <a:rPr lang="en-GB" sz="1800">
                <a:solidFill>
                  <a:srgbClr val="434343"/>
                </a:solidFill>
                <a:latin typeface="Calibri"/>
                <a:ea typeface="Calibri"/>
                <a:cs typeface="Calibri"/>
                <a:sym typeface="Calibri"/>
              </a:rPr>
              <a:t> (for 3-12 months) by completing and submitting an allocation request form from the dashboard.</a:t>
            </a:r>
            <a:endParaRPr sz="1800">
              <a:solidFill>
                <a:srgbClr val="434343"/>
              </a:solidFill>
              <a:latin typeface="Calibri"/>
              <a:ea typeface="Calibri"/>
              <a:cs typeface="Calibri"/>
              <a:sym typeface="Calibri"/>
            </a:endParaRPr>
          </a:p>
          <a:p>
            <a:pPr indent="-342900" lvl="0" marL="457200" rtl="0" algn="l">
              <a:lnSpc>
                <a:spcPct val="115000"/>
              </a:lnSpc>
              <a:spcBef>
                <a:spcPts val="0"/>
              </a:spcBef>
              <a:spcAft>
                <a:spcPts val="0"/>
              </a:spcAft>
              <a:buClr>
                <a:srgbClr val="434343"/>
              </a:buClr>
              <a:buSzPts val="1800"/>
              <a:buChar char="●"/>
            </a:pPr>
            <a:r>
              <a:rPr lang="en-GB" sz="1800">
                <a:solidFill>
                  <a:srgbClr val="434343"/>
                </a:solidFill>
                <a:latin typeface="Calibri"/>
                <a:ea typeface="Calibri"/>
                <a:cs typeface="Calibri"/>
                <a:sym typeface="Calibri"/>
              </a:rPr>
              <a:t>Project Allocations</a:t>
            </a:r>
            <a:r>
              <a:rPr b="1" lang="en-GB" sz="1800">
                <a:solidFill>
                  <a:srgbClr val="434343"/>
                </a:solidFill>
                <a:latin typeface="Calibri"/>
                <a:ea typeface="Calibri"/>
                <a:cs typeface="Calibri"/>
                <a:sym typeface="Calibri"/>
              </a:rPr>
              <a:t> </a:t>
            </a:r>
            <a:r>
              <a:rPr lang="en-GB" sz="1800">
                <a:solidFill>
                  <a:srgbClr val="434343"/>
                </a:solidFill>
                <a:latin typeface="Calibri"/>
                <a:ea typeface="Calibri"/>
                <a:cs typeface="Calibri"/>
                <a:sym typeface="Calibri"/>
              </a:rPr>
              <a:t>are approved for provisioning under the</a:t>
            </a:r>
            <a:r>
              <a:rPr lang="en-GB" sz="1800">
                <a:solidFill>
                  <a:srgbClr val="434343"/>
                </a:solidFill>
                <a:uFill>
                  <a:noFill/>
                </a:uFill>
                <a:latin typeface="Calibri"/>
                <a:ea typeface="Calibri"/>
                <a:cs typeface="Calibri"/>
                <a:sym typeface="Calibri"/>
                <a:hlinkClick r:id="rId5">
                  <a:extLst>
                    <a:ext uri="{A12FA001-AC4F-418D-AE19-62706E023703}">
                      <ahyp:hlinkClr val="tx"/>
                    </a:ext>
                  </a:extLst>
                </a:hlinkClick>
              </a:rPr>
              <a:t> </a:t>
            </a:r>
            <a:r>
              <a:rPr lang="en-GB" sz="1800" u="sng">
                <a:solidFill>
                  <a:srgbClr val="00B0D5"/>
                </a:solidFill>
                <a:latin typeface="Calibri"/>
                <a:ea typeface="Calibri"/>
                <a:cs typeface="Calibri"/>
                <a:sym typeface="Calibri"/>
                <a:hlinkClick r:id="rId6">
                  <a:extLst>
                    <a:ext uri="{A12FA001-AC4F-418D-AE19-62706E023703}">
                      <ahyp:hlinkClr val="tx"/>
                    </a:ext>
                  </a:extLst>
                </a:hlinkClick>
              </a:rPr>
              <a:t>Research Cloud National Allocation Scheme</a:t>
            </a:r>
            <a:r>
              <a:rPr lang="en-GB" sz="1800">
                <a:solidFill>
                  <a:srgbClr val="00B0D5"/>
                </a:solidFill>
                <a:latin typeface="Calibri"/>
                <a:ea typeface="Calibri"/>
                <a:cs typeface="Calibri"/>
                <a:sym typeface="Calibri"/>
              </a:rPr>
              <a:t> </a:t>
            </a:r>
            <a:r>
              <a:rPr lang="en-GB" sz="1800">
                <a:solidFill>
                  <a:srgbClr val="434343"/>
                </a:solidFill>
                <a:latin typeface="Calibri"/>
                <a:ea typeface="Calibri"/>
                <a:cs typeface="Calibri"/>
                <a:sym typeface="Calibri"/>
              </a:rPr>
              <a:t>by the Nectar Allocation Committee</a:t>
            </a:r>
            <a:endParaRPr sz="1800">
              <a:solidFill>
                <a:srgbClr val="434343"/>
              </a:solidFill>
              <a:latin typeface="Calibri"/>
              <a:ea typeface="Calibri"/>
              <a:cs typeface="Calibri"/>
              <a:sym typeface="Calibri"/>
            </a:endParaRPr>
          </a:p>
          <a:p>
            <a:pPr indent="-342900" lvl="0" marL="457200" rtl="0" algn="l">
              <a:lnSpc>
                <a:spcPct val="115000"/>
              </a:lnSpc>
              <a:spcBef>
                <a:spcPts val="0"/>
              </a:spcBef>
              <a:spcAft>
                <a:spcPts val="0"/>
              </a:spcAft>
              <a:buClr>
                <a:srgbClr val="434343"/>
              </a:buClr>
              <a:buSzPts val="1800"/>
              <a:buChar char="●"/>
            </a:pPr>
            <a:r>
              <a:rPr lang="en-GB" sz="1800">
                <a:solidFill>
                  <a:srgbClr val="434343"/>
                </a:solidFill>
                <a:latin typeface="Calibri"/>
                <a:ea typeface="Calibri"/>
                <a:cs typeface="Calibri"/>
                <a:sym typeface="Calibri"/>
              </a:rPr>
              <a:t>Allocation requests usually assessed within 2 weeks.</a:t>
            </a:r>
            <a:endParaRPr sz="1800">
              <a:solidFill>
                <a:srgbClr val="434343"/>
              </a:solidFill>
              <a:latin typeface="Calibri"/>
              <a:ea typeface="Calibri"/>
              <a:cs typeface="Calibri"/>
              <a:sym typeface="Calibri"/>
            </a:endParaRPr>
          </a:p>
          <a:p>
            <a:pPr indent="-342900" lvl="0" marL="457200" rtl="0" algn="l">
              <a:lnSpc>
                <a:spcPct val="115000"/>
              </a:lnSpc>
              <a:spcBef>
                <a:spcPts val="0"/>
              </a:spcBef>
              <a:spcAft>
                <a:spcPts val="0"/>
              </a:spcAft>
              <a:buClr>
                <a:srgbClr val="434343"/>
              </a:buClr>
              <a:buSzPts val="1800"/>
              <a:buChar char="●"/>
            </a:pPr>
            <a:r>
              <a:rPr lang="en-GB" sz="1800">
                <a:solidFill>
                  <a:srgbClr val="434343"/>
                </a:solidFill>
                <a:latin typeface="Calibri"/>
                <a:ea typeface="Calibri"/>
                <a:cs typeface="Calibri"/>
                <a:sym typeface="Calibri"/>
              </a:rPr>
              <a:t>Users can request an update or extension of a project allocation at any time.</a:t>
            </a:r>
            <a:endParaRPr sz="1800">
              <a:solidFill>
                <a:srgbClr val="434343"/>
              </a:solidFill>
              <a:latin typeface="Calibri"/>
              <a:ea typeface="Calibri"/>
              <a:cs typeface="Calibri"/>
              <a:sym typeface="Calibri"/>
            </a:endParaRPr>
          </a:p>
          <a:p>
            <a:pPr indent="-342900" lvl="0" marL="457200" rtl="0" algn="l">
              <a:lnSpc>
                <a:spcPct val="115000"/>
              </a:lnSpc>
              <a:spcBef>
                <a:spcPts val="0"/>
              </a:spcBef>
              <a:spcAft>
                <a:spcPts val="0"/>
              </a:spcAft>
              <a:buClr>
                <a:srgbClr val="434343"/>
              </a:buClr>
              <a:buSzPts val="1800"/>
              <a:buChar char="●"/>
            </a:pPr>
            <a:r>
              <a:rPr lang="en-GB" sz="1800">
                <a:solidFill>
                  <a:srgbClr val="434343"/>
                </a:solidFill>
                <a:latin typeface="Calibri"/>
                <a:ea typeface="Calibri"/>
                <a:cs typeface="Calibri"/>
                <a:sym typeface="Calibri"/>
              </a:rPr>
              <a:t>No (direct) cost to the researcher – ARDC covers capex and Nodes cover opex.</a:t>
            </a:r>
            <a:endParaRPr sz="1800"/>
          </a:p>
        </p:txBody>
      </p:sp>
      <p:pic>
        <p:nvPicPr>
          <p:cNvPr id="289" name="Google Shape;289;p32"/>
          <p:cNvPicPr preferRelativeResize="0"/>
          <p:nvPr/>
        </p:nvPicPr>
        <p:blipFill rotWithShape="1">
          <a:blip r:embed="rId7">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33"/>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ARDC - accessing the Nectar Cloud</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295" name="Google Shape;295;p33"/>
          <p:cNvSpPr txBox="1"/>
          <p:nvPr/>
        </p:nvSpPr>
        <p:spPr>
          <a:xfrm>
            <a:off x="267750" y="737425"/>
            <a:ext cx="8540400" cy="2999700"/>
          </a:xfrm>
          <a:prstGeom prst="rect">
            <a:avLst/>
          </a:prstGeom>
          <a:noFill/>
          <a:ln>
            <a:noFill/>
          </a:ln>
        </p:spPr>
        <p:txBody>
          <a:bodyPr anchorCtr="0" anchor="t" bIns="91425" lIns="91425" spcFirstLastPara="1" rIns="91425" wrap="square" tIns="91425">
            <a:spAutoFit/>
          </a:bodyPr>
          <a:lstStyle/>
          <a:p>
            <a:pPr indent="-317500" lvl="0" marL="457200" rtl="0" algn="l">
              <a:lnSpc>
                <a:spcPct val="100000"/>
              </a:lnSpc>
              <a:spcBef>
                <a:spcPts val="640"/>
              </a:spcBef>
              <a:spcAft>
                <a:spcPts val="0"/>
              </a:spcAft>
              <a:buClr>
                <a:schemeClr val="dk1"/>
              </a:buClr>
              <a:buSzPts val="1400"/>
              <a:buChar char="●"/>
            </a:pPr>
            <a:r>
              <a:rPr lang="en-GB" sz="2000">
                <a:solidFill>
                  <a:schemeClr val="dk1"/>
                </a:solidFill>
                <a:latin typeface="Calibri"/>
                <a:ea typeface="Calibri"/>
                <a:cs typeface="Calibri"/>
                <a:sym typeface="Calibri"/>
              </a:rPr>
              <a:t>The Nectar Research Cloud has two categories of cloud infrastructure:</a:t>
            </a:r>
            <a:endParaRPr b="1" sz="2800">
              <a:solidFill>
                <a:schemeClr val="dk1"/>
              </a:solidFill>
              <a:latin typeface="Calibri"/>
              <a:ea typeface="Calibri"/>
              <a:cs typeface="Calibri"/>
              <a:sym typeface="Calibri"/>
            </a:endParaRPr>
          </a:p>
          <a:p>
            <a:pPr indent="-342900" lvl="1" marL="914400" rtl="0" algn="l">
              <a:lnSpc>
                <a:spcPct val="100000"/>
              </a:lnSpc>
              <a:spcBef>
                <a:spcPts val="533"/>
              </a:spcBef>
              <a:spcAft>
                <a:spcPts val="0"/>
              </a:spcAft>
              <a:buClr>
                <a:schemeClr val="dk1"/>
              </a:buClr>
              <a:buSzPts val="1800"/>
              <a:buChar char="○"/>
            </a:pPr>
            <a:r>
              <a:rPr b="1" lang="en-GB" sz="1800">
                <a:solidFill>
                  <a:schemeClr val="dk1"/>
                </a:solidFill>
                <a:latin typeface="Calibri"/>
                <a:ea typeface="Calibri"/>
                <a:cs typeface="Calibri"/>
                <a:sym typeface="Calibri"/>
              </a:rPr>
              <a:t>National </a:t>
            </a:r>
            <a:r>
              <a:rPr lang="en-GB" sz="1800">
                <a:solidFill>
                  <a:schemeClr val="dk1"/>
                </a:solidFill>
                <a:latin typeface="Calibri"/>
                <a:ea typeface="Calibri"/>
                <a:cs typeface="Calibri"/>
                <a:sym typeface="Calibri"/>
              </a:rPr>
              <a:t>- ARDC funded, accessible through a national allocation scheme </a:t>
            </a:r>
            <a:endParaRPr sz="1800">
              <a:solidFill>
                <a:schemeClr val="dk1"/>
              </a:solidFill>
              <a:latin typeface="Calibri"/>
              <a:ea typeface="Calibri"/>
              <a:cs typeface="Calibri"/>
              <a:sym typeface="Calibri"/>
            </a:endParaRPr>
          </a:p>
          <a:p>
            <a:pPr indent="-342900" lvl="1" marL="914400" rtl="0" algn="l">
              <a:lnSpc>
                <a:spcPct val="100000"/>
              </a:lnSpc>
              <a:spcBef>
                <a:spcPts val="533"/>
              </a:spcBef>
              <a:spcAft>
                <a:spcPts val="0"/>
              </a:spcAft>
              <a:buClr>
                <a:schemeClr val="dk1"/>
              </a:buClr>
              <a:buSzPts val="1800"/>
              <a:buChar char="○"/>
            </a:pPr>
            <a:r>
              <a:rPr b="1" lang="en-GB" sz="1800">
                <a:solidFill>
                  <a:schemeClr val="dk1"/>
                </a:solidFill>
                <a:latin typeface="Calibri"/>
                <a:ea typeface="Calibri"/>
                <a:cs typeface="Calibri"/>
                <a:sym typeface="Calibri"/>
              </a:rPr>
              <a:t>Local</a:t>
            </a:r>
            <a:r>
              <a:rPr lang="en-GB" sz="1800">
                <a:solidFill>
                  <a:schemeClr val="dk1"/>
                </a:solidFill>
                <a:latin typeface="Calibri"/>
                <a:ea typeface="Calibri"/>
                <a:cs typeface="Calibri"/>
                <a:sym typeface="Calibri"/>
              </a:rPr>
              <a:t> - Node funded, for Node-prioritised (local) allocations</a:t>
            </a:r>
            <a:endParaRPr sz="1800">
              <a:solidFill>
                <a:schemeClr val="dk1"/>
              </a:solidFill>
              <a:latin typeface="Calibri"/>
              <a:ea typeface="Calibri"/>
              <a:cs typeface="Calibri"/>
              <a:sym typeface="Calibri"/>
            </a:endParaRPr>
          </a:p>
          <a:p>
            <a:pPr indent="-317500" lvl="0" marL="457200" rtl="0" algn="l">
              <a:lnSpc>
                <a:spcPct val="100000"/>
              </a:lnSpc>
              <a:spcBef>
                <a:spcPts val="640"/>
              </a:spcBef>
              <a:spcAft>
                <a:spcPts val="0"/>
              </a:spcAft>
              <a:buClr>
                <a:schemeClr val="dk1"/>
              </a:buClr>
              <a:buSzPts val="1400"/>
              <a:buChar char="●"/>
            </a:pPr>
            <a:r>
              <a:rPr lang="en-GB" sz="2000">
                <a:solidFill>
                  <a:schemeClr val="dk1"/>
                </a:solidFill>
                <a:latin typeface="Calibri"/>
                <a:ea typeface="Calibri"/>
                <a:cs typeface="Calibri"/>
                <a:sym typeface="Calibri"/>
              </a:rPr>
              <a:t>Projects are eligible for a </a:t>
            </a:r>
            <a:r>
              <a:rPr b="1" lang="en-GB" sz="2000">
                <a:solidFill>
                  <a:schemeClr val="dk1"/>
                </a:solidFill>
                <a:latin typeface="Calibri"/>
                <a:ea typeface="Calibri"/>
                <a:cs typeface="Calibri"/>
                <a:sym typeface="Calibri"/>
              </a:rPr>
              <a:t>national allocation</a:t>
            </a:r>
            <a:r>
              <a:rPr lang="en-GB" sz="2000">
                <a:solidFill>
                  <a:schemeClr val="dk1"/>
                </a:solidFill>
                <a:latin typeface="Calibri"/>
                <a:ea typeface="Calibri"/>
                <a:cs typeface="Calibri"/>
                <a:sym typeface="Calibri"/>
              </a:rPr>
              <a:t> if they meet specific criteria:</a:t>
            </a:r>
            <a:endParaRPr b="1" sz="2800">
              <a:solidFill>
                <a:schemeClr val="dk1"/>
              </a:solidFill>
              <a:latin typeface="Calibri"/>
              <a:ea typeface="Calibri"/>
              <a:cs typeface="Calibri"/>
              <a:sym typeface="Calibri"/>
            </a:endParaRPr>
          </a:p>
          <a:p>
            <a:pPr indent="-342900" lvl="1" marL="914400" rtl="0" algn="l">
              <a:lnSpc>
                <a:spcPct val="100000"/>
              </a:lnSpc>
              <a:spcBef>
                <a:spcPts val="533"/>
              </a:spcBef>
              <a:spcAft>
                <a:spcPts val="0"/>
              </a:spcAft>
              <a:buClr>
                <a:schemeClr val="dk1"/>
              </a:buClr>
              <a:buSzPts val="1800"/>
              <a:buChar char="○"/>
            </a:pPr>
            <a:r>
              <a:rPr lang="en-GB" sz="1800">
                <a:solidFill>
                  <a:schemeClr val="dk1"/>
                </a:solidFill>
                <a:latin typeface="Calibri"/>
                <a:ea typeface="Calibri"/>
                <a:cs typeface="Calibri"/>
                <a:sym typeface="Calibri"/>
              </a:rPr>
              <a:t>National competitive research grant (e.g. ARC, NHMRC)</a:t>
            </a:r>
            <a:endParaRPr sz="1800">
              <a:solidFill>
                <a:schemeClr val="dk1"/>
              </a:solidFill>
              <a:latin typeface="Calibri"/>
              <a:ea typeface="Calibri"/>
              <a:cs typeface="Calibri"/>
              <a:sym typeface="Calibri"/>
            </a:endParaRPr>
          </a:p>
          <a:p>
            <a:pPr indent="-342900" lvl="1" marL="914400" rtl="0" algn="l">
              <a:lnSpc>
                <a:spcPct val="100000"/>
              </a:lnSpc>
              <a:spcBef>
                <a:spcPts val="533"/>
              </a:spcBef>
              <a:spcAft>
                <a:spcPts val="0"/>
              </a:spcAft>
              <a:buClr>
                <a:schemeClr val="dk1"/>
              </a:buClr>
              <a:buSzPts val="1800"/>
              <a:buChar char="○"/>
            </a:pPr>
            <a:r>
              <a:rPr lang="en-GB" sz="1800">
                <a:solidFill>
                  <a:schemeClr val="dk1"/>
                </a:solidFill>
                <a:latin typeface="Calibri"/>
                <a:ea typeface="Calibri"/>
                <a:cs typeface="Calibri"/>
                <a:sym typeface="Calibri"/>
              </a:rPr>
              <a:t>Supports (or is funded by) an NCRIS capability, including ARDC projects </a:t>
            </a:r>
            <a:endParaRPr sz="1800">
              <a:solidFill>
                <a:schemeClr val="dk1"/>
              </a:solidFill>
              <a:latin typeface="Calibri"/>
              <a:ea typeface="Calibri"/>
              <a:cs typeface="Calibri"/>
              <a:sym typeface="Calibri"/>
            </a:endParaRPr>
          </a:p>
          <a:p>
            <a:pPr indent="-342900" lvl="1" marL="914400" rtl="0" algn="l">
              <a:lnSpc>
                <a:spcPct val="100000"/>
              </a:lnSpc>
              <a:spcBef>
                <a:spcPts val="533"/>
              </a:spcBef>
              <a:spcAft>
                <a:spcPts val="0"/>
              </a:spcAft>
              <a:buClr>
                <a:schemeClr val="dk1"/>
              </a:buClr>
              <a:buSzPts val="1800"/>
              <a:buChar char="○"/>
            </a:pPr>
            <a:r>
              <a:rPr lang="en-GB" sz="1800">
                <a:solidFill>
                  <a:schemeClr val="dk1"/>
                </a:solidFill>
                <a:latin typeface="Calibri"/>
                <a:ea typeface="Calibri"/>
                <a:cs typeface="Calibri"/>
                <a:sym typeface="Calibri"/>
              </a:rPr>
              <a:t>Approved by the Nectar Allocation Committee as meeting other merit criteria</a:t>
            </a:r>
            <a:endParaRPr sz="1800">
              <a:solidFill>
                <a:schemeClr val="dk1"/>
              </a:solidFill>
              <a:latin typeface="Calibri"/>
              <a:ea typeface="Calibri"/>
              <a:cs typeface="Calibri"/>
              <a:sym typeface="Calibri"/>
            </a:endParaRPr>
          </a:p>
          <a:p>
            <a:pPr indent="-317500" lvl="0" marL="457200" rtl="0" algn="l">
              <a:lnSpc>
                <a:spcPct val="100000"/>
              </a:lnSpc>
              <a:spcBef>
                <a:spcPts val="640"/>
              </a:spcBef>
              <a:spcAft>
                <a:spcPts val="0"/>
              </a:spcAft>
              <a:buClr>
                <a:schemeClr val="dk1"/>
              </a:buClr>
              <a:buSzPts val="1400"/>
              <a:buChar char="●"/>
            </a:pPr>
            <a:r>
              <a:rPr lang="en-GB" sz="2000">
                <a:solidFill>
                  <a:schemeClr val="dk1"/>
                </a:solidFill>
                <a:latin typeface="Calibri"/>
                <a:ea typeface="Calibri"/>
                <a:cs typeface="Calibri"/>
                <a:sym typeface="Calibri"/>
              </a:rPr>
              <a:t>Local allocations require some arrangement with a Node</a:t>
            </a:r>
            <a:endParaRPr>
              <a:solidFill>
                <a:schemeClr val="dk1"/>
              </a:solidFill>
              <a:latin typeface="Calibri"/>
              <a:ea typeface="Calibri"/>
              <a:cs typeface="Calibri"/>
              <a:sym typeface="Calibri"/>
            </a:endParaRPr>
          </a:p>
        </p:txBody>
      </p:sp>
      <p:pic>
        <p:nvPicPr>
          <p:cNvPr id="296" name="Google Shape;296;p33"/>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4"/>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ARDC - Nectar </a:t>
            </a:r>
            <a:r>
              <a:rPr lang="en-GB" sz="3000">
                <a:solidFill>
                  <a:srgbClr val="104388"/>
                </a:solidFill>
                <a:latin typeface="Nunito"/>
                <a:ea typeface="Nunito"/>
                <a:cs typeface="Nunito"/>
                <a:sym typeface="Nunito"/>
              </a:rPr>
              <a:t>training</a:t>
            </a:r>
            <a:r>
              <a:rPr lang="en-GB" sz="3000">
                <a:solidFill>
                  <a:srgbClr val="104388"/>
                </a:solidFill>
                <a:latin typeface="Nunito"/>
                <a:ea typeface="Nunito"/>
                <a:cs typeface="Nunito"/>
                <a:sym typeface="Nunito"/>
              </a:rPr>
              <a:t> and user support</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302" name="Google Shape;302;p34"/>
          <p:cNvSpPr txBox="1"/>
          <p:nvPr/>
        </p:nvSpPr>
        <p:spPr>
          <a:xfrm>
            <a:off x="497725" y="762000"/>
            <a:ext cx="7839600" cy="27615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500"/>
              </a:spcBef>
              <a:spcAft>
                <a:spcPts val="0"/>
              </a:spcAft>
              <a:buNone/>
            </a:pPr>
            <a:r>
              <a:rPr lang="en-GB" sz="1800">
                <a:solidFill>
                  <a:srgbClr val="1F1F1F"/>
                </a:solidFill>
                <a:latin typeface="Calibri"/>
                <a:ea typeface="Calibri"/>
                <a:cs typeface="Calibri"/>
                <a:sym typeface="Calibri"/>
              </a:rPr>
              <a:t>Nectar national helpdesk o</a:t>
            </a:r>
            <a:r>
              <a:rPr lang="en-GB" sz="1800">
                <a:solidFill>
                  <a:srgbClr val="1F1F1F"/>
                </a:solidFill>
                <a:latin typeface="Calibri"/>
                <a:ea typeface="Calibri"/>
                <a:cs typeface="Calibri"/>
                <a:sym typeface="Calibri"/>
              </a:rPr>
              <a:t>perates 7am to 6pm AEST/AEDT, accessed via:</a:t>
            </a:r>
            <a:endParaRPr sz="1800">
              <a:solidFill>
                <a:srgbClr val="1F1F1F"/>
              </a:solidFill>
              <a:latin typeface="Calibri"/>
              <a:ea typeface="Calibri"/>
              <a:cs typeface="Calibri"/>
              <a:sym typeface="Calibri"/>
            </a:endParaRPr>
          </a:p>
          <a:p>
            <a:pPr indent="-342900" lvl="0" marL="457200" rtl="0" algn="l">
              <a:lnSpc>
                <a:spcPct val="115000"/>
              </a:lnSpc>
              <a:spcBef>
                <a:spcPts val="0"/>
              </a:spcBef>
              <a:spcAft>
                <a:spcPts val="0"/>
              </a:spcAft>
              <a:buSzPts val="1800"/>
              <a:buFont typeface="Calibri"/>
              <a:buChar char="●"/>
            </a:pPr>
            <a:r>
              <a:rPr lang="en-GB" sz="1800">
                <a:solidFill>
                  <a:srgbClr val="1F1F1F"/>
                </a:solidFill>
                <a:latin typeface="Calibri"/>
                <a:ea typeface="Calibri"/>
                <a:cs typeface="Calibri"/>
                <a:sym typeface="Calibri"/>
              </a:rPr>
              <a:t>Email </a:t>
            </a:r>
            <a:r>
              <a:rPr lang="en-GB" sz="1800" u="sng">
                <a:solidFill>
                  <a:srgbClr val="1155CC"/>
                </a:solidFill>
                <a:latin typeface="Calibri"/>
                <a:ea typeface="Calibri"/>
                <a:cs typeface="Calibri"/>
                <a:sym typeface="Calibri"/>
              </a:rPr>
              <a:t>support@ehelp.edu.au</a:t>
            </a:r>
            <a:endParaRPr sz="1800" u="sng">
              <a:solidFill>
                <a:srgbClr val="1155CC"/>
              </a:solidFill>
              <a:latin typeface="Calibri"/>
              <a:ea typeface="Calibri"/>
              <a:cs typeface="Calibri"/>
              <a:sym typeface="Calibri"/>
            </a:endParaRPr>
          </a:p>
          <a:p>
            <a:pPr indent="-342900" lvl="0" marL="457200" rtl="0" algn="l">
              <a:lnSpc>
                <a:spcPct val="115000"/>
              </a:lnSpc>
              <a:spcBef>
                <a:spcPts val="0"/>
              </a:spcBef>
              <a:spcAft>
                <a:spcPts val="0"/>
              </a:spcAft>
              <a:buSzPts val="1800"/>
              <a:buFont typeface="Calibri"/>
              <a:buChar char="●"/>
            </a:pPr>
            <a:r>
              <a:rPr lang="en-GB" sz="1800">
                <a:solidFill>
                  <a:srgbClr val="1F1F1F"/>
                </a:solidFill>
                <a:latin typeface="Calibri"/>
                <a:ea typeface="Calibri"/>
                <a:cs typeface="Calibri"/>
                <a:sym typeface="Calibri"/>
              </a:rPr>
              <a:t>Web interface from the</a:t>
            </a:r>
            <a:r>
              <a:rPr lang="en-GB" sz="1800">
                <a:solidFill>
                  <a:srgbClr val="1F1F1F"/>
                </a:solidFill>
                <a:uFill>
                  <a:noFill/>
                </a:uFill>
                <a:latin typeface="Calibri"/>
                <a:ea typeface="Calibri"/>
                <a:cs typeface="Calibri"/>
                <a:sym typeface="Calibri"/>
                <a:hlinkClick r:id="rId3">
                  <a:extLst>
                    <a:ext uri="{A12FA001-AC4F-418D-AE19-62706E023703}">
                      <ahyp:hlinkClr val="tx"/>
                    </a:ext>
                  </a:extLst>
                </a:hlinkClick>
              </a:rPr>
              <a:t> </a:t>
            </a:r>
            <a:r>
              <a:rPr lang="en-GB" sz="1800" u="sng">
                <a:solidFill>
                  <a:srgbClr val="00B0D5"/>
                </a:solidFill>
                <a:latin typeface="Calibri"/>
                <a:ea typeface="Calibri"/>
                <a:cs typeface="Calibri"/>
                <a:sym typeface="Calibri"/>
                <a:hlinkClick r:id="rId4">
                  <a:extLst>
                    <a:ext uri="{A12FA001-AC4F-418D-AE19-62706E023703}">
                      <ahyp:hlinkClr val="tx"/>
                    </a:ext>
                  </a:extLst>
                </a:hlinkClick>
              </a:rPr>
              <a:t>Support Portal</a:t>
            </a:r>
            <a:r>
              <a:rPr lang="en-GB" sz="1800">
                <a:solidFill>
                  <a:srgbClr val="1F1F1F"/>
                </a:solidFill>
                <a:latin typeface="Calibri"/>
                <a:ea typeface="Calibri"/>
                <a:cs typeface="Calibri"/>
                <a:sym typeface="Calibri"/>
              </a:rPr>
              <a:t> or the</a:t>
            </a:r>
            <a:r>
              <a:rPr lang="en-GB" sz="1800">
                <a:solidFill>
                  <a:srgbClr val="1F1F1F"/>
                </a:solidFill>
                <a:uFill>
                  <a:noFill/>
                </a:uFill>
                <a:latin typeface="Calibri"/>
                <a:ea typeface="Calibri"/>
                <a:cs typeface="Calibri"/>
                <a:sym typeface="Calibri"/>
                <a:hlinkClick r:id="rId5">
                  <a:extLst>
                    <a:ext uri="{A12FA001-AC4F-418D-AE19-62706E023703}">
                      <ahyp:hlinkClr val="tx"/>
                    </a:ext>
                  </a:extLst>
                </a:hlinkClick>
              </a:rPr>
              <a:t> </a:t>
            </a:r>
            <a:r>
              <a:rPr lang="en-GB" sz="1800" u="sng">
                <a:solidFill>
                  <a:srgbClr val="00B0D5"/>
                </a:solidFill>
                <a:latin typeface="Calibri"/>
                <a:ea typeface="Calibri"/>
                <a:cs typeface="Calibri"/>
                <a:sym typeface="Calibri"/>
                <a:hlinkClick r:id="rId6">
                  <a:extLst>
                    <a:ext uri="{A12FA001-AC4F-418D-AE19-62706E023703}">
                      <ahyp:hlinkClr val="tx"/>
                    </a:ext>
                  </a:extLst>
                </a:hlinkClick>
              </a:rPr>
              <a:t>Helpdesk</a:t>
            </a:r>
            <a:endParaRPr sz="1800" u="sng">
              <a:solidFill>
                <a:srgbClr val="00B0D5"/>
              </a:solidFill>
              <a:latin typeface="Calibri"/>
              <a:ea typeface="Calibri"/>
              <a:cs typeface="Calibri"/>
              <a:sym typeface="Calibri"/>
            </a:endParaRPr>
          </a:p>
          <a:p>
            <a:pPr indent="-342900" lvl="0" marL="457200" rtl="0" algn="l">
              <a:lnSpc>
                <a:spcPct val="150000"/>
              </a:lnSpc>
              <a:spcBef>
                <a:spcPts val="0"/>
              </a:spcBef>
              <a:spcAft>
                <a:spcPts val="0"/>
              </a:spcAft>
              <a:buSzPts val="1800"/>
              <a:buFont typeface="Calibri"/>
              <a:buChar char="●"/>
            </a:pPr>
            <a:r>
              <a:rPr lang="en-GB" sz="1800">
                <a:solidFill>
                  <a:srgbClr val="1F1F1F"/>
                </a:solidFill>
                <a:latin typeface="Calibri"/>
                <a:ea typeface="Calibri"/>
                <a:cs typeface="Calibri"/>
                <a:sym typeface="Calibri"/>
              </a:rPr>
              <a:t>Live chat help from the Support Portal</a:t>
            </a:r>
            <a:endParaRPr sz="1800" u="sng">
              <a:solidFill>
                <a:schemeClr val="hlink"/>
              </a:solidFill>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rPr lang="en-GB" sz="1800">
                <a:latin typeface="Calibri"/>
                <a:ea typeface="Calibri"/>
                <a:cs typeface="Calibri"/>
                <a:sym typeface="Calibri"/>
              </a:rPr>
              <a:t>The Support Portal has self-paced </a:t>
            </a:r>
            <a:r>
              <a:rPr lang="en-GB" sz="1800" u="sng">
                <a:solidFill>
                  <a:srgbClr val="00B0D5"/>
                </a:solidFill>
                <a:latin typeface="Calibri"/>
                <a:ea typeface="Calibri"/>
                <a:cs typeface="Calibri"/>
                <a:sym typeface="Calibri"/>
                <a:hlinkClick r:id="rId7">
                  <a:extLst>
                    <a:ext uri="{A12FA001-AC4F-418D-AE19-62706E023703}">
                      <ahyp:hlinkClr val="tx"/>
                    </a:ext>
                  </a:extLst>
                </a:hlinkClick>
              </a:rPr>
              <a:t>online tutorials</a:t>
            </a:r>
            <a:endParaRPr sz="1800">
              <a:solidFill>
                <a:srgbClr val="00B0D5"/>
              </a:solidFill>
              <a:latin typeface="Calibri"/>
              <a:ea typeface="Calibri"/>
              <a:cs typeface="Calibri"/>
              <a:sym typeface="Calibri"/>
            </a:endParaRPr>
          </a:p>
          <a:p>
            <a:pPr indent="0" lvl="0" marL="0" rtl="0" algn="l">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rPr lang="en-GB" sz="1800">
                <a:latin typeface="Calibri"/>
                <a:ea typeface="Calibri"/>
                <a:cs typeface="Calibri"/>
                <a:sym typeface="Calibri"/>
              </a:rPr>
              <a:t>Monthly online </a:t>
            </a:r>
            <a:r>
              <a:rPr lang="en-GB" sz="1800" u="sng">
                <a:solidFill>
                  <a:srgbClr val="00B0D5"/>
                </a:solidFill>
                <a:latin typeface="Calibri"/>
                <a:ea typeface="Calibri"/>
                <a:cs typeface="Calibri"/>
                <a:sym typeface="Calibri"/>
                <a:hlinkClick r:id="rId8">
                  <a:extLst>
                    <a:ext uri="{A12FA001-AC4F-418D-AE19-62706E023703}">
                      <ahyp:hlinkClr val="tx"/>
                    </a:ext>
                  </a:extLst>
                </a:hlinkClick>
              </a:rPr>
              <a:t>Getting Started with Nectar training</a:t>
            </a:r>
            <a:r>
              <a:rPr lang="en-GB" sz="1800">
                <a:solidFill>
                  <a:srgbClr val="00B0D5"/>
                </a:solidFill>
                <a:latin typeface="Calibri"/>
                <a:ea typeface="Calibri"/>
                <a:cs typeface="Calibri"/>
                <a:sym typeface="Calibri"/>
              </a:rPr>
              <a:t> </a:t>
            </a:r>
            <a:r>
              <a:rPr lang="en-GB" sz="1800">
                <a:latin typeface="Calibri"/>
                <a:ea typeface="Calibri"/>
                <a:cs typeface="Calibri"/>
                <a:sym typeface="Calibri"/>
              </a:rPr>
              <a:t>for new users.</a:t>
            </a:r>
            <a:endParaRPr sz="1800">
              <a:latin typeface="Calibri"/>
              <a:ea typeface="Calibri"/>
              <a:cs typeface="Calibri"/>
              <a:sym typeface="Calibri"/>
            </a:endParaRPr>
          </a:p>
        </p:txBody>
      </p:sp>
      <p:pic>
        <p:nvPicPr>
          <p:cNvPr id="303" name="Google Shape;303;p34"/>
          <p:cNvPicPr preferRelativeResize="0"/>
          <p:nvPr/>
        </p:nvPicPr>
        <p:blipFill rotWithShape="1">
          <a:blip r:embed="rId9">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35"/>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ARDC - more information</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309" name="Google Shape;309;p35"/>
          <p:cNvSpPr txBox="1"/>
          <p:nvPr/>
        </p:nvSpPr>
        <p:spPr>
          <a:xfrm>
            <a:off x="267750" y="1132975"/>
            <a:ext cx="83160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More information is </a:t>
            </a:r>
            <a:r>
              <a:rPr lang="en-GB" sz="1800">
                <a:latin typeface="Nunito"/>
                <a:ea typeface="Nunito"/>
                <a:cs typeface="Nunito"/>
                <a:sym typeface="Nunito"/>
              </a:rPr>
              <a:t>available</a:t>
            </a:r>
            <a:r>
              <a:rPr lang="en-GB" sz="1800">
                <a:latin typeface="Nunito"/>
                <a:ea typeface="Nunito"/>
                <a:cs typeface="Nunito"/>
                <a:sym typeface="Nunito"/>
              </a:rPr>
              <a:t> here:</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u="sng">
                <a:solidFill>
                  <a:schemeClr val="hlink"/>
                </a:solidFill>
                <a:latin typeface="Nunito"/>
                <a:ea typeface="Nunito"/>
                <a:cs typeface="Nunito"/>
                <a:sym typeface="Nunito"/>
                <a:hlinkClick r:id="rId3"/>
              </a:rPr>
              <a:t>https://ardc.edu.au/</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u="sng">
                <a:solidFill>
                  <a:schemeClr val="hlink"/>
                </a:solidFill>
                <a:latin typeface="Nunito"/>
                <a:ea typeface="Nunito"/>
                <a:cs typeface="Nunito"/>
                <a:sym typeface="Nunito"/>
                <a:hlinkClick r:id="rId4"/>
              </a:rPr>
              <a:t>https://ardc.edu.au/services/nectar-research-cloud/</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Or email </a:t>
            </a:r>
            <a:r>
              <a:rPr lang="en-GB" sz="1800" u="sng">
                <a:solidFill>
                  <a:srgbClr val="1155CC"/>
                </a:solidFill>
                <a:latin typeface="Calibri"/>
                <a:ea typeface="Calibri"/>
                <a:cs typeface="Calibri"/>
                <a:sym typeface="Calibri"/>
              </a:rPr>
              <a:t>support@ehelp.edu.au</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p:txBody>
      </p:sp>
      <p:pic>
        <p:nvPicPr>
          <p:cNvPr id="310" name="Google Shape;310;p35"/>
          <p:cNvPicPr preferRelativeResize="0"/>
          <p:nvPr/>
        </p:nvPicPr>
        <p:blipFill rotWithShape="1">
          <a:blip r:embed="rId5">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8"/>
          <p:cNvSpPr txBox="1"/>
          <p:nvPr/>
        </p:nvSpPr>
        <p:spPr>
          <a:xfrm>
            <a:off x="374100" y="2493800"/>
            <a:ext cx="8395800" cy="2291700"/>
          </a:xfrm>
          <a:prstGeom prst="rect">
            <a:avLst/>
          </a:prstGeom>
          <a:noFill/>
          <a:ln>
            <a:noFill/>
          </a:ln>
        </p:spPr>
        <p:txBody>
          <a:bodyPr anchorCtr="0" anchor="t" bIns="19050" lIns="38100" spcFirstLastPara="1" rIns="38100" wrap="square" tIns="19050">
            <a:noAutofit/>
          </a:bodyPr>
          <a:lstStyle/>
          <a:p>
            <a:pPr indent="0" lvl="0" marL="0" marR="0" rtl="0" algn="ctr">
              <a:lnSpc>
                <a:spcPct val="150000"/>
              </a:lnSpc>
              <a:spcBef>
                <a:spcPts val="0"/>
              </a:spcBef>
              <a:spcAft>
                <a:spcPts val="0"/>
              </a:spcAft>
              <a:buNone/>
            </a:pPr>
            <a:r>
              <a:rPr lang="en-GB" sz="2000">
                <a:solidFill>
                  <a:schemeClr val="dk2"/>
                </a:solidFill>
                <a:latin typeface="Nunito"/>
                <a:ea typeface="Nunito"/>
                <a:cs typeface="Nunito"/>
                <a:sym typeface="Nunito"/>
              </a:rPr>
              <a:t>Actively supporting Australian life sciences research through bioinformatics and bioscience data infrastructure</a:t>
            </a:r>
            <a:endParaRPr sz="2000">
              <a:solidFill>
                <a:schemeClr val="dk2"/>
              </a:solidFill>
              <a:latin typeface="Nunito"/>
              <a:ea typeface="Nunito"/>
              <a:cs typeface="Nunito"/>
              <a:sym typeface="Nunito"/>
            </a:endParaRPr>
          </a:p>
          <a:p>
            <a:pPr indent="0" lvl="0" marL="0" marR="0" rtl="0" algn="ctr">
              <a:lnSpc>
                <a:spcPct val="150000"/>
              </a:lnSpc>
              <a:spcBef>
                <a:spcPts val="0"/>
              </a:spcBef>
              <a:spcAft>
                <a:spcPts val="0"/>
              </a:spcAft>
              <a:buNone/>
            </a:pPr>
            <a:r>
              <a:t/>
            </a:r>
            <a:endParaRPr sz="2000">
              <a:solidFill>
                <a:schemeClr val="dk2"/>
              </a:solidFill>
              <a:latin typeface="Nunito"/>
              <a:ea typeface="Nunito"/>
              <a:cs typeface="Nunito"/>
              <a:sym typeface="Nunito"/>
            </a:endParaRPr>
          </a:p>
          <a:p>
            <a:pPr indent="0" lvl="0" marL="0" marR="0" rtl="0" algn="ctr">
              <a:lnSpc>
                <a:spcPct val="150000"/>
              </a:lnSpc>
              <a:spcBef>
                <a:spcPts val="0"/>
              </a:spcBef>
              <a:spcAft>
                <a:spcPts val="0"/>
              </a:spcAft>
              <a:buNone/>
            </a:pPr>
            <a:r>
              <a:rPr lang="en-GB" sz="1800">
                <a:solidFill>
                  <a:srgbClr val="146899"/>
                </a:solidFill>
                <a:latin typeface="Nunito"/>
                <a:ea typeface="Nunito"/>
                <a:cs typeface="Nunito"/>
                <a:sym typeface="Nunito"/>
              </a:rPr>
              <a:t>biocommons.org.au           AustralianBioCommons         @AusBiocommons</a:t>
            </a:r>
            <a:endParaRPr sz="1800">
              <a:solidFill>
                <a:srgbClr val="146899"/>
              </a:solidFill>
              <a:latin typeface="Nunito"/>
              <a:ea typeface="Nunito"/>
              <a:cs typeface="Nunito"/>
              <a:sym typeface="Nunito"/>
            </a:endParaRPr>
          </a:p>
        </p:txBody>
      </p:sp>
      <p:pic>
        <p:nvPicPr>
          <p:cNvPr id="115" name="Google Shape;115;p18"/>
          <p:cNvPicPr preferRelativeResize="0"/>
          <p:nvPr/>
        </p:nvPicPr>
        <p:blipFill>
          <a:blip r:embed="rId3">
            <a:alphaModFix/>
          </a:blip>
          <a:stretch>
            <a:fillRect/>
          </a:stretch>
        </p:blipFill>
        <p:spPr>
          <a:xfrm>
            <a:off x="2056723" y="551374"/>
            <a:ext cx="5030550" cy="1490325"/>
          </a:xfrm>
          <a:prstGeom prst="rect">
            <a:avLst/>
          </a:prstGeom>
          <a:noFill/>
          <a:ln>
            <a:noFill/>
          </a:ln>
        </p:spPr>
      </p:pic>
      <p:pic>
        <p:nvPicPr>
          <p:cNvPr id="116" name="Google Shape;116;p18"/>
          <p:cNvPicPr preferRelativeResize="0"/>
          <p:nvPr/>
        </p:nvPicPr>
        <p:blipFill>
          <a:blip r:embed="rId4">
            <a:alphaModFix/>
          </a:blip>
          <a:stretch>
            <a:fillRect/>
          </a:stretch>
        </p:blipFill>
        <p:spPr>
          <a:xfrm>
            <a:off x="6054325" y="3926738"/>
            <a:ext cx="330370" cy="227599"/>
          </a:xfrm>
          <a:prstGeom prst="rect">
            <a:avLst/>
          </a:prstGeom>
          <a:noFill/>
          <a:ln>
            <a:noFill/>
          </a:ln>
        </p:spPr>
      </p:pic>
      <p:pic>
        <p:nvPicPr>
          <p:cNvPr id="117" name="Google Shape;117;p18"/>
          <p:cNvPicPr preferRelativeResize="0"/>
          <p:nvPr/>
        </p:nvPicPr>
        <p:blipFill>
          <a:blip r:embed="rId5">
            <a:alphaModFix/>
          </a:blip>
          <a:stretch>
            <a:fillRect/>
          </a:stretch>
        </p:blipFill>
        <p:spPr>
          <a:xfrm>
            <a:off x="2999600" y="3841213"/>
            <a:ext cx="398625" cy="3986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36"/>
          <p:cNvSpPr txBox="1"/>
          <p:nvPr/>
        </p:nvSpPr>
        <p:spPr>
          <a:xfrm>
            <a:off x="437975" y="1113100"/>
            <a:ext cx="8456100" cy="842700"/>
          </a:xfrm>
          <a:prstGeom prst="rect">
            <a:avLst/>
          </a:prstGeom>
          <a:noFill/>
          <a:ln>
            <a:noFill/>
          </a:ln>
        </p:spPr>
        <p:txBody>
          <a:bodyPr anchorCtr="0" anchor="t" bIns="19050" lIns="38100" spcFirstLastPara="1" rIns="38100" wrap="square" tIns="19050">
            <a:noAutofit/>
          </a:bodyPr>
          <a:lstStyle/>
          <a:p>
            <a:pPr indent="0" lvl="0" marL="0" marR="0" rtl="0" algn="ctr">
              <a:spcBef>
                <a:spcPts val="0"/>
              </a:spcBef>
              <a:spcAft>
                <a:spcPts val="0"/>
              </a:spcAft>
              <a:buNone/>
            </a:pPr>
            <a:r>
              <a:rPr lang="en-GB" sz="3000">
                <a:solidFill>
                  <a:srgbClr val="104388"/>
                </a:solidFill>
                <a:latin typeface="Nunito"/>
                <a:ea typeface="Nunito"/>
                <a:cs typeface="Nunito"/>
                <a:sym typeface="Nunito"/>
              </a:rPr>
              <a:t>Galaxy Australia</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rPr lang="en-GB" sz="2400">
                <a:solidFill>
                  <a:srgbClr val="104388"/>
                </a:solidFill>
                <a:latin typeface="Nunito"/>
                <a:ea typeface="Nunito"/>
                <a:cs typeface="Nunito"/>
                <a:sym typeface="Nunito"/>
              </a:rPr>
              <a:t>Simon Gladman</a:t>
            </a:r>
            <a:endParaRPr sz="2400">
              <a:solidFill>
                <a:srgbClr val="104388"/>
              </a:solidFill>
              <a:latin typeface="Nunito"/>
              <a:ea typeface="Nunito"/>
              <a:cs typeface="Nunito"/>
              <a:sym typeface="Nunito"/>
            </a:endParaRPr>
          </a:p>
          <a:p>
            <a:pPr indent="0" lvl="0" marL="0" marR="0" rtl="0" algn="ctr">
              <a:spcBef>
                <a:spcPts val="0"/>
              </a:spcBef>
              <a:spcAft>
                <a:spcPts val="0"/>
              </a:spcAft>
              <a:buNone/>
            </a:pPr>
            <a:r>
              <a:rPr lang="en-GB" sz="2400">
                <a:solidFill>
                  <a:srgbClr val="104388"/>
                </a:solidFill>
                <a:latin typeface="Nunito"/>
                <a:ea typeface="Nunito"/>
                <a:cs typeface="Nunito"/>
                <a:sym typeface="Nunito"/>
              </a:rPr>
              <a:t>Melbourne Bioinformatics, University of Melbourne</a:t>
            </a:r>
            <a:endParaRPr sz="2400">
              <a:solidFill>
                <a:srgbClr val="104388"/>
              </a:solidFill>
              <a:latin typeface="Nunito"/>
              <a:ea typeface="Nunito"/>
              <a:cs typeface="Nunito"/>
              <a:sym typeface="Nunito"/>
            </a:endParaRPr>
          </a:p>
          <a:p>
            <a:pPr indent="0" lvl="0" marL="0" marR="0" rtl="0" algn="ctr">
              <a:spcBef>
                <a:spcPts val="0"/>
              </a:spcBef>
              <a:spcAft>
                <a:spcPts val="0"/>
              </a:spcAft>
              <a:buNone/>
            </a:pPr>
            <a:r>
              <a:t/>
            </a:r>
            <a:endParaRPr sz="4800">
              <a:solidFill>
                <a:schemeClr val="dk1"/>
              </a:solidFill>
              <a:latin typeface="Nunito"/>
              <a:ea typeface="Nunito"/>
              <a:cs typeface="Nunito"/>
              <a:sym typeface="Nunito"/>
            </a:endParaRPr>
          </a:p>
        </p:txBody>
      </p:sp>
      <p:pic>
        <p:nvPicPr>
          <p:cNvPr id="316" name="Google Shape;316;p3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37"/>
          <p:cNvPicPr preferRelativeResize="0"/>
          <p:nvPr/>
        </p:nvPicPr>
        <p:blipFill>
          <a:blip r:embed="rId3">
            <a:alphaModFix/>
          </a:blip>
          <a:stretch>
            <a:fillRect/>
          </a:stretch>
        </p:blipFill>
        <p:spPr>
          <a:xfrm>
            <a:off x="218625" y="796100"/>
            <a:ext cx="8851623" cy="4303224"/>
          </a:xfrm>
          <a:prstGeom prst="rect">
            <a:avLst/>
          </a:prstGeom>
          <a:noFill/>
          <a:ln>
            <a:noFill/>
          </a:ln>
        </p:spPr>
      </p:pic>
      <p:sp>
        <p:nvSpPr>
          <p:cNvPr id="322" name="Google Shape;322;p37"/>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Galaxy Australia</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38"/>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Galaxy Australia</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328" name="Google Shape;328;p38"/>
          <p:cNvSpPr txBox="1"/>
          <p:nvPr/>
        </p:nvSpPr>
        <p:spPr>
          <a:xfrm>
            <a:off x="381125" y="1042350"/>
            <a:ext cx="8653800" cy="350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Galaxy Australia is a hosted web-accessible platform that lets you conduct accessible, reproducible, and transparent computational biological research.</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Galaxy Project - Global open source project</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Used all over the world</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Over 15 years of constant global operation and community-based contributions</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Cited in over 10,000 publications using Galaxy to enable research </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Backed by 8,000+ analytical tools and growing</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Training supported through Galaxy Training Network with over 190 training topics</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Has ongoing funding within Australia</a:t>
            </a:r>
            <a:endParaRPr sz="1800">
              <a:latin typeface="Nunito"/>
              <a:ea typeface="Nunito"/>
              <a:cs typeface="Nunito"/>
              <a:sym typeface="Nuni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39"/>
          <p:cNvSpPr txBox="1"/>
          <p:nvPr/>
        </p:nvSpPr>
        <p:spPr>
          <a:xfrm>
            <a:off x="267750" y="290275"/>
            <a:ext cx="87588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900">
                <a:solidFill>
                  <a:srgbClr val="104388"/>
                </a:solidFill>
                <a:latin typeface="Nunito"/>
                <a:ea typeface="Nunito"/>
                <a:cs typeface="Nunito"/>
                <a:sym typeface="Nunito"/>
              </a:rPr>
              <a:t>Galaxy Australia - </a:t>
            </a:r>
            <a:r>
              <a:rPr lang="en-GB" sz="2900">
                <a:solidFill>
                  <a:srgbClr val="104388"/>
                </a:solidFill>
                <a:latin typeface="Nunito"/>
                <a:ea typeface="Nunito"/>
                <a:cs typeface="Nunito"/>
                <a:sym typeface="Nunito"/>
              </a:rPr>
              <a:t>accessing</a:t>
            </a:r>
            <a:r>
              <a:rPr lang="en-GB" sz="2900">
                <a:solidFill>
                  <a:srgbClr val="104388"/>
                </a:solidFill>
                <a:latin typeface="Nunito"/>
                <a:ea typeface="Nunito"/>
                <a:cs typeface="Nunito"/>
                <a:sym typeface="Nunito"/>
              </a:rPr>
              <a:t> tools and references</a:t>
            </a:r>
            <a:endParaRPr i="1" sz="1700">
              <a:solidFill>
                <a:srgbClr val="666666"/>
              </a:solidFill>
              <a:latin typeface="Nunito"/>
              <a:ea typeface="Nunito"/>
              <a:cs typeface="Nunito"/>
              <a:sym typeface="Nunito"/>
            </a:endParaRPr>
          </a:p>
          <a:p>
            <a:pPr indent="0" lvl="0" marL="0" marR="0" rtl="0" algn="l">
              <a:spcBef>
                <a:spcPts val="0"/>
              </a:spcBef>
              <a:spcAft>
                <a:spcPts val="0"/>
              </a:spcAft>
              <a:buNone/>
            </a:pPr>
            <a:r>
              <a:t/>
            </a:r>
            <a:endParaRPr sz="2400">
              <a:solidFill>
                <a:schemeClr val="dk1"/>
              </a:solidFill>
              <a:latin typeface="Nunito"/>
              <a:ea typeface="Nunito"/>
              <a:cs typeface="Nunito"/>
              <a:sym typeface="Nunito"/>
            </a:endParaRPr>
          </a:p>
        </p:txBody>
      </p:sp>
      <p:sp>
        <p:nvSpPr>
          <p:cNvPr id="334" name="Google Shape;334;p39"/>
          <p:cNvSpPr txBox="1"/>
          <p:nvPr/>
        </p:nvSpPr>
        <p:spPr>
          <a:xfrm>
            <a:off x="284550" y="834650"/>
            <a:ext cx="87252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700">
                <a:latin typeface="Nunito"/>
                <a:ea typeface="Nunito"/>
                <a:cs typeface="Nunito"/>
                <a:sym typeface="Nunito"/>
              </a:rPr>
              <a:t>Currently has 1,400+ tools installed covering genomics, </a:t>
            </a:r>
            <a:r>
              <a:rPr lang="en-GB" sz="1700">
                <a:latin typeface="Nunito"/>
                <a:ea typeface="Nunito"/>
                <a:cs typeface="Nunito"/>
                <a:sym typeface="Nunito"/>
              </a:rPr>
              <a:t>proteomics</a:t>
            </a:r>
            <a:r>
              <a:rPr lang="en-GB" sz="1700">
                <a:latin typeface="Nunito"/>
                <a:ea typeface="Nunito"/>
                <a:cs typeface="Nunito"/>
                <a:sym typeface="Nunito"/>
              </a:rPr>
              <a:t> and metabolomics, statistics and data </a:t>
            </a:r>
            <a:r>
              <a:rPr lang="en-GB" sz="1700">
                <a:latin typeface="Nunito"/>
                <a:ea typeface="Nunito"/>
                <a:cs typeface="Nunito"/>
                <a:sym typeface="Nunito"/>
              </a:rPr>
              <a:t>visualisations</a:t>
            </a:r>
            <a:endParaRPr sz="1700">
              <a:latin typeface="Nunito"/>
              <a:ea typeface="Nunito"/>
              <a:cs typeface="Nunito"/>
              <a:sym typeface="Nunito"/>
            </a:endParaRPr>
          </a:p>
          <a:p>
            <a:pPr indent="0" lvl="0" marL="0" rtl="0" algn="l">
              <a:spcBef>
                <a:spcPts val="0"/>
              </a:spcBef>
              <a:spcAft>
                <a:spcPts val="0"/>
              </a:spcAft>
              <a:buNone/>
            </a:pPr>
            <a:r>
              <a:rPr lang="en-GB" sz="1700">
                <a:latin typeface="Nunito"/>
                <a:ea typeface="Nunito"/>
                <a:cs typeface="Nunito"/>
                <a:sym typeface="Nunito"/>
              </a:rPr>
              <a:t>100s of reference data sets and tool indices</a:t>
            </a:r>
            <a:endParaRPr sz="1700">
              <a:latin typeface="Nunito"/>
              <a:ea typeface="Nunito"/>
              <a:cs typeface="Nunito"/>
              <a:sym typeface="Nunito"/>
            </a:endParaRPr>
          </a:p>
          <a:p>
            <a:pPr indent="0" lvl="0" marL="0" rtl="0" algn="l">
              <a:spcBef>
                <a:spcPts val="0"/>
              </a:spcBef>
              <a:spcAft>
                <a:spcPts val="0"/>
              </a:spcAft>
              <a:buNone/>
            </a:pPr>
            <a:r>
              <a:rPr lang="en-GB" sz="1700">
                <a:latin typeface="Nunito"/>
                <a:ea typeface="Nunito"/>
                <a:cs typeface="Nunito"/>
                <a:sym typeface="Nunito"/>
              </a:rPr>
              <a:t>100s of global, peer-reviewed workflows - simple one click use</a:t>
            </a:r>
            <a:endParaRPr sz="1700">
              <a:latin typeface="Nunito"/>
              <a:ea typeface="Nunito"/>
              <a:cs typeface="Nunito"/>
              <a:sym typeface="Nunito"/>
            </a:endParaRPr>
          </a:p>
        </p:txBody>
      </p:sp>
      <p:pic>
        <p:nvPicPr>
          <p:cNvPr id="335" name="Google Shape;335;p39"/>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336" name="Google Shape;336;p39"/>
          <p:cNvPicPr preferRelativeResize="0"/>
          <p:nvPr/>
        </p:nvPicPr>
        <p:blipFill rotWithShape="1">
          <a:blip r:embed="rId4">
            <a:alphaModFix/>
          </a:blip>
          <a:srcRect b="0" l="0" r="0" t="35517"/>
          <a:stretch/>
        </p:blipFill>
        <p:spPr>
          <a:xfrm>
            <a:off x="93225" y="2846775"/>
            <a:ext cx="3937883" cy="2200225"/>
          </a:xfrm>
          <a:prstGeom prst="rect">
            <a:avLst/>
          </a:prstGeom>
          <a:noFill/>
          <a:ln cap="flat" cmpd="sng" w="9525">
            <a:solidFill>
              <a:schemeClr val="accent5"/>
            </a:solidFill>
            <a:prstDash val="solid"/>
            <a:round/>
            <a:headEnd len="sm" w="sm" type="none"/>
            <a:tailEnd len="sm" w="sm" type="none"/>
          </a:ln>
        </p:spPr>
      </p:pic>
      <p:pic>
        <p:nvPicPr>
          <p:cNvPr id="337" name="Google Shape;337;p39"/>
          <p:cNvPicPr preferRelativeResize="0"/>
          <p:nvPr/>
        </p:nvPicPr>
        <p:blipFill>
          <a:blip r:embed="rId5">
            <a:alphaModFix/>
          </a:blip>
          <a:stretch>
            <a:fillRect/>
          </a:stretch>
        </p:blipFill>
        <p:spPr>
          <a:xfrm>
            <a:off x="4178725" y="2014738"/>
            <a:ext cx="4847825" cy="2739393"/>
          </a:xfrm>
          <a:prstGeom prst="rect">
            <a:avLst/>
          </a:prstGeom>
          <a:noFill/>
          <a:ln cap="flat" cmpd="sng" w="9525">
            <a:solidFill>
              <a:schemeClr val="accent5"/>
            </a:solidFill>
            <a:prstDash val="solid"/>
            <a:round/>
            <a:headEnd len="sm" w="sm" type="none"/>
            <a:tailEnd len="sm" w="sm" type="none"/>
          </a:ln>
        </p:spPr>
      </p:pic>
      <p:sp>
        <p:nvSpPr>
          <p:cNvPr id="338" name="Google Shape;338;p39"/>
          <p:cNvSpPr txBox="1"/>
          <p:nvPr/>
        </p:nvSpPr>
        <p:spPr>
          <a:xfrm>
            <a:off x="280776" y="2379350"/>
            <a:ext cx="37854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700">
                <a:latin typeface="Nunito"/>
                <a:ea typeface="Nunito"/>
                <a:cs typeface="Nunito"/>
                <a:sym typeface="Nunito"/>
              </a:rPr>
              <a:t>And if we don’t have it - just ask us</a:t>
            </a:r>
            <a:endParaRPr sz="1700">
              <a:latin typeface="Nunito"/>
              <a:ea typeface="Nunito"/>
              <a:cs typeface="Nunito"/>
              <a:sym typeface="Nuni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0"/>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Galaxy Australia - part of a global community of coders, developers, trainers and users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344" name="Google Shape;344;p40"/>
          <p:cNvSpPr txBox="1"/>
          <p:nvPr/>
        </p:nvSpPr>
        <p:spPr>
          <a:xfrm>
            <a:off x="309775" y="1527975"/>
            <a:ext cx="55062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Using Galaxy means you can draw on the experiences of 10,000s of users worldwide.</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Galaxy offers - common use tool recommendations:</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inside Workflows and each tool execution</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Galaxy Training Network - </a:t>
            </a:r>
            <a:r>
              <a:rPr lang="en-GB" sz="1800" u="sng">
                <a:solidFill>
                  <a:schemeClr val="hlink"/>
                </a:solidFill>
                <a:latin typeface="Nunito"/>
                <a:ea typeface="Nunito"/>
                <a:cs typeface="Nunito"/>
                <a:sym typeface="Nunito"/>
                <a:hlinkClick r:id="rId3"/>
              </a:rPr>
              <a:t>https://training.galaxyproject.org/</a:t>
            </a:r>
            <a:r>
              <a:rPr lang="en-GB" sz="1800">
                <a:latin typeface="Nunito"/>
                <a:ea typeface="Nunito"/>
                <a:cs typeface="Nunito"/>
                <a:sym typeface="Nunito"/>
              </a:rPr>
              <a:t>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Gitter - </a:t>
            </a:r>
            <a:r>
              <a:rPr lang="en-GB" sz="1800" u="sng">
                <a:solidFill>
                  <a:schemeClr val="hlink"/>
                </a:solidFill>
                <a:latin typeface="Nunito"/>
                <a:ea typeface="Nunito"/>
                <a:cs typeface="Nunito"/>
                <a:sym typeface="Nunito"/>
                <a:hlinkClick r:id="rId4"/>
              </a:rPr>
              <a:t>https://gitter.im/galaxyproject/Lobby</a:t>
            </a:r>
            <a:r>
              <a:rPr lang="en-GB" sz="1800">
                <a:latin typeface="Nunito"/>
                <a:ea typeface="Nunito"/>
                <a:cs typeface="Nunito"/>
                <a:sym typeface="Nunito"/>
              </a:rPr>
              <a:t>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Galaxy Project news - </a:t>
            </a:r>
            <a:r>
              <a:rPr lang="en-GB" sz="1800" u="sng">
                <a:solidFill>
                  <a:schemeClr val="hlink"/>
                </a:solidFill>
                <a:latin typeface="Nunito"/>
                <a:ea typeface="Nunito"/>
                <a:cs typeface="Nunito"/>
                <a:sym typeface="Nunito"/>
                <a:hlinkClick r:id="rId5"/>
              </a:rPr>
              <a:t>https://galaxyproject.org/blog/</a:t>
            </a:r>
            <a:r>
              <a:rPr lang="en-GB" sz="1800">
                <a:latin typeface="Nunito"/>
                <a:ea typeface="Nunito"/>
                <a:cs typeface="Nunito"/>
                <a:sym typeface="Nunito"/>
              </a:rPr>
              <a:t> </a:t>
            </a:r>
            <a:endParaRPr sz="1800">
              <a:latin typeface="Nunito"/>
              <a:ea typeface="Nunito"/>
              <a:cs typeface="Nunito"/>
              <a:sym typeface="Nunito"/>
            </a:endParaRPr>
          </a:p>
        </p:txBody>
      </p:sp>
      <p:pic>
        <p:nvPicPr>
          <p:cNvPr id="345" name="Google Shape;345;p40"/>
          <p:cNvPicPr preferRelativeResize="0"/>
          <p:nvPr/>
        </p:nvPicPr>
        <p:blipFill rotWithShape="1">
          <a:blip r:embed="rId6">
            <a:alphaModFix/>
          </a:blip>
          <a:srcRect b="0" l="0" r="0" t="0"/>
          <a:stretch/>
        </p:blipFill>
        <p:spPr>
          <a:xfrm>
            <a:off x="5744050" y="1179175"/>
            <a:ext cx="3311250" cy="1767125"/>
          </a:xfrm>
          <a:prstGeom prst="rect">
            <a:avLst/>
          </a:prstGeom>
          <a:noFill/>
          <a:ln>
            <a:noFill/>
          </a:ln>
        </p:spPr>
      </p:pic>
      <p:pic>
        <p:nvPicPr>
          <p:cNvPr id="346" name="Google Shape;346;p40"/>
          <p:cNvPicPr preferRelativeResize="0"/>
          <p:nvPr/>
        </p:nvPicPr>
        <p:blipFill>
          <a:blip r:embed="rId7">
            <a:alphaModFix/>
          </a:blip>
          <a:stretch>
            <a:fillRect/>
          </a:stretch>
        </p:blipFill>
        <p:spPr>
          <a:xfrm>
            <a:off x="5970050" y="3059750"/>
            <a:ext cx="3085250" cy="19772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pic>
        <p:nvPicPr>
          <p:cNvPr id="351" name="Google Shape;351;p41"/>
          <p:cNvPicPr preferRelativeResize="0"/>
          <p:nvPr/>
        </p:nvPicPr>
        <p:blipFill>
          <a:blip r:embed="rId3">
            <a:alphaModFix/>
          </a:blip>
          <a:stretch>
            <a:fillRect/>
          </a:stretch>
        </p:blipFill>
        <p:spPr>
          <a:xfrm>
            <a:off x="5428075" y="3807253"/>
            <a:ext cx="2882850" cy="1336250"/>
          </a:xfrm>
          <a:prstGeom prst="rect">
            <a:avLst/>
          </a:prstGeom>
          <a:noFill/>
          <a:ln>
            <a:noFill/>
          </a:ln>
        </p:spPr>
      </p:pic>
      <p:sp>
        <p:nvSpPr>
          <p:cNvPr id="352" name="Google Shape;352;p41"/>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Galaxy Australia - compute leading to publication</a:t>
            </a:r>
            <a:endParaRPr sz="2500">
              <a:solidFill>
                <a:schemeClr val="dk1"/>
              </a:solidFill>
              <a:latin typeface="Nunito"/>
              <a:ea typeface="Nunito"/>
              <a:cs typeface="Nunito"/>
              <a:sym typeface="Nunito"/>
            </a:endParaRPr>
          </a:p>
        </p:txBody>
      </p:sp>
      <p:pic>
        <p:nvPicPr>
          <p:cNvPr id="353" name="Google Shape;353;p41"/>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pic>
        <p:nvPicPr>
          <p:cNvPr id="354" name="Google Shape;354;p41"/>
          <p:cNvPicPr preferRelativeResize="0"/>
          <p:nvPr/>
        </p:nvPicPr>
        <p:blipFill>
          <a:blip r:embed="rId5">
            <a:alphaModFix/>
          </a:blip>
          <a:stretch>
            <a:fillRect/>
          </a:stretch>
        </p:blipFill>
        <p:spPr>
          <a:xfrm>
            <a:off x="267748" y="1232425"/>
            <a:ext cx="5439915" cy="1625575"/>
          </a:xfrm>
          <a:prstGeom prst="rect">
            <a:avLst/>
          </a:prstGeom>
          <a:noFill/>
          <a:ln>
            <a:noFill/>
          </a:ln>
        </p:spPr>
      </p:pic>
      <p:pic>
        <p:nvPicPr>
          <p:cNvPr id="355" name="Google Shape;355;p41"/>
          <p:cNvPicPr preferRelativeResize="0"/>
          <p:nvPr/>
        </p:nvPicPr>
        <p:blipFill>
          <a:blip r:embed="rId6">
            <a:alphaModFix/>
          </a:blip>
          <a:stretch>
            <a:fillRect/>
          </a:stretch>
        </p:blipFill>
        <p:spPr>
          <a:xfrm>
            <a:off x="7265618" y="76200"/>
            <a:ext cx="1733825" cy="2311774"/>
          </a:xfrm>
          <a:prstGeom prst="rect">
            <a:avLst/>
          </a:prstGeom>
          <a:noFill/>
          <a:ln>
            <a:noFill/>
          </a:ln>
        </p:spPr>
      </p:pic>
      <p:pic>
        <p:nvPicPr>
          <p:cNvPr id="356" name="Google Shape;356;p41"/>
          <p:cNvPicPr preferRelativeResize="0"/>
          <p:nvPr/>
        </p:nvPicPr>
        <p:blipFill>
          <a:blip r:embed="rId7">
            <a:alphaModFix/>
          </a:blip>
          <a:stretch>
            <a:fillRect/>
          </a:stretch>
        </p:blipFill>
        <p:spPr>
          <a:xfrm>
            <a:off x="1795512" y="2218161"/>
            <a:ext cx="5400575" cy="1371365"/>
          </a:xfrm>
          <a:prstGeom prst="rect">
            <a:avLst/>
          </a:prstGeom>
          <a:noFill/>
          <a:ln>
            <a:noFill/>
          </a:ln>
        </p:spPr>
      </p:pic>
      <p:pic>
        <p:nvPicPr>
          <p:cNvPr id="357" name="Google Shape;357;p41"/>
          <p:cNvPicPr preferRelativeResize="0"/>
          <p:nvPr/>
        </p:nvPicPr>
        <p:blipFill>
          <a:blip r:embed="rId8">
            <a:alphaModFix/>
          </a:blip>
          <a:stretch>
            <a:fillRect/>
          </a:stretch>
        </p:blipFill>
        <p:spPr>
          <a:xfrm>
            <a:off x="7393175" y="1045948"/>
            <a:ext cx="1606284" cy="2133600"/>
          </a:xfrm>
          <a:prstGeom prst="rect">
            <a:avLst/>
          </a:prstGeom>
          <a:noFill/>
          <a:ln>
            <a:noFill/>
          </a:ln>
        </p:spPr>
      </p:pic>
      <p:pic>
        <p:nvPicPr>
          <p:cNvPr id="358" name="Google Shape;358;p41"/>
          <p:cNvPicPr preferRelativeResize="0"/>
          <p:nvPr/>
        </p:nvPicPr>
        <p:blipFill>
          <a:blip r:embed="rId9">
            <a:alphaModFix/>
          </a:blip>
          <a:stretch>
            <a:fillRect/>
          </a:stretch>
        </p:blipFill>
        <p:spPr>
          <a:xfrm>
            <a:off x="7446225" y="1947050"/>
            <a:ext cx="1500175" cy="1953149"/>
          </a:xfrm>
          <a:prstGeom prst="rect">
            <a:avLst/>
          </a:prstGeom>
          <a:noFill/>
          <a:ln>
            <a:noFill/>
          </a:ln>
        </p:spPr>
      </p:pic>
      <p:pic>
        <p:nvPicPr>
          <p:cNvPr id="359" name="Google Shape;359;p41"/>
          <p:cNvPicPr preferRelativeResize="0"/>
          <p:nvPr/>
        </p:nvPicPr>
        <p:blipFill>
          <a:blip r:embed="rId10">
            <a:alphaModFix/>
          </a:blip>
          <a:stretch>
            <a:fillRect/>
          </a:stretch>
        </p:blipFill>
        <p:spPr>
          <a:xfrm>
            <a:off x="105499" y="3622415"/>
            <a:ext cx="5222269" cy="1371375"/>
          </a:xfrm>
          <a:prstGeom prst="rect">
            <a:avLst/>
          </a:prstGeom>
          <a:noFill/>
          <a:ln>
            <a:noFill/>
          </a:ln>
        </p:spPr>
      </p:pic>
      <p:pic>
        <p:nvPicPr>
          <p:cNvPr id="360" name="Google Shape;360;p41"/>
          <p:cNvPicPr preferRelativeResize="0"/>
          <p:nvPr/>
        </p:nvPicPr>
        <p:blipFill>
          <a:blip r:embed="rId11">
            <a:alphaModFix/>
          </a:blip>
          <a:stretch>
            <a:fillRect/>
          </a:stretch>
        </p:blipFill>
        <p:spPr>
          <a:xfrm>
            <a:off x="6023815" y="843238"/>
            <a:ext cx="1453852" cy="20574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42"/>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Galaxy Australia - access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366" name="Google Shape;366;p42"/>
          <p:cNvSpPr txBox="1"/>
          <p:nvPr/>
        </p:nvSpPr>
        <p:spPr>
          <a:xfrm>
            <a:off x="578450" y="883750"/>
            <a:ext cx="7414200" cy="7389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SzPts val="1800"/>
              <a:buFont typeface="Nunito"/>
              <a:buChar char="●"/>
            </a:pPr>
            <a:r>
              <a:rPr lang="en-GB" sz="1800">
                <a:latin typeface="Nunito"/>
                <a:ea typeface="Nunito"/>
                <a:cs typeface="Nunito"/>
                <a:sym typeface="Nunito"/>
              </a:rPr>
              <a:t>Register using your academic email (where possible), receive the largest analysis quota</a:t>
            </a:r>
            <a:endParaRPr sz="1800">
              <a:latin typeface="Nunito"/>
              <a:ea typeface="Nunito"/>
              <a:cs typeface="Nunito"/>
              <a:sym typeface="Nunito"/>
            </a:endParaRPr>
          </a:p>
        </p:txBody>
      </p:sp>
      <p:pic>
        <p:nvPicPr>
          <p:cNvPr id="367" name="Google Shape;367;p42"/>
          <p:cNvPicPr preferRelativeResize="0"/>
          <p:nvPr/>
        </p:nvPicPr>
        <p:blipFill>
          <a:blip r:embed="rId3">
            <a:alphaModFix/>
          </a:blip>
          <a:stretch>
            <a:fillRect/>
          </a:stretch>
        </p:blipFill>
        <p:spPr>
          <a:xfrm>
            <a:off x="3580475" y="1395775"/>
            <a:ext cx="5429474" cy="1573875"/>
          </a:xfrm>
          <a:prstGeom prst="rect">
            <a:avLst/>
          </a:prstGeom>
          <a:noFill/>
          <a:ln>
            <a:noFill/>
          </a:ln>
        </p:spPr>
      </p:pic>
      <p:sp>
        <p:nvSpPr>
          <p:cNvPr id="368" name="Google Shape;368;p42"/>
          <p:cNvSpPr/>
          <p:nvPr/>
        </p:nvSpPr>
        <p:spPr>
          <a:xfrm>
            <a:off x="7110275" y="1395775"/>
            <a:ext cx="991800" cy="362400"/>
          </a:xfrm>
          <a:prstGeom prst="roundRect">
            <a:avLst>
              <a:gd fmla="val 16667" name="adj"/>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69" name="Google Shape;369;p42"/>
          <p:cNvCxnSpPr>
            <a:stCxn id="368" idx="1"/>
          </p:cNvCxnSpPr>
          <p:nvPr/>
        </p:nvCxnSpPr>
        <p:spPr>
          <a:xfrm rot="10800000">
            <a:off x="3482675" y="1390075"/>
            <a:ext cx="3627600" cy="186900"/>
          </a:xfrm>
          <a:prstGeom prst="straightConnector1">
            <a:avLst/>
          </a:prstGeom>
          <a:noFill/>
          <a:ln cap="flat" cmpd="sng" w="28575">
            <a:solidFill>
              <a:srgbClr val="FF0000"/>
            </a:solidFill>
            <a:prstDash val="solid"/>
            <a:round/>
            <a:headEnd len="med" w="med" type="stealth"/>
            <a:tailEnd len="med" w="med" type="none"/>
          </a:ln>
        </p:spPr>
      </p:cxnSp>
      <p:sp>
        <p:nvSpPr>
          <p:cNvPr id="370" name="Google Shape;370;p42"/>
          <p:cNvSpPr txBox="1"/>
          <p:nvPr/>
        </p:nvSpPr>
        <p:spPr>
          <a:xfrm>
            <a:off x="578450" y="1844825"/>
            <a:ext cx="4741500" cy="17238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SzPts val="2000"/>
              <a:buFont typeface="Nunito"/>
              <a:buChar char="●"/>
            </a:pPr>
            <a:r>
              <a:rPr lang="en-GB" sz="2000" u="sng">
                <a:solidFill>
                  <a:schemeClr val="hlink"/>
                </a:solidFill>
                <a:latin typeface="Nunito"/>
                <a:ea typeface="Nunito"/>
                <a:cs typeface="Nunito"/>
                <a:sym typeface="Nunito"/>
                <a:hlinkClick r:id="rId4"/>
              </a:rPr>
              <a:t>https://usegalaxy.org.au/</a:t>
            </a:r>
            <a:r>
              <a:rPr lang="en-GB" sz="2000">
                <a:latin typeface="Nunito"/>
                <a:ea typeface="Nunito"/>
                <a:cs typeface="Nunito"/>
                <a:sym typeface="Nunito"/>
              </a:rPr>
              <a:t> </a:t>
            </a:r>
            <a:endParaRPr sz="2000">
              <a:latin typeface="Nunito"/>
              <a:ea typeface="Nunito"/>
              <a:cs typeface="Nunito"/>
              <a:sym typeface="Nunito"/>
            </a:endParaRPr>
          </a:p>
          <a:p>
            <a:pPr indent="0" lvl="0" marL="0" rtl="0" algn="l">
              <a:spcBef>
                <a:spcPts val="0"/>
              </a:spcBef>
              <a:spcAft>
                <a:spcPts val="0"/>
              </a:spcAft>
              <a:buNone/>
            </a:pPr>
            <a:r>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GB" sz="2000" u="sng">
                <a:solidFill>
                  <a:schemeClr val="hlink"/>
                </a:solidFill>
                <a:latin typeface="Nunito"/>
                <a:ea typeface="Nunito"/>
                <a:cs typeface="Nunito"/>
                <a:sym typeface="Nunito"/>
                <a:hlinkClick r:id="rId5"/>
              </a:rPr>
              <a:t>help@genome.edu.au</a:t>
            </a:r>
            <a:endParaRPr sz="2000">
              <a:latin typeface="Nunito"/>
              <a:ea typeface="Nunito"/>
              <a:cs typeface="Nunito"/>
              <a:sym typeface="Nunito"/>
            </a:endParaRPr>
          </a:p>
          <a:p>
            <a:pPr indent="0" lvl="0" marL="0" rtl="0" algn="l">
              <a:spcBef>
                <a:spcPts val="0"/>
              </a:spcBef>
              <a:spcAft>
                <a:spcPts val="0"/>
              </a:spcAft>
              <a:buNone/>
            </a:pPr>
            <a:r>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GB" sz="2000" u="sng">
                <a:solidFill>
                  <a:schemeClr val="hlink"/>
                </a:solidFill>
                <a:latin typeface="Nunito"/>
                <a:ea typeface="Nunito"/>
                <a:cs typeface="Nunito"/>
                <a:sym typeface="Nunito"/>
                <a:hlinkClick r:id="rId6"/>
              </a:rPr>
              <a:t>https://twitter.com/galaxyaustralia</a:t>
            </a:r>
            <a:endParaRPr sz="2000">
              <a:latin typeface="Nunito"/>
              <a:ea typeface="Nunito"/>
              <a:cs typeface="Nunito"/>
              <a:sym typeface="Nunito"/>
            </a:endParaRPr>
          </a:p>
        </p:txBody>
      </p:sp>
      <p:pic>
        <p:nvPicPr>
          <p:cNvPr id="371" name="Google Shape;371;p42"/>
          <p:cNvPicPr preferRelativeResize="0"/>
          <p:nvPr/>
        </p:nvPicPr>
        <p:blipFill rotWithShape="1">
          <a:blip r:embed="rId7">
            <a:alphaModFix/>
          </a:blip>
          <a:srcRect b="70061" l="0" r="0" t="0"/>
          <a:stretch/>
        </p:blipFill>
        <p:spPr>
          <a:xfrm>
            <a:off x="1188925" y="3517250"/>
            <a:ext cx="6766151" cy="631050"/>
          </a:xfrm>
          <a:prstGeom prst="rect">
            <a:avLst/>
          </a:prstGeom>
          <a:noFill/>
          <a:ln>
            <a:noFill/>
          </a:ln>
        </p:spPr>
      </p:pic>
      <p:sp>
        <p:nvSpPr>
          <p:cNvPr id="372" name="Google Shape;372;p42"/>
          <p:cNvSpPr/>
          <p:nvPr/>
        </p:nvSpPr>
        <p:spPr>
          <a:xfrm>
            <a:off x="176600" y="4530525"/>
            <a:ext cx="1336200" cy="4791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3" name="Google Shape;373;p42"/>
          <p:cNvPicPr preferRelativeResize="0"/>
          <p:nvPr/>
        </p:nvPicPr>
        <p:blipFill rotWithShape="1">
          <a:blip r:embed="rId7">
            <a:alphaModFix/>
          </a:blip>
          <a:srcRect b="5557" l="0" r="0" t="46198"/>
          <a:stretch/>
        </p:blipFill>
        <p:spPr>
          <a:xfrm>
            <a:off x="1188925" y="4126575"/>
            <a:ext cx="6766151" cy="10169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43"/>
          <p:cNvSpPr txBox="1"/>
          <p:nvPr/>
        </p:nvSpPr>
        <p:spPr>
          <a:xfrm>
            <a:off x="433375" y="1136075"/>
            <a:ext cx="8456100" cy="842700"/>
          </a:xfrm>
          <a:prstGeom prst="rect">
            <a:avLst/>
          </a:prstGeom>
          <a:noFill/>
          <a:ln>
            <a:noFill/>
          </a:ln>
        </p:spPr>
        <p:txBody>
          <a:bodyPr anchorCtr="0" anchor="t" bIns="19050" lIns="38100" spcFirstLastPara="1" rIns="38100" wrap="square" tIns="19050">
            <a:noAutofit/>
          </a:bodyPr>
          <a:lstStyle/>
          <a:p>
            <a:pPr indent="0" lvl="0" marL="0" marR="0" rtl="0" algn="ctr">
              <a:spcBef>
                <a:spcPts val="0"/>
              </a:spcBef>
              <a:spcAft>
                <a:spcPts val="0"/>
              </a:spcAft>
              <a:buNone/>
            </a:pPr>
            <a:r>
              <a:rPr lang="en-GB" sz="3000">
                <a:solidFill>
                  <a:srgbClr val="104388"/>
                </a:solidFill>
                <a:latin typeface="Nunito"/>
                <a:ea typeface="Nunito"/>
                <a:cs typeface="Nunito"/>
                <a:sym typeface="Nunito"/>
              </a:rPr>
              <a:t>NCI</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rPr lang="en-GB" sz="2400">
                <a:solidFill>
                  <a:srgbClr val="104388"/>
                </a:solidFill>
                <a:latin typeface="Nunito"/>
                <a:ea typeface="Nunito"/>
                <a:cs typeface="Nunito"/>
                <a:sym typeface="Nunito"/>
              </a:rPr>
              <a:t>Dr Roger Edberg</a:t>
            </a:r>
            <a:endParaRPr sz="2400">
              <a:solidFill>
                <a:srgbClr val="104388"/>
              </a:solidFill>
              <a:latin typeface="Nunito"/>
              <a:ea typeface="Nunito"/>
              <a:cs typeface="Nunito"/>
              <a:sym typeface="Nunito"/>
            </a:endParaRPr>
          </a:p>
          <a:p>
            <a:pPr indent="0" lvl="0" marL="0" marR="0" rtl="0" algn="ctr">
              <a:spcBef>
                <a:spcPts val="0"/>
              </a:spcBef>
              <a:spcAft>
                <a:spcPts val="0"/>
              </a:spcAft>
              <a:buNone/>
            </a:pPr>
            <a:r>
              <a:rPr lang="en-GB" sz="2400">
                <a:solidFill>
                  <a:srgbClr val="104388"/>
                </a:solidFill>
                <a:latin typeface="Nunito"/>
                <a:ea typeface="Nunito"/>
                <a:cs typeface="Nunito"/>
                <a:sym typeface="Nunito"/>
              </a:rPr>
              <a:t>Javed Shaikh</a:t>
            </a:r>
            <a:endParaRPr sz="2400">
              <a:solidFill>
                <a:srgbClr val="104388"/>
              </a:solidFill>
              <a:latin typeface="Nunito"/>
              <a:ea typeface="Nunito"/>
              <a:cs typeface="Nunito"/>
              <a:sym typeface="Nunito"/>
            </a:endParaRPr>
          </a:p>
          <a:p>
            <a:pPr indent="0" lvl="0" marL="0" marR="0" rtl="0" algn="ctr">
              <a:spcBef>
                <a:spcPts val="0"/>
              </a:spcBef>
              <a:spcAft>
                <a:spcPts val="0"/>
              </a:spcAft>
              <a:buNone/>
            </a:pPr>
            <a:r>
              <a:t/>
            </a:r>
            <a:endParaRPr b="1" sz="4800">
              <a:solidFill>
                <a:schemeClr val="dk1"/>
              </a:solidFill>
              <a:latin typeface="Nunito"/>
              <a:ea typeface="Nunito"/>
              <a:cs typeface="Nunito"/>
              <a:sym typeface="Nunito"/>
            </a:endParaRPr>
          </a:p>
        </p:txBody>
      </p:sp>
      <p:pic>
        <p:nvPicPr>
          <p:cNvPr id="379" name="Google Shape;379;p43"/>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pic>
        <p:nvPicPr>
          <p:cNvPr id="384" name="Google Shape;384;p44"/>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385" name="Google Shape;385;p44"/>
          <p:cNvPicPr preferRelativeResize="0"/>
          <p:nvPr/>
        </p:nvPicPr>
        <p:blipFill>
          <a:blip r:embed="rId4">
            <a:alphaModFix/>
          </a:blip>
          <a:stretch>
            <a:fillRect/>
          </a:stretch>
        </p:blipFill>
        <p:spPr>
          <a:xfrm>
            <a:off x="357400" y="1344250"/>
            <a:ext cx="3864550" cy="1786600"/>
          </a:xfrm>
          <a:prstGeom prst="rect">
            <a:avLst/>
          </a:prstGeom>
          <a:noFill/>
          <a:ln>
            <a:noFill/>
          </a:ln>
        </p:spPr>
      </p:pic>
      <p:sp>
        <p:nvSpPr>
          <p:cNvPr id="386" name="Google Shape;386;p44"/>
          <p:cNvSpPr txBox="1"/>
          <p:nvPr/>
        </p:nvSpPr>
        <p:spPr>
          <a:xfrm>
            <a:off x="4422100" y="491700"/>
            <a:ext cx="44892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600">
              <a:solidFill>
                <a:srgbClr val="212529"/>
              </a:solidFill>
              <a:highlight>
                <a:srgbClr val="FFFFFF"/>
              </a:highlight>
              <a:latin typeface="Nunito"/>
              <a:ea typeface="Nunito"/>
              <a:cs typeface="Nunito"/>
              <a:sym typeface="Nunito"/>
            </a:endParaRPr>
          </a:p>
          <a:p>
            <a:pPr indent="0" lvl="0" marL="0" rtl="0" algn="l">
              <a:spcBef>
                <a:spcPts val="0"/>
              </a:spcBef>
              <a:spcAft>
                <a:spcPts val="0"/>
              </a:spcAft>
              <a:buNone/>
            </a:pPr>
            <a:r>
              <a:t/>
            </a:r>
            <a:endParaRPr sz="1600">
              <a:solidFill>
                <a:srgbClr val="212529"/>
              </a:solidFill>
              <a:highlight>
                <a:srgbClr val="FFFFFF"/>
              </a:highlight>
              <a:latin typeface="Nunito"/>
              <a:ea typeface="Nunito"/>
              <a:cs typeface="Nunito"/>
              <a:sym typeface="Nunito"/>
            </a:endParaRPr>
          </a:p>
          <a:p>
            <a:pPr indent="0" lvl="0" marL="0" rtl="0" algn="l">
              <a:spcBef>
                <a:spcPts val="0"/>
              </a:spcBef>
              <a:spcAft>
                <a:spcPts val="0"/>
              </a:spcAft>
              <a:buNone/>
            </a:pPr>
            <a:r>
              <a:rPr lang="en-GB" sz="1600">
                <a:solidFill>
                  <a:srgbClr val="212529"/>
                </a:solidFill>
                <a:highlight>
                  <a:srgbClr val="FFFFFF"/>
                </a:highlight>
                <a:latin typeface="Nunito"/>
                <a:ea typeface="Nunito"/>
                <a:cs typeface="Nunito"/>
                <a:sym typeface="Nunito"/>
              </a:rPr>
              <a:t>High-performance computing, data, storage</a:t>
            </a:r>
            <a:endParaRPr sz="1600">
              <a:solidFill>
                <a:srgbClr val="212529"/>
              </a:solidFill>
              <a:highlight>
                <a:srgbClr val="FFFFFF"/>
              </a:highlight>
              <a:latin typeface="Nunito"/>
              <a:ea typeface="Nunito"/>
              <a:cs typeface="Nunito"/>
              <a:sym typeface="Nunito"/>
            </a:endParaRPr>
          </a:p>
          <a:p>
            <a:pPr indent="0" lvl="0" marL="0" rtl="0" algn="l">
              <a:spcBef>
                <a:spcPts val="0"/>
              </a:spcBef>
              <a:spcAft>
                <a:spcPts val="0"/>
              </a:spcAft>
              <a:buNone/>
            </a:pPr>
            <a:r>
              <a:t/>
            </a:r>
            <a:endParaRPr sz="1600">
              <a:solidFill>
                <a:srgbClr val="212529"/>
              </a:solidFill>
              <a:highlight>
                <a:srgbClr val="FFFFFF"/>
              </a:highlight>
              <a:latin typeface="Nunito"/>
              <a:ea typeface="Nunito"/>
              <a:cs typeface="Nunito"/>
              <a:sym typeface="Nunito"/>
            </a:endParaRPr>
          </a:p>
          <a:p>
            <a:pPr indent="0" lvl="0" marL="0" rtl="0" algn="l">
              <a:spcBef>
                <a:spcPts val="0"/>
              </a:spcBef>
              <a:spcAft>
                <a:spcPts val="0"/>
              </a:spcAft>
              <a:buNone/>
            </a:pPr>
            <a:r>
              <a:rPr lang="en-GB" sz="1600">
                <a:latin typeface="Nunito"/>
                <a:ea typeface="Nunito"/>
                <a:cs typeface="Nunito"/>
                <a:sym typeface="Nunito"/>
              </a:rPr>
              <a:t>Resource schemes</a:t>
            </a:r>
            <a:endParaRPr sz="1600">
              <a:latin typeface="Nunito"/>
              <a:ea typeface="Nunito"/>
              <a:cs typeface="Nunito"/>
              <a:sym typeface="Nunito"/>
            </a:endParaRPr>
          </a:p>
          <a:p>
            <a:pPr indent="-330200" lvl="0" marL="457200" rtl="0" algn="l">
              <a:spcBef>
                <a:spcPts val="0"/>
              </a:spcBef>
              <a:spcAft>
                <a:spcPts val="0"/>
              </a:spcAft>
              <a:buClr>
                <a:srgbClr val="212529"/>
              </a:buClr>
              <a:buSzPts val="1600"/>
              <a:buFont typeface="Nunito"/>
              <a:buChar char="●"/>
            </a:pPr>
            <a:r>
              <a:rPr lang="en-GB" sz="1600">
                <a:latin typeface="Nunito"/>
                <a:ea typeface="Nunito"/>
                <a:cs typeface="Nunito"/>
                <a:sym typeface="Nunito"/>
              </a:rPr>
              <a:t>Merit: NCMAS, ANUMAS</a:t>
            </a:r>
            <a:endParaRPr sz="1600">
              <a:latin typeface="Nunito"/>
              <a:ea typeface="Nunito"/>
              <a:cs typeface="Nunito"/>
              <a:sym typeface="Nunito"/>
            </a:endParaRPr>
          </a:p>
          <a:p>
            <a:pPr indent="-330200" lvl="0" marL="457200" rtl="0" algn="l">
              <a:spcBef>
                <a:spcPts val="0"/>
              </a:spcBef>
              <a:spcAft>
                <a:spcPts val="0"/>
              </a:spcAft>
              <a:buClr>
                <a:srgbClr val="212529"/>
              </a:buClr>
              <a:buSzPts val="1600"/>
              <a:buFont typeface="Nunito"/>
              <a:buChar char="●"/>
            </a:pPr>
            <a:r>
              <a:rPr lang="en-GB" sz="1600">
                <a:latin typeface="Nunito"/>
                <a:ea typeface="Nunito"/>
                <a:cs typeface="Nunito"/>
                <a:sym typeface="Nunito"/>
              </a:rPr>
              <a:t>Stakeholder: universities, .gov.au, institutes</a:t>
            </a:r>
            <a:endParaRPr sz="1600">
              <a:latin typeface="Nunito"/>
              <a:ea typeface="Nunito"/>
              <a:cs typeface="Nunito"/>
              <a:sym typeface="Nunito"/>
            </a:endParaRPr>
          </a:p>
          <a:p>
            <a:pPr indent="-330200" lvl="0" marL="457200" rtl="0" algn="l">
              <a:spcBef>
                <a:spcPts val="0"/>
              </a:spcBef>
              <a:spcAft>
                <a:spcPts val="0"/>
              </a:spcAft>
              <a:buClr>
                <a:srgbClr val="212529"/>
              </a:buClr>
              <a:buSzPts val="1600"/>
              <a:buFont typeface="Nunito"/>
              <a:buChar char="●"/>
            </a:pPr>
            <a:r>
              <a:rPr lang="en-GB" sz="1600">
                <a:latin typeface="Nunito"/>
                <a:ea typeface="Nunito"/>
                <a:cs typeface="Nunito"/>
                <a:sym typeface="Nunito"/>
              </a:rPr>
              <a:t>NCI Startup: development</a:t>
            </a:r>
            <a:endParaRPr sz="1600">
              <a:latin typeface="Nunito"/>
              <a:ea typeface="Nunito"/>
              <a:cs typeface="Nunito"/>
              <a:sym typeface="Nunito"/>
            </a:endParaRPr>
          </a:p>
          <a:p>
            <a:pPr indent="-330200" lvl="0" marL="457200" rtl="0" algn="l">
              <a:spcBef>
                <a:spcPts val="0"/>
              </a:spcBef>
              <a:spcAft>
                <a:spcPts val="0"/>
              </a:spcAft>
              <a:buClr>
                <a:srgbClr val="212529"/>
              </a:buClr>
              <a:buSzPts val="1600"/>
              <a:buFont typeface="Nunito"/>
              <a:buChar char="●"/>
            </a:pPr>
            <a:r>
              <a:rPr lang="en-GB" sz="1600">
                <a:latin typeface="Nunito"/>
                <a:ea typeface="Nunito"/>
                <a:cs typeface="Nunito"/>
                <a:sym typeface="Nunito"/>
              </a:rPr>
              <a:t>Industry: service agreements</a:t>
            </a:r>
            <a:endParaRPr sz="1600">
              <a:latin typeface="Nunito"/>
              <a:ea typeface="Nunito"/>
              <a:cs typeface="Nunito"/>
              <a:sym typeface="Nunito"/>
            </a:endParaRPr>
          </a:p>
          <a:p>
            <a:pPr indent="0" lvl="0" marL="457200" rtl="0" algn="l">
              <a:spcBef>
                <a:spcPts val="0"/>
              </a:spcBef>
              <a:spcAft>
                <a:spcPts val="0"/>
              </a:spcAft>
              <a:buNone/>
            </a:pPr>
            <a:r>
              <a:t/>
            </a:r>
            <a:endParaRPr sz="1600">
              <a:latin typeface="Nunito"/>
              <a:ea typeface="Nunito"/>
              <a:cs typeface="Nunito"/>
              <a:sym typeface="Nunito"/>
            </a:endParaRPr>
          </a:p>
          <a:p>
            <a:pPr indent="0" lvl="0" marL="0" rtl="0" algn="l">
              <a:spcBef>
                <a:spcPts val="0"/>
              </a:spcBef>
              <a:spcAft>
                <a:spcPts val="0"/>
              </a:spcAft>
              <a:buNone/>
            </a:pPr>
            <a:r>
              <a:rPr lang="en-GB" sz="1600" u="sng">
                <a:solidFill>
                  <a:schemeClr val="accent3"/>
                </a:solidFill>
                <a:latin typeface="Nunito"/>
                <a:ea typeface="Nunito"/>
                <a:cs typeface="Nunito"/>
                <a:sym typeface="Nunito"/>
                <a:hlinkClick r:id="rId5">
                  <a:extLst>
                    <a:ext uri="{A12FA001-AC4F-418D-AE19-62706E023703}">
                      <ahyp:hlinkClr val="tx"/>
                    </a:ext>
                  </a:extLst>
                </a:hlinkClick>
              </a:rPr>
              <a:t>https://nci.org.au</a:t>
            </a:r>
            <a:endParaRPr sz="1600">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a:p>
            <a:pPr indent="0" lvl="0" marL="0" rtl="0" algn="l">
              <a:spcBef>
                <a:spcPts val="0"/>
              </a:spcBef>
              <a:spcAft>
                <a:spcPts val="0"/>
              </a:spcAft>
              <a:buNone/>
            </a:pPr>
            <a:r>
              <a:rPr lang="en-GB" sz="1600">
                <a:latin typeface="Nunito"/>
                <a:ea typeface="Nunito"/>
                <a:cs typeface="Nunito"/>
                <a:sym typeface="Nunito"/>
              </a:rPr>
              <a:t>help@nci.org.au</a:t>
            </a:r>
            <a:endParaRPr sz="1600">
              <a:latin typeface="Nunito"/>
              <a:ea typeface="Nunito"/>
              <a:cs typeface="Nunito"/>
              <a:sym typeface="Nuni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45"/>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NCI</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392" name="Google Shape;392;p45"/>
          <p:cNvSpPr txBox="1"/>
          <p:nvPr/>
        </p:nvSpPr>
        <p:spPr>
          <a:xfrm>
            <a:off x="325400" y="1003975"/>
            <a:ext cx="8398500" cy="298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NCI Systems</a:t>
            </a:r>
            <a:endParaRPr sz="18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Gadi: tier-1 compute system</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Lustre file systems: /scratch, /g/data</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Massdata tape archive</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Data collections</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i="1" lang="en-GB" sz="1600">
                <a:latin typeface="Nunito"/>
                <a:ea typeface="Nunito"/>
                <a:cs typeface="Nunito"/>
                <a:sym typeface="Nunito"/>
              </a:rPr>
              <a:t>Cloud</a:t>
            </a:r>
            <a:endParaRPr i="1" sz="1600">
              <a:latin typeface="Nunito"/>
              <a:ea typeface="Nunito"/>
              <a:cs typeface="Nunito"/>
              <a:sym typeface="Nunito"/>
            </a:endParaRPr>
          </a:p>
          <a:p>
            <a:pPr indent="-330200" lvl="0" marL="457200" rtl="0" algn="l">
              <a:spcBef>
                <a:spcPts val="0"/>
              </a:spcBef>
              <a:spcAft>
                <a:spcPts val="0"/>
              </a:spcAft>
              <a:buSzPts val="1600"/>
              <a:buFont typeface="Nunito"/>
              <a:buChar char="●"/>
            </a:pPr>
            <a:r>
              <a:rPr i="1" lang="en-GB" sz="1600">
                <a:latin typeface="Nunito"/>
                <a:ea typeface="Nunito"/>
                <a:cs typeface="Nunito"/>
                <a:sym typeface="Nunito"/>
              </a:rPr>
              <a:t>Open OnDemand, will supersede Virtual Desktop Interface (VDI)</a:t>
            </a:r>
            <a:endParaRPr i="1" sz="16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Gadi - Bioinformatics</a:t>
            </a:r>
            <a:endParaRPr sz="18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Hugemem (1.5 TB), megamem (3 TB), gpuvolta nodes</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/g/data and /scratch file systems</a:t>
            </a:r>
            <a:endParaRPr sz="1600">
              <a:latin typeface="Nunito"/>
              <a:ea typeface="Nunito"/>
              <a:cs typeface="Nunito"/>
              <a:sym typeface="Nunito"/>
            </a:endParaRPr>
          </a:p>
        </p:txBody>
      </p:sp>
      <p:pic>
        <p:nvPicPr>
          <p:cNvPr id="393" name="Google Shape;393;p45"/>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394" name="Google Shape;394;p45"/>
          <p:cNvPicPr preferRelativeResize="0"/>
          <p:nvPr/>
        </p:nvPicPr>
        <p:blipFill>
          <a:blip r:embed="rId4">
            <a:alphaModFix/>
          </a:blip>
          <a:stretch>
            <a:fillRect/>
          </a:stretch>
        </p:blipFill>
        <p:spPr>
          <a:xfrm>
            <a:off x="4168200" y="1132975"/>
            <a:ext cx="4756751" cy="14081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9"/>
          <p:cNvSpPr txBox="1"/>
          <p:nvPr/>
        </p:nvSpPr>
        <p:spPr>
          <a:xfrm>
            <a:off x="543225" y="1201250"/>
            <a:ext cx="8039100" cy="203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900">
                <a:latin typeface="Nunito"/>
                <a:ea typeface="Nunito"/>
                <a:cs typeface="Nunito"/>
                <a:sym typeface="Nunito"/>
              </a:rPr>
              <a:t>We acknowledge the Traditional Owners and their custodianship of the lands on which we meet today.</a:t>
            </a:r>
            <a:endParaRPr sz="1900">
              <a:latin typeface="Nunito"/>
              <a:ea typeface="Nunito"/>
              <a:cs typeface="Nunito"/>
              <a:sym typeface="Nunito"/>
            </a:endParaRPr>
          </a:p>
          <a:p>
            <a:pPr indent="0" lvl="0" marL="0" rtl="0" algn="l">
              <a:spcBef>
                <a:spcPts val="0"/>
              </a:spcBef>
              <a:spcAft>
                <a:spcPts val="0"/>
              </a:spcAft>
              <a:buNone/>
            </a:pPr>
            <a:r>
              <a:t/>
            </a:r>
            <a:endParaRPr sz="1900">
              <a:latin typeface="Nunito"/>
              <a:ea typeface="Nunito"/>
              <a:cs typeface="Nunito"/>
              <a:sym typeface="Nunito"/>
            </a:endParaRPr>
          </a:p>
          <a:p>
            <a:pPr indent="0" lvl="0" marL="0" rtl="0" algn="l">
              <a:spcBef>
                <a:spcPts val="0"/>
              </a:spcBef>
              <a:spcAft>
                <a:spcPts val="0"/>
              </a:spcAft>
              <a:buNone/>
            </a:pPr>
            <a:r>
              <a:rPr lang="en-GB" sz="1900">
                <a:latin typeface="Nunito"/>
                <a:ea typeface="Nunito"/>
                <a:cs typeface="Nunito"/>
                <a:sym typeface="Nunito"/>
              </a:rPr>
              <a:t>We pay our respects to their Ancestors and their descendants, who continue cultural and spiritual connections to Country.</a:t>
            </a:r>
            <a:endParaRPr sz="1900">
              <a:latin typeface="Nunito"/>
              <a:ea typeface="Nunito"/>
              <a:cs typeface="Nunito"/>
              <a:sym typeface="Nunito"/>
            </a:endParaRPr>
          </a:p>
          <a:p>
            <a:pPr indent="0" lvl="0" marL="0" rtl="0" algn="l">
              <a:spcBef>
                <a:spcPts val="0"/>
              </a:spcBef>
              <a:spcAft>
                <a:spcPts val="0"/>
              </a:spcAft>
              <a:buNone/>
            </a:pPr>
            <a:r>
              <a:t/>
            </a:r>
            <a:endParaRPr sz="1900">
              <a:latin typeface="Nunito"/>
              <a:ea typeface="Nunito"/>
              <a:cs typeface="Nunito"/>
              <a:sym typeface="Nunito"/>
            </a:endParaRPr>
          </a:p>
          <a:p>
            <a:pPr indent="0" lvl="0" marL="0" rtl="0" algn="l">
              <a:spcBef>
                <a:spcPts val="0"/>
              </a:spcBef>
              <a:spcAft>
                <a:spcPts val="0"/>
              </a:spcAft>
              <a:buNone/>
            </a:pPr>
            <a:r>
              <a:rPr lang="en-GB" sz="1900">
                <a:latin typeface="Nunito"/>
                <a:ea typeface="Nunito"/>
                <a:cs typeface="Nunito"/>
                <a:sym typeface="Nunito"/>
              </a:rPr>
              <a:t>We recognise their valuable contributions to Australian and global society.</a:t>
            </a:r>
            <a:endParaRPr sz="1900">
              <a:latin typeface="Nunito"/>
              <a:ea typeface="Nunito"/>
              <a:cs typeface="Nunito"/>
              <a:sym typeface="Nunito"/>
            </a:endParaRPr>
          </a:p>
        </p:txBody>
      </p:sp>
      <p:sp>
        <p:nvSpPr>
          <p:cNvPr id="123" name="Google Shape;123;p19"/>
          <p:cNvSpPr txBox="1"/>
          <p:nvPr/>
        </p:nvSpPr>
        <p:spPr>
          <a:xfrm>
            <a:off x="228600" y="228600"/>
            <a:ext cx="7553700" cy="69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rgbClr val="104388"/>
                </a:solidFill>
                <a:latin typeface="Nunito"/>
                <a:ea typeface="Nunito"/>
                <a:cs typeface="Nunito"/>
                <a:sym typeface="Nunito"/>
              </a:rPr>
              <a:t>Acknowledgement of Country</a:t>
            </a:r>
            <a:endParaRPr sz="3000">
              <a:solidFill>
                <a:srgbClr val="104388"/>
              </a:solidFill>
              <a:latin typeface="Nunito"/>
              <a:ea typeface="Nunito"/>
              <a:cs typeface="Nunito"/>
              <a:sym typeface="Nunito"/>
            </a:endParaRPr>
          </a:p>
        </p:txBody>
      </p:sp>
      <p:pic>
        <p:nvPicPr>
          <p:cNvPr id="124" name="Google Shape;124;p19"/>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46"/>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NCI</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00" name="Google Shape;400;p46"/>
          <p:cNvSpPr txBox="1"/>
          <p:nvPr/>
        </p:nvSpPr>
        <p:spPr>
          <a:xfrm>
            <a:off x="267750" y="1003975"/>
            <a:ext cx="6085800" cy="350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Stakeholders (resource schemes)</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b="1" lang="en-GB" sz="1600">
                <a:latin typeface="Nunito"/>
                <a:ea typeface="Nunito"/>
                <a:cs typeface="Nunito"/>
                <a:sym typeface="Nunito"/>
              </a:rPr>
              <a:t>Government</a:t>
            </a:r>
            <a:r>
              <a:rPr lang="en-GB" sz="1600">
                <a:latin typeface="Nunito"/>
                <a:ea typeface="Nunito"/>
                <a:cs typeface="Nunito"/>
                <a:sym typeface="Nunito"/>
              </a:rPr>
              <a:t>: Bureau of Meteorology, CSIRO, Geoscience Australia, Antarctic Division, NSW, QLD, VIC</a:t>
            </a:r>
            <a:endParaRPr sz="1600">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a:p>
            <a:pPr indent="0" lvl="0" marL="0" rtl="0" algn="l">
              <a:spcBef>
                <a:spcPts val="0"/>
              </a:spcBef>
              <a:spcAft>
                <a:spcPts val="0"/>
              </a:spcAft>
              <a:buNone/>
            </a:pPr>
            <a:r>
              <a:rPr b="1" lang="en-GB" sz="1600">
                <a:latin typeface="Nunito"/>
                <a:ea typeface="Nunito"/>
                <a:cs typeface="Nunito"/>
                <a:sym typeface="Nunito"/>
              </a:rPr>
              <a:t>Universities</a:t>
            </a:r>
            <a:r>
              <a:rPr lang="en-GB" sz="1600">
                <a:latin typeface="Nunito"/>
                <a:ea typeface="Nunito"/>
                <a:cs typeface="Nunito"/>
                <a:sym typeface="Nunito"/>
              </a:rPr>
              <a:t>: Adelaide, ANU, Deakin, La Trobe, Melbourne, Macquarie, Monash, RMIT, Sydney, Tasmania, UNSW, UQ, Victoria, WSU, Wollongong</a:t>
            </a:r>
            <a:endParaRPr sz="1600">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a:p>
            <a:pPr indent="0" lvl="0" marL="0" rtl="0" algn="l">
              <a:spcBef>
                <a:spcPts val="0"/>
              </a:spcBef>
              <a:spcAft>
                <a:spcPts val="0"/>
              </a:spcAft>
              <a:buNone/>
            </a:pPr>
            <a:r>
              <a:rPr b="1" lang="en-GB" sz="1600">
                <a:latin typeface="Nunito"/>
                <a:ea typeface="Nunito"/>
                <a:cs typeface="Nunito"/>
                <a:sym typeface="Nunito"/>
              </a:rPr>
              <a:t>Consortia</a:t>
            </a:r>
            <a:r>
              <a:rPr lang="en-GB" sz="1600">
                <a:latin typeface="Nunito"/>
                <a:ea typeface="Nunito"/>
                <a:cs typeface="Nunito"/>
                <a:sym typeface="Nunito"/>
              </a:rPr>
              <a:t>: BioCommons, Intersect, QCIF</a:t>
            </a:r>
            <a:endParaRPr sz="1600">
              <a:latin typeface="Nunito"/>
              <a:ea typeface="Nunito"/>
              <a:cs typeface="Nunito"/>
              <a:sym typeface="Nunito"/>
            </a:endParaRPr>
          </a:p>
          <a:p>
            <a:pPr indent="0" lvl="0" marL="0" rtl="0" algn="l">
              <a:spcBef>
                <a:spcPts val="0"/>
              </a:spcBef>
              <a:spcAft>
                <a:spcPts val="0"/>
              </a:spcAft>
              <a:buNone/>
            </a:pPr>
            <a:r>
              <a:rPr b="1" lang="en-GB" sz="1600">
                <a:latin typeface="Nunito"/>
                <a:ea typeface="Nunito"/>
                <a:cs typeface="Nunito"/>
                <a:sym typeface="Nunito"/>
              </a:rPr>
              <a:t>Institutes</a:t>
            </a:r>
            <a:r>
              <a:rPr lang="en-GB" sz="1600">
                <a:latin typeface="Nunito"/>
                <a:ea typeface="Nunito"/>
                <a:cs typeface="Nunito"/>
                <a:sym typeface="Nunito"/>
              </a:rPr>
              <a:t>: Garvan, Victor Chang, Autism CRC, CCIA</a:t>
            </a:r>
            <a:endParaRPr sz="16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p:txBody>
      </p:sp>
      <p:pic>
        <p:nvPicPr>
          <p:cNvPr id="401" name="Google Shape;401;p4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47"/>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NCI</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07" name="Google Shape;407;p47"/>
          <p:cNvSpPr txBox="1"/>
          <p:nvPr/>
        </p:nvSpPr>
        <p:spPr>
          <a:xfrm>
            <a:off x="267750" y="1003975"/>
            <a:ext cx="60858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Services</a:t>
            </a:r>
            <a:endParaRPr sz="18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Help Desk: </a:t>
            </a:r>
            <a:r>
              <a:rPr lang="en-GB" sz="1600" u="sng">
                <a:solidFill>
                  <a:schemeClr val="hlink"/>
                </a:solidFill>
                <a:latin typeface="Nunito"/>
                <a:ea typeface="Nunito"/>
                <a:cs typeface="Nunito"/>
                <a:sym typeface="Nunito"/>
                <a:hlinkClick r:id="rId3"/>
              </a:rPr>
              <a:t>help@nci.org.au</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User registration: </a:t>
            </a:r>
            <a:r>
              <a:rPr lang="en-GB" sz="1600" u="sng">
                <a:solidFill>
                  <a:schemeClr val="hlink"/>
                </a:solidFill>
                <a:latin typeface="Nunito"/>
                <a:ea typeface="Nunito"/>
                <a:cs typeface="Nunito"/>
                <a:sym typeface="Nunito"/>
                <a:hlinkClick r:id="rId4"/>
              </a:rPr>
              <a:t>https://my.nci.org.au</a:t>
            </a:r>
            <a:r>
              <a:rPr lang="en-GB" sz="1600">
                <a:latin typeface="Nunito"/>
                <a:ea typeface="Nunito"/>
                <a:cs typeface="Nunito"/>
                <a:sym typeface="Nunito"/>
              </a:rPr>
              <a:t> </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Start up projects: </a:t>
            </a:r>
            <a:r>
              <a:rPr lang="en-GB" sz="1600" u="sng">
                <a:solidFill>
                  <a:schemeClr val="hlink"/>
                </a:solidFill>
                <a:latin typeface="Nunito"/>
                <a:ea typeface="Nunito"/>
                <a:cs typeface="Nunito"/>
                <a:sym typeface="Nunito"/>
                <a:hlinkClick r:id="rId5"/>
              </a:rPr>
              <a:t>https://my.nci.org.au</a:t>
            </a:r>
            <a:r>
              <a:rPr lang="en-GB" sz="1600">
                <a:latin typeface="Nunito"/>
                <a:ea typeface="Nunito"/>
                <a:cs typeface="Nunito"/>
                <a:sym typeface="Nunito"/>
              </a:rPr>
              <a:t> (Gadi)</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Consultation: User services group</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Application build and install: User Services, HPC</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Workflow optimisation: User Services, HPC</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Data collections</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Cloud: coming...</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Open OnDemand: coming…</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Training: new training group, led by Dr Jingbo Wang</a:t>
            </a:r>
            <a:endParaRPr sz="16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p:txBody>
      </p:sp>
      <p:pic>
        <p:nvPicPr>
          <p:cNvPr id="408" name="Google Shape;408;p47"/>
          <p:cNvPicPr preferRelativeResize="0"/>
          <p:nvPr/>
        </p:nvPicPr>
        <p:blipFill rotWithShape="1">
          <a:blip r:embed="rId6">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12" name="Shape 412"/>
        <p:cNvGrpSpPr/>
        <p:nvPr/>
      </p:nvGrpSpPr>
      <p:grpSpPr>
        <a:xfrm>
          <a:off x="0" y="0"/>
          <a:ext cx="0" cy="0"/>
          <a:chOff x="0" y="0"/>
          <a:chExt cx="0" cy="0"/>
        </a:xfrm>
      </p:grpSpPr>
      <p:sp>
        <p:nvSpPr>
          <p:cNvPr id="413" name="Google Shape;413;p48"/>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NCI</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14" name="Google Shape;414;p48"/>
          <p:cNvSpPr txBox="1"/>
          <p:nvPr/>
        </p:nvSpPr>
        <p:spPr>
          <a:xfrm>
            <a:off x="267750" y="1003975"/>
            <a:ext cx="6085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Any relevant activities, training, communities of practices</a:t>
            </a:r>
            <a:endParaRPr sz="1800">
              <a:latin typeface="Nunito"/>
              <a:ea typeface="Nunito"/>
              <a:cs typeface="Nunito"/>
              <a:sym typeface="Nunito"/>
            </a:endParaRPr>
          </a:p>
        </p:txBody>
      </p:sp>
      <p:pic>
        <p:nvPicPr>
          <p:cNvPr id="415" name="Google Shape;415;p48"/>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19" name="Shape 419"/>
        <p:cNvGrpSpPr/>
        <p:nvPr/>
      </p:nvGrpSpPr>
      <p:grpSpPr>
        <a:xfrm>
          <a:off x="0" y="0"/>
          <a:ext cx="0" cy="0"/>
          <a:chOff x="0" y="0"/>
          <a:chExt cx="0" cy="0"/>
        </a:xfrm>
      </p:grpSpPr>
      <p:sp>
        <p:nvSpPr>
          <p:cNvPr id="420" name="Google Shape;420;p49"/>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NCI</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21" name="Google Shape;421;p49"/>
          <p:cNvSpPr txBox="1"/>
          <p:nvPr/>
        </p:nvSpPr>
        <p:spPr>
          <a:xfrm>
            <a:off x="267750" y="1003975"/>
            <a:ext cx="6085800" cy="323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R</a:t>
            </a:r>
            <a:r>
              <a:rPr lang="en-GB" sz="1800">
                <a:latin typeface="Nunito"/>
                <a:ea typeface="Nunito"/>
                <a:cs typeface="Nunito"/>
                <a:sym typeface="Nunito"/>
              </a:rPr>
              <a:t>esource schemes</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457200" lvl="0" marL="0" rtl="0" algn="l">
              <a:spcBef>
                <a:spcPts val="0"/>
              </a:spcBef>
              <a:spcAft>
                <a:spcPts val="0"/>
              </a:spcAft>
              <a:buNone/>
            </a:pPr>
            <a:r>
              <a:rPr lang="en-GB" sz="1800">
                <a:latin typeface="Nunito"/>
                <a:ea typeface="Nunito"/>
                <a:cs typeface="Nunito"/>
                <a:sym typeface="Nunito"/>
              </a:rPr>
              <a:t>Merit: NCMAS, ANUMAS</a:t>
            </a:r>
            <a:endParaRPr sz="1800">
              <a:latin typeface="Nunito"/>
              <a:ea typeface="Nunito"/>
              <a:cs typeface="Nunito"/>
              <a:sym typeface="Nunito"/>
            </a:endParaRPr>
          </a:p>
          <a:p>
            <a:pPr indent="457200" lvl="0" marL="0" rtl="0" algn="l">
              <a:spcBef>
                <a:spcPts val="0"/>
              </a:spcBef>
              <a:spcAft>
                <a:spcPts val="0"/>
              </a:spcAft>
              <a:buNone/>
            </a:pPr>
            <a:r>
              <a:t/>
            </a:r>
            <a:endParaRPr sz="1800">
              <a:latin typeface="Nunito"/>
              <a:ea typeface="Nunito"/>
              <a:cs typeface="Nunito"/>
              <a:sym typeface="Nunito"/>
            </a:endParaRPr>
          </a:p>
          <a:p>
            <a:pPr indent="457200" lvl="0" marL="0" rtl="0" algn="l">
              <a:spcBef>
                <a:spcPts val="0"/>
              </a:spcBef>
              <a:spcAft>
                <a:spcPts val="0"/>
              </a:spcAft>
              <a:buNone/>
            </a:pPr>
            <a:r>
              <a:rPr lang="en-GB" sz="1800">
                <a:latin typeface="Nunito"/>
                <a:ea typeface="Nunito"/>
                <a:cs typeface="Nunito"/>
                <a:sym typeface="Nunito"/>
              </a:rPr>
              <a:t>Stakeholder: universities, .gov.au, institutes</a:t>
            </a:r>
            <a:endParaRPr sz="1800">
              <a:latin typeface="Nunito"/>
              <a:ea typeface="Nunito"/>
              <a:cs typeface="Nunito"/>
              <a:sym typeface="Nunito"/>
            </a:endParaRPr>
          </a:p>
          <a:p>
            <a:pPr indent="457200" lvl="0" marL="0" rtl="0" algn="l">
              <a:spcBef>
                <a:spcPts val="0"/>
              </a:spcBef>
              <a:spcAft>
                <a:spcPts val="0"/>
              </a:spcAft>
              <a:buNone/>
            </a:pPr>
            <a:r>
              <a:t/>
            </a:r>
            <a:endParaRPr sz="1800">
              <a:latin typeface="Nunito"/>
              <a:ea typeface="Nunito"/>
              <a:cs typeface="Nunito"/>
              <a:sym typeface="Nunito"/>
            </a:endParaRPr>
          </a:p>
          <a:p>
            <a:pPr indent="457200" lvl="0" marL="0" rtl="0" algn="l">
              <a:spcBef>
                <a:spcPts val="0"/>
              </a:spcBef>
              <a:spcAft>
                <a:spcPts val="0"/>
              </a:spcAft>
              <a:buNone/>
            </a:pPr>
            <a:r>
              <a:rPr lang="en-GB" sz="1800">
                <a:latin typeface="Nunito"/>
                <a:ea typeface="Nunito"/>
                <a:cs typeface="Nunito"/>
                <a:sym typeface="Nunito"/>
              </a:rPr>
              <a:t>NCI Startup: development</a:t>
            </a:r>
            <a:endParaRPr sz="1800">
              <a:latin typeface="Nunito"/>
              <a:ea typeface="Nunito"/>
              <a:cs typeface="Nunito"/>
              <a:sym typeface="Nunito"/>
            </a:endParaRPr>
          </a:p>
          <a:p>
            <a:pPr indent="457200" lvl="0" marL="0" rtl="0" algn="l">
              <a:spcBef>
                <a:spcPts val="0"/>
              </a:spcBef>
              <a:spcAft>
                <a:spcPts val="0"/>
              </a:spcAft>
              <a:buNone/>
            </a:pPr>
            <a:r>
              <a:t/>
            </a:r>
            <a:endParaRPr sz="1800">
              <a:latin typeface="Nunito"/>
              <a:ea typeface="Nunito"/>
              <a:cs typeface="Nunito"/>
              <a:sym typeface="Nunito"/>
            </a:endParaRPr>
          </a:p>
          <a:p>
            <a:pPr indent="457200" lvl="0" marL="0" rtl="0" algn="l">
              <a:spcBef>
                <a:spcPts val="0"/>
              </a:spcBef>
              <a:spcAft>
                <a:spcPts val="0"/>
              </a:spcAft>
              <a:buNone/>
            </a:pPr>
            <a:r>
              <a:rPr lang="en-GB" sz="1800">
                <a:latin typeface="Nunito"/>
                <a:ea typeface="Nunito"/>
                <a:cs typeface="Nunito"/>
                <a:sym typeface="Nunito"/>
              </a:rPr>
              <a:t>Industry: service agreements</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p:txBody>
      </p:sp>
      <p:pic>
        <p:nvPicPr>
          <p:cNvPr id="422" name="Google Shape;422;p49"/>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50"/>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NCI</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28" name="Google Shape;428;p50"/>
          <p:cNvSpPr txBox="1"/>
          <p:nvPr/>
        </p:nvSpPr>
        <p:spPr>
          <a:xfrm>
            <a:off x="267750" y="1003975"/>
            <a:ext cx="6085800" cy="184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Public web site </a:t>
            </a:r>
            <a:r>
              <a:rPr lang="en-GB" sz="1800" u="sng">
                <a:solidFill>
                  <a:schemeClr val="hlink"/>
                </a:solidFill>
                <a:latin typeface="Nunito"/>
                <a:ea typeface="Nunito"/>
                <a:cs typeface="Nunito"/>
                <a:sym typeface="Nunito"/>
                <a:hlinkClick r:id="rId3"/>
              </a:rPr>
              <a:t>https://nci.org.au</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User and project registration </a:t>
            </a:r>
            <a:r>
              <a:rPr lang="en-GB" sz="1800" u="sng">
                <a:solidFill>
                  <a:schemeClr val="hlink"/>
                </a:solidFill>
                <a:latin typeface="Nunito"/>
                <a:ea typeface="Nunito"/>
                <a:cs typeface="Nunito"/>
                <a:sym typeface="Nunito"/>
                <a:hlinkClick r:id="rId4"/>
              </a:rPr>
              <a:t>https://my.nci.org.au</a:t>
            </a:r>
            <a:r>
              <a:rPr lang="en-GB" sz="1800">
                <a:latin typeface="Nunito"/>
                <a:ea typeface="Nunito"/>
                <a:cs typeface="Nunito"/>
                <a:sym typeface="Nunito"/>
              </a:rPr>
              <a:t> </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NCMAS </a:t>
            </a:r>
            <a:r>
              <a:rPr lang="en-GB" sz="1800" u="sng">
                <a:solidFill>
                  <a:schemeClr val="hlink"/>
                </a:solidFill>
                <a:latin typeface="Nunito"/>
                <a:ea typeface="Nunito"/>
                <a:cs typeface="Nunito"/>
                <a:sym typeface="Nunito"/>
                <a:hlinkClick r:id="rId5"/>
              </a:rPr>
              <a:t>https://ncmas.nci.org.au</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p:txBody>
      </p:sp>
      <p:pic>
        <p:nvPicPr>
          <p:cNvPr id="429" name="Google Shape;429;p50"/>
          <p:cNvPicPr preferRelativeResize="0"/>
          <p:nvPr/>
        </p:nvPicPr>
        <p:blipFill rotWithShape="1">
          <a:blip r:embed="rId6">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1"/>
          <p:cNvSpPr txBox="1"/>
          <p:nvPr/>
        </p:nvSpPr>
        <p:spPr>
          <a:xfrm>
            <a:off x="428775" y="929225"/>
            <a:ext cx="8456100" cy="842700"/>
          </a:xfrm>
          <a:prstGeom prst="rect">
            <a:avLst/>
          </a:prstGeom>
          <a:noFill/>
          <a:ln>
            <a:noFill/>
          </a:ln>
        </p:spPr>
        <p:txBody>
          <a:bodyPr anchorCtr="0" anchor="t" bIns="19050" lIns="38100" spcFirstLastPara="1" rIns="38100" wrap="square" tIns="19050">
            <a:noAutofit/>
          </a:bodyPr>
          <a:lstStyle/>
          <a:p>
            <a:pPr indent="0" lvl="0" marL="0" marR="0" rtl="0" algn="ctr">
              <a:spcBef>
                <a:spcPts val="0"/>
              </a:spcBef>
              <a:spcAft>
                <a:spcPts val="0"/>
              </a:spcAft>
              <a:buNone/>
            </a:pPr>
            <a:r>
              <a:rPr lang="en-GB" sz="3000">
                <a:solidFill>
                  <a:srgbClr val="104388"/>
                </a:solidFill>
                <a:latin typeface="Nunito"/>
                <a:ea typeface="Nunito"/>
                <a:cs typeface="Nunito"/>
                <a:sym typeface="Nunito"/>
              </a:rPr>
              <a:t>Pawsey Supercomputing Centre</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rPr lang="en-GB" sz="2400">
                <a:solidFill>
                  <a:srgbClr val="104388"/>
                </a:solidFill>
                <a:latin typeface="Nunito"/>
                <a:ea typeface="Nunito"/>
                <a:cs typeface="Nunito"/>
                <a:sym typeface="Nunito"/>
              </a:rPr>
              <a:t>Dr Maciej Cytowski</a:t>
            </a:r>
            <a:endParaRPr sz="2400">
              <a:solidFill>
                <a:srgbClr val="104388"/>
              </a:solidFill>
              <a:latin typeface="Nunito"/>
              <a:ea typeface="Nunito"/>
              <a:cs typeface="Nunito"/>
              <a:sym typeface="Nunito"/>
            </a:endParaRPr>
          </a:p>
          <a:p>
            <a:pPr indent="0" lvl="0" marL="0" marR="0" rtl="0" algn="ctr">
              <a:spcBef>
                <a:spcPts val="0"/>
              </a:spcBef>
              <a:spcAft>
                <a:spcPts val="0"/>
              </a:spcAft>
              <a:buNone/>
            </a:pPr>
            <a:r>
              <a:t/>
            </a:r>
            <a:endParaRPr sz="4800">
              <a:solidFill>
                <a:schemeClr val="dk1"/>
              </a:solidFill>
              <a:latin typeface="Nunito"/>
              <a:ea typeface="Nunito"/>
              <a:cs typeface="Nunito"/>
              <a:sym typeface="Nunito"/>
            </a:endParaRPr>
          </a:p>
        </p:txBody>
      </p:sp>
      <p:pic>
        <p:nvPicPr>
          <p:cNvPr id="435" name="Google Shape;435;p51"/>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2"/>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Pawsey Supercomputing Research Centre</a:t>
            </a:r>
            <a:endParaRPr sz="3000">
              <a:solidFill>
                <a:srgbClr val="104388"/>
              </a:solidFill>
              <a:latin typeface="Nunito"/>
              <a:ea typeface="Nunito"/>
              <a:cs typeface="Nunito"/>
              <a:sym typeface="Nunito"/>
            </a:endParaRPr>
          </a:p>
          <a:p>
            <a:pPr indent="0" lvl="0" marL="0" marR="0" rtl="0" algn="l">
              <a:spcBef>
                <a:spcPts val="0"/>
              </a:spcBef>
              <a:spcAft>
                <a:spcPts val="0"/>
              </a:spcAft>
              <a:buNone/>
            </a:pPr>
            <a:r>
              <a:rPr lang="en-GB" sz="1500">
                <a:solidFill>
                  <a:srgbClr val="104388"/>
                </a:solidFill>
                <a:latin typeface="Nunito"/>
                <a:ea typeface="Nunito"/>
                <a:cs typeface="Nunito"/>
                <a:sym typeface="Nunito"/>
              </a:rPr>
              <a:t>Introduction</a:t>
            </a:r>
            <a:endParaRPr sz="1500">
              <a:solidFill>
                <a:srgbClr val="104388"/>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41" name="Google Shape;441;p52"/>
          <p:cNvSpPr txBox="1"/>
          <p:nvPr/>
        </p:nvSpPr>
        <p:spPr>
          <a:xfrm>
            <a:off x="267750" y="1101425"/>
            <a:ext cx="9144000" cy="386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latin typeface="Nunito"/>
                <a:ea typeface="Nunito"/>
                <a:cs typeface="Nunito"/>
                <a:sym typeface="Nunito"/>
              </a:rPr>
              <a:t>Australian Tier-1 Research Facility</a:t>
            </a:r>
            <a:endParaRPr b="1" sz="1600">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Headquartered in Perth, Western Australia on Whadjuk country</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Launched as Pawsey in 2014 with foundations back to 2000</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Critical support for SKA infrastructure on Wajarri Yamatii country, 800km north of Perth</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AU$70m capital refresh by Australian Government</a:t>
            </a:r>
            <a:endParaRPr>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a:p>
            <a:pPr indent="0" lvl="0" marL="0" rtl="0" algn="l">
              <a:spcBef>
                <a:spcPts val="0"/>
              </a:spcBef>
              <a:spcAft>
                <a:spcPts val="0"/>
              </a:spcAft>
              <a:buNone/>
            </a:pPr>
            <a:r>
              <a:rPr b="1" lang="en-GB" sz="1500">
                <a:latin typeface="Nunito"/>
                <a:ea typeface="Nunito"/>
                <a:cs typeface="Nunito"/>
                <a:sym typeface="Nunito"/>
              </a:rPr>
              <a:t>Pawsey People</a:t>
            </a:r>
            <a:endParaRPr b="1" sz="1500">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50+ staff employed via CSIRO in UJV</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Supercomputing Applications Specialist with research background in various fields including bioinformatics, quantum chemistry, CFD, astrophysics, computational science and more…</a:t>
            </a:r>
            <a:endParaRPr>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a:p>
            <a:pPr indent="0" lvl="0" marL="0" rtl="0" algn="l">
              <a:spcBef>
                <a:spcPts val="0"/>
              </a:spcBef>
              <a:spcAft>
                <a:spcPts val="0"/>
              </a:spcAft>
              <a:buNone/>
            </a:pPr>
            <a:r>
              <a:rPr b="1" lang="en-GB" sz="1600">
                <a:latin typeface="Nunito"/>
                <a:ea typeface="Nunito"/>
                <a:cs typeface="Nunito"/>
                <a:sym typeface="Nunito"/>
              </a:rPr>
              <a:t>Pawsey Researchers</a:t>
            </a:r>
            <a:endParaRPr b="1"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Supporting 200+ projects and 3000+ researchers across all disciplines</a:t>
            </a:r>
            <a:endParaRPr sz="1600">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p:txBody>
      </p:sp>
      <p:pic>
        <p:nvPicPr>
          <p:cNvPr id="442" name="Google Shape;442;p52"/>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443" name="Google Shape;443;p52"/>
          <p:cNvPicPr preferRelativeResize="0"/>
          <p:nvPr/>
        </p:nvPicPr>
        <p:blipFill>
          <a:blip r:embed="rId4">
            <a:alphaModFix/>
          </a:blip>
          <a:stretch>
            <a:fillRect/>
          </a:stretch>
        </p:blipFill>
        <p:spPr>
          <a:xfrm>
            <a:off x="4572000" y="4103625"/>
            <a:ext cx="4531800" cy="52347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3"/>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Pawsey Supercomputing Research Centre</a:t>
            </a:r>
            <a:r>
              <a:rPr b="1" lang="en-GB" sz="3000">
                <a:solidFill>
                  <a:srgbClr val="104388"/>
                </a:solidFill>
                <a:latin typeface="Nunito"/>
                <a:ea typeface="Nunito"/>
                <a:cs typeface="Nunito"/>
                <a:sym typeface="Nunito"/>
              </a:rPr>
              <a:t> </a:t>
            </a:r>
            <a:endParaRPr b="1" sz="3000">
              <a:solidFill>
                <a:srgbClr val="104388"/>
              </a:solidFill>
              <a:latin typeface="Nunito"/>
              <a:ea typeface="Nunito"/>
              <a:cs typeface="Nunito"/>
              <a:sym typeface="Nunito"/>
            </a:endParaRPr>
          </a:p>
          <a:p>
            <a:pPr indent="0" lvl="0" marL="0" marR="0" rtl="0" algn="l">
              <a:spcBef>
                <a:spcPts val="0"/>
              </a:spcBef>
              <a:spcAft>
                <a:spcPts val="0"/>
              </a:spcAft>
              <a:buNone/>
            </a:pPr>
            <a:r>
              <a:rPr lang="en-GB" sz="1500">
                <a:solidFill>
                  <a:srgbClr val="104388"/>
                </a:solidFill>
                <a:latin typeface="Nunito"/>
                <a:ea typeface="Nunito"/>
                <a:cs typeface="Nunito"/>
                <a:sym typeface="Nunito"/>
              </a:rPr>
              <a:t>Project Examples</a:t>
            </a:r>
            <a:endParaRPr sz="1500">
              <a:solidFill>
                <a:srgbClr val="104388"/>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49" name="Google Shape;449;p53"/>
          <p:cNvSpPr txBox="1"/>
          <p:nvPr/>
        </p:nvSpPr>
        <p:spPr>
          <a:xfrm>
            <a:off x="267750" y="1025225"/>
            <a:ext cx="7960500" cy="2493600"/>
          </a:xfrm>
          <a:prstGeom prst="rect">
            <a:avLst/>
          </a:prstGeom>
          <a:noFill/>
          <a:ln>
            <a:noFill/>
          </a:ln>
        </p:spPr>
        <p:txBody>
          <a:bodyPr anchorCtr="0" anchor="t" bIns="91425" lIns="91425" spcFirstLastPara="1" rIns="91425" wrap="square" tIns="91425">
            <a:spAutoFit/>
          </a:bodyPr>
          <a:lstStyle/>
          <a:p>
            <a:pPr indent="-323850" lvl="0" marL="457200" rtl="0" algn="l">
              <a:lnSpc>
                <a:spcPct val="150000"/>
              </a:lnSpc>
              <a:spcBef>
                <a:spcPts val="0"/>
              </a:spcBef>
              <a:spcAft>
                <a:spcPts val="0"/>
              </a:spcAft>
              <a:buClr>
                <a:schemeClr val="dk2"/>
              </a:buClr>
              <a:buSzPts val="1500"/>
              <a:buFont typeface="Nunito"/>
              <a:buChar char="●"/>
            </a:pPr>
            <a:r>
              <a:rPr lang="en-GB" sz="1500">
                <a:solidFill>
                  <a:schemeClr val="dk2"/>
                </a:solidFill>
                <a:highlight>
                  <a:srgbClr val="FCFCFC"/>
                </a:highlight>
                <a:latin typeface="Nunito"/>
                <a:ea typeface="Nunito"/>
                <a:cs typeface="Nunito"/>
                <a:sym typeface="Nunito"/>
              </a:rPr>
              <a:t>Trace and Environmental DNA (TrEnD) Laboratory (Curtin University)</a:t>
            </a:r>
            <a:endParaRPr sz="1500">
              <a:solidFill>
                <a:schemeClr val="dk2"/>
              </a:solidFill>
              <a:highlight>
                <a:srgbClr val="FCFCFC"/>
              </a:highlight>
              <a:latin typeface="Nunito"/>
              <a:ea typeface="Nunito"/>
              <a:cs typeface="Nunito"/>
              <a:sym typeface="Nunito"/>
            </a:endParaRPr>
          </a:p>
          <a:p>
            <a:pPr indent="-323850" lvl="1" marL="914400" rtl="0" algn="l">
              <a:lnSpc>
                <a:spcPct val="150000"/>
              </a:lnSpc>
              <a:spcBef>
                <a:spcPts val="0"/>
              </a:spcBef>
              <a:spcAft>
                <a:spcPts val="0"/>
              </a:spcAft>
              <a:buClr>
                <a:schemeClr val="dk2"/>
              </a:buClr>
              <a:buSzPts val="1500"/>
              <a:buFont typeface="Nunito"/>
              <a:buChar char="○"/>
            </a:pPr>
            <a:r>
              <a:rPr lang="en-GB" sz="1500">
                <a:solidFill>
                  <a:schemeClr val="dk2"/>
                </a:solidFill>
                <a:highlight>
                  <a:srgbClr val="FCFCFC"/>
                </a:highlight>
                <a:latin typeface="Nunito"/>
                <a:ea typeface="Nunito"/>
                <a:cs typeface="Nunito"/>
                <a:sym typeface="Nunito"/>
              </a:rPr>
              <a:t>Environmental DNA (eDNA) metabarcoding reveals biodiversity</a:t>
            </a:r>
            <a:endParaRPr sz="1500">
              <a:solidFill>
                <a:schemeClr val="dk2"/>
              </a:solidFill>
              <a:highlight>
                <a:srgbClr val="FCFCFC"/>
              </a:highlight>
              <a:latin typeface="Nunito"/>
              <a:ea typeface="Nunito"/>
              <a:cs typeface="Nunito"/>
              <a:sym typeface="Nunito"/>
            </a:endParaRPr>
          </a:p>
          <a:p>
            <a:pPr indent="-323850" lvl="1" marL="914400" rtl="0" algn="l">
              <a:lnSpc>
                <a:spcPct val="150000"/>
              </a:lnSpc>
              <a:spcBef>
                <a:spcPts val="0"/>
              </a:spcBef>
              <a:spcAft>
                <a:spcPts val="0"/>
              </a:spcAft>
              <a:buClr>
                <a:schemeClr val="dk2"/>
              </a:buClr>
              <a:buSzPts val="1500"/>
              <a:buFont typeface="Nunito"/>
              <a:buChar char="○"/>
            </a:pPr>
            <a:r>
              <a:rPr lang="en-GB" sz="1500">
                <a:solidFill>
                  <a:schemeClr val="dk2"/>
                </a:solidFill>
                <a:highlight>
                  <a:srgbClr val="FCFCFC"/>
                </a:highlight>
                <a:latin typeface="Nunito"/>
                <a:ea typeface="Nunito"/>
                <a:cs typeface="Nunito"/>
                <a:sym typeface="Nunito"/>
              </a:rPr>
              <a:t>Nextflow workflow led to joint publication of eDNA pipeline</a:t>
            </a:r>
            <a:endParaRPr sz="1500">
              <a:solidFill>
                <a:schemeClr val="dk2"/>
              </a:solidFill>
              <a:highlight>
                <a:srgbClr val="FCFCFC"/>
              </a:highlight>
              <a:latin typeface="Nunito"/>
              <a:ea typeface="Nunito"/>
              <a:cs typeface="Nunito"/>
              <a:sym typeface="Nunito"/>
            </a:endParaRPr>
          </a:p>
          <a:p>
            <a:pPr indent="0" lvl="0" marL="0" rtl="0" algn="l">
              <a:lnSpc>
                <a:spcPct val="150000"/>
              </a:lnSpc>
              <a:spcBef>
                <a:spcPts val="0"/>
              </a:spcBef>
              <a:spcAft>
                <a:spcPts val="0"/>
              </a:spcAft>
              <a:buNone/>
            </a:pPr>
            <a:r>
              <a:t/>
            </a:r>
            <a:endParaRPr sz="1500">
              <a:solidFill>
                <a:schemeClr val="dk2"/>
              </a:solidFill>
              <a:highlight>
                <a:srgbClr val="FCFCFC"/>
              </a:highlight>
              <a:latin typeface="Nunito"/>
              <a:ea typeface="Nunito"/>
              <a:cs typeface="Nunito"/>
              <a:sym typeface="Nunito"/>
            </a:endParaRPr>
          </a:p>
          <a:p>
            <a:pPr indent="-323850" lvl="0" marL="457200" rtl="0" algn="l">
              <a:lnSpc>
                <a:spcPct val="150000"/>
              </a:lnSpc>
              <a:spcBef>
                <a:spcPts val="0"/>
              </a:spcBef>
              <a:spcAft>
                <a:spcPts val="0"/>
              </a:spcAft>
              <a:buClr>
                <a:schemeClr val="dk2"/>
              </a:buClr>
              <a:buSzPts val="1500"/>
              <a:buFont typeface="Nunito"/>
              <a:buChar char="●"/>
            </a:pPr>
            <a:r>
              <a:rPr lang="en-GB" sz="1500">
                <a:solidFill>
                  <a:schemeClr val="dk2"/>
                </a:solidFill>
                <a:highlight>
                  <a:srgbClr val="FCFCFC"/>
                </a:highlight>
                <a:latin typeface="Nunito"/>
                <a:ea typeface="Nunito"/>
                <a:cs typeface="Nunito"/>
                <a:sym typeface="Nunito"/>
              </a:rPr>
              <a:t>Computational Biology Lab (Telethon Kids Institute)</a:t>
            </a:r>
            <a:endParaRPr sz="1500">
              <a:solidFill>
                <a:schemeClr val="dk2"/>
              </a:solidFill>
              <a:highlight>
                <a:srgbClr val="FCFCFC"/>
              </a:highlight>
              <a:latin typeface="Nunito"/>
              <a:ea typeface="Nunito"/>
              <a:cs typeface="Nunito"/>
              <a:sym typeface="Nunito"/>
            </a:endParaRPr>
          </a:p>
          <a:p>
            <a:pPr indent="-323850" lvl="1" marL="914400" rtl="0" algn="l">
              <a:lnSpc>
                <a:spcPct val="150000"/>
              </a:lnSpc>
              <a:spcBef>
                <a:spcPts val="0"/>
              </a:spcBef>
              <a:spcAft>
                <a:spcPts val="0"/>
              </a:spcAft>
              <a:buClr>
                <a:schemeClr val="dk2"/>
              </a:buClr>
              <a:buSzPts val="1500"/>
              <a:buFont typeface="Nunito"/>
              <a:buChar char="○"/>
            </a:pPr>
            <a:r>
              <a:rPr lang="en-GB" sz="1500">
                <a:solidFill>
                  <a:schemeClr val="dk2"/>
                </a:solidFill>
                <a:highlight>
                  <a:srgbClr val="FCFCFC"/>
                </a:highlight>
                <a:latin typeface="Nunito"/>
                <a:ea typeface="Nunito"/>
                <a:cs typeface="Nunito"/>
                <a:sym typeface="Nunito"/>
              </a:rPr>
              <a:t>Leveraging public datasets to discover biomarkers in childhood cancers</a:t>
            </a:r>
            <a:endParaRPr sz="1500">
              <a:solidFill>
                <a:schemeClr val="dk2"/>
              </a:solidFill>
              <a:highlight>
                <a:srgbClr val="FCFCFC"/>
              </a:highlight>
              <a:latin typeface="Nunito"/>
              <a:ea typeface="Nunito"/>
              <a:cs typeface="Nunito"/>
              <a:sym typeface="Nunito"/>
            </a:endParaRPr>
          </a:p>
          <a:p>
            <a:pPr indent="-323850" lvl="1" marL="914400" rtl="0" algn="l">
              <a:lnSpc>
                <a:spcPct val="150000"/>
              </a:lnSpc>
              <a:spcBef>
                <a:spcPts val="0"/>
              </a:spcBef>
              <a:spcAft>
                <a:spcPts val="0"/>
              </a:spcAft>
              <a:buClr>
                <a:schemeClr val="dk2"/>
              </a:buClr>
              <a:buSzPts val="1500"/>
              <a:buFont typeface="Nunito"/>
              <a:buChar char="○"/>
            </a:pPr>
            <a:r>
              <a:rPr lang="en-GB" sz="1500">
                <a:solidFill>
                  <a:schemeClr val="dk2"/>
                </a:solidFill>
                <a:highlight>
                  <a:srgbClr val="FCFCFC"/>
                </a:highlight>
                <a:latin typeface="Nunito"/>
                <a:ea typeface="Nunito"/>
                <a:cs typeface="Nunito"/>
                <a:sym typeface="Nunito"/>
              </a:rPr>
              <a:t>Rare genetic diseases</a:t>
            </a:r>
            <a:endParaRPr sz="1500">
              <a:solidFill>
                <a:schemeClr val="dk2"/>
              </a:solidFill>
              <a:highlight>
                <a:srgbClr val="FCFCFC"/>
              </a:highlight>
              <a:latin typeface="Nunito"/>
              <a:ea typeface="Nunito"/>
              <a:cs typeface="Nunito"/>
              <a:sym typeface="Nunito"/>
            </a:endParaRPr>
          </a:p>
        </p:txBody>
      </p:sp>
      <p:pic>
        <p:nvPicPr>
          <p:cNvPr id="450" name="Google Shape;450;p53"/>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451" name="Google Shape;451;p53"/>
          <p:cNvPicPr preferRelativeResize="0"/>
          <p:nvPr/>
        </p:nvPicPr>
        <p:blipFill rotWithShape="1">
          <a:blip r:embed="rId4">
            <a:alphaModFix/>
          </a:blip>
          <a:srcRect b="0" l="2647" r="0" t="0"/>
          <a:stretch/>
        </p:blipFill>
        <p:spPr>
          <a:xfrm>
            <a:off x="4604800" y="3231288"/>
            <a:ext cx="4539197" cy="2001226"/>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4"/>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Pawsey Supercomputing Research Centre</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57" name="Google Shape;457;p54"/>
          <p:cNvSpPr txBox="1"/>
          <p:nvPr/>
        </p:nvSpPr>
        <p:spPr>
          <a:xfrm>
            <a:off x="267750" y="917900"/>
            <a:ext cx="9144000" cy="326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000">
                <a:latin typeface="Nunito"/>
                <a:ea typeface="Nunito"/>
                <a:cs typeface="Nunito"/>
                <a:sym typeface="Nunito"/>
              </a:rPr>
              <a:t>Supercomputing Services</a:t>
            </a:r>
            <a:endParaRPr b="1"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Current systems: Magnus, Zeus, Topaz</a:t>
            </a:r>
            <a:endParaRPr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Future system: Setonix (next slide)</a:t>
            </a:r>
            <a:endParaRPr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Large Scale computing</a:t>
            </a:r>
            <a:endParaRPr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Access: Merit Allocation Calls</a:t>
            </a:r>
            <a:endParaRPr sz="1000">
              <a:latin typeface="Nunito"/>
              <a:ea typeface="Nunito"/>
              <a:cs typeface="Nunito"/>
              <a:sym typeface="Nunito"/>
            </a:endParaRPr>
          </a:p>
          <a:p>
            <a:pPr indent="0" lvl="0" marL="457200" rtl="0" algn="l">
              <a:spcBef>
                <a:spcPts val="0"/>
              </a:spcBef>
              <a:spcAft>
                <a:spcPts val="0"/>
              </a:spcAft>
              <a:buNone/>
            </a:pPr>
            <a:r>
              <a:t/>
            </a:r>
            <a:endParaRPr sz="1000">
              <a:latin typeface="Nunito"/>
              <a:ea typeface="Nunito"/>
              <a:cs typeface="Nunito"/>
              <a:sym typeface="Nunito"/>
            </a:endParaRPr>
          </a:p>
          <a:p>
            <a:pPr indent="0" lvl="0" marL="0" rtl="0" algn="l">
              <a:spcBef>
                <a:spcPts val="0"/>
              </a:spcBef>
              <a:spcAft>
                <a:spcPts val="0"/>
              </a:spcAft>
              <a:buNone/>
            </a:pPr>
            <a:r>
              <a:rPr b="1" lang="en-GB" sz="1000">
                <a:latin typeface="Nunito"/>
                <a:ea typeface="Nunito"/>
                <a:cs typeface="Nunito"/>
                <a:sym typeface="Nunito"/>
              </a:rPr>
              <a:t>Nimbus Research Cloud Services</a:t>
            </a:r>
            <a:endParaRPr b="1"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OpenStack based cloud environment</a:t>
            </a:r>
            <a:endParaRPr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Various flavours of Virtual Machines (VMs), CPU and GPU based</a:t>
            </a:r>
            <a:endParaRPr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Access: Pawsey Application portal (apply.pawsey.org.au)</a:t>
            </a:r>
            <a:endParaRPr sz="1000">
              <a:latin typeface="Nunito"/>
              <a:ea typeface="Nunito"/>
              <a:cs typeface="Nunito"/>
              <a:sym typeface="Nunito"/>
            </a:endParaRPr>
          </a:p>
          <a:p>
            <a:pPr indent="0" lvl="0" marL="457200" rtl="0" algn="l">
              <a:spcBef>
                <a:spcPts val="0"/>
              </a:spcBef>
              <a:spcAft>
                <a:spcPts val="0"/>
              </a:spcAft>
              <a:buNone/>
            </a:pPr>
            <a:r>
              <a:t/>
            </a:r>
            <a:endParaRPr sz="1000">
              <a:latin typeface="Nunito"/>
              <a:ea typeface="Nunito"/>
              <a:cs typeface="Nunito"/>
              <a:sym typeface="Nunito"/>
            </a:endParaRPr>
          </a:p>
          <a:p>
            <a:pPr indent="0" lvl="0" marL="0" rtl="0" algn="l">
              <a:spcBef>
                <a:spcPts val="0"/>
              </a:spcBef>
              <a:spcAft>
                <a:spcPts val="0"/>
              </a:spcAft>
              <a:buNone/>
            </a:pPr>
            <a:r>
              <a:rPr b="1" lang="en-GB" sz="1000">
                <a:latin typeface="Nunito"/>
                <a:ea typeface="Nunito"/>
                <a:cs typeface="Nunito"/>
                <a:sym typeface="Nunito"/>
              </a:rPr>
              <a:t>Managed Data Services</a:t>
            </a:r>
            <a:endParaRPr b="1"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Storage services for data collections </a:t>
            </a:r>
            <a:endParaRPr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Data Portal</a:t>
            </a:r>
            <a:endParaRPr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Access: Pawsey Application portal (apply.pawsey.org.au)</a:t>
            </a:r>
            <a:endParaRPr sz="1000">
              <a:latin typeface="Nunito"/>
              <a:ea typeface="Nunito"/>
              <a:cs typeface="Nunito"/>
              <a:sym typeface="Nunito"/>
            </a:endParaRPr>
          </a:p>
          <a:p>
            <a:pPr indent="0" lvl="0" marL="457200" rtl="0" algn="l">
              <a:spcBef>
                <a:spcPts val="0"/>
              </a:spcBef>
              <a:spcAft>
                <a:spcPts val="0"/>
              </a:spcAft>
              <a:buNone/>
            </a:pPr>
            <a:r>
              <a:t/>
            </a:r>
            <a:endParaRPr sz="1000">
              <a:latin typeface="Nunito"/>
              <a:ea typeface="Nunito"/>
              <a:cs typeface="Nunito"/>
              <a:sym typeface="Nunito"/>
            </a:endParaRPr>
          </a:p>
          <a:p>
            <a:pPr indent="0" lvl="0" marL="0" rtl="0" algn="l">
              <a:spcBef>
                <a:spcPts val="0"/>
              </a:spcBef>
              <a:spcAft>
                <a:spcPts val="0"/>
              </a:spcAft>
              <a:buNone/>
            </a:pPr>
            <a:r>
              <a:rPr b="1" lang="en-GB" sz="1000">
                <a:latin typeface="Nunito"/>
                <a:ea typeface="Nunito"/>
                <a:cs typeface="Nunito"/>
                <a:sym typeface="Nunito"/>
              </a:rPr>
              <a:t>Visualisation Services</a:t>
            </a:r>
            <a:endParaRPr b="1"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Remote visualisation services </a:t>
            </a:r>
            <a:endParaRPr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High-end Linux-based and Windows based servers</a:t>
            </a:r>
            <a:endParaRPr sz="1000">
              <a:latin typeface="Nunito"/>
              <a:ea typeface="Nunito"/>
              <a:cs typeface="Nunito"/>
              <a:sym typeface="Nunito"/>
            </a:endParaRPr>
          </a:p>
          <a:p>
            <a:pPr indent="-292100" lvl="0" marL="457200" rtl="0" algn="l">
              <a:spcBef>
                <a:spcPts val="0"/>
              </a:spcBef>
              <a:spcAft>
                <a:spcPts val="0"/>
              </a:spcAft>
              <a:buSzPts val="1000"/>
              <a:buFont typeface="Nunito"/>
              <a:buChar char="●"/>
            </a:pPr>
            <a:r>
              <a:rPr lang="en-GB" sz="1000">
                <a:latin typeface="Nunito"/>
                <a:ea typeface="Nunito"/>
                <a:cs typeface="Nunito"/>
                <a:sym typeface="Nunito"/>
              </a:rPr>
              <a:t>Access: Available for Pawsey researchers</a:t>
            </a:r>
            <a:endParaRPr sz="1000">
              <a:latin typeface="Nunito"/>
              <a:ea typeface="Nunito"/>
              <a:cs typeface="Nunito"/>
              <a:sym typeface="Nunito"/>
            </a:endParaRPr>
          </a:p>
        </p:txBody>
      </p:sp>
      <p:pic>
        <p:nvPicPr>
          <p:cNvPr id="458" name="Google Shape;458;p54"/>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459" name="Google Shape;459;p54"/>
          <p:cNvSpPr txBox="1"/>
          <p:nvPr/>
        </p:nvSpPr>
        <p:spPr>
          <a:xfrm>
            <a:off x="5349575" y="1000375"/>
            <a:ext cx="3426300" cy="1246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000">
                <a:latin typeface="Nunito"/>
                <a:ea typeface="Nunito"/>
                <a:cs typeface="Nunito"/>
                <a:sym typeface="Nunito"/>
              </a:rPr>
              <a:t>Expert advice, Solution Design and Consulting</a:t>
            </a:r>
            <a:endParaRPr b="1" sz="1000">
              <a:latin typeface="Nunito"/>
              <a:ea typeface="Nunito"/>
              <a:cs typeface="Nunito"/>
              <a:sym typeface="Nunito"/>
            </a:endParaRPr>
          </a:p>
          <a:p>
            <a:pPr indent="0" lvl="0" marL="0" rtl="0" algn="l">
              <a:spcBef>
                <a:spcPts val="0"/>
              </a:spcBef>
              <a:spcAft>
                <a:spcPts val="0"/>
              </a:spcAft>
              <a:buNone/>
            </a:pPr>
            <a:r>
              <a:rPr b="1" lang="en-GB" sz="1000">
                <a:latin typeface="Nunito"/>
                <a:ea typeface="Nunito"/>
                <a:cs typeface="Nunito"/>
                <a:sym typeface="Nunito"/>
              </a:rPr>
              <a:t>Support for Large Scale Computing</a:t>
            </a:r>
            <a:endParaRPr b="1" sz="1000">
              <a:latin typeface="Nunito"/>
              <a:ea typeface="Nunito"/>
              <a:cs typeface="Nunito"/>
              <a:sym typeface="Nunito"/>
            </a:endParaRPr>
          </a:p>
          <a:p>
            <a:pPr indent="0" lvl="0" marL="0" rtl="0" algn="l">
              <a:spcBef>
                <a:spcPts val="0"/>
              </a:spcBef>
              <a:spcAft>
                <a:spcPts val="0"/>
              </a:spcAft>
              <a:buNone/>
            </a:pPr>
            <a:r>
              <a:rPr b="1" lang="en-GB" sz="1000">
                <a:latin typeface="Nunito"/>
                <a:ea typeface="Nunito"/>
                <a:cs typeface="Nunito"/>
                <a:sym typeface="Nunito"/>
              </a:rPr>
              <a:t>Support in Scaling Up Research</a:t>
            </a:r>
            <a:endParaRPr b="1" sz="1000">
              <a:latin typeface="Nunito"/>
              <a:ea typeface="Nunito"/>
              <a:cs typeface="Nunito"/>
              <a:sym typeface="Nunito"/>
            </a:endParaRPr>
          </a:p>
          <a:p>
            <a:pPr indent="0" lvl="0" marL="0" rtl="0" algn="l">
              <a:spcBef>
                <a:spcPts val="0"/>
              </a:spcBef>
              <a:spcAft>
                <a:spcPts val="0"/>
              </a:spcAft>
              <a:buNone/>
            </a:pPr>
            <a:r>
              <a:rPr b="1" lang="en-GB" sz="1000">
                <a:latin typeface="Nunito"/>
                <a:ea typeface="Nunito"/>
                <a:cs typeface="Nunito"/>
                <a:sym typeface="Nunito"/>
              </a:rPr>
              <a:t>Training and Education</a:t>
            </a:r>
            <a:endParaRPr b="1" sz="1000">
              <a:latin typeface="Nunito"/>
              <a:ea typeface="Nunito"/>
              <a:cs typeface="Nunito"/>
              <a:sym typeface="Nunito"/>
            </a:endParaRPr>
          </a:p>
          <a:p>
            <a:pPr indent="0" lvl="0" marL="0" rtl="0" algn="l">
              <a:spcBef>
                <a:spcPts val="0"/>
              </a:spcBef>
              <a:spcAft>
                <a:spcPts val="0"/>
              </a:spcAft>
              <a:buNone/>
            </a:pPr>
            <a:r>
              <a:rPr b="1" lang="en-GB" sz="1000">
                <a:latin typeface="Nunito"/>
                <a:ea typeface="Nunito"/>
                <a:cs typeface="Nunito"/>
                <a:sym typeface="Nunito"/>
              </a:rPr>
              <a:t>Help Desk</a:t>
            </a:r>
            <a:endParaRPr b="1" sz="1000">
              <a:latin typeface="Nunito"/>
              <a:ea typeface="Nunito"/>
              <a:cs typeface="Nunito"/>
              <a:sym typeface="Nunito"/>
            </a:endParaRPr>
          </a:p>
          <a:p>
            <a:pPr indent="0" lvl="0" marL="0" rtl="0" algn="l">
              <a:spcBef>
                <a:spcPts val="0"/>
              </a:spcBef>
              <a:spcAft>
                <a:spcPts val="0"/>
              </a:spcAft>
              <a:buNone/>
            </a:pPr>
            <a:r>
              <a:rPr b="1" lang="en-GB" sz="1000">
                <a:latin typeface="Nunito"/>
                <a:ea typeface="Nunito"/>
                <a:cs typeface="Nunito"/>
                <a:sym typeface="Nunito"/>
              </a:rPr>
              <a:t>Documentation</a:t>
            </a:r>
            <a:endParaRPr b="1" sz="1000">
              <a:latin typeface="Nunito"/>
              <a:ea typeface="Nunito"/>
              <a:cs typeface="Nunito"/>
              <a:sym typeface="Nunito"/>
            </a:endParaRPr>
          </a:p>
          <a:p>
            <a:pPr indent="0" lvl="0" marL="0" rtl="0" algn="l">
              <a:spcBef>
                <a:spcPts val="0"/>
              </a:spcBef>
              <a:spcAft>
                <a:spcPts val="0"/>
              </a:spcAft>
              <a:buNone/>
            </a:pPr>
            <a:r>
              <a:t/>
            </a:r>
            <a:endParaRPr b="1" sz="900"/>
          </a:p>
        </p:txBody>
      </p:sp>
      <p:pic>
        <p:nvPicPr>
          <p:cNvPr id="460" name="Google Shape;460;p54"/>
          <p:cNvPicPr preferRelativeResize="0"/>
          <p:nvPr/>
        </p:nvPicPr>
        <p:blipFill>
          <a:blip r:embed="rId4">
            <a:alphaModFix/>
          </a:blip>
          <a:stretch>
            <a:fillRect/>
          </a:stretch>
        </p:blipFill>
        <p:spPr>
          <a:xfrm>
            <a:off x="5243875" y="2193925"/>
            <a:ext cx="3814752" cy="2145801"/>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55"/>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Pawsey Supercomputing Research Centre</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rPr i="1" lang="en-GB" sz="1800">
                <a:solidFill>
                  <a:srgbClr val="666666"/>
                </a:solidFill>
                <a:latin typeface="Nunito"/>
                <a:ea typeface="Nunito"/>
                <a:cs typeface="Nunito"/>
                <a:sym typeface="Nunito"/>
              </a:rPr>
              <a:t>Setonix</a:t>
            </a:r>
            <a:endParaRPr i="1" sz="1800">
              <a:solidFill>
                <a:srgbClr val="666666"/>
              </a:solidFill>
              <a:latin typeface="Nunito"/>
              <a:ea typeface="Nunito"/>
              <a:cs typeface="Nunito"/>
              <a:sym typeface="Nunito"/>
            </a:endParaRPr>
          </a:p>
        </p:txBody>
      </p:sp>
      <p:pic>
        <p:nvPicPr>
          <p:cNvPr id="466" name="Google Shape;466;p55"/>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467" name="Google Shape;467;p55"/>
          <p:cNvPicPr preferRelativeResize="0"/>
          <p:nvPr/>
        </p:nvPicPr>
        <p:blipFill>
          <a:blip r:embed="rId4">
            <a:alphaModFix/>
          </a:blip>
          <a:stretch>
            <a:fillRect/>
          </a:stretch>
        </p:blipFill>
        <p:spPr>
          <a:xfrm>
            <a:off x="267750" y="1132975"/>
            <a:ext cx="2086625" cy="2567225"/>
          </a:xfrm>
          <a:prstGeom prst="rect">
            <a:avLst/>
          </a:prstGeom>
          <a:noFill/>
          <a:ln>
            <a:noFill/>
          </a:ln>
        </p:spPr>
      </p:pic>
      <p:sp>
        <p:nvSpPr>
          <p:cNvPr id="468" name="Google Shape;468;p55"/>
          <p:cNvSpPr txBox="1"/>
          <p:nvPr/>
        </p:nvSpPr>
        <p:spPr>
          <a:xfrm>
            <a:off x="2683375" y="1180675"/>
            <a:ext cx="5589900" cy="1200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Nunito"/>
                <a:ea typeface="Nunito"/>
                <a:cs typeface="Nunito"/>
                <a:sym typeface="Nunito"/>
              </a:rPr>
              <a:t>Australia’s new 50 petaflop system</a:t>
            </a:r>
            <a:endParaRPr b="1">
              <a:latin typeface="Nunito"/>
              <a:ea typeface="Nunito"/>
              <a:cs typeface="Nunito"/>
              <a:sym typeface="Nunito"/>
            </a:endParaRPr>
          </a:p>
          <a:p>
            <a:pPr indent="-311150" lvl="0" marL="457200" rtl="0" algn="l">
              <a:spcBef>
                <a:spcPts val="0"/>
              </a:spcBef>
              <a:spcAft>
                <a:spcPts val="0"/>
              </a:spcAft>
              <a:buSzPts val="1300"/>
              <a:buFont typeface="Nunito"/>
              <a:buChar char="●"/>
            </a:pPr>
            <a:r>
              <a:rPr lang="en-GB" sz="1300">
                <a:latin typeface="Nunito"/>
                <a:ea typeface="Nunito"/>
                <a:cs typeface="Nunito"/>
                <a:sym typeface="Nunito"/>
              </a:rPr>
              <a:t>200,000+ AMD Milan CPU cores</a:t>
            </a:r>
            <a:endParaRPr sz="1300">
              <a:latin typeface="Nunito"/>
              <a:ea typeface="Nunito"/>
              <a:cs typeface="Nunito"/>
              <a:sym typeface="Nunito"/>
            </a:endParaRPr>
          </a:p>
          <a:p>
            <a:pPr indent="-311150" lvl="0" marL="457200" rtl="0" algn="l">
              <a:spcBef>
                <a:spcPts val="0"/>
              </a:spcBef>
              <a:spcAft>
                <a:spcPts val="0"/>
              </a:spcAft>
              <a:buSzPts val="1300"/>
              <a:buFont typeface="Nunito"/>
              <a:buChar char="●"/>
            </a:pPr>
            <a:r>
              <a:rPr lang="en-GB" sz="1300">
                <a:latin typeface="Nunito"/>
                <a:ea typeface="Nunito"/>
                <a:cs typeface="Nunito"/>
                <a:sym typeface="Nunito"/>
              </a:rPr>
              <a:t>750+ AMD MI-Next GPUs</a:t>
            </a:r>
            <a:endParaRPr sz="1300">
              <a:latin typeface="Nunito"/>
              <a:ea typeface="Nunito"/>
              <a:cs typeface="Nunito"/>
              <a:sym typeface="Nunito"/>
            </a:endParaRPr>
          </a:p>
          <a:p>
            <a:pPr indent="-311150" lvl="0" marL="457200" rtl="0" algn="l">
              <a:spcBef>
                <a:spcPts val="0"/>
              </a:spcBef>
              <a:spcAft>
                <a:spcPts val="0"/>
              </a:spcAft>
              <a:buSzPts val="1300"/>
              <a:buFont typeface="Nunito"/>
              <a:buChar char="●"/>
            </a:pPr>
            <a:r>
              <a:rPr lang="en-GB" sz="1300">
                <a:latin typeface="Nunito"/>
                <a:ea typeface="Nunito"/>
                <a:cs typeface="Nunito"/>
                <a:sym typeface="Nunito"/>
              </a:rPr>
              <a:t>548+ TB system memory</a:t>
            </a:r>
            <a:endParaRPr sz="1300">
              <a:latin typeface="Nunito"/>
              <a:ea typeface="Nunito"/>
              <a:cs typeface="Nunito"/>
              <a:sym typeface="Nunito"/>
            </a:endParaRPr>
          </a:p>
          <a:p>
            <a:pPr indent="-311150" lvl="0" marL="457200" rtl="0" algn="l">
              <a:spcBef>
                <a:spcPts val="0"/>
              </a:spcBef>
              <a:spcAft>
                <a:spcPts val="0"/>
              </a:spcAft>
              <a:buSzPts val="1300"/>
              <a:buFont typeface="Nunito"/>
              <a:buChar char="●"/>
            </a:pPr>
            <a:r>
              <a:rPr lang="en-GB" sz="1300">
                <a:latin typeface="Nunito"/>
                <a:ea typeface="Nunito"/>
                <a:cs typeface="Nunito"/>
                <a:sym typeface="Nunito"/>
              </a:rPr>
              <a:t>15 PB ClusterStor Lustre filesystem with 2.7PB SSD</a:t>
            </a:r>
            <a:endParaRPr sz="1300">
              <a:latin typeface="Nunito"/>
              <a:ea typeface="Nunito"/>
              <a:cs typeface="Nunito"/>
              <a:sym typeface="Nunito"/>
            </a:endParaRPr>
          </a:p>
        </p:txBody>
      </p:sp>
      <p:pic>
        <p:nvPicPr>
          <p:cNvPr id="469" name="Google Shape;469;p55"/>
          <p:cNvPicPr preferRelativeResize="0"/>
          <p:nvPr/>
        </p:nvPicPr>
        <p:blipFill>
          <a:blip r:embed="rId5">
            <a:alphaModFix/>
          </a:blip>
          <a:stretch>
            <a:fillRect/>
          </a:stretch>
        </p:blipFill>
        <p:spPr>
          <a:xfrm>
            <a:off x="2683375" y="1581588"/>
            <a:ext cx="6263598" cy="2593525"/>
          </a:xfrm>
          <a:prstGeom prst="rect">
            <a:avLst/>
          </a:prstGeom>
          <a:noFill/>
          <a:ln>
            <a:noFill/>
          </a:ln>
        </p:spPr>
      </p:pic>
      <p:sp>
        <p:nvSpPr>
          <p:cNvPr id="470" name="Google Shape;470;p55"/>
          <p:cNvSpPr txBox="1"/>
          <p:nvPr/>
        </p:nvSpPr>
        <p:spPr>
          <a:xfrm>
            <a:off x="2632950" y="4175350"/>
            <a:ext cx="62379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800" u="sng">
                <a:solidFill>
                  <a:schemeClr val="hlink"/>
                </a:solidFill>
                <a:latin typeface="Nunito"/>
                <a:ea typeface="Nunito"/>
                <a:cs typeface="Nunito"/>
                <a:sym typeface="Nunito"/>
                <a:hlinkClick r:id="rId6"/>
              </a:rPr>
              <a:t>https://support.pawsey.org.au/documentation/display/US/Changes+in+Supercomputing+Services+for+2022</a:t>
            </a:r>
            <a:r>
              <a:rPr lang="en-GB" sz="800">
                <a:latin typeface="Nunito"/>
                <a:ea typeface="Nunito"/>
                <a:cs typeface="Nunito"/>
                <a:sym typeface="Nunito"/>
              </a:rPr>
              <a:t> </a:t>
            </a:r>
            <a:endParaRPr sz="800">
              <a:latin typeface="Nunito"/>
              <a:ea typeface="Nunito"/>
              <a:cs typeface="Nunito"/>
              <a:sym typeface="Nuni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0"/>
          <p:cNvSpPr txBox="1"/>
          <p:nvPr/>
        </p:nvSpPr>
        <p:spPr>
          <a:xfrm>
            <a:off x="228600" y="228600"/>
            <a:ext cx="7553700" cy="69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rgbClr val="104388"/>
                </a:solidFill>
                <a:latin typeface="Nunito"/>
                <a:ea typeface="Nunito"/>
                <a:cs typeface="Nunito"/>
                <a:sym typeface="Nunito"/>
              </a:rPr>
              <a:t>Housekeeping</a:t>
            </a:r>
            <a:endParaRPr sz="3000">
              <a:solidFill>
                <a:srgbClr val="104388"/>
              </a:solidFill>
              <a:latin typeface="Nunito"/>
              <a:ea typeface="Nunito"/>
              <a:cs typeface="Nunito"/>
              <a:sym typeface="Nunito"/>
            </a:endParaRPr>
          </a:p>
        </p:txBody>
      </p:sp>
      <p:sp>
        <p:nvSpPr>
          <p:cNvPr id="130" name="Google Shape;130;p20"/>
          <p:cNvSpPr/>
          <p:nvPr/>
        </p:nvSpPr>
        <p:spPr>
          <a:xfrm>
            <a:off x="932250" y="1447925"/>
            <a:ext cx="1513800" cy="1448400"/>
          </a:xfrm>
          <a:prstGeom prst="ellipse">
            <a:avLst/>
          </a:prstGeom>
          <a:solidFill>
            <a:srgbClr val="FF0000"/>
          </a:solidFill>
          <a:ln cap="flat" cmpd="sng" w="38100">
            <a:solidFill>
              <a:srgbClr val="FFFFFF"/>
            </a:solidFill>
            <a:prstDash val="solid"/>
            <a:round/>
            <a:headEnd len="sm" w="sm" type="none"/>
            <a:tailEnd len="sm" w="sm" type="none"/>
          </a:ln>
          <a:effectLst>
            <a:outerShdw blurRad="57150" rotWithShape="0" algn="bl" dir="5400000" dist="19050">
              <a:srgbClr val="FF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 name="Google Shape;131;p20"/>
          <p:cNvPicPr preferRelativeResize="0"/>
          <p:nvPr/>
        </p:nvPicPr>
        <p:blipFill>
          <a:blip r:embed="rId3">
            <a:alphaModFix/>
          </a:blip>
          <a:stretch>
            <a:fillRect/>
          </a:stretch>
        </p:blipFill>
        <p:spPr>
          <a:xfrm>
            <a:off x="3777875" y="1515875"/>
            <a:ext cx="1746575" cy="1312500"/>
          </a:xfrm>
          <a:prstGeom prst="rect">
            <a:avLst/>
          </a:prstGeom>
          <a:noFill/>
          <a:ln cap="flat" cmpd="sng" w="9525">
            <a:solidFill>
              <a:schemeClr val="lt2"/>
            </a:solidFill>
            <a:prstDash val="solid"/>
            <a:round/>
            <a:headEnd len="sm" w="sm" type="none"/>
            <a:tailEnd len="sm" w="sm" type="none"/>
          </a:ln>
          <a:effectLst>
            <a:outerShdw blurRad="57150" rotWithShape="0" algn="bl" dir="5400000" dist="19050">
              <a:srgbClr val="000000">
                <a:alpha val="50000"/>
              </a:srgbClr>
            </a:outerShdw>
          </a:effectLst>
        </p:spPr>
      </p:pic>
      <p:sp>
        <p:nvSpPr>
          <p:cNvPr id="132" name="Google Shape;132;p20"/>
          <p:cNvSpPr/>
          <p:nvPr/>
        </p:nvSpPr>
        <p:spPr>
          <a:xfrm>
            <a:off x="6591125" y="1583325"/>
            <a:ext cx="1746600" cy="1168800"/>
          </a:xfrm>
          <a:prstGeom prst="wedgeRoundRectCallout">
            <a:avLst>
              <a:gd fmla="val -35965" name="adj1"/>
              <a:gd fmla="val 67813" name="adj2"/>
              <a:gd fmla="val 0" name="adj3"/>
            </a:avLst>
          </a:prstGeom>
          <a:solidFill>
            <a:schemeClr val="accent3"/>
          </a:solidFill>
          <a:ln cap="flat" cmpd="sng" w="28575">
            <a:solidFill>
              <a:schemeClr val="lt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0"/>
          <p:cNvSpPr txBox="1"/>
          <p:nvPr/>
        </p:nvSpPr>
        <p:spPr>
          <a:xfrm>
            <a:off x="351450" y="3222100"/>
            <a:ext cx="2604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800">
                <a:latin typeface="Nunito"/>
                <a:ea typeface="Nunito"/>
                <a:cs typeface="Nunito"/>
                <a:sym typeface="Nunito"/>
              </a:rPr>
              <a:t>Session is recorded</a:t>
            </a:r>
            <a:endParaRPr sz="1800">
              <a:latin typeface="Nunito"/>
              <a:ea typeface="Nunito"/>
              <a:cs typeface="Nunito"/>
              <a:sym typeface="Nunito"/>
            </a:endParaRPr>
          </a:p>
        </p:txBody>
      </p:sp>
      <p:sp>
        <p:nvSpPr>
          <p:cNvPr id="134" name="Google Shape;134;p20"/>
          <p:cNvSpPr txBox="1"/>
          <p:nvPr/>
        </p:nvSpPr>
        <p:spPr>
          <a:xfrm>
            <a:off x="3269850" y="3222100"/>
            <a:ext cx="26043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800">
                <a:latin typeface="Nunito"/>
                <a:ea typeface="Nunito"/>
                <a:cs typeface="Nunito"/>
                <a:sym typeface="Nunito"/>
              </a:rPr>
              <a:t>Autogenerated captions available</a:t>
            </a:r>
            <a:endParaRPr sz="1800">
              <a:latin typeface="Nunito"/>
              <a:ea typeface="Nunito"/>
              <a:cs typeface="Nunito"/>
              <a:sym typeface="Nunito"/>
            </a:endParaRPr>
          </a:p>
        </p:txBody>
      </p:sp>
      <p:sp>
        <p:nvSpPr>
          <p:cNvPr id="135" name="Google Shape;135;p20"/>
          <p:cNvSpPr txBox="1"/>
          <p:nvPr/>
        </p:nvSpPr>
        <p:spPr>
          <a:xfrm>
            <a:off x="6178950" y="3222100"/>
            <a:ext cx="2604300" cy="1015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800">
                <a:latin typeface="Nunito"/>
                <a:ea typeface="Nunito"/>
                <a:cs typeface="Nunito"/>
                <a:sym typeface="Nunito"/>
              </a:rPr>
              <a:t>Questions via Q&amp;A function</a:t>
            </a:r>
            <a:endParaRPr sz="1800">
              <a:latin typeface="Nunito"/>
              <a:ea typeface="Nunito"/>
              <a:cs typeface="Nunito"/>
              <a:sym typeface="Nunito"/>
            </a:endParaRPr>
          </a:p>
          <a:p>
            <a:pPr indent="0" lvl="0" marL="0" rtl="0" algn="ctr">
              <a:spcBef>
                <a:spcPts val="0"/>
              </a:spcBef>
              <a:spcAft>
                <a:spcPts val="0"/>
              </a:spcAft>
              <a:buNone/>
            </a:pPr>
            <a:r>
              <a:t/>
            </a:r>
            <a:endParaRPr sz="1800">
              <a:latin typeface="Nunito"/>
              <a:ea typeface="Nunito"/>
              <a:cs typeface="Nunito"/>
              <a:sym typeface="Nunito"/>
            </a:endParaRPr>
          </a:p>
        </p:txBody>
      </p:sp>
      <p:pic>
        <p:nvPicPr>
          <p:cNvPr id="136" name="Google Shape;136;p20"/>
          <p:cNvPicPr preferRelativeResize="0"/>
          <p:nvPr/>
        </p:nvPicPr>
        <p:blipFill rotWithShape="1">
          <a:blip r:embed="rId4">
            <a:alphaModFix/>
          </a:blip>
          <a:srcRect b="15022" l="0" r="0" t="13029"/>
          <a:stretch/>
        </p:blipFill>
        <p:spPr>
          <a:xfrm>
            <a:off x="226475" y="4085175"/>
            <a:ext cx="1175049" cy="443851"/>
          </a:xfrm>
          <a:prstGeom prst="rect">
            <a:avLst/>
          </a:prstGeom>
          <a:noFill/>
          <a:ln>
            <a:noFill/>
          </a:ln>
        </p:spPr>
      </p:pic>
      <p:pic>
        <p:nvPicPr>
          <p:cNvPr id="137" name="Google Shape;137;p20"/>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56"/>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Pawsey Supercomputing Research Centre</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76" name="Google Shape;476;p56"/>
          <p:cNvSpPr txBox="1"/>
          <p:nvPr/>
        </p:nvSpPr>
        <p:spPr>
          <a:xfrm>
            <a:off x="319250" y="870675"/>
            <a:ext cx="8520900" cy="347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800">
                <a:latin typeface="Nunito"/>
                <a:ea typeface="Nunito"/>
                <a:cs typeface="Nunito"/>
                <a:sym typeface="Nunito"/>
              </a:rPr>
              <a:t>Dedicated support for Bioinformatics </a:t>
            </a:r>
            <a:endParaRPr b="1"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Investing a lot in making sure we can support bioinformatics and provide necessary tools including workflow tools and container environments</a:t>
            </a:r>
            <a:endParaRPr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Leveraging all Pawsey services to support complex workflows (e.g. Fgenesh, Cromwell, RStudio)</a:t>
            </a:r>
            <a:endParaRPr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Pawsey is part of BioCommons and provides resources to BioCommons researchers </a:t>
            </a:r>
            <a:endParaRPr sz="800">
              <a:latin typeface="Nunito"/>
              <a:ea typeface="Nunito"/>
              <a:cs typeface="Nunito"/>
              <a:sym typeface="Nunito"/>
            </a:endParaRPr>
          </a:p>
          <a:p>
            <a:pPr indent="0" lvl="0" marL="0" rtl="0" algn="l">
              <a:lnSpc>
                <a:spcPct val="115000"/>
              </a:lnSpc>
              <a:spcBef>
                <a:spcPts val="0"/>
              </a:spcBef>
              <a:spcAft>
                <a:spcPts val="0"/>
              </a:spcAft>
              <a:buNone/>
            </a:pPr>
            <a:r>
              <a:t/>
            </a:r>
            <a:endParaRPr sz="800">
              <a:latin typeface="Nunito"/>
              <a:ea typeface="Nunito"/>
              <a:cs typeface="Nunito"/>
              <a:sym typeface="Nunito"/>
            </a:endParaRPr>
          </a:p>
          <a:p>
            <a:pPr indent="0" lvl="0" marL="0" rtl="0" algn="l">
              <a:lnSpc>
                <a:spcPct val="115000"/>
              </a:lnSpc>
              <a:spcBef>
                <a:spcPts val="0"/>
              </a:spcBef>
              <a:spcAft>
                <a:spcPts val="0"/>
              </a:spcAft>
              <a:buNone/>
            </a:pPr>
            <a:r>
              <a:rPr b="1" lang="en-GB" sz="800">
                <a:latin typeface="Nunito"/>
                <a:ea typeface="Nunito"/>
                <a:cs typeface="Nunito"/>
                <a:sym typeface="Nunito"/>
              </a:rPr>
              <a:t>Events</a:t>
            </a:r>
            <a:endParaRPr b="1"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Bioinformatics Symposium - 1 day conference and workshop (2018)</a:t>
            </a:r>
            <a:endParaRPr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Bioinformatics at Scale and Australia’s Next Generation of Supercomputers, online event (2021)</a:t>
            </a:r>
            <a:endParaRPr sz="800">
              <a:latin typeface="Nunito"/>
              <a:ea typeface="Nunito"/>
              <a:cs typeface="Nunito"/>
              <a:sym typeface="Nunito"/>
            </a:endParaRPr>
          </a:p>
          <a:p>
            <a:pPr indent="0" lvl="0" marL="457200" rtl="0" algn="l">
              <a:lnSpc>
                <a:spcPct val="115000"/>
              </a:lnSpc>
              <a:spcBef>
                <a:spcPts val="0"/>
              </a:spcBef>
              <a:spcAft>
                <a:spcPts val="0"/>
              </a:spcAft>
              <a:buNone/>
            </a:pPr>
            <a:r>
              <a:t/>
            </a:r>
            <a:endParaRPr sz="800">
              <a:latin typeface="Nunito"/>
              <a:ea typeface="Nunito"/>
              <a:cs typeface="Nunito"/>
              <a:sym typeface="Nunito"/>
            </a:endParaRPr>
          </a:p>
          <a:p>
            <a:pPr indent="0" lvl="0" marL="0" rtl="0" algn="l">
              <a:lnSpc>
                <a:spcPct val="115000"/>
              </a:lnSpc>
              <a:spcBef>
                <a:spcPts val="0"/>
              </a:spcBef>
              <a:spcAft>
                <a:spcPts val="0"/>
              </a:spcAft>
              <a:buNone/>
            </a:pPr>
            <a:r>
              <a:rPr b="1" lang="en-GB" sz="800">
                <a:latin typeface="Nunito"/>
                <a:ea typeface="Nunito"/>
                <a:cs typeface="Nunito"/>
                <a:sym typeface="Nunito"/>
              </a:rPr>
              <a:t>Trainings</a:t>
            </a:r>
            <a:endParaRPr b="1"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Implementing Scalable Bioinformatic Workflows in Snakemake &amp; Nextflow, hybrid event organised with Australian BioCommons and EMBL-ABR (2019) 150+ participants</a:t>
            </a:r>
            <a:endParaRPr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Using Containers in Bioinformatics, online webinar &amp; workshop series (2020), hundreds of participants (national and international)</a:t>
            </a:r>
            <a:endParaRPr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Introduction to Containers (2020), online training (80+ participants)</a:t>
            </a:r>
            <a:endParaRPr sz="800">
              <a:latin typeface="Nunito"/>
              <a:ea typeface="Nunito"/>
              <a:cs typeface="Nunito"/>
              <a:sym typeface="Nunito"/>
            </a:endParaRPr>
          </a:p>
          <a:p>
            <a:pPr indent="0" lvl="0" marL="457200" rtl="0" algn="l">
              <a:lnSpc>
                <a:spcPct val="115000"/>
              </a:lnSpc>
              <a:spcBef>
                <a:spcPts val="0"/>
              </a:spcBef>
              <a:spcAft>
                <a:spcPts val="0"/>
              </a:spcAft>
              <a:buNone/>
            </a:pPr>
            <a:r>
              <a:t/>
            </a:r>
            <a:endParaRPr sz="800">
              <a:latin typeface="Nunito"/>
              <a:ea typeface="Nunito"/>
              <a:cs typeface="Nunito"/>
              <a:sym typeface="Nunito"/>
            </a:endParaRPr>
          </a:p>
          <a:p>
            <a:pPr indent="0" lvl="0" marL="0" rtl="0" algn="l">
              <a:lnSpc>
                <a:spcPct val="115000"/>
              </a:lnSpc>
              <a:spcBef>
                <a:spcPts val="0"/>
              </a:spcBef>
              <a:spcAft>
                <a:spcPts val="0"/>
              </a:spcAft>
              <a:buNone/>
            </a:pPr>
            <a:r>
              <a:rPr b="1" lang="en-GB" sz="800">
                <a:latin typeface="Nunito"/>
                <a:ea typeface="Nunito"/>
                <a:cs typeface="Nunito"/>
                <a:sym typeface="Nunito"/>
              </a:rPr>
              <a:t>Hackathons</a:t>
            </a:r>
            <a:endParaRPr b="1"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Nextflow Hackathon (2019), 1 week, 40+ participants</a:t>
            </a:r>
            <a:endParaRPr sz="800">
              <a:latin typeface="Nunito"/>
              <a:ea typeface="Nunito"/>
              <a:cs typeface="Nunito"/>
              <a:sym typeface="Nunito"/>
            </a:endParaRPr>
          </a:p>
          <a:p>
            <a:pPr indent="0" lvl="0" marL="0" rtl="0" algn="l">
              <a:lnSpc>
                <a:spcPct val="115000"/>
              </a:lnSpc>
              <a:spcBef>
                <a:spcPts val="0"/>
              </a:spcBef>
              <a:spcAft>
                <a:spcPts val="0"/>
              </a:spcAft>
              <a:buNone/>
            </a:pPr>
            <a:r>
              <a:t/>
            </a:r>
            <a:endParaRPr sz="800">
              <a:latin typeface="Nunito"/>
              <a:ea typeface="Nunito"/>
              <a:cs typeface="Nunito"/>
              <a:sym typeface="Nunito"/>
            </a:endParaRPr>
          </a:p>
          <a:p>
            <a:pPr indent="0" lvl="0" marL="0" rtl="0" algn="l">
              <a:lnSpc>
                <a:spcPct val="115000"/>
              </a:lnSpc>
              <a:spcBef>
                <a:spcPts val="0"/>
              </a:spcBef>
              <a:spcAft>
                <a:spcPts val="0"/>
              </a:spcAft>
              <a:buNone/>
            </a:pPr>
            <a:r>
              <a:rPr b="1" lang="en-GB" sz="800">
                <a:latin typeface="Nunito"/>
                <a:ea typeface="Nunito"/>
                <a:cs typeface="Nunito"/>
                <a:sym typeface="Nunito"/>
              </a:rPr>
              <a:t>Other activities</a:t>
            </a:r>
            <a:endParaRPr b="1"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Ask Me Anything sessions dedicated to Bioinformatics</a:t>
            </a:r>
            <a:endParaRPr sz="800">
              <a:latin typeface="Nunito"/>
              <a:ea typeface="Nunito"/>
              <a:cs typeface="Nunito"/>
              <a:sym typeface="Nunito"/>
            </a:endParaRPr>
          </a:p>
          <a:p>
            <a:pPr indent="-279400" lvl="0" marL="457200" rtl="0" algn="l">
              <a:lnSpc>
                <a:spcPct val="115000"/>
              </a:lnSpc>
              <a:spcBef>
                <a:spcPts val="0"/>
              </a:spcBef>
              <a:spcAft>
                <a:spcPts val="0"/>
              </a:spcAft>
              <a:buSzPts val="800"/>
              <a:buFont typeface="Nunito"/>
              <a:buChar char="●"/>
            </a:pPr>
            <a:r>
              <a:rPr lang="en-GB" sz="800">
                <a:latin typeface="Nunito"/>
                <a:ea typeface="Nunito"/>
                <a:cs typeface="Nunito"/>
                <a:sym typeface="Nunito"/>
              </a:rPr>
              <a:t>Bioinformatics HPC Community of Practice </a:t>
            </a:r>
            <a:endParaRPr sz="800">
              <a:latin typeface="Nunito"/>
              <a:ea typeface="Nunito"/>
              <a:cs typeface="Nunito"/>
              <a:sym typeface="Nunito"/>
            </a:endParaRPr>
          </a:p>
          <a:p>
            <a:pPr indent="0" lvl="0" marL="0" rtl="0" algn="l">
              <a:lnSpc>
                <a:spcPct val="115000"/>
              </a:lnSpc>
              <a:spcBef>
                <a:spcPts val="0"/>
              </a:spcBef>
              <a:spcAft>
                <a:spcPts val="0"/>
              </a:spcAft>
              <a:buNone/>
            </a:pPr>
            <a:r>
              <a:t/>
            </a:r>
            <a:endParaRPr b="1" sz="900">
              <a:latin typeface="Nunito"/>
              <a:ea typeface="Nunito"/>
              <a:cs typeface="Nunito"/>
              <a:sym typeface="Nunito"/>
            </a:endParaRPr>
          </a:p>
          <a:p>
            <a:pPr indent="0" lvl="0" marL="0" rtl="0" algn="l">
              <a:lnSpc>
                <a:spcPct val="115000"/>
              </a:lnSpc>
              <a:spcBef>
                <a:spcPts val="0"/>
              </a:spcBef>
              <a:spcAft>
                <a:spcPts val="0"/>
              </a:spcAft>
              <a:buNone/>
            </a:pPr>
            <a:r>
              <a:t/>
            </a:r>
            <a:endParaRPr b="1" sz="900">
              <a:latin typeface="Nunito"/>
              <a:ea typeface="Nunito"/>
              <a:cs typeface="Nunito"/>
              <a:sym typeface="Nunito"/>
            </a:endParaRPr>
          </a:p>
          <a:p>
            <a:pPr indent="0" lvl="0" marL="0" rtl="0" algn="l">
              <a:spcBef>
                <a:spcPts val="0"/>
              </a:spcBef>
              <a:spcAft>
                <a:spcPts val="0"/>
              </a:spcAft>
              <a:buNone/>
            </a:pPr>
            <a:r>
              <a:t/>
            </a:r>
            <a:endParaRPr sz="900">
              <a:latin typeface="Nunito"/>
              <a:ea typeface="Nunito"/>
              <a:cs typeface="Nunito"/>
              <a:sym typeface="Nunito"/>
            </a:endParaRPr>
          </a:p>
        </p:txBody>
      </p:sp>
      <p:pic>
        <p:nvPicPr>
          <p:cNvPr id="477" name="Google Shape;477;p5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478" name="Google Shape;478;p56"/>
          <p:cNvPicPr preferRelativeResize="0"/>
          <p:nvPr/>
        </p:nvPicPr>
        <p:blipFill>
          <a:blip r:embed="rId4">
            <a:alphaModFix/>
          </a:blip>
          <a:stretch>
            <a:fillRect/>
          </a:stretch>
        </p:blipFill>
        <p:spPr>
          <a:xfrm>
            <a:off x="6676249" y="3349350"/>
            <a:ext cx="2425800" cy="1097999"/>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57"/>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Pawsey Supercomputing Research Centre</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84" name="Google Shape;484;p57"/>
          <p:cNvSpPr txBox="1"/>
          <p:nvPr/>
        </p:nvSpPr>
        <p:spPr>
          <a:xfrm>
            <a:off x="267750" y="949025"/>
            <a:ext cx="84561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500">
                <a:latin typeface="Nunito"/>
                <a:ea typeface="Nunito"/>
                <a:cs typeface="Nunito"/>
                <a:sym typeface="Nunito"/>
              </a:rPr>
              <a:t>pawsey.org.au​</a:t>
            </a:r>
            <a:endParaRPr sz="1500">
              <a:latin typeface="Nunito"/>
              <a:ea typeface="Nunito"/>
              <a:cs typeface="Nunito"/>
              <a:sym typeface="Nunito"/>
            </a:endParaRPr>
          </a:p>
          <a:p>
            <a:pPr indent="0" lvl="0" marL="0" rtl="0" algn="l">
              <a:spcBef>
                <a:spcPts val="0"/>
              </a:spcBef>
              <a:spcAft>
                <a:spcPts val="0"/>
              </a:spcAft>
              <a:buNone/>
            </a:pPr>
            <a:r>
              <a:t/>
            </a:r>
            <a:endParaRPr sz="1500">
              <a:latin typeface="Nunito"/>
              <a:ea typeface="Nunito"/>
              <a:cs typeface="Nunito"/>
              <a:sym typeface="Nunito"/>
            </a:endParaRPr>
          </a:p>
          <a:p>
            <a:pPr indent="0" lvl="0" marL="0" rtl="0" algn="l">
              <a:spcBef>
                <a:spcPts val="0"/>
              </a:spcBef>
              <a:spcAft>
                <a:spcPts val="0"/>
              </a:spcAft>
              <a:buNone/>
            </a:pPr>
            <a:r>
              <a:rPr lang="en-GB" sz="1500">
                <a:latin typeface="Nunito"/>
                <a:ea typeface="Nunito"/>
                <a:cs typeface="Nunito"/>
                <a:sym typeface="Nunito"/>
              </a:rPr>
              <a:t>Pawsey Friends mailing list​</a:t>
            </a:r>
            <a:endParaRPr sz="1500">
              <a:latin typeface="Nunito"/>
              <a:ea typeface="Nunito"/>
              <a:cs typeface="Nunito"/>
              <a:sym typeface="Nunito"/>
            </a:endParaRPr>
          </a:p>
          <a:p>
            <a:pPr indent="0" lvl="0" marL="0" rtl="0" algn="l">
              <a:spcBef>
                <a:spcPts val="0"/>
              </a:spcBef>
              <a:spcAft>
                <a:spcPts val="0"/>
              </a:spcAft>
              <a:buNone/>
            </a:pPr>
            <a:r>
              <a:t/>
            </a:r>
            <a:endParaRPr sz="1500">
              <a:latin typeface="Nunito"/>
              <a:ea typeface="Nunito"/>
              <a:cs typeface="Nunito"/>
              <a:sym typeface="Nunito"/>
            </a:endParaRPr>
          </a:p>
          <a:p>
            <a:pPr indent="0" lvl="0" marL="0" rtl="0" algn="l">
              <a:spcBef>
                <a:spcPts val="0"/>
              </a:spcBef>
              <a:spcAft>
                <a:spcPts val="0"/>
              </a:spcAft>
              <a:buNone/>
            </a:pPr>
            <a:r>
              <a:rPr lang="en-GB" sz="1500">
                <a:latin typeface="Nunito"/>
                <a:ea typeface="Nunito"/>
                <a:cs typeface="Nunito"/>
                <a:sym typeface="Nunito"/>
              </a:rPr>
              <a:t>Pawsey Twitter feed (@PawseyCentre)​</a:t>
            </a:r>
            <a:endParaRPr sz="1500">
              <a:latin typeface="Nunito"/>
              <a:ea typeface="Nunito"/>
              <a:cs typeface="Nunito"/>
              <a:sym typeface="Nunito"/>
            </a:endParaRPr>
          </a:p>
          <a:p>
            <a:pPr indent="0" lvl="0" marL="0" rtl="0" algn="l">
              <a:spcBef>
                <a:spcPts val="0"/>
              </a:spcBef>
              <a:spcAft>
                <a:spcPts val="0"/>
              </a:spcAft>
              <a:buNone/>
            </a:pPr>
            <a:r>
              <a:t/>
            </a:r>
            <a:endParaRPr sz="1500">
              <a:latin typeface="Nunito"/>
              <a:ea typeface="Nunito"/>
              <a:cs typeface="Nunito"/>
              <a:sym typeface="Nunito"/>
            </a:endParaRPr>
          </a:p>
          <a:p>
            <a:pPr indent="0" lvl="0" marL="0" rtl="0" algn="l">
              <a:spcBef>
                <a:spcPts val="0"/>
              </a:spcBef>
              <a:spcAft>
                <a:spcPts val="0"/>
              </a:spcAft>
              <a:buNone/>
            </a:pPr>
            <a:r>
              <a:rPr lang="en-GB" sz="1500">
                <a:latin typeface="Nunito"/>
                <a:ea typeface="Nunito"/>
                <a:cs typeface="Nunito"/>
                <a:sym typeface="Nunito"/>
              </a:rPr>
              <a:t>Pawsey YouTube Channel (https://www.youtube.com/pawseysupercomputingcentre)​</a:t>
            </a:r>
            <a:endParaRPr sz="1500">
              <a:latin typeface="Nunito"/>
              <a:ea typeface="Nunito"/>
              <a:cs typeface="Nunito"/>
              <a:sym typeface="Nunito"/>
            </a:endParaRPr>
          </a:p>
          <a:p>
            <a:pPr indent="0" lvl="0" marL="0" rtl="0" algn="l">
              <a:spcBef>
                <a:spcPts val="0"/>
              </a:spcBef>
              <a:spcAft>
                <a:spcPts val="0"/>
              </a:spcAft>
              <a:buNone/>
            </a:pPr>
            <a:r>
              <a:t/>
            </a:r>
            <a:endParaRPr sz="1500">
              <a:latin typeface="Nunito"/>
              <a:ea typeface="Nunito"/>
              <a:cs typeface="Nunito"/>
              <a:sym typeface="Nunito"/>
            </a:endParaRPr>
          </a:p>
          <a:p>
            <a:pPr indent="0" lvl="0" marL="0" rtl="0" algn="l">
              <a:spcBef>
                <a:spcPts val="0"/>
              </a:spcBef>
              <a:spcAft>
                <a:spcPts val="0"/>
              </a:spcAft>
              <a:buNone/>
            </a:pPr>
            <a:r>
              <a:rPr lang="en-GB" sz="1500">
                <a:latin typeface="Nunito"/>
                <a:ea typeface="Nunito"/>
                <a:cs typeface="Nunito"/>
                <a:sym typeface="Nunito"/>
              </a:rPr>
              <a:t>User Support Portal (support.pawsey.org.au)</a:t>
            </a:r>
            <a:endParaRPr sz="1500">
              <a:latin typeface="Nunito"/>
              <a:ea typeface="Nunito"/>
              <a:cs typeface="Nunito"/>
              <a:sym typeface="Nunito"/>
            </a:endParaRPr>
          </a:p>
          <a:p>
            <a:pPr indent="0" lvl="0" marL="0" rtl="0" algn="l">
              <a:spcBef>
                <a:spcPts val="0"/>
              </a:spcBef>
              <a:spcAft>
                <a:spcPts val="0"/>
              </a:spcAft>
              <a:buNone/>
            </a:pPr>
            <a:r>
              <a:t/>
            </a:r>
            <a:endParaRPr sz="1500">
              <a:latin typeface="Nunito"/>
              <a:ea typeface="Nunito"/>
              <a:cs typeface="Nunito"/>
              <a:sym typeface="Nunito"/>
            </a:endParaRPr>
          </a:p>
          <a:p>
            <a:pPr indent="0" lvl="0" marL="0" rtl="0" algn="l">
              <a:spcBef>
                <a:spcPts val="0"/>
              </a:spcBef>
              <a:spcAft>
                <a:spcPts val="0"/>
              </a:spcAft>
              <a:buNone/>
            </a:pPr>
            <a:r>
              <a:rPr lang="en-GB" sz="1500">
                <a:latin typeface="Nunito"/>
                <a:ea typeface="Nunito"/>
                <a:cs typeface="Nunito"/>
                <a:sym typeface="Nunito"/>
              </a:rPr>
              <a:t>Pawsey Training Portal (</a:t>
            </a:r>
            <a:r>
              <a:rPr lang="en-GB" sz="1500" u="sng">
                <a:solidFill>
                  <a:schemeClr val="hlink"/>
                </a:solidFill>
                <a:latin typeface="Nunito"/>
                <a:ea typeface="Nunito"/>
                <a:cs typeface="Nunito"/>
                <a:sym typeface="Nunito"/>
                <a:hlinkClick r:id="rId3"/>
              </a:rPr>
              <a:t>https://pawseysc.github.io/training.html</a:t>
            </a:r>
            <a:r>
              <a:rPr lang="en-GB" sz="1500">
                <a:latin typeface="Nunito"/>
                <a:ea typeface="Nunito"/>
                <a:cs typeface="Nunito"/>
                <a:sym typeface="Nunito"/>
              </a:rPr>
              <a:t>)</a:t>
            </a:r>
            <a:endParaRPr sz="1500">
              <a:latin typeface="Nunito"/>
              <a:ea typeface="Nunito"/>
              <a:cs typeface="Nunito"/>
              <a:sym typeface="Nunito"/>
            </a:endParaRPr>
          </a:p>
          <a:p>
            <a:pPr indent="0" lvl="0" marL="0" rtl="0" algn="l">
              <a:spcBef>
                <a:spcPts val="0"/>
              </a:spcBef>
              <a:spcAft>
                <a:spcPts val="0"/>
              </a:spcAft>
              <a:buNone/>
            </a:pPr>
            <a:r>
              <a:t/>
            </a:r>
            <a:endParaRPr sz="1500">
              <a:latin typeface="Nunito"/>
              <a:ea typeface="Nunito"/>
              <a:cs typeface="Nunito"/>
              <a:sym typeface="Nunito"/>
            </a:endParaRPr>
          </a:p>
          <a:p>
            <a:pPr indent="0" lvl="0" marL="0" rtl="0" algn="l">
              <a:spcBef>
                <a:spcPts val="0"/>
              </a:spcBef>
              <a:spcAft>
                <a:spcPts val="0"/>
              </a:spcAft>
              <a:buNone/>
            </a:pPr>
            <a:r>
              <a:rPr lang="en-GB" sz="1500">
                <a:latin typeface="Nunito"/>
                <a:ea typeface="Nunito"/>
                <a:cs typeface="Nunito"/>
                <a:sym typeface="Nunito"/>
              </a:rPr>
              <a:t>Pawsey YouTube </a:t>
            </a:r>
            <a:r>
              <a:rPr lang="en-GB" sz="1500" u="sng">
                <a:solidFill>
                  <a:schemeClr val="hlink"/>
                </a:solidFill>
                <a:latin typeface="Nunito"/>
                <a:ea typeface="Nunito"/>
                <a:cs typeface="Nunito"/>
                <a:sym typeface="Nunito"/>
                <a:hlinkClick r:id="rId4"/>
              </a:rPr>
              <a:t>Home</a:t>
            </a:r>
            <a:r>
              <a:rPr lang="en-GB" sz="1500">
                <a:latin typeface="Nunito"/>
                <a:ea typeface="Nunito"/>
                <a:cs typeface="Nunito"/>
                <a:sym typeface="Nunito"/>
              </a:rPr>
              <a:t>, </a:t>
            </a:r>
            <a:r>
              <a:rPr lang="en-GB" sz="1500" u="sng">
                <a:solidFill>
                  <a:schemeClr val="hlink"/>
                </a:solidFill>
                <a:latin typeface="Nunito"/>
                <a:ea typeface="Nunito"/>
                <a:cs typeface="Nunito"/>
                <a:sym typeface="Nunito"/>
                <a:hlinkClick r:id="rId5"/>
              </a:rPr>
              <a:t>Videos </a:t>
            </a:r>
            <a:r>
              <a:rPr lang="en-GB" sz="1500">
                <a:latin typeface="Nunito"/>
                <a:ea typeface="Nunito"/>
                <a:cs typeface="Nunito"/>
                <a:sym typeface="Nunito"/>
              </a:rPr>
              <a:t>&amp; </a:t>
            </a:r>
            <a:r>
              <a:rPr lang="en-GB" sz="1500" u="sng">
                <a:solidFill>
                  <a:schemeClr val="hlink"/>
                </a:solidFill>
                <a:latin typeface="Nunito"/>
                <a:ea typeface="Nunito"/>
                <a:cs typeface="Nunito"/>
                <a:sym typeface="Nunito"/>
                <a:hlinkClick r:id="rId6"/>
              </a:rPr>
              <a:t>Playlists</a:t>
            </a:r>
            <a:endParaRPr sz="1500">
              <a:latin typeface="Nunito"/>
              <a:ea typeface="Nunito"/>
              <a:cs typeface="Nunito"/>
              <a:sym typeface="Nunito"/>
            </a:endParaRPr>
          </a:p>
          <a:p>
            <a:pPr indent="0" lvl="0" marL="0" rtl="0" algn="l">
              <a:spcBef>
                <a:spcPts val="0"/>
              </a:spcBef>
              <a:spcAft>
                <a:spcPts val="0"/>
              </a:spcAft>
              <a:buNone/>
            </a:pPr>
            <a:r>
              <a:t/>
            </a:r>
            <a:endParaRPr sz="1500">
              <a:latin typeface="Nunito"/>
              <a:ea typeface="Nunito"/>
              <a:cs typeface="Nunito"/>
              <a:sym typeface="Nunito"/>
            </a:endParaRPr>
          </a:p>
        </p:txBody>
      </p:sp>
      <p:pic>
        <p:nvPicPr>
          <p:cNvPr id="485" name="Google Shape;485;p57"/>
          <p:cNvPicPr preferRelativeResize="0"/>
          <p:nvPr/>
        </p:nvPicPr>
        <p:blipFill rotWithShape="1">
          <a:blip r:embed="rId7">
            <a:alphaModFix/>
          </a:blip>
          <a:srcRect b="15022" l="0" r="0" t="13029"/>
          <a:stretch/>
        </p:blipFill>
        <p:spPr>
          <a:xfrm>
            <a:off x="143650" y="4072100"/>
            <a:ext cx="1249551" cy="472001"/>
          </a:xfrm>
          <a:prstGeom prst="rect">
            <a:avLst/>
          </a:prstGeom>
          <a:noFill/>
          <a:ln>
            <a:noFill/>
          </a:ln>
        </p:spPr>
      </p:pic>
      <p:pic>
        <p:nvPicPr>
          <p:cNvPr id="486" name="Google Shape;486;p57"/>
          <p:cNvPicPr preferRelativeResize="0"/>
          <p:nvPr/>
        </p:nvPicPr>
        <p:blipFill>
          <a:blip r:embed="rId8">
            <a:alphaModFix/>
          </a:blip>
          <a:stretch>
            <a:fillRect/>
          </a:stretch>
        </p:blipFill>
        <p:spPr>
          <a:xfrm>
            <a:off x="8309575" y="142325"/>
            <a:ext cx="667300" cy="78505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58"/>
          <p:cNvSpPr txBox="1"/>
          <p:nvPr/>
        </p:nvSpPr>
        <p:spPr>
          <a:xfrm>
            <a:off x="433375" y="878650"/>
            <a:ext cx="8456100" cy="842700"/>
          </a:xfrm>
          <a:prstGeom prst="rect">
            <a:avLst/>
          </a:prstGeom>
          <a:noFill/>
          <a:ln>
            <a:noFill/>
          </a:ln>
        </p:spPr>
        <p:txBody>
          <a:bodyPr anchorCtr="0" anchor="t" bIns="19050" lIns="38100" spcFirstLastPara="1" rIns="38100" wrap="square" tIns="19050">
            <a:noAutofit/>
          </a:bodyPr>
          <a:lstStyle/>
          <a:p>
            <a:pPr indent="0" lvl="0" marL="0" marR="0" rtl="0" algn="ctr">
              <a:spcBef>
                <a:spcPts val="0"/>
              </a:spcBef>
              <a:spcAft>
                <a:spcPts val="0"/>
              </a:spcAft>
              <a:buNone/>
            </a:pPr>
            <a:r>
              <a:rPr lang="en-GB" sz="3000">
                <a:solidFill>
                  <a:srgbClr val="104388"/>
                </a:solidFill>
                <a:latin typeface="Nunito"/>
                <a:ea typeface="Nunito"/>
                <a:cs typeface="Nunito"/>
                <a:sym typeface="Nunito"/>
              </a:rPr>
              <a:t>Commercial Services</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t/>
            </a:r>
            <a:endParaRPr b="1" sz="4800">
              <a:solidFill>
                <a:srgbClr val="104388"/>
              </a:solidFill>
              <a:latin typeface="Nunito"/>
              <a:ea typeface="Nunito"/>
              <a:cs typeface="Nunito"/>
              <a:sym typeface="Nunito"/>
            </a:endParaRPr>
          </a:p>
          <a:p>
            <a:pPr indent="0" lvl="0" marL="0" rtl="0" algn="ctr">
              <a:spcBef>
                <a:spcPts val="0"/>
              </a:spcBef>
              <a:spcAft>
                <a:spcPts val="0"/>
              </a:spcAft>
              <a:buNone/>
            </a:pPr>
            <a:r>
              <a:rPr lang="en-GB" sz="2400">
                <a:solidFill>
                  <a:srgbClr val="104388"/>
                </a:solidFill>
                <a:latin typeface="Nunito"/>
                <a:ea typeface="Nunito"/>
                <a:cs typeface="Nunito"/>
                <a:sym typeface="Nunito"/>
              </a:rPr>
              <a:t>Dr Rosemarie Sadsad</a:t>
            </a:r>
            <a:endParaRPr sz="2400">
              <a:solidFill>
                <a:srgbClr val="104388"/>
              </a:solidFill>
              <a:latin typeface="Nunito"/>
              <a:ea typeface="Nunito"/>
              <a:cs typeface="Nunito"/>
              <a:sym typeface="Nunito"/>
            </a:endParaRPr>
          </a:p>
          <a:p>
            <a:pPr indent="0" lvl="0" marL="0" rtl="0" algn="ctr">
              <a:spcBef>
                <a:spcPts val="0"/>
              </a:spcBef>
              <a:spcAft>
                <a:spcPts val="0"/>
              </a:spcAft>
              <a:buNone/>
            </a:pPr>
            <a:r>
              <a:rPr lang="en-GB" sz="2400">
                <a:solidFill>
                  <a:srgbClr val="104388"/>
                </a:solidFill>
                <a:latin typeface="Nunito"/>
                <a:ea typeface="Nunito"/>
                <a:cs typeface="Nunito"/>
                <a:sym typeface="Nunito"/>
              </a:rPr>
              <a:t>Sydney Informatics Hub, University of Sydney</a:t>
            </a:r>
            <a:endParaRPr b="1" sz="4800">
              <a:solidFill>
                <a:srgbClr val="104388"/>
              </a:solidFill>
              <a:latin typeface="Nunito"/>
              <a:ea typeface="Nunito"/>
              <a:cs typeface="Nunito"/>
              <a:sym typeface="Nunito"/>
            </a:endParaRPr>
          </a:p>
          <a:p>
            <a:pPr indent="0" lvl="0" marL="0" marR="0" rtl="0" algn="ctr">
              <a:spcBef>
                <a:spcPts val="0"/>
              </a:spcBef>
              <a:spcAft>
                <a:spcPts val="0"/>
              </a:spcAft>
              <a:buNone/>
            </a:pPr>
            <a:r>
              <a:t/>
            </a:r>
            <a:endParaRPr b="1" sz="4800">
              <a:solidFill>
                <a:srgbClr val="104388"/>
              </a:solidFill>
              <a:latin typeface="Nunito"/>
              <a:ea typeface="Nunito"/>
              <a:cs typeface="Nunito"/>
              <a:sym typeface="Nunito"/>
            </a:endParaRPr>
          </a:p>
          <a:p>
            <a:pPr indent="0" lvl="0" marL="0" marR="0" rtl="0" algn="ctr">
              <a:spcBef>
                <a:spcPts val="0"/>
              </a:spcBef>
              <a:spcAft>
                <a:spcPts val="0"/>
              </a:spcAft>
              <a:buNone/>
            </a:pPr>
            <a:r>
              <a:t/>
            </a:r>
            <a:endParaRPr sz="4800">
              <a:solidFill>
                <a:schemeClr val="dk1"/>
              </a:solidFill>
              <a:latin typeface="Nunito"/>
              <a:ea typeface="Nunito"/>
              <a:cs typeface="Nunito"/>
              <a:sym typeface="Nunito"/>
            </a:endParaRPr>
          </a:p>
        </p:txBody>
      </p:sp>
      <p:pic>
        <p:nvPicPr>
          <p:cNvPr id="492" name="Google Shape;492;p58"/>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59"/>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DUG</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498" name="Google Shape;498;p59"/>
          <p:cNvSpPr txBox="1"/>
          <p:nvPr/>
        </p:nvSpPr>
        <p:spPr>
          <a:xfrm>
            <a:off x="3351575" y="1003975"/>
            <a:ext cx="5792400" cy="37866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SzPts val="1800"/>
              <a:buFont typeface="Nunito"/>
              <a:buChar char="●"/>
            </a:pPr>
            <a:r>
              <a:rPr lang="en-GB" sz="1800">
                <a:latin typeface="Nunito"/>
                <a:ea typeface="Nunito"/>
                <a:cs typeface="Nunito"/>
                <a:sym typeface="Nunito"/>
              </a:rPr>
              <a:t>Australian technology company</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High Performance Computing Experts</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Big compute, big data and big storage</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b="1" i="1" lang="en-GB" sz="1800">
                <a:solidFill>
                  <a:srgbClr val="0A2C5B"/>
                </a:solidFill>
                <a:latin typeface="Nunito"/>
                <a:ea typeface="Nunito"/>
                <a:cs typeface="Nunito"/>
                <a:sym typeface="Nunito"/>
              </a:rPr>
              <a:t>Full support</a:t>
            </a:r>
            <a:r>
              <a:rPr lang="en-GB" sz="1800">
                <a:latin typeface="Nunito"/>
                <a:ea typeface="Nunito"/>
                <a:cs typeface="Nunito"/>
                <a:sym typeface="Nunito"/>
              </a:rPr>
              <a:t> to make your research a success</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GB" sz="1800">
                <a:latin typeface="Nunito"/>
                <a:ea typeface="Nunito"/>
                <a:cs typeface="Nunito"/>
                <a:sym typeface="Nunito"/>
              </a:rPr>
              <a:t>Onboarding</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GB" sz="1800">
                <a:latin typeface="Nunito"/>
                <a:ea typeface="Nunito"/>
                <a:cs typeface="Nunito"/>
                <a:sym typeface="Nunito"/>
              </a:rPr>
              <a:t>Installation</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GB" sz="1800">
                <a:latin typeface="Nunito"/>
                <a:ea typeface="Nunito"/>
                <a:cs typeface="Nunito"/>
                <a:sym typeface="Nunito"/>
              </a:rPr>
              <a:t>Optimisation</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GB" sz="1800">
                <a:latin typeface="Nunito"/>
                <a:ea typeface="Nunito"/>
                <a:cs typeface="Nunito"/>
                <a:sym typeface="Nunito"/>
              </a:rPr>
              <a:t>Testing</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Own and operate some of the </a:t>
            </a:r>
            <a:r>
              <a:rPr lang="en-GB" sz="1800">
                <a:solidFill>
                  <a:schemeClr val="accent4"/>
                </a:solidFill>
                <a:latin typeface="Nunito"/>
                <a:ea typeface="Nunito"/>
                <a:cs typeface="Nunito"/>
                <a:sym typeface="Nunito"/>
              </a:rPr>
              <a:t>greenest </a:t>
            </a:r>
            <a:r>
              <a:rPr lang="en-GB" sz="1800">
                <a:latin typeface="Nunito"/>
                <a:ea typeface="Nunito"/>
                <a:cs typeface="Nunito"/>
                <a:sym typeface="Nunito"/>
              </a:rPr>
              <a:t>data</a:t>
            </a:r>
            <a:endParaRPr sz="1800">
              <a:latin typeface="Nunito"/>
              <a:ea typeface="Nunito"/>
              <a:cs typeface="Nunito"/>
              <a:sym typeface="Nunito"/>
            </a:endParaRPr>
          </a:p>
          <a:p>
            <a:pPr indent="0" lvl="0" marL="457200" rtl="0" algn="l">
              <a:spcBef>
                <a:spcPts val="0"/>
              </a:spcBef>
              <a:spcAft>
                <a:spcPts val="0"/>
              </a:spcAft>
              <a:buNone/>
            </a:pPr>
            <a:r>
              <a:rPr lang="en-GB" sz="1800">
                <a:latin typeface="Nunito"/>
                <a:ea typeface="Nunito"/>
                <a:cs typeface="Nunito"/>
                <a:sym typeface="Nunito"/>
              </a:rPr>
              <a:t>centres in the world</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Keep your data and compute in Australia</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Users of DUG: Harry Perkins Institute of Medical Research, CSIRO</a:t>
            </a:r>
            <a:endParaRPr sz="1800">
              <a:latin typeface="Nunito"/>
              <a:ea typeface="Nunito"/>
              <a:cs typeface="Nunito"/>
              <a:sym typeface="Nunito"/>
            </a:endParaRPr>
          </a:p>
        </p:txBody>
      </p:sp>
      <p:pic>
        <p:nvPicPr>
          <p:cNvPr id="499" name="Google Shape;499;p59"/>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500" name="Google Shape;500;p59"/>
          <p:cNvPicPr preferRelativeResize="0"/>
          <p:nvPr/>
        </p:nvPicPr>
        <p:blipFill>
          <a:blip r:embed="rId4">
            <a:alphaModFix/>
          </a:blip>
          <a:stretch>
            <a:fillRect/>
          </a:stretch>
        </p:blipFill>
        <p:spPr>
          <a:xfrm>
            <a:off x="267750" y="3535116"/>
            <a:ext cx="824103" cy="503800"/>
          </a:xfrm>
          <a:prstGeom prst="rect">
            <a:avLst/>
          </a:prstGeom>
          <a:noFill/>
          <a:ln>
            <a:noFill/>
          </a:ln>
        </p:spPr>
      </p:pic>
      <p:pic>
        <p:nvPicPr>
          <p:cNvPr id="501" name="Google Shape;501;p59"/>
          <p:cNvPicPr preferRelativeResize="0"/>
          <p:nvPr/>
        </p:nvPicPr>
        <p:blipFill>
          <a:blip r:embed="rId5">
            <a:alphaModFix/>
          </a:blip>
          <a:stretch>
            <a:fillRect/>
          </a:stretch>
        </p:blipFill>
        <p:spPr>
          <a:xfrm>
            <a:off x="267759" y="771003"/>
            <a:ext cx="3044324" cy="273095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60"/>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b="1" lang="en-GB" sz="3000">
                <a:solidFill>
                  <a:srgbClr val="104388"/>
                </a:solidFill>
                <a:latin typeface="Nunito"/>
                <a:ea typeface="Nunito"/>
                <a:cs typeface="Nunito"/>
                <a:sym typeface="Nunito"/>
              </a:rPr>
              <a:t>Bioinformatics at DUG</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507" name="Google Shape;507;p60"/>
          <p:cNvSpPr txBox="1"/>
          <p:nvPr/>
        </p:nvSpPr>
        <p:spPr>
          <a:xfrm>
            <a:off x="3351600" y="638950"/>
            <a:ext cx="5792400" cy="40635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SzPts val="1800"/>
              <a:buFont typeface="Nunito"/>
              <a:buChar char="●"/>
            </a:pPr>
            <a:r>
              <a:rPr b="1" lang="en-GB" sz="1800">
                <a:latin typeface="Nunito"/>
                <a:ea typeface="Nunito"/>
                <a:cs typeface="Nunito"/>
                <a:sym typeface="Nunito"/>
              </a:rPr>
              <a:t>Bioinformatics pipelines</a:t>
            </a:r>
            <a:r>
              <a:rPr lang="en-GB" sz="1800">
                <a:latin typeface="Nunito"/>
                <a:ea typeface="Nunito"/>
                <a:cs typeface="Nunito"/>
                <a:sym typeface="Nunito"/>
              </a:rPr>
              <a:t> include Trinity, GATK4 FASTQ to GVCF, joint GT, 3D DNA de novo assembly, HiC</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b="1" lang="en-GB" sz="1800">
                <a:latin typeface="Nunito"/>
                <a:ea typeface="Nunito"/>
                <a:cs typeface="Nunito"/>
                <a:sym typeface="Nunito"/>
              </a:rPr>
              <a:t>Software</a:t>
            </a:r>
            <a:r>
              <a:rPr lang="en-GB" sz="1800">
                <a:latin typeface="Nunito"/>
                <a:ea typeface="Nunito"/>
                <a:cs typeface="Nunito"/>
                <a:sym typeface="Nunito"/>
              </a:rPr>
              <a:t> includes Sambamba, Samtools, Bowtie2, BWA, GATK, Trinity</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b="1" lang="en-GB" sz="1800">
                <a:latin typeface="Nunito"/>
                <a:ea typeface="Nunito"/>
                <a:cs typeface="Nunito"/>
                <a:sym typeface="Nunito"/>
              </a:rPr>
              <a:t>Package Managers/Repos</a:t>
            </a:r>
            <a:r>
              <a:rPr lang="en-GB" sz="1800">
                <a:latin typeface="Nunito"/>
                <a:ea typeface="Nunito"/>
                <a:cs typeface="Nunito"/>
                <a:sym typeface="Nunito"/>
              </a:rPr>
              <a:t> include Bioconda, Biocontainer, Github</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b="1" lang="en-GB" sz="1800">
                <a:latin typeface="Nunito"/>
                <a:ea typeface="Nunito"/>
                <a:cs typeface="Nunito"/>
                <a:sym typeface="Nunito"/>
              </a:rPr>
              <a:t>Workflow managers include</a:t>
            </a:r>
            <a:r>
              <a:rPr lang="en-GB" sz="1800">
                <a:latin typeface="Nunito"/>
                <a:ea typeface="Nunito"/>
                <a:cs typeface="Nunito"/>
                <a:sym typeface="Nunito"/>
              </a:rPr>
              <a:t> Cromwell, Nextflow, Snakemake</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Comparison: Trinity on Marsupial sample (20GB)</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Regional </a:t>
            </a:r>
            <a:r>
              <a:rPr lang="en-GB" sz="1800">
                <a:latin typeface="Nunito"/>
                <a:ea typeface="Nunito"/>
                <a:cs typeface="Nunito"/>
                <a:sym typeface="Nunito"/>
              </a:rPr>
              <a:t>HPC: 76 hrs</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lang="en-GB" sz="1800">
                <a:latin typeface="Nunito"/>
                <a:ea typeface="Nunito"/>
                <a:cs typeface="Nunito"/>
                <a:sym typeface="Nunito"/>
              </a:rPr>
              <a:t>Institutional HPC: 55 hrs</a:t>
            </a:r>
            <a:endParaRPr sz="1800">
              <a:latin typeface="Nunito"/>
              <a:ea typeface="Nunito"/>
              <a:cs typeface="Nunito"/>
              <a:sym typeface="Nunito"/>
            </a:endParaRPr>
          </a:p>
          <a:p>
            <a:pPr indent="-342900" lvl="0" marL="457200" rtl="0" algn="l">
              <a:spcBef>
                <a:spcPts val="0"/>
              </a:spcBef>
              <a:spcAft>
                <a:spcPts val="0"/>
              </a:spcAft>
              <a:buSzPts val="1800"/>
              <a:buFont typeface="Nunito"/>
              <a:buChar char="●"/>
            </a:pPr>
            <a:r>
              <a:rPr b="1" lang="en-GB" sz="1800">
                <a:solidFill>
                  <a:schemeClr val="accent6"/>
                </a:solidFill>
                <a:latin typeface="Nunito"/>
                <a:ea typeface="Nunito"/>
                <a:cs typeface="Nunito"/>
                <a:sym typeface="Nunito"/>
              </a:rPr>
              <a:t>DUG </a:t>
            </a:r>
            <a:r>
              <a:rPr lang="en-GB" sz="1800">
                <a:solidFill>
                  <a:schemeClr val="dk1"/>
                </a:solidFill>
                <a:latin typeface="Nunito"/>
                <a:ea typeface="Nunito"/>
                <a:cs typeface="Nunito"/>
                <a:sym typeface="Nunito"/>
              </a:rPr>
              <a:t>VAST Filesystem</a:t>
            </a:r>
            <a:r>
              <a:rPr lang="en-GB" sz="1800">
                <a:latin typeface="Nunito"/>
                <a:ea typeface="Nunito"/>
                <a:cs typeface="Nunito"/>
                <a:sym typeface="Nunito"/>
              </a:rPr>
              <a:t>: </a:t>
            </a:r>
            <a:r>
              <a:rPr b="1" lang="en-GB" sz="1800">
                <a:solidFill>
                  <a:schemeClr val="accent6"/>
                </a:solidFill>
                <a:latin typeface="Nunito"/>
                <a:ea typeface="Nunito"/>
                <a:cs typeface="Nunito"/>
                <a:sym typeface="Nunito"/>
              </a:rPr>
              <a:t>22 hrs</a:t>
            </a:r>
            <a:endParaRPr b="1" sz="1800">
              <a:solidFill>
                <a:schemeClr val="accent6"/>
              </a:solidFill>
              <a:latin typeface="Nunito"/>
              <a:ea typeface="Nunito"/>
              <a:cs typeface="Nunito"/>
              <a:sym typeface="Nunito"/>
            </a:endParaRPr>
          </a:p>
        </p:txBody>
      </p:sp>
      <p:pic>
        <p:nvPicPr>
          <p:cNvPr id="508" name="Google Shape;508;p60"/>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509" name="Google Shape;509;p60"/>
          <p:cNvPicPr preferRelativeResize="0"/>
          <p:nvPr/>
        </p:nvPicPr>
        <p:blipFill>
          <a:blip r:embed="rId4">
            <a:alphaModFix/>
          </a:blip>
          <a:stretch>
            <a:fillRect/>
          </a:stretch>
        </p:blipFill>
        <p:spPr>
          <a:xfrm>
            <a:off x="267750" y="3535116"/>
            <a:ext cx="824103" cy="503800"/>
          </a:xfrm>
          <a:prstGeom prst="rect">
            <a:avLst/>
          </a:prstGeom>
          <a:noFill/>
          <a:ln>
            <a:noFill/>
          </a:ln>
        </p:spPr>
      </p:pic>
      <p:pic>
        <p:nvPicPr>
          <p:cNvPr id="510" name="Google Shape;510;p60"/>
          <p:cNvPicPr preferRelativeResize="0"/>
          <p:nvPr/>
        </p:nvPicPr>
        <p:blipFill>
          <a:blip r:embed="rId5">
            <a:alphaModFix/>
          </a:blip>
          <a:stretch>
            <a:fillRect/>
          </a:stretch>
        </p:blipFill>
        <p:spPr>
          <a:xfrm>
            <a:off x="267750" y="1003975"/>
            <a:ext cx="2909014" cy="2454026"/>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61"/>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For more info</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516" name="Google Shape;516;p61"/>
          <p:cNvSpPr txBox="1"/>
          <p:nvPr/>
        </p:nvSpPr>
        <p:spPr>
          <a:xfrm>
            <a:off x="267750" y="1003975"/>
            <a:ext cx="8456100" cy="267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800" u="sng">
                <a:solidFill>
                  <a:schemeClr val="hlink"/>
                </a:solidFill>
                <a:latin typeface="Nunito"/>
                <a:ea typeface="Nunito"/>
                <a:cs typeface="Nunito"/>
                <a:sym typeface="Nunito"/>
                <a:hlinkClick r:id="rId3"/>
              </a:rPr>
              <a:t>www.dug.com</a:t>
            </a:r>
            <a:r>
              <a:rPr b="1" lang="en-GB" sz="1800">
                <a:latin typeface="Nunito"/>
                <a:ea typeface="Nunito"/>
                <a:cs typeface="Nunito"/>
                <a:sym typeface="Nunito"/>
              </a:rPr>
              <a:t> </a:t>
            </a:r>
            <a:endParaRPr b="1" sz="1800">
              <a:latin typeface="Nunito"/>
              <a:ea typeface="Nunito"/>
              <a:cs typeface="Nunito"/>
              <a:sym typeface="Nunito"/>
            </a:endParaRPr>
          </a:p>
          <a:p>
            <a:pPr indent="0" lvl="0" marL="0" rtl="0" algn="l">
              <a:spcBef>
                <a:spcPts val="0"/>
              </a:spcBef>
              <a:spcAft>
                <a:spcPts val="0"/>
              </a:spcAft>
              <a:buNone/>
            </a:pPr>
            <a:r>
              <a:t/>
            </a:r>
            <a:endParaRPr b="1" sz="1800">
              <a:latin typeface="Nunito"/>
              <a:ea typeface="Nunito"/>
              <a:cs typeface="Nunito"/>
              <a:sym typeface="Nunito"/>
            </a:endParaRPr>
          </a:p>
          <a:p>
            <a:pPr indent="0" lvl="0" marL="0" rtl="0" algn="l">
              <a:spcBef>
                <a:spcPts val="0"/>
              </a:spcBef>
              <a:spcAft>
                <a:spcPts val="0"/>
              </a:spcAft>
              <a:buNone/>
            </a:pPr>
            <a:r>
              <a:rPr b="1" lang="en-GB" sz="1800">
                <a:latin typeface="Nunito"/>
                <a:ea typeface="Nunito"/>
                <a:cs typeface="Nunito"/>
                <a:sym typeface="Nunito"/>
              </a:rPr>
              <a:t>Aaron Lewis</a:t>
            </a:r>
            <a:endParaRPr b="1"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Business</a:t>
            </a:r>
            <a:r>
              <a:rPr lang="en-GB" sz="1800">
                <a:latin typeface="Nunito"/>
                <a:ea typeface="Nunito"/>
                <a:cs typeface="Nunito"/>
                <a:sym typeface="Nunito"/>
              </a:rPr>
              <a:t> Development Manager</a:t>
            </a:r>
            <a:endParaRPr sz="1800">
              <a:latin typeface="Nunito"/>
              <a:ea typeface="Nunito"/>
              <a:cs typeface="Nunito"/>
              <a:sym typeface="Nunito"/>
            </a:endParaRPr>
          </a:p>
          <a:p>
            <a:pPr indent="0" lvl="0" marL="0" rtl="0" algn="l">
              <a:spcBef>
                <a:spcPts val="0"/>
              </a:spcBef>
              <a:spcAft>
                <a:spcPts val="0"/>
              </a:spcAft>
              <a:buNone/>
            </a:pPr>
            <a:r>
              <a:rPr lang="en-GB" sz="1800" u="sng">
                <a:solidFill>
                  <a:schemeClr val="hlink"/>
                </a:solidFill>
                <a:latin typeface="Nunito"/>
                <a:ea typeface="Nunito"/>
                <a:cs typeface="Nunito"/>
                <a:sym typeface="Nunito"/>
                <a:hlinkClick r:id="rId4"/>
              </a:rPr>
              <a:t>aaronle@dug.com</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DUG’s blog</a:t>
            </a:r>
            <a:endParaRPr sz="1800">
              <a:latin typeface="Nunito"/>
              <a:ea typeface="Nunito"/>
              <a:cs typeface="Nunito"/>
              <a:sym typeface="Nunito"/>
            </a:endParaRPr>
          </a:p>
          <a:p>
            <a:pPr indent="0" lvl="0" marL="0" rtl="0" algn="l">
              <a:spcBef>
                <a:spcPts val="0"/>
              </a:spcBef>
              <a:spcAft>
                <a:spcPts val="0"/>
              </a:spcAft>
              <a:buNone/>
            </a:pPr>
            <a:r>
              <a:rPr lang="en-GB" sz="1800" u="sng">
                <a:solidFill>
                  <a:schemeClr val="hlink"/>
                </a:solidFill>
                <a:latin typeface="Nunito"/>
                <a:ea typeface="Nunito"/>
                <a:cs typeface="Nunito"/>
                <a:sym typeface="Nunito"/>
                <a:hlinkClick r:id="rId5"/>
              </a:rPr>
              <a:t>dug.com/the-daily-dug</a:t>
            </a:r>
            <a:r>
              <a:rPr lang="en-GB" sz="1800">
                <a:latin typeface="Nunito"/>
                <a:ea typeface="Nunito"/>
                <a:cs typeface="Nunito"/>
                <a:sym typeface="Nunito"/>
              </a:rPr>
              <a:t> </a:t>
            </a:r>
            <a:endParaRPr sz="1800">
              <a:latin typeface="Nunito"/>
              <a:ea typeface="Nunito"/>
              <a:cs typeface="Nunito"/>
              <a:sym typeface="Nunito"/>
            </a:endParaRPr>
          </a:p>
        </p:txBody>
      </p:sp>
      <p:pic>
        <p:nvPicPr>
          <p:cNvPr id="517" name="Google Shape;517;p61"/>
          <p:cNvPicPr preferRelativeResize="0"/>
          <p:nvPr/>
        </p:nvPicPr>
        <p:blipFill rotWithShape="1">
          <a:blip r:embed="rId6">
            <a:alphaModFix/>
          </a:blip>
          <a:srcRect b="15022" l="0" r="0" t="13029"/>
          <a:stretch/>
        </p:blipFill>
        <p:spPr>
          <a:xfrm>
            <a:off x="143650" y="4072100"/>
            <a:ext cx="1249551" cy="472001"/>
          </a:xfrm>
          <a:prstGeom prst="rect">
            <a:avLst/>
          </a:prstGeom>
          <a:noFill/>
          <a:ln>
            <a:noFill/>
          </a:ln>
        </p:spPr>
      </p:pic>
      <p:pic>
        <p:nvPicPr>
          <p:cNvPr id="518" name="Google Shape;518;p61"/>
          <p:cNvPicPr preferRelativeResize="0"/>
          <p:nvPr/>
        </p:nvPicPr>
        <p:blipFill>
          <a:blip r:embed="rId7">
            <a:alphaModFix/>
          </a:blip>
          <a:stretch>
            <a:fillRect/>
          </a:stretch>
        </p:blipFill>
        <p:spPr>
          <a:xfrm>
            <a:off x="4044076" y="1477601"/>
            <a:ext cx="4751926" cy="21883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62"/>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Azure</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524" name="Google Shape;524;p62"/>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525" name="Google Shape;525;p62"/>
          <p:cNvPicPr preferRelativeResize="0"/>
          <p:nvPr/>
        </p:nvPicPr>
        <p:blipFill>
          <a:blip r:embed="rId4">
            <a:alphaModFix/>
          </a:blip>
          <a:stretch>
            <a:fillRect/>
          </a:stretch>
        </p:blipFill>
        <p:spPr>
          <a:xfrm>
            <a:off x="2114751" y="424875"/>
            <a:ext cx="6609109" cy="3705725"/>
          </a:xfrm>
          <a:prstGeom prst="rect">
            <a:avLst/>
          </a:prstGeom>
          <a:noFill/>
          <a:ln>
            <a:noFill/>
          </a:ln>
        </p:spPr>
      </p:pic>
      <p:pic>
        <p:nvPicPr>
          <p:cNvPr id="526" name="Google Shape;526;p62"/>
          <p:cNvPicPr preferRelativeResize="0"/>
          <p:nvPr/>
        </p:nvPicPr>
        <p:blipFill>
          <a:blip r:embed="rId5">
            <a:alphaModFix/>
          </a:blip>
          <a:stretch>
            <a:fillRect/>
          </a:stretch>
        </p:blipFill>
        <p:spPr>
          <a:xfrm>
            <a:off x="204226" y="3723350"/>
            <a:ext cx="1038225" cy="3048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pic>
        <p:nvPicPr>
          <p:cNvPr id="531" name="Google Shape;531;p63"/>
          <p:cNvPicPr preferRelativeResize="0"/>
          <p:nvPr/>
        </p:nvPicPr>
        <p:blipFill>
          <a:blip r:embed="rId3">
            <a:alphaModFix/>
          </a:blip>
          <a:stretch>
            <a:fillRect/>
          </a:stretch>
        </p:blipFill>
        <p:spPr>
          <a:xfrm>
            <a:off x="2024150" y="666013"/>
            <a:ext cx="6727326" cy="3811475"/>
          </a:xfrm>
          <a:prstGeom prst="rect">
            <a:avLst/>
          </a:prstGeom>
          <a:noFill/>
          <a:ln>
            <a:noFill/>
          </a:ln>
        </p:spPr>
      </p:pic>
      <p:sp>
        <p:nvSpPr>
          <p:cNvPr id="532" name="Google Shape;532;p63"/>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Azure</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533" name="Google Shape;533;p63"/>
          <p:cNvPicPr preferRelativeResize="0"/>
          <p:nvPr/>
        </p:nvPicPr>
        <p:blipFill>
          <a:blip r:embed="rId4">
            <a:alphaModFix/>
          </a:blip>
          <a:stretch>
            <a:fillRect/>
          </a:stretch>
        </p:blipFill>
        <p:spPr>
          <a:xfrm>
            <a:off x="143650" y="3826050"/>
            <a:ext cx="1038225" cy="304800"/>
          </a:xfrm>
          <a:prstGeom prst="rect">
            <a:avLst/>
          </a:prstGeom>
          <a:noFill/>
          <a:ln>
            <a:noFill/>
          </a:ln>
        </p:spPr>
      </p:pic>
      <p:pic>
        <p:nvPicPr>
          <p:cNvPr id="534" name="Google Shape;534;p63"/>
          <p:cNvPicPr preferRelativeResize="0"/>
          <p:nvPr/>
        </p:nvPicPr>
        <p:blipFill rotWithShape="1">
          <a:blip r:embed="rId5">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64"/>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Azure</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540" name="Google Shape;540;p64"/>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541" name="Google Shape;541;p64"/>
          <p:cNvPicPr preferRelativeResize="0"/>
          <p:nvPr/>
        </p:nvPicPr>
        <p:blipFill>
          <a:blip r:embed="rId4">
            <a:alphaModFix/>
          </a:blip>
          <a:stretch>
            <a:fillRect/>
          </a:stretch>
        </p:blipFill>
        <p:spPr>
          <a:xfrm>
            <a:off x="4449259" y="7725"/>
            <a:ext cx="4255742" cy="5143500"/>
          </a:xfrm>
          <a:prstGeom prst="rect">
            <a:avLst/>
          </a:prstGeom>
          <a:noFill/>
          <a:ln>
            <a:noFill/>
          </a:ln>
        </p:spPr>
      </p:pic>
      <p:sp>
        <p:nvSpPr>
          <p:cNvPr id="542" name="Google Shape;542;p64"/>
          <p:cNvSpPr txBox="1"/>
          <p:nvPr/>
        </p:nvSpPr>
        <p:spPr>
          <a:xfrm>
            <a:off x="267750" y="1026775"/>
            <a:ext cx="32268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u="sng">
                <a:solidFill>
                  <a:schemeClr val="hlink"/>
                </a:solidFill>
                <a:hlinkClick r:id="rId5"/>
              </a:rPr>
              <a:t>https://aka.ms/AzureResearch</a:t>
            </a: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u="sng">
                <a:solidFill>
                  <a:schemeClr val="hlink"/>
                </a:solidFill>
                <a:hlinkClick r:id="rId6"/>
              </a:rPr>
              <a:t>aus-edu@microsoft.com</a:t>
            </a:r>
            <a:r>
              <a:rPr lang="en-GB"/>
              <a:t> </a:t>
            </a:r>
            <a:endParaRPr/>
          </a:p>
          <a:p>
            <a:pPr indent="0" lvl="0" marL="0" rtl="0" algn="l">
              <a:spcBef>
                <a:spcPts val="0"/>
              </a:spcBef>
              <a:spcAft>
                <a:spcPts val="0"/>
              </a:spcAft>
              <a:buNone/>
            </a:pPr>
            <a:r>
              <a:t/>
            </a:r>
            <a:endParaRPr/>
          </a:p>
        </p:txBody>
      </p:sp>
      <p:pic>
        <p:nvPicPr>
          <p:cNvPr id="543" name="Google Shape;543;p64"/>
          <p:cNvPicPr preferRelativeResize="0"/>
          <p:nvPr/>
        </p:nvPicPr>
        <p:blipFill>
          <a:blip r:embed="rId7">
            <a:alphaModFix/>
          </a:blip>
          <a:stretch>
            <a:fillRect/>
          </a:stretch>
        </p:blipFill>
        <p:spPr>
          <a:xfrm>
            <a:off x="249314" y="3767300"/>
            <a:ext cx="1038225" cy="3048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pic>
        <p:nvPicPr>
          <p:cNvPr id="548" name="Google Shape;548;p65"/>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549" name="Google Shape;549;p65"/>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AWS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550" name="Google Shape;550;p65"/>
          <p:cNvPicPr preferRelativeResize="0"/>
          <p:nvPr/>
        </p:nvPicPr>
        <p:blipFill>
          <a:blip r:embed="rId4">
            <a:alphaModFix/>
          </a:blip>
          <a:stretch>
            <a:fillRect/>
          </a:stretch>
        </p:blipFill>
        <p:spPr>
          <a:xfrm>
            <a:off x="2346850" y="788375"/>
            <a:ext cx="6469200" cy="36760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1"/>
          <p:cNvSpPr txBox="1"/>
          <p:nvPr/>
        </p:nvSpPr>
        <p:spPr>
          <a:xfrm>
            <a:off x="538500" y="236875"/>
            <a:ext cx="8605500" cy="496200"/>
          </a:xfrm>
          <a:prstGeom prst="rect">
            <a:avLst/>
          </a:prstGeom>
          <a:noFill/>
          <a:ln>
            <a:noFill/>
          </a:ln>
        </p:spPr>
        <p:txBody>
          <a:bodyPr anchorCtr="0" anchor="t" bIns="19050" lIns="38100" spcFirstLastPara="1" rIns="38100" wrap="square" tIns="19050">
            <a:noAutofit/>
          </a:bodyPr>
          <a:lstStyle/>
          <a:p>
            <a:pPr indent="0" lvl="0" marL="0" rtl="0" algn="ctr">
              <a:spcBef>
                <a:spcPts val="0"/>
              </a:spcBef>
              <a:spcAft>
                <a:spcPts val="0"/>
              </a:spcAft>
              <a:buNone/>
            </a:pPr>
            <a:r>
              <a:rPr lang="en-GB" sz="3000">
                <a:solidFill>
                  <a:srgbClr val="104388"/>
                </a:solidFill>
                <a:latin typeface="Nunito"/>
                <a:ea typeface="Nunito"/>
                <a:cs typeface="Nunito"/>
                <a:sym typeface="Nunito"/>
              </a:rPr>
              <a:t>Today’s webinar</a:t>
            </a:r>
            <a:endParaRPr sz="3000">
              <a:solidFill>
                <a:srgbClr val="104388"/>
              </a:solidFill>
              <a:latin typeface="Nunito"/>
              <a:ea typeface="Nunito"/>
              <a:cs typeface="Nunito"/>
              <a:sym typeface="Nunito"/>
            </a:endParaRPr>
          </a:p>
          <a:p>
            <a:pPr indent="0" lvl="0" marL="0" rtl="0" algn="l">
              <a:spcBef>
                <a:spcPts val="0"/>
              </a:spcBef>
              <a:spcAft>
                <a:spcPts val="0"/>
              </a:spcAft>
              <a:buNone/>
            </a:pPr>
            <a:r>
              <a:t/>
            </a:r>
            <a:endParaRPr b="1" sz="2300">
              <a:solidFill>
                <a:srgbClr val="104388"/>
              </a:solidFill>
              <a:latin typeface="Nunito"/>
              <a:ea typeface="Nunito"/>
              <a:cs typeface="Nunito"/>
              <a:sym typeface="Nunito"/>
            </a:endParaRPr>
          </a:p>
          <a:p>
            <a:pPr indent="0" lvl="0" marL="0" rtl="0" algn="l">
              <a:spcBef>
                <a:spcPts val="0"/>
              </a:spcBef>
              <a:spcAft>
                <a:spcPts val="0"/>
              </a:spcAft>
              <a:buNone/>
            </a:pPr>
            <a:r>
              <a:rPr b="1" lang="en-GB" sz="3000">
                <a:solidFill>
                  <a:srgbClr val="104388"/>
                </a:solidFill>
                <a:latin typeface="Nunito"/>
                <a:ea typeface="Nunito"/>
                <a:cs typeface="Nunito"/>
                <a:sym typeface="Nunito"/>
              </a:rPr>
              <a:t>						  	</a:t>
            </a:r>
            <a:endParaRPr b="1" sz="3000">
              <a:solidFill>
                <a:srgbClr val="104388"/>
              </a:solidFill>
              <a:latin typeface="Nunito"/>
              <a:ea typeface="Nunito"/>
              <a:cs typeface="Nunito"/>
              <a:sym typeface="Nunito"/>
            </a:endParaRPr>
          </a:p>
          <a:p>
            <a:pPr indent="0" lvl="0" marL="0" rtl="0" algn="l">
              <a:spcBef>
                <a:spcPts val="0"/>
              </a:spcBef>
              <a:spcAft>
                <a:spcPts val="0"/>
              </a:spcAft>
              <a:buNone/>
            </a:pPr>
            <a:r>
              <a:t/>
            </a:r>
            <a:endParaRPr b="1" sz="3000">
              <a:solidFill>
                <a:srgbClr val="104388"/>
              </a:solidFill>
              <a:latin typeface="Nunito"/>
              <a:ea typeface="Nunito"/>
              <a:cs typeface="Nunito"/>
              <a:sym typeface="Nunito"/>
            </a:endParaRPr>
          </a:p>
          <a:p>
            <a:pPr indent="0" lvl="0" marL="0" marR="0" rtl="0" algn="l">
              <a:spcBef>
                <a:spcPts val="0"/>
              </a:spcBef>
              <a:spcAft>
                <a:spcPts val="0"/>
              </a:spcAft>
              <a:buNone/>
            </a:pPr>
            <a:r>
              <a:t/>
            </a:r>
            <a:endParaRPr b="1" sz="3000">
              <a:solidFill>
                <a:schemeClr val="dk1"/>
              </a:solidFill>
              <a:latin typeface="Nunito"/>
              <a:ea typeface="Nunito"/>
              <a:cs typeface="Nunito"/>
              <a:sym typeface="Nunito"/>
            </a:endParaRPr>
          </a:p>
        </p:txBody>
      </p:sp>
      <p:pic>
        <p:nvPicPr>
          <p:cNvPr id="143" name="Google Shape;143;p21"/>
          <p:cNvPicPr preferRelativeResize="0"/>
          <p:nvPr/>
        </p:nvPicPr>
        <p:blipFill rotWithShape="1">
          <a:blip r:embed="rId3">
            <a:alphaModFix/>
          </a:blip>
          <a:srcRect b="15022" l="0" r="0" t="13029"/>
          <a:stretch/>
        </p:blipFill>
        <p:spPr>
          <a:xfrm>
            <a:off x="5077575" y="1146202"/>
            <a:ext cx="1912701" cy="722498"/>
          </a:xfrm>
          <a:prstGeom prst="rect">
            <a:avLst/>
          </a:prstGeom>
          <a:noFill/>
          <a:ln>
            <a:noFill/>
          </a:ln>
        </p:spPr>
      </p:pic>
      <p:pic>
        <p:nvPicPr>
          <p:cNvPr id="144" name="Google Shape;144;p21"/>
          <p:cNvPicPr preferRelativeResize="0"/>
          <p:nvPr/>
        </p:nvPicPr>
        <p:blipFill>
          <a:blip r:embed="rId4">
            <a:alphaModFix/>
          </a:blip>
          <a:stretch>
            <a:fillRect/>
          </a:stretch>
        </p:blipFill>
        <p:spPr>
          <a:xfrm>
            <a:off x="5169250" y="3603471"/>
            <a:ext cx="1912701" cy="625800"/>
          </a:xfrm>
          <a:prstGeom prst="rect">
            <a:avLst/>
          </a:prstGeom>
          <a:noFill/>
          <a:ln>
            <a:noFill/>
          </a:ln>
        </p:spPr>
      </p:pic>
      <p:pic>
        <p:nvPicPr>
          <p:cNvPr id="145" name="Google Shape;145;p21"/>
          <p:cNvPicPr preferRelativeResize="0"/>
          <p:nvPr/>
        </p:nvPicPr>
        <p:blipFill>
          <a:blip r:embed="rId5">
            <a:alphaModFix/>
          </a:blip>
          <a:stretch>
            <a:fillRect/>
          </a:stretch>
        </p:blipFill>
        <p:spPr>
          <a:xfrm>
            <a:off x="6001875" y="2207800"/>
            <a:ext cx="1731847" cy="496200"/>
          </a:xfrm>
          <a:prstGeom prst="rect">
            <a:avLst/>
          </a:prstGeom>
          <a:noFill/>
          <a:ln>
            <a:noFill/>
          </a:ln>
        </p:spPr>
      </p:pic>
      <p:pic>
        <p:nvPicPr>
          <p:cNvPr id="146" name="Google Shape;146;p21"/>
          <p:cNvPicPr preferRelativeResize="0"/>
          <p:nvPr/>
        </p:nvPicPr>
        <p:blipFill rotWithShape="1">
          <a:blip r:embed="rId6">
            <a:alphaModFix/>
          </a:blip>
          <a:srcRect b="0" l="0" r="0" t="0"/>
          <a:stretch/>
        </p:blipFill>
        <p:spPr>
          <a:xfrm>
            <a:off x="3479597" y="2190750"/>
            <a:ext cx="1009542" cy="938900"/>
          </a:xfrm>
          <a:prstGeom prst="rect">
            <a:avLst/>
          </a:prstGeom>
          <a:noFill/>
          <a:ln>
            <a:noFill/>
          </a:ln>
        </p:spPr>
      </p:pic>
      <p:pic>
        <p:nvPicPr>
          <p:cNvPr id="147" name="Google Shape;147;p21"/>
          <p:cNvPicPr preferRelativeResize="0"/>
          <p:nvPr/>
        </p:nvPicPr>
        <p:blipFill rotWithShape="1">
          <a:blip r:embed="rId7">
            <a:alphaModFix/>
          </a:blip>
          <a:srcRect b="29337" l="0" r="0" t="24094"/>
          <a:stretch/>
        </p:blipFill>
        <p:spPr>
          <a:xfrm>
            <a:off x="7356325" y="2663362"/>
            <a:ext cx="1518425" cy="707075"/>
          </a:xfrm>
          <a:prstGeom prst="rect">
            <a:avLst/>
          </a:prstGeom>
          <a:noFill/>
          <a:ln>
            <a:noFill/>
          </a:ln>
        </p:spPr>
      </p:pic>
      <p:pic>
        <p:nvPicPr>
          <p:cNvPr id="148" name="Google Shape;148;p21"/>
          <p:cNvPicPr preferRelativeResize="0"/>
          <p:nvPr/>
        </p:nvPicPr>
        <p:blipFill>
          <a:blip r:embed="rId8">
            <a:alphaModFix/>
          </a:blip>
          <a:stretch>
            <a:fillRect/>
          </a:stretch>
        </p:blipFill>
        <p:spPr>
          <a:xfrm>
            <a:off x="4724399" y="2704004"/>
            <a:ext cx="1353665" cy="625800"/>
          </a:xfrm>
          <a:prstGeom prst="rect">
            <a:avLst/>
          </a:prstGeom>
          <a:noFill/>
          <a:ln>
            <a:noFill/>
          </a:ln>
        </p:spPr>
      </p:pic>
      <p:graphicFrame>
        <p:nvGraphicFramePr>
          <p:cNvPr id="149" name="Google Shape;149;p21"/>
          <p:cNvGraphicFramePr/>
          <p:nvPr/>
        </p:nvGraphicFramePr>
        <p:xfrm>
          <a:off x="269250" y="852775"/>
          <a:ext cx="3000000" cy="3000000"/>
        </p:xfrm>
        <a:graphic>
          <a:graphicData uri="http://schemas.openxmlformats.org/drawingml/2006/table">
            <a:tbl>
              <a:tblPr>
                <a:noFill/>
                <a:tableStyleId>{3EF3871F-38F4-47A6-83B6-9A11F661BDDC}</a:tableStyleId>
              </a:tblPr>
              <a:tblGrid>
                <a:gridCol w="3130175"/>
                <a:gridCol w="5475325"/>
              </a:tblGrid>
              <a:tr h="1297350">
                <a:tc>
                  <a:txBody>
                    <a:bodyPr/>
                    <a:lstStyle/>
                    <a:p>
                      <a:pPr indent="0" lvl="0" marL="0" rtl="0" algn="ctr">
                        <a:spcBef>
                          <a:spcPts val="0"/>
                        </a:spcBef>
                        <a:spcAft>
                          <a:spcPts val="0"/>
                        </a:spcAft>
                        <a:buNone/>
                      </a:pPr>
                      <a:r>
                        <a:rPr lang="en-GB" sz="1800">
                          <a:latin typeface="Nunito"/>
                          <a:ea typeface="Nunito"/>
                          <a:cs typeface="Nunito"/>
                          <a:sym typeface="Nunito"/>
                        </a:rPr>
                        <a:t>Basic needs and choosing the right infrastructure</a:t>
                      </a:r>
                      <a:endParaRPr sz="1800">
                        <a:latin typeface="Nunito"/>
                        <a:ea typeface="Nunito"/>
                        <a:cs typeface="Nunito"/>
                        <a:sym typeface="Nunito"/>
                      </a:endParaRPr>
                    </a:p>
                  </a:txBody>
                  <a:tcPr marT="91425" marB="91425" marR="91425" marL="91425" anchor="ctr"/>
                </a:tc>
                <a:tc>
                  <a:txBody>
                    <a:bodyPr/>
                    <a:lstStyle/>
                    <a:p>
                      <a:pPr indent="0" lvl="0" marL="0" rtl="0" algn="l">
                        <a:spcBef>
                          <a:spcPts val="0"/>
                        </a:spcBef>
                        <a:spcAft>
                          <a:spcPts val="0"/>
                        </a:spcAft>
                        <a:buNone/>
                      </a:pPr>
                      <a:r>
                        <a:t/>
                      </a:r>
                      <a:endParaRPr sz="1800">
                        <a:latin typeface="Nunito"/>
                        <a:ea typeface="Nunito"/>
                        <a:cs typeface="Nunito"/>
                        <a:sym typeface="Nunito"/>
                      </a:endParaRPr>
                    </a:p>
                  </a:txBody>
                  <a:tcPr marT="91425" marB="91425" marR="91425" marL="91425" anchor="ctr"/>
                </a:tc>
              </a:tr>
              <a:tr h="1297350">
                <a:tc>
                  <a:txBody>
                    <a:bodyPr/>
                    <a:lstStyle/>
                    <a:p>
                      <a:pPr indent="0" lvl="0" marL="0" rtl="0" algn="ctr">
                        <a:spcBef>
                          <a:spcPts val="0"/>
                        </a:spcBef>
                        <a:spcAft>
                          <a:spcPts val="0"/>
                        </a:spcAft>
                        <a:buNone/>
                      </a:pPr>
                      <a:r>
                        <a:rPr lang="en-GB" sz="1800">
                          <a:latin typeface="Nunito"/>
                          <a:ea typeface="Nunito"/>
                          <a:cs typeface="Nunito"/>
                          <a:sym typeface="Nunito"/>
                        </a:rPr>
                        <a:t>Compute options in Australia</a:t>
                      </a:r>
                      <a:endParaRPr sz="1800">
                        <a:latin typeface="Nunito"/>
                        <a:ea typeface="Nunito"/>
                        <a:cs typeface="Nunito"/>
                        <a:sym typeface="Nunito"/>
                      </a:endParaRPr>
                    </a:p>
                  </a:txBody>
                  <a:tcPr marT="91425" marB="91425" marR="91425" marL="91425" anchor="ctr"/>
                </a:tc>
                <a:tc>
                  <a:txBody>
                    <a:bodyPr/>
                    <a:lstStyle/>
                    <a:p>
                      <a:pPr indent="0" lvl="0" marL="0" rtl="0" algn="l">
                        <a:spcBef>
                          <a:spcPts val="0"/>
                        </a:spcBef>
                        <a:spcAft>
                          <a:spcPts val="0"/>
                        </a:spcAft>
                        <a:buNone/>
                      </a:pPr>
                      <a:r>
                        <a:t/>
                      </a:r>
                      <a:endParaRPr sz="1800">
                        <a:latin typeface="Nunito"/>
                        <a:ea typeface="Nunito"/>
                        <a:cs typeface="Nunito"/>
                        <a:sym typeface="Nunito"/>
                      </a:endParaRPr>
                    </a:p>
                  </a:txBody>
                  <a:tcPr marT="91425" marB="91425" marR="91425" marL="91425" anchor="ctr"/>
                </a:tc>
              </a:tr>
              <a:tr h="843250">
                <a:tc>
                  <a:txBody>
                    <a:bodyPr/>
                    <a:lstStyle/>
                    <a:p>
                      <a:pPr indent="0" lvl="0" marL="0" rtl="0" algn="ctr">
                        <a:spcBef>
                          <a:spcPts val="0"/>
                        </a:spcBef>
                        <a:spcAft>
                          <a:spcPts val="0"/>
                        </a:spcAft>
                        <a:buNone/>
                      </a:pPr>
                      <a:r>
                        <a:rPr lang="en-GB" sz="1800">
                          <a:latin typeface="Nunito"/>
                          <a:ea typeface="Nunito"/>
                          <a:cs typeface="Nunito"/>
                          <a:sym typeface="Nunito"/>
                        </a:rPr>
                        <a:t>NCMAS for access to HPC</a:t>
                      </a:r>
                      <a:endParaRPr sz="1800">
                        <a:latin typeface="Nunito"/>
                        <a:ea typeface="Nunito"/>
                        <a:cs typeface="Nunito"/>
                        <a:sym typeface="Nunito"/>
                      </a:endParaRPr>
                    </a:p>
                  </a:txBody>
                  <a:tcPr marT="91425" marB="91425" marR="91425" marL="91425" anchor="ctr"/>
                </a:tc>
                <a:tc>
                  <a:txBody>
                    <a:bodyPr/>
                    <a:lstStyle/>
                    <a:p>
                      <a:pPr indent="0" lvl="0" marL="0" rtl="0" algn="l">
                        <a:spcBef>
                          <a:spcPts val="0"/>
                        </a:spcBef>
                        <a:spcAft>
                          <a:spcPts val="0"/>
                        </a:spcAft>
                        <a:buNone/>
                      </a:pPr>
                      <a:r>
                        <a:t/>
                      </a:r>
                      <a:endParaRPr sz="1800">
                        <a:latin typeface="Nunito"/>
                        <a:ea typeface="Nunito"/>
                        <a:cs typeface="Nunito"/>
                        <a:sym typeface="Nunito"/>
                      </a:endParaRPr>
                    </a:p>
                  </a:txBody>
                  <a:tcPr marT="91425" marB="91425" marR="91425" marL="91425" anchor="ct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pic>
        <p:nvPicPr>
          <p:cNvPr id="555" name="Google Shape;555;p6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556" name="Google Shape;556;p66"/>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AWS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557" name="Google Shape;557;p66"/>
          <p:cNvPicPr preferRelativeResize="0"/>
          <p:nvPr/>
        </p:nvPicPr>
        <p:blipFill>
          <a:blip r:embed="rId4">
            <a:alphaModFix/>
          </a:blip>
          <a:stretch>
            <a:fillRect/>
          </a:stretch>
        </p:blipFill>
        <p:spPr>
          <a:xfrm>
            <a:off x="2399907" y="788375"/>
            <a:ext cx="6416144" cy="3625476"/>
          </a:xfrm>
          <a:prstGeom prst="rect">
            <a:avLst/>
          </a:prstGeom>
          <a:noFill/>
          <a:ln>
            <a:noFill/>
          </a:ln>
        </p:spPr>
      </p:pic>
      <p:pic>
        <p:nvPicPr>
          <p:cNvPr id="558" name="Google Shape;558;p66"/>
          <p:cNvPicPr preferRelativeResize="0"/>
          <p:nvPr/>
        </p:nvPicPr>
        <p:blipFill>
          <a:blip r:embed="rId5">
            <a:alphaModFix/>
          </a:blip>
          <a:stretch>
            <a:fillRect/>
          </a:stretch>
        </p:blipFill>
        <p:spPr>
          <a:xfrm>
            <a:off x="87007" y="1678225"/>
            <a:ext cx="2235151" cy="126085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pic>
        <p:nvPicPr>
          <p:cNvPr id="563" name="Google Shape;563;p67"/>
          <p:cNvPicPr preferRelativeResize="0"/>
          <p:nvPr/>
        </p:nvPicPr>
        <p:blipFill>
          <a:blip r:embed="rId3">
            <a:alphaModFix/>
          </a:blip>
          <a:stretch>
            <a:fillRect/>
          </a:stretch>
        </p:blipFill>
        <p:spPr>
          <a:xfrm>
            <a:off x="2368607" y="781950"/>
            <a:ext cx="6447444" cy="3625474"/>
          </a:xfrm>
          <a:prstGeom prst="rect">
            <a:avLst/>
          </a:prstGeom>
          <a:noFill/>
          <a:ln>
            <a:noFill/>
          </a:ln>
        </p:spPr>
      </p:pic>
      <p:pic>
        <p:nvPicPr>
          <p:cNvPr id="564" name="Google Shape;564;p67"/>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
        <p:nvSpPr>
          <p:cNvPr id="565" name="Google Shape;565;p67"/>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AWS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pic>
        <p:nvPicPr>
          <p:cNvPr id="570" name="Google Shape;570;p68"/>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571" name="Google Shape;571;p68"/>
          <p:cNvPicPr preferRelativeResize="0"/>
          <p:nvPr/>
        </p:nvPicPr>
        <p:blipFill>
          <a:blip r:embed="rId4">
            <a:alphaModFix/>
          </a:blip>
          <a:stretch>
            <a:fillRect/>
          </a:stretch>
        </p:blipFill>
        <p:spPr>
          <a:xfrm>
            <a:off x="2294575" y="841951"/>
            <a:ext cx="6429274" cy="3611999"/>
          </a:xfrm>
          <a:prstGeom prst="rect">
            <a:avLst/>
          </a:prstGeom>
          <a:noFill/>
          <a:ln>
            <a:noFill/>
          </a:ln>
        </p:spPr>
      </p:pic>
      <p:sp>
        <p:nvSpPr>
          <p:cNvPr id="572" name="Google Shape;572;p68"/>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AWS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69"/>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AWS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578" name="Google Shape;578;p69"/>
          <p:cNvSpPr txBox="1"/>
          <p:nvPr/>
        </p:nvSpPr>
        <p:spPr>
          <a:xfrm>
            <a:off x="267750" y="1026775"/>
            <a:ext cx="8571300" cy="3213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GB"/>
              <a:t>More information:</a:t>
            </a:r>
            <a:endParaRPr/>
          </a:p>
          <a:p>
            <a:pPr indent="0" lvl="0" marL="0" rtl="0" algn="l">
              <a:lnSpc>
                <a:spcPct val="115000"/>
              </a:lnSpc>
              <a:spcBef>
                <a:spcPts val="1200"/>
              </a:spcBef>
              <a:spcAft>
                <a:spcPts val="0"/>
              </a:spcAft>
              <a:buNone/>
            </a:pPr>
            <a:r>
              <a:rPr lang="en-GB" sz="1300" u="sng">
                <a:solidFill>
                  <a:schemeClr val="hlink"/>
                </a:solidFill>
                <a:hlinkClick r:id="rId3"/>
              </a:rPr>
              <a:t>https://aws.amazon.com/government-education/research-and-technical-computing</a:t>
            </a:r>
            <a:endParaRPr sz="1300" u="sng">
              <a:solidFill>
                <a:schemeClr val="hlink"/>
              </a:solidFill>
            </a:endParaRPr>
          </a:p>
          <a:p>
            <a:pPr indent="0" lvl="0" marL="0" rtl="0" algn="l">
              <a:lnSpc>
                <a:spcPct val="115000"/>
              </a:lnSpc>
              <a:spcBef>
                <a:spcPts val="1200"/>
              </a:spcBef>
              <a:spcAft>
                <a:spcPts val="0"/>
              </a:spcAft>
              <a:buNone/>
            </a:pPr>
            <a:r>
              <a:rPr lang="en-GB" sz="1300" u="sng">
                <a:solidFill>
                  <a:schemeClr val="hlink"/>
                </a:solidFill>
                <a:hlinkClick r:id="rId4"/>
              </a:rPr>
              <a:t>https://www.amazon.science/academic-engagements</a:t>
            </a:r>
            <a:r>
              <a:rPr lang="en-GB" sz="1300"/>
              <a:t> </a:t>
            </a:r>
            <a:endParaRPr sz="1300"/>
          </a:p>
          <a:p>
            <a:pPr indent="0" lvl="0" marL="0" rtl="0" algn="l">
              <a:lnSpc>
                <a:spcPct val="115000"/>
              </a:lnSpc>
              <a:spcBef>
                <a:spcPts val="1200"/>
              </a:spcBef>
              <a:spcAft>
                <a:spcPts val="0"/>
              </a:spcAft>
              <a:buNone/>
            </a:pPr>
            <a:r>
              <a:t/>
            </a:r>
            <a:endParaRPr sz="1300"/>
          </a:p>
          <a:p>
            <a:pPr indent="0" lvl="0" marL="0" rtl="0" algn="l">
              <a:lnSpc>
                <a:spcPct val="115000"/>
              </a:lnSpc>
              <a:spcBef>
                <a:spcPts val="1200"/>
              </a:spcBef>
              <a:spcAft>
                <a:spcPts val="0"/>
              </a:spcAft>
              <a:buNone/>
            </a:pPr>
            <a:r>
              <a:rPr lang="en-GB" sz="1300"/>
              <a:t>Training:</a:t>
            </a:r>
            <a:r>
              <a:rPr lang="en-GB" sz="1300">
                <a:uFill>
                  <a:noFill/>
                </a:uFill>
                <a:hlinkClick r:id="rId5"/>
              </a:rPr>
              <a:t> </a:t>
            </a:r>
            <a:r>
              <a:rPr lang="en-GB" sz="1300" u="sng">
                <a:solidFill>
                  <a:schemeClr val="hlink"/>
                </a:solidFill>
                <a:hlinkClick r:id="rId6"/>
              </a:rPr>
              <a:t>https://aws.amazon.com/government-education/research-and-technical-computing/research-seminar-series/</a:t>
            </a:r>
            <a:r>
              <a:rPr lang="en-GB" sz="1300"/>
              <a:t> </a:t>
            </a:r>
            <a:endParaRPr sz="1300"/>
          </a:p>
          <a:p>
            <a:pPr indent="0" lvl="0" marL="0" rtl="0" algn="l">
              <a:lnSpc>
                <a:spcPct val="115000"/>
              </a:lnSpc>
              <a:spcBef>
                <a:spcPts val="1200"/>
              </a:spcBef>
              <a:spcAft>
                <a:spcPts val="0"/>
              </a:spcAft>
              <a:buNone/>
            </a:pPr>
            <a:r>
              <a:rPr lang="en-GB" sz="1300" u="sng">
                <a:solidFill>
                  <a:schemeClr val="hlink"/>
                </a:solidFill>
                <a:hlinkClick r:id="rId7"/>
              </a:rPr>
              <a:t>https://pages.awscloud.com/APAC-public-OE-AWS-Research-Webinar-Series-On-Demand-2020-reg.html?did=ep_card&amp;trk=ep_card</a:t>
            </a:r>
            <a:endParaRPr sz="1300" u="sng">
              <a:solidFill>
                <a:schemeClr val="hlink"/>
              </a:solidFill>
            </a:endParaRPr>
          </a:p>
          <a:p>
            <a:pPr indent="0" lvl="0" marL="0" rtl="0" algn="l">
              <a:spcBef>
                <a:spcPts val="1200"/>
              </a:spcBef>
              <a:spcAft>
                <a:spcPts val="0"/>
              </a:spcAft>
              <a:buNone/>
            </a:pPr>
            <a:r>
              <a:t/>
            </a:r>
            <a:endParaRPr sz="16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70"/>
          <p:cNvSpPr txBox="1"/>
          <p:nvPr/>
        </p:nvSpPr>
        <p:spPr>
          <a:xfrm>
            <a:off x="433375" y="878650"/>
            <a:ext cx="8456100" cy="842700"/>
          </a:xfrm>
          <a:prstGeom prst="rect">
            <a:avLst/>
          </a:prstGeom>
          <a:noFill/>
          <a:ln>
            <a:noFill/>
          </a:ln>
        </p:spPr>
        <p:txBody>
          <a:bodyPr anchorCtr="0" anchor="t" bIns="19050" lIns="38100" spcFirstLastPara="1" rIns="38100" wrap="square" tIns="19050">
            <a:noAutofit/>
          </a:bodyPr>
          <a:lstStyle/>
          <a:p>
            <a:pPr indent="0" lvl="0" marL="0" marR="0" rtl="0" algn="ctr">
              <a:spcBef>
                <a:spcPts val="0"/>
              </a:spcBef>
              <a:spcAft>
                <a:spcPts val="0"/>
              </a:spcAft>
              <a:buNone/>
            </a:pPr>
            <a:r>
              <a:rPr lang="en-GB" sz="3000">
                <a:solidFill>
                  <a:srgbClr val="104388"/>
                </a:solidFill>
                <a:latin typeface="Nunito"/>
                <a:ea typeface="Nunito"/>
                <a:cs typeface="Nunito"/>
                <a:sym typeface="Nunito"/>
              </a:rPr>
              <a:t>NCMAS</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t/>
            </a:r>
            <a:endParaRPr b="1" sz="4800">
              <a:solidFill>
                <a:srgbClr val="104388"/>
              </a:solidFill>
              <a:latin typeface="Nunito"/>
              <a:ea typeface="Nunito"/>
              <a:cs typeface="Nunito"/>
              <a:sym typeface="Nunito"/>
            </a:endParaRPr>
          </a:p>
          <a:p>
            <a:pPr indent="0" lvl="0" marL="0" rtl="0" algn="ctr">
              <a:spcBef>
                <a:spcPts val="0"/>
              </a:spcBef>
              <a:spcAft>
                <a:spcPts val="0"/>
              </a:spcAft>
              <a:buNone/>
            </a:pPr>
            <a:r>
              <a:rPr lang="en-GB" sz="2400">
                <a:solidFill>
                  <a:srgbClr val="104388"/>
                </a:solidFill>
                <a:latin typeface="Nunito"/>
                <a:ea typeface="Nunito"/>
                <a:cs typeface="Nunito"/>
                <a:sym typeface="Nunito"/>
              </a:rPr>
              <a:t>Roger Edberg</a:t>
            </a:r>
            <a:endParaRPr b="1" sz="4800">
              <a:solidFill>
                <a:srgbClr val="104388"/>
              </a:solidFill>
              <a:latin typeface="Nunito"/>
              <a:ea typeface="Nunito"/>
              <a:cs typeface="Nunito"/>
              <a:sym typeface="Nunito"/>
            </a:endParaRPr>
          </a:p>
          <a:p>
            <a:pPr indent="0" lvl="0" marL="0" marR="0" rtl="0" algn="ctr">
              <a:spcBef>
                <a:spcPts val="0"/>
              </a:spcBef>
              <a:spcAft>
                <a:spcPts val="0"/>
              </a:spcAft>
              <a:buNone/>
            </a:pPr>
            <a:r>
              <a:t/>
            </a:r>
            <a:endParaRPr b="1" sz="4800">
              <a:solidFill>
                <a:srgbClr val="104388"/>
              </a:solidFill>
              <a:latin typeface="Nunito"/>
              <a:ea typeface="Nunito"/>
              <a:cs typeface="Nunito"/>
              <a:sym typeface="Nunito"/>
            </a:endParaRPr>
          </a:p>
          <a:p>
            <a:pPr indent="0" lvl="0" marL="0" marR="0" rtl="0" algn="ctr">
              <a:spcBef>
                <a:spcPts val="0"/>
              </a:spcBef>
              <a:spcAft>
                <a:spcPts val="0"/>
              </a:spcAft>
              <a:buNone/>
            </a:pPr>
            <a:r>
              <a:t/>
            </a:r>
            <a:endParaRPr sz="4800">
              <a:solidFill>
                <a:schemeClr val="dk1"/>
              </a:solidFill>
              <a:latin typeface="Nunito"/>
              <a:ea typeface="Nunito"/>
              <a:cs typeface="Nunito"/>
              <a:sym typeface="Nunito"/>
            </a:endParaRPr>
          </a:p>
        </p:txBody>
      </p:sp>
      <p:pic>
        <p:nvPicPr>
          <p:cNvPr id="584" name="Google Shape;584;p70"/>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71"/>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NCMAS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590" name="Google Shape;590;p71"/>
          <p:cNvSpPr txBox="1"/>
          <p:nvPr/>
        </p:nvSpPr>
        <p:spPr>
          <a:xfrm>
            <a:off x="654250" y="961500"/>
            <a:ext cx="74742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800">
                <a:latin typeface="Nunito"/>
                <a:ea typeface="Nunito"/>
                <a:cs typeface="Nunito"/>
                <a:sym typeface="Nunito"/>
              </a:rPr>
              <a:t>National Computational Merit Allocation Scheme</a:t>
            </a:r>
            <a:endParaRPr b="1"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2022 Call for Applications</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NCI: 		Gadi 280 MSU</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Pawsey:		Setonix 250 MSU (two components)</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MASSIVE:	M3 2.5 MSU</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Allocations are made through a merit-based competitive process.</a:t>
            </a:r>
            <a:endParaRPr sz="1800">
              <a:latin typeface="Nunito"/>
              <a:ea typeface="Nunito"/>
              <a:cs typeface="Nunito"/>
              <a:sym typeface="Nunito"/>
            </a:endParaRPr>
          </a:p>
          <a:p>
            <a:pPr indent="0" lvl="0" marL="0" rtl="0" algn="l">
              <a:spcBef>
                <a:spcPts val="0"/>
              </a:spcBef>
              <a:spcAft>
                <a:spcPts val="0"/>
              </a:spcAft>
              <a:buNone/>
            </a:pPr>
            <a:r>
              <a:rPr lang="en-GB" sz="1800">
                <a:latin typeface="Nunito"/>
                <a:ea typeface="Nunito"/>
                <a:cs typeface="Nunito"/>
                <a:sym typeface="Nunito"/>
              </a:rPr>
              <a:t>Roughly ¾ of applicants receive allocations, however many receive less than they request because demand exceeds supply.</a:t>
            </a:r>
            <a:endParaRPr sz="1800">
              <a:latin typeface="Nunito"/>
              <a:ea typeface="Nunito"/>
              <a:cs typeface="Nunito"/>
              <a:sym typeface="Nunito"/>
            </a:endParaRPr>
          </a:p>
        </p:txBody>
      </p:sp>
      <p:pic>
        <p:nvPicPr>
          <p:cNvPr id="591" name="Google Shape;591;p71"/>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72"/>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NCMAS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597" name="Google Shape;597;p72"/>
          <p:cNvSpPr txBox="1"/>
          <p:nvPr/>
        </p:nvSpPr>
        <p:spPr>
          <a:xfrm>
            <a:off x="648725" y="1235675"/>
            <a:ext cx="58443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latin typeface="Nunito"/>
                <a:ea typeface="Nunito"/>
                <a:cs typeface="Nunito"/>
                <a:sym typeface="Nunito"/>
              </a:rPr>
              <a:t>2022 Call for Applications</a:t>
            </a:r>
            <a:endParaRPr sz="1800">
              <a:latin typeface="Nunito"/>
              <a:ea typeface="Nunito"/>
              <a:cs typeface="Nunito"/>
              <a:sym typeface="Nunito"/>
            </a:endParaRPr>
          </a:p>
          <a:p>
            <a:pPr indent="457200" lvl="0" marL="0" rtl="0" algn="l">
              <a:spcBef>
                <a:spcPts val="0"/>
              </a:spcBef>
              <a:spcAft>
                <a:spcPts val="0"/>
              </a:spcAft>
              <a:buNone/>
            </a:pPr>
            <a:r>
              <a:rPr lang="en-GB" sz="1800">
                <a:latin typeface="Nunito"/>
                <a:ea typeface="Nunito"/>
                <a:cs typeface="Nunito"/>
                <a:sym typeface="Nunito"/>
              </a:rPr>
              <a:t>Opens: 18 August</a:t>
            </a:r>
            <a:endParaRPr sz="1800">
              <a:latin typeface="Nunito"/>
              <a:ea typeface="Nunito"/>
              <a:cs typeface="Nunito"/>
              <a:sym typeface="Nunito"/>
            </a:endParaRPr>
          </a:p>
          <a:p>
            <a:pPr indent="0" lvl="0" marL="457200" rtl="0" algn="l">
              <a:spcBef>
                <a:spcPts val="0"/>
              </a:spcBef>
              <a:spcAft>
                <a:spcPts val="0"/>
              </a:spcAft>
              <a:buNone/>
            </a:pPr>
            <a:r>
              <a:rPr lang="en-GB" sz="1800">
                <a:latin typeface="Nunito"/>
                <a:ea typeface="Nunito"/>
                <a:cs typeface="Nunito"/>
                <a:sym typeface="Nunito"/>
              </a:rPr>
              <a:t>Closes: 5 October</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rPr lang="en-GB" sz="1800" u="sng">
                <a:solidFill>
                  <a:schemeClr val="hlink"/>
                </a:solidFill>
                <a:latin typeface="Nunito"/>
                <a:ea typeface="Nunito"/>
                <a:cs typeface="Nunito"/>
                <a:sym typeface="Nunito"/>
                <a:hlinkClick r:id="rId3"/>
              </a:rPr>
              <a:t>https://ncmas.nci.org.au</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p:txBody>
      </p:sp>
      <p:pic>
        <p:nvPicPr>
          <p:cNvPr id="598" name="Google Shape;598;p72"/>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73"/>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Next steps</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604" name="Google Shape;604;p73"/>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605" name="Google Shape;605;p73"/>
          <p:cNvSpPr txBox="1"/>
          <p:nvPr/>
        </p:nvSpPr>
        <p:spPr>
          <a:xfrm>
            <a:off x="363800" y="1001300"/>
            <a:ext cx="5510100" cy="3070800"/>
          </a:xfrm>
          <a:prstGeom prst="rect">
            <a:avLst/>
          </a:prstGeom>
          <a:noFill/>
          <a:ln>
            <a:noFill/>
          </a:ln>
        </p:spPr>
        <p:txBody>
          <a:bodyPr anchorCtr="0" anchor="t" bIns="91425" lIns="91425" spcFirstLastPara="1" rIns="91425" wrap="square" tIns="91425">
            <a:spAutoFit/>
          </a:bodyPr>
          <a:lstStyle/>
          <a:p>
            <a:pPr indent="-323850" lvl="0" marL="457200" rtl="0" algn="l">
              <a:lnSpc>
                <a:spcPct val="115000"/>
              </a:lnSpc>
              <a:spcBef>
                <a:spcPts val="0"/>
              </a:spcBef>
              <a:spcAft>
                <a:spcPts val="0"/>
              </a:spcAft>
              <a:buClr>
                <a:srgbClr val="000000"/>
              </a:buClr>
              <a:buSzPts val="1500"/>
              <a:buFont typeface="Nunito"/>
              <a:buChar char="●"/>
            </a:pPr>
            <a:r>
              <a:rPr lang="en-GB" sz="1500">
                <a:latin typeface="Nunito"/>
                <a:ea typeface="Nunito"/>
                <a:cs typeface="Nunito"/>
                <a:sym typeface="Nunito"/>
              </a:rPr>
              <a:t>Get to know the needs of your workloads </a:t>
            </a:r>
            <a:endParaRPr sz="1500">
              <a:latin typeface="Nunito"/>
              <a:ea typeface="Nunito"/>
              <a:cs typeface="Nunito"/>
              <a:sym typeface="Nunito"/>
            </a:endParaRPr>
          </a:p>
          <a:p>
            <a:pPr indent="0" lvl="0" marL="0" rtl="0" algn="l">
              <a:lnSpc>
                <a:spcPct val="115000"/>
              </a:lnSpc>
              <a:spcBef>
                <a:spcPts val="0"/>
              </a:spcBef>
              <a:spcAft>
                <a:spcPts val="0"/>
              </a:spcAft>
              <a:buNone/>
            </a:pPr>
            <a:r>
              <a:t/>
            </a:r>
            <a:endParaRPr sz="1500">
              <a:solidFill>
                <a:srgbClr val="000000"/>
              </a:solidFill>
            </a:endParaRPr>
          </a:p>
          <a:p>
            <a:pPr indent="-323850" lvl="0" marL="457200" rtl="0" algn="l">
              <a:lnSpc>
                <a:spcPct val="115000"/>
              </a:lnSpc>
              <a:spcBef>
                <a:spcPts val="0"/>
              </a:spcBef>
              <a:spcAft>
                <a:spcPts val="0"/>
              </a:spcAft>
              <a:buSzPts val="1500"/>
              <a:buFont typeface="Nunito"/>
              <a:buChar char="●"/>
            </a:pPr>
            <a:r>
              <a:rPr lang="en-GB" sz="1500">
                <a:latin typeface="Nunito"/>
                <a:ea typeface="Nunito"/>
                <a:cs typeface="Nunito"/>
                <a:sym typeface="Nunito"/>
              </a:rPr>
              <a:t>Get access- contact your institution’s ICT department</a:t>
            </a:r>
            <a:endParaRPr sz="1500">
              <a:latin typeface="Nunito"/>
              <a:ea typeface="Nunito"/>
              <a:cs typeface="Nunito"/>
              <a:sym typeface="Nunito"/>
            </a:endParaRPr>
          </a:p>
          <a:p>
            <a:pPr indent="0" lvl="0" marL="457200" rtl="0" algn="l">
              <a:lnSpc>
                <a:spcPct val="115000"/>
              </a:lnSpc>
              <a:spcBef>
                <a:spcPts val="0"/>
              </a:spcBef>
              <a:spcAft>
                <a:spcPts val="0"/>
              </a:spcAft>
              <a:buNone/>
            </a:pPr>
            <a:r>
              <a:t/>
            </a:r>
            <a:endParaRPr sz="1500">
              <a:latin typeface="Nunito"/>
              <a:ea typeface="Nunito"/>
              <a:cs typeface="Nunito"/>
              <a:sym typeface="Nunito"/>
            </a:endParaRPr>
          </a:p>
          <a:p>
            <a:pPr indent="-323850" lvl="0" marL="457200" rtl="0" algn="l">
              <a:lnSpc>
                <a:spcPct val="115000"/>
              </a:lnSpc>
              <a:spcBef>
                <a:spcPts val="0"/>
              </a:spcBef>
              <a:spcAft>
                <a:spcPts val="0"/>
              </a:spcAft>
              <a:buSzPts val="1500"/>
              <a:buFont typeface="Nunito"/>
              <a:buChar char="●"/>
            </a:pPr>
            <a:r>
              <a:rPr lang="en-GB" sz="1500">
                <a:latin typeface="Nunito"/>
                <a:ea typeface="Nunito"/>
                <a:cs typeface="Nunito"/>
                <a:sym typeface="Nunito"/>
              </a:rPr>
              <a:t>Training resources for you to get some experience</a:t>
            </a:r>
            <a:endParaRPr sz="1500">
              <a:latin typeface="Nunito"/>
              <a:ea typeface="Nunito"/>
              <a:cs typeface="Nunito"/>
              <a:sym typeface="Nunito"/>
            </a:endParaRPr>
          </a:p>
          <a:p>
            <a:pPr indent="-323850" lvl="1" marL="914400" rtl="0" algn="l">
              <a:lnSpc>
                <a:spcPct val="115000"/>
              </a:lnSpc>
              <a:spcBef>
                <a:spcPts val="0"/>
              </a:spcBef>
              <a:spcAft>
                <a:spcPts val="0"/>
              </a:spcAft>
              <a:buSzPts val="1500"/>
              <a:buFont typeface="Nunito"/>
              <a:buChar char="○"/>
            </a:pPr>
            <a:r>
              <a:rPr lang="en-GB" sz="1500">
                <a:latin typeface="Nunito"/>
                <a:ea typeface="Nunito"/>
                <a:cs typeface="Nunito"/>
                <a:sym typeface="Nunito"/>
              </a:rPr>
              <a:t>BioCommons training cooperative</a:t>
            </a:r>
            <a:endParaRPr sz="1500">
              <a:latin typeface="Nunito"/>
              <a:ea typeface="Nunito"/>
              <a:cs typeface="Nunito"/>
              <a:sym typeface="Nunito"/>
            </a:endParaRPr>
          </a:p>
          <a:p>
            <a:pPr indent="-323850" lvl="1" marL="914400" rtl="0" algn="l">
              <a:lnSpc>
                <a:spcPct val="115000"/>
              </a:lnSpc>
              <a:spcBef>
                <a:spcPts val="0"/>
              </a:spcBef>
              <a:spcAft>
                <a:spcPts val="0"/>
              </a:spcAft>
              <a:buSzPts val="1500"/>
              <a:buFont typeface="Nunito"/>
              <a:buChar char="○"/>
            </a:pPr>
            <a:r>
              <a:rPr lang="en-GB" sz="1500">
                <a:latin typeface="Nunito"/>
                <a:ea typeface="Nunito"/>
                <a:cs typeface="Nunito"/>
                <a:sym typeface="Nunito"/>
              </a:rPr>
              <a:t>Galaxy training </a:t>
            </a:r>
            <a:endParaRPr sz="1500">
              <a:latin typeface="Nunito"/>
              <a:ea typeface="Nunito"/>
              <a:cs typeface="Nunito"/>
              <a:sym typeface="Nunito"/>
            </a:endParaRPr>
          </a:p>
          <a:p>
            <a:pPr indent="0" lvl="0" marL="457200" rtl="0" algn="l">
              <a:lnSpc>
                <a:spcPct val="115000"/>
              </a:lnSpc>
              <a:spcBef>
                <a:spcPts val="0"/>
              </a:spcBef>
              <a:spcAft>
                <a:spcPts val="0"/>
              </a:spcAft>
              <a:buNone/>
            </a:pPr>
            <a:r>
              <a:t/>
            </a:r>
            <a:endParaRPr sz="1500">
              <a:latin typeface="Nunito"/>
              <a:ea typeface="Nunito"/>
              <a:cs typeface="Nunito"/>
              <a:sym typeface="Nunito"/>
            </a:endParaRPr>
          </a:p>
          <a:p>
            <a:pPr indent="-323850" lvl="0" marL="457200" rtl="0" algn="l">
              <a:lnSpc>
                <a:spcPct val="115000"/>
              </a:lnSpc>
              <a:spcBef>
                <a:spcPts val="0"/>
              </a:spcBef>
              <a:spcAft>
                <a:spcPts val="0"/>
              </a:spcAft>
              <a:buSzPts val="1500"/>
              <a:buFont typeface="Nunito"/>
              <a:buChar char="●"/>
            </a:pPr>
            <a:r>
              <a:rPr lang="en-GB" sz="1500">
                <a:latin typeface="Nunito"/>
                <a:ea typeface="Nunito"/>
                <a:cs typeface="Nunito"/>
                <a:sym typeface="Nunito"/>
              </a:rPr>
              <a:t>Pipelines and tools already deployed at national facilities</a:t>
            </a:r>
            <a:endParaRPr sz="1500">
              <a:latin typeface="Nunito"/>
              <a:ea typeface="Nunito"/>
              <a:cs typeface="Nunito"/>
              <a:sym typeface="Nunito"/>
            </a:endParaRPr>
          </a:p>
          <a:p>
            <a:pPr indent="-323850" lvl="1" marL="914400" rtl="0" algn="l">
              <a:lnSpc>
                <a:spcPct val="115000"/>
              </a:lnSpc>
              <a:spcBef>
                <a:spcPts val="0"/>
              </a:spcBef>
              <a:spcAft>
                <a:spcPts val="0"/>
              </a:spcAft>
              <a:buSzPts val="1500"/>
              <a:buFont typeface="Nunito"/>
              <a:buChar char="○"/>
            </a:pPr>
            <a:r>
              <a:rPr lang="en-GB" sz="1500">
                <a:latin typeface="Nunito"/>
                <a:ea typeface="Nunito"/>
                <a:cs typeface="Nunito"/>
                <a:sym typeface="Nunito"/>
              </a:rPr>
              <a:t>Australian BioCommons </a:t>
            </a:r>
            <a:r>
              <a:rPr b="1" lang="en-GB" sz="1500">
                <a:latin typeface="Nunito"/>
                <a:ea typeface="Nunito"/>
                <a:cs typeface="Nunito"/>
                <a:sym typeface="Nunito"/>
              </a:rPr>
              <a:t>ToolFinder </a:t>
            </a:r>
            <a:endParaRPr b="1" sz="1500">
              <a:latin typeface="Nunito"/>
              <a:ea typeface="Nunito"/>
              <a:cs typeface="Nunito"/>
              <a:sym typeface="Nunito"/>
            </a:endParaRPr>
          </a:p>
          <a:p>
            <a:pPr indent="-323850" lvl="1" marL="914400" rtl="0" algn="l">
              <a:lnSpc>
                <a:spcPct val="115000"/>
              </a:lnSpc>
              <a:spcBef>
                <a:spcPts val="0"/>
              </a:spcBef>
              <a:spcAft>
                <a:spcPts val="0"/>
              </a:spcAft>
              <a:buSzPts val="1500"/>
              <a:buFont typeface="Nunito"/>
              <a:buChar char="○"/>
            </a:pPr>
            <a:r>
              <a:rPr lang="en-GB" sz="1500">
                <a:latin typeface="Nunito"/>
                <a:ea typeface="Nunito"/>
                <a:cs typeface="Nunito"/>
                <a:sym typeface="Nunito"/>
              </a:rPr>
              <a:t>Australian BioCommons </a:t>
            </a:r>
            <a:r>
              <a:rPr b="1" lang="en-GB" sz="1500">
                <a:latin typeface="Nunito"/>
                <a:ea typeface="Nunito"/>
                <a:cs typeface="Nunito"/>
                <a:sym typeface="Nunito"/>
              </a:rPr>
              <a:t>WorkflowHub</a:t>
            </a:r>
            <a:endParaRPr b="1" sz="1500">
              <a:latin typeface="Nunito"/>
              <a:ea typeface="Nunito"/>
              <a:cs typeface="Nunito"/>
              <a:sym typeface="Nunito"/>
            </a:endParaRPr>
          </a:p>
        </p:txBody>
      </p:sp>
      <p:pic>
        <p:nvPicPr>
          <p:cNvPr id="606" name="Google Shape;606;p73"/>
          <p:cNvPicPr preferRelativeResize="0"/>
          <p:nvPr/>
        </p:nvPicPr>
        <p:blipFill rotWithShape="1">
          <a:blip r:embed="rId4">
            <a:alphaModFix/>
          </a:blip>
          <a:srcRect b="32519" l="0" r="0" t="0"/>
          <a:stretch/>
        </p:blipFill>
        <p:spPr>
          <a:xfrm>
            <a:off x="6253200" y="2388350"/>
            <a:ext cx="1194150" cy="805775"/>
          </a:xfrm>
          <a:prstGeom prst="rect">
            <a:avLst/>
          </a:prstGeom>
          <a:noFill/>
          <a:ln>
            <a:noFill/>
          </a:ln>
        </p:spPr>
      </p:pic>
      <p:pic>
        <p:nvPicPr>
          <p:cNvPr id="607" name="Google Shape;607;p73"/>
          <p:cNvPicPr preferRelativeResize="0"/>
          <p:nvPr/>
        </p:nvPicPr>
        <p:blipFill>
          <a:blip r:embed="rId5">
            <a:alphaModFix/>
          </a:blip>
          <a:stretch>
            <a:fillRect/>
          </a:stretch>
        </p:blipFill>
        <p:spPr>
          <a:xfrm>
            <a:off x="7305233" y="1342200"/>
            <a:ext cx="1520567" cy="605025"/>
          </a:xfrm>
          <a:prstGeom prst="rect">
            <a:avLst/>
          </a:prstGeom>
          <a:noFill/>
          <a:ln>
            <a:noFill/>
          </a:ln>
        </p:spPr>
      </p:pic>
      <p:pic>
        <p:nvPicPr>
          <p:cNvPr id="608" name="Google Shape;608;p73"/>
          <p:cNvPicPr preferRelativeResize="0"/>
          <p:nvPr/>
        </p:nvPicPr>
        <p:blipFill>
          <a:blip r:embed="rId6">
            <a:alphaModFix/>
          </a:blip>
          <a:stretch>
            <a:fillRect/>
          </a:stretch>
        </p:blipFill>
        <p:spPr>
          <a:xfrm>
            <a:off x="5916154" y="1699175"/>
            <a:ext cx="1284671" cy="605025"/>
          </a:xfrm>
          <a:prstGeom prst="rect">
            <a:avLst/>
          </a:prstGeom>
          <a:noFill/>
          <a:ln>
            <a:noFill/>
          </a:ln>
        </p:spPr>
      </p:pic>
      <p:pic>
        <p:nvPicPr>
          <p:cNvPr id="609" name="Google Shape;609;p73"/>
          <p:cNvPicPr preferRelativeResize="0"/>
          <p:nvPr/>
        </p:nvPicPr>
        <p:blipFill>
          <a:blip r:embed="rId7">
            <a:alphaModFix/>
          </a:blip>
          <a:stretch>
            <a:fillRect/>
          </a:stretch>
        </p:blipFill>
        <p:spPr>
          <a:xfrm>
            <a:off x="7360376" y="2107377"/>
            <a:ext cx="1520575" cy="464368"/>
          </a:xfrm>
          <a:prstGeom prst="rect">
            <a:avLst/>
          </a:prstGeom>
          <a:noFill/>
          <a:ln>
            <a:noFill/>
          </a:ln>
        </p:spPr>
      </p:pic>
      <p:pic>
        <p:nvPicPr>
          <p:cNvPr id="610" name="Google Shape;610;p73"/>
          <p:cNvPicPr preferRelativeResize="0"/>
          <p:nvPr/>
        </p:nvPicPr>
        <p:blipFill>
          <a:blip r:embed="rId8">
            <a:alphaModFix/>
          </a:blip>
          <a:stretch>
            <a:fillRect/>
          </a:stretch>
        </p:blipFill>
        <p:spPr>
          <a:xfrm>
            <a:off x="7596575" y="2688850"/>
            <a:ext cx="540000" cy="330125"/>
          </a:xfrm>
          <a:prstGeom prst="rect">
            <a:avLst/>
          </a:prstGeom>
          <a:noFill/>
          <a:ln>
            <a:noFill/>
          </a:ln>
        </p:spPr>
      </p:pic>
      <p:pic>
        <p:nvPicPr>
          <p:cNvPr id="611" name="Google Shape;611;p73"/>
          <p:cNvPicPr preferRelativeResize="0"/>
          <p:nvPr/>
        </p:nvPicPr>
        <p:blipFill rotWithShape="1">
          <a:blip r:embed="rId9">
            <a:alphaModFix/>
          </a:blip>
          <a:srcRect b="36748" l="39614" r="39631" t="34437"/>
          <a:stretch/>
        </p:blipFill>
        <p:spPr>
          <a:xfrm>
            <a:off x="8340950" y="2921623"/>
            <a:ext cx="539999" cy="374865"/>
          </a:xfrm>
          <a:prstGeom prst="rect">
            <a:avLst/>
          </a:prstGeom>
          <a:noFill/>
          <a:ln>
            <a:noFill/>
          </a:ln>
        </p:spPr>
      </p:pic>
      <p:pic>
        <p:nvPicPr>
          <p:cNvPr id="612" name="Google Shape;612;p73"/>
          <p:cNvPicPr preferRelativeResize="0"/>
          <p:nvPr/>
        </p:nvPicPr>
        <p:blipFill>
          <a:blip r:embed="rId10">
            <a:alphaModFix/>
          </a:blip>
          <a:stretch>
            <a:fillRect/>
          </a:stretch>
        </p:blipFill>
        <p:spPr>
          <a:xfrm>
            <a:off x="7674538" y="3188925"/>
            <a:ext cx="666409" cy="374849"/>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74"/>
          <p:cNvSpPr txBox="1"/>
          <p:nvPr/>
        </p:nvSpPr>
        <p:spPr>
          <a:xfrm>
            <a:off x="566150" y="202250"/>
            <a:ext cx="8118900" cy="4962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Join us tomorrow ... </a:t>
            </a:r>
            <a:endParaRPr sz="3000">
              <a:solidFill>
                <a:srgbClr val="104388"/>
              </a:solidFill>
              <a:latin typeface="Nunito"/>
              <a:ea typeface="Nunito"/>
              <a:cs typeface="Nunito"/>
              <a:sym typeface="Nunito"/>
            </a:endParaRPr>
          </a:p>
          <a:p>
            <a:pPr indent="0" lvl="0" marL="0" marR="0" rtl="0" algn="l">
              <a:spcBef>
                <a:spcPts val="0"/>
              </a:spcBef>
              <a:spcAft>
                <a:spcPts val="0"/>
              </a:spcAft>
              <a:buNone/>
            </a:pPr>
            <a:r>
              <a:t/>
            </a:r>
            <a:endParaRPr b="1" sz="900">
              <a:solidFill>
                <a:srgbClr val="104388"/>
              </a:solidFill>
              <a:latin typeface="Nunito"/>
              <a:ea typeface="Nunito"/>
              <a:cs typeface="Nunito"/>
              <a:sym typeface="Nunito"/>
            </a:endParaRPr>
          </a:p>
          <a:p>
            <a:pPr indent="0" lvl="0" marL="0" marR="0" rtl="0" algn="l">
              <a:spcBef>
                <a:spcPts val="0"/>
              </a:spcBef>
              <a:spcAft>
                <a:spcPts val="0"/>
              </a:spcAft>
              <a:buNone/>
            </a:pPr>
            <a:r>
              <a:t/>
            </a:r>
            <a:endParaRPr b="1" i="1" sz="2600">
              <a:solidFill>
                <a:srgbClr val="104388"/>
              </a:solidFill>
              <a:latin typeface="Nunito"/>
              <a:ea typeface="Nunito"/>
              <a:cs typeface="Nunito"/>
              <a:sym typeface="Nunito"/>
            </a:endParaRPr>
          </a:p>
          <a:p>
            <a:pPr indent="0" lvl="0" marL="0" marR="0" rtl="0" algn="l">
              <a:spcBef>
                <a:spcPts val="0"/>
              </a:spcBef>
              <a:spcAft>
                <a:spcPts val="0"/>
              </a:spcAft>
              <a:buNone/>
            </a:pPr>
            <a:r>
              <a:rPr i="1" lang="en-GB" sz="2600">
                <a:solidFill>
                  <a:srgbClr val="104388"/>
                </a:solidFill>
                <a:latin typeface="Nunito"/>
                <a:ea typeface="Nunito"/>
                <a:cs typeface="Nunito"/>
                <a:sym typeface="Nunito"/>
              </a:rPr>
              <a:t>High performance bioinformatics: submitting your best NCMAS application</a:t>
            </a:r>
            <a:endParaRPr i="1" sz="2600">
              <a:solidFill>
                <a:srgbClr val="104388"/>
              </a:solidFill>
              <a:latin typeface="Nunito"/>
              <a:ea typeface="Nunito"/>
              <a:cs typeface="Nunito"/>
              <a:sym typeface="Nunito"/>
            </a:endParaRPr>
          </a:p>
          <a:p>
            <a:pPr indent="0" lvl="0" marL="0" marR="0" rtl="0" algn="l">
              <a:spcBef>
                <a:spcPts val="0"/>
              </a:spcBef>
              <a:spcAft>
                <a:spcPts val="0"/>
              </a:spcAft>
              <a:buNone/>
            </a:pPr>
            <a:r>
              <a:t/>
            </a:r>
            <a:endParaRPr b="1" i="1" sz="2600">
              <a:solidFill>
                <a:srgbClr val="104388"/>
              </a:solidFill>
              <a:latin typeface="Nunito"/>
              <a:ea typeface="Nunito"/>
              <a:cs typeface="Nunito"/>
              <a:sym typeface="Nunito"/>
            </a:endParaRPr>
          </a:p>
          <a:p>
            <a:pPr indent="0" lvl="0" marL="0" marR="0" rtl="0" algn="l">
              <a:spcBef>
                <a:spcPts val="0"/>
              </a:spcBef>
              <a:spcAft>
                <a:spcPts val="0"/>
              </a:spcAft>
              <a:buNone/>
            </a:pPr>
            <a:r>
              <a:t/>
            </a:r>
            <a:endParaRPr b="1" i="1" sz="2600">
              <a:solidFill>
                <a:srgbClr val="104388"/>
              </a:solidFill>
              <a:latin typeface="Nunito"/>
              <a:ea typeface="Nunito"/>
              <a:cs typeface="Nunito"/>
              <a:sym typeface="Nunito"/>
            </a:endParaRPr>
          </a:p>
          <a:p>
            <a:pPr indent="0" lvl="0" marL="0" marR="0" rtl="0" algn="l">
              <a:spcBef>
                <a:spcPts val="0"/>
              </a:spcBef>
              <a:spcAft>
                <a:spcPts val="0"/>
              </a:spcAft>
              <a:buNone/>
            </a:pPr>
            <a:r>
              <a:t/>
            </a:r>
            <a:endParaRPr b="1" i="1" sz="2600">
              <a:solidFill>
                <a:srgbClr val="104388"/>
              </a:solidFill>
              <a:latin typeface="Nunito"/>
              <a:ea typeface="Nunito"/>
              <a:cs typeface="Nunito"/>
              <a:sym typeface="Nunito"/>
            </a:endParaRPr>
          </a:p>
          <a:p>
            <a:pPr indent="0" lvl="0" marL="0" marR="0" rtl="0" algn="l">
              <a:spcBef>
                <a:spcPts val="0"/>
              </a:spcBef>
              <a:spcAft>
                <a:spcPts val="0"/>
              </a:spcAft>
              <a:buNone/>
            </a:pPr>
            <a:r>
              <a:t/>
            </a:r>
            <a:endParaRPr b="1" i="1" sz="2600">
              <a:solidFill>
                <a:srgbClr val="104388"/>
              </a:solidFill>
              <a:latin typeface="Nunito"/>
              <a:ea typeface="Nunito"/>
              <a:cs typeface="Nunito"/>
              <a:sym typeface="Nunito"/>
            </a:endParaRPr>
          </a:p>
        </p:txBody>
      </p:sp>
      <p:sp>
        <p:nvSpPr>
          <p:cNvPr id="618" name="Google Shape;618;p74"/>
          <p:cNvSpPr txBox="1"/>
          <p:nvPr/>
        </p:nvSpPr>
        <p:spPr>
          <a:xfrm>
            <a:off x="566150" y="2119650"/>
            <a:ext cx="5284800" cy="904200"/>
          </a:xfrm>
          <a:prstGeom prst="rect">
            <a:avLst/>
          </a:prstGeom>
          <a:noFill/>
          <a:ln>
            <a:noFill/>
          </a:ln>
        </p:spPr>
        <p:txBody>
          <a:bodyPr anchorCtr="0" anchor="t" bIns="19050" lIns="38100" spcFirstLastPara="1" rIns="38100" wrap="square" tIns="19050">
            <a:noAutofit/>
          </a:bodyPr>
          <a:lstStyle/>
          <a:p>
            <a:pPr indent="0" lvl="0" marL="0" marR="0" rtl="0" algn="l">
              <a:lnSpc>
                <a:spcPct val="150000"/>
              </a:lnSpc>
              <a:spcBef>
                <a:spcPts val="0"/>
              </a:spcBef>
              <a:spcAft>
                <a:spcPts val="0"/>
              </a:spcAft>
              <a:buNone/>
            </a:pPr>
            <a:r>
              <a:rPr lang="en-GB" sz="2000">
                <a:solidFill>
                  <a:schemeClr val="dk2"/>
                </a:solidFill>
                <a:latin typeface="Nunito"/>
                <a:ea typeface="Nunito"/>
                <a:cs typeface="Nunito"/>
                <a:sym typeface="Nunito"/>
              </a:rPr>
              <a:t>20 August 2021 12pm AEST/10am AWST</a:t>
            </a:r>
            <a:endParaRPr sz="2000">
              <a:solidFill>
                <a:schemeClr val="dk2"/>
              </a:solidFill>
              <a:latin typeface="Nunito"/>
              <a:ea typeface="Nunito"/>
              <a:cs typeface="Nunito"/>
              <a:sym typeface="Nunito"/>
            </a:endParaRPr>
          </a:p>
          <a:p>
            <a:pPr indent="0" lvl="0" marL="0" marR="0" rtl="0" algn="l">
              <a:lnSpc>
                <a:spcPct val="150000"/>
              </a:lnSpc>
              <a:spcBef>
                <a:spcPts val="0"/>
              </a:spcBef>
              <a:spcAft>
                <a:spcPts val="0"/>
              </a:spcAft>
              <a:buNone/>
            </a:pPr>
            <a:r>
              <a:rPr lang="en-GB" sz="2000">
                <a:solidFill>
                  <a:srgbClr val="146899"/>
                </a:solidFill>
                <a:latin typeface="Nunito"/>
                <a:ea typeface="Nunito"/>
                <a:cs typeface="Nunito"/>
                <a:sym typeface="Nunito"/>
              </a:rPr>
              <a:t>biocommons.org.au/events/ncmas</a:t>
            </a:r>
            <a:endParaRPr sz="2000">
              <a:solidFill>
                <a:schemeClr val="dk2"/>
              </a:solidFill>
              <a:latin typeface="Nunito"/>
              <a:ea typeface="Nunito"/>
              <a:cs typeface="Nunito"/>
              <a:sym typeface="Nunito"/>
            </a:endParaRPr>
          </a:p>
        </p:txBody>
      </p:sp>
      <p:pic>
        <p:nvPicPr>
          <p:cNvPr id="619" name="Google Shape;619;p74"/>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75"/>
          <p:cNvSpPr txBox="1"/>
          <p:nvPr/>
        </p:nvSpPr>
        <p:spPr>
          <a:xfrm>
            <a:off x="152400" y="152400"/>
            <a:ext cx="7640400" cy="53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rgbClr val="104388"/>
                </a:solidFill>
                <a:latin typeface="Nunito"/>
                <a:ea typeface="Nunito"/>
                <a:cs typeface="Nunito"/>
                <a:sym typeface="Nunito"/>
              </a:rPr>
              <a:t>Tell us what you thought ...</a:t>
            </a:r>
            <a:endParaRPr sz="3000">
              <a:solidFill>
                <a:srgbClr val="104388"/>
              </a:solidFill>
              <a:latin typeface="Nunito"/>
              <a:ea typeface="Nunito"/>
              <a:cs typeface="Nunito"/>
              <a:sym typeface="Nunito"/>
            </a:endParaRPr>
          </a:p>
        </p:txBody>
      </p:sp>
      <p:sp>
        <p:nvSpPr>
          <p:cNvPr id="625" name="Google Shape;625;p75"/>
          <p:cNvSpPr/>
          <p:nvPr/>
        </p:nvSpPr>
        <p:spPr>
          <a:xfrm>
            <a:off x="2325000" y="994224"/>
            <a:ext cx="4494000" cy="2517600"/>
          </a:xfrm>
          <a:prstGeom prst="wedgeRoundRectCallout">
            <a:avLst>
              <a:gd fmla="val -35965" name="adj1"/>
              <a:gd fmla="val 67813" name="adj2"/>
              <a:gd fmla="val 0" name="adj3"/>
            </a:avLst>
          </a:prstGeom>
          <a:solidFill>
            <a:schemeClr val="accent2"/>
          </a:solidFill>
          <a:ln cap="flat" cmpd="sng" w="28575">
            <a:solidFill>
              <a:schemeClr val="lt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75"/>
          <p:cNvSpPr txBox="1"/>
          <p:nvPr/>
        </p:nvSpPr>
        <p:spPr>
          <a:xfrm>
            <a:off x="630600" y="1765825"/>
            <a:ext cx="7882800" cy="1893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GB" sz="3700">
                <a:solidFill>
                  <a:schemeClr val="lt1"/>
                </a:solidFill>
                <a:latin typeface="Nunito"/>
                <a:ea typeface="Nunito"/>
                <a:cs typeface="Nunito"/>
                <a:sym typeface="Nunito"/>
              </a:rPr>
              <a:t>Feedback survey</a:t>
            </a:r>
            <a:endParaRPr b="1" sz="3700">
              <a:solidFill>
                <a:schemeClr val="lt1"/>
              </a:solidFill>
              <a:latin typeface="Nunito"/>
              <a:ea typeface="Nunito"/>
              <a:cs typeface="Nunito"/>
              <a:sym typeface="Nunito"/>
            </a:endParaRPr>
          </a:p>
          <a:p>
            <a:pPr indent="0" lvl="0" marL="0" rtl="0" algn="ctr">
              <a:spcBef>
                <a:spcPts val="0"/>
              </a:spcBef>
              <a:spcAft>
                <a:spcPts val="0"/>
              </a:spcAft>
              <a:buNone/>
            </a:pPr>
            <a:r>
              <a:t/>
            </a:r>
            <a:endParaRPr b="1" sz="3700">
              <a:solidFill>
                <a:schemeClr val="lt1"/>
              </a:solidFill>
              <a:latin typeface="Nunito"/>
              <a:ea typeface="Nunito"/>
              <a:cs typeface="Nunito"/>
              <a:sym typeface="Nunito"/>
            </a:endParaRPr>
          </a:p>
          <a:p>
            <a:pPr indent="0" lvl="0" marL="0" rtl="0" algn="l">
              <a:spcBef>
                <a:spcPts val="0"/>
              </a:spcBef>
              <a:spcAft>
                <a:spcPts val="0"/>
              </a:spcAft>
              <a:buNone/>
            </a:pPr>
            <a:r>
              <a:t/>
            </a:r>
            <a:endParaRPr b="1" sz="3700">
              <a:solidFill>
                <a:schemeClr val="lt1"/>
              </a:solidFill>
              <a:latin typeface="Nunito"/>
              <a:ea typeface="Nunito"/>
              <a:cs typeface="Nunito"/>
              <a:sym typeface="Nunito"/>
            </a:endParaRPr>
          </a:p>
        </p:txBody>
      </p:sp>
      <p:pic>
        <p:nvPicPr>
          <p:cNvPr id="627" name="Google Shape;627;p75"/>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2"/>
          <p:cNvSpPr txBox="1"/>
          <p:nvPr/>
        </p:nvSpPr>
        <p:spPr>
          <a:xfrm>
            <a:off x="437975" y="1113100"/>
            <a:ext cx="8456100" cy="842700"/>
          </a:xfrm>
          <a:prstGeom prst="rect">
            <a:avLst/>
          </a:prstGeom>
          <a:noFill/>
          <a:ln>
            <a:noFill/>
          </a:ln>
        </p:spPr>
        <p:txBody>
          <a:bodyPr anchorCtr="0" anchor="t" bIns="19050" lIns="38100" spcFirstLastPara="1" rIns="38100" wrap="square" tIns="19050">
            <a:noAutofit/>
          </a:bodyPr>
          <a:lstStyle/>
          <a:p>
            <a:pPr indent="0" lvl="0" marL="0" marR="0" rtl="0" algn="ctr">
              <a:spcBef>
                <a:spcPts val="0"/>
              </a:spcBef>
              <a:spcAft>
                <a:spcPts val="0"/>
              </a:spcAft>
              <a:buNone/>
            </a:pPr>
            <a:r>
              <a:rPr lang="en-GB" sz="3000">
                <a:solidFill>
                  <a:srgbClr val="104388"/>
                </a:solidFill>
                <a:latin typeface="Nunito"/>
                <a:ea typeface="Nunito"/>
                <a:cs typeface="Nunito"/>
                <a:sym typeface="Nunito"/>
              </a:rPr>
              <a:t>Understanding the compute requirements of your bioinformatics workflows</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t/>
            </a:r>
            <a:endParaRPr sz="3000">
              <a:solidFill>
                <a:srgbClr val="104388"/>
              </a:solidFill>
              <a:latin typeface="Nunito"/>
              <a:ea typeface="Nunito"/>
              <a:cs typeface="Nunito"/>
              <a:sym typeface="Nunito"/>
            </a:endParaRPr>
          </a:p>
          <a:p>
            <a:pPr indent="0" lvl="0" marL="0" marR="0" rtl="0" algn="ctr">
              <a:spcBef>
                <a:spcPts val="0"/>
              </a:spcBef>
              <a:spcAft>
                <a:spcPts val="0"/>
              </a:spcAft>
              <a:buNone/>
            </a:pPr>
            <a:r>
              <a:rPr lang="en-GB" sz="2400">
                <a:solidFill>
                  <a:srgbClr val="104388"/>
                </a:solidFill>
                <a:latin typeface="Nunito"/>
                <a:ea typeface="Nunito"/>
                <a:cs typeface="Nunito"/>
                <a:sym typeface="Nunito"/>
              </a:rPr>
              <a:t>Dr Georgina Samaha </a:t>
            </a:r>
            <a:endParaRPr sz="2400">
              <a:solidFill>
                <a:srgbClr val="104388"/>
              </a:solidFill>
              <a:latin typeface="Nunito"/>
              <a:ea typeface="Nunito"/>
              <a:cs typeface="Nunito"/>
              <a:sym typeface="Nunito"/>
            </a:endParaRPr>
          </a:p>
          <a:p>
            <a:pPr indent="0" lvl="0" marL="0" marR="0" rtl="0" algn="ctr">
              <a:spcBef>
                <a:spcPts val="0"/>
              </a:spcBef>
              <a:spcAft>
                <a:spcPts val="0"/>
              </a:spcAft>
              <a:buNone/>
            </a:pPr>
            <a:r>
              <a:rPr lang="en-GB" sz="2400">
                <a:solidFill>
                  <a:srgbClr val="104388"/>
                </a:solidFill>
                <a:latin typeface="Nunito"/>
                <a:ea typeface="Nunito"/>
                <a:cs typeface="Nunito"/>
                <a:sym typeface="Nunito"/>
              </a:rPr>
              <a:t>Sydney Informatics Hub, University of Sydney</a:t>
            </a:r>
            <a:endParaRPr sz="2400">
              <a:solidFill>
                <a:srgbClr val="104388"/>
              </a:solidFill>
              <a:latin typeface="Nunito"/>
              <a:ea typeface="Nunito"/>
              <a:cs typeface="Nunito"/>
              <a:sym typeface="Nunito"/>
            </a:endParaRPr>
          </a:p>
          <a:p>
            <a:pPr indent="0" lvl="0" marL="0" marR="0" rtl="0" algn="ctr">
              <a:spcBef>
                <a:spcPts val="0"/>
              </a:spcBef>
              <a:spcAft>
                <a:spcPts val="0"/>
              </a:spcAft>
              <a:buNone/>
            </a:pPr>
            <a:r>
              <a:t/>
            </a:r>
            <a:endParaRPr sz="4800">
              <a:solidFill>
                <a:schemeClr val="dk1"/>
              </a:solidFill>
              <a:latin typeface="Nunito"/>
              <a:ea typeface="Nunito"/>
              <a:cs typeface="Nunito"/>
              <a:sym typeface="Nunito"/>
            </a:endParaRPr>
          </a:p>
        </p:txBody>
      </p:sp>
      <p:pic>
        <p:nvPicPr>
          <p:cNvPr id="155" name="Google Shape;155;p22"/>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76"/>
          <p:cNvSpPr txBox="1"/>
          <p:nvPr/>
        </p:nvSpPr>
        <p:spPr>
          <a:xfrm>
            <a:off x="-25" y="562450"/>
            <a:ext cx="9144000" cy="1239000"/>
          </a:xfrm>
          <a:prstGeom prst="rect">
            <a:avLst/>
          </a:prstGeom>
          <a:noFill/>
          <a:ln>
            <a:noFill/>
          </a:ln>
        </p:spPr>
        <p:txBody>
          <a:bodyPr anchorCtr="0" anchor="t" bIns="19050" lIns="38100" spcFirstLastPara="1" rIns="38100" wrap="square" tIns="457275">
            <a:noAutofit/>
          </a:bodyPr>
          <a:lstStyle/>
          <a:p>
            <a:pPr indent="0" lvl="0" marL="0" marR="0" rtl="0" algn="ctr">
              <a:lnSpc>
                <a:spcPct val="66326"/>
              </a:lnSpc>
              <a:spcBef>
                <a:spcPts val="0"/>
              </a:spcBef>
              <a:spcAft>
                <a:spcPts val="0"/>
              </a:spcAft>
              <a:buNone/>
            </a:pPr>
            <a:r>
              <a:rPr lang="en-GB" sz="3000">
                <a:solidFill>
                  <a:schemeClr val="dk2"/>
                </a:solidFill>
                <a:latin typeface="Nunito"/>
                <a:ea typeface="Nunito"/>
                <a:cs typeface="Nunito"/>
                <a:sym typeface="Nunito"/>
              </a:rPr>
              <a:t>Thanks for joining us!</a:t>
            </a:r>
            <a:endParaRPr sz="3000">
              <a:solidFill>
                <a:schemeClr val="dk2"/>
              </a:solidFill>
              <a:latin typeface="Nunito"/>
              <a:ea typeface="Nunito"/>
              <a:cs typeface="Nunito"/>
              <a:sym typeface="Nunito"/>
            </a:endParaRPr>
          </a:p>
        </p:txBody>
      </p:sp>
      <p:sp>
        <p:nvSpPr>
          <p:cNvPr id="633" name="Google Shape;633;p76"/>
          <p:cNvSpPr txBox="1"/>
          <p:nvPr/>
        </p:nvSpPr>
        <p:spPr>
          <a:xfrm>
            <a:off x="532175" y="1801450"/>
            <a:ext cx="8079600" cy="196200"/>
          </a:xfrm>
          <a:prstGeom prst="rect">
            <a:avLst/>
          </a:prstGeom>
          <a:noFill/>
          <a:ln>
            <a:noFill/>
          </a:ln>
        </p:spPr>
        <p:txBody>
          <a:bodyPr anchorCtr="0" anchor="t" bIns="19050" lIns="38100" spcFirstLastPara="1" rIns="38100" wrap="square" tIns="19050">
            <a:noAutofit/>
          </a:bodyPr>
          <a:lstStyle/>
          <a:p>
            <a:pPr indent="0" lvl="0" marL="0" marR="0" rtl="0" algn="ctr">
              <a:lnSpc>
                <a:spcPct val="88888"/>
              </a:lnSpc>
              <a:spcBef>
                <a:spcPts val="0"/>
              </a:spcBef>
              <a:spcAft>
                <a:spcPts val="0"/>
              </a:spcAft>
              <a:buNone/>
            </a:pPr>
            <a:r>
              <a:rPr lang="en-GB" sz="2400">
                <a:latin typeface="Nunito"/>
                <a:ea typeface="Nunito"/>
                <a:cs typeface="Nunito"/>
                <a:sym typeface="Nunito"/>
              </a:rPr>
              <a:t>The Australian BioCommons is enabled by NCRIS via Bioplatforms Australia funding</a:t>
            </a:r>
            <a:endParaRPr sz="2400">
              <a:latin typeface="Nunito"/>
              <a:ea typeface="Nunito"/>
              <a:cs typeface="Nunito"/>
              <a:sym typeface="Nunito"/>
            </a:endParaRPr>
          </a:p>
          <a:p>
            <a:pPr indent="0" lvl="0" marL="0" marR="0" rtl="0" algn="ctr">
              <a:lnSpc>
                <a:spcPct val="88888"/>
              </a:lnSpc>
              <a:spcBef>
                <a:spcPts val="0"/>
              </a:spcBef>
              <a:spcAft>
                <a:spcPts val="0"/>
              </a:spcAft>
              <a:buNone/>
            </a:pPr>
            <a:r>
              <a:t/>
            </a:r>
            <a:endParaRPr sz="3000">
              <a:latin typeface="Nunito"/>
              <a:ea typeface="Nunito"/>
              <a:cs typeface="Nunito"/>
              <a:sym typeface="Nunito"/>
            </a:endParaRPr>
          </a:p>
        </p:txBody>
      </p:sp>
      <p:pic>
        <p:nvPicPr>
          <p:cNvPr id="634" name="Google Shape;634;p76"/>
          <p:cNvPicPr preferRelativeResize="0"/>
          <p:nvPr/>
        </p:nvPicPr>
        <p:blipFill>
          <a:blip r:embed="rId3">
            <a:alphaModFix/>
          </a:blip>
          <a:stretch>
            <a:fillRect/>
          </a:stretch>
        </p:blipFill>
        <p:spPr>
          <a:xfrm>
            <a:off x="1859225" y="3240762"/>
            <a:ext cx="2738550" cy="770425"/>
          </a:xfrm>
          <a:prstGeom prst="rect">
            <a:avLst/>
          </a:prstGeom>
          <a:noFill/>
          <a:ln>
            <a:noFill/>
          </a:ln>
        </p:spPr>
      </p:pic>
      <p:pic>
        <p:nvPicPr>
          <p:cNvPr id="635" name="Google Shape;635;p76"/>
          <p:cNvPicPr preferRelativeResize="0"/>
          <p:nvPr/>
        </p:nvPicPr>
        <p:blipFill>
          <a:blip r:embed="rId4">
            <a:alphaModFix/>
          </a:blip>
          <a:stretch>
            <a:fillRect/>
          </a:stretch>
        </p:blipFill>
        <p:spPr>
          <a:xfrm>
            <a:off x="5818050" y="2973280"/>
            <a:ext cx="1434600" cy="1037925"/>
          </a:xfrm>
          <a:prstGeom prst="rect">
            <a:avLst/>
          </a:prstGeom>
          <a:noFill/>
          <a:ln>
            <a:noFill/>
          </a:ln>
        </p:spPr>
      </p:pic>
      <p:pic>
        <p:nvPicPr>
          <p:cNvPr id="636" name="Google Shape;636;p76"/>
          <p:cNvPicPr preferRelativeResize="0"/>
          <p:nvPr/>
        </p:nvPicPr>
        <p:blipFill rotWithShape="1">
          <a:blip r:embed="rId5">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3"/>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My HPC journey</a:t>
            </a:r>
            <a:endParaRPr i="1" sz="15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161" name="Google Shape;161;p23"/>
          <p:cNvPicPr preferRelativeResize="0"/>
          <p:nvPr/>
        </p:nvPicPr>
        <p:blipFill>
          <a:blip r:embed="rId3">
            <a:alphaModFix/>
          </a:blip>
          <a:stretch>
            <a:fillRect/>
          </a:stretch>
        </p:blipFill>
        <p:spPr>
          <a:xfrm>
            <a:off x="200725" y="792250"/>
            <a:ext cx="5564449" cy="3689901"/>
          </a:xfrm>
          <a:prstGeom prst="rect">
            <a:avLst/>
          </a:prstGeom>
          <a:noFill/>
          <a:ln>
            <a:noFill/>
          </a:ln>
        </p:spPr>
      </p:pic>
      <p:sp>
        <p:nvSpPr>
          <p:cNvPr id="162" name="Google Shape;162;p23"/>
          <p:cNvSpPr txBox="1"/>
          <p:nvPr/>
        </p:nvSpPr>
        <p:spPr>
          <a:xfrm>
            <a:off x="5765175" y="934350"/>
            <a:ext cx="3251700" cy="3327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1800">
                <a:latin typeface="Nunito"/>
                <a:ea typeface="Nunito"/>
                <a:cs typeface="Nunito"/>
                <a:sym typeface="Nunito"/>
              </a:rPr>
              <a:t>Why do we struggle? </a:t>
            </a:r>
            <a:endParaRPr b="1" sz="1800">
              <a:latin typeface="Nunito"/>
              <a:ea typeface="Nunito"/>
              <a:cs typeface="Nunito"/>
              <a:sym typeface="Nunito"/>
            </a:endParaRPr>
          </a:p>
          <a:p>
            <a:pPr indent="0" lvl="0" marL="0" rtl="0" algn="l">
              <a:lnSpc>
                <a:spcPct val="115000"/>
              </a:lnSpc>
              <a:spcBef>
                <a:spcPts val="0"/>
              </a:spcBef>
              <a:spcAft>
                <a:spcPts val="0"/>
              </a:spcAft>
              <a:buNone/>
            </a:pPr>
            <a:r>
              <a:t/>
            </a:r>
            <a:endParaRPr b="1" sz="1800">
              <a:latin typeface="Nunito"/>
              <a:ea typeface="Nunito"/>
              <a:cs typeface="Nunito"/>
              <a:sym typeface="Nunito"/>
            </a:endParaRPr>
          </a:p>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Datasets can be massive</a:t>
            </a:r>
            <a:endParaRPr b="1" sz="1100">
              <a:solidFill>
                <a:srgbClr val="000000"/>
              </a:solidFill>
              <a:latin typeface="Nunito"/>
              <a:ea typeface="Nunito"/>
              <a:cs typeface="Nunito"/>
              <a:sym typeface="Nunito"/>
            </a:endParaRPr>
          </a:p>
          <a:p>
            <a:pPr indent="0" lvl="0" marL="0" rtl="0" algn="l">
              <a:lnSpc>
                <a:spcPct val="115000"/>
              </a:lnSpc>
              <a:spcBef>
                <a:spcPts val="0"/>
              </a:spcBef>
              <a:spcAft>
                <a:spcPts val="0"/>
              </a:spcAft>
              <a:buNone/>
            </a:pPr>
            <a:r>
              <a:t/>
            </a:r>
            <a:endParaRPr sz="1100">
              <a:solidFill>
                <a:srgbClr val="000000"/>
              </a:solidFill>
            </a:endParaRPr>
          </a:p>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Biology-fluent computational expertise is scarce</a:t>
            </a:r>
            <a:endParaRPr b="1" sz="1100">
              <a:solidFill>
                <a:srgbClr val="000000"/>
              </a:solidFill>
              <a:latin typeface="Nunito"/>
              <a:ea typeface="Nunito"/>
              <a:cs typeface="Nunito"/>
              <a:sym typeface="Nunito"/>
            </a:endParaRPr>
          </a:p>
          <a:p>
            <a:pPr indent="0" lvl="0" marL="0" rtl="0" algn="l">
              <a:lnSpc>
                <a:spcPct val="115000"/>
              </a:lnSpc>
              <a:spcBef>
                <a:spcPts val="0"/>
              </a:spcBef>
              <a:spcAft>
                <a:spcPts val="0"/>
              </a:spcAft>
              <a:buNone/>
            </a:pPr>
            <a:r>
              <a:t/>
            </a:r>
            <a:endParaRPr sz="1100">
              <a:solidFill>
                <a:srgbClr val="000000"/>
              </a:solidFill>
            </a:endParaRPr>
          </a:p>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Applications are not designed for HPCs</a:t>
            </a:r>
            <a:endParaRPr b="1" sz="1100">
              <a:solidFill>
                <a:srgbClr val="000000"/>
              </a:solidFill>
              <a:latin typeface="Nunito"/>
              <a:ea typeface="Nunito"/>
              <a:cs typeface="Nunito"/>
              <a:sym typeface="Nunito"/>
            </a:endParaRPr>
          </a:p>
          <a:p>
            <a:pPr indent="0" lvl="0" marL="0" rtl="0" algn="l">
              <a:lnSpc>
                <a:spcPct val="115000"/>
              </a:lnSpc>
              <a:spcBef>
                <a:spcPts val="0"/>
              </a:spcBef>
              <a:spcAft>
                <a:spcPts val="0"/>
              </a:spcAft>
              <a:buNone/>
            </a:pPr>
            <a:r>
              <a:t/>
            </a:r>
            <a:endParaRPr sz="1100">
              <a:solidFill>
                <a:srgbClr val="000000"/>
              </a:solidFill>
            </a:endParaRPr>
          </a:p>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Biological variation adds complexity to analyses</a:t>
            </a:r>
            <a:endParaRPr b="1" sz="1100">
              <a:solidFill>
                <a:srgbClr val="000000"/>
              </a:solidFill>
              <a:latin typeface="Nunito"/>
              <a:ea typeface="Nunito"/>
              <a:cs typeface="Nunito"/>
              <a:sym typeface="Nunito"/>
            </a:endParaRPr>
          </a:p>
          <a:p>
            <a:pPr indent="0" lvl="0" marL="0" rtl="0" algn="l">
              <a:lnSpc>
                <a:spcPct val="115000"/>
              </a:lnSpc>
              <a:spcBef>
                <a:spcPts val="0"/>
              </a:spcBef>
              <a:spcAft>
                <a:spcPts val="0"/>
              </a:spcAft>
              <a:buNone/>
            </a:pPr>
            <a:r>
              <a:t/>
            </a:r>
            <a:endParaRPr sz="1100">
              <a:solidFill>
                <a:srgbClr val="000000"/>
              </a:solidFill>
            </a:endParaRPr>
          </a:p>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Pipelines consist of multiple tools</a:t>
            </a:r>
            <a:endParaRPr b="1" sz="1100">
              <a:solidFill>
                <a:srgbClr val="000000"/>
              </a:solidFill>
              <a:latin typeface="Nunito"/>
              <a:ea typeface="Nunito"/>
              <a:cs typeface="Nunito"/>
              <a:sym typeface="Nunito"/>
            </a:endParaRPr>
          </a:p>
          <a:p>
            <a:pPr indent="0" lvl="0" marL="0" rtl="0" algn="l">
              <a:lnSpc>
                <a:spcPct val="115000"/>
              </a:lnSpc>
              <a:spcBef>
                <a:spcPts val="0"/>
              </a:spcBef>
              <a:spcAft>
                <a:spcPts val="0"/>
              </a:spcAft>
              <a:buNone/>
            </a:pPr>
            <a:r>
              <a:t/>
            </a:r>
            <a:endParaRPr sz="1100">
              <a:solidFill>
                <a:srgbClr val="000000"/>
              </a:solidFill>
            </a:endParaRPr>
          </a:p>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Applications have scale limitations</a:t>
            </a:r>
            <a:endParaRPr b="1" sz="1100">
              <a:solidFill>
                <a:srgbClr val="000000"/>
              </a:solidFill>
              <a:latin typeface="Nunito"/>
              <a:ea typeface="Nunito"/>
              <a:cs typeface="Nunito"/>
              <a:sym typeface="Nuni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4"/>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Bioinformatics is hard because biology is messy</a:t>
            </a:r>
            <a:endParaRPr i="1" sz="15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sp>
        <p:nvSpPr>
          <p:cNvPr id="168" name="Google Shape;168;p24"/>
          <p:cNvSpPr txBox="1"/>
          <p:nvPr/>
        </p:nvSpPr>
        <p:spPr>
          <a:xfrm>
            <a:off x="6062250" y="1132963"/>
            <a:ext cx="2661600" cy="2690700"/>
          </a:xfrm>
          <a:prstGeom prst="rect">
            <a:avLst/>
          </a:prstGeom>
          <a:noFill/>
          <a:ln>
            <a:noFill/>
          </a:ln>
        </p:spPr>
        <p:txBody>
          <a:bodyPr anchorCtr="0" anchor="t" bIns="91425" lIns="91425" spcFirstLastPara="1" rIns="91425" wrap="square" tIns="91425">
            <a:spAutoFit/>
          </a:bodyPr>
          <a:lstStyle/>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Bioinformatics algorithms have a complexity that limits their speed </a:t>
            </a:r>
            <a:endParaRPr b="1" sz="1100">
              <a:solidFill>
                <a:srgbClr val="000000"/>
              </a:solidFill>
              <a:latin typeface="Nunito"/>
              <a:ea typeface="Nunito"/>
              <a:cs typeface="Nunito"/>
              <a:sym typeface="Nunito"/>
            </a:endParaRPr>
          </a:p>
          <a:p>
            <a:pPr indent="0" lvl="0" marL="0" rtl="0" algn="l">
              <a:lnSpc>
                <a:spcPct val="115000"/>
              </a:lnSpc>
              <a:spcBef>
                <a:spcPts val="0"/>
              </a:spcBef>
              <a:spcAft>
                <a:spcPts val="0"/>
              </a:spcAft>
              <a:buClr>
                <a:srgbClr val="000000"/>
              </a:buClr>
              <a:buSzPts val="1100"/>
              <a:buFont typeface="Arial"/>
              <a:buNone/>
            </a:pPr>
            <a:r>
              <a:t/>
            </a:r>
            <a:endParaRPr sz="1100">
              <a:solidFill>
                <a:srgbClr val="000000"/>
              </a:solidFill>
            </a:endParaRPr>
          </a:p>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Biological data has a complexity that limits the algorithm’s speed</a:t>
            </a:r>
            <a:endParaRPr b="1" sz="1100">
              <a:solidFill>
                <a:srgbClr val="000000"/>
              </a:solidFill>
              <a:latin typeface="Nunito"/>
              <a:ea typeface="Nunito"/>
              <a:cs typeface="Nunito"/>
              <a:sym typeface="Nunito"/>
            </a:endParaRPr>
          </a:p>
          <a:p>
            <a:pPr indent="0" lvl="0" marL="0" rtl="0" algn="l">
              <a:lnSpc>
                <a:spcPct val="115000"/>
              </a:lnSpc>
              <a:spcBef>
                <a:spcPts val="0"/>
              </a:spcBef>
              <a:spcAft>
                <a:spcPts val="0"/>
              </a:spcAft>
              <a:buClr>
                <a:srgbClr val="000000"/>
              </a:buClr>
              <a:buSzPts val="1100"/>
              <a:buFont typeface="Arial"/>
              <a:buNone/>
            </a:pPr>
            <a:r>
              <a:t/>
            </a:r>
            <a:endParaRPr sz="1100">
              <a:solidFill>
                <a:srgbClr val="000000"/>
              </a:solidFill>
            </a:endParaRPr>
          </a:p>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Data complexity is highly variable</a:t>
            </a:r>
            <a:endParaRPr b="1" sz="1100">
              <a:solidFill>
                <a:srgbClr val="000000"/>
              </a:solidFill>
              <a:latin typeface="Nunito"/>
              <a:ea typeface="Nunito"/>
              <a:cs typeface="Nunito"/>
              <a:sym typeface="Nunito"/>
            </a:endParaRPr>
          </a:p>
          <a:p>
            <a:pPr indent="0" lvl="0" marL="0" rtl="0" algn="l">
              <a:lnSpc>
                <a:spcPct val="115000"/>
              </a:lnSpc>
              <a:spcBef>
                <a:spcPts val="0"/>
              </a:spcBef>
              <a:spcAft>
                <a:spcPts val="0"/>
              </a:spcAft>
              <a:buClr>
                <a:srgbClr val="000000"/>
              </a:buClr>
              <a:buSzPts val="1100"/>
              <a:buFont typeface="Arial"/>
              <a:buNone/>
            </a:pPr>
            <a:r>
              <a:t/>
            </a:r>
            <a:endParaRPr b="1" sz="1100">
              <a:solidFill>
                <a:srgbClr val="000000"/>
              </a:solidFill>
              <a:latin typeface="Nunito"/>
              <a:ea typeface="Nunito"/>
              <a:cs typeface="Nunito"/>
              <a:sym typeface="Nunito"/>
            </a:endParaRPr>
          </a:p>
          <a:p>
            <a:pPr indent="-298450" lvl="0" marL="457200" rtl="0" algn="l">
              <a:lnSpc>
                <a:spcPct val="115000"/>
              </a:lnSpc>
              <a:spcBef>
                <a:spcPts val="0"/>
              </a:spcBef>
              <a:spcAft>
                <a:spcPts val="0"/>
              </a:spcAft>
              <a:buClr>
                <a:srgbClr val="000000"/>
              </a:buClr>
              <a:buSzPts val="1100"/>
              <a:buFont typeface="Nunito"/>
              <a:buChar char="●"/>
            </a:pPr>
            <a:r>
              <a:rPr b="1" lang="en-GB" sz="1100">
                <a:solidFill>
                  <a:srgbClr val="000000"/>
                </a:solidFill>
                <a:latin typeface="Nunito"/>
                <a:ea typeface="Nunito"/>
                <a:cs typeface="Nunito"/>
                <a:sym typeface="Nunito"/>
              </a:rPr>
              <a:t>No one-size-fits-all solution, so we need to be dynamic</a:t>
            </a:r>
            <a:endParaRPr sz="1100">
              <a:solidFill>
                <a:srgbClr val="000000"/>
              </a:solidFill>
            </a:endParaRPr>
          </a:p>
        </p:txBody>
      </p:sp>
      <p:grpSp>
        <p:nvGrpSpPr>
          <p:cNvPr id="169" name="Google Shape;169;p24"/>
          <p:cNvGrpSpPr/>
          <p:nvPr/>
        </p:nvGrpSpPr>
        <p:grpSpPr>
          <a:xfrm>
            <a:off x="350600" y="979450"/>
            <a:ext cx="5257921" cy="3326625"/>
            <a:chOff x="350600" y="979450"/>
            <a:chExt cx="5257921" cy="3326625"/>
          </a:xfrm>
        </p:grpSpPr>
        <p:pic>
          <p:nvPicPr>
            <p:cNvPr id="170" name="Google Shape;170;p24"/>
            <p:cNvPicPr preferRelativeResize="0"/>
            <p:nvPr/>
          </p:nvPicPr>
          <p:blipFill>
            <a:blip r:embed="rId3">
              <a:alphaModFix/>
            </a:blip>
            <a:stretch>
              <a:fillRect/>
            </a:stretch>
          </p:blipFill>
          <p:spPr>
            <a:xfrm>
              <a:off x="383874" y="979450"/>
              <a:ext cx="5224648" cy="3326625"/>
            </a:xfrm>
            <a:prstGeom prst="rect">
              <a:avLst/>
            </a:prstGeom>
            <a:noFill/>
            <a:ln>
              <a:noFill/>
            </a:ln>
          </p:spPr>
        </p:pic>
        <p:sp>
          <p:nvSpPr>
            <p:cNvPr id="171" name="Google Shape;171;p24"/>
            <p:cNvSpPr txBox="1"/>
            <p:nvPr/>
          </p:nvSpPr>
          <p:spPr>
            <a:xfrm rot="-5400000">
              <a:off x="117350" y="2372126"/>
              <a:ext cx="789600" cy="3231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a:t>log(time)</a:t>
              </a:r>
              <a:endParaRPr sz="900"/>
            </a:p>
          </p:txBody>
        </p:sp>
      </p:grpSp>
      <p:pic>
        <p:nvPicPr>
          <p:cNvPr id="172" name="Google Shape;172;p24"/>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5"/>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High performance computing is a two-way street</a:t>
            </a:r>
            <a:endParaRPr i="1" sz="1500">
              <a:solidFill>
                <a:srgbClr val="666666"/>
              </a:solidFill>
              <a:latin typeface="Nunito"/>
              <a:ea typeface="Nunito"/>
              <a:cs typeface="Nunito"/>
              <a:sym typeface="Nunito"/>
            </a:endParaRPr>
          </a:p>
          <a:p>
            <a:pPr indent="0" lvl="0" marL="0" marR="0" rtl="0" algn="l">
              <a:spcBef>
                <a:spcPts val="0"/>
              </a:spcBef>
              <a:spcAft>
                <a:spcPts val="0"/>
              </a:spcAft>
              <a:buNone/>
            </a:pPr>
            <a:r>
              <a:t/>
            </a:r>
            <a:endParaRPr sz="2500">
              <a:solidFill>
                <a:schemeClr val="dk1"/>
              </a:solidFill>
              <a:latin typeface="Nunito"/>
              <a:ea typeface="Nunito"/>
              <a:cs typeface="Nunito"/>
              <a:sym typeface="Nunito"/>
            </a:endParaRPr>
          </a:p>
        </p:txBody>
      </p:sp>
      <p:pic>
        <p:nvPicPr>
          <p:cNvPr id="178" name="Google Shape;178;p25"/>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179" name="Google Shape;179;p25"/>
          <p:cNvPicPr preferRelativeResize="0"/>
          <p:nvPr/>
        </p:nvPicPr>
        <p:blipFill>
          <a:blip r:embed="rId4">
            <a:alphaModFix/>
          </a:blip>
          <a:stretch>
            <a:fillRect/>
          </a:stretch>
        </p:blipFill>
        <p:spPr>
          <a:xfrm>
            <a:off x="1506538" y="1132975"/>
            <a:ext cx="6130924" cy="31463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ioCommons">
  <a:themeElements>
    <a:clrScheme name="Custom 5">
      <a:dk1>
        <a:srgbClr val="1B243B"/>
      </a:dk1>
      <a:lt1>
        <a:srgbClr val="FFFFFF"/>
      </a:lt1>
      <a:dk2>
        <a:srgbClr val="1B243B"/>
      </a:dk2>
      <a:lt2>
        <a:srgbClr val="FFFFFF"/>
      </a:lt2>
      <a:accent1>
        <a:srgbClr val="ED087C"/>
      </a:accent1>
      <a:accent2>
        <a:srgbClr val="B21E8D"/>
      </a:accent2>
      <a:accent3>
        <a:srgbClr val="5AC3B1"/>
      </a:accent3>
      <a:accent4>
        <a:srgbClr val="2CB77C"/>
      </a:accent4>
      <a:accent5>
        <a:srgbClr val="146899"/>
      </a:accent5>
      <a:accent6>
        <a:srgbClr val="F49F1D"/>
      </a:accent6>
      <a:hlink>
        <a:srgbClr val="5AC3B1"/>
      </a:hlink>
      <a:folHlink>
        <a:srgbClr val="1FB1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