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0" r:id="rId10"/>
    <p:sldId id="267" r:id="rId11"/>
    <p:sldId id="271" r:id="rId12"/>
    <p:sldId id="272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86385" autoAdjust="0"/>
  </p:normalViewPr>
  <p:slideViewPr>
    <p:cSldViewPr snapToGrid="0">
      <p:cViewPr varScale="1">
        <p:scale>
          <a:sx n="71" d="100"/>
          <a:sy n="71" d="100"/>
        </p:scale>
        <p:origin x="835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F1679-DE84-414C-9452-F29537D2B6A2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ECF98-30AA-46AB-8EA5-87B4CB0A15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9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C138D6-192C-4989-8768-5E262BF9E8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46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37B24-5046-4E24-8358-DF61AF64D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D5398B-BCAA-4BAC-AAD4-5B83EA145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2DAF3-576D-4B9B-AB27-C7858BF9C8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4344C-2349-46BB-82C3-423E41C6C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D4F37-F0A7-46B7-BBF7-18B72CB3C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17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35D0-4847-4A58-9F13-DBA5389B0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48F1C2-E883-4CCE-9152-0407271090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C5C96-0BDA-47B4-AE93-1872D1FA85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D3CB5-4EEA-4AD4-AC1E-66F368512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C9056-C82C-43F3-8C26-3724A5BCC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17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7E0E54-0896-43EB-94AA-A7830EBACA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0795C7-B3D9-492E-8883-D4BD56F22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157B4-EAD4-47C2-BBCA-7B7E4F435B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3C215-E350-4CCD-8269-3D0F159D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0F0B5-8F1E-4BCF-AF84-8D458C63A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47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AF84E-C466-4EA4-8E44-5936E8EE4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85261-7C66-4AC7-B60B-832819A54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1B1531-9337-4ABB-9B39-2A2F1DB4EE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2D0D5-F42C-41E4-8580-FE6575233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6C500-D12E-4730-A8BF-C88ACB757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0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BDFAF-9EA0-4A6A-A901-942CE5248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C2BB8-1312-478B-BB62-9991576B0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3AFA1-5D28-44B4-87E8-55D2FF96E3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1D87F-7C67-451A-B588-3D380C895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12481-624C-4714-B106-8A6846B4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245AA-3D29-4062-90FC-9FF2A0832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1656D-C1A2-405B-B4F8-E626C090D6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6967A-C821-4E6E-B7D5-97F063C8A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7AE79-0086-40F7-9649-1DA5E17BB8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99D01-0814-4571-9C8D-F4E1BA4B7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7CBB7C-59BB-4635-8AAF-B97602E8C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5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33963-07FE-4D4F-BA7E-0987F44B6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96486-FF52-49F0-B6B4-69BD6D513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B8C06-3718-40FE-8EAC-612C92EB91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6EAC7-1833-4B16-B5BC-7D0B5FB626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B7B68B-3DBE-41A1-A8CC-19097286CA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A8EDA1-0958-4687-A6C5-AAE6C25C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34B16B-8A7F-4779-A158-D80C70F27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0FA56F-2CFD-48B5-9A4A-7D8577308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0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FD097-9AA3-4D2A-B455-A367BE97A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EA1E1-FC51-4690-A2CE-90155B1ADB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B6FAF7-4ACE-4353-B270-A9831D4FF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CB935E-D38B-4C5C-81C3-59EED331A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7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337BEE-BBAA-46E3-A512-7B37048A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EC39E4-4DB8-408D-87BC-6C4F59B99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7E214-8AC0-4151-BF8F-C27E9174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9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72BF0-ECE6-49F0-9150-B41B3958D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42571-5446-42DF-8B5E-04DBC872D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1C4462-B86F-4AE6-BF82-0626F131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7B95B-E9CE-4AE6-ACCA-AD5823CE8D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EA85BD-51DC-4743-86BD-A01852222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24A61B-43E1-4087-A3C1-88CF65CDA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4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C420C-B10F-4069-9E6F-F8CC3624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9DC1B-8E79-4CA8-ADFC-DFD51FA3A6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72EED6-400C-4ADA-AC8D-D212BF6F3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037CD-B929-4CB2-A1B9-B78AEAB85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B434E2-64A9-4847-802F-0A4F8068BB5F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55CE6-9CB0-4D41-A92A-2A53EEC31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3509D9-8310-4A35-8144-A09C44EAE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8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C4BDD4-349E-4023-8592-1BE3A4577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8EEF6E-7D2D-4BE1-86C8-79D50EC60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A0245-1297-42CB-910A-9DD3E9BDE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09285-F9B6-420F-B078-3574E4D6BDF9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B15BD08-0F93-4F3C-9208-D88AEBFF9E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04" y="6311900"/>
            <a:ext cx="1020391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58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4AA4-07E8-4347-8FA5-E6B751AC12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Studies, Data Sets, and Data </a:t>
            </a:r>
            <a:br>
              <a:rPr lang="en-US" sz="4500" dirty="0"/>
            </a:br>
            <a:r>
              <a:rPr lang="en-US" sz="4500" dirty="0"/>
              <a:t>Files: Describing Collections of Data with DDI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2AADD7-3D63-4A29-BC90-6D1FB2DC5B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DDI Alliance Training Library</a:t>
            </a: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Version 1.0</a:t>
            </a:r>
          </a:p>
          <a:p>
            <a:pPr>
              <a:defRPr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DDI Alliance, DDI Training Working Group</a:t>
            </a: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CCC5C899-5BF0-40FE-9722-4CE9BE99F5D0}"/>
              </a:ext>
            </a:extLst>
          </p:cNvPr>
          <p:cNvSpPr/>
          <p:nvPr/>
        </p:nvSpPr>
        <p:spPr bwMode="auto">
          <a:xfrm>
            <a:off x="9569923" y="6380192"/>
            <a:ext cx="2448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This work is licensed under 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Creative Commons Attribution 4.0 International License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3">
            <a:extLst>
              <a:ext uri="{FF2B5EF4-FFF2-40B4-BE49-F238E27FC236}">
                <a16:creationId xmlns:a16="http://schemas.microsoft.com/office/drawing/2014/main" id="{FA57D313-0AFA-4485-B6E2-7D86AE6AA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1154099" y="5981523"/>
            <a:ext cx="419100" cy="433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4">
            <a:extLst>
              <a:ext uri="{FF2B5EF4-FFF2-40B4-BE49-F238E27FC236}">
                <a16:creationId xmlns:a16="http://schemas.microsoft.com/office/drawing/2014/main" id="{9B2B6953-2DBE-464B-B902-15560BD750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1560108" y="5997528"/>
            <a:ext cx="458086" cy="447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1003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8AD55-756E-470B-BB8F-AE2C558E7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Data Files and Metadata Instances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38C1E-92A2-4CA6-991A-980204454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0465"/>
            <a:ext cx="10597179" cy="47473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study may contain one or many data files</a:t>
            </a:r>
          </a:p>
          <a:p>
            <a:pPr lvl="1"/>
            <a:r>
              <a:rPr lang="en-US" dirty="0"/>
              <a:t>These may be copies of similar or identical files (“holdings” in different repositories)</a:t>
            </a:r>
          </a:p>
          <a:p>
            <a:pPr lvl="1"/>
            <a:r>
              <a:rPr lang="en-US" dirty="0"/>
              <a:t>These may be parts of one larger data set</a:t>
            </a:r>
          </a:p>
          <a:p>
            <a:pPr lvl="1"/>
            <a:r>
              <a:rPr lang="en-US" dirty="0"/>
              <a:t>These may be (in DDI Lifecycle) waves of a repeated data collection activity (see below)</a:t>
            </a:r>
          </a:p>
          <a:p>
            <a:r>
              <a:rPr lang="en-US" dirty="0"/>
              <a:t>Data files are typically ASCII – DDI metadata files are formatted using XML</a:t>
            </a:r>
          </a:p>
          <a:p>
            <a:pPr lvl="1"/>
            <a:r>
              <a:rPr lang="en-US" dirty="0"/>
              <a:t>The XML refers to the data files</a:t>
            </a:r>
          </a:p>
          <a:p>
            <a:pPr lvl="1"/>
            <a:r>
              <a:rPr lang="en-US" dirty="0"/>
              <a:t>The XML is structured according to the DDI XML Schemas</a:t>
            </a:r>
          </a:p>
          <a:p>
            <a:r>
              <a:rPr lang="en-US" dirty="0"/>
              <a:t>Metadata files can be cited independent of the data they describe</a:t>
            </a:r>
          </a:p>
          <a:p>
            <a:pPr lvl="1"/>
            <a:r>
              <a:rPr lang="en-US" dirty="0"/>
              <a:t>They are not always the same thing, even if they work together as a single package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61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8AD55-756E-470B-BB8F-AE2C558E7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517"/>
          </a:xfrm>
        </p:spPr>
        <p:txBody>
          <a:bodyPr anchor="t">
            <a:normAutofit/>
          </a:bodyPr>
          <a:lstStyle/>
          <a:p>
            <a:r>
              <a:rPr lang="en-US" sz="3300" dirty="0"/>
              <a:t>DDI – Codebook and DDI – Lifecycle: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38C1E-92A2-4CA6-991A-980204454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8064"/>
            <a:ext cx="10515600" cy="4682759"/>
          </a:xfrm>
        </p:spPr>
        <p:txBody>
          <a:bodyPr>
            <a:noAutofit/>
          </a:bodyPr>
          <a:lstStyle/>
          <a:p>
            <a:r>
              <a:rPr lang="en-US" sz="2400" dirty="0"/>
              <a:t>DDI – Codebook assumes that a study occurs at one period of time, and that the data comes from a collection activity during that period</a:t>
            </a:r>
          </a:p>
          <a:p>
            <a:r>
              <a:rPr lang="en-US" sz="2400" dirty="0"/>
              <a:t>DDI – Lifecycle supports the description of data collection activities spread over long periods of time</a:t>
            </a:r>
          </a:p>
          <a:p>
            <a:pPr lvl="1"/>
            <a:r>
              <a:rPr lang="en-US" sz="2000" dirty="0"/>
              <a:t>This includes repeat data collection in longitudinal and repeat cross-sectional studies</a:t>
            </a:r>
          </a:p>
          <a:p>
            <a:pPr lvl="1"/>
            <a:r>
              <a:rPr lang="en-US" sz="2000" dirty="0"/>
              <a:t>This includes incremental documentation of on-going studies</a:t>
            </a:r>
          </a:p>
          <a:p>
            <a:r>
              <a:rPr lang="en-US" sz="2400" dirty="0"/>
              <a:t>DDI – Lifecycle supports description and design of data collection instruments (questionnaires) while DDI – Codebook does not (it assumes the questionnaire has already been used to collect data)</a:t>
            </a:r>
          </a:p>
          <a:p>
            <a:r>
              <a:rPr lang="en-US" sz="2400" dirty="0"/>
              <a:t>DDI – Lifecycle supports reuse of </a:t>
            </a:r>
            <a:r>
              <a:rPr lang="en-US" sz="2400" dirty="0" err="1"/>
              <a:t>codelists</a:t>
            </a:r>
            <a:r>
              <a:rPr lang="en-US" sz="2400" dirty="0"/>
              <a:t>, record structures, etc.</a:t>
            </a:r>
          </a:p>
          <a:p>
            <a:pPr lvl="1"/>
            <a:r>
              <a:rPr lang="en-US" sz="2000" dirty="0"/>
              <a:t>Important for repeated studies and comparison across waves</a:t>
            </a:r>
          </a:p>
          <a:p>
            <a:r>
              <a:rPr lang="en-US" sz="2400" dirty="0"/>
              <a:t>DDI – Lifecycle supports machine-actionable record linkages (like database tables), while DDI – Codebook only documents them</a:t>
            </a:r>
          </a:p>
        </p:txBody>
      </p:sp>
    </p:spTree>
    <p:extLst>
      <p:ext uri="{BB962C8B-B14F-4D97-AF65-F5344CB8AC3E}">
        <p14:creationId xmlns:p14="http://schemas.microsoft.com/office/powerpoint/2010/main" val="2816115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91204-6391-447C-9FE1-1E9ECE0B3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en-US" sz="33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Credits: DDI Training Working Group</a:t>
            </a:r>
            <a:endParaRPr lang="en-US" sz="3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4C0D4-7293-41FD-8F5C-311FB40238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fontScale="92500" lnSpcReduction="10000"/>
          </a:bodyPr>
          <a:lstStyle/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Florio </a:t>
            </a:r>
            <a:r>
              <a:rPr lang="en-US" sz="2100" dirty="0" err="1"/>
              <a:t>Orocio</a:t>
            </a:r>
            <a:r>
              <a:rPr lang="en-US" sz="2100" dirty="0"/>
              <a:t> </a:t>
            </a:r>
            <a:r>
              <a:rPr lang="en-US" sz="2100" dirty="0" err="1"/>
              <a:t>Arguillas</a:t>
            </a:r>
            <a:endParaRPr lang="en-US" sz="2100" dirty="0"/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Alina </a:t>
            </a:r>
            <a:r>
              <a:rPr lang="en-US" sz="2100" dirty="0" err="1"/>
              <a:t>Danciu</a:t>
            </a:r>
            <a:endParaRPr lang="en-US" sz="2100" dirty="0"/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Adrian </a:t>
            </a:r>
            <a:r>
              <a:rPr lang="en-US" sz="2100" dirty="0" err="1"/>
              <a:t>Dusa</a:t>
            </a:r>
            <a:endParaRPr lang="en-US" sz="2100" dirty="0"/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Jane Fry</a:t>
            </a:r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Martine Gagnon</a:t>
            </a:r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Dan Gillman</a:t>
            </a:r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 err="1"/>
              <a:t>Arofan</a:t>
            </a:r>
            <a:r>
              <a:rPr lang="en-US" sz="2100" dirty="0"/>
              <a:t> Gregory</a:t>
            </a:r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 err="1"/>
              <a:t>Taras</a:t>
            </a:r>
            <a:r>
              <a:rPr lang="en-US" sz="2100" dirty="0"/>
              <a:t> Günther</a:t>
            </a:r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Lea </a:t>
            </a:r>
            <a:r>
              <a:rPr lang="en-US" sz="2100" dirty="0" err="1"/>
              <a:t>Sztuk</a:t>
            </a:r>
            <a:r>
              <a:rPr lang="en-US" sz="2100" dirty="0"/>
              <a:t> Haahr</a:t>
            </a:r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 err="1"/>
              <a:t>Chifundo</a:t>
            </a:r>
            <a:r>
              <a:rPr lang="en-US" sz="2100" dirty="0"/>
              <a:t> </a:t>
            </a:r>
            <a:r>
              <a:rPr lang="en-US" sz="2100" dirty="0" err="1"/>
              <a:t>Kanjala</a:t>
            </a:r>
            <a:endParaRPr lang="en-US" sz="2100" dirty="0"/>
          </a:p>
          <a:p>
            <a:pPr marL="342900" lvl="1" indent="0" algn="ctr">
              <a:lnSpc>
                <a:spcPct val="150000"/>
              </a:lnSpc>
              <a:spcBef>
                <a:spcPts val="0"/>
              </a:spcBef>
              <a:buSzPts val="1600"/>
              <a:buNone/>
              <a:defRPr/>
            </a:pPr>
            <a:r>
              <a:rPr lang="en-US" sz="2100" dirty="0"/>
              <a:t>Kaia </a:t>
            </a:r>
            <a:r>
              <a:rPr lang="en-US" sz="2100" dirty="0" err="1"/>
              <a:t>Kulla</a:t>
            </a:r>
            <a:endParaRPr lang="en-US" sz="21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EBFBF7-0875-4451-89EB-4A2F21A2C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66725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Kathryn Lavender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Amber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Leahey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Marta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Limmert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Jared Lyle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Alexandre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Mairot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Lucie Marie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Hayley Mills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Laura Molloy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Hilde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Orten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Anja Perry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Knut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Wenzig</a:t>
            </a:r>
            <a:endParaRPr lang="en-US" sz="2100" dirty="0"/>
          </a:p>
        </p:txBody>
      </p:sp>
      <p:cxnSp>
        <p:nvCxnSpPr>
          <p:cNvPr id="5" name="Google Shape;301;p31">
            <a:extLst>
              <a:ext uri="{FF2B5EF4-FFF2-40B4-BE49-F238E27FC236}">
                <a16:creationId xmlns:a16="http://schemas.microsoft.com/office/drawing/2014/main" id="{2273477E-CBEE-4860-9D17-AEB0FBE368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2099733" y="1598511"/>
            <a:ext cx="7965440" cy="13546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30457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94577-91EA-428D-A067-0CC696957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CE9CF-8171-470F-9658-22AC3AAA9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Study</a:t>
            </a:r>
          </a:p>
          <a:p>
            <a:r>
              <a:rPr lang="en-US" dirty="0"/>
              <a:t>Data Sets</a:t>
            </a:r>
          </a:p>
          <a:p>
            <a:pPr lvl="1"/>
            <a:r>
              <a:rPr lang="en-US" dirty="0"/>
              <a:t>Logical Data Description</a:t>
            </a:r>
          </a:p>
          <a:p>
            <a:pPr lvl="1"/>
            <a:r>
              <a:rPr lang="en-US" dirty="0"/>
              <a:t>Physical Data Description</a:t>
            </a:r>
          </a:p>
          <a:p>
            <a:r>
              <a:rPr lang="en-US" dirty="0"/>
              <a:t>Data Files and Metadata Instances</a:t>
            </a:r>
          </a:p>
          <a:p>
            <a:r>
              <a:rPr lang="en-US" dirty="0"/>
              <a:t>DDI – Codebook and DDI – Lifecycle: Differences</a:t>
            </a:r>
          </a:p>
        </p:txBody>
      </p:sp>
    </p:spTree>
    <p:extLst>
      <p:ext uri="{BB962C8B-B14F-4D97-AF65-F5344CB8AC3E}">
        <p14:creationId xmlns:p14="http://schemas.microsoft.com/office/powerpoint/2010/main" val="389484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33127-D549-417F-BAA6-719B8E5B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What is a “Study”?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93C41-645C-40FD-A675-EA195DE04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0464"/>
            <a:ext cx="10515600" cy="4596697"/>
          </a:xfrm>
        </p:spPr>
        <p:txBody>
          <a:bodyPr>
            <a:normAutofit fontScale="92500"/>
          </a:bodyPr>
          <a:lstStyle/>
          <a:p>
            <a:r>
              <a:rPr lang="en-US" dirty="0"/>
              <a:t>A “study” in DDI is an activity which produces data for the purpose of measuring something, typically for research purposes</a:t>
            </a:r>
          </a:p>
          <a:p>
            <a:pPr lvl="1"/>
            <a:r>
              <a:rPr lang="en-US" dirty="0"/>
              <a:t>“Data” means primarily quantitative data</a:t>
            </a:r>
          </a:p>
          <a:p>
            <a:pPr lvl="1"/>
            <a:r>
              <a:rPr lang="en-US" dirty="0"/>
              <a:t>It also includes related materials such as surveys, methodological documentation, etc.</a:t>
            </a:r>
          </a:p>
          <a:p>
            <a:r>
              <a:rPr lang="en-US" dirty="0"/>
              <a:t>This is different than the common usage</a:t>
            </a:r>
          </a:p>
          <a:p>
            <a:pPr lvl="1"/>
            <a:r>
              <a:rPr lang="en-US" dirty="0"/>
              <a:t>A study is not the </a:t>
            </a:r>
            <a:r>
              <a:rPr lang="en-US" i="1" dirty="0"/>
              <a:t>findings</a:t>
            </a:r>
            <a:r>
              <a:rPr lang="en-US" dirty="0"/>
              <a:t> resulting from an analysis</a:t>
            </a:r>
          </a:p>
          <a:p>
            <a:pPr lvl="1"/>
            <a:r>
              <a:rPr lang="en-US" dirty="0"/>
              <a:t>It is the </a:t>
            </a:r>
            <a:r>
              <a:rPr lang="en-US" i="1" dirty="0"/>
              <a:t>data</a:t>
            </a:r>
            <a:r>
              <a:rPr lang="en-US" dirty="0"/>
              <a:t> which is used to reach those findings</a:t>
            </a:r>
          </a:p>
          <a:p>
            <a:r>
              <a:rPr lang="en-US" dirty="0"/>
              <a:t>Some information is related to the entire study: “study-level” metadata</a:t>
            </a:r>
          </a:p>
          <a:p>
            <a:pPr lvl="1"/>
            <a:r>
              <a:rPr lang="en-US" dirty="0"/>
              <a:t>This is distinct from “variable-level” metadata which describes individual components of the data</a:t>
            </a:r>
          </a:p>
        </p:txBody>
      </p:sp>
    </p:spTree>
    <p:extLst>
      <p:ext uri="{BB962C8B-B14F-4D97-AF65-F5344CB8AC3E}">
        <p14:creationId xmlns:p14="http://schemas.microsoft.com/office/powerpoint/2010/main" val="3236325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0B963-B32A-42DE-830C-C9FC7B9B2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Study-Level Metadata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6C21F-BFA7-4C82-88DD-173B6F0DD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9985"/>
            <a:ext cx="10515600" cy="474730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Any information about the overall activity is considered “study-level”</a:t>
            </a:r>
          </a:p>
          <a:p>
            <a:pPr lvl="1"/>
            <a:r>
              <a:rPr lang="en-US" dirty="0"/>
              <a:t>Cataloging and citation information</a:t>
            </a:r>
          </a:p>
          <a:p>
            <a:pPr lvl="1"/>
            <a:r>
              <a:rPr lang="en-US" dirty="0"/>
              <a:t>Overall descriptive information</a:t>
            </a:r>
          </a:p>
          <a:p>
            <a:pPr lvl="1"/>
            <a:r>
              <a:rPr lang="en-US" dirty="0"/>
              <a:t>Funding and organizational information</a:t>
            </a:r>
          </a:p>
          <a:p>
            <a:pPr lvl="1"/>
            <a:r>
              <a:rPr lang="en-US" dirty="0"/>
              <a:t>Methodological information</a:t>
            </a:r>
          </a:p>
          <a:p>
            <a:pPr lvl="1"/>
            <a:r>
              <a:rPr lang="en-US" dirty="0"/>
              <a:t>Purpose, scope, and coverage</a:t>
            </a:r>
          </a:p>
          <a:p>
            <a:pPr lvl="1"/>
            <a:r>
              <a:rPr lang="en-US" dirty="0"/>
              <a:t>Etc.</a:t>
            </a:r>
          </a:p>
          <a:p>
            <a:r>
              <a:rPr lang="en-US" dirty="0"/>
              <a:t>Many metadata standards (i.e., Dublin Core) only focus on this level of metadata</a:t>
            </a:r>
          </a:p>
          <a:p>
            <a:pPr lvl="1"/>
            <a:r>
              <a:rPr lang="en-US" dirty="0"/>
              <a:t>Dublin Core (etc.) is sufficient for cataloging data</a:t>
            </a:r>
          </a:p>
          <a:p>
            <a:pPr lvl="1"/>
            <a:r>
              <a:rPr lang="en-US" dirty="0"/>
              <a:t>For practical use of data, this is not enough!</a:t>
            </a:r>
          </a:p>
          <a:p>
            <a:pPr lvl="1"/>
            <a:r>
              <a:rPr lang="en-US" dirty="0"/>
              <a:t>DDI includes both cataloging metadata, and the information needed for data use</a:t>
            </a:r>
          </a:p>
          <a:p>
            <a:r>
              <a:rPr lang="en-US" dirty="0"/>
              <a:t>Studies include links to any related materials (questionnaires, methodological documentation, grants, etc.)</a:t>
            </a:r>
          </a:p>
        </p:txBody>
      </p:sp>
    </p:spTree>
    <p:extLst>
      <p:ext uri="{BB962C8B-B14F-4D97-AF65-F5344CB8AC3E}">
        <p14:creationId xmlns:p14="http://schemas.microsoft.com/office/powerpoint/2010/main" val="3064965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C185-1DD1-49FF-84C5-A9D4023D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Connecting Data to a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61EF3-F425-4167-9B38-302D11A1E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0465"/>
            <a:ext cx="10515600" cy="469351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DDI metadata formats </a:t>
            </a:r>
            <a:r>
              <a:rPr lang="en-US" i="1" dirty="0"/>
              <a:t>do not include the data itself</a:t>
            </a:r>
            <a:r>
              <a:rPr lang="en-US" dirty="0"/>
              <a:t>: DDI is a way of capturing the metadata about data which lives in some other format (typically ASCII files)</a:t>
            </a:r>
          </a:p>
          <a:p>
            <a:r>
              <a:rPr lang="en-US" dirty="0"/>
              <a:t>A study’s primary content is one or more data sets</a:t>
            </a:r>
          </a:p>
          <a:p>
            <a:r>
              <a:rPr lang="en-US" dirty="0"/>
              <a:t>A data set and a data file are </a:t>
            </a:r>
            <a:r>
              <a:rPr lang="en-US" i="1" dirty="0"/>
              <a:t>not</a:t>
            </a:r>
            <a:r>
              <a:rPr lang="en-US" dirty="0"/>
              <a:t> always the same thing</a:t>
            </a:r>
          </a:p>
          <a:p>
            <a:r>
              <a:rPr lang="en-US" dirty="0"/>
              <a:t>A study defines exactly what is in its data sets</a:t>
            </a:r>
          </a:p>
          <a:p>
            <a:pPr lvl="1"/>
            <a:r>
              <a:rPr lang="en-US" dirty="0"/>
              <a:t>Coverage, concepts, scope</a:t>
            </a:r>
          </a:p>
          <a:p>
            <a:pPr lvl="1"/>
            <a:r>
              <a:rPr lang="en-US" dirty="0"/>
              <a:t>Populations, units, sampling</a:t>
            </a:r>
          </a:p>
          <a:p>
            <a:pPr lvl="1"/>
            <a:r>
              <a:rPr lang="en-US" dirty="0"/>
              <a:t>Organization of the data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A data set for persons and a data set for households</a:t>
            </a:r>
          </a:p>
          <a:p>
            <a:pPr lvl="1"/>
            <a:r>
              <a:rPr lang="en-US" dirty="0"/>
              <a:t>A data set broken out by country or region</a:t>
            </a:r>
          </a:p>
        </p:txBody>
      </p:sp>
    </p:spTree>
    <p:extLst>
      <p:ext uri="{BB962C8B-B14F-4D97-AF65-F5344CB8AC3E}">
        <p14:creationId xmlns:p14="http://schemas.microsoft.com/office/powerpoint/2010/main" val="335235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F152D-FE71-4797-96C5-98FA3DCA7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Data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C36FC-99D7-4143-AD92-457F15242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0465"/>
            <a:ext cx="10515600" cy="4351338"/>
          </a:xfrm>
        </p:spPr>
        <p:txBody>
          <a:bodyPr>
            <a:normAutofit/>
          </a:bodyPr>
          <a:lstStyle/>
          <a:p>
            <a:r>
              <a:rPr lang="en-US" sz="2600" dirty="0"/>
              <a:t>The description of data in DDI includes details about what is measured, how it is represented, how it is processed, and how it is encoded</a:t>
            </a:r>
          </a:p>
          <a:p>
            <a:r>
              <a:rPr lang="en-US" sz="2600" dirty="0"/>
              <a:t>Some of this information is “logical” – it is independent of how the data are organized and stored on computers</a:t>
            </a:r>
          </a:p>
          <a:p>
            <a:r>
              <a:rPr lang="en-US" sz="2600" dirty="0"/>
              <a:t>Some of this information is “physical” – it is specific to the packaging, organization, and encoding of data in one of more data files</a:t>
            </a:r>
          </a:p>
          <a:p>
            <a:r>
              <a:rPr lang="en-US" sz="2600" dirty="0"/>
              <a:t>Some information is related to the data set as a whole (i.e., processing information)</a:t>
            </a:r>
          </a:p>
        </p:txBody>
      </p:sp>
    </p:spTree>
    <p:extLst>
      <p:ext uri="{BB962C8B-B14F-4D97-AF65-F5344CB8AC3E}">
        <p14:creationId xmlns:p14="http://schemas.microsoft.com/office/powerpoint/2010/main" val="426488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FC436-A690-4818-B22F-2E54DEE81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Logical Data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6F974-F854-476E-AE4F-BA3F517C1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0465"/>
            <a:ext cx="10515600" cy="1325563"/>
          </a:xfrm>
        </p:spPr>
        <p:txBody>
          <a:bodyPr>
            <a:normAutofit/>
          </a:bodyPr>
          <a:lstStyle/>
          <a:p>
            <a:r>
              <a:rPr lang="en-US" sz="2600" dirty="0"/>
              <a:t>Data can be understood as tables, with each row representing a single “unit” (aka “respondent”, “case”) and each column representing a variable:</a:t>
            </a:r>
          </a:p>
        </p:txBody>
      </p:sp>
      <p:grpSp>
        <p:nvGrpSpPr>
          <p:cNvPr id="16" name="Group 15" descr="Chart: Variables at the top with arrows pointing at: PersonID, Sex, Born, Died, RefArea, Longevity. Cases on the side with arrows pointing at three lines containing data.">
            <a:extLst>
              <a:ext uri="{FF2B5EF4-FFF2-40B4-BE49-F238E27FC236}">
                <a16:creationId xmlns:a16="http://schemas.microsoft.com/office/drawing/2014/main" id="{28925CCE-7C3C-4A04-8B61-C5C95D39CC66}"/>
              </a:ext>
            </a:extLst>
          </p:cNvPr>
          <p:cNvGrpSpPr/>
          <p:nvPr/>
        </p:nvGrpSpPr>
        <p:grpSpPr>
          <a:xfrm>
            <a:off x="1139414" y="1104856"/>
            <a:ext cx="10403541" cy="5780031"/>
            <a:chOff x="491938" y="1825625"/>
            <a:chExt cx="8023412" cy="4351338"/>
          </a:xfrm>
        </p:grpSpPr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350CE630-2A03-4B0D-83BA-7DF2799B885A}"/>
                </a:ext>
              </a:extLst>
            </p:cNvPr>
            <p:cNvSpPr txBox="1">
              <a:spLocks/>
            </p:cNvSpPr>
            <p:nvPr/>
          </p:nvSpPr>
          <p:spPr>
            <a:xfrm>
              <a:off x="628650" y="1825625"/>
              <a:ext cx="7886700" cy="435133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endParaRPr lang="en-US" dirty="0"/>
            </a:p>
            <a:p>
              <a:endParaRPr lang="en-US" dirty="0"/>
            </a:p>
            <a:p>
              <a:endParaRPr lang="en-US" dirty="0"/>
            </a:p>
          </p:txBody>
        </p:sp>
        <p:graphicFrame>
          <p:nvGraphicFramePr>
            <p:cNvPr id="5" name="Google Shape;105;p3">
              <a:extLst>
                <a:ext uri="{FF2B5EF4-FFF2-40B4-BE49-F238E27FC236}">
                  <a16:creationId xmlns:a16="http://schemas.microsoft.com/office/drawing/2014/main" id="{27184310-6373-4B54-A2C7-B9546044E46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50073437"/>
                </p:ext>
              </p:extLst>
            </p:nvPr>
          </p:nvGraphicFramePr>
          <p:xfrm>
            <a:off x="2239853" y="3685313"/>
            <a:ext cx="5570294" cy="1876157"/>
          </p:xfrm>
          <a:graphic>
            <a:graphicData uri="http://schemas.openxmlformats.org/drawingml/2006/table">
              <a:tbl>
                <a:tblPr firstRow="1">
                  <a:noFill/>
                </a:tblPr>
                <a:tblGrid>
                  <a:gridCol w="1203785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20378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203785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203785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203785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203785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</a:tblGrid>
                <a:tr h="769634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b="1" dirty="0" err="1">
                            <a:solidFill>
                              <a:srgbClr val="FFFFF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PersonID</a:t>
                        </a:r>
                        <a:endParaRPr sz="17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chemeClr val="dk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b="1" dirty="0">
                            <a:solidFill>
                              <a:srgbClr val="FFFFF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Sex</a:t>
                        </a:r>
                        <a:endParaRPr sz="17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chemeClr val="dk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b="1">
                            <a:solidFill>
                              <a:srgbClr val="FFFFF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Born</a:t>
                        </a:r>
                        <a:endParaRPr sz="17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chemeClr val="dk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b="1" dirty="0">
                            <a:solidFill>
                              <a:srgbClr val="FFFFF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Died</a:t>
                        </a:r>
                        <a:endParaRPr sz="17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chemeClr val="dk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b="1">
                            <a:solidFill>
                              <a:srgbClr val="FFFFF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RefArea</a:t>
                        </a:r>
                        <a:endParaRPr sz="17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chemeClr val="dk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b="1" dirty="0">
                            <a:solidFill>
                              <a:srgbClr val="FFFFFF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Longevity</a:t>
                        </a:r>
                        <a:endParaRPr sz="17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chemeClr val="dk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769634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Marie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Female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3.3.1932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12.1.2005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Newport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73.7</a:t>
                        </a:r>
                        <a:endParaRPr sz="17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476448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Henry</a:t>
                        </a:r>
                        <a:endParaRPr sz="17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F3F3F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Male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F3F3F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8.1.1929</a:t>
                        </a:r>
                        <a:endParaRPr sz="17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F3F3F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6.2.2008</a:t>
                        </a:r>
                        <a:endParaRPr sz="17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F3F3F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Cardiff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F3F3F3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78.8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F3F3F3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76448"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r>
                          <a:rPr lang="en-US" sz="17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etc.</a:t>
                        </a:r>
                        <a:endParaRPr sz="17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10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 sz="11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 marL="51424" marR="51424" marT="68565" marB="68565">
                      <a:solidFill>
                        <a:srgbClr val="CCCCCC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3E29C0B-2CC4-4DC8-97E2-B0F87540F46B}"/>
                </a:ext>
              </a:extLst>
            </p:cNvPr>
            <p:cNvSpPr txBox="1"/>
            <p:nvPr/>
          </p:nvSpPr>
          <p:spPr>
            <a:xfrm>
              <a:off x="491938" y="4777196"/>
              <a:ext cx="666595" cy="278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Cases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93D5206-6E75-46A7-A42A-3F9E0C841FC6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 flipV="1">
              <a:off x="1158533" y="4668836"/>
              <a:ext cx="1042628" cy="24738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A231CBB-1A66-4B91-A5D3-478D3634CBE8}"/>
                </a:ext>
              </a:extLst>
            </p:cNvPr>
            <p:cNvCxnSpPr>
              <a:cxnSpLocks/>
            </p:cNvCxnSpPr>
            <p:nvPr/>
          </p:nvCxnSpPr>
          <p:spPr>
            <a:xfrm>
              <a:off x="1186198" y="5035362"/>
              <a:ext cx="1014965" cy="14226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12EF064-B252-4702-AB04-B03BE1D8CB41}"/>
                </a:ext>
              </a:extLst>
            </p:cNvPr>
            <p:cNvSpPr txBox="1"/>
            <p:nvPr/>
          </p:nvSpPr>
          <p:spPr>
            <a:xfrm>
              <a:off x="4323178" y="2915531"/>
              <a:ext cx="923788" cy="278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Variables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6AD821A-43B0-4011-ADD0-012D11B9D7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80250" y="3261780"/>
              <a:ext cx="1714378" cy="32233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5FD178A-65B1-4400-BF78-EC9DE9FFC0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37439" y="3306909"/>
              <a:ext cx="934562" cy="3011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C9EC544-F76D-479F-9C0D-8B70EF76EB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20772" y="3306909"/>
              <a:ext cx="305973" cy="3011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9CC19CF-8B59-4AAE-A178-5FC500D59B83}"/>
                </a:ext>
              </a:extLst>
            </p:cNvPr>
            <p:cNvCxnSpPr>
              <a:cxnSpLocks/>
            </p:cNvCxnSpPr>
            <p:nvPr/>
          </p:nvCxnSpPr>
          <p:spPr>
            <a:xfrm>
              <a:off x="4832692" y="3306909"/>
              <a:ext cx="600955" cy="3011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0C4216A-F96F-4F91-B293-BD281F3E8848}"/>
                </a:ext>
              </a:extLst>
            </p:cNvPr>
            <p:cNvCxnSpPr>
              <a:cxnSpLocks/>
            </p:cNvCxnSpPr>
            <p:nvPr/>
          </p:nvCxnSpPr>
          <p:spPr>
            <a:xfrm>
              <a:off x="5132905" y="3261780"/>
              <a:ext cx="1197557" cy="3462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EFADF19-1D59-4DEA-98BE-7E16EC2B891D}"/>
                </a:ext>
              </a:extLst>
            </p:cNvPr>
            <p:cNvCxnSpPr>
              <a:cxnSpLocks/>
            </p:cNvCxnSpPr>
            <p:nvPr/>
          </p:nvCxnSpPr>
          <p:spPr>
            <a:xfrm>
              <a:off x="5433647" y="3261780"/>
              <a:ext cx="1967622" cy="3462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4645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265E2-6C8F-4639-954F-3EB583406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Logical Description Includes…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FDE50-4789-4B0A-9C69-6EE17E3F7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21223"/>
            <a:ext cx="10661725" cy="4575182"/>
          </a:xfrm>
        </p:spPr>
        <p:txBody>
          <a:bodyPr>
            <a:normAutofit fontScale="92500"/>
          </a:bodyPr>
          <a:lstStyle/>
          <a:p>
            <a:r>
              <a:rPr lang="en-US" dirty="0"/>
              <a:t>Identification and description/definition of variables (e.g., </a:t>
            </a:r>
            <a:r>
              <a:rPr lang="en-US" dirty="0" err="1"/>
              <a:t>PersonID</a:t>
            </a:r>
            <a:r>
              <a:rPr lang="en-US" dirty="0"/>
              <a:t>, Sex, Born, Died, </a:t>
            </a:r>
            <a:r>
              <a:rPr lang="en-US" dirty="0" err="1"/>
              <a:t>RefArea</a:t>
            </a:r>
            <a:r>
              <a:rPr lang="en-US" dirty="0"/>
              <a:t>, Longevity and a description of each)</a:t>
            </a:r>
          </a:p>
          <a:p>
            <a:r>
              <a:rPr lang="en-US" dirty="0"/>
              <a:t>Description of how each variable is represented (</a:t>
            </a:r>
            <a:r>
              <a:rPr lang="en-US" dirty="0" err="1"/>
              <a:t>PersonID</a:t>
            </a:r>
            <a:r>
              <a:rPr lang="en-US" dirty="0"/>
              <a:t> is a unique name, Sex is categorized “Male” or “Female”, Born is a Date, etc.)</a:t>
            </a:r>
          </a:p>
          <a:p>
            <a:r>
              <a:rPr lang="en-US" dirty="0"/>
              <a:t>Related information:</a:t>
            </a:r>
          </a:p>
          <a:p>
            <a:pPr lvl="1"/>
            <a:r>
              <a:rPr lang="en-US" dirty="0"/>
              <a:t>Relationship to a statistical concept</a:t>
            </a:r>
          </a:p>
          <a:p>
            <a:pPr lvl="1"/>
            <a:r>
              <a:rPr lang="en-US" dirty="0"/>
              <a:t>Question text</a:t>
            </a:r>
          </a:p>
          <a:p>
            <a:pPr lvl="1"/>
            <a:r>
              <a:rPr lang="en-US" dirty="0"/>
              <a:t>Role (as a weight, case identifier, etc.)</a:t>
            </a:r>
          </a:p>
          <a:p>
            <a:pPr lvl="1"/>
            <a:r>
              <a:rPr lang="en-US" dirty="0"/>
              <a:t>Etc.</a:t>
            </a:r>
          </a:p>
          <a:p>
            <a:r>
              <a:rPr lang="en-US" dirty="0"/>
              <a:t>All of this information is independent from how the data is organized and encoded in the data files themselves!</a:t>
            </a:r>
          </a:p>
        </p:txBody>
      </p:sp>
    </p:spTree>
    <p:extLst>
      <p:ext uri="{BB962C8B-B14F-4D97-AF65-F5344CB8AC3E}">
        <p14:creationId xmlns:p14="http://schemas.microsoft.com/office/powerpoint/2010/main" val="3815650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6AC6B-41D6-456A-BD4F-E300D9367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Physical Description Includes…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BE698-EE9A-44CD-A7C9-5A0305FA5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0465"/>
            <a:ext cx="10515600" cy="4650486"/>
          </a:xfrm>
        </p:spPr>
        <p:txBody>
          <a:bodyPr>
            <a:normAutofit/>
          </a:bodyPr>
          <a:lstStyle/>
          <a:p>
            <a:r>
              <a:rPr lang="en-US" sz="2600" dirty="0"/>
              <a:t>All of the information which is specific to the computer organization and storage of the data files:</a:t>
            </a:r>
          </a:p>
          <a:p>
            <a:pPr lvl="1"/>
            <a:r>
              <a:rPr lang="en-US" sz="2200" dirty="0"/>
              <a:t>Sequence of variables within records</a:t>
            </a:r>
          </a:p>
          <a:p>
            <a:pPr lvl="1"/>
            <a:r>
              <a:rPr lang="en-US" sz="2200" dirty="0"/>
              <a:t>Linking between record structures (i.e., linking person records to household records)</a:t>
            </a:r>
          </a:p>
          <a:p>
            <a:pPr lvl="1"/>
            <a:r>
              <a:rPr lang="en-US" sz="2200" dirty="0"/>
              <a:t>Formatting, delimiters, etc.</a:t>
            </a:r>
          </a:p>
          <a:p>
            <a:pPr lvl="1"/>
            <a:r>
              <a:rPr lang="en-US" sz="2200" dirty="0"/>
              <a:t>Location of files</a:t>
            </a:r>
          </a:p>
          <a:p>
            <a:r>
              <a:rPr lang="en-US" sz="2600" dirty="0"/>
              <a:t>Some information seems logical, but is dependent on the storage of cases in specific files</a:t>
            </a:r>
          </a:p>
          <a:p>
            <a:pPr lvl="1"/>
            <a:r>
              <a:rPr lang="en-US" sz="2200" dirty="0"/>
              <a:t>Summary statistics</a:t>
            </a:r>
          </a:p>
          <a:p>
            <a:pPr lvl="1"/>
            <a:r>
              <a:rPr lang="en-US" sz="2200" dirty="0"/>
              <a:t>Category statistics</a:t>
            </a:r>
          </a:p>
          <a:p>
            <a:pPr lvl="1"/>
            <a:r>
              <a:rPr lang="en-US" sz="2200" dirty="0"/>
              <a:t>Check sums</a:t>
            </a:r>
          </a:p>
        </p:txBody>
      </p:sp>
    </p:spTree>
    <p:extLst>
      <p:ext uri="{BB962C8B-B14F-4D97-AF65-F5344CB8AC3E}">
        <p14:creationId xmlns:p14="http://schemas.microsoft.com/office/powerpoint/2010/main" val="306337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1027</Words>
  <Application>Microsoft Office PowerPoint</Application>
  <PresentationFormat>Widescreen</PresentationFormat>
  <Paragraphs>137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Studies, Data Sets, and Data  Files: Describing Collections of Data with DDI </vt:lpstr>
      <vt:lpstr>Contents</vt:lpstr>
      <vt:lpstr>What is a “Study”?</vt:lpstr>
      <vt:lpstr>Study-Level Metadata</vt:lpstr>
      <vt:lpstr>Connecting Data to a Study</vt:lpstr>
      <vt:lpstr>Data Sets</vt:lpstr>
      <vt:lpstr>Logical Data Description</vt:lpstr>
      <vt:lpstr>Logical Description Includes…</vt:lpstr>
      <vt:lpstr>Physical Description Includes…</vt:lpstr>
      <vt:lpstr>Data Files and Metadata Instances</vt:lpstr>
      <vt:lpstr>DDI – Codebook and DDI – Lifecycle: Differences</vt:lpstr>
      <vt:lpstr>Credits: DDI Training Working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DDI Alliance</dc:creator>
  <cp:lastModifiedBy>Petrinko, Shelly</cp:lastModifiedBy>
  <cp:revision>24</cp:revision>
  <dcterms:created xsi:type="dcterms:W3CDTF">2021-04-06T16:09:37Z</dcterms:created>
  <dcterms:modified xsi:type="dcterms:W3CDTF">2021-05-13T13:21:17Z</dcterms:modified>
</cp:coreProperties>
</file>