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4" r:id="rId3"/>
    <p:sldMasterId id="214748366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12192000"/>
  <p:notesSz cx="6858000" cy="9144000"/>
  <p:embeddedFontLst>
    <p:embeddedFont>
      <p:font typeface="Tahoma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Tahoma-bold.fntdata"/><Relationship Id="rId6" Type="http://schemas.openxmlformats.org/officeDocument/2006/relationships/slide" Target="slides/slide1.xml"/><Relationship Id="rId18" Type="http://schemas.openxmlformats.org/officeDocument/2006/relationships/font" Target="fonts/Tahoma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e1e45400b5_0_27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2" name="Google Shape;202;ge1e45400b5_0_27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e1e45400b5_0_54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  <p:sp>
        <p:nvSpPr>
          <p:cNvPr id="373" name="Google Shape;373;ge1e45400b5_0_54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106041183_0_35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5" name="Google Shape;385;ge106041183_0_35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df76f140e2_15_5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3" name="Google Shape;133;gdf76f140e2_15_5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e1e45400b5_0_53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  <p:sp>
        <p:nvSpPr>
          <p:cNvPr id="142" name="Google Shape;142;ge1e45400b5_0_5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ddfa568cdf_0_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  <p:sp>
        <p:nvSpPr>
          <p:cNvPr id="151" name="Google Shape;151;gddfa568cdf_0_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ddfa568cdf_0_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  <p:sp>
        <p:nvSpPr>
          <p:cNvPr id="160" name="Google Shape;160;gddfa568cdf_0_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ddfa568cdf_0_2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9" name="Google Shape;169;gddfa568cdf_0_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e1e45400b5_0_1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7" name="Google Shape;177;ge1e45400b5_0_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ddfa568cdf_0_3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5" name="Google Shape;185;gddfa568cdf_0_3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e1e45400b5_0_54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4" name="Google Shape;194;ge1e45400b5_0_5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showMasterSp="0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14;p2" id="14" name="Google Shape;14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44200" y="6324600"/>
            <a:ext cx="1190408" cy="335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/>
          <p:nvPr/>
        </p:nvSpPr>
        <p:spPr>
          <a:xfrm>
            <a:off x="0" y="0"/>
            <a:ext cx="12192000" cy="7200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rgbClr val="4B4B4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400"/>
              <a:buFont typeface="Trebuchet MS"/>
              <a:buNone/>
            </a:pPr>
            <a:r>
              <a:t/>
            </a:r>
            <a:endParaRPr b="0" i="0" sz="1400" u="none" cap="none" strike="noStrike">
              <a:solidFill>
                <a:srgbClr val="4B4B4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2"/>
          <p:cNvSpPr/>
          <p:nvPr/>
        </p:nvSpPr>
        <p:spPr>
          <a:xfrm rot="-5400000">
            <a:off x="11454000" y="-1"/>
            <a:ext cx="738002" cy="738002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400"/>
              <a:buFont typeface="Trebuchet MS"/>
              <a:buNone/>
            </a:pPr>
            <a:r>
              <a:t/>
            </a:r>
            <a:endParaRPr b="0" i="0" sz="1400" u="none" cap="none" strike="noStrike">
              <a:solidFill>
                <a:srgbClr val="4B4B4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"/>
          <p:cNvSpPr txBox="1"/>
          <p:nvPr/>
        </p:nvSpPr>
        <p:spPr>
          <a:xfrm>
            <a:off x="719998" y="6343200"/>
            <a:ext cx="2286002" cy="1778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Tahoma"/>
              <a:buNone/>
            </a:pPr>
            <a:r>
              <a:rPr b="0" i="0" lang="cs-CZ" sz="1200" u="none" cap="none" strike="noStrike">
                <a:solidFill>
                  <a:schemeClr val="accent5"/>
                </a:solidFill>
                <a:latin typeface="Tahoma"/>
                <a:ea typeface="Tahoma"/>
                <a:cs typeface="Tahoma"/>
                <a:sym typeface="Tahoma"/>
              </a:rPr>
              <a:t>© GO FAIR 2017</a:t>
            </a: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400"/>
              <a:buFont typeface="Trebuchet MS"/>
              <a:buNone/>
            </a:pPr>
            <a:r>
              <a:t/>
            </a:r>
            <a:endParaRPr b="0" i="0" sz="1400" u="none" cap="none" strike="noStrike">
              <a:solidFill>
                <a:srgbClr val="4B4B4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Google Shape;19;p2" id="19" name="Google Shape;1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" y="0"/>
            <a:ext cx="12203998" cy="6870829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"/>
          <p:cNvSpPr txBox="1"/>
          <p:nvPr>
            <p:ph type="title"/>
          </p:nvPr>
        </p:nvSpPr>
        <p:spPr>
          <a:xfrm>
            <a:off x="960000" y="2805166"/>
            <a:ext cx="10272001" cy="61555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Trebuchet MS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" type="body"/>
          </p:nvPr>
        </p:nvSpPr>
        <p:spPr>
          <a:xfrm>
            <a:off x="960000" y="3458752"/>
            <a:ext cx="10272001" cy="1561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rebuchet MS"/>
              <a:buNone/>
              <a:defRPr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rebuchet MS"/>
              <a:buNone/>
              <a:defRPr>
                <a:solidFill>
                  <a:srgbClr val="FFFFFF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rebuchet MS"/>
              <a:buNone/>
              <a:defRPr>
                <a:solidFill>
                  <a:srgbClr val="FFFFFF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rebuchet MS"/>
              <a:buNone/>
              <a:defRPr>
                <a:solidFill>
                  <a:srgbClr val="FFFFFF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rebuchet MS"/>
              <a:buNone/>
              <a:defRPr>
                <a:solidFill>
                  <a:srgbClr val="FFFFFF"/>
                </a:solidFill>
              </a:defRPr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2" type="body"/>
          </p:nvPr>
        </p:nvSpPr>
        <p:spPr>
          <a:xfrm>
            <a:off x="939799" y="5181600"/>
            <a:ext cx="10292203" cy="14842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■"/>
              <a:defRPr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▪"/>
              <a:defRPr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2" type="sldNum"/>
          </p:nvPr>
        </p:nvSpPr>
        <p:spPr>
          <a:xfrm>
            <a:off x="8481099" y="6221750"/>
            <a:ext cx="256501" cy="26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JECT" type="tx">
  <p:cSld name="TITLE_AND_BODY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/>
          <p:nvPr>
            <p:ph type="title"/>
          </p:nvPr>
        </p:nvSpPr>
        <p:spPr>
          <a:xfrm>
            <a:off x="719998" y="228600"/>
            <a:ext cx="10752003" cy="4308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85" name="Google Shape;85;p12"/>
          <p:cNvSpPr txBox="1"/>
          <p:nvPr>
            <p:ph idx="1" type="body"/>
          </p:nvPr>
        </p:nvSpPr>
        <p:spPr>
          <a:xfrm>
            <a:off x="719998" y="1066800"/>
            <a:ext cx="10752003" cy="5095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■"/>
              <a:defRPr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▪"/>
              <a:defRPr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86" name="Google Shape;86;p12"/>
          <p:cNvSpPr txBox="1"/>
          <p:nvPr>
            <p:ph idx="12" type="sldNum"/>
          </p:nvPr>
        </p:nvSpPr>
        <p:spPr>
          <a:xfrm>
            <a:off x="8481099" y="6221750"/>
            <a:ext cx="256501" cy="26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 A">
  <p:cSld name="Comparison A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/>
          <p:nvPr>
            <p:ph idx="1" type="body"/>
          </p:nvPr>
        </p:nvSpPr>
        <p:spPr>
          <a:xfrm>
            <a:off x="720001" y="1066800"/>
            <a:ext cx="5274401" cy="50905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Trebuchet MS"/>
              <a:buChar char="■"/>
              <a:defRPr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Trebuchet MS"/>
              <a:buChar char="■"/>
              <a:defRPr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Trebuchet MS"/>
              <a:buChar char="▪"/>
              <a:defRPr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Trebuchet MS"/>
              <a:buChar char="•"/>
              <a:defRPr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Trebuchet MS"/>
              <a:buChar char="•"/>
              <a:defRPr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89" name="Google Shape;89;p13"/>
          <p:cNvSpPr txBox="1"/>
          <p:nvPr>
            <p:ph type="title"/>
          </p:nvPr>
        </p:nvSpPr>
        <p:spPr>
          <a:xfrm>
            <a:off x="719998" y="228600"/>
            <a:ext cx="10752003" cy="4308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90" name="Google Shape;90;p13"/>
          <p:cNvSpPr txBox="1"/>
          <p:nvPr>
            <p:ph idx="12" type="sldNum"/>
          </p:nvPr>
        </p:nvSpPr>
        <p:spPr>
          <a:xfrm>
            <a:off x="8481099" y="6221750"/>
            <a:ext cx="256501" cy="26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 B" showMasterSp="0">
  <p:cSld name="Comparison B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46;p8" id="92" name="Google Shape;92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44200" y="6324600"/>
            <a:ext cx="1190408" cy="3354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4"/>
          <p:cNvSpPr/>
          <p:nvPr/>
        </p:nvSpPr>
        <p:spPr>
          <a:xfrm>
            <a:off x="0" y="0"/>
            <a:ext cx="12192000" cy="7200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rgbClr val="4B4B4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400"/>
              <a:buFont typeface="Trebuchet MS"/>
              <a:buNone/>
            </a:pPr>
            <a:r>
              <a:t/>
            </a:r>
            <a:endParaRPr b="0" i="0" sz="1400" u="none" cap="none" strike="noStrike">
              <a:solidFill>
                <a:srgbClr val="4B4B4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4"/>
          <p:cNvSpPr/>
          <p:nvPr/>
        </p:nvSpPr>
        <p:spPr>
          <a:xfrm rot="-5400000">
            <a:off x="11454000" y="-1"/>
            <a:ext cx="738002" cy="738002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400"/>
              <a:buFont typeface="Trebuchet MS"/>
              <a:buNone/>
            </a:pPr>
            <a:r>
              <a:t/>
            </a:r>
            <a:endParaRPr b="0" i="0" sz="1400" u="none" cap="none" strike="noStrike">
              <a:solidFill>
                <a:srgbClr val="4B4B4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4"/>
          <p:cNvSpPr txBox="1"/>
          <p:nvPr>
            <p:ph idx="1" type="body"/>
          </p:nvPr>
        </p:nvSpPr>
        <p:spPr>
          <a:xfrm>
            <a:off x="719998" y="1065599"/>
            <a:ext cx="5274404" cy="31591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96" name="Google Shape;96;p14"/>
          <p:cNvSpPr txBox="1"/>
          <p:nvPr>
            <p:ph idx="2" type="body"/>
          </p:nvPr>
        </p:nvSpPr>
        <p:spPr>
          <a:xfrm>
            <a:off x="6260572" y="1065599"/>
            <a:ext cx="5220235" cy="31591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355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■"/>
              <a:defRPr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▪"/>
              <a:defRPr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97" name="Google Shape;97;p14"/>
          <p:cNvSpPr txBox="1"/>
          <p:nvPr/>
        </p:nvSpPr>
        <p:spPr>
          <a:xfrm>
            <a:off x="719999" y="253087"/>
            <a:ext cx="10752002" cy="406401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</a:pPr>
            <a:r>
              <a:rPr b="1" i="0" lang="cs-CZ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KLIK OM STIJL TE BEWERKEN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Google Shape;52;p8" id="98" name="Google Shape;9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6424" y="6400800"/>
            <a:ext cx="713620" cy="251551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4"/>
          <p:cNvSpPr txBox="1"/>
          <p:nvPr>
            <p:ph idx="12" type="sldNum"/>
          </p:nvPr>
        </p:nvSpPr>
        <p:spPr>
          <a:xfrm>
            <a:off x="8481099" y="6221750"/>
            <a:ext cx="256501" cy="26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>
  <p:cSld name="Empty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/>
          <p:nvPr>
            <p:ph idx="12" type="sldNum"/>
          </p:nvPr>
        </p:nvSpPr>
        <p:spPr>
          <a:xfrm>
            <a:off x="8481099" y="6221750"/>
            <a:ext cx="256501" cy="26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description" showMasterSp="0">
  <p:cSld name="Content with description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57;p10" id="103" name="Google Shape;103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44200" y="6324600"/>
            <a:ext cx="1190408" cy="335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6"/>
          <p:cNvSpPr/>
          <p:nvPr/>
        </p:nvSpPr>
        <p:spPr>
          <a:xfrm>
            <a:off x="0" y="0"/>
            <a:ext cx="12192000" cy="7200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rgbClr val="4B4B4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400"/>
              <a:buFont typeface="Trebuchet MS"/>
              <a:buNone/>
            </a:pPr>
            <a:r>
              <a:t/>
            </a:r>
            <a:endParaRPr b="0" i="0" sz="1400" u="none" cap="none" strike="noStrike">
              <a:solidFill>
                <a:srgbClr val="4B4B4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6"/>
          <p:cNvSpPr/>
          <p:nvPr/>
        </p:nvSpPr>
        <p:spPr>
          <a:xfrm rot="-5400000">
            <a:off x="11454000" y="-1"/>
            <a:ext cx="738002" cy="738002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400"/>
              <a:buFont typeface="Trebuchet MS"/>
              <a:buNone/>
            </a:pPr>
            <a:r>
              <a:t/>
            </a:r>
            <a:endParaRPr b="0" i="0" sz="1400" u="none" cap="none" strike="noStrike">
              <a:solidFill>
                <a:srgbClr val="4B4B4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6"/>
          <p:cNvSpPr txBox="1"/>
          <p:nvPr>
            <p:ph type="title"/>
          </p:nvPr>
        </p:nvSpPr>
        <p:spPr>
          <a:xfrm>
            <a:off x="720001" y="1079999"/>
            <a:ext cx="4011086" cy="8184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Trebuchet MS"/>
              <a:buNone/>
              <a:defRPr sz="2000">
                <a:solidFill>
                  <a:schemeClr val="accent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107" name="Google Shape;107;p16"/>
          <p:cNvSpPr txBox="1"/>
          <p:nvPr>
            <p:ph idx="1" type="body"/>
          </p:nvPr>
        </p:nvSpPr>
        <p:spPr>
          <a:xfrm>
            <a:off x="4978400" y="1079999"/>
            <a:ext cx="6502400" cy="47808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200"/>
              <a:buFont typeface="Trebuchet MS"/>
              <a:buChar char="■"/>
              <a:defRPr sz="2200"/>
            </a:lvl1pPr>
            <a:lvl2pPr indent="-3683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200"/>
              <a:buFont typeface="Trebuchet MS"/>
              <a:buChar char="■"/>
              <a:defRPr sz="2200"/>
            </a:lvl2pPr>
            <a:lvl3pPr indent="-3683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200"/>
              <a:buFont typeface="Trebuchet MS"/>
              <a:buChar char="▪"/>
              <a:defRPr sz="2200"/>
            </a:lvl3pPr>
            <a:lvl4pPr indent="-3683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200"/>
              <a:buFont typeface="Trebuchet MS"/>
              <a:buChar char="•"/>
              <a:defRPr sz="2200"/>
            </a:lvl4pPr>
            <a:lvl5pPr indent="-3683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200"/>
              <a:buFont typeface="Trebuchet MS"/>
              <a:buChar char="•"/>
              <a:defRPr sz="22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108" name="Google Shape;108;p16"/>
          <p:cNvSpPr txBox="1"/>
          <p:nvPr>
            <p:ph idx="2" type="body"/>
          </p:nvPr>
        </p:nvSpPr>
        <p:spPr>
          <a:xfrm>
            <a:off x="720001" y="1966798"/>
            <a:ext cx="4011086" cy="38808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■"/>
              <a:defRPr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▪"/>
              <a:defRPr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109" name="Google Shape;109;p16"/>
          <p:cNvSpPr txBox="1"/>
          <p:nvPr/>
        </p:nvSpPr>
        <p:spPr>
          <a:xfrm>
            <a:off x="719999" y="253087"/>
            <a:ext cx="10752002" cy="406401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</a:pPr>
            <a:r>
              <a:rPr b="1" i="0" lang="cs-CZ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KLIK OM STIJL TE BEWERKEN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Google Shape;64;p10" id="110" name="Google Shape;110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6424" y="6400800"/>
            <a:ext cx="713620" cy="251551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6"/>
          <p:cNvSpPr txBox="1"/>
          <p:nvPr>
            <p:ph idx="12" type="sldNum"/>
          </p:nvPr>
        </p:nvSpPr>
        <p:spPr>
          <a:xfrm>
            <a:off x="8481099" y="6221750"/>
            <a:ext cx="256501" cy="26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">
  <p:cSld name="Image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/>
          <p:nvPr>
            <p:ph type="title"/>
          </p:nvPr>
        </p:nvSpPr>
        <p:spPr>
          <a:xfrm>
            <a:off x="2389715" y="5280862"/>
            <a:ext cx="7315202" cy="3381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Trebuchet MS"/>
              <a:buNone/>
              <a:defRPr sz="1800">
                <a:solidFill>
                  <a:schemeClr val="accent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114" name="Google Shape;114;p17"/>
          <p:cNvSpPr/>
          <p:nvPr>
            <p:ph idx="2" type="pic"/>
          </p:nvPr>
        </p:nvSpPr>
        <p:spPr>
          <a:xfrm>
            <a:off x="2389715" y="1079999"/>
            <a:ext cx="7315202" cy="4114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■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▪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5" name="Google Shape;115;p17"/>
          <p:cNvSpPr txBox="1"/>
          <p:nvPr>
            <p:ph idx="1" type="body"/>
          </p:nvPr>
        </p:nvSpPr>
        <p:spPr>
          <a:xfrm>
            <a:off x="2389715" y="5728537"/>
            <a:ext cx="7315202" cy="2714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Trebuchet MS"/>
              <a:buNone/>
              <a:defRPr sz="1300"/>
            </a:lvl1pPr>
            <a:lvl2pPr indent="-228600" lvl="1" marL="914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Trebuchet MS"/>
              <a:buNone/>
              <a:defRPr sz="1300"/>
            </a:lvl2pPr>
            <a:lvl3pPr indent="-228600" lvl="2" marL="1371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Trebuchet MS"/>
              <a:buNone/>
              <a:defRPr sz="1300"/>
            </a:lvl3pPr>
            <a:lvl4pPr indent="-228600" lvl="3" marL="1828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Trebuchet MS"/>
              <a:buNone/>
              <a:defRPr sz="1300"/>
            </a:lvl4pPr>
            <a:lvl5pPr indent="-228600" lvl="4" marL="22860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Trebuchet MS"/>
              <a:buNone/>
              <a:defRPr sz="13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116" name="Google Shape;116;p17"/>
          <p:cNvSpPr txBox="1"/>
          <p:nvPr>
            <p:ph idx="12" type="sldNum"/>
          </p:nvPr>
        </p:nvSpPr>
        <p:spPr>
          <a:xfrm>
            <a:off x="8481099" y="6221750"/>
            <a:ext cx="256501" cy="26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9" name="Google Shape;119;p1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0" name="Google Shape;120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1" name="Google Shape;121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2" name="Google Shape;122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JECT" type="tx">
  <p:cSld name="TITLE_AND_BOD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/>
          <p:nvPr>
            <p:ph type="title"/>
          </p:nvPr>
        </p:nvSpPr>
        <p:spPr>
          <a:xfrm>
            <a:off x="719998" y="228600"/>
            <a:ext cx="10752003" cy="4308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" type="body"/>
          </p:nvPr>
        </p:nvSpPr>
        <p:spPr>
          <a:xfrm>
            <a:off x="719998" y="1066800"/>
            <a:ext cx="10752003" cy="5095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■"/>
              <a:defRPr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▪"/>
              <a:defRPr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481099" y="6221750"/>
            <a:ext cx="256501" cy="26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 A">
  <p:cSld name="Comparison A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0001" y="1066800"/>
            <a:ext cx="5274401" cy="50905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Trebuchet MS"/>
              <a:buChar char="■"/>
              <a:defRPr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Trebuchet MS"/>
              <a:buChar char="■"/>
              <a:defRPr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Trebuchet MS"/>
              <a:buChar char="▪"/>
              <a:defRPr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Trebuchet MS"/>
              <a:buChar char="•"/>
              <a:defRPr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Font typeface="Trebuchet MS"/>
              <a:buChar char="•"/>
              <a:defRPr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type="title"/>
          </p:nvPr>
        </p:nvSpPr>
        <p:spPr>
          <a:xfrm>
            <a:off x="719998" y="228600"/>
            <a:ext cx="10752003" cy="4308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2" type="sldNum"/>
          </p:nvPr>
        </p:nvSpPr>
        <p:spPr>
          <a:xfrm>
            <a:off x="8481099" y="6221750"/>
            <a:ext cx="256501" cy="26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 B" showMasterSp="0">
  <p:cSld name="Comparison B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46;p8" id="33" name="Google Shape;33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44200" y="6324600"/>
            <a:ext cx="1190408" cy="3354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5"/>
          <p:cNvSpPr/>
          <p:nvPr/>
        </p:nvSpPr>
        <p:spPr>
          <a:xfrm>
            <a:off x="0" y="0"/>
            <a:ext cx="12192000" cy="7200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rgbClr val="4B4B4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400"/>
              <a:buFont typeface="Trebuchet MS"/>
              <a:buNone/>
            </a:pPr>
            <a:r>
              <a:t/>
            </a:r>
            <a:endParaRPr b="0" i="0" sz="1400" u="none" cap="none" strike="noStrike">
              <a:solidFill>
                <a:srgbClr val="4B4B4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5"/>
          <p:cNvSpPr/>
          <p:nvPr/>
        </p:nvSpPr>
        <p:spPr>
          <a:xfrm rot="-5400000">
            <a:off x="11454000" y="-1"/>
            <a:ext cx="738002" cy="738002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400"/>
              <a:buFont typeface="Trebuchet MS"/>
              <a:buNone/>
            </a:pPr>
            <a:r>
              <a:t/>
            </a:r>
            <a:endParaRPr b="0" i="0" sz="1400" u="none" cap="none" strike="noStrike">
              <a:solidFill>
                <a:srgbClr val="4B4B4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5"/>
          <p:cNvSpPr txBox="1"/>
          <p:nvPr>
            <p:ph idx="1" type="body"/>
          </p:nvPr>
        </p:nvSpPr>
        <p:spPr>
          <a:xfrm>
            <a:off x="719998" y="1065599"/>
            <a:ext cx="5274404" cy="31591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  <a:defRPr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2" type="body"/>
          </p:nvPr>
        </p:nvSpPr>
        <p:spPr>
          <a:xfrm>
            <a:off x="6260572" y="1065599"/>
            <a:ext cx="5220235" cy="31591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355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■"/>
              <a:defRPr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▪"/>
              <a:defRPr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38" name="Google Shape;38;p5"/>
          <p:cNvSpPr txBox="1"/>
          <p:nvPr/>
        </p:nvSpPr>
        <p:spPr>
          <a:xfrm>
            <a:off x="719999" y="253087"/>
            <a:ext cx="10752002" cy="406401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</a:pPr>
            <a:r>
              <a:rPr b="1" i="0" lang="cs-CZ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KLIK OM STIJL TE BEWERKEN</a:t>
            </a:r>
            <a:endParaRPr/>
          </a:p>
        </p:txBody>
      </p:sp>
      <p:pic>
        <p:nvPicPr>
          <p:cNvPr descr="Google Shape;52;p8" id="39" name="Google Shape;3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6424" y="6400800"/>
            <a:ext cx="713620" cy="251551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5"/>
          <p:cNvSpPr txBox="1"/>
          <p:nvPr>
            <p:ph idx="12" type="sldNum"/>
          </p:nvPr>
        </p:nvSpPr>
        <p:spPr>
          <a:xfrm>
            <a:off x="8481099" y="6221750"/>
            <a:ext cx="256501" cy="26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>
  <p:cSld name="Empt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/>
          <p:nvPr>
            <p:ph idx="12" type="sldNum"/>
          </p:nvPr>
        </p:nvSpPr>
        <p:spPr>
          <a:xfrm>
            <a:off x="8481099" y="6221750"/>
            <a:ext cx="256501" cy="26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description" showMasterSp="0">
  <p:cSld name="Content with descripti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57;p10" id="44" name="Google Shape;44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44200" y="6324600"/>
            <a:ext cx="1190408" cy="3354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7"/>
          <p:cNvSpPr/>
          <p:nvPr/>
        </p:nvSpPr>
        <p:spPr>
          <a:xfrm>
            <a:off x="0" y="0"/>
            <a:ext cx="12192000" cy="7200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rgbClr val="4B4B4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400"/>
              <a:buFont typeface="Trebuchet MS"/>
              <a:buNone/>
            </a:pPr>
            <a:r>
              <a:t/>
            </a:r>
            <a:endParaRPr b="0" i="0" sz="1400" u="none" cap="none" strike="noStrike">
              <a:solidFill>
                <a:srgbClr val="4B4B4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7"/>
          <p:cNvSpPr/>
          <p:nvPr/>
        </p:nvSpPr>
        <p:spPr>
          <a:xfrm rot="-5400000">
            <a:off x="11454000" y="-1"/>
            <a:ext cx="738002" cy="738002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400"/>
              <a:buFont typeface="Trebuchet MS"/>
              <a:buNone/>
            </a:pPr>
            <a:r>
              <a:t/>
            </a:r>
            <a:endParaRPr b="0" i="0" sz="1400" u="none" cap="none" strike="noStrike">
              <a:solidFill>
                <a:srgbClr val="4B4B4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7"/>
          <p:cNvSpPr txBox="1"/>
          <p:nvPr>
            <p:ph type="title"/>
          </p:nvPr>
        </p:nvSpPr>
        <p:spPr>
          <a:xfrm>
            <a:off x="720001" y="1079999"/>
            <a:ext cx="4011086" cy="8184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Trebuchet MS"/>
              <a:buNone/>
              <a:defRPr sz="2000">
                <a:solidFill>
                  <a:schemeClr val="accent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4978400" y="1079999"/>
            <a:ext cx="6502400" cy="47808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83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200"/>
              <a:buFont typeface="Trebuchet MS"/>
              <a:buChar char="■"/>
              <a:defRPr sz="2200"/>
            </a:lvl1pPr>
            <a:lvl2pPr indent="-3683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200"/>
              <a:buFont typeface="Trebuchet MS"/>
              <a:buChar char="■"/>
              <a:defRPr sz="2200"/>
            </a:lvl2pPr>
            <a:lvl3pPr indent="-3683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200"/>
              <a:buFont typeface="Trebuchet MS"/>
              <a:buChar char="▪"/>
              <a:defRPr sz="2200"/>
            </a:lvl3pPr>
            <a:lvl4pPr indent="-3683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200"/>
              <a:buFont typeface="Trebuchet MS"/>
              <a:buChar char="•"/>
              <a:defRPr sz="2200"/>
            </a:lvl4pPr>
            <a:lvl5pPr indent="-3683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200"/>
              <a:buFont typeface="Trebuchet MS"/>
              <a:buChar char="•"/>
              <a:defRPr sz="22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2" type="body"/>
          </p:nvPr>
        </p:nvSpPr>
        <p:spPr>
          <a:xfrm>
            <a:off x="720001" y="1966798"/>
            <a:ext cx="4011086" cy="38808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■"/>
              <a:defRPr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▪"/>
              <a:defRPr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50" name="Google Shape;50;p7"/>
          <p:cNvSpPr txBox="1"/>
          <p:nvPr/>
        </p:nvSpPr>
        <p:spPr>
          <a:xfrm>
            <a:off x="719999" y="253087"/>
            <a:ext cx="10752002" cy="406401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</a:pPr>
            <a:r>
              <a:rPr b="1" i="0" lang="cs-CZ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KLIK OM STIJL TE BEWERKEN</a:t>
            </a:r>
            <a:endParaRPr/>
          </a:p>
        </p:txBody>
      </p:sp>
      <p:pic>
        <p:nvPicPr>
          <p:cNvPr descr="Google Shape;64;p10" id="51" name="Google Shape;5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6424" y="6400800"/>
            <a:ext cx="713620" cy="251551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/>
          <p:nvPr>
            <p:ph idx="12" type="sldNum"/>
          </p:nvPr>
        </p:nvSpPr>
        <p:spPr>
          <a:xfrm>
            <a:off x="8481099" y="6221750"/>
            <a:ext cx="256501" cy="26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">
  <p:cSld name="Imag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/>
          <p:nvPr>
            <p:ph type="title"/>
          </p:nvPr>
        </p:nvSpPr>
        <p:spPr>
          <a:xfrm>
            <a:off x="2389715" y="5280862"/>
            <a:ext cx="7315202" cy="3381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Trebuchet MS"/>
              <a:buNone/>
              <a:defRPr sz="1800">
                <a:solidFill>
                  <a:schemeClr val="accent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55" name="Google Shape;55;p8"/>
          <p:cNvSpPr/>
          <p:nvPr>
            <p:ph idx="2" type="pic"/>
          </p:nvPr>
        </p:nvSpPr>
        <p:spPr>
          <a:xfrm>
            <a:off x="2389715" y="1079999"/>
            <a:ext cx="7315202" cy="4114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■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▪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56" name="Google Shape;56;p8"/>
          <p:cNvSpPr txBox="1"/>
          <p:nvPr>
            <p:ph idx="1" type="body"/>
          </p:nvPr>
        </p:nvSpPr>
        <p:spPr>
          <a:xfrm>
            <a:off x="2389715" y="5728537"/>
            <a:ext cx="7315202" cy="2714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Trebuchet MS"/>
              <a:buNone/>
              <a:defRPr sz="1300"/>
            </a:lvl1pPr>
            <a:lvl2pPr indent="-228600" lvl="1" marL="914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Trebuchet MS"/>
              <a:buNone/>
              <a:defRPr sz="1300"/>
            </a:lvl2pPr>
            <a:lvl3pPr indent="-228600" lvl="2" marL="1371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Trebuchet MS"/>
              <a:buNone/>
              <a:defRPr sz="1300"/>
            </a:lvl3pPr>
            <a:lvl4pPr indent="-228600" lvl="3" marL="1828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Trebuchet MS"/>
              <a:buNone/>
              <a:defRPr sz="1300"/>
            </a:lvl4pPr>
            <a:lvl5pPr indent="-228600" lvl="4" marL="22860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5"/>
              </a:buClr>
              <a:buSzPts val="1300"/>
              <a:buFont typeface="Trebuchet MS"/>
              <a:buNone/>
              <a:defRPr sz="13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8481099" y="6221750"/>
            <a:ext cx="256501" cy="26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sz="1200"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showMasterSp="0" type="title">
  <p:cSld name="TITLE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14;p2" id="73" name="Google Shape;73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44200" y="6324600"/>
            <a:ext cx="1190408" cy="3354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1"/>
          <p:cNvSpPr/>
          <p:nvPr/>
        </p:nvSpPr>
        <p:spPr>
          <a:xfrm>
            <a:off x="0" y="0"/>
            <a:ext cx="12192000" cy="7200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rgbClr val="4B4B4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400"/>
              <a:buFont typeface="Trebuchet MS"/>
              <a:buNone/>
            </a:pPr>
            <a:r>
              <a:t/>
            </a:r>
            <a:endParaRPr b="0" i="0" sz="1400" u="none" cap="none" strike="noStrike">
              <a:solidFill>
                <a:srgbClr val="4B4B4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1"/>
          <p:cNvSpPr/>
          <p:nvPr/>
        </p:nvSpPr>
        <p:spPr>
          <a:xfrm rot="-5400000">
            <a:off x="11454000" y="-1"/>
            <a:ext cx="738002" cy="738002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400"/>
              <a:buFont typeface="Trebuchet MS"/>
              <a:buNone/>
            </a:pPr>
            <a:r>
              <a:t/>
            </a:r>
            <a:endParaRPr b="0" i="0" sz="1400" u="none" cap="none" strike="noStrike">
              <a:solidFill>
                <a:srgbClr val="4B4B4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1"/>
          <p:cNvSpPr txBox="1"/>
          <p:nvPr/>
        </p:nvSpPr>
        <p:spPr>
          <a:xfrm>
            <a:off x="719998" y="6343200"/>
            <a:ext cx="2286002" cy="1778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Tahoma"/>
              <a:buNone/>
            </a:pPr>
            <a:r>
              <a:rPr b="0" i="0" lang="cs-CZ" sz="1200" u="none" cap="none" strike="noStrike">
                <a:solidFill>
                  <a:schemeClr val="accent5"/>
                </a:solidFill>
                <a:latin typeface="Tahoma"/>
                <a:ea typeface="Tahoma"/>
                <a:cs typeface="Tahoma"/>
                <a:sym typeface="Tahoma"/>
              </a:rPr>
              <a:t>© GO FAIR 2017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400"/>
              <a:buFont typeface="Trebuchet MS"/>
              <a:buNone/>
            </a:pPr>
            <a:r>
              <a:t/>
            </a:r>
            <a:endParaRPr b="0" i="0" sz="1400" u="none" cap="none" strike="noStrike">
              <a:solidFill>
                <a:srgbClr val="4B4B4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Google Shape;19;p2" id="78" name="Google Shape;7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" y="0"/>
            <a:ext cx="12203998" cy="6870829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1"/>
          <p:cNvSpPr txBox="1"/>
          <p:nvPr>
            <p:ph type="title"/>
          </p:nvPr>
        </p:nvSpPr>
        <p:spPr>
          <a:xfrm>
            <a:off x="960000" y="2805166"/>
            <a:ext cx="10272001" cy="61555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Trebuchet MS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/>
        </p:txBody>
      </p:sp>
      <p:sp>
        <p:nvSpPr>
          <p:cNvPr id="80" name="Google Shape;80;p11"/>
          <p:cNvSpPr txBox="1"/>
          <p:nvPr>
            <p:ph idx="1" type="body"/>
          </p:nvPr>
        </p:nvSpPr>
        <p:spPr>
          <a:xfrm>
            <a:off x="960000" y="3458752"/>
            <a:ext cx="10272001" cy="1561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rebuchet MS"/>
              <a:buNone/>
              <a:defRPr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rebuchet MS"/>
              <a:buNone/>
              <a:defRPr>
                <a:solidFill>
                  <a:srgbClr val="FFFFFF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rebuchet MS"/>
              <a:buNone/>
              <a:defRPr>
                <a:solidFill>
                  <a:srgbClr val="FFFFFF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rebuchet MS"/>
              <a:buNone/>
              <a:defRPr>
                <a:solidFill>
                  <a:srgbClr val="FFFFFF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rebuchet MS"/>
              <a:buNone/>
              <a:defRPr>
                <a:solidFill>
                  <a:srgbClr val="FFFFFF"/>
                </a:solidFill>
              </a:defRPr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81" name="Google Shape;81;p11"/>
          <p:cNvSpPr txBox="1"/>
          <p:nvPr>
            <p:ph idx="2" type="body"/>
          </p:nvPr>
        </p:nvSpPr>
        <p:spPr>
          <a:xfrm>
            <a:off x="939799" y="5181600"/>
            <a:ext cx="10292203" cy="14842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■"/>
              <a:defRPr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▪"/>
              <a:defRPr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82" name="Google Shape;82;p11"/>
          <p:cNvSpPr txBox="1"/>
          <p:nvPr>
            <p:ph idx="12" type="sldNum"/>
          </p:nvPr>
        </p:nvSpPr>
        <p:spPr>
          <a:xfrm>
            <a:off x="8481099" y="6221750"/>
            <a:ext cx="256501" cy="26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8.xml"/><Relationship Id="rId9" Type="http://schemas.openxmlformats.org/officeDocument/2006/relationships/slideLayout" Target="../slideLayouts/slideLayout7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6.xml"/><Relationship Id="rId9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6;p1" id="6" name="Google Shape;6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0744200" y="6324600"/>
            <a:ext cx="1190408" cy="3354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/>
          <p:nvPr/>
        </p:nvSpPr>
        <p:spPr>
          <a:xfrm>
            <a:off x="0" y="0"/>
            <a:ext cx="12192000" cy="7200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rgbClr val="4B4B4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400"/>
              <a:buFont typeface="Trebuchet MS"/>
              <a:buNone/>
            </a:pPr>
            <a:r>
              <a:t/>
            </a:r>
            <a:endParaRPr b="0" i="0" sz="1400" u="none" cap="none" strike="noStrike">
              <a:solidFill>
                <a:srgbClr val="4B4B4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8;p1"/>
          <p:cNvSpPr/>
          <p:nvPr/>
        </p:nvSpPr>
        <p:spPr>
          <a:xfrm rot="-5400000">
            <a:off x="11454000" y="-1"/>
            <a:ext cx="738002" cy="738002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400"/>
              <a:buFont typeface="Trebuchet MS"/>
              <a:buNone/>
            </a:pPr>
            <a:r>
              <a:t/>
            </a:r>
            <a:endParaRPr b="0" i="0" sz="1400" u="none" cap="none" strike="noStrike">
              <a:solidFill>
                <a:srgbClr val="4B4B4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Google Shape;11;p1" id="9" name="Google Shape;9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6424" y="6400800"/>
            <a:ext cx="713620" cy="25155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1"/>
          <p:cNvSpPr txBox="1"/>
          <p:nvPr>
            <p:ph type="title"/>
          </p:nvPr>
        </p:nvSpPr>
        <p:spPr>
          <a:xfrm>
            <a:off x="719998" y="228600"/>
            <a:ext cx="10752003" cy="4308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719998" y="1066800"/>
            <a:ext cx="10752003" cy="5095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■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35560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▪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8481099" y="6221750"/>
            <a:ext cx="256501" cy="26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Google Shape;6;p1" id="65" name="Google Shape;65;p1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0744200" y="6324600"/>
            <a:ext cx="1190408" cy="3354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0"/>
          <p:cNvSpPr/>
          <p:nvPr/>
        </p:nvSpPr>
        <p:spPr>
          <a:xfrm>
            <a:off x="0" y="0"/>
            <a:ext cx="12192000" cy="7200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rgbClr val="4B4B4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400"/>
              <a:buFont typeface="Trebuchet MS"/>
              <a:buNone/>
            </a:pPr>
            <a:r>
              <a:t/>
            </a:r>
            <a:endParaRPr b="0" i="0" sz="1400" u="none" cap="none" strike="noStrike">
              <a:solidFill>
                <a:srgbClr val="4B4B4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0"/>
          <p:cNvSpPr/>
          <p:nvPr/>
        </p:nvSpPr>
        <p:spPr>
          <a:xfrm rot="-5400000">
            <a:off x="11454000" y="-1"/>
            <a:ext cx="738002" cy="738002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400"/>
              <a:buFont typeface="Trebuchet MS"/>
              <a:buNone/>
            </a:pPr>
            <a:r>
              <a:t/>
            </a:r>
            <a:endParaRPr b="0" i="0" sz="1400" u="none" cap="none" strike="noStrike">
              <a:solidFill>
                <a:srgbClr val="4B4B4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Google Shape;11;p1" id="68" name="Google Shape;68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6424" y="6400800"/>
            <a:ext cx="713620" cy="25155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0"/>
          <p:cNvSpPr txBox="1"/>
          <p:nvPr>
            <p:ph type="title"/>
          </p:nvPr>
        </p:nvSpPr>
        <p:spPr>
          <a:xfrm>
            <a:off x="719998" y="228600"/>
            <a:ext cx="10752003" cy="43088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  <a:defRPr b="1" i="0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0" name="Google Shape;70;p10"/>
          <p:cNvSpPr txBox="1"/>
          <p:nvPr>
            <p:ph idx="1" type="body"/>
          </p:nvPr>
        </p:nvSpPr>
        <p:spPr>
          <a:xfrm>
            <a:off x="719998" y="1066800"/>
            <a:ext cx="10752003" cy="5095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55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■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35560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▪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b="1" i="0" sz="2000" u="none" cap="none" strike="noStrike">
                <a:solidFill>
                  <a:schemeClr val="accent5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8481099" y="6221750"/>
            <a:ext cx="256501" cy="2692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B4B4B"/>
              </a:buClr>
              <a:buSzPts val="1200"/>
              <a:buFont typeface="Times"/>
              <a:buNone/>
              <a:defRPr b="0" i="0" sz="1200" u="none" cap="none" strike="noStrike">
                <a:solidFill>
                  <a:srgbClr val="4B4B4B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14.jpg"/><Relationship Id="rId5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Relationship Id="rId3" Type="http://schemas.openxmlformats.org/officeDocument/2006/relationships/hyperlink" Target="mailto:debora.drucker@embrapa.br" TargetMode="External"/><Relationship Id="rId4" Type="http://schemas.openxmlformats.org/officeDocument/2006/relationships/image" Target="../media/image9.png"/><Relationship Id="rId5" Type="http://schemas.openxmlformats.org/officeDocument/2006/relationships/image" Target="../media/image14.jpg"/><Relationship Id="rId6" Type="http://schemas.openxmlformats.org/officeDocument/2006/relationships/image" Target="../media/image1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doi.org/10.5281/zenodo.3474789" TargetMode="External"/><Relationship Id="rId4" Type="http://schemas.openxmlformats.org/officeDocument/2006/relationships/hyperlink" Target="https://www.rd-alliance.org/groups/professionalising-data-stewardship-ig" TargetMode="External"/><Relationship Id="rId5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rd-alliance.org/groups/professionalising-data-stewardship-ig" TargetMode="External"/><Relationship Id="rId4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www.rd-alliance.org/groups/professionalising-data-stewardship-ig" TargetMode="External"/><Relationship Id="rId4" Type="http://schemas.openxmlformats.org/officeDocument/2006/relationships/image" Target="../media/image9.png"/><Relationship Id="rId5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join.slack.com/t/rdadatastewardship/shared_invite/zt-s2uczkyq-~Iv1XyA8S~SFLzUwdW5oFg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 txBox="1"/>
          <p:nvPr>
            <p:ph idx="4294967295" type="ctrTitle"/>
          </p:nvPr>
        </p:nvSpPr>
        <p:spPr>
          <a:xfrm>
            <a:off x="520950" y="2805175"/>
            <a:ext cx="9212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/>
              <a:t>Capacity building for FAIR Data Stewards</a:t>
            </a:r>
            <a:endParaRPr sz="3600"/>
          </a:p>
        </p:txBody>
      </p:sp>
      <p:sp>
        <p:nvSpPr>
          <p:cNvPr id="128" name="Google Shape;128;p19"/>
          <p:cNvSpPr txBox="1"/>
          <p:nvPr>
            <p:ph idx="4294967295" type="subTitle"/>
          </p:nvPr>
        </p:nvSpPr>
        <p:spPr>
          <a:xfrm>
            <a:off x="1340998" y="3763552"/>
            <a:ext cx="10272000" cy="13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42882" lvl="0" marL="342882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200">
                <a:solidFill>
                  <a:srgbClr val="FFFFFF"/>
                </a:solidFill>
              </a:rPr>
              <a:t>Debora Pignatari Drucker</a:t>
            </a:r>
            <a:endParaRPr sz="2200">
              <a:solidFill>
                <a:srgbClr val="FFFFFF"/>
              </a:solidFill>
            </a:endParaRPr>
          </a:p>
          <a:p>
            <a:pPr indent="-342882" lvl="0" marL="342882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200">
                <a:solidFill>
                  <a:srgbClr val="FFFFFF"/>
                </a:solidFill>
              </a:rPr>
              <a:t>debora.drucker@embrapa.br</a:t>
            </a:r>
            <a:endParaRPr sz="2100">
              <a:solidFill>
                <a:srgbClr val="FFFFFF"/>
              </a:solidFill>
            </a:endParaRPr>
          </a:p>
        </p:txBody>
      </p:sp>
      <p:pic>
        <p:nvPicPr>
          <p:cNvPr id="129" name="Google Shape;129;p19"/>
          <p:cNvPicPr preferRelativeResize="0"/>
          <p:nvPr/>
        </p:nvPicPr>
        <p:blipFill rotWithShape="1">
          <a:blip r:embed="rId3">
            <a:alphaModFix/>
          </a:blip>
          <a:srcRect b="17487" l="0" r="0" t="27068"/>
          <a:stretch/>
        </p:blipFill>
        <p:spPr>
          <a:xfrm>
            <a:off x="8075075" y="658300"/>
            <a:ext cx="4135977" cy="1288726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9"/>
          <p:cNvSpPr/>
          <p:nvPr/>
        </p:nvSpPr>
        <p:spPr>
          <a:xfrm rot="2248969">
            <a:off x="7693258" y="-366919"/>
            <a:ext cx="1026419" cy="225799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8"/>
          <p:cNvSpPr txBox="1"/>
          <p:nvPr>
            <p:ph type="title"/>
          </p:nvPr>
        </p:nvSpPr>
        <p:spPr>
          <a:xfrm>
            <a:off x="3589229" y="153200"/>
            <a:ext cx="75813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</a:pPr>
            <a:r>
              <a:rPr lang="cs-CZ"/>
              <a:t>&gt;50 Trainings carried out in 2019 to 2021</a:t>
            </a:r>
            <a:endParaRPr/>
          </a:p>
        </p:txBody>
      </p:sp>
      <p:grpSp>
        <p:nvGrpSpPr>
          <p:cNvPr id="205" name="Google Shape;205;p28"/>
          <p:cNvGrpSpPr/>
          <p:nvPr/>
        </p:nvGrpSpPr>
        <p:grpSpPr>
          <a:xfrm>
            <a:off x="4968896" y="4768394"/>
            <a:ext cx="1114500" cy="1114500"/>
            <a:chOff x="162803" y="892900"/>
            <a:chExt cx="1114500" cy="1114500"/>
          </a:xfrm>
        </p:grpSpPr>
        <p:sp>
          <p:nvSpPr>
            <p:cNvPr id="206" name="Google Shape;206;p28"/>
            <p:cNvSpPr/>
            <p:nvPr/>
          </p:nvSpPr>
          <p:spPr>
            <a:xfrm>
              <a:off x="162803" y="892900"/>
              <a:ext cx="1114500" cy="1114500"/>
            </a:xfrm>
            <a:prstGeom prst="ellipse">
              <a:avLst/>
            </a:prstGeom>
            <a:solidFill>
              <a:srgbClr val="FFE3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Google Shape;207;p28"/>
            <p:cNvSpPr txBox="1"/>
            <p:nvPr/>
          </p:nvSpPr>
          <p:spPr>
            <a:xfrm>
              <a:off x="248495" y="1053648"/>
              <a:ext cx="892200" cy="8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Aulas no Mestrado Gestão de Dados de Pesquisa e FAIR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08" name="Google Shape;208;p28"/>
          <p:cNvGrpSpPr/>
          <p:nvPr/>
        </p:nvGrpSpPr>
        <p:grpSpPr>
          <a:xfrm>
            <a:off x="6006144" y="4776013"/>
            <a:ext cx="1114500" cy="1114500"/>
            <a:chOff x="1064503" y="892900"/>
            <a:chExt cx="1114500" cy="1114500"/>
          </a:xfrm>
        </p:grpSpPr>
        <p:sp>
          <p:nvSpPr>
            <p:cNvPr id="209" name="Google Shape;209;p28"/>
            <p:cNvSpPr/>
            <p:nvPr/>
          </p:nvSpPr>
          <p:spPr>
            <a:xfrm>
              <a:off x="1064503" y="892900"/>
              <a:ext cx="1114500" cy="1114500"/>
            </a:xfrm>
            <a:prstGeom prst="ellipse">
              <a:avLst/>
            </a:prstGeom>
            <a:solidFill>
              <a:srgbClr val="FFE3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28"/>
            <p:cNvSpPr txBox="1"/>
            <p:nvPr/>
          </p:nvSpPr>
          <p:spPr>
            <a:xfrm>
              <a:off x="1172520" y="1053648"/>
              <a:ext cx="892200" cy="84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cs-CZ" sz="7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Aulas no Mestrado em Enfermagem da Unirio sobre Ciência Aberta e Gestão de Dados de Pesquisa</a:t>
              </a:r>
              <a:endPara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1" name="Google Shape;211;p28"/>
          <p:cNvGrpSpPr/>
          <p:nvPr/>
        </p:nvGrpSpPr>
        <p:grpSpPr>
          <a:xfrm>
            <a:off x="9515501" y="5173373"/>
            <a:ext cx="1114500" cy="1114500"/>
            <a:chOff x="2055103" y="892900"/>
            <a:chExt cx="1114500" cy="1114500"/>
          </a:xfrm>
        </p:grpSpPr>
        <p:sp>
          <p:nvSpPr>
            <p:cNvPr id="212" name="Google Shape;212;p28"/>
            <p:cNvSpPr/>
            <p:nvPr/>
          </p:nvSpPr>
          <p:spPr>
            <a:xfrm>
              <a:off x="2055103" y="892900"/>
              <a:ext cx="1114500" cy="1114500"/>
            </a:xfrm>
            <a:prstGeom prst="ellipse">
              <a:avLst/>
            </a:prstGeom>
            <a:solidFill>
              <a:srgbClr val="EFC7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28"/>
            <p:cNvSpPr txBox="1"/>
            <p:nvPr/>
          </p:nvSpPr>
          <p:spPr>
            <a:xfrm>
              <a:off x="2170528" y="1034177"/>
              <a:ext cx="892200" cy="84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cs-CZ" sz="7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Aulas no Mestrado em Enfermagem da Unirio sobre Ciência Aberta e Gestão de Dados de Pesquisa</a:t>
              </a:r>
              <a:endPara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4" name="Google Shape;214;p28"/>
          <p:cNvSpPr/>
          <p:nvPr/>
        </p:nvSpPr>
        <p:spPr>
          <a:xfrm>
            <a:off x="8450456" y="5173373"/>
            <a:ext cx="1114500" cy="1114500"/>
          </a:xfrm>
          <a:prstGeom prst="ellipse">
            <a:avLst/>
          </a:prstGeom>
          <a:solidFill>
            <a:srgbClr val="EFC7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15" name="Google Shape;215;p28"/>
          <p:cNvGrpSpPr/>
          <p:nvPr/>
        </p:nvGrpSpPr>
        <p:grpSpPr>
          <a:xfrm>
            <a:off x="703656" y="844864"/>
            <a:ext cx="1114500" cy="1114500"/>
            <a:chOff x="3960103" y="892900"/>
            <a:chExt cx="1114500" cy="1114500"/>
          </a:xfrm>
        </p:grpSpPr>
        <p:sp>
          <p:nvSpPr>
            <p:cNvPr id="216" name="Google Shape;216;p28"/>
            <p:cNvSpPr/>
            <p:nvPr/>
          </p:nvSpPr>
          <p:spPr>
            <a:xfrm>
              <a:off x="3960103" y="892900"/>
              <a:ext cx="1114500" cy="1114500"/>
            </a:xfrm>
            <a:prstGeom prst="ellipse">
              <a:avLst/>
            </a:prstGeom>
            <a:solidFill>
              <a:srgbClr val="FEF5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28"/>
            <p:cNvSpPr txBox="1"/>
            <p:nvPr/>
          </p:nvSpPr>
          <p:spPr>
            <a:xfrm>
              <a:off x="4069725" y="1053648"/>
              <a:ext cx="892200" cy="8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Curso Formação modular em Ciência Aberta - O que é acesso aberto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8" name="Google Shape;218;p28"/>
          <p:cNvGrpSpPr/>
          <p:nvPr/>
        </p:nvGrpSpPr>
        <p:grpSpPr>
          <a:xfrm>
            <a:off x="1701446" y="815976"/>
            <a:ext cx="1114500" cy="1114500"/>
            <a:chOff x="4912603" y="892900"/>
            <a:chExt cx="1114500" cy="1114500"/>
          </a:xfrm>
        </p:grpSpPr>
        <p:sp>
          <p:nvSpPr>
            <p:cNvPr id="219" name="Google Shape;219;p28"/>
            <p:cNvSpPr/>
            <p:nvPr/>
          </p:nvSpPr>
          <p:spPr>
            <a:xfrm>
              <a:off x="4912603" y="892900"/>
              <a:ext cx="1114500" cy="1114500"/>
            </a:xfrm>
            <a:prstGeom prst="ellipse">
              <a:avLst/>
            </a:prstGeom>
            <a:solidFill>
              <a:srgbClr val="FEF5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28"/>
            <p:cNvSpPr txBox="1"/>
            <p:nvPr/>
          </p:nvSpPr>
          <p:spPr>
            <a:xfrm>
              <a:off x="5022626" y="1053648"/>
              <a:ext cx="892200" cy="63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cs-CZ" sz="7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Curso Formação modular em Ciência Aberta - Relatos da nossa experiência</a:t>
              </a:r>
              <a:endPara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1" name="Google Shape;221;p28"/>
          <p:cNvGrpSpPr/>
          <p:nvPr/>
        </p:nvGrpSpPr>
        <p:grpSpPr>
          <a:xfrm>
            <a:off x="2711457" y="864431"/>
            <a:ext cx="1114500" cy="1114500"/>
            <a:chOff x="5915903" y="892900"/>
            <a:chExt cx="1114500" cy="1114500"/>
          </a:xfrm>
        </p:grpSpPr>
        <p:sp>
          <p:nvSpPr>
            <p:cNvPr id="222" name="Google Shape;222;p28"/>
            <p:cNvSpPr/>
            <p:nvPr/>
          </p:nvSpPr>
          <p:spPr>
            <a:xfrm>
              <a:off x="5915903" y="892900"/>
              <a:ext cx="1114500" cy="1114500"/>
            </a:xfrm>
            <a:prstGeom prst="ellipse">
              <a:avLst/>
            </a:prstGeom>
            <a:solidFill>
              <a:srgbClr val="FEF5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" name="Google Shape;223;p28"/>
            <p:cNvSpPr txBox="1"/>
            <p:nvPr/>
          </p:nvSpPr>
          <p:spPr>
            <a:xfrm>
              <a:off x="6014563" y="1091599"/>
              <a:ext cx="892200" cy="70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A atuação da biblioteca: do Acesso Aberto à Ciência Aberta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4" name="Google Shape;224;p28"/>
          <p:cNvGrpSpPr/>
          <p:nvPr/>
        </p:nvGrpSpPr>
        <p:grpSpPr>
          <a:xfrm>
            <a:off x="2476182" y="3860279"/>
            <a:ext cx="1114500" cy="1114500"/>
            <a:chOff x="6944603" y="892900"/>
            <a:chExt cx="1114500" cy="1114500"/>
          </a:xfrm>
        </p:grpSpPr>
        <p:sp>
          <p:nvSpPr>
            <p:cNvPr id="225" name="Google Shape;225;p28"/>
            <p:cNvSpPr/>
            <p:nvPr/>
          </p:nvSpPr>
          <p:spPr>
            <a:xfrm>
              <a:off x="6944603" y="892900"/>
              <a:ext cx="1114500" cy="1114500"/>
            </a:xfrm>
            <a:prstGeom prst="ellipse">
              <a:avLst/>
            </a:prstGeom>
            <a:solidFill>
              <a:srgbClr val="FFE3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6" name="Google Shape;226;p28"/>
            <p:cNvSpPr txBox="1"/>
            <p:nvPr/>
          </p:nvSpPr>
          <p:spPr>
            <a:xfrm>
              <a:off x="7040968" y="1236025"/>
              <a:ext cx="892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A Biblioteca e seu papel na ciencia aberta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7" name="Google Shape;227;p28"/>
          <p:cNvGrpSpPr/>
          <p:nvPr/>
        </p:nvGrpSpPr>
        <p:grpSpPr>
          <a:xfrm>
            <a:off x="3458166" y="2872065"/>
            <a:ext cx="1114500" cy="1114500"/>
            <a:chOff x="7931995" y="892900"/>
            <a:chExt cx="1114500" cy="1114500"/>
          </a:xfrm>
        </p:grpSpPr>
        <p:sp>
          <p:nvSpPr>
            <p:cNvPr id="228" name="Google Shape;228;p28"/>
            <p:cNvSpPr/>
            <p:nvPr/>
          </p:nvSpPr>
          <p:spPr>
            <a:xfrm>
              <a:off x="7931995" y="892900"/>
              <a:ext cx="1114500" cy="1114500"/>
            </a:xfrm>
            <a:prstGeom prst="ellipse">
              <a:avLst/>
            </a:prstGeom>
            <a:solidFill>
              <a:srgbClr val="FFE3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9" name="Google Shape;229;p28"/>
            <p:cNvSpPr txBox="1"/>
            <p:nvPr/>
          </p:nvSpPr>
          <p:spPr>
            <a:xfrm>
              <a:off x="8024690" y="1164982"/>
              <a:ext cx="892200" cy="58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Ciência aberta e gestão de dados de pesquisa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0" name="Google Shape;230;p28"/>
          <p:cNvGrpSpPr/>
          <p:nvPr/>
        </p:nvGrpSpPr>
        <p:grpSpPr>
          <a:xfrm>
            <a:off x="4445086" y="2894509"/>
            <a:ext cx="1114500" cy="1114500"/>
            <a:chOff x="8972550" y="892900"/>
            <a:chExt cx="1114500" cy="1114500"/>
          </a:xfrm>
        </p:grpSpPr>
        <p:sp>
          <p:nvSpPr>
            <p:cNvPr id="231" name="Google Shape;231;p28"/>
            <p:cNvSpPr/>
            <p:nvPr/>
          </p:nvSpPr>
          <p:spPr>
            <a:xfrm>
              <a:off x="8972550" y="892900"/>
              <a:ext cx="1114500" cy="1114500"/>
            </a:xfrm>
            <a:prstGeom prst="ellipse">
              <a:avLst/>
            </a:prstGeom>
            <a:solidFill>
              <a:srgbClr val="FFE3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2" name="Google Shape;232;p28"/>
            <p:cNvSpPr txBox="1"/>
            <p:nvPr/>
          </p:nvSpPr>
          <p:spPr>
            <a:xfrm>
              <a:off x="9039578" y="1164981"/>
              <a:ext cx="956100" cy="58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Mesa Redonda: Planos de Gestão de Dados na prática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3" name="Google Shape;233;p28"/>
          <p:cNvGrpSpPr/>
          <p:nvPr/>
        </p:nvGrpSpPr>
        <p:grpSpPr>
          <a:xfrm>
            <a:off x="7567087" y="2879338"/>
            <a:ext cx="1114500" cy="1114500"/>
            <a:chOff x="9960008" y="892900"/>
            <a:chExt cx="1114500" cy="1114500"/>
          </a:xfrm>
        </p:grpSpPr>
        <p:sp>
          <p:nvSpPr>
            <p:cNvPr id="234" name="Google Shape;234;p28"/>
            <p:cNvSpPr/>
            <p:nvPr/>
          </p:nvSpPr>
          <p:spPr>
            <a:xfrm>
              <a:off x="9960008" y="892900"/>
              <a:ext cx="1114500" cy="1114500"/>
            </a:xfrm>
            <a:prstGeom prst="ellipse">
              <a:avLst/>
            </a:prstGeom>
            <a:solidFill>
              <a:srgbClr val="FFE3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5" name="Google Shape;235;p28"/>
            <p:cNvSpPr txBox="1"/>
            <p:nvPr/>
          </p:nvSpPr>
          <p:spPr>
            <a:xfrm>
              <a:off x="10056638" y="1053648"/>
              <a:ext cx="892200" cy="84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cs-CZ" sz="7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Plano de gestão de dados FAIR da Fiocruz: um desafio para a comunidade científica em saúde</a:t>
              </a:r>
              <a:endPara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6" name="Google Shape;236;p28"/>
          <p:cNvGrpSpPr/>
          <p:nvPr/>
        </p:nvGrpSpPr>
        <p:grpSpPr>
          <a:xfrm>
            <a:off x="8545608" y="2875063"/>
            <a:ext cx="1114500" cy="1114500"/>
            <a:chOff x="10914805" y="892900"/>
            <a:chExt cx="1114500" cy="1114500"/>
          </a:xfrm>
        </p:grpSpPr>
        <p:sp>
          <p:nvSpPr>
            <p:cNvPr id="237" name="Google Shape;237;p28"/>
            <p:cNvSpPr/>
            <p:nvPr/>
          </p:nvSpPr>
          <p:spPr>
            <a:xfrm>
              <a:off x="10914805" y="892900"/>
              <a:ext cx="1114500" cy="1114500"/>
            </a:xfrm>
            <a:prstGeom prst="ellipse">
              <a:avLst/>
            </a:prstGeom>
            <a:solidFill>
              <a:srgbClr val="FFE3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8" name="Google Shape;238;p28"/>
            <p:cNvSpPr txBox="1"/>
            <p:nvPr/>
          </p:nvSpPr>
          <p:spPr>
            <a:xfrm>
              <a:off x="11041740" y="1099780"/>
              <a:ext cx="892200" cy="70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Plano de Gestão de Dados no contexto da COVID19.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9" name="Google Shape;239;p28"/>
          <p:cNvGrpSpPr/>
          <p:nvPr/>
        </p:nvGrpSpPr>
        <p:grpSpPr>
          <a:xfrm>
            <a:off x="10685743" y="907247"/>
            <a:ext cx="1114500" cy="1114500"/>
            <a:chOff x="10914805" y="1972400"/>
            <a:chExt cx="1114500" cy="1114500"/>
          </a:xfrm>
        </p:grpSpPr>
        <p:sp>
          <p:nvSpPr>
            <p:cNvPr id="240" name="Google Shape;240;p28"/>
            <p:cNvSpPr/>
            <p:nvPr/>
          </p:nvSpPr>
          <p:spPr>
            <a:xfrm>
              <a:off x="10914805" y="1972400"/>
              <a:ext cx="1114500" cy="1114500"/>
            </a:xfrm>
            <a:prstGeom prst="ellipse">
              <a:avLst/>
            </a:prstGeom>
            <a:solidFill>
              <a:srgbClr val="FEF5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1" name="Google Shape;241;p28"/>
            <p:cNvSpPr txBox="1"/>
            <p:nvPr/>
          </p:nvSpPr>
          <p:spPr>
            <a:xfrm>
              <a:off x="11041740" y="2205140"/>
              <a:ext cx="892200" cy="63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cs-CZ" sz="7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Nova Geração de Plano de Gestão de dados: questões a serem discutidas</a:t>
              </a:r>
              <a:endPara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2" name="Google Shape;242;p28"/>
          <p:cNvGrpSpPr/>
          <p:nvPr/>
        </p:nvGrpSpPr>
        <p:grpSpPr>
          <a:xfrm>
            <a:off x="9700806" y="887050"/>
            <a:ext cx="1114500" cy="1114500"/>
            <a:chOff x="9960008" y="1972400"/>
            <a:chExt cx="1114500" cy="1114500"/>
          </a:xfrm>
        </p:grpSpPr>
        <p:sp>
          <p:nvSpPr>
            <p:cNvPr id="243" name="Google Shape;243;p28"/>
            <p:cNvSpPr/>
            <p:nvPr/>
          </p:nvSpPr>
          <p:spPr>
            <a:xfrm>
              <a:off x="9960008" y="1972400"/>
              <a:ext cx="1114500" cy="1114500"/>
            </a:xfrm>
            <a:prstGeom prst="ellipse">
              <a:avLst/>
            </a:prstGeom>
            <a:solidFill>
              <a:srgbClr val="FEF5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4" name="Google Shape;244;p28"/>
            <p:cNvSpPr txBox="1"/>
            <p:nvPr/>
          </p:nvSpPr>
          <p:spPr>
            <a:xfrm>
              <a:off x="10054770" y="2167878"/>
              <a:ext cx="892200" cy="63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cs-CZ" sz="7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MACHINE-ACTIONABLE DATA MANAGEMENT PLAN FOR FIOCRUZ</a:t>
              </a:r>
              <a:endPara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5" name="Google Shape;245;p28"/>
          <p:cNvGrpSpPr/>
          <p:nvPr/>
        </p:nvGrpSpPr>
        <p:grpSpPr>
          <a:xfrm>
            <a:off x="8695025" y="869560"/>
            <a:ext cx="1114500" cy="1114500"/>
            <a:chOff x="8972550" y="1972400"/>
            <a:chExt cx="1114500" cy="1114500"/>
          </a:xfrm>
        </p:grpSpPr>
        <p:sp>
          <p:nvSpPr>
            <p:cNvPr id="246" name="Google Shape;246;p28"/>
            <p:cNvSpPr/>
            <p:nvPr/>
          </p:nvSpPr>
          <p:spPr>
            <a:xfrm>
              <a:off x="8972550" y="1972400"/>
              <a:ext cx="1114500" cy="1114500"/>
            </a:xfrm>
            <a:prstGeom prst="ellipse">
              <a:avLst/>
            </a:prstGeom>
            <a:solidFill>
              <a:srgbClr val="FEF5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7" name="Google Shape;247;p28"/>
            <p:cNvSpPr txBox="1"/>
            <p:nvPr/>
          </p:nvSpPr>
          <p:spPr>
            <a:xfrm>
              <a:off x="9082344" y="2180645"/>
              <a:ext cx="8922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Arial"/>
                <a:buNone/>
              </a:pPr>
              <a:r>
                <a:rPr b="0" i="0" lang="cs-CZ" sz="6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I Seminário de Bibliotecas Científicas - Gestão e Compartilhamento de dados de pesquisa: Impactos &amp; Desafios</a:t>
              </a:r>
              <a:endParaRPr b="0" i="0" sz="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48" name="Google Shape;248;p28"/>
          <p:cNvGrpSpPr/>
          <p:nvPr/>
        </p:nvGrpSpPr>
        <p:grpSpPr>
          <a:xfrm>
            <a:off x="7675647" y="880411"/>
            <a:ext cx="1114500" cy="1114500"/>
            <a:chOff x="7931995" y="1972400"/>
            <a:chExt cx="1114500" cy="1114500"/>
          </a:xfrm>
        </p:grpSpPr>
        <p:sp>
          <p:nvSpPr>
            <p:cNvPr id="249" name="Google Shape;249;p28"/>
            <p:cNvSpPr/>
            <p:nvPr/>
          </p:nvSpPr>
          <p:spPr>
            <a:xfrm>
              <a:off x="7931995" y="1972400"/>
              <a:ext cx="1114500" cy="1114500"/>
            </a:xfrm>
            <a:prstGeom prst="ellipse">
              <a:avLst/>
            </a:prstGeom>
            <a:solidFill>
              <a:srgbClr val="FEF5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0" name="Google Shape;250;p28"/>
            <p:cNvSpPr txBox="1"/>
            <p:nvPr/>
          </p:nvSpPr>
          <p:spPr>
            <a:xfrm>
              <a:off x="8051691" y="2180645"/>
              <a:ext cx="8922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cs-CZ" sz="7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Gestão e acesso à produção científica e aos dados de pesquisa em saúde</a:t>
              </a:r>
              <a:endPara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1" name="Google Shape;251;p28"/>
          <p:cNvGrpSpPr/>
          <p:nvPr/>
        </p:nvGrpSpPr>
        <p:grpSpPr>
          <a:xfrm>
            <a:off x="6660279" y="883408"/>
            <a:ext cx="1114500" cy="1114500"/>
            <a:chOff x="6944603" y="1972400"/>
            <a:chExt cx="1114500" cy="1114500"/>
          </a:xfrm>
        </p:grpSpPr>
        <p:sp>
          <p:nvSpPr>
            <p:cNvPr id="252" name="Google Shape;252;p28"/>
            <p:cNvSpPr/>
            <p:nvPr/>
          </p:nvSpPr>
          <p:spPr>
            <a:xfrm>
              <a:off x="6944603" y="1972400"/>
              <a:ext cx="1114500" cy="1114500"/>
            </a:xfrm>
            <a:prstGeom prst="ellipse">
              <a:avLst/>
            </a:prstGeom>
            <a:solidFill>
              <a:srgbClr val="FEF5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3" name="Google Shape;253;p28"/>
            <p:cNvSpPr txBox="1"/>
            <p:nvPr/>
          </p:nvSpPr>
          <p:spPr>
            <a:xfrm>
              <a:off x="7069914" y="2120448"/>
              <a:ext cx="892200" cy="70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Gestão de Dados de Pesquisa FAIR: dando um jump em seus dados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4" name="Google Shape;254;p28"/>
          <p:cNvGrpSpPr/>
          <p:nvPr/>
        </p:nvGrpSpPr>
        <p:grpSpPr>
          <a:xfrm>
            <a:off x="5679778" y="894562"/>
            <a:ext cx="1114500" cy="1114500"/>
            <a:chOff x="5915903" y="1972400"/>
            <a:chExt cx="1114500" cy="1114500"/>
          </a:xfrm>
        </p:grpSpPr>
        <p:sp>
          <p:nvSpPr>
            <p:cNvPr id="255" name="Google Shape;255;p28"/>
            <p:cNvSpPr/>
            <p:nvPr/>
          </p:nvSpPr>
          <p:spPr>
            <a:xfrm>
              <a:off x="5915903" y="1972400"/>
              <a:ext cx="1114500" cy="1114500"/>
            </a:xfrm>
            <a:prstGeom prst="ellipse">
              <a:avLst/>
            </a:prstGeom>
            <a:solidFill>
              <a:srgbClr val="FEF5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6" name="Google Shape;256;p28"/>
            <p:cNvSpPr txBox="1"/>
            <p:nvPr/>
          </p:nvSpPr>
          <p:spPr>
            <a:xfrm>
              <a:off x="6030538" y="2302825"/>
              <a:ext cx="892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Dados de Pesquisa em Saúde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57" name="Google Shape;257;p28"/>
          <p:cNvGrpSpPr/>
          <p:nvPr/>
        </p:nvGrpSpPr>
        <p:grpSpPr>
          <a:xfrm>
            <a:off x="4680974" y="872745"/>
            <a:ext cx="1114500" cy="1114500"/>
            <a:chOff x="4912603" y="1972400"/>
            <a:chExt cx="1114500" cy="1114500"/>
          </a:xfrm>
        </p:grpSpPr>
        <p:sp>
          <p:nvSpPr>
            <p:cNvPr id="258" name="Google Shape;258;p28"/>
            <p:cNvSpPr/>
            <p:nvPr/>
          </p:nvSpPr>
          <p:spPr>
            <a:xfrm>
              <a:off x="4912603" y="1972400"/>
              <a:ext cx="1114500" cy="1114500"/>
            </a:xfrm>
            <a:prstGeom prst="ellipse">
              <a:avLst/>
            </a:prstGeom>
            <a:solidFill>
              <a:srgbClr val="FEF5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28"/>
            <p:cNvSpPr txBox="1"/>
            <p:nvPr/>
          </p:nvSpPr>
          <p:spPr>
            <a:xfrm>
              <a:off x="4977832" y="2120448"/>
              <a:ext cx="953400" cy="84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cs-CZ" sz="7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Compartilhamento de dados de pesquisa na Fiocruz: diagnóstico e percepção do pesquisador</a:t>
              </a:r>
              <a:endPara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0" name="Google Shape;260;p28"/>
          <p:cNvGrpSpPr/>
          <p:nvPr/>
        </p:nvGrpSpPr>
        <p:grpSpPr>
          <a:xfrm>
            <a:off x="3695640" y="830144"/>
            <a:ext cx="1114500" cy="1114500"/>
            <a:chOff x="3960103" y="1972400"/>
            <a:chExt cx="1114500" cy="1114500"/>
          </a:xfrm>
        </p:grpSpPr>
        <p:sp>
          <p:nvSpPr>
            <p:cNvPr id="261" name="Google Shape;261;p28"/>
            <p:cNvSpPr/>
            <p:nvPr/>
          </p:nvSpPr>
          <p:spPr>
            <a:xfrm>
              <a:off x="3960103" y="1972400"/>
              <a:ext cx="1114500" cy="1114500"/>
            </a:xfrm>
            <a:prstGeom prst="ellipse">
              <a:avLst/>
            </a:prstGeom>
            <a:solidFill>
              <a:srgbClr val="FEF5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28"/>
            <p:cNvSpPr txBox="1"/>
            <p:nvPr/>
          </p:nvSpPr>
          <p:spPr>
            <a:xfrm>
              <a:off x="4086082" y="2120448"/>
              <a:ext cx="892200" cy="8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Abertura de dados de pesquisa: a importância da visão interdisciplinar.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3" name="Google Shape;263;p28"/>
          <p:cNvGrpSpPr/>
          <p:nvPr/>
        </p:nvGrpSpPr>
        <p:grpSpPr>
          <a:xfrm>
            <a:off x="1480157" y="2894509"/>
            <a:ext cx="1114500" cy="1114500"/>
            <a:chOff x="2994903" y="1972400"/>
            <a:chExt cx="1114500" cy="1114500"/>
          </a:xfrm>
        </p:grpSpPr>
        <p:sp>
          <p:nvSpPr>
            <p:cNvPr id="264" name="Google Shape;264;p28"/>
            <p:cNvSpPr/>
            <p:nvPr/>
          </p:nvSpPr>
          <p:spPr>
            <a:xfrm>
              <a:off x="2994903" y="1972400"/>
              <a:ext cx="1114500" cy="1114500"/>
            </a:xfrm>
            <a:prstGeom prst="ellipse">
              <a:avLst/>
            </a:prstGeom>
            <a:solidFill>
              <a:srgbClr val="FFE3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5" name="Google Shape;265;p28"/>
            <p:cNvSpPr txBox="1"/>
            <p:nvPr/>
          </p:nvSpPr>
          <p:spPr>
            <a:xfrm>
              <a:off x="3105995" y="2192296"/>
              <a:ext cx="892200" cy="70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Repositórios de dados de pesquisa no contexto da COVID-19.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6" name="Google Shape;266;p28"/>
          <p:cNvGrpSpPr/>
          <p:nvPr/>
        </p:nvGrpSpPr>
        <p:grpSpPr>
          <a:xfrm>
            <a:off x="533053" y="2887126"/>
            <a:ext cx="1114500" cy="1114500"/>
            <a:chOff x="2055103" y="1972400"/>
            <a:chExt cx="1114500" cy="1114500"/>
          </a:xfrm>
        </p:grpSpPr>
        <p:sp>
          <p:nvSpPr>
            <p:cNvPr id="267" name="Google Shape;267;p28"/>
            <p:cNvSpPr/>
            <p:nvPr/>
          </p:nvSpPr>
          <p:spPr>
            <a:xfrm>
              <a:off x="2055103" y="1972400"/>
              <a:ext cx="1114500" cy="1114500"/>
            </a:xfrm>
            <a:prstGeom prst="ellipse">
              <a:avLst/>
            </a:prstGeom>
            <a:solidFill>
              <a:srgbClr val="FFE3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Google Shape;268;p28"/>
            <p:cNvSpPr txBox="1"/>
            <p:nvPr/>
          </p:nvSpPr>
          <p:spPr>
            <a:xfrm>
              <a:off x="2151404" y="2167878"/>
              <a:ext cx="8922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cs-CZ" sz="7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Projeto VODAN Brasil – Rede de dados de pesquisa para enfrentamento da COVID-19.</a:t>
              </a:r>
              <a:endPara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9" name="Google Shape;269;p28"/>
          <p:cNvGrpSpPr/>
          <p:nvPr/>
        </p:nvGrpSpPr>
        <p:grpSpPr>
          <a:xfrm>
            <a:off x="2474733" y="2868024"/>
            <a:ext cx="1114500" cy="1114500"/>
            <a:chOff x="1064503" y="1972400"/>
            <a:chExt cx="1114500" cy="1114500"/>
          </a:xfrm>
        </p:grpSpPr>
        <p:sp>
          <p:nvSpPr>
            <p:cNvPr id="270" name="Google Shape;270;p28"/>
            <p:cNvSpPr/>
            <p:nvPr/>
          </p:nvSpPr>
          <p:spPr>
            <a:xfrm>
              <a:off x="1064503" y="1972400"/>
              <a:ext cx="1114500" cy="1114500"/>
            </a:xfrm>
            <a:prstGeom prst="ellipse">
              <a:avLst/>
            </a:prstGeom>
            <a:solidFill>
              <a:srgbClr val="FFE3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1" name="Google Shape;271;p28"/>
            <p:cNvSpPr txBox="1"/>
            <p:nvPr/>
          </p:nvSpPr>
          <p:spPr>
            <a:xfrm>
              <a:off x="1200119" y="2139950"/>
              <a:ext cx="892200" cy="8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Arial"/>
                <a:buNone/>
              </a:pPr>
              <a:r>
                <a:rPr b="0" i="0" lang="cs-CZ" sz="6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Planos de Gestão de Dados na prática: Experiências do pesquisador do campo da saúde com Plano de Gestão de dados da Fiocruz</a:t>
              </a:r>
              <a:endParaRPr b="0" i="0" sz="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2" name="Google Shape;272;p28"/>
          <p:cNvGrpSpPr/>
          <p:nvPr/>
        </p:nvGrpSpPr>
        <p:grpSpPr>
          <a:xfrm>
            <a:off x="9529746" y="2878690"/>
            <a:ext cx="1114500" cy="1114500"/>
            <a:chOff x="162803" y="1972400"/>
            <a:chExt cx="1114500" cy="1114500"/>
          </a:xfrm>
        </p:grpSpPr>
        <p:sp>
          <p:nvSpPr>
            <p:cNvPr id="273" name="Google Shape;273;p28"/>
            <p:cNvSpPr/>
            <p:nvPr/>
          </p:nvSpPr>
          <p:spPr>
            <a:xfrm>
              <a:off x="162803" y="1972400"/>
              <a:ext cx="1114500" cy="1114500"/>
            </a:xfrm>
            <a:prstGeom prst="ellipse">
              <a:avLst/>
            </a:prstGeom>
            <a:solidFill>
              <a:srgbClr val="FFE3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4" name="Google Shape;274;p28"/>
            <p:cNvSpPr txBox="1"/>
            <p:nvPr/>
          </p:nvSpPr>
          <p:spPr>
            <a:xfrm>
              <a:off x="248495" y="2182003"/>
              <a:ext cx="892200" cy="70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Plano de gestão de dados: o que é e como elaborar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5" name="Google Shape;275;p28"/>
          <p:cNvGrpSpPr/>
          <p:nvPr/>
        </p:nvGrpSpPr>
        <p:grpSpPr>
          <a:xfrm>
            <a:off x="1611682" y="1734785"/>
            <a:ext cx="1114500" cy="1114500"/>
            <a:chOff x="162803" y="3039200"/>
            <a:chExt cx="1114500" cy="1114500"/>
          </a:xfrm>
        </p:grpSpPr>
        <p:sp>
          <p:nvSpPr>
            <p:cNvPr id="276" name="Google Shape;276;p28"/>
            <p:cNvSpPr/>
            <p:nvPr/>
          </p:nvSpPr>
          <p:spPr>
            <a:xfrm>
              <a:off x="162803" y="3039200"/>
              <a:ext cx="1114500" cy="1114500"/>
            </a:xfrm>
            <a:prstGeom prst="ellipse">
              <a:avLst/>
            </a:prstGeom>
            <a:solidFill>
              <a:srgbClr val="FEF5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7" name="Google Shape;277;p28"/>
            <p:cNvSpPr txBox="1"/>
            <p:nvPr/>
          </p:nvSpPr>
          <p:spPr>
            <a:xfrm>
              <a:off x="254892" y="3265505"/>
              <a:ext cx="892200" cy="70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Plano de gestão de dados fair: Uma proposta para Fiocruz.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78" name="Google Shape;278;p28"/>
          <p:cNvGrpSpPr/>
          <p:nvPr/>
        </p:nvGrpSpPr>
        <p:grpSpPr>
          <a:xfrm>
            <a:off x="7407464" y="5187477"/>
            <a:ext cx="1114500" cy="1114500"/>
            <a:chOff x="162803" y="4118700"/>
            <a:chExt cx="1114500" cy="1114500"/>
          </a:xfrm>
        </p:grpSpPr>
        <p:sp>
          <p:nvSpPr>
            <p:cNvPr id="279" name="Google Shape;279;p28"/>
            <p:cNvSpPr/>
            <p:nvPr/>
          </p:nvSpPr>
          <p:spPr>
            <a:xfrm>
              <a:off x="162803" y="4118700"/>
              <a:ext cx="1114500" cy="1114500"/>
            </a:xfrm>
            <a:prstGeom prst="ellipse">
              <a:avLst/>
            </a:prstGeom>
            <a:solidFill>
              <a:srgbClr val="EFC7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28"/>
            <p:cNvSpPr txBox="1"/>
            <p:nvPr/>
          </p:nvSpPr>
          <p:spPr>
            <a:xfrm>
              <a:off x="253240" y="4486202"/>
              <a:ext cx="892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Preservação e Curadoria de dados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1" name="Google Shape;281;p28"/>
          <p:cNvGrpSpPr/>
          <p:nvPr/>
        </p:nvGrpSpPr>
        <p:grpSpPr>
          <a:xfrm>
            <a:off x="8703574" y="1824740"/>
            <a:ext cx="1114500" cy="1114500"/>
            <a:chOff x="162803" y="5160100"/>
            <a:chExt cx="1114500" cy="1114500"/>
          </a:xfrm>
        </p:grpSpPr>
        <p:sp>
          <p:nvSpPr>
            <p:cNvPr id="282" name="Google Shape;282;p28"/>
            <p:cNvSpPr/>
            <p:nvPr/>
          </p:nvSpPr>
          <p:spPr>
            <a:xfrm>
              <a:off x="162803" y="5160100"/>
              <a:ext cx="1114500" cy="1114500"/>
            </a:xfrm>
            <a:prstGeom prst="ellipse">
              <a:avLst/>
            </a:prstGeom>
            <a:solidFill>
              <a:srgbClr val="FEF5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28"/>
            <p:cNvSpPr txBox="1"/>
            <p:nvPr/>
          </p:nvSpPr>
          <p:spPr>
            <a:xfrm>
              <a:off x="238517" y="5483930"/>
              <a:ext cx="892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Gestão de dados de pesquisa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4" name="Google Shape;284;p28"/>
          <p:cNvGrpSpPr/>
          <p:nvPr/>
        </p:nvGrpSpPr>
        <p:grpSpPr>
          <a:xfrm>
            <a:off x="2596323" y="1756873"/>
            <a:ext cx="1114500" cy="1114500"/>
            <a:chOff x="1064503" y="3039200"/>
            <a:chExt cx="1114500" cy="1114500"/>
          </a:xfrm>
        </p:grpSpPr>
        <p:sp>
          <p:nvSpPr>
            <p:cNvPr id="285" name="Google Shape;285;p28"/>
            <p:cNvSpPr/>
            <p:nvPr/>
          </p:nvSpPr>
          <p:spPr>
            <a:xfrm>
              <a:off x="1064503" y="3039200"/>
              <a:ext cx="1114500" cy="1114500"/>
            </a:xfrm>
            <a:prstGeom prst="ellipse">
              <a:avLst/>
            </a:prstGeom>
            <a:solidFill>
              <a:srgbClr val="FEF5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28"/>
            <p:cNvSpPr txBox="1"/>
            <p:nvPr/>
          </p:nvSpPr>
          <p:spPr>
            <a:xfrm>
              <a:off x="1196947" y="3285546"/>
              <a:ext cx="892200" cy="64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600"/>
                <a:buFont typeface="Arial"/>
                <a:buNone/>
              </a:pPr>
              <a:r>
                <a:rPr b="0" i="0" lang="cs-CZ" sz="6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Rede Go Fair Brasil Saúde: uma Rede de apoio à Gestão e Abertura de Dados de Pesquisa em Saúde no Brasil.</a:t>
              </a:r>
              <a:endParaRPr b="0" i="0" sz="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87" name="Google Shape;287;p28"/>
          <p:cNvGrpSpPr/>
          <p:nvPr/>
        </p:nvGrpSpPr>
        <p:grpSpPr>
          <a:xfrm>
            <a:off x="533053" y="3852898"/>
            <a:ext cx="1114500" cy="1114500"/>
            <a:chOff x="1064503" y="4118700"/>
            <a:chExt cx="1114500" cy="1114500"/>
          </a:xfrm>
        </p:grpSpPr>
        <p:sp>
          <p:nvSpPr>
            <p:cNvPr id="288" name="Google Shape;288;p28"/>
            <p:cNvSpPr/>
            <p:nvPr/>
          </p:nvSpPr>
          <p:spPr>
            <a:xfrm>
              <a:off x="1064503" y="4118700"/>
              <a:ext cx="1114500" cy="1114500"/>
            </a:xfrm>
            <a:prstGeom prst="ellipse">
              <a:avLst/>
            </a:prstGeom>
            <a:solidFill>
              <a:srgbClr val="FFE3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28"/>
            <p:cNvSpPr txBox="1"/>
            <p:nvPr/>
          </p:nvSpPr>
          <p:spPr>
            <a:xfrm>
              <a:off x="1189320" y="4267171"/>
              <a:ext cx="892200" cy="84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cs-CZ" sz="7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A importância da Ciência Aberta e da gestão de dados científicos para a comunidade acadêmica</a:t>
              </a:r>
              <a:endPara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0" name="Google Shape;290;p28"/>
          <p:cNvGrpSpPr/>
          <p:nvPr/>
        </p:nvGrpSpPr>
        <p:grpSpPr>
          <a:xfrm>
            <a:off x="537381" y="5112709"/>
            <a:ext cx="1114500" cy="1114500"/>
            <a:chOff x="1064503" y="5160100"/>
            <a:chExt cx="1114500" cy="1114500"/>
          </a:xfrm>
        </p:grpSpPr>
        <p:sp>
          <p:nvSpPr>
            <p:cNvPr id="291" name="Google Shape;291;p28"/>
            <p:cNvSpPr/>
            <p:nvPr/>
          </p:nvSpPr>
          <p:spPr>
            <a:xfrm>
              <a:off x="1064503" y="5160100"/>
              <a:ext cx="1114500" cy="1114500"/>
            </a:xfrm>
            <a:prstGeom prst="ellipse">
              <a:avLst/>
            </a:prstGeom>
            <a:solidFill>
              <a:srgbClr val="EFC7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28"/>
            <p:cNvSpPr txBox="1"/>
            <p:nvPr/>
          </p:nvSpPr>
          <p:spPr>
            <a:xfrm>
              <a:off x="1196947" y="5401825"/>
              <a:ext cx="892200" cy="630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cs-CZ" sz="7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Disciplina Gestão de Dados de Pesquisa para o Mestrado em Biblioteconomia</a:t>
              </a:r>
              <a:endPara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3" name="Google Shape;293;p28"/>
          <p:cNvGrpSpPr/>
          <p:nvPr/>
        </p:nvGrpSpPr>
        <p:grpSpPr>
          <a:xfrm>
            <a:off x="3604351" y="1778961"/>
            <a:ext cx="1114500" cy="1114500"/>
            <a:chOff x="2055103" y="3039200"/>
            <a:chExt cx="1114500" cy="1114500"/>
          </a:xfrm>
        </p:grpSpPr>
        <p:sp>
          <p:nvSpPr>
            <p:cNvPr id="294" name="Google Shape;294;p28"/>
            <p:cNvSpPr/>
            <p:nvPr/>
          </p:nvSpPr>
          <p:spPr>
            <a:xfrm>
              <a:off x="2055103" y="3039200"/>
              <a:ext cx="1114500" cy="1114500"/>
            </a:xfrm>
            <a:prstGeom prst="ellipse">
              <a:avLst/>
            </a:prstGeom>
            <a:solidFill>
              <a:srgbClr val="FEF5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28"/>
            <p:cNvSpPr txBox="1"/>
            <p:nvPr/>
          </p:nvSpPr>
          <p:spPr>
            <a:xfrm>
              <a:off x="2160805" y="3179227"/>
              <a:ext cx="892200" cy="84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cs-CZ" sz="7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Repositórios de dados de pesquisa em saúde pública: um panorama a partir do re3data.org</a:t>
              </a:r>
              <a:endPara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6" name="Google Shape;296;p28"/>
          <p:cNvGrpSpPr/>
          <p:nvPr/>
        </p:nvGrpSpPr>
        <p:grpSpPr>
          <a:xfrm>
            <a:off x="1480157" y="3860279"/>
            <a:ext cx="1114500" cy="1114500"/>
            <a:chOff x="2055103" y="4118700"/>
            <a:chExt cx="1114500" cy="1114500"/>
          </a:xfrm>
        </p:grpSpPr>
        <p:sp>
          <p:nvSpPr>
            <p:cNvPr id="297" name="Google Shape;297;p28"/>
            <p:cNvSpPr/>
            <p:nvPr/>
          </p:nvSpPr>
          <p:spPr>
            <a:xfrm>
              <a:off x="2055103" y="4118700"/>
              <a:ext cx="1114500" cy="1114500"/>
            </a:xfrm>
            <a:prstGeom prst="ellipse">
              <a:avLst/>
            </a:prstGeom>
            <a:solidFill>
              <a:srgbClr val="FFE3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28"/>
            <p:cNvSpPr txBox="1"/>
            <p:nvPr/>
          </p:nvSpPr>
          <p:spPr>
            <a:xfrm>
              <a:off x="2199531" y="4276507"/>
              <a:ext cx="892200" cy="8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As 5 Leis de Ranganathan aplicada à Gestão de Dados de Pesquisa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9" name="Google Shape;299;p28"/>
          <p:cNvGrpSpPr/>
          <p:nvPr/>
        </p:nvGrpSpPr>
        <p:grpSpPr>
          <a:xfrm>
            <a:off x="1527981" y="5112709"/>
            <a:ext cx="1114500" cy="1114500"/>
            <a:chOff x="2055103" y="5160100"/>
            <a:chExt cx="1114500" cy="1114500"/>
          </a:xfrm>
        </p:grpSpPr>
        <p:sp>
          <p:nvSpPr>
            <p:cNvPr id="300" name="Google Shape;300;p28"/>
            <p:cNvSpPr/>
            <p:nvPr/>
          </p:nvSpPr>
          <p:spPr>
            <a:xfrm>
              <a:off x="2055103" y="5160100"/>
              <a:ext cx="1114500" cy="1114500"/>
            </a:xfrm>
            <a:prstGeom prst="ellipse">
              <a:avLst/>
            </a:prstGeom>
            <a:solidFill>
              <a:srgbClr val="EFC7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28"/>
            <p:cNvSpPr txBox="1"/>
            <p:nvPr/>
          </p:nvSpPr>
          <p:spPr>
            <a:xfrm>
              <a:off x="2140795" y="5350588"/>
              <a:ext cx="8922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cs-CZ" sz="7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Aulas de Gestão de Dados para o Mestrado e Doutorado em Ciência da Informação</a:t>
              </a:r>
              <a:endPara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2" name="Google Shape;302;p28"/>
          <p:cNvGrpSpPr/>
          <p:nvPr/>
        </p:nvGrpSpPr>
        <p:grpSpPr>
          <a:xfrm>
            <a:off x="4607647" y="1800302"/>
            <a:ext cx="1114500" cy="1114500"/>
            <a:chOff x="2994903" y="3039200"/>
            <a:chExt cx="1114500" cy="1114500"/>
          </a:xfrm>
        </p:grpSpPr>
        <p:sp>
          <p:nvSpPr>
            <p:cNvPr id="303" name="Google Shape;303;p28"/>
            <p:cNvSpPr/>
            <p:nvPr/>
          </p:nvSpPr>
          <p:spPr>
            <a:xfrm>
              <a:off x="2994903" y="3039200"/>
              <a:ext cx="1114500" cy="1114500"/>
            </a:xfrm>
            <a:prstGeom prst="ellipse">
              <a:avLst/>
            </a:prstGeom>
            <a:solidFill>
              <a:srgbClr val="FEF5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28"/>
            <p:cNvSpPr txBox="1"/>
            <p:nvPr/>
          </p:nvSpPr>
          <p:spPr>
            <a:xfrm>
              <a:off x="3094350" y="3381877"/>
              <a:ext cx="892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Workshop “Gestão de dados FAIR”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5" name="Google Shape;305;p28"/>
          <p:cNvGrpSpPr/>
          <p:nvPr/>
        </p:nvGrpSpPr>
        <p:grpSpPr>
          <a:xfrm>
            <a:off x="10541858" y="3899819"/>
            <a:ext cx="1114500" cy="1114500"/>
            <a:chOff x="2994903" y="4118700"/>
            <a:chExt cx="1114500" cy="1114500"/>
          </a:xfrm>
        </p:grpSpPr>
        <p:sp>
          <p:nvSpPr>
            <p:cNvPr id="306" name="Google Shape;306;p28"/>
            <p:cNvSpPr/>
            <p:nvPr/>
          </p:nvSpPr>
          <p:spPr>
            <a:xfrm>
              <a:off x="2994903" y="4118700"/>
              <a:ext cx="1114500" cy="1114500"/>
            </a:xfrm>
            <a:prstGeom prst="ellipse">
              <a:avLst/>
            </a:prstGeom>
            <a:solidFill>
              <a:srgbClr val="FFE3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28"/>
            <p:cNvSpPr txBox="1"/>
            <p:nvPr/>
          </p:nvSpPr>
          <p:spPr>
            <a:xfrm>
              <a:off x="3123441" y="4302903"/>
              <a:ext cx="892200" cy="70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Ciclo de vida da gestão dos dados: do planejamento à fairificação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8" name="Google Shape;308;p28"/>
          <p:cNvGrpSpPr/>
          <p:nvPr/>
        </p:nvGrpSpPr>
        <p:grpSpPr>
          <a:xfrm>
            <a:off x="9715681" y="1818878"/>
            <a:ext cx="1114500" cy="1114500"/>
            <a:chOff x="2994903" y="5160100"/>
            <a:chExt cx="1114500" cy="1114500"/>
          </a:xfrm>
        </p:grpSpPr>
        <p:sp>
          <p:nvSpPr>
            <p:cNvPr id="309" name="Google Shape;309;p28"/>
            <p:cNvSpPr/>
            <p:nvPr/>
          </p:nvSpPr>
          <p:spPr>
            <a:xfrm>
              <a:off x="2994903" y="5160100"/>
              <a:ext cx="1114500" cy="1114500"/>
            </a:xfrm>
            <a:prstGeom prst="ellipse">
              <a:avLst/>
            </a:prstGeom>
            <a:solidFill>
              <a:srgbClr val="FEF5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28"/>
            <p:cNvSpPr txBox="1"/>
            <p:nvPr/>
          </p:nvSpPr>
          <p:spPr>
            <a:xfrm>
              <a:off x="3133181" y="5350588"/>
              <a:ext cx="8922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cs-CZ" sz="7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Aulas de Gestão de Dados para o Mestrado e Doutorado em Ciência da Informação</a:t>
              </a:r>
              <a:endPara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1" name="Google Shape;311;p28"/>
          <p:cNvGrpSpPr/>
          <p:nvPr/>
        </p:nvGrpSpPr>
        <p:grpSpPr>
          <a:xfrm>
            <a:off x="5650771" y="1844861"/>
            <a:ext cx="1114500" cy="1114500"/>
            <a:chOff x="3960103" y="3039200"/>
            <a:chExt cx="1114500" cy="1114500"/>
          </a:xfrm>
        </p:grpSpPr>
        <p:sp>
          <p:nvSpPr>
            <p:cNvPr id="312" name="Google Shape;312;p28"/>
            <p:cNvSpPr/>
            <p:nvPr/>
          </p:nvSpPr>
          <p:spPr>
            <a:xfrm>
              <a:off x="3960103" y="3039200"/>
              <a:ext cx="1114500" cy="1114500"/>
            </a:xfrm>
            <a:prstGeom prst="ellipse">
              <a:avLst/>
            </a:prstGeom>
            <a:solidFill>
              <a:srgbClr val="FEF5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28"/>
            <p:cNvSpPr txBox="1"/>
            <p:nvPr/>
          </p:nvSpPr>
          <p:spPr>
            <a:xfrm>
              <a:off x="4033859" y="3240486"/>
              <a:ext cx="9717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cs-CZ" sz="7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Compartilhamento de dados de pesquisa em neurociências: a percepção luso-brasileira.</a:t>
              </a:r>
              <a:endPara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4" name="Google Shape;314;p28"/>
          <p:cNvGrpSpPr/>
          <p:nvPr/>
        </p:nvGrpSpPr>
        <p:grpSpPr>
          <a:xfrm>
            <a:off x="3455045" y="3815049"/>
            <a:ext cx="1114500" cy="1114500"/>
            <a:chOff x="3960103" y="4118700"/>
            <a:chExt cx="1114500" cy="1114500"/>
          </a:xfrm>
        </p:grpSpPr>
        <p:sp>
          <p:nvSpPr>
            <p:cNvPr id="315" name="Google Shape;315;p28"/>
            <p:cNvSpPr/>
            <p:nvPr/>
          </p:nvSpPr>
          <p:spPr>
            <a:xfrm>
              <a:off x="3960103" y="4118700"/>
              <a:ext cx="1114500" cy="1114500"/>
            </a:xfrm>
            <a:prstGeom prst="ellipse">
              <a:avLst/>
            </a:prstGeom>
            <a:solidFill>
              <a:srgbClr val="FFE3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28"/>
            <p:cNvSpPr txBox="1"/>
            <p:nvPr/>
          </p:nvSpPr>
          <p:spPr>
            <a:xfrm>
              <a:off x="4085876" y="4340952"/>
              <a:ext cx="892200" cy="70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Como tratar e disponibilizar abertamente meus dados pesquisa?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7" name="Google Shape;317;p28"/>
          <p:cNvGrpSpPr/>
          <p:nvPr/>
        </p:nvGrpSpPr>
        <p:grpSpPr>
          <a:xfrm>
            <a:off x="6654663" y="1845801"/>
            <a:ext cx="1114500" cy="1114500"/>
            <a:chOff x="4912603" y="3039200"/>
            <a:chExt cx="1114500" cy="1114500"/>
          </a:xfrm>
        </p:grpSpPr>
        <p:sp>
          <p:nvSpPr>
            <p:cNvPr id="318" name="Google Shape;318;p28"/>
            <p:cNvSpPr/>
            <p:nvPr/>
          </p:nvSpPr>
          <p:spPr>
            <a:xfrm>
              <a:off x="4912603" y="3039200"/>
              <a:ext cx="1114500" cy="1114500"/>
            </a:xfrm>
            <a:prstGeom prst="ellipse">
              <a:avLst/>
            </a:prstGeom>
            <a:solidFill>
              <a:srgbClr val="FEF5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28"/>
            <p:cNvSpPr txBox="1"/>
            <p:nvPr/>
          </p:nvSpPr>
          <p:spPr>
            <a:xfrm>
              <a:off x="5025591" y="3378998"/>
              <a:ext cx="892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Workshop Gestão de dados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0" name="Google Shape;320;p28"/>
          <p:cNvGrpSpPr/>
          <p:nvPr/>
        </p:nvGrpSpPr>
        <p:grpSpPr>
          <a:xfrm>
            <a:off x="4441921" y="3847999"/>
            <a:ext cx="1114500" cy="1114500"/>
            <a:chOff x="4912603" y="4118700"/>
            <a:chExt cx="1114500" cy="1114500"/>
          </a:xfrm>
        </p:grpSpPr>
        <p:sp>
          <p:nvSpPr>
            <p:cNvPr id="321" name="Google Shape;321;p28"/>
            <p:cNvSpPr/>
            <p:nvPr/>
          </p:nvSpPr>
          <p:spPr>
            <a:xfrm>
              <a:off x="4912603" y="4118700"/>
              <a:ext cx="1114500" cy="1114500"/>
            </a:xfrm>
            <a:prstGeom prst="ellipse">
              <a:avLst/>
            </a:prstGeom>
            <a:solidFill>
              <a:srgbClr val="FFE3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28"/>
            <p:cNvSpPr txBox="1"/>
            <p:nvPr/>
          </p:nvSpPr>
          <p:spPr>
            <a:xfrm>
              <a:off x="5038983" y="4338062"/>
              <a:ext cx="892200" cy="70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Curadoria de conteúdo e gestão de dados de pesquisa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23" name="Google Shape;323;p28"/>
          <p:cNvSpPr/>
          <p:nvPr/>
        </p:nvSpPr>
        <p:spPr>
          <a:xfrm>
            <a:off x="3482929" y="5186207"/>
            <a:ext cx="1114500" cy="1114500"/>
          </a:xfrm>
          <a:prstGeom prst="ellipse">
            <a:avLst/>
          </a:prstGeom>
          <a:solidFill>
            <a:srgbClr val="EFC7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24" name="Google Shape;324;p28"/>
          <p:cNvGrpSpPr/>
          <p:nvPr/>
        </p:nvGrpSpPr>
        <p:grpSpPr>
          <a:xfrm>
            <a:off x="5465076" y="3848939"/>
            <a:ext cx="1114500" cy="1114500"/>
            <a:chOff x="5915903" y="4118700"/>
            <a:chExt cx="1114500" cy="1114500"/>
          </a:xfrm>
        </p:grpSpPr>
        <p:sp>
          <p:nvSpPr>
            <p:cNvPr id="325" name="Google Shape;325;p28"/>
            <p:cNvSpPr/>
            <p:nvPr/>
          </p:nvSpPr>
          <p:spPr>
            <a:xfrm>
              <a:off x="5915903" y="4118700"/>
              <a:ext cx="1114500" cy="1114500"/>
            </a:xfrm>
            <a:prstGeom prst="ellipse">
              <a:avLst/>
            </a:prstGeom>
            <a:solidFill>
              <a:srgbClr val="FFE3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28"/>
            <p:cNvSpPr txBox="1"/>
            <p:nvPr/>
          </p:nvSpPr>
          <p:spPr>
            <a:xfrm>
              <a:off x="6029979" y="4522728"/>
              <a:ext cx="8922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Curadoria Digital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27" name="Google Shape;327;p28"/>
          <p:cNvGrpSpPr/>
          <p:nvPr/>
        </p:nvGrpSpPr>
        <p:grpSpPr>
          <a:xfrm>
            <a:off x="10584880" y="5173373"/>
            <a:ext cx="1114500" cy="1114500"/>
            <a:chOff x="6944603" y="3039200"/>
            <a:chExt cx="1114500" cy="1114500"/>
          </a:xfrm>
        </p:grpSpPr>
        <p:sp>
          <p:nvSpPr>
            <p:cNvPr id="328" name="Google Shape;328;p28"/>
            <p:cNvSpPr/>
            <p:nvPr/>
          </p:nvSpPr>
          <p:spPr>
            <a:xfrm>
              <a:off x="6944603" y="3039200"/>
              <a:ext cx="1114500" cy="1114500"/>
            </a:xfrm>
            <a:prstGeom prst="ellipse">
              <a:avLst/>
            </a:prstGeom>
            <a:solidFill>
              <a:srgbClr val="EFC7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28"/>
            <p:cNvSpPr txBox="1"/>
            <p:nvPr/>
          </p:nvSpPr>
          <p:spPr>
            <a:xfrm>
              <a:off x="7050281" y="3317431"/>
              <a:ext cx="892200" cy="58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 Gestão de Informação sobre Biodiversidade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0" name="Google Shape;330;p28"/>
          <p:cNvGrpSpPr/>
          <p:nvPr/>
        </p:nvGrpSpPr>
        <p:grpSpPr>
          <a:xfrm>
            <a:off x="6517969" y="3866884"/>
            <a:ext cx="1114500" cy="1114500"/>
            <a:chOff x="6944603" y="4118700"/>
            <a:chExt cx="1114500" cy="1114500"/>
          </a:xfrm>
        </p:grpSpPr>
        <p:sp>
          <p:nvSpPr>
            <p:cNvPr id="331" name="Google Shape;331;p28"/>
            <p:cNvSpPr/>
            <p:nvPr/>
          </p:nvSpPr>
          <p:spPr>
            <a:xfrm>
              <a:off x="6944603" y="4118700"/>
              <a:ext cx="1114500" cy="1114500"/>
            </a:xfrm>
            <a:prstGeom prst="ellipse">
              <a:avLst/>
            </a:prstGeom>
            <a:solidFill>
              <a:srgbClr val="FFE3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28"/>
            <p:cNvSpPr txBox="1"/>
            <p:nvPr/>
          </p:nvSpPr>
          <p:spPr>
            <a:xfrm>
              <a:off x="7069914" y="4257256"/>
              <a:ext cx="892200" cy="8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Curadoria Digital: nova oferta de serviço em Bibliotecas de pesquisa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3" name="Google Shape;333;p28"/>
          <p:cNvSpPr/>
          <p:nvPr/>
        </p:nvSpPr>
        <p:spPr>
          <a:xfrm>
            <a:off x="5469799" y="2926407"/>
            <a:ext cx="1114500" cy="1114500"/>
          </a:xfrm>
          <a:prstGeom prst="ellipse">
            <a:avLst/>
          </a:prstGeom>
          <a:solidFill>
            <a:srgbClr val="FFE3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34" name="Google Shape;334;p28"/>
          <p:cNvGrpSpPr/>
          <p:nvPr/>
        </p:nvGrpSpPr>
        <p:grpSpPr>
          <a:xfrm>
            <a:off x="7579552" y="3876388"/>
            <a:ext cx="1114500" cy="1114500"/>
            <a:chOff x="7931995" y="4118700"/>
            <a:chExt cx="1114500" cy="1114500"/>
          </a:xfrm>
        </p:grpSpPr>
        <p:sp>
          <p:nvSpPr>
            <p:cNvPr id="335" name="Google Shape;335;p28"/>
            <p:cNvSpPr/>
            <p:nvPr/>
          </p:nvSpPr>
          <p:spPr>
            <a:xfrm>
              <a:off x="7931995" y="4118700"/>
              <a:ext cx="1114500" cy="1114500"/>
            </a:xfrm>
            <a:prstGeom prst="ellipse">
              <a:avLst/>
            </a:prstGeom>
            <a:solidFill>
              <a:srgbClr val="FFE3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28"/>
            <p:cNvSpPr txBox="1"/>
            <p:nvPr/>
          </p:nvSpPr>
          <p:spPr>
            <a:xfrm>
              <a:off x="8043087" y="4397976"/>
              <a:ext cx="892200" cy="58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Dados de pesquisa: gestão e curadoria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7" name="Google Shape;337;p28"/>
          <p:cNvGrpSpPr/>
          <p:nvPr/>
        </p:nvGrpSpPr>
        <p:grpSpPr>
          <a:xfrm>
            <a:off x="6512397" y="2894039"/>
            <a:ext cx="1114500" cy="1114500"/>
            <a:chOff x="8972550" y="3039200"/>
            <a:chExt cx="1114500" cy="1114500"/>
          </a:xfrm>
        </p:grpSpPr>
        <p:sp>
          <p:nvSpPr>
            <p:cNvPr id="338" name="Google Shape;338;p28"/>
            <p:cNvSpPr/>
            <p:nvPr/>
          </p:nvSpPr>
          <p:spPr>
            <a:xfrm>
              <a:off x="8972550" y="3039200"/>
              <a:ext cx="1114500" cy="1114500"/>
            </a:xfrm>
            <a:prstGeom prst="ellipse">
              <a:avLst/>
            </a:prstGeom>
            <a:solidFill>
              <a:srgbClr val="FFE3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28"/>
            <p:cNvSpPr txBox="1"/>
            <p:nvPr/>
          </p:nvSpPr>
          <p:spPr>
            <a:xfrm>
              <a:off x="9071592" y="3419684"/>
              <a:ext cx="8922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Open Data Day 2020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40" name="Google Shape;340;p28"/>
          <p:cNvGrpSpPr/>
          <p:nvPr/>
        </p:nvGrpSpPr>
        <p:grpSpPr>
          <a:xfrm>
            <a:off x="8562448" y="3874833"/>
            <a:ext cx="1114500" cy="1114500"/>
            <a:chOff x="8972550" y="4118700"/>
            <a:chExt cx="1114500" cy="1114500"/>
          </a:xfrm>
        </p:grpSpPr>
        <p:sp>
          <p:nvSpPr>
            <p:cNvPr id="341" name="Google Shape;341;p28"/>
            <p:cNvSpPr/>
            <p:nvPr/>
          </p:nvSpPr>
          <p:spPr>
            <a:xfrm>
              <a:off x="8972550" y="4118700"/>
              <a:ext cx="1114500" cy="1114500"/>
            </a:xfrm>
            <a:prstGeom prst="ellipse">
              <a:avLst/>
            </a:prstGeom>
            <a:solidFill>
              <a:srgbClr val="FFE3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28"/>
            <p:cNvSpPr txBox="1"/>
            <p:nvPr/>
          </p:nvSpPr>
          <p:spPr>
            <a:xfrm>
              <a:off x="9081000" y="4363092"/>
              <a:ext cx="892200" cy="70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Gestão e reuso de dados científicos no contexto do COVID-19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43" name="Google Shape;343;p28"/>
          <p:cNvGrpSpPr/>
          <p:nvPr/>
        </p:nvGrpSpPr>
        <p:grpSpPr>
          <a:xfrm>
            <a:off x="2488746" y="5173373"/>
            <a:ext cx="1114500" cy="1114500"/>
            <a:chOff x="9960008" y="3039200"/>
            <a:chExt cx="1114500" cy="1114500"/>
          </a:xfrm>
        </p:grpSpPr>
        <p:sp>
          <p:nvSpPr>
            <p:cNvPr id="344" name="Google Shape;344;p28"/>
            <p:cNvSpPr/>
            <p:nvPr/>
          </p:nvSpPr>
          <p:spPr>
            <a:xfrm>
              <a:off x="9960008" y="3039200"/>
              <a:ext cx="1114500" cy="1114500"/>
            </a:xfrm>
            <a:prstGeom prst="ellipse">
              <a:avLst/>
            </a:prstGeom>
            <a:solidFill>
              <a:srgbClr val="EFC7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28"/>
            <p:cNvSpPr txBox="1"/>
            <p:nvPr/>
          </p:nvSpPr>
          <p:spPr>
            <a:xfrm>
              <a:off x="10072996" y="3410059"/>
              <a:ext cx="8922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Open Data Day 2021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6" name="Google Shape;346;p28"/>
          <p:cNvSpPr/>
          <p:nvPr/>
        </p:nvSpPr>
        <p:spPr>
          <a:xfrm>
            <a:off x="8524691" y="5258957"/>
            <a:ext cx="957900" cy="957900"/>
          </a:xfrm>
          <a:prstGeom prst="ellipse">
            <a:avLst/>
          </a:prstGeom>
          <a:solidFill>
            <a:srgbClr val="FFE3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47" name="Google Shape;347;p28"/>
          <p:cNvGrpSpPr/>
          <p:nvPr/>
        </p:nvGrpSpPr>
        <p:grpSpPr>
          <a:xfrm>
            <a:off x="9536662" y="3847999"/>
            <a:ext cx="1114500" cy="1114500"/>
            <a:chOff x="9960008" y="4118700"/>
            <a:chExt cx="1114500" cy="1114500"/>
          </a:xfrm>
        </p:grpSpPr>
        <p:sp>
          <p:nvSpPr>
            <p:cNvPr id="348" name="Google Shape;348;p28"/>
            <p:cNvSpPr/>
            <p:nvPr/>
          </p:nvSpPr>
          <p:spPr>
            <a:xfrm>
              <a:off x="9960008" y="4118700"/>
              <a:ext cx="1114500" cy="1114500"/>
            </a:xfrm>
            <a:prstGeom prst="ellipse">
              <a:avLst/>
            </a:prstGeom>
            <a:solidFill>
              <a:srgbClr val="FFE3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28"/>
            <p:cNvSpPr txBox="1"/>
            <p:nvPr/>
          </p:nvSpPr>
          <p:spPr>
            <a:xfrm>
              <a:off x="10072996" y="4324010"/>
              <a:ext cx="8922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700"/>
                <a:buFont typeface="Arial"/>
                <a:buNone/>
              </a:pPr>
              <a:r>
                <a:rPr b="0" i="0" lang="cs-CZ" sz="7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Na onda dos dados: profissionais da informação e gestão de dados de pesquisa</a:t>
              </a:r>
              <a:endPara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0" name="Google Shape;350;p28"/>
          <p:cNvGrpSpPr/>
          <p:nvPr/>
        </p:nvGrpSpPr>
        <p:grpSpPr>
          <a:xfrm>
            <a:off x="7659852" y="1833078"/>
            <a:ext cx="1114500" cy="1114500"/>
            <a:chOff x="10914805" y="3039200"/>
            <a:chExt cx="1114500" cy="1114500"/>
          </a:xfrm>
        </p:grpSpPr>
        <p:sp>
          <p:nvSpPr>
            <p:cNvPr id="351" name="Google Shape;351;p28"/>
            <p:cNvSpPr/>
            <p:nvPr/>
          </p:nvSpPr>
          <p:spPr>
            <a:xfrm>
              <a:off x="10914805" y="3039200"/>
              <a:ext cx="1114500" cy="1114500"/>
            </a:xfrm>
            <a:prstGeom prst="ellipse">
              <a:avLst/>
            </a:prstGeom>
            <a:solidFill>
              <a:srgbClr val="FEF5C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28"/>
            <p:cNvSpPr txBox="1"/>
            <p:nvPr/>
          </p:nvSpPr>
          <p:spPr>
            <a:xfrm>
              <a:off x="11025897" y="3248803"/>
              <a:ext cx="892200" cy="70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Seminário de Gestão e Preservação de Dados em Humanidades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3" name="Google Shape;353;p28"/>
          <p:cNvGrpSpPr/>
          <p:nvPr/>
        </p:nvGrpSpPr>
        <p:grpSpPr>
          <a:xfrm>
            <a:off x="10544555" y="2892197"/>
            <a:ext cx="1114500" cy="1114500"/>
            <a:chOff x="10914805" y="4118700"/>
            <a:chExt cx="1114500" cy="1114500"/>
          </a:xfrm>
        </p:grpSpPr>
        <p:sp>
          <p:nvSpPr>
            <p:cNvPr id="354" name="Google Shape;354;p28"/>
            <p:cNvSpPr/>
            <p:nvPr/>
          </p:nvSpPr>
          <p:spPr>
            <a:xfrm>
              <a:off x="10914805" y="4118700"/>
              <a:ext cx="1114500" cy="1114500"/>
            </a:xfrm>
            <a:prstGeom prst="ellipse">
              <a:avLst/>
            </a:prstGeom>
            <a:solidFill>
              <a:srgbClr val="FFE35B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p28"/>
            <p:cNvSpPr txBox="1"/>
            <p:nvPr/>
          </p:nvSpPr>
          <p:spPr>
            <a:xfrm>
              <a:off x="11025897" y="4338062"/>
              <a:ext cx="892200" cy="70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</a:pPr>
              <a:r>
                <a:rPr b="0" i="0" lang="cs-CZ" sz="800" u="none" cap="none" strike="noStrik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Profissionais da Informação e Gestão de Dados de Pesquisa</a:t>
              </a:r>
              <a:endParaRPr b="0" i="0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6" name="Google Shape;356;p28"/>
          <p:cNvSpPr/>
          <p:nvPr/>
        </p:nvSpPr>
        <p:spPr>
          <a:xfrm>
            <a:off x="8592883" y="5325590"/>
            <a:ext cx="817200" cy="817200"/>
          </a:xfrm>
          <a:prstGeom prst="ellipse">
            <a:avLst/>
          </a:prstGeom>
          <a:solidFill>
            <a:srgbClr val="FEF5C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28"/>
          <p:cNvSpPr txBox="1"/>
          <p:nvPr/>
        </p:nvSpPr>
        <p:spPr>
          <a:xfrm>
            <a:off x="8551257" y="5482381"/>
            <a:ext cx="892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cs-CZ" sz="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Coordenação de disciplina Ciência Aberta no mestrado e doutorado da Fiocruz</a:t>
            </a:r>
            <a:endParaRPr b="0" i="0" sz="6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28"/>
          <p:cNvSpPr/>
          <p:nvPr/>
        </p:nvSpPr>
        <p:spPr>
          <a:xfrm>
            <a:off x="3559513" y="5275260"/>
            <a:ext cx="957900" cy="957900"/>
          </a:xfrm>
          <a:prstGeom prst="ellipse">
            <a:avLst/>
          </a:prstGeom>
          <a:solidFill>
            <a:srgbClr val="FFE3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28"/>
          <p:cNvSpPr/>
          <p:nvPr/>
        </p:nvSpPr>
        <p:spPr>
          <a:xfrm>
            <a:off x="5527933" y="2994569"/>
            <a:ext cx="997500" cy="997500"/>
          </a:xfrm>
          <a:prstGeom prst="ellipse">
            <a:avLst/>
          </a:prstGeom>
          <a:solidFill>
            <a:srgbClr val="FEF5C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28"/>
          <p:cNvSpPr txBox="1"/>
          <p:nvPr/>
        </p:nvSpPr>
        <p:spPr>
          <a:xfrm>
            <a:off x="3580818" y="5434933"/>
            <a:ext cx="8922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cs-CZ" sz="5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ACESSO ABERTO À PRODUÇÃO CIENTÍFICA E GESTÃO DE DADOS DE PESQUISA PARA BIBLIOTECÁRIOS: PRINCIPAIS CONCEITOS</a:t>
            </a:r>
            <a:endParaRPr b="0" i="0" sz="5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p28"/>
          <p:cNvSpPr txBox="1"/>
          <p:nvPr/>
        </p:nvSpPr>
        <p:spPr>
          <a:xfrm>
            <a:off x="5580891" y="3266194"/>
            <a:ext cx="89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cs-CZ" sz="8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Gestão de Dados Espaciais</a:t>
            </a:r>
            <a:endParaRPr b="0" i="0" sz="80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28"/>
          <p:cNvSpPr/>
          <p:nvPr/>
        </p:nvSpPr>
        <p:spPr>
          <a:xfrm>
            <a:off x="4981090" y="6381750"/>
            <a:ext cx="171300" cy="171300"/>
          </a:xfrm>
          <a:prstGeom prst="rect">
            <a:avLst/>
          </a:prstGeom>
          <a:solidFill>
            <a:srgbClr val="FEF5C8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28"/>
          <p:cNvSpPr/>
          <p:nvPr/>
        </p:nvSpPr>
        <p:spPr>
          <a:xfrm>
            <a:off x="5791100" y="6381750"/>
            <a:ext cx="171300" cy="171300"/>
          </a:xfrm>
          <a:prstGeom prst="rect">
            <a:avLst/>
          </a:prstGeom>
          <a:solidFill>
            <a:srgbClr val="FFE35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4" name="Google Shape;364;p28"/>
          <p:cNvSpPr/>
          <p:nvPr/>
        </p:nvSpPr>
        <p:spPr>
          <a:xfrm>
            <a:off x="6570746" y="6381750"/>
            <a:ext cx="171300" cy="171300"/>
          </a:xfrm>
          <a:prstGeom prst="rect">
            <a:avLst/>
          </a:prstGeom>
          <a:solidFill>
            <a:srgbClr val="EFC7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5" name="Google Shape;365;p28"/>
          <p:cNvSpPr txBox="1"/>
          <p:nvPr/>
        </p:nvSpPr>
        <p:spPr>
          <a:xfrm>
            <a:off x="5170284" y="6362055"/>
            <a:ext cx="4524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cs-CZ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28"/>
          <p:cNvSpPr txBox="1"/>
          <p:nvPr/>
        </p:nvSpPr>
        <p:spPr>
          <a:xfrm>
            <a:off x="6018795" y="6362055"/>
            <a:ext cx="4524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cs-CZ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2020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28"/>
          <p:cNvSpPr txBox="1"/>
          <p:nvPr/>
        </p:nvSpPr>
        <p:spPr>
          <a:xfrm>
            <a:off x="6865818" y="6362055"/>
            <a:ext cx="4524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cs-CZ" sz="9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2021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28"/>
          <p:cNvSpPr txBox="1"/>
          <p:nvPr>
            <p:ph type="title"/>
          </p:nvPr>
        </p:nvSpPr>
        <p:spPr>
          <a:xfrm>
            <a:off x="1227350" y="6394800"/>
            <a:ext cx="35004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</a:pPr>
            <a:r>
              <a:rPr b="0" lang="cs-CZ" sz="1800">
                <a:solidFill>
                  <a:schemeClr val="accent1"/>
                </a:solidFill>
              </a:rPr>
              <a:t>https://www.arca.fiocruz.br/handle/icict/47839</a:t>
            </a:r>
            <a:endParaRPr b="0" sz="1800">
              <a:solidFill>
                <a:schemeClr val="accent1"/>
              </a:solidFill>
            </a:endParaRPr>
          </a:p>
        </p:txBody>
      </p:sp>
      <p:sp>
        <p:nvSpPr>
          <p:cNvPr id="369" name="Google Shape;369;p28"/>
          <p:cNvSpPr/>
          <p:nvPr/>
        </p:nvSpPr>
        <p:spPr>
          <a:xfrm>
            <a:off x="0" y="-76200"/>
            <a:ext cx="3414900" cy="86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0" name="Google Shape;37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4078" y="-89350"/>
            <a:ext cx="2356547" cy="86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29"/>
          <p:cNvSpPr txBox="1"/>
          <p:nvPr/>
        </p:nvSpPr>
        <p:spPr>
          <a:xfrm>
            <a:off x="4939862" y="367862"/>
            <a:ext cx="184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6" name="Google Shape;37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15532"/>
            <a:ext cx="2437212" cy="430800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29"/>
          <p:cNvSpPr txBox="1"/>
          <p:nvPr>
            <p:ph type="title"/>
          </p:nvPr>
        </p:nvSpPr>
        <p:spPr>
          <a:xfrm>
            <a:off x="3760675" y="228600"/>
            <a:ext cx="59349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400"/>
              <a:t>Capacity building for FAIR Data Stewards</a:t>
            </a:r>
            <a:endParaRPr sz="2400"/>
          </a:p>
        </p:txBody>
      </p:sp>
      <p:sp>
        <p:nvSpPr>
          <p:cNvPr id="378" name="Google Shape;378;p29"/>
          <p:cNvSpPr txBox="1"/>
          <p:nvPr>
            <p:ph type="title"/>
          </p:nvPr>
        </p:nvSpPr>
        <p:spPr>
          <a:xfrm>
            <a:off x="2444750" y="5179525"/>
            <a:ext cx="94080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accen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400">
                <a:solidFill>
                  <a:schemeClr val="accent1"/>
                </a:solidFill>
              </a:rPr>
              <a:t>https://gofair.us/news/2021-05-8-data-stewardship-ig-mtg.html</a:t>
            </a:r>
            <a:endParaRPr sz="2400">
              <a:solidFill>
                <a:schemeClr val="accent1"/>
              </a:solidFill>
            </a:endParaRPr>
          </a:p>
        </p:txBody>
      </p:sp>
      <p:sp>
        <p:nvSpPr>
          <p:cNvPr id="379" name="Google Shape;379;p29"/>
          <p:cNvSpPr/>
          <p:nvPr/>
        </p:nvSpPr>
        <p:spPr>
          <a:xfrm>
            <a:off x="0" y="-76200"/>
            <a:ext cx="3414900" cy="86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0" name="Google Shape;380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4078" y="-89350"/>
            <a:ext cx="2356547" cy="86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1" name="Google Shape;381;p29"/>
          <p:cNvPicPr preferRelativeResize="0"/>
          <p:nvPr/>
        </p:nvPicPr>
        <p:blipFill rotWithShape="1">
          <a:blip r:embed="rId5">
            <a:alphaModFix/>
          </a:blip>
          <a:srcRect b="0" l="19218" r="0" t="0"/>
          <a:stretch/>
        </p:blipFill>
        <p:spPr>
          <a:xfrm>
            <a:off x="2437200" y="2003400"/>
            <a:ext cx="9602401" cy="2882725"/>
          </a:xfrm>
          <a:prstGeom prst="rect">
            <a:avLst/>
          </a:prstGeom>
          <a:noFill/>
          <a:ln>
            <a:noFill/>
          </a:ln>
        </p:spPr>
      </p:pic>
      <p:sp>
        <p:nvSpPr>
          <p:cNvPr id="382" name="Google Shape;382;p29"/>
          <p:cNvSpPr txBox="1"/>
          <p:nvPr>
            <p:ph idx="1" type="body"/>
          </p:nvPr>
        </p:nvSpPr>
        <p:spPr>
          <a:xfrm>
            <a:off x="369775" y="924350"/>
            <a:ext cx="11025600" cy="14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cs-CZ" sz="2700"/>
              <a:t>The need to converge!</a:t>
            </a:r>
            <a:endParaRPr b="0" sz="27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30"/>
          <p:cNvSpPr/>
          <p:nvPr/>
        </p:nvSpPr>
        <p:spPr>
          <a:xfrm>
            <a:off x="0" y="-76200"/>
            <a:ext cx="3414900" cy="86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30"/>
          <p:cNvSpPr txBox="1"/>
          <p:nvPr/>
        </p:nvSpPr>
        <p:spPr>
          <a:xfrm>
            <a:off x="4939862" y="367862"/>
            <a:ext cx="184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30"/>
          <p:cNvSpPr txBox="1"/>
          <p:nvPr>
            <p:ph type="title"/>
          </p:nvPr>
        </p:nvSpPr>
        <p:spPr>
          <a:xfrm>
            <a:off x="3399056" y="5789125"/>
            <a:ext cx="53520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</a:pPr>
            <a:r>
              <a:t/>
            </a:r>
            <a:endParaRPr>
              <a:solidFill>
                <a:schemeClr val="accen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</a:pPr>
            <a:r>
              <a:t/>
            </a:r>
            <a:endParaRPr>
              <a:solidFill>
                <a:schemeClr val="accen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</a:pPr>
            <a:r>
              <a:rPr lang="cs-CZ" u="sng">
                <a:solidFill>
                  <a:schemeClr val="hlink"/>
                </a:solidFill>
                <a:hlinkClick r:id="rId3"/>
              </a:rPr>
              <a:t>debora.drucker@embrapa.br</a:t>
            </a:r>
            <a:r>
              <a:rPr lang="cs-CZ">
                <a:solidFill>
                  <a:schemeClr val="accent1"/>
                </a:solidFill>
              </a:rPr>
              <a:t> </a:t>
            </a:r>
            <a:endParaRPr>
              <a:solidFill>
                <a:schemeClr val="accent1"/>
              </a:solidFill>
            </a:endParaRPr>
          </a:p>
        </p:txBody>
      </p:sp>
      <p:pic>
        <p:nvPicPr>
          <p:cNvPr id="390" name="Google Shape;390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5815532"/>
            <a:ext cx="2437212" cy="430800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30"/>
          <p:cNvSpPr txBox="1"/>
          <p:nvPr>
            <p:ph type="title"/>
          </p:nvPr>
        </p:nvSpPr>
        <p:spPr>
          <a:xfrm>
            <a:off x="3929975" y="228600"/>
            <a:ext cx="75420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</a:pPr>
            <a:r>
              <a:rPr lang="cs-CZ"/>
              <a:t>			  </a:t>
            </a:r>
            <a:endParaRPr/>
          </a:p>
        </p:txBody>
      </p:sp>
      <p:pic>
        <p:nvPicPr>
          <p:cNvPr id="392" name="Google Shape;392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4078" y="-89350"/>
            <a:ext cx="2356547" cy="860250"/>
          </a:xfrm>
          <a:prstGeom prst="rect">
            <a:avLst/>
          </a:prstGeom>
          <a:noFill/>
          <a:ln>
            <a:noFill/>
          </a:ln>
        </p:spPr>
      </p:pic>
      <p:sp>
        <p:nvSpPr>
          <p:cNvPr id="393" name="Google Shape;393;p30"/>
          <p:cNvSpPr txBox="1"/>
          <p:nvPr>
            <p:ph type="title"/>
          </p:nvPr>
        </p:nvSpPr>
        <p:spPr>
          <a:xfrm>
            <a:off x="3548975" y="228600"/>
            <a:ext cx="75420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</a:pPr>
            <a:r>
              <a:rPr lang="cs-CZ"/>
              <a:t>Thank you for your attention!						  </a:t>
            </a:r>
            <a:endParaRPr/>
          </a:p>
        </p:txBody>
      </p:sp>
      <p:sp>
        <p:nvSpPr>
          <p:cNvPr id="394" name="Google Shape;394;p30"/>
          <p:cNvSpPr/>
          <p:nvPr/>
        </p:nvSpPr>
        <p:spPr>
          <a:xfrm>
            <a:off x="2719551" y="1756507"/>
            <a:ext cx="6031500" cy="3018300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0"/>
          <p:cNvSpPr txBox="1"/>
          <p:nvPr>
            <p:ph idx="1" type="body"/>
          </p:nvPr>
        </p:nvSpPr>
        <p:spPr>
          <a:xfrm>
            <a:off x="712675" y="1101075"/>
            <a:ext cx="10682700" cy="406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cs-CZ" sz="3000"/>
              <a:t>Data stewardship:</a:t>
            </a:r>
            <a:r>
              <a:rPr b="0" lang="cs-CZ" sz="3000"/>
              <a:t> the responsible planning and executing of all actions on (digital) data before, during and after a research project, with the aim of optimising the usability, reusability and reproducibility of the resulting data</a:t>
            </a:r>
            <a:endParaRPr b="0" sz="3000"/>
          </a:p>
          <a:p>
            <a:pPr indent="0" lvl="0" marL="0" rtl="0" algn="just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sz="3000"/>
          </a:p>
          <a:p>
            <a:pPr indent="0" lvl="0" marL="0" rtl="0" algn="just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0" lang="cs-CZ" sz="1700"/>
              <a:t>Salome Scholtens, Mijke Jetten, Jasmin Böhmer, Christine Staiger, Inge Slouwerhof, Marije van der Geest, &amp; Celia W.G. van Gelder. (2019, October 3). Final report: Towards FAIR data steward as profession for the lifesciences. Report of a ZonMw funded collaborative approach built on existing expertise. Zenodo.</a:t>
            </a:r>
            <a:endParaRPr b="0" sz="1700"/>
          </a:p>
          <a:p>
            <a:pPr indent="0" lvl="0" marL="0" rtl="0" algn="just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0" lang="cs-CZ" sz="1700" u="sng">
                <a:solidFill>
                  <a:schemeClr val="hlink"/>
                </a:solidFill>
                <a:hlinkClick r:id="rId3"/>
              </a:rPr>
              <a:t>http://doi.org/10.5281/zenodo.3474789</a:t>
            </a:r>
            <a:r>
              <a:rPr b="0" lang="cs-CZ" sz="1700"/>
              <a:t> </a:t>
            </a:r>
            <a:endParaRPr b="0" sz="1700"/>
          </a:p>
          <a:p>
            <a:pPr indent="0" lvl="0" marL="0" rtl="0" algn="just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sz="1700"/>
          </a:p>
          <a:p>
            <a:pPr indent="0" lvl="0" marL="0" rtl="0" algn="just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sz="1700"/>
          </a:p>
        </p:txBody>
      </p:sp>
      <p:sp>
        <p:nvSpPr>
          <p:cNvPr id="136" name="Google Shape;136;p20"/>
          <p:cNvSpPr txBox="1"/>
          <p:nvPr/>
        </p:nvSpPr>
        <p:spPr>
          <a:xfrm>
            <a:off x="4939862" y="367862"/>
            <a:ext cx="184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20"/>
          <p:cNvSpPr txBox="1"/>
          <p:nvPr>
            <p:ph type="title"/>
          </p:nvPr>
        </p:nvSpPr>
        <p:spPr>
          <a:xfrm>
            <a:off x="152400" y="5228100"/>
            <a:ext cx="12063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</a:pPr>
            <a:r>
              <a:rPr b="0" lang="cs-CZ" sz="2600" u="sng">
                <a:solidFill>
                  <a:schemeClr val="hlink"/>
                </a:solidFill>
                <a:hlinkClick r:id="rId4"/>
              </a:rPr>
              <a:t>https://www.rd-alliance.org/groups/professionalising-data-stewardship-ig</a:t>
            </a:r>
            <a:r>
              <a:rPr b="0" lang="cs-CZ" sz="2600">
                <a:solidFill>
                  <a:schemeClr val="accent1"/>
                </a:solidFill>
              </a:rPr>
              <a:t> </a:t>
            </a:r>
            <a:endParaRPr b="0" sz="2600">
              <a:solidFill>
                <a:schemeClr val="accent1"/>
              </a:solidFill>
            </a:endParaRPr>
          </a:p>
        </p:txBody>
      </p:sp>
      <p:pic>
        <p:nvPicPr>
          <p:cNvPr id="138" name="Google Shape;138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5815532"/>
            <a:ext cx="2437212" cy="4308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0"/>
          <p:cNvSpPr txBox="1"/>
          <p:nvPr>
            <p:ph type="title"/>
          </p:nvPr>
        </p:nvSpPr>
        <p:spPr>
          <a:xfrm>
            <a:off x="712675" y="228600"/>
            <a:ext cx="10911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</a:pPr>
            <a:r>
              <a:rPr lang="cs-CZ" sz="3000"/>
              <a:t>Professionalizing Data Stewardship IG - RDA</a:t>
            </a:r>
            <a:endParaRPr sz="3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1"/>
          <p:cNvSpPr txBox="1"/>
          <p:nvPr>
            <p:ph idx="1" type="body"/>
          </p:nvPr>
        </p:nvSpPr>
        <p:spPr>
          <a:xfrm>
            <a:off x="712675" y="924350"/>
            <a:ext cx="10682700" cy="44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just">
              <a:spcBef>
                <a:spcPts val="400"/>
              </a:spcBef>
              <a:spcAft>
                <a:spcPts val="0"/>
              </a:spcAft>
              <a:buNone/>
            </a:pPr>
            <a:r>
              <a:rPr b="0" lang="cs-CZ" sz="2700"/>
              <a:t>Lack of consensus on responsibilities, knowledge and value of data stewards leads to confusion about the role and hampers building adequate data steward capacity.</a:t>
            </a:r>
            <a:endParaRPr b="0" sz="2700"/>
          </a:p>
          <a:p>
            <a:pPr indent="0" lvl="0" marL="0" rtl="0" algn="just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sz="2700"/>
          </a:p>
          <a:p>
            <a:pPr indent="0" lvl="0" marL="0" rtl="0" algn="just">
              <a:spcBef>
                <a:spcPts val="400"/>
              </a:spcBef>
              <a:spcAft>
                <a:spcPts val="0"/>
              </a:spcAft>
              <a:buNone/>
            </a:pPr>
            <a:r>
              <a:rPr b="0" lang="cs-CZ" sz="2700"/>
              <a:t>A coherent approach and dedicated training for data stewardship on the international level is needed</a:t>
            </a:r>
            <a:endParaRPr b="0" sz="2700"/>
          </a:p>
          <a:p>
            <a:pPr indent="0" lvl="0" marL="0" rtl="0" algn="just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sz="2700"/>
          </a:p>
          <a:p>
            <a:pPr indent="0" lvl="0" marL="0" rtl="0" algn="just">
              <a:spcBef>
                <a:spcPts val="400"/>
              </a:spcBef>
              <a:spcAft>
                <a:spcPts val="0"/>
              </a:spcAft>
              <a:buNone/>
            </a:pPr>
            <a:r>
              <a:rPr b="0" lang="cs-CZ" sz="2700"/>
              <a:t>Scarce resources for data stewardship at many institutions limits vital developments such as defining recruitment procedures and career paths for current and future data stewards</a:t>
            </a:r>
            <a:endParaRPr b="0" sz="2700"/>
          </a:p>
          <a:p>
            <a:pPr indent="0" lvl="0" marL="457200" rtl="0" algn="just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sz="2700"/>
          </a:p>
          <a:p>
            <a:pPr indent="0" lvl="0" marL="457200" rtl="0" algn="just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sz="2700"/>
          </a:p>
        </p:txBody>
      </p:sp>
      <p:sp>
        <p:nvSpPr>
          <p:cNvPr id="145" name="Google Shape;145;p21"/>
          <p:cNvSpPr txBox="1"/>
          <p:nvPr/>
        </p:nvSpPr>
        <p:spPr>
          <a:xfrm>
            <a:off x="4939862" y="367862"/>
            <a:ext cx="184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21"/>
          <p:cNvSpPr txBox="1"/>
          <p:nvPr>
            <p:ph type="title"/>
          </p:nvPr>
        </p:nvSpPr>
        <p:spPr>
          <a:xfrm>
            <a:off x="152400" y="5380500"/>
            <a:ext cx="12063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</a:pPr>
            <a:r>
              <a:rPr b="0" lang="cs-CZ" sz="2600" u="sng">
                <a:solidFill>
                  <a:schemeClr val="hlink"/>
                </a:solidFill>
                <a:hlinkClick r:id="rId3"/>
              </a:rPr>
              <a:t>https://www.rd-alliance.org/groups/professionalising-data-stewardship-ig</a:t>
            </a:r>
            <a:r>
              <a:rPr b="0" lang="cs-CZ" sz="2600">
                <a:solidFill>
                  <a:schemeClr val="accent1"/>
                </a:solidFill>
              </a:rPr>
              <a:t> </a:t>
            </a:r>
            <a:endParaRPr b="0" sz="2600">
              <a:solidFill>
                <a:schemeClr val="accent1"/>
              </a:solidFill>
            </a:endParaRPr>
          </a:p>
        </p:txBody>
      </p:sp>
      <p:pic>
        <p:nvPicPr>
          <p:cNvPr id="147" name="Google Shape;14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5815532"/>
            <a:ext cx="2437212" cy="4308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1"/>
          <p:cNvSpPr txBox="1"/>
          <p:nvPr>
            <p:ph type="title"/>
          </p:nvPr>
        </p:nvSpPr>
        <p:spPr>
          <a:xfrm>
            <a:off x="712675" y="228600"/>
            <a:ext cx="10911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</a:pPr>
            <a:r>
              <a:rPr lang="cs-CZ" sz="3000"/>
              <a:t>Why Professionalizing Data Stewardship is needed?</a:t>
            </a:r>
            <a:endParaRPr sz="3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 txBox="1"/>
          <p:nvPr/>
        </p:nvSpPr>
        <p:spPr>
          <a:xfrm>
            <a:off x="4939862" y="367862"/>
            <a:ext cx="184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22"/>
          <p:cNvSpPr txBox="1"/>
          <p:nvPr>
            <p:ph type="title"/>
          </p:nvPr>
        </p:nvSpPr>
        <p:spPr>
          <a:xfrm>
            <a:off x="152400" y="5380500"/>
            <a:ext cx="12063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</a:pPr>
            <a:r>
              <a:rPr b="0" lang="cs-CZ" sz="2600" u="sng">
                <a:solidFill>
                  <a:schemeClr val="hlink"/>
                </a:solidFill>
                <a:hlinkClick r:id="rId3"/>
              </a:rPr>
              <a:t>https://www.rd-alliance.org/groups/professionalising-data-stewardship-ig</a:t>
            </a:r>
            <a:r>
              <a:rPr b="0" lang="cs-CZ" sz="2600">
                <a:solidFill>
                  <a:schemeClr val="accent1"/>
                </a:solidFill>
              </a:rPr>
              <a:t> </a:t>
            </a:r>
            <a:endParaRPr b="0" sz="2600">
              <a:solidFill>
                <a:schemeClr val="accent1"/>
              </a:solidFill>
            </a:endParaRPr>
          </a:p>
        </p:txBody>
      </p:sp>
      <p:pic>
        <p:nvPicPr>
          <p:cNvPr id="155" name="Google Shape;15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5815532"/>
            <a:ext cx="2437212" cy="4308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2"/>
          <p:cNvSpPr txBox="1"/>
          <p:nvPr>
            <p:ph type="title"/>
          </p:nvPr>
        </p:nvSpPr>
        <p:spPr>
          <a:xfrm>
            <a:off x="712675" y="228600"/>
            <a:ext cx="10911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</a:pPr>
            <a:r>
              <a:rPr lang="cs-CZ" sz="3000"/>
              <a:t>Why Professionalizing Data Stewardship is needed?</a:t>
            </a:r>
            <a:endParaRPr sz="3000"/>
          </a:p>
        </p:txBody>
      </p:sp>
      <p:pic>
        <p:nvPicPr>
          <p:cNvPr id="157" name="Google Shape;157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828062"/>
            <a:ext cx="10796569" cy="44000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3"/>
          <p:cNvSpPr txBox="1"/>
          <p:nvPr>
            <p:ph idx="1" type="body"/>
          </p:nvPr>
        </p:nvSpPr>
        <p:spPr>
          <a:xfrm>
            <a:off x="712675" y="924350"/>
            <a:ext cx="10682700" cy="44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0" lang="cs-CZ" sz="2700"/>
              <a:t>8 active task groups, tackling the following challenges: </a:t>
            </a:r>
            <a:endParaRPr b="0" sz="2700"/>
          </a:p>
          <a:p>
            <a:pPr indent="0" lvl="0" marL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sz="2700"/>
          </a:p>
          <a:p>
            <a:pPr indent="-400050" lvl="0" marL="4572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700"/>
              <a:buAutoNum type="arabicPeriod"/>
            </a:pPr>
            <a:r>
              <a:rPr b="0" lang="cs-CZ" sz="2700"/>
              <a:t>A</a:t>
            </a:r>
            <a:r>
              <a:rPr b="0" lang="cs-CZ" sz="2700"/>
              <a:t> business case for data stewardship</a:t>
            </a:r>
            <a:endParaRPr b="0" sz="2700"/>
          </a:p>
          <a:p>
            <a:pPr indent="-40005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AutoNum type="arabicPeriod"/>
            </a:pPr>
            <a:r>
              <a:rPr b="0" lang="cs-CZ" sz="2700"/>
              <a:t>Data stewardship terminology</a:t>
            </a:r>
            <a:endParaRPr b="0" sz="2700"/>
          </a:p>
          <a:p>
            <a:pPr indent="-40005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AutoNum type="arabicPeriod"/>
            </a:pPr>
            <a:r>
              <a:rPr b="0" lang="cs-CZ" sz="2700"/>
              <a:t>The integration of data stewardship across an organisation</a:t>
            </a:r>
            <a:endParaRPr b="0" sz="2700"/>
          </a:p>
          <a:p>
            <a:pPr indent="-40005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AutoNum type="arabicPeriod"/>
            </a:pPr>
            <a:r>
              <a:rPr b="0" lang="cs-CZ" sz="2700"/>
              <a:t>Job profiles for data stewards</a:t>
            </a:r>
            <a:endParaRPr b="0" sz="2700"/>
          </a:p>
          <a:p>
            <a:pPr indent="-40005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AutoNum type="arabicPeriod"/>
            </a:pPr>
            <a:r>
              <a:rPr lang="cs-CZ" sz="2700"/>
              <a:t>Training for data stewards</a:t>
            </a:r>
            <a:endParaRPr sz="2700"/>
          </a:p>
          <a:p>
            <a:pPr indent="-40005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AutoNum type="arabicPeriod"/>
            </a:pPr>
            <a:r>
              <a:rPr b="0" lang="cs-CZ" sz="2700"/>
              <a:t>Career tracks for data stewards</a:t>
            </a:r>
            <a:endParaRPr b="0" sz="2700"/>
          </a:p>
          <a:p>
            <a:pPr indent="-40005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AutoNum type="arabicPeriod"/>
            </a:pPr>
            <a:r>
              <a:rPr b="0" lang="cs-CZ" sz="2700"/>
              <a:t>Networking and knowledge exchange</a:t>
            </a:r>
            <a:endParaRPr b="0" sz="2700"/>
          </a:p>
          <a:p>
            <a:pPr indent="-40005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AutoNum type="arabicPeriod"/>
            </a:pPr>
            <a:r>
              <a:rPr b="0" lang="cs-CZ" sz="2700"/>
              <a:t>Certification</a:t>
            </a:r>
            <a:endParaRPr b="0" sz="2700"/>
          </a:p>
        </p:txBody>
      </p:sp>
      <p:sp>
        <p:nvSpPr>
          <p:cNvPr id="163" name="Google Shape;163;p23"/>
          <p:cNvSpPr txBox="1"/>
          <p:nvPr/>
        </p:nvSpPr>
        <p:spPr>
          <a:xfrm>
            <a:off x="4939862" y="367862"/>
            <a:ext cx="184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23"/>
          <p:cNvSpPr txBox="1"/>
          <p:nvPr>
            <p:ph type="title"/>
          </p:nvPr>
        </p:nvSpPr>
        <p:spPr>
          <a:xfrm>
            <a:off x="152400" y="5304300"/>
            <a:ext cx="12063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</a:pPr>
            <a:r>
              <a:rPr b="0" lang="cs-CZ" sz="2600">
                <a:solidFill>
                  <a:schemeClr val="accent1"/>
                </a:solidFill>
              </a:rPr>
              <a:t>	</a:t>
            </a:r>
            <a:r>
              <a:rPr b="0" lang="cs-CZ" sz="2600" u="sng">
                <a:solidFill>
                  <a:schemeClr val="hlink"/>
                </a:solidFill>
                <a:hlinkClick r:id="rId3"/>
              </a:rPr>
              <a:t>Slack Channel</a:t>
            </a:r>
            <a:r>
              <a:rPr b="0" lang="cs-CZ" sz="2600">
                <a:solidFill>
                  <a:schemeClr val="accent1"/>
                </a:solidFill>
              </a:rPr>
              <a:t> - 223 members at slack, 192 members RDA IG</a:t>
            </a:r>
            <a:endParaRPr b="0" sz="2600">
              <a:solidFill>
                <a:schemeClr val="accent1"/>
              </a:solidFill>
            </a:endParaRPr>
          </a:p>
        </p:txBody>
      </p:sp>
      <p:pic>
        <p:nvPicPr>
          <p:cNvPr id="165" name="Google Shape;16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5815532"/>
            <a:ext cx="2437212" cy="4308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3"/>
          <p:cNvSpPr txBox="1"/>
          <p:nvPr>
            <p:ph type="title"/>
          </p:nvPr>
        </p:nvSpPr>
        <p:spPr>
          <a:xfrm>
            <a:off x="712675" y="228600"/>
            <a:ext cx="10911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</a:pPr>
            <a:r>
              <a:rPr lang="cs-CZ" sz="3000"/>
              <a:t>Professionalizing Data Stewardship IG - RDA</a:t>
            </a:r>
            <a:endParaRPr sz="3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4"/>
          <p:cNvSpPr txBox="1"/>
          <p:nvPr>
            <p:ph idx="1" type="body"/>
          </p:nvPr>
        </p:nvSpPr>
        <p:spPr>
          <a:xfrm>
            <a:off x="369775" y="924350"/>
            <a:ext cx="11025600" cy="44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cs-CZ" sz="2700"/>
              <a:t>challenge 5: "Channel for the task group around data stewardship training (challenge 5 from the charter)"</a:t>
            </a:r>
            <a:endParaRPr b="0" sz="27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cs-CZ" sz="2700"/>
              <a:t>Task leads: Claire Bell &amp; Jaana Pinnick, Co-Chair: Mijke Jetten</a:t>
            </a:r>
            <a:endParaRPr b="0" sz="27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7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cs-CZ" sz="2700"/>
              <a:t>Challenge: Limited coherent approach to, nor sufficient dedicated training for Data Stewards.</a:t>
            </a:r>
            <a:endParaRPr b="0" sz="27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7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cs-CZ" sz="2700"/>
              <a:t>Key deliverables:</a:t>
            </a:r>
            <a:endParaRPr b="0" sz="27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cs-CZ" sz="2700"/>
              <a:t>An indexed training database - indexed for learner level, language, topic, goals</a:t>
            </a:r>
            <a:endParaRPr b="0" sz="2700"/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cs-CZ" sz="2700"/>
              <a:t>A suite of training pathways</a:t>
            </a:r>
            <a:endParaRPr b="0" sz="2700"/>
          </a:p>
        </p:txBody>
      </p:sp>
      <p:sp>
        <p:nvSpPr>
          <p:cNvPr id="172" name="Google Shape;172;p24"/>
          <p:cNvSpPr txBox="1"/>
          <p:nvPr/>
        </p:nvSpPr>
        <p:spPr>
          <a:xfrm>
            <a:off x="4939862" y="367862"/>
            <a:ext cx="184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3" name="Google Shape;17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15532"/>
            <a:ext cx="2437212" cy="4308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4"/>
          <p:cNvSpPr txBox="1"/>
          <p:nvPr>
            <p:ph type="title"/>
          </p:nvPr>
        </p:nvSpPr>
        <p:spPr>
          <a:xfrm>
            <a:off x="712675" y="228600"/>
            <a:ext cx="10911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</a:pPr>
            <a:r>
              <a:rPr lang="cs-CZ" sz="3000"/>
              <a:t>Training for data stewards - 148 members</a:t>
            </a:r>
            <a:endParaRPr sz="3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5"/>
          <p:cNvSpPr txBox="1"/>
          <p:nvPr/>
        </p:nvSpPr>
        <p:spPr>
          <a:xfrm>
            <a:off x="4939862" y="367862"/>
            <a:ext cx="184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0" name="Google Shape;18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15532"/>
            <a:ext cx="2437212" cy="430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5"/>
          <p:cNvSpPr txBox="1"/>
          <p:nvPr>
            <p:ph type="title"/>
          </p:nvPr>
        </p:nvSpPr>
        <p:spPr>
          <a:xfrm>
            <a:off x="712675" y="228600"/>
            <a:ext cx="10911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</a:pPr>
            <a:r>
              <a:rPr lang="cs-CZ" sz="3000"/>
              <a:t>Training for data stewards - Partial achievements</a:t>
            </a:r>
            <a:endParaRPr sz="3000"/>
          </a:p>
        </p:txBody>
      </p:sp>
      <p:sp>
        <p:nvSpPr>
          <p:cNvPr id="182" name="Google Shape;182;p25"/>
          <p:cNvSpPr txBox="1"/>
          <p:nvPr>
            <p:ph idx="1" type="body"/>
          </p:nvPr>
        </p:nvSpPr>
        <p:spPr>
          <a:xfrm>
            <a:off x="712675" y="924350"/>
            <a:ext cx="10682700" cy="44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0" lang="cs-CZ" sz="2700"/>
              <a:t>What training is already available (list of dozens of training resources), analysis of contents and gaps</a:t>
            </a:r>
            <a:endParaRPr b="0" sz="2700"/>
          </a:p>
          <a:p>
            <a:pPr indent="0" lvl="0" marL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sz="2700"/>
          </a:p>
          <a:p>
            <a:pPr indent="0" lvl="0" marL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0" lang="cs-CZ" sz="2700"/>
              <a:t>&gt;100 publication analyzed</a:t>
            </a:r>
            <a:endParaRPr b="0" sz="2700"/>
          </a:p>
          <a:p>
            <a:pPr indent="0" lvl="0" marL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sz="2700"/>
          </a:p>
          <a:p>
            <a:pPr indent="0" lvl="0" marL="0" rtl="0" algn="just">
              <a:spcBef>
                <a:spcPts val="400"/>
              </a:spcBef>
              <a:spcAft>
                <a:spcPts val="0"/>
              </a:spcAft>
              <a:buNone/>
            </a:pPr>
            <a:r>
              <a:rPr b="0" lang="cs-CZ" sz="2700"/>
              <a:t>Gap analysis to identify and make recommendations for necessary/missing training material</a:t>
            </a:r>
            <a:endParaRPr b="0" sz="2700"/>
          </a:p>
          <a:p>
            <a:pPr indent="0" lvl="0" marL="0" rtl="0" algn="just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sz="2700"/>
          </a:p>
          <a:p>
            <a:pPr indent="0" lvl="0" marL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0" lang="cs-CZ" sz="2700"/>
              <a:t>Landscaping - learning pathways for Data Stewards</a:t>
            </a:r>
            <a:endParaRPr b="0" sz="2700"/>
          </a:p>
          <a:p>
            <a:pPr indent="0" lvl="0" marL="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0" lang="cs-CZ" sz="2700"/>
              <a:t>Meeting to present results on Tuesday 6th July</a:t>
            </a:r>
            <a:endParaRPr b="0" sz="2700"/>
          </a:p>
          <a:p>
            <a:pPr indent="0" lvl="0" marL="4572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sz="2700"/>
          </a:p>
          <a:p>
            <a:pPr indent="0" lvl="0" marL="4572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b="0" sz="27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6"/>
          <p:cNvSpPr txBox="1"/>
          <p:nvPr>
            <p:ph idx="1" type="body"/>
          </p:nvPr>
        </p:nvSpPr>
        <p:spPr>
          <a:xfrm>
            <a:off x="712675" y="5232775"/>
            <a:ext cx="106827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457200" rtl="0" algn="just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b="0" lang="cs-CZ" sz="2700"/>
              <a:t>RDA PDS IG and Go-Fair Brazil is represented there!</a:t>
            </a:r>
            <a:endParaRPr b="0" sz="2700"/>
          </a:p>
        </p:txBody>
      </p:sp>
      <p:sp>
        <p:nvSpPr>
          <p:cNvPr id="188" name="Google Shape;188;p26"/>
          <p:cNvSpPr txBox="1"/>
          <p:nvPr/>
        </p:nvSpPr>
        <p:spPr>
          <a:xfrm>
            <a:off x="4939862" y="367862"/>
            <a:ext cx="184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9" name="Google Shape;18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15532"/>
            <a:ext cx="2437212" cy="430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6"/>
          <p:cNvSpPr txBox="1"/>
          <p:nvPr>
            <p:ph type="title"/>
          </p:nvPr>
        </p:nvSpPr>
        <p:spPr>
          <a:xfrm>
            <a:off x="712675" y="228600"/>
            <a:ext cx="10911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</a:pPr>
            <a:r>
              <a:rPr lang="cs-CZ" sz="2400"/>
              <a:t> Data Stewardship Competence Centers Implementation Network -  DSCC-IN</a:t>
            </a:r>
            <a:endParaRPr sz="2400"/>
          </a:p>
        </p:txBody>
      </p:sp>
      <p:pic>
        <p:nvPicPr>
          <p:cNvPr id="191" name="Google Shape;19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000" y="828062"/>
            <a:ext cx="10011507" cy="37951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7"/>
          <p:cNvSpPr txBox="1"/>
          <p:nvPr/>
        </p:nvSpPr>
        <p:spPr>
          <a:xfrm>
            <a:off x="4939862" y="367862"/>
            <a:ext cx="184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7" name="Google Shape;19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15532"/>
            <a:ext cx="2437212" cy="430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7"/>
          <p:cNvSpPr txBox="1"/>
          <p:nvPr>
            <p:ph type="title"/>
          </p:nvPr>
        </p:nvSpPr>
        <p:spPr>
          <a:xfrm>
            <a:off x="712675" y="228600"/>
            <a:ext cx="109116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rebuchet MS"/>
              <a:buNone/>
            </a:pPr>
            <a:r>
              <a:rPr lang="cs-CZ" sz="2400"/>
              <a:t>Mind the gap for non-English material - learning is always a two way road</a:t>
            </a:r>
            <a:endParaRPr sz="2400"/>
          </a:p>
        </p:txBody>
      </p:sp>
      <p:pic>
        <p:nvPicPr>
          <p:cNvPr id="199" name="Google Shape;199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2675" y="828048"/>
            <a:ext cx="7800800" cy="483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OFAIR">
  <a:themeElements>
    <a:clrScheme name="GOFAIR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518E"/>
      </a:accent1>
      <a:accent2>
        <a:srgbClr val="EFC700"/>
      </a:accent2>
      <a:accent3>
        <a:srgbClr val="023333"/>
      </a:accent3>
      <a:accent4>
        <a:srgbClr val="D2D2D2"/>
      </a:accent4>
      <a:accent5>
        <a:srgbClr val="7D7D7D"/>
      </a:accent5>
      <a:accent6>
        <a:srgbClr val="80D7E3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OFAIR">
  <a:themeElements>
    <a:clrScheme name="GOFAIR">
      <a:dk1>
        <a:srgbClr val="4B4B4B"/>
      </a:dk1>
      <a:lt1>
        <a:srgbClr val="FFFFFF"/>
      </a:lt1>
      <a:dk2>
        <a:srgbClr val="A7A7A7"/>
      </a:dk2>
      <a:lt2>
        <a:srgbClr val="535353"/>
      </a:lt2>
      <a:accent1>
        <a:srgbClr val="00518E"/>
      </a:accent1>
      <a:accent2>
        <a:srgbClr val="EFC700"/>
      </a:accent2>
      <a:accent3>
        <a:srgbClr val="023333"/>
      </a:accent3>
      <a:accent4>
        <a:srgbClr val="D2D2D2"/>
      </a:accent4>
      <a:accent5>
        <a:srgbClr val="7D7D7D"/>
      </a:accent5>
      <a:accent6>
        <a:srgbClr val="80D7E3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GOFAIR">
  <a:themeElements>
    <a:clrScheme name="GOFAIR">
      <a:dk1>
        <a:srgbClr val="4B4B4B"/>
      </a:dk1>
      <a:lt1>
        <a:srgbClr val="FFFFFF"/>
      </a:lt1>
      <a:dk2>
        <a:srgbClr val="A7A7A7"/>
      </a:dk2>
      <a:lt2>
        <a:srgbClr val="535353"/>
      </a:lt2>
      <a:accent1>
        <a:srgbClr val="00518E"/>
      </a:accent1>
      <a:accent2>
        <a:srgbClr val="EFC700"/>
      </a:accent2>
      <a:accent3>
        <a:srgbClr val="023333"/>
      </a:accent3>
      <a:accent4>
        <a:srgbClr val="D2D2D2"/>
      </a:accent4>
      <a:accent5>
        <a:srgbClr val="7D7D7D"/>
      </a:accent5>
      <a:accent6>
        <a:srgbClr val="80D7E3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