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8" r:id="rId3"/>
    <p:sldMasterId id="214748366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12192000"/>
  <p:notesSz cx="6858000" cy="9144000"/>
  <p:embeddedFontLst>
    <p:embeddedFont>
      <p:font typeface="Tahoma"/>
      <p:regular r:id="rId30"/>
      <p:bold r:id="rId31"/>
    </p:embeddedFont>
    <p:embeddedFont>
      <p:font typeface="Open Sans"/>
      <p:bold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Tahoma-bold.fntdata"/><Relationship Id="rId30" Type="http://schemas.openxmlformats.org/officeDocument/2006/relationships/font" Target="fonts/Tahoma-regular.fntdata"/><Relationship Id="rId11" Type="http://schemas.openxmlformats.org/officeDocument/2006/relationships/slide" Target="slides/slide6.xml"/><Relationship Id="rId33" Type="http://schemas.openxmlformats.org/officeDocument/2006/relationships/font" Target="fonts/OpenSans-boldItalic.fntdata"/><Relationship Id="rId10" Type="http://schemas.openxmlformats.org/officeDocument/2006/relationships/slide" Target="slides/slide5.xml"/><Relationship Id="rId32" Type="http://schemas.openxmlformats.org/officeDocument/2006/relationships/font" Target="fonts/OpenSans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1be151e7d_0_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0" name="Google Shape;260;ge1be151e7d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e1be151e7d_0_505:notes"/>
          <p:cNvSpPr txBox="1"/>
          <p:nvPr>
            <p:ph idx="1" type="body"/>
          </p:nvPr>
        </p:nvSpPr>
        <p:spPr>
          <a:xfrm>
            <a:off x="0" y="0"/>
            <a:ext cx="3568200" cy="84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158375" spcFirstLastPara="1" rIns="158375" wrap="square" tIns="79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ge1be151e7d_0_505:notes"/>
          <p:cNvSpPr/>
          <p:nvPr>
            <p:ph idx="2" type="sldImg"/>
          </p:nvPr>
        </p:nvSpPr>
        <p:spPr>
          <a:xfrm>
            <a:off x="1142099" y="685761"/>
            <a:ext cx="4574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e106041183_0_2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6" name="Google Shape;286;ge106041183_0_2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e1be151e7d_0_78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8" name="Google Shape;298;ge1be151e7d_0_78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e1be151e7d_0_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3" name="Google Shape;313;ge1be151e7d_0_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e106041183_0_2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4" name="Google Shape;484;ge106041183_0_2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e1be151e7d_0_97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4" name="Google Shape;494;ge1be151e7d_0_97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e1be151e7d_0_402:notes"/>
          <p:cNvSpPr txBox="1"/>
          <p:nvPr>
            <p:ph idx="1" type="body"/>
          </p:nvPr>
        </p:nvSpPr>
        <p:spPr>
          <a:xfrm>
            <a:off x="0" y="0"/>
            <a:ext cx="3568200" cy="84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158375" spcFirstLastPara="1" rIns="158375" wrap="square" tIns="79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ge1be151e7d_0_402:notes"/>
          <p:cNvSpPr/>
          <p:nvPr>
            <p:ph idx="2" type="sldImg"/>
          </p:nvPr>
        </p:nvSpPr>
        <p:spPr>
          <a:xfrm>
            <a:off x="1142099" y="685761"/>
            <a:ext cx="4574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e1be151e7d_0_616:notes"/>
          <p:cNvSpPr txBox="1"/>
          <p:nvPr>
            <p:ph idx="1" type="body"/>
          </p:nvPr>
        </p:nvSpPr>
        <p:spPr>
          <a:xfrm>
            <a:off x="0" y="0"/>
            <a:ext cx="3568200" cy="84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158375" spcFirstLastPara="1" rIns="158375" wrap="square" tIns="79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ge1be151e7d_0_616:notes"/>
          <p:cNvSpPr/>
          <p:nvPr>
            <p:ph idx="2" type="sldImg"/>
          </p:nvPr>
        </p:nvSpPr>
        <p:spPr>
          <a:xfrm>
            <a:off x="1142099" y="685761"/>
            <a:ext cx="4574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e1be151e7d_0_940:notes"/>
          <p:cNvSpPr txBox="1"/>
          <p:nvPr>
            <p:ph idx="1" type="body"/>
          </p:nvPr>
        </p:nvSpPr>
        <p:spPr>
          <a:xfrm>
            <a:off x="0" y="0"/>
            <a:ext cx="3568200" cy="84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158375" spcFirstLastPara="1" rIns="158375" wrap="square" tIns="79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ge1be151e7d_0_940:notes"/>
          <p:cNvSpPr/>
          <p:nvPr>
            <p:ph idx="2" type="sldImg"/>
          </p:nvPr>
        </p:nvSpPr>
        <p:spPr>
          <a:xfrm>
            <a:off x="1142099" y="685761"/>
            <a:ext cx="4574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df76f140e2_15_5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6" name="Google Shape;156;gdf76f140e2_15_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e1be151e7d_0_955:notes"/>
          <p:cNvSpPr txBox="1"/>
          <p:nvPr>
            <p:ph idx="1" type="body"/>
          </p:nvPr>
        </p:nvSpPr>
        <p:spPr>
          <a:xfrm>
            <a:off x="0" y="0"/>
            <a:ext cx="3568200" cy="84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158375" spcFirstLastPara="1" rIns="158375" wrap="square" tIns="79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ge1be151e7d_0_955:notes"/>
          <p:cNvSpPr/>
          <p:nvPr>
            <p:ph idx="2" type="sldImg"/>
          </p:nvPr>
        </p:nvSpPr>
        <p:spPr>
          <a:xfrm>
            <a:off x="1142099" y="685761"/>
            <a:ext cx="4574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e1be151e7d_0_916:notes"/>
          <p:cNvSpPr txBox="1"/>
          <p:nvPr>
            <p:ph idx="1" type="body"/>
          </p:nvPr>
        </p:nvSpPr>
        <p:spPr>
          <a:xfrm>
            <a:off x="0" y="0"/>
            <a:ext cx="3568200" cy="84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158375" spcFirstLastPara="1" rIns="158375" wrap="square" tIns="79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ge1be151e7d_0_916:notes"/>
          <p:cNvSpPr/>
          <p:nvPr>
            <p:ph idx="2" type="sldImg"/>
          </p:nvPr>
        </p:nvSpPr>
        <p:spPr>
          <a:xfrm>
            <a:off x="1142099" y="685761"/>
            <a:ext cx="4574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e1be151e7d_0_931:notes"/>
          <p:cNvSpPr txBox="1"/>
          <p:nvPr>
            <p:ph idx="1" type="body"/>
          </p:nvPr>
        </p:nvSpPr>
        <p:spPr>
          <a:xfrm>
            <a:off x="0" y="0"/>
            <a:ext cx="3568200" cy="84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158375" spcFirstLastPara="1" rIns="158375" wrap="square" tIns="79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ge1be151e7d_0_931:notes"/>
          <p:cNvSpPr/>
          <p:nvPr>
            <p:ph idx="2" type="sldImg"/>
          </p:nvPr>
        </p:nvSpPr>
        <p:spPr>
          <a:xfrm>
            <a:off x="1142099" y="685761"/>
            <a:ext cx="4574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e106041183_0_30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it can take generations to change culture - prepare future scientists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computer science and information science</a:t>
            </a:r>
            <a:endParaRPr/>
          </a:p>
        </p:txBody>
      </p:sp>
      <p:sp>
        <p:nvSpPr>
          <p:cNvPr id="617" name="Google Shape;617;ge106041183_0_30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e106041183_0_3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27" name="Google Shape;627;ge106041183_0_3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e106041183_0_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0" name="Google Shape;170;ge106041183_0_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e106041183_0_6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/>
              <a:t>Socio-cultural change involving relevant stakeholders for the flourishing of Open Science at all levels</a:t>
            </a:r>
            <a:endParaRPr/>
          </a:p>
        </p:txBody>
      </p:sp>
      <p:sp>
        <p:nvSpPr>
          <p:cNvPr id="181" name="Google Shape;181;ge106041183_0_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106041183_0_7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It takes years (and a great effort) to change culture</a:t>
            </a:r>
            <a:endParaRPr/>
          </a:p>
        </p:txBody>
      </p:sp>
      <p:sp>
        <p:nvSpPr>
          <p:cNvPr id="192" name="Google Shape;192;ge106041183_0_7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e106041183_0_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4" name="Google Shape;204;ge106041183_0_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e106041183_0_20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7" name="Google Shape;217;ge106041183_0_2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e106041183_0_2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0" name="Google Shape;230;ge106041183_0_2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e106041183_0_2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7" name="Google Shape;247;ge106041183_0_2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14;p2" id="14" name="Google Shape;14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"/>
          <p:cNvSpPr txBox="1"/>
          <p:nvPr/>
        </p:nvSpPr>
        <p:spPr>
          <a:xfrm>
            <a:off x="719998" y="6343200"/>
            <a:ext cx="2286002" cy="177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Tahoma"/>
              <a:buNone/>
            </a:pPr>
            <a:r>
              <a:rPr b="0" i="0" lang="cs-CZ" sz="1200" u="none" cap="none" strike="noStrike">
                <a:solidFill>
                  <a:schemeClr val="accent5"/>
                </a:solidFill>
                <a:latin typeface="Tahoma"/>
                <a:ea typeface="Tahoma"/>
                <a:cs typeface="Tahoma"/>
                <a:sym typeface="Tahoma"/>
              </a:rPr>
              <a:t>© GO FAIR 2017</a:t>
            </a: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9;p2" id="19" name="Google Shape;1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203998" cy="687082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"/>
          <p:cNvSpPr txBox="1"/>
          <p:nvPr>
            <p:ph type="title"/>
          </p:nvPr>
        </p:nvSpPr>
        <p:spPr>
          <a:xfrm>
            <a:off x="960000" y="2805166"/>
            <a:ext cx="10272001" cy="6155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Trebuchet MS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" type="body"/>
          </p:nvPr>
        </p:nvSpPr>
        <p:spPr>
          <a:xfrm>
            <a:off x="960000" y="3458752"/>
            <a:ext cx="10272001" cy="15611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2" type="body"/>
          </p:nvPr>
        </p:nvSpPr>
        <p:spPr>
          <a:xfrm>
            <a:off x="939799" y="5181600"/>
            <a:ext cx="10292203" cy="14842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 type="tx">
  <p:cSld name="TITLE_AND_BODY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>
            <a:off x="719998" y="228600"/>
            <a:ext cx="10752003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" type="body"/>
          </p:nvPr>
        </p:nvSpPr>
        <p:spPr>
          <a:xfrm>
            <a:off x="719998" y="1066800"/>
            <a:ext cx="10752003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A">
  <p:cSld name="Comparison A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>
            <p:ph idx="1" type="body"/>
          </p:nvPr>
        </p:nvSpPr>
        <p:spPr>
          <a:xfrm>
            <a:off x="720001" y="1066800"/>
            <a:ext cx="5274401" cy="50905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■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89" name="Google Shape;89;p13"/>
          <p:cNvSpPr txBox="1"/>
          <p:nvPr>
            <p:ph type="title"/>
          </p:nvPr>
        </p:nvSpPr>
        <p:spPr>
          <a:xfrm>
            <a:off x="719998" y="228600"/>
            <a:ext cx="10752003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90" name="Google Shape;90;p13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B" showMasterSp="0">
  <p:cSld name="Comparison B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6;p8" id="92" name="Google Shape;92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4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4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4"/>
          <p:cNvSpPr txBox="1"/>
          <p:nvPr>
            <p:ph idx="1" type="body"/>
          </p:nvPr>
        </p:nvSpPr>
        <p:spPr>
          <a:xfrm>
            <a:off x="719998" y="1065599"/>
            <a:ext cx="5274404" cy="31591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96" name="Google Shape;96;p14"/>
          <p:cNvSpPr txBox="1"/>
          <p:nvPr>
            <p:ph idx="2" type="body"/>
          </p:nvPr>
        </p:nvSpPr>
        <p:spPr>
          <a:xfrm>
            <a:off x="6260572" y="1065599"/>
            <a:ext cx="5220235" cy="31591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97" name="Google Shape;97;p14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cs-CZ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2;p8" id="98" name="Google Shape;9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4" y="6400800"/>
            <a:ext cx="713620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4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pty">
  <p:cSld name="Empt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description" showMasterSp="0">
  <p:cSld name="Content with description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7;p10" id="103" name="Google Shape;10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6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6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6"/>
          <p:cNvSpPr txBox="1"/>
          <p:nvPr>
            <p:ph type="title"/>
          </p:nvPr>
        </p:nvSpPr>
        <p:spPr>
          <a:xfrm>
            <a:off x="720001" y="1079999"/>
            <a:ext cx="4011086" cy="8184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None/>
              <a:defRPr sz="20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4978400" y="1079999"/>
            <a:ext cx="6502400" cy="47808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683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■"/>
              <a:defRPr sz="2200"/>
            </a:lvl1pPr>
            <a:lvl2pPr indent="-3683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■"/>
              <a:defRPr sz="2200"/>
            </a:lvl2pPr>
            <a:lvl3pPr indent="-3683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▪"/>
              <a:defRPr sz="2200"/>
            </a:lvl3pPr>
            <a:lvl4pPr indent="-3683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•"/>
              <a:defRPr sz="2200"/>
            </a:lvl4pPr>
            <a:lvl5pPr indent="-3683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•"/>
              <a:defRPr sz="22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108" name="Google Shape;108;p16"/>
          <p:cNvSpPr txBox="1"/>
          <p:nvPr>
            <p:ph idx="2" type="body"/>
          </p:nvPr>
        </p:nvSpPr>
        <p:spPr>
          <a:xfrm>
            <a:off x="720001" y="1966798"/>
            <a:ext cx="4011086" cy="38808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109" name="Google Shape;109;p16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cs-CZ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4;p10" id="110" name="Google Shape;11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4" y="6400800"/>
            <a:ext cx="713620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6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">
  <p:cSld name="Imag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2389715" y="5280862"/>
            <a:ext cx="7315202" cy="3381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14" name="Google Shape;114;p17"/>
          <p:cNvSpPr/>
          <p:nvPr>
            <p:ph idx="2" type="pic"/>
          </p:nvPr>
        </p:nvSpPr>
        <p:spPr>
          <a:xfrm>
            <a:off x="2389715" y="1079999"/>
            <a:ext cx="7315202" cy="4114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5" name="Google Shape;115;p17"/>
          <p:cNvSpPr txBox="1"/>
          <p:nvPr>
            <p:ph idx="1" type="body"/>
          </p:nvPr>
        </p:nvSpPr>
        <p:spPr>
          <a:xfrm>
            <a:off x="2389715" y="5728537"/>
            <a:ext cx="7315202" cy="2714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1pPr>
            <a:lvl2pPr indent="-22860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2pPr>
            <a:lvl3pPr indent="-228600" lvl="2" marL="1371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3pPr>
            <a:lvl4pPr indent="-22860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4pPr>
            <a:lvl5pPr indent="-22860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116" name="Google Shape;116;p17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9" name="Google Shape;119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9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26" name="Google Shape;126;p1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201518" y="233415"/>
            <a:ext cx="117891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1" i="0" sz="3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1" name="Google Shape;131;p20"/>
          <p:cNvSpPr txBox="1"/>
          <p:nvPr>
            <p:ph idx="11" type="ftr"/>
          </p:nvPr>
        </p:nvSpPr>
        <p:spPr>
          <a:xfrm>
            <a:off x="4145280" y="6377939"/>
            <a:ext cx="39012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2" name="Google Shape;132;p20"/>
          <p:cNvSpPr txBox="1"/>
          <p:nvPr>
            <p:ph idx="10" type="dt"/>
          </p:nvPr>
        </p:nvSpPr>
        <p:spPr>
          <a:xfrm>
            <a:off x="609600" y="6377939"/>
            <a:ext cx="28038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3" name="Google Shape;133;p20"/>
          <p:cNvSpPr txBox="1"/>
          <p:nvPr>
            <p:ph idx="12" type="sldNum"/>
          </p:nvPr>
        </p:nvSpPr>
        <p:spPr>
          <a:xfrm>
            <a:off x="8778240" y="6377939"/>
            <a:ext cx="28038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 sz="3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">
  <p:cSld name="Title and Conten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/>
          <p:nvPr>
            <p:ph type="title"/>
          </p:nvPr>
        </p:nvSpPr>
        <p:spPr>
          <a:xfrm>
            <a:off x="201518" y="233415"/>
            <a:ext cx="117891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1" i="0" sz="3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6" name="Google Shape;136;p21"/>
          <p:cNvSpPr txBox="1"/>
          <p:nvPr>
            <p:ph idx="1" type="body"/>
          </p:nvPr>
        </p:nvSpPr>
        <p:spPr>
          <a:xfrm>
            <a:off x="790196" y="1824855"/>
            <a:ext cx="10611600" cy="3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i="0" sz="23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2pPr>
            <a:lvl3pPr indent="-228600" lvl="2" marL="13716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3pPr>
            <a:lvl4pPr indent="-228600" lvl="3" marL="18288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indent="-228600" lvl="4" marL="22860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indent="-228600" lvl="5" marL="27432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indent="-228600" lvl="6" marL="32004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indent="-228600" lvl="7" marL="36576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indent="-228600" lvl="8" marL="41148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137" name="Google Shape;137;p21"/>
          <p:cNvSpPr txBox="1"/>
          <p:nvPr>
            <p:ph idx="11" type="ftr"/>
          </p:nvPr>
        </p:nvSpPr>
        <p:spPr>
          <a:xfrm>
            <a:off x="4145280" y="6377939"/>
            <a:ext cx="39012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8" name="Google Shape;138;p21"/>
          <p:cNvSpPr txBox="1"/>
          <p:nvPr>
            <p:ph idx="10" type="dt"/>
          </p:nvPr>
        </p:nvSpPr>
        <p:spPr>
          <a:xfrm>
            <a:off x="609600" y="6377939"/>
            <a:ext cx="28038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8778240" y="6377939"/>
            <a:ext cx="28038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 sz="3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 type="tx">
  <p:cSld name="TITLE_AND_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>
            <a:off x="719998" y="228600"/>
            <a:ext cx="10752003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719998" y="1066800"/>
            <a:ext cx="10752003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>
            <p:ph type="title"/>
          </p:nvPr>
        </p:nvSpPr>
        <p:spPr>
          <a:xfrm>
            <a:off x="201518" y="233415"/>
            <a:ext cx="117891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1" i="0" sz="3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" type="body"/>
          </p:nvPr>
        </p:nvSpPr>
        <p:spPr>
          <a:xfrm>
            <a:off x="609600" y="1577339"/>
            <a:ext cx="53034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2pPr>
            <a:lvl3pPr indent="-228600" lvl="2" marL="13716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3pPr>
            <a:lvl4pPr indent="-228600" lvl="3" marL="18288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indent="-228600" lvl="4" marL="22860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indent="-228600" lvl="5" marL="27432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indent="-228600" lvl="6" marL="32004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indent="-228600" lvl="7" marL="36576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indent="-228600" lvl="8" marL="41148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143" name="Google Shape;143;p22"/>
          <p:cNvSpPr txBox="1"/>
          <p:nvPr>
            <p:ph idx="2" type="body"/>
          </p:nvPr>
        </p:nvSpPr>
        <p:spPr>
          <a:xfrm>
            <a:off x="6278878" y="1577339"/>
            <a:ext cx="53034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2pPr>
            <a:lvl3pPr indent="-228600" lvl="2" marL="13716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3pPr>
            <a:lvl4pPr indent="-228600" lvl="3" marL="18288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indent="-228600" lvl="4" marL="22860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indent="-228600" lvl="5" marL="27432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indent="-228600" lvl="6" marL="32004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indent="-228600" lvl="7" marL="36576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indent="-228600" lvl="8" marL="4114800" rtl="0" algn="l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144" name="Google Shape;144;p22"/>
          <p:cNvSpPr txBox="1"/>
          <p:nvPr>
            <p:ph idx="11" type="ftr"/>
          </p:nvPr>
        </p:nvSpPr>
        <p:spPr>
          <a:xfrm>
            <a:off x="4145280" y="6377939"/>
            <a:ext cx="39012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5" name="Google Shape;145;p22"/>
          <p:cNvSpPr txBox="1"/>
          <p:nvPr>
            <p:ph idx="10" type="dt"/>
          </p:nvPr>
        </p:nvSpPr>
        <p:spPr>
          <a:xfrm>
            <a:off x="609600" y="6377939"/>
            <a:ext cx="28038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8778240" y="6377939"/>
            <a:ext cx="28038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 sz="3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A">
  <p:cSld name="Comparison A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0001" y="1066800"/>
            <a:ext cx="5274401" cy="50905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■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rebuchet MS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type="title"/>
          </p:nvPr>
        </p:nvSpPr>
        <p:spPr>
          <a:xfrm>
            <a:off x="719998" y="228600"/>
            <a:ext cx="10752003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B" showMasterSp="0">
  <p:cSld name="Comparison B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6;p8" id="33" name="Google Shape;33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5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5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5"/>
          <p:cNvSpPr txBox="1"/>
          <p:nvPr>
            <p:ph idx="1" type="body"/>
          </p:nvPr>
        </p:nvSpPr>
        <p:spPr>
          <a:xfrm>
            <a:off x="719998" y="1065599"/>
            <a:ext cx="5274404" cy="31591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2" type="body"/>
          </p:nvPr>
        </p:nvSpPr>
        <p:spPr>
          <a:xfrm>
            <a:off x="6260572" y="1065599"/>
            <a:ext cx="5220235" cy="31591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38" name="Google Shape;38;p5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cs-CZ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/>
          </a:p>
        </p:txBody>
      </p:sp>
      <p:pic>
        <p:nvPicPr>
          <p:cNvPr descr="Google Shape;52;p8" id="39" name="Google Shape;3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4" y="6400800"/>
            <a:ext cx="713620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5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pty">
  <p:cSld name="Empt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description" showMasterSp="0">
  <p:cSld name="Content with descri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7;p10" id="44" name="Google Shape;44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7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7"/>
          <p:cNvSpPr txBox="1"/>
          <p:nvPr>
            <p:ph type="title"/>
          </p:nvPr>
        </p:nvSpPr>
        <p:spPr>
          <a:xfrm>
            <a:off x="720001" y="1079999"/>
            <a:ext cx="4011086" cy="8184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None/>
              <a:defRPr sz="20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978400" y="1079999"/>
            <a:ext cx="6502400" cy="47808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683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■"/>
              <a:defRPr sz="2200"/>
            </a:lvl1pPr>
            <a:lvl2pPr indent="-3683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■"/>
              <a:defRPr sz="2200"/>
            </a:lvl2pPr>
            <a:lvl3pPr indent="-3683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▪"/>
              <a:defRPr sz="2200"/>
            </a:lvl3pPr>
            <a:lvl4pPr indent="-3683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•"/>
              <a:defRPr sz="2200"/>
            </a:lvl4pPr>
            <a:lvl5pPr indent="-3683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•"/>
              <a:defRPr sz="22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2" type="body"/>
          </p:nvPr>
        </p:nvSpPr>
        <p:spPr>
          <a:xfrm>
            <a:off x="720001" y="1966798"/>
            <a:ext cx="4011086" cy="38808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cs-CZ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/>
          </a:p>
        </p:txBody>
      </p:sp>
      <p:pic>
        <p:nvPicPr>
          <p:cNvPr descr="Google Shape;64;p10" id="51" name="Google Shape;5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4" y="6400800"/>
            <a:ext cx="713620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">
  <p:cSld name="Imag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2389715" y="5280862"/>
            <a:ext cx="7315202" cy="3381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55" name="Google Shape;55;p8"/>
          <p:cNvSpPr/>
          <p:nvPr>
            <p:ph idx="2" type="pic"/>
          </p:nvPr>
        </p:nvSpPr>
        <p:spPr>
          <a:xfrm>
            <a:off x="2389715" y="1079999"/>
            <a:ext cx="7315202" cy="4114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" type="body"/>
          </p:nvPr>
        </p:nvSpPr>
        <p:spPr>
          <a:xfrm>
            <a:off x="2389715" y="5728537"/>
            <a:ext cx="7315202" cy="2714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1pPr>
            <a:lvl2pPr indent="-22860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2pPr>
            <a:lvl3pPr indent="-228600" lvl="2" marL="1371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3pPr>
            <a:lvl4pPr indent="-22860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4pPr>
            <a:lvl5pPr indent="-22860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sz="1200"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14;p2" id="73" name="Google Shape;73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1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1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1"/>
          <p:cNvSpPr txBox="1"/>
          <p:nvPr/>
        </p:nvSpPr>
        <p:spPr>
          <a:xfrm>
            <a:off x="719998" y="6343200"/>
            <a:ext cx="2286002" cy="177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Tahoma"/>
              <a:buNone/>
            </a:pPr>
            <a:r>
              <a:rPr b="0" i="0" lang="cs-CZ" sz="1200" u="none" cap="none" strike="noStrike">
                <a:solidFill>
                  <a:schemeClr val="accent5"/>
                </a:solidFill>
                <a:latin typeface="Tahoma"/>
                <a:ea typeface="Tahoma"/>
                <a:cs typeface="Tahoma"/>
                <a:sym typeface="Tahoma"/>
              </a:rPr>
              <a:t>© GO FAIR 2017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9;p2" id="78" name="Google Shape;7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203998" cy="6870829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1"/>
          <p:cNvSpPr txBox="1"/>
          <p:nvPr>
            <p:ph type="title"/>
          </p:nvPr>
        </p:nvSpPr>
        <p:spPr>
          <a:xfrm>
            <a:off x="960000" y="2805166"/>
            <a:ext cx="10272001" cy="6155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Trebuchet MS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" type="body"/>
          </p:nvPr>
        </p:nvSpPr>
        <p:spPr>
          <a:xfrm>
            <a:off x="960000" y="3458752"/>
            <a:ext cx="10272001" cy="15611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2" type="body"/>
          </p:nvPr>
        </p:nvSpPr>
        <p:spPr>
          <a:xfrm>
            <a:off x="939799" y="5181600"/>
            <a:ext cx="10292203" cy="14842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■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8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18.xml"/><Relationship Id="rId1" Type="http://schemas.openxmlformats.org/officeDocument/2006/relationships/image" Target="../media/image3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;p1" id="6" name="Google Shape;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1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1;p1" id="9" name="Google Shape;9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6424" y="6400800"/>
            <a:ext cx="713620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1"/>
          <p:cNvSpPr txBox="1"/>
          <p:nvPr>
            <p:ph type="title"/>
          </p:nvPr>
        </p:nvSpPr>
        <p:spPr>
          <a:xfrm>
            <a:off x="719998" y="228600"/>
            <a:ext cx="10752003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719998" y="1066800"/>
            <a:ext cx="10752003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;p1" id="65" name="Google Shape;65;p1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0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0"/>
          <p:cNvSpPr/>
          <p:nvPr/>
        </p:nvSpPr>
        <p:spPr>
          <a:xfrm rot="-5400000">
            <a:off x="11454000" y="-1"/>
            <a:ext cx="738002" cy="73800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400"/>
              <a:buFont typeface="Trebuchet MS"/>
              <a:buNone/>
            </a:pPr>
            <a:r>
              <a:t/>
            </a:r>
            <a:endParaRPr b="0" i="0" sz="1400" u="none" cap="none" strike="noStrike">
              <a:solidFill>
                <a:srgbClr val="4B4B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1;p1" id="68" name="Google Shape;68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6424" y="6400800"/>
            <a:ext cx="713620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0"/>
          <p:cNvSpPr txBox="1"/>
          <p:nvPr>
            <p:ph type="title"/>
          </p:nvPr>
        </p:nvSpPr>
        <p:spPr>
          <a:xfrm>
            <a:off x="719998" y="228600"/>
            <a:ext cx="10752003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" type="body"/>
          </p:nvPr>
        </p:nvSpPr>
        <p:spPr>
          <a:xfrm>
            <a:off x="719998" y="1066800"/>
            <a:ext cx="10752003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481099" y="6221750"/>
            <a:ext cx="256501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image" Target="../media/image27.jpg"/><Relationship Id="rId9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8.jpg"/><Relationship Id="rId7" Type="http://schemas.openxmlformats.org/officeDocument/2006/relationships/image" Target="../media/image32.jpg"/><Relationship Id="rId8" Type="http://schemas.openxmlformats.org/officeDocument/2006/relationships/image" Target="../media/image3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35.png"/><Relationship Id="rId6" Type="http://schemas.openxmlformats.org/officeDocument/2006/relationships/image" Target="../media/image4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30.png"/><Relationship Id="rId6" Type="http://schemas.openxmlformats.org/officeDocument/2006/relationships/image" Target="../media/image3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43.jpg"/><Relationship Id="rId6" Type="http://schemas.openxmlformats.org/officeDocument/2006/relationships/hyperlink" Target="https://www.flickr.com/photos/joshb/25983792" TargetMode="External"/><Relationship Id="rId7" Type="http://schemas.openxmlformats.org/officeDocument/2006/relationships/hyperlink" Target="https://www.slideshare.net/hpiwowar/a-future-where-data-citation-counts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Relationship Id="rId4" Type="http://schemas.openxmlformats.org/officeDocument/2006/relationships/image" Target="../media/image27.jpg"/><Relationship Id="rId9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8.jpg"/><Relationship Id="rId7" Type="http://schemas.openxmlformats.org/officeDocument/2006/relationships/image" Target="../media/image32.jpg"/><Relationship Id="rId8" Type="http://schemas.openxmlformats.org/officeDocument/2006/relationships/image" Target="../media/image3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go-fair-brasil.org/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7.jpg"/><Relationship Id="rId6" Type="http://schemas.openxmlformats.org/officeDocument/2006/relationships/image" Target="../media/image10.png"/><Relationship Id="rId7" Type="http://schemas.openxmlformats.org/officeDocument/2006/relationships/image" Target="../media/image9.png"/><Relationship Id="rId8" Type="http://schemas.openxmlformats.org/officeDocument/2006/relationships/image" Target="../media/image1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1.png"/><Relationship Id="rId4" Type="http://schemas.openxmlformats.org/officeDocument/2006/relationships/image" Target="../media/image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3.jpg"/><Relationship Id="rId4" Type="http://schemas.openxmlformats.org/officeDocument/2006/relationships/image" Target="../media/image44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www.go-fair-brasil.org/" TargetMode="External"/><Relationship Id="rId4" Type="http://schemas.openxmlformats.org/officeDocument/2006/relationships/hyperlink" Target="mailto:debora.drucker@embrapa.br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7.jpg"/><Relationship Id="rId7" Type="http://schemas.openxmlformats.org/officeDocument/2006/relationships/image" Target="../media/image4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13.jpg"/><Relationship Id="rId6" Type="http://schemas.openxmlformats.org/officeDocument/2006/relationships/hyperlink" Target="https://www.go-fair.org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13.jpg"/><Relationship Id="rId6" Type="http://schemas.openxmlformats.org/officeDocument/2006/relationships/hyperlink" Target="https://www.go-fair.org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go-fair.org/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7.jpg"/><Relationship Id="rId6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18.png"/><Relationship Id="rId6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18.png"/><Relationship Id="rId6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0.jpg"/><Relationship Id="rId10" Type="http://schemas.openxmlformats.org/officeDocument/2006/relationships/image" Target="../media/image14.jp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9" Type="http://schemas.openxmlformats.org/officeDocument/2006/relationships/image" Target="../media/image24.png"/><Relationship Id="rId5" Type="http://schemas.openxmlformats.org/officeDocument/2006/relationships/image" Target="../media/image34.png"/><Relationship Id="rId6" Type="http://schemas.openxmlformats.org/officeDocument/2006/relationships/image" Target="../media/image22.jpg"/><Relationship Id="rId7" Type="http://schemas.openxmlformats.org/officeDocument/2006/relationships/image" Target="../media/image17.png"/><Relationship Id="rId8" Type="http://schemas.openxmlformats.org/officeDocument/2006/relationships/image" Target="../media/image2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7.jpg"/><Relationship Id="rId5" Type="http://schemas.openxmlformats.org/officeDocument/2006/relationships/image" Target="../media/image26.jpg"/><Relationship Id="rId6" Type="http://schemas.openxmlformats.org/officeDocument/2006/relationships/image" Target="../media/image15.jpg"/><Relationship Id="rId7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 txBox="1"/>
          <p:nvPr>
            <p:ph idx="4294967295" type="ctrTitle"/>
          </p:nvPr>
        </p:nvSpPr>
        <p:spPr>
          <a:xfrm>
            <a:off x="63750" y="2805175"/>
            <a:ext cx="11868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3600"/>
              <a:t>GO CHANGE in GO FAIR Brazil</a:t>
            </a:r>
            <a:endParaRPr sz="3600"/>
          </a:p>
        </p:txBody>
      </p:sp>
      <p:sp>
        <p:nvSpPr>
          <p:cNvPr id="152" name="Google Shape;152;p23"/>
          <p:cNvSpPr txBox="1"/>
          <p:nvPr>
            <p:ph idx="4294967295" type="subTitle"/>
          </p:nvPr>
        </p:nvSpPr>
        <p:spPr>
          <a:xfrm>
            <a:off x="1340998" y="3763552"/>
            <a:ext cx="10272000" cy="13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882" lvl="0" marL="342882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>
                <a:solidFill>
                  <a:srgbClr val="FFFFFF"/>
                </a:solidFill>
              </a:rPr>
              <a:t>Debora Pignatari Drucker</a:t>
            </a:r>
            <a:endParaRPr sz="2200">
              <a:solidFill>
                <a:srgbClr val="FFFFFF"/>
              </a:solidFill>
            </a:endParaRPr>
          </a:p>
          <a:p>
            <a:pPr indent="-342882" lvl="0" marL="342882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>
                <a:solidFill>
                  <a:srgbClr val="FFFFFF"/>
                </a:solidFill>
              </a:rPr>
              <a:t>debora.drucker@embrapa.br</a:t>
            </a:r>
            <a:endParaRPr sz="2100">
              <a:solidFill>
                <a:srgbClr val="FFFFFF"/>
              </a:solidFill>
            </a:endParaRPr>
          </a:p>
        </p:txBody>
      </p:sp>
      <p:pic>
        <p:nvPicPr>
          <p:cNvPr id="153" name="Google Shape;153;p23"/>
          <p:cNvPicPr preferRelativeResize="0"/>
          <p:nvPr/>
        </p:nvPicPr>
        <p:blipFill rotWithShape="1">
          <a:blip r:embed="rId3">
            <a:alphaModFix/>
          </a:blip>
          <a:srcRect b="17487" l="0" r="0" t="27068"/>
          <a:stretch/>
        </p:blipFill>
        <p:spPr>
          <a:xfrm>
            <a:off x="8075075" y="658300"/>
            <a:ext cx="4135977" cy="1288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2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32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4" name="Google Shape;26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32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3 - Funding Agencies									  </a:t>
            </a:r>
            <a:endParaRPr/>
          </a:p>
        </p:txBody>
      </p:sp>
      <p:pic>
        <p:nvPicPr>
          <p:cNvPr id="267" name="Google Shape;267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89602" y="936600"/>
            <a:ext cx="8166651" cy="4878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3"/>
          <p:cNvSpPr txBox="1"/>
          <p:nvPr>
            <p:ph type="title"/>
          </p:nvPr>
        </p:nvSpPr>
        <p:spPr>
          <a:xfrm>
            <a:off x="201518" y="233415"/>
            <a:ext cx="11789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C</a:t>
            </a:r>
            <a:r>
              <a:rPr b="0" lang="cs-CZ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cs-CZ"/>
              <a:t>C</a:t>
            </a:r>
            <a:r>
              <a:rPr b="0" lang="cs-CZ">
                <a:latin typeface="Calibri"/>
                <a:ea typeface="Calibri"/>
                <a:cs typeface="Calibri"/>
                <a:sym typeface="Calibri"/>
              </a:rPr>
              <a:t>iênci</a:t>
            </a:r>
            <a:r>
              <a:rPr lang="cs-CZ"/>
              <a:t>A </a:t>
            </a:r>
            <a:r>
              <a:rPr b="0" lang="cs-CZ" u="sng">
                <a:latin typeface="Calibri"/>
                <a:ea typeface="Calibri"/>
                <a:cs typeface="Calibri"/>
                <a:sym typeface="Calibri"/>
              </a:rPr>
              <a:t>Consortium</a:t>
            </a:r>
            <a:endParaRPr/>
          </a:p>
        </p:txBody>
      </p:sp>
      <p:sp>
        <p:nvSpPr>
          <p:cNvPr id="273" name="Google Shape;273;p33"/>
          <p:cNvSpPr/>
          <p:nvPr/>
        </p:nvSpPr>
        <p:spPr>
          <a:xfrm>
            <a:off x="2283707" y="921198"/>
            <a:ext cx="7614952" cy="5518674"/>
          </a:xfrm>
          <a:custGeom>
            <a:rect b="b" l="l" r="r" t="t"/>
            <a:pathLst>
              <a:path extrusionOk="0" h="2612390" w="3600450">
                <a:moveTo>
                  <a:pt x="0" y="2612136"/>
                </a:moveTo>
                <a:lnTo>
                  <a:pt x="3599992" y="2612136"/>
                </a:lnTo>
                <a:lnTo>
                  <a:pt x="3599992" y="0"/>
                </a:lnTo>
                <a:lnTo>
                  <a:pt x="0" y="0"/>
                </a:lnTo>
                <a:lnTo>
                  <a:pt x="0" y="26121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33"/>
          <p:cNvSpPr/>
          <p:nvPr/>
        </p:nvSpPr>
        <p:spPr>
          <a:xfrm>
            <a:off x="5297217" y="1054720"/>
            <a:ext cx="1927800" cy="12699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33"/>
          <p:cNvSpPr/>
          <p:nvPr/>
        </p:nvSpPr>
        <p:spPr>
          <a:xfrm>
            <a:off x="1964442" y="5635742"/>
            <a:ext cx="1626000" cy="8064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3"/>
          <p:cNvSpPr/>
          <p:nvPr/>
        </p:nvSpPr>
        <p:spPr>
          <a:xfrm>
            <a:off x="3516310" y="5505091"/>
            <a:ext cx="1927800" cy="10131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33"/>
          <p:cNvSpPr/>
          <p:nvPr/>
        </p:nvSpPr>
        <p:spPr>
          <a:xfrm>
            <a:off x="2297978" y="1924218"/>
            <a:ext cx="7426500" cy="371160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33"/>
          <p:cNvSpPr/>
          <p:nvPr/>
        </p:nvSpPr>
        <p:spPr>
          <a:xfrm>
            <a:off x="5672972" y="5502638"/>
            <a:ext cx="1322700" cy="109170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33"/>
          <p:cNvSpPr/>
          <p:nvPr/>
        </p:nvSpPr>
        <p:spPr>
          <a:xfrm>
            <a:off x="8163219" y="5613440"/>
            <a:ext cx="1856700" cy="9048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33"/>
          <p:cNvSpPr/>
          <p:nvPr/>
        </p:nvSpPr>
        <p:spPr>
          <a:xfrm>
            <a:off x="2297978" y="921198"/>
            <a:ext cx="1856700" cy="16968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33"/>
          <p:cNvSpPr txBox="1"/>
          <p:nvPr/>
        </p:nvSpPr>
        <p:spPr>
          <a:xfrm>
            <a:off x="8661025" y="6501010"/>
            <a:ext cx="3485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  .     .     .    .    .    .     .    .    .    .     .    .    .    .         .          .       .     . 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5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.       .      .    .    .    .     .    .    .    .     .    .    .    .     .        .	.      .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2" name="Google Shape;282;p33"/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Washington Segundo</a:t>
            </a:r>
            <a:endParaRPr sz="1800">
              <a:solidFill>
                <a:srgbClr val="4B4B4B"/>
              </a:solidFill>
            </a:endParaRPr>
          </a:p>
        </p:txBody>
      </p:sp>
      <p:sp>
        <p:nvSpPr>
          <p:cNvPr id="283" name="Google Shape;283;p33"/>
          <p:cNvSpPr txBox="1"/>
          <p:nvPr/>
        </p:nvSpPr>
        <p:spPr>
          <a:xfrm>
            <a:off x="0" y="3932750"/>
            <a:ext cx="1626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Washington Segundo - Go-Build Brasil</a:t>
            </a:r>
            <a:endParaRPr sz="1800">
              <a:solidFill>
                <a:srgbClr val="4B4B4B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4"/>
          <p:cNvSpPr txBox="1"/>
          <p:nvPr>
            <p:ph idx="1" type="body"/>
          </p:nvPr>
        </p:nvSpPr>
        <p:spPr>
          <a:xfrm>
            <a:off x="3814675" y="2829350"/>
            <a:ext cx="6540600" cy="298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400" lvl="0" marL="4572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National Forum of Research and Graduate Deans</a:t>
            </a:r>
            <a:endParaRPr b="0" sz="2800"/>
          </a:p>
          <a:p>
            <a:pPr indent="0" lvl="0" marL="9144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0" lang="cs-CZ" sz="2800"/>
              <a:t>Fair Data training for undergraduate and graduate courses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FAIR Data Primer English and Portuguese - designed for students and early career researchers</a:t>
            </a:r>
            <a:endParaRPr b="0" sz="2800"/>
          </a:p>
        </p:txBody>
      </p:sp>
      <p:sp>
        <p:nvSpPr>
          <p:cNvPr id="289" name="Google Shape;289;p34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34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34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4 - </a:t>
            </a:r>
            <a:r>
              <a:rPr lang="cs-CZ"/>
              <a:t>Universities &amp;</a:t>
            </a:r>
            <a:r>
              <a:rPr lang="cs-CZ"/>
              <a:t> </a:t>
            </a:r>
            <a:r>
              <a:rPr lang="cs-CZ">
                <a:solidFill>
                  <a:schemeClr val="lt1"/>
                </a:solidFill>
              </a:rPr>
              <a:t>Education </a:t>
            </a:r>
            <a:endParaRPr/>
          </a:p>
        </p:txBody>
      </p:sp>
      <p:pic>
        <p:nvPicPr>
          <p:cNvPr id="294" name="Google Shape;29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0274" y="860400"/>
            <a:ext cx="6257373" cy="185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34"/>
          <p:cNvPicPr preferRelativeResize="0"/>
          <p:nvPr/>
        </p:nvPicPr>
        <p:blipFill rotWithShape="1">
          <a:blip r:embed="rId6">
            <a:alphaModFix/>
          </a:blip>
          <a:srcRect b="13201" l="0" r="0" t="0"/>
          <a:stretch/>
        </p:blipFill>
        <p:spPr>
          <a:xfrm>
            <a:off x="1009800" y="2855350"/>
            <a:ext cx="1925100" cy="282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5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35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" name="Google Shape;30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5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4 - Universities &amp; </a:t>
            </a:r>
            <a:r>
              <a:rPr lang="cs-CZ">
                <a:solidFill>
                  <a:schemeClr val="lt1"/>
                </a:solidFill>
              </a:rPr>
              <a:t>Education </a:t>
            </a:r>
            <a:endParaRPr/>
          </a:p>
        </p:txBody>
      </p:sp>
      <p:sp>
        <p:nvSpPr>
          <p:cNvPr id="305" name="Google Shape;305;p35"/>
          <p:cNvSpPr/>
          <p:nvPr/>
        </p:nvSpPr>
        <p:spPr>
          <a:xfrm>
            <a:off x="930857" y="1535351"/>
            <a:ext cx="38241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cs-CZ" sz="20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Brazilian stricto sensu postgraduate degree grew</a:t>
            </a:r>
            <a:endParaRPr b="0" i="0" sz="20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06" name="Google Shape;306;p35"/>
          <p:cNvSpPr/>
          <p:nvPr/>
        </p:nvSpPr>
        <p:spPr>
          <a:xfrm>
            <a:off x="1192226" y="4819475"/>
            <a:ext cx="65673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cs-CZ" sz="2400">
                <a:solidFill>
                  <a:srgbClr val="555555"/>
                </a:solidFill>
                <a:latin typeface="Trebuchet MS"/>
                <a:ea typeface="Trebuchet MS"/>
                <a:cs typeface="Trebuchet MS"/>
                <a:sym typeface="Trebuchet MS"/>
              </a:rPr>
              <a:t>Opportunity</a:t>
            </a:r>
            <a:r>
              <a:rPr b="1" lang="cs-CZ" sz="2400">
                <a:solidFill>
                  <a:srgbClr val="555555"/>
                </a:solidFill>
                <a:latin typeface="Trebuchet MS"/>
                <a:ea typeface="Trebuchet MS"/>
                <a:cs typeface="Trebuchet MS"/>
                <a:sym typeface="Trebuchet MS"/>
              </a:rPr>
              <a:t> for capacity building - students and early career researchers</a:t>
            </a:r>
            <a:endParaRPr b="1" i="0" sz="2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07" name="Google Shape;307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31923" y="824477"/>
            <a:ext cx="5254728" cy="5209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3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43847" y="2304473"/>
            <a:ext cx="2582366" cy="1109392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35"/>
          <p:cNvSpPr/>
          <p:nvPr/>
        </p:nvSpPr>
        <p:spPr>
          <a:xfrm>
            <a:off x="1480684" y="3626448"/>
            <a:ext cx="28659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cs-CZ" sz="20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going from 3,128 programs in 2011 to 4,650 in 2020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35"/>
          <p:cNvSpPr txBox="1"/>
          <p:nvPr>
            <p:ph type="title"/>
          </p:nvPr>
        </p:nvSpPr>
        <p:spPr>
          <a:xfrm>
            <a:off x="2535925" y="6262300"/>
            <a:ext cx="61029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0" lang="cs-CZ" sz="1800">
                <a:solidFill>
                  <a:schemeClr val="accent1"/>
                </a:solidFill>
              </a:rPr>
              <a:t>slide: modified from </a:t>
            </a:r>
            <a:r>
              <a:rPr b="0" lang="cs-CZ" sz="1800">
                <a:solidFill>
                  <a:schemeClr val="accent1"/>
                </a:solidFill>
              </a:rPr>
              <a:t>https://www.arca.fiocruz.br/handle/icict/47839”</a:t>
            </a:r>
            <a:endParaRPr b="0" sz="18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6"/>
          <p:cNvSpPr txBox="1"/>
          <p:nvPr>
            <p:ph type="title"/>
          </p:nvPr>
        </p:nvSpPr>
        <p:spPr>
          <a:xfrm>
            <a:off x="3589229" y="153200"/>
            <a:ext cx="75813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rPr lang="cs-CZ"/>
              <a:t>&gt;50 </a:t>
            </a:r>
            <a:r>
              <a:rPr lang="cs-CZ"/>
              <a:t>Trainings carried out in 2019 to 2021</a:t>
            </a:r>
            <a:endParaRPr/>
          </a:p>
        </p:txBody>
      </p:sp>
      <p:grpSp>
        <p:nvGrpSpPr>
          <p:cNvPr id="316" name="Google Shape;316;p36"/>
          <p:cNvGrpSpPr/>
          <p:nvPr/>
        </p:nvGrpSpPr>
        <p:grpSpPr>
          <a:xfrm>
            <a:off x="4968896" y="4768394"/>
            <a:ext cx="1114500" cy="1114500"/>
            <a:chOff x="162803" y="892900"/>
            <a:chExt cx="1114500" cy="1114500"/>
          </a:xfrm>
        </p:grpSpPr>
        <p:sp>
          <p:nvSpPr>
            <p:cNvPr id="317" name="Google Shape;317;p36"/>
            <p:cNvSpPr/>
            <p:nvPr/>
          </p:nvSpPr>
          <p:spPr>
            <a:xfrm>
              <a:off x="162803" y="8929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36"/>
            <p:cNvSpPr txBox="1"/>
            <p:nvPr/>
          </p:nvSpPr>
          <p:spPr>
            <a:xfrm>
              <a:off x="248495" y="1053648"/>
              <a:ext cx="8922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Aulas no Mestrado Gestão de Dados de Pesquisa e FAIR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9" name="Google Shape;319;p36"/>
          <p:cNvGrpSpPr/>
          <p:nvPr/>
        </p:nvGrpSpPr>
        <p:grpSpPr>
          <a:xfrm>
            <a:off x="6006144" y="4776013"/>
            <a:ext cx="1114500" cy="1114500"/>
            <a:chOff x="1064503" y="892900"/>
            <a:chExt cx="1114500" cy="1114500"/>
          </a:xfrm>
        </p:grpSpPr>
        <p:sp>
          <p:nvSpPr>
            <p:cNvPr id="320" name="Google Shape;320;p36"/>
            <p:cNvSpPr/>
            <p:nvPr/>
          </p:nvSpPr>
          <p:spPr>
            <a:xfrm>
              <a:off x="1064503" y="8929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36"/>
            <p:cNvSpPr txBox="1"/>
            <p:nvPr/>
          </p:nvSpPr>
          <p:spPr>
            <a:xfrm>
              <a:off x="1172520" y="1053648"/>
              <a:ext cx="892200" cy="84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Aulas no Mestrado em Enfermagem da Unirio sobre Ciência Aberta e Gestão de Dados de Pesquisa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2" name="Google Shape;322;p36"/>
          <p:cNvGrpSpPr/>
          <p:nvPr/>
        </p:nvGrpSpPr>
        <p:grpSpPr>
          <a:xfrm>
            <a:off x="9515501" y="5173373"/>
            <a:ext cx="1114500" cy="1114500"/>
            <a:chOff x="2055103" y="892900"/>
            <a:chExt cx="1114500" cy="1114500"/>
          </a:xfrm>
        </p:grpSpPr>
        <p:sp>
          <p:nvSpPr>
            <p:cNvPr id="323" name="Google Shape;323;p36"/>
            <p:cNvSpPr/>
            <p:nvPr/>
          </p:nvSpPr>
          <p:spPr>
            <a:xfrm>
              <a:off x="2055103" y="892900"/>
              <a:ext cx="1114500" cy="1114500"/>
            </a:xfrm>
            <a:prstGeom prst="ellipse">
              <a:avLst/>
            </a:prstGeom>
            <a:solidFill>
              <a:srgbClr val="EFC7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6"/>
            <p:cNvSpPr txBox="1"/>
            <p:nvPr/>
          </p:nvSpPr>
          <p:spPr>
            <a:xfrm>
              <a:off x="2170528" y="1034177"/>
              <a:ext cx="892200" cy="84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Aulas no Mestrado em Enfermagem da Unirio sobre Ciência Aberta e Gestão de Dados de Pesquisa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5" name="Google Shape;325;p36"/>
          <p:cNvSpPr/>
          <p:nvPr/>
        </p:nvSpPr>
        <p:spPr>
          <a:xfrm>
            <a:off x="8450456" y="5173373"/>
            <a:ext cx="1114500" cy="1114500"/>
          </a:xfrm>
          <a:prstGeom prst="ellipse">
            <a:avLst/>
          </a:prstGeom>
          <a:solidFill>
            <a:srgbClr val="EFC7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6" name="Google Shape;326;p36"/>
          <p:cNvGrpSpPr/>
          <p:nvPr/>
        </p:nvGrpSpPr>
        <p:grpSpPr>
          <a:xfrm>
            <a:off x="703656" y="844864"/>
            <a:ext cx="1114500" cy="1114500"/>
            <a:chOff x="3960103" y="892900"/>
            <a:chExt cx="1114500" cy="1114500"/>
          </a:xfrm>
        </p:grpSpPr>
        <p:sp>
          <p:nvSpPr>
            <p:cNvPr id="327" name="Google Shape;327;p36"/>
            <p:cNvSpPr/>
            <p:nvPr/>
          </p:nvSpPr>
          <p:spPr>
            <a:xfrm>
              <a:off x="3960103" y="8929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36"/>
            <p:cNvSpPr txBox="1"/>
            <p:nvPr/>
          </p:nvSpPr>
          <p:spPr>
            <a:xfrm>
              <a:off x="4069725" y="1053648"/>
              <a:ext cx="8922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Curso Formação modular em Ciência Aberta - O que é acesso aberto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9" name="Google Shape;329;p36"/>
          <p:cNvGrpSpPr/>
          <p:nvPr/>
        </p:nvGrpSpPr>
        <p:grpSpPr>
          <a:xfrm>
            <a:off x="1701446" y="815976"/>
            <a:ext cx="1114500" cy="1114500"/>
            <a:chOff x="4912603" y="892900"/>
            <a:chExt cx="1114500" cy="1114500"/>
          </a:xfrm>
        </p:grpSpPr>
        <p:sp>
          <p:nvSpPr>
            <p:cNvPr id="330" name="Google Shape;330;p36"/>
            <p:cNvSpPr/>
            <p:nvPr/>
          </p:nvSpPr>
          <p:spPr>
            <a:xfrm>
              <a:off x="4912603" y="8929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36"/>
            <p:cNvSpPr txBox="1"/>
            <p:nvPr/>
          </p:nvSpPr>
          <p:spPr>
            <a:xfrm>
              <a:off x="5022626" y="1053648"/>
              <a:ext cx="892200" cy="63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Curso Formação modular em Ciência Aberta - Relatos da nossa experiência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2" name="Google Shape;332;p36"/>
          <p:cNvGrpSpPr/>
          <p:nvPr/>
        </p:nvGrpSpPr>
        <p:grpSpPr>
          <a:xfrm>
            <a:off x="2711457" y="864431"/>
            <a:ext cx="1114500" cy="1114500"/>
            <a:chOff x="5915903" y="892900"/>
            <a:chExt cx="1114500" cy="1114500"/>
          </a:xfrm>
        </p:grpSpPr>
        <p:sp>
          <p:nvSpPr>
            <p:cNvPr id="333" name="Google Shape;333;p36"/>
            <p:cNvSpPr/>
            <p:nvPr/>
          </p:nvSpPr>
          <p:spPr>
            <a:xfrm>
              <a:off x="5915903" y="8929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6"/>
            <p:cNvSpPr txBox="1"/>
            <p:nvPr/>
          </p:nvSpPr>
          <p:spPr>
            <a:xfrm>
              <a:off x="6014563" y="1091599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 atuação da biblioteca: do Acesso Aberto à Ciência Aberta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5" name="Google Shape;335;p36"/>
          <p:cNvGrpSpPr/>
          <p:nvPr/>
        </p:nvGrpSpPr>
        <p:grpSpPr>
          <a:xfrm>
            <a:off x="2476182" y="3860279"/>
            <a:ext cx="1114500" cy="1114500"/>
            <a:chOff x="6944603" y="892900"/>
            <a:chExt cx="1114500" cy="1114500"/>
          </a:xfrm>
        </p:grpSpPr>
        <p:sp>
          <p:nvSpPr>
            <p:cNvPr id="336" name="Google Shape;336;p36"/>
            <p:cNvSpPr/>
            <p:nvPr/>
          </p:nvSpPr>
          <p:spPr>
            <a:xfrm>
              <a:off x="6944603" y="8929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36"/>
            <p:cNvSpPr txBox="1"/>
            <p:nvPr/>
          </p:nvSpPr>
          <p:spPr>
            <a:xfrm>
              <a:off x="7040968" y="1236025"/>
              <a:ext cx="892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 Biblioteca e seu papel na ciencia aberta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8" name="Google Shape;338;p36"/>
          <p:cNvGrpSpPr/>
          <p:nvPr/>
        </p:nvGrpSpPr>
        <p:grpSpPr>
          <a:xfrm>
            <a:off x="3458166" y="2872065"/>
            <a:ext cx="1114500" cy="1114500"/>
            <a:chOff x="7931995" y="892900"/>
            <a:chExt cx="1114500" cy="1114500"/>
          </a:xfrm>
        </p:grpSpPr>
        <p:sp>
          <p:nvSpPr>
            <p:cNvPr id="339" name="Google Shape;339;p36"/>
            <p:cNvSpPr/>
            <p:nvPr/>
          </p:nvSpPr>
          <p:spPr>
            <a:xfrm>
              <a:off x="7931995" y="8929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36"/>
            <p:cNvSpPr txBox="1"/>
            <p:nvPr/>
          </p:nvSpPr>
          <p:spPr>
            <a:xfrm>
              <a:off x="8024690" y="1164982"/>
              <a:ext cx="8922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Ciência aberta e gestão de dados de pesquisa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1" name="Google Shape;341;p36"/>
          <p:cNvGrpSpPr/>
          <p:nvPr/>
        </p:nvGrpSpPr>
        <p:grpSpPr>
          <a:xfrm>
            <a:off x="4445086" y="2894509"/>
            <a:ext cx="1114500" cy="1114500"/>
            <a:chOff x="8972550" y="892900"/>
            <a:chExt cx="1114500" cy="1114500"/>
          </a:xfrm>
        </p:grpSpPr>
        <p:sp>
          <p:nvSpPr>
            <p:cNvPr id="342" name="Google Shape;342;p36"/>
            <p:cNvSpPr/>
            <p:nvPr/>
          </p:nvSpPr>
          <p:spPr>
            <a:xfrm>
              <a:off x="8972550" y="8929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36"/>
            <p:cNvSpPr txBox="1"/>
            <p:nvPr/>
          </p:nvSpPr>
          <p:spPr>
            <a:xfrm>
              <a:off x="9039578" y="1164981"/>
              <a:ext cx="9561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Mesa Redonda: Planos de Gestão de Dados na prática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6"/>
          <p:cNvGrpSpPr/>
          <p:nvPr/>
        </p:nvGrpSpPr>
        <p:grpSpPr>
          <a:xfrm>
            <a:off x="7567087" y="2879338"/>
            <a:ext cx="1114500" cy="1114500"/>
            <a:chOff x="9960008" y="892900"/>
            <a:chExt cx="1114500" cy="1114500"/>
          </a:xfrm>
        </p:grpSpPr>
        <p:sp>
          <p:nvSpPr>
            <p:cNvPr id="345" name="Google Shape;345;p36"/>
            <p:cNvSpPr/>
            <p:nvPr/>
          </p:nvSpPr>
          <p:spPr>
            <a:xfrm>
              <a:off x="9960008" y="8929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36"/>
            <p:cNvSpPr txBox="1"/>
            <p:nvPr/>
          </p:nvSpPr>
          <p:spPr>
            <a:xfrm>
              <a:off x="10056638" y="1053648"/>
              <a:ext cx="892200" cy="84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Plano de gestão de dados FAIR da Fiocruz: um desafio para a comunidade científica em saúde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7" name="Google Shape;347;p36"/>
          <p:cNvGrpSpPr/>
          <p:nvPr/>
        </p:nvGrpSpPr>
        <p:grpSpPr>
          <a:xfrm>
            <a:off x="8545608" y="2875063"/>
            <a:ext cx="1114500" cy="1114500"/>
            <a:chOff x="10914805" y="892900"/>
            <a:chExt cx="1114500" cy="1114500"/>
          </a:xfrm>
        </p:grpSpPr>
        <p:sp>
          <p:nvSpPr>
            <p:cNvPr id="348" name="Google Shape;348;p36"/>
            <p:cNvSpPr/>
            <p:nvPr/>
          </p:nvSpPr>
          <p:spPr>
            <a:xfrm>
              <a:off x="10914805" y="8929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36"/>
            <p:cNvSpPr txBox="1"/>
            <p:nvPr/>
          </p:nvSpPr>
          <p:spPr>
            <a:xfrm>
              <a:off x="11041740" y="1099780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Plano de Gestão de Dados no contexto da COVID19.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0" name="Google Shape;350;p36"/>
          <p:cNvGrpSpPr/>
          <p:nvPr/>
        </p:nvGrpSpPr>
        <p:grpSpPr>
          <a:xfrm>
            <a:off x="10685743" y="907247"/>
            <a:ext cx="1114500" cy="1114500"/>
            <a:chOff x="10914805" y="1972400"/>
            <a:chExt cx="1114500" cy="1114500"/>
          </a:xfrm>
        </p:grpSpPr>
        <p:sp>
          <p:nvSpPr>
            <p:cNvPr id="351" name="Google Shape;351;p36"/>
            <p:cNvSpPr/>
            <p:nvPr/>
          </p:nvSpPr>
          <p:spPr>
            <a:xfrm>
              <a:off x="10914805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36"/>
            <p:cNvSpPr txBox="1"/>
            <p:nvPr/>
          </p:nvSpPr>
          <p:spPr>
            <a:xfrm>
              <a:off x="11041740" y="2205140"/>
              <a:ext cx="892200" cy="63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Nova Geração de Plano de Gestão de dados: questões a serem discutidas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3" name="Google Shape;353;p36"/>
          <p:cNvGrpSpPr/>
          <p:nvPr/>
        </p:nvGrpSpPr>
        <p:grpSpPr>
          <a:xfrm>
            <a:off x="9700806" y="887050"/>
            <a:ext cx="1114500" cy="1114500"/>
            <a:chOff x="9960008" y="1972400"/>
            <a:chExt cx="1114500" cy="1114500"/>
          </a:xfrm>
        </p:grpSpPr>
        <p:sp>
          <p:nvSpPr>
            <p:cNvPr id="354" name="Google Shape;354;p36"/>
            <p:cNvSpPr/>
            <p:nvPr/>
          </p:nvSpPr>
          <p:spPr>
            <a:xfrm>
              <a:off x="9960008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36"/>
            <p:cNvSpPr txBox="1"/>
            <p:nvPr/>
          </p:nvSpPr>
          <p:spPr>
            <a:xfrm>
              <a:off x="10054770" y="2167878"/>
              <a:ext cx="892200" cy="63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MACHINE-ACTIONABLE DATA MANAGEMENT PLAN FOR FIOCRUZ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6" name="Google Shape;356;p36"/>
          <p:cNvGrpSpPr/>
          <p:nvPr/>
        </p:nvGrpSpPr>
        <p:grpSpPr>
          <a:xfrm>
            <a:off x="8695025" y="869560"/>
            <a:ext cx="1114500" cy="1114500"/>
            <a:chOff x="8972550" y="1972400"/>
            <a:chExt cx="1114500" cy="1114500"/>
          </a:xfrm>
        </p:grpSpPr>
        <p:sp>
          <p:nvSpPr>
            <p:cNvPr id="357" name="Google Shape;357;p36"/>
            <p:cNvSpPr/>
            <p:nvPr/>
          </p:nvSpPr>
          <p:spPr>
            <a:xfrm>
              <a:off x="8972550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36"/>
            <p:cNvSpPr txBox="1"/>
            <p:nvPr/>
          </p:nvSpPr>
          <p:spPr>
            <a:xfrm>
              <a:off x="9082344" y="2180645"/>
              <a:ext cx="892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b="0" i="0" lang="cs-CZ" sz="6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I Seminário de Bibliotecas Científicas - Gestão e Compartilhamento de dados de pesquisa: Impactos &amp; Desafios</a:t>
              </a:r>
              <a:endParaRPr b="0" i="0" sz="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9" name="Google Shape;359;p36"/>
          <p:cNvGrpSpPr/>
          <p:nvPr/>
        </p:nvGrpSpPr>
        <p:grpSpPr>
          <a:xfrm>
            <a:off x="7675647" y="880411"/>
            <a:ext cx="1114500" cy="1114500"/>
            <a:chOff x="7931995" y="1972400"/>
            <a:chExt cx="1114500" cy="1114500"/>
          </a:xfrm>
        </p:grpSpPr>
        <p:sp>
          <p:nvSpPr>
            <p:cNvPr id="360" name="Google Shape;360;p36"/>
            <p:cNvSpPr/>
            <p:nvPr/>
          </p:nvSpPr>
          <p:spPr>
            <a:xfrm>
              <a:off x="7931995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36"/>
            <p:cNvSpPr txBox="1"/>
            <p:nvPr/>
          </p:nvSpPr>
          <p:spPr>
            <a:xfrm>
              <a:off x="8051691" y="2180645"/>
              <a:ext cx="892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Gestão e acesso à produção científica e aos dados de pesquisa em saúde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2" name="Google Shape;362;p36"/>
          <p:cNvGrpSpPr/>
          <p:nvPr/>
        </p:nvGrpSpPr>
        <p:grpSpPr>
          <a:xfrm>
            <a:off x="6660279" y="883408"/>
            <a:ext cx="1114500" cy="1114500"/>
            <a:chOff x="6944603" y="1972400"/>
            <a:chExt cx="1114500" cy="1114500"/>
          </a:xfrm>
        </p:grpSpPr>
        <p:sp>
          <p:nvSpPr>
            <p:cNvPr id="363" name="Google Shape;363;p36"/>
            <p:cNvSpPr/>
            <p:nvPr/>
          </p:nvSpPr>
          <p:spPr>
            <a:xfrm>
              <a:off x="6944603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36"/>
            <p:cNvSpPr txBox="1"/>
            <p:nvPr/>
          </p:nvSpPr>
          <p:spPr>
            <a:xfrm>
              <a:off x="7069914" y="2120448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Gestão de Dados de Pesquisa FAIR: dando um jump em seus dados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5" name="Google Shape;365;p36"/>
          <p:cNvGrpSpPr/>
          <p:nvPr/>
        </p:nvGrpSpPr>
        <p:grpSpPr>
          <a:xfrm>
            <a:off x="5679778" y="894562"/>
            <a:ext cx="1114500" cy="1114500"/>
            <a:chOff x="5915903" y="1972400"/>
            <a:chExt cx="1114500" cy="1114500"/>
          </a:xfrm>
        </p:grpSpPr>
        <p:sp>
          <p:nvSpPr>
            <p:cNvPr id="366" name="Google Shape;366;p36"/>
            <p:cNvSpPr/>
            <p:nvPr/>
          </p:nvSpPr>
          <p:spPr>
            <a:xfrm>
              <a:off x="5915903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36"/>
            <p:cNvSpPr txBox="1"/>
            <p:nvPr/>
          </p:nvSpPr>
          <p:spPr>
            <a:xfrm>
              <a:off x="6030538" y="2302825"/>
              <a:ext cx="892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Dados de Pesquisa em Saúde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8" name="Google Shape;368;p36"/>
          <p:cNvGrpSpPr/>
          <p:nvPr/>
        </p:nvGrpSpPr>
        <p:grpSpPr>
          <a:xfrm>
            <a:off x="4680974" y="872745"/>
            <a:ext cx="1114500" cy="1114500"/>
            <a:chOff x="4912603" y="1972400"/>
            <a:chExt cx="1114500" cy="1114500"/>
          </a:xfrm>
        </p:grpSpPr>
        <p:sp>
          <p:nvSpPr>
            <p:cNvPr id="369" name="Google Shape;369;p36"/>
            <p:cNvSpPr/>
            <p:nvPr/>
          </p:nvSpPr>
          <p:spPr>
            <a:xfrm>
              <a:off x="4912603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36"/>
            <p:cNvSpPr txBox="1"/>
            <p:nvPr/>
          </p:nvSpPr>
          <p:spPr>
            <a:xfrm>
              <a:off x="4977832" y="2120448"/>
              <a:ext cx="953400" cy="84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Compartilhamento de dados de pesquisa na Fiocruz: diagnóstico e percepção do pesquisador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1" name="Google Shape;371;p36"/>
          <p:cNvGrpSpPr/>
          <p:nvPr/>
        </p:nvGrpSpPr>
        <p:grpSpPr>
          <a:xfrm>
            <a:off x="3695640" y="830144"/>
            <a:ext cx="1114500" cy="1114500"/>
            <a:chOff x="3960103" y="1972400"/>
            <a:chExt cx="1114500" cy="1114500"/>
          </a:xfrm>
        </p:grpSpPr>
        <p:sp>
          <p:nvSpPr>
            <p:cNvPr id="372" name="Google Shape;372;p36"/>
            <p:cNvSpPr/>
            <p:nvPr/>
          </p:nvSpPr>
          <p:spPr>
            <a:xfrm>
              <a:off x="3960103" y="19724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36"/>
            <p:cNvSpPr txBox="1"/>
            <p:nvPr/>
          </p:nvSpPr>
          <p:spPr>
            <a:xfrm>
              <a:off x="4086082" y="2120448"/>
              <a:ext cx="8922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Abertura de dados de pesquisa: a importância da visão interdisciplinar.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4" name="Google Shape;374;p36"/>
          <p:cNvGrpSpPr/>
          <p:nvPr/>
        </p:nvGrpSpPr>
        <p:grpSpPr>
          <a:xfrm>
            <a:off x="1480157" y="2894509"/>
            <a:ext cx="1114500" cy="1114500"/>
            <a:chOff x="2994903" y="1972400"/>
            <a:chExt cx="1114500" cy="1114500"/>
          </a:xfrm>
        </p:grpSpPr>
        <p:sp>
          <p:nvSpPr>
            <p:cNvPr id="375" name="Google Shape;375;p36"/>
            <p:cNvSpPr/>
            <p:nvPr/>
          </p:nvSpPr>
          <p:spPr>
            <a:xfrm>
              <a:off x="2994903" y="19724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36"/>
            <p:cNvSpPr txBox="1"/>
            <p:nvPr/>
          </p:nvSpPr>
          <p:spPr>
            <a:xfrm>
              <a:off x="3105995" y="2192296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Repositórios de dados de pesquisa no contexto da COVID-19.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36"/>
          <p:cNvGrpSpPr/>
          <p:nvPr/>
        </p:nvGrpSpPr>
        <p:grpSpPr>
          <a:xfrm>
            <a:off x="533053" y="2887126"/>
            <a:ext cx="1114500" cy="1114500"/>
            <a:chOff x="2055103" y="1972400"/>
            <a:chExt cx="1114500" cy="1114500"/>
          </a:xfrm>
        </p:grpSpPr>
        <p:sp>
          <p:nvSpPr>
            <p:cNvPr id="378" name="Google Shape;378;p36"/>
            <p:cNvSpPr/>
            <p:nvPr/>
          </p:nvSpPr>
          <p:spPr>
            <a:xfrm>
              <a:off x="2055103" y="19724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36"/>
            <p:cNvSpPr txBox="1"/>
            <p:nvPr/>
          </p:nvSpPr>
          <p:spPr>
            <a:xfrm>
              <a:off x="2151404" y="2167878"/>
              <a:ext cx="892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Projeto VODAN Brasil – Rede de dados de pesquisa para enfrentamento da COVID-19.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0" name="Google Shape;380;p36"/>
          <p:cNvGrpSpPr/>
          <p:nvPr/>
        </p:nvGrpSpPr>
        <p:grpSpPr>
          <a:xfrm>
            <a:off x="2474733" y="2868024"/>
            <a:ext cx="1114500" cy="1114500"/>
            <a:chOff x="1064503" y="1972400"/>
            <a:chExt cx="1114500" cy="1114500"/>
          </a:xfrm>
        </p:grpSpPr>
        <p:sp>
          <p:nvSpPr>
            <p:cNvPr id="381" name="Google Shape;381;p36"/>
            <p:cNvSpPr/>
            <p:nvPr/>
          </p:nvSpPr>
          <p:spPr>
            <a:xfrm>
              <a:off x="1064503" y="19724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36"/>
            <p:cNvSpPr txBox="1"/>
            <p:nvPr/>
          </p:nvSpPr>
          <p:spPr>
            <a:xfrm>
              <a:off x="1200119" y="2139950"/>
              <a:ext cx="8922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b="0" i="0" lang="cs-CZ" sz="6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Planos de Gestão de Dados na prática: Experiências do pesquisador do campo da saúde com Plano de Gestão de dados da Fiocruz</a:t>
              </a:r>
              <a:endParaRPr b="0" i="0" sz="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3" name="Google Shape;383;p36"/>
          <p:cNvGrpSpPr/>
          <p:nvPr/>
        </p:nvGrpSpPr>
        <p:grpSpPr>
          <a:xfrm>
            <a:off x="9529746" y="2878690"/>
            <a:ext cx="1114500" cy="1114500"/>
            <a:chOff x="162803" y="1972400"/>
            <a:chExt cx="1114500" cy="1114500"/>
          </a:xfrm>
        </p:grpSpPr>
        <p:sp>
          <p:nvSpPr>
            <p:cNvPr id="384" name="Google Shape;384;p36"/>
            <p:cNvSpPr/>
            <p:nvPr/>
          </p:nvSpPr>
          <p:spPr>
            <a:xfrm>
              <a:off x="162803" y="19724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36"/>
            <p:cNvSpPr txBox="1"/>
            <p:nvPr/>
          </p:nvSpPr>
          <p:spPr>
            <a:xfrm>
              <a:off x="248495" y="2182003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Plano de gestão de dados: o que é e como elaborar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6" name="Google Shape;386;p36"/>
          <p:cNvGrpSpPr/>
          <p:nvPr/>
        </p:nvGrpSpPr>
        <p:grpSpPr>
          <a:xfrm>
            <a:off x="1611682" y="1734785"/>
            <a:ext cx="1114500" cy="1114500"/>
            <a:chOff x="162803" y="3039200"/>
            <a:chExt cx="1114500" cy="1114500"/>
          </a:xfrm>
        </p:grpSpPr>
        <p:sp>
          <p:nvSpPr>
            <p:cNvPr id="387" name="Google Shape;387;p36"/>
            <p:cNvSpPr/>
            <p:nvPr/>
          </p:nvSpPr>
          <p:spPr>
            <a:xfrm>
              <a:off x="162803" y="30392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36"/>
            <p:cNvSpPr txBox="1"/>
            <p:nvPr/>
          </p:nvSpPr>
          <p:spPr>
            <a:xfrm>
              <a:off x="254892" y="3265505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Plano de gestão de dados fair: Uma proposta para Fiocruz.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36"/>
          <p:cNvGrpSpPr/>
          <p:nvPr/>
        </p:nvGrpSpPr>
        <p:grpSpPr>
          <a:xfrm>
            <a:off x="7407464" y="5187477"/>
            <a:ext cx="1114500" cy="1114500"/>
            <a:chOff x="162803" y="4118700"/>
            <a:chExt cx="1114500" cy="1114500"/>
          </a:xfrm>
        </p:grpSpPr>
        <p:sp>
          <p:nvSpPr>
            <p:cNvPr id="390" name="Google Shape;390;p36"/>
            <p:cNvSpPr/>
            <p:nvPr/>
          </p:nvSpPr>
          <p:spPr>
            <a:xfrm>
              <a:off x="162803" y="4118700"/>
              <a:ext cx="1114500" cy="1114500"/>
            </a:xfrm>
            <a:prstGeom prst="ellipse">
              <a:avLst/>
            </a:prstGeom>
            <a:solidFill>
              <a:srgbClr val="EFC7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36"/>
            <p:cNvSpPr txBox="1"/>
            <p:nvPr/>
          </p:nvSpPr>
          <p:spPr>
            <a:xfrm>
              <a:off x="253240" y="4486202"/>
              <a:ext cx="892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Preservação e Curadoria de dados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2" name="Google Shape;392;p36"/>
          <p:cNvGrpSpPr/>
          <p:nvPr/>
        </p:nvGrpSpPr>
        <p:grpSpPr>
          <a:xfrm>
            <a:off x="8703574" y="1824740"/>
            <a:ext cx="1114500" cy="1114500"/>
            <a:chOff x="162803" y="5160100"/>
            <a:chExt cx="1114500" cy="1114500"/>
          </a:xfrm>
        </p:grpSpPr>
        <p:sp>
          <p:nvSpPr>
            <p:cNvPr id="393" name="Google Shape;393;p36"/>
            <p:cNvSpPr/>
            <p:nvPr/>
          </p:nvSpPr>
          <p:spPr>
            <a:xfrm>
              <a:off x="162803" y="51601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36"/>
            <p:cNvSpPr txBox="1"/>
            <p:nvPr/>
          </p:nvSpPr>
          <p:spPr>
            <a:xfrm>
              <a:off x="238517" y="5483930"/>
              <a:ext cx="892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Gestão de dados de pesquisa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5" name="Google Shape;395;p36"/>
          <p:cNvGrpSpPr/>
          <p:nvPr/>
        </p:nvGrpSpPr>
        <p:grpSpPr>
          <a:xfrm>
            <a:off x="2596323" y="1756873"/>
            <a:ext cx="1114500" cy="1114500"/>
            <a:chOff x="1064503" y="3039200"/>
            <a:chExt cx="1114500" cy="1114500"/>
          </a:xfrm>
        </p:grpSpPr>
        <p:sp>
          <p:nvSpPr>
            <p:cNvPr id="396" name="Google Shape;396;p36"/>
            <p:cNvSpPr/>
            <p:nvPr/>
          </p:nvSpPr>
          <p:spPr>
            <a:xfrm>
              <a:off x="1064503" y="30392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36"/>
            <p:cNvSpPr txBox="1"/>
            <p:nvPr/>
          </p:nvSpPr>
          <p:spPr>
            <a:xfrm>
              <a:off x="1196947" y="3285546"/>
              <a:ext cx="892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b="0" i="0" lang="cs-CZ" sz="6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Rede Go Fair Brasil Saúde: uma Rede de apoio à Gestão e Abertura de Dados de Pesquisa em Saúde no Brasil.</a:t>
              </a:r>
              <a:endParaRPr b="0" i="0" sz="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8" name="Google Shape;398;p36"/>
          <p:cNvGrpSpPr/>
          <p:nvPr/>
        </p:nvGrpSpPr>
        <p:grpSpPr>
          <a:xfrm>
            <a:off x="533053" y="3852898"/>
            <a:ext cx="1114500" cy="1114500"/>
            <a:chOff x="1064503" y="4118700"/>
            <a:chExt cx="1114500" cy="1114500"/>
          </a:xfrm>
        </p:grpSpPr>
        <p:sp>
          <p:nvSpPr>
            <p:cNvPr id="399" name="Google Shape;399;p36"/>
            <p:cNvSpPr/>
            <p:nvPr/>
          </p:nvSpPr>
          <p:spPr>
            <a:xfrm>
              <a:off x="1064503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36"/>
            <p:cNvSpPr txBox="1"/>
            <p:nvPr/>
          </p:nvSpPr>
          <p:spPr>
            <a:xfrm>
              <a:off x="1189320" y="4267171"/>
              <a:ext cx="892200" cy="84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 importância da Ciência Aberta e da gestão de dados científicos para a comunidade acadêmica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1" name="Google Shape;401;p36"/>
          <p:cNvGrpSpPr/>
          <p:nvPr/>
        </p:nvGrpSpPr>
        <p:grpSpPr>
          <a:xfrm>
            <a:off x="537381" y="5112709"/>
            <a:ext cx="1114500" cy="1114500"/>
            <a:chOff x="1064503" y="5160100"/>
            <a:chExt cx="1114500" cy="1114500"/>
          </a:xfrm>
        </p:grpSpPr>
        <p:sp>
          <p:nvSpPr>
            <p:cNvPr id="402" name="Google Shape;402;p36"/>
            <p:cNvSpPr/>
            <p:nvPr/>
          </p:nvSpPr>
          <p:spPr>
            <a:xfrm>
              <a:off x="1064503" y="5160100"/>
              <a:ext cx="1114500" cy="1114500"/>
            </a:xfrm>
            <a:prstGeom prst="ellipse">
              <a:avLst/>
            </a:prstGeom>
            <a:solidFill>
              <a:srgbClr val="EFC7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36"/>
            <p:cNvSpPr txBox="1"/>
            <p:nvPr/>
          </p:nvSpPr>
          <p:spPr>
            <a:xfrm>
              <a:off x="1196947" y="5401825"/>
              <a:ext cx="892200" cy="63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Disciplina Gestão de Dados de Pesquisa para o Mestrado em Biblioteconomia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4" name="Google Shape;404;p36"/>
          <p:cNvGrpSpPr/>
          <p:nvPr/>
        </p:nvGrpSpPr>
        <p:grpSpPr>
          <a:xfrm>
            <a:off x="3604351" y="1778961"/>
            <a:ext cx="1114500" cy="1114500"/>
            <a:chOff x="2055103" y="3039200"/>
            <a:chExt cx="1114500" cy="1114500"/>
          </a:xfrm>
        </p:grpSpPr>
        <p:sp>
          <p:nvSpPr>
            <p:cNvPr id="405" name="Google Shape;405;p36"/>
            <p:cNvSpPr/>
            <p:nvPr/>
          </p:nvSpPr>
          <p:spPr>
            <a:xfrm>
              <a:off x="2055103" y="30392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36"/>
            <p:cNvSpPr txBox="1"/>
            <p:nvPr/>
          </p:nvSpPr>
          <p:spPr>
            <a:xfrm>
              <a:off x="2160805" y="3179227"/>
              <a:ext cx="892200" cy="84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Repositórios de dados de pesquisa em saúde pública: um panorama a partir do re3data.org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7" name="Google Shape;407;p36"/>
          <p:cNvGrpSpPr/>
          <p:nvPr/>
        </p:nvGrpSpPr>
        <p:grpSpPr>
          <a:xfrm>
            <a:off x="1480157" y="3860279"/>
            <a:ext cx="1114500" cy="1114500"/>
            <a:chOff x="2055103" y="4118700"/>
            <a:chExt cx="1114500" cy="1114500"/>
          </a:xfrm>
        </p:grpSpPr>
        <p:sp>
          <p:nvSpPr>
            <p:cNvPr id="408" name="Google Shape;408;p36"/>
            <p:cNvSpPr/>
            <p:nvPr/>
          </p:nvSpPr>
          <p:spPr>
            <a:xfrm>
              <a:off x="2055103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36"/>
            <p:cNvSpPr txBox="1"/>
            <p:nvPr/>
          </p:nvSpPr>
          <p:spPr>
            <a:xfrm>
              <a:off x="2199531" y="4276507"/>
              <a:ext cx="8922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As 5 Leis de Ranganathan aplicada à Gestão de Dados de Pesquisa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36"/>
          <p:cNvGrpSpPr/>
          <p:nvPr/>
        </p:nvGrpSpPr>
        <p:grpSpPr>
          <a:xfrm>
            <a:off x="1527981" y="5112709"/>
            <a:ext cx="1114500" cy="1114500"/>
            <a:chOff x="2055103" y="5160100"/>
            <a:chExt cx="1114500" cy="1114500"/>
          </a:xfrm>
        </p:grpSpPr>
        <p:sp>
          <p:nvSpPr>
            <p:cNvPr id="411" name="Google Shape;411;p36"/>
            <p:cNvSpPr/>
            <p:nvPr/>
          </p:nvSpPr>
          <p:spPr>
            <a:xfrm>
              <a:off x="2055103" y="5160100"/>
              <a:ext cx="1114500" cy="1114500"/>
            </a:xfrm>
            <a:prstGeom prst="ellipse">
              <a:avLst/>
            </a:prstGeom>
            <a:solidFill>
              <a:srgbClr val="EFC7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36"/>
            <p:cNvSpPr txBox="1"/>
            <p:nvPr/>
          </p:nvSpPr>
          <p:spPr>
            <a:xfrm>
              <a:off x="2140795" y="5350588"/>
              <a:ext cx="892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Aulas de Gestão de Dados para o Mestrado e Doutorado em Ciência da Informação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3" name="Google Shape;413;p36"/>
          <p:cNvGrpSpPr/>
          <p:nvPr/>
        </p:nvGrpSpPr>
        <p:grpSpPr>
          <a:xfrm>
            <a:off x="4607647" y="1800302"/>
            <a:ext cx="1114500" cy="1114500"/>
            <a:chOff x="2994903" y="3039200"/>
            <a:chExt cx="1114500" cy="1114500"/>
          </a:xfrm>
        </p:grpSpPr>
        <p:sp>
          <p:nvSpPr>
            <p:cNvPr id="414" name="Google Shape;414;p36"/>
            <p:cNvSpPr/>
            <p:nvPr/>
          </p:nvSpPr>
          <p:spPr>
            <a:xfrm>
              <a:off x="2994903" y="30392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36"/>
            <p:cNvSpPr txBox="1"/>
            <p:nvPr/>
          </p:nvSpPr>
          <p:spPr>
            <a:xfrm>
              <a:off x="3094350" y="3381877"/>
              <a:ext cx="892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Workshop “Gestão de dados FAIR”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36"/>
          <p:cNvGrpSpPr/>
          <p:nvPr/>
        </p:nvGrpSpPr>
        <p:grpSpPr>
          <a:xfrm>
            <a:off x="10541858" y="3899819"/>
            <a:ext cx="1114500" cy="1114500"/>
            <a:chOff x="2994903" y="4118700"/>
            <a:chExt cx="1114500" cy="1114500"/>
          </a:xfrm>
        </p:grpSpPr>
        <p:sp>
          <p:nvSpPr>
            <p:cNvPr id="417" name="Google Shape;417;p36"/>
            <p:cNvSpPr/>
            <p:nvPr/>
          </p:nvSpPr>
          <p:spPr>
            <a:xfrm>
              <a:off x="2994903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6"/>
            <p:cNvSpPr txBox="1"/>
            <p:nvPr/>
          </p:nvSpPr>
          <p:spPr>
            <a:xfrm>
              <a:off x="3123441" y="4302903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Ciclo de vida da gestão dos dados: do planejamento à fairificação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9" name="Google Shape;419;p36"/>
          <p:cNvGrpSpPr/>
          <p:nvPr/>
        </p:nvGrpSpPr>
        <p:grpSpPr>
          <a:xfrm>
            <a:off x="9715681" y="1818878"/>
            <a:ext cx="1114500" cy="1114500"/>
            <a:chOff x="2994903" y="5160100"/>
            <a:chExt cx="1114500" cy="1114500"/>
          </a:xfrm>
        </p:grpSpPr>
        <p:sp>
          <p:nvSpPr>
            <p:cNvPr id="420" name="Google Shape;420;p36"/>
            <p:cNvSpPr/>
            <p:nvPr/>
          </p:nvSpPr>
          <p:spPr>
            <a:xfrm>
              <a:off x="2994903" y="51601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36"/>
            <p:cNvSpPr txBox="1"/>
            <p:nvPr/>
          </p:nvSpPr>
          <p:spPr>
            <a:xfrm>
              <a:off x="3133181" y="5350588"/>
              <a:ext cx="892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Aulas de Gestão de Dados para o Mestrado e Doutorado em Ciência da Informação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2" name="Google Shape;422;p36"/>
          <p:cNvGrpSpPr/>
          <p:nvPr/>
        </p:nvGrpSpPr>
        <p:grpSpPr>
          <a:xfrm>
            <a:off x="5650771" y="1844861"/>
            <a:ext cx="1114500" cy="1114500"/>
            <a:chOff x="3960103" y="3039200"/>
            <a:chExt cx="1114500" cy="1114500"/>
          </a:xfrm>
        </p:grpSpPr>
        <p:sp>
          <p:nvSpPr>
            <p:cNvPr id="423" name="Google Shape;423;p36"/>
            <p:cNvSpPr/>
            <p:nvPr/>
          </p:nvSpPr>
          <p:spPr>
            <a:xfrm>
              <a:off x="3960103" y="30392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6"/>
            <p:cNvSpPr txBox="1"/>
            <p:nvPr/>
          </p:nvSpPr>
          <p:spPr>
            <a:xfrm>
              <a:off x="4033859" y="3240486"/>
              <a:ext cx="9717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Compartilhamento de dados de pesquisa em neurociências: a percepção luso-brasileira.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5" name="Google Shape;425;p36"/>
          <p:cNvGrpSpPr/>
          <p:nvPr/>
        </p:nvGrpSpPr>
        <p:grpSpPr>
          <a:xfrm>
            <a:off x="3455045" y="3815049"/>
            <a:ext cx="1114500" cy="1114500"/>
            <a:chOff x="3960103" y="4118700"/>
            <a:chExt cx="1114500" cy="1114500"/>
          </a:xfrm>
        </p:grpSpPr>
        <p:sp>
          <p:nvSpPr>
            <p:cNvPr id="426" name="Google Shape;426;p36"/>
            <p:cNvSpPr/>
            <p:nvPr/>
          </p:nvSpPr>
          <p:spPr>
            <a:xfrm>
              <a:off x="3960103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6"/>
            <p:cNvSpPr txBox="1"/>
            <p:nvPr/>
          </p:nvSpPr>
          <p:spPr>
            <a:xfrm>
              <a:off x="4085876" y="4340952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Como tratar e disponibilizar abertamente meus dados pesquisa?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36"/>
          <p:cNvGrpSpPr/>
          <p:nvPr/>
        </p:nvGrpSpPr>
        <p:grpSpPr>
          <a:xfrm>
            <a:off x="6654663" y="1845801"/>
            <a:ext cx="1114500" cy="1114500"/>
            <a:chOff x="4912603" y="3039200"/>
            <a:chExt cx="1114500" cy="1114500"/>
          </a:xfrm>
        </p:grpSpPr>
        <p:sp>
          <p:nvSpPr>
            <p:cNvPr id="429" name="Google Shape;429;p36"/>
            <p:cNvSpPr/>
            <p:nvPr/>
          </p:nvSpPr>
          <p:spPr>
            <a:xfrm>
              <a:off x="4912603" y="30392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36"/>
            <p:cNvSpPr txBox="1"/>
            <p:nvPr/>
          </p:nvSpPr>
          <p:spPr>
            <a:xfrm>
              <a:off x="5025591" y="3378998"/>
              <a:ext cx="892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Workshop Gestão de dados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36"/>
          <p:cNvGrpSpPr/>
          <p:nvPr/>
        </p:nvGrpSpPr>
        <p:grpSpPr>
          <a:xfrm>
            <a:off x="4441921" y="3847999"/>
            <a:ext cx="1114500" cy="1114500"/>
            <a:chOff x="4912603" y="4118700"/>
            <a:chExt cx="1114500" cy="1114500"/>
          </a:xfrm>
        </p:grpSpPr>
        <p:sp>
          <p:nvSpPr>
            <p:cNvPr id="432" name="Google Shape;432;p36"/>
            <p:cNvSpPr/>
            <p:nvPr/>
          </p:nvSpPr>
          <p:spPr>
            <a:xfrm>
              <a:off x="4912603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36"/>
            <p:cNvSpPr txBox="1"/>
            <p:nvPr/>
          </p:nvSpPr>
          <p:spPr>
            <a:xfrm>
              <a:off x="5038983" y="4338062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Curadoria de conteúdo e gestão de dados de pesquisa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4" name="Google Shape;434;p36"/>
          <p:cNvSpPr/>
          <p:nvPr/>
        </p:nvSpPr>
        <p:spPr>
          <a:xfrm>
            <a:off x="3482929" y="5186207"/>
            <a:ext cx="1114500" cy="1114500"/>
          </a:xfrm>
          <a:prstGeom prst="ellipse">
            <a:avLst/>
          </a:prstGeom>
          <a:solidFill>
            <a:srgbClr val="EFC7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5" name="Google Shape;435;p36"/>
          <p:cNvGrpSpPr/>
          <p:nvPr/>
        </p:nvGrpSpPr>
        <p:grpSpPr>
          <a:xfrm>
            <a:off x="5465076" y="3848939"/>
            <a:ext cx="1114500" cy="1114500"/>
            <a:chOff x="5915903" y="4118700"/>
            <a:chExt cx="1114500" cy="1114500"/>
          </a:xfrm>
        </p:grpSpPr>
        <p:sp>
          <p:nvSpPr>
            <p:cNvPr id="436" name="Google Shape;436;p36"/>
            <p:cNvSpPr/>
            <p:nvPr/>
          </p:nvSpPr>
          <p:spPr>
            <a:xfrm>
              <a:off x="5915903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36"/>
            <p:cNvSpPr txBox="1"/>
            <p:nvPr/>
          </p:nvSpPr>
          <p:spPr>
            <a:xfrm>
              <a:off x="6029979" y="4522728"/>
              <a:ext cx="8922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Curadoria Digital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8" name="Google Shape;438;p36"/>
          <p:cNvGrpSpPr/>
          <p:nvPr/>
        </p:nvGrpSpPr>
        <p:grpSpPr>
          <a:xfrm>
            <a:off x="10584880" y="5173373"/>
            <a:ext cx="1114500" cy="1114500"/>
            <a:chOff x="6944603" y="3039200"/>
            <a:chExt cx="1114500" cy="1114500"/>
          </a:xfrm>
        </p:grpSpPr>
        <p:sp>
          <p:nvSpPr>
            <p:cNvPr id="439" name="Google Shape;439;p36"/>
            <p:cNvSpPr/>
            <p:nvPr/>
          </p:nvSpPr>
          <p:spPr>
            <a:xfrm>
              <a:off x="6944603" y="3039200"/>
              <a:ext cx="1114500" cy="1114500"/>
            </a:xfrm>
            <a:prstGeom prst="ellipse">
              <a:avLst/>
            </a:prstGeom>
            <a:solidFill>
              <a:srgbClr val="EFC7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36"/>
            <p:cNvSpPr txBox="1"/>
            <p:nvPr/>
          </p:nvSpPr>
          <p:spPr>
            <a:xfrm>
              <a:off x="7050281" y="3317431"/>
              <a:ext cx="8922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 Gestão de Informação sobre Biodiversidade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1" name="Google Shape;441;p36"/>
          <p:cNvGrpSpPr/>
          <p:nvPr/>
        </p:nvGrpSpPr>
        <p:grpSpPr>
          <a:xfrm>
            <a:off x="6517969" y="3866884"/>
            <a:ext cx="1114500" cy="1114500"/>
            <a:chOff x="6944603" y="4118700"/>
            <a:chExt cx="1114500" cy="1114500"/>
          </a:xfrm>
        </p:grpSpPr>
        <p:sp>
          <p:nvSpPr>
            <p:cNvPr id="442" name="Google Shape;442;p36"/>
            <p:cNvSpPr/>
            <p:nvPr/>
          </p:nvSpPr>
          <p:spPr>
            <a:xfrm>
              <a:off x="6944603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36"/>
            <p:cNvSpPr txBox="1"/>
            <p:nvPr/>
          </p:nvSpPr>
          <p:spPr>
            <a:xfrm>
              <a:off x="7069914" y="4257256"/>
              <a:ext cx="8922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Curadoria Digital: nova oferta de serviço em Bibliotecas de pesquisa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4" name="Google Shape;444;p36"/>
          <p:cNvSpPr/>
          <p:nvPr/>
        </p:nvSpPr>
        <p:spPr>
          <a:xfrm>
            <a:off x="5469799" y="2926407"/>
            <a:ext cx="1114500" cy="1114500"/>
          </a:xfrm>
          <a:prstGeom prst="ellipse">
            <a:avLst/>
          </a:prstGeom>
          <a:solidFill>
            <a:srgbClr val="FFE35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5" name="Google Shape;445;p36"/>
          <p:cNvGrpSpPr/>
          <p:nvPr/>
        </p:nvGrpSpPr>
        <p:grpSpPr>
          <a:xfrm>
            <a:off x="7579552" y="3876388"/>
            <a:ext cx="1114500" cy="1114500"/>
            <a:chOff x="7931995" y="4118700"/>
            <a:chExt cx="1114500" cy="1114500"/>
          </a:xfrm>
        </p:grpSpPr>
        <p:sp>
          <p:nvSpPr>
            <p:cNvPr id="446" name="Google Shape;446;p36"/>
            <p:cNvSpPr/>
            <p:nvPr/>
          </p:nvSpPr>
          <p:spPr>
            <a:xfrm>
              <a:off x="7931995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36"/>
            <p:cNvSpPr txBox="1"/>
            <p:nvPr/>
          </p:nvSpPr>
          <p:spPr>
            <a:xfrm>
              <a:off x="8043087" y="4397976"/>
              <a:ext cx="8922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Dados de pesquisa: gestão e curadoria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8" name="Google Shape;448;p36"/>
          <p:cNvGrpSpPr/>
          <p:nvPr/>
        </p:nvGrpSpPr>
        <p:grpSpPr>
          <a:xfrm>
            <a:off x="6512397" y="2894039"/>
            <a:ext cx="1114500" cy="1114500"/>
            <a:chOff x="8972550" y="3039200"/>
            <a:chExt cx="1114500" cy="1114500"/>
          </a:xfrm>
        </p:grpSpPr>
        <p:sp>
          <p:nvSpPr>
            <p:cNvPr id="449" name="Google Shape;449;p36"/>
            <p:cNvSpPr/>
            <p:nvPr/>
          </p:nvSpPr>
          <p:spPr>
            <a:xfrm>
              <a:off x="8972550" y="30392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36"/>
            <p:cNvSpPr txBox="1"/>
            <p:nvPr/>
          </p:nvSpPr>
          <p:spPr>
            <a:xfrm>
              <a:off x="9071592" y="3419684"/>
              <a:ext cx="8922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Open Data Day 2020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1" name="Google Shape;451;p36"/>
          <p:cNvGrpSpPr/>
          <p:nvPr/>
        </p:nvGrpSpPr>
        <p:grpSpPr>
          <a:xfrm>
            <a:off x="8562448" y="3874833"/>
            <a:ext cx="1114500" cy="1114500"/>
            <a:chOff x="8972550" y="4118700"/>
            <a:chExt cx="1114500" cy="1114500"/>
          </a:xfrm>
        </p:grpSpPr>
        <p:sp>
          <p:nvSpPr>
            <p:cNvPr id="452" name="Google Shape;452;p36"/>
            <p:cNvSpPr/>
            <p:nvPr/>
          </p:nvSpPr>
          <p:spPr>
            <a:xfrm>
              <a:off x="8972550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36"/>
            <p:cNvSpPr txBox="1"/>
            <p:nvPr/>
          </p:nvSpPr>
          <p:spPr>
            <a:xfrm>
              <a:off x="9081000" y="4363092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Gestão e reuso de dados científicos no contexto do COVID-19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4" name="Google Shape;454;p36"/>
          <p:cNvGrpSpPr/>
          <p:nvPr/>
        </p:nvGrpSpPr>
        <p:grpSpPr>
          <a:xfrm>
            <a:off x="2488746" y="5173373"/>
            <a:ext cx="1114500" cy="1114500"/>
            <a:chOff x="9960008" y="3039200"/>
            <a:chExt cx="1114500" cy="1114500"/>
          </a:xfrm>
        </p:grpSpPr>
        <p:sp>
          <p:nvSpPr>
            <p:cNvPr id="455" name="Google Shape;455;p36"/>
            <p:cNvSpPr/>
            <p:nvPr/>
          </p:nvSpPr>
          <p:spPr>
            <a:xfrm>
              <a:off x="9960008" y="3039200"/>
              <a:ext cx="1114500" cy="1114500"/>
            </a:xfrm>
            <a:prstGeom prst="ellipse">
              <a:avLst/>
            </a:prstGeom>
            <a:solidFill>
              <a:srgbClr val="EFC7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36"/>
            <p:cNvSpPr txBox="1"/>
            <p:nvPr/>
          </p:nvSpPr>
          <p:spPr>
            <a:xfrm>
              <a:off x="10072996" y="3410059"/>
              <a:ext cx="8922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Open Data Day 2021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7" name="Google Shape;457;p36"/>
          <p:cNvSpPr/>
          <p:nvPr/>
        </p:nvSpPr>
        <p:spPr>
          <a:xfrm>
            <a:off x="8524691" y="5258957"/>
            <a:ext cx="957900" cy="957900"/>
          </a:xfrm>
          <a:prstGeom prst="ellipse">
            <a:avLst/>
          </a:prstGeom>
          <a:solidFill>
            <a:srgbClr val="FFE35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8" name="Google Shape;458;p36"/>
          <p:cNvGrpSpPr/>
          <p:nvPr/>
        </p:nvGrpSpPr>
        <p:grpSpPr>
          <a:xfrm>
            <a:off x="9536662" y="3847999"/>
            <a:ext cx="1114500" cy="1114500"/>
            <a:chOff x="9960008" y="4118700"/>
            <a:chExt cx="1114500" cy="1114500"/>
          </a:xfrm>
        </p:grpSpPr>
        <p:sp>
          <p:nvSpPr>
            <p:cNvPr id="459" name="Google Shape;459;p36"/>
            <p:cNvSpPr/>
            <p:nvPr/>
          </p:nvSpPr>
          <p:spPr>
            <a:xfrm>
              <a:off x="9960008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36"/>
            <p:cNvSpPr txBox="1"/>
            <p:nvPr/>
          </p:nvSpPr>
          <p:spPr>
            <a:xfrm>
              <a:off x="10072996" y="4324010"/>
              <a:ext cx="892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cs-CZ" sz="7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Na onda dos dados: profissionais da informação e gestão de dados de pesquisa</a:t>
              </a:r>
              <a:endPara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1" name="Google Shape;461;p36"/>
          <p:cNvGrpSpPr/>
          <p:nvPr/>
        </p:nvGrpSpPr>
        <p:grpSpPr>
          <a:xfrm>
            <a:off x="7659852" y="1833078"/>
            <a:ext cx="1114500" cy="1114500"/>
            <a:chOff x="10914805" y="3039200"/>
            <a:chExt cx="1114500" cy="1114500"/>
          </a:xfrm>
        </p:grpSpPr>
        <p:sp>
          <p:nvSpPr>
            <p:cNvPr id="462" name="Google Shape;462;p36"/>
            <p:cNvSpPr/>
            <p:nvPr/>
          </p:nvSpPr>
          <p:spPr>
            <a:xfrm>
              <a:off x="10914805" y="3039200"/>
              <a:ext cx="1114500" cy="1114500"/>
            </a:xfrm>
            <a:prstGeom prst="ellipse">
              <a:avLst/>
            </a:prstGeom>
            <a:solidFill>
              <a:srgbClr val="FEF5C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36"/>
            <p:cNvSpPr txBox="1"/>
            <p:nvPr/>
          </p:nvSpPr>
          <p:spPr>
            <a:xfrm>
              <a:off x="11025897" y="3248803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Seminário de Gestão e Preservação de Dados em Humanidades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4" name="Google Shape;464;p36"/>
          <p:cNvGrpSpPr/>
          <p:nvPr/>
        </p:nvGrpSpPr>
        <p:grpSpPr>
          <a:xfrm>
            <a:off x="10544555" y="2892197"/>
            <a:ext cx="1114500" cy="1114500"/>
            <a:chOff x="10914805" y="4118700"/>
            <a:chExt cx="1114500" cy="1114500"/>
          </a:xfrm>
        </p:grpSpPr>
        <p:sp>
          <p:nvSpPr>
            <p:cNvPr id="465" name="Google Shape;465;p36"/>
            <p:cNvSpPr/>
            <p:nvPr/>
          </p:nvSpPr>
          <p:spPr>
            <a:xfrm>
              <a:off x="10914805" y="4118700"/>
              <a:ext cx="1114500" cy="1114500"/>
            </a:xfrm>
            <a:prstGeom prst="ellipse">
              <a:avLst/>
            </a:prstGeom>
            <a:solidFill>
              <a:srgbClr val="FFE35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36"/>
            <p:cNvSpPr txBox="1"/>
            <p:nvPr/>
          </p:nvSpPr>
          <p:spPr>
            <a:xfrm>
              <a:off x="11025897" y="4338062"/>
              <a:ext cx="8922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cs-CZ" sz="8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Profissionais da Informação e Gestão de Dados de Pesquisa</a:t>
              </a:r>
              <a:endParaRPr b="0" i="0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7" name="Google Shape;467;p36"/>
          <p:cNvSpPr/>
          <p:nvPr/>
        </p:nvSpPr>
        <p:spPr>
          <a:xfrm>
            <a:off x="8592883" y="5325590"/>
            <a:ext cx="817200" cy="817200"/>
          </a:xfrm>
          <a:prstGeom prst="ellipse">
            <a:avLst/>
          </a:prstGeom>
          <a:solidFill>
            <a:srgbClr val="FEF5C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36"/>
          <p:cNvSpPr txBox="1"/>
          <p:nvPr/>
        </p:nvSpPr>
        <p:spPr>
          <a:xfrm>
            <a:off x="8551257" y="5482381"/>
            <a:ext cx="892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cs-CZ" sz="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Coordenação de disciplina Ciência Aberta no mestrado e doutorado da Fiocruz</a:t>
            </a:r>
            <a:endParaRPr b="0" i="0" sz="6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36"/>
          <p:cNvSpPr/>
          <p:nvPr/>
        </p:nvSpPr>
        <p:spPr>
          <a:xfrm>
            <a:off x="3559513" y="5275260"/>
            <a:ext cx="957900" cy="957900"/>
          </a:xfrm>
          <a:prstGeom prst="ellipse">
            <a:avLst/>
          </a:prstGeom>
          <a:solidFill>
            <a:srgbClr val="FFE35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36"/>
          <p:cNvSpPr/>
          <p:nvPr/>
        </p:nvSpPr>
        <p:spPr>
          <a:xfrm>
            <a:off x="5527933" y="2994569"/>
            <a:ext cx="997500" cy="997500"/>
          </a:xfrm>
          <a:prstGeom prst="ellipse">
            <a:avLst/>
          </a:prstGeom>
          <a:solidFill>
            <a:srgbClr val="FEF5C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36"/>
          <p:cNvSpPr txBox="1"/>
          <p:nvPr/>
        </p:nvSpPr>
        <p:spPr>
          <a:xfrm>
            <a:off x="3580818" y="5434933"/>
            <a:ext cx="892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cs-CZ" sz="5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ACESSO ABERTO À PRODUÇÃO CIENTÍFICA E GESTÃO DE DADOS DE PESQUISA PARA BIBLIOTECÁRIOS: PRINCIPAIS CONCEITOS</a:t>
            </a:r>
            <a:endParaRPr b="0" i="0" sz="5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36"/>
          <p:cNvSpPr txBox="1"/>
          <p:nvPr/>
        </p:nvSpPr>
        <p:spPr>
          <a:xfrm>
            <a:off x="5580891" y="3266194"/>
            <a:ext cx="892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cs-CZ" sz="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Gestão de Dados Espaciais</a:t>
            </a:r>
            <a:endParaRPr b="0" i="0" sz="8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36"/>
          <p:cNvSpPr/>
          <p:nvPr/>
        </p:nvSpPr>
        <p:spPr>
          <a:xfrm>
            <a:off x="4981090" y="6381750"/>
            <a:ext cx="171300" cy="171300"/>
          </a:xfrm>
          <a:prstGeom prst="rect">
            <a:avLst/>
          </a:prstGeom>
          <a:solidFill>
            <a:srgbClr val="FEF5C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36"/>
          <p:cNvSpPr/>
          <p:nvPr/>
        </p:nvSpPr>
        <p:spPr>
          <a:xfrm>
            <a:off x="5791100" y="6381750"/>
            <a:ext cx="171300" cy="171300"/>
          </a:xfrm>
          <a:prstGeom prst="rect">
            <a:avLst/>
          </a:prstGeom>
          <a:solidFill>
            <a:srgbClr val="FFE35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36"/>
          <p:cNvSpPr/>
          <p:nvPr/>
        </p:nvSpPr>
        <p:spPr>
          <a:xfrm>
            <a:off x="6570746" y="6381750"/>
            <a:ext cx="171300" cy="171300"/>
          </a:xfrm>
          <a:prstGeom prst="rect">
            <a:avLst/>
          </a:prstGeom>
          <a:solidFill>
            <a:srgbClr val="EFC7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36"/>
          <p:cNvSpPr txBox="1"/>
          <p:nvPr/>
        </p:nvSpPr>
        <p:spPr>
          <a:xfrm>
            <a:off x="5170284" y="6362055"/>
            <a:ext cx="4524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cs-CZ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36"/>
          <p:cNvSpPr txBox="1"/>
          <p:nvPr/>
        </p:nvSpPr>
        <p:spPr>
          <a:xfrm>
            <a:off x="6018795" y="6362055"/>
            <a:ext cx="4524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cs-CZ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2020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36"/>
          <p:cNvSpPr txBox="1"/>
          <p:nvPr/>
        </p:nvSpPr>
        <p:spPr>
          <a:xfrm>
            <a:off x="6865818" y="6362055"/>
            <a:ext cx="4524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cs-CZ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2021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36"/>
          <p:cNvSpPr txBox="1"/>
          <p:nvPr>
            <p:ph type="title"/>
          </p:nvPr>
        </p:nvSpPr>
        <p:spPr>
          <a:xfrm>
            <a:off x="1227350" y="6394800"/>
            <a:ext cx="35004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0" lang="cs-CZ" sz="1800">
                <a:solidFill>
                  <a:schemeClr val="accent1"/>
                </a:solidFill>
              </a:rPr>
              <a:t>https://www.arca.fiocruz.br/handle/icict/47839</a:t>
            </a:r>
            <a:endParaRPr b="0" sz="1800">
              <a:solidFill>
                <a:schemeClr val="accent1"/>
              </a:solidFill>
            </a:endParaRPr>
          </a:p>
        </p:txBody>
      </p:sp>
      <p:sp>
        <p:nvSpPr>
          <p:cNvPr id="480" name="Google Shape;480;p36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1" name="Google Shape;48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>
            <p:ph idx="1" type="body"/>
          </p:nvPr>
        </p:nvSpPr>
        <p:spPr>
          <a:xfrm>
            <a:off x="794075" y="1034475"/>
            <a:ext cx="10628100" cy="437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 FAIR Brasil Health – Fiocruz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 FAIR Brasil Nursing – Unirio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 FAIR Brasil Humanities – Ibict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 FAIR Brasil ECTI (Teaching, Science, Technology and Innovation)  – Capes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 FAIR Brasil Nuclear Sciences– National Commission for Nuclear Energy </a:t>
            </a:r>
            <a:r>
              <a:rPr b="0" lang="cs-CZ" sz="2800"/>
              <a:t>– CNEN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 FAIR Brasil Agriculture – Embrapa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 FAIR Brasil Biodiversity  – Rio de Janeiro Botanical Garden</a:t>
            </a:r>
            <a:endParaRPr b="0" sz="2800"/>
          </a:p>
        </p:txBody>
      </p:sp>
      <p:sp>
        <p:nvSpPr>
          <p:cNvPr id="487" name="Google Shape;487;p37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37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9" name="Google Shape;48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37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5 - </a:t>
            </a:r>
            <a:r>
              <a:rPr lang="cs-CZ"/>
              <a:t>Implementation Networks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8"/>
          <p:cNvSpPr txBox="1"/>
          <p:nvPr>
            <p:ph idx="1" type="body"/>
          </p:nvPr>
        </p:nvSpPr>
        <p:spPr>
          <a:xfrm>
            <a:off x="1005075" y="5184025"/>
            <a:ext cx="10628100" cy="8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0" lang="cs-CZ" sz="2800"/>
              <a:t>If I have seen further, it is by standing on the shoulders of giants</a:t>
            </a:r>
            <a:endParaRPr b="0" sz="2800"/>
          </a:p>
        </p:txBody>
      </p:sp>
      <p:sp>
        <p:nvSpPr>
          <p:cNvPr id="497" name="Google Shape;497;p38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38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9" name="Google Shape;49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38"/>
          <p:cNvSpPr txBox="1"/>
          <p:nvPr>
            <p:ph type="title"/>
          </p:nvPr>
        </p:nvSpPr>
        <p:spPr>
          <a:xfrm>
            <a:off x="3625175" y="152400"/>
            <a:ext cx="55134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Community Engagement</a:t>
            </a:r>
            <a:endParaRPr/>
          </a:p>
        </p:txBody>
      </p:sp>
      <p:pic>
        <p:nvPicPr>
          <p:cNvPr id="502" name="Google Shape;502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53887" y="1078500"/>
            <a:ext cx="2903125" cy="4067424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38"/>
          <p:cNvSpPr txBox="1"/>
          <p:nvPr/>
        </p:nvSpPr>
        <p:spPr>
          <a:xfrm>
            <a:off x="9832475" y="3399350"/>
            <a:ext cx="1626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figure: </a:t>
            </a:r>
            <a:r>
              <a:rPr lang="cs-CZ" sz="1800" u="sng">
                <a:solidFill>
                  <a:schemeClr val="hlink"/>
                </a:solidFill>
                <a:hlinkClick r:id="rId6"/>
              </a:rPr>
              <a:t>https://www.flickr.com/photos/joshb/25983792</a:t>
            </a:r>
            <a:r>
              <a:rPr lang="cs-CZ" sz="1800">
                <a:solidFill>
                  <a:srgbClr val="4B4B4B"/>
                </a:solidFill>
              </a:rPr>
              <a:t> </a:t>
            </a:r>
            <a:endParaRPr sz="1800">
              <a:solidFill>
                <a:srgbClr val="4B4B4B"/>
              </a:solidFill>
            </a:endParaRPr>
          </a:p>
        </p:txBody>
      </p:sp>
      <p:sp>
        <p:nvSpPr>
          <p:cNvPr id="504" name="Google Shape;504;p38"/>
          <p:cNvSpPr txBox="1"/>
          <p:nvPr/>
        </p:nvSpPr>
        <p:spPr>
          <a:xfrm>
            <a:off x="152400" y="2467825"/>
            <a:ext cx="16260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modified from H. Piwowar</a:t>
            </a:r>
            <a:endParaRPr sz="1800">
              <a:solidFill>
                <a:srgbClr val="4B4B4B"/>
              </a:solidFill>
            </a:endParaRPr>
          </a:p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u="sng">
                <a:solidFill>
                  <a:schemeClr val="hlink"/>
                </a:solidFill>
                <a:hlinkClick r:id="rId7"/>
              </a:rPr>
              <a:t>https://www.slideshare.net/hpiwowar/a-future-where-data-citation-counts</a:t>
            </a:r>
            <a:r>
              <a:rPr lang="cs-CZ" sz="1800">
                <a:solidFill>
                  <a:srgbClr val="4B4B4B"/>
                </a:solidFill>
              </a:rPr>
              <a:t> </a:t>
            </a:r>
            <a:endParaRPr sz="1800">
              <a:solidFill>
                <a:srgbClr val="4B4B4B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39"/>
          <p:cNvSpPr txBox="1"/>
          <p:nvPr>
            <p:ph type="title"/>
          </p:nvPr>
        </p:nvSpPr>
        <p:spPr>
          <a:xfrm>
            <a:off x="201518" y="233415"/>
            <a:ext cx="11789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Architecture </a:t>
            </a:r>
            <a:r>
              <a:rPr b="0" lang="cs-CZ">
                <a:latin typeface="Calibri"/>
                <a:ea typeface="Calibri"/>
                <a:cs typeface="Calibri"/>
                <a:sym typeface="Calibri"/>
              </a:rPr>
              <a:t>- Brazilian Portal of Scientific </a:t>
            </a:r>
            <a:r>
              <a:rPr lang="cs-CZ"/>
              <a:t>Data </a:t>
            </a:r>
            <a:r>
              <a:rPr b="0" lang="cs-CZ">
                <a:latin typeface="Calibri"/>
                <a:ea typeface="Calibri"/>
                <a:cs typeface="Calibri"/>
                <a:sym typeface="Calibri"/>
              </a:rPr>
              <a:t>&amp; </a:t>
            </a:r>
            <a:r>
              <a:rPr lang="cs-CZ"/>
              <a:t>Publications</a:t>
            </a:r>
            <a:endParaRPr/>
          </a:p>
        </p:txBody>
      </p:sp>
      <p:sp>
        <p:nvSpPr>
          <p:cNvPr id="510" name="Google Shape;510;p39"/>
          <p:cNvSpPr/>
          <p:nvPr/>
        </p:nvSpPr>
        <p:spPr>
          <a:xfrm>
            <a:off x="2425243" y="1034919"/>
            <a:ext cx="7231800" cy="51117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39"/>
          <p:cNvSpPr txBox="1"/>
          <p:nvPr/>
        </p:nvSpPr>
        <p:spPr>
          <a:xfrm>
            <a:off x="8661025" y="6501010"/>
            <a:ext cx="3485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  .     .     .    .    .    .     .    .    .    .     .    .    .    .         .          .       .     . 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5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.       .      .    .    .    .     .    .    .    .     .    .    .    .     .        .	.      .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12" name="Google Shape;512;p39"/>
          <p:cNvSpPr txBox="1"/>
          <p:nvPr/>
        </p:nvSpPr>
        <p:spPr>
          <a:xfrm>
            <a:off x="0" y="3932750"/>
            <a:ext cx="1626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Washington Segundo - Go-Build Brasil</a:t>
            </a:r>
            <a:endParaRPr sz="1800">
              <a:solidFill>
                <a:srgbClr val="4B4B4B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0"/>
          <p:cNvSpPr txBox="1"/>
          <p:nvPr>
            <p:ph type="title"/>
          </p:nvPr>
        </p:nvSpPr>
        <p:spPr>
          <a:xfrm>
            <a:off x="201518" y="233415"/>
            <a:ext cx="11789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cs-CZ">
                <a:latin typeface="Calibri"/>
                <a:ea typeface="Calibri"/>
                <a:cs typeface="Calibri"/>
                <a:sym typeface="Calibri"/>
              </a:rPr>
              <a:t>Extending the </a:t>
            </a:r>
            <a:r>
              <a:rPr lang="cs-CZ"/>
              <a:t>VIVO Ontology</a:t>
            </a:r>
            <a:endParaRPr/>
          </a:p>
        </p:txBody>
      </p:sp>
      <p:sp>
        <p:nvSpPr>
          <p:cNvPr id="518" name="Google Shape;518;p40"/>
          <p:cNvSpPr/>
          <p:nvPr/>
        </p:nvSpPr>
        <p:spPr>
          <a:xfrm>
            <a:off x="2482021" y="776002"/>
            <a:ext cx="7216500" cy="22896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40"/>
          <p:cNvSpPr txBox="1"/>
          <p:nvPr/>
        </p:nvSpPr>
        <p:spPr>
          <a:xfrm>
            <a:off x="4011385" y="1848057"/>
            <a:ext cx="7866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foaf:Organization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40"/>
          <p:cNvSpPr txBox="1"/>
          <p:nvPr/>
        </p:nvSpPr>
        <p:spPr>
          <a:xfrm>
            <a:off x="2532408" y="2808689"/>
            <a:ext cx="7011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bibo:Document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40"/>
          <p:cNvSpPr txBox="1"/>
          <p:nvPr/>
        </p:nvSpPr>
        <p:spPr>
          <a:xfrm>
            <a:off x="6446269" y="887454"/>
            <a:ext cx="5613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vivo:Course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40"/>
          <p:cNvSpPr txBox="1"/>
          <p:nvPr/>
        </p:nvSpPr>
        <p:spPr>
          <a:xfrm>
            <a:off x="8971760" y="2808689"/>
            <a:ext cx="6363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skos:Concept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40"/>
          <p:cNvSpPr txBox="1"/>
          <p:nvPr/>
        </p:nvSpPr>
        <p:spPr>
          <a:xfrm>
            <a:off x="6184544" y="2808689"/>
            <a:ext cx="10848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brcris:GraduateProgram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40"/>
          <p:cNvSpPr txBox="1"/>
          <p:nvPr/>
        </p:nvSpPr>
        <p:spPr>
          <a:xfrm>
            <a:off x="5222692" y="1174423"/>
            <a:ext cx="613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vivo:offers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5" name="Google Shape;525;p40"/>
          <p:cNvSpPr txBox="1"/>
          <p:nvPr/>
        </p:nvSpPr>
        <p:spPr>
          <a:xfrm>
            <a:off x="5280482" y="1518639"/>
            <a:ext cx="835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vivo:offeredBy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6" name="Google Shape;526;p40"/>
          <p:cNvSpPr txBox="1"/>
          <p:nvPr/>
        </p:nvSpPr>
        <p:spPr>
          <a:xfrm>
            <a:off x="4894205" y="2062984"/>
            <a:ext cx="14634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brcris:hasGraduateProgram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7" name="Google Shape;527;p40"/>
          <p:cNvSpPr txBox="1"/>
          <p:nvPr/>
        </p:nvSpPr>
        <p:spPr>
          <a:xfrm>
            <a:off x="4620127" y="2535288"/>
            <a:ext cx="13710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brcris:graduateProgramIn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8" name="Google Shape;528;p40"/>
          <p:cNvSpPr txBox="1"/>
          <p:nvPr/>
        </p:nvSpPr>
        <p:spPr>
          <a:xfrm>
            <a:off x="7481113" y="2695424"/>
            <a:ext cx="12219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0800" lvl="0" marL="76200" marR="12700" rtl="0" algn="l">
              <a:lnSpc>
                <a:spcPct val="1436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vivo:hasResearchArea vivo:researchAreaFor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9" name="Google Shape;529;p40"/>
          <p:cNvSpPr txBox="1"/>
          <p:nvPr/>
        </p:nvSpPr>
        <p:spPr>
          <a:xfrm>
            <a:off x="6271875" y="1662752"/>
            <a:ext cx="613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vivo:offers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0" name="Google Shape;530;p40"/>
          <p:cNvSpPr txBox="1"/>
          <p:nvPr/>
        </p:nvSpPr>
        <p:spPr>
          <a:xfrm>
            <a:off x="6802228" y="1982943"/>
            <a:ext cx="835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vivo:offeredBy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1" name="Google Shape;531;p40"/>
          <p:cNvSpPr txBox="1"/>
          <p:nvPr/>
        </p:nvSpPr>
        <p:spPr>
          <a:xfrm>
            <a:off x="2489658" y="914295"/>
            <a:ext cx="7866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foaf:Organization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40"/>
          <p:cNvSpPr txBox="1"/>
          <p:nvPr/>
        </p:nvSpPr>
        <p:spPr>
          <a:xfrm>
            <a:off x="3414003" y="1086357"/>
            <a:ext cx="10449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obo:BFO_0000051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"has part"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3" name="Google Shape;533;p40"/>
          <p:cNvSpPr txBox="1"/>
          <p:nvPr/>
        </p:nvSpPr>
        <p:spPr>
          <a:xfrm>
            <a:off x="2845383" y="1574684"/>
            <a:ext cx="10449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obo:BFO_0000050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4" name="Google Shape;534;p40"/>
          <p:cNvSpPr txBox="1"/>
          <p:nvPr/>
        </p:nvSpPr>
        <p:spPr>
          <a:xfrm>
            <a:off x="3118949" y="1758783"/>
            <a:ext cx="4968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"part of"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5" name="Google Shape;535;p40"/>
          <p:cNvSpPr txBox="1"/>
          <p:nvPr/>
        </p:nvSpPr>
        <p:spPr>
          <a:xfrm>
            <a:off x="3064223" y="2167076"/>
            <a:ext cx="7668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vivo:sponsors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6" name="Google Shape;536;p40"/>
          <p:cNvSpPr txBox="1"/>
          <p:nvPr/>
        </p:nvSpPr>
        <p:spPr>
          <a:xfrm>
            <a:off x="3274359" y="2543286"/>
            <a:ext cx="9870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vivo:sponsoredBy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7" name="Google Shape;537;p40"/>
          <p:cNvSpPr txBox="1"/>
          <p:nvPr/>
        </p:nvSpPr>
        <p:spPr>
          <a:xfrm>
            <a:off x="8939695" y="887454"/>
            <a:ext cx="7011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bibo:Document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40"/>
          <p:cNvSpPr txBox="1"/>
          <p:nvPr/>
        </p:nvSpPr>
        <p:spPr>
          <a:xfrm>
            <a:off x="7460488" y="774163"/>
            <a:ext cx="1136100" cy="3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14300" lvl="0" marL="139700" marR="12700" rtl="0" algn="l">
              <a:lnSpc>
                <a:spcPct val="121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brcris:hasPublication brcris:producedIn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9" name="Google Shape;539;p40"/>
          <p:cNvSpPr txBox="1"/>
          <p:nvPr/>
        </p:nvSpPr>
        <p:spPr>
          <a:xfrm>
            <a:off x="7484496" y="1414574"/>
            <a:ext cx="11361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brcris:hasPublication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0" name="Google Shape;540;p40"/>
          <p:cNvSpPr txBox="1"/>
          <p:nvPr/>
        </p:nvSpPr>
        <p:spPr>
          <a:xfrm>
            <a:off x="8226841" y="1734793"/>
            <a:ext cx="9654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brcris:producedIn</a:t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1" name="Google Shape;541;p40"/>
          <p:cNvSpPr/>
          <p:nvPr/>
        </p:nvSpPr>
        <p:spPr>
          <a:xfrm>
            <a:off x="2480921" y="3348030"/>
            <a:ext cx="7218300" cy="31881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40"/>
          <p:cNvSpPr txBox="1"/>
          <p:nvPr/>
        </p:nvSpPr>
        <p:spPr>
          <a:xfrm>
            <a:off x="7194413" y="5908162"/>
            <a:ext cx="558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skos:Concept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40"/>
          <p:cNvSpPr txBox="1"/>
          <p:nvPr/>
        </p:nvSpPr>
        <p:spPr>
          <a:xfrm>
            <a:off x="8661025" y="6501010"/>
            <a:ext cx="3485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  .     .     .    .    .    .     .    .    .    .     .    .    .    .         .          .       .     . 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5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.       .      .    .    .    .     .    .    .    .     .    .    .    .     .        .	.      .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44" name="Google Shape;544;p40"/>
          <p:cNvSpPr txBox="1"/>
          <p:nvPr/>
        </p:nvSpPr>
        <p:spPr>
          <a:xfrm>
            <a:off x="3401085" y="5553656"/>
            <a:ext cx="1984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8100" lvl="0" marL="63500" marR="622300" rtl="0" algn="l">
              <a:lnSpc>
                <a:spcPct val="166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brcris:associatedOrganization brcris:associatedTo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2573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brcris:RefereeRole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40"/>
          <p:cNvSpPr txBox="1"/>
          <p:nvPr/>
        </p:nvSpPr>
        <p:spPr>
          <a:xfrm>
            <a:off x="4513191" y="4799288"/>
            <a:ext cx="9978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vivo:AdvisingRelationship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40"/>
          <p:cNvSpPr txBox="1"/>
          <p:nvPr/>
        </p:nvSpPr>
        <p:spPr>
          <a:xfrm>
            <a:off x="4700503" y="3690415"/>
            <a:ext cx="6228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vivo:Authorship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40"/>
          <p:cNvSpPr txBox="1"/>
          <p:nvPr/>
        </p:nvSpPr>
        <p:spPr>
          <a:xfrm>
            <a:off x="2553331" y="6171526"/>
            <a:ext cx="479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foaf:Person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40"/>
          <p:cNvSpPr txBox="1"/>
          <p:nvPr/>
        </p:nvSpPr>
        <p:spPr>
          <a:xfrm>
            <a:off x="7166646" y="4799288"/>
            <a:ext cx="613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bibo:Document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40"/>
          <p:cNvSpPr txBox="1"/>
          <p:nvPr/>
        </p:nvSpPr>
        <p:spPr>
          <a:xfrm>
            <a:off x="6935372" y="3690415"/>
            <a:ext cx="107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biro:BibliographicReference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40"/>
          <p:cNvSpPr txBox="1"/>
          <p:nvPr/>
        </p:nvSpPr>
        <p:spPr>
          <a:xfrm>
            <a:off x="2483943" y="3447848"/>
            <a:ext cx="68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foaf:Organization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40"/>
          <p:cNvSpPr txBox="1"/>
          <p:nvPr/>
        </p:nvSpPr>
        <p:spPr>
          <a:xfrm>
            <a:off x="2553331" y="3932982"/>
            <a:ext cx="479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foaf:Person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40"/>
          <p:cNvSpPr txBox="1"/>
          <p:nvPr/>
        </p:nvSpPr>
        <p:spPr>
          <a:xfrm>
            <a:off x="6033272" y="4008174"/>
            <a:ext cx="14946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vivo:relates       </a:t>
            </a:r>
            <a:r>
              <a:rPr baseline="30000" lang="cs-CZ" sz="13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brcris:references</a:t>
            </a:r>
            <a:endParaRPr baseline="30000"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3" name="Google Shape;553;p40"/>
          <p:cNvSpPr txBox="1"/>
          <p:nvPr/>
        </p:nvSpPr>
        <p:spPr>
          <a:xfrm>
            <a:off x="7432479" y="4216068"/>
            <a:ext cx="934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brcris:referencedB</a:t>
            </a:r>
            <a:r>
              <a:rPr b="1"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4" name="Google Shape;554;p40"/>
          <p:cNvSpPr txBox="1"/>
          <p:nvPr/>
        </p:nvSpPr>
        <p:spPr>
          <a:xfrm>
            <a:off x="6541791" y="5525925"/>
            <a:ext cx="1052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vivo:hasResearchArea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5" name="Google Shape;555;p40"/>
          <p:cNvSpPr txBox="1"/>
          <p:nvPr/>
        </p:nvSpPr>
        <p:spPr>
          <a:xfrm>
            <a:off x="7389243" y="5331886"/>
            <a:ext cx="10221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vivo:researchAreaFor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6" name="Google Shape;556;p40"/>
          <p:cNvSpPr txBox="1"/>
          <p:nvPr/>
        </p:nvSpPr>
        <p:spPr>
          <a:xfrm>
            <a:off x="9073459" y="4799288"/>
            <a:ext cx="613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bibo:Document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40"/>
          <p:cNvSpPr txBox="1"/>
          <p:nvPr/>
        </p:nvSpPr>
        <p:spPr>
          <a:xfrm>
            <a:off x="7992292" y="4493299"/>
            <a:ext cx="911700" cy="2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obo:BFO_0000051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"has part"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8" name="Google Shape;558;p40"/>
          <p:cNvSpPr txBox="1"/>
          <p:nvPr/>
        </p:nvSpPr>
        <p:spPr>
          <a:xfrm>
            <a:off x="7992292" y="4909131"/>
            <a:ext cx="911700" cy="2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obo:BFO_0000050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"part of"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9" name="Google Shape;559;p40"/>
          <p:cNvSpPr txBox="1"/>
          <p:nvPr/>
        </p:nvSpPr>
        <p:spPr>
          <a:xfrm>
            <a:off x="5645732" y="5678393"/>
            <a:ext cx="7503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brcris:evaluates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0" name="Google Shape;560;p40"/>
          <p:cNvSpPr txBox="1"/>
          <p:nvPr/>
        </p:nvSpPr>
        <p:spPr>
          <a:xfrm>
            <a:off x="5720469" y="5241773"/>
            <a:ext cx="8931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brcris:evaluatedBy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1" name="Google Shape;561;p40"/>
          <p:cNvSpPr txBox="1"/>
          <p:nvPr/>
        </p:nvSpPr>
        <p:spPr>
          <a:xfrm>
            <a:off x="5793164" y="4701204"/>
            <a:ext cx="1136100" cy="2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25400" lvl="0" marL="25400" marR="12700" rtl="0" algn="l">
              <a:lnSpc>
                <a:spcPct val="118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brcris:resultOfAdvising brcris:targetPublication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2" name="Google Shape;562;p40"/>
          <p:cNvSpPr txBox="1"/>
          <p:nvPr/>
        </p:nvSpPr>
        <p:spPr>
          <a:xfrm>
            <a:off x="5761208" y="4292313"/>
            <a:ext cx="7143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vivo:relatedBy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3" name="Google Shape;563;p40"/>
          <p:cNvSpPr txBox="1"/>
          <p:nvPr/>
        </p:nvSpPr>
        <p:spPr>
          <a:xfrm>
            <a:off x="2483943" y="4556708"/>
            <a:ext cx="68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foaf:Organization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40"/>
          <p:cNvSpPr txBox="1"/>
          <p:nvPr/>
        </p:nvSpPr>
        <p:spPr>
          <a:xfrm>
            <a:off x="2553331" y="5041842"/>
            <a:ext cx="479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foaf:Person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40"/>
          <p:cNvSpPr txBox="1"/>
          <p:nvPr/>
        </p:nvSpPr>
        <p:spPr>
          <a:xfrm>
            <a:off x="2483943" y="5686392"/>
            <a:ext cx="68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foaf:Organization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40"/>
          <p:cNvSpPr txBox="1"/>
          <p:nvPr/>
        </p:nvSpPr>
        <p:spPr>
          <a:xfrm>
            <a:off x="3394158" y="3335902"/>
            <a:ext cx="13710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brcris:associatedOrganization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7" name="Google Shape;567;p40"/>
          <p:cNvSpPr txBox="1"/>
          <p:nvPr/>
        </p:nvSpPr>
        <p:spPr>
          <a:xfrm>
            <a:off x="3486270" y="3564592"/>
            <a:ext cx="9090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63500" lvl="0" marL="88900" marR="12700" rtl="0" algn="l">
              <a:lnSpc>
                <a:spcPct val="1641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brcris:associatedTo </a:t>
            </a: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vivo:relates vivo:relatedBy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8" name="Google Shape;568;p40"/>
          <p:cNvSpPr txBox="1"/>
          <p:nvPr/>
        </p:nvSpPr>
        <p:spPr>
          <a:xfrm>
            <a:off x="3470426" y="4444781"/>
            <a:ext cx="13710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brcris:associatedOrganization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9" name="Google Shape;569;p40"/>
          <p:cNvSpPr txBox="1"/>
          <p:nvPr/>
        </p:nvSpPr>
        <p:spPr>
          <a:xfrm>
            <a:off x="3375305" y="4694282"/>
            <a:ext cx="909000" cy="5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marR="12700" rtl="0" algn="ctr">
              <a:lnSpc>
                <a:spcPct val="145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96D07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brcris:associatedTo </a:t>
            </a: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vivo:relates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38100" rtl="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vivo:relatedBy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0" name="Google Shape;570;p40"/>
          <p:cNvSpPr txBox="1"/>
          <p:nvPr/>
        </p:nvSpPr>
        <p:spPr>
          <a:xfrm>
            <a:off x="3426007" y="5976409"/>
            <a:ext cx="876600" cy="5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obo:RO_0000052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"inheres in"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5400" marR="0" rtl="0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obo:RO_0000053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5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">
                <a:solidFill>
                  <a:srgbClr val="0000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"bearer of"</a:t>
            </a:r>
            <a:endParaRPr sz="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1" name="Google Shape;571;p40"/>
          <p:cNvSpPr txBox="1"/>
          <p:nvPr/>
        </p:nvSpPr>
        <p:spPr>
          <a:xfrm>
            <a:off x="0" y="3932750"/>
            <a:ext cx="1626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Washington Segundo - Go-Build Brasil</a:t>
            </a:r>
            <a:endParaRPr sz="1800">
              <a:solidFill>
                <a:srgbClr val="4B4B4B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41"/>
          <p:cNvSpPr txBox="1"/>
          <p:nvPr>
            <p:ph type="title"/>
          </p:nvPr>
        </p:nvSpPr>
        <p:spPr>
          <a:xfrm>
            <a:off x="201518" y="233415"/>
            <a:ext cx="11789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C</a:t>
            </a:r>
            <a:r>
              <a:rPr b="0" lang="cs-CZ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cs-CZ"/>
              <a:t>C</a:t>
            </a:r>
            <a:r>
              <a:rPr b="0" lang="cs-CZ">
                <a:latin typeface="Calibri"/>
                <a:ea typeface="Calibri"/>
                <a:cs typeface="Calibri"/>
                <a:sym typeface="Calibri"/>
              </a:rPr>
              <a:t>iênci</a:t>
            </a:r>
            <a:r>
              <a:rPr lang="cs-CZ"/>
              <a:t>A </a:t>
            </a:r>
            <a:r>
              <a:rPr b="0" lang="cs-CZ" u="sng">
                <a:latin typeface="Calibri"/>
                <a:ea typeface="Calibri"/>
                <a:cs typeface="Calibri"/>
                <a:sym typeface="Calibri"/>
              </a:rPr>
              <a:t>Consortium</a:t>
            </a:r>
            <a:endParaRPr/>
          </a:p>
        </p:txBody>
      </p:sp>
      <p:sp>
        <p:nvSpPr>
          <p:cNvPr id="577" name="Google Shape;577;p41"/>
          <p:cNvSpPr/>
          <p:nvPr/>
        </p:nvSpPr>
        <p:spPr>
          <a:xfrm>
            <a:off x="2283707" y="921198"/>
            <a:ext cx="7614952" cy="5518674"/>
          </a:xfrm>
          <a:custGeom>
            <a:rect b="b" l="l" r="r" t="t"/>
            <a:pathLst>
              <a:path extrusionOk="0" h="2612390" w="3600450">
                <a:moveTo>
                  <a:pt x="0" y="2612136"/>
                </a:moveTo>
                <a:lnTo>
                  <a:pt x="3599992" y="2612136"/>
                </a:lnTo>
                <a:lnTo>
                  <a:pt x="3599992" y="0"/>
                </a:lnTo>
                <a:lnTo>
                  <a:pt x="0" y="0"/>
                </a:lnTo>
                <a:lnTo>
                  <a:pt x="0" y="26121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41"/>
          <p:cNvSpPr/>
          <p:nvPr/>
        </p:nvSpPr>
        <p:spPr>
          <a:xfrm>
            <a:off x="5297217" y="1054720"/>
            <a:ext cx="1927800" cy="12699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41"/>
          <p:cNvSpPr/>
          <p:nvPr/>
        </p:nvSpPr>
        <p:spPr>
          <a:xfrm>
            <a:off x="1964442" y="5635742"/>
            <a:ext cx="1626000" cy="8064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41"/>
          <p:cNvSpPr/>
          <p:nvPr/>
        </p:nvSpPr>
        <p:spPr>
          <a:xfrm>
            <a:off x="3516310" y="5505091"/>
            <a:ext cx="1927800" cy="10131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41"/>
          <p:cNvSpPr/>
          <p:nvPr/>
        </p:nvSpPr>
        <p:spPr>
          <a:xfrm>
            <a:off x="2297978" y="1924218"/>
            <a:ext cx="7426500" cy="371160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41"/>
          <p:cNvSpPr/>
          <p:nvPr/>
        </p:nvSpPr>
        <p:spPr>
          <a:xfrm>
            <a:off x="5672972" y="5502638"/>
            <a:ext cx="1322700" cy="109170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41"/>
          <p:cNvSpPr/>
          <p:nvPr/>
        </p:nvSpPr>
        <p:spPr>
          <a:xfrm>
            <a:off x="8163219" y="5613440"/>
            <a:ext cx="1856700" cy="9048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41"/>
          <p:cNvSpPr/>
          <p:nvPr/>
        </p:nvSpPr>
        <p:spPr>
          <a:xfrm>
            <a:off x="2297978" y="921198"/>
            <a:ext cx="1856700" cy="16968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41"/>
          <p:cNvSpPr txBox="1"/>
          <p:nvPr/>
        </p:nvSpPr>
        <p:spPr>
          <a:xfrm>
            <a:off x="8661025" y="6501010"/>
            <a:ext cx="3485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  .     .     .    .    .    .     .    .    .    .     .    .    .    .         .          .       .     . 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5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.       .      .    .    .    .     .    .    .    .     .    .    .    .     .        .	.      .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6" name="Google Shape;586;p41"/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Washington Segundo</a:t>
            </a:r>
            <a:endParaRPr sz="1800">
              <a:solidFill>
                <a:srgbClr val="4B4B4B"/>
              </a:solidFill>
            </a:endParaRPr>
          </a:p>
        </p:txBody>
      </p:sp>
      <p:sp>
        <p:nvSpPr>
          <p:cNvPr id="587" name="Google Shape;587;p41"/>
          <p:cNvSpPr txBox="1"/>
          <p:nvPr/>
        </p:nvSpPr>
        <p:spPr>
          <a:xfrm>
            <a:off x="0" y="3932750"/>
            <a:ext cx="1626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Washington Segundo - Go-Build Brasil</a:t>
            </a:r>
            <a:endParaRPr sz="1800">
              <a:solidFill>
                <a:srgbClr val="4B4B4B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idx="1" type="body"/>
          </p:nvPr>
        </p:nvSpPr>
        <p:spPr>
          <a:xfrm>
            <a:off x="346841" y="924347"/>
            <a:ext cx="11456400" cy="53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cs-CZ" sz="2700"/>
              <a:t>How to engage people and institutions with going FAIR?</a:t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cs-CZ" sz="2700"/>
              <a:t>In this session, we will present our strategy for promoting FAIR principles and cultural change within the GO-CHANGE pillar of the Brazilian network</a:t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cs-CZ" sz="2500"/>
              <a:t>Silvana Vidotti - Unesp 		Luana Sales – IBICT	Debora Drucker - Embrapa</a:t>
            </a:r>
            <a:endParaRPr sz="2500"/>
          </a:p>
        </p:txBody>
      </p:sp>
      <p:sp>
        <p:nvSpPr>
          <p:cNvPr id="159" name="Google Shape;159;p24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4"/>
          <p:cNvSpPr txBox="1"/>
          <p:nvPr/>
        </p:nvSpPr>
        <p:spPr>
          <a:xfrm>
            <a:off x="4939862" y="367862"/>
            <a:ext cx="18473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4"/>
          <p:cNvSpPr txBox="1"/>
          <p:nvPr>
            <p:ph type="title"/>
          </p:nvPr>
        </p:nvSpPr>
        <p:spPr>
          <a:xfrm>
            <a:off x="2866731" y="6142500"/>
            <a:ext cx="535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 u="sng">
                <a:solidFill>
                  <a:schemeClr val="hlink"/>
                </a:solidFill>
                <a:hlinkClick r:id="rId3"/>
              </a:rPr>
              <a:t>https://www.go-fair-brasil.org/</a:t>
            </a:r>
            <a:r>
              <a:rPr lang="cs-CZ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162" name="Google Shape;16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4"/>
          <p:cNvSpPr txBox="1"/>
          <p:nvPr>
            <p:ph type="title"/>
          </p:nvPr>
        </p:nvSpPr>
        <p:spPr>
          <a:xfrm>
            <a:off x="3929975" y="2286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 sz="3000"/>
              <a:t>GO-CHANGE i</a:t>
            </a:r>
            <a:r>
              <a:rPr lang="cs-CZ" sz="3000"/>
              <a:t>n GO-FAIR Brazil			  </a:t>
            </a:r>
            <a:endParaRPr sz="3000"/>
          </a:p>
        </p:txBody>
      </p:sp>
      <p:pic>
        <p:nvPicPr>
          <p:cNvPr id="164" name="Google Shape;164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33000" y="377830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24600" y="3793875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37625" y="3778300"/>
            <a:ext cx="142875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2"/>
          <p:cNvSpPr txBox="1"/>
          <p:nvPr/>
        </p:nvSpPr>
        <p:spPr>
          <a:xfrm>
            <a:off x="1424350" y="611467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figure</a:t>
            </a:r>
            <a:r>
              <a:rPr lang="cs-CZ" sz="1800">
                <a:solidFill>
                  <a:srgbClr val="4B4B4B"/>
                </a:solidFill>
              </a:rPr>
              <a:t>: Patrícia Bertin</a:t>
            </a:r>
            <a:endParaRPr sz="1800">
              <a:solidFill>
                <a:srgbClr val="4B4B4B"/>
              </a:solidFill>
            </a:endParaRPr>
          </a:p>
        </p:txBody>
      </p:sp>
      <p:sp>
        <p:nvSpPr>
          <p:cNvPr id="593" name="Google Shape;593;p42"/>
          <p:cNvSpPr txBox="1"/>
          <p:nvPr>
            <p:ph type="title"/>
          </p:nvPr>
        </p:nvSpPr>
        <p:spPr>
          <a:xfrm>
            <a:off x="3772398" y="233425"/>
            <a:ext cx="8218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Challenges for the “I” - Interoperable</a:t>
            </a:r>
            <a:endParaRPr/>
          </a:p>
        </p:txBody>
      </p:sp>
      <p:sp>
        <p:nvSpPr>
          <p:cNvPr id="594" name="Google Shape;594;p42"/>
          <p:cNvSpPr txBox="1"/>
          <p:nvPr/>
        </p:nvSpPr>
        <p:spPr>
          <a:xfrm>
            <a:off x="8661025" y="6501010"/>
            <a:ext cx="3485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  .     .     .    .    .    .     .    .    .    .     .    .    .    .         .          .       .     . 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5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.       .      .    .    .    .     .    .    .    .     .    .    .    .     .        .	.      .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5" name="Google Shape;595;p42"/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rgbClr val="4B4B4B"/>
                </a:solidFill>
              </a:rPr>
              <a:t>slide: Washington Segundo</a:t>
            </a:r>
            <a:endParaRPr sz="1800">
              <a:solidFill>
                <a:srgbClr val="4B4B4B"/>
              </a:solidFill>
            </a:endParaRPr>
          </a:p>
        </p:txBody>
      </p:sp>
      <p:pic>
        <p:nvPicPr>
          <p:cNvPr id="596" name="Google Shape;59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9150" y="999926"/>
            <a:ext cx="8590501" cy="4899025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42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8" name="Google Shape;598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43"/>
          <p:cNvSpPr txBox="1"/>
          <p:nvPr>
            <p:ph type="title"/>
          </p:nvPr>
        </p:nvSpPr>
        <p:spPr>
          <a:xfrm>
            <a:off x="1801723" y="233425"/>
            <a:ext cx="9074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600"/>
              <a:t>Expanding boundaries?</a:t>
            </a:r>
            <a:endParaRPr sz="2600"/>
          </a:p>
        </p:txBody>
      </p:sp>
      <p:sp>
        <p:nvSpPr>
          <p:cNvPr id="604" name="Google Shape;604;p43"/>
          <p:cNvSpPr/>
          <p:nvPr/>
        </p:nvSpPr>
        <p:spPr>
          <a:xfrm>
            <a:off x="5244649" y="1034924"/>
            <a:ext cx="6165300" cy="43515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43"/>
          <p:cNvSpPr txBox="1"/>
          <p:nvPr/>
        </p:nvSpPr>
        <p:spPr>
          <a:xfrm>
            <a:off x="8661025" y="6501010"/>
            <a:ext cx="3485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  .     .     .    .    .    .     .    .    .    .     .    .    .    .         .          .       .     . 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5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.       .      .    .    .    .     .    .    .    .     .    .    .    .     .        .	.      .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Uma imagem contendo texto, mapa&#10;&#10;Descrição gerada automaticamente" id="606" name="Google Shape;606;p43"/>
          <p:cNvPicPr preferRelativeResize="0"/>
          <p:nvPr/>
        </p:nvPicPr>
        <p:blipFill rotWithShape="1">
          <a:blip r:embed="rId4">
            <a:alphaModFix/>
          </a:blip>
          <a:srcRect b="0" l="16387" r="0" t="0"/>
          <a:stretch/>
        </p:blipFill>
        <p:spPr>
          <a:xfrm>
            <a:off x="20" y="10"/>
            <a:ext cx="4635571" cy="6857991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43"/>
          <p:cNvSpPr txBox="1"/>
          <p:nvPr/>
        </p:nvSpPr>
        <p:spPr>
          <a:xfrm>
            <a:off x="2943975" y="6365100"/>
            <a:ext cx="78915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700">
                <a:solidFill>
                  <a:srgbClr val="4B4B4B"/>
                </a:solidFill>
              </a:rPr>
              <a:t>slide: modified from Washington Segundo - Go-Build Brasil</a:t>
            </a:r>
            <a:endParaRPr sz="1700">
              <a:solidFill>
                <a:srgbClr val="4B4B4B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4"/>
          <p:cNvSpPr txBox="1"/>
          <p:nvPr>
            <p:ph type="title"/>
          </p:nvPr>
        </p:nvSpPr>
        <p:spPr>
          <a:xfrm>
            <a:off x="1801723" y="233425"/>
            <a:ext cx="9074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600"/>
              <a:t>Expanding boundaries?</a:t>
            </a:r>
            <a:endParaRPr sz="2600"/>
          </a:p>
        </p:txBody>
      </p:sp>
      <p:sp>
        <p:nvSpPr>
          <p:cNvPr id="613" name="Google Shape;613;p44"/>
          <p:cNvSpPr txBox="1"/>
          <p:nvPr/>
        </p:nvSpPr>
        <p:spPr>
          <a:xfrm>
            <a:off x="8661025" y="6501010"/>
            <a:ext cx="3485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  .     .     .    .    .    .     .    .    .    .     .    .    .    .         .          .       .     . 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5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cs-CZ" sz="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    .       .      .    .    .    .     .    .    .    .     .    .    .    .     .        .	.      .     .</a:t>
            </a:r>
            <a:endParaRPr b="1"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14" name="Google Shape;61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9500" y="1681375"/>
            <a:ext cx="8546125" cy="440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45"/>
          <p:cNvSpPr txBox="1"/>
          <p:nvPr>
            <p:ph idx="1" type="body"/>
          </p:nvPr>
        </p:nvSpPr>
        <p:spPr>
          <a:xfrm>
            <a:off x="976100" y="1686350"/>
            <a:ext cx="10446000" cy="359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400" lvl="0" marL="457200" rtl="0" algn="just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Governance Model with operating rules</a:t>
            </a:r>
            <a:endParaRPr b="0" sz="2800"/>
          </a:p>
          <a:p>
            <a:pPr indent="-406400" lvl="0" marL="45720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Community Building - </a:t>
            </a:r>
            <a:r>
              <a:rPr b="0" lang="cs-CZ" sz="2800"/>
              <a:t>Joining Forces</a:t>
            </a:r>
            <a:endParaRPr b="0" sz="2800"/>
          </a:p>
          <a:p>
            <a:pPr indent="-406400" lvl="0" marL="45720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Funding Agencies and Reward systems</a:t>
            </a:r>
            <a:endParaRPr b="0" sz="2800"/>
          </a:p>
          <a:p>
            <a:pPr indent="-406400" lvl="0" marL="45720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Universities &amp; Education since early stages</a:t>
            </a:r>
            <a:endParaRPr b="0" sz="2800"/>
          </a:p>
          <a:p>
            <a:pPr indent="-406400" lvl="0" marL="45720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Implementation Networks - Connections between INs in the national level and with Global IN</a:t>
            </a:r>
            <a:r>
              <a:rPr b="0" lang="cs-CZ" sz="2800"/>
              <a:t>s, FAIR Data Objects (FDOs)</a:t>
            </a:r>
            <a:endParaRPr b="0" sz="2800"/>
          </a:p>
          <a:p>
            <a:pPr indent="0" lvl="0" marL="0" rtl="0" algn="ctr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cs-CZ" sz="2800"/>
              <a:t>How else to engage people and institutions with going FAIR? Suggestions?</a:t>
            </a:r>
            <a:endParaRPr sz="2800"/>
          </a:p>
        </p:txBody>
      </p:sp>
      <p:sp>
        <p:nvSpPr>
          <p:cNvPr id="620" name="Google Shape;620;p45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45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2" name="Google Shape;62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45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Summary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46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46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46"/>
          <p:cNvSpPr txBox="1"/>
          <p:nvPr>
            <p:ph type="title"/>
          </p:nvPr>
        </p:nvSpPr>
        <p:spPr>
          <a:xfrm>
            <a:off x="3399056" y="5789125"/>
            <a:ext cx="535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0" lang="cs-CZ" u="sng">
                <a:solidFill>
                  <a:schemeClr val="hlink"/>
                </a:solidFill>
                <a:hlinkClick r:id="rId3"/>
              </a:rPr>
              <a:t>https://www.go-fair-brasil.org/</a:t>
            </a:r>
            <a:endParaRPr b="0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t/>
            </a:r>
            <a:endParaRPr b="0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0" lang="cs-CZ" u="sng">
                <a:solidFill>
                  <a:schemeClr val="hlink"/>
                </a:solidFill>
                <a:hlinkClick r:id="rId4"/>
              </a:rPr>
              <a:t>debora.drucker@embrapa.br</a:t>
            </a:r>
            <a:r>
              <a:rPr b="0" lang="cs-CZ">
                <a:solidFill>
                  <a:schemeClr val="accent1"/>
                </a:solidFill>
              </a:rPr>
              <a:t> </a:t>
            </a:r>
            <a:endParaRPr b="0">
              <a:solidFill>
                <a:schemeClr val="accent1"/>
              </a:solidFill>
            </a:endParaRPr>
          </a:p>
        </p:txBody>
      </p:sp>
      <p:pic>
        <p:nvPicPr>
          <p:cNvPr id="632" name="Google Shape;632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46"/>
          <p:cNvSpPr txBox="1"/>
          <p:nvPr>
            <p:ph type="title"/>
          </p:nvPr>
        </p:nvSpPr>
        <p:spPr>
          <a:xfrm>
            <a:off x="3929975" y="2286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			  </a:t>
            </a:r>
            <a:endParaRPr/>
          </a:p>
        </p:txBody>
      </p:sp>
      <p:pic>
        <p:nvPicPr>
          <p:cNvPr id="634" name="Google Shape;634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05669" y="1667400"/>
            <a:ext cx="5380668" cy="2723400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46"/>
          <p:cNvSpPr txBox="1"/>
          <p:nvPr>
            <p:ph type="title"/>
          </p:nvPr>
        </p:nvSpPr>
        <p:spPr>
          <a:xfrm>
            <a:off x="3548975" y="2286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Thank you for your attention!						 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5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5"/>
          <p:cNvSpPr txBox="1"/>
          <p:nvPr>
            <p:ph type="title"/>
          </p:nvPr>
        </p:nvSpPr>
        <p:spPr>
          <a:xfrm>
            <a:off x="3929975" y="2286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GO-CHANGE												  </a:t>
            </a:r>
            <a:endParaRPr/>
          </a:p>
        </p:txBody>
      </p:sp>
      <p:pic>
        <p:nvPicPr>
          <p:cNvPr id="176" name="Google Shape;17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7150" y="970725"/>
            <a:ext cx="9803381" cy="51126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5"/>
          <p:cNvSpPr txBox="1"/>
          <p:nvPr>
            <p:ph type="title"/>
          </p:nvPr>
        </p:nvSpPr>
        <p:spPr>
          <a:xfrm>
            <a:off x="3282824" y="6235800"/>
            <a:ext cx="60309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0" lang="cs-CZ">
                <a:solidFill>
                  <a:schemeClr val="accent1"/>
                </a:solidFill>
              </a:rPr>
              <a:t>source: </a:t>
            </a:r>
            <a:r>
              <a:rPr b="0" lang="cs-CZ" u="sng">
                <a:solidFill>
                  <a:schemeClr val="hlink"/>
                </a:solidFill>
                <a:hlinkClick r:id="rId6"/>
              </a:rPr>
              <a:t>https://www.go-fair.org/</a:t>
            </a:r>
            <a:r>
              <a:rPr b="0" lang="cs-CZ">
                <a:solidFill>
                  <a:schemeClr val="accent1"/>
                </a:solidFill>
              </a:rPr>
              <a:t> </a:t>
            </a:r>
            <a:endParaRPr b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6"/>
          <p:cNvSpPr txBox="1"/>
          <p:nvPr>
            <p:ph idx="1" type="body"/>
          </p:nvPr>
        </p:nvSpPr>
        <p:spPr>
          <a:xfrm>
            <a:off x="4881475" y="1457750"/>
            <a:ext cx="6540600" cy="359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0" lang="cs-CZ" sz="2800"/>
              <a:t>GO CHANGE, focus on priorities, policies and incentives for implementing FAIR</a:t>
            </a:r>
            <a:endParaRPr b="0" sz="2800"/>
          </a:p>
          <a:p>
            <a:pPr indent="0" lvl="0" marL="0" rtl="0" algn="just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0" lang="cs-CZ" sz="2800"/>
              <a:t>The GO CHANGE process aims at a </a:t>
            </a:r>
            <a:r>
              <a:rPr lang="cs-CZ" sz="2800"/>
              <a:t>paradigm shift </a:t>
            </a:r>
            <a:r>
              <a:rPr b="0" lang="cs-CZ" sz="2800"/>
              <a:t>establishing a new FAIR academic culture. Reward systems should fully acknowledge researchers’ efforts to follow the FAIR principles when evaluating and supporting their research careers</a:t>
            </a:r>
            <a:r>
              <a:rPr b="0" baseline="30000" lang="cs-CZ" sz="2800"/>
              <a:t>1</a:t>
            </a:r>
            <a:endParaRPr b="0" sz="2800"/>
          </a:p>
        </p:txBody>
      </p:sp>
      <p:sp>
        <p:nvSpPr>
          <p:cNvPr id="184" name="Google Shape;184;p26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6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6"/>
          <p:cNvPicPr preferRelativeResize="0"/>
          <p:nvPr/>
        </p:nvPicPr>
        <p:blipFill rotWithShape="1">
          <a:blip r:embed="rId5">
            <a:alphaModFix/>
          </a:blip>
          <a:srcRect b="21166" l="2834" r="70965" t="0"/>
          <a:stretch/>
        </p:blipFill>
        <p:spPr>
          <a:xfrm>
            <a:off x="1006150" y="818325"/>
            <a:ext cx="3119524" cy="48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6"/>
          <p:cNvSpPr txBox="1"/>
          <p:nvPr>
            <p:ph type="title"/>
          </p:nvPr>
        </p:nvSpPr>
        <p:spPr>
          <a:xfrm>
            <a:off x="3282824" y="6235800"/>
            <a:ext cx="60309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0" baseline="30000" lang="cs-CZ" sz="3000">
                <a:solidFill>
                  <a:schemeClr val="accent5"/>
                </a:solidFill>
              </a:rPr>
              <a:t>1</a:t>
            </a:r>
            <a:r>
              <a:rPr b="0" lang="cs-CZ">
                <a:solidFill>
                  <a:schemeClr val="accent1"/>
                </a:solidFill>
              </a:rPr>
              <a:t>source: </a:t>
            </a:r>
            <a:r>
              <a:rPr b="0" lang="cs-CZ" u="sng">
                <a:solidFill>
                  <a:schemeClr val="hlink"/>
                </a:solidFill>
                <a:hlinkClick r:id="rId6"/>
              </a:rPr>
              <a:t>https://www.go-fair.org/</a:t>
            </a:r>
            <a:r>
              <a:rPr b="0" lang="cs-CZ">
                <a:solidFill>
                  <a:schemeClr val="accent1"/>
                </a:solidFill>
              </a:rPr>
              <a:t> </a:t>
            </a:r>
            <a:endParaRPr b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7"/>
          <p:cNvSpPr txBox="1"/>
          <p:nvPr>
            <p:ph type="title"/>
          </p:nvPr>
        </p:nvSpPr>
        <p:spPr>
          <a:xfrm>
            <a:off x="3282824" y="6235800"/>
            <a:ext cx="60309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0" lang="cs-CZ">
                <a:solidFill>
                  <a:schemeClr val="accent1"/>
                </a:solidFill>
              </a:rPr>
              <a:t>Figure: </a:t>
            </a:r>
            <a:r>
              <a:rPr b="0" lang="cs-CZ" u="sng">
                <a:solidFill>
                  <a:schemeClr val="hlink"/>
                </a:solidFill>
                <a:hlinkClick r:id="rId3"/>
              </a:rPr>
              <a:t>https://www.go-fair.org/</a:t>
            </a:r>
            <a:r>
              <a:rPr b="0" lang="cs-CZ">
                <a:solidFill>
                  <a:schemeClr val="accent1"/>
                </a:solidFill>
              </a:rPr>
              <a:t> </a:t>
            </a:r>
            <a:endParaRPr b="0">
              <a:solidFill>
                <a:schemeClr val="accent1"/>
              </a:solidFill>
            </a:endParaRPr>
          </a:p>
        </p:txBody>
      </p:sp>
      <p:sp>
        <p:nvSpPr>
          <p:cNvPr id="195" name="Google Shape;195;p27"/>
          <p:cNvSpPr txBox="1"/>
          <p:nvPr>
            <p:ph idx="1" type="body"/>
          </p:nvPr>
        </p:nvSpPr>
        <p:spPr>
          <a:xfrm>
            <a:off x="4881475" y="1610150"/>
            <a:ext cx="6540600" cy="359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400" lvl="0" marL="4572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Raising Awareness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Community Building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Networking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Connecting and Engaging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Incentives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Policies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P</a:t>
            </a:r>
            <a:r>
              <a:rPr b="0" lang="cs-CZ" sz="2800"/>
              <a:t>aradigm shift establishing a new FAIR academic culture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It takes years (and a great effort) to change culture</a:t>
            </a:r>
            <a:endParaRPr b="0" sz="2800"/>
          </a:p>
        </p:txBody>
      </p:sp>
      <p:sp>
        <p:nvSpPr>
          <p:cNvPr id="196" name="Google Shape;196;p27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7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" name="Google Shape;19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7"/>
          <p:cNvPicPr preferRelativeResize="0"/>
          <p:nvPr/>
        </p:nvPicPr>
        <p:blipFill rotWithShape="1">
          <a:blip r:embed="rId6">
            <a:alphaModFix/>
          </a:blip>
          <a:srcRect b="21166" l="2834" r="70965" t="0"/>
          <a:stretch/>
        </p:blipFill>
        <p:spPr>
          <a:xfrm>
            <a:off x="1006150" y="818325"/>
            <a:ext cx="3119524" cy="48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7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Challenges</a:t>
            </a:r>
            <a:r>
              <a:rPr lang="cs-CZ"/>
              <a:t>												 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8"/>
          <p:cNvSpPr txBox="1"/>
          <p:nvPr>
            <p:ph idx="1" type="body"/>
          </p:nvPr>
        </p:nvSpPr>
        <p:spPr>
          <a:xfrm>
            <a:off x="4881475" y="1305350"/>
            <a:ext cx="6540600" cy="359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400" lvl="0" marL="457200" rtl="0" algn="just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GO-FAIR Brazil Governance</a:t>
            </a:r>
            <a:endParaRPr b="0" sz="2800"/>
          </a:p>
          <a:p>
            <a:pPr indent="-4064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Join Forces with Aligned Initiatives</a:t>
            </a:r>
            <a:endParaRPr b="0" sz="2800"/>
          </a:p>
          <a:p>
            <a:pPr indent="-4064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Funding Agencies</a:t>
            </a:r>
            <a:endParaRPr b="0" sz="2800"/>
          </a:p>
          <a:p>
            <a:pPr indent="-4064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Universities &amp; </a:t>
            </a:r>
            <a:r>
              <a:rPr b="0" lang="cs-CZ" sz="2800"/>
              <a:t>Education</a:t>
            </a:r>
            <a:endParaRPr b="0" sz="2800"/>
          </a:p>
          <a:p>
            <a:pPr indent="-4064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Implementation Networks</a:t>
            </a:r>
            <a:endParaRPr b="0" sz="2800"/>
          </a:p>
        </p:txBody>
      </p:sp>
      <p:sp>
        <p:nvSpPr>
          <p:cNvPr id="207" name="Google Shape;207;p28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8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" name="Google Shape;20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1" name="Google Shape;211;p28"/>
          <p:cNvGrpSpPr/>
          <p:nvPr/>
        </p:nvGrpSpPr>
        <p:grpSpPr>
          <a:xfrm>
            <a:off x="794063" y="1643484"/>
            <a:ext cx="3820027" cy="3027325"/>
            <a:chOff x="352264" y="1351065"/>
            <a:chExt cx="4305711" cy="3412223"/>
          </a:xfrm>
        </p:grpSpPr>
        <p:pic>
          <p:nvPicPr>
            <p:cNvPr descr="Uma imagem contendo texto, desenho&#10;&#10;Descrição gerada automaticamente" id="212" name="Google Shape;212;p2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-1067600">
              <a:off x="609812" y="2392431"/>
              <a:ext cx="3939244" cy="13294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ma imagem contendo texto, mapa&#10;&#10;Descrição gerada automaticamente" id="213" name="Google Shape;213;p28"/>
            <p:cNvPicPr preferRelativeResize="0"/>
            <p:nvPr/>
          </p:nvPicPr>
          <p:blipFill rotWithShape="1">
            <a:blip r:embed="rId6">
              <a:alphaModFix amt="50000"/>
            </a:blip>
            <a:srcRect b="0" l="0" r="0" t="0"/>
            <a:stretch/>
          </p:blipFill>
          <p:spPr>
            <a:xfrm>
              <a:off x="352264" y="1351065"/>
              <a:ext cx="4080629" cy="34122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4" name="Google Shape;214;p28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Strategy</a:t>
            </a:r>
            <a:r>
              <a:rPr lang="cs-CZ"/>
              <a:t>									 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9"/>
          <p:cNvSpPr txBox="1"/>
          <p:nvPr>
            <p:ph idx="1" type="body"/>
          </p:nvPr>
        </p:nvSpPr>
        <p:spPr>
          <a:xfrm>
            <a:off x="4729075" y="1229150"/>
            <a:ext cx="7098300" cy="533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400" lvl="0" marL="4572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Self-organized and bottom-up network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Complexity - </a:t>
            </a:r>
            <a:r>
              <a:rPr b="0" lang="cs-CZ" sz="2800"/>
              <a:t>27 Federation Units, National and State Relevant Actors (Universities, Research Institutions and Funding Agencies)</a:t>
            </a:r>
            <a:endParaRPr b="0" sz="2800"/>
          </a:p>
          <a:p>
            <a:pPr indent="-4064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b="0" lang="cs-CZ" sz="2800"/>
              <a:t>Governance Model with operating rules</a:t>
            </a:r>
            <a:endParaRPr b="0" sz="2800"/>
          </a:p>
          <a:p>
            <a:pPr indent="-4064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b="0" lang="cs-CZ" sz="2800"/>
              <a:t>Website</a:t>
            </a:r>
            <a:endParaRPr b="0" sz="2800"/>
          </a:p>
          <a:p>
            <a:pPr indent="-406400" lvl="1" marL="9144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b="0" lang="cs-CZ" sz="2800"/>
              <a:t>Organized in Pillars and Implementation Networks</a:t>
            </a:r>
            <a:endParaRPr b="0" sz="2800"/>
          </a:p>
        </p:txBody>
      </p:sp>
      <p:sp>
        <p:nvSpPr>
          <p:cNvPr id="220" name="Google Shape;220;p29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9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4" name="Google Shape;224;p29"/>
          <p:cNvGrpSpPr/>
          <p:nvPr/>
        </p:nvGrpSpPr>
        <p:grpSpPr>
          <a:xfrm>
            <a:off x="794063" y="1643484"/>
            <a:ext cx="3820027" cy="3027325"/>
            <a:chOff x="352264" y="1351065"/>
            <a:chExt cx="4305711" cy="3412223"/>
          </a:xfrm>
        </p:grpSpPr>
        <p:pic>
          <p:nvPicPr>
            <p:cNvPr descr="Uma imagem contendo texto, desenho&#10;&#10;Descrição gerada automaticamente" id="225" name="Google Shape;225;p2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-1067600">
              <a:off x="609812" y="2392431"/>
              <a:ext cx="3939244" cy="13294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ma imagem contendo texto, mapa&#10;&#10;Descrição gerada automaticamente" id="226" name="Google Shape;226;p29"/>
            <p:cNvPicPr preferRelativeResize="0"/>
            <p:nvPr/>
          </p:nvPicPr>
          <p:blipFill rotWithShape="1">
            <a:blip r:embed="rId6">
              <a:alphaModFix amt="50000"/>
            </a:blip>
            <a:srcRect b="0" l="0" r="0" t="0"/>
            <a:stretch/>
          </p:blipFill>
          <p:spPr>
            <a:xfrm>
              <a:off x="352264" y="1351065"/>
              <a:ext cx="4080629" cy="34122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7" name="Google Shape;227;p29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1 - </a:t>
            </a:r>
            <a:r>
              <a:rPr lang="cs-CZ"/>
              <a:t>Governance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"/>
          <p:cNvSpPr txBox="1"/>
          <p:nvPr>
            <p:ph idx="1" type="body"/>
          </p:nvPr>
        </p:nvSpPr>
        <p:spPr>
          <a:xfrm>
            <a:off x="5385675" y="1762550"/>
            <a:ext cx="6113700" cy="359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400" lvl="0" marL="45720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Connection</a:t>
            </a:r>
            <a:r>
              <a:rPr b="0" lang="cs-CZ" sz="2800"/>
              <a:t> with initiatives with national scope as RDA in Brazil and Open Government Partnership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Participation in RDA Groups and GO-FAIR IN with global scope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Engagement with data relevant Communities such as DataOne and GDCC</a:t>
            </a:r>
            <a:endParaRPr b="0" sz="2800"/>
          </a:p>
          <a:p>
            <a:pPr indent="-4064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★"/>
            </a:pPr>
            <a:r>
              <a:rPr b="0" lang="cs-CZ" sz="2800"/>
              <a:t>Participation in discipline-specific initiatives such as TDWG and Godan</a:t>
            </a:r>
            <a:endParaRPr b="0" sz="2800"/>
          </a:p>
        </p:txBody>
      </p:sp>
      <p:sp>
        <p:nvSpPr>
          <p:cNvPr id="233" name="Google Shape;233;p30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30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5" name="Google Shape;23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0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2 - </a:t>
            </a:r>
            <a:r>
              <a:rPr lang="cs-CZ"/>
              <a:t>Join Forces with Aligned Initiatives</a:t>
            </a:r>
            <a:endParaRPr/>
          </a:p>
        </p:txBody>
      </p:sp>
      <p:pic>
        <p:nvPicPr>
          <p:cNvPr id="238" name="Google Shape;23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600" y="870800"/>
            <a:ext cx="1716625" cy="171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45225" y="870800"/>
            <a:ext cx="3045999" cy="1716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5275" y="2739825"/>
            <a:ext cx="4739750" cy="6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9178" y="3656613"/>
            <a:ext cx="2036091" cy="6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956325" y="3584600"/>
            <a:ext cx="2036100" cy="777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28606" y="4713613"/>
            <a:ext cx="2828925" cy="90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209926" y="4702325"/>
            <a:ext cx="1701165" cy="90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>
            <p:ph idx="1" type="body"/>
          </p:nvPr>
        </p:nvSpPr>
        <p:spPr>
          <a:xfrm>
            <a:off x="4500475" y="2448350"/>
            <a:ext cx="6540600" cy="359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400" lvl="0" marL="457200" rtl="0" algn="just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National Council of State Research Support Foundations &amp; Reward systems</a:t>
            </a:r>
            <a:endParaRPr b="0" sz="2800"/>
          </a:p>
          <a:p>
            <a:pPr indent="-4064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b="0" lang="cs-CZ" sz="2800"/>
              <a:t>CAPES &amp; CNPq National Level</a:t>
            </a:r>
            <a:endParaRPr b="0" sz="2800"/>
          </a:p>
          <a:p>
            <a:pPr indent="0" lvl="0" marL="457200" rtl="0" algn="just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0" lang="cs-CZ" sz="2800"/>
              <a:t>Support FAIR Data and Go-Fair activities</a:t>
            </a:r>
            <a:endParaRPr b="0" sz="2800"/>
          </a:p>
        </p:txBody>
      </p:sp>
      <p:sp>
        <p:nvSpPr>
          <p:cNvPr id="250" name="Google Shape;250;p31"/>
          <p:cNvSpPr/>
          <p:nvPr/>
        </p:nvSpPr>
        <p:spPr>
          <a:xfrm>
            <a:off x="0" y="-76200"/>
            <a:ext cx="3414900" cy="86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1"/>
          <p:cNvSpPr txBox="1"/>
          <p:nvPr/>
        </p:nvSpPr>
        <p:spPr>
          <a:xfrm>
            <a:off x="4939862" y="367862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" name="Google Shape;25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15532"/>
            <a:ext cx="2437212" cy="4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78" y="-89350"/>
            <a:ext cx="2356547" cy="8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1"/>
          <p:cNvSpPr txBox="1"/>
          <p:nvPr>
            <p:ph type="title"/>
          </p:nvPr>
        </p:nvSpPr>
        <p:spPr>
          <a:xfrm>
            <a:off x="3929975" y="152400"/>
            <a:ext cx="754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cs-CZ"/>
              <a:t>3 - </a:t>
            </a:r>
            <a:r>
              <a:rPr lang="cs-CZ"/>
              <a:t>Funding Agencies</a:t>
            </a:r>
            <a:r>
              <a:rPr lang="cs-CZ"/>
              <a:t>									  </a:t>
            </a:r>
            <a:endParaRPr/>
          </a:p>
        </p:txBody>
      </p:sp>
      <p:pic>
        <p:nvPicPr>
          <p:cNvPr id="255" name="Google Shape;255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4112" y="3799863"/>
            <a:ext cx="1789912" cy="1789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23862" y="2342647"/>
            <a:ext cx="2938775" cy="1304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64102" y="1305358"/>
            <a:ext cx="8074473" cy="86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OFAIR">
  <a:themeElements>
    <a:clrScheme name="GOFAIR">
      <a:dk1>
        <a:srgbClr val="4B4B4B"/>
      </a:dk1>
      <a:lt1>
        <a:srgbClr val="FFFFFF"/>
      </a:lt1>
      <a:dk2>
        <a:srgbClr val="A7A7A7"/>
      </a:dk2>
      <a:lt2>
        <a:srgbClr val="535353"/>
      </a:lt2>
      <a:accent1>
        <a:srgbClr val="00518E"/>
      </a:accent1>
      <a:accent2>
        <a:srgbClr val="EFC700"/>
      </a:accent2>
      <a:accent3>
        <a:srgbClr val="023333"/>
      </a:accent3>
      <a:accent4>
        <a:srgbClr val="D2D2D2"/>
      </a:accent4>
      <a:accent5>
        <a:srgbClr val="7D7D7D"/>
      </a:accent5>
      <a:accent6>
        <a:srgbClr val="80D7E3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OFAIR">
  <a:themeElements>
    <a:clrScheme name="GOFAIR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518E"/>
      </a:accent1>
      <a:accent2>
        <a:srgbClr val="EFC700"/>
      </a:accent2>
      <a:accent3>
        <a:srgbClr val="023333"/>
      </a:accent3>
      <a:accent4>
        <a:srgbClr val="D2D2D2"/>
      </a:accent4>
      <a:accent5>
        <a:srgbClr val="7D7D7D"/>
      </a:accent5>
      <a:accent6>
        <a:srgbClr val="80D7E3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GOFAIR">
  <a:themeElements>
    <a:clrScheme name="GOFAIR">
      <a:dk1>
        <a:srgbClr val="4B4B4B"/>
      </a:dk1>
      <a:lt1>
        <a:srgbClr val="FFFFFF"/>
      </a:lt1>
      <a:dk2>
        <a:srgbClr val="A7A7A7"/>
      </a:dk2>
      <a:lt2>
        <a:srgbClr val="535353"/>
      </a:lt2>
      <a:accent1>
        <a:srgbClr val="00518E"/>
      </a:accent1>
      <a:accent2>
        <a:srgbClr val="EFC700"/>
      </a:accent2>
      <a:accent3>
        <a:srgbClr val="023333"/>
      </a:accent3>
      <a:accent4>
        <a:srgbClr val="D2D2D2"/>
      </a:accent4>
      <a:accent5>
        <a:srgbClr val="7D7D7D"/>
      </a:accent5>
      <a:accent6>
        <a:srgbClr val="80D7E3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