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5" r:id="rId1"/>
  </p:sldMasterIdLst>
  <p:notesMasterIdLst>
    <p:notesMasterId r:id="rId19"/>
  </p:notesMasterIdLst>
  <p:sldIdLst>
    <p:sldId id="270" r:id="rId2"/>
    <p:sldId id="713" r:id="rId3"/>
    <p:sldId id="714" r:id="rId4"/>
    <p:sldId id="715" r:id="rId5"/>
    <p:sldId id="716" r:id="rId6"/>
    <p:sldId id="299" r:id="rId7"/>
    <p:sldId id="288" r:id="rId8"/>
    <p:sldId id="271" r:id="rId9"/>
    <p:sldId id="342" r:id="rId10"/>
    <p:sldId id="710" r:id="rId11"/>
    <p:sldId id="343" r:id="rId12"/>
    <p:sldId id="344" r:id="rId13"/>
    <p:sldId id="347" r:id="rId14"/>
    <p:sldId id="350" r:id="rId15"/>
    <p:sldId id="711" r:id="rId16"/>
    <p:sldId id="712" r:id="rId17"/>
    <p:sldId id="269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3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82"/>
    <p:restoredTop sz="95928"/>
  </p:normalViewPr>
  <p:slideViewPr>
    <p:cSldViewPr snapToGrid="0" snapToObjects="1">
      <p:cViewPr varScale="1">
        <p:scale>
          <a:sx n="115" d="100"/>
          <a:sy n="115" d="100"/>
        </p:scale>
        <p:origin x="56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957941-4A49-AA42-8D10-3AB61EF074D6}" type="datetimeFigureOut">
              <a:t>6/21/21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33EAE5-BED1-FF40-A727-21B7FA5F019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792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418313c045_4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g418313c045_4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712058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418313c045_4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g418313c045_4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48897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418313c045_4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g418313c045_4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198825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418313c045_4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g418313c045_4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7088648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418313c045_4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g418313c045_4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663675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418313c045_4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g418313c045_4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661549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418313c045_4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g418313c045_4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933326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418313c045_4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g418313c045_4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46110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C81A0-FB7A-4357-8B37-1EC930D1E0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2000" y="1523999"/>
            <a:ext cx="10668000" cy="198596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3C075C-7238-4F43-87E7-63A35BE690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2000" y="3809999"/>
            <a:ext cx="10667998" cy="19859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B67EEB-ABA8-4DA9-803B-0C6CD8A12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anchor="b" anchorCtr="0"/>
          <a:lstStyle/>
          <a:p>
            <a:fld id="{F4D57BDD-E64A-4D27-8978-82FFCA18A12C}" type="datetimeFigureOut">
              <a:rPr lang="en-US" smtClean="0"/>
              <a:t>6/21/21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CFD314-1E75-41B9-A585-4F4A32A34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0CC8E8-C649-4A81-BF53-F078B2A984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3A852-0206-46AC-B0EB-6456129331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184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CE73F-2F7C-4941-9B13-ACB43A49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9144000" cy="15239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BC107E-F2BE-4057-B06B-1E50FD12B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3048000"/>
            <a:ext cx="10668000" cy="3048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B9D7D8-1932-4215-A6E0-C16DA0DDB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57BDD-E64A-4D27-8978-82FFCA18A12C}" type="datetimeFigureOut">
              <a:rPr lang="en-US" smtClean="0"/>
              <a:t>6/21/21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78B662-65E3-47B2-AD95-B041B57F3B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93DBC5-88B5-4F2A-A0E3-752CB4217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3A852-0206-46AC-B0EB-6456129331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917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6599DF-5B13-4800-ADD7-3A2A2F1C48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1523999"/>
            <a:ext cx="2705100" cy="45720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191E12-22D9-4DA9-A336-EA6A8B9B55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1524000"/>
            <a:ext cx="7620000" cy="4572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22A1D5-B7EF-43A4-81EF-B5A7EA356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57BDD-E64A-4D27-8978-82FFCA18A12C}" type="datetimeFigureOut">
              <a:rPr lang="en-US" smtClean="0"/>
              <a:t>6/21/21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809DFB-4410-42BF-B886-C984E3A53F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6487E8-E9A0-429E-88E5-34B1BE86B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3A852-0206-46AC-B0EB-6456129331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343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6A6A6-C260-4F8B-99DF-249C907BE5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36F8CB-5C97-4437-A672-4E43D0E5AE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90C990-05C1-4ECD-A899-722057AEA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57BDD-E64A-4D27-8978-82FFCA18A12C}" type="datetimeFigureOut">
              <a:rPr lang="en-US" smtClean="0"/>
              <a:t>6/21/21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E9811C-37A0-4DD1-8607-EFD4226E5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CAB506-9570-4D3E-804F-A184A73DBC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3A852-0206-46AC-B0EB-6456129331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037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569B8-DEA4-4F12-9078-ECD731F2A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30351"/>
            <a:ext cx="10668000" cy="22796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0D1F3B-E79C-4822-999D-205B0E76C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4589464"/>
            <a:ext cx="10668000" cy="118318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145166-621E-4C71-A40F-64E514536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57BDD-E64A-4D27-8978-82FFCA18A12C}" type="datetimeFigureOut">
              <a:rPr lang="en-US" smtClean="0"/>
              <a:t>6/21/21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B8A175-E39F-477F-997B-99FF8677A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69115F-5456-4FA3-8484-B1806E7C4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3A852-0206-46AC-B0EB-6456129331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37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8BC5C-CCF0-4BA5-B102-213AC6FD5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9144000" cy="126364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37E63-3B4F-4C2F-A87C-9533227EB6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2000" y="3048000"/>
            <a:ext cx="4572000" cy="30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8ACE3E-2FED-4289-B138-3EC2826909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0" y="3048000"/>
            <a:ext cx="4572000" cy="30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55DB51-20DA-4BEF-90BA-DDD37DC08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57BDD-E64A-4D27-8978-82FFCA18A12C}" type="datetimeFigureOut">
              <a:rPr lang="en-US" smtClean="0"/>
              <a:t>6/21/21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D22E1-F0DB-4CB7-B2E3-D578EEAA6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29146B-54D6-4291-8EA2-643002482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3A852-0206-46AC-B0EB-6456129331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256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B4AE7-507A-4E14-96E2-5412FF8EA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7048"/>
            <a:ext cx="10668000" cy="7589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DEEE83-2945-4C22-9597-57F1F12628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2285999"/>
            <a:ext cx="4572001" cy="7619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C2494D-AD1D-4CB7-A17C-B69079113D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62001" y="3059113"/>
            <a:ext cx="4572000" cy="30368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3E4950-830D-4EE3-9F51-DD730255E0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7998" y="2286000"/>
            <a:ext cx="4572001" cy="76199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F244AA-BDAA-4FDD-B742-449DF90573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858000" y="3059113"/>
            <a:ext cx="4571998" cy="30368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B78494-ECE0-41D2-97E2-CFAC0434A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57BDD-E64A-4D27-8978-82FFCA18A12C}" type="datetimeFigureOut">
              <a:rPr lang="en-US" smtClean="0"/>
              <a:t>6/21/21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85E4C20-6CC5-4259-B554-B19F1A7AA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09AB13-CCCC-4074-9B66-CE0B37902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3A852-0206-46AC-B0EB-6456129331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384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EFB5FF-4FD1-4CE4-BBC5-E6402FE06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9144000" cy="3810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E71AAD-C5B9-485B-84DD-60DAFD5F1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57BDD-E64A-4D27-8978-82FFCA18A12C}" type="datetimeFigureOut">
              <a:rPr lang="en-US" smtClean="0"/>
              <a:t>6/21/21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7CACFF-0406-4EE2-9E8F-F594B952C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52A47E-1990-4B6B-BCCB-75B6F213A8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3A852-0206-46AC-B0EB-6456129331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0474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C8FE4C-64F1-4C88-9D30-17F8131ED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57BDD-E64A-4D27-8978-82FFCA18A12C}" type="datetimeFigureOut">
              <a:rPr lang="en-US" smtClean="0"/>
              <a:t>6/21/21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5D8FB3-6FA4-40A7-BDBF-76CD0F22F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649F41-A021-4490-BB80-C89DF0293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3A852-0206-46AC-B0EB-6456129331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8833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CEF60-874B-45DE-BF65-CF0D08577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3821113" cy="152400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D757B0-722D-425F-8BD4-9CD9093BC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0" y="1524000"/>
            <a:ext cx="6096000" cy="3810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DB0F60-AADF-41C3-8BFC-B405E0A3F9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0" y="3048000"/>
            <a:ext cx="3821113" cy="3048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AB1E11-97B6-42FD-9F45-6EDC3B83F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57BDD-E64A-4D27-8978-82FFCA18A12C}" type="datetimeFigureOut">
              <a:rPr lang="en-US" smtClean="0"/>
              <a:t>6/21/21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4D7DA9-F910-4337-99A2-91F4EA3612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93A2F2-339E-4406-9A90-534A38C5A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3A852-0206-46AC-B0EB-6456129331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890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71599-6E07-4A55-9B93-4CA5EFE3F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1" y="1524000"/>
            <a:ext cx="3810000" cy="15240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2C2D26-DACA-4941-955E-18F7E23675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333999" y="1524000"/>
            <a:ext cx="6095999" cy="3810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EDB26D-C5B0-41D6-A75F-F89A87BE24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62001" y="3048000"/>
            <a:ext cx="3810000" cy="3048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9304B6-48DF-41FA-A089-8C83BBA63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57BDD-E64A-4D27-8978-82FFCA18A12C}" type="datetimeFigureOut">
              <a:rPr lang="en-US" smtClean="0"/>
              <a:t>6/21/21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DFB82F-A17A-4BC7-A522-CD934BC35C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CC530C-8824-4BE3-884E-2AFF30B57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3A852-0206-46AC-B0EB-6456129331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614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81B49B9-8C94-4604-AEEE-CB5051962D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524000"/>
            <a:ext cx="9144000" cy="126364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C3204E-CAF5-48A1-928F-757507EC48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2000" y="3047999"/>
            <a:ext cx="10668000" cy="3048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40D12-4B42-4790-8677-C9250F3CDD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2000" y="401594"/>
            <a:ext cx="3048000" cy="365125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F4D57BDD-E64A-4D27-8978-82FFCA18A12C}" type="datetimeFigureOut">
              <a:rPr lang="en-US" smtClean="0"/>
              <a:pPr/>
              <a:t>6/21/21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2B17CD-6C27-4CD1-B20D-EA4B8E54F4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58000" y="6096000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3A934F-C817-4C99-A2CF-C763A3F206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44000" y="401594"/>
            <a:ext cx="2286000" cy="7620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r">
              <a:defRPr sz="4000">
                <a:solidFill>
                  <a:schemeClr val="tx1"/>
                </a:solidFill>
                <a:latin typeface="+mj-lt"/>
              </a:defRPr>
            </a:lvl1pPr>
          </a:lstStyle>
          <a:p>
            <a:fld id="{D643A852-0206-46AC-B0EB-6456129331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6415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14" r:id="rId3"/>
    <p:sldLayoutId id="2147483715" r:id="rId4"/>
    <p:sldLayoutId id="2147483716" r:id="rId5"/>
    <p:sldLayoutId id="2147483717" r:id="rId6"/>
    <p:sldLayoutId id="2147483722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sandra-gesing.com/" TargetMode="External"/><Relationship Id="rId7" Type="http://schemas.openxmlformats.org/officeDocument/2006/relationships/image" Target="../media/image4.png"/><Relationship Id="rId2" Type="http://schemas.openxmlformats.org/officeDocument/2006/relationships/hyperlink" Target="mailto:sandra.gesing@nd.edu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hubzero.org/" TargetMode="External"/><Relationship Id="rId5" Type="http://schemas.openxmlformats.org/officeDocument/2006/relationships/image" Target="../media/image30.png"/><Relationship Id="rId10" Type="http://schemas.openxmlformats.org/officeDocument/2006/relationships/image" Target="../media/image6.png"/><Relationship Id="rId4" Type="http://schemas.openxmlformats.org/officeDocument/2006/relationships/image" Target="../media/image29.png"/><Relationship Id="rId9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10" Type="http://schemas.openxmlformats.org/officeDocument/2006/relationships/image" Target="../media/image15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10" Type="http://schemas.openxmlformats.org/officeDocument/2006/relationships/image" Target="../media/image15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10" Type="http://schemas.openxmlformats.org/officeDocument/2006/relationships/image" Target="../media/image16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sciencegateways.org/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6B0479F5-59EA-43F3-BAFC-2606376EB6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37701D-4EF5-914B-B78B-9D3514C6DD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48" y="871985"/>
            <a:ext cx="5226425" cy="2765740"/>
          </a:xfrm>
        </p:spPr>
        <p:txBody>
          <a:bodyPr anchor="b">
            <a:normAutofit/>
          </a:bodyPr>
          <a:lstStyle/>
          <a:p>
            <a:pPr algn="r"/>
            <a:r>
              <a:rPr lang="en" sz="3600" b="1" dirty="0">
                <a:ea typeface="Trebuchet MS"/>
                <a:cs typeface="Trebuchet MS"/>
                <a:sym typeface="Trebuchet MS"/>
              </a:rPr>
              <a:t>Bridging the Gap to Data</a:t>
            </a:r>
            <a:r>
              <a:rPr lang="en-US" sz="3600" b="1" dirty="0">
                <a:ea typeface="Trebuchet MS"/>
                <a:cs typeface="Trebuchet MS"/>
                <a:sym typeface="Trebuchet MS"/>
              </a:rPr>
              <a:t> and </a:t>
            </a:r>
            <a:br>
              <a:rPr lang="en-US" sz="3600" b="1" dirty="0">
                <a:ea typeface="Trebuchet MS"/>
                <a:cs typeface="Trebuchet MS"/>
                <a:sym typeface="Trebuchet MS"/>
              </a:rPr>
            </a:br>
            <a:r>
              <a:rPr lang="en-US" sz="3600" b="1" dirty="0">
                <a:ea typeface="Trebuchet MS"/>
                <a:cs typeface="Trebuchet MS"/>
                <a:sym typeface="Trebuchet MS"/>
              </a:rPr>
              <a:t>Software</a:t>
            </a:r>
            <a:r>
              <a:rPr lang="en" sz="3600" b="1" dirty="0">
                <a:ea typeface="Trebuchet MS"/>
                <a:cs typeface="Trebuchet MS"/>
                <a:sym typeface="Trebuchet MS"/>
              </a:rPr>
              <a:t> Sharing</a:t>
            </a:r>
            <a:br>
              <a:rPr lang="en" sz="3600" b="1" dirty="0">
                <a:ea typeface="Trebuchet MS"/>
                <a:cs typeface="Trebuchet MS"/>
                <a:sym typeface="Trebuchet MS"/>
              </a:rPr>
            </a:br>
            <a:br>
              <a:rPr lang="en" sz="3600" b="1" dirty="0">
                <a:ea typeface="Trebuchet MS"/>
                <a:cs typeface="Trebuchet MS"/>
                <a:sym typeface="Trebuchet MS"/>
              </a:rPr>
            </a:br>
            <a:r>
              <a:rPr lang="en" sz="3600" b="1" dirty="0">
                <a:ea typeface="Trebuchet MS"/>
                <a:cs typeface="Trebuchet MS"/>
                <a:sym typeface="Trebuchet MS"/>
              </a:rPr>
              <a:t>GO BUILD US</a:t>
            </a:r>
            <a:endParaRPr lang="en-US" sz="36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B4934C-7239-E44D-BF8B-DC9B77AC5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3947" y="4000052"/>
            <a:ext cx="4571999" cy="1985963"/>
          </a:xfrm>
        </p:spPr>
        <p:txBody>
          <a:bodyPr>
            <a:normAutofit/>
          </a:bodyPr>
          <a:lstStyle/>
          <a:p>
            <a:pPr algn="r"/>
            <a:r>
              <a:rPr lang="en-US" b="1"/>
              <a:t>Sandra Gesing</a:t>
            </a:r>
          </a:p>
          <a:p>
            <a:pPr algn="r"/>
            <a:r>
              <a:rPr lang="en-US" sz="1800">
                <a:hlinkClick r:id="rId2"/>
              </a:rPr>
              <a:t>sandra.gesing@nd.edu</a:t>
            </a:r>
            <a:endParaRPr lang="en-US" sz="1800"/>
          </a:p>
          <a:p>
            <a:pPr algn="r"/>
            <a:r>
              <a:rPr lang="en-US" sz="1800">
                <a:hlinkClick r:id="rId3"/>
              </a:rPr>
              <a:t>http://sandra-gesing.com/</a:t>
            </a:r>
            <a:endParaRPr lang="en-US" sz="1800"/>
          </a:p>
          <a:p>
            <a:pPr algn="r"/>
            <a:endParaRPr lang="en-US" sz="180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E7FE0E-6496-CD4D-BB1F-1E22FDC3FA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0531" y="104627"/>
            <a:ext cx="555468" cy="2511644"/>
          </a:xfrm>
          <a:prstGeom prst="rect">
            <a:avLst/>
          </a:prstGeom>
        </p:spPr>
      </p:pic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07A3091-5921-4796-8962-F136132069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58642" y="0"/>
            <a:ext cx="874715" cy="6858001"/>
          </a:xfrm>
          <a:custGeom>
            <a:avLst/>
            <a:gdLst>
              <a:gd name="connsiteX0" fmla="*/ 669467 w 874715"/>
              <a:gd name="connsiteY0" fmla="*/ 3720275 h 6858001"/>
              <a:gd name="connsiteX1" fmla="*/ 710453 w 874715"/>
              <a:gd name="connsiteY1" fmla="*/ 3726292 h 6858001"/>
              <a:gd name="connsiteX2" fmla="*/ 710455 w 874715"/>
              <a:gd name="connsiteY2" fmla="*/ 3726292 h 6858001"/>
              <a:gd name="connsiteX3" fmla="*/ 669465 w 874715"/>
              <a:gd name="connsiteY3" fmla="*/ 3720275 h 6858001"/>
              <a:gd name="connsiteX4" fmla="*/ 834223 w 874715"/>
              <a:gd name="connsiteY4" fmla="*/ 3333751 h 6858001"/>
              <a:gd name="connsiteX5" fmla="*/ 446757 w 874715"/>
              <a:gd name="connsiteY5" fmla="*/ 3333751 h 6858001"/>
              <a:gd name="connsiteX6" fmla="*/ 441229 w 874715"/>
              <a:gd name="connsiteY6" fmla="*/ 3376550 h 6858001"/>
              <a:gd name="connsiteX7" fmla="*/ 437178 w 874715"/>
              <a:gd name="connsiteY7" fmla="*/ 3407910 h 6858001"/>
              <a:gd name="connsiteX8" fmla="*/ 435790 w 874715"/>
              <a:gd name="connsiteY8" fmla="*/ 3491262 h 6858001"/>
              <a:gd name="connsiteX9" fmla="*/ 429384 w 874715"/>
              <a:gd name="connsiteY9" fmla="*/ 3520658 h 6858001"/>
              <a:gd name="connsiteX10" fmla="*/ 427332 w 874715"/>
              <a:gd name="connsiteY10" fmla="*/ 3524252 h 6858001"/>
              <a:gd name="connsiteX11" fmla="*/ 427331 w 874715"/>
              <a:gd name="connsiteY11" fmla="*/ 3524252 h 6858001"/>
              <a:gd name="connsiteX12" fmla="*/ 413690 w 874715"/>
              <a:gd name="connsiteY12" fmla="*/ 3548145 h 6858001"/>
              <a:gd name="connsiteX13" fmla="*/ 408166 w 874715"/>
              <a:gd name="connsiteY13" fmla="*/ 3612089 h 6858001"/>
              <a:gd name="connsiteX14" fmla="*/ 421692 w 874715"/>
              <a:gd name="connsiteY14" fmla="*/ 3636610 h 6858001"/>
              <a:gd name="connsiteX15" fmla="*/ 445933 w 874715"/>
              <a:gd name="connsiteY15" fmla="*/ 3687609 h 6858001"/>
              <a:gd name="connsiteX16" fmla="*/ 443241 w 874715"/>
              <a:gd name="connsiteY16" fmla="*/ 3725049 h 6858001"/>
              <a:gd name="connsiteX17" fmla="*/ 455589 w 874715"/>
              <a:gd name="connsiteY17" fmla="*/ 3723372 h 6858001"/>
              <a:gd name="connsiteX18" fmla="*/ 544787 w 874715"/>
              <a:gd name="connsiteY18" fmla="*/ 3712739 h 6858001"/>
              <a:gd name="connsiteX19" fmla="*/ 544802 w 874715"/>
              <a:gd name="connsiteY19" fmla="*/ 3712740 h 6858001"/>
              <a:gd name="connsiteX20" fmla="*/ 544786 w 874715"/>
              <a:gd name="connsiteY20" fmla="*/ 3712740 h 6858001"/>
              <a:gd name="connsiteX21" fmla="*/ 455588 w 874715"/>
              <a:gd name="connsiteY21" fmla="*/ 3723373 h 6858001"/>
              <a:gd name="connsiteX22" fmla="*/ 443240 w 874715"/>
              <a:gd name="connsiteY22" fmla="*/ 3725050 h 6858001"/>
              <a:gd name="connsiteX23" fmla="*/ 441884 w 874715"/>
              <a:gd name="connsiteY23" fmla="*/ 3743904 h 6858001"/>
              <a:gd name="connsiteX24" fmla="*/ 442266 w 874715"/>
              <a:gd name="connsiteY24" fmla="*/ 3764306 h 6858001"/>
              <a:gd name="connsiteX25" fmla="*/ 433692 w 874715"/>
              <a:gd name="connsiteY25" fmla="*/ 3834135 h 6858001"/>
              <a:gd name="connsiteX26" fmla="*/ 428740 w 874715"/>
              <a:gd name="connsiteY26" fmla="*/ 3898864 h 6858001"/>
              <a:gd name="connsiteX27" fmla="*/ 444932 w 874715"/>
              <a:gd name="connsiteY27" fmla="*/ 4062061 h 6858001"/>
              <a:gd name="connsiteX28" fmla="*/ 441122 w 874715"/>
              <a:gd name="connsiteY28" fmla="*/ 4187207 h 6858001"/>
              <a:gd name="connsiteX29" fmla="*/ 444932 w 874715"/>
              <a:gd name="connsiteY29" fmla="*/ 4244874 h 6858001"/>
              <a:gd name="connsiteX30" fmla="*/ 450648 w 874715"/>
              <a:gd name="connsiteY30" fmla="*/ 4277434 h 6858001"/>
              <a:gd name="connsiteX31" fmla="*/ 490464 w 874715"/>
              <a:gd name="connsiteY31" fmla="*/ 4351188 h 6858001"/>
              <a:gd name="connsiteX32" fmla="*/ 499418 w 874715"/>
              <a:gd name="connsiteY32" fmla="*/ 4391596 h 6858001"/>
              <a:gd name="connsiteX33" fmla="*/ 498656 w 874715"/>
              <a:gd name="connsiteY33" fmla="*/ 4513209 h 6858001"/>
              <a:gd name="connsiteX34" fmla="*/ 438646 w 874715"/>
              <a:gd name="connsiteY34" fmla="*/ 4695629 h 6858001"/>
              <a:gd name="connsiteX35" fmla="*/ 430644 w 874715"/>
              <a:gd name="connsiteY35" fmla="*/ 4714658 h 6858001"/>
              <a:gd name="connsiteX36" fmla="*/ 420737 w 874715"/>
              <a:gd name="connsiteY36" fmla="*/ 4807436 h 6858001"/>
              <a:gd name="connsiteX37" fmla="*/ 434264 w 874715"/>
              <a:gd name="connsiteY37" fmla="*/ 4870400 h 6858001"/>
              <a:gd name="connsiteX38" fmla="*/ 462269 w 874715"/>
              <a:gd name="connsiteY38" fmla="*/ 4956119 h 6858001"/>
              <a:gd name="connsiteX39" fmla="*/ 485701 w 874715"/>
              <a:gd name="connsiteY39" fmla="*/ 5033207 h 6858001"/>
              <a:gd name="connsiteX40" fmla="*/ 512180 w 874715"/>
              <a:gd name="connsiteY40" fmla="*/ 5089305 h 6858001"/>
              <a:gd name="connsiteX41" fmla="*/ 531613 w 874715"/>
              <a:gd name="connsiteY41" fmla="*/ 5217589 h 6858001"/>
              <a:gd name="connsiteX42" fmla="*/ 534851 w 874715"/>
              <a:gd name="connsiteY42" fmla="*/ 5230926 h 6858001"/>
              <a:gd name="connsiteX43" fmla="*/ 511228 w 874715"/>
              <a:gd name="connsiteY43" fmla="*/ 5327433 h 6858001"/>
              <a:gd name="connsiteX44" fmla="*/ 487225 w 874715"/>
              <a:gd name="connsiteY44" fmla="*/ 5443357 h 6858001"/>
              <a:gd name="connsiteX45" fmla="*/ 495416 w 874715"/>
              <a:gd name="connsiteY45" fmla="*/ 5484746 h 6858001"/>
              <a:gd name="connsiteX46" fmla="*/ 507038 w 874715"/>
              <a:gd name="connsiteY46" fmla="*/ 5541432 h 6858001"/>
              <a:gd name="connsiteX47" fmla="*/ 500942 w 874715"/>
              <a:gd name="connsiteY47" fmla="*/ 5594001 h 6858001"/>
              <a:gd name="connsiteX48" fmla="*/ 500370 w 874715"/>
              <a:gd name="connsiteY48" fmla="*/ 5625974 h 6858001"/>
              <a:gd name="connsiteX49" fmla="*/ 571618 w 874715"/>
              <a:gd name="connsiteY49" fmla="*/ 5771911 h 6858001"/>
              <a:gd name="connsiteX50" fmla="*/ 577524 w 874715"/>
              <a:gd name="connsiteY50" fmla="*/ 5808982 h 6858001"/>
              <a:gd name="connsiteX51" fmla="*/ 586289 w 874715"/>
              <a:gd name="connsiteY51" fmla="*/ 5829971 h 6858001"/>
              <a:gd name="connsiteX52" fmla="*/ 674684 w 874715"/>
              <a:gd name="connsiteY52" fmla="*/ 5956490 h 6858001"/>
              <a:gd name="connsiteX53" fmla="*/ 692590 w 874715"/>
              <a:gd name="connsiteY53" fmla="*/ 6010235 h 6858001"/>
              <a:gd name="connsiteX54" fmla="*/ 688970 w 874715"/>
              <a:gd name="connsiteY54" fmla="*/ 6069276 h 6858001"/>
              <a:gd name="connsiteX55" fmla="*/ 682494 w 874715"/>
              <a:gd name="connsiteY55" fmla="*/ 6103407 h 6858001"/>
              <a:gd name="connsiteX56" fmla="*/ 626294 w 874715"/>
              <a:gd name="connsiteY56" fmla="*/ 6188144 h 6858001"/>
              <a:gd name="connsiteX57" fmla="*/ 628200 w 874715"/>
              <a:gd name="connsiteY57" fmla="*/ 6236396 h 6858001"/>
              <a:gd name="connsiteX58" fmla="*/ 666871 w 874715"/>
              <a:gd name="connsiteY58" fmla="*/ 6311718 h 6858001"/>
              <a:gd name="connsiteX59" fmla="*/ 684208 w 874715"/>
              <a:gd name="connsiteY59" fmla="*/ 6448435 h 6858001"/>
              <a:gd name="connsiteX60" fmla="*/ 630104 w 874715"/>
              <a:gd name="connsiteY60" fmla="*/ 6517873 h 6858001"/>
              <a:gd name="connsiteX61" fmla="*/ 578096 w 874715"/>
              <a:gd name="connsiteY61" fmla="*/ 6553767 h 6858001"/>
              <a:gd name="connsiteX62" fmla="*/ 517706 w 874715"/>
              <a:gd name="connsiteY62" fmla="*/ 6657533 h 6858001"/>
              <a:gd name="connsiteX63" fmla="*/ 540185 w 874715"/>
              <a:gd name="connsiteY63" fmla="*/ 6682250 h 6858001"/>
              <a:gd name="connsiteX64" fmla="*/ 549712 w 874715"/>
              <a:gd name="connsiteY64" fmla="*/ 6758356 h 6858001"/>
              <a:gd name="connsiteX65" fmla="*/ 548950 w 874715"/>
              <a:gd name="connsiteY65" fmla="*/ 6840738 h 6858001"/>
              <a:gd name="connsiteX66" fmla="*/ 556149 w 874715"/>
              <a:gd name="connsiteY66" fmla="*/ 6858001 h 6858001"/>
              <a:gd name="connsiteX67" fmla="*/ 760427 w 874715"/>
              <a:gd name="connsiteY67" fmla="*/ 6858001 h 6858001"/>
              <a:gd name="connsiteX68" fmla="*/ 763269 w 874715"/>
              <a:gd name="connsiteY68" fmla="*/ 6846819 h 6858001"/>
              <a:gd name="connsiteX69" fmla="*/ 784795 w 874715"/>
              <a:gd name="connsiteY69" fmla="*/ 6678324 h 6858001"/>
              <a:gd name="connsiteX70" fmla="*/ 805560 w 874715"/>
              <a:gd name="connsiteY70" fmla="*/ 6504338 h 6858001"/>
              <a:gd name="connsiteX71" fmla="*/ 812418 w 874715"/>
              <a:gd name="connsiteY71" fmla="*/ 6408814 h 6858001"/>
              <a:gd name="connsiteX72" fmla="*/ 823279 w 874715"/>
              <a:gd name="connsiteY72" fmla="*/ 6325450 h 6858001"/>
              <a:gd name="connsiteX73" fmla="*/ 830137 w 874715"/>
              <a:gd name="connsiteY73" fmla="*/ 6252873 h 6858001"/>
              <a:gd name="connsiteX74" fmla="*/ 844043 w 874715"/>
              <a:gd name="connsiteY74" fmla="*/ 6137341 h 6858001"/>
              <a:gd name="connsiteX75" fmla="*/ 847663 w 874715"/>
              <a:gd name="connsiteY75" fmla="*/ 6089284 h 6858001"/>
              <a:gd name="connsiteX76" fmla="*/ 847471 w 874715"/>
              <a:gd name="connsiteY76" fmla="*/ 5975908 h 6858001"/>
              <a:gd name="connsiteX77" fmla="*/ 845567 w 874715"/>
              <a:gd name="connsiteY77" fmla="*/ 5936481 h 6858001"/>
              <a:gd name="connsiteX78" fmla="*/ 821945 w 874715"/>
              <a:gd name="connsiteY78" fmla="*/ 5860571 h 6858001"/>
              <a:gd name="connsiteX79" fmla="*/ 820231 w 874715"/>
              <a:gd name="connsiteY79" fmla="*/ 5851549 h 6858001"/>
              <a:gd name="connsiteX80" fmla="*/ 810894 w 874715"/>
              <a:gd name="connsiteY80" fmla="*/ 5801726 h 6858001"/>
              <a:gd name="connsiteX81" fmla="*/ 807846 w 874715"/>
              <a:gd name="connsiteY81" fmla="*/ 5774460 h 6858001"/>
              <a:gd name="connsiteX82" fmla="*/ 788415 w 874715"/>
              <a:gd name="connsiteY82" fmla="*/ 5670892 h 6858001"/>
              <a:gd name="connsiteX83" fmla="*/ 779271 w 874715"/>
              <a:gd name="connsiteY83" fmla="*/ 5611265 h 6858001"/>
              <a:gd name="connsiteX84" fmla="*/ 780605 w 874715"/>
              <a:gd name="connsiteY84" fmla="*/ 5563010 h 6858001"/>
              <a:gd name="connsiteX85" fmla="*/ 782319 w 874715"/>
              <a:gd name="connsiteY85" fmla="*/ 5478272 h 6858001"/>
              <a:gd name="connsiteX86" fmla="*/ 786701 w 874715"/>
              <a:gd name="connsiteY86" fmla="*/ 5451203 h 6858001"/>
              <a:gd name="connsiteX87" fmla="*/ 774127 w 874715"/>
              <a:gd name="connsiteY87" fmla="*/ 5328805 h 6858001"/>
              <a:gd name="connsiteX88" fmla="*/ 773175 w 874715"/>
              <a:gd name="connsiteY88" fmla="*/ 5258975 h 6858001"/>
              <a:gd name="connsiteX89" fmla="*/ 757552 w 874715"/>
              <a:gd name="connsiteY89" fmla="*/ 5180319 h 6858001"/>
              <a:gd name="connsiteX90" fmla="*/ 758314 w 874715"/>
              <a:gd name="connsiteY90" fmla="*/ 5157370 h 6858001"/>
              <a:gd name="connsiteX91" fmla="*/ 759649 w 874715"/>
              <a:gd name="connsiteY91" fmla="*/ 5131673 h 6858001"/>
              <a:gd name="connsiteX92" fmla="*/ 760793 w 874715"/>
              <a:gd name="connsiteY92" fmla="*/ 5052820 h 6858001"/>
              <a:gd name="connsiteX93" fmla="*/ 766507 w 874715"/>
              <a:gd name="connsiteY93" fmla="*/ 5004959 h 6858001"/>
              <a:gd name="connsiteX94" fmla="*/ 763079 w 874715"/>
              <a:gd name="connsiteY94" fmla="*/ 4913751 h 6858001"/>
              <a:gd name="connsiteX95" fmla="*/ 768031 w 874715"/>
              <a:gd name="connsiteY95" fmla="*/ 4880011 h 6858001"/>
              <a:gd name="connsiteX96" fmla="*/ 768603 w 874715"/>
              <a:gd name="connsiteY96" fmla="*/ 4794687 h 6858001"/>
              <a:gd name="connsiteX97" fmla="*/ 765745 w 874715"/>
              <a:gd name="connsiteY97" fmla="*/ 4718187 h 6858001"/>
              <a:gd name="connsiteX98" fmla="*/ 767269 w 874715"/>
              <a:gd name="connsiteY98" fmla="*/ 4644434 h 6858001"/>
              <a:gd name="connsiteX99" fmla="*/ 773555 w 874715"/>
              <a:gd name="connsiteY99" fmla="*/ 4591670 h 6858001"/>
              <a:gd name="connsiteX100" fmla="*/ 777365 w 874715"/>
              <a:gd name="connsiteY100" fmla="*/ 4534394 h 6858001"/>
              <a:gd name="connsiteX101" fmla="*/ 800036 w 874715"/>
              <a:gd name="connsiteY101" fmla="*/ 4376493 h 6858001"/>
              <a:gd name="connsiteX102" fmla="*/ 794512 w 874715"/>
              <a:gd name="connsiteY102" fmla="*/ 4347267 h 6858001"/>
              <a:gd name="connsiteX103" fmla="*/ 789368 w 874715"/>
              <a:gd name="connsiteY103" fmla="*/ 4181322 h 6858001"/>
              <a:gd name="connsiteX104" fmla="*/ 789750 w 874715"/>
              <a:gd name="connsiteY104" fmla="*/ 4145230 h 6858001"/>
              <a:gd name="connsiteX105" fmla="*/ 767269 w 874715"/>
              <a:gd name="connsiteY105" fmla="*/ 4048330 h 6858001"/>
              <a:gd name="connsiteX106" fmla="*/ 802894 w 874715"/>
              <a:gd name="connsiteY106" fmla="*/ 3898864 h 6858001"/>
              <a:gd name="connsiteX107" fmla="*/ 847471 w 874715"/>
              <a:gd name="connsiteY107" fmla="*/ 3759007 h 6858001"/>
              <a:gd name="connsiteX108" fmla="*/ 848163 w 874715"/>
              <a:gd name="connsiteY108" fmla="*/ 3756136 h 6858001"/>
              <a:gd name="connsiteX109" fmla="*/ 819543 w 874715"/>
              <a:gd name="connsiteY109" fmla="*/ 3748731 h 6858001"/>
              <a:gd name="connsiteX110" fmla="*/ 819313 w 874715"/>
              <a:gd name="connsiteY110" fmla="*/ 3748682 h 6858001"/>
              <a:gd name="connsiteX111" fmla="*/ 819544 w 874715"/>
              <a:gd name="connsiteY111" fmla="*/ 3748730 h 6858001"/>
              <a:gd name="connsiteX112" fmla="*/ 848164 w 874715"/>
              <a:gd name="connsiteY112" fmla="*/ 3756135 h 6858001"/>
              <a:gd name="connsiteX113" fmla="*/ 849545 w 874715"/>
              <a:gd name="connsiteY113" fmla="*/ 3750401 h 6858001"/>
              <a:gd name="connsiteX114" fmla="*/ 853189 w 874715"/>
              <a:gd name="connsiteY114" fmla="*/ 3741353 h 6858001"/>
              <a:gd name="connsiteX115" fmla="*/ 862905 w 874715"/>
              <a:gd name="connsiteY115" fmla="*/ 3691138 h 6858001"/>
              <a:gd name="connsiteX116" fmla="*/ 866333 w 874715"/>
              <a:gd name="connsiteY116" fmla="*/ 3628959 h 6858001"/>
              <a:gd name="connsiteX117" fmla="*/ 874715 w 874715"/>
              <a:gd name="connsiteY117" fmla="*/ 3550106 h 6858001"/>
              <a:gd name="connsiteX118" fmla="*/ 871487 w 874715"/>
              <a:gd name="connsiteY118" fmla="*/ 3524252 h 6858001"/>
              <a:gd name="connsiteX119" fmla="*/ 871488 w 874715"/>
              <a:gd name="connsiteY119" fmla="*/ 3524252 h 6858001"/>
              <a:gd name="connsiteX120" fmla="*/ 870763 w 874715"/>
              <a:gd name="connsiteY120" fmla="*/ 3518451 h 6858001"/>
              <a:gd name="connsiteX121" fmla="*/ 864238 w 874715"/>
              <a:gd name="connsiteY121" fmla="*/ 3486946 h 6858001"/>
              <a:gd name="connsiteX122" fmla="*/ 848618 w 874715"/>
              <a:gd name="connsiteY122" fmla="*/ 3398677 h 6858001"/>
              <a:gd name="connsiteX123" fmla="*/ 837595 w 874715"/>
              <a:gd name="connsiteY123" fmla="*/ 3365728 h 6858001"/>
              <a:gd name="connsiteX124" fmla="*/ 834829 w 874715"/>
              <a:gd name="connsiteY124" fmla="*/ 3357461 h 6858001"/>
              <a:gd name="connsiteX125" fmla="*/ 513783 w 874715"/>
              <a:gd name="connsiteY125" fmla="*/ 0 h 6858001"/>
              <a:gd name="connsiteX126" fmla="*/ 72334 w 874715"/>
              <a:gd name="connsiteY126" fmla="*/ 0 h 6858001"/>
              <a:gd name="connsiteX127" fmla="*/ 75447 w 874715"/>
              <a:gd name="connsiteY127" fmla="*/ 27991 h 6858001"/>
              <a:gd name="connsiteX128" fmla="*/ 88115 w 874715"/>
              <a:gd name="connsiteY128" fmla="*/ 134133 h 6858001"/>
              <a:gd name="connsiteX129" fmla="*/ 62778 w 874715"/>
              <a:gd name="connsiteY129" fmla="*/ 221224 h 6858001"/>
              <a:gd name="connsiteX130" fmla="*/ 62206 w 874715"/>
              <a:gd name="connsiteY130" fmla="*/ 247312 h 6858001"/>
              <a:gd name="connsiteX131" fmla="*/ 72113 w 874715"/>
              <a:gd name="connsiteY131" fmla="*/ 305764 h 6858001"/>
              <a:gd name="connsiteX132" fmla="*/ 65445 w 874715"/>
              <a:gd name="connsiteY132" fmla="*/ 426397 h 6858001"/>
              <a:gd name="connsiteX133" fmla="*/ 55348 w 874715"/>
              <a:gd name="connsiteY133" fmla="*/ 470924 h 6858001"/>
              <a:gd name="connsiteX134" fmla="*/ 48870 w 874715"/>
              <a:gd name="connsiteY134" fmla="*/ 495638 h 6858001"/>
              <a:gd name="connsiteX135" fmla="*/ 30963 w 874715"/>
              <a:gd name="connsiteY135" fmla="*/ 622548 h 6858001"/>
              <a:gd name="connsiteX136" fmla="*/ 11723 w 874715"/>
              <a:gd name="connsiteY136" fmla="*/ 679040 h 6858001"/>
              <a:gd name="connsiteX137" fmla="*/ 8865 w 874715"/>
              <a:gd name="connsiteY137" fmla="*/ 694341 h 6858001"/>
              <a:gd name="connsiteX138" fmla="*/ 16865 w 874715"/>
              <a:gd name="connsiteY138" fmla="*/ 778095 h 6858001"/>
              <a:gd name="connsiteX139" fmla="*/ 47918 w 874715"/>
              <a:gd name="connsiteY139" fmla="*/ 840866 h 6858001"/>
              <a:gd name="connsiteX140" fmla="*/ 58396 w 874715"/>
              <a:gd name="connsiteY140" fmla="*/ 853028 h 6858001"/>
              <a:gd name="connsiteX141" fmla="*/ 54776 w 874715"/>
              <a:gd name="connsiteY141" fmla="*/ 1027995 h 6858001"/>
              <a:gd name="connsiteX142" fmla="*/ 50394 w 874715"/>
              <a:gd name="connsiteY142" fmla="*/ 1054866 h 6858001"/>
              <a:gd name="connsiteX143" fmla="*/ 68683 w 874715"/>
              <a:gd name="connsiteY143" fmla="*/ 1184720 h 6858001"/>
              <a:gd name="connsiteX144" fmla="*/ 72303 w 874715"/>
              <a:gd name="connsiteY144" fmla="*/ 1222576 h 6858001"/>
              <a:gd name="connsiteX145" fmla="*/ 88687 w 874715"/>
              <a:gd name="connsiteY145" fmla="*/ 1358313 h 6858001"/>
              <a:gd name="connsiteX146" fmla="*/ 73447 w 874715"/>
              <a:gd name="connsiteY146" fmla="*/ 1377535 h 6858001"/>
              <a:gd name="connsiteX147" fmla="*/ 35153 w 874715"/>
              <a:gd name="connsiteY147" fmla="*/ 1432851 h 6858001"/>
              <a:gd name="connsiteX148" fmla="*/ 1244 w 874715"/>
              <a:gd name="connsiteY148" fmla="*/ 1541910 h 6858001"/>
              <a:gd name="connsiteX149" fmla="*/ 3149 w 874715"/>
              <a:gd name="connsiteY149" fmla="*/ 1571529 h 6858001"/>
              <a:gd name="connsiteX150" fmla="*/ 59730 w 874715"/>
              <a:gd name="connsiteY150" fmla="*/ 1646459 h 6858001"/>
              <a:gd name="connsiteX151" fmla="*/ 82399 w 874715"/>
              <a:gd name="connsiteY151" fmla="*/ 1682944 h 6858001"/>
              <a:gd name="connsiteX152" fmla="*/ 124120 w 874715"/>
              <a:gd name="connsiteY152" fmla="*/ 1786511 h 6858001"/>
              <a:gd name="connsiteX153" fmla="*/ 131741 w 874715"/>
              <a:gd name="connsiteY153" fmla="*/ 1795142 h 6858001"/>
              <a:gd name="connsiteX154" fmla="*/ 222232 w 874715"/>
              <a:gd name="connsiteY154" fmla="*/ 1871640 h 6858001"/>
              <a:gd name="connsiteX155" fmla="*/ 237662 w 874715"/>
              <a:gd name="connsiteY155" fmla="*/ 1888901 h 6858001"/>
              <a:gd name="connsiteX156" fmla="*/ 261667 w 874715"/>
              <a:gd name="connsiteY156" fmla="*/ 1909694 h 6858001"/>
              <a:gd name="connsiteX157" fmla="*/ 308150 w 874715"/>
              <a:gd name="connsiteY157" fmla="*/ 1974618 h 6858001"/>
              <a:gd name="connsiteX158" fmla="*/ 323009 w 874715"/>
              <a:gd name="connsiteY158" fmla="*/ 2055042 h 6858001"/>
              <a:gd name="connsiteX159" fmla="*/ 345680 w 874715"/>
              <a:gd name="connsiteY159" fmla="*/ 2152137 h 6858001"/>
              <a:gd name="connsiteX160" fmla="*/ 360920 w 874715"/>
              <a:gd name="connsiteY160" fmla="*/ 2192740 h 6858001"/>
              <a:gd name="connsiteX161" fmla="*/ 389877 w 874715"/>
              <a:gd name="connsiteY161" fmla="*/ 2301603 h 6858001"/>
              <a:gd name="connsiteX162" fmla="*/ 414262 w 874715"/>
              <a:gd name="connsiteY162" fmla="*/ 2379279 h 6858001"/>
              <a:gd name="connsiteX163" fmla="*/ 428551 w 874715"/>
              <a:gd name="connsiteY163" fmla="*/ 2491281 h 6858001"/>
              <a:gd name="connsiteX164" fmla="*/ 429121 w 874715"/>
              <a:gd name="connsiteY164" fmla="*/ 2545615 h 6858001"/>
              <a:gd name="connsiteX165" fmla="*/ 502275 w 874715"/>
              <a:gd name="connsiteY165" fmla="*/ 2645455 h 6858001"/>
              <a:gd name="connsiteX166" fmla="*/ 550665 w 874715"/>
              <a:gd name="connsiteY166" fmla="*/ 2725094 h 6858001"/>
              <a:gd name="connsiteX167" fmla="*/ 527232 w 874715"/>
              <a:gd name="connsiteY167" fmla="*/ 2808850 h 6858001"/>
              <a:gd name="connsiteX168" fmla="*/ 505133 w 874715"/>
              <a:gd name="connsiteY168" fmla="*/ 2831604 h 6858001"/>
              <a:gd name="connsiteX169" fmla="*/ 484178 w 874715"/>
              <a:gd name="connsiteY169" fmla="*/ 2968910 h 6858001"/>
              <a:gd name="connsiteX170" fmla="*/ 483416 w 874715"/>
              <a:gd name="connsiteY170" fmla="*/ 3165061 h 6858001"/>
              <a:gd name="connsiteX171" fmla="*/ 447744 w 874715"/>
              <a:gd name="connsiteY171" fmla="*/ 3326101 h 6858001"/>
              <a:gd name="connsiteX172" fmla="*/ 446756 w 874715"/>
              <a:gd name="connsiteY172" fmla="*/ 3333750 h 6858001"/>
              <a:gd name="connsiteX173" fmla="*/ 834222 w 874715"/>
              <a:gd name="connsiteY173" fmla="*/ 3333750 h 6858001"/>
              <a:gd name="connsiteX174" fmla="*/ 833756 w 874715"/>
              <a:gd name="connsiteY174" fmla="*/ 3315508 h 6858001"/>
              <a:gd name="connsiteX175" fmla="*/ 851283 w 874715"/>
              <a:gd name="connsiteY175" fmla="*/ 3289224 h 6858001"/>
              <a:gd name="connsiteX176" fmla="*/ 866523 w 874715"/>
              <a:gd name="connsiteY176" fmla="*/ 3248621 h 6858001"/>
              <a:gd name="connsiteX177" fmla="*/ 848234 w 874715"/>
              <a:gd name="connsiteY177" fmla="*/ 3203506 h 6858001"/>
              <a:gd name="connsiteX178" fmla="*/ 810325 w 874715"/>
              <a:gd name="connsiteY178" fmla="*/ 3097977 h 6858001"/>
              <a:gd name="connsiteX179" fmla="*/ 808609 w 874715"/>
              <a:gd name="connsiteY179" fmla="*/ 3031285 h 6858001"/>
              <a:gd name="connsiteX180" fmla="*/ 792417 w 874715"/>
              <a:gd name="connsiteY180" fmla="*/ 2886329 h 6858001"/>
              <a:gd name="connsiteX181" fmla="*/ 769366 w 874715"/>
              <a:gd name="connsiteY181" fmla="*/ 2791590 h 6858001"/>
              <a:gd name="connsiteX182" fmla="*/ 743267 w 874715"/>
              <a:gd name="connsiteY182" fmla="*/ 2723527 h 6858001"/>
              <a:gd name="connsiteX183" fmla="*/ 709166 w 874715"/>
              <a:gd name="connsiteY183" fmla="*/ 2626038 h 6858001"/>
              <a:gd name="connsiteX184" fmla="*/ 691449 w 874715"/>
              <a:gd name="connsiteY184" fmla="*/ 2528158 h 6858001"/>
              <a:gd name="connsiteX185" fmla="*/ 669159 w 874715"/>
              <a:gd name="connsiteY185" fmla="*/ 2457348 h 6858001"/>
              <a:gd name="connsiteX186" fmla="*/ 653918 w 874715"/>
              <a:gd name="connsiteY186" fmla="*/ 2370844 h 6858001"/>
              <a:gd name="connsiteX187" fmla="*/ 653348 w 874715"/>
              <a:gd name="connsiteY187" fmla="*/ 2298269 h 6858001"/>
              <a:gd name="connsiteX188" fmla="*/ 656014 w 874715"/>
              <a:gd name="connsiteY188" fmla="*/ 2184501 h 6858001"/>
              <a:gd name="connsiteX189" fmla="*/ 609913 w 874715"/>
              <a:gd name="connsiteY189" fmla="*/ 2045235 h 6858001"/>
              <a:gd name="connsiteX190" fmla="*/ 599624 w 874715"/>
              <a:gd name="connsiteY190" fmla="*/ 1988939 h 6858001"/>
              <a:gd name="connsiteX191" fmla="*/ 594862 w 874715"/>
              <a:gd name="connsiteY191" fmla="*/ 1935977 h 6858001"/>
              <a:gd name="connsiteX192" fmla="*/ 564191 w 874715"/>
              <a:gd name="connsiteY192" fmla="*/ 1823583 h 6858001"/>
              <a:gd name="connsiteX193" fmla="*/ 554093 w 874715"/>
              <a:gd name="connsiteY193" fmla="*/ 1777881 h 6858001"/>
              <a:gd name="connsiteX194" fmla="*/ 554285 w 874715"/>
              <a:gd name="connsiteY194" fmla="*/ 1713934 h 6858001"/>
              <a:gd name="connsiteX195" fmla="*/ 540186 w 874715"/>
              <a:gd name="connsiteY195" fmla="*/ 1597617 h 6858001"/>
              <a:gd name="connsiteX196" fmla="*/ 499037 w 874715"/>
              <a:gd name="connsiteY196" fmla="*/ 1481495 h 6858001"/>
              <a:gd name="connsiteX197" fmla="*/ 503037 w 874715"/>
              <a:gd name="connsiteY197" fmla="*/ 1432262 h 6858001"/>
              <a:gd name="connsiteX198" fmla="*/ 502085 w 874715"/>
              <a:gd name="connsiteY198" fmla="*/ 1414609 h 6858001"/>
              <a:gd name="connsiteX199" fmla="*/ 479414 w 874715"/>
              <a:gd name="connsiteY199" fmla="*/ 1255923 h 6858001"/>
              <a:gd name="connsiteX200" fmla="*/ 476938 w 874715"/>
              <a:gd name="connsiteY200" fmla="*/ 1240034 h 6858001"/>
              <a:gd name="connsiteX201" fmla="*/ 456745 w 874715"/>
              <a:gd name="connsiteY201" fmla="*/ 1165498 h 6858001"/>
              <a:gd name="connsiteX202" fmla="*/ 444171 w 874715"/>
              <a:gd name="connsiteY202" fmla="*/ 977582 h 6858001"/>
              <a:gd name="connsiteX203" fmla="*/ 442647 w 874715"/>
              <a:gd name="connsiteY203" fmla="*/ 966011 h 6858001"/>
              <a:gd name="connsiteX204" fmla="*/ 452743 w 874715"/>
              <a:gd name="connsiteY204" fmla="*/ 903045 h 6858001"/>
              <a:gd name="connsiteX205" fmla="*/ 467032 w 874715"/>
              <a:gd name="connsiteY205" fmla="*/ 871859 h 6858001"/>
              <a:gd name="connsiteX206" fmla="*/ 481892 w 874715"/>
              <a:gd name="connsiteY206" fmla="*/ 823213 h 6858001"/>
              <a:gd name="connsiteX207" fmla="*/ 487416 w 874715"/>
              <a:gd name="connsiteY207" fmla="*/ 773781 h 6858001"/>
              <a:gd name="connsiteX208" fmla="*/ 464936 w 874715"/>
              <a:gd name="connsiteY208" fmla="*/ 690809 h 6858001"/>
              <a:gd name="connsiteX209" fmla="*/ 462650 w 874715"/>
              <a:gd name="connsiteY209" fmla="*/ 660603 h 6858001"/>
              <a:gd name="connsiteX210" fmla="*/ 451791 w 874715"/>
              <a:gd name="connsiteY210" fmla="*/ 593322 h 6858001"/>
              <a:gd name="connsiteX211" fmla="*/ 452553 w 874715"/>
              <a:gd name="connsiteY211" fmla="*/ 534478 h 6858001"/>
              <a:gd name="connsiteX212" fmla="*/ 469890 w 874715"/>
              <a:gd name="connsiteY212" fmla="*/ 487205 h 6858001"/>
              <a:gd name="connsiteX213" fmla="*/ 473318 w 874715"/>
              <a:gd name="connsiteY213" fmla="*/ 418552 h 6858001"/>
              <a:gd name="connsiteX214" fmla="*/ 460746 w 874715"/>
              <a:gd name="connsiteY214" fmla="*/ 374220 h 6858001"/>
              <a:gd name="connsiteX215" fmla="*/ 459032 w 874715"/>
              <a:gd name="connsiteY215" fmla="*/ 365198 h 6858001"/>
              <a:gd name="connsiteX216" fmla="*/ 458267 w 874715"/>
              <a:gd name="connsiteY216" fmla="*/ 249272 h 6858001"/>
              <a:gd name="connsiteX217" fmla="*/ 496179 w 874715"/>
              <a:gd name="connsiteY217" fmla="*/ 104514 h 6858001"/>
              <a:gd name="connsiteX218" fmla="*/ 504181 w 874715"/>
              <a:gd name="connsiteY218" fmla="*/ 80583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874715" h="6858001">
                <a:moveTo>
                  <a:pt x="669467" y="3720275"/>
                </a:moveTo>
                <a:lnTo>
                  <a:pt x="710453" y="3726292"/>
                </a:lnTo>
                <a:lnTo>
                  <a:pt x="710455" y="3726292"/>
                </a:lnTo>
                <a:lnTo>
                  <a:pt x="669465" y="3720275"/>
                </a:lnTo>
                <a:close/>
                <a:moveTo>
                  <a:pt x="834223" y="3333751"/>
                </a:moveTo>
                <a:lnTo>
                  <a:pt x="446757" y="3333751"/>
                </a:lnTo>
                <a:lnTo>
                  <a:pt x="441229" y="3376550"/>
                </a:lnTo>
                <a:lnTo>
                  <a:pt x="437178" y="3407910"/>
                </a:lnTo>
                <a:cubicBezTo>
                  <a:pt x="435005" y="3435408"/>
                  <a:pt x="434362" y="3463164"/>
                  <a:pt x="435790" y="3491262"/>
                </a:cubicBezTo>
                <a:cubicBezTo>
                  <a:pt x="436266" y="3500578"/>
                  <a:pt x="433599" y="3510777"/>
                  <a:pt x="429384" y="3520658"/>
                </a:cubicBezTo>
                <a:lnTo>
                  <a:pt x="427332" y="3524252"/>
                </a:lnTo>
                <a:lnTo>
                  <a:pt x="427331" y="3524252"/>
                </a:lnTo>
                <a:lnTo>
                  <a:pt x="413690" y="3548145"/>
                </a:lnTo>
                <a:cubicBezTo>
                  <a:pt x="391973" y="3578940"/>
                  <a:pt x="390257" y="3577567"/>
                  <a:pt x="408166" y="3612089"/>
                </a:cubicBezTo>
                <a:cubicBezTo>
                  <a:pt x="412548" y="3620328"/>
                  <a:pt x="415214" y="3630528"/>
                  <a:pt x="421692" y="3636610"/>
                </a:cubicBezTo>
                <a:cubicBezTo>
                  <a:pt x="438171" y="3652106"/>
                  <a:pt x="444409" y="3669416"/>
                  <a:pt x="445933" y="3687609"/>
                </a:cubicBezTo>
                <a:lnTo>
                  <a:pt x="443241" y="3725049"/>
                </a:lnTo>
                <a:lnTo>
                  <a:pt x="455589" y="3723372"/>
                </a:lnTo>
                <a:cubicBezTo>
                  <a:pt x="485111" y="3719138"/>
                  <a:pt x="514678" y="3715144"/>
                  <a:pt x="544787" y="3712739"/>
                </a:cubicBezTo>
                <a:lnTo>
                  <a:pt x="544802" y="3712740"/>
                </a:lnTo>
                <a:lnTo>
                  <a:pt x="544786" y="3712740"/>
                </a:lnTo>
                <a:cubicBezTo>
                  <a:pt x="514677" y="3715145"/>
                  <a:pt x="485110" y="3719139"/>
                  <a:pt x="455588" y="3723373"/>
                </a:cubicBezTo>
                <a:lnTo>
                  <a:pt x="443240" y="3725050"/>
                </a:lnTo>
                <a:lnTo>
                  <a:pt x="441884" y="3743904"/>
                </a:lnTo>
                <a:cubicBezTo>
                  <a:pt x="440932" y="3750574"/>
                  <a:pt x="439598" y="3758615"/>
                  <a:pt x="442266" y="3764306"/>
                </a:cubicBezTo>
                <a:cubicBezTo>
                  <a:pt x="454266" y="3790000"/>
                  <a:pt x="450076" y="3811773"/>
                  <a:pt x="433692" y="3834135"/>
                </a:cubicBezTo>
                <a:cubicBezTo>
                  <a:pt x="419595" y="3853553"/>
                  <a:pt x="411213" y="3875915"/>
                  <a:pt x="428740" y="3898864"/>
                </a:cubicBezTo>
                <a:cubicBezTo>
                  <a:pt x="467603" y="3949864"/>
                  <a:pt x="469507" y="4004392"/>
                  <a:pt x="444932" y="4062061"/>
                </a:cubicBezTo>
                <a:cubicBezTo>
                  <a:pt x="427405" y="4103253"/>
                  <a:pt x="423405" y="4143856"/>
                  <a:pt x="441122" y="4187207"/>
                </a:cubicBezTo>
                <a:cubicBezTo>
                  <a:pt x="447980" y="4203880"/>
                  <a:pt x="443408" y="4225456"/>
                  <a:pt x="444932" y="4244874"/>
                </a:cubicBezTo>
                <a:cubicBezTo>
                  <a:pt x="445694" y="4255860"/>
                  <a:pt x="445884" y="4268022"/>
                  <a:pt x="450648" y="4277434"/>
                </a:cubicBezTo>
                <a:cubicBezTo>
                  <a:pt x="462841" y="4302544"/>
                  <a:pt x="478461" y="4325885"/>
                  <a:pt x="490464" y="4351188"/>
                </a:cubicBezTo>
                <a:cubicBezTo>
                  <a:pt x="496178" y="4363350"/>
                  <a:pt x="499226" y="4377865"/>
                  <a:pt x="499418" y="4391596"/>
                </a:cubicBezTo>
                <a:cubicBezTo>
                  <a:pt x="500370" y="4432199"/>
                  <a:pt x="500370" y="4472804"/>
                  <a:pt x="498656" y="4513209"/>
                </a:cubicBezTo>
                <a:cubicBezTo>
                  <a:pt x="495988" y="4579901"/>
                  <a:pt x="495416" y="4647572"/>
                  <a:pt x="438646" y="4695629"/>
                </a:cubicBezTo>
                <a:cubicBezTo>
                  <a:pt x="434074" y="4699554"/>
                  <a:pt x="431406" y="4707987"/>
                  <a:pt x="430644" y="4714658"/>
                </a:cubicBezTo>
                <a:cubicBezTo>
                  <a:pt x="427025" y="4745453"/>
                  <a:pt x="426643" y="4777033"/>
                  <a:pt x="420737" y="4807436"/>
                </a:cubicBezTo>
                <a:cubicBezTo>
                  <a:pt x="415975" y="4831758"/>
                  <a:pt x="417499" y="4851963"/>
                  <a:pt x="434264" y="4870400"/>
                </a:cubicBezTo>
                <a:cubicBezTo>
                  <a:pt x="456362" y="4894527"/>
                  <a:pt x="469317" y="4923950"/>
                  <a:pt x="462269" y="4956119"/>
                </a:cubicBezTo>
                <a:cubicBezTo>
                  <a:pt x="455410" y="4988286"/>
                  <a:pt x="470269" y="5009470"/>
                  <a:pt x="485701" y="5033207"/>
                </a:cubicBezTo>
                <a:cubicBezTo>
                  <a:pt x="496940" y="5050467"/>
                  <a:pt x="511038" y="5070083"/>
                  <a:pt x="512180" y="5089305"/>
                </a:cubicBezTo>
                <a:cubicBezTo>
                  <a:pt x="514656" y="5132851"/>
                  <a:pt x="553902" y="5170316"/>
                  <a:pt x="531613" y="5217589"/>
                </a:cubicBezTo>
                <a:cubicBezTo>
                  <a:pt x="530089" y="5220727"/>
                  <a:pt x="533899" y="5226415"/>
                  <a:pt x="534851" y="5230926"/>
                </a:cubicBezTo>
                <a:cubicBezTo>
                  <a:pt x="542091" y="5267019"/>
                  <a:pt x="535041" y="5300953"/>
                  <a:pt x="511228" y="5327433"/>
                </a:cubicBezTo>
                <a:cubicBezTo>
                  <a:pt x="480175" y="5362152"/>
                  <a:pt x="477127" y="5400597"/>
                  <a:pt x="487225" y="5443357"/>
                </a:cubicBezTo>
                <a:cubicBezTo>
                  <a:pt x="490464" y="5457089"/>
                  <a:pt x="492750" y="5470820"/>
                  <a:pt x="495416" y="5484746"/>
                </a:cubicBezTo>
                <a:cubicBezTo>
                  <a:pt x="499226" y="5503576"/>
                  <a:pt x="503228" y="5522604"/>
                  <a:pt x="507038" y="5541432"/>
                </a:cubicBezTo>
                <a:cubicBezTo>
                  <a:pt x="510848" y="5559676"/>
                  <a:pt x="517324" y="5579880"/>
                  <a:pt x="500942" y="5594001"/>
                </a:cubicBezTo>
                <a:cubicBezTo>
                  <a:pt x="486843" y="5606164"/>
                  <a:pt x="488177" y="5614794"/>
                  <a:pt x="500370" y="5625974"/>
                </a:cubicBezTo>
                <a:cubicBezTo>
                  <a:pt x="543043" y="5664813"/>
                  <a:pt x="569714" y="5711889"/>
                  <a:pt x="571618" y="5771911"/>
                </a:cubicBezTo>
                <a:cubicBezTo>
                  <a:pt x="572000" y="5784268"/>
                  <a:pt x="574666" y="5796822"/>
                  <a:pt x="577524" y="5808982"/>
                </a:cubicBezTo>
                <a:cubicBezTo>
                  <a:pt x="579239" y="5816437"/>
                  <a:pt x="581145" y="5825462"/>
                  <a:pt x="586289" y="5829971"/>
                </a:cubicBezTo>
                <a:cubicBezTo>
                  <a:pt x="625532" y="5865083"/>
                  <a:pt x="652775" y="5908825"/>
                  <a:pt x="674684" y="5956490"/>
                </a:cubicBezTo>
                <a:cubicBezTo>
                  <a:pt x="682494" y="5973553"/>
                  <a:pt x="690304" y="5991797"/>
                  <a:pt x="692590" y="6010235"/>
                </a:cubicBezTo>
                <a:cubicBezTo>
                  <a:pt x="694876" y="6029456"/>
                  <a:pt x="691066" y="6049660"/>
                  <a:pt x="688970" y="6069276"/>
                </a:cubicBezTo>
                <a:cubicBezTo>
                  <a:pt x="687828" y="6080849"/>
                  <a:pt x="688018" y="6094187"/>
                  <a:pt x="682494" y="6103407"/>
                </a:cubicBezTo>
                <a:cubicBezTo>
                  <a:pt x="665157" y="6132633"/>
                  <a:pt x="646489" y="6160879"/>
                  <a:pt x="626294" y="6188144"/>
                </a:cubicBezTo>
                <a:cubicBezTo>
                  <a:pt x="608958" y="6211486"/>
                  <a:pt x="606481" y="6216194"/>
                  <a:pt x="628200" y="6236396"/>
                </a:cubicBezTo>
                <a:cubicBezTo>
                  <a:pt x="650489" y="6257190"/>
                  <a:pt x="662109" y="6283082"/>
                  <a:pt x="666871" y="6311718"/>
                </a:cubicBezTo>
                <a:cubicBezTo>
                  <a:pt x="674302" y="6357030"/>
                  <a:pt x="680588" y="6402732"/>
                  <a:pt x="684208" y="6448435"/>
                </a:cubicBezTo>
                <a:cubicBezTo>
                  <a:pt x="687446" y="6489823"/>
                  <a:pt x="669920" y="6509634"/>
                  <a:pt x="630104" y="6517873"/>
                </a:cubicBezTo>
                <a:cubicBezTo>
                  <a:pt x="608005" y="6522581"/>
                  <a:pt x="584001" y="6528663"/>
                  <a:pt x="578096" y="6553767"/>
                </a:cubicBezTo>
                <a:cubicBezTo>
                  <a:pt x="568570" y="6594765"/>
                  <a:pt x="564380" y="6637329"/>
                  <a:pt x="517706" y="6657533"/>
                </a:cubicBezTo>
                <a:cubicBezTo>
                  <a:pt x="527993" y="6668713"/>
                  <a:pt x="534089" y="6675579"/>
                  <a:pt x="540185" y="6682250"/>
                </a:cubicBezTo>
                <a:cubicBezTo>
                  <a:pt x="557140" y="6700686"/>
                  <a:pt x="564380" y="6738934"/>
                  <a:pt x="549712" y="6758356"/>
                </a:cubicBezTo>
                <a:cubicBezTo>
                  <a:pt x="528375" y="6786993"/>
                  <a:pt x="532375" y="6813278"/>
                  <a:pt x="548950" y="6840738"/>
                </a:cubicBezTo>
                <a:lnTo>
                  <a:pt x="556149" y="6858001"/>
                </a:lnTo>
                <a:lnTo>
                  <a:pt x="760427" y="6858001"/>
                </a:lnTo>
                <a:lnTo>
                  <a:pt x="763269" y="6846819"/>
                </a:lnTo>
                <a:cubicBezTo>
                  <a:pt x="771841" y="6790916"/>
                  <a:pt x="777937" y="6734620"/>
                  <a:pt x="784795" y="6678324"/>
                </a:cubicBezTo>
                <a:cubicBezTo>
                  <a:pt x="791844" y="6620265"/>
                  <a:pt x="799274" y="6562401"/>
                  <a:pt x="805560" y="6504338"/>
                </a:cubicBezTo>
                <a:cubicBezTo>
                  <a:pt x="808800" y="6472562"/>
                  <a:pt x="809370" y="6440589"/>
                  <a:pt x="812418" y="6408814"/>
                </a:cubicBezTo>
                <a:cubicBezTo>
                  <a:pt x="815086" y="6380959"/>
                  <a:pt x="820039" y="6353302"/>
                  <a:pt x="823279" y="6325450"/>
                </a:cubicBezTo>
                <a:cubicBezTo>
                  <a:pt x="825945" y="6301323"/>
                  <a:pt x="827469" y="6277000"/>
                  <a:pt x="830137" y="6252873"/>
                </a:cubicBezTo>
                <a:cubicBezTo>
                  <a:pt x="834517" y="6214231"/>
                  <a:pt x="839471" y="6175786"/>
                  <a:pt x="844043" y="6137341"/>
                </a:cubicBezTo>
                <a:cubicBezTo>
                  <a:pt x="845757" y="6121257"/>
                  <a:pt x="850520" y="6104387"/>
                  <a:pt x="847663" y="6089284"/>
                </a:cubicBezTo>
                <a:cubicBezTo>
                  <a:pt x="840423" y="6051230"/>
                  <a:pt x="842519" y="6013764"/>
                  <a:pt x="847471" y="5975908"/>
                </a:cubicBezTo>
                <a:cubicBezTo>
                  <a:pt x="849188" y="5962962"/>
                  <a:pt x="848806" y="5949036"/>
                  <a:pt x="845567" y="5936481"/>
                </a:cubicBezTo>
                <a:cubicBezTo>
                  <a:pt x="839089" y="5910785"/>
                  <a:pt x="829945" y="5885876"/>
                  <a:pt x="821945" y="5860571"/>
                </a:cubicBezTo>
                <a:cubicBezTo>
                  <a:pt x="820993" y="5857824"/>
                  <a:pt x="820801" y="5854490"/>
                  <a:pt x="820231" y="5851549"/>
                </a:cubicBezTo>
                <a:cubicBezTo>
                  <a:pt x="816990" y="5834874"/>
                  <a:pt x="813752" y="5818399"/>
                  <a:pt x="810894" y="5801726"/>
                </a:cubicBezTo>
                <a:cubicBezTo>
                  <a:pt x="809370" y="5792704"/>
                  <a:pt x="809180" y="5783484"/>
                  <a:pt x="807846" y="5774460"/>
                </a:cubicBezTo>
                <a:cubicBezTo>
                  <a:pt x="802512" y="5739546"/>
                  <a:pt x="811466" y="5701101"/>
                  <a:pt x="788415" y="5670892"/>
                </a:cubicBezTo>
                <a:cubicBezTo>
                  <a:pt x="773555" y="5651277"/>
                  <a:pt x="776985" y="5632250"/>
                  <a:pt x="779271" y="5611265"/>
                </a:cubicBezTo>
                <a:cubicBezTo>
                  <a:pt x="780985" y="5595374"/>
                  <a:pt x="780413" y="5579094"/>
                  <a:pt x="780605" y="5563010"/>
                </a:cubicBezTo>
                <a:cubicBezTo>
                  <a:pt x="781175" y="5534764"/>
                  <a:pt x="781367" y="5506518"/>
                  <a:pt x="782319" y="5478272"/>
                </a:cubicBezTo>
                <a:cubicBezTo>
                  <a:pt x="782699" y="5469249"/>
                  <a:pt x="787463" y="5460031"/>
                  <a:pt x="786701" y="5451203"/>
                </a:cubicBezTo>
                <a:cubicBezTo>
                  <a:pt x="783081" y="5410403"/>
                  <a:pt x="777365" y="5369604"/>
                  <a:pt x="774127" y="5328805"/>
                </a:cubicBezTo>
                <a:cubicBezTo>
                  <a:pt x="772223" y="5305660"/>
                  <a:pt x="775841" y="5281924"/>
                  <a:pt x="773175" y="5258975"/>
                </a:cubicBezTo>
                <a:cubicBezTo>
                  <a:pt x="770127" y="5232496"/>
                  <a:pt x="762317" y="5206604"/>
                  <a:pt x="757552" y="5180319"/>
                </a:cubicBezTo>
                <a:cubicBezTo>
                  <a:pt x="756220" y="5173061"/>
                  <a:pt x="757934" y="5165020"/>
                  <a:pt x="758314" y="5157370"/>
                </a:cubicBezTo>
                <a:cubicBezTo>
                  <a:pt x="758697" y="5148739"/>
                  <a:pt x="759459" y="5140304"/>
                  <a:pt x="759649" y="5131673"/>
                </a:cubicBezTo>
                <a:cubicBezTo>
                  <a:pt x="760031" y="5105388"/>
                  <a:pt x="759459" y="5079104"/>
                  <a:pt x="760793" y="5052820"/>
                </a:cubicBezTo>
                <a:cubicBezTo>
                  <a:pt x="761555" y="5036736"/>
                  <a:pt x="769365" y="5019868"/>
                  <a:pt x="766507" y="5004959"/>
                </a:cubicBezTo>
                <a:cubicBezTo>
                  <a:pt x="760983" y="4974557"/>
                  <a:pt x="773365" y="4944153"/>
                  <a:pt x="763079" y="4913751"/>
                </a:cubicBezTo>
                <a:cubicBezTo>
                  <a:pt x="760031" y="4904334"/>
                  <a:pt x="767651" y="4891388"/>
                  <a:pt x="768031" y="4880011"/>
                </a:cubicBezTo>
                <a:cubicBezTo>
                  <a:pt x="768983" y="4851570"/>
                  <a:pt x="768793" y="4823128"/>
                  <a:pt x="768603" y="4794687"/>
                </a:cubicBezTo>
                <a:cubicBezTo>
                  <a:pt x="768413" y="4769186"/>
                  <a:pt x="771079" y="4742705"/>
                  <a:pt x="765745" y="4718187"/>
                </a:cubicBezTo>
                <a:cubicBezTo>
                  <a:pt x="760031" y="4692491"/>
                  <a:pt x="760793" y="4669346"/>
                  <a:pt x="767269" y="4644434"/>
                </a:cubicBezTo>
                <a:cubicBezTo>
                  <a:pt x="771651" y="4627369"/>
                  <a:pt x="772223" y="4609322"/>
                  <a:pt x="773555" y="4591670"/>
                </a:cubicBezTo>
                <a:cubicBezTo>
                  <a:pt x="775079" y="4572644"/>
                  <a:pt x="771079" y="4551655"/>
                  <a:pt x="777365" y="4534394"/>
                </a:cubicBezTo>
                <a:cubicBezTo>
                  <a:pt x="796036" y="4483001"/>
                  <a:pt x="800036" y="4430237"/>
                  <a:pt x="800036" y="4376493"/>
                </a:cubicBezTo>
                <a:cubicBezTo>
                  <a:pt x="800036" y="4366684"/>
                  <a:pt x="797370" y="4356680"/>
                  <a:pt x="794512" y="4347267"/>
                </a:cubicBezTo>
                <a:cubicBezTo>
                  <a:pt x="777365" y="4292342"/>
                  <a:pt x="778889" y="4237224"/>
                  <a:pt x="789368" y="4181322"/>
                </a:cubicBezTo>
                <a:cubicBezTo>
                  <a:pt x="791654" y="4169748"/>
                  <a:pt x="792036" y="4156803"/>
                  <a:pt x="789750" y="4145230"/>
                </a:cubicBezTo>
                <a:cubicBezTo>
                  <a:pt x="783081" y="4112668"/>
                  <a:pt x="772031" y="4081088"/>
                  <a:pt x="767269" y="4048330"/>
                </a:cubicBezTo>
                <a:cubicBezTo>
                  <a:pt x="759459" y="3994194"/>
                  <a:pt x="785747" y="3947314"/>
                  <a:pt x="802894" y="3898864"/>
                </a:cubicBezTo>
                <a:cubicBezTo>
                  <a:pt x="819087" y="3852768"/>
                  <a:pt x="855664" y="3813538"/>
                  <a:pt x="847471" y="3759007"/>
                </a:cubicBezTo>
                <a:lnTo>
                  <a:pt x="848163" y="3756136"/>
                </a:lnTo>
                <a:lnTo>
                  <a:pt x="819543" y="3748731"/>
                </a:lnTo>
                <a:lnTo>
                  <a:pt x="819313" y="3748682"/>
                </a:lnTo>
                <a:lnTo>
                  <a:pt x="819544" y="3748730"/>
                </a:lnTo>
                <a:lnTo>
                  <a:pt x="848164" y="3756135"/>
                </a:lnTo>
                <a:lnTo>
                  <a:pt x="849545" y="3750401"/>
                </a:lnTo>
                <a:cubicBezTo>
                  <a:pt x="850902" y="3747434"/>
                  <a:pt x="852522" y="3744394"/>
                  <a:pt x="853189" y="3741353"/>
                </a:cubicBezTo>
                <a:cubicBezTo>
                  <a:pt x="856809" y="3724680"/>
                  <a:pt x="861189" y="3708009"/>
                  <a:pt x="862905" y="3691138"/>
                </a:cubicBezTo>
                <a:cubicBezTo>
                  <a:pt x="865191" y="3670544"/>
                  <a:pt x="864429" y="3649555"/>
                  <a:pt x="866333" y="3628959"/>
                </a:cubicBezTo>
                <a:cubicBezTo>
                  <a:pt x="868619" y="3602478"/>
                  <a:pt x="874715" y="3576391"/>
                  <a:pt x="874715" y="3550106"/>
                </a:cubicBezTo>
                <a:lnTo>
                  <a:pt x="871487" y="3524252"/>
                </a:lnTo>
                <a:lnTo>
                  <a:pt x="871488" y="3524252"/>
                </a:lnTo>
                <a:lnTo>
                  <a:pt x="870763" y="3518451"/>
                </a:lnTo>
                <a:cubicBezTo>
                  <a:pt x="868573" y="3507933"/>
                  <a:pt x="865953" y="3497439"/>
                  <a:pt x="864238" y="3486946"/>
                </a:cubicBezTo>
                <a:cubicBezTo>
                  <a:pt x="859476" y="3457327"/>
                  <a:pt x="860810" y="3424765"/>
                  <a:pt x="848618" y="3398677"/>
                </a:cubicBezTo>
                <a:lnTo>
                  <a:pt x="837595" y="3365728"/>
                </a:lnTo>
                <a:lnTo>
                  <a:pt x="834829" y="3357461"/>
                </a:lnTo>
                <a:close/>
                <a:moveTo>
                  <a:pt x="513783" y="0"/>
                </a:moveTo>
                <a:lnTo>
                  <a:pt x="72334" y="0"/>
                </a:lnTo>
                <a:lnTo>
                  <a:pt x="75447" y="27991"/>
                </a:lnTo>
                <a:cubicBezTo>
                  <a:pt x="80828" y="63323"/>
                  <a:pt x="87734" y="98434"/>
                  <a:pt x="88115" y="134133"/>
                </a:cubicBezTo>
                <a:cubicBezTo>
                  <a:pt x="88495" y="166498"/>
                  <a:pt x="94591" y="198471"/>
                  <a:pt x="62778" y="221224"/>
                </a:cubicBezTo>
                <a:cubicBezTo>
                  <a:pt x="58586" y="224165"/>
                  <a:pt x="60872" y="238486"/>
                  <a:pt x="62206" y="247312"/>
                </a:cubicBezTo>
                <a:cubicBezTo>
                  <a:pt x="65065" y="266927"/>
                  <a:pt x="72303" y="286346"/>
                  <a:pt x="72113" y="305764"/>
                </a:cubicBezTo>
                <a:cubicBezTo>
                  <a:pt x="71923" y="345976"/>
                  <a:pt x="68875" y="386383"/>
                  <a:pt x="65445" y="426397"/>
                </a:cubicBezTo>
                <a:cubicBezTo>
                  <a:pt x="64111" y="441500"/>
                  <a:pt x="58968" y="456017"/>
                  <a:pt x="55348" y="470924"/>
                </a:cubicBezTo>
                <a:cubicBezTo>
                  <a:pt x="53252" y="479162"/>
                  <a:pt x="47728" y="487990"/>
                  <a:pt x="48870" y="495638"/>
                </a:cubicBezTo>
                <a:cubicBezTo>
                  <a:pt x="55538" y="539970"/>
                  <a:pt x="39156" y="580573"/>
                  <a:pt x="30963" y="622548"/>
                </a:cubicBezTo>
                <a:cubicBezTo>
                  <a:pt x="27153" y="641968"/>
                  <a:pt x="18009" y="660210"/>
                  <a:pt x="11723" y="679040"/>
                </a:cubicBezTo>
                <a:cubicBezTo>
                  <a:pt x="10007" y="683943"/>
                  <a:pt x="8483" y="689436"/>
                  <a:pt x="8865" y="694341"/>
                </a:cubicBezTo>
                <a:cubicBezTo>
                  <a:pt x="11151" y="722389"/>
                  <a:pt x="14389" y="750244"/>
                  <a:pt x="16865" y="778095"/>
                </a:cubicBezTo>
                <a:cubicBezTo>
                  <a:pt x="19151" y="803401"/>
                  <a:pt x="19913" y="828900"/>
                  <a:pt x="47918" y="840866"/>
                </a:cubicBezTo>
                <a:cubicBezTo>
                  <a:pt x="52300" y="842633"/>
                  <a:pt x="55538" y="848516"/>
                  <a:pt x="58396" y="853028"/>
                </a:cubicBezTo>
                <a:cubicBezTo>
                  <a:pt x="102404" y="922662"/>
                  <a:pt x="101260" y="959929"/>
                  <a:pt x="54776" y="1027995"/>
                </a:cubicBezTo>
                <a:cubicBezTo>
                  <a:pt x="50014" y="1035056"/>
                  <a:pt x="46584" y="1050159"/>
                  <a:pt x="50394" y="1054866"/>
                </a:cubicBezTo>
                <a:cubicBezTo>
                  <a:pt x="82019" y="1094882"/>
                  <a:pt x="78589" y="1138623"/>
                  <a:pt x="68683" y="1184720"/>
                </a:cubicBezTo>
                <a:cubicBezTo>
                  <a:pt x="66017" y="1196684"/>
                  <a:pt x="66017" y="1213555"/>
                  <a:pt x="72303" y="1222576"/>
                </a:cubicBezTo>
                <a:cubicBezTo>
                  <a:pt x="101450" y="1265534"/>
                  <a:pt x="97260" y="1311630"/>
                  <a:pt x="88687" y="1358313"/>
                </a:cubicBezTo>
                <a:cubicBezTo>
                  <a:pt x="87353" y="1365570"/>
                  <a:pt x="80113" y="1374398"/>
                  <a:pt x="73447" y="1377535"/>
                </a:cubicBezTo>
                <a:cubicBezTo>
                  <a:pt x="49824" y="1388716"/>
                  <a:pt x="41822" y="1409705"/>
                  <a:pt x="35153" y="1432851"/>
                </a:cubicBezTo>
                <a:cubicBezTo>
                  <a:pt x="24295" y="1469335"/>
                  <a:pt x="11531" y="1505229"/>
                  <a:pt x="1244" y="1541910"/>
                </a:cubicBezTo>
                <a:cubicBezTo>
                  <a:pt x="-1232" y="1550935"/>
                  <a:pt x="292" y="1562114"/>
                  <a:pt x="3149" y="1571529"/>
                </a:cubicBezTo>
                <a:cubicBezTo>
                  <a:pt x="12865" y="1603698"/>
                  <a:pt x="37250" y="1624098"/>
                  <a:pt x="59730" y="1646459"/>
                </a:cubicBezTo>
                <a:cubicBezTo>
                  <a:pt x="69637" y="1656267"/>
                  <a:pt x="76685" y="1669800"/>
                  <a:pt x="82399" y="1682944"/>
                </a:cubicBezTo>
                <a:cubicBezTo>
                  <a:pt x="97070" y="1717073"/>
                  <a:pt x="110214" y="1751988"/>
                  <a:pt x="124120" y="1786511"/>
                </a:cubicBezTo>
                <a:cubicBezTo>
                  <a:pt x="125454" y="1789845"/>
                  <a:pt x="128883" y="1792590"/>
                  <a:pt x="131741" y="1795142"/>
                </a:cubicBezTo>
                <a:cubicBezTo>
                  <a:pt x="161842" y="1820640"/>
                  <a:pt x="192131" y="1845943"/>
                  <a:pt x="222232" y="1871640"/>
                </a:cubicBezTo>
                <a:cubicBezTo>
                  <a:pt x="227946" y="1876543"/>
                  <a:pt x="232138" y="1883606"/>
                  <a:pt x="237662" y="1888901"/>
                </a:cubicBezTo>
                <a:cubicBezTo>
                  <a:pt x="245282" y="1896356"/>
                  <a:pt x="252523" y="1905771"/>
                  <a:pt x="261667" y="1909694"/>
                </a:cubicBezTo>
                <a:cubicBezTo>
                  <a:pt x="290432" y="1921855"/>
                  <a:pt x="302816" y="1945197"/>
                  <a:pt x="308150" y="1974618"/>
                </a:cubicBezTo>
                <a:cubicBezTo>
                  <a:pt x="313103" y="2001493"/>
                  <a:pt x="317295" y="2028365"/>
                  <a:pt x="323009" y="2055042"/>
                </a:cubicBezTo>
                <a:cubicBezTo>
                  <a:pt x="329867" y="2087602"/>
                  <a:pt x="337297" y="2119968"/>
                  <a:pt x="345680" y="2152137"/>
                </a:cubicBezTo>
                <a:cubicBezTo>
                  <a:pt x="349300" y="2166063"/>
                  <a:pt x="353490" y="2180774"/>
                  <a:pt x="360920" y="2192740"/>
                </a:cubicBezTo>
                <a:cubicBezTo>
                  <a:pt x="381495" y="2226281"/>
                  <a:pt x="395401" y="2262177"/>
                  <a:pt x="389877" y="2301603"/>
                </a:cubicBezTo>
                <a:cubicBezTo>
                  <a:pt x="385495" y="2333183"/>
                  <a:pt x="396735" y="2359664"/>
                  <a:pt x="414262" y="2379279"/>
                </a:cubicBezTo>
                <a:cubicBezTo>
                  <a:pt x="446077" y="2414980"/>
                  <a:pt x="438837" y="2453227"/>
                  <a:pt x="428551" y="2491281"/>
                </a:cubicBezTo>
                <a:cubicBezTo>
                  <a:pt x="423216" y="2510897"/>
                  <a:pt x="423978" y="2526980"/>
                  <a:pt x="429121" y="2545615"/>
                </a:cubicBezTo>
                <a:cubicBezTo>
                  <a:pt x="441123" y="2588768"/>
                  <a:pt x="473700" y="2617603"/>
                  <a:pt x="502275" y="2645455"/>
                </a:cubicBezTo>
                <a:cubicBezTo>
                  <a:pt x="526660" y="2669191"/>
                  <a:pt x="540376" y="2695868"/>
                  <a:pt x="550665" y="2725094"/>
                </a:cubicBezTo>
                <a:cubicBezTo>
                  <a:pt x="563809" y="2761970"/>
                  <a:pt x="558857" y="2791196"/>
                  <a:pt x="527232" y="2808850"/>
                </a:cubicBezTo>
                <a:cubicBezTo>
                  <a:pt x="518277" y="2813754"/>
                  <a:pt x="507799" y="2822385"/>
                  <a:pt x="505133" y="2831604"/>
                </a:cubicBezTo>
                <a:cubicBezTo>
                  <a:pt x="491799" y="2876129"/>
                  <a:pt x="472366" y="2921245"/>
                  <a:pt x="484178" y="2968910"/>
                </a:cubicBezTo>
                <a:cubicBezTo>
                  <a:pt x="500371" y="3034817"/>
                  <a:pt x="499419" y="3099154"/>
                  <a:pt x="483416" y="3165061"/>
                </a:cubicBezTo>
                <a:cubicBezTo>
                  <a:pt x="470462" y="3218512"/>
                  <a:pt x="457126" y="3271963"/>
                  <a:pt x="447744" y="3326101"/>
                </a:cubicBezTo>
                <a:lnTo>
                  <a:pt x="446756" y="3333750"/>
                </a:lnTo>
                <a:lnTo>
                  <a:pt x="834222" y="3333750"/>
                </a:lnTo>
                <a:lnTo>
                  <a:pt x="833756" y="3315508"/>
                </a:lnTo>
                <a:cubicBezTo>
                  <a:pt x="835090" y="3305897"/>
                  <a:pt x="843092" y="3293538"/>
                  <a:pt x="851283" y="3289224"/>
                </a:cubicBezTo>
                <a:cubicBezTo>
                  <a:pt x="869571" y="3279612"/>
                  <a:pt x="872811" y="3266470"/>
                  <a:pt x="866523" y="3248621"/>
                </a:cubicBezTo>
                <a:cubicBezTo>
                  <a:pt x="861189" y="3233124"/>
                  <a:pt x="858523" y="3214098"/>
                  <a:pt x="848234" y="3203506"/>
                </a:cubicBezTo>
                <a:cubicBezTo>
                  <a:pt x="819088" y="3173494"/>
                  <a:pt x="818135" y="3135244"/>
                  <a:pt x="810325" y="3097977"/>
                </a:cubicBezTo>
                <a:cubicBezTo>
                  <a:pt x="805561" y="3075225"/>
                  <a:pt x="805371" y="3054039"/>
                  <a:pt x="808609" y="3031285"/>
                </a:cubicBezTo>
                <a:cubicBezTo>
                  <a:pt x="815849" y="2981857"/>
                  <a:pt x="805561" y="2933799"/>
                  <a:pt x="792417" y="2886329"/>
                </a:cubicBezTo>
                <a:cubicBezTo>
                  <a:pt x="783654" y="2854945"/>
                  <a:pt x="778320" y="2822776"/>
                  <a:pt x="769366" y="2791590"/>
                </a:cubicBezTo>
                <a:cubicBezTo>
                  <a:pt x="762508" y="2768247"/>
                  <a:pt x="754315" y="2744906"/>
                  <a:pt x="743267" y="2723527"/>
                </a:cubicBezTo>
                <a:cubicBezTo>
                  <a:pt x="727072" y="2692532"/>
                  <a:pt x="702688" y="2665466"/>
                  <a:pt x="709166" y="2626038"/>
                </a:cubicBezTo>
                <a:cubicBezTo>
                  <a:pt x="714880" y="2591317"/>
                  <a:pt x="702880" y="2559935"/>
                  <a:pt x="691449" y="2528158"/>
                </a:cubicBezTo>
                <a:cubicBezTo>
                  <a:pt x="683067" y="2504816"/>
                  <a:pt x="674493" y="2481477"/>
                  <a:pt x="669159" y="2457348"/>
                </a:cubicBezTo>
                <a:cubicBezTo>
                  <a:pt x="662872" y="2428709"/>
                  <a:pt x="665540" y="2396344"/>
                  <a:pt x="653918" y="2370844"/>
                </a:cubicBezTo>
                <a:cubicBezTo>
                  <a:pt x="641726" y="2344167"/>
                  <a:pt x="649918" y="2322005"/>
                  <a:pt x="653348" y="2298269"/>
                </a:cubicBezTo>
                <a:cubicBezTo>
                  <a:pt x="658682" y="2260413"/>
                  <a:pt x="668589" y="2222749"/>
                  <a:pt x="656014" y="2184501"/>
                </a:cubicBezTo>
                <a:cubicBezTo>
                  <a:pt x="640774" y="2138014"/>
                  <a:pt x="624391" y="2091918"/>
                  <a:pt x="609913" y="2045235"/>
                </a:cubicBezTo>
                <a:cubicBezTo>
                  <a:pt x="604386" y="2027187"/>
                  <a:pt x="602100" y="2007771"/>
                  <a:pt x="599624" y="1988939"/>
                </a:cubicBezTo>
                <a:cubicBezTo>
                  <a:pt x="597528" y="1971091"/>
                  <a:pt x="602862" y="1949711"/>
                  <a:pt x="594862" y="1935977"/>
                </a:cubicBezTo>
                <a:cubicBezTo>
                  <a:pt x="574287" y="1900670"/>
                  <a:pt x="564191" y="1864385"/>
                  <a:pt x="564191" y="1823583"/>
                </a:cubicBezTo>
                <a:cubicBezTo>
                  <a:pt x="564191" y="1808282"/>
                  <a:pt x="555617" y="1793374"/>
                  <a:pt x="554093" y="1777881"/>
                </a:cubicBezTo>
                <a:cubicBezTo>
                  <a:pt x="552189" y="1756694"/>
                  <a:pt x="547044" y="1732372"/>
                  <a:pt x="554285" y="1713934"/>
                </a:cubicBezTo>
                <a:cubicBezTo>
                  <a:pt x="571429" y="1670585"/>
                  <a:pt x="557141" y="1635476"/>
                  <a:pt x="540186" y="1597617"/>
                </a:cubicBezTo>
                <a:cubicBezTo>
                  <a:pt x="523422" y="1560348"/>
                  <a:pt x="510087" y="1521118"/>
                  <a:pt x="499037" y="1481495"/>
                </a:cubicBezTo>
                <a:cubicBezTo>
                  <a:pt x="495037" y="1466588"/>
                  <a:pt x="501705" y="1448740"/>
                  <a:pt x="503037" y="1432262"/>
                </a:cubicBezTo>
                <a:cubicBezTo>
                  <a:pt x="503419" y="1426376"/>
                  <a:pt x="503991" y="1419903"/>
                  <a:pt x="502085" y="1414609"/>
                </a:cubicBezTo>
                <a:cubicBezTo>
                  <a:pt x="483796" y="1363414"/>
                  <a:pt x="469890" y="1311432"/>
                  <a:pt x="479414" y="1255923"/>
                </a:cubicBezTo>
                <a:cubicBezTo>
                  <a:pt x="480368" y="1250824"/>
                  <a:pt x="478272" y="1245135"/>
                  <a:pt x="476938" y="1240034"/>
                </a:cubicBezTo>
                <a:cubicBezTo>
                  <a:pt x="470080" y="1215122"/>
                  <a:pt x="459222" y="1190799"/>
                  <a:pt x="456745" y="1165498"/>
                </a:cubicBezTo>
                <a:cubicBezTo>
                  <a:pt x="450649" y="1103121"/>
                  <a:pt x="448171" y="1040355"/>
                  <a:pt x="444171" y="977582"/>
                </a:cubicBezTo>
                <a:cubicBezTo>
                  <a:pt x="443981" y="973659"/>
                  <a:pt x="443981" y="969541"/>
                  <a:pt x="442647" y="966011"/>
                </a:cubicBezTo>
                <a:cubicBezTo>
                  <a:pt x="434455" y="942864"/>
                  <a:pt x="437123" y="922662"/>
                  <a:pt x="452743" y="903045"/>
                </a:cubicBezTo>
                <a:cubicBezTo>
                  <a:pt x="459602" y="894414"/>
                  <a:pt x="463222" y="882645"/>
                  <a:pt x="467032" y="871859"/>
                </a:cubicBezTo>
                <a:cubicBezTo>
                  <a:pt x="472748" y="855968"/>
                  <a:pt x="478272" y="839689"/>
                  <a:pt x="481892" y="823213"/>
                </a:cubicBezTo>
                <a:cubicBezTo>
                  <a:pt x="485320" y="806930"/>
                  <a:pt x="490083" y="789474"/>
                  <a:pt x="487416" y="773781"/>
                </a:cubicBezTo>
                <a:cubicBezTo>
                  <a:pt x="482654" y="745535"/>
                  <a:pt x="471986" y="718661"/>
                  <a:pt x="464936" y="690809"/>
                </a:cubicBezTo>
                <a:cubicBezTo>
                  <a:pt x="462460" y="681198"/>
                  <a:pt x="462842" y="670605"/>
                  <a:pt x="462650" y="660603"/>
                </a:cubicBezTo>
                <a:cubicBezTo>
                  <a:pt x="462080" y="637652"/>
                  <a:pt x="467604" y="614113"/>
                  <a:pt x="451791" y="593322"/>
                </a:cubicBezTo>
                <a:cubicBezTo>
                  <a:pt x="436933" y="574101"/>
                  <a:pt x="441313" y="554679"/>
                  <a:pt x="452553" y="534478"/>
                </a:cubicBezTo>
                <a:cubicBezTo>
                  <a:pt x="460556" y="519961"/>
                  <a:pt x="466842" y="503486"/>
                  <a:pt x="469890" y="487205"/>
                </a:cubicBezTo>
                <a:cubicBezTo>
                  <a:pt x="474080" y="464843"/>
                  <a:pt x="475796" y="442679"/>
                  <a:pt x="473318" y="418552"/>
                </a:cubicBezTo>
                <a:cubicBezTo>
                  <a:pt x="471604" y="401485"/>
                  <a:pt x="470842" y="387559"/>
                  <a:pt x="460746" y="374220"/>
                </a:cubicBezTo>
                <a:cubicBezTo>
                  <a:pt x="459222" y="372064"/>
                  <a:pt x="458840" y="368141"/>
                  <a:pt x="459032" y="365198"/>
                </a:cubicBezTo>
                <a:cubicBezTo>
                  <a:pt x="462270" y="326557"/>
                  <a:pt x="460556" y="288308"/>
                  <a:pt x="458267" y="249272"/>
                </a:cubicBezTo>
                <a:cubicBezTo>
                  <a:pt x="455221" y="199649"/>
                  <a:pt x="464174" y="147470"/>
                  <a:pt x="496179" y="104514"/>
                </a:cubicBezTo>
                <a:cubicBezTo>
                  <a:pt x="500943" y="98237"/>
                  <a:pt x="503037" y="88822"/>
                  <a:pt x="504181" y="805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25E0BD9-6B50-4AA7-BB36-DE5CC5F88F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658642" y="0"/>
            <a:ext cx="874715" cy="6858001"/>
          </a:xfrm>
          <a:custGeom>
            <a:avLst/>
            <a:gdLst>
              <a:gd name="connsiteX0" fmla="*/ 669467 w 874715"/>
              <a:gd name="connsiteY0" fmla="*/ 3720275 h 6858001"/>
              <a:gd name="connsiteX1" fmla="*/ 710453 w 874715"/>
              <a:gd name="connsiteY1" fmla="*/ 3726292 h 6858001"/>
              <a:gd name="connsiteX2" fmla="*/ 710455 w 874715"/>
              <a:gd name="connsiteY2" fmla="*/ 3726292 h 6858001"/>
              <a:gd name="connsiteX3" fmla="*/ 669465 w 874715"/>
              <a:gd name="connsiteY3" fmla="*/ 3720275 h 6858001"/>
              <a:gd name="connsiteX4" fmla="*/ 834223 w 874715"/>
              <a:gd name="connsiteY4" fmla="*/ 3333751 h 6858001"/>
              <a:gd name="connsiteX5" fmla="*/ 446757 w 874715"/>
              <a:gd name="connsiteY5" fmla="*/ 3333751 h 6858001"/>
              <a:gd name="connsiteX6" fmla="*/ 441229 w 874715"/>
              <a:gd name="connsiteY6" fmla="*/ 3376550 h 6858001"/>
              <a:gd name="connsiteX7" fmla="*/ 437178 w 874715"/>
              <a:gd name="connsiteY7" fmla="*/ 3407910 h 6858001"/>
              <a:gd name="connsiteX8" fmla="*/ 435790 w 874715"/>
              <a:gd name="connsiteY8" fmla="*/ 3491262 h 6858001"/>
              <a:gd name="connsiteX9" fmla="*/ 429384 w 874715"/>
              <a:gd name="connsiteY9" fmla="*/ 3520658 h 6858001"/>
              <a:gd name="connsiteX10" fmla="*/ 427332 w 874715"/>
              <a:gd name="connsiteY10" fmla="*/ 3524252 h 6858001"/>
              <a:gd name="connsiteX11" fmla="*/ 427331 w 874715"/>
              <a:gd name="connsiteY11" fmla="*/ 3524252 h 6858001"/>
              <a:gd name="connsiteX12" fmla="*/ 413690 w 874715"/>
              <a:gd name="connsiteY12" fmla="*/ 3548145 h 6858001"/>
              <a:gd name="connsiteX13" fmla="*/ 408166 w 874715"/>
              <a:gd name="connsiteY13" fmla="*/ 3612089 h 6858001"/>
              <a:gd name="connsiteX14" fmla="*/ 421692 w 874715"/>
              <a:gd name="connsiteY14" fmla="*/ 3636610 h 6858001"/>
              <a:gd name="connsiteX15" fmla="*/ 445933 w 874715"/>
              <a:gd name="connsiteY15" fmla="*/ 3687609 h 6858001"/>
              <a:gd name="connsiteX16" fmla="*/ 443241 w 874715"/>
              <a:gd name="connsiteY16" fmla="*/ 3725049 h 6858001"/>
              <a:gd name="connsiteX17" fmla="*/ 455589 w 874715"/>
              <a:gd name="connsiteY17" fmla="*/ 3723372 h 6858001"/>
              <a:gd name="connsiteX18" fmla="*/ 544787 w 874715"/>
              <a:gd name="connsiteY18" fmla="*/ 3712739 h 6858001"/>
              <a:gd name="connsiteX19" fmla="*/ 544802 w 874715"/>
              <a:gd name="connsiteY19" fmla="*/ 3712740 h 6858001"/>
              <a:gd name="connsiteX20" fmla="*/ 544786 w 874715"/>
              <a:gd name="connsiteY20" fmla="*/ 3712740 h 6858001"/>
              <a:gd name="connsiteX21" fmla="*/ 455588 w 874715"/>
              <a:gd name="connsiteY21" fmla="*/ 3723373 h 6858001"/>
              <a:gd name="connsiteX22" fmla="*/ 443240 w 874715"/>
              <a:gd name="connsiteY22" fmla="*/ 3725050 h 6858001"/>
              <a:gd name="connsiteX23" fmla="*/ 441884 w 874715"/>
              <a:gd name="connsiteY23" fmla="*/ 3743904 h 6858001"/>
              <a:gd name="connsiteX24" fmla="*/ 442266 w 874715"/>
              <a:gd name="connsiteY24" fmla="*/ 3764306 h 6858001"/>
              <a:gd name="connsiteX25" fmla="*/ 433692 w 874715"/>
              <a:gd name="connsiteY25" fmla="*/ 3834135 h 6858001"/>
              <a:gd name="connsiteX26" fmla="*/ 428740 w 874715"/>
              <a:gd name="connsiteY26" fmla="*/ 3898864 h 6858001"/>
              <a:gd name="connsiteX27" fmla="*/ 444932 w 874715"/>
              <a:gd name="connsiteY27" fmla="*/ 4062061 h 6858001"/>
              <a:gd name="connsiteX28" fmla="*/ 441122 w 874715"/>
              <a:gd name="connsiteY28" fmla="*/ 4187207 h 6858001"/>
              <a:gd name="connsiteX29" fmla="*/ 444932 w 874715"/>
              <a:gd name="connsiteY29" fmla="*/ 4244874 h 6858001"/>
              <a:gd name="connsiteX30" fmla="*/ 450648 w 874715"/>
              <a:gd name="connsiteY30" fmla="*/ 4277434 h 6858001"/>
              <a:gd name="connsiteX31" fmla="*/ 490464 w 874715"/>
              <a:gd name="connsiteY31" fmla="*/ 4351188 h 6858001"/>
              <a:gd name="connsiteX32" fmla="*/ 499418 w 874715"/>
              <a:gd name="connsiteY32" fmla="*/ 4391596 h 6858001"/>
              <a:gd name="connsiteX33" fmla="*/ 498656 w 874715"/>
              <a:gd name="connsiteY33" fmla="*/ 4513209 h 6858001"/>
              <a:gd name="connsiteX34" fmla="*/ 438646 w 874715"/>
              <a:gd name="connsiteY34" fmla="*/ 4695629 h 6858001"/>
              <a:gd name="connsiteX35" fmla="*/ 430644 w 874715"/>
              <a:gd name="connsiteY35" fmla="*/ 4714658 h 6858001"/>
              <a:gd name="connsiteX36" fmla="*/ 420737 w 874715"/>
              <a:gd name="connsiteY36" fmla="*/ 4807436 h 6858001"/>
              <a:gd name="connsiteX37" fmla="*/ 434264 w 874715"/>
              <a:gd name="connsiteY37" fmla="*/ 4870400 h 6858001"/>
              <a:gd name="connsiteX38" fmla="*/ 462269 w 874715"/>
              <a:gd name="connsiteY38" fmla="*/ 4956119 h 6858001"/>
              <a:gd name="connsiteX39" fmla="*/ 485701 w 874715"/>
              <a:gd name="connsiteY39" fmla="*/ 5033207 h 6858001"/>
              <a:gd name="connsiteX40" fmla="*/ 512180 w 874715"/>
              <a:gd name="connsiteY40" fmla="*/ 5089305 h 6858001"/>
              <a:gd name="connsiteX41" fmla="*/ 531613 w 874715"/>
              <a:gd name="connsiteY41" fmla="*/ 5217589 h 6858001"/>
              <a:gd name="connsiteX42" fmla="*/ 534851 w 874715"/>
              <a:gd name="connsiteY42" fmla="*/ 5230926 h 6858001"/>
              <a:gd name="connsiteX43" fmla="*/ 511228 w 874715"/>
              <a:gd name="connsiteY43" fmla="*/ 5327433 h 6858001"/>
              <a:gd name="connsiteX44" fmla="*/ 487225 w 874715"/>
              <a:gd name="connsiteY44" fmla="*/ 5443357 h 6858001"/>
              <a:gd name="connsiteX45" fmla="*/ 495416 w 874715"/>
              <a:gd name="connsiteY45" fmla="*/ 5484746 h 6858001"/>
              <a:gd name="connsiteX46" fmla="*/ 507038 w 874715"/>
              <a:gd name="connsiteY46" fmla="*/ 5541432 h 6858001"/>
              <a:gd name="connsiteX47" fmla="*/ 500942 w 874715"/>
              <a:gd name="connsiteY47" fmla="*/ 5594001 h 6858001"/>
              <a:gd name="connsiteX48" fmla="*/ 500370 w 874715"/>
              <a:gd name="connsiteY48" fmla="*/ 5625974 h 6858001"/>
              <a:gd name="connsiteX49" fmla="*/ 571618 w 874715"/>
              <a:gd name="connsiteY49" fmla="*/ 5771911 h 6858001"/>
              <a:gd name="connsiteX50" fmla="*/ 577524 w 874715"/>
              <a:gd name="connsiteY50" fmla="*/ 5808982 h 6858001"/>
              <a:gd name="connsiteX51" fmla="*/ 586289 w 874715"/>
              <a:gd name="connsiteY51" fmla="*/ 5829971 h 6858001"/>
              <a:gd name="connsiteX52" fmla="*/ 674684 w 874715"/>
              <a:gd name="connsiteY52" fmla="*/ 5956490 h 6858001"/>
              <a:gd name="connsiteX53" fmla="*/ 692590 w 874715"/>
              <a:gd name="connsiteY53" fmla="*/ 6010235 h 6858001"/>
              <a:gd name="connsiteX54" fmla="*/ 688970 w 874715"/>
              <a:gd name="connsiteY54" fmla="*/ 6069276 h 6858001"/>
              <a:gd name="connsiteX55" fmla="*/ 682494 w 874715"/>
              <a:gd name="connsiteY55" fmla="*/ 6103407 h 6858001"/>
              <a:gd name="connsiteX56" fmla="*/ 626294 w 874715"/>
              <a:gd name="connsiteY56" fmla="*/ 6188144 h 6858001"/>
              <a:gd name="connsiteX57" fmla="*/ 628200 w 874715"/>
              <a:gd name="connsiteY57" fmla="*/ 6236396 h 6858001"/>
              <a:gd name="connsiteX58" fmla="*/ 666871 w 874715"/>
              <a:gd name="connsiteY58" fmla="*/ 6311718 h 6858001"/>
              <a:gd name="connsiteX59" fmla="*/ 684208 w 874715"/>
              <a:gd name="connsiteY59" fmla="*/ 6448435 h 6858001"/>
              <a:gd name="connsiteX60" fmla="*/ 630104 w 874715"/>
              <a:gd name="connsiteY60" fmla="*/ 6517873 h 6858001"/>
              <a:gd name="connsiteX61" fmla="*/ 578096 w 874715"/>
              <a:gd name="connsiteY61" fmla="*/ 6553767 h 6858001"/>
              <a:gd name="connsiteX62" fmla="*/ 517706 w 874715"/>
              <a:gd name="connsiteY62" fmla="*/ 6657533 h 6858001"/>
              <a:gd name="connsiteX63" fmla="*/ 540185 w 874715"/>
              <a:gd name="connsiteY63" fmla="*/ 6682250 h 6858001"/>
              <a:gd name="connsiteX64" fmla="*/ 549712 w 874715"/>
              <a:gd name="connsiteY64" fmla="*/ 6758356 h 6858001"/>
              <a:gd name="connsiteX65" fmla="*/ 548950 w 874715"/>
              <a:gd name="connsiteY65" fmla="*/ 6840738 h 6858001"/>
              <a:gd name="connsiteX66" fmla="*/ 556149 w 874715"/>
              <a:gd name="connsiteY66" fmla="*/ 6858001 h 6858001"/>
              <a:gd name="connsiteX67" fmla="*/ 760427 w 874715"/>
              <a:gd name="connsiteY67" fmla="*/ 6858001 h 6858001"/>
              <a:gd name="connsiteX68" fmla="*/ 763269 w 874715"/>
              <a:gd name="connsiteY68" fmla="*/ 6846819 h 6858001"/>
              <a:gd name="connsiteX69" fmla="*/ 784795 w 874715"/>
              <a:gd name="connsiteY69" fmla="*/ 6678324 h 6858001"/>
              <a:gd name="connsiteX70" fmla="*/ 805560 w 874715"/>
              <a:gd name="connsiteY70" fmla="*/ 6504338 h 6858001"/>
              <a:gd name="connsiteX71" fmla="*/ 812418 w 874715"/>
              <a:gd name="connsiteY71" fmla="*/ 6408814 h 6858001"/>
              <a:gd name="connsiteX72" fmla="*/ 823279 w 874715"/>
              <a:gd name="connsiteY72" fmla="*/ 6325450 h 6858001"/>
              <a:gd name="connsiteX73" fmla="*/ 830137 w 874715"/>
              <a:gd name="connsiteY73" fmla="*/ 6252873 h 6858001"/>
              <a:gd name="connsiteX74" fmla="*/ 844043 w 874715"/>
              <a:gd name="connsiteY74" fmla="*/ 6137341 h 6858001"/>
              <a:gd name="connsiteX75" fmla="*/ 847663 w 874715"/>
              <a:gd name="connsiteY75" fmla="*/ 6089284 h 6858001"/>
              <a:gd name="connsiteX76" fmla="*/ 847471 w 874715"/>
              <a:gd name="connsiteY76" fmla="*/ 5975908 h 6858001"/>
              <a:gd name="connsiteX77" fmla="*/ 845567 w 874715"/>
              <a:gd name="connsiteY77" fmla="*/ 5936481 h 6858001"/>
              <a:gd name="connsiteX78" fmla="*/ 821945 w 874715"/>
              <a:gd name="connsiteY78" fmla="*/ 5860571 h 6858001"/>
              <a:gd name="connsiteX79" fmla="*/ 820231 w 874715"/>
              <a:gd name="connsiteY79" fmla="*/ 5851549 h 6858001"/>
              <a:gd name="connsiteX80" fmla="*/ 810894 w 874715"/>
              <a:gd name="connsiteY80" fmla="*/ 5801726 h 6858001"/>
              <a:gd name="connsiteX81" fmla="*/ 807846 w 874715"/>
              <a:gd name="connsiteY81" fmla="*/ 5774460 h 6858001"/>
              <a:gd name="connsiteX82" fmla="*/ 788415 w 874715"/>
              <a:gd name="connsiteY82" fmla="*/ 5670892 h 6858001"/>
              <a:gd name="connsiteX83" fmla="*/ 779271 w 874715"/>
              <a:gd name="connsiteY83" fmla="*/ 5611265 h 6858001"/>
              <a:gd name="connsiteX84" fmla="*/ 780605 w 874715"/>
              <a:gd name="connsiteY84" fmla="*/ 5563010 h 6858001"/>
              <a:gd name="connsiteX85" fmla="*/ 782319 w 874715"/>
              <a:gd name="connsiteY85" fmla="*/ 5478272 h 6858001"/>
              <a:gd name="connsiteX86" fmla="*/ 786701 w 874715"/>
              <a:gd name="connsiteY86" fmla="*/ 5451203 h 6858001"/>
              <a:gd name="connsiteX87" fmla="*/ 774127 w 874715"/>
              <a:gd name="connsiteY87" fmla="*/ 5328805 h 6858001"/>
              <a:gd name="connsiteX88" fmla="*/ 773175 w 874715"/>
              <a:gd name="connsiteY88" fmla="*/ 5258975 h 6858001"/>
              <a:gd name="connsiteX89" fmla="*/ 757552 w 874715"/>
              <a:gd name="connsiteY89" fmla="*/ 5180319 h 6858001"/>
              <a:gd name="connsiteX90" fmla="*/ 758314 w 874715"/>
              <a:gd name="connsiteY90" fmla="*/ 5157370 h 6858001"/>
              <a:gd name="connsiteX91" fmla="*/ 759649 w 874715"/>
              <a:gd name="connsiteY91" fmla="*/ 5131673 h 6858001"/>
              <a:gd name="connsiteX92" fmla="*/ 760793 w 874715"/>
              <a:gd name="connsiteY92" fmla="*/ 5052820 h 6858001"/>
              <a:gd name="connsiteX93" fmla="*/ 766507 w 874715"/>
              <a:gd name="connsiteY93" fmla="*/ 5004959 h 6858001"/>
              <a:gd name="connsiteX94" fmla="*/ 763079 w 874715"/>
              <a:gd name="connsiteY94" fmla="*/ 4913751 h 6858001"/>
              <a:gd name="connsiteX95" fmla="*/ 768031 w 874715"/>
              <a:gd name="connsiteY95" fmla="*/ 4880011 h 6858001"/>
              <a:gd name="connsiteX96" fmla="*/ 768603 w 874715"/>
              <a:gd name="connsiteY96" fmla="*/ 4794687 h 6858001"/>
              <a:gd name="connsiteX97" fmla="*/ 765745 w 874715"/>
              <a:gd name="connsiteY97" fmla="*/ 4718187 h 6858001"/>
              <a:gd name="connsiteX98" fmla="*/ 767269 w 874715"/>
              <a:gd name="connsiteY98" fmla="*/ 4644434 h 6858001"/>
              <a:gd name="connsiteX99" fmla="*/ 773555 w 874715"/>
              <a:gd name="connsiteY99" fmla="*/ 4591670 h 6858001"/>
              <a:gd name="connsiteX100" fmla="*/ 777365 w 874715"/>
              <a:gd name="connsiteY100" fmla="*/ 4534394 h 6858001"/>
              <a:gd name="connsiteX101" fmla="*/ 800036 w 874715"/>
              <a:gd name="connsiteY101" fmla="*/ 4376493 h 6858001"/>
              <a:gd name="connsiteX102" fmla="*/ 794512 w 874715"/>
              <a:gd name="connsiteY102" fmla="*/ 4347267 h 6858001"/>
              <a:gd name="connsiteX103" fmla="*/ 789368 w 874715"/>
              <a:gd name="connsiteY103" fmla="*/ 4181322 h 6858001"/>
              <a:gd name="connsiteX104" fmla="*/ 789750 w 874715"/>
              <a:gd name="connsiteY104" fmla="*/ 4145230 h 6858001"/>
              <a:gd name="connsiteX105" fmla="*/ 767269 w 874715"/>
              <a:gd name="connsiteY105" fmla="*/ 4048330 h 6858001"/>
              <a:gd name="connsiteX106" fmla="*/ 802894 w 874715"/>
              <a:gd name="connsiteY106" fmla="*/ 3898864 h 6858001"/>
              <a:gd name="connsiteX107" fmla="*/ 847471 w 874715"/>
              <a:gd name="connsiteY107" fmla="*/ 3759007 h 6858001"/>
              <a:gd name="connsiteX108" fmla="*/ 848163 w 874715"/>
              <a:gd name="connsiteY108" fmla="*/ 3756136 h 6858001"/>
              <a:gd name="connsiteX109" fmla="*/ 819543 w 874715"/>
              <a:gd name="connsiteY109" fmla="*/ 3748731 h 6858001"/>
              <a:gd name="connsiteX110" fmla="*/ 819313 w 874715"/>
              <a:gd name="connsiteY110" fmla="*/ 3748682 h 6858001"/>
              <a:gd name="connsiteX111" fmla="*/ 819544 w 874715"/>
              <a:gd name="connsiteY111" fmla="*/ 3748730 h 6858001"/>
              <a:gd name="connsiteX112" fmla="*/ 848164 w 874715"/>
              <a:gd name="connsiteY112" fmla="*/ 3756135 h 6858001"/>
              <a:gd name="connsiteX113" fmla="*/ 849545 w 874715"/>
              <a:gd name="connsiteY113" fmla="*/ 3750401 h 6858001"/>
              <a:gd name="connsiteX114" fmla="*/ 853189 w 874715"/>
              <a:gd name="connsiteY114" fmla="*/ 3741353 h 6858001"/>
              <a:gd name="connsiteX115" fmla="*/ 862905 w 874715"/>
              <a:gd name="connsiteY115" fmla="*/ 3691138 h 6858001"/>
              <a:gd name="connsiteX116" fmla="*/ 866333 w 874715"/>
              <a:gd name="connsiteY116" fmla="*/ 3628959 h 6858001"/>
              <a:gd name="connsiteX117" fmla="*/ 874715 w 874715"/>
              <a:gd name="connsiteY117" fmla="*/ 3550106 h 6858001"/>
              <a:gd name="connsiteX118" fmla="*/ 871487 w 874715"/>
              <a:gd name="connsiteY118" fmla="*/ 3524252 h 6858001"/>
              <a:gd name="connsiteX119" fmla="*/ 871488 w 874715"/>
              <a:gd name="connsiteY119" fmla="*/ 3524252 h 6858001"/>
              <a:gd name="connsiteX120" fmla="*/ 870763 w 874715"/>
              <a:gd name="connsiteY120" fmla="*/ 3518451 h 6858001"/>
              <a:gd name="connsiteX121" fmla="*/ 864238 w 874715"/>
              <a:gd name="connsiteY121" fmla="*/ 3486946 h 6858001"/>
              <a:gd name="connsiteX122" fmla="*/ 848618 w 874715"/>
              <a:gd name="connsiteY122" fmla="*/ 3398677 h 6858001"/>
              <a:gd name="connsiteX123" fmla="*/ 837595 w 874715"/>
              <a:gd name="connsiteY123" fmla="*/ 3365728 h 6858001"/>
              <a:gd name="connsiteX124" fmla="*/ 834829 w 874715"/>
              <a:gd name="connsiteY124" fmla="*/ 3357461 h 6858001"/>
              <a:gd name="connsiteX125" fmla="*/ 513783 w 874715"/>
              <a:gd name="connsiteY125" fmla="*/ 0 h 6858001"/>
              <a:gd name="connsiteX126" fmla="*/ 72334 w 874715"/>
              <a:gd name="connsiteY126" fmla="*/ 0 h 6858001"/>
              <a:gd name="connsiteX127" fmla="*/ 75447 w 874715"/>
              <a:gd name="connsiteY127" fmla="*/ 27991 h 6858001"/>
              <a:gd name="connsiteX128" fmla="*/ 88115 w 874715"/>
              <a:gd name="connsiteY128" fmla="*/ 134133 h 6858001"/>
              <a:gd name="connsiteX129" fmla="*/ 62778 w 874715"/>
              <a:gd name="connsiteY129" fmla="*/ 221224 h 6858001"/>
              <a:gd name="connsiteX130" fmla="*/ 62206 w 874715"/>
              <a:gd name="connsiteY130" fmla="*/ 247312 h 6858001"/>
              <a:gd name="connsiteX131" fmla="*/ 72113 w 874715"/>
              <a:gd name="connsiteY131" fmla="*/ 305764 h 6858001"/>
              <a:gd name="connsiteX132" fmla="*/ 65445 w 874715"/>
              <a:gd name="connsiteY132" fmla="*/ 426397 h 6858001"/>
              <a:gd name="connsiteX133" fmla="*/ 55348 w 874715"/>
              <a:gd name="connsiteY133" fmla="*/ 470924 h 6858001"/>
              <a:gd name="connsiteX134" fmla="*/ 48870 w 874715"/>
              <a:gd name="connsiteY134" fmla="*/ 495638 h 6858001"/>
              <a:gd name="connsiteX135" fmla="*/ 30963 w 874715"/>
              <a:gd name="connsiteY135" fmla="*/ 622548 h 6858001"/>
              <a:gd name="connsiteX136" fmla="*/ 11723 w 874715"/>
              <a:gd name="connsiteY136" fmla="*/ 679040 h 6858001"/>
              <a:gd name="connsiteX137" fmla="*/ 8865 w 874715"/>
              <a:gd name="connsiteY137" fmla="*/ 694341 h 6858001"/>
              <a:gd name="connsiteX138" fmla="*/ 16865 w 874715"/>
              <a:gd name="connsiteY138" fmla="*/ 778095 h 6858001"/>
              <a:gd name="connsiteX139" fmla="*/ 47918 w 874715"/>
              <a:gd name="connsiteY139" fmla="*/ 840866 h 6858001"/>
              <a:gd name="connsiteX140" fmla="*/ 58396 w 874715"/>
              <a:gd name="connsiteY140" fmla="*/ 853028 h 6858001"/>
              <a:gd name="connsiteX141" fmla="*/ 54776 w 874715"/>
              <a:gd name="connsiteY141" fmla="*/ 1027995 h 6858001"/>
              <a:gd name="connsiteX142" fmla="*/ 50394 w 874715"/>
              <a:gd name="connsiteY142" fmla="*/ 1054866 h 6858001"/>
              <a:gd name="connsiteX143" fmla="*/ 68683 w 874715"/>
              <a:gd name="connsiteY143" fmla="*/ 1184720 h 6858001"/>
              <a:gd name="connsiteX144" fmla="*/ 72303 w 874715"/>
              <a:gd name="connsiteY144" fmla="*/ 1222576 h 6858001"/>
              <a:gd name="connsiteX145" fmla="*/ 88687 w 874715"/>
              <a:gd name="connsiteY145" fmla="*/ 1358313 h 6858001"/>
              <a:gd name="connsiteX146" fmla="*/ 73447 w 874715"/>
              <a:gd name="connsiteY146" fmla="*/ 1377535 h 6858001"/>
              <a:gd name="connsiteX147" fmla="*/ 35153 w 874715"/>
              <a:gd name="connsiteY147" fmla="*/ 1432851 h 6858001"/>
              <a:gd name="connsiteX148" fmla="*/ 1244 w 874715"/>
              <a:gd name="connsiteY148" fmla="*/ 1541910 h 6858001"/>
              <a:gd name="connsiteX149" fmla="*/ 3149 w 874715"/>
              <a:gd name="connsiteY149" fmla="*/ 1571529 h 6858001"/>
              <a:gd name="connsiteX150" fmla="*/ 59730 w 874715"/>
              <a:gd name="connsiteY150" fmla="*/ 1646459 h 6858001"/>
              <a:gd name="connsiteX151" fmla="*/ 82399 w 874715"/>
              <a:gd name="connsiteY151" fmla="*/ 1682944 h 6858001"/>
              <a:gd name="connsiteX152" fmla="*/ 124120 w 874715"/>
              <a:gd name="connsiteY152" fmla="*/ 1786511 h 6858001"/>
              <a:gd name="connsiteX153" fmla="*/ 131741 w 874715"/>
              <a:gd name="connsiteY153" fmla="*/ 1795142 h 6858001"/>
              <a:gd name="connsiteX154" fmla="*/ 222232 w 874715"/>
              <a:gd name="connsiteY154" fmla="*/ 1871640 h 6858001"/>
              <a:gd name="connsiteX155" fmla="*/ 237662 w 874715"/>
              <a:gd name="connsiteY155" fmla="*/ 1888901 h 6858001"/>
              <a:gd name="connsiteX156" fmla="*/ 261667 w 874715"/>
              <a:gd name="connsiteY156" fmla="*/ 1909694 h 6858001"/>
              <a:gd name="connsiteX157" fmla="*/ 308150 w 874715"/>
              <a:gd name="connsiteY157" fmla="*/ 1974618 h 6858001"/>
              <a:gd name="connsiteX158" fmla="*/ 323009 w 874715"/>
              <a:gd name="connsiteY158" fmla="*/ 2055042 h 6858001"/>
              <a:gd name="connsiteX159" fmla="*/ 345680 w 874715"/>
              <a:gd name="connsiteY159" fmla="*/ 2152137 h 6858001"/>
              <a:gd name="connsiteX160" fmla="*/ 360920 w 874715"/>
              <a:gd name="connsiteY160" fmla="*/ 2192740 h 6858001"/>
              <a:gd name="connsiteX161" fmla="*/ 389877 w 874715"/>
              <a:gd name="connsiteY161" fmla="*/ 2301603 h 6858001"/>
              <a:gd name="connsiteX162" fmla="*/ 414262 w 874715"/>
              <a:gd name="connsiteY162" fmla="*/ 2379279 h 6858001"/>
              <a:gd name="connsiteX163" fmla="*/ 428551 w 874715"/>
              <a:gd name="connsiteY163" fmla="*/ 2491281 h 6858001"/>
              <a:gd name="connsiteX164" fmla="*/ 429121 w 874715"/>
              <a:gd name="connsiteY164" fmla="*/ 2545615 h 6858001"/>
              <a:gd name="connsiteX165" fmla="*/ 502275 w 874715"/>
              <a:gd name="connsiteY165" fmla="*/ 2645455 h 6858001"/>
              <a:gd name="connsiteX166" fmla="*/ 550665 w 874715"/>
              <a:gd name="connsiteY166" fmla="*/ 2725094 h 6858001"/>
              <a:gd name="connsiteX167" fmla="*/ 527232 w 874715"/>
              <a:gd name="connsiteY167" fmla="*/ 2808850 h 6858001"/>
              <a:gd name="connsiteX168" fmla="*/ 505133 w 874715"/>
              <a:gd name="connsiteY168" fmla="*/ 2831604 h 6858001"/>
              <a:gd name="connsiteX169" fmla="*/ 484178 w 874715"/>
              <a:gd name="connsiteY169" fmla="*/ 2968910 h 6858001"/>
              <a:gd name="connsiteX170" fmla="*/ 483416 w 874715"/>
              <a:gd name="connsiteY170" fmla="*/ 3165061 h 6858001"/>
              <a:gd name="connsiteX171" fmla="*/ 447744 w 874715"/>
              <a:gd name="connsiteY171" fmla="*/ 3326101 h 6858001"/>
              <a:gd name="connsiteX172" fmla="*/ 446756 w 874715"/>
              <a:gd name="connsiteY172" fmla="*/ 3333750 h 6858001"/>
              <a:gd name="connsiteX173" fmla="*/ 834222 w 874715"/>
              <a:gd name="connsiteY173" fmla="*/ 3333750 h 6858001"/>
              <a:gd name="connsiteX174" fmla="*/ 833756 w 874715"/>
              <a:gd name="connsiteY174" fmla="*/ 3315508 h 6858001"/>
              <a:gd name="connsiteX175" fmla="*/ 851283 w 874715"/>
              <a:gd name="connsiteY175" fmla="*/ 3289224 h 6858001"/>
              <a:gd name="connsiteX176" fmla="*/ 866523 w 874715"/>
              <a:gd name="connsiteY176" fmla="*/ 3248621 h 6858001"/>
              <a:gd name="connsiteX177" fmla="*/ 848234 w 874715"/>
              <a:gd name="connsiteY177" fmla="*/ 3203506 h 6858001"/>
              <a:gd name="connsiteX178" fmla="*/ 810325 w 874715"/>
              <a:gd name="connsiteY178" fmla="*/ 3097977 h 6858001"/>
              <a:gd name="connsiteX179" fmla="*/ 808609 w 874715"/>
              <a:gd name="connsiteY179" fmla="*/ 3031285 h 6858001"/>
              <a:gd name="connsiteX180" fmla="*/ 792417 w 874715"/>
              <a:gd name="connsiteY180" fmla="*/ 2886329 h 6858001"/>
              <a:gd name="connsiteX181" fmla="*/ 769366 w 874715"/>
              <a:gd name="connsiteY181" fmla="*/ 2791590 h 6858001"/>
              <a:gd name="connsiteX182" fmla="*/ 743267 w 874715"/>
              <a:gd name="connsiteY182" fmla="*/ 2723527 h 6858001"/>
              <a:gd name="connsiteX183" fmla="*/ 709166 w 874715"/>
              <a:gd name="connsiteY183" fmla="*/ 2626038 h 6858001"/>
              <a:gd name="connsiteX184" fmla="*/ 691449 w 874715"/>
              <a:gd name="connsiteY184" fmla="*/ 2528158 h 6858001"/>
              <a:gd name="connsiteX185" fmla="*/ 669159 w 874715"/>
              <a:gd name="connsiteY185" fmla="*/ 2457348 h 6858001"/>
              <a:gd name="connsiteX186" fmla="*/ 653918 w 874715"/>
              <a:gd name="connsiteY186" fmla="*/ 2370844 h 6858001"/>
              <a:gd name="connsiteX187" fmla="*/ 653348 w 874715"/>
              <a:gd name="connsiteY187" fmla="*/ 2298269 h 6858001"/>
              <a:gd name="connsiteX188" fmla="*/ 656014 w 874715"/>
              <a:gd name="connsiteY188" fmla="*/ 2184501 h 6858001"/>
              <a:gd name="connsiteX189" fmla="*/ 609913 w 874715"/>
              <a:gd name="connsiteY189" fmla="*/ 2045235 h 6858001"/>
              <a:gd name="connsiteX190" fmla="*/ 599624 w 874715"/>
              <a:gd name="connsiteY190" fmla="*/ 1988939 h 6858001"/>
              <a:gd name="connsiteX191" fmla="*/ 594862 w 874715"/>
              <a:gd name="connsiteY191" fmla="*/ 1935977 h 6858001"/>
              <a:gd name="connsiteX192" fmla="*/ 564191 w 874715"/>
              <a:gd name="connsiteY192" fmla="*/ 1823583 h 6858001"/>
              <a:gd name="connsiteX193" fmla="*/ 554093 w 874715"/>
              <a:gd name="connsiteY193" fmla="*/ 1777881 h 6858001"/>
              <a:gd name="connsiteX194" fmla="*/ 554285 w 874715"/>
              <a:gd name="connsiteY194" fmla="*/ 1713934 h 6858001"/>
              <a:gd name="connsiteX195" fmla="*/ 540186 w 874715"/>
              <a:gd name="connsiteY195" fmla="*/ 1597617 h 6858001"/>
              <a:gd name="connsiteX196" fmla="*/ 499037 w 874715"/>
              <a:gd name="connsiteY196" fmla="*/ 1481495 h 6858001"/>
              <a:gd name="connsiteX197" fmla="*/ 503037 w 874715"/>
              <a:gd name="connsiteY197" fmla="*/ 1432262 h 6858001"/>
              <a:gd name="connsiteX198" fmla="*/ 502085 w 874715"/>
              <a:gd name="connsiteY198" fmla="*/ 1414609 h 6858001"/>
              <a:gd name="connsiteX199" fmla="*/ 479414 w 874715"/>
              <a:gd name="connsiteY199" fmla="*/ 1255923 h 6858001"/>
              <a:gd name="connsiteX200" fmla="*/ 476938 w 874715"/>
              <a:gd name="connsiteY200" fmla="*/ 1240034 h 6858001"/>
              <a:gd name="connsiteX201" fmla="*/ 456745 w 874715"/>
              <a:gd name="connsiteY201" fmla="*/ 1165498 h 6858001"/>
              <a:gd name="connsiteX202" fmla="*/ 444171 w 874715"/>
              <a:gd name="connsiteY202" fmla="*/ 977582 h 6858001"/>
              <a:gd name="connsiteX203" fmla="*/ 442647 w 874715"/>
              <a:gd name="connsiteY203" fmla="*/ 966011 h 6858001"/>
              <a:gd name="connsiteX204" fmla="*/ 452743 w 874715"/>
              <a:gd name="connsiteY204" fmla="*/ 903045 h 6858001"/>
              <a:gd name="connsiteX205" fmla="*/ 467032 w 874715"/>
              <a:gd name="connsiteY205" fmla="*/ 871859 h 6858001"/>
              <a:gd name="connsiteX206" fmla="*/ 481892 w 874715"/>
              <a:gd name="connsiteY206" fmla="*/ 823213 h 6858001"/>
              <a:gd name="connsiteX207" fmla="*/ 487416 w 874715"/>
              <a:gd name="connsiteY207" fmla="*/ 773781 h 6858001"/>
              <a:gd name="connsiteX208" fmla="*/ 464936 w 874715"/>
              <a:gd name="connsiteY208" fmla="*/ 690809 h 6858001"/>
              <a:gd name="connsiteX209" fmla="*/ 462650 w 874715"/>
              <a:gd name="connsiteY209" fmla="*/ 660603 h 6858001"/>
              <a:gd name="connsiteX210" fmla="*/ 451791 w 874715"/>
              <a:gd name="connsiteY210" fmla="*/ 593322 h 6858001"/>
              <a:gd name="connsiteX211" fmla="*/ 452553 w 874715"/>
              <a:gd name="connsiteY211" fmla="*/ 534478 h 6858001"/>
              <a:gd name="connsiteX212" fmla="*/ 469890 w 874715"/>
              <a:gd name="connsiteY212" fmla="*/ 487205 h 6858001"/>
              <a:gd name="connsiteX213" fmla="*/ 473318 w 874715"/>
              <a:gd name="connsiteY213" fmla="*/ 418552 h 6858001"/>
              <a:gd name="connsiteX214" fmla="*/ 460746 w 874715"/>
              <a:gd name="connsiteY214" fmla="*/ 374220 h 6858001"/>
              <a:gd name="connsiteX215" fmla="*/ 459032 w 874715"/>
              <a:gd name="connsiteY215" fmla="*/ 365198 h 6858001"/>
              <a:gd name="connsiteX216" fmla="*/ 458267 w 874715"/>
              <a:gd name="connsiteY216" fmla="*/ 249272 h 6858001"/>
              <a:gd name="connsiteX217" fmla="*/ 496179 w 874715"/>
              <a:gd name="connsiteY217" fmla="*/ 104514 h 6858001"/>
              <a:gd name="connsiteX218" fmla="*/ 504181 w 874715"/>
              <a:gd name="connsiteY218" fmla="*/ 80583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874715" h="6858001">
                <a:moveTo>
                  <a:pt x="669467" y="3720275"/>
                </a:moveTo>
                <a:lnTo>
                  <a:pt x="710453" y="3726292"/>
                </a:lnTo>
                <a:lnTo>
                  <a:pt x="710455" y="3726292"/>
                </a:lnTo>
                <a:lnTo>
                  <a:pt x="669465" y="3720275"/>
                </a:lnTo>
                <a:close/>
                <a:moveTo>
                  <a:pt x="834223" y="3333751"/>
                </a:moveTo>
                <a:lnTo>
                  <a:pt x="446757" y="3333751"/>
                </a:lnTo>
                <a:lnTo>
                  <a:pt x="441229" y="3376550"/>
                </a:lnTo>
                <a:lnTo>
                  <a:pt x="437178" y="3407910"/>
                </a:lnTo>
                <a:cubicBezTo>
                  <a:pt x="435005" y="3435408"/>
                  <a:pt x="434362" y="3463164"/>
                  <a:pt x="435790" y="3491262"/>
                </a:cubicBezTo>
                <a:cubicBezTo>
                  <a:pt x="436266" y="3500578"/>
                  <a:pt x="433599" y="3510777"/>
                  <a:pt x="429384" y="3520658"/>
                </a:cubicBezTo>
                <a:lnTo>
                  <a:pt x="427332" y="3524252"/>
                </a:lnTo>
                <a:lnTo>
                  <a:pt x="427331" y="3524252"/>
                </a:lnTo>
                <a:lnTo>
                  <a:pt x="413690" y="3548145"/>
                </a:lnTo>
                <a:cubicBezTo>
                  <a:pt x="391973" y="3578940"/>
                  <a:pt x="390257" y="3577567"/>
                  <a:pt x="408166" y="3612089"/>
                </a:cubicBezTo>
                <a:cubicBezTo>
                  <a:pt x="412548" y="3620328"/>
                  <a:pt x="415214" y="3630528"/>
                  <a:pt x="421692" y="3636610"/>
                </a:cubicBezTo>
                <a:cubicBezTo>
                  <a:pt x="438171" y="3652106"/>
                  <a:pt x="444409" y="3669416"/>
                  <a:pt x="445933" y="3687609"/>
                </a:cubicBezTo>
                <a:lnTo>
                  <a:pt x="443241" y="3725049"/>
                </a:lnTo>
                <a:lnTo>
                  <a:pt x="455589" y="3723372"/>
                </a:lnTo>
                <a:cubicBezTo>
                  <a:pt x="485111" y="3719138"/>
                  <a:pt x="514678" y="3715144"/>
                  <a:pt x="544787" y="3712739"/>
                </a:cubicBezTo>
                <a:lnTo>
                  <a:pt x="544802" y="3712740"/>
                </a:lnTo>
                <a:lnTo>
                  <a:pt x="544786" y="3712740"/>
                </a:lnTo>
                <a:cubicBezTo>
                  <a:pt x="514677" y="3715145"/>
                  <a:pt x="485110" y="3719139"/>
                  <a:pt x="455588" y="3723373"/>
                </a:cubicBezTo>
                <a:lnTo>
                  <a:pt x="443240" y="3725050"/>
                </a:lnTo>
                <a:lnTo>
                  <a:pt x="441884" y="3743904"/>
                </a:lnTo>
                <a:cubicBezTo>
                  <a:pt x="440932" y="3750574"/>
                  <a:pt x="439598" y="3758615"/>
                  <a:pt x="442266" y="3764306"/>
                </a:cubicBezTo>
                <a:cubicBezTo>
                  <a:pt x="454266" y="3790000"/>
                  <a:pt x="450076" y="3811773"/>
                  <a:pt x="433692" y="3834135"/>
                </a:cubicBezTo>
                <a:cubicBezTo>
                  <a:pt x="419595" y="3853553"/>
                  <a:pt x="411213" y="3875915"/>
                  <a:pt x="428740" y="3898864"/>
                </a:cubicBezTo>
                <a:cubicBezTo>
                  <a:pt x="467603" y="3949864"/>
                  <a:pt x="469507" y="4004392"/>
                  <a:pt x="444932" y="4062061"/>
                </a:cubicBezTo>
                <a:cubicBezTo>
                  <a:pt x="427405" y="4103253"/>
                  <a:pt x="423405" y="4143856"/>
                  <a:pt x="441122" y="4187207"/>
                </a:cubicBezTo>
                <a:cubicBezTo>
                  <a:pt x="447980" y="4203880"/>
                  <a:pt x="443408" y="4225456"/>
                  <a:pt x="444932" y="4244874"/>
                </a:cubicBezTo>
                <a:cubicBezTo>
                  <a:pt x="445694" y="4255860"/>
                  <a:pt x="445884" y="4268022"/>
                  <a:pt x="450648" y="4277434"/>
                </a:cubicBezTo>
                <a:cubicBezTo>
                  <a:pt x="462841" y="4302544"/>
                  <a:pt x="478461" y="4325885"/>
                  <a:pt x="490464" y="4351188"/>
                </a:cubicBezTo>
                <a:cubicBezTo>
                  <a:pt x="496178" y="4363350"/>
                  <a:pt x="499226" y="4377865"/>
                  <a:pt x="499418" y="4391596"/>
                </a:cubicBezTo>
                <a:cubicBezTo>
                  <a:pt x="500370" y="4432199"/>
                  <a:pt x="500370" y="4472804"/>
                  <a:pt x="498656" y="4513209"/>
                </a:cubicBezTo>
                <a:cubicBezTo>
                  <a:pt x="495988" y="4579901"/>
                  <a:pt x="495416" y="4647572"/>
                  <a:pt x="438646" y="4695629"/>
                </a:cubicBezTo>
                <a:cubicBezTo>
                  <a:pt x="434074" y="4699554"/>
                  <a:pt x="431406" y="4707987"/>
                  <a:pt x="430644" y="4714658"/>
                </a:cubicBezTo>
                <a:cubicBezTo>
                  <a:pt x="427025" y="4745453"/>
                  <a:pt x="426643" y="4777033"/>
                  <a:pt x="420737" y="4807436"/>
                </a:cubicBezTo>
                <a:cubicBezTo>
                  <a:pt x="415975" y="4831758"/>
                  <a:pt x="417499" y="4851963"/>
                  <a:pt x="434264" y="4870400"/>
                </a:cubicBezTo>
                <a:cubicBezTo>
                  <a:pt x="456362" y="4894527"/>
                  <a:pt x="469317" y="4923950"/>
                  <a:pt x="462269" y="4956119"/>
                </a:cubicBezTo>
                <a:cubicBezTo>
                  <a:pt x="455410" y="4988286"/>
                  <a:pt x="470269" y="5009470"/>
                  <a:pt x="485701" y="5033207"/>
                </a:cubicBezTo>
                <a:cubicBezTo>
                  <a:pt x="496940" y="5050467"/>
                  <a:pt x="511038" y="5070083"/>
                  <a:pt x="512180" y="5089305"/>
                </a:cubicBezTo>
                <a:cubicBezTo>
                  <a:pt x="514656" y="5132851"/>
                  <a:pt x="553902" y="5170316"/>
                  <a:pt x="531613" y="5217589"/>
                </a:cubicBezTo>
                <a:cubicBezTo>
                  <a:pt x="530089" y="5220727"/>
                  <a:pt x="533899" y="5226415"/>
                  <a:pt x="534851" y="5230926"/>
                </a:cubicBezTo>
                <a:cubicBezTo>
                  <a:pt x="542091" y="5267019"/>
                  <a:pt x="535041" y="5300953"/>
                  <a:pt x="511228" y="5327433"/>
                </a:cubicBezTo>
                <a:cubicBezTo>
                  <a:pt x="480175" y="5362152"/>
                  <a:pt x="477127" y="5400597"/>
                  <a:pt x="487225" y="5443357"/>
                </a:cubicBezTo>
                <a:cubicBezTo>
                  <a:pt x="490464" y="5457089"/>
                  <a:pt x="492750" y="5470820"/>
                  <a:pt x="495416" y="5484746"/>
                </a:cubicBezTo>
                <a:cubicBezTo>
                  <a:pt x="499226" y="5503576"/>
                  <a:pt x="503228" y="5522604"/>
                  <a:pt x="507038" y="5541432"/>
                </a:cubicBezTo>
                <a:cubicBezTo>
                  <a:pt x="510848" y="5559676"/>
                  <a:pt x="517324" y="5579880"/>
                  <a:pt x="500942" y="5594001"/>
                </a:cubicBezTo>
                <a:cubicBezTo>
                  <a:pt x="486843" y="5606164"/>
                  <a:pt x="488177" y="5614794"/>
                  <a:pt x="500370" y="5625974"/>
                </a:cubicBezTo>
                <a:cubicBezTo>
                  <a:pt x="543043" y="5664813"/>
                  <a:pt x="569714" y="5711889"/>
                  <a:pt x="571618" y="5771911"/>
                </a:cubicBezTo>
                <a:cubicBezTo>
                  <a:pt x="572000" y="5784268"/>
                  <a:pt x="574666" y="5796822"/>
                  <a:pt x="577524" y="5808982"/>
                </a:cubicBezTo>
                <a:cubicBezTo>
                  <a:pt x="579239" y="5816437"/>
                  <a:pt x="581145" y="5825462"/>
                  <a:pt x="586289" y="5829971"/>
                </a:cubicBezTo>
                <a:cubicBezTo>
                  <a:pt x="625532" y="5865083"/>
                  <a:pt x="652775" y="5908825"/>
                  <a:pt x="674684" y="5956490"/>
                </a:cubicBezTo>
                <a:cubicBezTo>
                  <a:pt x="682494" y="5973553"/>
                  <a:pt x="690304" y="5991797"/>
                  <a:pt x="692590" y="6010235"/>
                </a:cubicBezTo>
                <a:cubicBezTo>
                  <a:pt x="694876" y="6029456"/>
                  <a:pt x="691066" y="6049660"/>
                  <a:pt x="688970" y="6069276"/>
                </a:cubicBezTo>
                <a:cubicBezTo>
                  <a:pt x="687828" y="6080849"/>
                  <a:pt x="688018" y="6094187"/>
                  <a:pt x="682494" y="6103407"/>
                </a:cubicBezTo>
                <a:cubicBezTo>
                  <a:pt x="665157" y="6132633"/>
                  <a:pt x="646489" y="6160879"/>
                  <a:pt x="626294" y="6188144"/>
                </a:cubicBezTo>
                <a:cubicBezTo>
                  <a:pt x="608958" y="6211486"/>
                  <a:pt x="606481" y="6216194"/>
                  <a:pt x="628200" y="6236396"/>
                </a:cubicBezTo>
                <a:cubicBezTo>
                  <a:pt x="650489" y="6257190"/>
                  <a:pt x="662109" y="6283082"/>
                  <a:pt x="666871" y="6311718"/>
                </a:cubicBezTo>
                <a:cubicBezTo>
                  <a:pt x="674302" y="6357030"/>
                  <a:pt x="680588" y="6402732"/>
                  <a:pt x="684208" y="6448435"/>
                </a:cubicBezTo>
                <a:cubicBezTo>
                  <a:pt x="687446" y="6489823"/>
                  <a:pt x="669920" y="6509634"/>
                  <a:pt x="630104" y="6517873"/>
                </a:cubicBezTo>
                <a:cubicBezTo>
                  <a:pt x="608005" y="6522581"/>
                  <a:pt x="584001" y="6528663"/>
                  <a:pt x="578096" y="6553767"/>
                </a:cubicBezTo>
                <a:cubicBezTo>
                  <a:pt x="568570" y="6594765"/>
                  <a:pt x="564380" y="6637329"/>
                  <a:pt x="517706" y="6657533"/>
                </a:cubicBezTo>
                <a:cubicBezTo>
                  <a:pt x="527993" y="6668713"/>
                  <a:pt x="534089" y="6675579"/>
                  <a:pt x="540185" y="6682250"/>
                </a:cubicBezTo>
                <a:cubicBezTo>
                  <a:pt x="557140" y="6700686"/>
                  <a:pt x="564380" y="6738934"/>
                  <a:pt x="549712" y="6758356"/>
                </a:cubicBezTo>
                <a:cubicBezTo>
                  <a:pt x="528375" y="6786993"/>
                  <a:pt x="532375" y="6813278"/>
                  <a:pt x="548950" y="6840738"/>
                </a:cubicBezTo>
                <a:lnTo>
                  <a:pt x="556149" y="6858001"/>
                </a:lnTo>
                <a:lnTo>
                  <a:pt x="760427" y="6858001"/>
                </a:lnTo>
                <a:lnTo>
                  <a:pt x="763269" y="6846819"/>
                </a:lnTo>
                <a:cubicBezTo>
                  <a:pt x="771841" y="6790916"/>
                  <a:pt x="777937" y="6734620"/>
                  <a:pt x="784795" y="6678324"/>
                </a:cubicBezTo>
                <a:cubicBezTo>
                  <a:pt x="791844" y="6620265"/>
                  <a:pt x="799274" y="6562401"/>
                  <a:pt x="805560" y="6504338"/>
                </a:cubicBezTo>
                <a:cubicBezTo>
                  <a:pt x="808800" y="6472562"/>
                  <a:pt x="809370" y="6440589"/>
                  <a:pt x="812418" y="6408814"/>
                </a:cubicBezTo>
                <a:cubicBezTo>
                  <a:pt x="815086" y="6380959"/>
                  <a:pt x="820039" y="6353302"/>
                  <a:pt x="823279" y="6325450"/>
                </a:cubicBezTo>
                <a:cubicBezTo>
                  <a:pt x="825945" y="6301323"/>
                  <a:pt x="827469" y="6277000"/>
                  <a:pt x="830137" y="6252873"/>
                </a:cubicBezTo>
                <a:cubicBezTo>
                  <a:pt x="834517" y="6214231"/>
                  <a:pt x="839471" y="6175786"/>
                  <a:pt x="844043" y="6137341"/>
                </a:cubicBezTo>
                <a:cubicBezTo>
                  <a:pt x="845757" y="6121257"/>
                  <a:pt x="850520" y="6104387"/>
                  <a:pt x="847663" y="6089284"/>
                </a:cubicBezTo>
                <a:cubicBezTo>
                  <a:pt x="840423" y="6051230"/>
                  <a:pt x="842519" y="6013764"/>
                  <a:pt x="847471" y="5975908"/>
                </a:cubicBezTo>
                <a:cubicBezTo>
                  <a:pt x="849188" y="5962962"/>
                  <a:pt x="848806" y="5949036"/>
                  <a:pt x="845567" y="5936481"/>
                </a:cubicBezTo>
                <a:cubicBezTo>
                  <a:pt x="839089" y="5910785"/>
                  <a:pt x="829945" y="5885876"/>
                  <a:pt x="821945" y="5860571"/>
                </a:cubicBezTo>
                <a:cubicBezTo>
                  <a:pt x="820993" y="5857824"/>
                  <a:pt x="820801" y="5854490"/>
                  <a:pt x="820231" y="5851549"/>
                </a:cubicBezTo>
                <a:cubicBezTo>
                  <a:pt x="816990" y="5834874"/>
                  <a:pt x="813752" y="5818399"/>
                  <a:pt x="810894" y="5801726"/>
                </a:cubicBezTo>
                <a:cubicBezTo>
                  <a:pt x="809370" y="5792704"/>
                  <a:pt x="809180" y="5783484"/>
                  <a:pt x="807846" y="5774460"/>
                </a:cubicBezTo>
                <a:cubicBezTo>
                  <a:pt x="802512" y="5739546"/>
                  <a:pt x="811466" y="5701101"/>
                  <a:pt x="788415" y="5670892"/>
                </a:cubicBezTo>
                <a:cubicBezTo>
                  <a:pt x="773555" y="5651277"/>
                  <a:pt x="776985" y="5632250"/>
                  <a:pt x="779271" y="5611265"/>
                </a:cubicBezTo>
                <a:cubicBezTo>
                  <a:pt x="780985" y="5595374"/>
                  <a:pt x="780413" y="5579094"/>
                  <a:pt x="780605" y="5563010"/>
                </a:cubicBezTo>
                <a:cubicBezTo>
                  <a:pt x="781175" y="5534764"/>
                  <a:pt x="781367" y="5506518"/>
                  <a:pt x="782319" y="5478272"/>
                </a:cubicBezTo>
                <a:cubicBezTo>
                  <a:pt x="782699" y="5469249"/>
                  <a:pt x="787463" y="5460031"/>
                  <a:pt x="786701" y="5451203"/>
                </a:cubicBezTo>
                <a:cubicBezTo>
                  <a:pt x="783081" y="5410403"/>
                  <a:pt x="777365" y="5369604"/>
                  <a:pt x="774127" y="5328805"/>
                </a:cubicBezTo>
                <a:cubicBezTo>
                  <a:pt x="772223" y="5305660"/>
                  <a:pt x="775841" y="5281924"/>
                  <a:pt x="773175" y="5258975"/>
                </a:cubicBezTo>
                <a:cubicBezTo>
                  <a:pt x="770127" y="5232496"/>
                  <a:pt x="762317" y="5206604"/>
                  <a:pt x="757552" y="5180319"/>
                </a:cubicBezTo>
                <a:cubicBezTo>
                  <a:pt x="756220" y="5173061"/>
                  <a:pt x="757934" y="5165020"/>
                  <a:pt x="758314" y="5157370"/>
                </a:cubicBezTo>
                <a:cubicBezTo>
                  <a:pt x="758697" y="5148739"/>
                  <a:pt x="759459" y="5140304"/>
                  <a:pt x="759649" y="5131673"/>
                </a:cubicBezTo>
                <a:cubicBezTo>
                  <a:pt x="760031" y="5105388"/>
                  <a:pt x="759459" y="5079104"/>
                  <a:pt x="760793" y="5052820"/>
                </a:cubicBezTo>
                <a:cubicBezTo>
                  <a:pt x="761555" y="5036736"/>
                  <a:pt x="769365" y="5019868"/>
                  <a:pt x="766507" y="5004959"/>
                </a:cubicBezTo>
                <a:cubicBezTo>
                  <a:pt x="760983" y="4974557"/>
                  <a:pt x="773365" y="4944153"/>
                  <a:pt x="763079" y="4913751"/>
                </a:cubicBezTo>
                <a:cubicBezTo>
                  <a:pt x="760031" y="4904334"/>
                  <a:pt x="767651" y="4891388"/>
                  <a:pt x="768031" y="4880011"/>
                </a:cubicBezTo>
                <a:cubicBezTo>
                  <a:pt x="768983" y="4851570"/>
                  <a:pt x="768793" y="4823128"/>
                  <a:pt x="768603" y="4794687"/>
                </a:cubicBezTo>
                <a:cubicBezTo>
                  <a:pt x="768413" y="4769186"/>
                  <a:pt x="771079" y="4742705"/>
                  <a:pt x="765745" y="4718187"/>
                </a:cubicBezTo>
                <a:cubicBezTo>
                  <a:pt x="760031" y="4692491"/>
                  <a:pt x="760793" y="4669346"/>
                  <a:pt x="767269" y="4644434"/>
                </a:cubicBezTo>
                <a:cubicBezTo>
                  <a:pt x="771651" y="4627369"/>
                  <a:pt x="772223" y="4609322"/>
                  <a:pt x="773555" y="4591670"/>
                </a:cubicBezTo>
                <a:cubicBezTo>
                  <a:pt x="775079" y="4572644"/>
                  <a:pt x="771079" y="4551655"/>
                  <a:pt x="777365" y="4534394"/>
                </a:cubicBezTo>
                <a:cubicBezTo>
                  <a:pt x="796036" y="4483001"/>
                  <a:pt x="800036" y="4430237"/>
                  <a:pt x="800036" y="4376493"/>
                </a:cubicBezTo>
                <a:cubicBezTo>
                  <a:pt x="800036" y="4366684"/>
                  <a:pt x="797370" y="4356680"/>
                  <a:pt x="794512" y="4347267"/>
                </a:cubicBezTo>
                <a:cubicBezTo>
                  <a:pt x="777365" y="4292342"/>
                  <a:pt x="778889" y="4237224"/>
                  <a:pt x="789368" y="4181322"/>
                </a:cubicBezTo>
                <a:cubicBezTo>
                  <a:pt x="791654" y="4169748"/>
                  <a:pt x="792036" y="4156803"/>
                  <a:pt x="789750" y="4145230"/>
                </a:cubicBezTo>
                <a:cubicBezTo>
                  <a:pt x="783081" y="4112668"/>
                  <a:pt x="772031" y="4081088"/>
                  <a:pt x="767269" y="4048330"/>
                </a:cubicBezTo>
                <a:cubicBezTo>
                  <a:pt x="759459" y="3994194"/>
                  <a:pt x="785747" y="3947314"/>
                  <a:pt x="802894" y="3898864"/>
                </a:cubicBezTo>
                <a:cubicBezTo>
                  <a:pt x="819087" y="3852768"/>
                  <a:pt x="855664" y="3813538"/>
                  <a:pt x="847471" y="3759007"/>
                </a:cubicBezTo>
                <a:lnTo>
                  <a:pt x="848163" y="3756136"/>
                </a:lnTo>
                <a:lnTo>
                  <a:pt x="819543" y="3748731"/>
                </a:lnTo>
                <a:lnTo>
                  <a:pt x="819313" y="3748682"/>
                </a:lnTo>
                <a:lnTo>
                  <a:pt x="819544" y="3748730"/>
                </a:lnTo>
                <a:lnTo>
                  <a:pt x="848164" y="3756135"/>
                </a:lnTo>
                <a:lnTo>
                  <a:pt x="849545" y="3750401"/>
                </a:lnTo>
                <a:cubicBezTo>
                  <a:pt x="850902" y="3747434"/>
                  <a:pt x="852522" y="3744394"/>
                  <a:pt x="853189" y="3741353"/>
                </a:cubicBezTo>
                <a:cubicBezTo>
                  <a:pt x="856809" y="3724680"/>
                  <a:pt x="861189" y="3708009"/>
                  <a:pt x="862905" y="3691138"/>
                </a:cubicBezTo>
                <a:cubicBezTo>
                  <a:pt x="865191" y="3670544"/>
                  <a:pt x="864429" y="3649555"/>
                  <a:pt x="866333" y="3628959"/>
                </a:cubicBezTo>
                <a:cubicBezTo>
                  <a:pt x="868619" y="3602478"/>
                  <a:pt x="874715" y="3576391"/>
                  <a:pt x="874715" y="3550106"/>
                </a:cubicBezTo>
                <a:lnTo>
                  <a:pt x="871487" y="3524252"/>
                </a:lnTo>
                <a:lnTo>
                  <a:pt x="871488" y="3524252"/>
                </a:lnTo>
                <a:lnTo>
                  <a:pt x="870763" y="3518451"/>
                </a:lnTo>
                <a:cubicBezTo>
                  <a:pt x="868573" y="3507933"/>
                  <a:pt x="865953" y="3497439"/>
                  <a:pt x="864238" y="3486946"/>
                </a:cubicBezTo>
                <a:cubicBezTo>
                  <a:pt x="859476" y="3457327"/>
                  <a:pt x="860810" y="3424765"/>
                  <a:pt x="848618" y="3398677"/>
                </a:cubicBezTo>
                <a:lnTo>
                  <a:pt x="837595" y="3365728"/>
                </a:lnTo>
                <a:lnTo>
                  <a:pt x="834829" y="3357461"/>
                </a:lnTo>
                <a:close/>
                <a:moveTo>
                  <a:pt x="513783" y="0"/>
                </a:moveTo>
                <a:lnTo>
                  <a:pt x="72334" y="0"/>
                </a:lnTo>
                <a:lnTo>
                  <a:pt x="75447" y="27991"/>
                </a:lnTo>
                <a:cubicBezTo>
                  <a:pt x="80828" y="63323"/>
                  <a:pt x="87734" y="98434"/>
                  <a:pt x="88115" y="134133"/>
                </a:cubicBezTo>
                <a:cubicBezTo>
                  <a:pt x="88495" y="166498"/>
                  <a:pt x="94591" y="198471"/>
                  <a:pt x="62778" y="221224"/>
                </a:cubicBezTo>
                <a:cubicBezTo>
                  <a:pt x="58586" y="224165"/>
                  <a:pt x="60872" y="238486"/>
                  <a:pt x="62206" y="247312"/>
                </a:cubicBezTo>
                <a:cubicBezTo>
                  <a:pt x="65065" y="266927"/>
                  <a:pt x="72303" y="286346"/>
                  <a:pt x="72113" y="305764"/>
                </a:cubicBezTo>
                <a:cubicBezTo>
                  <a:pt x="71923" y="345976"/>
                  <a:pt x="68875" y="386383"/>
                  <a:pt x="65445" y="426397"/>
                </a:cubicBezTo>
                <a:cubicBezTo>
                  <a:pt x="64111" y="441500"/>
                  <a:pt x="58968" y="456017"/>
                  <a:pt x="55348" y="470924"/>
                </a:cubicBezTo>
                <a:cubicBezTo>
                  <a:pt x="53252" y="479162"/>
                  <a:pt x="47728" y="487990"/>
                  <a:pt x="48870" y="495638"/>
                </a:cubicBezTo>
                <a:cubicBezTo>
                  <a:pt x="55538" y="539970"/>
                  <a:pt x="39156" y="580573"/>
                  <a:pt x="30963" y="622548"/>
                </a:cubicBezTo>
                <a:cubicBezTo>
                  <a:pt x="27153" y="641968"/>
                  <a:pt x="18009" y="660210"/>
                  <a:pt x="11723" y="679040"/>
                </a:cubicBezTo>
                <a:cubicBezTo>
                  <a:pt x="10007" y="683943"/>
                  <a:pt x="8483" y="689436"/>
                  <a:pt x="8865" y="694341"/>
                </a:cubicBezTo>
                <a:cubicBezTo>
                  <a:pt x="11151" y="722389"/>
                  <a:pt x="14389" y="750244"/>
                  <a:pt x="16865" y="778095"/>
                </a:cubicBezTo>
                <a:cubicBezTo>
                  <a:pt x="19151" y="803401"/>
                  <a:pt x="19913" y="828900"/>
                  <a:pt x="47918" y="840866"/>
                </a:cubicBezTo>
                <a:cubicBezTo>
                  <a:pt x="52300" y="842633"/>
                  <a:pt x="55538" y="848516"/>
                  <a:pt x="58396" y="853028"/>
                </a:cubicBezTo>
                <a:cubicBezTo>
                  <a:pt x="102404" y="922662"/>
                  <a:pt x="101260" y="959929"/>
                  <a:pt x="54776" y="1027995"/>
                </a:cubicBezTo>
                <a:cubicBezTo>
                  <a:pt x="50014" y="1035056"/>
                  <a:pt x="46584" y="1050159"/>
                  <a:pt x="50394" y="1054866"/>
                </a:cubicBezTo>
                <a:cubicBezTo>
                  <a:pt x="82019" y="1094882"/>
                  <a:pt x="78589" y="1138623"/>
                  <a:pt x="68683" y="1184720"/>
                </a:cubicBezTo>
                <a:cubicBezTo>
                  <a:pt x="66017" y="1196684"/>
                  <a:pt x="66017" y="1213555"/>
                  <a:pt x="72303" y="1222576"/>
                </a:cubicBezTo>
                <a:cubicBezTo>
                  <a:pt x="101450" y="1265534"/>
                  <a:pt x="97260" y="1311630"/>
                  <a:pt x="88687" y="1358313"/>
                </a:cubicBezTo>
                <a:cubicBezTo>
                  <a:pt x="87353" y="1365570"/>
                  <a:pt x="80113" y="1374398"/>
                  <a:pt x="73447" y="1377535"/>
                </a:cubicBezTo>
                <a:cubicBezTo>
                  <a:pt x="49824" y="1388716"/>
                  <a:pt x="41822" y="1409705"/>
                  <a:pt x="35153" y="1432851"/>
                </a:cubicBezTo>
                <a:cubicBezTo>
                  <a:pt x="24295" y="1469335"/>
                  <a:pt x="11531" y="1505229"/>
                  <a:pt x="1244" y="1541910"/>
                </a:cubicBezTo>
                <a:cubicBezTo>
                  <a:pt x="-1232" y="1550935"/>
                  <a:pt x="292" y="1562114"/>
                  <a:pt x="3149" y="1571529"/>
                </a:cubicBezTo>
                <a:cubicBezTo>
                  <a:pt x="12865" y="1603698"/>
                  <a:pt x="37250" y="1624098"/>
                  <a:pt x="59730" y="1646459"/>
                </a:cubicBezTo>
                <a:cubicBezTo>
                  <a:pt x="69637" y="1656267"/>
                  <a:pt x="76685" y="1669800"/>
                  <a:pt x="82399" y="1682944"/>
                </a:cubicBezTo>
                <a:cubicBezTo>
                  <a:pt x="97070" y="1717073"/>
                  <a:pt x="110214" y="1751988"/>
                  <a:pt x="124120" y="1786511"/>
                </a:cubicBezTo>
                <a:cubicBezTo>
                  <a:pt x="125454" y="1789845"/>
                  <a:pt x="128883" y="1792590"/>
                  <a:pt x="131741" y="1795142"/>
                </a:cubicBezTo>
                <a:cubicBezTo>
                  <a:pt x="161842" y="1820640"/>
                  <a:pt x="192131" y="1845943"/>
                  <a:pt x="222232" y="1871640"/>
                </a:cubicBezTo>
                <a:cubicBezTo>
                  <a:pt x="227946" y="1876543"/>
                  <a:pt x="232138" y="1883606"/>
                  <a:pt x="237662" y="1888901"/>
                </a:cubicBezTo>
                <a:cubicBezTo>
                  <a:pt x="245282" y="1896356"/>
                  <a:pt x="252523" y="1905771"/>
                  <a:pt x="261667" y="1909694"/>
                </a:cubicBezTo>
                <a:cubicBezTo>
                  <a:pt x="290432" y="1921855"/>
                  <a:pt x="302816" y="1945197"/>
                  <a:pt x="308150" y="1974618"/>
                </a:cubicBezTo>
                <a:cubicBezTo>
                  <a:pt x="313103" y="2001493"/>
                  <a:pt x="317295" y="2028365"/>
                  <a:pt x="323009" y="2055042"/>
                </a:cubicBezTo>
                <a:cubicBezTo>
                  <a:pt x="329867" y="2087602"/>
                  <a:pt x="337297" y="2119968"/>
                  <a:pt x="345680" y="2152137"/>
                </a:cubicBezTo>
                <a:cubicBezTo>
                  <a:pt x="349300" y="2166063"/>
                  <a:pt x="353490" y="2180774"/>
                  <a:pt x="360920" y="2192740"/>
                </a:cubicBezTo>
                <a:cubicBezTo>
                  <a:pt x="381495" y="2226281"/>
                  <a:pt x="395401" y="2262177"/>
                  <a:pt x="389877" y="2301603"/>
                </a:cubicBezTo>
                <a:cubicBezTo>
                  <a:pt x="385495" y="2333183"/>
                  <a:pt x="396735" y="2359664"/>
                  <a:pt x="414262" y="2379279"/>
                </a:cubicBezTo>
                <a:cubicBezTo>
                  <a:pt x="446077" y="2414980"/>
                  <a:pt x="438837" y="2453227"/>
                  <a:pt x="428551" y="2491281"/>
                </a:cubicBezTo>
                <a:cubicBezTo>
                  <a:pt x="423216" y="2510897"/>
                  <a:pt x="423978" y="2526980"/>
                  <a:pt x="429121" y="2545615"/>
                </a:cubicBezTo>
                <a:cubicBezTo>
                  <a:pt x="441123" y="2588768"/>
                  <a:pt x="473700" y="2617603"/>
                  <a:pt x="502275" y="2645455"/>
                </a:cubicBezTo>
                <a:cubicBezTo>
                  <a:pt x="526660" y="2669191"/>
                  <a:pt x="540376" y="2695868"/>
                  <a:pt x="550665" y="2725094"/>
                </a:cubicBezTo>
                <a:cubicBezTo>
                  <a:pt x="563809" y="2761970"/>
                  <a:pt x="558857" y="2791196"/>
                  <a:pt x="527232" y="2808850"/>
                </a:cubicBezTo>
                <a:cubicBezTo>
                  <a:pt x="518277" y="2813754"/>
                  <a:pt x="507799" y="2822385"/>
                  <a:pt x="505133" y="2831604"/>
                </a:cubicBezTo>
                <a:cubicBezTo>
                  <a:pt x="491799" y="2876129"/>
                  <a:pt x="472366" y="2921245"/>
                  <a:pt x="484178" y="2968910"/>
                </a:cubicBezTo>
                <a:cubicBezTo>
                  <a:pt x="500371" y="3034817"/>
                  <a:pt x="499419" y="3099154"/>
                  <a:pt x="483416" y="3165061"/>
                </a:cubicBezTo>
                <a:cubicBezTo>
                  <a:pt x="470462" y="3218512"/>
                  <a:pt x="457126" y="3271963"/>
                  <a:pt x="447744" y="3326101"/>
                </a:cubicBezTo>
                <a:lnTo>
                  <a:pt x="446756" y="3333750"/>
                </a:lnTo>
                <a:lnTo>
                  <a:pt x="834222" y="3333750"/>
                </a:lnTo>
                <a:lnTo>
                  <a:pt x="833756" y="3315508"/>
                </a:lnTo>
                <a:cubicBezTo>
                  <a:pt x="835090" y="3305897"/>
                  <a:pt x="843092" y="3293538"/>
                  <a:pt x="851283" y="3289224"/>
                </a:cubicBezTo>
                <a:cubicBezTo>
                  <a:pt x="869571" y="3279612"/>
                  <a:pt x="872811" y="3266470"/>
                  <a:pt x="866523" y="3248621"/>
                </a:cubicBezTo>
                <a:cubicBezTo>
                  <a:pt x="861189" y="3233124"/>
                  <a:pt x="858523" y="3214098"/>
                  <a:pt x="848234" y="3203506"/>
                </a:cubicBezTo>
                <a:cubicBezTo>
                  <a:pt x="819088" y="3173494"/>
                  <a:pt x="818135" y="3135244"/>
                  <a:pt x="810325" y="3097977"/>
                </a:cubicBezTo>
                <a:cubicBezTo>
                  <a:pt x="805561" y="3075225"/>
                  <a:pt x="805371" y="3054039"/>
                  <a:pt x="808609" y="3031285"/>
                </a:cubicBezTo>
                <a:cubicBezTo>
                  <a:pt x="815849" y="2981857"/>
                  <a:pt x="805561" y="2933799"/>
                  <a:pt x="792417" y="2886329"/>
                </a:cubicBezTo>
                <a:cubicBezTo>
                  <a:pt x="783654" y="2854945"/>
                  <a:pt x="778320" y="2822776"/>
                  <a:pt x="769366" y="2791590"/>
                </a:cubicBezTo>
                <a:cubicBezTo>
                  <a:pt x="762508" y="2768247"/>
                  <a:pt x="754315" y="2744906"/>
                  <a:pt x="743267" y="2723527"/>
                </a:cubicBezTo>
                <a:cubicBezTo>
                  <a:pt x="727072" y="2692532"/>
                  <a:pt x="702688" y="2665466"/>
                  <a:pt x="709166" y="2626038"/>
                </a:cubicBezTo>
                <a:cubicBezTo>
                  <a:pt x="714880" y="2591317"/>
                  <a:pt x="702880" y="2559935"/>
                  <a:pt x="691449" y="2528158"/>
                </a:cubicBezTo>
                <a:cubicBezTo>
                  <a:pt x="683067" y="2504816"/>
                  <a:pt x="674493" y="2481477"/>
                  <a:pt x="669159" y="2457348"/>
                </a:cubicBezTo>
                <a:cubicBezTo>
                  <a:pt x="662872" y="2428709"/>
                  <a:pt x="665540" y="2396344"/>
                  <a:pt x="653918" y="2370844"/>
                </a:cubicBezTo>
                <a:cubicBezTo>
                  <a:pt x="641726" y="2344167"/>
                  <a:pt x="649918" y="2322005"/>
                  <a:pt x="653348" y="2298269"/>
                </a:cubicBezTo>
                <a:cubicBezTo>
                  <a:pt x="658682" y="2260413"/>
                  <a:pt x="668589" y="2222749"/>
                  <a:pt x="656014" y="2184501"/>
                </a:cubicBezTo>
                <a:cubicBezTo>
                  <a:pt x="640774" y="2138014"/>
                  <a:pt x="624391" y="2091918"/>
                  <a:pt x="609913" y="2045235"/>
                </a:cubicBezTo>
                <a:cubicBezTo>
                  <a:pt x="604386" y="2027187"/>
                  <a:pt x="602100" y="2007771"/>
                  <a:pt x="599624" y="1988939"/>
                </a:cubicBezTo>
                <a:cubicBezTo>
                  <a:pt x="597528" y="1971091"/>
                  <a:pt x="602862" y="1949711"/>
                  <a:pt x="594862" y="1935977"/>
                </a:cubicBezTo>
                <a:cubicBezTo>
                  <a:pt x="574287" y="1900670"/>
                  <a:pt x="564191" y="1864385"/>
                  <a:pt x="564191" y="1823583"/>
                </a:cubicBezTo>
                <a:cubicBezTo>
                  <a:pt x="564191" y="1808282"/>
                  <a:pt x="555617" y="1793374"/>
                  <a:pt x="554093" y="1777881"/>
                </a:cubicBezTo>
                <a:cubicBezTo>
                  <a:pt x="552189" y="1756694"/>
                  <a:pt x="547044" y="1732372"/>
                  <a:pt x="554285" y="1713934"/>
                </a:cubicBezTo>
                <a:cubicBezTo>
                  <a:pt x="571429" y="1670585"/>
                  <a:pt x="557141" y="1635476"/>
                  <a:pt x="540186" y="1597617"/>
                </a:cubicBezTo>
                <a:cubicBezTo>
                  <a:pt x="523422" y="1560348"/>
                  <a:pt x="510087" y="1521118"/>
                  <a:pt x="499037" y="1481495"/>
                </a:cubicBezTo>
                <a:cubicBezTo>
                  <a:pt x="495037" y="1466588"/>
                  <a:pt x="501705" y="1448740"/>
                  <a:pt x="503037" y="1432262"/>
                </a:cubicBezTo>
                <a:cubicBezTo>
                  <a:pt x="503419" y="1426376"/>
                  <a:pt x="503991" y="1419903"/>
                  <a:pt x="502085" y="1414609"/>
                </a:cubicBezTo>
                <a:cubicBezTo>
                  <a:pt x="483796" y="1363414"/>
                  <a:pt x="469890" y="1311432"/>
                  <a:pt x="479414" y="1255923"/>
                </a:cubicBezTo>
                <a:cubicBezTo>
                  <a:pt x="480368" y="1250824"/>
                  <a:pt x="478272" y="1245135"/>
                  <a:pt x="476938" y="1240034"/>
                </a:cubicBezTo>
                <a:cubicBezTo>
                  <a:pt x="470080" y="1215122"/>
                  <a:pt x="459222" y="1190799"/>
                  <a:pt x="456745" y="1165498"/>
                </a:cubicBezTo>
                <a:cubicBezTo>
                  <a:pt x="450649" y="1103121"/>
                  <a:pt x="448171" y="1040355"/>
                  <a:pt x="444171" y="977582"/>
                </a:cubicBezTo>
                <a:cubicBezTo>
                  <a:pt x="443981" y="973659"/>
                  <a:pt x="443981" y="969541"/>
                  <a:pt x="442647" y="966011"/>
                </a:cubicBezTo>
                <a:cubicBezTo>
                  <a:pt x="434455" y="942864"/>
                  <a:pt x="437123" y="922662"/>
                  <a:pt x="452743" y="903045"/>
                </a:cubicBezTo>
                <a:cubicBezTo>
                  <a:pt x="459602" y="894414"/>
                  <a:pt x="463222" y="882645"/>
                  <a:pt x="467032" y="871859"/>
                </a:cubicBezTo>
                <a:cubicBezTo>
                  <a:pt x="472748" y="855968"/>
                  <a:pt x="478272" y="839689"/>
                  <a:pt x="481892" y="823213"/>
                </a:cubicBezTo>
                <a:cubicBezTo>
                  <a:pt x="485320" y="806930"/>
                  <a:pt x="490083" y="789474"/>
                  <a:pt x="487416" y="773781"/>
                </a:cubicBezTo>
                <a:cubicBezTo>
                  <a:pt x="482654" y="745535"/>
                  <a:pt x="471986" y="718661"/>
                  <a:pt x="464936" y="690809"/>
                </a:cubicBezTo>
                <a:cubicBezTo>
                  <a:pt x="462460" y="681198"/>
                  <a:pt x="462842" y="670605"/>
                  <a:pt x="462650" y="660603"/>
                </a:cubicBezTo>
                <a:cubicBezTo>
                  <a:pt x="462080" y="637652"/>
                  <a:pt x="467604" y="614113"/>
                  <a:pt x="451791" y="593322"/>
                </a:cubicBezTo>
                <a:cubicBezTo>
                  <a:pt x="436933" y="574101"/>
                  <a:pt x="441313" y="554679"/>
                  <a:pt x="452553" y="534478"/>
                </a:cubicBezTo>
                <a:cubicBezTo>
                  <a:pt x="460556" y="519961"/>
                  <a:pt x="466842" y="503486"/>
                  <a:pt x="469890" y="487205"/>
                </a:cubicBezTo>
                <a:cubicBezTo>
                  <a:pt x="474080" y="464843"/>
                  <a:pt x="475796" y="442679"/>
                  <a:pt x="473318" y="418552"/>
                </a:cubicBezTo>
                <a:cubicBezTo>
                  <a:pt x="471604" y="401485"/>
                  <a:pt x="470842" y="387559"/>
                  <a:pt x="460746" y="374220"/>
                </a:cubicBezTo>
                <a:cubicBezTo>
                  <a:pt x="459222" y="372064"/>
                  <a:pt x="458840" y="368141"/>
                  <a:pt x="459032" y="365198"/>
                </a:cubicBezTo>
                <a:cubicBezTo>
                  <a:pt x="462270" y="326557"/>
                  <a:pt x="460556" y="288308"/>
                  <a:pt x="458267" y="249272"/>
                </a:cubicBezTo>
                <a:cubicBezTo>
                  <a:pt x="455221" y="199649"/>
                  <a:pt x="464174" y="147470"/>
                  <a:pt x="496179" y="104514"/>
                </a:cubicBezTo>
                <a:cubicBezTo>
                  <a:pt x="500943" y="98237"/>
                  <a:pt x="503037" y="88822"/>
                  <a:pt x="504181" y="80583"/>
                </a:cubicBezTo>
                <a:close/>
              </a:path>
            </a:pathLst>
          </a:custGeom>
          <a:blipFill dpi="0" rotWithShape="1">
            <a:blip r:embed="rId5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878E7DD-6938-8942-92EB-7A1087EF49FC}"/>
              </a:ext>
            </a:extLst>
          </p:cNvPr>
          <p:cNvSpPr/>
          <p:nvPr/>
        </p:nvSpPr>
        <p:spPr>
          <a:xfrm>
            <a:off x="3733533" y="5305354"/>
            <a:ext cx="1505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/>
              <a:t>June 21, 2021</a:t>
            </a:r>
          </a:p>
        </p:txBody>
      </p:sp>
      <p:pic>
        <p:nvPicPr>
          <p:cNvPr id="22" name="Picture 21" descr="ND_mark_white_L.png">
            <a:extLst>
              <a:ext uri="{FF2B5EF4-FFF2-40B4-BE49-F238E27FC236}">
                <a16:creationId xmlns:a16="http://schemas.microsoft.com/office/drawing/2014/main" id="{9658FE93-C398-2E47-B68A-96FB1B9F7E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12" y="6348342"/>
            <a:ext cx="1738063" cy="406707"/>
          </a:xfrm>
          <a:prstGeom prst="rect">
            <a:avLst/>
          </a:prstGeom>
        </p:spPr>
      </p:pic>
      <p:pic>
        <p:nvPicPr>
          <p:cNvPr id="24" name="Picture 23" descr="crc_logo_white_m.png">
            <a:extLst>
              <a:ext uri="{FF2B5EF4-FFF2-40B4-BE49-F238E27FC236}">
                <a16:creationId xmlns:a16="http://schemas.microsoft.com/office/drawing/2014/main" id="{7848F09D-0478-2D4C-8045-C3436670FD7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004" y="6284063"/>
            <a:ext cx="1218069" cy="470986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BAF12ED3-DC99-6847-9A78-04645B102F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87782" y="63038"/>
            <a:ext cx="2517037" cy="568192"/>
          </a:xfrm>
          <a:prstGeom prst="rect">
            <a:avLst/>
          </a:prstGeom>
        </p:spPr>
      </p:pic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9496CF7-D171-954E-BCB1-51600C9485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64310" y="5305354"/>
            <a:ext cx="2020563" cy="596791"/>
          </a:xfrm>
          <a:prstGeom prst="rect">
            <a:avLst/>
          </a:prstGeom>
        </p:spPr>
      </p:pic>
      <p:pic>
        <p:nvPicPr>
          <p:cNvPr id="12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F3DA5E8F-465B-6C47-901F-E560D04F2F0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33357" y="2616271"/>
            <a:ext cx="5576088" cy="1528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680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3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hape 518">
            <a:extLst>
              <a:ext uri="{FF2B5EF4-FFF2-40B4-BE49-F238E27FC236}">
                <a16:creationId xmlns:a16="http://schemas.microsoft.com/office/drawing/2014/main" id="{B545B220-62F9-FF4A-BFC4-671FCBFB069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62001" y="2560319"/>
            <a:ext cx="3937220" cy="3331597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lvl="0"/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Trebuchet MS"/>
              </a:rPr>
              <a:t>PresQT Acknowledgements</a:t>
            </a:r>
            <a:r>
              <a:rPr lang="en-US" sz="34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		</a:t>
            </a:r>
          </a:p>
        </p:txBody>
      </p:sp>
      <p:sp>
        <p:nvSpPr>
          <p:cNvPr id="23" name="Freeform: Shape 15">
            <a:extLst>
              <a:ext uri="{FF2B5EF4-FFF2-40B4-BE49-F238E27FC236}">
                <a16:creationId xmlns:a16="http://schemas.microsoft.com/office/drawing/2014/main" id="{65CD4CE6-9C5B-452B-80C8-3F0CEFB49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Freeform: Shape 17">
            <a:extLst>
              <a:ext uri="{FF2B5EF4-FFF2-40B4-BE49-F238E27FC236}">
                <a16:creationId xmlns:a16="http://schemas.microsoft.com/office/drawing/2014/main" id="{AA803B34-1FE8-4362-ADC8-A96D059A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5AD8E81-0C55-7346-A1D2-6A3EBBB80ABF}"/>
              </a:ext>
            </a:extLst>
          </p:cNvPr>
          <p:cNvSpPr/>
          <p:nvPr/>
        </p:nvSpPr>
        <p:spPr>
          <a:xfrm>
            <a:off x="5296829" y="156117"/>
            <a:ext cx="6813395" cy="660152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ts val="3600"/>
              <a:buFont typeface="Arial" panose="020B0604020202020204" pitchFamily="34" charset="0"/>
              <a:buChar char="•"/>
            </a:pPr>
            <a:r>
              <a:rPr lang="en-US" sz="2400" b="1">
                <a:sym typeface="Calibri"/>
              </a:rPr>
              <a:t>Funded Subawardees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Sheridan Libraries, John Hopkins University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NDS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UC San Diego Library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HUBzero team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Yale University Library</a:t>
            </a:r>
            <a:endParaRPr lang="en-US" sz="2400" b="1"/>
          </a:p>
          <a:p>
            <a:pPr lvl="0" indent="-22860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ts val="3600"/>
              <a:buFont typeface="Arial" panose="020B0604020202020204" pitchFamily="34" charset="0"/>
              <a:buChar char="•"/>
            </a:pPr>
            <a:r>
              <a:rPr lang="en-US" sz="2400" b="1"/>
              <a:t>Collaborators and Testing Partners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Libraries at Amherst College, Fontbonne University, Tuskegee University, Confederation of Open Access Repositories (COAR)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ReproZip, Jupyter, CERN, RDA grous</a:t>
            </a:r>
          </a:p>
          <a:p>
            <a:pPr marL="74295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Midwest Big Data Hub, Science Gateways Community Institute, URSSI, Center for Open Science, Data Curation Network, Software Preservation Network</a:t>
            </a:r>
            <a:endParaRPr lang="en-US" sz="2400" b="1">
              <a:sym typeface="Calibri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/>
              <a:t>Workshops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Data Futures: Preserving Annotation with Peter Cornwell 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SDSC: David Valentine and Ilya Zaslavsky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Mark Wilkinson: FAIR Evaluation Services</a:t>
            </a:r>
          </a:p>
          <a:p>
            <a:pPr marL="800100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/>
              <a:t>Daniel Clarke and Avi Ma’ayan FAIRShake , Assessment Rubrics </a:t>
            </a:r>
          </a:p>
          <a:p>
            <a:pPr marL="342900" lvl="0" indent="-22860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ts val="3600"/>
              <a:buFont typeface="Arial" panose="020B0604020202020204" pitchFamily="34" charset="0"/>
              <a:buChar char="•"/>
            </a:pPr>
            <a:endParaRPr lang="en-US" sz="1300">
              <a:sym typeface="Calibri"/>
            </a:endParaRPr>
          </a:p>
          <a:p>
            <a:pPr marL="342900" lvl="0" indent="-228600">
              <a:lnSpc>
                <a:spcPct val="90000"/>
              </a:lnSpc>
              <a:spcAft>
                <a:spcPts val="600"/>
              </a:spcAft>
              <a:buClr>
                <a:schemeClr val="dk1"/>
              </a:buClr>
              <a:buSzPts val="3600"/>
              <a:buFont typeface="Arial" panose="020B0604020202020204" pitchFamily="34" charset="0"/>
              <a:buChar char="•"/>
            </a:pPr>
            <a:endParaRPr lang="en-US" sz="1300"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7132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">
                <a:ea typeface="Trebuchet MS"/>
                <a:cs typeface="Trebuchet MS"/>
                <a:sym typeface="Trebuchet MS"/>
              </a:rPr>
              <a:t>Collaborative Effort</a:t>
            </a:r>
            <a:endParaRPr>
              <a:ea typeface="Trebuchet MS"/>
              <a:cs typeface="Trebuchet MS"/>
              <a:sym typeface="Trebuchet MS"/>
            </a:endParaRPr>
          </a:p>
        </p:txBody>
      </p:sp>
      <p:pic>
        <p:nvPicPr>
          <p:cNvPr id="340" name="Google Shape;340;p55" descr="Screen Shot 2018-07-10 at 9.51.48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59496" y="1198123"/>
            <a:ext cx="9108504" cy="270617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/>
          <p:cNvSpPr/>
          <p:nvPr/>
        </p:nvSpPr>
        <p:spPr>
          <a:xfrm>
            <a:off x="1981200" y="3904297"/>
            <a:ext cx="79015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FFC000"/>
                </a:solidFill>
              </a:rPr>
              <a:t>Concept</a:t>
            </a:r>
          </a:p>
          <a:p>
            <a:pPr marL="285750" indent="-285750">
              <a:buFont typeface="Arial"/>
              <a:buChar char="•"/>
            </a:pPr>
            <a:r>
              <a:rPr lang="en-US" sz="2400" b="1" dirty="0">
                <a:solidFill>
                  <a:srgbClr val="FFC000"/>
                </a:solidFill>
              </a:rPr>
              <a:t>not</a:t>
            </a:r>
            <a:r>
              <a:rPr lang="en-US" sz="2400" dirty="0">
                <a:solidFill>
                  <a:srgbClr val="FFC000"/>
                </a:solidFill>
              </a:rPr>
              <a:t> standalone solutions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>
                <a:solidFill>
                  <a:srgbClr val="FFC000"/>
                </a:solidFill>
              </a:rPr>
              <a:t>partner systems and services easily integrable via RESTful APIs and services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>
                <a:solidFill>
                  <a:srgbClr val="FFC000"/>
                </a:solidFill>
              </a:rPr>
              <a:t>user-centered open design and collaborative development </a:t>
            </a:r>
          </a:p>
          <a:p>
            <a:pPr marL="285750" indent="-285750">
              <a:buFont typeface="Arial"/>
              <a:buChar char="•"/>
            </a:pPr>
            <a:endParaRPr lang="en-US" sz="2400" dirty="0"/>
          </a:p>
          <a:p>
            <a:pPr marL="285750" indent="-285750">
              <a:buFont typeface="Arial"/>
              <a:buChar char="•"/>
            </a:pPr>
            <a:endParaRPr lang="en-US" b="1" dirty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8106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>
            <a:spLocks noGrp="1"/>
          </p:cNvSpPr>
          <p:nvPr>
            <p:ph type="title"/>
          </p:nvPr>
        </p:nvSpPr>
        <p:spPr>
          <a:xfrm>
            <a:off x="106018" y="268653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sz="4000">
                <a:ea typeface="Trebuchet MS"/>
                <a:cs typeface="Trebuchet MS"/>
                <a:sym typeface="Trebuchet MS"/>
              </a:rPr>
              <a:t>PresQT </a:t>
            </a:r>
            <a:br>
              <a:rPr lang="en-US" sz="4000">
                <a:ea typeface="Trebuchet MS"/>
                <a:cs typeface="Trebuchet MS"/>
                <a:sym typeface="Trebuchet MS"/>
              </a:rPr>
            </a:br>
            <a:r>
              <a:rPr lang="en-US" sz="4000">
                <a:ea typeface="Trebuchet MS"/>
                <a:cs typeface="Trebuchet MS"/>
                <a:sym typeface="Trebuchet MS"/>
              </a:rPr>
              <a:t>Connects and </a:t>
            </a:r>
            <a:br>
              <a:rPr lang="en-US" sz="4000">
                <a:ea typeface="Trebuchet MS"/>
                <a:cs typeface="Trebuchet MS"/>
                <a:sym typeface="Trebuchet MS"/>
              </a:rPr>
            </a:br>
            <a:r>
              <a:rPr lang="en-US" sz="4000">
                <a:ea typeface="Trebuchet MS"/>
                <a:cs typeface="Trebuchet MS"/>
                <a:sym typeface="Trebuchet MS"/>
              </a:rPr>
              <a:t>Enhances</a:t>
            </a: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6322388-310F-F549-8762-3032AF940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9946" y="634047"/>
            <a:ext cx="8540750" cy="558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2756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>
            <a:spLocks noGrp="1"/>
          </p:cNvSpPr>
          <p:nvPr>
            <p:ph type="title"/>
          </p:nvPr>
        </p:nvSpPr>
        <p:spPr>
          <a:xfrm>
            <a:off x="106018" y="268653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-US" sz="4000">
                <a:ea typeface="Trebuchet MS"/>
                <a:cs typeface="Trebuchet MS"/>
                <a:sym typeface="Trebuchet MS"/>
              </a:rPr>
              <a:t>PresQT </a:t>
            </a:r>
            <a:br>
              <a:rPr lang="en-US" sz="4000">
                <a:ea typeface="Trebuchet MS"/>
                <a:cs typeface="Trebuchet MS"/>
                <a:sym typeface="Trebuchet MS"/>
              </a:rPr>
            </a:br>
            <a:r>
              <a:rPr lang="en-US" sz="4000">
                <a:ea typeface="Trebuchet MS"/>
                <a:cs typeface="Trebuchet MS"/>
                <a:sym typeface="Trebuchet MS"/>
              </a:rPr>
              <a:t>Connects and </a:t>
            </a:r>
            <a:br>
              <a:rPr lang="en-US" sz="4000">
                <a:ea typeface="Trebuchet MS"/>
                <a:cs typeface="Trebuchet MS"/>
                <a:sym typeface="Trebuchet MS"/>
              </a:rPr>
            </a:br>
            <a:r>
              <a:rPr lang="en-US" sz="4000">
                <a:ea typeface="Trebuchet MS"/>
                <a:cs typeface="Trebuchet MS"/>
                <a:sym typeface="Trebuchet MS"/>
              </a:rPr>
              <a:t>Enhances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1865A2-9D62-3E41-9AAD-A96EE663BFE3}"/>
              </a:ext>
            </a:extLst>
          </p:cNvPr>
          <p:cNvSpPr/>
          <p:nvPr/>
        </p:nvSpPr>
        <p:spPr>
          <a:xfrm>
            <a:off x="3657600" y="382012"/>
            <a:ext cx="842838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61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ea typeface="Calibri"/>
                <a:cs typeface="Calibri"/>
                <a:sym typeface="Calibri"/>
              </a:rPr>
              <a:t>Configure additional partner systems via JSON and Python</a:t>
            </a:r>
          </a:p>
          <a:p>
            <a:pPr marL="5461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Check fixity via hash algorithms</a:t>
            </a:r>
          </a:p>
          <a:p>
            <a:pPr marL="5461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Add metadata via JSON</a:t>
            </a:r>
          </a:p>
          <a:p>
            <a:pPr marL="5461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ea typeface="Calibri"/>
                <a:cs typeface="Calibri"/>
                <a:sym typeface="Calibri"/>
              </a:rPr>
              <a:t>Transfer in </a:t>
            </a:r>
            <a:r>
              <a:rPr lang="en-US" sz="2400" dirty="0" err="1">
                <a:ea typeface="Calibri"/>
                <a:cs typeface="Calibri"/>
                <a:sym typeface="Calibri"/>
              </a:rPr>
              <a:t>Ba</a:t>
            </a:r>
            <a:r>
              <a:rPr lang="en-US" sz="2400" dirty="0" err="1"/>
              <a:t>gIt</a:t>
            </a:r>
            <a:r>
              <a:rPr lang="en-US" sz="2400" dirty="0"/>
              <a:t> format</a:t>
            </a:r>
          </a:p>
          <a:p>
            <a:pPr marL="5461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ea typeface="Calibri"/>
                <a:cs typeface="Calibri"/>
                <a:sym typeface="Calibri"/>
              </a:rPr>
              <a:t>Enhance keywords</a:t>
            </a:r>
          </a:p>
          <a:p>
            <a:pPr marL="5461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Check available tools via </a:t>
            </a:r>
            <a:r>
              <a:rPr lang="en-US" sz="2400" dirty="0" err="1"/>
              <a:t>EaaSI</a:t>
            </a:r>
            <a:endParaRPr lang="en-US" sz="2400" dirty="0"/>
          </a:p>
          <a:p>
            <a:pPr marL="5461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sz="2400" dirty="0">
                <a:ea typeface="Calibri"/>
                <a:cs typeface="Calibri"/>
                <a:sym typeface="Calibri"/>
              </a:rPr>
              <a:t>Check </a:t>
            </a:r>
            <a:r>
              <a:rPr lang="en-US" sz="2400" dirty="0" err="1">
                <a:ea typeface="Calibri"/>
                <a:cs typeface="Calibri"/>
                <a:sym typeface="Calibri"/>
              </a:rPr>
              <a:t>FAIRness</a:t>
            </a:r>
            <a:r>
              <a:rPr lang="en-US" sz="2400" dirty="0">
                <a:ea typeface="Calibri"/>
                <a:cs typeface="Calibri"/>
                <a:sym typeface="Calibri"/>
              </a:rPr>
              <a:t> of research objects</a:t>
            </a:r>
            <a:endParaRPr lang="en-US" sz="2400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Picture 5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74F9EA86-B178-7D4B-9423-ED2CC32739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3059668"/>
            <a:ext cx="7847496" cy="3758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90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125BDC80-A92D-2343-BCD7-8F2246144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33436"/>
            <a:ext cx="12192000" cy="4991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7820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80E10C6-56A0-CA4B-AB5D-AA809BB4DD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54182"/>
            <a:ext cx="12192000" cy="574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580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340822D1-9EEA-4ECF-9360-D9AF87950D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705643" y="2991643"/>
            <a:ext cx="6858001" cy="874716"/>
          </a:xfrm>
          <a:custGeom>
            <a:avLst/>
            <a:gdLst>
              <a:gd name="connsiteX0" fmla="*/ 0 w 6858001"/>
              <a:gd name="connsiteY0" fmla="*/ 533314 h 874716"/>
              <a:gd name="connsiteX1" fmla="*/ 0 w 6858001"/>
              <a:gd name="connsiteY1" fmla="*/ 69206 h 874716"/>
              <a:gd name="connsiteX2" fmla="*/ 21486 w 6858001"/>
              <a:gd name="connsiteY2" fmla="*/ 71924 h 874716"/>
              <a:gd name="connsiteX3" fmla="*/ 228948 w 6858001"/>
              <a:gd name="connsiteY3" fmla="*/ 88116 h 874716"/>
              <a:gd name="connsiteX4" fmla="*/ 313533 w 6858001"/>
              <a:gd name="connsiteY4" fmla="*/ 62779 h 874716"/>
              <a:gd name="connsiteX5" fmla="*/ 338870 w 6858001"/>
              <a:gd name="connsiteY5" fmla="*/ 62207 h 874716"/>
              <a:gd name="connsiteX6" fmla="*/ 395640 w 6858001"/>
              <a:gd name="connsiteY6" fmla="*/ 72114 h 874716"/>
              <a:gd name="connsiteX7" fmla="*/ 512802 w 6858001"/>
              <a:gd name="connsiteY7" fmla="*/ 65446 h 874716"/>
              <a:gd name="connsiteX8" fmla="*/ 556047 w 6858001"/>
              <a:gd name="connsiteY8" fmla="*/ 55349 h 874716"/>
              <a:gd name="connsiteX9" fmla="*/ 580050 w 6858001"/>
              <a:gd name="connsiteY9" fmla="*/ 48871 h 874716"/>
              <a:gd name="connsiteX10" fmla="*/ 703308 w 6858001"/>
              <a:gd name="connsiteY10" fmla="*/ 30964 h 874716"/>
              <a:gd name="connsiteX11" fmla="*/ 758174 w 6858001"/>
              <a:gd name="connsiteY11" fmla="*/ 11724 h 874716"/>
              <a:gd name="connsiteX12" fmla="*/ 773035 w 6858001"/>
              <a:gd name="connsiteY12" fmla="*/ 8866 h 874716"/>
              <a:gd name="connsiteX13" fmla="*/ 854379 w 6858001"/>
              <a:gd name="connsiteY13" fmla="*/ 16866 h 874716"/>
              <a:gd name="connsiteX14" fmla="*/ 915343 w 6858001"/>
              <a:gd name="connsiteY14" fmla="*/ 47919 h 874716"/>
              <a:gd name="connsiteX15" fmla="*/ 927155 w 6858001"/>
              <a:gd name="connsiteY15" fmla="*/ 58397 h 874716"/>
              <a:gd name="connsiteX16" fmla="*/ 1097087 w 6858001"/>
              <a:gd name="connsiteY16" fmla="*/ 54777 h 874716"/>
              <a:gd name="connsiteX17" fmla="*/ 1123185 w 6858001"/>
              <a:gd name="connsiteY17" fmla="*/ 50395 h 874716"/>
              <a:gd name="connsiteX18" fmla="*/ 1249302 w 6858001"/>
              <a:gd name="connsiteY18" fmla="*/ 68684 h 874716"/>
              <a:gd name="connsiteX19" fmla="*/ 1286069 w 6858001"/>
              <a:gd name="connsiteY19" fmla="*/ 72304 h 874716"/>
              <a:gd name="connsiteX20" fmla="*/ 1417899 w 6858001"/>
              <a:gd name="connsiteY20" fmla="*/ 88688 h 874716"/>
              <a:gd name="connsiteX21" fmla="*/ 1436568 w 6858001"/>
              <a:gd name="connsiteY21" fmla="*/ 73448 h 874716"/>
              <a:gd name="connsiteX22" fmla="*/ 1490292 w 6858001"/>
              <a:gd name="connsiteY22" fmla="*/ 35154 h 874716"/>
              <a:gd name="connsiteX23" fmla="*/ 1596213 w 6858001"/>
              <a:gd name="connsiteY23" fmla="*/ 1245 h 874716"/>
              <a:gd name="connsiteX24" fmla="*/ 1624980 w 6858001"/>
              <a:gd name="connsiteY24" fmla="*/ 3150 h 874716"/>
              <a:gd name="connsiteX25" fmla="*/ 1697753 w 6858001"/>
              <a:gd name="connsiteY25" fmla="*/ 59731 h 874716"/>
              <a:gd name="connsiteX26" fmla="*/ 1733188 w 6858001"/>
              <a:gd name="connsiteY26" fmla="*/ 82400 h 874716"/>
              <a:gd name="connsiteX27" fmla="*/ 1833775 w 6858001"/>
              <a:gd name="connsiteY27" fmla="*/ 124121 h 874716"/>
              <a:gd name="connsiteX28" fmla="*/ 1842158 w 6858001"/>
              <a:gd name="connsiteY28" fmla="*/ 131742 h 874716"/>
              <a:gd name="connsiteX29" fmla="*/ 1916454 w 6858001"/>
              <a:gd name="connsiteY29" fmla="*/ 222233 h 874716"/>
              <a:gd name="connsiteX30" fmla="*/ 1933219 w 6858001"/>
              <a:gd name="connsiteY30" fmla="*/ 237663 h 874716"/>
              <a:gd name="connsiteX31" fmla="*/ 1953413 w 6858001"/>
              <a:gd name="connsiteY31" fmla="*/ 261668 h 874716"/>
              <a:gd name="connsiteX32" fmla="*/ 2016469 w 6858001"/>
              <a:gd name="connsiteY32" fmla="*/ 308151 h 874716"/>
              <a:gd name="connsiteX33" fmla="*/ 2094578 w 6858001"/>
              <a:gd name="connsiteY33" fmla="*/ 323010 h 874716"/>
              <a:gd name="connsiteX34" fmla="*/ 2188879 w 6858001"/>
              <a:gd name="connsiteY34" fmla="*/ 345681 h 874716"/>
              <a:gd name="connsiteX35" fmla="*/ 2228314 w 6858001"/>
              <a:gd name="connsiteY35" fmla="*/ 360921 h 874716"/>
              <a:gd name="connsiteX36" fmla="*/ 2334044 w 6858001"/>
              <a:gd name="connsiteY36" fmla="*/ 389878 h 874716"/>
              <a:gd name="connsiteX37" fmla="*/ 2409485 w 6858001"/>
              <a:gd name="connsiteY37" fmla="*/ 414263 h 874716"/>
              <a:gd name="connsiteX38" fmla="*/ 2518264 w 6858001"/>
              <a:gd name="connsiteY38" fmla="*/ 428552 h 874716"/>
              <a:gd name="connsiteX39" fmla="*/ 2571034 w 6858001"/>
              <a:gd name="connsiteY39" fmla="*/ 429122 h 874716"/>
              <a:gd name="connsiteX40" fmla="*/ 2668001 w 6858001"/>
              <a:gd name="connsiteY40" fmla="*/ 502276 h 874716"/>
              <a:gd name="connsiteX41" fmla="*/ 2745348 w 6858001"/>
              <a:gd name="connsiteY41" fmla="*/ 550666 h 874716"/>
              <a:gd name="connsiteX42" fmla="*/ 2826694 w 6858001"/>
              <a:gd name="connsiteY42" fmla="*/ 527233 h 874716"/>
              <a:gd name="connsiteX43" fmla="*/ 2848793 w 6858001"/>
              <a:gd name="connsiteY43" fmla="*/ 505134 h 874716"/>
              <a:gd name="connsiteX44" fmla="*/ 2982148 w 6858001"/>
              <a:gd name="connsiteY44" fmla="*/ 484179 h 874716"/>
              <a:gd name="connsiteX45" fmla="*/ 3172654 w 6858001"/>
              <a:gd name="connsiteY45" fmla="*/ 483417 h 874716"/>
              <a:gd name="connsiteX46" fmla="*/ 3489467 w 6858001"/>
              <a:gd name="connsiteY46" fmla="*/ 435790 h 874716"/>
              <a:gd name="connsiteX47" fmla="*/ 3544713 w 6858001"/>
              <a:gd name="connsiteY47" fmla="*/ 413691 h 874716"/>
              <a:gd name="connsiteX48" fmla="*/ 3606817 w 6858001"/>
              <a:gd name="connsiteY48" fmla="*/ 408167 h 874716"/>
              <a:gd name="connsiteX49" fmla="*/ 3630632 w 6858001"/>
              <a:gd name="connsiteY49" fmla="*/ 421693 h 874716"/>
              <a:gd name="connsiteX50" fmla="*/ 3734837 w 6858001"/>
              <a:gd name="connsiteY50" fmla="*/ 441886 h 874716"/>
              <a:gd name="connsiteX51" fmla="*/ 3754652 w 6858001"/>
              <a:gd name="connsiteY51" fmla="*/ 442268 h 874716"/>
              <a:gd name="connsiteX52" fmla="*/ 3822472 w 6858001"/>
              <a:gd name="connsiteY52" fmla="*/ 433694 h 874716"/>
              <a:gd name="connsiteX53" fmla="*/ 3885338 w 6858001"/>
              <a:gd name="connsiteY53" fmla="*/ 428742 h 874716"/>
              <a:gd name="connsiteX54" fmla="*/ 4043839 w 6858001"/>
              <a:gd name="connsiteY54" fmla="*/ 444934 h 874716"/>
              <a:gd name="connsiteX55" fmla="*/ 4165383 w 6858001"/>
              <a:gd name="connsiteY55" fmla="*/ 441124 h 874716"/>
              <a:gd name="connsiteX56" fmla="*/ 4221391 w 6858001"/>
              <a:gd name="connsiteY56" fmla="*/ 444934 h 874716"/>
              <a:gd name="connsiteX57" fmla="*/ 4253014 w 6858001"/>
              <a:gd name="connsiteY57" fmla="*/ 450650 h 874716"/>
              <a:gd name="connsiteX58" fmla="*/ 4324645 w 6858001"/>
              <a:gd name="connsiteY58" fmla="*/ 490466 h 874716"/>
              <a:gd name="connsiteX59" fmla="*/ 4363890 w 6858001"/>
              <a:gd name="connsiteY59" fmla="*/ 499420 h 874716"/>
              <a:gd name="connsiteX60" fmla="*/ 4482004 w 6858001"/>
              <a:gd name="connsiteY60" fmla="*/ 498658 h 874716"/>
              <a:gd name="connsiteX61" fmla="*/ 4659174 w 6858001"/>
              <a:gd name="connsiteY61" fmla="*/ 438648 h 874716"/>
              <a:gd name="connsiteX62" fmla="*/ 4677655 w 6858001"/>
              <a:gd name="connsiteY62" fmla="*/ 430646 h 874716"/>
              <a:gd name="connsiteX63" fmla="*/ 4767764 w 6858001"/>
              <a:gd name="connsiteY63" fmla="*/ 420739 h 874716"/>
              <a:gd name="connsiteX64" fmla="*/ 4828916 w 6858001"/>
              <a:gd name="connsiteY64" fmla="*/ 434266 h 874716"/>
              <a:gd name="connsiteX65" fmla="*/ 4912168 w 6858001"/>
              <a:gd name="connsiteY65" fmla="*/ 462271 h 874716"/>
              <a:gd name="connsiteX66" fmla="*/ 4987037 w 6858001"/>
              <a:gd name="connsiteY66" fmla="*/ 485703 h 874716"/>
              <a:gd name="connsiteX67" fmla="*/ 5041521 w 6858001"/>
              <a:gd name="connsiteY67" fmla="*/ 512182 h 874716"/>
              <a:gd name="connsiteX68" fmla="*/ 5166113 w 6858001"/>
              <a:gd name="connsiteY68" fmla="*/ 531615 h 874716"/>
              <a:gd name="connsiteX69" fmla="*/ 5179067 w 6858001"/>
              <a:gd name="connsiteY69" fmla="*/ 534853 h 874716"/>
              <a:gd name="connsiteX70" fmla="*/ 5272796 w 6858001"/>
              <a:gd name="connsiteY70" fmla="*/ 511230 h 874716"/>
              <a:gd name="connsiteX71" fmla="*/ 5385384 w 6858001"/>
              <a:gd name="connsiteY71" fmla="*/ 487227 h 874716"/>
              <a:gd name="connsiteX72" fmla="*/ 5425582 w 6858001"/>
              <a:gd name="connsiteY72" fmla="*/ 495418 h 874716"/>
              <a:gd name="connsiteX73" fmla="*/ 5480637 w 6858001"/>
              <a:gd name="connsiteY73" fmla="*/ 507040 h 874716"/>
              <a:gd name="connsiteX74" fmla="*/ 5531693 w 6858001"/>
              <a:gd name="connsiteY74" fmla="*/ 500944 h 874716"/>
              <a:gd name="connsiteX75" fmla="*/ 5562746 w 6858001"/>
              <a:gd name="connsiteY75" fmla="*/ 500372 h 874716"/>
              <a:gd name="connsiteX76" fmla="*/ 5704483 w 6858001"/>
              <a:gd name="connsiteY76" fmla="*/ 571620 h 874716"/>
              <a:gd name="connsiteX77" fmla="*/ 5740488 w 6858001"/>
              <a:gd name="connsiteY77" fmla="*/ 577526 h 874716"/>
              <a:gd name="connsiteX78" fmla="*/ 5760873 w 6858001"/>
              <a:gd name="connsiteY78" fmla="*/ 586291 h 874716"/>
              <a:gd name="connsiteX79" fmla="*/ 5883751 w 6858001"/>
              <a:gd name="connsiteY79" fmla="*/ 674686 h 874716"/>
              <a:gd name="connsiteX80" fmla="*/ 5935949 w 6858001"/>
              <a:gd name="connsiteY80" fmla="*/ 692592 h 874716"/>
              <a:gd name="connsiteX81" fmla="*/ 5993291 w 6858001"/>
              <a:gd name="connsiteY81" fmla="*/ 688972 h 874716"/>
              <a:gd name="connsiteX82" fmla="*/ 6026440 w 6858001"/>
              <a:gd name="connsiteY82" fmla="*/ 682496 h 874716"/>
              <a:gd name="connsiteX83" fmla="*/ 6108738 w 6858001"/>
              <a:gd name="connsiteY83" fmla="*/ 626296 h 874716"/>
              <a:gd name="connsiteX84" fmla="*/ 6155602 w 6858001"/>
              <a:gd name="connsiteY84" fmla="*/ 628202 h 874716"/>
              <a:gd name="connsiteX85" fmla="*/ 6228756 w 6858001"/>
              <a:gd name="connsiteY85" fmla="*/ 666873 h 874716"/>
              <a:gd name="connsiteX86" fmla="*/ 6361539 w 6858001"/>
              <a:gd name="connsiteY86" fmla="*/ 684210 h 874716"/>
              <a:gd name="connsiteX87" fmla="*/ 6428979 w 6858001"/>
              <a:gd name="connsiteY87" fmla="*/ 630106 h 874716"/>
              <a:gd name="connsiteX88" fmla="*/ 6463840 w 6858001"/>
              <a:gd name="connsiteY88" fmla="*/ 578098 h 874716"/>
              <a:gd name="connsiteX89" fmla="*/ 6564620 w 6858001"/>
              <a:gd name="connsiteY89" fmla="*/ 517708 h 874716"/>
              <a:gd name="connsiteX90" fmla="*/ 6588625 w 6858001"/>
              <a:gd name="connsiteY90" fmla="*/ 540187 h 874716"/>
              <a:gd name="connsiteX91" fmla="*/ 6662541 w 6858001"/>
              <a:gd name="connsiteY91" fmla="*/ 549714 h 874716"/>
              <a:gd name="connsiteX92" fmla="*/ 6742552 w 6858001"/>
              <a:gd name="connsiteY92" fmla="*/ 548952 h 874716"/>
              <a:gd name="connsiteX93" fmla="*/ 6812063 w 6858001"/>
              <a:gd name="connsiteY93" fmla="*/ 568430 h 874716"/>
              <a:gd name="connsiteX94" fmla="*/ 6858001 w 6858001"/>
              <a:gd name="connsiteY94" fmla="*/ 562267 h 874716"/>
              <a:gd name="connsiteX95" fmla="*/ 6858001 w 6858001"/>
              <a:gd name="connsiteY95" fmla="*/ 734520 h 874716"/>
              <a:gd name="connsiteX96" fmla="*/ 6815516 w 6858001"/>
              <a:gd name="connsiteY96" fmla="*/ 744220 h 874716"/>
              <a:gd name="connsiteX97" fmla="*/ 6748458 w 6858001"/>
              <a:gd name="connsiteY97" fmla="*/ 763271 h 874716"/>
              <a:gd name="connsiteX98" fmla="*/ 6584812 w 6858001"/>
              <a:gd name="connsiteY98" fmla="*/ 784797 h 874716"/>
              <a:gd name="connsiteX99" fmla="*/ 6415833 w 6858001"/>
              <a:gd name="connsiteY99" fmla="*/ 805562 h 874716"/>
              <a:gd name="connsiteX100" fmla="*/ 6323058 w 6858001"/>
              <a:gd name="connsiteY100" fmla="*/ 812420 h 874716"/>
              <a:gd name="connsiteX101" fmla="*/ 6242093 w 6858001"/>
              <a:gd name="connsiteY101" fmla="*/ 823281 h 874716"/>
              <a:gd name="connsiteX102" fmla="*/ 6171605 w 6858001"/>
              <a:gd name="connsiteY102" fmla="*/ 830139 h 874716"/>
              <a:gd name="connsiteX103" fmla="*/ 6059397 w 6858001"/>
              <a:gd name="connsiteY103" fmla="*/ 844045 h 874716"/>
              <a:gd name="connsiteX104" fmla="*/ 6012723 w 6858001"/>
              <a:gd name="connsiteY104" fmla="*/ 847665 h 874716"/>
              <a:gd name="connsiteX105" fmla="*/ 5902610 w 6858001"/>
              <a:gd name="connsiteY105" fmla="*/ 847473 h 874716"/>
              <a:gd name="connsiteX106" fmla="*/ 5864318 w 6858001"/>
              <a:gd name="connsiteY106" fmla="*/ 845569 h 874716"/>
              <a:gd name="connsiteX107" fmla="*/ 5790592 w 6858001"/>
              <a:gd name="connsiteY107" fmla="*/ 821947 h 874716"/>
              <a:gd name="connsiteX108" fmla="*/ 5781830 w 6858001"/>
              <a:gd name="connsiteY108" fmla="*/ 820233 h 874716"/>
              <a:gd name="connsiteX109" fmla="*/ 5733440 w 6858001"/>
              <a:gd name="connsiteY109" fmla="*/ 810896 h 874716"/>
              <a:gd name="connsiteX110" fmla="*/ 5706959 w 6858001"/>
              <a:gd name="connsiteY110" fmla="*/ 807848 h 874716"/>
              <a:gd name="connsiteX111" fmla="*/ 5606372 w 6858001"/>
              <a:gd name="connsiteY111" fmla="*/ 788417 h 874716"/>
              <a:gd name="connsiteX112" fmla="*/ 5548460 w 6858001"/>
              <a:gd name="connsiteY112" fmla="*/ 779273 h 874716"/>
              <a:gd name="connsiteX113" fmla="*/ 5501594 w 6858001"/>
              <a:gd name="connsiteY113" fmla="*/ 780607 h 874716"/>
              <a:gd name="connsiteX114" fmla="*/ 5419295 w 6858001"/>
              <a:gd name="connsiteY114" fmla="*/ 782321 h 874716"/>
              <a:gd name="connsiteX115" fmla="*/ 5393005 w 6858001"/>
              <a:gd name="connsiteY115" fmla="*/ 786703 h 874716"/>
              <a:gd name="connsiteX116" fmla="*/ 5274129 w 6858001"/>
              <a:gd name="connsiteY116" fmla="*/ 774129 h 874716"/>
              <a:gd name="connsiteX117" fmla="*/ 5206308 w 6858001"/>
              <a:gd name="connsiteY117" fmla="*/ 773177 h 874716"/>
              <a:gd name="connsiteX118" fmla="*/ 5129916 w 6858001"/>
              <a:gd name="connsiteY118" fmla="*/ 757554 h 874716"/>
              <a:gd name="connsiteX119" fmla="*/ 5107627 w 6858001"/>
              <a:gd name="connsiteY119" fmla="*/ 758316 h 874716"/>
              <a:gd name="connsiteX120" fmla="*/ 5082670 w 6858001"/>
              <a:gd name="connsiteY120" fmla="*/ 759651 h 874716"/>
              <a:gd name="connsiteX121" fmla="*/ 5006086 w 6858001"/>
              <a:gd name="connsiteY121" fmla="*/ 760795 h 874716"/>
              <a:gd name="connsiteX122" fmla="*/ 4959602 w 6858001"/>
              <a:gd name="connsiteY122" fmla="*/ 766509 h 874716"/>
              <a:gd name="connsiteX123" fmla="*/ 4871019 w 6858001"/>
              <a:gd name="connsiteY123" fmla="*/ 763081 h 874716"/>
              <a:gd name="connsiteX124" fmla="*/ 4838250 w 6858001"/>
              <a:gd name="connsiteY124" fmla="*/ 768033 h 874716"/>
              <a:gd name="connsiteX125" fmla="*/ 4755381 w 6858001"/>
              <a:gd name="connsiteY125" fmla="*/ 768605 h 874716"/>
              <a:gd name="connsiteX126" fmla="*/ 4681083 w 6858001"/>
              <a:gd name="connsiteY126" fmla="*/ 765747 h 874716"/>
              <a:gd name="connsiteX127" fmla="*/ 4609452 w 6858001"/>
              <a:gd name="connsiteY127" fmla="*/ 767271 h 874716"/>
              <a:gd name="connsiteX128" fmla="*/ 4558207 w 6858001"/>
              <a:gd name="connsiteY128" fmla="*/ 773557 h 874716"/>
              <a:gd name="connsiteX129" fmla="*/ 4502579 w 6858001"/>
              <a:gd name="connsiteY129" fmla="*/ 777367 h 874716"/>
              <a:gd name="connsiteX130" fmla="*/ 4349222 w 6858001"/>
              <a:gd name="connsiteY130" fmla="*/ 800038 h 874716"/>
              <a:gd name="connsiteX131" fmla="*/ 4320837 w 6858001"/>
              <a:gd name="connsiteY131" fmla="*/ 794514 h 874716"/>
              <a:gd name="connsiteX132" fmla="*/ 4159667 w 6858001"/>
              <a:gd name="connsiteY132" fmla="*/ 789370 h 874716"/>
              <a:gd name="connsiteX133" fmla="*/ 4124614 w 6858001"/>
              <a:gd name="connsiteY133" fmla="*/ 789752 h 874716"/>
              <a:gd name="connsiteX134" fmla="*/ 4030503 w 6858001"/>
              <a:gd name="connsiteY134" fmla="*/ 767271 h 874716"/>
              <a:gd name="connsiteX135" fmla="*/ 3885338 w 6858001"/>
              <a:gd name="connsiteY135" fmla="*/ 802896 h 874716"/>
              <a:gd name="connsiteX136" fmla="*/ 3749506 w 6858001"/>
              <a:gd name="connsiteY136" fmla="*/ 847473 h 874716"/>
              <a:gd name="connsiteX137" fmla="*/ 3732361 w 6858001"/>
              <a:gd name="connsiteY137" fmla="*/ 853190 h 874716"/>
              <a:gd name="connsiteX138" fmla="*/ 3683591 w 6858001"/>
              <a:gd name="connsiteY138" fmla="*/ 862906 h 874716"/>
              <a:gd name="connsiteX139" fmla="*/ 3623201 w 6858001"/>
              <a:gd name="connsiteY139" fmla="*/ 866334 h 874716"/>
              <a:gd name="connsiteX140" fmla="*/ 3546617 w 6858001"/>
              <a:gd name="connsiteY140" fmla="*/ 874716 h 874716"/>
              <a:gd name="connsiteX141" fmla="*/ 3485275 w 6858001"/>
              <a:gd name="connsiteY141" fmla="*/ 864238 h 874716"/>
              <a:gd name="connsiteX142" fmla="*/ 3399546 w 6858001"/>
              <a:gd name="connsiteY142" fmla="*/ 848618 h 874716"/>
              <a:gd name="connsiteX143" fmla="*/ 3318771 w 6858001"/>
              <a:gd name="connsiteY143" fmla="*/ 833757 h 874716"/>
              <a:gd name="connsiteX144" fmla="*/ 3293244 w 6858001"/>
              <a:gd name="connsiteY144" fmla="*/ 851284 h 874716"/>
              <a:gd name="connsiteX145" fmla="*/ 3253809 w 6858001"/>
              <a:gd name="connsiteY145" fmla="*/ 866524 h 874716"/>
              <a:gd name="connsiteX146" fmla="*/ 3209993 w 6858001"/>
              <a:gd name="connsiteY146" fmla="*/ 848235 h 874716"/>
              <a:gd name="connsiteX147" fmla="*/ 3107500 w 6858001"/>
              <a:gd name="connsiteY147" fmla="*/ 810326 h 874716"/>
              <a:gd name="connsiteX148" fmla="*/ 3042728 w 6858001"/>
              <a:gd name="connsiteY148" fmla="*/ 808610 h 874716"/>
              <a:gd name="connsiteX149" fmla="*/ 2901943 w 6858001"/>
              <a:gd name="connsiteY149" fmla="*/ 792418 h 874716"/>
              <a:gd name="connsiteX150" fmla="*/ 2809930 w 6858001"/>
              <a:gd name="connsiteY150" fmla="*/ 769367 h 874716"/>
              <a:gd name="connsiteX151" fmla="*/ 2743826 w 6858001"/>
              <a:gd name="connsiteY151" fmla="*/ 743268 h 874716"/>
              <a:gd name="connsiteX152" fmla="*/ 2649143 w 6858001"/>
              <a:gd name="connsiteY152" fmla="*/ 709167 h 874716"/>
              <a:gd name="connsiteX153" fmla="*/ 2554079 w 6858001"/>
              <a:gd name="connsiteY153" fmla="*/ 691450 h 874716"/>
              <a:gd name="connsiteX154" fmla="*/ 2485307 w 6858001"/>
              <a:gd name="connsiteY154" fmla="*/ 669160 h 874716"/>
              <a:gd name="connsiteX155" fmla="*/ 2401292 w 6858001"/>
              <a:gd name="connsiteY155" fmla="*/ 653919 h 874716"/>
              <a:gd name="connsiteX156" fmla="*/ 2330806 w 6858001"/>
              <a:gd name="connsiteY156" fmla="*/ 653349 h 874716"/>
              <a:gd name="connsiteX157" fmla="*/ 2220312 w 6858001"/>
              <a:gd name="connsiteY157" fmla="*/ 656015 h 874716"/>
              <a:gd name="connsiteX158" fmla="*/ 2085054 w 6858001"/>
              <a:gd name="connsiteY158" fmla="*/ 609914 h 874716"/>
              <a:gd name="connsiteX159" fmla="*/ 2030378 w 6858001"/>
              <a:gd name="connsiteY159" fmla="*/ 599625 h 874716"/>
              <a:gd name="connsiteX160" fmla="*/ 1978940 w 6858001"/>
              <a:gd name="connsiteY160" fmla="*/ 594863 h 874716"/>
              <a:gd name="connsiteX161" fmla="*/ 1869780 w 6858001"/>
              <a:gd name="connsiteY161" fmla="*/ 564192 h 874716"/>
              <a:gd name="connsiteX162" fmla="*/ 1825393 w 6858001"/>
              <a:gd name="connsiteY162" fmla="*/ 554094 h 874716"/>
              <a:gd name="connsiteX163" fmla="*/ 1763287 w 6858001"/>
              <a:gd name="connsiteY163" fmla="*/ 554286 h 874716"/>
              <a:gd name="connsiteX164" fmla="*/ 1650317 w 6858001"/>
              <a:gd name="connsiteY164" fmla="*/ 540187 h 874716"/>
              <a:gd name="connsiteX165" fmla="*/ 1537537 w 6858001"/>
              <a:gd name="connsiteY165" fmla="*/ 499038 h 874716"/>
              <a:gd name="connsiteX166" fmla="*/ 1489720 w 6858001"/>
              <a:gd name="connsiteY166" fmla="*/ 503038 h 874716"/>
              <a:gd name="connsiteX167" fmla="*/ 1472575 w 6858001"/>
              <a:gd name="connsiteY167" fmla="*/ 502086 h 874716"/>
              <a:gd name="connsiteX168" fmla="*/ 1318456 w 6858001"/>
              <a:gd name="connsiteY168" fmla="*/ 479415 h 874716"/>
              <a:gd name="connsiteX169" fmla="*/ 1303024 w 6858001"/>
              <a:gd name="connsiteY169" fmla="*/ 476939 h 874716"/>
              <a:gd name="connsiteX170" fmla="*/ 1230633 w 6858001"/>
              <a:gd name="connsiteY170" fmla="*/ 456746 h 874716"/>
              <a:gd name="connsiteX171" fmla="*/ 1048125 w 6858001"/>
              <a:gd name="connsiteY171" fmla="*/ 444172 h 874716"/>
              <a:gd name="connsiteX172" fmla="*/ 1036887 w 6858001"/>
              <a:gd name="connsiteY172" fmla="*/ 442648 h 874716"/>
              <a:gd name="connsiteX173" fmla="*/ 975733 w 6858001"/>
              <a:gd name="connsiteY173" fmla="*/ 452744 h 874716"/>
              <a:gd name="connsiteX174" fmla="*/ 945444 w 6858001"/>
              <a:gd name="connsiteY174" fmla="*/ 467033 h 874716"/>
              <a:gd name="connsiteX175" fmla="*/ 898198 w 6858001"/>
              <a:gd name="connsiteY175" fmla="*/ 481893 h 874716"/>
              <a:gd name="connsiteX176" fmla="*/ 850189 w 6858001"/>
              <a:gd name="connsiteY176" fmla="*/ 487417 h 874716"/>
              <a:gd name="connsiteX177" fmla="*/ 769605 w 6858001"/>
              <a:gd name="connsiteY177" fmla="*/ 464937 h 874716"/>
              <a:gd name="connsiteX178" fmla="*/ 740268 w 6858001"/>
              <a:gd name="connsiteY178" fmla="*/ 462651 h 874716"/>
              <a:gd name="connsiteX179" fmla="*/ 674923 w 6858001"/>
              <a:gd name="connsiteY179" fmla="*/ 451792 h 874716"/>
              <a:gd name="connsiteX180" fmla="*/ 617772 w 6858001"/>
              <a:gd name="connsiteY180" fmla="*/ 452554 h 874716"/>
              <a:gd name="connsiteX181" fmla="*/ 571860 w 6858001"/>
              <a:gd name="connsiteY181" fmla="*/ 469891 h 874716"/>
              <a:gd name="connsiteX182" fmla="*/ 505182 w 6858001"/>
              <a:gd name="connsiteY182" fmla="*/ 473319 h 874716"/>
              <a:gd name="connsiteX183" fmla="*/ 462126 w 6858001"/>
              <a:gd name="connsiteY183" fmla="*/ 460747 h 874716"/>
              <a:gd name="connsiteX184" fmla="*/ 453364 w 6858001"/>
              <a:gd name="connsiteY184" fmla="*/ 459033 h 874716"/>
              <a:gd name="connsiteX185" fmla="*/ 340774 w 6858001"/>
              <a:gd name="connsiteY185" fmla="*/ 458268 h 874716"/>
              <a:gd name="connsiteX186" fmla="*/ 200182 w 6858001"/>
              <a:gd name="connsiteY186" fmla="*/ 496180 h 874716"/>
              <a:gd name="connsiteX187" fmla="*/ 176939 w 6858001"/>
              <a:gd name="connsiteY187" fmla="*/ 504182 h 874716"/>
              <a:gd name="connsiteX188" fmla="*/ 63587 w 6858001"/>
              <a:gd name="connsiteY188" fmla="*/ 518088 h 874716"/>
              <a:gd name="connsiteX189" fmla="*/ 2817 w 6858001"/>
              <a:gd name="connsiteY189" fmla="*/ 532187 h 874716"/>
              <a:gd name="connsiteX190" fmla="*/ 0 w 6858001"/>
              <a:gd name="connsiteY190" fmla="*/ 533314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6858001" h="874716">
                <a:moveTo>
                  <a:pt x="0" y="533314"/>
                </a:moveTo>
                <a:lnTo>
                  <a:pt x="0" y="69206"/>
                </a:lnTo>
                <a:lnTo>
                  <a:pt x="21486" y="71924"/>
                </a:lnTo>
                <a:cubicBezTo>
                  <a:pt x="92546" y="60493"/>
                  <a:pt x="159604" y="87354"/>
                  <a:pt x="228948" y="88116"/>
                </a:cubicBezTo>
                <a:cubicBezTo>
                  <a:pt x="260382" y="88496"/>
                  <a:pt x="291435" y="94592"/>
                  <a:pt x="313533" y="62779"/>
                </a:cubicBezTo>
                <a:cubicBezTo>
                  <a:pt x="316389" y="58587"/>
                  <a:pt x="330298" y="60873"/>
                  <a:pt x="338870" y="62207"/>
                </a:cubicBezTo>
                <a:cubicBezTo>
                  <a:pt x="357921" y="65066"/>
                  <a:pt x="376781" y="72304"/>
                  <a:pt x="395640" y="72114"/>
                </a:cubicBezTo>
                <a:cubicBezTo>
                  <a:pt x="434695" y="71924"/>
                  <a:pt x="473939" y="68876"/>
                  <a:pt x="512802" y="65446"/>
                </a:cubicBezTo>
                <a:cubicBezTo>
                  <a:pt x="527470" y="64112"/>
                  <a:pt x="541569" y="58969"/>
                  <a:pt x="556047" y="55349"/>
                </a:cubicBezTo>
                <a:cubicBezTo>
                  <a:pt x="564048" y="53253"/>
                  <a:pt x="572622" y="47729"/>
                  <a:pt x="580050" y="48871"/>
                </a:cubicBezTo>
                <a:cubicBezTo>
                  <a:pt x="623106" y="55539"/>
                  <a:pt x="662541" y="39157"/>
                  <a:pt x="703308" y="30964"/>
                </a:cubicBezTo>
                <a:cubicBezTo>
                  <a:pt x="722169" y="27154"/>
                  <a:pt x="739886" y="18010"/>
                  <a:pt x="758174" y="11724"/>
                </a:cubicBezTo>
                <a:cubicBezTo>
                  <a:pt x="762936" y="10008"/>
                  <a:pt x="768271" y="8484"/>
                  <a:pt x="773035" y="8866"/>
                </a:cubicBezTo>
                <a:cubicBezTo>
                  <a:pt x="800276" y="11152"/>
                  <a:pt x="827329" y="14390"/>
                  <a:pt x="854379" y="16866"/>
                </a:cubicBezTo>
                <a:cubicBezTo>
                  <a:pt x="878956" y="19152"/>
                  <a:pt x="903722" y="19914"/>
                  <a:pt x="915343" y="47919"/>
                </a:cubicBezTo>
                <a:cubicBezTo>
                  <a:pt x="917059" y="52301"/>
                  <a:pt x="922773" y="55539"/>
                  <a:pt x="927155" y="58397"/>
                </a:cubicBezTo>
                <a:cubicBezTo>
                  <a:pt x="994785" y="102405"/>
                  <a:pt x="1030980" y="101261"/>
                  <a:pt x="1097087" y="54777"/>
                </a:cubicBezTo>
                <a:cubicBezTo>
                  <a:pt x="1103945" y="50015"/>
                  <a:pt x="1118613" y="46585"/>
                  <a:pt x="1123185" y="50395"/>
                </a:cubicBezTo>
                <a:cubicBezTo>
                  <a:pt x="1162049" y="82020"/>
                  <a:pt x="1204532" y="78590"/>
                  <a:pt x="1249302" y="68684"/>
                </a:cubicBezTo>
                <a:cubicBezTo>
                  <a:pt x="1260922" y="66018"/>
                  <a:pt x="1277307" y="66018"/>
                  <a:pt x="1286069" y="72304"/>
                </a:cubicBezTo>
                <a:cubicBezTo>
                  <a:pt x="1327790" y="101451"/>
                  <a:pt x="1372560" y="97261"/>
                  <a:pt x="1417899" y="88688"/>
                </a:cubicBezTo>
                <a:cubicBezTo>
                  <a:pt x="1424948" y="87354"/>
                  <a:pt x="1433522" y="80114"/>
                  <a:pt x="1436568" y="73448"/>
                </a:cubicBezTo>
                <a:cubicBezTo>
                  <a:pt x="1447428" y="49825"/>
                  <a:pt x="1467813" y="41823"/>
                  <a:pt x="1490292" y="35154"/>
                </a:cubicBezTo>
                <a:cubicBezTo>
                  <a:pt x="1525727" y="24296"/>
                  <a:pt x="1560588" y="11532"/>
                  <a:pt x="1596213" y="1245"/>
                </a:cubicBezTo>
                <a:cubicBezTo>
                  <a:pt x="1604978" y="-1231"/>
                  <a:pt x="1615836" y="293"/>
                  <a:pt x="1624980" y="3150"/>
                </a:cubicBezTo>
                <a:cubicBezTo>
                  <a:pt x="1656223" y="12866"/>
                  <a:pt x="1676036" y="37251"/>
                  <a:pt x="1697753" y="59731"/>
                </a:cubicBezTo>
                <a:cubicBezTo>
                  <a:pt x="1707279" y="69638"/>
                  <a:pt x="1720423" y="76686"/>
                  <a:pt x="1733188" y="82400"/>
                </a:cubicBezTo>
                <a:cubicBezTo>
                  <a:pt x="1766335" y="97071"/>
                  <a:pt x="1800246" y="110215"/>
                  <a:pt x="1833775" y="124121"/>
                </a:cubicBezTo>
                <a:cubicBezTo>
                  <a:pt x="1837013" y="125455"/>
                  <a:pt x="1839679" y="128884"/>
                  <a:pt x="1842158" y="131742"/>
                </a:cubicBezTo>
                <a:cubicBezTo>
                  <a:pt x="1866922" y="161843"/>
                  <a:pt x="1891497" y="192132"/>
                  <a:pt x="1916454" y="222233"/>
                </a:cubicBezTo>
                <a:cubicBezTo>
                  <a:pt x="1921216" y="227947"/>
                  <a:pt x="1928076" y="232139"/>
                  <a:pt x="1933219" y="237663"/>
                </a:cubicBezTo>
                <a:cubicBezTo>
                  <a:pt x="1940459" y="245283"/>
                  <a:pt x="1949603" y="252524"/>
                  <a:pt x="1953413" y="261668"/>
                </a:cubicBezTo>
                <a:cubicBezTo>
                  <a:pt x="1965224" y="290433"/>
                  <a:pt x="1987894" y="302817"/>
                  <a:pt x="2016469" y="308151"/>
                </a:cubicBezTo>
                <a:cubicBezTo>
                  <a:pt x="2042570" y="313104"/>
                  <a:pt x="2068669" y="317296"/>
                  <a:pt x="2094578" y="323010"/>
                </a:cubicBezTo>
                <a:cubicBezTo>
                  <a:pt x="2126201" y="329868"/>
                  <a:pt x="2157636" y="337298"/>
                  <a:pt x="2188879" y="345681"/>
                </a:cubicBezTo>
                <a:cubicBezTo>
                  <a:pt x="2202404" y="349301"/>
                  <a:pt x="2216692" y="353491"/>
                  <a:pt x="2228314" y="360921"/>
                </a:cubicBezTo>
                <a:cubicBezTo>
                  <a:pt x="2260890" y="381496"/>
                  <a:pt x="2295753" y="395402"/>
                  <a:pt x="2334044" y="389878"/>
                </a:cubicBezTo>
                <a:cubicBezTo>
                  <a:pt x="2364715" y="385496"/>
                  <a:pt x="2390434" y="396736"/>
                  <a:pt x="2409485" y="414263"/>
                </a:cubicBezTo>
                <a:cubicBezTo>
                  <a:pt x="2444158" y="446078"/>
                  <a:pt x="2481305" y="438838"/>
                  <a:pt x="2518264" y="428552"/>
                </a:cubicBezTo>
                <a:cubicBezTo>
                  <a:pt x="2537315" y="423217"/>
                  <a:pt x="2552935" y="423979"/>
                  <a:pt x="2571034" y="429122"/>
                </a:cubicBezTo>
                <a:cubicBezTo>
                  <a:pt x="2612945" y="441124"/>
                  <a:pt x="2640950" y="473701"/>
                  <a:pt x="2668001" y="502276"/>
                </a:cubicBezTo>
                <a:cubicBezTo>
                  <a:pt x="2691054" y="526661"/>
                  <a:pt x="2716963" y="540377"/>
                  <a:pt x="2745348" y="550666"/>
                </a:cubicBezTo>
                <a:cubicBezTo>
                  <a:pt x="2781163" y="563810"/>
                  <a:pt x="2809548" y="558858"/>
                  <a:pt x="2826694" y="527233"/>
                </a:cubicBezTo>
                <a:cubicBezTo>
                  <a:pt x="2831457" y="518278"/>
                  <a:pt x="2839839" y="507800"/>
                  <a:pt x="2848793" y="505134"/>
                </a:cubicBezTo>
                <a:cubicBezTo>
                  <a:pt x="2892037" y="491800"/>
                  <a:pt x="2935854" y="472367"/>
                  <a:pt x="2982148" y="484179"/>
                </a:cubicBezTo>
                <a:cubicBezTo>
                  <a:pt x="3046158" y="500372"/>
                  <a:pt x="3108644" y="499420"/>
                  <a:pt x="3172654" y="483417"/>
                </a:cubicBezTo>
                <a:cubicBezTo>
                  <a:pt x="3276480" y="457508"/>
                  <a:pt x="3380305" y="430076"/>
                  <a:pt x="3489467" y="435790"/>
                </a:cubicBezTo>
                <a:cubicBezTo>
                  <a:pt x="3507563" y="436742"/>
                  <a:pt x="3529090" y="425121"/>
                  <a:pt x="3544713" y="413691"/>
                </a:cubicBezTo>
                <a:cubicBezTo>
                  <a:pt x="3574622" y="391974"/>
                  <a:pt x="3573288" y="390258"/>
                  <a:pt x="3606817" y="408167"/>
                </a:cubicBezTo>
                <a:cubicBezTo>
                  <a:pt x="3614819" y="412549"/>
                  <a:pt x="3624725" y="415215"/>
                  <a:pt x="3630632" y="421693"/>
                </a:cubicBezTo>
                <a:cubicBezTo>
                  <a:pt x="3660731" y="454650"/>
                  <a:pt x="3697880" y="446648"/>
                  <a:pt x="3734837" y="441886"/>
                </a:cubicBezTo>
                <a:cubicBezTo>
                  <a:pt x="3741315" y="440934"/>
                  <a:pt x="3749125" y="439600"/>
                  <a:pt x="3754652" y="442268"/>
                </a:cubicBezTo>
                <a:cubicBezTo>
                  <a:pt x="3779607" y="454268"/>
                  <a:pt x="3800753" y="450078"/>
                  <a:pt x="3822472" y="433694"/>
                </a:cubicBezTo>
                <a:cubicBezTo>
                  <a:pt x="3841331" y="419597"/>
                  <a:pt x="3863049" y="411215"/>
                  <a:pt x="3885338" y="428742"/>
                </a:cubicBezTo>
                <a:cubicBezTo>
                  <a:pt x="3934870" y="467605"/>
                  <a:pt x="3987829" y="469509"/>
                  <a:pt x="4043839" y="444934"/>
                </a:cubicBezTo>
                <a:cubicBezTo>
                  <a:pt x="4083845" y="427407"/>
                  <a:pt x="4123280" y="423407"/>
                  <a:pt x="4165383" y="441124"/>
                </a:cubicBezTo>
                <a:cubicBezTo>
                  <a:pt x="4181576" y="447982"/>
                  <a:pt x="4202531" y="443410"/>
                  <a:pt x="4221391" y="444934"/>
                </a:cubicBezTo>
                <a:cubicBezTo>
                  <a:pt x="4232060" y="445696"/>
                  <a:pt x="4243872" y="445886"/>
                  <a:pt x="4253014" y="450650"/>
                </a:cubicBezTo>
                <a:cubicBezTo>
                  <a:pt x="4277401" y="462843"/>
                  <a:pt x="4300070" y="478463"/>
                  <a:pt x="4324645" y="490466"/>
                </a:cubicBezTo>
                <a:cubicBezTo>
                  <a:pt x="4336457" y="496180"/>
                  <a:pt x="4350554" y="499228"/>
                  <a:pt x="4363890" y="499420"/>
                </a:cubicBezTo>
                <a:cubicBezTo>
                  <a:pt x="4403325" y="500372"/>
                  <a:pt x="4442761" y="500372"/>
                  <a:pt x="4482004" y="498658"/>
                </a:cubicBezTo>
                <a:cubicBezTo>
                  <a:pt x="4546776" y="495990"/>
                  <a:pt x="4612500" y="495418"/>
                  <a:pt x="4659174" y="438648"/>
                </a:cubicBezTo>
                <a:cubicBezTo>
                  <a:pt x="4662986" y="434076"/>
                  <a:pt x="4671176" y="431408"/>
                  <a:pt x="4677655" y="430646"/>
                </a:cubicBezTo>
                <a:cubicBezTo>
                  <a:pt x="4707564" y="427027"/>
                  <a:pt x="4738235" y="426645"/>
                  <a:pt x="4767764" y="420739"/>
                </a:cubicBezTo>
                <a:cubicBezTo>
                  <a:pt x="4791386" y="415977"/>
                  <a:pt x="4811009" y="417501"/>
                  <a:pt x="4828916" y="434266"/>
                </a:cubicBezTo>
                <a:cubicBezTo>
                  <a:pt x="4852348" y="456364"/>
                  <a:pt x="4880925" y="469319"/>
                  <a:pt x="4912168" y="462271"/>
                </a:cubicBezTo>
                <a:cubicBezTo>
                  <a:pt x="4943409" y="455412"/>
                  <a:pt x="4963984" y="470271"/>
                  <a:pt x="4987037" y="485703"/>
                </a:cubicBezTo>
                <a:cubicBezTo>
                  <a:pt x="5003801" y="496942"/>
                  <a:pt x="5022852" y="511040"/>
                  <a:pt x="5041521" y="512182"/>
                </a:cubicBezTo>
                <a:cubicBezTo>
                  <a:pt x="5083814" y="514658"/>
                  <a:pt x="5120201" y="553904"/>
                  <a:pt x="5166113" y="531615"/>
                </a:cubicBezTo>
                <a:cubicBezTo>
                  <a:pt x="5169161" y="530091"/>
                  <a:pt x="5174685" y="533901"/>
                  <a:pt x="5179067" y="534853"/>
                </a:cubicBezTo>
                <a:cubicBezTo>
                  <a:pt x="5214121" y="542093"/>
                  <a:pt x="5247078" y="535043"/>
                  <a:pt x="5272796" y="511230"/>
                </a:cubicBezTo>
                <a:cubicBezTo>
                  <a:pt x="5306516" y="480177"/>
                  <a:pt x="5343855" y="477129"/>
                  <a:pt x="5385384" y="487227"/>
                </a:cubicBezTo>
                <a:cubicBezTo>
                  <a:pt x="5398721" y="490466"/>
                  <a:pt x="5412057" y="492752"/>
                  <a:pt x="5425582" y="495418"/>
                </a:cubicBezTo>
                <a:cubicBezTo>
                  <a:pt x="5443870" y="499228"/>
                  <a:pt x="5462351" y="503230"/>
                  <a:pt x="5480637" y="507040"/>
                </a:cubicBezTo>
                <a:cubicBezTo>
                  <a:pt x="5498356" y="510850"/>
                  <a:pt x="5517979" y="517326"/>
                  <a:pt x="5531693" y="500944"/>
                </a:cubicBezTo>
                <a:cubicBezTo>
                  <a:pt x="5543506" y="486845"/>
                  <a:pt x="5551888" y="488179"/>
                  <a:pt x="5562746" y="500372"/>
                </a:cubicBezTo>
                <a:cubicBezTo>
                  <a:pt x="5600467" y="543045"/>
                  <a:pt x="5646189" y="569716"/>
                  <a:pt x="5704483" y="571620"/>
                </a:cubicBezTo>
                <a:cubicBezTo>
                  <a:pt x="5716485" y="572002"/>
                  <a:pt x="5728678" y="574668"/>
                  <a:pt x="5740488" y="577526"/>
                </a:cubicBezTo>
                <a:cubicBezTo>
                  <a:pt x="5747728" y="579241"/>
                  <a:pt x="5756493" y="581147"/>
                  <a:pt x="5760873" y="586291"/>
                </a:cubicBezTo>
                <a:cubicBezTo>
                  <a:pt x="5794974" y="625534"/>
                  <a:pt x="5837457" y="652777"/>
                  <a:pt x="5883751" y="674686"/>
                </a:cubicBezTo>
                <a:cubicBezTo>
                  <a:pt x="5900323" y="682496"/>
                  <a:pt x="5918042" y="690306"/>
                  <a:pt x="5935949" y="692592"/>
                </a:cubicBezTo>
                <a:cubicBezTo>
                  <a:pt x="5954617" y="694878"/>
                  <a:pt x="5974240" y="691068"/>
                  <a:pt x="5993291" y="688972"/>
                </a:cubicBezTo>
                <a:cubicBezTo>
                  <a:pt x="6004531" y="687830"/>
                  <a:pt x="6017485" y="688020"/>
                  <a:pt x="6026440" y="682496"/>
                </a:cubicBezTo>
                <a:cubicBezTo>
                  <a:pt x="6054825" y="665159"/>
                  <a:pt x="6082258" y="646491"/>
                  <a:pt x="6108738" y="626296"/>
                </a:cubicBezTo>
                <a:cubicBezTo>
                  <a:pt x="6131409" y="608960"/>
                  <a:pt x="6135981" y="606483"/>
                  <a:pt x="6155602" y="628202"/>
                </a:cubicBezTo>
                <a:cubicBezTo>
                  <a:pt x="6175797" y="650491"/>
                  <a:pt x="6200944" y="662111"/>
                  <a:pt x="6228756" y="666873"/>
                </a:cubicBezTo>
                <a:cubicBezTo>
                  <a:pt x="6272764" y="674304"/>
                  <a:pt x="6317151" y="680590"/>
                  <a:pt x="6361539" y="684210"/>
                </a:cubicBezTo>
                <a:cubicBezTo>
                  <a:pt x="6401736" y="687448"/>
                  <a:pt x="6420977" y="669922"/>
                  <a:pt x="6428979" y="630106"/>
                </a:cubicBezTo>
                <a:cubicBezTo>
                  <a:pt x="6433551" y="608007"/>
                  <a:pt x="6439458" y="584003"/>
                  <a:pt x="6463840" y="578098"/>
                </a:cubicBezTo>
                <a:cubicBezTo>
                  <a:pt x="6503658" y="568572"/>
                  <a:pt x="6544997" y="564382"/>
                  <a:pt x="6564620" y="517708"/>
                </a:cubicBezTo>
                <a:cubicBezTo>
                  <a:pt x="6575478" y="527995"/>
                  <a:pt x="6582146" y="534091"/>
                  <a:pt x="6588625" y="540187"/>
                </a:cubicBezTo>
                <a:cubicBezTo>
                  <a:pt x="6606531" y="557142"/>
                  <a:pt x="6643678" y="564382"/>
                  <a:pt x="6662541" y="549714"/>
                </a:cubicBezTo>
                <a:cubicBezTo>
                  <a:pt x="6690354" y="528377"/>
                  <a:pt x="6715883" y="532377"/>
                  <a:pt x="6742552" y="548952"/>
                </a:cubicBezTo>
                <a:cubicBezTo>
                  <a:pt x="6764841" y="562668"/>
                  <a:pt x="6788417" y="567954"/>
                  <a:pt x="6812063" y="568430"/>
                </a:cubicBezTo>
                <a:lnTo>
                  <a:pt x="6858001" y="562267"/>
                </a:lnTo>
                <a:lnTo>
                  <a:pt x="6858001" y="734520"/>
                </a:lnTo>
                <a:lnTo>
                  <a:pt x="6815516" y="744220"/>
                </a:lnTo>
                <a:cubicBezTo>
                  <a:pt x="6793035" y="749744"/>
                  <a:pt x="6771319" y="759651"/>
                  <a:pt x="6748458" y="763271"/>
                </a:cubicBezTo>
                <a:cubicBezTo>
                  <a:pt x="6694164" y="771843"/>
                  <a:pt x="6639488" y="777939"/>
                  <a:pt x="6584812" y="784797"/>
                </a:cubicBezTo>
                <a:cubicBezTo>
                  <a:pt x="6528424" y="791846"/>
                  <a:pt x="6472225" y="799276"/>
                  <a:pt x="6415833" y="805562"/>
                </a:cubicBezTo>
                <a:cubicBezTo>
                  <a:pt x="6384972" y="808802"/>
                  <a:pt x="6353919" y="809372"/>
                  <a:pt x="6323058" y="812420"/>
                </a:cubicBezTo>
                <a:cubicBezTo>
                  <a:pt x="6296005" y="815088"/>
                  <a:pt x="6269144" y="820041"/>
                  <a:pt x="6242093" y="823281"/>
                </a:cubicBezTo>
                <a:cubicBezTo>
                  <a:pt x="6218660" y="825947"/>
                  <a:pt x="6195037" y="827471"/>
                  <a:pt x="6171605" y="830139"/>
                </a:cubicBezTo>
                <a:cubicBezTo>
                  <a:pt x="6134075" y="834519"/>
                  <a:pt x="6096736" y="839473"/>
                  <a:pt x="6059397" y="844045"/>
                </a:cubicBezTo>
                <a:cubicBezTo>
                  <a:pt x="6043776" y="845759"/>
                  <a:pt x="6027392" y="850522"/>
                  <a:pt x="6012723" y="847665"/>
                </a:cubicBezTo>
                <a:cubicBezTo>
                  <a:pt x="5975764" y="840425"/>
                  <a:pt x="5939377" y="842521"/>
                  <a:pt x="5902610" y="847473"/>
                </a:cubicBezTo>
                <a:cubicBezTo>
                  <a:pt x="5890037" y="849190"/>
                  <a:pt x="5876511" y="848808"/>
                  <a:pt x="5864318" y="845569"/>
                </a:cubicBezTo>
                <a:cubicBezTo>
                  <a:pt x="5839361" y="839091"/>
                  <a:pt x="5815169" y="829947"/>
                  <a:pt x="5790592" y="821947"/>
                </a:cubicBezTo>
                <a:cubicBezTo>
                  <a:pt x="5787924" y="820995"/>
                  <a:pt x="5784686" y="820803"/>
                  <a:pt x="5781830" y="820233"/>
                </a:cubicBezTo>
                <a:cubicBezTo>
                  <a:pt x="5765635" y="816992"/>
                  <a:pt x="5749634" y="813754"/>
                  <a:pt x="5733440" y="810896"/>
                </a:cubicBezTo>
                <a:cubicBezTo>
                  <a:pt x="5724678" y="809372"/>
                  <a:pt x="5715723" y="809182"/>
                  <a:pt x="5706959" y="807848"/>
                </a:cubicBezTo>
                <a:cubicBezTo>
                  <a:pt x="5673050" y="802514"/>
                  <a:pt x="5635711" y="811468"/>
                  <a:pt x="5606372" y="788417"/>
                </a:cubicBezTo>
                <a:cubicBezTo>
                  <a:pt x="5587321" y="773557"/>
                  <a:pt x="5568842" y="776987"/>
                  <a:pt x="5548460" y="779273"/>
                </a:cubicBezTo>
                <a:cubicBezTo>
                  <a:pt x="5533027" y="780987"/>
                  <a:pt x="5517215" y="780415"/>
                  <a:pt x="5501594" y="780607"/>
                </a:cubicBezTo>
                <a:cubicBezTo>
                  <a:pt x="5474161" y="781177"/>
                  <a:pt x="5446728" y="781369"/>
                  <a:pt x="5419295" y="782321"/>
                </a:cubicBezTo>
                <a:cubicBezTo>
                  <a:pt x="5410531" y="782701"/>
                  <a:pt x="5401579" y="787465"/>
                  <a:pt x="5393005" y="786703"/>
                </a:cubicBezTo>
                <a:cubicBezTo>
                  <a:pt x="5353379" y="783083"/>
                  <a:pt x="5313754" y="777367"/>
                  <a:pt x="5274129" y="774129"/>
                </a:cubicBezTo>
                <a:cubicBezTo>
                  <a:pt x="5251650" y="772225"/>
                  <a:pt x="5228597" y="775843"/>
                  <a:pt x="5206308" y="773177"/>
                </a:cubicBezTo>
                <a:cubicBezTo>
                  <a:pt x="5180591" y="770129"/>
                  <a:pt x="5155445" y="762319"/>
                  <a:pt x="5129916" y="757554"/>
                </a:cubicBezTo>
                <a:cubicBezTo>
                  <a:pt x="5122867" y="756222"/>
                  <a:pt x="5115057" y="757936"/>
                  <a:pt x="5107627" y="758316"/>
                </a:cubicBezTo>
                <a:cubicBezTo>
                  <a:pt x="5099245" y="758699"/>
                  <a:pt x="5091052" y="759461"/>
                  <a:pt x="5082670" y="759651"/>
                </a:cubicBezTo>
                <a:cubicBezTo>
                  <a:pt x="5057141" y="760033"/>
                  <a:pt x="5031614" y="759461"/>
                  <a:pt x="5006086" y="760795"/>
                </a:cubicBezTo>
                <a:cubicBezTo>
                  <a:pt x="4990465" y="761557"/>
                  <a:pt x="4974082" y="769367"/>
                  <a:pt x="4959602" y="766509"/>
                </a:cubicBezTo>
                <a:cubicBezTo>
                  <a:pt x="4930075" y="760985"/>
                  <a:pt x="4900546" y="773367"/>
                  <a:pt x="4871019" y="763081"/>
                </a:cubicBezTo>
                <a:cubicBezTo>
                  <a:pt x="4861873" y="760033"/>
                  <a:pt x="4849300" y="767653"/>
                  <a:pt x="4838250" y="768033"/>
                </a:cubicBezTo>
                <a:cubicBezTo>
                  <a:pt x="4810627" y="768985"/>
                  <a:pt x="4783004" y="768795"/>
                  <a:pt x="4755381" y="768605"/>
                </a:cubicBezTo>
                <a:cubicBezTo>
                  <a:pt x="4730614" y="768415"/>
                  <a:pt x="4704895" y="771081"/>
                  <a:pt x="4681083" y="765747"/>
                </a:cubicBezTo>
                <a:cubicBezTo>
                  <a:pt x="4656126" y="760033"/>
                  <a:pt x="4633647" y="760795"/>
                  <a:pt x="4609452" y="767271"/>
                </a:cubicBezTo>
                <a:cubicBezTo>
                  <a:pt x="4592878" y="771653"/>
                  <a:pt x="4575351" y="772225"/>
                  <a:pt x="4558207" y="773557"/>
                </a:cubicBezTo>
                <a:cubicBezTo>
                  <a:pt x="4539728" y="775081"/>
                  <a:pt x="4519343" y="771081"/>
                  <a:pt x="4502579" y="777367"/>
                </a:cubicBezTo>
                <a:cubicBezTo>
                  <a:pt x="4452665" y="796038"/>
                  <a:pt x="4401419" y="800038"/>
                  <a:pt x="4349222" y="800038"/>
                </a:cubicBezTo>
                <a:cubicBezTo>
                  <a:pt x="4339695" y="800038"/>
                  <a:pt x="4329979" y="797372"/>
                  <a:pt x="4320837" y="794514"/>
                </a:cubicBezTo>
                <a:cubicBezTo>
                  <a:pt x="4267493" y="777367"/>
                  <a:pt x="4213961" y="778891"/>
                  <a:pt x="4159667" y="789370"/>
                </a:cubicBezTo>
                <a:cubicBezTo>
                  <a:pt x="4148427" y="791656"/>
                  <a:pt x="4135854" y="792038"/>
                  <a:pt x="4124614" y="789752"/>
                </a:cubicBezTo>
                <a:cubicBezTo>
                  <a:pt x="4092989" y="783083"/>
                  <a:pt x="4062318" y="772033"/>
                  <a:pt x="4030503" y="767271"/>
                </a:cubicBezTo>
                <a:cubicBezTo>
                  <a:pt x="3977925" y="759461"/>
                  <a:pt x="3932394" y="785749"/>
                  <a:pt x="3885338" y="802896"/>
                </a:cubicBezTo>
                <a:cubicBezTo>
                  <a:pt x="3840569" y="819089"/>
                  <a:pt x="3802467" y="855666"/>
                  <a:pt x="3749506" y="847473"/>
                </a:cubicBezTo>
                <a:cubicBezTo>
                  <a:pt x="3744173" y="846711"/>
                  <a:pt x="3738267" y="851856"/>
                  <a:pt x="3732361" y="853190"/>
                </a:cubicBezTo>
                <a:cubicBezTo>
                  <a:pt x="3716168" y="856810"/>
                  <a:pt x="3699976" y="861190"/>
                  <a:pt x="3683591" y="862906"/>
                </a:cubicBezTo>
                <a:cubicBezTo>
                  <a:pt x="3663589" y="865192"/>
                  <a:pt x="3643204" y="864430"/>
                  <a:pt x="3623201" y="866334"/>
                </a:cubicBezTo>
                <a:cubicBezTo>
                  <a:pt x="3597482" y="868620"/>
                  <a:pt x="3572146" y="874716"/>
                  <a:pt x="3546617" y="874716"/>
                </a:cubicBezTo>
                <a:cubicBezTo>
                  <a:pt x="3526042" y="874716"/>
                  <a:pt x="3505657" y="867668"/>
                  <a:pt x="3485275" y="864238"/>
                </a:cubicBezTo>
                <a:cubicBezTo>
                  <a:pt x="3456508" y="859476"/>
                  <a:pt x="3424883" y="860810"/>
                  <a:pt x="3399546" y="848618"/>
                </a:cubicBezTo>
                <a:cubicBezTo>
                  <a:pt x="3372495" y="835663"/>
                  <a:pt x="3346776" y="829757"/>
                  <a:pt x="3318771" y="833757"/>
                </a:cubicBezTo>
                <a:cubicBezTo>
                  <a:pt x="3309437" y="835091"/>
                  <a:pt x="3297434" y="843093"/>
                  <a:pt x="3293244" y="851284"/>
                </a:cubicBezTo>
                <a:cubicBezTo>
                  <a:pt x="3283908" y="869572"/>
                  <a:pt x="3271145" y="872812"/>
                  <a:pt x="3253809" y="866524"/>
                </a:cubicBezTo>
                <a:cubicBezTo>
                  <a:pt x="3238758" y="861190"/>
                  <a:pt x="3220280" y="858524"/>
                  <a:pt x="3209993" y="848235"/>
                </a:cubicBezTo>
                <a:cubicBezTo>
                  <a:pt x="3180844" y="819089"/>
                  <a:pt x="3143695" y="818136"/>
                  <a:pt x="3107500" y="810326"/>
                </a:cubicBezTo>
                <a:cubicBezTo>
                  <a:pt x="3085403" y="805562"/>
                  <a:pt x="3064827" y="805372"/>
                  <a:pt x="3042728" y="808610"/>
                </a:cubicBezTo>
                <a:cubicBezTo>
                  <a:pt x="2994722" y="815850"/>
                  <a:pt x="2948047" y="805562"/>
                  <a:pt x="2901943" y="792418"/>
                </a:cubicBezTo>
                <a:cubicBezTo>
                  <a:pt x="2871462" y="783655"/>
                  <a:pt x="2840219" y="778321"/>
                  <a:pt x="2809930" y="769367"/>
                </a:cubicBezTo>
                <a:cubicBezTo>
                  <a:pt x="2787259" y="762509"/>
                  <a:pt x="2764590" y="754316"/>
                  <a:pt x="2743826" y="743268"/>
                </a:cubicBezTo>
                <a:cubicBezTo>
                  <a:pt x="2713723" y="727073"/>
                  <a:pt x="2687436" y="702689"/>
                  <a:pt x="2649143" y="709167"/>
                </a:cubicBezTo>
                <a:cubicBezTo>
                  <a:pt x="2615421" y="714881"/>
                  <a:pt x="2584942" y="702881"/>
                  <a:pt x="2554079" y="691450"/>
                </a:cubicBezTo>
                <a:cubicBezTo>
                  <a:pt x="2531409" y="683068"/>
                  <a:pt x="2508742" y="674494"/>
                  <a:pt x="2485307" y="669160"/>
                </a:cubicBezTo>
                <a:cubicBezTo>
                  <a:pt x="2457492" y="662873"/>
                  <a:pt x="2426059" y="665541"/>
                  <a:pt x="2401292" y="653919"/>
                </a:cubicBezTo>
                <a:cubicBezTo>
                  <a:pt x="2375383" y="641727"/>
                  <a:pt x="2353859" y="649919"/>
                  <a:pt x="2330806" y="653349"/>
                </a:cubicBezTo>
                <a:cubicBezTo>
                  <a:pt x="2294039" y="658683"/>
                  <a:pt x="2257459" y="668590"/>
                  <a:pt x="2220312" y="656015"/>
                </a:cubicBezTo>
                <a:cubicBezTo>
                  <a:pt x="2175163" y="640775"/>
                  <a:pt x="2130393" y="624392"/>
                  <a:pt x="2085054" y="609914"/>
                </a:cubicBezTo>
                <a:cubicBezTo>
                  <a:pt x="2067525" y="604387"/>
                  <a:pt x="2048668" y="602101"/>
                  <a:pt x="2030378" y="599625"/>
                </a:cubicBezTo>
                <a:cubicBezTo>
                  <a:pt x="2013043" y="597529"/>
                  <a:pt x="1992279" y="602863"/>
                  <a:pt x="1978940" y="594863"/>
                </a:cubicBezTo>
                <a:cubicBezTo>
                  <a:pt x="1944649" y="574288"/>
                  <a:pt x="1909408" y="564192"/>
                  <a:pt x="1869780" y="564192"/>
                </a:cubicBezTo>
                <a:cubicBezTo>
                  <a:pt x="1854920" y="564192"/>
                  <a:pt x="1840441" y="555618"/>
                  <a:pt x="1825393" y="554094"/>
                </a:cubicBezTo>
                <a:cubicBezTo>
                  <a:pt x="1804816" y="552190"/>
                  <a:pt x="1781194" y="547045"/>
                  <a:pt x="1763287" y="554286"/>
                </a:cubicBezTo>
                <a:cubicBezTo>
                  <a:pt x="1721185" y="571430"/>
                  <a:pt x="1687086" y="557142"/>
                  <a:pt x="1650317" y="540187"/>
                </a:cubicBezTo>
                <a:cubicBezTo>
                  <a:pt x="1614120" y="523423"/>
                  <a:pt x="1576019" y="510088"/>
                  <a:pt x="1537537" y="499038"/>
                </a:cubicBezTo>
                <a:cubicBezTo>
                  <a:pt x="1523059" y="495038"/>
                  <a:pt x="1505724" y="501706"/>
                  <a:pt x="1489720" y="503038"/>
                </a:cubicBezTo>
                <a:cubicBezTo>
                  <a:pt x="1484004" y="503420"/>
                  <a:pt x="1477717" y="503992"/>
                  <a:pt x="1472575" y="502086"/>
                </a:cubicBezTo>
                <a:cubicBezTo>
                  <a:pt x="1422854" y="483797"/>
                  <a:pt x="1372368" y="469891"/>
                  <a:pt x="1318456" y="479415"/>
                </a:cubicBezTo>
                <a:cubicBezTo>
                  <a:pt x="1313504" y="480369"/>
                  <a:pt x="1307978" y="478273"/>
                  <a:pt x="1303024" y="476939"/>
                </a:cubicBezTo>
                <a:cubicBezTo>
                  <a:pt x="1278829" y="470081"/>
                  <a:pt x="1255206" y="459223"/>
                  <a:pt x="1230633" y="456746"/>
                </a:cubicBezTo>
                <a:cubicBezTo>
                  <a:pt x="1170051" y="450650"/>
                  <a:pt x="1109091" y="448172"/>
                  <a:pt x="1048125" y="444172"/>
                </a:cubicBezTo>
                <a:cubicBezTo>
                  <a:pt x="1044315" y="443982"/>
                  <a:pt x="1040315" y="443982"/>
                  <a:pt x="1036887" y="442648"/>
                </a:cubicBezTo>
                <a:cubicBezTo>
                  <a:pt x="1014406" y="434456"/>
                  <a:pt x="994785" y="437124"/>
                  <a:pt x="975733" y="452744"/>
                </a:cubicBezTo>
                <a:cubicBezTo>
                  <a:pt x="967350" y="459603"/>
                  <a:pt x="955920" y="463223"/>
                  <a:pt x="945444" y="467033"/>
                </a:cubicBezTo>
                <a:cubicBezTo>
                  <a:pt x="930011" y="472749"/>
                  <a:pt x="914200" y="478273"/>
                  <a:pt x="898198" y="481893"/>
                </a:cubicBezTo>
                <a:cubicBezTo>
                  <a:pt x="882384" y="485321"/>
                  <a:pt x="865430" y="490084"/>
                  <a:pt x="850189" y="487417"/>
                </a:cubicBezTo>
                <a:cubicBezTo>
                  <a:pt x="822756" y="482655"/>
                  <a:pt x="796655" y="471987"/>
                  <a:pt x="769605" y="464937"/>
                </a:cubicBezTo>
                <a:cubicBezTo>
                  <a:pt x="760270" y="462461"/>
                  <a:pt x="749982" y="462843"/>
                  <a:pt x="740268" y="462651"/>
                </a:cubicBezTo>
                <a:cubicBezTo>
                  <a:pt x="717977" y="462081"/>
                  <a:pt x="695116" y="467605"/>
                  <a:pt x="674923" y="451792"/>
                </a:cubicBezTo>
                <a:cubicBezTo>
                  <a:pt x="656255" y="436934"/>
                  <a:pt x="637392" y="441314"/>
                  <a:pt x="617772" y="452554"/>
                </a:cubicBezTo>
                <a:cubicBezTo>
                  <a:pt x="603673" y="460557"/>
                  <a:pt x="587672" y="466843"/>
                  <a:pt x="571860" y="469891"/>
                </a:cubicBezTo>
                <a:cubicBezTo>
                  <a:pt x="550141" y="474081"/>
                  <a:pt x="528615" y="475797"/>
                  <a:pt x="505182" y="473319"/>
                </a:cubicBezTo>
                <a:cubicBezTo>
                  <a:pt x="488607" y="471605"/>
                  <a:pt x="475081" y="470843"/>
                  <a:pt x="462126" y="460747"/>
                </a:cubicBezTo>
                <a:cubicBezTo>
                  <a:pt x="460032" y="459223"/>
                  <a:pt x="456222" y="458841"/>
                  <a:pt x="453364" y="459033"/>
                </a:cubicBezTo>
                <a:cubicBezTo>
                  <a:pt x="415835" y="462271"/>
                  <a:pt x="378686" y="460557"/>
                  <a:pt x="340774" y="458268"/>
                </a:cubicBezTo>
                <a:cubicBezTo>
                  <a:pt x="292579" y="455222"/>
                  <a:pt x="241901" y="464175"/>
                  <a:pt x="200182" y="496180"/>
                </a:cubicBezTo>
                <a:cubicBezTo>
                  <a:pt x="194085" y="500944"/>
                  <a:pt x="184941" y="503038"/>
                  <a:pt x="176939" y="504182"/>
                </a:cubicBezTo>
                <a:cubicBezTo>
                  <a:pt x="139219" y="509134"/>
                  <a:pt x="101308" y="512564"/>
                  <a:pt x="63587" y="518088"/>
                </a:cubicBezTo>
                <a:cubicBezTo>
                  <a:pt x="43012" y="521137"/>
                  <a:pt x="21486" y="523805"/>
                  <a:pt x="2817" y="532187"/>
                </a:cubicBezTo>
                <a:lnTo>
                  <a:pt x="0" y="5333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DC292A62-7F34-4E30-BE04-48164A1DAF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705643" y="2991644"/>
            <a:ext cx="6858001" cy="874716"/>
          </a:xfrm>
          <a:custGeom>
            <a:avLst/>
            <a:gdLst>
              <a:gd name="connsiteX0" fmla="*/ 0 w 6858001"/>
              <a:gd name="connsiteY0" fmla="*/ 533314 h 874716"/>
              <a:gd name="connsiteX1" fmla="*/ 0 w 6858001"/>
              <a:gd name="connsiteY1" fmla="*/ 69206 h 874716"/>
              <a:gd name="connsiteX2" fmla="*/ 21486 w 6858001"/>
              <a:gd name="connsiteY2" fmla="*/ 71924 h 874716"/>
              <a:gd name="connsiteX3" fmla="*/ 228948 w 6858001"/>
              <a:gd name="connsiteY3" fmla="*/ 88116 h 874716"/>
              <a:gd name="connsiteX4" fmla="*/ 313533 w 6858001"/>
              <a:gd name="connsiteY4" fmla="*/ 62779 h 874716"/>
              <a:gd name="connsiteX5" fmla="*/ 338870 w 6858001"/>
              <a:gd name="connsiteY5" fmla="*/ 62207 h 874716"/>
              <a:gd name="connsiteX6" fmla="*/ 395640 w 6858001"/>
              <a:gd name="connsiteY6" fmla="*/ 72114 h 874716"/>
              <a:gd name="connsiteX7" fmla="*/ 512802 w 6858001"/>
              <a:gd name="connsiteY7" fmla="*/ 65446 h 874716"/>
              <a:gd name="connsiteX8" fmla="*/ 556047 w 6858001"/>
              <a:gd name="connsiteY8" fmla="*/ 55349 h 874716"/>
              <a:gd name="connsiteX9" fmla="*/ 580050 w 6858001"/>
              <a:gd name="connsiteY9" fmla="*/ 48871 h 874716"/>
              <a:gd name="connsiteX10" fmla="*/ 703308 w 6858001"/>
              <a:gd name="connsiteY10" fmla="*/ 30964 h 874716"/>
              <a:gd name="connsiteX11" fmla="*/ 758174 w 6858001"/>
              <a:gd name="connsiteY11" fmla="*/ 11724 h 874716"/>
              <a:gd name="connsiteX12" fmla="*/ 773035 w 6858001"/>
              <a:gd name="connsiteY12" fmla="*/ 8866 h 874716"/>
              <a:gd name="connsiteX13" fmla="*/ 854379 w 6858001"/>
              <a:gd name="connsiteY13" fmla="*/ 16866 h 874716"/>
              <a:gd name="connsiteX14" fmla="*/ 915343 w 6858001"/>
              <a:gd name="connsiteY14" fmla="*/ 47919 h 874716"/>
              <a:gd name="connsiteX15" fmla="*/ 927155 w 6858001"/>
              <a:gd name="connsiteY15" fmla="*/ 58397 h 874716"/>
              <a:gd name="connsiteX16" fmla="*/ 1097087 w 6858001"/>
              <a:gd name="connsiteY16" fmla="*/ 54777 h 874716"/>
              <a:gd name="connsiteX17" fmla="*/ 1123185 w 6858001"/>
              <a:gd name="connsiteY17" fmla="*/ 50395 h 874716"/>
              <a:gd name="connsiteX18" fmla="*/ 1249302 w 6858001"/>
              <a:gd name="connsiteY18" fmla="*/ 68684 h 874716"/>
              <a:gd name="connsiteX19" fmla="*/ 1286069 w 6858001"/>
              <a:gd name="connsiteY19" fmla="*/ 72304 h 874716"/>
              <a:gd name="connsiteX20" fmla="*/ 1417899 w 6858001"/>
              <a:gd name="connsiteY20" fmla="*/ 88688 h 874716"/>
              <a:gd name="connsiteX21" fmla="*/ 1436568 w 6858001"/>
              <a:gd name="connsiteY21" fmla="*/ 73448 h 874716"/>
              <a:gd name="connsiteX22" fmla="*/ 1490292 w 6858001"/>
              <a:gd name="connsiteY22" fmla="*/ 35154 h 874716"/>
              <a:gd name="connsiteX23" fmla="*/ 1596213 w 6858001"/>
              <a:gd name="connsiteY23" fmla="*/ 1245 h 874716"/>
              <a:gd name="connsiteX24" fmla="*/ 1624980 w 6858001"/>
              <a:gd name="connsiteY24" fmla="*/ 3150 h 874716"/>
              <a:gd name="connsiteX25" fmla="*/ 1697753 w 6858001"/>
              <a:gd name="connsiteY25" fmla="*/ 59731 h 874716"/>
              <a:gd name="connsiteX26" fmla="*/ 1733188 w 6858001"/>
              <a:gd name="connsiteY26" fmla="*/ 82400 h 874716"/>
              <a:gd name="connsiteX27" fmla="*/ 1833775 w 6858001"/>
              <a:gd name="connsiteY27" fmla="*/ 124121 h 874716"/>
              <a:gd name="connsiteX28" fmla="*/ 1842158 w 6858001"/>
              <a:gd name="connsiteY28" fmla="*/ 131742 h 874716"/>
              <a:gd name="connsiteX29" fmla="*/ 1916454 w 6858001"/>
              <a:gd name="connsiteY29" fmla="*/ 222233 h 874716"/>
              <a:gd name="connsiteX30" fmla="*/ 1933219 w 6858001"/>
              <a:gd name="connsiteY30" fmla="*/ 237663 h 874716"/>
              <a:gd name="connsiteX31" fmla="*/ 1953413 w 6858001"/>
              <a:gd name="connsiteY31" fmla="*/ 261668 h 874716"/>
              <a:gd name="connsiteX32" fmla="*/ 2016469 w 6858001"/>
              <a:gd name="connsiteY32" fmla="*/ 308151 h 874716"/>
              <a:gd name="connsiteX33" fmla="*/ 2094578 w 6858001"/>
              <a:gd name="connsiteY33" fmla="*/ 323010 h 874716"/>
              <a:gd name="connsiteX34" fmla="*/ 2188879 w 6858001"/>
              <a:gd name="connsiteY34" fmla="*/ 345681 h 874716"/>
              <a:gd name="connsiteX35" fmla="*/ 2228314 w 6858001"/>
              <a:gd name="connsiteY35" fmla="*/ 360921 h 874716"/>
              <a:gd name="connsiteX36" fmla="*/ 2334044 w 6858001"/>
              <a:gd name="connsiteY36" fmla="*/ 389878 h 874716"/>
              <a:gd name="connsiteX37" fmla="*/ 2409485 w 6858001"/>
              <a:gd name="connsiteY37" fmla="*/ 414263 h 874716"/>
              <a:gd name="connsiteX38" fmla="*/ 2518264 w 6858001"/>
              <a:gd name="connsiteY38" fmla="*/ 428552 h 874716"/>
              <a:gd name="connsiteX39" fmla="*/ 2571034 w 6858001"/>
              <a:gd name="connsiteY39" fmla="*/ 429122 h 874716"/>
              <a:gd name="connsiteX40" fmla="*/ 2668001 w 6858001"/>
              <a:gd name="connsiteY40" fmla="*/ 502276 h 874716"/>
              <a:gd name="connsiteX41" fmla="*/ 2745348 w 6858001"/>
              <a:gd name="connsiteY41" fmla="*/ 550666 h 874716"/>
              <a:gd name="connsiteX42" fmla="*/ 2826694 w 6858001"/>
              <a:gd name="connsiteY42" fmla="*/ 527233 h 874716"/>
              <a:gd name="connsiteX43" fmla="*/ 2848793 w 6858001"/>
              <a:gd name="connsiteY43" fmla="*/ 505134 h 874716"/>
              <a:gd name="connsiteX44" fmla="*/ 2982148 w 6858001"/>
              <a:gd name="connsiteY44" fmla="*/ 484179 h 874716"/>
              <a:gd name="connsiteX45" fmla="*/ 3172654 w 6858001"/>
              <a:gd name="connsiteY45" fmla="*/ 483417 h 874716"/>
              <a:gd name="connsiteX46" fmla="*/ 3489467 w 6858001"/>
              <a:gd name="connsiteY46" fmla="*/ 435790 h 874716"/>
              <a:gd name="connsiteX47" fmla="*/ 3544713 w 6858001"/>
              <a:gd name="connsiteY47" fmla="*/ 413691 h 874716"/>
              <a:gd name="connsiteX48" fmla="*/ 3606817 w 6858001"/>
              <a:gd name="connsiteY48" fmla="*/ 408167 h 874716"/>
              <a:gd name="connsiteX49" fmla="*/ 3630632 w 6858001"/>
              <a:gd name="connsiteY49" fmla="*/ 421693 h 874716"/>
              <a:gd name="connsiteX50" fmla="*/ 3734837 w 6858001"/>
              <a:gd name="connsiteY50" fmla="*/ 441886 h 874716"/>
              <a:gd name="connsiteX51" fmla="*/ 3754652 w 6858001"/>
              <a:gd name="connsiteY51" fmla="*/ 442268 h 874716"/>
              <a:gd name="connsiteX52" fmla="*/ 3822472 w 6858001"/>
              <a:gd name="connsiteY52" fmla="*/ 433694 h 874716"/>
              <a:gd name="connsiteX53" fmla="*/ 3885338 w 6858001"/>
              <a:gd name="connsiteY53" fmla="*/ 428742 h 874716"/>
              <a:gd name="connsiteX54" fmla="*/ 4043839 w 6858001"/>
              <a:gd name="connsiteY54" fmla="*/ 444934 h 874716"/>
              <a:gd name="connsiteX55" fmla="*/ 4165383 w 6858001"/>
              <a:gd name="connsiteY55" fmla="*/ 441124 h 874716"/>
              <a:gd name="connsiteX56" fmla="*/ 4221391 w 6858001"/>
              <a:gd name="connsiteY56" fmla="*/ 444934 h 874716"/>
              <a:gd name="connsiteX57" fmla="*/ 4253014 w 6858001"/>
              <a:gd name="connsiteY57" fmla="*/ 450650 h 874716"/>
              <a:gd name="connsiteX58" fmla="*/ 4324645 w 6858001"/>
              <a:gd name="connsiteY58" fmla="*/ 490466 h 874716"/>
              <a:gd name="connsiteX59" fmla="*/ 4363890 w 6858001"/>
              <a:gd name="connsiteY59" fmla="*/ 499420 h 874716"/>
              <a:gd name="connsiteX60" fmla="*/ 4482004 w 6858001"/>
              <a:gd name="connsiteY60" fmla="*/ 498658 h 874716"/>
              <a:gd name="connsiteX61" fmla="*/ 4659174 w 6858001"/>
              <a:gd name="connsiteY61" fmla="*/ 438648 h 874716"/>
              <a:gd name="connsiteX62" fmla="*/ 4677655 w 6858001"/>
              <a:gd name="connsiteY62" fmla="*/ 430646 h 874716"/>
              <a:gd name="connsiteX63" fmla="*/ 4767764 w 6858001"/>
              <a:gd name="connsiteY63" fmla="*/ 420739 h 874716"/>
              <a:gd name="connsiteX64" fmla="*/ 4828916 w 6858001"/>
              <a:gd name="connsiteY64" fmla="*/ 434266 h 874716"/>
              <a:gd name="connsiteX65" fmla="*/ 4912168 w 6858001"/>
              <a:gd name="connsiteY65" fmla="*/ 462271 h 874716"/>
              <a:gd name="connsiteX66" fmla="*/ 4987037 w 6858001"/>
              <a:gd name="connsiteY66" fmla="*/ 485703 h 874716"/>
              <a:gd name="connsiteX67" fmla="*/ 5041521 w 6858001"/>
              <a:gd name="connsiteY67" fmla="*/ 512182 h 874716"/>
              <a:gd name="connsiteX68" fmla="*/ 5166113 w 6858001"/>
              <a:gd name="connsiteY68" fmla="*/ 531615 h 874716"/>
              <a:gd name="connsiteX69" fmla="*/ 5179067 w 6858001"/>
              <a:gd name="connsiteY69" fmla="*/ 534853 h 874716"/>
              <a:gd name="connsiteX70" fmla="*/ 5272796 w 6858001"/>
              <a:gd name="connsiteY70" fmla="*/ 511230 h 874716"/>
              <a:gd name="connsiteX71" fmla="*/ 5385384 w 6858001"/>
              <a:gd name="connsiteY71" fmla="*/ 487227 h 874716"/>
              <a:gd name="connsiteX72" fmla="*/ 5425582 w 6858001"/>
              <a:gd name="connsiteY72" fmla="*/ 495418 h 874716"/>
              <a:gd name="connsiteX73" fmla="*/ 5480637 w 6858001"/>
              <a:gd name="connsiteY73" fmla="*/ 507040 h 874716"/>
              <a:gd name="connsiteX74" fmla="*/ 5531693 w 6858001"/>
              <a:gd name="connsiteY74" fmla="*/ 500944 h 874716"/>
              <a:gd name="connsiteX75" fmla="*/ 5562746 w 6858001"/>
              <a:gd name="connsiteY75" fmla="*/ 500372 h 874716"/>
              <a:gd name="connsiteX76" fmla="*/ 5704483 w 6858001"/>
              <a:gd name="connsiteY76" fmla="*/ 571620 h 874716"/>
              <a:gd name="connsiteX77" fmla="*/ 5740488 w 6858001"/>
              <a:gd name="connsiteY77" fmla="*/ 577526 h 874716"/>
              <a:gd name="connsiteX78" fmla="*/ 5760873 w 6858001"/>
              <a:gd name="connsiteY78" fmla="*/ 586291 h 874716"/>
              <a:gd name="connsiteX79" fmla="*/ 5883751 w 6858001"/>
              <a:gd name="connsiteY79" fmla="*/ 674686 h 874716"/>
              <a:gd name="connsiteX80" fmla="*/ 5935949 w 6858001"/>
              <a:gd name="connsiteY80" fmla="*/ 692592 h 874716"/>
              <a:gd name="connsiteX81" fmla="*/ 5993291 w 6858001"/>
              <a:gd name="connsiteY81" fmla="*/ 688972 h 874716"/>
              <a:gd name="connsiteX82" fmla="*/ 6026440 w 6858001"/>
              <a:gd name="connsiteY82" fmla="*/ 682496 h 874716"/>
              <a:gd name="connsiteX83" fmla="*/ 6108738 w 6858001"/>
              <a:gd name="connsiteY83" fmla="*/ 626296 h 874716"/>
              <a:gd name="connsiteX84" fmla="*/ 6155602 w 6858001"/>
              <a:gd name="connsiteY84" fmla="*/ 628202 h 874716"/>
              <a:gd name="connsiteX85" fmla="*/ 6228756 w 6858001"/>
              <a:gd name="connsiteY85" fmla="*/ 666873 h 874716"/>
              <a:gd name="connsiteX86" fmla="*/ 6361539 w 6858001"/>
              <a:gd name="connsiteY86" fmla="*/ 684210 h 874716"/>
              <a:gd name="connsiteX87" fmla="*/ 6428979 w 6858001"/>
              <a:gd name="connsiteY87" fmla="*/ 630106 h 874716"/>
              <a:gd name="connsiteX88" fmla="*/ 6463840 w 6858001"/>
              <a:gd name="connsiteY88" fmla="*/ 578098 h 874716"/>
              <a:gd name="connsiteX89" fmla="*/ 6564620 w 6858001"/>
              <a:gd name="connsiteY89" fmla="*/ 517708 h 874716"/>
              <a:gd name="connsiteX90" fmla="*/ 6588625 w 6858001"/>
              <a:gd name="connsiteY90" fmla="*/ 540187 h 874716"/>
              <a:gd name="connsiteX91" fmla="*/ 6662541 w 6858001"/>
              <a:gd name="connsiteY91" fmla="*/ 549714 h 874716"/>
              <a:gd name="connsiteX92" fmla="*/ 6742552 w 6858001"/>
              <a:gd name="connsiteY92" fmla="*/ 548952 h 874716"/>
              <a:gd name="connsiteX93" fmla="*/ 6812063 w 6858001"/>
              <a:gd name="connsiteY93" fmla="*/ 568430 h 874716"/>
              <a:gd name="connsiteX94" fmla="*/ 6858001 w 6858001"/>
              <a:gd name="connsiteY94" fmla="*/ 562267 h 874716"/>
              <a:gd name="connsiteX95" fmla="*/ 6858001 w 6858001"/>
              <a:gd name="connsiteY95" fmla="*/ 734520 h 874716"/>
              <a:gd name="connsiteX96" fmla="*/ 6815516 w 6858001"/>
              <a:gd name="connsiteY96" fmla="*/ 744220 h 874716"/>
              <a:gd name="connsiteX97" fmla="*/ 6748458 w 6858001"/>
              <a:gd name="connsiteY97" fmla="*/ 763271 h 874716"/>
              <a:gd name="connsiteX98" fmla="*/ 6584812 w 6858001"/>
              <a:gd name="connsiteY98" fmla="*/ 784797 h 874716"/>
              <a:gd name="connsiteX99" fmla="*/ 6415833 w 6858001"/>
              <a:gd name="connsiteY99" fmla="*/ 805562 h 874716"/>
              <a:gd name="connsiteX100" fmla="*/ 6323058 w 6858001"/>
              <a:gd name="connsiteY100" fmla="*/ 812420 h 874716"/>
              <a:gd name="connsiteX101" fmla="*/ 6242093 w 6858001"/>
              <a:gd name="connsiteY101" fmla="*/ 823281 h 874716"/>
              <a:gd name="connsiteX102" fmla="*/ 6171605 w 6858001"/>
              <a:gd name="connsiteY102" fmla="*/ 830139 h 874716"/>
              <a:gd name="connsiteX103" fmla="*/ 6059397 w 6858001"/>
              <a:gd name="connsiteY103" fmla="*/ 844045 h 874716"/>
              <a:gd name="connsiteX104" fmla="*/ 6012723 w 6858001"/>
              <a:gd name="connsiteY104" fmla="*/ 847665 h 874716"/>
              <a:gd name="connsiteX105" fmla="*/ 5902610 w 6858001"/>
              <a:gd name="connsiteY105" fmla="*/ 847473 h 874716"/>
              <a:gd name="connsiteX106" fmla="*/ 5864318 w 6858001"/>
              <a:gd name="connsiteY106" fmla="*/ 845569 h 874716"/>
              <a:gd name="connsiteX107" fmla="*/ 5790592 w 6858001"/>
              <a:gd name="connsiteY107" fmla="*/ 821947 h 874716"/>
              <a:gd name="connsiteX108" fmla="*/ 5781830 w 6858001"/>
              <a:gd name="connsiteY108" fmla="*/ 820233 h 874716"/>
              <a:gd name="connsiteX109" fmla="*/ 5733440 w 6858001"/>
              <a:gd name="connsiteY109" fmla="*/ 810896 h 874716"/>
              <a:gd name="connsiteX110" fmla="*/ 5706959 w 6858001"/>
              <a:gd name="connsiteY110" fmla="*/ 807848 h 874716"/>
              <a:gd name="connsiteX111" fmla="*/ 5606372 w 6858001"/>
              <a:gd name="connsiteY111" fmla="*/ 788417 h 874716"/>
              <a:gd name="connsiteX112" fmla="*/ 5548460 w 6858001"/>
              <a:gd name="connsiteY112" fmla="*/ 779273 h 874716"/>
              <a:gd name="connsiteX113" fmla="*/ 5501594 w 6858001"/>
              <a:gd name="connsiteY113" fmla="*/ 780607 h 874716"/>
              <a:gd name="connsiteX114" fmla="*/ 5419295 w 6858001"/>
              <a:gd name="connsiteY114" fmla="*/ 782321 h 874716"/>
              <a:gd name="connsiteX115" fmla="*/ 5393005 w 6858001"/>
              <a:gd name="connsiteY115" fmla="*/ 786703 h 874716"/>
              <a:gd name="connsiteX116" fmla="*/ 5274129 w 6858001"/>
              <a:gd name="connsiteY116" fmla="*/ 774129 h 874716"/>
              <a:gd name="connsiteX117" fmla="*/ 5206308 w 6858001"/>
              <a:gd name="connsiteY117" fmla="*/ 773177 h 874716"/>
              <a:gd name="connsiteX118" fmla="*/ 5129916 w 6858001"/>
              <a:gd name="connsiteY118" fmla="*/ 757554 h 874716"/>
              <a:gd name="connsiteX119" fmla="*/ 5107627 w 6858001"/>
              <a:gd name="connsiteY119" fmla="*/ 758316 h 874716"/>
              <a:gd name="connsiteX120" fmla="*/ 5082670 w 6858001"/>
              <a:gd name="connsiteY120" fmla="*/ 759651 h 874716"/>
              <a:gd name="connsiteX121" fmla="*/ 5006086 w 6858001"/>
              <a:gd name="connsiteY121" fmla="*/ 760795 h 874716"/>
              <a:gd name="connsiteX122" fmla="*/ 4959602 w 6858001"/>
              <a:gd name="connsiteY122" fmla="*/ 766509 h 874716"/>
              <a:gd name="connsiteX123" fmla="*/ 4871019 w 6858001"/>
              <a:gd name="connsiteY123" fmla="*/ 763081 h 874716"/>
              <a:gd name="connsiteX124" fmla="*/ 4838250 w 6858001"/>
              <a:gd name="connsiteY124" fmla="*/ 768033 h 874716"/>
              <a:gd name="connsiteX125" fmla="*/ 4755381 w 6858001"/>
              <a:gd name="connsiteY125" fmla="*/ 768605 h 874716"/>
              <a:gd name="connsiteX126" fmla="*/ 4681083 w 6858001"/>
              <a:gd name="connsiteY126" fmla="*/ 765747 h 874716"/>
              <a:gd name="connsiteX127" fmla="*/ 4609452 w 6858001"/>
              <a:gd name="connsiteY127" fmla="*/ 767271 h 874716"/>
              <a:gd name="connsiteX128" fmla="*/ 4558207 w 6858001"/>
              <a:gd name="connsiteY128" fmla="*/ 773557 h 874716"/>
              <a:gd name="connsiteX129" fmla="*/ 4502579 w 6858001"/>
              <a:gd name="connsiteY129" fmla="*/ 777367 h 874716"/>
              <a:gd name="connsiteX130" fmla="*/ 4349222 w 6858001"/>
              <a:gd name="connsiteY130" fmla="*/ 800038 h 874716"/>
              <a:gd name="connsiteX131" fmla="*/ 4320837 w 6858001"/>
              <a:gd name="connsiteY131" fmla="*/ 794514 h 874716"/>
              <a:gd name="connsiteX132" fmla="*/ 4159667 w 6858001"/>
              <a:gd name="connsiteY132" fmla="*/ 789370 h 874716"/>
              <a:gd name="connsiteX133" fmla="*/ 4124614 w 6858001"/>
              <a:gd name="connsiteY133" fmla="*/ 789752 h 874716"/>
              <a:gd name="connsiteX134" fmla="*/ 4030503 w 6858001"/>
              <a:gd name="connsiteY134" fmla="*/ 767271 h 874716"/>
              <a:gd name="connsiteX135" fmla="*/ 3885338 w 6858001"/>
              <a:gd name="connsiteY135" fmla="*/ 802896 h 874716"/>
              <a:gd name="connsiteX136" fmla="*/ 3749506 w 6858001"/>
              <a:gd name="connsiteY136" fmla="*/ 847473 h 874716"/>
              <a:gd name="connsiteX137" fmla="*/ 3732361 w 6858001"/>
              <a:gd name="connsiteY137" fmla="*/ 853190 h 874716"/>
              <a:gd name="connsiteX138" fmla="*/ 3683591 w 6858001"/>
              <a:gd name="connsiteY138" fmla="*/ 862906 h 874716"/>
              <a:gd name="connsiteX139" fmla="*/ 3623201 w 6858001"/>
              <a:gd name="connsiteY139" fmla="*/ 866334 h 874716"/>
              <a:gd name="connsiteX140" fmla="*/ 3546617 w 6858001"/>
              <a:gd name="connsiteY140" fmla="*/ 874716 h 874716"/>
              <a:gd name="connsiteX141" fmla="*/ 3485275 w 6858001"/>
              <a:gd name="connsiteY141" fmla="*/ 864238 h 874716"/>
              <a:gd name="connsiteX142" fmla="*/ 3399546 w 6858001"/>
              <a:gd name="connsiteY142" fmla="*/ 848618 h 874716"/>
              <a:gd name="connsiteX143" fmla="*/ 3318771 w 6858001"/>
              <a:gd name="connsiteY143" fmla="*/ 833757 h 874716"/>
              <a:gd name="connsiteX144" fmla="*/ 3293244 w 6858001"/>
              <a:gd name="connsiteY144" fmla="*/ 851284 h 874716"/>
              <a:gd name="connsiteX145" fmla="*/ 3253809 w 6858001"/>
              <a:gd name="connsiteY145" fmla="*/ 866524 h 874716"/>
              <a:gd name="connsiteX146" fmla="*/ 3209993 w 6858001"/>
              <a:gd name="connsiteY146" fmla="*/ 848235 h 874716"/>
              <a:gd name="connsiteX147" fmla="*/ 3107500 w 6858001"/>
              <a:gd name="connsiteY147" fmla="*/ 810326 h 874716"/>
              <a:gd name="connsiteX148" fmla="*/ 3042728 w 6858001"/>
              <a:gd name="connsiteY148" fmla="*/ 808610 h 874716"/>
              <a:gd name="connsiteX149" fmla="*/ 2901943 w 6858001"/>
              <a:gd name="connsiteY149" fmla="*/ 792418 h 874716"/>
              <a:gd name="connsiteX150" fmla="*/ 2809930 w 6858001"/>
              <a:gd name="connsiteY150" fmla="*/ 769367 h 874716"/>
              <a:gd name="connsiteX151" fmla="*/ 2743826 w 6858001"/>
              <a:gd name="connsiteY151" fmla="*/ 743268 h 874716"/>
              <a:gd name="connsiteX152" fmla="*/ 2649143 w 6858001"/>
              <a:gd name="connsiteY152" fmla="*/ 709167 h 874716"/>
              <a:gd name="connsiteX153" fmla="*/ 2554079 w 6858001"/>
              <a:gd name="connsiteY153" fmla="*/ 691450 h 874716"/>
              <a:gd name="connsiteX154" fmla="*/ 2485307 w 6858001"/>
              <a:gd name="connsiteY154" fmla="*/ 669160 h 874716"/>
              <a:gd name="connsiteX155" fmla="*/ 2401292 w 6858001"/>
              <a:gd name="connsiteY155" fmla="*/ 653919 h 874716"/>
              <a:gd name="connsiteX156" fmla="*/ 2330806 w 6858001"/>
              <a:gd name="connsiteY156" fmla="*/ 653349 h 874716"/>
              <a:gd name="connsiteX157" fmla="*/ 2220312 w 6858001"/>
              <a:gd name="connsiteY157" fmla="*/ 656015 h 874716"/>
              <a:gd name="connsiteX158" fmla="*/ 2085054 w 6858001"/>
              <a:gd name="connsiteY158" fmla="*/ 609914 h 874716"/>
              <a:gd name="connsiteX159" fmla="*/ 2030378 w 6858001"/>
              <a:gd name="connsiteY159" fmla="*/ 599625 h 874716"/>
              <a:gd name="connsiteX160" fmla="*/ 1978940 w 6858001"/>
              <a:gd name="connsiteY160" fmla="*/ 594863 h 874716"/>
              <a:gd name="connsiteX161" fmla="*/ 1869780 w 6858001"/>
              <a:gd name="connsiteY161" fmla="*/ 564192 h 874716"/>
              <a:gd name="connsiteX162" fmla="*/ 1825393 w 6858001"/>
              <a:gd name="connsiteY162" fmla="*/ 554094 h 874716"/>
              <a:gd name="connsiteX163" fmla="*/ 1763287 w 6858001"/>
              <a:gd name="connsiteY163" fmla="*/ 554286 h 874716"/>
              <a:gd name="connsiteX164" fmla="*/ 1650317 w 6858001"/>
              <a:gd name="connsiteY164" fmla="*/ 540187 h 874716"/>
              <a:gd name="connsiteX165" fmla="*/ 1537537 w 6858001"/>
              <a:gd name="connsiteY165" fmla="*/ 499038 h 874716"/>
              <a:gd name="connsiteX166" fmla="*/ 1489720 w 6858001"/>
              <a:gd name="connsiteY166" fmla="*/ 503038 h 874716"/>
              <a:gd name="connsiteX167" fmla="*/ 1472575 w 6858001"/>
              <a:gd name="connsiteY167" fmla="*/ 502086 h 874716"/>
              <a:gd name="connsiteX168" fmla="*/ 1318456 w 6858001"/>
              <a:gd name="connsiteY168" fmla="*/ 479415 h 874716"/>
              <a:gd name="connsiteX169" fmla="*/ 1303024 w 6858001"/>
              <a:gd name="connsiteY169" fmla="*/ 476939 h 874716"/>
              <a:gd name="connsiteX170" fmla="*/ 1230633 w 6858001"/>
              <a:gd name="connsiteY170" fmla="*/ 456746 h 874716"/>
              <a:gd name="connsiteX171" fmla="*/ 1048125 w 6858001"/>
              <a:gd name="connsiteY171" fmla="*/ 444172 h 874716"/>
              <a:gd name="connsiteX172" fmla="*/ 1036887 w 6858001"/>
              <a:gd name="connsiteY172" fmla="*/ 442648 h 874716"/>
              <a:gd name="connsiteX173" fmla="*/ 975733 w 6858001"/>
              <a:gd name="connsiteY173" fmla="*/ 452744 h 874716"/>
              <a:gd name="connsiteX174" fmla="*/ 945444 w 6858001"/>
              <a:gd name="connsiteY174" fmla="*/ 467033 h 874716"/>
              <a:gd name="connsiteX175" fmla="*/ 898198 w 6858001"/>
              <a:gd name="connsiteY175" fmla="*/ 481893 h 874716"/>
              <a:gd name="connsiteX176" fmla="*/ 850189 w 6858001"/>
              <a:gd name="connsiteY176" fmla="*/ 487417 h 874716"/>
              <a:gd name="connsiteX177" fmla="*/ 769605 w 6858001"/>
              <a:gd name="connsiteY177" fmla="*/ 464937 h 874716"/>
              <a:gd name="connsiteX178" fmla="*/ 740268 w 6858001"/>
              <a:gd name="connsiteY178" fmla="*/ 462651 h 874716"/>
              <a:gd name="connsiteX179" fmla="*/ 674923 w 6858001"/>
              <a:gd name="connsiteY179" fmla="*/ 451792 h 874716"/>
              <a:gd name="connsiteX180" fmla="*/ 617772 w 6858001"/>
              <a:gd name="connsiteY180" fmla="*/ 452554 h 874716"/>
              <a:gd name="connsiteX181" fmla="*/ 571860 w 6858001"/>
              <a:gd name="connsiteY181" fmla="*/ 469891 h 874716"/>
              <a:gd name="connsiteX182" fmla="*/ 505182 w 6858001"/>
              <a:gd name="connsiteY182" fmla="*/ 473319 h 874716"/>
              <a:gd name="connsiteX183" fmla="*/ 462126 w 6858001"/>
              <a:gd name="connsiteY183" fmla="*/ 460747 h 874716"/>
              <a:gd name="connsiteX184" fmla="*/ 453364 w 6858001"/>
              <a:gd name="connsiteY184" fmla="*/ 459033 h 874716"/>
              <a:gd name="connsiteX185" fmla="*/ 340774 w 6858001"/>
              <a:gd name="connsiteY185" fmla="*/ 458268 h 874716"/>
              <a:gd name="connsiteX186" fmla="*/ 200182 w 6858001"/>
              <a:gd name="connsiteY186" fmla="*/ 496180 h 874716"/>
              <a:gd name="connsiteX187" fmla="*/ 176939 w 6858001"/>
              <a:gd name="connsiteY187" fmla="*/ 504182 h 874716"/>
              <a:gd name="connsiteX188" fmla="*/ 63587 w 6858001"/>
              <a:gd name="connsiteY188" fmla="*/ 518088 h 874716"/>
              <a:gd name="connsiteX189" fmla="*/ 2817 w 6858001"/>
              <a:gd name="connsiteY189" fmla="*/ 532187 h 874716"/>
              <a:gd name="connsiteX190" fmla="*/ 0 w 6858001"/>
              <a:gd name="connsiteY190" fmla="*/ 533314 h 874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</a:cxnLst>
            <a:rect l="l" t="t" r="r" b="b"/>
            <a:pathLst>
              <a:path w="6858001" h="874716">
                <a:moveTo>
                  <a:pt x="0" y="533314"/>
                </a:moveTo>
                <a:lnTo>
                  <a:pt x="0" y="69206"/>
                </a:lnTo>
                <a:lnTo>
                  <a:pt x="21486" y="71924"/>
                </a:lnTo>
                <a:cubicBezTo>
                  <a:pt x="92546" y="60493"/>
                  <a:pt x="159604" y="87354"/>
                  <a:pt x="228948" y="88116"/>
                </a:cubicBezTo>
                <a:cubicBezTo>
                  <a:pt x="260382" y="88496"/>
                  <a:pt x="291435" y="94592"/>
                  <a:pt x="313533" y="62779"/>
                </a:cubicBezTo>
                <a:cubicBezTo>
                  <a:pt x="316389" y="58587"/>
                  <a:pt x="330298" y="60873"/>
                  <a:pt x="338870" y="62207"/>
                </a:cubicBezTo>
                <a:cubicBezTo>
                  <a:pt x="357921" y="65066"/>
                  <a:pt x="376781" y="72304"/>
                  <a:pt x="395640" y="72114"/>
                </a:cubicBezTo>
                <a:cubicBezTo>
                  <a:pt x="434695" y="71924"/>
                  <a:pt x="473939" y="68876"/>
                  <a:pt x="512802" y="65446"/>
                </a:cubicBezTo>
                <a:cubicBezTo>
                  <a:pt x="527470" y="64112"/>
                  <a:pt x="541569" y="58969"/>
                  <a:pt x="556047" y="55349"/>
                </a:cubicBezTo>
                <a:cubicBezTo>
                  <a:pt x="564048" y="53253"/>
                  <a:pt x="572622" y="47729"/>
                  <a:pt x="580050" y="48871"/>
                </a:cubicBezTo>
                <a:cubicBezTo>
                  <a:pt x="623106" y="55539"/>
                  <a:pt x="662541" y="39157"/>
                  <a:pt x="703308" y="30964"/>
                </a:cubicBezTo>
                <a:cubicBezTo>
                  <a:pt x="722169" y="27154"/>
                  <a:pt x="739886" y="18010"/>
                  <a:pt x="758174" y="11724"/>
                </a:cubicBezTo>
                <a:cubicBezTo>
                  <a:pt x="762936" y="10008"/>
                  <a:pt x="768271" y="8484"/>
                  <a:pt x="773035" y="8866"/>
                </a:cubicBezTo>
                <a:cubicBezTo>
                  <a:pt x="800276" y="11152"/>
                  <a:pt x="827329" y="14390"/>
                  <a:pt x="854379" y="16866"/>
                </a:cubicBezTo>
                <a:cubicBezTo>
                  <a:pt x="878956" y="19152"/>
                  <a:pt x="903722" y="19914"/>
                  <a:pt x="915343" y="47919"/>
                </a:cubicBezTo>
                <a:cubicBezTo>
                  <a:pt x="917059" y="52301"/>
                  <a:pt x="922773" y="55539"/>
                  <a:pt x="927155" y="58397"/>
                </a:cubicBezTo>
                <a:cubicBezTo>
                  <a:pt x="994785" y="102405"/>
                  <a:pt x="1030980" y="101261"/>
                  <a:pt x="1097087" y="54777"/>
                </a:cubicBezTo>
                <a:cubicBezTo>
                  <a:pt x="1103945" y="50015"/>
                  <a:pt x="1118613" y="46585"/>
                  <a:pt x="1123185" y="50395"/>
                </a:cubicBezTo>
                <a:cubicBezTo>
                  <a:pt x="1162049" y="82020"/>
                  <a:pt x="1204532" y="78590"/>
                  <a:pt x="1249302" y="68684"/>
                </a:cubicBezTo>
                <a:cubicBezTo>
                  <a:pt x="1260922" y="66018"/>
                  <a:pt x="1277307" y="66018"/>
                  <a:pt x="1286069" y="72304"/>
                </a:cubicBezTo>
                <a:cubicBezTo>
                  <a:pt x="1327790" y="101451"/>
                  <a:pt x="1372560" y="97261"/>
                  <a:pt x="1417899" y="88688"/>
                </a:cubicBezTo>
                <a:cubicBezTo>
                  <a:pt x="1424948" y="87354"/>
                  <a:pt x="1433522" y="80114"/>
                  <a:pt x="1436568" y="73448"/>
                </a:cubicBezTo>
                <a:cubicBezTo>
                  <a:pt x="1447428" y="49825"/>
                  <a:pt x="1467813" y="41823"/>
                  <a:pt x="1490292" y="35154"/>
                </a:cubicBezTo>
                <a:cubicBezTo>
                  <a:pt x="1525727" y="24296"/>
                  <a:pt x="1560588" y="11532"/>
                  <a:pt x="1596213" y="1245"/>
                </a:cubicBezTo>
                <a:cubicBezTo>
                  <a:pt x="1604978" y="-1231"/>
                  <a:pt x="1615836" y="293"/>
                  <a:pt x="1624980" y="3150"/>
                </a:cubicBezTo>
                <a:cubicBezTo>
                  <a:pt x="1656223" y="12866"/>
                  <a:pt x="1676036" y="37251"/>
                  <a:pt x="1697753" y="59731"/>
                </a:cubicBezTo>
                <a:cubicBezTo>
                  <a:pt x="1707279" y="69638"/>
                  <a:pt x="1720423" y="76686"/>
                  <a:pt x="1733188" y="82400"/>
                </a:cubicBezTo>
                <a:cubicBezTo>
                  <a:pt x="1766335" y="97071"/>
                  <a:pt x="1800246" y="110215"/>
                  <a:pt x="1833775" y="124121"/>
                </a:cubicBezTo>
                <a:cubicBezTo>
                  <a:pt x="1837013" y="125455"/>
                  <a:pt x="1839679" y="128884"/>
                  <a:pt x="1842158" y="131742"/>
                </a:cubicBezTo>
                <a:cubicBezTo>
                  <a:pt x="1866922" y="161843"/>
                  <a:pt x="1891497" y="192132"/>
                  <a:pt x="1916454" y="222233"/>
                </a:cubicBezTo>
                <a:cubicBezTo>
                  <a:pt x="1921216" y="227947"/>
                  <a:pt x="1928076" y="232139"/>
                  <a:pt x="1933219" y="237663"/>
                </a:cubicBezTo>
                <a:cubicBezTo>
                  <a:pt x="1940459" y="245283"/>
                  <a:pt x="1949603" y="252524"/>
                  <a:pt x="1953413" y="261668"/>
                </a:cubicBezTo>
                <a:cubicBezTo>
                  <a:pt x="1965224" y="290433"/>
                  <a:pt x="1987894" y="302817"/>
                  <a:pt x="2016469" y="308151"/>
                </a:cubicBezTo>
                <a:cubicBezTo>
                  <a:pt x="2042570" y="313104"/>
                  <a:pt x="2068669" y="317296"/>
                  <a:pt x="2094578" y="323010"/>
                </a:cubicBezTo>
                <a:cubicBezTo>
                  <a:pt x="2126201" y="329868"/>
                  <a:pt x="2157636" y="337298"/>
                  <a:pt x="2188879" y="345681"/>
                </a:cubicBezTo>
                <a:cubicBezTo>
                  <a:pt x="2202404" y="349301"/>
                  <a:pt x="2216692" y="353491"/>
                  <a:pt x="2228314" y="360921"/>
                </a:cubicBezTo>
                <a:cubicBezTo>
                  <a:pt x="2260890" y="381496"/>
                  <a:pt x="2295753" y="395402"/>
                  <a:pt x="2334044" y="389878"/>
                </a:cubicBezTo>
                <a:cubicBezTo>
                  <a:pt x="2364715" y="385496"/>
                  <a:pt x="2390434" y="396736"/>
                  <a:pt x="2409485" y="414263"/>
                </a:cubicBezTo>
                <a:cubicBezTo>
                  <a:pt x="2444158" y="446078"/>
                  <a:pt x="2481305" y="438838"/>
                  <a:pt x="2518264" y="428552"/>
                </a:cubicBezTo>
                <a:cubicBezTo>
                  <a:pt x="2537315" y="423217"/>
                  <a:pt x="2552935" y="423979"/>
                  <a:pt x="2571034" y="429122"/>
                </a:cubicBezTo>
                <a:cubicBezTo>
                  <a:pt x="2612945" y="441124"/>
                  <a:pt x="2640950" y="473701"/>
                  <a:pt x="2668001" y="502276"/>
                </a:cubicBezTo>
                <a:cubicBezTo>
                  <a:pt x="2691054" y="526661"/>
                  <a:pt x="2716963" y="540377"/>
                  <a:pt x="2745348" y="550666"/>
                </a:cubicBezTo>
                <a:cubicBezTo>
                  <a:pt x="2781163" y="563810"/>
                  <a:pt x="2809548" y="558858"/>
                  <a:pt x="2826694" y="527233"/>
                </a:cubicBezTo>
                <a:cubicBezTo>
                  <a:pt x="2831457" y="518278"/>
                  <a:pt x="2839839" y="507800"/>
                  <a:pt x="2848793" y="505134"/>
                </a:cubicBezTo>
                <a:cubicBezTo>
                  <a:pt x="2892037" y="491800"/>
                  <a:pt x="2935854" y="472367"/>
                  <a:pt x="2982148" y="484179"/>
                </a:cubicBezTo>
                <a:cubicBezTo>
                  <a:pt x="3046158" y="500372"/>
                  <a:pt x="3108644" y="499420"/>
                  <a:pt x="3172654" y="483417"/>
                </a:cubicBezTo>
                <a:cubicBezTo>
                  <a:pt x="3276480" y="457508"/>
                  <a:pt x="3380305" y="430076"/>
                  <a:pt x="3489467" y="435790"/>
                </a:cubicBezTo>
                <a:cubicBezTo>
                  <a:pt x="3507563" y="436742"/>
                  <a:pt x="3529090" y="425121"/>
                  <a:pt x="3544713" y="413691"/>
                </a:cubicBezTo>
                <a:cubicBezTo>
                  <a:pt x="3574622" y="391974"/>
                  <a:pt x="3573288" y="390258"/>
                  <a:pt x="3606817" y="408167"/>
                </a:cubicBezTo>
                <a:cubicBezTo>
                  <a:pt x="3614819" y="412549"/>
                  <a:pt x="3624725" y="415215"/>
                  <a:pt x="3630632" y="421693"/>
                </a:cubicBezTo>
                <a:cubicBezTo>
                  <a:pt x="3660731" y="454650"/>
                  <a:pt x="3697880" y="446648"/>
                  <a:pt x="3734837" y="441886"/>
                </a:cubicBezTo>
                <a:cubicBezTo>
                  <a:pt x="3741315" y="440934"/>
                  <a:pt x="3749125" y="439600"/>
                  <a:pt x="3754652" y="442268"/>
                </a:cubicBezTo>
                <a:cubicBezTo>
                  <a:pt x="3779607" y="454268"/>
                  <a:pt x="3800753" y="450078"/>
                  <a:pt x="3822472" y="433694"/>
                </a:cubicBezTo>
                <a:cubicBezTo>
                  <a:pt x="3841331" y="419597"/>
                  <a:pt x="3863049" y="411215"/>
                  <a:pt x="3885338" y="428742"/>
                </a:cubicBezTo>
                <a:cubicBezTo>
                  <a:pt x="3934870" y="467605"/>
                  <a:pt x="3987829" y="469509"/>
                  <a:pt x="4043839" y="444934"/>
                </a:cubicBezTo>
                <a:cubicBezTo>
                  <a:pt x="4083845" y="427407"/>
                  <a:pt x="4123280" y="423407"/>
                  <a:pt x="4165383" y="441124"/>
                </a:cubicBezTo>
                <a:cubicBezTo>
                  <a:pt x="4181576" y="447982"/>
                  <a:pt x="4202531" y="443410"/>
                  <a:pt x="4221391" y="444934"/>
                </a:cubicBezTo>
                <a:cubicBezTo>
                  <a:pt x="4232060" y="445696"/>
                  <a:pt x="4243872" y="445886"/>
                  <a:pt x="4253014" y="450650"/>
                </a:cubicBezTo>
                <a:cubicBezTo>
                  <a:pt x="4277401" y="462843"/>
                  <a:pt x="4300070" y="478463"/>
                  <a:pt x="4324645" y="490466"/>
                </a:cubicBezTo>
                <a:cubicBezTo>
                  <a:pt x="4336457" y="496180"/>
                  <a:pt x="4350554" y="499228"/>
                  <a:pt x="4363890" y="499420"/>
                </a:cubicBezTo>
                <a:cubicBezTo>
                  <a:pt x="4403325" y="500372"/>
                  <a:pt x="4442761" y="500372"/>
                  <a:pt x="4482004" y="498658"/>
                </a:cubicBezTo>
                <a:cubicBezTo>
                  <a:pt x="4546776" y="495990"/>
                  <a:pt x="4612500" y="495418"/>
                  <a:pt x="4659174" y="438648"/>
                </a:cubicBezTo>
                <a:cubicBezTo>
                  <a:pt x="4662986" y="434076"/>
                  <a:pt x="4671176" y="431408"/>
                  <a:pt x="4677655" y="430646"/>
                </a:cubicBezTo>
                <a:cubicBezTo>
                  <a:pt x="4707564" y="427027"/>
                  <a:pt x="4738235" y="426645"/>
                  <a:pt x="4767764" y="420739"/>
                </a:cubicBezTo>
                <a:cubicBezTo>
                  <a:pt x="4791386" y="415977"/>
                  <a:pt x="4811009" y="417501"/>
                  <a:pt x="4828916" y="434266"/>
                </a:cubicBezTo>
                <a:cubicBezTo>
                  <a:pt x="4852348" y="456364"/>
                  <a:pt x="4880925" y="469319"/>
                  <a:pt x="4912168" y="462271"/>
                </a:cubicBezTo>
                <a:cubicBezTo>
                  <a:pt x="4943409" y="455412"/>
                  <a:pt x="4963984" y="470271"/>
                  <a:pt x="4987037" y="485703"/>
                </a:cubicBezTo>
                <a:cubicBezTo>
                  <a:pt x="5003801" y="496942"/>
                  <a:pt x="5022852" y="511040"/>
                  <a:pt x="5041521" y="512182"/>
                </a:cubicBezTo>
                <a:cubicBezTo>
                  <a:pt x="5083814" y="514658"/>
                  <a:pt x="5120201" y="553904"/>
                  <a:pt x="5166113" y="531615"/>
                </a:cubicBezTo>
                <a:cubicBezTo>
                  <a:pt x="5169161" y="530091"/>
                  <a:pt x="5174685" y="533901"/>
                  <a:pt x="5179067" y="534853"/>
                </a:cubicBezTo>
                <a:cubicBezTo>
                  <a:pt x="5214121" y="542093"/>
                  <a:pt x="5247078" y="535043"/>
                  <a:pt x="5272796" y="511230"/>
                </a:cubicBezTo>
                <a:cubicBezTo>
                  <a:pt x="5306516" y="480177"/>
                  <a:pt x="5343855" y="477129"/>
                  <a:pt x="5385384" y="487227"/>
                </a:cubicBezTo>
                <a:cubicBezTo>
                  <a:pt x="5398721" y="490466"/>
                  <a:pt x="5412057" y="492752"/>
                  <a:pt x="5425582" y="495418"/>
                </a:cubicBezTo>
                <a:cubicBezTo>
                  <a:pt x="5443870" y="499228"/>
                  <a:pt x="5462351" y="503230"/>
                  <a:pt x="5480637" y="507040"/>
                </a:cubicBezTo>
                <a:cubicBezTo>
                  <a:pt x="5498356" y="510850"/>
                  <a:pt x="5517979" y="517326"/>
                  <a:pt x="5531693" y="500944"/>
                </a:cubicBezTo>
                <a:cubicBezTo>
                  <a:pt x="5543506" y="486845"/>
                  <a:pt x="5551888" y="488179"/>
                  <a:pt x="5562746" y="500372"/>
                </a:cubicBezTo>
                <a:cubicBezTo>
                  <a:pt x="5600467" y="543045"/>
                  <a:pt x="5646189" y="569716"/>
                  <a:pt x="5704483" y="571620"/>
                </a:cubicBezTo>
                <a:cubicBezTo>
                  <a:pt x="5716485" y="572002"/>
                  <a:pt x="5728678" y="574668"/>
                  <a:pt x="5740488" y="577526"/>
                </a:cubicBezTo>
                <a:cubicBezTo>
                  <a:pt x="5747728" y="579241"/>
                  <a:pt x="5756493" y="581147"/>
                  <a:pt x="5760873" y="586291"/>
                </a:cubicBezTo>
                <a:cubicBezTo>
                  <a:pt x="5794974" y="625534"/>
                  <a:pt x="5837457" y="652777"/>
                  <a:pt x="5883751" y="674686"/>
                </a:cubicBezTo>
                <a:cubicBezTo>
                  <a:pt x="5900323" y="682496"/>
                  <a:pt x="5918042" y="690306"/>
                  <a:pt x="5935949" y="692592"/>
                </a:cubicBezTo>
                <a:cubicBezTo>
                  <a:pt x="5954617" y="694878"/>
                  <a:pt x="5974240" y="691068"/>
                  <a:pt x="5993291" y="688972"/>
                </a:cubicBezTo>
                <a:cubicBezTo>
                  <a:pt x="6004531" y="687830"/>
                  <a:pt x="6017485" y="688020"/>
                  <a:pt x="6026440" y="682496"/>
                </a:cubicBezTo>
                <a:cubicBezTo>
                  <a:pt x="6054825" y="665159"/>
                  <a:pt x="6082258" y="646491"/>
                  <a:pt x="6108738" y="626296"/>
                </a:cubicBezTo>
                <a:cubicBezTo>
                  <a:pt x="6131409" y="608960"/>
                  <a:pt x="6135981" y="606483"/>
                  <a:pt x="6155602" y="628202"/>
                </a:cubicBezTo>
                <a:cubicBezTo>
                  <a:pt x="6175797" y="650491"/>
                  <a:pt x="6200944" y="662111"/>
                  <a:pt x="6228756" y="666873"/>
                </a:cubicBezTo>
                <a:cubicBezTo>
                  <a:pt x="6272764" y="674304"/>
                  <a:pt x="6317151" y="680590"/>
                  <a:pt x="6361539" y="684210"/>
                </a:cubicBezTo>
                <a:cubicBezTo>
                  <a:pt x="6401736" y="687448"/>
                  <a:pt x="6420977" y="669922"/>
                  <a:pt x="6428979" y="630106"/>
                </a:cubicBezTo>
                <a:cubicBezTo>
                  <a:pt x="6433551" y="608007"/>
                  <a:pt x="6439458" y="584003"/>
                  <a:pt x="6463840" y="578098"/>
                </a:cubicBezTo>
                <a:cubicBezTo>
                  <a:pt x="6503658" y="568572"/>
                  <a:pt x="6544997" y="564382"/>
                  <a:pt x="6564620" y="517708"/>
                </a:cubicBezTo>
                <a:cubicBezTo>
                  <a:pt x="6575478" y="527995"/>
                  <a:pt x="6582146" y="534091"/>
                  <a:pt x="6588625" y="540187"/>
                </a:cubicBezTo>
                <a:cubicBezTo>
                  <a:pt x="6606531" y="557142"/>
                  <a:pt x="6643678" y="564382"/>
                  <a:pt x="6662541" y="549714"/>
                </a:cubicBezTo>
                <a:cubicBezTo>
                  <a:pt x="6690354" y="528377"/>
                  <a:pt x="6715883" y="532377"/>
                  <a:pt x="6742552" y="548952"/>
                </a:cubicBezTo>
                <a:cubicBezTo>
                  <a:pt x="6764841" y="562668"/>
                  <a:pt x="6788417" y="567954"/>
                  <a:pt x="6812063" y="568430"/>
                </a:cubicBezTo>
                <a:lnTo>
                  <a:pt x="6858001" y="562267"/>
                </a:lnTo>
                <a:lnTo>
                  <a:pt x="6858001" y="734520"/>
                </a:lnTo>
                <a:lnTo>
                  <a:pt x="6815516" y="744220"/>
                </a:lnTo>
                <a:cubicBezTo>
                  <a:pt x="6793035" y="749744"/>
                  <a:pt x="6771319" y="759651"/>
                  <a:pt x="6748458" y="763271"/>
                </a:cubicBezTo>
                <a:cubicBezTo>
                  <a:pt x="6694164" y="771843"/>
                  <a:pt x="6639488" y="777939"/>
                  <a:pt x="6584812" y="784797"/>
                </a:cubicBezTo>
                <a:cubicBezTo>
                  <a:pt x="6528424" y="791846"/>
                  <a:pt x="6472225" y="799276"/>
                  <a:pt x="6415833" y="805562"/>
                </a:cubicBezTo>
                <a:cubicBezTo>
                  <a:pt x="6384972" y="808802"/>
                  <a:pt x="6353919" y="809372"/>
                  <a:pt x="6323058" y="812420"/>
                </a:cubicBezTo>
                <a:cubicBezTo>
                  <a:pt x="6296005" y="815088"/>
                  <a:pt x="6269144" y="820041"/>
                  <a:pt x="6242093" y="823281"/>
                </a:cubicBezTo>
                <a:cubicBezTo>
                  <a:pt x="6218660" y="825947"/>
                  <a:pt x="6195037" y="827471"/>
                  <a:pt x="6171605" y="830139"/>
                </a:cubicBezTo>
                <a:cubicBezTo>
                  <a:pt x="6134075" y="834519"/>
                  <a:pt x="6096736" y="839473"/>
                  <a:pt x="6059397" y="844045"/>
                </a:cubicBezTo>
                <a:cubicBezTo>
                  <a:pt x="6043776" y="845759"/>
                  <a:pt x="6027392" y="850522"/>
                  <a:pt x="6012723" y="847665"/>
                </a:cubicBezTo>
                <a:cubicBezTo>
                  <a:pt x="5975764" y="840425"/>
                  <a:pt x="5939377" y="842521"/>
                  <a:pt x="5902610" y="847473"/>
                </a:cubicBezTo>
                <a:cubicBezTo>
                  <a:pt x="5890037" y="849190"/>
                  <a:pt x="5876511" y="848808"/>
                  <a:pt x="5864318" y="845569"/>
                </a:cubicBezTo>
                <a:cubicBezTo>
                  <a:pt x="5839361" y="839091"/>
                  <a:pt x="5815169" y="829947"/>
                  <a:pt x="5790592" y="821947"/>
                </a:cubicBezTo>
                <a:cubicBezTo>
                  <a:pt x="5787924" y="820995"/>
                  <a:pt x="5784686" y="820803"/>
                  <a:pt x="5781830" y="820233"/>
                </a:cubicBezTo>
                <a:cubicBezTo>
                  <a:pt x="5765635" y="816992"/>
                  <a:pt x="5749634" y="813754"/>
                  <a:pt x="5733440" y="810896"/>
                </a:cubicBezTo>
                <a:cubicBezTo>
                  <a:pt x="5724678" y="809372"/>
                  <a:pt x="5715723" y="809182"/>
                  <a:pt x="5706959" y="807848"/>
                </a:cubicBezTo>
                <a:cubicBezTo>
                  <a:pt x="5673050" y="802514"/>
                  <a:pt x="5635711" y="811468"/>
                  <a:pt x="5606372" y="788417"/>
                </a:cubicBezTo>
                <a:cubicBezTo>
                  <a:pt x="5587321" y="773557"/>
                  <a:pt x="5568842" y="776987"/>
                  <a:pt x="5548460" y="779273"/>
                </a:cubicBezTo>
                <a:cubicBezTo>
                  <a:pt x="5533027" y="780987"/>
                  <a:pt x="5517215" y="780415"/>
                  <a:pt x="5501594" y="780607"/>
                </a:cubicBezTo>
                <a:cubicBezTo>
                  <a:pt x="5474161" y="781177"/>
                  <a:pt x="5446728" y="781369"/>
                  <a:pt x="5419295" y="782321"/>
                </a:cubicBezTo>
                <a:cubicBezTo>
                  <a:pt x="5410531" y="782701"/>
                  <a:pt x="5401579" y="787465"/>
                  <a:pt x="5393005" y="786703"/>
                </a:cubicBezTo>
                <a:cubicBezTo>
                  <a:pt x="5353379" y="783083"/>
                  <a:pt x="5313754" y="777367"/>
                  <a:pt x="5274129" y="774129"/>
                </a:cubicBezTo>
                <a:cubicBezTo>
                  <a:pt x="5251650" y="772225"/>
                  <a:pt x="5228597" y="775843"/>
                  <a:pt x="5206308" y="773177"/>
                </a:cubicBezTo>
                <a:cubicBezTo>
                  <a:pt x="5180591" y="770129"/>
                  <a:pt x="5155445" y="762319"/>
                  <a:pt x="5129916" y="757554"/>
                </a:cubicBezTo>
                <a:cubicBezTo>
                  <a:pt x="5122867" y="756222"/>
                  <a:pt x="5115057" y="757936"/>
                  <a:pt x="5107627" y="758316"/>
                </a:cubicBezTo>
                <a:cubicBezTo>
                  <a:pt x="5099245" y="758699"/>
                  <a:pt x="5091052" y="759461"/>
                  <a:pt x="5082670" y="759651"/>
                </a:cubicBezTo>
                <a:cubicBezTo>
                  <a:pt x="5057141" y="760033"/>
                  <a:pt x="5031614" y="759461"/>
                  <a:pt x="5006086" y="760795"/>
                </a:cubicBezTo>
                <a:cubicBezTo>
                  <a:pt x="4990465" y="761557"/>
                  <a:pt x="4974082" y="769367"/>
                  <a:pt x="4959602" y="766509"/>
                </a:cubicBezTo>
                <a:cubicBezTo>
                  <a:pt x="4930075" y="760985"/>
                  <a:pt x="4900546" y="773367"/>
                  <a:pt x="4871019" y="763081"/>
                </a:cubicBezTo>
                <a:cubicBezTo>
                  <a:pt x="4861873" y="760033"/>
                  <a:pt x="4849300" y="767653"/>
                  <a:pt x="4838250" y="768033"/>
                </a:cubicBezTo>
                <a:cubicBezTo>
                  <a:pt x="4810627" y="768985"/>
                  <a:pt x="4783004" y="768795"/>
                  <a:pt x="4755381" y="768605"/>
                </a:cubicBezTo>
                <a:cubicBezTo>
                  <a:pt x="4730614" y="768415"/>
                  <a:pt x="4704895" y="771081"/>
                  <a:pt x="4681083" y="765747"/>
                </a:cubicBezTo>
                <a:cubicBezTo>
                  <a:pt x="4656126" y="760033"/>
                  <a:pt x="4633647" y="760795"/>
                  <a:pt x="4609452" y="767271"/>
                </a:cubicBezTo>
                <a:cubicBezTo>
                  <a:pt x="4592878" y="771653"/>
                  <a:pt x="4575351" y="772225"/>
                  <a:pt x="4558207" y="773557"/>
                </a:cubicBezTo>
                <a:cubicBezTo>
                  <a:pt x="4539728" y="775081"/>
                  <a:pt x="4519343" y="771081"/>
                  <a:pt x="4502579" y="777367"/>
                </a:cubicBezTo>
                <a:cubicBezTo>
                  <a:pt x="4452665" y="796038"/>
                  <a:pt x="4401419" y="800038"/>
                  <a:pt x="4349222" y="800038"/>
                </a:cubicBezTo>
                <a:cubicBezTo>
                  <a:pt x="4339695" y="800038"/>
                  <a:pt x="4329979" y="797372"/>
                  <a:pt x="4320837" y="794514"/>
                </a:cubicBezTo>
                <a:cubicBezTo>
                  <a:pt x="4267493" y="777367"/>
                  <a:pt x="4213961" y="778891"/>
                  <a:pt x="4159667" y="789370"/>
                </a:cubicBezTo>
                <a:cubicBezTo>
                  <a:pt x="4148427" y="791656"/>
                  <a:pt x="4135854" y="792038"/>
                  <a:pt x="4124614" y="789752"/>
                </a:cubicBezTo>
                <a:cubicBezTo>
                  <a:pt x="4092989" y="783083"/>
                  <a:pt x="4062318" y="772033"/>
                  <a:pt x="4030503" y="767271"/>
                </a:cubicBezTo>
                <a:cubicBezTo>
                  <a:pt x="3977925" y="759461"/>
                  <a:pt x="3932394" y="785749"/>
                  <a:pt x="3885338" y="802896"/>
                </a:cubicBezTo>
                <a:cubicBezTo>
                  <a:pt x="3840569" y="819089"/>
                  <a:pt x="3802467" y="855666"/>
                  <a:pt x="3749506" y="847473"/>
                </a:cubicBezTo>
                <a:cubicBezTo>
                  <a:pt x="3744173" y="846711"/>
                  <a:pt x="3738267" y="851856"/>
                  <a:pt x="3732361" y="853190"/>
                </a:cubicBezTo>
                <a:cubicBezTo>
                  <a:pt x="3716168" y="856810"/>
                  <a:pt x="3699976" y="861190"/>
                  <a:pt x="3683591" y="862906"/>
                </a:cubicBezTo>
                <a:cubicBezTo>
                  <a:pt x="3663589" y="865192"/>
                  <a:pt x="3643204" y="864430"/>
                  <a:pt x="3623201" y="866334"/>
                </a:cubicBezTo>
                <a:cubicBezTo>
                  <a:pt x="3597482" y="868620"/>
                  <a:pt x="3572146" y="874716"/>
                  <a:pt x="3546617" y="874716"/>
                </a:cubicBezTo>
                <a:cubicBezTo>
                  <a:pt x="3526042" y="874716"/>
                  <a:pt x="3505657" y="867668"/>
                  <a:pt x="3485275" y="864238"/>
                </a:cubicBezTo>
                <a:cubicBezTo>
                  <a:pt x="3456508" y="859476"/>
                  <a:pt x="3424883" y="860810"/>
                  <a:pt x="3399546" y="848618"/>
                </a:cubicBezTo>
                <a:cubicBezTo>
                  <a:pt x="3372495" y="835663"/>
                  <a:pt x="3346776" y="829757"/>
                  <a:pt x="3318771" y="833757"/>
                </a:cubicBezTo>
                <a:cubicBezTo>
                  <a:pt x="3309437" y="835091"/>
                  <a:pt x="3297434" y="843093"/>
                  <a:pt x="3293244" y="851284"/>
                </a:cubicBezTo>
                <a:cubicBezTo>
                  <a:pt x="3283908" y="869572"/>
                  <a:pt x="3271145" y="872812"/>
                  <a:pt x="3253809" y="866524"/>
                </a:cubicBezTo>
                <a:cubicBezTo>
                  <a:pt x="3238758" y="861190"/>
                  <a:pt x="3220280" y="858524"/>
                  <a:pt x="3209993" y="848235"/>
                </a:cubicBezTo>
                <a:cubicBezTo>
                  <a:pt x="3180844" y="819089"/>
                  <a:pt x="3143695" y="818136"/>
                  <a:pt x="3107500" y="810326"/>
                </a:cubicBezTo>
                <a:cubicBezTo>
                  <a:pt x="3085403" y="805562"/>
                  <a:pt x="3064827" y="805372"/>
                  <a:pt x="3042728" y="808610"/>
                </a:cubicBezTo>
                <a:cubicBezTo>
                  <a:pt x="2994722" y="815850"/>
                  <a:pt x="2948047" y="805562"/>
                  <a:pt x="2901943" y="792418"/>
                </a:cubicBezTo>
                <a:cubicBezTo>
                  <a:pt x="2871462" y="783655"/>
                  <a:pt x="2840219" y="778321"/>
                  <a:pt x="2809930" y="769367"/>
                </a:cubicBezTo>
                <a:cubicBezTo>
                  <a:pt x="2787259" y="762509"/>
                  <a:pt x="2764590" y="754316"/>
                  <a:pt x="2743826" y="743268"/>
                </a:cubicBezTo>
                <a:cubicBezTo>
                  <a:pt x="2713723" y="727073"/>
                  <a:pt x="2687436" y="702689"/>
                  <a:pt x="2649143" y="709167"/>
                </a:cubicBezTo>
                <a:cubicBezTo>
                  <a:pt x="2615421" y="714881"/>
                  <a:pt x="2584942" y="702881"/>
                  <a:pt x="2554079" y="691450"/>
                </a:cubicBezTo>
                <a:cubicBezTo>
                  <a:pt x="2531409" y="683068"/>
                  <a:pt x="2508742" y="674494"/>
                  <a:pt x="2485307" y="669160"/>
                </a:cubicBezTo>
                <a:cubicBezTo>
                  <a:pt x="2457492" y="662873"/>
                  <a:pt x="2426059" y="665541"/>
                  <a:pt x="2401292" y="653919"/>
                </a:cubicBezTo>
                <a:cubicBezTo>
                  <a:pt x="2375383" y="641727"/>
                  <a:pt x="2353859" y="649919"/>
                  <a:pt x="2330806" y="653349"/>
                </a:cubicBezTo>
                <a:cubicBezTo>
                  <a:pt x="2294039" y="658683"/>
                  <a:pt x="2257459" y="668590"/>
                  <a:pt x="2220312" y="656015"/>
                </a:cubicBezTo>
                <a:cubicBezTo>
                  <a:pt x="2175163" y="640775"/>
                  <a:pt x="2130393" y="624392"/>
                  <a:pt x="2085054" y="609914"/>
                </a:cubicBezTo>
                <a:cubicBezTo>
                  <a:pt x="2067525" y="604387"/>
                  <a:pt x="2048668" y="602101"/>
                  <a:pt x="2030378" y="599625"/>
                </a:cubicBezTo>
                <a:cubicBezTo>
                  <a:pt x="2013043" y="597529"/>
                  <a:pt x="1992279" y="602863"/>
                  <a:pt x="1978940" y="594863"/>
                </a:cubicBezTo>
                <a:cubicBezTo>
                  <a:pt x="1944649" y="574288"/>
                  <a:pt x="1909408" y="564192"/>
                  <a:pt x="1869780" y="564192"/>
                </a:cubicBezTo>
                <a:cubicBezTo>
                  <a:pt x="1854920" y="564192"/>
                  <a:pt x="1840441" y="555618"/>
                  <a:pt x="1825393" y="554094"/>
                </a:cubicBezTo>
                <a:cubicBezTo>
                  <a:pt x="1804816" y="552190"/>
                  <a:pt x="1781194" y="547045"/>
                  <a:pt x="1763287" y="554286"/>
                </a:cubicBezTo>
                <a:cubicBezTo>
                  <a:pt x="1721185" y="571430"/>
                  <a:pt x="1687086" y="557142"/>
                  <a:pt x="1650317" y="540187"/>
                </a:cubicBezTo>
                <a:cubicBezTo>
                  <a:pt x="1614120" y="523423"/>
                  <a:pt x="1576019" y="510088"/>
                  <a:pt x="1537537" y="499038"/>
                </a:cubicBezTo>
                <a:cubicBezTo>
                  <a:pt x="1523059" y="495038"/>
                  <a:pt x="1505724" y="501706"/>
                  <a:pt x="1489720" y="503038"/>
                </a:cubicBezTo>
                <a:cubicBezTo>
                  <a:pt x="1484004" y="503420"/>
                  <a:pt x="1477717" y="503992"/>
                  <a:pt x="1472575" y="502086"/>
                </a:cubicBezTo>
                <a:cubicBezTo>
                  <a:pt x="1422854" y="483797"/>
                  <a:pt x="1372368" y="469891"/>
                  <a:pt x="1318456" y="479415"/>
                </a:cubicBezTo>
                <a:cubicBezTo>
                  <a:pt x="1313504" y="480369"/>
                  <a:pt x="1307978" y="478273"/>
                  <a:pt x="1303024" y="476939"/>
                </a:cubicBezTo>
                <a:cubicBezTo>
                  <a:pt x="1278829" y="470081"/>
                  <a:pt x="1255206" y="459223"/>
                  <a:pt x="1230633" y="456746"/>
                </a:cubicBezTo>
                <a:cubicBezTo>
                  <a:pt x="1170051" y="450650"/>
                  <a:pt x="1109091" y="448172"/>
                  <a:pt x="1048125" y="444172"/>
                </a:cubicBezTo>
                <a:cubicBezTo>
                  <a:pt x="1044315" y="443982"/>
                  <a:pt x="1040315" y="443982"/>
                  <a:pt x="1036887" y="442648"/>
                </a:cubicBezTo>
                <a:cubicBezTo>
                  <a:pt x="1014406" y="434456"/>
                  <a:pt x="994785" y="437124"/>
                  <a:pt x="975733" y="452744"/>
                </a:cubicBezTo>
                <a:cubicBezTo>
                  <a:pt x="967350" y="459603"/>
                  <a:pt x="955920" y="463223"/>
                  <a:pt x="945444" y="467033"/>
                </a:cubicBezTo>
                <a:cubicBezTo>
                  <a:pt x="930011" y="472749"/>
                  <a:pt x="914200" y="478273"/>
                  <a:pt x="898198" y="481893"/>
                </a:cubicBezTo>
                <a:cubicBezTo>
                  <a:pt x="882384" y="485321"/>
                  <a:pt x="865430" y="490084"/>
                  <a:pt x="850189" y="487417"/>
                </a:cubicBezTo>
                <a:cubicBezTo>
                  <a:pt x="822756" y="482655"/>
                  <a:pt x="796655" y="471987"/>
                  <a:pt x="769605" y="464937"/>
                </a:cubicBezTo>
                <a:cubicBezTo>
                  <a:pt x="760270" y="462461"/>
                  <a:pt x="749982" y="462843"/>
                  <a:pt x="740268" y="462651"/>
                </a:cubicBezTo>
                <a:cubicBezTo>
                  <a:pt x="717977" y="462081"/>
                  <a:pt x="695116" y="467605"/>
                  <a:pt x="674923" y="451792"/>
                </a:cubicBezTo>
                <a:cubicBezTo>
                  <a:pt x="656255" y="436934"/>
                  <a:pt x="637392" y="441314"/>
                  <a:pt x="617772" y="452554"/>
                </a:cubicBezTo>
                <a:cubicBezTo>
                  <a:pt x="603673" y="460557"/>
                  <a:pt x="587672" y="466843"/>
                  <a:pt x="571860" y="469891"/>
                </a:cubicBezTo>
                <a:cubicBezTo>
                  <a:pt x="550141" y="474081"/>
                  <a:pt x="528615" y="475797"/>
                  <a:pt x="505182" y="473319"/>
                </a:cubicBezTo>
                <a:cubicBezTo>
                  <a:pt x="488607" y="471605"/>
                  <a:pt x="475081" y="470843"/>
                  <a:pt x="462126" y="460747"/>
                </a:cubicBezTo>
                <a:cubicBezTo>
                  <a:pt x="460032" y="459223"/>
                  <a:pt x="456222" y="458841"/>
                  <a:pt x="453364" y="459033"/>
                </a:cubicBezTo>
                <a:cubicBezTo>
                  <a:pt x="415835" y="462271"/>
                  <a:pt x="378686" y="460557"/>
                  <a:pt x="340774" y="458268"/>
                </a:cubicBezTo>
                <a:cubicBezTo>
                  <a:pt x="292579" y="455222"/>
                  <a:pt x="241901" y="464175"/>
                  <a:pt x="200182" y="496180"/>
                </a:cubicBezTo>
                <a:cubicBezTo>
                  <a:pt x="194085" y="500944"/>
                  <a:pt x="184941" y="503038"/>
                  <a:pt x="176939" y="504182"/>
                </a:cubicBezTo>
                <a:cubicBezTo>
                  <a:pt x="139219" y="509134"/>
                  <a:pt x="101308" y="512564"/>
                  <a:pt x="63587" y="518088"/>
                </a:cubicBezTo>
                <a:cubicBezTo>
                  <a:pt x="43012" y="521137"/>
                  <a:pt x="21486" y="523805"/>
                  <a:pt x="2817" y="532187"/>
                </a:cubicBezTo>
                <a:lnTo>
                  <a:pt x="0" y="533314"/>
                </a:ln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Google Shape;263;p50">
            <a:extLst>
              <a:ext uri="{FF2B5EF4-FFF2-40B4-BE49-F238E27FC236}">
                <a16:creationId xmlns:a16="http://schemas.microsoft.com/office/drawing/2014/main" id="{4815B4A8-B8BD-204D-B0B8-B2403C475F1E}"/>
              </a:ext>
            </a:extLst>
          </p:cNvPr>
          <p:cNvSpPr txBox="1">
            <a:spLocks/>
          </p:cNvSpPr>
          <p:nvPr/>
        </p:nvSpPr>
        <p:spPr>
          <a:xfrm>
            <a:off x="5070766" y="581795"/>
            <a:ext cx="6905644" cy="5685189"/>
          </a:xfrm>
          <a:prstGeom prst="rect">
            <a:avLst/>
          </a:prstGeom>
        </p:spPr>
        <p:txBody>
          <a:bodyPr spcFirstLastPara="1" vert="horz" lIns="91440" tIns="45720" rIns="91440" bIns="45720" rtlCol="0" anchorCtr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40"/>
              </a:spcBef>
              <a:buClr>
                <a:srgbClr val="000000"/>
              </a:buClr>
              <a:buSzPts val="3200"/>
              <a:buNone/>
            </a:pPr>
            <a:r>
              <a:rPr lang="en-US" sz="4400">
                <a:sym typeface="Calibri"/>
              </a:rPr>
              <a:t>Approach currently – open for discussion!</a:t>
            </a:r>
          </a:p>
          <a:p>
            <a:pPr marL="0">
              <a:spcBef>
                <a:spcPts val="640"/>
              </a:spcBef>
              <a:buClr>
                <a:srgbClr val="000000"/>
              </a:buClr>
              <a:buSzPts val="3200"/>
            </a:pPr>
            <a:endParaRPr lang="en-US" sz="4400">
              <a:sym typeface="Calibri"/>
            </a:endParaRPr>
          </a:p>
          <a:p>
            <a:pPr marL="0" indent="0">
              <a:spcBef>
                <a:spcPts val="640"/>
              </a:spcBef>
              <a:buClr>
                <a:srgbClr val="000000"/>
              </a:buClr>
              <a:buSzPts val="3200"/>
              <a:buNone/>
            </a:pPr>
            <a:r>
              <a:rPr lang="en-US" sz="4400">
                <a:sym typeface="Calibri"/>
              </a:rPr>
              <a:t>Testing of FAIRness of source code </a:t>
            </a:r>
            <a:br>
              <a:rPr lang="en-US" sz="4400">
                <a:sym typeface="Calibri"/>
              </a:rPr>
            </a:br>
            <a:r>
              <a:rPr lang="en-US" sz="4400" b="1">
                <a:sym typeface="Calibri"/>
              </a:rPr>
              <a:t>Maturity indicator tests via source code in repository</a:t>
            </a:r>
          </a:p>
          <a:p>
            <a:pPr>
              <a:spcBef>
                <a:spcPts val="640"/>
              </a:spcBef>
              <a:buClr>
                <a:srgbClr val="000000"/>
              </a:buClr>
              <a:buSzPts val="3200"/>
            </a:pPr>
            <a:endParaRPr lang="en-US" sz="4400">
              <a:sym typeface="Calibri"/>
            </a:endParaRPr>
          </a:p>
          <a:p>
            <a:pPr marL="0" indent="0">
              <a:spcBef>
                <a:spcPts val="640"/>
              </a:spcBef>
              <a:buClr>
                <a:srgbClr val="000000"/>
              </a:buClr>
              <a:buSzPts val="3200"/>
              <a:buNone/>
            </a:pPr>
            <a:r>
              <a:rPr lang="en-US" sz="4400">
                <a:sym typeface="Calibri"/>
              </a:rPr>
              <a:t>Testing of FAIRness of data objects/tools in science gateways</a:t>
            </a:r>
            <a:br>
              <a:rPr lang="en-US" sz="4400">
                <a:sym typeface="Calibri"/>
              </a:rPr>
            </a:br>
            <a:r>
              <a:rPr lang="en-US" sz="4400" b="1">
                <a:sym typeface="Calibri"/>
              </a:rPr>
              <a:t>Maturity indicator tests via science gateway allowing access to data objects</a:t>
            </a:r>
          </a:p>
          <a:p>
            <a:pPr marL="0">
              <a:spcBef>
                <a:spcPts val="640"/>
              </a:spcBef>
              <a:buClr>
                <a:srgbClr val="000000"/>
              </a:buClr>
              <a:buSzPts val="3200"/>
            </a:pPr>
            <a:endParaRPr lang="en-US" sz="4400">
              <a:sym typeface="Calibri"/>
            </a:endParaRPr>
          </a:p>
          <a:p>
            <a:pPr marL="0">
              <a:spcBef>
                <a:spcPts val="640"/>
              </a:spcBef>
              <a:buClr>
                <a:srgbClr val="000000"/>
              </a:buClr>
              <a:buSzPts val="3200"/>
            </a:pPr>
            <a:endParaRPr lang="en-US" sz="4400">
              <a:sym typeface="Calibri"/>
            </a:endParaRPr>
          </a:p>
          <a:p>
            <a:pPr marL="0" indent="0">
              <a:spcBef>
                <a:spcPts val="640"/>
              </a:spcBef>
              <a:buClr>
                <a:srgbClr val="000000"/>
              </a:buClr>
              <a:buSzPts val="3200"/>
              <a:buNone/>
            </a:pPr>
            <a:r>
              <a:rPr lang="en-US" sz="4400" b="1">
                <a:sym typeface="Calibri"/>
              </a:rPr>
              <a:t>Looking into creating badges!</a:t>
            </a:r>
          </a:p>
          <a:p>
            <a:pPr marL="0">
              <a:spcBef>
                <a:spcPts val="640"/>
              </a:spcBef>
              <a:buClr>
                <a:srgbClr val="000000"/>
              </a:buClr>
              <a:buSzPts val="3200"/>
            </a:pPr>
            <a:endParaRPr lang="en-US" sz="4400">
              <a:sym typeface="Calibri"/>
            </a:endParaRPr>
          </a:p>
          <a:p>
            <a:pPr marL="0">
              <a:spcBef>
                <a:spcPts val="640"/>
              </a:spcBef>
              <a:buClr>
                <a:srgbClr val="000000"/>
              </a:buClr>
              <a:buSzPts val="3200"/>
            </a:pPr>
            <a:r>
              <a:rPr lang="en-US" sz="4400">
                <a:sym typeface="Calibri"/>
              </a:rPr>
              <a:t>		</a:t>
            </a:r>
            <a:endParaRPr lang="en-US" sz="1300"/>
          </a:p>
        </p:txBody>
      </p:sp>
      <p:pic>
        <p:nvPicPr>
          <p:cNvPr id="6" name="Graphic 5" descr="Badge Tick with solid fill">
            <a:extLst>
              <a:ext uri="{FF2B5EF4-FFF2-40B4-BE49-F238E27FC236}">
                <a16:creationId xmlns:a16="http://schemas.microsoft.com/office/drawing/2014/main" id="{EFEDAC54-4A74-FA49-8CE6-85184C2C5E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721916" y="4843906"/>
            <a:ext cx="1718586" cy="1718586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76B3D67-67E1-AF46-AA3F-AE2B700165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255" y="4225636"/>
            <a:ext cx="2760543" cy="483095"/>
          </a:xfrm>
          <a:prstGeom prst="rect">
            <a:avLst/>
          </a:prstGeom>
        </p:spPr>
      </p:pic>
      <p:pic>
        <p:nvPicPr>
          <p:cNvPr id="13" name="Picture 1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9D5BDDCC-5639-1E4D-8D92-B12568EE479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255" y="3125993"/>
            <a:ext cx="2020563" cy="59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6501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FEDE913-710D-2E4D-8C81-373027701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258" y="470016"/>
            <a:ext cx="3937220" cy="1657350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z="4400" b="1" dirty="0">
                <a:latin typeface="+mn-lt"/>
              </a:rPr>
              <a:t>Sandra Gesing</a:t>
            </a:r>
            <a:br>
              <a:rPr lang="en-US" sz="4400" b="1" dirty="0">
                <a:solidFill>
                  <a:schemeClr val="bg1"/>
                </a:solidFill>
                <a:latin typeface="+mn-lt"/>
              </a:rPr>
            </a:br>
            <a:endParaRPr lang="en-US" sz="4400" b="1" kern="1200" dirty="0">
              <a:solidFill>
                <a:schemeClr val="bg1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CD4CE6-9C5B-452B-80C8-3F0CEFB49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A803B34-1FE8-4362-ADC8-A96D059A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11" name="Picture 10" descr="URSSI-TRANS-CROPPED.png">
            <a:extLst>
              <a:ext uri="{FF2B5EF4-FFF2-40B4-BE49-F238E27FC236}">
                <a16:creationId xmlns:a16="http://schemas.microsoft.com/office/drawing/2014/main" id="{537C03E9-F958-3044-898D-E6254D1A13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8025" y="6004341"/>
            <a:ext cx="983450" cy="258967"/>
          </a:xfrm>
          <a:prstGeom prst="rect">
            <a:avLst/>
          </a:prstGeom>
        </p:spPr>
      </p:pic>
      <p:pic>
        <p:nvPicPr>
          <p:cNvPr id="12" name="Picture 11" descr="logousrse.png">
            <a:extLst>
              <a:ext uri="{FF2B5EF4-FFF2-40B4-BE49-F238E27FC236}">
                <a16:creationId xmlns:a16="http://schemas.microsoft.com/office/drawing/2014/main" id="{485DB3B9-C197-AF40-8BC0-29CD3833A2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0603" y="6324993"/>
            <a:ext cx="393558" cy="480140"/>
          </a:xfrm>
          <a:prstGeom prst="rect">
            <a:avLst/>
          </a:prstGeom>
        </p:spPr>
      </p:pic>
      <p:pic>
        <p:nvPicPr>
          <p:cNvPr id="15" name="Google Shape;60;p13">
            <a:hlinkClick r:id="rId6"/>
            <a:extLst>
              <a:ext uri="{FF2B5EF4-FFF2-40B4-BE49-F238E27FC236}">
                <a16:creationId xmlns:a16="http://schemas.microsoft.com/office/drawing/2014/main" id="{8B0F3BAC-948E-5448-8F5F-CB507F8AB65C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6395716"/>
            <a:ext cx="1016449" cy="2917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6DE8EE2-79CA-B84D-A5D5-AED6C8D6D8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2986" y="5980705"/>
            <a:ext cx="1666926" cy="29171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E9617B4-33B0-AD4E-A80C-7A6FEA973226}"/>
              </a:ext>
            </a:extLst>
          </p:cNvPr>
          <p:cNvSpPr/>
          <p:nvPr/>
        </p:nvSpPr>
        <p:spPr>
          <a:xfrm>
            <a:off x="3281702" y="5933572"/>
            <a:ext cx="91436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rgbClr val="E36C09"/>
                </a:solidFill>
                <a:latin typeface="+mn-lt"/>
                <a:ea typeface="Trebuchet MS"/>
                <a:cs typeface="Trebuchet MS"/>
                <a:sym typeface="Trebuchet MS"/>
              </a:rPr>
              <a:t>PresQT</a:t>
            </a:r>
            <a:endParaRPr lang="en-US" sz="1600" dirty="0">
              <a:latin typeface="+mn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8FF666-1AA3-8B4E-9F46-9ABC604DE54C}"/>
              </a:ext>
            </a:extLst>
          </p:cNvPr>
          <p:cNvSpPr txBox="1"/>
          <p:nvPr/>
        </p:nvSpPr>
        <p:spPr>
          <a:xfrm>
            <a:off x="1290282" y="6395786"/>
            <a:ext cx="1462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/>
              <a:t>CUE4CHNG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7780AD2-C4C6-DD45-B464-64B7BF0E9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36522" y="6327312"/>
            <a:ext cx="387203" cy="43560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97A7517-8B41-9C4B-B248-750C7F5E1F03}"/>
              </a:ext>
            </a:extLst>
          </p:cNvPr>
          <p:cNvSpPr txBox="1"/>
          <p:nvPr/>
        </p:nvSpPr>
        <p:spPr>
          <a:xfrm>
            <a:off x="4436665" y="6395716"/>
            <a:ext cx="6496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/>
              <a:t>H4F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35A010-9CB1-7C4E-A0C5-DF7AA26893E8}"/>
              </a:ext>
            </a:extLst>
          </p:cNvPr>
          <p:cNvSpPr/>
          <p:nvPr/>
        </p:nvSpPr>
        <p:spPr>
          <a:xfrm>
            <a:off x="109728" y="1463541"/>
            <a:ext cx="25341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/>
              <a:t>sandra.gesing@nd.edu</a:t>
            </a:r>
          </a:p>
          <a:p>
            <a:r>
              <a:rPr lang="en-US"/>
              <a:t>http://sandra-gesing.com/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90E76A5-55D9-8B4E-9593-05B8F61DC767}"/>
              </a:ext>
            </a:extLst>
          </p:cNvPr>
          <p:cNvSpPr txBox="1"/>
          <p:nvPr/>
        </p:nvSpPr>
        <p:spPr>
          <a:xfrm>
            <a:off x="4036522" y="5935387"/>
            <a:ext cx="769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/>
              <a:t>VisDict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074FC87-95B3-4B45-AB07-8E8EB2CB8EFF}"/>
              </a:ext>
            </a:extLst>
          </p:cNvPr>
          <p:cNvSpPr txBox="1"/>
          <p:nvPr/>
        </p:nvSpPr>
        <p:spPr>
          <a:xfrm>
            <a:off x="7850870" y="557706"/>
            <a:ext cx="37064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>
                <a:latin typeface="Monotype Corsiva" panose="03010101010201010101" pitchFamily="66" charset="0"/>
              </a:rPr>
              <a:t>Thanks!</a:t>
            </a:r>
          </a:p>
        </p:txBody>
      </p:sp>
      <p:pic>
        <p:nvPicPr>
          <p:cNvPr id="25" name="Picture 24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DC9E347-B392-2040-BE8D-429F457B490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17932" y="5394459"/>
            <a:ext cx="1118941" cy="330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591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2BC50E0-605C-6C4F-8D59-5D0203FE7B4D}"/>
              </a:ext>
            </a:extLst>
          </p:cNvPr>
          <p:cNvSpPr txBox="1"/>
          <p:nvPr/>
        </p:nvSpPr>
        <p:spPr>
          <a:xfrm>
            <a:off x="6340321" y="223802"/>
            <a:ext cx="18465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Lab Instruments</a:t>
            </a:r>
          </a:p>
        </p:txBody>
      </p:sp>
      <p:pic>
        <p:nvPicPr>
          <p:cNvPr id="69" name="Picture 68" descr="findingData.jpg">
            <a:extLst>
              <a:ext uri="{FF2B5EF4-FFF2-40B4-BE49-F238E27FC236}">
                <a16:creationId xmlns:a16="http://schemas.microsoft.com/office/drawing/2014/main" id="{D8EB3D2D-3D4B-0D4F-80CC-B90498B3A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78" y="3259058"/>
            <a:ext cx="2399974" cy="1597073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CD4CE6-9C5B-452B-80C8-3F0CEFB49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A803B34-1FE8-4362-ADC8-A96D059A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1D3194C-C534-DA44-A33B-3378907F3B6E}"/>
              </a:ext>
            </a:extLst>
          </p:cNvPr>
          <p:cNvSpPr txBox="1"/>
          <p:nvPr/>
        </p:nvSpPr>
        <p:spPr>
          <a:xfrm>
            <a:off x="9363775" y="6107763"/>
            <a:ext cx="2358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High-speed networks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6FC709B-7C88-6E4B-A2D6-4F10E1E319F3}"/>
              </a:ext>
            </a:extLst>
          </p:cNvPr>
          <p:cNvSpPr txBox="1"/>
          <p:nvPr/>
        </p:nvSpPr>
        <p:spPr>
          <a:xfrm>
            <a:off x="6245037" y="6392285"/>
            <a:ext cx="30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Research Software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92D35FF-66C2-C446-95D0-AB742A26CDA7}"/>
              </a:ext>
            </a:extLst>
          </p:cNvPr>
          <p:cNvSpPr txBox="1"/>
          <p:nvPr/>
        </p:nvSpPr>
        <p:spPr>
          <a:xfrm>
            <a:off x="9338633" y="224298"/>
            <a:ext cx="19259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Web-based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agile frameworks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0EADA6E-BB1C-EA47-959B-422657A1A709}"/>
              </a:ext>
            </a:extLst>
          </p:cNvPr>
          <p:cNvSpPr txBox="1"/>
          <p:nvPr/>
        </p:nvSpPr>
        <p:spPr>
          <a:xfrm>
            <a:off x="9338633" y="2193154"/>
            <a:ext cx="28132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Distributed data and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computing infrastructures</a:t>
            </a:r>
          </a:p>
        </p:txBody>
      </p:sp>
      <p:pic>
        <p:nvPicPr>
          <p:cNvPr id="71" name="Picture 70" descr="A person in a space suit&#10;&#10;Description automatically generated with low confidence">
            <a:extLst>
              <a:ext uri="{FF2B5EF4-FFF2-40B4-BE49-F238E27FC236}">
                <a16:creationId xmlns:a16="http://schemas.microsoft.com/office/drawing/2014/main" id="{72CE273D-8247-7B46-92FC-9148CB2F2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8096" y="623912"/>
            <a:ext cx="2504613" cy="1408845"/>
          </a:xfrm>
          <a:prstGeom prst="rect">
            <a:avLst/>
          </a:prstGeom>
        </p:spPr>
      </p:pic>
      <p:pic>
        <p:nvPicPr>
          <p:cNvPr id="64" name="Picture 63" descr="minion.jpg">
            <a:extLst>
              <a:ext uri="{FF2B5EF4-FFF2-40B4-BE49-F238E27FC236}">
                <a16:creationId xmlns:a16="http://schemas.microsoft.com/office/drawing/2014/main" id="{E3B9D3F1-FFBC-944D-90E9-AE9FA14A5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12" y="1679496"/>
            <a:ext cx="1683235" cy="930796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8BFA1B59-5948-AF4D-B64D-D9797CDD0589}"/>
              </a:ext>
            </a:extLst>
          </p:cNvPr>
          <p:cNvSpPr txBox="1"/>
          <p:nvPr/>
        </p:nvSpPr>
        <p:spPr>
          <a:xfrm>
            <a:off x="5051358" y="2633536"/>
            <a:ext cx="30713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Data and Compute-intensive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Problems</a:t>
            </a:r>
          </a:p>
        </p:txBody>
      </p:sp>
      <p:pic>
        <p:nvPicPr>
          <p:cNvPr id="6" name="Picture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ED13783A-836F-8E4D-B525-FB6D067E72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3080" y="5088963"/>
            <a:ext cx="2327359" cy="1303321"/>
          </a:xfrm>
          <a:prstGeom prst="rect">
            <a:avLst/>
          </a:prstGeom>
        </p:spPr>
      </p:pic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2040F7B3-5D5B-2F4A-8CA6-EFFEDFFF04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4843" y="4704457"/>
            <a:ext cx="2109691" cy="140132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A54CBA6-D846-5049-B438-7788E6C0AD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15263" y="2927265"/>
            <a:ext cx="2825073" cy="1368669"/>
          </a:xfrm>
          <a:prstGeom prst="rect">
            <a:avLst/>
          </a:prstGeom>
        </p:spPr>
      </p:pic>
      <p:pic>
        <p:nvPicPr>
          <p:cNvPr id="63" name="Picture 62" descr="A picture containing text&#10;&#10;Description automatically generated">
            <a:extLst>
              <a:ext uri="{FF2B5EF4-FFF2-40B4-BE49-F238E27FC236}">
                <a16:creationId xmlns:a16="http://schemas.microsoft.com/office/drawing/2014/main" id="{2B1DE9B5-15E8-A347-A98D-BCC645DC0A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38633" y="916918"/>
            <a:ext cx="1925976" cy="1204057"/>
          </a:xfrm>
          <a:prstGeom prst="rect">
            <a:avLst/>
          </a:prstGeom>
        </p:spPr>
      </p:pic>
      <p:sp>
        <p:nvSpPr>
          <p:cNvPr id="19" name="Title 6">
            <a:extLst>
              <a:ext uri="{FF2B5EF4-FFF2-40B4-BE49-F238E27FC236}">
                <a16:creationId xmlns:a16="http://schemas.microsoft.com/office/drawing/2014/main" id="{24EE09E9-7F1C-EB46-B03B-18A83B615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62" y="1943341"/>
            <a:ext cx="3937220" cy="2131828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z="4400" kern="1200" dirty="0">
                <a:solidFill>
                  <a:schemeClr val="tx1"/>
                </a:solidFill>
                <a:ea typeface="+mj-ea"/>
                <a:cs typeface="+mj-cs"/>
              </a:rPr>
              <a:t>Research Computing</a:t>
            </a:r>
          </a:p>
        </p:txBody>
      </p:sp>
    </p:spTree>
    <p:extLst>
      <p:ext uri="{BB962C8B-B14F-4D97-AF65-F5344CB8AC3E}">
        <p14:creationId xmlns:p14="http://schemas.microsoft.com/office/powerpoint/2010/main" val="3066363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2BC50E0-605C-6C4F-8D59-5D0203FE7B4D}"/>
              </a:ext>
            </a:extLst>
          </p:cNvPr>
          <p:cNvSpPr txBox="1"/>
          <p:nvPr/>
        </p:nvSpPr>
        <p:spPr>
          <a:xfrm>
            <a:off x="6340321" y="223802"/>
            <a:ext cx="18465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Lab Instruments</a:t>
            </a:r>
          </a:p>
        </p:txBody>
      </p:sp>
      <p:pic>
        <p:nvPicPr>
          <p:cNvPr id="69" name="Picture 68" descr="findingData.jpg">
            <a:extLst>
              <a:ext uri="{FF2B5EF4-FFF2-40B4-BE49-F238E27FC236}">
                <a16:creationId xmlns:a16="http://schemas.microsoft.com/office/drawing/2014/main" id="{D8EB3D2D-3D4B-0D4F-80CC-B90498B3A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78" y="3259058"/>
            <a:ext cx="2399974" cy="1597073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CD4CE6-9C5B-452B-80C8-3F0CEFB49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A803B34-1FE8-4362-ADC8-A96D059A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1D3194C-C534-DA44-A33B-3378907F3B6E}"/>
              </a:ext>
            </a:extLst>
          </p:cNvPr>
          <p:cNvSpPr txBox="1"/>
          <p:nvPr/>
        </p:nvSpPr>
        <p:spPr>
          <a:xfrm>
            <a:off x="9363775" y="6107763"/>
            <a:ext cx="2358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High-speed networks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6FC709B-7C88-6E4B-A2D6-4F10E1E319F3}"/>
              </a:ext>
            </a:extLst>
          </p:cNvPr>
          <p:cNvSpPr txBox="1"/>
          <p:nvPr/>
        </p:nvSpPr>
        <p:spPr>
          <a:xfrm>
            <a:off x="6245037" y="6392285"/>
            <a:ext cx="30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Research Software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92D35FF-66C2-C446-95D0-AB742A26CDA7}"/>
              </a:ext>
            </a:extLst>
          </p:cNvPr>
          <p:cNvSpPr txBox="1"/>
          <p:nvPr/>
        </p:nvSpPr>
        <p:spPr>
          <a:xfrm>
            <a:off x="9338633" y="224298"/>
            <a:ext cx="19259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Web-based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agile frameworks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0EADA6E-BB1C-EA47-959B-422657A1A709}"/>
              </a:ext>
            </a:extLst>
          </p:cNvPr>
          <p:cNvSpPr txBox="1"/>
          <p:nvPr/>
        </p:nvSpPr>
        <p:spPr>
          <a:xfrm>
            <a:off x="9338633" y="2193154"/>
            <a:ext cx="28132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Distributed data and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computing infrastructures</a:t>
            </a:r>
          </a:p>
        </p:txBody>
      </p:sp>
      <p:pic>
        <p:nvPicPr>
          <p:cNvPr id="71" name="Picture 70" descr="A person in a space suit&#10;&#10;Description automatically generated with low confidence">
            <a:extLst>
              <a:ext uri="{FF2B5EF4-FFF2-40B4-BE49-F238E27FC236}">
                <a16:creationId xmlns:a16="http://schemas.microsoft.com/office/drawing/2014/main" id="{72CE273D-8247-7B46-92FC-9148CB2F2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8096" y="623912"/>
            <a:ext cx="2504613" cy="1408845"/>
          </a:xfrm>
          <a:prstGeom prst="rect">
            <a:avLst/>
          </a:prstGeom>
        </p:spPr>
      </p:pic>
      <p:pic>
        <p:nvPicPr>
          <p:cNvPr id="64" name="Picture 63" descr="minion.jpg">
            <a:extLst>
              <a:ext uri="{FF2B5EF4-FFF2-40B4-BE49-F238E27FC236}">
                <a16:creationId xmlns:a16="http://schemas.microsoft.com/office/drawing/2014/main" id="{E3B9D3F1-FFBC-944D-90E9-AE9FA14A5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12" y="1679496"/>
            <a:ext cx="1683235" cy="930796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8BFA1B59-5948-AF4D-B64D-D9797CDD0589}"/>
              </a:ext>
            </a:extLst>
          </p:cNvPr>
          <p:cNvSpPr txBox="1"/>
          <p:nvPr/>
        </p:nvSpPr>
        <p:spPr>
          <a:xfrm>
            <a:off x="5051358" y="2633536"/>
            <a:ext cx="30713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Data and Compute-intensive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Problems</a:t>
            </a:r>
          </a:p>
        </p:txBody>
      </p:sp>
      <p:pic>
        <p:nvPicPr>
          <p:cNvPr id="6" name="Picture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ED13783A-836F-8E4D-B525-FB6D067E72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3080" y="5088963"/>
            <a:ext cx="2327359" cy="1303321"/>
          </a:xfrm>
          <a:prstGeom prst="rect">
            <a:avLst/>
          </a:prstGeom>
        </p:spPr>
      </p:pic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2040F7B3-5D5B-2F4A-8CA6-EFFEDFFF04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4843" y="4704457"/>
            <a:ext cx="2109691" cy="140132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A54CBA6-D846-5049-B438-7788E6C0AD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15263" y="2927265"/>
            <a:ext cx="2825073" cy="1368669"/>
          </a:xfrm>
          <a:prstGeom prst="rect">
            <a:avLst/>
          </a:prstGeom>
        </p:spPr>
      </p:pic>
      <p:pic>
        <p:nvPicPr>
          <p:cNvPr id="63" name="Picture 62" descr="A picture containing text&#10;&#10;Description automatically generated">
            <a:extLst>
              <a:ext uri="{FF2B5EF4-FFF2-40B4-BE49-F238E27FC236}">
                <a16:creationId xmlns:a16="http://schemas.microsoft.com/office/drawing/2014/main" id="{2B1DE9B5-15E8-A347-A98D-BCC645DC0A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38633" y="916918"/>
            <a:ext cx="1925976" cy="1204057"/>
          </a:xfrm>
          <a:prstGeom prst="rect">
            <a:avLst/>
          </a:prstGeom>
        </p:spPr>
      </p:pic>
      <p:pic>
        <p:nvPicPr>
          <p:cNvPr id="20" name="Picture 19" descr="Albert Einsteinsad.jpg">
            <a:extLst>
              <a:ext uri="{FF2B5EF4-FFF2-40B4-BE49-F238E27FC236}">
                <a16:creationId xmlns:a16="http://schemas.microsoft.com/office/drawing/2014/main" id="{188D6252-1D17-F144-B6EF-1BF24590B04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277" y="2158073"/>
            <a:ext cx="2664296" cy="2610858"/>
          </a:xfrm>
          <a:prstGeom prst="rect">
            <a:avLst/>
          </a:prstGeom>
        </p:spPr>
      </p:pic>
      <p:sp>
        <p:nvSpPr>
          <p:cNvPr id="22" name="Title 6">
            <a:extLst>
              <a:ext uri="{FF2B5EF4-FFF2-40B4-BE49-F238E27FC236}">
                <a16:creationId xmlns:a16="http://schemas.microsoft.com/office/drawing/2014/main" id="{212B182F-FB72-984F-B527-A3230A1CAEEA}"/>
              </a:ext>
            </a:extLst>
          </p:cNvPr>
          <p:cNvSpPr txBox="1">
            <a:spLocks/>
          </p:cNvSpPr>
          <p:nvPr/>
        </p:nvSpPr>
        <p:spPr>
          <a:xfrm>
            <a:off x="335262" y="1943341"/>
            <a:ext cx="3937220" cy="213182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/>
                <a:ea typeface="+mj-ea"/>
                <a:cs typeface="+mj-cs"/>
              </a:rPr>
              <a:t>Research Computing</a:t>
            </a:r>
          </a:p>
        </p:txBody>
      </p:sp>
    </p:spTree>
    <p:extLst>
      <p:ext uri="{BB962C8B-B14F-4D97-AF65-F5344CB8AC3E}">
        <p14:creationId xmlns:p14="http://schemas.microsoft.com/office/powerpoint/2010/main" val="4045445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2BC50E0-605C-6C4F-8D59-5D0203FE7B4D}"/>
              </a:ext>
            </a:extLst>
          </p:cNvPr>
          <p:cNvSpPr txBox="1"/>
          <p:nvPr/>
        </p:nvSpPr>
        <p:spPr>
          <a:xfrm>
            <a:off x="6340321" y="223802"/>
            <a:ext cx="18465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Lab Instruments</a:t>
            </a:r>
          </a:p>
        </p:txBody>
      </p:sp>
      <p:pic>
        <p:nvPicPr>
          <p:cNvPr id="69" name="Picture 68" descr="findingData.jpg">
            <a:extLst>
              <a:ext uri="{FF2B5EF4-FFF2-40B4-BE49-F238E27FC236}">
                <a16:creationId xmlns:a16="http://schemas.microsoft.com/office/drawing/2014/main" id="{D8EB3D2D-3D4B-0D4F-80CC-B90498B3A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78" y="3259058"/>
            <a:ext cx="2399974" cy="1597073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CD4CE6-9C5B-452B-80C8-3F0CEFB49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A803B34-1FE8-4362-ADC8-A96D059A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1D3194C-C534-DA44-A33B-3378907F3B6E}"/>
              </a:ext>
            </a:extLst>
          </p:cNvPr>
          <p:cNvSpPr txBox="1"/>
          <p:nvPr/>
        </p:nvSpPr>
        <p:spPr>
          <a:xfrm>
            <a:off x="9363775" y="6107763"/>
            <a:ext cx="2358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High-speed networks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6FC709B-7C88-6E4B-A2D6-4F10E1E319F3}"/>
              </a:ext>
            </a:extLst>
          </p:cNvPr>
          <p:cNvSpPr txBox="1"/>
          <p:nvPr/>
        </p:nvSpPr>
        <p:spPr>
          <a:xfrm>
            <a:off x="6245037" y="6392285"/>
            <a:ext cx="30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Research Software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92D35FF-66C2-C446-95D0-AB742A26CDA7}"/>
              </a:ext>
            </a:extLst>
          </p:cNvPr>
          <p:cNvSpPr txBox="1"/>
          <p:nvPr/>
        </p:nvSpPr>
        <p:spPr>
          <a:xfrm>
            <a:off x="9338633" y="224298"/>
            <a:ext cx="19259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Web-based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agile frameworks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0EADA6E-BB1C-EA47-959B-422657A1A709}"/>
              </a:ext>
            </a:extLst>
          </p:cNvPr>
          <p:cNvSpPr txBox="1"/>
          <p:nvPr/>
        </p:nvSpPr>
        <p:spPr>
          <a:xfrm>
            <a:off x="9338633" y="2193154"/>
            <a:ext cx="28132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Distributed data and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computing infrastructures</a:t>
            </a:r>
          </a:p>
        </p:txBody>
      </p:sp>
      <p:pic>
        <p:nvPicPr>
          <p:cNvPr id="71" name="Picture 70" descr="A person in a space suit&#10;&#10;Description automatically generated with low confidence">
            <a:extLst>
              <a:ext uri="{FF2B5EF4-FFF2-40B4-BE49-F238E27FC236}">
                <a16:creationId xmlns:a16="http://schemas.microsoft.com/office/drawing/2014/main" id="{72CE273D-8247-7B46-92FC-9148CB2F2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8096" y="623912"/>
            <a:ext cx="2504613" cy="1408845"/>
          </a:xfrm>
          <a:prstGeom prst="rect">
            <a:avLst/>
          </a:prstGeom>
        </p:spPr>
      </p:pic>
      <p:pic>
        <p:nvPicPr>
          <p:cNvPr id="64" name="Picture 63" descr="minion.jpg">
            <a:extLst>
              <a:ext uri="{FF2B5EF4-FFF2-40B4-BE49-F238E27FC236}">
                <a16:creationId xmlns:a16="http://schemas.microsoft.com/office/drawing/2014/main" id="{E3B9D3F1-FFBC-944D-90E9-AE9FA14A5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12" y="1679496"/>
            <a:ext cx="1683235" cy="930796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8BFA1B59-5948-AF4D-B64D-D9797CDD0589}"/>
              </a:ext>
            </a:extLst>
          </p:cNvPr>
          <p:cNvSpPr txBox="1"/>
          <p:nvPr/>
        </p:nvSpPr>
        <p:spPr>
          <a:xfrm>
            <a:off x="5051358" y="2633536"/>
            <a:ext cx="30713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Data and Compute-intensive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Problems</a:t>
            </a:r>
          </a:p>
        </p:txBody>
      </p:sp>
      <p:pic>
        <p:nvPicPr>
          <p:cNvPr id="6" name="Picture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ED13783A-836F-8E4D-B525-FB6D067E72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3080" y="5088963"/>
            <a:ext cx="2327359" cy="1303321"/>
          </a:xfrm>
          <a:prstGeom prst="rect">
            <a:avLst/>
          </a:prstGeom>
        </p:spPr>
      </p:pic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2040F7B3-5D5B-2F4A-8CA6-EFFEDFFF04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4843" y="4704457"/>
            <a:ext cx="2109691" cy="140132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A54CBA6-D846-5049-B438-7788E6C0AD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15263" y="2927265"/>
            <a:ext cx="2825073" cy="1368669"/>
          </a:xfrm>
          <a:prstGeom prst="rect">
            <a:avLst/>
          </a:prstGeom>
        </p:spPr>
      </p:pic>
      <p:pic>
        <p:nvPicPr>
          <p:cNvPr id="63" name="Picture 62" descr="A picture containing text&#10;&#10;Description automatically generated">
            <a:extLst>
              <a:ext uri="{FF2B5EF4-FFF2-40B4-BE49-F238E27FC236}">
                <a16:creationId xmlns:a16="http://schemas.microsoft.com/office/drawing/2014/main" id="{2B1DE9B5-15E8-A347-A98D-BCC645DC0A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38633" y="916918"/>
            <a:ext cx="1925976" cy="1204057"/>
          </a:xfrm>
          <a:prstGeom prst="rect">
            <a:avLst/>
          </a:prstGeom>
        </p:spPr>
      </p:pic>
      <p:pic>
        <p:nvPicPr>
          <p:cNvPr id="20" name="Picture 19" descr="Albert Einsteinsad.jpg">
            <a:extLst>
              <a:ext uri="{FF2B5EF4-FFF2-40B4-BE49-F238E27FC236}">
                <a16:creationId xmlns:a16="http://schemas.microsoft.com/office/drawing/2014/main" id="{188D6252-1D17-F144-B6EF-1BF24590B04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277" y="2158073"/>
            <a:ext cx="2664296" cy="261085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7A63FDC-7DDA-F846-8AC9-A6741B529231}"/>
              </a:ext>
            </a:extLst>
          </p:cNvPr>
          <p:cNvSpPr txBox="1"/>
          <p:nvPr/>
        </p:nvSpPr>
        <p:spPr>
          <a:xfrm>
            <a:off x="6183994" y="4414989"/>
            <a:ext cx="59245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000000"/>
                </a:highlight>
                <a:uLnTx/>
                <a:uFillTx/>
                <a:latin typeface="Arial Nova Cond"/>
                <a:ea typeface="+mn-ea"/>
                <a:cs typeface="+mn-cs"/>
              </a:rPr>
              <a:t>Need for science gateways </a:t>
            </a:r>
          </a:p>
        </p:txBody>
      </p:sp>
      <p:sp>
        <p:nvSpPr>
          <p:cNvPr id="23" name="Title 6">
            <a:extLst>
              <a:ext uri="{FF2B5EF4-FFF2-40B4-BE49-F238E27FC236}">
                <a16:creationId xmlns:a16="http://schemas.microsoft.com/office/drawing/2014/main" id="{A4B42FF6-EA6A-7949-AA15-2F98D96C0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62" y="1943341"/>
            <a:ext cx="3937220" cy="2131828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z="4400" kern="1200" dirty="0">
                <a:solidFill>
                  <a:schemeClr val="tx1"/>
                </a:solidFill>
                <a:ea typeface="+mj-ea"/>
                <a:cs typeface="+mj-cs"/>
              </a:rPr>
              <a:t>Research Computing</a:t>
            </a:r>
          </a:p>
        </p:txBody>
      </p:sp>
    </p:spTree>
    <p:extLst>
      <p:ext uri="{BB962C8B-B14F-4D97-AF65-F5344CB8AC3E}">
        <p14:creationId xmlns:p14="http://schemas.microsoft.com/office/powerpoint/2010/main" val="162389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2BC50E0-605C-6C4F-8D59-5D0203FE7B4D}"/>
              </a:ext>
            </a:extLst>
          </p:cNvPr>
          <p:cNvSpPr txBox="1"/>
          <p:nvPr/>
        </p:nvSpPr>
        <p:spPr>
          <a:xfrm>
            <a:off x="6340321" y="223802"/>
            <a:ext cx="18465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Lab Instruments</a:t>
            </a:r>
          </a:p>
        </p:txBody>
      </p:sp>
      <p:pic>
        <p:nvPicPr>
          <p:cNvPr id="69" name="Picture 68" descr="findingData.jpg">
            <a:extLst>
              <a:ext uri="{FF2B5EF4-FFF2-40B4-BE49-F238E27FC236}">
                <a16:creationId xmlns:a16="http://schemas.microsoft.com/office/drawing/2014/main" id="{D8EB3D2D-3D4B-0D4F-80CC-B90498B3AD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8778" y="3259058"/>
            <a:ext cx="2399974" cy="1597073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CD4CE6-9C5B-452B-80C8-3F0CEFB49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A803B34-1FE8-4362-ADC8-A96D059A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blipFill dpi="0" rotWithShape="1">
            <a:blip r:embed="rId3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ova Cond"/>
              <a:ea typeface="+mn-ea"/>
              <a:cs typeface="+mn-c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1D3194C-C534-DA44-A33B-3378907F3B6E}"/>
              </a:ext>
            </a:extLst>
          </p:cNvPr>
          <p:cNvSpPr txBox="1"/>
          <p:nvPr/>
        </p:nvSpPr>
        <p:spPr>
          <a:xfrm>
            <a:off x="9363775" y="6107763"/>
            <a:ext cx="23585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High-speed networks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6FC709B-7C88-6E4B-A2D6-4F10E1E319F3}"/>
              </a:ext>
            </a:extLst>
          </p:cNvPr>
          <p:cNvSpPr txBox="1"/>
          <p:nvPr/>
        </p:nvSpPr>
        <p:spPr>
          <a:xfrm>
            <a:off x="6245037" y="6392285"/>
            <a:ext cx="3043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Research Software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92D35FF-66C2-C446-95D0-AB742A26CDA7}"/>
              </a:ext>
            </a:extLst>
          </p:cNvPr>
          <p:cNvSpPr txBox="1"/>
          <p:nvPr/>
        </p:nvSpPr>
        <p:spPr>
          <a:xfrm>
            <a:off x="9338633" y="224298"/>
            <a:ext cx="19259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Web-based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agile frameworks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0EADA6E-BB1C-EA47-959B-422657A1A709}"/>
              </a:ext>
            </a:extLst>
          </p:cNvPr>
          <p:cNvSpPr txBox="1"/>
          <p:nvPr/>
        </p:nvSpPr>
        <p:spPr>
          <a:xfrm>
            <a:off x="9338633" y="2193154"/>
            <a:ext cx="28132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Distributed data and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computing infrastructures</a:t>
            </a:r>
          </a:p>
        </p:txBody>
      </p:sp>
      <p:pic>
        <p:nvPicPr>
          <p:cNvPr id="71" name="Picture 70" descr="A person in a space suit&#10;&#10;Description automatically generated with low confidence">
            <a:extLst>
              <a:ext uri="{FF2B5EF4-FFF2-40B4-BE49-F238E27FC236}">
                <a16:creationId xmlns:a16="http://schemas.microsoft.com/office/drawing/2014/main" id="{72CE273D-8247-7B46-92FC-9148CB2F21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8096" y="623912"/>
            <a:ext cx="2504613" cy="1408845"/>
          </a:xfrm>
          <a:prstGeom prst="rect">
            <a:avLst/>
          </a:prstGeom>
        </p:spPr>
      </p:pic>
      <p:pic>
        <p:nvPicPr>
          <p:cNvPr id="64" name="Picture 63" descr="minion.jpg">
            <a:extLst>
              <a:ext uri="{FF2B5EF4-FFF2-40B4-BE49-F238E27FC236}">
                <a16:creationId xmlns:a16="http://schemas.microsoft.com/office/drawing/2014/main" id="{E3B9D3F1-FFBC-944D-90E9-AE9FA14A5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12" y="1679496"/>
            <a:ext cx="1683235" cy="930796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8BFA1B59-5948-AF4D-B64D-D9797CDD0589}"/>
              </a:ext>
            </a:extLst>
          </p:cNvPr>
          <p:cNvSpPr txBox="1"/>
          <p:nvPr/>
        </p:nvSpPr>
        <p:spPr>
          <a:xfrm>
            <a:off x="5051358" y="2633536"/>
            <a:ext cx="30713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Data and Compute-intensive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ova Cond"/>
                <a:ea typeface="+mn-ea"/>
                <a:cs typeface="+mn-cs"/>
              </a:rPr>
              <a:t>Problems</a:t>
            </a:r>
          </a:p>
        </p:txBody>
      </p:sp>
      <p:pic>
        <p:nvPicPr>
          <p:cNvPr id="6" name="Picture 5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ED13783A-836F-8E4D-B525-FB6D067E72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3080" y="5088963"/>
            <a:ext cx="2327359" cy="1303321"/>
          </a:xfrm>
          <a:prstGeom prst="rect">
            <a:avLst/>
          </a:prstGeom>
        </p:spPr>
      </p:pic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2040F7B3-5D5B-2F4A-8CA6-EFFEDFFF04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54843" y="4704457"/>
            <a:ext cx="2109691" cy="140132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AA54CBA6-D846-5049-B438-7788E6C0AD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15263" y="2927265"/>
            <a:ext cx="2825073" cy="1368669"/>
          </a:xfrm>
          <a:prstGeom prst="rect">
            <a:avLst/>
          </a:prstGeom>
        </p:spPr>
      </p:pic>
      <p:pic>
        <p:nvPicPr>
          <p:cNvPr id="63" name="Picture 62" descr="A picture containing text&#10;&#10;Description automatically generated">
            <a:extLst>
              <a:ext uri="{FF2B5EF4-FFF2-40B4-BE49-F238E27FC236}">
                <a16:creationId xmlns:a16="http://schemas.microsoft.com/office/drawing/2014/main" id="{2B1DE9B5-15E8-A347-A98D-BCC645DC0AC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38633" y="916918"/>
            <a:ext cx="1925976" cy="1204057"/>
          </a:xfrm>
          <a:prstGeom prst="rect">
            <a:avLst/>
          </a:prstGeom>
        </p:spPr>
      </p:pic>
      <p:pic>
        <p:nvPicPr>
          <p:cNvPr id="22" name="Picture 21" descr="einsteinhappy.jpg">
            <a:extLst>
              <a:ext uri="{FF2B5EF4-FFF2-40B4-BE49-F238E27FC236}">
                <a16:creationId xmlns:a16="http://schemas.microsoft.com/office/drawing/2014/main" id="{BDD99AFC-1827-B84B-987E-E9B56E0386C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810" y="2543816"/>
            <a:ext cx="3340100" cy="2438400"/>
          </a:xfrm>
          <a:prstGeom prst="rect">
            <a:avLst/>
          </a:prstGeom>
        </p:spPr>
      </p:pic>
      <p:sp>
        <p:nvSpPr>
          <p:cNvPr id="23" name="Title 6">
            <a:extLst>
              <a:ext uri="{FF2B5EF4-FFF2-40B4-BE49-F238E27FC236}">
                <a16:creationId xmlns:a16="http://schemas.microsoft.com/office/drawing/2014/main" id="{3C8AF0BF-1A42-E04B-875F-50F276D5B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262" y="1943341"/>
            <a:ext cx="3937220" cy="2131828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z="4400" kern="1200" dirty="0">
                <a:solidFill>
                  <a:schemeClr val="tx1"/>
                </a:solidFill>
                <a:ea typeface="+mj-ea"/>
                <a:cs typeface="+mj-cs"/>
              </a:rPr>
              <a:t>Research Computing</a:t>
            </a:r>
          </a:p>
        </p:txBody>
      </p:sp>
    </p:spTree>
    <p:extLst>
      <p:ext uri="{BB962C8B-B14F-4D97-AF65-F5344CB8AC3E}">
        <p14:creationId xmlns:p14="http://schemas.microsoft.com/office/powerpoint/2010/main" val="4053498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4B30752B-6B36-6D45-8BBA-21F77BFBA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705" y="762000"/>
            <a:ext cx="3810001" cy="202564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YOU ARE NOT ALONE!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473AB9A-09AE-2B4E-94AD-EDA74619551A}"/>
              </a:ext>
            </a:extLst>
          </p:cNvPr>
          <p:cNvSpPr/>
          <p:nvPr/>
        </p:nvSpPr>
        <p:spPr>
          <a:xfrm>
            <a:off x="675705" y="2869502"/>
            <a:ext cx="3810000" cy="3048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dirty="0">
                <a:hlinkClick r:id="rId2"/>
              </a:rPr>
              <a:t>https://</a:t>
            </a:r>
            <a:r>
              <a:rPr lang="en-US" sz="1000">
                <a:hlinkClick r:id="rId2"/>
              </a:rPr>
              <a:t>sciencegateways.org</a:t>
            </a:r>
            <a:r>
              <a:rPr lang="en-US" sz="1000" dirty="0">
                <a:hlinkClick r:id="rId2"/>
              </a:rPr>
              <a:t>/</a:t>
            </a:r>
            <a:endParaRPr lang="en-US" sz="100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0117248B-6207-0641-94DE-43DB4CD8E3B3}"/>
              </a:ext>
            </a:extLst>
          </p:cNvPr>
          <p:cNvSpPr txBox="1">
            <a:spLocks/>
          </p:cNvSpPr>
          <p:nvPr/>
        </p:nvSpPr>
        <p:spPr>
          <a:xfrm>
            <a:off x="457201" y="1371599"/>
            <a:ext cx="3997634" cy="46277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113" algn="ctr"/>
            <a:endParaRPr lang="en-US" b="1" dirty="0"/>
          </a:p>
          <a:p>
            <a:pPr marL="11113" algn="ctr"/>
            <a:endParaRPr lang="en-US" b="1" dirty="0"/>
          </a:p>
          <a:p>
            <a:pPr marL="11113" algn="ctr"/>
            <a:endParaRPr lang="en-US" dirty="0"/>
          </a:p>
          <a:p>
            <a:pPr marL="11113" algn="ctr"/>
            <a:endParaRPr lang="en-US" sz="2400" dirty="0"/>
          </a:p>
          <a:p>
            <a:pPr marL="11113" algn="ctr"/>
            <a:endParaRPr lang="en-US" sz="2400" dirty="0"/>
          </a:p>
          <a:p>
            <a:pPr marL="11113" algn="ctr"/>
            <a:endParaRPr lang="en-US" sz="24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D69962-E7FB-C144-90AB-44FA95BD5A1A}"/>
              </a:ext>
            </a:extLst>
          </p:cNvPr>
          <p:cNvSpPr/>
          <p:nvPr/>
        </p:nvSpPr>
        <p:spPr>
          <a:xfrm>
            <a:off x="6096000" y="2244309"/>
            <a:ext cx="3445565" cy="2314178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sgci-areas-withoutText.png">
            <a:extLst>
              <a:ext uri="{FF2B5EF4-FFF2-40B4-BE49-F238E27FC236}">
                <a16:creationId xmlns:a16="http://schemas.microsoft.com/office/drawing/2014/main" id="{AE28E092-EDEE-0F49-B3CC-9E863C9228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328" y="1054250"/>
            <a:ext cx="4765107" cy="4757302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0DEFB77-4D21-DB45-8E87-E55F11E899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230" y="6323748"/>
            <a:ext cx="1666926" cy="29171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ED153E9-2655-0A4E-B766-4DF482CD693B}"/>
              </a:ext>
            </a:extLst>
          </p:cNvPr>
          <p:cNvSpPr/>
          <p:nvPr/>
        </p:nvSpPr>
        <p:spPr>
          <a:xfrm>
            <a:off x="4823675" y="505093"/>
            <a:ext cx="2200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00000"/>
              </a:lnSpc>
            </a:pPr>
            <a:r>
              <a:rPr lang="en-US"/>
              <a:t>Longer term </a:t>
            </a:r>
            <a:br>
              <a:rPr lang="en-US"/>
            </a:br>
            <a:r>
              <a:rPr lang="en-US"/>
              <a:t>support engagements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D6238AB-8F2B-6543-948F-C002EB5C94B5}"/>
              </a:ext>
            </a:extLst>
          </p:cNvPr>
          <p:cNvSpPr/>
          <p:nvPr/>
        </p:nvSpPr>
        <p:spPr>
          <a:xfrm>
            <a:off x="3382640" y="2853908"/>
            <a:ext cx="1849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00000"/>
              </a:lnSpc>
            </a:pPr>
            <a:r>
              <a:rPr lang="en-US"/>
              <a:t>Diverse expertise </a:t>
            </a:r>
          </a:p>
          <a:p>
            <a:pPr lvl="0" algn="r">
              <a:lnSpc>
                <a:spcPct val="100000"/>
              </a:lnSpc>
            </a:pPr>
            <a:r>
              <a:rPr lang="en-US"/>
              <a:t>on demand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436549-F420-FD48-AC1C-6B1A83606499}"/>
              </a:ext>
            </a:extLst>
          </p:cNvPr>
          <p:cNvSpPr/>
          <p:nvPr/>
        </p:nvSpPr>
        <p:spPr>
          <a:xfrm>
            <a:off x="9850216" y="1597978"/>
            <a:ext cx="2256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Software and visibility </a:t>
            </a:r>
          </a:p>
          <a:p>
            <a:pPr lvl="0">
              <a:lnSpc>
                <a:spcPct val="100000"/>
              </a:lnSpc>
            </a:pPr>
            <a:r>
              <a:rPr lang="en-US"/>
              <a:t>for gateways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3A47BC-E8A7-A342-96F8-A3F502BE782B}"/>
              </a:ext>
            </a:extLst>
          </p:cNvPr>
          <p:cNvSpPr/>
          <p:nvPr/>
        </p:nvSpPr>
        <p:spPr>
          <a:xfrm>
            <a:off x="9891111" y="4558487"/>
            <a:ext cx="22384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Information exchange </a:t>
            </a:r>
          </a:p>
          <a:p>
            <a:pPr lvl="0">
              <a:lnSpc>
                <a:spcPct val="100000"/>
              </a:lnSpc>
            </a:pPr>
            <a:r>
              <a:rPr lang="en-US"/>
              <a:t>in a community </a:t>
            </a:r>
          </a:p>
          <a:p>
            <a:pPr lvl="0">
              <a:lnSpc>
                <a:spcPct val="100000"/>
              </a:lnSpc>
            </a:pPr>
            <a:r>
              <a:rPr lang="en-US"/>
              <a:t>environment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A2089F-58E6-9A4E-BFD3-FCDEC75ED076}"/>
              </a:ext>
            </a:extLst>
          </p:cNvPr>
          <p:cNvSpPr/>
          <p:nvPr/>
        </p:nvSpPr>
        <p:spPr>
          <a:xfrm>
            <a:off x="3382640" y="5386090"/>
            <a:ext cx="2882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00000"/>
              </a:lnSpc>
            </a:pPr>
            <a:r>
              <a:rPr lang="en-US"/>
              <a:t>Student opportunities and</a:t>
            </a:r>
          </a:p>
          <a:p>
            <a:pPr lvl="0" algn="r">
              <a:lnSpc>
                <a:spcPct val="100000"/>
              </a:lnSpc>
            </a:pPr>
            <a:r>
              <a:rPr lang="en-US"/>
              <a:t>more stable career paths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6A7976-8E8C-6347-A381-0879A9CF8D20}"/>
              </a:ext>
            </a:extLst>
          </p:cNvPr>
          <p:cNvSpPr/>
          <p:nvPr/>
        </p:nvSpPr>
        <p:spPr>
          <a:xfrm>
            <a:off x="6096000" y="6261225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>
                <a:effectLst/>
              </a:rPr>
              <a:t>Gesing, S., Wilkins-Diehr, N., Dahan, M., Lawrence, K., Zentner, M., Pierce, M., Hayden, L.B., and Marru, S. "Science Gateways: The Long Road to the Birth of an Institute" Proc. of HICSS-50 (50th Hawaii International Conference on System Sciences), 4-7 January 2017, Hilton Waikoloa, HI, USA, http://hdl.handle.net/10125/41919</a:t>
            </a:r>
          </a:p>
        </p:txBody>
      </p:sp>
    </p:spTree>
    <p:extLst>
      <p:ext uri="{BB962C8B-B14F-4D97-AF65-F5344CB8AC3E}">
        <p14:creationId xmlns:p14="http://schemas.microsoft.com/office/powerpoint/2010/main" val="3267573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F1919565-E08E-0145-BAE6-2715EDAB414A}"/>
              </a:ext>
            </a:extLst>
          </p:cNvPr>
          <p:cNvSpPr txBox="1">
            <a:spLocks/>
          </p:cNvSpPr>
          <p:nvPr/>
        </p:nvSpPr>
        <p:spPr>
          <a:xfrm>
            <a:off x="155448" y="89912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>
              <a:solidFill>
                <a:srgbClr val="1F497D">
                  <a:lumMod val="75000"/>
                </a:srgbClr>
              </a:solidFill>
              <a:latin typeface="Calibri"/>
            </a:endParaRPr>
          </a:p>
        </p:txBody>
      </p:sp>
      <p:sp>
        <p:nvSpPr>
          <p:cNvPr id="10" name="Inhaltsplatzhalter 7">
            <a:extLst>
              <a:ext uri="{FF2B5EF4-FFF2-40B4-BE49-F238E27FC236}">
                <a16:creationId xmlns:a16="http://schemas.microsoft.com/office/drawing/2014/main" id="{395BC62F-C995-E840-BCCE-C0D63A6D5820}"/>
              </a:ext>
            </a:extLst>
          </p:cNvPr>
          <p:cNvSpPr txBox="1">
            <a:spLocks/>
          </p:cNvSpPr>
          <p:nvPr/>
        </p:nvSpPr>
        <p:spPr>
          <a:xfrm>
            <a:off x="155448" y="899120"/>
            <a:ext cx="883615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>
              <a:spcBef>
                <a:spcPct val="20000"/>
              </a:spcBef>
              <a:buFont typeface="Arial"/>
              <a:buChar char="•"/>
              <a:defRPr/>
            </a:pPr>
            <a:endParaRPr lang="en-US" sz="2800" dirty="0">
              <a:solidFill>
                <a:srgbClr val="1F497D">
                  <a:lumMod val="75000"/>
                </a:srgbClr>
              </a:solidFill>
              <a:latin typeface="Calibri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9FC41E-DA27-794F-9C84-CA89FFB66E0E}"/>
              </a:ext>
            </a:extLst>
          </p:cNvPr>
          <p:cNvSpPr/>
          <p:nvPr/>
        </p:nvSpPr>
        <p:spPr>
          <a:xfrm>
            <a:off x="2203415" y="5752586"/>
            <a:ext cx="23649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1113" indent="0">
              <a:spcAft>
                <a:spcPts val="600"/>
              </a:spcAft>
              <a:buNone/>
            </a:pPr>
            <a:r>
              <a:rPr lang="en-US" sz="1400" dirty="0" err="1">
                <a:solidFill>
                  <a:srgbClr val="000000"/>
                </a:solidFill>
              </a:rPr>
              <a:t>HUBzero</a:t>
            </a:r>
            <a:r>
              <a:rPr lang="en-US" sz="1400" dirty="0">
                <a:solidFill>
                  <a:srgbClr val="000000"/>
                </a:solidFill>
              </a:rPr>
              <a:t> instances world wide</a:t>
            </a:r>
            <a:endParaRPr lang="en-US" sz="1400">
              <a:solidFill>
                <a:srgbClr val="000000"/>
              </a:solidFill>
            </a:endParaRPr>
          </a:p>
        </p:txBody>
      </p:sp>
      <p:sp>
        <p:nvSpPr>
          <p:cNvPr id="37" name="Content Placeholder 3">
            <a:extLst>
              <a:ext uri="{FF2B5EF4-FFF2-40B4-BE49-F238E27FC236}">
                <a16:creationId xmlns:a16="http://schemas.microsoft.com/office/drawing/2014/main" id="{248B2AA6-5643-BA4A-9016-5A5B24C6E3EF}"/>
              </a:ext>
            </a:extLst>
          </p:cNvPr>
          <p:cNvSpPr txBox="1">
            <a:spLocks/>
          </p:cNvSpPr>
          <p:nvPr/>
        </p:nvSpPr>
        <p:spPr>
          <a:xfrm>
            <a:off x="596107" y="3235600"/>
            <a:ext cx="5061352" cy="3784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84163" indent="-2730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0238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68375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60475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98613" indent="-27305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2"/>
              </a:buClr>
              <a:buSzPct val="110000"/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endParaRPr lang="en-US" b="1">
              <a:solidFill>
                <a:schemeClr val="tx1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b="1">
                <a:solidFill>
                  <a:srgbClr val="FF0000"/>
                </a:solidFill>
              </a:rPr>
              <a:t>Lessons learned: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b="1">
                <a:solidFill>
                  <a:srgbClr val="FF0000"/>
                </a:solidFill>
              </a:rPr>
              <a:t>Approaches should be technology agnostic, using APIs and standard web technologies OR deliver a complete solution </a:t>
            </a:r>
            <a:br>
              <a:rPr lang="en-US" b="1">
                <a:solidFill>
                  <a:srgbClr val="FF0000"/>
                </a:solidFill>
              </a:rPr>
            </a:br>
            <a:endParaRPr lang="en-US" b="1">
              <a:solidFill>
                <a:srgbClr val="FF00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b="1">
                <a:solidFill>
                  <a:srgbClr val="FF0000"/>
                </a:solidFill>
              </a:rPr>
              <a:t>Community Engagement is key</a:t>
            </a:r>
          </a:p>
          <a:p>
            <a:pPr marL="11113" indent="-228600">
              <a:lnSpc>
                <a:spcPct val="90000"/>
              </a:lnSpc>
            </a:pPr>
            <a:endParaRPr lang="en-US" sz="70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0DF1E4-EA61-7148-B886-AEA4F603F4DA}"/>
              </a:ext>
            </a:extLst>
          </p:cNvPr>
          <p:cNvSpPr/>
          <p:nvPr/>
        </p:nvSpPr>
        <p:spPr>
          <a:xfrm>
            <a:off x="827089" y="949921"/>
            <a:ext cx="10424007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/>
              <a:t>Widely used complete frameworks (HUBzero, Open Science  Framework, Galaxy, </a:t>
            </a:r>
            <a:br>
              <a:rPr lang="en-US" sz="2400"/>
            </a:br>
            <a:r>
              <a:rPr lang="en-US" sz="2400"/>
              <a:t>	Globus Data Portal, etc.) </a:t>
            </a:r>
          </a:p>
          <a:p>
            <a:pPr marL="2286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/>
              <a:t>RESTful APIs and support of multiple programming languages in widely used 	frameworks (Apache Airavata, TAPIS, etc.)</a:t>
            </a:r>
          </a:p>
          <a:p>
            <a:pPr marL="2286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/>
              <a:t>Reused interface implementations (CIPRES, etc.)</a:t>
            </a:r>
          </a:p>
          <a:p>
            <a:pPr marL="2286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/>
              <a:t>Science gateways as a service with provision of hardware in the background </a:t>
            </a:r>
          </a:p>
          <a:p>
            <a:pPr>
              <a:lnSpc>
                <a:spcPct val="90000"/>
              </a:lnSpc>
            </a:pPr>
            <a:r>
              <a:rPr lang="en-US" sz="2400"/>
              <a:t>	(SciGap, etc.)</a:t>
            </a:r>
          </a:p>
        </p:txBody>
      </p:sp>
      <p:sp>
        <p:nvSpPr>
          <p:cNvPr id="16" name="Title 6">
            <a:extLst>
              <a:ext uri="{FF2B5EF4-FFF2-40B4-BE49-F238E27FC236}">
                <a16:creationId xmlns:a16="http://schemas.microsoft.com/office/drawing/2014/main" id="{2EA390C9-6870-6C41-9CB6-2FFDD91B2754}"/>
              </a:ext>
            </a:extLst>
          </p:cNvPr>
          <p:cNvSpPr txBox="1">
            <a:spLocks/>
          </p:cNvSpPr>
          <p:nvPr/>
        </p:nvSpPr>
        <p:spPr>
          <a:xfrm>
            <a:off x="596106" y="201414"/>
            <a:ext cx="8836151" cy="134302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b="1"/>
              <a:t>Science Gateway Technologies</a:t>
            </a:r>
            <a:br>
              <a:rPr lang="en-US" sz="4400" b="1"/>
            </a:br>
            <a:endParaRPr lang="en-US" sz="4400" b="1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A3667F9-7259-4E4E-8124-C5E386D5D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7037" y="3505720"/>
            <a:ext cx="5768856" cy="288442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4CF0D4E-ECC6-2540-A81E-13E766DF7726}"/>
              </a:ext>
            </a:extLst>
          </p:cNvPr>
          <p:cNvSpPr txBox="1"/>
          <p:nvPr/>
        </p:nvSpPr>
        <p:spPr>
          <a:xfrm>
            <a:off x="7350536" y="6404746"/>
            <a:ext cx="32841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/>
            <a:r>
              <a:rPr lang="en-US" sz="1200" dirty="0"/>
              <a:t>Worldwide </a:t>
            </a:r>
            <a:r>
              <a:rPr lang="en-US" sz="1200" dirty="0" err="1"/>
              <a:t>nanoHUB</a:t>
            </a:r>
            <a:r>
              <a:rPr lang="en-US" sz="1200" dirty="0"/>
              <a:t> activity over a 24-hour period</a:t>
            </a:r>
          </a:p>
        </p:txBody>
      </p:sp>
    </p:spTree>
    <p:extLst>
      <p:ext uri="{BB962C8B-B14F-4D97-AF65-F5344CB8AC3E}">
        <p14:creationId xmlns:p14="http://schemas.microsoft.com/office/powerpoint/2010/main" val="412163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B95B9BA8-1D69-4796-85F5-B6D0BD5235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4FEDE913-710D-2E4D-8C81-373027701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902" y="97403"/>
            <a:ext cx="3937220" cy="3331597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z="4400" b="1" kern="1200" dirty="0">
                <a:solidFill>
                  <a:schemeClr val="tx1"/>
                </a:solidFill>
                <a:latin typeface="+mn-lt"/>
                <a:ea typeface="+mj-ea"/>
                <a:cs typeface="+mj-cs"/>
              </a:rPr>
              <a:t>PresQT</a:t>
            </a: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5CD4CE6-9C5B-452B-80C8-3F0CEFB49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AA803B34-1FE8-4362-ADC8-A96D059A37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84562" y="2"/>
            <a:ext cx="2103120" cy="6857999"/>
          </a:xfrm>
          <a:custGeom>
            <a:avLst/>
            <a:gdLst>
              <a:gd name="connsiteX0" fmla="*/ 1435747 w 2227170"/>
              <a:gd name="connsiteY0" fmla="*/ 3430628 h 6857999"/>
              <a:gd name="connsiteX1" fmla="*/ 1463355 w 2227170"/>
              <a:gd name="connsiteY1" fmla="*/ 3435416 h 6857999"/>
              <a:gd name="connsiteX2" fmla="*/ 1512522 w 2227170"/>
              <a:gd name="connsiteY2" fmla="*/ 3453342 h 6857999"/>
              <a:gd name="connsiteX3" fmla="*/ 1689926 w 2227170"/>
              <a:gd name="connsiteY3" fmla="*/ 3476521 h 6857999"/>
              <a:gd name="connsiteX4" fmla="*/ 1714445 w 2227170"/>
              <a:gd name="connsiteY4" fmla="*/ 3473345 h 6857999"/>
              <a:gd name="connsiteX5" fmla="*/ 1891867 w 2227170"/>
              <a:gd name="connsiteY5" fmla="*/ 3461357 h 6857999"/>
              <a:gd name="connsiteX6" fmla="*/ 1903897 w 2227170"/>
              <a:gd name="connsiteY6" fmla="*/ 3459899 h 6857999"/>
              <a:gd name="connsiteX7" fmla="*/ 1939997 w 2227170"/>
              <a:gd name="connsiteY7" fmla="*/ 3575905 h 6857999"/>
              <a:gd name="connsiteX8" fmla="*/ 1959353 w 2227170"/>
              <a:gd name="connsiteY8" fmla="*/ 3640463 h 6857999"/>
              <a:gd name="connsiteX9" fmla="*/ 1972749 w 2227170"/>
              <a:gd name="connsiteY9" fmla="*/ 3697872 h 6857999"/>
              <a:gd name="connsiteX10" fmla="*/ 1974716 w 2227170"/>
              <a:gd name="connsiteY10" fmla="*/ 3706299 h 6857999"/>
              <a:gd name="connsiteX11" fmla="*/ 2015942 w 2227170"/>
              <a:gd name="connsiteY11" fmla="*/ 3982180 h 6857999"/>
              <a:gd name="connsiteX12" fmla="*/ 2031892 w 2227170"/>
              <a:gd name="connsiteY12" fmla="*/ 4071548 h 6857999"/>
              <a:gd name="connsiteX13" fmla="*/ 2036571 w 2227170"/>
              <a:gd name="connsiteY13" fmla="*/ 4171852 h 6857999"/>
              <a:gd name="connsiteX14" fmla="*/ 2058065 w 2227170"/>
              <a:gd name="connsiteY14" fmla="*/ 4334965 h 6857999"/>
              <a:gd name="connsiteX15" fmla="*/ 2089962 w 2227170"/>
              <a:gd name="connsiteY15" fmla="*/ 4652006 h 6857999"/>
              <a:gd name="connsiteX16" fmla="*/ 2091986 w 2227170"/>
              <a:gd name="connsiteY16" fmla="*/ 4720900 h 6857999"/>
              <a:gd name="connsiteX17" fmla="*/ 2116222 w 2227170"/>
              <a:gd name="connsiteY17" fmla="*/ 4899103 h 6857999"/>
              <a:gd name="connsiteX18" fmla="*/ 2134280 w 2227170"/>
              <a:gd name="connsiteY18" fmla="*/ 5006463 h 6857999"/>
              <a:gd name="connsiteX19" fmla="*/ 2140946 w 2227170"/>
              <a:gd name="connsiteY19" fmla="*/ 5094252 h 6857999"/>
              <a:gd name="connsiteX20" fmla="*/ 2139028 w 2227170"/>
              <a:gd name="connsiteY20" fmla="*/ 5170758 h 6857999"/>
              <a:gd name="connsiteX21" fmla="*/ 2154083 w 2227170"/>
              <a:gd name="connsiteY21" fmla="*/ 5374894 h 6857999"/>
              <a:gd name="connsiteX22" fmla="*/ 2159878 w 2227170"/>
              <a:gd name="connsiteY22" fmla="*/ 5456299 h 6857999"/>
              <a:gd name="connsiteX23" fmla="*/ 2189136 w 2227170"/>
              <a:gd name="connsiteY23" fmla="*/ 5669510 h 6857999"/>
              <a:gd name="connsiteX24" fmla="*/ 2203058 w 2227170"/>
              <a:gd name="connsiteY24" fmla="*/ 5848712 h 6857999"/>
              <a:gd name="connsiteX25" fmla="*/ 2211270 w 2227170"/>
              <a:gd name="connsiteY25" fmla="*/ 5923918 h 6857999"/>
              <a:gd name="connsiteX26" fmla="*/ 2218696 w 2227170"/>
              <a:gd name="connsiteY26" fmla="*/ 6094309 h 6857999"/>
              <a:gd name="connsiteX27" fmla="*/ 2227155 w 2227170"/>
              <a:gd name="connsiteY27" fmla="*/ 6191335 h 6857999"/>
              <a:gd name="connsiteX28" fmla="*/ 2219390 w 2227170"/>
              <a:gd name="connsiteY28" fmla="*/ 6424114 h 6857999"/>
              <a:gd name="connsiteX29" fmla="*/ 2209703 w 2227170"/>
              <a:gd name="connsiteY29" fmla="*/ 6664246 h 6857999"/>
              <a:gd name="connsiteX30" fmla="*/ 2199216 w 2227170"/>
              <a:gd name="connsiteY30" fmla="*/ 6795360 h 6857999"/>
              <a:gd name="connsiteX31" fmla="*/ 2197257 w 2227170"/>
              <a:gd name="connsiteY31" fmla="*/ 6857999 h 6857999"/>
              <a:gd name="connsiteX32" fmla="*/ 2026554 w 2227170"/>
              <a:gd name="connsiteY32" fmla="*/ 6857999 h 6857999"/>
              <a:gd name="connsiteX33" fmla="*/ 2060891 w 2227170"/>
              <a:gd name="connsiteY33" fmla="*/ 6720903 h 6857999"/>
              <a:gd name="connsiteX34" fmla="*/ 2012613 w 2227170"/>
              <a:gd name="connsiteY34" fmla="*/ 6617730 h 6857999"/>
              <a:gd name="connsiteX35" fmla="*/ 1960297 w 2227170"/>
              <a:gd name="connsiteY35" fmla="*/ 6560549 h 6857999"/>
              <a:gd name="connsiteX36" fmla="*/ 1911439 w 2227170"/>
              <a:gd name="connsiteY36" fmla="*/ 6409646 h 6857999"/>
              <a:gd name="connsiteX37" fmla="*/ 1941755 w 2227170"/>
              <a:gd name="connsiteY37" fmla="*/ 6379605 h 6857999"/>
              <a:gd name="connsiteX38" fmla="*/ 1967169 w 2227170"/>
              <a:gd name="connsiteY38" fmla="*/ 6277544 h 6857999"/>
              <a:gd name="connsiteX39" fmla="*/ 1982077 w 2227170"/>
              <a:gd name="connsiteY39" fmla="*/ 6165295 h 6857999"/>
              <a:gd name="connsiteX40" fmla="*/ 2021065 w 2227170"/>
              <a:gd name="connsiteY40" fmla="*/ 5971487 h 6857999"/>
              <a:gd name="connsiteX41" fmla="*/ 1973662 w 2227170"/>
              <a:gd name="connsiteY41" fmla="*/ 5832226 h 6857999"/>
              <a:gd name="connsiteX42" fmla="*/ 1953549 w 2227170"/>
              <a:gd name="connsiteY42" fmla="*/ 5778754 h 6857999"/>
              <a:gd name="connsiteX43" fmla="*/ 1942739 w 2227170"/>
              <a:gd name="connsiteY43" fmla="*/ 5729863 h 6857999"/>
              <a:gd name="connsiteX44" fmla="*/ 1940531 w 2227170"/>
              <a:gd name="connsiteY44" fmla="*/ 5674826 h 6857999"/>
              <a:gd name="connsiteX45" fmla="*/ 1921890 w 2227170"/>
              <a:gd name="connsiteY45" fmla="*/ 5540158 h 6857999"/>
              <a:gd name="connsiteX46" fmla="*/ 1895673 w 2227170"/>
              <a:gd name="connsiteY46" fmla="*/ 5464049 h 6857999"/>
              <a:gd name="connsiteX47" fmla="*/ 1883229 w 2227170"/>
              <a:gd name="connsiteY47" fmla="*/ 5299486 h 6857999"/>
              <a:gd name="connsiteX48" fmla="*/ 1867297 w 2227170"/>
              <a:gd name="connsiteY48" fmla="*/ 5186434 h 6857999"/>
              <a:gd name="connsiteX49" fmla="*/ 1829639 w 2227170"/>
              <a:gd name="connsiteY49" fmla="*/ 5064337 h 6857999"/>
              <a:gd name="connsiteX50" fmla="*/ 1823656 w 2227170"/>
              <a:gd name="connsiteY50" fmla="*/ 5047159 h 6857999"/>
              <a:gd name="connsiteX51" fmla="*/ 1793723 w 2227170"/>
              <a:gd name="connsiteY51" fmla="*/ 5003744 h 6857999"/>
              <a:gd name="connsiteX52" fmla="*/ 1679944 w 2227170"/>
              <a:gd name="connsiteY52" fmla="*/ 4930834 h 6857999"/>
              <a:gd name="connsiteX53" fmla="*/ 1657480 w 2227170"/>
              <a:gd name="connsiteY53" fmla="*/ 4911337 h 6857999"/>
              <a:gd name="connsiteX54" fmla="*/ 1594697 w 2227170"/>
              <a:gd name="connsiteY54" fmla="*/ 4754123 h 6857999"/>
              <a:gd name="connsiteX55" fmla="*/ 1610087 w 2227170"/>
              <a:gd name="connsiteY55" fmla="*/ 4701292 h 6857999"/>
              <a:gd name="connsiteX56" fmla="*/ 1645783 w 2227170"/>
              <a:gd name="connsiteY56" fmla="*/ 4645602 h 6857999"/>
              <a:gd name="connsiteX57" fmla="*/ 1671304 w 2227170"/>
              <a:gd name="connsiteY57" fmla="*/ 4516054 h 6857999"/>
              <a:gd name="connsiteX58" fmla="*/ 1664087 w 2227170"/>
              <a:gd name="connsiteY58" fmla="*/ 4465215 h 6857999"/>
              <a:gd name="connsiteX59" fmla="*/ 1638164 w 2227170"/>
              <a:gd name="connsiteY59" fmla="*/ 4374448 h 6857999"/>
              <a:gd name="connsiteX60" fmla="*/ 1588685 w 2227170"/>
              <a:gd name="connsiteY60" fmla="*/ 4300238 h 6857999"/>
              <a:gd name="connsiteX61" fmla="*/ 1505039 w 2227170"/>
              <a:gd name="connsiteY61" fmla="*/ 4190727 h 6857999"/>
              <a:gd name="connsiteX62" fmla="*/ 1493843 w 2227170"/>
              <a:gd name="connsiteY62" fmla="*/ 4001566 h 6857999"/>
              <a:gd name="connsiteX63" fmla="*/ 1491439 w 2227170"/>
              <a:gd name="connsiteY63" fmla="*/ 3929077 h 6857999"/>
              <a:gd name="connsiteX64" fmla="*/ 1470437 w 2227170"/>
              <a:gd name="connsiteY64" fmla="*/ 3732048 h 6857999"/>
              <a:gd name="connsiteX65" fmla="*/ 1471926 w 2227170"/>
              <a:gd name="connsiteY65" fmla="*/ 3713390 h 6857999"/>
              <a:gd name="connsiteX66" fmla="*/ 1471925 w 2227170"/>
              <a:gd name="connsiteY66" fmla="*/ 3713390 h 6857999"/>
              <a:gd name="connsiteX67" fmla="*/ 1475829 w 2227170"/>
              <a:gd name="connsiteY67" fmla="*/ 3664425 h 6857999"/>
              <a:gd name="connsiteX68" fmla="*/ 1477249 w 2227170"/>
              <a:gd name="connsiteY68" fmla="*/ 3641757 h 6857999"/>
              <a:gd name="connsiteX69" fmla="*/ 1442718 w 2227170"/>
              <a:gd name="connsiteY69" fmla="*/ 3455028 h 6857999"/>
              <a:gd name="connsiteX70" fmla="*/ 1436081 w 2227170"/>
              <a:gd name="connsiteY70" fmla="*/ 3434627 h 6857999"/>
              <a:gd name="connsiteX71" fmla="*/ 0 w 2227170"/>
              <a:gd name="connsiteY71" fmla="*/ 0 h 6857999"/>
              <a:gd name="connsiteX72" fmla="*/ 480313 w 2227170"/>
              <a:gd name="connsiteY72" fmla="*/ 0 h 6857999"/>
              <a:gd name="connsiteX73" fmla="*/ 507191 w 2227170"/>
              <a:gd name="connsiteY73" fmla="*/ 126805 h 6857999"/>
              <a:gd name="connsiteX74" fmla="*/ 517515 w 2227170"/>
              <a:gd name="connsiteY74" fmla="*/ 185431 h 6857999"/>
              <a:gd name="connsiteX75" fmla="*/ 602322 w 2227170"/>
              <a:gd name="connsiteY75" fmla="*/ 432867 h 6857999"/>
              <a:gd name="connsiteX76" fmla="*/ 717957 w 2227170"/>
              <a:gd name="connsiteY76" fmla="*/ 662316 h 6857999"/>
              <a:gd name="connsiteX77" fmla="*/ 868507 w 2227170"/>
              <a:gd name="connsiteY77" fmla="*/ 840047 h 6857999"/>
              <a:gd name="connsiteX78" fmla="*/ 903438 w 2227170"/>
              <a:gd name="connsiteY78" fmla="*/ 888795 h 6857999"/>
              <a:gd name="connsiteX79" fmla="*/ 938295 w 2227170"/>
              <a:gd name="connsiteY79" fmla="*/ 1013493 h 6857999"/>
              <a:gd name="connsiteX80" fmla="*/ 962274 w 2227170"/>
              <a:gd name="connsiteY80" fmla="*/ 1122775 h 6857999"/>
              <a:gd name="connsiteX81" fmla="*/ 994395 w 2227170"/>
              <a:gd name="connsiteY81" fmla="*/ 1204073 h 6857999"/>
              <a:gd name="connsiteX82" fmla="*/ 1024698 w 2227170"/>
              <a:gd name="connsiteY82" fmla="*/ 1273134 h 6857999"/>
              <a:gd name="connsiteX83" fmla="*/ 1105920 w 2227170"/>
              <a:gd name="connsiteY83" fmla="*/ 1431309 h 6857999"/>
              <a:gd name="connsiteX84" fmla="*/ 1169137 w 2227170"/>
              <a:gd name="connsiteY84" fmla="*/ 1602741 h 6857999"/>
              <a:gd name="connsiteX85" fmla="*/ 1256045 w 2227170"/>
              <a:gd name="connsiteY85" fmla="*/ 1745656 h 6857999"/>
              <a:gd name="connsiteX86" fmla="*/ 1305410 w 2227170"/>
              <a:gd name="connsiteY86" fmla="*/ 1806507 h 6857999"/>
              <a:gd name="connsiteX87" fmla="*/ 1328595 w 2227170"/>
              <a:gd name="connsiteY87" fmla="*/ 1923029 h 6857999"/>
              <a:gd name="connsiteX88" fmla="*/ 1372362 w 2227170"/>
              <a:gd name="connsiteY88" fmla="*/ 2051976 h 6857999"/>
              <a:gd name="connsiteX89" fmla="*/ 1420614 w 2227170"/>
              <a:gd name="connsiteY89" fmla="*/ 2145889 h 6857999"/>
              <a:gd name="connsiteX90" fmla="*/ 1451666 w 2227170"/>
              <a:gd name="connsiteY90" fmla="*/ 2217503 h 6857999"/>
              <a:gd name="connsiteX91" fmla="*/ 1479100 w 2227170"/>
              <a:gd name="connsiteY91" fmla="*/ 2316384 h 6857999"/>
              <a:gd name="connsiteX92" fmla="*/ 1519073 w 2227170"/>
              <a:gd name="connsiteY92" fmla="*/ 2417297 h 6857999"/>
              <a:gd name="connsiteX93" fmla="*/ 1545426 w 2227170"/>
              <a:gd name="connsiteY93" fmla="*/ 2467287 h 6857999"/>
              <a:gd name="connsiteX94" fmla="*/ 1587486 w 2227170"/>
              <a:gd name="connsiteY94" fmla="*/ 2562780 h 6857999"/>
              <a:gd name="connsiteX95" fmla="*/ 1625487 w 2227170"/>
              <a:gd name="connsiteY95" fmla="*/ 2660424 h 6857999"/>
              <a:gd name="connsiteX96" fmla="*/ 1659666 w 2227170"/>
              <a:gd name="connsiteY96" fmla="*/ 2838661 h 6857999"/>
              <a:gd name="connsiteX97" fmla="*/ 1723303 w 2227170"/>
              <a:gd name="connsiteY97" fmla="*/ 3005526 h 6857999"/>
              <a:gd name="connsiteX98" fmla="*/ 1768467 w 2227170"/>
              <a:gd name="connsiteY98" fmla="*/ 3137119 h 6857999"/>
              <a:gd name="connsiteX99" fmla="*/ 1799379 w 2227170"/>
              <a:gd name="connsiteY99" fmla="*/ 3214434 h 6857999"/>
              <a:gd name="connsiteX100" fmla="*/ 1872393 w 2227170"/>
              <a:gd name="connsiteY100" fmla="*/ 3358657 h 6857999"/>
              <a:gd name="connsiteX101" fmla="*/ 1903898 w 2227170"/>
              <a:gd name="connsiteY101" fmla="*/ 3459898 h 6857999"/>
              <a:gd name="connsiteX102" fmla="*/ 1891868 w 2227170"/>
              <a:gd name="connsiteY102" fmla="*/ 3461356 h 6857999"/>
              <a:gd name="connsiteX103" fmla="*/ 1714447 w 2227170"/>
              <a:gd name="connsiteY103" fmla="*/ 3473344 h 6857999"/>
              <a:gd name="connsiteX104" fmla="*/ 1689927 w 2227170"/>
              <a:gd name="connsiteY104" fmla="*/ 3476520 h 6857999"/>
              <a:gd name="connsiteX105" fmla="*/ 1512523 w 2227170"/>
              <a:gd name="connsiteY105" fmla="*/ 3453342 h 6857999"/>
              <a:gd name="connsiteX106" fmla="*/ 1463356 w 2227170"/>
              <a:gd name="connsiteY106" fmla="*/ 3435415 h 6857999"/>
              <a:gd name="connsiteX107" fmla="*/ 1435748 w 2227170"/>
              <a:gd name="connsiteY107" fmla="*/ 3430627 h 6857999"/>
              <a:gd name="connsiteX108" fmla="*/ 1434021 w 2227170"/>
              <a:gd name="connsiteY108" fmla="*/ 3409971 h 6857999"/>
              <a:gd name="connsiteX109" fmla="*/ 1403697 w 2227170"/>
              <a:gd name="connsiteY109" fmla="*/ 3352066 h 6857999"/>
              <a:gd name="connsiteX110" fmla="*/ 1304079 w 2227170"/>
              <a:gd name="connsiteY110" fmla="*/ 3288499 h 6857999"/>
              <a:gd name="connsiteX111" fmla="*/ 1263513 w 2227170"/>
              <a:gd name="connsiteY111" fmla="*/ 3224801 h 6857999"/>
              <a:gd name="connsiteX112" fmla="*/ 1239849 w 2227170"/>
              <a:gd name="connsiteY112" fmla="*/ 3179271 h 6857999"/>
              <a:gd name="connsiteX113" fmla="*/ 1200295 w 2227170"/>
              <a:gd name="connsiteY113" fmla="*/ 3136681 h 6857999"/>
              <a:gd name="connsiteX114" fmla="*/ 1098516 w 2227170"/>
              <a:gd name="connsiteY114" fmla="*/ 3085335 h 6857999"/>
              <a:gd name="connsiteX115" fmla="*/ 1011619 w 2227170"/>
              <a:gd name="connsiteY115" fmla="*/ 3016205 h 6857999"/>
              <a:gd name="connsiteX116" fmla="*/ 973275 w 2227170"/>
              <a:gd name="connsiteY116" fmla="*/ 2908439 h 6857999"/>
              <a:gd name="connsiteX117" fmla="*/ 954491 w 2227170"/>
              <a:gd name="connsiteY117" fmla="*/ 2842361 h 6857999"/>
              <a:gd name="connsiteX118" fmla="*/ 1016911 w 2227170"/>
              <a:gd name="connsiteY118" fmla="*/ 2599848 h 6857999"/>
              <a:gd name="connsiteX119" fmla="*/ 1067676 w 2227170"/>
              <a:gd name="connsiteY119" fmla="*/ 2435466 h 6857999"/>
              <a:gd name="connsiteX120" fmla="*/ 1065045 w 2227170"/>
              <a:gd name="connsiteY120" fmla="*/ 2378738 h 6857999"/>
              <a:gd name="connsiteX121" fmla="*/ 998558 w 2227170"/>
              <a:gd name="connsiteY121" fmla="*/ 2210113 h 6857999"/>
              <a:gd name="connsiteX122" fmla="*/ 980810 w 2227170"/>
              <a:gd name="connsiteY122" fmla="*/ 2050248 h 6857999"/>
              <a:gd name="connsiteX123" fmla="*/ 985875 w 2227170"/>
              <a:gd name="connsiteY123" fmla="*/ 1932531 h 6857999"/>
              <a:gd name="connsiteX124" fmla="*/ 991251 w 2227170"/>
              <a:gd name="connsiteY124" fmla="*/ 1831462 h 6857999"/>
              <a:gd name="connsiteX125" fmla="*/ 983833 w 2227170"/>
              <a:gd name="connsiteY125" fmla="*/ 1708173 h 6857999"/>
              <a:gd name="connsiteX126" fmla="*/ 966921 w 2227170"/>
              <a:gd name="connsiteY126" fmla="*/ 1636638 h 6857999"/>
              <a:gd name="connsiteX127" fmla="*/ 944156 w 2227170"/>
              <a:gd name="connsiteY127" fmla="*/ 1523444 h 6857999"/>
              <a:gd name="connsiteX128" fmla="*/ 910490 w 2227170"/>
              <a:gd name="connsiteY128" fmla="*/ 1405991 h 6857999"/>
              <a:gd name="connsiteX129" fmla="*/ 853488 w 2227170"/>
              <a:gd name="connsiteY129" fmla="*/ 1311394 h 6857999"/>
              <a:gd name="connsiteX130" fmla="*/ 801804 w 2227170"/>
              <a:gd name="connsiteY130" fmla="*/ 1257566 h 6857999"/>
              <a:gd name="connsiteX131" fmla="*/ 737368 w 2227170"/>
              <a:gd name="connsiteY131" fmla="*/ 1112096 h 6857999"/>
              <a:gd name="connsiteX132" fmla="*/ 597412 w 2227170"/>
              <a:gd name="connsiteY132" fmla="*/ 969072 h 6857999"/>
              <a:gd name="connsiteX133" fmla="*/ 542819 w 2227170"/>
              <a:gd name="connsiteY133" fmla="*/ 884069 h 6857999"/>
              <a:gd name="connsiteX134" fmla="*/ 530439 w 2227170"/>
              <a:gd name="connsiteY134" fmla="*/ 838495 h 6857999"/>
              <a:gd name="connsiteX135" fmla="*/ 495418 w 2227170"/>
              <a:gd name="connsiteY135" fmla="*/ 758969 h 6857999"/>
              <a:gd name="connsiteX136" fmla="*/ 467896 w 2227170"/>
              <a:gd name="connsiteY136" fmla="*/ 710990 h 6857999"/>
              <a:gd name="connsiteX137" fmla="*/ 360952 w 2227170"/>
              <a:gd name="connsiteY137" fmla="*/ 575332 h 6857999"/>
              <a:gd name="connsiteX138" fmla="*/ 329420 w 2227170"/>
              <a:gd name="connsiteY138" fmla="*/ 533869 h 6857999"/>
              <a:gd name="connsiteX139" fmla="*/ 277101 w 2227170"/>
              <a:gd name="connsiteY139" fmla="*/ 450003 h 6857999"/>
              <a:gd name="connsiteX140" fmla="*/ 262642 w 2227170"/>
              <a:gd name="connsiteY140" fmla="*/ 414480 h 6857999"/>
              <a:gd name="connsiteX141" fmla="*/ 219625 w 2227170"/>
              <a:gd name="connsiteY141" fmla="*/ 349349 h 6857999"/>
              <a:gd name="connsiteX142" fmla="*/ 104836 w 2227170"/>
              <a:gd name="connsiteY142" fmla="*/ 192439 h 6857999"/>
              <a:gd name="connsiteX143" fmla="*/ 37941 w 2227170"/>
              <a:gd name="connsiteY143" fmla="*/ 122586 h 6857999"/>
              <a:gd name="connsiteX144" fmla="*/ 16247 w 2227170"/>
              <a:gd name="connsiteY144" fmla="*/ 6147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2227170" h="6857999">
                <a:moveTo>
                  <a:pt x="1435747" y="3430628"/>
                </a:moveTo>
                <a:lnTo>
                  <a:pt x="1463355" y="3435416"/>
                </a:lnTo>
                <a:cubicBezTo>
                  <a:pt x="1480184" y="3439826"/>
                  <a:pt x="1496566" y="3445726"/>
                  <a:pt x="1512522" y="3453342"/>
                </a:cubicBezTo>
                <a:cubicBezTo>
                  <a:pt x="1561201" y="3476708"/>
                  <a:pt x="1623580" y="3483625"/>
                  <a:pt x="1689926" y="3476521"/>
                </a:cubicBezTo>
                <a:cubicBezTo>
                  <a:pt x="1698220" y="3475588"/>
                  <a:pt x="1708677" y="3471849"/>
                  <a:pt x="1714445" y="3473345"/>
                </a:cubicBezTo>
                <a:cubicBezTo>
                  <a:pt x="1779620" y="3489747"/>
                  <a:pt x="1834653" y="3472188"/>
                  <a:pt x="1891867" y="3461357"/>
                </a:cubicBezTo>
                <a:lnTo>
                  <a:pt x="1903897" y="3459899"/>
                </a:lnTo>
                <a:lnTo>
                  <a:pt x="1939997" y="3575905"/>
                </a:lnTo>
                <a:cubicBezTo>
                  <a:pt x="1946484" y="3597372"/>
                  <a:pt x="1953252" y="3618812"/>
                  <a:pt x="1959353" y="3640463"/>
                </a:cubicBezTo>
                <a:lnTo>
                  <a:pt x="1972749" y="3697872"/>
                </a:lnTo>
                <a:lnTo>
                  <a:pt x="1974716" y="3706299"/>
                </a:lnTo>
                <a:cubicBezTo>
                  <a:pt x="1990622" y="3797563"/>
                  <a:pt x="2002102" y="3890387"/>
                  <a:pt x="2015942" y="3982180"/>
                </a:cubicBezTo>
                <a:cubicBezTo>
                  <a:pt x="2020339" y="4012204"/>
                  <a:pt x="2028650" y="4041142"/>
                  <a:pt x="2031892" y="4071548"/>
                </a:cubicBezTo>
                <a:cubicBezTo>
                  <a:pt x="2035443" y="4104448"/>
                  <a:pt x="2033020" y="4138953"/>
                  <a:pt x="2036571" y="4171852"/>
                </a:cubicBezTo>
                <a:cubicBezTo>
                  <a:pt x="2042360" y="4226575"/>
                  <a:pt x="2052059" y="4280215"/>
                  <a:pt x="2058065" y="4334965"/>
                </a:cubicBezTo>
                <a:cubicBezTo>
                  <a:pt x="2069516" y="4440581"/>
                  <a:pt x="2079848" y="4546311"/>
                  <a:pt x="2089962" y="4652006"/>
                </a:cubicBezTo>
                <a:cubicBezTo>
                  <a:pt x="2092086" y="4674630"/>
                  <a:pt x="2089393" y="4698483"/>
                  <a:pt x="2091986" y="4720900"/>
                </a:cubicBezTo>
                <a:cubicBezTo>
                  <a:pt x="2099090" y="4780437"/>
                  <a:pt x="2107526" y="4839889"/>
                  <a:pt x="2116222" y="4899103"/>
                </a:cubicBezTo>
                <a:cubicBezTo>
                  <a:pt x="2121567" y="4934975"/>
                  <a:pt x="2129409" y="4970386"/>
                  <a:pt x="2134280" y="5006463"/>
                </a:cubicBezTo>
                <a:cubicBezTo>
                  <a:pt x="2138181" y="5035327"/>
                  <a:pt x="2140233" y="5064748"/>
                  <a:pt x="2140946" y="5094252"/>
                </a:cubicBezTo>
                <a:cubicBezTo>
                  <a:pt x="2141573" y="5119660"/>
                  <a:pt x="2137495" y="5145495"/>
                  <a:pt x="2139028" y="5170758"/>
                </a:cubicBezTo>
                <a:cubicBezTo>
                  <a:pt x="2143115" y="5239128"/>
                  <a:pt x="2149053" y="5306937"/>
                  <a:pt x="2154083" y="5374894"/>
                </a:cubicBezTo>
                <a:cubicBezTo>
                  <a:pt x="2156003" y="5402116"/>
                  <a:pt x="2156328" y="5429662"/>
                  <a:pt x="2159878" y="5456299"/>
                </a:cubicBezTo>
                <a:cubicBezTo>
                  <a:pt x="2169087" y="5527565"/>
                  <a:pt x="2181047" y="5598128"/>
                  <a:pt x="2189136" y="5669510"/>
                </a:cubicBezTo>
                <a:cubicBezTo>
                  <a:pt x="2195841" y="5728715"/>
                  <a:pt x="2198200" y="5788945"/>
                  <a:pt x="2203058" y="5848712"/>
                </a:cubicBezTo>
                <a:cubicBezTo>
                  <a:pt x="2205241" y="5874065"/>
                  <a:pt x="2209957" y="5898688"/>
                  <a:pt x="2211270" y="5923918"/>
                </a:cubicBezTo>
                <a:cubicBezTo>
                  <a:pt x="2214375" y="5980441"/>
                  <a:pt x="2215629" y="6037520"/>
                  <a:pt x="2218696" y="6094309"/>
                </a:cubicBezTo>
                <a:cubicBezTo>
                  <a:pt x="2220549" y="6126699"/>
                  <a:pt x="2227542" y="6158719"/>
                  <a:pt x="2227155" y="6191335"/>
                </a:cubicBezTo>
                <a:cubicBezTo>
                  <a:pt x="2226207" y="6268795"/>
                  <a:pt x="2222365" y="6346394"/>
                  <a:pt x="2219390" y="6424114"/>
                </a:cubicBezTo>
                <a:cubicBezTo>
                  <a:pt x="2216292" y="6504264"/>
                  <a:pt x="2213668" y="6584212"/>
                  <a:pt x="2209703" y="6664246"/>
                </a:cubicBezTo>
                <a:cubicBezTo>
                  <a:pt x="2207306" y="6708013"/>
                  <a:pt x="2201832" y="6751624"/>
                  <a:pt x="2199216" y="6795360"/>
                </a:cubicBezTo>
                <a:lnTo>
                  <a:pt x="2197257" y="6857999"/>
                </a:lnTo>
                <a:lnTo>
                  <a:pt x="2026554" y="6857999"/>
                </a:lnTo>
                <a:lnTo>
                  <a:pt x="2060891" y="6720903"/>
                </a:lnTo>
                <a:cubicBezTo>
                  <a:pt x="2072503" y="6665089"/>
                  <a:pt x="2056350" y="6635319"/>
                  <a:pt x="2012613" y="6617730"/>
                </a:cubicBezTo>
                <a:cubicBezTo>
                  <a:pt x="1988364" y="6607784"/>
                  <a:pt x="1962210" y="6595663"/>
                  <a:pt x="1960297" y="6560549"/>
                </a:cubicBezTo>
                <a:cubicBezTo>
                  <a:pt x="1957307" y="6503223"/>
                  <a:pt x="1960688" y="6444619"/>
                  <a:pt x="1911439" y="6409646"/>
                </a:cubicBezTo>
                <a:cubicBezTo>
                  <a:pt x="1925288" y="6396076"/>
                  <a:pt x="1933540" y="6387707"/>
                  <a:pt x="1941755" y="6379605"/>
                </a:cubicBezTo>
                <a:cubicBezTo>
                  <a:pt x="1964582" y="6357226"/>
                  <a:pt x="1980146" y="6306327"/>
                  <a:pt x="1967169" y="6277544"/>
                </a:cubicBezTo>
                <a:cubicBezTo>
                  <a:pt x="1948370" y="6235151"/>
                  <a:pt x="1957958" y="6200015"/>
                  <a:pt x="1982077" y="6165295"/>
                </a:cubicBezTo>
                <a:cubicBezTo>
                  <a:pt x="2022088" y="6107214"/>
                  <a:pt x="2024735" y="6036528"/>
                  <a:pt x="2021065" y="5971487"/>
                </a:cubicBezTo>
                <a:cubicBezTo>
                  <a:pt x="2018464" y="5922385"/>
                  <a:pt x="2008510" y="5868982"/>
                  <a:pt x="1973662" y="5832226"/>
                </a:cubicBezTo>
                <a:cubicBezTo>
                  <a:pt x="1962477" y="5820581"/>
                  <a:pt x="1959306" y="5797535"/>
                  <a:pt x="1953549" y="5778754"/>
                </a:cubicBezTo>
                <a:cubicBezTo>
                  <a:pt x="1948891" y="5763124"/>
                  <a:pt x="1944782" y="5746757"/>
                  <a:pt x="1942739" y="5729863"/>
                </a:cubicBezTo>
                <a:cubicBezTo>
                  <a:pt x="1940409" y="5711839"/>
                  <a:pt x="1936175" y="5691638"/>
                  <a:pt x="1940531" y="5674826"/>
                </a:cubicBezTo>
                <a:cubicBezTo>
                  <a:pt x="1953455" y="5623827"/>
                  <a:pt x="1948183" y="5581155"/>
                  <a:pt x="1921890" y="5540158"/>
                </a:cubicBezTo>
                <a:cubicBezTo>
                  <a:pt x="1908295" y="5518914"/>
                  <a:pt x="1892512" y="5488106"/>
                  <a:pt x="1895673" y="5464049"/>
                </a:cubicBezTo>
                <a:cubicBezTo>
                  <a:pt x="1903251" y="5405489"/>
                  <a:pt x="1894476" y="5354705"/>
                  <a:pt x="1883229" y="5299486"/>
                </a:cubicBezTo>
                <a:cubicBezTo>
                  <a:pt x="1876073" y="5263904"/>
                  <a:pt x="1873244" y="5224301"/>
                  <a:pt x="1867297" y="5186434"/>
                </a:cubicBezTo>
                <a:cubicBezTo>
                  <a:pt x="1860260" y="5142157"/>
                  <a:pt x="1861988" y="5095296"/>
                  <a:pt x="1829639" y="5064337"/>
                </a:cubicBezTo>
                <a:cubicBezTo>
                  <a:pt x="1826152" y="5060853"/>
                  <a:pt x="1826740" y="5051950"/>
                  <a:pt x="1823656" y="5047159"/>
                </a:cubicBezTo>
                <a:cubicBezTo>
                  <a:pt x="1814298" y="5031960"/>
                  <a:pt x="1806371" y="5012874"/>
                  <a:pt x="1793723" y="5003744"/>
                </a:cubicBezTo>
                <a:cubicBezTo>
                  <a:pt x="1756761" y="4977307"/>
                  <a:pt x="1717858" y="4955228"/>
                  <a:pt x="1679944" y="4930834"/>
                </a:cubicBezTo>
                <a:cubicBezTo>
                  <a:pt x="1671835" y="4925607"/>
                  <a:pt x="1661303" y="4920315"/>
                  <a:pt x="1657480" y="4911337"/>
                </a:cubicBezTo>
                <a:cubicBezTo>
                  <a:pt x="1635585" y="4859522"/>
                  <a:pt x="1614886" y="4807057"/>
                  <a:pt x="1594697" y="4754123"/>
                </a:cubicBezTo>
                <a:cubicBezTo>
                  <a:pt x="1586633" y="4732840"/>
                  <a:pt x="1595035" y="4717144"/>
                  <a:pt x="1610087" y="4701292"/>
                </a:cubicBezTo>
                <a:cubicBezTo>
                  <a:pt x="1624417" y="4685883"/>
                  <a:pt x="1639744" y="4666529"/>
                  <a:pt x="1645783" y="4645602"/>
                </a:cubicBezTo>
                <a:cubicBezTo>
                  <a:pt x="1657646" y="4603705"/>
                  <a:pt x="1665182" y="4559572"/>
                  <a:pt x="1671304" y="4516054"/>
                </a:cubicBezTo>
                <a:cubicBezTo>
                  <a:pt x="1673597" y="4499770"/>
                  <a:pt x="1668234" y="4481320"/>
                  <a:pt x="1664087" y="4465215"/>
                </a:cubicBezTo>
                <a:cubicBezTo>
                  <a:pt x="1656218" y="4434707"/>
                  <a:pt x="1643929" y="4405752"/>
                  <a:pt x="1638164" y="4374448"/>
                </a:cubicBezTo>
                <a:cubicBezTo>
                  <a:pt x="1631557" y="4338122"/>
                  <a:pt x="1616055" y="4314707"/>
                  <a:pt x="1588685" y="4300238"/>
                </a:cubicBezTo>
                <a:cubicBezTo>
                  <a:pt x="1547937" y="4278712"/>
                  <a:pt x="1523199" y="4237659"/>
                  <a:pt x="1505039" y="4190727"/>
                </a:cubicBezTo>
                <a:cubicBezTo>
                  <a:pt x="1481808" y="4131100"/>
                  <a:pt x="1492604" y="4065370"/>
                  <a:pt x="1493843" y="4001566"/>
                </a:cubicBezTo>
                <a:cubicBezTo>
                  <a:pt x="1494406" y="3977140"/>
                  <a:pt x="1495513" y="3951977"/>
                  <a:pt x="1491439" y="3929077"/>
                </a:cubicBezTo>
                <a:cubicBezTo>
                  <a:pt x="1480036" y="3863970"/>
                  <a:pt x="1469366" y="3798964"/>
                  <a:pt x="1470437" y="3732048"/>
                </a:cubicBezTo>
                <a:lnTo>
                  <a:pt x="1471926" y="3713390"/>
                </a:lnTo>
                <a:lnTo>
                  <a:pt x="1471925" y="3713390"/>
                </a:lnTo>
                <a:lnTo>
                  <a:pt x="1475829" y="3664425"/>
                </a:lnTo>
                <a:cubicBezTo>
                  <a:pt x="1476881" y="3656951"/>
                  <a:pt x="1477283" y="3649381"/>
                  <a:pt x="1477249" y="3641757"/>
                </a:cubicBezTo>
                <a:cubicBezTo>
                  <a:pt x="1477488" y="3575629"/>
                  <a:pt x="1483447" y="3508130"/>
                  <a:pt x="1442718" y="3455028"/>
                </a:cubicBezTo>
                <a:cubicBezTo>
                  <a:pt x="1438983" y="3450146"/>
                  <a:pt x="1437151" y="3442741"/>
                  <a:pt x="1436081" y="3434627"/>
                </a:cubicBezTo>
                <a:close/>
                <a:moveTo>
                  <a:pt x="0" y="0"/>
                </a:moveTo>
                <a:lnTo>
                  <a:pt x="480313" y="0"/>
                </a:lnTo>
                <a:lnTo>
                  <a:pt x="507191" y="126805"/>
                </a:lnTo>
                <a:cubicBezTo>
                  <a:pt x="510850" y="146378"/>
                  <a:pt x="511427" y="167424"/>
                  <a:pt x="517515" y="185431"/>
                </a:cubicBezTo>
                <a:cubicBezTo>
                  <a:pt x="545215" y="268285"/>
                  <a:pt x="576289" y="349161"/>
                  <a:pt x="602322" y="432867"/>
                </a:cubicBezTo>
                <a:cubicBezTo>
                  <a:pt x="629316" y="519159"/>
                  <a:pt x="664449" y="597886"/>
                  <a:pt x="717957" y="662316"/>
                </a:cubicBezTo>
                <a:cubicBezTo>
                  <a:pt x="767691" y="722133"/>
                  <a:pt x="818517" y="780468"/>
                  <a:pt x="868507" y="840047"/>
                </a:cubicBezTo>
                <a:cubicBezTo>
                  <a:pt x="881192" y="855172"/>
                  <a:pt x="896631" y="869597"/>
                  <a:pt x="903438" y="888795"/>
                </a:cubicBezTo>
                <a:cubicBezTo>
                  <a:pt x="917728" y="928650"/>
                  <a:pt x="927846" y="971457"/>
                  <a:pt x="938295" y="1013493"/>
                </a:cubicBezTo>
                <a:cubicBezTo>
                  <a:pt x="947146" y="1049587"/>
                  <a:pt x="952227" y="1087329"/>
                  <a:pt x="962274" y="1122775"/>
                </a:cubicBezTo>
                <a:cubicBezTo>
                  <a:pt x="970228" y="1151120"/>
                  <a:pt x="983145" y="1177171"/>
                  <a:pt x="994395" y="1204073"/>
                </a:cubicBezTo>
                <a:cubicBezTo>
                  <a:pt x="1004144" y="1227496"/>
                  <a:pt x="1011858" y="1252812"/>
                  <a:pt x="1024698" y="1273134"/>
                </a:cubicBezTo>
                <a:cubicBezTo>
                  <a:pt x="1055755" y="1322698"/>
                  <a:pt x="1086123" y="1372439"/>
                  <a:pt x="1105920" y="1431309"/>
                </a:cubicBezTo>
                <a:cubicBezTo>
                  <a:pt x="1125612" y="1489349"/>
                  <a:pt x="1148972" y="1544909"/>
                  <a:pt x="1169137" y="1602741"/>
                </a:cubicBezTo>
                <a:cubicBezTo>
                  <a:pt x="1188802" y="1659416"/>
                  <a:pt x="1211781" y="1711385"/>
                  <a:pt x="1256045" y="1745656"/>
                </a:cubicBezTo>
                <a:cubicBezTo>
                  <a:pt x="1275564" y="1760924"/>
                  <a:pt x="1296322" y="1781541"/>
                  <a:pt x="1305410" y="1806507"/>
                </a:cubicBezTo>
                <a:cubicBezTo>
                  <a:pt x="1318315" y="1842083"/>
                  <a:pt x="1318707" y="1884882"/>
                  <a:pt x="1328595" y="1923029"/>
                </a:cubicBezTo>
                <a:cubicBezTo>
                  <a:pt x="1340183" y="1967950"/>
                  <a:pt x="1348451" y="2019205"/>
                  <a:pt x="1372362" y="2051976"/>
                </a:cubicBezTo>
                <a:cubicBezTo>
                  <a:pt x="1393690" y="2081114"/>
                  <a:pt x="1409558" y="2109756"/>
                  <a:pt x="1420614" y="2145889"/>
                </a:cubicBezTo>
                <a:cubicBezTo>
                  <a:pt x="1428329" y="2171204"/>
                  <a:pt x="1446013" y="2191660"/>
                  <a:pt x="1451666" y="2217503"/>
                </a:cubicBezTo>
                <a:cubicBezTo>
                  <a:pt x="1459262" y="2251515"/>
                  <a:pt x="1464220" y="2285429"/>
                  <a:pt x="1479100" y="2316384"/>
                </a:cubicBezTo>
                <a:cubicBezTo>
                  <a:pt x="1494480" y="2348495"/>
                  <a:pt x="1505180" y="2384032"/>
                  <a:pt x="1519073" y="2417297"/>
                </a:cubicBezTo>
                <a:cubicBezTo>
                  <a:pt x="1526537" y="2434955"/>
                  <a:pt x="1537451" y="2450104"/>
                  <a:pt x="1545426" y="2467287"/>
                </a:cubicBezTo>
                <a:cubicBezTo>
                  <a:pt x="1560015" y="2498743"/>
                  <a:pt x="1574095" y="2530674"/>
                  <a:pt x="1587486" y="2562780"/>
                </a:cubicBezTo>
                <a:cubicBezTo>
                  <a:pt x="1600880" y="2594883"/>
                  <a:pt x="1617279" y="2626052"/>
                  <a:pt x="1625487" y="2660424"/>
                </a:cubicBezTo>
                <a:cubicBezTo>
                  <a:pt x="1639356" y="2719002"/>
                  <a:pt x="1643839" y="2781437"/>
                  <a:pt x="1659666" y="2838661"/>
                </a:cubicBezTo>
                <a:cubicBezTo>
                  <a:pt x="1675816" y="2896745"/>
                  <a:pt x="1698487" y="2952480"/>
                  <a:pt x="1723303" y="3005526"/>
                </a:cubicBezTo>
                <a:cubicBezTo>
                  <a:pt x="1742828" y="3047477"/>
                  <a:pt x="1762476" y="3086994"/>
                  <a:pt x="1768467" y="3137119"/>
                </a:cubicBezTo>
                <a:cubicBezTo>
                  <a:pt x="1771830" y="3165089"/>
                  <a:pt x="1783459" y="3195584"/>
                  <a:pt x="1799379" y="3214434"/>
                </a:cubicBezTo>
                <a:cubicBezTo>
                  <a:pt x="1834097" y="3255256"/>
                  <a:pt x="1855719" y="3304309"/>
                  <a:pt x="1872393" y="3358657"/>
                </a:cubicBezTo>
                <a:lnTo>
                  <a:pt x="1903898" y="3459898"/>
                </a:lnTo>
                <a:lnTo>
                  <a:pt x="1891868" y="3461356"/>
                </a:lnTo>
                <a:cubicBezTo>
                  <a:pt x="1834654" y="3472187"/>
                  <a:pt x="1779621" y="3489747"/>
                  <a:pt x="1714447" y="3473344"/>
                </a:cubicBezTo>
                <a:cubicBezTo>
                  <a:pt x="1708678" y="3471848"/>
                  <a:pt x="1698221" y="3475587"/>
                  <a:pt x="1689927" y="3476520"/>
                </a:cubicBezTo>
                <a:cubicBezTo>
                  <a:pt x="1623581" y="3483624"/>
                  <a:pt x="1561203" y="3476707"/>
                  <a:pt x="1512523" y="3453342"/>
                </a:cubicBezTo>
                <a:cubicBezTo>
                  <a:pt x="1496568" y="3445724"/>
                  <a:pt x="1480185" y="3439824"/>
                  <a:pt x="1463356" y="3435415"/>
                </a:cubicBezTo>
                <a:lnTo>
                  <a:pt x="1435748" y="3430627"/>
                </a:lnTo>
                <a:lnTo>
                  <a:pt x="1434021" y="3409971"/>
                </a:lnTo>
                <a:cubicBezTo>
                  <a:pt x="1432029" y="3383279"/>
                  <a:pt x="1422980" y="3364307"/>
                  <a:pt x="1403697" y="3352066"/>
                </a:cubicBezTo>
                <a:cubicBezTo>
                  <a:pt x="1370357" y="3331312"/>
                  <a:pt x="1338080" y="3307714"/>
                  <a:pt x="1304079" y="3288499"/>
                </a:cubicBezTo>
                <a:cubicBezTo>
                  <a:pt x="1280753" y="3275143"/>
                  <a:pt x="1269685" y="3254802"/>
                  <a:pt x="1263513" y="3224801"/>
                </a:cubicBezTo>
                <a:cubicBezTo>
                  <a:pt x="1260131" y="3207989"/>
                  <a:pt x="1249727" y="3192368"/>
                  <a:pt x="1239849" y="3179271"/>
                </a:cubicBezTo>
                <a:cubicBezTo>
                  <a:pt x="1227926" y="3163435"/>
                  <a:pt x="1210513" y="3153636"/>
                  <a:pt x="1200295" y="3136681"/>
                </a:cubicBezTo>
                <a:cubicBezTo>
                  <a:pt x="1174729" y="3095239"/>
                  <a:pt x="1142304" y="3078970"/>
                  <a:pt x="1098516" y="3085335"/>
                </a:cubicBezTo>
                <a:cubicBezTo>
                  <a:pt x="1059686" y="3091033"/>
                  <a:pt x="1013874" y="3055184"/>
                  <a:pt x="1011619" y="3016205"/>
                </a:cubicBezTo>
                <a:cubicBezTo>
                  <a:pt x="1009059" y="2973099"/>
                  <a:pt x="992305" y="2941338"/>
                  <a:pt x="973275" y="2908439"/>
                </a:cubicBezTo>
                <a:cubicBezTo>
                  <a:pt x="962595" y="2890058"/>
                  <a:pt x="954588" y="2865245"/>
                  <a:pt x="954491" y="2842361"/>
                </a:cubicBezTo>
                <a:cubicBezTo>
                  <a:pt x="953900" y="2755427"/>
                  <a:pt x="980596" y="2677232"/>
                  <a:pt x="1016911" y="2599848"/>
                </a:cubicBezTo>
                <a:cubicBezTo>
                  <a:pt x="1040610" y="2549275"/>
                  <a:pt x="1053210" y="2491150"/>
                  <a:pt x="1067676" y="2435466"/>
                </a:cubicBezTo>
                <a:cubicBezTo>
                  <a:pt x="1072106" y="2418119"/>
                  <a:pt x="1070928" y="2395084"/>
                  <a:pt x="1065045" y="2378738"/>
                </a:cubicBezTo>
                <a:cubicBezTo>
                  <a:pt x="1044804" y="2321440"/>
                  <a:pt x="1023660" y="2264284"/>
                  <a:pt x="998558" y="2210113"/>
                </a:cubicBezTo>
                <a:cubicBezTo>
                  <a:pt x="974922" y="2159685"/>
                  <a:pt x="969670" y="2105857"/>
                  <a:pt x="980810" y="2050248"/>
                </a:cubicBezTo>
                <a:cubicBezTo>
                  <a:pt x="988944" y="2009738"/>
                  <a:pt x="988704" y="1972134"/>
                  <a:pt x="985875" y="1932531"/>
                </a:cubicBezTo>
                <a:cubicBezTo>
                  <a:pt x="983445" y="1899517"/>
                  <a:pt x="983632" y="1863605"/>
                  <a:pt x="991251" y="1831462"/>
                </a:cubicBezTo>
                <a:cubicBezTo>
                  <a:pt x="1002010" y="1786419"/>
                  <a:pt x="1001019" y="1747889"/>
                  <a:pt x="983833" y="1708173"/>
                </a:cubicBezTo>
                <a:cubicBezTo>
                  <a:pt x="974650" y="1687006"/>
                  <a:pt x="971894" y="1661024"/>
                  <a:pt x="966921" y="1636638"/>
                </a:cubicBezTo>
                <a:cubicBezTo>
                  <a:pt x="959164" y="1599065"/>
                  <a:pt x="953544" y="1560430"/>
                  <a:pt x="944156" y="1523444"/>
                </a:cubicBezTo>
                <a:cubicBezTo>
                  <a:pt x="934274" y="1483663"/>
                  <a:pt x="918090" y="1446266"/>
                  <a:pt x="910490" y="1405991"/>
                </a:cubicBezTo>
                <a:cubicBezTo>
                  <a:pt x="902221" y="1362626"/>
                  <a:pt x="884511" y="1332909"/>
                  <a:pt x="853488" y="1311394"/>
                </a:cubicBezTo>
                <a:cubicBezTo>
                  <a:pt x="833960" y="1297754"/>
                  <a:pt x="813693" y="1279930"/>
                  <a:pt x="801804" y="1257566"/>
                </a:cubicBezTo>
                <a:cubicBezTo>
                  <a:pt x="777567" y="1211409"/>
                  <a:pt x="761060" y="1158994"/>
                  <a:pt x="737368" y="1112096"/>
                </a:cubicBezTo>
                <a:cubicBezTo>
                  <a:pt x="704192" y="1046171"/>
                  <a:pt x="667774" y="984417"/>
                  <a:pt x="597412" y="969072"/>
                </a:cubicBezTo>
                <a:cubicBezTo>
                  <a:pt x="558582" y="960616"/>
                  <a:pt x="545495" y="932638"/>
                  <a:pt x="542819" y="884069"/>
                </a:cubicBezTo>
                <a:cubicBezTo>
                  <a:pt x="542001" y="867894"/>
                  <a:pt x="539302" y="844641"/>
                  <a:pt x="530439" y="838495"/>
                </a:cubicBezTo>
                <a:cubicBezTo>
                  <a:pt x="504064" y="820083"/>
                  <a:pt x="502635" y="789389"/>
                  <a:pt x="495418" y="758969"/>
                </a:cubicBezTo>
                <a:cubicBezTo>
                  <a:pt x="491137" y="740668"/>
                  <a:pt x="480917" y="717450"/>
                  <a:pt x="467896" y="710990"/>
                </a:cubicBezTo>
                <a:cubicBezTo>
                  <a:pt x="415237" y="684524"/>
                  <a:pt x="389928" y="628690"/>
                  <a:pt x="360952" y="575332"/>
                </a:cubicBezTo>
                <a:cubicBezTo>
                  <a:pt x="352320" y="559688"/>
                  <a:pt x="342318" y="542764"/>
                  <a:pt x="329420" y="533869"/>
                </a:cubicBezTo>
                <a:cubicBezTo>
                  <a:pt x="301564" y="514975"/>
                  <a:pt x="282964" y="490033"/>
                  <a:pt x="277101" y="450003"/>
                </a:cubicBezTo>
                <a:cubicBezTo>
                  <a:pt x="275358" y="437236"/>
                  <a:pt x="268913" y="424892"/>
                  <a:pt x="262642" y="414480"/>
                </a:cubicBezTo>
                <a:cubicBezTo>
                  <a:pt x="248980" y="392138"/>
                  <a:pt x="232048" y="372606"/>
                  <a:pt x="219625" y="349349"/>
                </a:cubicBezTo>
                <a:cubicBezTo>
                  <a:pt x="187497" y="290106"/>
                  <a:pt x="155946" y="231487"/>
                  <a:pt x="104836" y="192439"/>
                </a:cubicBezTo>
                <a:cubicBezTo>
                  <a:pt x="79877" y="173412"/>
                  <a:pt x="52832" y="151907"/>
                  <a:pt x="37941" y="122586"/>
                </a:cubicBezTo>
                <a:cubicBezTo>
                  <a:pt x="28510" y="103971"/>
                  <a:pt x="22002" y="83045"/>
                  <a:pt x="16247" y="61476"/>
                </a:cubicBezTo>
                <a:close/>
              </a:path>
            </a:pathLst>
          </a:custGeom>
          <a:blipFill dpi="0" rotWithShape="1">
            <a:blip r:embed="rId2">
              <a:alphaModFix amt="57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87FF95-43F7-D648-9074-4B093F8B20BB}"/>
              </a:ext>
            </a:extLst>
          </p:cNvPr>
          <p:cNvSpPr txBox="1"/>
          <p:nvPr/>
        </p:nvSpPr>
        <p:spPr>
          <a:xfrm>
            <a:off x="598902" y="3526401"/>
            <a:ext cx="24636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Preservation Quality Tool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1D8B5B1-AE7F-7F40-B863-429596BDB473}"/>
              </a:ext>
            </a:extLst>
          </p:cNvPr>
          <p:cNvSpPr/>
          <p:nvPr/>
        </p:nvSpPr>
        <p:spPr>
          <a:xfrm>
            <a:off x="598901" y="4667570"/>
            <a:ext cx="39036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sz="2400" b="1" dirty="0">
                <a:ea typeface="Trebuchet MS"/>
                <a:cs typeface="Trebuchet MS"/>
                <a:sym typeface="Trebuchet MS"/>
              </a:rPr>
              <a:t>Bridging the Gap to Data</a:t>
            </a:r>
            <a:r>
              <a:rPr lang="en-US" sz="2400" b="1" dirty="0">
                <a:ea typeface="Trebuchet MS"/>
                <a:cs typeface="Trebuchet MS"/>
                <a:sym typeface="Trebuchet MS"/>
              </a:rPr>
              <a:t> and </a:t>
            </a:r>
          </a:p>
          <a:p>
            <a:r>
              <a:rPr lang="en-US" sz="2400" b="1" dirty="0">
                <a:ea typeface="Trebuchet MS"/>
                <a:cs typeface="Trebuchet MS"/>
                <a:sym typeface="Trebuchet MS"/>
              </a:rPr>
              <a:t>Software</a:t>
            </a:r>
            <a:r>
              <a:rPr lang="en" sz="2400" b="1" dirty="0">
                <a:ea typeface="Trebuchet MS"/>
                <a:cs typeface="Trebuchet MS"/>
                <a:sym typeface="Trebuchet MS"/>
              </a:rPr>
              <a:t> Sharing</a:t>
            </a:r>
            <a:endParaRPr lang="en-US" sz="2400"/>
          </a:p>
        </p:txBody>
      </p:sp>
      <p:pic>
        <p:nvPicPr>
          <p:cNvPr id="5" name="Picture 4" descr="A picture containing outdoor, tree, person, person&#10;&#10;Description automatically generated">
            <a:extLst>
              <a:ext uri="{FF2B5EF4-FFF2-40B4-BE49-F238E27FC236}">
                <a16:creationId xmlns:a16="http://schemas.microsoft.com/office/drawing/2014/main" id="{2EE09C4E-7DED-B446-8830-E5DB49FD91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2496" y="1788620"/>
            <a:ext cx="6157694" cy="3475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46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55"/>
          <p:cNvSpPr txBox="1">
            <a:spLocks noGrp="1"/>
          </p:cNvSpPr>
          <p:nvPr>
            <p:ph type="title"/>
          </p:nvPr>
        </p:nvSpPr>
        <p:spPr>
          <a:xfrm>
            <a:off x="1981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en">
                <a:ea typeface="Trebuchet MS"/>
                <a:cs typeface="Trebuchet MS"/>
                <a:sym typeface="Trebuchet MS"/>
              </a:rPr>
              <a:t>Collaborative Effort</a:t>
            </a:r>
            <a:endParaRPr>
              <a:ea typeface="Trebuchet MS"/>
              <a:cs typeface="Trebuchet MS"/>
              <a:sym typeface="Trebuchet MS"/>
            </a:endParaRPr>
          </a:p>
        </p:txBody>
      </p:sp>
      <p:pic>
        <p:nvPicPr>
          <p:cNvPr id="340" name="Google Shape;340;p55" descr="Screen Shot 2018-07-10 at 9.51.48 AM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59496" y="1198123"/>
            <a:ext cx="9108504" cy="270617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746BBC6-9C4F-7B4B-B0DE-A4A646000C30}"/>
              </a:ext>
            </a:extLst>
          </p:cNvPr>
          <p:cNvSpPr/>
          <p:nvPr/>
        </p:nvSpPr>
        <p:spPr>
          <a:xfrm>
            <a:off x="3065748" y="4115622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Clr>
                <a:srgbClr val="974806"/>
              </a:buClr>
              <a:buSzPts val="3200"/>
            </a:pPr>
            <a:r>
              <a:rPr lang="en-US" sz="2400" dirty="0">
                <a:ea typeface="Calibri"/>
                <a:cs typeface="Calibri"/>
                <a:sym typeface="Calibri"/>
              </a:rPr>
              <a:t>An </a:t>
            </a:r>
            <a:r>
              <a:rPr lang="en-US" sz="2400" b="1" dirty="0"/>
              <a:t>implementation grant</a:t>
            </a:r>
            <a:r>
              <a:rPr lang="en-US" sz="2400" dirty="0">
                <a:ea typeface="Calibri"/>
                <a:cs typeface="Calibri"/>
                <a:sym typeface="Calibri"/>
              </a:rPr>
              <a:t> and previ</a:t>
            </a:r>
            <a:r>
              <a:rPr lang="en-US" sz="2400" dirty="0"/>
              <a:t>ous</a:t>
            </a:r>
            <a:r>
              <a:rPr lang="en-US" sz="2400" dirty="0">
                <a:ea typeface="Calibri"/>
                <a:cs typeface="Calibri"/>
                <a:sym typeface="Calibri"/>
              </a:rPr>
              <a:t> </a:t>
            </a:r>
            <a:r>
              <a:rPr lang="en-US" sz="2400" b="1" dirty="0">
                <a:ea typeface="Calibri"/>
                <a:cs typeface="Calibri"/>
                <a:sym typeface="Calibri"/>
              </a:rPr>
              <a:t>planning grant </a:t>
            </a:r>
            <a:r>
              <a:rPr lang="en-US" sz="2400" dirty="0">
                <a:ea typeface="Calibri"/>
                <a:cs typeface="Calibri"/>
                <a:sym typeface="Calibri"/>
              </a:rPr>
              <a:t>funded effort to address needs for preserving data and software. The goal is to </a:t>
            </a:r>
            <a:r>
              <a:rPr lang="en-US" sz="2400" b="1" dirty="0">
                <a:ea typeface="Calibri"/>
                <a:cs typeface="Calibri"/>
                <a:sym typeface="Calibri"/>
              </a:rPr>
              <a:t>collaboratively design</a:t>
            </a:r>
            <a:r>
              <a:rPr lang="en-US" sz="2400" b="1" dirty="0"/>
              <a:t>,</a:t>
            </a:r>
            <a:r>
              <a:rPr lang="en-US" sz="2400" b="1" dirty="0">
                <a:ea typeface="Calibri"/>
                <a:cs typeface="Calibri"/>
                <a:sym typeface="Calibri"/>
              </a:rPr>
              <a:t> develop, and connect</a:t>
            </a:r>
            <a:r>
              <a:rPr lang="en-US" sz="2400" b="1" dirty="0"/>
              <a:t> </a:t>
            </a:r>
            <a:r>
              <a:rPr lang="en-US" sz="2400" dirty="0">
                <a:ea typeface="Calibri"/>
                <a:cs typeface="Calibri"/>
                <a:sym typeface="Calibri"/>
              </a:rPr>
              <a:t>interoperable and repository agnostic Data and Software </a:t>
            </a:r>
            <a:r>
              <a:rPr lang="en-US" sz="2400" b="1" dirty="0">
                <a:ea typeface="Calibri"/>
                <a:cs typeface="Calibri"/>
                <a:sym typeface="Calibri"/>
              </a:rPr>
              <a:t>Preservation Quality Tools</a:t>
            </a:r>
            <a:r>
              <a:rPr lang="en-US" sz="2400" dirty="0">
                <a:ea typeface="Calibri"/>
                <a:cs typeface="Calibri"/>
                <a:sym typeface="Calibri"/>
              </a:rPr>
              <a:t>.</a:t>
            </a:r>
            <a:endParaRPr lang="en-US" sz="2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725CB18-7A06-734F-9EEC-88731C5F9CDB}"/>
              </a:ext>
            </a:extLst>
          </p:cNvPr>
          <p:cNvSpPr/>
          <p:nvPr/>
        </p:nvSpPr>
        <p:spPr>
          <a:xfrm>
            <a:off x="6096000" y="6423946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>
                <a:effectLst/>
              </a:rPr>
              <a:t>Gesing, S., Meyers, N., Johnson, R. and Wang, J. PresQT – Services to Improve Re-use and FAIRness of Research Data and Software. Collaborations Workshop 21, March 30 - April 1, 2021</a:t>
            </a:r>
          </a:p>
        </p:txBody>
      </p:sp>
    </p:spTree>
    <p:extLst>
      <p:ext uri="{BB962C8B-B14F-4D97-AF65-F5344CB8AC3E}">
        <p14:creationId xmlns:p14="http://schemas.microsoft.com/office/powerpoint/2010/main" val="2829153144"/>
      </p:ext>
    </p:extLst>
  </p:cSld>
  <p:clrMapOvr>
    <a:masterClrMapping/>
  </p:clrMapOvr>
</p:sld>
</file>

<file path=ppt/theme/theme1.xml><?xml version="1.0" encoding="utf-8"?>
<a:theme xmlns:a="http://schemas.openxmlformats.org/drawingml/2006/main" name="TornVTI">
  <a:themeElements>
    <a:clrScheme name="AnalogousFromRegularSeed_2SEEDS">
      <a:dk1>
        <a:srgbClr val="000000"/>
      </a:dk1>
      <a:lt1>
        <a:srgbClr val="FFFFFF"/>
      </a:lt1>
      <a:dk2>
        <a:srgbClr val="23363E"/>
      </a:dk2>
      <a:lt2>
        <a:srgbClr val="E2E7E8"/>
      </a:lt2>
      <a:accent1>
        <a:srgbClr val="B1523B"/>
      </a:accent1>
      <a:accent2>
        <a:srgbClr val="C34D67"/>
      </a:accent2>
      <a:accent3>
        <a:srgbClr val="C3954D"/>
      </a:accent3>
      <a:accent4>
        <a:srgbClr val="3BB1A4"/>
      </a:accent4>
      <a:accent5>
        <a:srgbClr val="4D9FC3"/>
      </a:accent5>
      <a:accent6>
        <a:srgbClr val="3B5CB1"/>
      </a:accent6>
      <a:hlink>
        <a:srgbClr val="368EA3"/>
      </a:hlink>
      <a:folHlink>
        <a:srgbClr val="7F7F7F"/>
      </a:folHlink>
    </a:clrScheme>
    <a:fontScheme name="Torn">
      <a:majorFont>
        <a:latin typeface="Impact"/>
        <a:ea typeface=""/>
        <a:cs typeface=""/>
      </a:majorFont>
      <a:minorFont>
        <a:latin typeface="Arial Nova C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ornVTI" id="{D93270A2-BAD7-4DCC-9D1D-3427EACCFA88}" vid="{1B17486C-9B79-43FC-98F9-5BF7AA5600D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691</Words>
  <Application>Microsoft Macintosh PowerPoint</Application>
  <PresentationFormat>Widescreen</PresentationFormat>
  <Paragraphs>131</Paragraphs>
  <Slides>17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Arial Nova Cond</vt:lpstr>
      <vt:lpstr>Calibri</vt:lpstr>
      <vt:lpstr>Impact</vt:lpstr>
      <vt:lpstr>Monotype Corsiva</vt:lpstr>
      <vt:lpstr>TornVTI</vt:lpstr>
      <vt:lpstr>Bridging the Gap to Data and  Software Sharing  GO BUILD US</vt:lpstr>
      <vt:lpstr>Research Computing</vt:lpstr>
      <vt:lpstr>PowerPoint Presentation</vt:lpstr>
      <vt:lpstr>Research Computing</vt:lpstr>
      <vt:lpstr>Research Computing</vt:lpstr>
      <vt:lpstr>YOU ARE NOT ALONE!</vt:lpstr>
      <vt:lpstr>PowerPoint Presentation</vt:lpstr>
      <vt:lpstr>PresQT</vt:lpstr>
      <vt:lpstr>Collaborative Effort</vt:lpstr>
      <vt:lpstr>PresQT Acknowledgements  </vt:lpstr>
      <vt:lpstr>Collaborative Effort</vt:lpstr>
      <vt:lpstr>PresQT  Connects and  Enhances</vt:lpstr>
      <vt:lpstr>PresQT  Connects and  Enhances</vt:lpstr>
      <vt:lpstr>PowerPoint Presentation</vt:lpstr>
      <vt:lpstr>PowerPoint Presentation</vt:lpstr>
      <vt:lpstr>PowerPoint Presentation</vt:lpstr>
      <vt:lpstr>Sandra Gesing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Bridging the Gap to Data and  Software Sharing  GO BUILD US</dc:title>
  <dc:creator>Sandra Gesing</dc:creator>
  <cp:lastModifiedBy>Sandra Gesing</cp:lastModifiedBy>
  <cp:revision>4</cp:revision>
  <dcterms:created xsi:type="dcterms:W3CDTF">2021-06-21T15:08:09Z</dcterms:created>
  <dcterms:modified xsi:type="dcterms:W3CDTF">2021-06-21T17:07:47Z</dcterms:modified>
</cp:coreProperties>
</file>