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5143500" cx="9144000"/>
  <p:notesSz cx="6858000" cy="9144000"/>
  <p:embeddedFontLst>
    <p:embeddedFont>
      <p:font typeface="Montserrat"/>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31" roundtripDataSignature="AMtx7mjnQb04jPhsDwKA26qGssGKQdZE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Montserrat-bold.fntdata"/><Relationship Id="rId27" Type="http://schemas.openxmlformats.org/officeDocument/2006/relationships/font" Target="fonts/Montserrat-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Montserrat-italic.fntdata"/><Relationship Id="rId7" Type="http://schemas.openxmlformats.org/officeDocument/2006/relationships/slide" Target="slides/slide2.xml"/><Relationship Id="rId8" Type="http://schemas.openxmlformats.org/officeDocument/2006/relationships/slide" Target="slides/slide3.xml"/><Relationship Id="rId31" Type="http://customschemas.google.com/relationships/presentationmetadata" Target="metadata"/><Relationship Id="rId30" Type="http://schemas.openxmlformats.org/officeDocument/2006/relationships/font" Target="fonts/Montserrat-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 name="Google Shape;16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3: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1" name="Google Shape;21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8" name="Google Shape;21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5" name="Google Shape;22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1" name="Google Shape;23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7" name="Google Shape;23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7" name="Google Shape;247;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 name="Google Shape;13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rgbClr val="E6ECF0"/>
        </a:solidFill>
      </p:bgPr>
    </p:bg>
    <p:spTree>
      <p:nvGrpSpPr>
        <p:cNvPr id="9" name="Shape 9"/>
        <p:cNvGrpSpPr/>
        <p:nvPr/>
      </p:nvGrpSpPr>
      <p:grpSpPr>
        <a:xfrm>
          <a:off x="0" y="0"/>
          <a:ext cx="0" cy="0"/>
          <a:chOff x="0" y="0"/>
          <a:chExt cx="0" cy="0"/>
        </a:xfrm>
      </p:grpSpPr>
      <p:sp>
        <p:nvSpPr>
          <p:cNvPr id="10" name="Google Shape;10;p2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3"/>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13" name="Google Shape;13;p23"/>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 name="Google Shape;14;p23"/>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5" name="Google Shape;15;p23"/>
          <p:cNvPicPr preferRelativeResize="0"/>
          <p:nvPr/>
        </p:nvPicPr>
        <p:blipFill rotWithShape="1">
          <a:blip r:embed="rId2">
            <a:alphaModFix amt="98000"/>
          </a:blip>
          <a:srcRect b="88521" l="5554" r="5555" t="0"/>
          <a:stretch/>
        </p:blipFill>
        <p:spPr>
          <a:xfrm flipH="1" rot="10800000">
            <a:off x="-10250" y="4546925"/>
            <a:ext cx="9162126" cy="611775"/>
          </a:xfrm>
          <a:prstGeom prst="rect">
            <a:avLst/>
          </a:prstGeom>
          <a:noFill/>
          <a:ln>
            <a:noFill/>
          </a:ln>
        </p:spPr>
      </p:pic>
      <p:pic>
        <p:nvPicPr>
          <p:cNvPr id="16" name="Google Shape;16;p23"/>
          <p:cNvPicPr preferRelativeResize="0"/>
          <p:nvPr/>
        </p:nvPicPr>
        <p:blipFill rotWithShape="1">
          <a:blip r:embed="rId3">
            <a:alphaModFix/>
          </a:blip>
          <a:srcRect b="0" l="0" r="0" t="0"/>
          <a:stretch/>
        </p:blipFill>
        <p:spPr>
          <a:xfrm>
            <a:off x="112149" y="4596214"/>
            <a:ext cx="707512" cy="513199"/>
          </a:xfrm>
          <a:prstGeom prst="rect">
            <a:avLst/>
          </a:prstGeom>
          <a:noFill/>
          <a:ln>
            <a:noFill/>
          </a:ln>
        </p:spPr>
      </p:pic>
      <p:pic>
        <p:nvPicPr>
          <p:cNvPr id="17" name="Google Shape;17;p23"/>
          <p:cNvPicPr preferRelativeResize="0"/>
          <p:nvPr/>
        </p:nvPicPr>
        <p:blipFill rotWithShape="1">
          <a:blip r:embed="rId4">
            <a:alphaModFix/>
          </a:blip>
          <a:srcRect b="0" l="0" r="0" t="0"/>
          <a:stretch/>
        </p:blipFill>
        <p:spPr>
          <a:xfrm>
            <a:off x="971275" y="4643763"/>
            <a:ext cx="1672500" cy="41812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7" name="Shape 67"/>
        <p:cNvGrpSpPr/>
        <p:nvPr/>
      </p:nvGrpSpPr>
      <p:grpSpPr>
        <a:xfrm>
          <a:off x="0" y="0"/>
          <a:ext cx="0" cy="0"/>
          <a:chOff x="0" y="0"/>
          <a:chExt cx="0" cy="0"/>
        </a:xfrm>
      </p:grpSpPr>
      <p:sp>
        <p:nvSpPr>
          <p:cNvPr id="68" name="Google Shape;68;p32"/>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32"/>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70" name="Google Shape;70;p32"/>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71" name="Google Shape;71;p32"/>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72" name="Google Shape;72;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3" name="Shape 73"/>
        <p:cNvGrpSpPr/>
        <p:nvPr/>
      </p:nvGrpSpPr>
      <p:grpSpPr>
        <a:xfrm>
          <a:off x="0" y="0"/>
          <a:ext cx="0" cy="0"/>
          <a:chOff x="0" y="0"/>
          <a:chExt cx="0" cy="0"/>
        </a:xfrm>
      </p:grpSpPr>
      <p:sp>
        <p:nvSpPr>
          <p:cNvPr id="74" name="Google Shape;74;p33"/>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75" name="Google Shape;75;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6" name="Shape 76"/>
        <p:cNvGrpSpPr/>
        <p:nvPr/>
      </p:nvGrpSpPr>
      <p:grpSpPr>
        <a:xfrm>
          <a:off x="0" y="0"/>
          <a:ext cx="0" cy="0"/>
          <a:chOff x="0" y="0"/>
          <a:chExt cx="0" cy="0"/>
        </a:xfrm>
      </p:grpSpPr>
      <p:sp>
        <p:nvSpPr>
          <p:cNvPr id="77" name="Google Shape;77;p3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78" name="Google Shape;78;p3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79" name="Google Shape;79;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bg>
      <p:bgPr>
        <a:solidFill>
          <a:srgbClr val="244D6D"/>
        </a:solidFill>
      </p:bgPr>
    </p:bg>
    <p:spTree>
      <p:nvGrpSpPr>
        <p:cNvPr id="80" name="Shape 80"/>
        <p:cNvGrpSpPr/>
        <p:nvPr/>
      </p:nvGrpSpPr>
      <p:grpSpPr>
        <a:xfrm>
          <a:off x="0" y="0"/>
          <a:ext cx="0" cy="0"/>
          <a:chOff x="0" y="0"/>
          <a:chExt cx="0" cy="0"/>
        </a:xfrm>
      </p:grpSpPr>
      <p:sp>
        <p:nvSpPr>
          <p:cNvPr id="81" name="Google Shape;81;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82" name="Google Shape;82;p3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solidFill>
                  <a:srgbClr val="FFFFFF"/>
                </a:solidFill>
                <a:latin typeface="Montserrat"/>
                <a:ea typeface="Montserrat"/>
                <a:cs typeface="Montserrat"/>
                <a:sym typeface="Montserrat"/>
              </a:defRPr>
            </a:lvl1pPr>
            <a:lvl2pPr lvl="1" algn="l">
              <a:lnSpc>
                <a:spcPct val="100000"/>
              </a:lnSpc>
              <a:spcBef>
                <a:spcPts val="0"/>
              </a:spcBef>
              <a:spcAft>
                <a:spcPts val="0"/>
              </a:spcAft>
              <a:buSzPts val="2800"/>
              <a:buNone/>
              <a:defRPr>
                <a:solidFill>
                  <a:srgbClr val="FFFFFF"/>
                </a:solidFill>
                <a:latin typeface="Montserrat"/>
                <a:ea typeface="Montserrat"/>
                <a:cs typeface="Montserrat"/>
                <a:sym typeface="Montserrat"/>
              </a:defRPr>
            </a:lvl2pPr>
            <a:lvl3pPr lvl="2" algn="l">
              <a:lnSpc>
                <a:spcPct val="100000"/>
              </a:lnSpc>
              <a:spcBef>
                <a:spcPts val="0"/>
              </a:spcBef>
              <a:spcAft>
                <a:spcPts val="0"/>
              </a:spcAft>
              <a:buSzPts val="2800"/>
              <a:buNone/>
              <a:defRPr>
                <a:solidFill>
                  <a:srgbClr val="FFFFFF"/>
                </a:solidFill>
                <a:latin typeface="Montserrat"/>
                <a:ea typeface="Montserrat"/>
                <a:cs typeface="Montserrat"/>
                <a:sym typeface="Montserrat"/>
              </a:defRPr>
            </a:lvl3pPr>
            <a:lvl4pPr lvl="3" algn="l">
              <a:lnSpc>
                <a:spcPct val="100000"/>
              </a:lnSpc>
              <a:spcBef>
                <a:spcPts val="0"/>
              </a:spcBef>
              <a:spcAft>
                <a:spcPts val="0"/>
              </a:spcAft>
              <a:buSzPts val="2800"/>
              <a:buNone/>
              <a:defRPr>
                <a:solidFill>
                  <a:srgbClr val="FFFFFF"/>
                </a:solidFill>
                <a:latin typeface="Montserrat"/>
                <a:ea typeface="Montserrat"/>
                <a:cs typeface="Montserrat"/>
                <a:sym typeface="Montserrat"/>
              </a:defRPr>
            </a:lvl4pPr>
            <a:lvl5pPr lvl="4" algn="l">
              <a:lnSpc>
                <a:spcPct val="100000"/>
              </a:lnSpc>
              <a:spcBef>
                <a:spcPts val="0"/>
              </a:spcBef>
              <a:spcAft>
                <a:spcPts val="0"/>
              </a:spcAft>
              <a:buSzPts val="2800"/>
              <a:buNone/>
              <a:defRPr>
                <a:solidFill>
                  <a:srgbClr val="FFFFFF"/>
                </a:solidFill>
                <a:latin typeface="Montserrat"/>
                <a:ea typeface="Montserrat"/>
                <a:cs typeface="Montserrat"/>
                <a:sym typeface="Montserrat"/>
              </a:defRPr>
            </a:lvl5pPr>
            <a:lvl6pPr lvl="5" algn="l">
              <a:lnSpc>
                <a:spcPct val="100000"/>
              </a:lnSpc>
              <a:spcBef>
                <a:spcPts val="0"/>
              </a:spcBef>
              <a:spcAft>
                <a:spcPts val="0"/>
              </a:spcAft>
              <a:buSzPts val="2800"/>
              <a:buNone/>
              <a:defRPr>
                <a:solidFill>
                  <a:srgbClr val="FFFFFF"/>
                </a:solidFill>
                <a:latin typeface="Montserrat"/>
                <a:ea typeface="Montserrat"/>
                <a:cs typeface="Montserrat"/>
                <a:sym typeface="Montserrat"/>
              </a:defRPr>
            </a:lvl6pPr>
            <a:lvl7pPr lvl="6" algn="l">
              <a:lnSpc>
                <a:spcPct val="100000"/>
              </a:lnSpc>
              <a:spcBef>
                <a:spcPts val="0"/>
              </a:spcBef>
              <a:spcAft>
                <a:spcPts val="0"/>
              </a:spcAft>
              <a:buSzPts val="2800"/>
              <a:buNone/>
              <a:defRPr>
                <a:solidFill>
                  <a:srgbClr val="FFFFFF"/>
                </a:solidFill>
                <a:latin typeface="Montserrat"/>
                <a:ea typeface="Montserrat"/>
                <a:cs typeface="Montserrat"/>
                <a:sym typeface="Montserrat"/>
              </a:defRPr>
            </a:lvl7pPr>
            <a:lvl8pPr lvl="7" algn="l">
              <a:lnSpc>
                <a:spcPct val="100000"/>
              </a:lnSpc>
              <a:spcBef>
                <a:spcPts val="0"/>
              </a:spcBef>
              <a:spcAft>
                <a:spcPts val="0"/>
              </a:spcAft>
              <a:buSzPts val="2800"/>
              <a:buNone/>
              <a:defRPr>
                <a:solidFill>
                  <a:srgbClr val="FFFFFF"/>
                </a:solidFill>
                <a:latin typeface="Montserrat"/>
                <a:ea typeface="Montserrat"/>
                <a:cs typeface="Montserrat"/>
                <a:sym typeface="Montserrat"/>
              </a:defRPr>
            </a:lvl8pPr>
            <a:lvl9pPr lvl="8" algn="l">
              <a:lnSpc>
                <a:spcPct val="100000"/>
              </a:lnSpc>
              <a:spcBef>
                <a:spcPts val="0"/>
              </a:spcBef>
              <a:spcAft>
                <a:spcPts val="0"/>
              </a:spcAft>
              <a:buSzPts val="2800"/>
              <a:buNone/>
              <a:defRPr>
                <a:solidFill>
                  <a:srgbClr val="FFFFFF"/>
                </a:solidFill>
                <a:latin typeface="Montserrat"/>
                <a:ea typeface="Montserrat"/>
                <a:cs typeface="Montserrat"/>
                <a:sym typeface="Montserrat"/>
              </a:defRPr>
            </a:lvl9pPr>
          </a:lstStyle>
          <a:p/>
        </p:txBody>
      </p:sp>
      <p:sp>
        <p:nvSpPr>
          <p:cNvPr id="83" name="Google Shape;83;p3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Clr>
                <a:srgbClr val="53CFC4"/>
              </a:buClr>
              <a:buSzPts val="1800"/>
              <a:buChar char="●"/>
              <a:defRPr>
                <a:solidFill>
                  <a:srgbClr val="D9D9D9"/>
                </a:solidFill>
                <a:latin typeface="Montserrat"/>
                <a:ea typeface="Montserrat"/>
                <a:cs typeface="Montserrat"/>
                <a:sym typeface="Montserrat"/>
              </a:defRPr>
            </a:lvl1pPr>
            <a:lvl2pPr indent="-317500" lvl="1" marL="9144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2pPr>
            <a:lvl3pPr indent="-317500" lvl="2" marL="13716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3pPr>
            <a:lvl4pPr indent="-317500" lvl="3" marL="18288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4pPr>
            <a:lvl5pPr indent="-317500" lvl="4" marL="22860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5pPr>
            <a:lvl6pPr indent="-317500" lvl="5" marL="27432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6pPr>
            <a:lvl7pPr indent="-317500" lvl="6" marL="3200400" algn="l">
              <a:lnSpc>
                <a:spcPct val="115000"/>
              </a:lnSpc>
              <a:spcBef>
                <a:spcPts val="1600"/>
              </a:spcBef>
              <a:spcAft>
                <a:spcPts val="0"/>
              </a:spcAft>
              <a:buClr>
                <a:srgbClr val="53CFC4"/>
              </a:buClr>
              <a:buSzPts val="1400"/>
              <a:buChar char="●"/>
              <a:defRPr>
                <a:solidFill>
                  <a:srgbClr val="D9D9D9"/>
                </a:solidFill>
                <a:latin typeface="Montserrat"/>
                <a:ea typeface="Montserrat"/>
                <a:cs typeface="Montserrat"/>
                <a:sym typeface="Montserrat"/>
              </a:defRPr>
            </a:lvl7pPr>
            <a:lvl8pPr indent="-317500" lvl="7" marL="3657600" algn="l">
              <a:lnSpc>
                <a:spcPct val="115000"/>
              </a:lnSpc>
              <a:spcBef>
                <a:spcPts val="1600"/>
              </a:spcBef>
              <a:spcAft>
                <a:spcPts val="0"/>
              </a:spcAft>
              <a:buSzPts val="1400"/>
              <a:buChar char="○"/>
              <a:defRPr>
                <a:solidFill>
                  <a:srgbClr val="D9D9D9"/>
                </a:solidFill>
                <a:latin typeface="Montserrat"/>
                <a:ea typeface="Montserrat"/>
                <a:cs typeface="Montserrat"/>
                <a:sym typeface="Montserrat"/>
              </a:defRPr>
            </a:lvl8pPr>
            <a:lvl9pPr indent="-317500" lvl="8" marL="4114800" algn="l">
              <a:lnSpc>
                <a:spcPct val="115000"/>
              </a:lnSpc>
              <a:spcBef>
                <a:spcPts val="1600"/>
              </a:spcBef>
              <a:spcAft>
                <a:spcPts val="1600"/>
              </a:spcAft>
              <a:buSzPts val="1400"/>
              <a:buChar char="■"/>
              <a:defRPr>
                <a:solidFill>
                  <a:srgbClr val="D9D9D9"/>
                </a:solidFill>
                <a:latin typeface="Montserrat"/>
                <a:ea typeface="Montserrat"/>
                <a:cs typeface="Montserrat"/>
                <a:sym typeface="Montserrat"/>
              </a:defRPr>
            </a:lvl9pPr>
          </a:lstStyle>
          <a:p/>
        </p:txBody>
      </p:sp>
      <p:sp>
        <p:nvSpPr>
          <p:cNvPr id="84" name="Google Shape;84;p35"/>
          <p:cNvSpPr txBox="1"/>
          <p:nvPr>
            <p:ph idx="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85" name="Google Shape;85;p35"/>
          <p:cNvSpPr/>
          <p:nvPr/>
        </p:nvSpPr>
        <p:spPr>
          <a:xfrm>
            <a:off x="-128475" y="4558675"/>
            <a:ext cx="92724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86" name="Google Shape;86;p35"/>
          <p:cNvPicPr preferRelativeResize="0"/>
          <p:nvPr/>
        </p:nvPicPr>
        <p:blipFill rotWithShape="1">
          <a:blip r:embed="rId2">
            <a:alphaModFix/>
          </a:blip>
          <a:srcRect b="0" l="0" r="0" t="0"/>
          <a:stretch/>
        </p:blipFill>
        <p:spPr>
          <a:xfrm>
            <a:off x="97125" y="4603419"/>
            <a:ext cx="2645250" cy="5132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8" name="Shape 18"/>
        <p:cNvGrpSpPr/>
        <p:nvPr/>
      </p:nvGrpSpPr>
      <p:grpSpPr>
        <a:xfrm>
          <a:off x="0" y="0"/>
          <a:ext cx="0" cy="0"/>
          <a:chOff x="0" y="0"/>
          <a:chExt cx="0" cy="0"/>
        </a:xfrm>
      </p:grpSpPr>
      <p:sp>
        <p:nvSpPr>
          <p:cNvPr id="19" name="Google Shape;19;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0" name="Google Shape;20;p24"/>
          <p:cNvSpPr txBox="1"/>
          <p:nvPr>
            <p:ph idx="1" type="body"/>
          </p:nvPr>
        </p:nvSpPr>
        <p:spPr>
          <a:xfrm>
            <a:off x="311700" y="1152475"/>
            <a:ext cx="8520600" cy="13233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1600"/>
              </a:spcBef>
              <a:spcAft>
                <a:spcPts val="0"/>
              </a:spcAft>
              <a:buSzPts val="1400"/>
              <a:buChar char="○"/>
              <a:defRPr/>
            </a:lvl2pPr>
            <a:lvl3pPr indent="-317500" lvl="2" marL="1371600" algn="l">
              <a:lnSpc>
                <a:spcPct val="115000"/>
              </a:lnSpc>
              <a:spcBef>
                <a:spcPts val="1600"/>
              </a:spcBef>
              <a:spcAft>
                <a:spcPts val="0"/>
              </a:spcAft>
              <a:buSzPts val="1400"/>
              <a:buChar char="■"/>
              <a:defRPr/>
            </a:lvl3pPr>
            <a:lvl4pPr indent="-317500" lvl="3" marL="1828800" algn="l">
              <a:lnSpc>
                <a:spcPct val="115000"/>
              </a:lnSpc>
              <a:spcBef>
                <a:spcPts val="1600"/>
              </a:spcBef>
              <a:spcAft>
                <a:spcPts val="0"/>
              </a:spcAft>
              <a:buSzPts val="1400"/>
              <a:buChar char="●"/>
              <a:defRPr/>
            </a:lvl4pPr>
            <a:lvl5pPr indent="-317500" lvl="4" marL="2286000" algn="l">
              <a:lnSpc>
                <a:spcPct val="115000"/>
              </a:lnSpc>
              <a:spcBef>
                <a:spcPts val="1600"/>
              </a:spcBef>
              <a:spcAft>
                <a:spcPts val="0"/>
              </a:spcAft>
              <a:buSzPts val="1400"/>
              <a:buChar char="○"/>
              <a:defRPr/>
            </a:lvl5pPr>
            <a:lvl6pPr indent="-317500" lvl="5" marL="2743200" algn="l">
              <a:lnSpc>
                <a:spcPct val="115000"/>
              </a:lnSpc>
              <a:spcBef>
                <a:spcPts val="1600"/>
              </a:spcBef>
              <a:spcAft>
                <a:spcPts val="0"/>
              </a:spcAft>
              <a:buSzPts val="1400"/>
              <a:buChar char="■"/>
              <a:defRPr/>
            </a:lvl6pPr>
            <a:lvl7pPr indent="-317500" lvl="6" marL="3200400" algn="l">
              <a:lnSpc>
                <a:spcPct val="115000"/>
              </a:lnSpc>
              <a:spcBef>
                <a:spcPts val="1600"/>
              </a:spcBef>
              <a:spcAft>
                <a:spcPts val="0"/>
              </a:spcAft>
              <a:buSzPts val="1400"/>
              <a:buChar char="●"/>
              <a:defRPr/>
            </a:lvl7pPr>
            <a:lvl8pPr indent="-317500" lvl="7" marL="3657600" algn="l">
              <a:lnSpc>
                <a:spcPct val="115000"/>
              </a:lnSpc>
              <a:spcBef>
                <a:spcPts val="1600"/>
              </a:spcBef>
              <a:spcAft>
                <a:spcPts val="0"/>
              </a:spcAft>
              <a:buSzPts val="1400"/>
              <a:buChar char="○"/>
              <a:defRPr/>
            </a:lvl8pPr>
            <a:lvl9pPr indent="-317500" lvl="8" marL="4114800" algn="l">
              <a:lnSpc>
                <a:spcPct val="115000"/>
              </a:lnSpc>
              <a:spcBef>
                <a:spcPts val="1600"/>
              </a:spcBef>
              <a:spcAft>
                <a:spcPts val="1600"/>
              </a:spcAft>
              <a:buSzPts val="1400"/>
              <a:buChar char="■"/>
              <a:defRPr/>
            </a:lvl9pPr>
          </a:lstStyle>
          <a:p/>
        </p:txBody>
      </p:sp>
      <p:sp>
        <p:nvSpPr>
          <p:cNvPr id="21" name="Google Shape;21;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2" name="Google Shape;22;p24"/>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 name="Google Shape;23;p24"/>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4" name="Google Shape;24;p24"/>
          <p:cNvPicPr preferRelativeResize="0"/>
          <p:nvPr/>
        </p:nvPicPr>
        <p:blipFill rotWithShape="1">
          <a:blip r:embed="rId2">
            <a:alphaModFix amt="98000"/>
          </a:blip>
          <a:srcRect b="88521" l="5554" r="5555" t="0"/>
          <a:stretch/>
        </p:blipFill>
        <p:spPr>
          <a:xfrm flipH="1" rot="10800000">
            <a:off x="-10250" y="4546925"/>
            <a:ext cx="9162126" cy="611775"/>
          </a:xfrm>
          <a:prstGeom prst="rect">
            <a:avLst/>
          </a:prstGeom>
          <a:noFill/>
          <a:ln>
            <a:noFill/>
          </a:ln>
        </p:spPr>
      </p:pic>
      <p:pic>
        <p:nvPicPr>
          <p:cNvPr id="25" name="Google Shape;25;p24"/>
          <p:cNvPicPr preferRelativeResize="0"/>
          <p:nvPr/>
        </p:nvPicPr>
        <p:blipFill rotWithShape="1">
          <a:blip r:embed="rId3">
            <a:alphaModFix/>
          </a:blip>
          <a:srcRect b="0" l="0" r="0" t="0"/>
          <a:stretch/>
        </p:blipFill>
        <p:spPr>
          <a:xfrm>
            <a:off x="112149" y="4596214"/>
            <a:ext cx="707512" cy="513199"/>
          </a:xfrm>
          <a:prstGeom prst="rect">
            <a:avLst/>
          </a:prstGeom>
          <a:noFill/>
          <a:ln>
            <a:noFill/>
          </a:ln>
        </p:spPr>
      </p:pic>
      <p:pic>
        <p:nvPicPr>
          <p:cNvPr id="26" name="Google Shape;26;p24"/>
          <p:cNvPicPr preferRelativeResize="0"/>
          <p:nvPr/>
        </p:nvPicPr>
        <p:blipFill rotWithShape="1">
          <a:blip r:embed="rId4">
            <a:alphaModFix/>
          </a:blip>
          <a:srcRect b="0" l="0" r="0" t="0"/>
          <a:stretch/>
        </p:blipFill>
        <p:spPr>
          <a:xfrm>
            <a:off x="971275" y="4643763"/>
            <a:ext cx="1672500" cy="4181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29" name="Google Shape;29;p25"/>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5"/>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31" name="Google Shape;31;p25"/>
          <p:cNvPicPr preferRelativeResize="0"/>
          <p:nvPr/>
        </p:nvPicPr>
        <p:blipFill rotWithShape="1">
          <a:blip r:embed="rId2">
            <a:alphaModFix amt="98000"/>
          </a:blip>
          <a:srcRect b="88521" l="5554" r="5555" t="0"/>
          <a:stretch/>
        </p:blipFill>
        <p:spPr>
          <a:xfrm flipH="1" rot="10800000">
            <a:off x="-10250" y="4546925"/>
            <a:ext cx="9162126" cy="611775"/>
          </a:xfrm>
          <a:prstGeom prst="rect">
            <a:avLst/>
          </a:prstGeom>
          <a:noFill/>
          <a:ln>
            <a:noFill/>
          </a:ln>
        </p:spPr>
      </p:pic>
      <p:pic>
        <p:nvPicPr>
          <p:cNvPr id="32" name="Google Shape;32;p25"/>
          <p:cNvPicPr preferRelativeResize="0"/>
          <p:nvPr/>
        </p:nvPicPr>
        <p:blipFill rotWithShape="1">
          <a:blip r:embed="rId3">
            <a:alphaModFix/>
          </a:blip>
          <a:srcRect b="0" l="0" r="0" t="0"/>
          <a:stretch/>
        </p:blipFill>
        <p:spPr>
          <a:xfrm>
            <a:off x="112149" y="4596214"/>
            <a:ext cx="707512" cy="513199"/>
          </a:xfrm>
          <a:prstGeom prst="rect">
            <a:avLst/>
          </a:prstGeom>
          <a:noFill/>
          <a:ln>
            <a:noFill/>
          </a:ln>
        </p:spPr>
      </p:pic>
      <p:pic>
        <p:nvPicPr>
          <p:cNvPr id="33" name="Google Shape;33;p25"/>
          <p:cNvPicPr preferRelativeResize="0"/>
          <p:nvPr/>
        </p:nvPicPr>
        <p:blipFill rotWithShape="1">
          <a:blip r:embed="rId4">
            <a:alphaModFix/>
          </a:blip>
          <a:srcRect b="0" l="0" r="0" t="0"/>
          <a:stretch/>
        </p:blipFill>
        <p:spPr>
          <a:xfrm>
            <a:off x="971275" y="4643763"/>
            <a:ext cx="1672500" cy="41812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bg>
      <p:bgPr>
        <a:solidFill>
          <a:srgbClr val="E6ECF0"/>
        </a:solidFill>
      </p:bgPr>
    </p:bg>
    <p:spTree>
      <p:nvGrpSpPr>
        <p:cNvPr id="34" name="Shape 34"/>
        <p:cNvGrpSpPr/>
        <p:nvPr/>
      </p:nvGrpSpPr>
      <p:grpSpPr>
        <a:xfrm>
          <a:off x="0" y="0"/>
          <a:ext cx="0" cy="0"/>
          <a:chOff x="0" y="0"/>
          <a:chExt cx="0" cy="0"/>
        </a:xfrm>
      </p:grpSpPr>
      <p:sp>
        <p:nvSpPr>
          <p:cNvPr id="35" name="Google Shape;35;p26"/>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36" name="Google Shape;36;p26"/>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37" name="Google Shape;37;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38" name="Google Shape;38;p26"/>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 name="Google Shape;39;p26"/>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0" name="Google Shape;40;p26"/>
          <p:cNvPicPr preferRelativeResize="0"/>
          <p:nvPr/>
        </p:nvPicPr>
        <p:blipFill rotWithShape="1">
          <a:blip r:embed="rId2">
            <a:alphaModFix amt="98000"/>
          </a:blip>
          <a:srcRect b="88521" l="5554" r="5555" t="0"/>
          <a:stretch/>
        </p:blipFill>
        <p:spPr>
          <a:xfrm flipH="1" rot="10800000">
            <a:off x="-10250" y="4546925"/>
            <a:ext cx="9162126" cy="6117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41" name="Shape 41"/>
        <p:cNvGrpSpPr/>
        <p:nvPr/>
      </p:nvGrpSpPr>
      <p:grpSpPr>
        <a:xfrm>
          <a:off x="0" y="0"/>
          <a:ext cx="0" cy="0"/>
          <a:chOff x="0" y="0"/>
          <a:chExt cx="0" cy="0"/>
        </a:xfrm>
      </p:grpSpPr>
      <p:sp>
        <p:nvSpPr>
          <p:cNvPr id="42" name="Google Shape;42;p27"/>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43" name="Google Shape;43;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
        <p:nvSpPr>
          <p:cNvPr id="44" name="Google Shape;44;p27"/>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 name="Google Shape;45;p27"/>
          <p:cNvSpPr/>
          <p:nvPr/>
        </p:nvSpPr>
        <p:spPr>
          <a:xfrm>
            <a:off x="0" y="4540750"/>
            <a:ext cx="9144000" cy="602700"/>
          </a:xfrm>
          <a:prstGeom prst="rect">
            <a:avLst/>
          </a:prstGeom>
          <a:solidFill>
            <a:srgbClr val="FFFFFF">
              <a:alpha val="34117"/>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6" name="Google Shape;46;p27"/>
          <p:cNvPicPr preferRelativeResize="0"/>
          <p:nvPr/>
        </p:nvPicPr>
        <p:blipFill rotWithShape="1">
          <a:blip r:embed="rId2">
            <a:alphaModFix amt="98000"/>
          </a:blip>
          <a:srcRect b="88521" l="5554" r="5555" t="0"/>
          <a:stretch/>
        </p:blipFill>
        <p:spPr>
          <a:xfrm flipH="1" rot="10800000">
            <a:off x="-10250" y="4546925"/>
            <a:ext cx="9162126" cy="611775"/>
          </a:xfrm>
          <a:prstGeom prst="rect">
            <a:avLst/>
          </a:prstGeom>
          <a:noFill/>
          <a:ln>
            <a:noFill/>
          </a:ln>
        </p:spPr>
      </p:pic>
      <p:pic>
        <p:nvPicPr>
          <p:cNvPr id="47" name="Google Shape;47;p27"/>
          <p:cNvPicPr preferRelativeResize="0"/>
          <p:nvPr/>
        </p:nvPicPr>
        <p:blipFill rotWithShape="1">
          <a:blip r:embed="rId3">
            <a:alphaModFix/>
          </a:blip>
          <a:srcRect b="0" l="0" r="0" t="0"/>
          <a:stretch/>
        </p:blipFill>
        <p:spPr>
          <a:xfrm>
            <a:off x="112149" y="4596214"/>
            <a:ext cx="707512" cy="513199"/>
          </a:xfrm>
          <a:prstGeom prst="rect">
            <a:avLst/>
          </a:prstGeom>
          <a:noFill/>
          <a:ln>
            <a:noFill/>
          </a:ln>
        </p:spPr>
      </p:pic>
      <p:pic>
        <p:nvPicPr>
          <p:cNvPr id="48" name="Google Shape;48;p27"/>
          <p:cNvPicPr preferRelativeResize="0"/>
          <p:nvPr/>
        </p:nvPicPr>
        <p:blipFill rotWithShape="1">
          <a:blip r:embed="rId4">
            <a:alphaModFix/>
          </a:blip>
          <a:srcRect b="0" l="0" r="0" t="0"/>
          <a:stretch/>
        </p:blipFill>
        <p:spPr>
          <a:xfrm>
            <a:off x="971275" y="4643763"/>
            <a:ext cx="1672500" cy="41812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9" name="Shape 49"/>
        <p:cNvGrpSpPr/>
        <p:nvPr/>
      </p:nvGrpSpPr>
      <p:grpSpPr>
        <a:xfrm>
          <a:off x="0" y="0"/>
          <a:ext cx="0" cy="0"/>
          <a:chOff x="0" y="0"/>
          <a:chExt cx="0" cy="0"/>
        </a:xfrm>
      </p:grpSpPr>
      <p:sp>
        <p:nvSpPr>
          <p:cNvPr id="50" name="Google Shape;50;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1" name="Google Shape;51;p28"/>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2" name="Google Shape;52;p28"/>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53" name="Google Shape;5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4" name="Shape 54"/>
        <p:cNvGrpSpPr/>
        <p:nvPr/>
      </p:nvGrpSpPr>
      <p:grpSpPr>
        <a:xfrm>
          <a:off x="0" y="0"/>
          <a:ext cx="0" cy="0"/>
          <a:chOff x="0" y="0"/>
          <a:chExt cx="0" cy="0"/>
        </a:xfrm>
      </p:grpSpPr>
      <p:pic>
        <p:nvPicPr>
          <p:cNvPr id="55" name="Google Shape;55;p29"/>
          <p:cNvPicPr preferRelativeResize="0"/>
          <p:nvPr/>
        </p:nvPicPr>
        <p:blipFill rotWithShape="1">
          <a:blip r:embed="rId2">
            <a:alphaModFix amt="98000"/>
          </a:blip>
          <a:srcRect b="88521" l="5554" r="5555" t="0"/>
          <a:stretch/>
        </p:blipFill>
        <p:spPr>
          <a:xfrm flipH="1" rot="-5400000">
            <a:off x="-2290973" y="2245499"/>
            <a:ext cx="5155821" cy="649674"/>
          </a:xfrm>
          <a:prstGeom prst="rect">
            <a:avLst/>
          </a:prstGeom>
          <a:noFill/>
          <a:ln>
            <a:noFill/>
          </a:ln>
        </p:spPr>
      </p:pic>
      <p:sp>
        <p:nvSpPr>
          <p:cNvPr id="56" name="Google Shape;56;p29"/>
          <p:cNvSpPr txBox="1"/>
          <p:nvPr>
            <p:ph type="title"/>
          </p:nvPr>
        </p:nvSpPr>
        <p:spPr>
          <a:xfrm>
            <a:off x="697525" y="149325"/>
            <a:ext cx="81273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7" name="Google Shape;57;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pic>
        <p:nvPicPr>
          <p:cNvPr id="58" name="Google Shape;58;p29"/>
          <p:cNvPicPr preferRelativeResize="0"/>
          <p:nvPr/>
        </p:nvPicPr>
        <p:blipFill rotWithShape="1">
          <a:blip r:embed="rId3">
            <a:alphaModFix/>
          </a:blip>
          <a:srcRect b="0" l="0" r="0" t="0"/>
          <a:stretch/>
        </p:blipFill>
        <p:spPr>
          <a:xfrm rot="-5400000">
            <a:off x="-530375" y="3301738"/>
            <a:ext cx="1672500" cy="418125"/>
          </a:xfrm>
          <a:prstGeom prst="rect">
            <a:avLst/>
          </a:prstGeom>
          <a:noFill/>
          <a:ln>
            <a:noFill/>
          </a:ln>
        </p:spPr>
      </p:pic>
      <p:pic>
        <p:nvPicPr>
          <p:cNvPr id="59" name="Google Shape;59;p29"/>
          <p:cNvPicPr preferRelativeResize="0"/>
          <p:nvPr/>
        </p:nvPicPr>
        <p:blipFill rotWithShape="1">
          <a:blip r:embed="rId4">
            <a:alphaModFix/>
          </a:blip>
          <a:srcRect b="0" l="0" r="0" t="0"/>
          <a:stretch/>
        </p:blipFill>
        <p:spPr>
          <a:xfrm rot="-5400000">
            <a:off x="12587" y="4583473"/>
            <a:ext cx="548701" cy="398012"/>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0" name="Shape 60"/>
        <p:cNvGrpSpPr/>
        <p:nvPr/>
      </p:nvGrpSpPr>
      <p:grpSpPr>
        <a:xfrm>
          <a:off x="0" y="0"/>
          <a:ext cx="0" cy="0"/>
          <a:chOff x="0" y="0"/>
          <a:chExt cx="0" cy="0"/>
        </a:xfrm>
      </p:grpSpPr>
      <p:sp>
        <p:nvSpPr>
          <p:cNvPr id="61" name="Google Shape;61;p30"/>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62" name="Google Shape;62;p30"/>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63" name="Google Shape;63;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4" name="Shape 64"/>
        <p:cNvGrpSpPr/>
        <p:nvPr/>
      </p:nvGrpSpPr>
      <p:grpSpPr>
        <a:xfrm>
          <a:off x="0" y="0"/>
          <a:ext cx="0" cy="0"/>
          <a:chOff x="0" y="0"/>
          <a:chExt cx="0" cy="0"/>
        </a:xfrm>
      </p:grpSpPr>
      <p:sp>
        <p:nvSpPr>
          <p:cNvPr id="65" name="Google Shape;65;p31"/>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66" name="Google Shape;66;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dockstore.org/workflows/github.com/gatk-workflows/gatk4-rnaseq-germline-snps-indels/gatk4-rnaseq-germline-snps-indels:1.1.1" TargetMode="External"/><Relationship Id="rId4" Type="http://schemas.openxmlformats.org/officeDocument/2006/relationships/hyperlink" Target="https://dockstore.org/search?searchMode=files" TargetMode="External"/><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dockstore.org/organizations/BroadInstitute" TargetMode="Externa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0" Type="http://schemas.openxmlformats.org/officeDocument/2006/relationships/hyperlink" Target="https://dockstore.org/api/static/swagger-ui/index.html#/GA4GH/toolsGet" TargetMode="External"/><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github.com/ga4gh/tool-registry-service-schemas" TargetMode="External"/><Relationship Id="rId4" Type="http://schemas.openxmlformats.org/officeDocument/2006/relationships/image" Target="../media/image19.png"/><Relationship Id="rId9" Type="http://schemas.openxmlformats.org/officeDocument/2006/relationships/hyperlink" Target="https://dockstore.org/api/static/swagger-ui/index.html#/GA4GH/toolsIdVersionsVersionIdGet" TargetMode="External"/><Relationship Id="rId5" Type="http://schemas.openxmlformats.org/officeDocument/2006/relationships/image" Target="../media/image23.png"/><Relationship Id="rId6" Type="http://schemas.openxmlformats.org/officeDocument/2006/relationships/image" Target="../media/image3.png"/><Relationship Id="rId7" Type="http://schemas.openxmlformats.org/officeDocument/2006/relationships/image" Target="../media/image26.png"/><Relationship Id="rId8"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ga4gh.github.io/tool-registry-service-schemas/Validator/"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docs.dockstore.org/en/develop/advanced-topics/checker-workflows.html" TargetMode="Externa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https://docs.dockstore.org/en/stable/advanced-topics/best-practices/best-practices-secure-fair-workflows.html" TargetMode="External"/><Relationship Id="rId4" Type="http://schemas.openxmlformats.org/officeDocument/2006/relationships/hyperlink" Target="https://biodatacatalyst.nhlbi.nih.gov/" TargetMode="External"/><Relationship Id="rId5" Type="http://schemas.openxmlformats.org/officeDocument/2006/relationships/image" Target="../media/image3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https://dockstore.org/organizations/BroadInstitute/collections/pgs" TargetMode="External"/><Relationship Id="rId4" Type="http://schemas.openxmlformats.org/officeDocument/2006/relationships/hyperlink" Target="https://zenodo.org/record/4731232#.YMJRsGRKgq0" TargetMode="External"/><Relationship Id="rId5" Type="http://schemas.openxmlformats.org/officeDocument/2006/relationships/hyperlink" Target="https://science.sciencemag.org/content/371/6529/eabe3261.abstract" TargetMode="External"/><Relationship Id="rId6" Type="http://schemas.openxmlformats.org/officeDocument/2006/relationships/hyperlink" Target="https://dockstore.org/organizations/nfcore" TargetMode="External"/><Relationship Id="rId7" Type="http://schemas.openxmlformats.org/officeDocument/2006/relationships/hyperlink" Target="https://nf-co.re/developers/guidelines" TargetMode="External"/><Relationship Id="rId8" Type="http://schemas.openxmlformats.org/officeDocument/2006/relationships/hyperlink" Target="https://dockstore.org/organizations/bdcatalyst/collections/BDCGWA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https://doi.org/10.1093/nar/gkab346" TargetMode="External"/><Relationship Id="rId4" Type="http://schemas.openxmlformats.org/officeDocument/2006/relationships/hyperlink" Target="https://docs.dockstore.or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29.png"/><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8.png"/><Relationship Id="rId4" Type="http://schemas.openxmlformats.org/officeDocument/2006/relationships/image" Target="../media/image29.png"/><Relationship Id="rId9" Type="http://schemas.openxmlformats.org/officeDocument/2006/relationships/image" Target="../media/image36.png"/><Relationship Id="rId5" Type="http://schemas.openxmlformats.org/officeDocument/2006/relationships/image" Target="../media/image30.png"/><Relationship Id="rId6" Type="http://schemas.openxmlformats.org/officeDocument/2006/relationships/image" Target="../media/image34.png"/><Relationship Id="rId7" Type="http://schemas.openxmlformats.org/officeDocument/2006/relationships/image" Target="../media/image32.png"/><Relationship Id="rId8"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hyperlink" Target="https://dcc.icgc.org/pcawg/" TargetMode="External"/><Relationship Id="rId4" Type="http://schemas.openxmlformats.org/officeDocument/2006/relationships/image" Target="../media/image11.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 Id="rId4" Type="http://schemas.openxmlformats.org/officeDocument/2006/relationships/hyperlink" Target="https://github.com/dockstore/dockstore" TargetMode="External"/><Relationship Id="rId5" Type="http://schemas.openxmlformats.org/officeDocument/2006/relationships/hyperlink" Target="https://dockstore.org/api/static/swagger-ui/index.html#" TargetMode="External"/><Relationship Id="rId6"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s://docs.dockstore.org/en/develop/end-user-topics/language-support.html" TargetMode="External"/><Relationship Id="rId4" Type="http://schemas.openxmlformats.org/officeDocument/2006/relationships/hyperlink" Target="https://view.commonwl.org/" TargetMode="External"/><Relationship Id="rId5" Type="http://schemas.openxmlformats.org/officeDocument/2006/relationships/image" Target="../media/image10.png"/><Relationship Id="rId6" Type="http://schemas.openxmlformats.org/officeDocument/2006/relationships/image" Target="../media/image8.png"/><Relationship Id="rId7" Type="http://schemas.openxmlformats.org/officeDocument/2006/relationships/image" Target="../media/image12.png"/><Relationship Id="rId8"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docs.dockstore.org/en/develop/getting-started/getting-started.html" TargetMode="External"/><Relationship Id="rId4" Type="http://schemas.openxmlformats.org/officeDocument/2006/relationships/hyperlink" Target="https://docs.dockstore.org/en/develop/getting-started/github-apps/github-apps-landing-page.html" TargetMode="External"/><Relationship Id="rId5" Type="http://schemas.openxmlformats.org/officeDocument/2006/relationships/hyperlink" Target="https://docs.dockstore.org/en/develop/posters-and-talks.html" TargetMode="External"/><Relationship Id="rId6" Type="http://schemas.openxmlformats.org/officeDocument/2006/relationships/hyperlink" Target="https://www.youtube.com/channel/UCFWNYqxQvVLAuZq8rdOSE4g" TargetMode="External"/><Relationship Id="rId7"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docs.dockstore.org/en/develop/end-user-topics/language-support.html" TargetMode="External"/><Relationship Id="rId4" Type="http://schemas.openxmlformats.org/officeDocument/2006/relationships/hyperlink" Target="https://dockstore.org/workflows/github.com/broadinstitute/viral-pipelines/assemble_refbased:master?tab=info" TargetMode="External"/><Relationship Id="rId5"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s://github.com/dockstore/dockstore/issues" TargetMode="External"/><Relationship Id="rId4" Type="http://schemas.openxmlformats.org/officeDocument/2006/relationships/hyperlink" Target="https://discuss.dockstore.org/" TargetMode="External"/><Relationship Id="rId5" Type="http://schemas.openxmlformats.org/officeDocument/2006/relationships/hyperlink" Target="https://www.force11.org/group/fair-4-research-software-fair4rs-working-group" TargetMode="External"/><Relationship Id="rId6"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2A3E6B"/>
        </a:solidFill>
      </p:bgPr>
    </p:bg>
    <p:spTree>
      <p:nvGrpSpPr>
        <p:cNvPr id="90" name="Shape 90"/>
        <p:cNvGrpSpPr/>
        <p:nvPr/>
      </p:nvGrpSpPr>
      <p:grpSpPr>
        <a:xfrm>
          <a:off x="0" y="0"/>
          <a:ext cx="0" cy="0"/>
          <a:chOff x="0" y="0"/>
          <a:chExt cx="0" cy="0"/>
        </a:xfrm>
      </p:grpSpPr>
      <p:sp>
        <p:nvSpPr>
          <p:cNvPr id="91" name="Google Shape;91;p1"/>
          <p:cNvSpPr txBox="1"/>
          <p:nvPr>
            <p:ph type="ctrTitle"/>
          </p:nvPr>
        </p:nvSpPr>
        <p:spPr>
          <a:xfrm>
            <a:off x="311700" y="1910175"/>
            <a:ext cx="8520600" cy="15321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b="1" lang="en" sz="3000">
                <a:solidFill>
                  <a:srgbClr val="FFFFFF"/>
                </a:solidFill>
              </a:rPr>
              <a:t>Dockstore and FAIR</a:t>
            </a:r>
            <a:endParaRPr b="1" sz="2200"/>
          </a:p>
        </p:txBody>
      </p:sp>
      <p:sp>
        <p:nvSpPr>
          <p:cNvPr id="92" name="Google Shape;92;p1"/>
          <p:cNvSpPr txBox="1"/>
          <p:nvPr>
            <p:ph idx="1" type="subTitle"/>
          </p:nvPr>
        </p:nvSpPr>
        <p:spPr>
          <a:xfrm>
            <a:off x="311700" y="3557400"/>
            <a:ext cx="8520600" cy="1023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en" sz="2000">
                <a:solidFill>
                  <a:srgbClr val="D9D9D9"/>
                </a:solidFill>
              </a:rPr>
              <a:t>Denis Yuen</a:t>
            </a:r>
            <a:r>
              <a:rPr lang="en" sz="2000">
                <a:solidFill>
                  <a:srgbClr val="D9D9D9"/>
                </a:solidFill>
              </a:rPr>
              <a:t>, Ontario Institute for Cancer Research</a:t>
            </a:r>
            <a:endParaRPr sz="2000">
              <a:solidFill>
                <a:srgbClr val="D9D9D9"/>
              </a:solidFill>
            </a:endParaRPr>
          </a:p>
          <a:p>
            <a:pPr indent="0" lvl="0" marL="0" rtl="0" algn="ctr">
              <a:lnSpc>
                <a:spcPct val="100000"/>
              </a:lnSpc>
              <a:spcBef>
                <a:spcPts val="0"/>
              </a:spcBef>
              <a:spcAft>
                <a:spcPts val="0"/>
              </a:spcAft>
              <a:buSzPts val="2800"/>
              <a:buNone/>
            </a:pPr>
            <a:r>
              <a:rPr lang="en" sz="2000">
                <a:solidFill>
                  <a:srgbClr val="D9D9D9"/>
                </a:solidFill>
              </a:rPr>
              <a:t>Beth Sheets, UC Santa Cruz Genomics Institute</a:t>
            </a:r>
            <a:endParaRPr sz="2000">
              <a:solidFill>
                <a:srgbClr val="D9D9D9"/>
              </a:solidFill>
            </a:endParaRPr>
          </a:p>
        </p:txBody>
      </p:sp>
      <p:pic>
        <p:nvPicPr>
          <p:cNvPr id="93" name="Google Shape;93;p1"/>
          <p:cNvPicPr preferRelativeResize="0"/>
          <p:nvPr/>
        </p:nvPicPr>
        <p:blipFill rotWithShape="1">
          <a:blip r:embed="rId3">
            <a:alphaModFix/>
          </a:blip>
          <a:srcRect b="0" l="0" r="0" t="0"/>
          <a:stretch/>
        </p:blipFill>
        <p:spPr>
          <a:xfrm>
            <a:off x="3091888" y="277325"/>
            <a:ext cx="2960225" cy="2256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1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Features that help with FAIR: Findable</a:t>
            </a:r>
            <a:endParaRPr/>
          </a:p>
        </p:txBody>
      </p:sp>
      <p:sp>
        <p:nvSpPr>
          <p:cNvPr id="165" name="Google Shape;165;p10"/>
          <p:cNvSpPr txBox="1"/>
          <p:nvPr>
            <p:ph idx="1" type="body"/>
          </p:nvPr>
        </p:nvSpPr>
        <p:spPr>
          <a:xfrm>
            <a:off x="2781800" y="1541125"/>
            <a:ext cx="5632500" cy="2115900"/>
          </a:xfrm>
          <a:prstGeom prst="rect">
            <a:avLst/>
          </a:prstGeom>
          <a:noFill/>
          <a:ln>
            <a:noFill/>
          </a:ln>
        </p:spPr>
        <p:txBody>
          <a:bodyPr anchorCtr="0" anchor="t" bIns="91425" lIns="91425" spcFirstLastPara="1" rIns="91425" wrap="square" tIns="91425">
            <a:noAutofit/>
          </a:bodyPr>
          <a:lstStyle/>
          <a:p>
            <a:pPr indent="-311150" lvl="0" marL="457200" rtl="0" algn="l">
              <a:lnSpc>
                <a:spcPct val="100000"/>
              </a:lnSpc>
              <a:spcBef>
                <a:spcPts val="0"/>
              </a:spcBef>
              <a:spcAft>
                <a:spcPts val="0"/>
              </a:spcAft>
              <a:buSzPts val="1300"/>
              <a:buChar char="●"/>
            </a:pPr>
            <a:r>
              <a:rPr lang="en" sz="1300"/>
              <a:t>ID structure (also different versions) based on source control workspace</a:t>
            </a:r>
            <a:endParaRPr sz="1300"/>
          </a:p>
          <a:p>
            <a:pPr indent="-311150" lvl="1" marL="914400" rtl="0" algn="l">
              <a:lnSpc>
                <a:spcPct val="100000"/>
              </a:lnSpc>
              <a:spcBef>
                <a:spcPts val="0"/>
              </a:spcBef>
              <a:spcAft>
                <a:spcPts val="0"/>
              </a:spcAft>
              <a:buSzPts val="1300"/>
              <a:buChar char="○"/>
            </a:pPr>
            <a:r>
              <a:rPr lang="en" sz="1300"/>
              <a:t>For example: </a:t>
            </a:r>
            <a:r>
              <a:rPr lang="en" sz="1000" u="sng">
                <a:solidFill>
                  <a:schemeClr val="hlink"/>
                </a:solidFill>
                <a:hlinkClick r:id="rId3"/>
              </a:rPr>
              <a:t>https://dockstore.org/workflows/github.com/gatk-workflows/gatk4-rnaseq-germline-snps-indels/gatk4-rnaseq-germline-snps-indels:1.1.1</a:t>
            </a:r>
            <a:r>
              <a:rPr lang="en" sz="1000"/>
              <a:t> </a:t>
            </a:r>
            <a:endParaRPr sz="1000"/>
          </a:p>
          <a:p>
            <a:pPr indent="-311150" lvl="0" marL="457200" rtl="0" algn="l">
              <a:lnSpc>
                <a:spcPct val="100000"/>
              </a:lnSpc>
              <a:spcBef>
                <a:spcPts val="0"/>
              </a:spcBef>
              <a:spcAft>
                <a:spcPts val="0"/>
              </a:spcAft>
              <a:buSzPts val="1300"/>
              <a:buChar char="●"/>
            </a:pPr>
            <a:r>
              <a:rPr lang="en" sz="1300" u="sng">
                <a:solidFill>
                  <a:schemeClr val="hlink"/>
                </a:solidFill>
                <a:hlinkClick r:id="rId4"/>
              </a:rPr>
              <a:t>Faceted Search </a:t>
            </a:r>
            <a:endParaRPr sz="1300"/>
          </a:p>
          <a:p>
            <a:pPr indent="-311150" lvl="1" marL="914400" rtl="0" algn="l">
              <a:lnSpc>
                <a:spcPct val="100000"/>
              </a:lnSpc>
              <a:spcBef>
                <a:spcPts val="0"/>
              </a:spcBef>
              <a:spcAft>
                <a:spcPts val="0"/>
              </a:spcAft>
              <a:buSzPts val="1300"/>
              <a:buChar char="○"/>
            </a:pPr>
            <a:r>
              <a:rPr lang="en" sz="1300"/>
              <a:t>Metadata harvested from descriptors</a:t>
            </a:r>
            <a:endParaRPr sz="1300"/>
          </a:p>
          <a:p>
            <a:pPr indent="-311150" lvl="1" marL="914400" rtl="0" algn="l">
              <a:lnSpc>
                <a:spcPct val="100000"/>
              </a:lnSpc>
              <a:spcBef>
                <a:spcPts val="0"/>
              </a:spcBef>
              <a:spcAft>
                <a:spcPts val="0"/>
              </a:spcAft>
              <a:buSzPts val="1300"/>
              <a:buChar char="○"/>
            </a:pPr>
            <a:r>
              <a:rPr lang="en" sz="1300"/>
              <a:t>Free text search </a:t>
            </a:r>
            <a:endParaRPr sz="1300"/>
          </a:p>
          <a:p>
            <a:pPr indent="-311150" lvl="1" marL="914400" rtl="0" algn="l">
              <a:lnSpc>
                <a:spcPct val="100000"/>
              </a:lnSpc>
              <a:spcBef>
                <a:spcPts val="0"/>
              </a:spcBef>
              <a:spcAft>
                <a:spcPts val="0"/>
              </a:spcAft>
              <a:buSzPts val="1300"/>
              <a:buChar char="○"/>
            </a:pPr>
            <a:r>
              <a:rPr lang="en" sz="1300"/>
              <a:t>UI configurable labels</a:t>
            </a:r>
            <a:endParaRPr sz="1300"/>
          </a:p>
          <a:p>
            <a:pPr indent="-311150" lvl="0" marL="457200" rtl="0" algn="l">
              <a:lnSpc>
                <a:spcPct val="100000"/>
              </a:lnSpc>
              <a:spcBef>
                <a:spcPts val="0"/>
              </a:spcBef>
              <a:spcAft>
                <a:spcPts val="0"/>
              </a:spcAft>
              <a:buSzPts val="1300"/>
              <a:buChar char="●"/>
            </a:pPr>
            <a:r>
              <a:rPr lang="en" sz="1300"/>
              <a:t>Organizations and Collections </a:t>
            </a:r>
            <a:endParaRPr sz="1300"/>
          </a:p>
          <a:p>
            <a:pPr indent="-311150" lvl="1" marL="914400" rtl="0" algn="l">
              <a:lnSpc>
                <a:spcPct val="100000"/>
              </a:lnSpc>
              <a:spcBef>
                <a:spcPts val="0"/>
              </a:spcBef>
              <a:spcAft>
                <a:spcPts val="0"/>
              </a:spcAft>
              <a:buSzPts val="1300"/>
              <a:buChar char="○"/>
            </a:pPr>
            <a:r>
              <a:rPr lang="en" sz="1300"/>
              <a:t>Similar to channels and playlists</a:t>
            </a:r>
            <a:endParaRPr sz="1300"/>
          </a:p>
          <a:p>
            <a:pPr indent="-311150" lvl="0" marL="457200" rtl="0" algn="l">
              <a:lnSpc>
                <a:spcPct val="100000"/>
              </a:lnSpc>
              <a:spcBef>
                <a:spcPts val="0"/>
              </a:spcBef>
              <a:spcAft>
                <a:spcPts val="0"/>
              </a:spcAft>
              <a:buSzPts val="1300"/>
              <a:buChar char="●"/>
            </a:pPr>
            <a:r>
              <a:rPr lang="en" sz="1300"/>
              <a:t>DOI export</a:t>
            </a:r>
            <a:endParaRPr sz="1300"/>
          </a:p>
        </p:txBody>
      </p:sp>
      <p:pic>
        <p:nvPicPr>
          <p:cNvPr id="166" name="Google Shape;166;p10"/>
          <p:cNvPicPr preferRelativeResize="0"/>
          <p:nvPr/>
        </p:nvPicPr>
        <p:blipFill rotWithShape="1">
          <a:blip r:embed="rId5">
            <a:alphaModFix/>
          </a:blip>
          <a:srcRect b="0" l="0" r="0" t="0"/>
          <a:stretch/>
        </p:blipFill>
        <p:spPr>
          <a:xfrm>
            <a:off x="554200" y="1541125"/>
            <a:ext cx="1539650" cy="15396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1"/>
          <p:cNvSpPr txBox="1"/>
          <p:nvPr>
            <p:ph type="title"/>
          </p:nvPr>
        </p:nvSpPr>
        <p:spPr>
          <a:xfrm>
            <a:off x="217875" y="411925"/>
            <a:ext cx="3722400" cy="58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Organizations and Collections</a:t>
            </a:r>
            <a:endParaRPr/>
          </a:p>
        </p:txBody>
      </p:sp>
      <p:sp>
        <p:nvSpPr>
          <p:cNvPr id="172" name="Google Shape;172;p11"/>
          <p:cNvSpPr txBox="1"/>
          <p:nvPr>
            <p:ph idx="1" type="body"/>
          </p:nvPr>
        </p:nvSpPr>
        <p:spPr>
          <a:xfrm>
            <a:off x="311700" y="1434875"/>
            <a:ext cx="3683400" cy="2919600"/>
          </a:xfrm>
          <a:prstGeom prst="rect">
            <a:avLst/>
          </a:prstGeom>
          <a:noFill/>
          <a:ln>
            <a:noFill/>
          </a:ln>
        </p:spPr>
        <p:txBody>
          <a:bodyPr anchorCtr="0" anchor="t" bIns="91425" lIns="91425" spcFirstLastPara="1" rIns="91425" wrap="square" tIns="91425">
            <a:noAutofit/>
          </a:bodyPr>
          <a:lstStyle/>
          <a:p>
            <a:pPr indent="-311150" lvl="0" marL="457200" rtl="0" algn="l">
              <a:lnSpc>
                <a:spcPct val="100000"/>
              </a:lnSpc>
              <a:spcBef>
                <a:spcPts val="0"/>
              </a:spcBef>
              <a:spcAft>
                <a:spcPts val="0"/>
              </a:spcAft>
              <a:buSzPts val="1300"/>
              <a:buChar char="●"/>
            </a:pPr>
            <a:r>
              <a:rPr lang="en" sz="1300"/>
              <a:t>Organizations</a:t>
            </a:r>
            <a:endParaRPr sz="1300"/>
          </a:p>
          <a:p>
            <a:pPr indent="-311150" lvl="1" marL="914400" rtl="0" algn="l">
              <a:lnSpc>
                <a:spcPct val="100000"/>
              </a:lnSpc>
              <a:spcBef>
                <a:spcPts val="0"/>
              </a:spcBef>
              <a:spcAft>
                <a:spcPts val="0"/>
              </a:spcAft>
              <a:buSzPts val="1300"/>
              <a:buChar char="○"/>
            </a:pPr>
            <a:r>
              <a:rPr lang="en" sz="1300"/>
              <a:t>A place for groups, labs, consortiums, etc to showcase their projects, collaborate, and group sets of tools/workflows into ‘collections’</a:t>
            </a:r>
            <a:endParaRPr sz="1300"/>
          </a:p>
          <a:p>
            <a:pPr indent="-311150" lvl="1" marL="914400" rtl="0" algn="l">
              <a:lnSpc>
                <a:spcPct val="100000"/>
              </a:lnSpc>
              <a:spcBef>
                <a:spcPts val="0"/>
              </a:spcBef>
              <a:spcAft>
                <a:spcPts val="0"/>
              </a:spcAft>
              <a:buSzPts val="1300"/>
              <a:buChar char="○"/>
            </a:pPr>
            <a:r>
              <a:rPr lang="en" sz="1300"/>
              <a:t>Markdown descriptions </a:t>
            </a:r>
            <a:endParaRPr sz="1300"/>
          </a:p>
          <a:p>
            <a:pPr indent="-311150" lvl="1" marL="914400" rtl="0" algn="l">
              <a:lnSpc>
                <a:spcPct val="100000"/>
              </a:lnSpc>
              <a:spcBef>
                <a:spcPts val="0"/>
              </a:spcBef>
              <a:spcAft>
                <a:spcPts val="0"/>
              </a:spcAft>
              <a:buSzPts val="1300"/>
              <a:buChar char="○"/>
            </a:pPr>
            <a:r>
              <a:rPr lang="en" sz="1300"/>
              <a:t>Membership roles </a:t>
            </a:r>
            <a:endParaRPr sz="1300"/>
          </a:p>
          <a:p>
            <a:pPr indent="-311150" lvl="1" marL="914400" rtl="0" algn="l">
              <a:lnSpc>
                <a:spcPct val="100000"/>
              </a:lnSpc>
              <a:spcBef>
                <a:spcPts val="0"/>
              </a:spcBef>
              <a:spcAft>
                <a:spcPts val="0"/>
              </a:spcAft>
              <a:buSzPts val="1300"/>
              <a:buChar char="○"/>
            </a:pPr>
            <a:r>
              <a:rPr lang="en" sz="1300" u="sng">
                <a:solidFill>
                  <a:schemeClr val="hlink"/>
                </a:solidFill>
                <a:hlinkClick r:id="rId3"/>
              </a:rPr>
              <a:t>ORCID links</a:t>
            </a:r>
            <a:endParaRPr sz="1300"/>
          </a:p>
          <a:p>
            <a:pPr indent="-311150" lvl="0" marL="457200" marR="0" rtl="0" algn="l">
              <a:lnSpc>
                <a:spcPct val="100000"/>
              </a:lnSpc>
              <a:spcBef>
                <a:spcPts val="0"/>
              </a:spcBef>
              <a:spcAft>
                <a:spcPts val="0"/>
              </a:spcAft>
              <a:buSzPts val="1300"/>
              <a:buFont typeface="Arial"/>
              <a:buChar char="●"/>
            </a:pPr>
            <a:r>
              <a:rPr lang="en" sz="1300"/>
              <a:t>Collections</a:t>
            </a:r>
            <a:endParaRPr sz="1300"/>
          </a:p>
          <a:p>
            <a:pPr indent="-311150" lvl="1" marL="914400" marR="0" rtl="0" algn="l">
              <a:lnSpc>
                <a:spcPct val="100000"/>
              </a:lnSpc>
              <a:spcBef>
                <a:spcPts val="0"/>
              </a:spcBef>
              <a:spcAft>
                <a:spcPts val="0"/>
              </a:spcAft>
              <a:buSzPts val="1300"/>
              <a:buChar char="○"/>
            </a:pPr>
            <a:r>
              <a:rPr lang="en" sz="1300"/>
              <a:t>Playlist of workflows or tools highlighted by an Organization</a:t>
            </a:r>
            <a:endParaRPr sz="1300"/>
          </a:p>
          <a:p>
            <a:pPr indent="-311150" lvl="1" marL="914400" marR="0" rtl="0" algn="l">
              <a:lnSpc>
                <a:spcPct val="100000"/>
              </a:lnSpc>
              <a:spcBef>
                <a:spcPts val="0"/>
              </a:spcBef>
              <a:spcAft>
                <a:spcPts val="0"/>
              </a:spcAft>
              <a:buSzPts val="1300"/>
              <a:buChar char="○"/>
            </a:pPr>
            <a:r>
              <a:rPr lang="en" sz="1300"/>
              <a:t>Markdown descriptions</a:t>
            </a:r>
            <a:endParaRPr sz="1300"/>
          </a:p>
        </p:txBody>
      </p:sp>
      <p:pic>
        <p:nvPicPr>
          <p:cNvPr id="173" name="Google Shape;173;p11"/>
          <p:cNvPicPr preferRelativeResize="0"/>
          <p:nvPr/>
        </p:nvPicPr>
        <p:blipFill rotWithShape="1">
          <a:blip r:embed="rId4">
            <a:alphaModFix/>
          </a:blip>
          <a:srcRect b="0" l="0" r="0" t="0"/>
          <a:stretch/>
        </p:blipFill>
        <p:spPr>
          <a:xfrm>
            <a:off x="4120475" y="445025"/>
            <a:ext cx="4227150" cy="381560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Features that help with FAIR: Accessible</a:t>
            </a:r>
            <a:endParaRPr/>
          </a:p>
        </p:txBody>
      </p:sp>
      <p:sp>
        <p:nvSpPr>
          <p:cNvPr id="179" name="Google Shape;179;p12"/>
          <p:cNvSpPr txBox="1"/>
          <p:nvPr>
            <p:ph idx="1" type="body"/>
          </p:nvPr>
        </p:nvSpPr>
        <p:spPr>
          <a:xfrm>
            <a:off x="2750675" y="1506450"/>
            <a:ext cx="5632500" cy="9306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Char char="●"/>
            </a:pPr>
            <a:r>
              <a:rPr lang="en" sz="1200"/>
              <a:t>Standardized protocol: TRS implementation</a:t>
            </a:r>
            <a:endParaRPr sz="1200"/>
          </a:p>
          <a:p>
            <a:pPr indent="-304800" lvl="1" marL="914400" rtl="0" algn="l">
              <a:lnSpc>
                <a:spcPct val="100000"/>
              </a:lnSpc>
              <a:spcBef>
                <a:spcPts val="0"/>
              </a:spcBef>
              <a:spcAft>
                <a:spcPts val="0"/>
              </a:spcAft>
              <a:buSzPts val="1200"/>
              <a:buChar char="○"/>
            </a:pPr>
            <a:r>
              <a:rPr lang="en" sz="1200"/>
              <a:t>V1, v2 beta, and v2 final</a:t>
            </a:r>
            <a:endParaRPr sz="1200"/>
          </a:p>
          <a:p>
            <a:pPr indent="-304800" lvl="0" marL="457200" rtl="0" algn="l">
              <a:lnSpc>
                <a:spcPct val="100000"/>
              </a:lnSpc>
              <a:spcBef>
                <a:spcPts val="0"/>
              </a:spcBef>
              <a:spcAft>
                <a:spcPts val="0"/>
              </a:spcAft>
              <a:buSzPts val="1200"/>
              <a:buChar char="●"/>
            </a:pPr>
            <a:r>
              <a:rPr lang="en" sz="1200"/>
              <a:t>Published workflows accessible without login</a:t>
            </a:r>
            <a:endParaRPr sz="1200"/>
          </a:p>
          <a:p>
            <a:pPr indent="-304800" lvl="0" marL="457200" rtl="0" algn="l">
              <a:lnSpc>
                <a:spcPct val="100000"/>
              </a:lnSpc>
              <a:spcBef>
                <a:spcPts val="0"/>
              </a:spcBef>
              <a:spcAft>
                <a:spcPts val="0"/>
              </a:spcAft>
              <a:buSzPts val="1200"/>
              <a:buChar char="●"/>
            </a:pPr>
            <a:r>
              <a:rPr lang="en" sz="1200"/>
              <a:t>Links back to source control</a:t>
            </a:r>
            <a:endParaRPr sz="1200"/>
          </a:p>
          <a:p>
            <a:pPr indent="-304800" lvl="1" marL="914400" rtl="0" algn="l">
              <a:lnSpc>
                <a:spcPct val="100000"/>
              </a:lnSpc>
              <a:spcBef>
                <a:spcPts val="0"/>
              </a:spcBef>
              <a:spcAft>
                <a:spcPts val="0"/>
              </a:spcAft>
              <a:buSzPts val="1200"/>
              <a:buChar char="○"/>
            </a:pPr>
            <a:r>
              <a:rPr lang="en" sz="1200"/>
              <a:t>Dockstore stores a version of the workflow that can be shared with others</a:t>
            </a:r>
            <a:endParaRPr sz="1200"/>
          </a:p>
          <a:p>
            <a:pPr indent="-304800" lvl="1" marL="914400" rtl="0" algn="l">
              <a:lnSpc>
                <a:spcPct val="100000"/>
              </a:lnSpc>
              <a:spcBef>
                <a:spcPts val="0"/>
              </a:spcBef>
              <a:spcAft>
                <a:spcPts val="0"/>
              </a:spcAft>
              <a:buSzPts val="1200"/>
              <a:buChar char="○"/>
            </a:pPr>
            <a:r>
              <a:rPr lang="en" sz="1200"/>
              <a:t>Snapshot feature</a:t>
            </a:r>
            <a:endParaRPr sz="1200"/>
          </a:p>
          <a:p>
            <a:pPr indent="-304800" lvl="2" marL="1371600" rtl="0" algn="l">
              <a:lnSpc>
                <a:spcPct val="100000"/>
              </a:lnSpc>
              <a:spcBef>
                <a:spcPts val="0"/>
              </a:spcBef>
              <a:spcAft>
                <a:spcPts val="0"/>
              </a:spcAft>
              <a:buSzPts val="1200"/>
              <a:buChar char="■"/>
            </a:pPr>
            <a:r>
              <a:rPr lang="en" sz="1200"/>
              <a:t>Integration with Zenodo to mint DOIs</a:t>
            </a:r>
            <a:endParaRPr sz="1200"/>
          </a:p>
          <a:p>
            <a:pPr indent="0" lvl="0" marL="914400" rtl="0" algn="l">
              <a:lnSpc>
                <a:spcPct val="100000"/>
              </a:lnSpc>
              <a:spcBef>
                <a:spcPts val="1600"/>
              </a:spcBef>
              <a:spcAft>
                <a:spcPts val="1600"/>
              </a:spcAft>
              <a:buSzPts val="1800"/>
              <a:buNone/>
            </a:pPr>
            <a:r>
              <a:t/>
            </a:r>
            <a:endParaRPr sz="1200"/>
          </a:p>
        </p:txBody>
      </p:sp>
      <p:pic>
        <p:nvPicPr>
          <p:cNvPr id="180" name="Google Shape;180;p12"/>
          <p:cNvPicPr preferRelativeResize="0"/>
          <p:nvPr/>
        </p:nvPicPr>
        <p:blipFill rotWithShape="1">
          <a:blip r:embed="rId3">
            <a:alphaModFix/>
          </a:blip>
          <a:srcRect b="0" l="0" r="0" t="0"/>
          <a:stretch/>
        </p:blipFill>
        <p:spPr>
          <a:xfrm>
            <a:off x="809825" y="1506450"/>
            <a:ext cx="1229925" cy="24598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3"/>
          <p:cNvSpPr/>
          <p:nvPr/>
        </p:nvSpPr>
        <p:spPr>
          <a:xfrm>
            <a:off x="4620525" y="2079400"/>
            <a:ext cx="2786100" cy="1801500"/>
          </a:xfrm>
          <a:prstGeom prst="rect">
            <a:avLst/>
          </a:prstGeom>
          <a:noFill/>
          <a:ln cap="flat" cmpd="sng" w="28575">
            <a:solidFill>
              <a:srgbClr val="999999"/>
            </a:solidFill>
            <a:prstDash val="dot"/>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13"/>
          <p:cNvSpPr/>
          <p:nvPr/>
        </p:nvSpPr>
        <p:spPr>
          <a:xfrm>
            <a:off x="6854636" y="1985614"/>
            <a:ext cx="2184732" cy="18725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500"/>
              <a:buFont typeface="Arial"/>
              <a:buNone/>
            </a:pPr>
            <a:r>
              <a:t/>
            </a:r>
            <a:endParaRPr b="1" i="0" sz="1500" u="none" cap="none" strike="noStrike">
              <a:solidFill>
                <a:srgbClr val="000000"/>
              </a:solidFill>
              <a:latin typeface="Arial"/>
              <a:ea typeface="Arial"/>
              <a:cs typeface="Arial"/>
              <a:sym typeface="Arial"/>
            </a:endParaRPr>
          </a:p>
        </p:txBody>
      </p:sp>
      <p:sp>
        <p:nvSpPr>
          <p:cNvPr id="187" name="Google Shape;187;p13"/>
          <p:cNvSpPr txBox="1"/>
          <p:nvPr>
            <p:ph idx="4294967295" type="body"/>
          </p:nvPr>
        </p:nvSpPr>
        <p:spPr>
          <a:xfrm>
            <a:off x="169250" y="730625"/>
            <a:ext cx="8347200" cy="800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SzPts val="1800"/>
              <a:buNone/>
            </a:pPr>
            <a:r>
              <a:rPr lang="en" sz="1400">
                <a:highlight>
                  <a:srgbClr val="FFFFFF"/>
                </a:highlight>
              </a:rPr>
              <a:t>Knowing we didn’t have all the answers, Dockstore helped establish the Global Alliance for Genomics and Health (GA4GH) Tool Registry API standard for listing and describing available tools for exchange, indexing, and searching</a:t>
            </a:r>
            <a:endParaRPr sz="1400">
              <a:highlight>
                <a:srgbClr val="FFFFFF"/>
              </a:highlight>
            </a:endParaRPr>
          </a:p>
          <a:p>
            <a:pPr indent="-317500" lvl="0" marL="457200" marR="0" rtl="0" algn="l">
              <a:lnSpc>
                <a:spcPct val="100000"/>
              </a:lnSpc>
              <a:spcBef>
                <a:spcPts val="0"/>
              </a:spcBef>
              <a:spcAft>
                <a:spcPts val="0"/>
              </a:spcAft>
              <a:buSzPts val="1400"/>
              <a:buChar char="●"/>
            </a:pPr>
            <a:r>
              <a:rPr lang="en" sz="1400">
                <a:highlight>
                  <a:srgbClr val="FFFFFF"/>
                </a:highlight>
              </a:rPr>
              <a:t>Stand alone containerized tools</a:t>
            </a:r>
            <a:endParaRPr sz="1400">
              <a:highlight>
                <a:srgbClr val="FFFFFF"/>
              </a:highlight>
            </a:endParaRPr>
          </a:p>
          <a:p>
            <a:pPr indent="-317500" lvl="0" marL="457200" marR="0" rtl="0" algn="l">
              <a:lnSpc>
                <a:spcPct val="100000"/>
              </a:lnSpc>
              <a:spcBef>
                <a:spcPts val="0"/>
              </a:spcBef>
              <a:spcAft>
                <a:spcPts val="0"/>
              </a:spcAft>
              <a:buSzPts val="1400"/>
              <a:buChar char="●"/>
            </a:pPr>
            <a:r>
              <a:rPr lang="en" sz="1400">
                <a:highlight>
                  <a:srgbClr val="FFFFFF"/>
                </a:highlight>
              </a:rPr>
              <a:t>Workflows with multiple tools wrapped in descriptor languages (Common Workflow Language,  Workflow Descriptor Language, Nextflow, Galaxy)</a:t>
            </a:r>
            <a:endParaRPr sz="1400">
              <a:highlight>
                <a:srgbClr val="FFFFFF"/>
              </a:highlight>
            </a:endParaRPr>
          </a:p>
          <a:p>
            <a:pPr indent="0" lvl="0" marL="0" marR="0" rtl="0" algn="l">
              <a:lnSpc>
                <a:spcPct val="100000"/>
              </a:lnSpc>
              <a:spcBef>
                <a:spcPts val="0"/>
              </a:spcBef>
              <a:spcAft>
                <a:spcPts val="0"/>
              </a:spcAft>
              <a:buSzPts val="1800"/>
              <a:buNone/>
            </a:pPr>
            <a:r>
              <a:t/>
            </a:r>
            <a:endParaRPr sz="1200">
              <a:highlight>
                <a:srgbClr val="FFFFFF"/>
              </a:highlight>
            </a:endParaRPr>
          </a:p>
        </p:txBody>
      </p:sp>
      <p:sp>
        <p:nvSpPr>
          <p:cNvPr id="188" name="Google Shape;188;p13"/>
          <p:cNvSpPr/>
          <p:nvPr/>
        </p:nvSpPr>
        <p:spPr>
          <a:xfrm>
            <a:off x="4821800" y="2339525"/>
            <a:ext cx="1961400" cy="651000"/>
          </a:xfrm>
          <a:prstGeom prst="rect">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GET</a:t>
            </a:r>
            <a:endParaRPr b="0" i="0" sz="1400" u="none" cap="none" strike="noStrike">
              <a:solidFill>
                <a:srgbClr val="000000"/>
              </a:solidFill>
              <a:latin typeface="Arial"/>
              <a:ea typeface="Arial"/>
              <a:cs typeface="Arial"/>
              <a:sym typeface="Arial"/>
            </a:endParaRPr>
          </a:p>
        </p:txBody>
      </p:sp>
      <p:sp>
        <p:nvSpPr>
          <p:cNvPr id="189" name="Google Shape;189;p13"/>
          <p:cNvSpPr/>
          <p:nvPr/>
        </p:nvSpPr>
        <p:spPr>
          <a:xfrm>
            <a:off x="4821800" y="3189399"/>
            <a:ext cx="1961400" cy="483300"/>
          </a:xfrm>
          <a:prstGeom prst="rect">
            <a:avLst/>
          </a:prstGeom>
          <a:solidFill>
            <a:srgbClr val="EAD1DC"/>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GET </a:t>
            </a:r>
            <a:endParaRPr b="0" i="0" sz="1400" u="none" cap="none" strike="noStrike">
              <a:solidFill>
                <a:srgbClr val="000000"/>
              </a:solidFill>
              <a:latin typeface="Arial"/>
              <a:ea typeface="Arial"/>
              <a:cs typeface="Arial"/>
              <a:sym typeface="Arial"/>
            </a:endParaRPr>
          </a:p>
        </p:txBody>
      </p:sp>
      <p:sp>
        <p:nvSpPr>
          <p:cNvPr id="190" name="Google Shape;190;p13"/>
          <p:cNvSpPr txBox="1"/>
          <p:nvPr/>
        </p:nvSpPr>
        <p:spPr>
          <a:xfrm>
            <a:off x="4404426" y="1744710"/>
            <a:ext cx="2120700" cy="381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Sharing API</a:t>
            </a:r>
            <a:endParaRPr b="1" i="0" sz="1400" u="none" cap="none" strike="noStrike">
              <a:solidFill>
                <a:srgbClr val="000000"/>
              </a:solidFill>
              <a:latin typeface="Arial"/>
              <a:ea typeface="Arial"/>
              <a:cs typeface="Arial"/>
              <a:sym typeface="Arial"/>
            </a:endParaRPr>
          </a:p>
        </p:txBody>
      </p:sp>
      <p:sp>
        <p:nvSpPr>
          <p:cNvPr id="191" name="Google Shape;191;p13"/>
          <p:cNvSpPr txBox="1"/>
          <p:nvPr>
            <p:ph idx="4294967295" type="title"/>
          </p:nvPr>
        </p:nvSpPr>
        <p:spPr>
          <a:xfrm>
            <a:off x="169250" y="204475"/>
            <a:ext cx="7888800" cy="5451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solidFill>
                  <a:srgbClr val="376092"/>
                </a:solidFill>
              </a:rPr>
              <a:t>GA4GH Tool Registry Service (TRS) API</a:t>
            </a:r>
            <a:endParaRPr/>
          </a:p>
        </p:txBody>
      </p:sp>
      <p:sp>
        <p:nvSpPr>
          <p:cNvPr id="192" name="Google Shape;192;p13"/>
          <p:cNvSpPr txBox="1"/>
          <p:nvPr/>
        </p:nvSpPr>
        <p:spPr>
          <a:xfrm>
            <a:off x="169250" y="3858125"/>
            <a:ext cx="6848400" cy="717000"/>
          </a:xfrm>
          <a:prstGeom prst="rect">
            <a:avLst/>
          </a:prstGeom>
          <a:noFill/>
          <a:ln>
            <a:noFill/>
          </a:ln>
        </p:spPr>
        <p:txBody>
          <a:bodyPr anchorCtr="0" anchor="ctr" bIns="91425" lIns="91425" spcFirstLastPara="1" rIns="91425" wrap="square" tIns="91425">
            <a:noAutofit/>
          </a:bodyPr>
          <a:lstStyle/>
          <a:p>
            <a:pPr indent="-317500" lvl="0" marL="457200" marR="0" rtl="0" algn="l">
              <a:lnSpc>
                <a:spcPct val="100000"/>
              </a:lnSpc>
              <a:spcBef>
                <a:spcPts val="480"/>
              </a:spcBef>
              <a:spcAft>
                <a:spcPts val="0"/>
              </a:spcAft>
              <a:buClr>
                <a:schemeClr val="dk1"/>
              </a:buClr>
              <a:buSzPts val="1400"/>
              <a:buFont typeface="Arial"/>
              <a:buChar char="●"/>
            </a:pPr>
            <a:r>
              <a:rPr b="1" i="0" lang="en" sz="1400" u="none" cap="none" strike="noStrike">
                <a:solidFill>
                  <a:schemeClr val="dk2"/>
                </a:solidFill>
                <a:latin typeface="Arial"/>
                <a:ea typeface="Arial"/>
                <a:cs typeface="Arial"/>
                <a:sym typeface="Arial"/>
              </a:rPr>
              <a:t>GitHub page</a:t>
            </a:r>
            <a:r>
              <a:rPr b="0" i="0" lang="en" sz="1400" u="none" cap="none" strike="noStrike">
                <a:solidFill>
                  <a:schemeClr val="dk2"/>
                </a:solidFill>
                <a:latin typeface="Arial"/>
                <a:ea typeface="Arial"/>
                <a:cs typeface="Arial"/>
                <a:sym typeface="Arial"/>
              </a:rPr>
              <a:t>: </a:t>
            </a:r>
            <a:r>
              <a:rPr b="0" i="0" lang="en" sz="1400" u="sng" cap="none" strike="noStrike">
                <a:solidFill>
                  <a:schemeClr val="hlink"/>
                </a:solidFill>
                <a:latin typeface="Arial"/>
                <a:ea typeface="Arial"/>
                <a:cs typeface="Arial"/>
                <a:sym typeface="Arial"/>
                <a:hlinkClick r:id="rId3"/>
              </a:rPr>
              <a:t>https://github.com/ga4gh/tool-registry-service-schemas</a:t>
            </a:r>
            <a:r>
              <a:rPr b="0" i="0" lang="en" sz="1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a:p>
            <a:pPr indent="-317500" lvl="0" marL="457200" marR="0" rtl="0" algn="l">
              <a:lnSpc>
                <a:spcPct val="100000"/>
              </a:lnSpc>
              <a:spcBef>
                <a:spcPts val="0"/>
              </a:spcBef>
              <a:spcAft>
                <a:spcPts val="0"/>
              </a:spcAft>
              <a:buClr>
                <a:schemeClr val="dk2"/>
              </a:buClr>
              <a:buSzPts val="1400"/>
              <a:buFont typeface="Arial"/>
              <a:buChar char="●"/>
            </a:pPr>
            <a:r>
              <a:rPr b="1" i="0" lang="en" sz="1400" u="none" cap="none" strike="noStrike">
                <a:solidFill>
                  <a:schemeClr val="dk2"/>
                </a:solidFill>
                <a:latin typeface="Arial"/>
                <a:ea typeface="Arial"/>
                <a:cs typeface="Arial"/>
                <a:sym typeface="Arial"/>
              </a:rPr>
              <a:t>Latest release</a:t>
            </a:r>
            <a:r>
              <a:rPr b="0" i="0" lang="en" sz="1400" u="none" cap="none" strike="noStrike">
                <a:solidFill>
                  <a:schemeClr val="dk2"/>
                </a:solidFill>
                <a:latin typeface="Arial"/>
                <a:ea typeface="Arial"/>
                <a:cs typeface="Arial"/>
                <a:sym typeface="Arial"/>
              </a:rPr>
              <a:t>: 2.0.0, working on 2.0.1 now</a:t>
            </a:r>
            <a:endParaRPr b="0" i="0" sz="1400" u="none" cap="none" strike="noStrike">
              <a:solidFill>
                <a:schemeClr val="dk2"/>
              </a:solidFill>
              <a:latin typeface="Arial"/>
              <a:ea typeface="Arial"/>
              <a:cs typeface="Arial"/>
              <a:sym typeface="Arial"/>
            </a:endParaRPr>
          </a:p>
        </p:txBody>
      </p:sp>
      <p:sp>
        <p:nvSpPr>
          <p:cNvPr id="193" name="Google Shape;193;p13"/>
          <p:cNvSpPr txBox="1"/>
          <p:nvPr/>
        </p:nvSpPr>
        <p:spPr>
          <a:xfrm>
            <a:off x="1690476" y="2770890"/>
            <a:ext cx="441900" cy="418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or</a:t>
            </a:r>
            <a:endParaRPr b="0" i="0" sz="1400" u="none" cap="none" strike="noStrike">
              <a:solidFill>
                <a:srgbClr val="000000"/>
              </a:solidFill>
              <a:latin typeface="Arial"/>
              <a:ea typeface="Arial"/>
              <a:cs typeface="Arial"/>
              <a:sym typeface="Arial"/>
            </a:endParaRPr>
          </a:p>
        </p:txBody>
      </p:sp>
      <p:pic>
        <p:nvPicPr>
          <p:cNvPr id="194" name="Google Shape;194;p13"/>
          <p:cNvPicPr preferRelativeResize="0"/>
          <p:nvPr/>
        </p:nvPicPr>
        <p:blipFill rotWithShape="1">
          <a:blip r:embed="rId4">
            <a:alphaModFix/>
          </a:blip>
          <a:srcRect b="0" l="0" r="0" t="0"/>
          <a:stretch/>
        </p:blipFill>
        <p:spPr>
          <a:xfrm>
            <a:off x="421012" y="2368563"/>
            <a:ext cx="1130675" cy="1223168"/>
          </a:xfrm>
          <a:prstGeom prst="rect">
            <a:avLst/>
          </a:prstGeom>
          <a:noFill/>
          <a:ln>
            <a:noFill/>
          </a:ln>
        </p:spPr>
      </p:pic>
      <p:sp>
        <p:nvSpPr>
          <p:cNvPr id="195" name="Google Shape;195;p13"/>
          <p:cNvSpPr txBox="1"/>
          <p:nvPr/>
        </p:nvSpPr>
        <p:spPr>
          <a:xfrm>
            <a:off x="264875" y="3396774"/>
            <a:ext cx="1690500" cy="33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Containerized Tool</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200" u="none" cap="none" strike="noStrike">
                <a:solidFill>
                  <a:schemeClr val="dk1"/>
                </a:solidFill>
                <a:latin typeface="Arial"/>
                <a:ea typeface="Arial"/>
                <a:cs typeface="Arial"/>
                <a:sym typeface="Arial"/>
              </a:rPr>
              <a:t>+ Descriptor </a:t>
            </a:r>
            <a:endParaRPr b="0" i="0" sz="1200" u="none" cap="none" strike="noStrike">
              <a:solidFill>
                <a:srgbClr val="000000"/>
              </a:solidFill>
              <a:latin typeface="Arial"/>
              <a:ea typeface="Arial"/>
              <a:cs typeface="Arial"/>
              <a:sym typeface="Arial"/>
            </a:endParaRPr>
          </a:p>
        </p:txBody>
      </p:sp>
      <p:pic>
        <p:nvPicPr>
          <p:cNvPr id="196" name="Google Shape;196;p13"/>
          <p:cNvPicPr preferRelativeResize="0"/>
          <p:nvPr/>
        </p:nvPicPr>
        <p:blipFill rotWithShape="1">
          <a:blip r:embed="rId5">
            <a:alphaModFix/>
          </a:blip>
          <a:srcRect b="0" l="0" r="0" t="0"/>
          <a:stretch/>
        </p:blipFill>
        <p:spPr>
          <a:xfrm>
            <a:off x="2271151" y="2142909"/>
            <a:ext cx="1767125" cy="1474166"/>
          </a:xfrm>
          <a:prstGeom prst="rect">
            <a:avLst/>
          </a:prstGeom>
          <a:noFill/>
          <a:ln>
            <a:noFill/>
          </a:ln>
        </p:spPr>
      </p:pic>
      <p:sp>
        <p:nvSpPr>
          <p:cNvPr id="197" name="Google Shape;197;p13"/>
          <p:cNvSpPr txBox="1"/>
          <p:nvPr/>
        </p:nvSpPr>
        <p:spPr>
          <a:xfrm>
            <a:off x="2062253" y="3601651"/>
            <a:ext cx="2184900" cy="33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Workflow: Tools + Descriptor </a:t>
            </a:r>
            <a:endParaRPr b="0" i="0" sz="1200" u="none" cap="none" strike="noStrike">
              <a:solidFill>
                <a:srgbClr val="000000"/>
              </a:solidFill>
              <a:latin typeface="Arial"/>
              <a:ea typeface="Arial"/>
              <a:cs typeface="Arial"/>
              <a:sym typeface="Arial"/>
            </a:endParaRPr>
          </a:p>
        </p:txBody>
      </p:sp>
      <p:pic>
        <p:nvPicPr>
          <p:cNvPr id="198" name="Google Shape;198;p13"/>
          <p:cNvPicPr preferRelativeResize="0"/>
          <p:nvPr/>
        </p:nvPicPr>
        <p:blipFill rotWithShape="1">
          <a:blip r:embed="rId6">
            <a:alphaModFix/>
          </a:blip>
          <a:srcRect b="0" l="-16859" r="16858" t="0"/>
          <a:stretch/>
        </p:blipFill>
        <p:spPr>
          <a:xfrm>
            <a:off x="7780000" y="2355863"/>
            <a:ext cx="978866" cy="746100"/>
          </a:xfrm>
          <a:prstGeom prst="rect">
            <a:avLst/>
          </a:prstGeom>
          <a:noFill/>
          <a:ln>
            <a:noFill/>
          </a:ln>
        </p:spPr>
      </p:pic>
      <p:pic>
        <p:nvPicPr>
          <p:cNvPr id="199" name="Google Shape;199;p13"/>
          <p:cNvPicPr preferRelativeResize="0"/>
          <p:nvPr/>
        </p:nvPicPr>
        <p:blipFill rotWithShape="1">
          <a:blip r:embed="rId7">
            <a:alphaModFix/>
          </a:blip>
          <a:srcRect b="0" l="0" r="-9792" t="0"/>
          <a:stretch/>
        </p:blipFill>
        <p:spPr>
          <a:xfrm>
            <a:off x="7227975" y="2650688"/>
            <a:ext cx="812701" cy="746100"/>
          </a:xfrm>
          <a:prstGeom prst="rect">
            <a:avLst/>
          </a:prstGeom>
          <a:noFill/>
          <a:ln>
            <a:noFill/>
          </a:ln>
        </p:spPr>
      </p:pic>
      <p:pic>
        <p:nvPicPr>
          <p:cNvPr descr="GA4GH Logo.png" id="200" name="Google Shape;200;p13"/>
          <p:cNvPicPr preferRelativeResize="0"/>
          <p:nvPr/>
        </p:nvPicPr>
        <p:blipFill rotWithShape="1">
          <a:blip r:embed="rId8">
            <a:alphaModFix/>
          </a:blip>
          <a:srcRect b="0" l="0" r="0" t="0"/>
          <a:stretch/>
        </p:blipFill>
        <p:spPr>
          <a:xfrm>
            <a:off x="6848550" y="3944075"/>
            <a:ext cx="2122192" cy="545100"/>
          </a:xfrm>
          <a:prstGeom prst="rect">
            <a:avLst/>
          </a:prstGeom>
          <a:noFill/>
          <a:ln>
            <a:noFill/>
          </a:ln>
        </p:spPr>
      </p:pic>
      <p:sp>
        <p:nvSpPr>
          <p:cNvPr id="201" name="Google Shape;201;p13"/>
          <p:cNvSpPr txBox="1"/>
          <p:nvPr/>
        </p:nvSpPr>
        <p:spPr>
          <a:xfrm>
            <a:off x="5342500" y="2339400"/>
            <a:ext cx="1356900" cy="621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uFill>
                  <a:noFill/>
                </a:uFill>
                <a:latin typeface="Arial"/>
                <a:ea typeface="Arial"/>
                <a:cs typeface="Arial"/>
                <a:sym typeface="Arial"/>
                <a:hlinkClick r:id="rId9">
                  <a:extLst>
                    <a:ext uri="{A12FA001-AC4F-418D-AE19-62706E023703}">
                      <ahyp:hlinkClr val="tx"/>
                    </a:ext>
                  </a:extLst>
                </a:hlinkClick>
              </a:rPr>
              <a:t>/api/ga4gh/v2/tools/{id}/versions/{version_id}</a:t>
            </a:r>
            <a:endParaRPr b="0" i="0" sz="1400" u="none" cap="none" strike="noStrike">
              <a:solidFill>
                <a:srgbClr val="000000"/>
              </a:solidFill>
              <a:latin typeface="Arial"/>
              <a:ea typeface="Arial"/>
              <a:cs typeface="Arial"/>
              <a:sym typeface="Arial"/>
            </a:endParaRPr>
          </a:p>
        </p:txBody>
      </p:sp>
      <p:sp>
        <p:nvSpPr>
          <p:cNvPr id="202" name="Google Shape;202;p13"/>
          <p:cNvSpPr txBox="1"/>
          <p:nvPr/>
        </p:nvSpPr>
        <p:spPr>
          <a:xfrm>
            <a:off x="5418850" y="3189400"/>
            <a:ext cx="1204200" cy="418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100" u="none" cap="none" strike="noStrike">
                <a:solidFill>
                  <a:schemeClr val="dk1"/>
                </a:solidFill>
                <a:uFill>
                  <a:noFill/>
                </a:uFill>
                <a:latin typeface="Arial"/>
                <a:ea typeface="Arial"/>
                <a:cs typeface="Arial"/>
                <a:sym typeface="Arial"/>
                <a:hlinkClick r:id="rId10">
                  <a:extLst>
                    <a:ext uri="{A12FA001-AC4F-418D-AE19-62706E023703}">
                      <ahyp:hlinkClr val="tx"/>
                    </a:ext>
                  </a:extLst>
                </a:hlinkClick>
              </a:rPr>
              <a:t>/api/ga4gh/v2/tools</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1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Dockstore - relationship with TRS</a:t>
            </a:r>
            <a:endParaRPr/>
          </a:p>
        </p:txBody>
      </p:sp>
      <p:sp>
        <p:nvSpPr>
          <p:cNvPr id="208" name="Google Shape;208;p14"/>
          <p:cNvSpPr txBox="1"/>
          <p:nvPr>
            <p:ph idx="1" type="body"/>
          </p:nvPr>
        </p:nvSpPr>
        <p:spPr>
          <a:xfrm>
            <a:off x="311700" y="1152475"/>
            <a:ext cx="8520600" cy="27912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Char char="●"/>
            </a:pPr>
            <a:r>
              <a:rPr lang="en" sz="1400">
                <a:solidFill>
                  <a:schemeClr val="dk1"/>
                </a:solidFill>
              </a:rPr>
              <a:t>GA4GH - TRS API</a:t>
            </a:r>
            <a:endParaRPr sz="1400">
              <a:solidFill>
                <a:schemeClr val="dk1"/>
              </a:solidFill>
            </a:endParaRPr>
          </a:p>
          <a:p>
            <a:pPr indent="-317500" lvl="1" marL="914400" rtl="0" algn="l">
              <a:lnSpc>
                <a:spcPct val="100000"/>
              </a:lnSpc>
              <a:spcBef>
                <a:spcPts val="0"/>
              </a:spcBef>
              <a:spcAft>
                <a:spcPts val="0"/>
              </a:spcAft>
              <a:buClr>
                <a:schemeClr val="dk1"/>
              </a:buClr>
              <a:buSzPts val="1400"/>
              <a:buChar char="○"/>
            </a:pPr>
            <a:r>
              <a:rPr lang="en">
                <a:solidFill>
                  <a:schemeClr val="dk1"/>
                </a:solidFill>
              </a:rPr>
              <a:t>Standardized subset of Dockstore and Biocontainers</a:t>
            </a:r>
            <a:endParaRPr>
              <a:solidFill>
                <a:schemeClr val="dk1"/>
              </a:solidFill>
            </a:endParaRPr>
          </a:p>
          <a:p>
            <a:pPr indent="-317500" lvl="1" marL="914400" rtl="0" algn="l">
              <a:lnSpc>
                <a:spcPct val="100000"/>
              </a:lnSpc>
              <a:spcBef>
                <a:spcPts val="0"/>
              </a:spcBef>
              <a:spcAft>
                <a:spcPts val="0"/>
              </a:spcAft>
              <a:buClr>
                <a:schemeClr val="dk1"/>
              </a:buClr>
              <a:buSzPts val="1400"/>
              <a:buChar char="○"/>
            </a:pPr>
            <a:r>
              <a:rPr lang="en">
                <a:solidFill>
                  <a:schemeClr val="dk1"/>
                </a:solidFill>
              </a:rPr>
              <a:t>We provide a </a:t>
            </a:r>
            <a:r>
              <a:rPr lang="en" u="sng">
                <a:solidFill>
                  <a:schemeClr val="hlink"/>
                </a:solidFill>
                <a:hlinkClick r:id="rId3"/>
              </a:rPr>
              <a:t>validator</a:t>
            </a:r>
            <a:r>
              <a:rPr lang="en">
                <a:solidFill>
                  <a:schemeClr val="dk1"/>
                </a:solidFill>
              </a:rPr>
              <a:t> to help those implementing TRS</a:t>
            </a:r>
            <a:endParaRPr>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Dockstore API</a:t>
            </a:r>
            <a:endParaRPr sz="1400">
              <a:solidFill>
                <a:schemeClr val="dk1"/>
              </a:solidFill>
            </a:endParaRPr>
          </a:p>
          <a:p>
            <a:pPr indent="-317500" lvl="1" marL="914400" rtl="0" algn="l">
              <a:lnSpc>
                <a:spcPct val="100000"/>
              </a:lnSpc>
              <a:spcBef>
                <a:spcPts val="0"/>
              </a:spcBef>
              <a:spcAft>
                <a:spcPts val="0"/>
              </a:spcAft>
              <a:buClr>
                <a:schemeClr val="dk1"/>
              </a:buClr>
              <a:buSzPts val="1400"/>
              <a:buChar char="○"/>
            </a:pPr>
            <a:r>
              <a:rPr lang="en">
                <a:solidFill>
                  <a:schemeClr val="dk1"/>
                </a:solidFill>
              </a:rPr>
              <a:t>Alongside TRS with functionality specific to Dockstore</a:t>
            </a:r>
            <a:endParaRPr>
              <a:solidFill>
                <a:schemeClr val="dk1"/>
              </a:solidFill>
            </a:endParaRPr>
          </a:p>
          <a:p>
            <a:pPr indent="-317500" lvl="2" marL="1371600" rtl="0" algn="l">
              <a:lnSpc>
                <a:spcPct val="100000"/>
              </a:lnSpc>
              <a:spcBef>
                <a:spcPts val="0"/>
              </a:spcBef>
              <a:spcAft>
                <a:spcPts val="0"/>
              </a:spcAft>
              <a:buClr>
                <a:schemeClr val="dk1"/>
              </a:buClr>
              <a:buSzPts val="1400"/>
              <a:buChar char="■"/>
            </a:pPr>
            <a:r>
              <a:rPr lang="en">
                <a:solidFill>
                  <a:schemeClr val="dk1"/>
                </a:solidFill>
              </a:rPr>
              <a:t>Authenticated access </a:t>
            </a:r>
            <a:endParaRPr>
              <a:solidFill>
                <a:schemeClr val="dk1"/>
              </a:solidFill>
            </a:endParaRPr>
          </a:p>
          <a:p>
            <a:pPr indent="-317500" lvl="2" marL="1371600" rtl="0" algn="l">
              <a:lnSpc>
                <a:spcPct val="100000"/>
              </a:lnSpc>
              <a:spcBef>
                <a:spcPts val="0"/>
              </a:spcBef>
              <a:spcAft>
                <a:spcPts val="0"/>
              </a:spcAft>
              <a:buClr>
                <a:schemeClr val="dk1"/>
              </a:buClr>
              <a:buSzPts val="1400"/>
              <a:buChar char="■"/>
            </a:pPr>
            <a:r>
              <a:rPr lang="en">
                <a:solidFill>
                  <a:schemeClr val="dk1"/>
                </a:solidFill>
              </a:rPr>
              <a:t>Advanced language support</a:t>
            </a:r>
            <a:endParaRPr>
              <a:solidFill>
                <a:schemeClr val="dk1"/>
              </a:solidFill>
            </a:endParaRPr>
          </a:p>
          <a:p>
            <a:pPr indent="-317500" lvl="2" marL="1371600" rtl="0" algn="l">
              <a:lnSpc>
                <a:spcPct val="100000"/>
              </a:lnSpc>
              <a:spcBef>
                <a:spcPts val="0"/>
              </a:spcBef>
              <a:spcAft>
                <a:spcPts val="0"/>
              </a:spcAft>
              <a:buClr>
                <a:schemeClr val="dk1"/>
              </a:buClr>
              <a:buSzPts val="1400"/>
              <a:buChar char="■"/>
            </a:pPr>
            <a:r>
              <a:rPr lang="en">
                <a:solidFill>
                  <a:schemeClr val="dk1"/>
                </a:solidFill>
              </a:rPr>
              <a:t>User operations</a:t>
            </a:r>
            <a:endParaRPr>
              <a:solidFill>
                <a:schemeClr val="dk1"/>
              </a:solidFill>
            </a:endParaRPr>
          </a:p>
          <a:p>
            <a:pPr indent="-317500" lvl="2" marL="1371600" rtl="0" algn="l">
              <a:lnSpc>
                <a:spcPct val="100000"/>
              </a:lnSpc>
              <a:spcBef>
                <a:spcPts val="0"/>
              </a:spcBef>
              <a:spcAft>
                <a:spcPts val="0"/>
              </a:spcAft>
              <a:buClr>
                <a:schemeClr val="dk1"/>
              </a:buClr>
              <a:buSzPts val="1400"/>
              <a:buChar char="■"/>
            </a:pPr>
            <a:r>
              <a:rPr lang="en">
                <a:solidFill>
                  <a:schemeClr val="dk1"/>
                </a:solidFill>
              </a:rPr>
              <a:t>Community and collaboration oriented features</a:t>
            </a:r>
            <a:endParaRPr>
              <a:solidFill>
                <a:schemeClr val="dk1"/>
              </a:solidFill>
            </a:endParaRPr>
          </a:p>
          <a:p>
            <a:pPr indent="-317500" lvl="3" marL="1828800" rtl="0" algn="l">
              <a:lnSpc>
                <a:spcPct val="100000"/>
              </a:lnSpc>
              <a:spcBef>
                <a:spcPts val="0"/>
              </a:spcBef>
              <a:spcAft>
                <a:spcPts val="0"/>
              </a:spcAft>
              <a:buClr>
                <a:schemeClr val="dk1"/>
              </a:buClr>
              <a:buSzPts val="1400"/>
              <a:buChar char="●"/>
            </a:pPr>
            <a:r>
              <a:rPr lang="en">
                <a:solidFill>
                  <a:schemeClr val="dk1"/>
                </a:solidFill>
              </a:rPr>
              <a:t>Organizations, starring, platform verification</a:t>
            </a:r>
            <a:endParaRPr>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Features that help with FAIR: Interoperable</a:t>
            </a:r>
            <a:endParaRPr/>
          </a:p>
        </p:txBody>
      </p:sp>
      <p:sp>
        <p:nvSpPr>
          <p:cNvPr id="214" name="Google Shape;214;p15"/>
          <p:cNvSpPr txBox="1"/>
          <p:nvPr>
            <p:ph idx="1" type="body"/>
          </p:nvPr>
        </p:nvSpPr>
        <p:spPr>
          <a:xfrm>
            <a:off x="2770250" y="1683675"/>
            <a:ext cx="5632500" cy="930600"/>
          </a:xfrm>
          <a:prstGeom prst="rect">
            <a:avLst/>
          </a:prstGeom>
          <a:noFill/>
          <a:ln>
            <a:noFill/>
          </a:ln>
        </p:spPr>
        <p:txBody>
          <a:bodyPr anchorCtr="0" anchor="t" bIns="91425" lIns="91425" spcFirstLastPara="1" rIns="91425" wrap="square" tIns="91425">
            <a:noAutofit/>
          </a:bodyPr>
          <a:lstStyle/>
          <a:p>
            <a:pPr indent="-311150" lvl="0" marL="457200" rtl="0" algn="l">
              <a:lnSpc>
                <a:spcPct val="100000"/>
              </a:lnSpc>
              <a:spcBef>
                <a:spcPts val="0"/>
              </a:spcBef>
              <a:spcAft>
                <a:spcPts val="0"/>
              </a:spcAft>
              <a:buSzPts val="1300"/>
              <a:buChar char="●"/>
            </a:pPr>
            <a:r>
              <a:rPr lang="en" sz="1300"/>
              <a:t>JSON parameter files</a:t>
            </a:r>
            <a:endParaRPr sz="1300"/>
          </a:p>
          <a:p>
            <a:pPr indent="-311150" lvl="1" marL="914400" rtl="0" algn="l">
              <a:lnSpc>
                <a:spcPct val="100000"/>
              </a:lnSpc>
              <a:spcBef>
                <a:spcPts val="0"/>
              </a:spcBef>
              <a:spcAft>
                <a:spcPts val="0"/>
              </a:spcAft>
              <a:buSzPts val="1300"/>
              <a:buChar char="○"/>
            </a:pPr>
            <a:r>
              <a:rPr lang="en" sz="1300"/>
              <a:t>Sample input parameters</a:t>
            </a:r>
            <a:endParaRPr sz="1300"/>
          </a:p>
          <a:p>
            <a:pPr indent="-311150" lvl="1" marL="914400" rtl="0" algn="l">
              <a:lnSpc>
                <a:spcPct val="100000"/>
              </a:lnSpc>
              <a:spcBef>
                <a:spcPts val="0"/>
              </a:spcBef>
              <a:spcAft>
                <a:spcPts val="0"/>
              </a:spcAft>
              <a:buSzPts val="1300"/>
              <a:buChar char="○"/>
            </a:pPr>
            <a:r>
              <a:rPr lang="en" sz="1300"/>
              <a:t>Test data (preferably open access)</a:t>
            </a:r>
            <a:endParaRPr sz="1300"/>
          </a:p>
          <a:p>
            <a:pPr indent="-311150" lvl="0" marL="457200" rtl="0" algn="l">
              <a:lnSpc>
                <a:spcPct val="100000"/>
              </a:lnSpc>
              <a:spcBef>
                <a:spcPts val="0"/>
              </a:spcBef>
              <a:spcAft>
                <a:spcPts val="0"/>
              </a:spcAft>
              <a:buSzPts val="1300"/>
              <a:buChar char="●"/>
            </a:pPr>
            <a:r>
              <a:rPr lang="en" sz="1300"/>
              <a:t>Checker workflows</a:t>
            </a:r>
            <a:endParaRPr sz="1300"/>
          </a:p>
          <a:p>
            <a:pPr indent="-311150" lvl="1" marL="914400" rtl="0" algn="l">
              <a:lnSpc>
                <a:spcPct val="100000"/>
              </a:lnSpc>
              <a:spcBef>
                <a:spcPts val="0"/>
              </a:spcBef>
              <a:spcAft>
                <a:spcPts val="0"/>
              </a:spcAft>
              <a:buSzPts val="1300"/>
              <a:buChar char="○"/>
            </a:pPr>
            <a:r>
              <a:rPr lang="en" sz="1300"/>
              <a:t>Test whether a workflow is portable</a:t>
            </a:r>
            <a:endParaRPr sz="1300"/>
          </a:p>
          <a:p>
            <a:pPr indent="-311150" lvl="1" marL="914400" rtl="0" algn="l">
              <a:lnSpc>
                <a:spcPct val="100000"/>
              </a:lnSpc>
              <a:spcBef>
                <a:spcPts val="0"/>
              </a:spcBef>
              <a:spcAft>
                <a:spcPts val="0"/>
              </a:spcAft>
              <a:buSzPts val="1300"/>
              <a:buChar char="○"/>
            </a:pPr>
            <a:r>
              <a:rPr lang="en" sz="1300"/>
              <a:t>Used as part of a </a:t>
            </a:r>
            <a:r>
              <a:rPr lang="en" sz="1300" u="sng">
                <a:solidFill>
                  <a:schemeClr val="hlink"/>
                </a:solidFill>
                <a:hlinkClick r:id="rId3"/>
              </a:rPr>
              <a:t>GA4GH-DREAM</a:t>
            </a:r>
            <a:r>
              <a:rPr lang="en" sz="1300"/>
              <a:t> challenge</a:t>
            </a:r>
            <a:endParaRPr sz="1300"/>
          </a:p>
          <a:p>
            <a:pPr indent="-311150" lvl="0" marL="457200" rtl="0" algn="l">
              <a:lnSpc>
                <a:spcPct val="100000"/>
              </a:lnSpc>
              <a:spcBef>
                <a:spcPts val="0"/>
              </a:spcBef>
              <a:spcAft>
                <a:spcPts val="0"/>
              </a:spcAft>
              <a:buSzPts val="1300"/>
              <a:buChar char="●"/>
            </a:pPr>
            <a:r>
              <a:rPr lang="en" sz="1300"/>
              <a:t>Coordinate with efforts via Cloud Workstream and with FASP</a:t>
            </a:r>
            <a:endParaRPr sz="1300"/>
          </a:p>
        </p:txBody>
      </p:sp>
      <p:pic>
        <p:nvPicPr>
          <p:cNvPr id="215" name="Google Shape;215;p15"/>
          <p:cNvPicPr preferRelativeResize="0"/>
          <p:nvPr/>
        </p:nvPicPr>
        <p:blipFill rotWithShape="1">
          <a:blip r:embed="rId4">
            <a:alphaModFix/>
          </a:blip>
          <a:srcRect b="0" l="0" r="0" t="0"/>
          <a:stretch/>
        </p:blipFill>
        <p:spPr>
          <a:xfrm>
            <a:off x="600600" y="1683677"/>
            <a:ext cx="1994150" cy="18794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Features that help with FAIR: Reusable</a:t>
            </a:r>
            <a:endParaRPr/>
          </a:p>
        </p:txBody>
      </p:sp>
      <p:sp>
        <p:nvSpPr>
          <p:cNvPr id="221" name="Google Shape;221;p16"/>
          <p:cNvSpPr txBox="1"/>
          <p:nvPr>
            <p:ph idx="1" type="body"/>
          </p:nvPr>
        </p:nvSpPr>
        <p:spPr>
          <a:xfrm>
            <a:off x="2754225" y="1306050"/>
            <a:ext cx="5632500" cy="93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a:t>New doc: </a:t>
            </a:r>
            <a:r>
              <a:rPr lang="en" u="sng">
                <a:solidFill>
                  <a:schemeClr val="hlink"/>
                </a:solidFill>
                <a:hlinkClick r:id="rId3"/>
              </a:rPr>
              <a:t>Best Practices for Secure and FAIR Workflows</a:t>
            </a:r>
            <a:endParaRPr/>
          </a:p>
          <a:p>
            <a:pPr indent="-342900" lvl="0" marL="457200" rtl="0" algn="l">
              <a:lnSpc>
                <a:spcPct val="115000"/>
              </a:lnSpc>
              <a:spcBef>
                <a:spcPts val="1600"/>
              </a:spcBef>
              <a:spcAft>
                <a:spcPts val="0"/>
              </a:spcAft>
              <a:buSzPts val="1800"/>
              <a:buChar char="●"/>
            </a:pPr>
            <a:r>
              <a:rPr lang="en"/>
              <a:t>Covers:</a:t>
            </a:r>
            <a:endParaRPr/>
          </a:p>
          <a:p>
            <a:pPr indent="-342900" lvl="1" marL="914400" rtl="0" algn="l">
              <a:lnSpc>
                <a:spcPct val="115000"/>
              </a:lnSpc>
              <a:spcBef>
                <a:spcPts val="0"/>
              </a:spcBef>
              <a:spcAft>
                <a:spcPts val="0"/>
              </a:spcAft>
              <a:buSzPts val="1800"/>
              <a:buChar char="○"/>
            </a:pPr>
            <a:r>
              <a:rPr lang="en" sz="1800"/>
              <a:t>Referencing immutable containers</a:t>
            </a:r>
            <a:endParaRPr sz="1800"/>
          </a:p>
          <a:p>
            <a:pPr indent="-342900" lvl="1" marL="914400" rtl="0" algn="l">
              <a:lnSpc>
                <a:spcPct val="115000"/>
              </a:lnSpc>
              <a:spcBef>
                <a:spcPts val="0"/>
              </a:spcBef>
              <a:spcAft>
                <a:spcPts val="0"/>
              </a:spcAft>
              <a:buSzPts val="1800"/>
              <a:buChar char="○"/>
            </a:pPr>
            <a:r>
              <a:rPr lang="en" sz="1800"/>
              <a:t>Suggestions to include in README</a:t>
            </a:r>
            <a:endParaRPr sz="1800"/>
          </a:p>
          <a:p>
            <a:pPr indent="-342900" lvl="1" marL="914400" rtl="0" algn="l">
              <a:lnSpc>
                <a:spcPct val="115000"/>
              </a:lnSpc>
              <a:spcBef>
                <a:spcPts val="0"/>
              </a:spcBef>
              <a:spcAft>
                <a:spcPts val="0"/>
              </a:spcAft>
              <a:buSzPts val="1800"/>
              <a:buChar char="○"/>
            </a:pPr>
            <a:r>
              <a:rPr lang="en" sz="1800"/>
              <a:t>Licensing </a:t>
            </a:r>
            <a:endParaRPr sz="1800"/>
          </a:p>
          <a:p>
            <a:pPr indent="-342900" lvl="1" marL="914400" rtl="0" algn="l">
              <a:lnSpc>
                <a:spcPct val="115000"/>
              </a:lnSpc>
              <a:spcBef>
                <a:spcPts val="0"/>
              </a:spcBef>
              <a:spcAft>
                <a:spcPts val="0"/>
              </a:spcAft>
              <a:buSzPts val="1800"/>
              <a:buChar char="○"/>
            </a:pPr>
            <a:r>
              <a:rPr lang="en" sz="1800"/>
              <a:t>How to set up your workflow for citation</a:t>
            </a:r>
            <a:endParaRPr sz="1800"/>
          </a:p>
          <a:p>
            <a:pPr indent="-342900" lvl="0" marL="457200" rtl="0" algn="l">
              <a:lnSpc>
                <a:spcPct val="115000"/>
              </a:lnSpc>
              <a:spcBef>
                <a:spcPts val="0"/>
              </a:spcBef>
              <a:spcAft>
                <a:spcPts val="0"/>
              </a:spcAft>
              <a:buSzPts val="1800"/>
              <a:buChar char="●"/>
            </a:pPr>
            <a:r>
              <a:rPr lang="en"/>
              <a:t>Developed in partnership with </a:t>
            </a:r>
            <a:r>
              <a:rPr lang="en" u="sng">
                <a:solidFill>
                  <a:schemeClr val="accent5"/>
                </a:solidFill>
                <a:hlinkClick r:id="rId4">
                  <a:extLst>
                    <a:ext uri="{A12FA001-AC4F-418D-AE19-62706E023703}">
                      <ahyp:hlinkClr val="tx"/>
                    </a:ext>
                  </a:extLst>
                </a:hlinkClick>
              </a:rPr>
              <a:t>NHLBI BioData Catalyst</a:t>
            </a:r>
            <a:r>
              <a:rPr lang="en"/>
              <a:t> </a:t>
            </a:r>
            <a:endParaRPr sz="1800"/>
          </a:p>
        </p:txBody>
      </p:sp>
      <p:pic>
        <p:nvPicPr>
          <p:cNvPr id="222" name="Google Shape;222;p16"/>
          <p:cNvPicPr preferRelativeResize="0"/>
          <p:nvPr/>
        </p:nvPicPr>
        <p:blipFill rotWithShape="1">
          <a:blip r:embed="rId5">
            <a:alphaModFix/>
          </a:blip>
          <a:srcRect b="0" l="0" r="0" t="0"/>
          <a:stretch/>
        </p:blipFill>
        <p:spPr>
          <a:xfrm>
            <a:off x="482551" y="1475600"/>
            <a:ext cx="1928075" cy="19666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Prominent FAIR Work on Dockstore</a:t>
            </a:r>
            <a:endParaRPr/>
          </a:p>
        </p:txBody>
      </p:sp>
      <p:sp>
        <p:nvSpPr>
          <p:cNvPr id="228" name="Google Shape;228;p17"/>
          <p:cNvSpPr txBox="1"/>
          <p:nvPr>
            <p:ph idx="1" type="body"/>
          </p:nvPr>
        </p:nvSpPr>
        <p:spPr>
          <a:xfrm>
            <a:off x="311700" y="1181425"/>
            <a:ext cx="8520600" cy="2729400"/>
          </a:xfrm>
          <a:prstGeom prst="rect">
            <a:avLst/>
          </a:prstGeom>
          <a:noFill/>
          <a:ln>
            <a:noFill/>
          </a:ln>
        </p:spPr>
        <p:txBody>
          <a:bodyPr anchorCtr="0" anchor="t" bIns="91425" lIns="91425" spcFirstLastPara="1" rIns="91425" wrap="square" tIns="91425">
            <a:noAutofit/>
          </a:bodyPr>
          <a:lstStyle/>
          <a:p>
            <a:pPr indent="-355600" lvl="0" marL="457200" rtl="0" algn="l">
              <a:lnSpc>
                <a:spcPct val="100000"/>
              </a:lnSpc>
              <a:spcBef>
                <a:spcPts val="0"/>
              </a:spcBef>
              <a:spcAft>
                <a:spcPts val="0"/>
              </a:spcAft>
              <a:buSzPts val="2000"/>
              <a:buChar char="●"/>
            </a:pPr>
            <a:r>
              <a:rPr lang="en" sz="2000"/>
              <a:t>Broad Institute’s </a:t>
            </a:r>
            <a:r>
              <a:rPr lang="en" sz="2000" u="sng">
                <a:solidFill>
                  <a:schemeClr val="hlink"/>
                </a:solidFill>
                <a:hlinkClick r:id="rId3"/>
              </a:rPr>
              <a:t>Viral Genomics Collection</a:t>
            </a:r>
            <a:endParaRPr sz="2000"/>
          </a:p>
          <a:p>
            <a:pPr indent="-330200" lvl="1" marL="914400" rtl="0" algn="l">
              <a:lnSpc>
                <a:spcPct val="100000"/>
              </a:lnSpc>
              <a:spcBef>
                <a:spcPts val="0"/>
              </a:spcBef>
              <a:spcAft>
                <a:spcPts val="0"/>
              </a:spcAft>
              <a:buSzPts val="1600"/>
              <a:buChar char="○"/>
            </a:pPr>
            <a:r>
              <a:rPr lang="en" sz="1600"/>
              <a:t>Provide tutorials in Terra workspaces (execution environment) that outline in detail the steps to set up and execute their collection of workflows, including configured jsons.</a:t>
            </a:r>
            <a:endParaRPr sz="1600"/>
          </a:p>
          <a:p>
            <a:pPr indent="-330200" lvl="1" marL="914400" rtl="0" algn="l">
              <a:lnSpc>
                <a:spcPct val="100000"/>
              </a:lnSpc>
              <a:spcBef>
                <a:spcPts val="0"/>
              </a:spcBef>
              <a:spcAft>
                <a:spcPts val="0"/>
              </a:spcAft>
              <a:buSzPts val="1600"/>
              <a:buChar char="○"/>
            </a:pPr>
            <a:r>
              <a:rPr lang="en" sz="1600"/>
              <a:t>Published </a:t>
            </a:r>
            <a:r>
              <a:rPr lang="en" sz="1600" u="sng">
                <a:solidFill>
                  <a:schemeClr val="hlink"/>
                </a:solidFill>
                <a:hlinkClick r:id="rId4"/>
              </a:rPr>
              <a:t>DOIs</a:t>
            </a:r>
            <a:r>
              <a:rPr lang="en" sz="1600"/>
              <a:t> of their workflows in the methods of their </a:t>
            </a:r>
            <a:r>
              <a:rPr lang="en" sz="1600" u="sng">
                <a:solidFill>
                  <a:schemeClr val="hlink"/>
                </a:solidFill>
                <a:hlinkClick r:id="rId5"/>
              </a:rPr>
              <a:t>Science paper</a:t>
            </a:r>
            <a:endParaRPr sz="1600"/>
          </a:p>
          <a:p>
            <a:pPr indent="-355600" lvl="0" marL="457200" rtl="0" algn="l">
              <a:lnSpc>
                <a:spcPct val="100000"/>
              </a:lnSpc>
              <a:spcBef>
                <a:spcPts val="0"/>
              </a:spcBef>
              <a:spcAft>
                <a:spcPts val="0"/>
              </a:spcAft>
              <a:buSzPts val="2000"/>
              <a:buChar char="●"/>
            </a:pPr>
            <a:r>
              <a:rPr lang="en" sz="2000"/>
              <a:t>nf-core </a:t>
            </a:r>
            <a:r>
              <a:rPr lang="en" sz="2000" u="sng">
                <a:solidFill>
                  <a:schemeClr val="hlink"/>
                </a:solidFill>
                <a:hlinkClick r:id="rId6"/>
              </a:rPr>
              <a:t>organization</a:t>
            </a:r>
            <a:endParaRPr sz="2000"/>
          </a:p>
          <a:p>
            <a:pPr indent="-330200" lvl="1" marL="914400" rtl="0" algn="l">
              <a:lnSpc>
                <a:spcPct val="100000"/>
              </a:lnSpc>
              <a:spcBef>
                <a:spcPts val="0"/>
              </a:spcBef>
              <a:spcAft>
                <a:spcPts val="0"/>
              </a:spcAft>
              <a:buSzPts val="1600"/>
              <a:buChar char="○"/>
            </a:pPr>
            <a:r>
              <a:rPr lang="en" sz="1600"/>
              <a:t>Includes </a:t>
            </a:r>
            <a:r>
              <a:rPr lang="en" sz="1600" u="sng">
                <a:solidFill>
                  <a:schemeClr val="hlink"/>
                </a:solidFill>
                <a:hlinkClick r:id="rId7"/>
              </a:rPr>
              <a:t>guidelines for workflow developers</a:t>
            </a:r>
            <a:r>
              <a:rPr lang="en" sz="1600"/>
              <a:t> with minimum requirements and templates</a:t>
            </a:r>
            <a:endParaRPr sz="1600"/>
          </a:p>
          <a:p>
            <a:pPr indent="-355600" lvl="0" marL="457200" rtl="0" algn="l">
              <a:lnSpc>
                <a:spcPct val="100000"/>
              </a:lnSpc>
              <a:spcBef>
                <a:spcPts val="0"/>
              </a:spcBef>
              <a:spcAft>
                <a:spcPts val="0"/>
              </a:spcAft>
              <a:buSzPts val="2000"/>
              <a:buChar char="●"/>
            </a:pPr>
            <a:r>
              <a:rPr lang="en" sz="2000"/>
              <a:t>NHLBI BioData Catalyst </a:t>
            </a:r>
            <a:r>
              <a:rPr lang="en" sz="2000" u="sng">
                <a:solidFill>
                  <a:schemeClr val="hlink"/>
                </a:solidFill>
                <a:hlinkClick r:id="rId8"/>
              </a:rPr>
              <a:t>GWAS using GENESIS</a:t>
            </a:r>
            <a:r>
              <a:rPr lang="en" sz="2000"/>
              <a:t> collection</a:t>
            </a:r>
            <a:endParaRPr sz="2000"/>
          </a:p>
          <a:p>
            <a:pPr indent="-330200" lvl="1" marL="914400" rtl="0" algn="l">
              <a:lnSpc>
                <a:spcPct val="100000"/>
              </a:lnSpc>
              <a:spcBef>
                <a:spcPts val="0"/>
              </a:spcBef>
              <a:spcAft>
                <a:spcPts val="0"/>
              </a:spcAft>
              <a:buSzPts val="1600"/>
              <a:buChar char="○"/>
            </a:pPr>
            <a:r>
              <a:rPr lang="en" sz="1600"/>
              <a:t>Paired Jupyter notebook for generating inputs for workflows to run in Terra</a:t>
            </a:r>
            <a:endParaRPr sz="1600"/>
          </a:p>
          <a:p>
            <a:pPr indent="-330200" lvl="1" marL="914400" rtl="0" algn="l">
              <a:lnSpc>
                <a:spcPct val="100000"/>
              </a:lnSpc>
              <a:spcBef>
                <a:spcPts val="0"/>
              </a:spcBef>
              <a:spcAft>
                <a:spcPts val="0"/>
              </a:spcAft>
              <a:buSzPts val="1600"/>
              <a:buChar char="○"/>
            </a:pPr>
            <a:r>
              <a:rPr lang="en" sz="1600"/>
              <a:t>Tutorials in Terra</a:t>
            </a:r>
            <a:endParaRPr sz="1600"/>
          </a:p>
          <a:p>
            <a:pPr indent="-330200" lvl="1" marL="914400" rtl="0" algn="l">
              <a:lnSpc>
                <a:spcPct val="100000"/>
              </a:lnSpc>
              <a:spcBef>
                <a:spcPts val="0"/>
              </a:spcBef>
              <a:spcAft>
                <a:spcPts val="0"/>
              </a:spcAft>
              <a:buSzPts val="1600"/>
              <a:buChar char="○"/>
            </a:pPr>
            <a:r>
              <a:rPr lang="en" sz="1600"/>
              <a:t>Cloud cost examples shared in README</a:t>
            </a:r>
            <a:endParaRPr sz="1600"/>
          </a:p>
          <a:p>
            <a:pPr indent="0" lvl="0" marL="0" rtl="0" algn="l">
              <a:lnSpc>
                <a:spcPct val="100000"/>
              </a:lnSpc>
              <a:spcBef>
                <a:spcPts val="0"/>
              </a:spcBef>
              <a:spcAft>
                <a:spcPts val="0"/>
              </a:spcAft>
              <a:buSzPts val="1800"/>
              <a:buNone/>
            </a:pPr>
            <a:r>
              <a:t/>
            </a:r>
            <a:endParaRPr sz="2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Further Reading</a:t>
            </a:r>
            <a:endParaRPr/>
          </a:p>
        </p:txBody>
      </p:sp>
      <p:sp>
        <p:nvSpPr>
          <p:cNvPr id="234" name="Google Shape;234;p18"/>
          <p:cNvSpPr txBox="1"/>
          <p:nvPr>
            <p:ph idx="1" type="body"/>
          </p:nvPr>
        </p:nvSpPr>
        <p:spPr>
          <a:xfrm>
            <a:off x="311700" y="1152475"/>
            <a:ext cx="8520600" cy="21039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NAR paper at </a:t>
            </a:r>
            <a:r>
              <a:rPr lang="en" u="sng">
                <a:solidFill>
                  <a:schemeClr val="hlink"/>
                </a:solidFill>
                <a:hlinkClick r:id="rId3"/>
              </a:rPr>
              <a:t>https://doi.org/10.1093/nar/gkab346</a:t>
            </a:r>
            <a:endParaRPr/>
          </a:p>
          <a:p>
            <a:pPr indent="-342900" lvl="0" marL="457200" rtl="0" algn="l">
              <a:lnSpc>
                <a:spcPct val="115000"/>
              </a:lnSpc>
              <a:spcBef>
                <a:spcPts val="0"/>
              </a:spcBef>
              <a:spcAft>
                <a:spcPts val="0"/>
              </a:spcAft>
              <a:buSzPts val="1800"/>
              <a:buChar char="●"/>
            </a:pPr>
            <a:r>
              <a:rPr lang="en" u="sng">
                <a:solidFill>
                  <a:schemeClr val="hlink"/>
                </a:solidFill>
                <a:hlinkClick r:id="rId4"/>
              </a:rPr>
              <a:t>https://docs.dockstore.org/</a:t>
            </a:r>
            <a:r>
              <a:rPr lang="en"/>
              <a:t> with tutorials</a:t>
            </a:r>
            <a:endParaRPr/>
          </a:p>
          <a:p>
            <a:pPr indent="-342900" lvl="0" marL="457200" rtl="0" algn="l">
              <a:lnSpc>
                <a:spcPct val="115000"/>
              </a:lnSpc>
              <a:spcBef>
                <a:spcPts val="0"/>
              </a:spcBef>
              <a:spcAft>
                <a:spcPts val="0"/>
              </a:spcAft>
              <a:buSzPts val="1800"/>
              <a:buChar char="●"/>
            </a:pPr>
            <a:r>
              <a:rPr lang="en"/>
              <a:t>And keep an eye out for 1.11!</a:t>
            </a:r>
            <a:endParaRPr/>
          </a:p>
          <a:p>
            <a:pPr indent="-317500" lvl="1" marL="914400" rtl="0" algn="l">
              <a:lnSpc>
                <a:spcPct val="115000"/>
              </a:lnSpc>
              <a:spcBef>
                <a:spcPts val="0"/>
              </a:spcBef>
              <a:spcAft>
                <a:spcPts val="0"/>
              </a:spcAft>
              <a:buSzPts val="1400"/>
              <a:buChar char="○"/>
            </a:pPr>
            <a:r>
              <a:rPr lang="en"/>
              <a:t>Start of a more consistent and user-friendly UI</a:t>
            </a:r>
            <a:endParaRPr/>
          </a:p>
          <a:p>
            <a:pPr indent="-317500" lvl="1" marL="914400" rtl="0" algn="l">
              <a:lnSpc>
                <a:spcPct val="115000"/>
              </a:lnSpc>
              <a:spcBef>
                <a:spcPts val="0"/>
              </a:spcBef>
              <a:spcAft>
                <a:spcPts val="0"/>
              </a:spcAft>
              <a:buSzPts val="1400"/>
              <a:buChar char="○"/>
            </a:pPr>
            <a:r>
              <a:rPr lang="en"/>
              <a:t>Galaxy launch-with buttons</a:t>
            </a:r>
            <a:endParaRPr/>
          </a:p>
          <a:p>
            <a:pPr indent="-317500" lvl="1" marL="914400" rtl="0" algn="l">
              <a:lnSpc>
                <a:spcPct val="115000"/>
              </a:lnSpc>
              <a:spcBef>
                <a:spcPts val="0"/>
              </a:spcBef>
              <a:spcAft>
                <a:spcPts val="0"/>
              </a:spcAft>
              <a:buSzPts val="1400"/>
              <a:buChar char="○"/>
            </a:pPr>
            <a:r>
              <a:rPr lang="en"/>
              <a:t>Control publishing and control branches with github apps (.dockstore.yml)</a:t>
            </a:r>
            <a:endParaRPr/>
          </a:p>
          <a:p>
            <a:pPr indent="-317500" lvl="1" marL="914400" rtl="0" algn="l">
              <a:lnSpc>
                <a:spcPct val="115000"/>
              </a:lnSpc>
              <a:spcBef>
                <a:spcPts val="0"/>
              </a:spcBef>
              <a:spcAft>
                <a:spcPts val="0"/>
              </a:spcAft>
              <a:buSzPts val="1400"/>
              <a:buChar char="○"/>
            </a:pPr>
            <a:r>
              <a:rPr lang="en"/>
              <a:t>Behind the scenes: if things like FedRAMP or CIS AWS standards mean something to you</a:t>
            </a:r>
            <a:endParaRPr/>
          </a:p>
          <a:p>
            <a:pPr indent="-317500" lvl="1" marL="914400" rtl="0" algn="l">
              <a:lnSpc>
                <a:spcPct val="115000"/>
              </a:lnSpc>
              <a:spcBef>
                <a:spcPts val="0"/>
              </a:spcBef>
              <a:spcAft>
                <a:spcPts val="0"/>
              </a:spcAft>
              <a:buSzPts val="1400"/>
              <a:buChar char="○"/>
            </a:pPr>
            <a:r>
              <a:rPr lang="en"/>
              <a:t>And more!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p19"/>
          <p:cNvPicPr preferRelativeResize="0"/>
          <p:nvPr/>
        </p:nvPicPr>
        <p:blipFill rotWithShape="1">
          <a:blip r:embed="rId3">
            <a:alphaModFix/>
          </a:blip>
          <a:srcRect b="0" l="0" r="0" t="0"/>
          <a:stretch/>
        </p:blipFill>
        <p:spPr>
          <a:xfrm>
            <a:off x="1234025" y="988275"/>
            <a:ext cx="1600850" cy="1162750"/>
          </a:xfrm>
          <a:prstGeom prst="rect">
            <a:avLst/>
          </a:prstGeom>
          <a:noFill/>
          <a:ln>
            <a:noFill/>
          </a:ln>
        </p:spPr>
      </p:pic>
      <p:pic>
        <p:nvPicPr>
          <p:cNvPr descr="https://ucscgenomics.soe.ucsc.edu/wp-content/uploads/2017/06/053116-UC-Santa-Cruz-Genomics-Inst-transparent.png" id="240" name="Google Shape;240;p19"/>
          <p:cNvPicPr preferRelativeResize="0"/>
          <p:nvPr/>
        </p:nvPicPr>
        <p:blipFill rotWithShape="1">
          <a:blip r:embed="rId4">
            <a:alphaModFix/>
          </a:blip>
          <a:srcRect b="0" l="0" r="0" t="0"/>
          <a:stretch/>
        </p:blipFill>
        <p:spPr>
          <a:xfrm>
            <a:off x="4075325" y="1078225"/>
            <a:ext cx="3931399" cy="982850"/>
          </a:xfrm>
          <a:prstGeom prst="rect">
            <a:avLst/>
          </a:prstGeom>
          <a:noFill/>
          <a:ln>
            <a:noFill/>
          </a:ln>
        </p:spPr>
      </p:pic>
      <p:sp>
        <p:nvSpPr>
          <p:cNvPr id="241" name="Google Shape;241;p19"/>
          <p:cNvSpPr txBox="1"/>
          <p:nvPr>
            <p:ph idx="4294967295" type="title"/>
          </p:nvPr>
        </p:nvSpPr>
        <p:spPr>
          <a:xfrm>
            <a:off x="311700" y="2307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The Dockstore Team</a:t>
            </a:r>
            <a:endParaRPr/>
          </a:p>
        </p:txBody>
      </p:sp>
      <p:sp>
        <p:nvSpPr>
          <p:cNvPr id="242" name="Google Shape;242;p19"/>
          <p:cNvSpPr txBox="1"/>
          <p:nvPr/>
        </p:nvSpPr>
        <p:spPr>
          <a:xfrm>
            <a:off x="6045000" y="2265175"/>
            <a:ext cx="1610700" cy="1516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Natalie Perez</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Ben Vizzier</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Richard Hansen</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Charles Reid</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Ash O’Farrell</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Avani Khadilkar</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800"/>
              </a:spcAft>
              <a:buClr>
                <a:srgbClr val="000000"/>
              </a:buClr>
              <a:buSzPts val="1000"/>
              <a:buFont typeface="Arial"/>
              <a:buNone/>
            </a:pPr>
            <a:r>
              <a:t/>
            </a:r>
            <a:endParaRPr b="0" i="0" sz="1000" u="none" cap="none" strike="noStrike">
              <a:solidFill>
                <a:srgbClr val="434343"/>
              </a:solidFill>
              <a:latin typeface="Arial"/>
              <a:ea typeface="Arial"/>
              <a:cs typeface="Arial"/>
              <a:sym typeface="Arial"/>
            </a:endParaRPr>
          </a:p>
        </p:txBody>
      </p:sp>
      <p:sp>
        <p:nvSpPr>
          <p:cNvPr id="243" name="Google Shape;243;p19"/>
          <p:cNvSpPr txBox="1"/>
          <p:nvPr/>
        </p:nvSpPr>
        <p:spPr>
          <a:xfrm>
            <a:off x="4434300" y="2265175"/>
            <a:ext cx="1610700" cy="15168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Benedict Paten</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Brian O’Connor</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chemeClr val="dk1"/>
              </a:buClr>
              <a:buSzPts val="1100"/>
              <a:buFont typeface="Arial"/>
              <a:buNone/>
            </a:pPr>
            <a:r>
              <a:rPr b="0" i="0" lang="en" sz="1000" u="none" cap="none" strike="noStrike">
                <a:solidFill>
                  <a:srgbClr val="434343"/>
                </a:solidFill>
                <a:latin typeface="Arial"/>
                <a:ea typeface="Arial"/>
                <a:cs typeface="Arial"/>
                <a:sym typeface="Arial"/>
              </a:rPr>
              <a:t>Charles Overbeck</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Beth Sheets</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Walt Shands</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800"/>
              </a:spcAft>
              <a:buClr>
                <a:srgbClr val="000000"/>
              </a:buClr>
              <a:buSzPts val="1000"/>
              <a:buFont typeface="Arial"/>
              <a:buNone/>
            </a:pPr>
            <a:r>
              <a:rPr b="0" i="0" lang="en" sz="1000" u="none" cap="none" strike="noStrike">
                <a:solidFill>
                  <a:srgbClr val="434343"/>
                </a:solidFill>
                <a:latin typeface="Arial"/>
                <a:ea typeface="Arial"/>
                <a:cs typeface="Arial"/>
                <a:sym typeface="Arial"/>
              </a:rPr>
              <a:t>David Steinberg</a:t>
            </a:r>
            <a:endParaRPr b="0" i="0" sz="1000" u="none" cap="none" strike="noStrike">
              <a:solidFill>
                <a:srgbClr val="434343"/>
              </a:solidFill>
              <a:latin typeface="Arial"/>
              <a:ea typeface="Arial"/>
              <a:cs typeface="Arial"/>
              <a:sym typeface="Arial"/>
            </a:endParaRPr>
          </a:p>
        </p:txBody>
      </p:sp>
      <p:sp>
        <p:nvSpPr>
          <p:cNvPr id="244" name="Google Shape;244;p19"/>
          <p:cNvSpPr txBox="1"/>
          <p:nvPr/>
        </p:nvSpPr>
        <p:spPr>
          <a:xfrm>
            <a:off x="1229100" y="2264425"/>
            <a:ext cx="1610700" cy="18891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Lincoln Stein</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Denis Yuen</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Gary Luu</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Gregory Hogue</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rPr b="0" i="0" lang="en" sz="1000" u="none" cap="none" strike="noStrike">
                <a:solidFill>
                  <a:srgbClr val="434343"/>
                </a:solidFill>
                <a:latin typeface="Arial"/>
                <a:ea typeface="Arial"/>
                <a:cs typeface="Arial"/>
                <a:sym typeface="Arial"/>
              </a:rPr>
              <a:t>Kathy Tran</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0"/>
              </a:spcAft>
              <a:buClr>
                <a:srgbClr val="000000"/>
              </a:buClr>
              <a:buSzPts val="1000"/>
              <a:buFont typeface="Arial"/>
              <a:buNone/>
            </a:pPr>
            <a:r>
              <a:t/>
            </a:r>
            <a:endParaRPr b="0" i="0" sz="1000" u="none" cap="none" strike="noStrike">
              <a:solidFill>
                <a:srgbClr val="434343"/>
              </a:solidFill>
              <a:latin typeface="Arial"/>
              <a:ea typeface="Arial"/>
              <a:cs typeface="Arial"/>
              <a:sym typeface="Arial"/>
            </a:endParaRPr>
          </a:p>
          <a:p>
            <a:pPr indent="0" lvl="0" marL="0" marR="0" rtl="0" algn="ctr">
              <a:lnSpc>
                <a:spcPct val="100000"/>
              </a:lnSpc>
              <a:spcBef>
                <a:spcPts val="800"/>
              </a:spcBef>
              <a:spcAft>
                <a:spcPts val="800"/>
              </a:spcAft>
              <a:buClr>
                <a:srgbClr val="000000"/>
              </a:buClr>
              <a:buSzPts val="1000"/>
              <a:buFont typeface="Arial"/>
              <a:buNone/>
            </a:pPr>
            <a:r>
              <a:t/>
            </a:r>
            <a:endParaRPr b="0" i="0" sz="1000" u="none" cap="none" strike="noStrike">
              <a:solidFill>
                <a:srgbClr val="434343"/>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Intro</a:t>
            </a:r>
            <a:endParaRPr/>
          </a:p>
        </p:txBody>
      </p:sp>
      <p:sp>
        <p:nvSpPr>
          <p:cNvPr id="99" name="Google Shape;99;p2"/>
          <p:cNvSpPr txBox="1"/>
          <p:nvPr>
            <p:ph idx="1" type="body"/>
          </p:nvPr>
        </p:nvSpPr>
        <p:spPr>
          <a:xfrm>
            <a:off x="311700" y="1152475"/>
            <a:ext cx="8520600" cy="1323300"/>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a:t>What is Dockstore and how did it come about?</a:t>
            </a:r>
            <a:endParaRPr/>
          </a:p>
          <a:p>
            <a:pPr indent="-342900" lvl="0" marL="457200" rtl="0" algn="l">
              <a:lnSpc>
                <a:spcPct val="115000"/>
              </a:lnSpc>
              <a:spcBef>
                <a:spcPts val="0"/>
              </a:spcBef>
              <a:spcAft>
                <a:spcPts val="0"/>
              </a:spcAft>
              <a:buSzPts val="1800"/>
              <a:buChar char="●"/>
            </a:pPr>
            <a:r>
              <a:rPr lang="en"/>
              <a:t>Dockstore and FAIR</a:t>
            </a:r>
            <a:endParaRPr/>
          </a:p>
          <a:p>
            <a:pPr indent="-342900" lvl="0" marL="457200" rtl="0" algn="l">
              <a:lnSpc>
                <a:spcPct val="115000"/>
              </a:lnSpc>
              <a:spcBef>
                <a:spcPts val="0"/>
              </a:spcBef>
              <a:spcAft>
                <a:spcPts val="0"/>
              </a:spcAft>
              <a:buSzPts val="1800"/>
              <a:buChar char="●"/>
            </a:pPr>
            <a:r>
              <a:rPr lang="en"/>
              <a:t>Best Practices Document</a:t>
            </a:r>
            <a:endParaRPr/>
          </a:p>
          <a:p>
            <a:pPr indent="-342900" lvl="0" marL="457200" rtl="0" algn="l">
              <a:lnSpc>
                <a:spcPct val="115000"/>
              </a:lnSpc>
              <a:spcBef>
                <a:spcPts val="0"/>
              </a:spcBef>
              <a:spcAft>
                <a:spcPts val="0"/>
              </a:spcAft>
              <a:buSzPts val="1800"/>
              <a:buChar char="●"/>
            </a:pPr>
            <a:r>
              <a:rPr lang="en"/>
              <a:t>Prominent FAIR Work on Dockstore</a:t>
            </a:r>
            <a:endParaRPr/>
          </a:p>
          <a:p>
            <a:pPr indent="-342900" lvl="0" marL="457200" rtl="0" algn="l">
              <a:lnSpc>
                <a:spcPct val="115000"/>
              </a:lnSpc>
              <a:spcBef>
                <a:spcPts val="0"/>
              </a:spcBef>
              <a:spcAft>
                <a:spcPts val="0"/>
              </a:spcAft>
              <a:buSzPts val="1800"/>
              <a:buChar char="●"/>
            </a:pPr>
            <a:r>
              <a:rPr lang="en"/>
              <a:t>Future Work</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20"/>
          <p:cNvSpPr/>
          <p:nvPr/>
        </p:nvSpPr>
        <p:spPr>
          <a:xfrm>
            <a:off x="311700" y="2304975"/>
            <a:ext cx="3687000" cy="430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rgbClr val="000000"/>
                </a:solidFill>
                <a:latin typeface="Arial"/>
                <a:ea typeface="Arial"/>
                <a:cs typeface="Arial"/>
                <a:sym typeface="Arial"/>
              </a:rPr>
              <a:t>This work was funded by the Government of Canada through Genome Canada and the Ontario Genomics Institute (OGI-168).</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50" name="Google Shape;250;p20"/>
          <p:cNvPicPr preferRelativeResize="0"/>
          <p:nvPr/>
        </p:nvPicPr>
        <p:blipFill rotWithShape="1">
          <a:blip r:embed="rId3">
            <a:alphaModFix/>
          </a:blip>
          <a:srcRect b="0" l="0" r="0" t="0"/>
          <a:stretch/>
        </p:blipFill>
        <p:spPr>
          <a:xfrm>
            <a:off x="311696" y="3006210"/>
            <a:ext cx="1408176" cy="563270"/>
          </a:xfrm>
          <a:prstGeom prst="rect">
            <a:avLst/>
          </a:prstGeom>
          <a:noFill/>
          <a:ln>
            <a:noFill/>
          </a:ln>
        </p:spPr>
      </p:pic>
      <p:pic>
        <p:nvPicPr>
          <p:cNvPr id="251" name="Google Shape;251;p20"/>
          <p:cNvPicPr preferRelativeResize="0"/>
          <p:nvPr/>
        </p:nvPicPr>
        <p:blipFill rotWithShape="1">
          <a:blip r:embed="rId4">
            <a:alphaModFix/>
          </a:blip>
          <a:srcRect b="0" l="0" r="0" t="0"/>
          <a:stretch/>
        </p:blipFill>
        <p:spPr>
          <a:xfrm>
            <a:off x="427825" y="916825"/>
            <a:ext cx="1600850" cy="1162750"/>
          </a:xfrm>
          <a:prstGeom prst="rect">
            <a:avLst/>
          </a:prstGeom>
          <a:noFill/>
          <a:ln>
            <a:noFill/>
          </a:ln>
        </p:spPr>
      </p:pic>
      <p:sp>
        <p:nvSpPr>
          <p:cNvPr id="252" name="Google Shape;252;p20"/>
          <p:cNvSpPr/>
          <p:nvPr/>
        </p:nvSpPr>
        <p:spPr>
          <a:xfrm>
            <a:off x="4241125" y="1948900"/>
            <a:ext cx="3687000" cy="1554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100"/>
              <a:buFont typeface="Arial"/>
              <a:buNone/>
            </a:pPr>
            <a:r>
              <a:rPr b="0" i="0" lang="en" sz="1400" u="none" cap="none" strike="noStrike">
                <a:solidFill>
                  <a:srgbClr val="000000"/>
                </a:solidFill>
                <a:latin typeface="Arial"/>
                <a:ea typeface="Arial"/>
                <a:cs typeface="Arial"/>
                <a:sym typeface="Arial"/>
              </a:rPr>
              <a:t>Funded by:</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400" u="none" cap="none" strike="noStrike">
              <a:solidFill>
                <a:srgbClr val="000000"/>
              </a:solidFill>
              <a:latin typeface="Arial"/>
              <a:ea typeface="Arial"/>
              <a:cs typeface="Arial"/>
              <a:sym typeface="Arial"/>
            </a:endParaRPr>
          </a:p>
        </p:txBody>
      </p:sp>
      <p:pic>
        <p:nvPicPr>
          <p:cNvPr descr="https://ucscgenomics.soe.ucsc.edu/wp-content/uploads/2017/06/053116-UC-Santa-Cruz-Genomics-Inst-transparent.png" id="253" name="Google Shape;253;p20"/>
          <p:cNvPicPr preferRelativeResize="0"/>
          <p:nvPr/>
        </p:nvPicPr>
        <p:blipFill rotWithShape="1">
          <a:blip r:embed="rId5">
            <a:alphaModFix/>
          </a:blip>
          <a:srcRect b="0" l="0" r="0" t="0"/>
          <a:stretch/>
        </p:blipFill>
        <p:spPr>
          <a:xfrm>
            <a:off x="4320250" y="916825"/>
            <a:ext cx="3931399" cy="982850"/>
          </a:xfrm>
          <a:prstGeom prst="rect">
            <a:avLst/>
          </a:prstGeom>
          <a:noFill/>
          <a:ln>
            <a:noFill/>
          </a:ln>
        </p:spPr>
      </p:pic>
      <p:sp>
        <p:nvSpPr>
          <p:cNvPr id="254" name="Google Shape;254;p20"/>
          <p:cNvSpPr txBox="1"/>
          <p:nvPr>
            <p:ph idx="4294967295" type="title"/>
          </p:nvPr>
        </p:nvSpPr>
        <p:spPr>
          <a:xfrm>
            <a:off x="311700" y="2307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Acknowledgements</a:t>
            </a:r>
            <a:endParaRPr/>
          </a:p>
        </p:txBody>
      </p:sp>
      <p:pic>
        <p:nvPicPr>
          <p:cNvPr id="255" name="Google Shape;255;p20"/>
          <p:cNvPicPr preferRelativeResize="0"/>
          <p:nvPr/>
        </p:nvPicPr>
        <p:blipFill rotWithShape="1">
          <a:blip r:embed="rId6">
            <a:alphaModFix/>
          </a:blip>
          <a:srcRect b="0" l="0" r="0" t="0"/>
          <a:stretch/>
        </p:blipFill>
        <p:spPr>
          <a:xfrm>
            <a:off x="4241125" y="2304975"/>
            <a:ext cx="3329708" cy="512775"/>
          </a:xfrm>
          <a:prstGeom prst="rect">
            <a:avLst/>
          </a:prstGeom>
          <a:noFill/>
          <a:ln>
            <a:noFill/>
          </a:ln>
        </p:spPr>
      </p:pic>
      <p:pic>
        <p:nvPicPr>
          <p:cNvPr id="256" name="Google Shape;256;p20"/>
          <p:cNvPicPr preferRelativeResize="0"/>
          <p:nvPr/>
        </p:nvPicPr>
        <p:blipFill rotWithShape="1">
          <a:blip r:embed="rId7">
            <a:alphaModFix/>
          </a:blip>
          <a:srcRect b="0" l="0" r="0" t="0"/>
          <a:stretch/>
        </p:blipFill>
        <p:spPr>
          <a:xfrm>
            <a:off x="4241125" y="2888163"/>
            <a:ext cx="2718475" cy="374375"/>
          </a:xfrm>
          <a:prstGeom prst="rect">
            <a:avLst/>
          </a:prstGeom>
          <a:noFill/>
          <a:ln>
            <a:noFill/>
          </a:ln>
        </p:spPr>
      </p:pic>
      <p:pic>
        <p:nvPicPr>
          <p:cNvPr id="257" name="Google Shape;257;p20"/>
          <p:cNvPicPr preferRelativeResize="0"/>
          <p:nvPr/>
        </p:nvPicPr>
        <p:blipFill rotWithShape="1">
          <a:blip r:embed="rId8">
            <a:alphaModFix/>
          </a:blip>
          <a:srcRect b="0" l="0" r="0" t="0"/>
          <a:stretch/>
        </p:blipFill>
        <p:spPr>
          <a:xfrm>
            <a:off x="4241125" y="3332950"/>
            <a:ext cx="982850" cy="982850"/>
          </a:xfrm>
          <a:prstGeom prst="rect">
            <a:avLst/>
          </a:prstGeom>
          <a:noFill/>
          <a:ln>
            <a:noFill/>
          </a:ln>
        </p:spPr>
      </p:pic>
      <p:pic>
        <p:nvPicPr>
          <p:cNvPr id="258" name="Google Shape;258;p20"/>
          <p:cNvPicPr preferRelativeResize="0"/>
          <p:nvPr/>
        </p:nvPicPr>
        <p:blipFill rotWithShape="1">
          <a:blip r:embed="rId9">
            <a:alphaModFix/>
          </a:blip>
          <a:srcRect b="0" l="0" r="0" t="0"/>
          <a:stretch/>
        </p:blipFill>
        <p:spPr>
          <a:xfrm>
            <a:off x="5326376" y="3332959"/>
            <a:ext cx="982850" cy="93778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Extra Slides</a:t>
            </a:r>
            <a:endParaRPr/>
          </a:p>
        </p:txBody>
      </p:sp>
      <p:sp>
        <p:nvSpPr>
          <p:cNvPr id="264" name="Google Shape;264;p21"/>
          <p:cNvSpPr txBox="1"/>
          <p:nvPr>
            <p:ph idx="1" type="body"/>
          </p:nvPr>
        </p:nvSpPr>
        <p:spPr>
          <a:xfrm>
            <a:off x="311700" y="1152475"/>
            <a:ext cx="8520600" cy="132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1600"/>
              </a:spcAft>
              <a:buSzPts val="1800"/>
              <a:buNone/>
            </a:pPr>
            <a:r>
              <a:rPr lang="en"/>
              <a:t>Handy stuff in case of questions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3"/>
          <p:cNvSpPr txBox="1"/>
          <p:nvPr>
            <p:ph type="title"/>
          </p:nvPr>
        </p:nvSpPr>
        <p:spPr>
          <a:xfrm>
            <a:off x="311700" y="2312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What is Dockstore?</a:t>
            </a:r>
            <a:endParaRPr/>
          </a:p>
        </p:txBody>
      </p:sp>
      <p:sp>
        <p:nvSpPr>
          <p:cNvPr id="105" name="Google Shape;105;p3"/>
          <p:cNvSpPr txBox="1"/>
          <p:nvPr>
            <p:ph idx="1" type="body"/>
          </p:nvPr>
        </p:nvSpPr>
        <p:spPr>
          <a:xfrm>
            <a:off x="311700" y="803925"/>
            <a:ext cx="4301100" cy="337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800"/>
              <a:buNone/>
            </a:pPr>
            <a:r>
              <a:rPr lang="en" sz="1300"/>
              <a:t>Dockstore is a free and open source platform for sharing scientific tools and workflows. It is a registry of Docker-based resources described using popular workflow languages in bioinformatics CWL, WDL, Nextflow, and Galaxy</a:t>
            </a:r>
            <a:endParaRPr sz="700"/>
          </a:p>
          <a:p>
            <a:pPr indent="-311150" lvl="0" marL="457200" rtl="0" algn="l">
              <a:lnSpc>
                <a:spcPct val="115000"/>
              </a:lnSpc>
              <a:spcBef>
                <a:spcPts val="0"/>
              </a:spcBef>
              <a:spcAft>
                <a:spcPts val="0"/>
              </a:spcAft>
              <a:buClr>
                <a:schemeClr val="dk2"/>
              </a:buClr>
              <a:buSzPts val="1300"/>
              <a:buChar char="●"/>
            </a:pPr>
            <a:r>
              <a:rPr b="1" lang="en" sz="1300"/>
              <a:t>Portability</a:t>
            </a:r>
            <a:endParaRPr b="1" sz="1300"/>
          </a:p>
          <a:p>
            <a:pPr indent="-311150" lvl="1" marL="914400" rtl="0" algn="l">
              <a:lnSpc>
                <a:spcPct val="100000"/>
              </a:lnSpc>
              <a:spcBef>
                <a:spcPts val="0"/>
              </a:spcBef>
              <a:spcAft>
                <a:spcPts val="0"/>
              </a:spcAft>
              <a:buClr>
                <a:schemeClr val="dk2"/>
              </a:buClr>
              <a:buSzPts val="1300"/>
              <a:buChar char="○"/>
            </a:pPr>
            <a:r>
              <a:rPr lang="en" sz="1300"/>
              <a:t>Run workflows in any environment that supports Docker	</a:t>
            </a:r>
            <a:endParaRPr sz="1300"/>
          </a:p>
          <a:p>
            <a:pPr indent="-311150" lvl="0" marL="457200" rtl="0" algn="l">
              <a:lnSpc>
                <a:spcPct val="115000"/>
              </a:lnSpc>
              <a:spcBef>
                <a:spcPts val="0"/>
              </a:spcBef>
              <a:spcAft>
                <a:spcPts val="0"/>
              </a:spcAft>
              <a:buClr>
                <a:schemeClr val="dk2"/>
              </a:buClr>
              <a:buSzPts val="1300"/>
              <a:buChar char="●"/>
            </a:pPr>
            <a:r>
              <a:rPr b="1" lang="en" sz="1300"/>
              <a:t>Interoperability</a:t>
            </a:r>
            <a:endParaRPr b="1" sz="1300"/>
          </a:p>
          <a:p>
            <a:pPr indent="-311150" lvl="1" marL="914400" rtl="0" algn="l">
              <a:lnSpc>
                <a:spcPct val="100000"/>
              </a:lnSpc>
              <a:spcBef>
                <a:spcPts val="0"/>
              </a:spcBef>
              <a:spcAft>
                <a:spcPts val="0"/>
              </a:spcAft>
              <a:buClr>
                <a:schemeClr val="dk2"/>
              </a:buClr>
              <a:buSzPts val="1300"/>
              <a:buChar char="○"/>
            </a:pPr>
            <a:r>
              <a:rPr lang="en" sz="1300"/>
              <a:t>Standardize computational analysis through GA4GH APIs</a:t>
            </a:r>
            <a:endParaRPr sz="1300"/>
          </a:p>
          <a:p>
            <a:pPr indent="-311150" lvl="0" marL="457200" rtl="0" algn="l">
              <a:lnSpc>
                <a:spcPct val="115000"/>
              </a:lnSpc>
              <a:spcBef>
                <a:spcPts val="0"/>
              </a:spcBef>
              <a:spcAft>
                <a:spcPts val="0"/>
              </a:spcAft>
              <a:buClr>
                <a:schemeClr val="dk2"/>
              </a:buClr>
              <a:buSzPts val="1300"/>
              <a:buChar char="●"/>
            </a:pPr>
            <a:r>
              <a:rPr b="1" lang="en" sz="1300"/>
              <a:t>Reproducibility</a:t>
            </a:r>
            <a:endParaRPr b="1" sz="1300"/>
          </a:p>
          <a:p>
            <a:pPr indent="-311150" lvl="1" marL="914400" rtl="0" algn="l">
              <a:lnSpc>
                <a:spcPct val="115000"/>
              </a:lnSpc>
              <a:spcBef>
                <a:spcPts val="0"/>
              </a:spcBef>
              <a:spcAft>
                <a:spcPts val="0"/>
              </a:spcAft>
              <a:buClr>
                <a:schemeClr val="dk2"/>
              </a:buClr>
              <a:buSzPts val="1300"/>
              <a:buChar char="○"/>
            </a:pPr>
            <a:r>
              <a:rPr lang="en" sz="1300"/>
              <a:t>Create, Share, Use</a:t>
            </a:r>
            <a:endParaRPr sz="1300"/>
          </a:p>
          <a:p>
            <a:pPr indent="-311150" lvl="1" marL="914400" rtl="0" algn="l">
              <a:lnSpc>
                <a:spcPct val="115000"/>
              </a:lnSpc>
              <a:spcBef>
                <a:spcPts val="0"/>
              </a:spcBef>
              <a:spcAft>
                <a:spcPts val="0"/>
              </a:spcAft>
              <a:buClr>
                <a:schemeClr val="dk2"/>
              </a:buClr>
              <a:buSzPts val="1300"/>
              <a:buChar char="○"/>
            </a:pPr>
            <a:r>
              <a:rPr lang="en" sz="1300"/>
              <a:t>Containers + Popular descriptor languages</a:t>
            </a:r>
            <a:endParaRPr sz="1300"/>
          </a:p>
          <a:p>
            <a:pPr indent="-311150" lvl="0" marL="457200" rtl="0" algn="l">
              <a:lnSpc>
                <a:spcPct val="115000"/>
              </a:lnSpc>
              <a:spcBef>
                <a:spcPts val="0"/>
              </a:spcBef>
              <a:spcAft>
                <a:spcPts val="0"/>
              </a:spcAft>
              <a:buClr>
                <a:schemeClr val="dk2"/>
              </a:buClr>
              <a:buSzPts val="1300"/>
              <a:buChar char="●"/>
            </a:pPr>
            <a:r>
              <a:rPr lang="en" sz="1300"/>
              <a:t>These aren’t exactly FAIR </a:t>
            </a:r>
            <a:endParaRPr sz="1300"/>
          </a:p>
          <a:p>
            <a:pPr indent="0" lvl="0" marL="1371600" rtl="0" algn="l">
              <a:lnSpc>
                <a:spcPct val="115000"/>
              </a:lnSpc>
              <a:spcBef>
                <a:spcPts val="0"/>
              </a:spcBef>
              <a:spcAft>
                <a:spcPts val="0"/>
              </a:spcAft>
              <a:buSzPts val="1800"/>
              <a:buNone/>
            </a:pPr>
            <a:r>
              <a:t/>
            </a:r>
            <a:endParaRPr sz="1100"/>
          </a:p>
          <a:p>
            <a:pPr indent="0" lvl="0" marL="457200" rtl="0" algn="l">
              <a:lnSpc>
                <a:spcPct val="115000"/>
              </a:lnSpc>
              <a:spcBef>
                <a:spcPts val="0"/>
              </a:spcBef>
              <a:spcAft>
                <a:spcPts val="0"/>
              </a:spcAft>
              <a:buSzPts val="1800"/>
              <a:buNone/>
            </a:pPr>
            <a:r>
              <a:t/>
            </a:r>
            <a:endParaRPr sz="1100"/>
          </a:p>
        </p:txBody>
      </p:sp>
      <p:sp>
        <p:nvSpPr>
          <p:cNvPr id="106" name="Google Shape;106;p3"/>
          <p:cNvSpPr txBox="1"/>
          <p:nvPr/>
        </p:nvSpPr>
        <p:spPr>
          <a:xfrm>
            <a:off x="4572000" y="4026800"/>
            <a:ext cx="5878200" cy="413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000000"/>
                </a:solidFill>
                <a:latin typeface="Arial"/>
                <a:ea typeface="Arial"/>
                <a:cs typeface="Arial"/>
                <a:sym typeface="Arial"/>
              </a:rPr>
              <a:t>Now on version 1.10.2, first presented version 1.2.5 at BOSC2017</a:t>
            </a:r>
            <a:endParaRPr b="0" i="1"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0" i="1" lang="en" sz="1200" u="none" cap="none" strike="noStrike">
                <a:solidFill>
                  <a:srgbClr val="000000"/>
                </a:solidFill>
                <a:latin typeface="Arial"/>
                <a:ea typeface="Arial"/>
                <a:cs typeface="Arial"/>
                <a:sym typeface="Arial"/>
              </a:rPr>
              <a:t>**note: all slides will be shared</a:t>
            </a:r>
            <a:endParaRPr b="0" i="1" sz="1200" u="none" cap="none" strike="noStrike">
              <a:solidFill>
                <a:srgbClr val="000000"/>
              </a:solidFill>
              <a:latin typeface="Arial"/>
              <a:ea typeface="Arial"/>
              <a:cs typeface="Arial"/>
              <a:sym typeface="Arial"/>
            </a:endParaRPr>
          </a:p>
        </p:txBody>
      </p:sp>
      <p:pic>
        <p:nvPicPr>
          <p:cNvPr id="107" name="Google Shape;107;p3"/>
          <p:cNvPicPr preferRelativeResize="0"/>
          <p:nvPr/>
        </p:nvPicPr>
        <p:blipFill rotWithShape="1">
          <a:blip r:embed="rId3">
            <a:alphaModFix/>
          </a:blip>
          <a:srcRect b="0" l="0" r="0" t="0"/>
          <a:stretch/>
        </p:blipFill>
        <p:spPr>
          <a:xfrm>
            <a:off x="4765200" y="956325"/>
            <a:ext cx="4226400" cy="2845497"/>
          </a:xfrm>
          <a:prstGeom prst="rect">
            <a:avLst/>
          </a:prstGeom>
          <a:noFill/>
          <a:ln>
            <a:noFill/>
          </a:ln>
        </p:spPr>
      </p:pic>
      <p:pic>
        <p:nvPicPr>
          <p:cNvPr id="108" name="Google Shape;108;p3"/>
          <p:cNvPicPr preferRelativeResize="0"/>
          <p:nvPr/>
        </p:nvPicPr>
        <p:blipFill rotWithShape="1">
          <a:blip r:embed="rId4">
            <a:alphaModFix/>
          </a:blip>
          <a:srcRect b="0" l="0" r="0" t="0"/>
          <a:stretch/>
        </p:blipFill>
        <p:spPr>
          <a:xfrm>
            <a:off x="5735300" y="151500"/>
            <a:ext cx="3097001" cy="3805725"/>
          </a:xfrm>
          <a:prstGeom prst="rect">
            <a:avLst/>
          </a:prstGeom>
          <a:noFill/>
          <a:ln>
            <a:noFill/>
          </a:ln>
        </p:spPr>
      </p:pic>
      <p:sp>
        <p:nvSpPr>
          <p:cNvPr id="109" name="Google Shape;109;p3"/>
          <p:cNvSpPr txBox="1"/>
          <p:nvPr/>
        </p:nvSpPr>
        <p:spPr>
          <a:xfrm>
            <a:off x="7396375" y="275950"/>
            <a:ext cx="963000" cy="354000"/>
          </a:xfrm>
          <a:prstGeom prst="rect">
            <a:avLst/>
          </a:prstGeom>
          <a:solidFill>
            <a:srgbClr val="FFE599"/>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Arial"/>
                <a:ea typeface="Arial"/>
                <a:cs typeface="Arial"/>
                <a:sym typeface="Arial"/>
              </a:rPr>
              <a:t>Sneak Peek</a:t>
            </a:r>
            <a:endParaRPr b="0" i="0" sz="11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
                                        </p:tgtEl>
                                        <p:attrNameLst>
                                          <p:attrName>style.visibility</p:attrName>
                                        </p:attrNameLst>
                                      </p:cBhvr>
                                      <p:to>
                                        <p:strVal val="visible"/>
                                      </p:to>
                                    </p:set>
                                    <p:animEffect filter="fade" transition="in">
                                      <p:cBhvr>
                                        <p:cTn dur="1000"/>
                                        <p:tgtEl>
                                          <p:spTgt spid="1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9"/>
                                        </p:tgtEl>
                                        <p:attrNameLst>
                                          <p:attrName>style.visibility</p:attrName>
                                        </p:attrNameLst>
                                      </p:cBhvr>
                                      <p:to>
                                        <p:strVal val="visible"/>
                                      </p:to>
                                    </p:set>
                                    <p:animEffect filter="fade" transition="in">
                                      <p:cBhvr>
                                        <p:cTn dur="1000"/>
                                        <p:tgtEl>
                                          <p:spTgt spid="1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4"/>
          <p:cNvSpPr txBox="1"/>
          <p:nvPr/>
        </p:nvSpPr>
        <p:spPr>
          <a:xfrm>
            <a:off x="139500" y="43775"/>
            <a:ext cx="8808600" cy="1244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800"/>
              <a:buFont typeface="Arial"/>
              <a:buNone/>
            </a:pPr>
            <a:r>
              <a:rPr b="1" i="0" lang="en" sz="2800" u="none" cap="none" strike="noStrike">
                <a:solidFill>
                  <a:srgbClr val="376092"/>
                </a:solidFill>
                <a:latin typeface="Arial"/>
                <a:ea typeface="Arial"/>
                <a:cs typeface="Arial"/>
                <a:sym typeface="Arial"/>
              </a:rPr>
              <a:t>Motivations for Dockstore: </a:t>
            </a:r>
            <a:endParaRPr b="1" i="0" sz="2800" u="none" cap="none" strike="noStrike">
              <a:solidFill>
                <a:srgbClr val="37609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1" i="0" lang="en" sz="2400" u="none" cap="none" strike="noStrike">
                <a:solidFill>
                  <a:srgbClr val="376092"/>
                </a:solidFill>
                <a:latin typeface="Arial"/>
                <a:ea typeface="Arial"/>
                <a:cs typeface="Arial"/>
                <a:sym typeface="Arial"/>
              </a:rPr>
              <a:t>The Pan Cancer Analysis of Whole Genomes (PCAWG)</a:t>
            </a:r>
            <a:endParaRPr b="1" i="0" sz="2400" u="none" cap="none" strike="noStrike">
              <a:solidFill>
                <a:srgbClr val="37609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rPr b="1" i="0" lang="en" sz="1800" u="none" cap="none" strike="noStrike">
                <a:solidFill>
                  <a:srgbClr val="376092"/>
                </a:solidFill>
                <a:latin typeface="Arial"/>
                <a:ea typeface="Arial"/>
                <a:cs typeface="Arial"/>
                <a:sym typeface="Arial"/>
              </a:rPr>
              <a:t>Cloud-Based, Distributed Collaboration </a:t>
            </a:r>
            <a:endParaRPr b="1" i="0" sz="1800" u="none" cap="none" strike="noStrike">
              <a:solidFill>
                <a:srgbClr val="376092"/>
              </a:solidFill>
              <a:latin typeface="Arial"/>
              <a:ea typeface="Arial"/>
              <a:cs typeface="Arial"/>
              <a:sym typeface="Arial"/>
            </a:endParaRPr>
          </a:p>
        </p:txBody>
      </p:sp>
      <p:sp>
        <p:nvSpPr>
          <p:cNvPr id="115" name="Google Shape;115;p4"/>
          <p:cNvSpPr txBox="1"/>
          <p:nvPr/>
        </p:nvSpPr>
        <p:spPr>
          <a:xfrm>
            <a:off x="295125" y="1288275"/>
            <a:ext cx="4224300" cy="3008100"/>
          </a:xfrm>
          <a:prstGeom prst="rect">
            <a:avLst/>
          </a:prstGeom>
          <a:noFill/>
          <a:ln>
            <a:noFill/>
          </a:ln>
        </p:spPr>
        <p:txBody>
          <a:bodyPr anchorCtr="1" anchor="t" bIns="38000" lIns="76025" spcFirstLastPara="1" rIns="76025" wrap="square" tIns="38000">
            <a:noAutofit/>
          </a:bodyPr>
          <a:lstStyle/>
          <a:p>
            <a:pPr indent="-279400" lvl="0" marL="279400" marR="0" rtl="0" algn="l">
              <a:lnSpc>
                <a:spcPct val="100000"/>
              </a:lnSpc>
              <a:spcBef>
                <a:spcPts val="0"/>
              </a:spcBef>
              <a:spcAft>
                <a:spcPts val="0"/>
              </a:spcAft>
              <a:buClr>
                <a:schemeClr val="dk2"/>
              </a:buClr>
              <a:buSzPts val="1600"/>
              <a:buFont typeface="Noto Sans Symbols"/>
              <a:buChar char="●"/>
            </a:pPr>
            <a:r>
              <a:rPr b="0" i="0" lang="en" sz="1600" u="sng" cap="none" strike="noStrike">
                <a:solidFill>
                  <a:schemeClr val="hlink"/>
                </a:solidFill>
                <a:latin typeface="Arial"/>
                <a:ea typeface="Arial"/>
                <a:cs typeface="Arial"/>
                <a:sym typeface="Arial"/>
                <a:hlinkClick r:id="rId3"/>
              </a:rPr>
              <a:t>https://dcc.icgc.org/pcawg/ </a:t>
            </a:r>
            <a:endParaRPr b="1" i="0" sz="1600" u="sng"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1" i="0" sz="800" u="sng" cap="none" strike="noStrike">
              <a:solidFill>
                <a:schemeClr val="dk2"/>
              </a:solidFill>
              <a:latin typeface="Arial"/>
              <a:ea typeface="Arial"/>
              <a:cs typeface="Arial"/>
              <a:sym typeface="Arial"/>
            </a:endParaRPr>
          </a:p>
          <a:p>
            <a:pPr indent="-279400" lvl="0" marL="279400" marR="0" rtl="0" algn="l">
              <a:lnSpc>
                <a:spcPct val="100000"/>
              </a:lnSpc>
              <a:spcBef>
                <a:spcPts val="0"/>
              </a:spcBef>
              <a:spcAft>
                <a:spcPts val="0"/>
              </a:spcAft>
              <a:buClr>
                <a:schemeClr val="dk2"/>
              </a:buClr>
              <a:buSzPts val="1600"/>
              <a:buFont typeface="Noto Sans Symbols"/>
              <a:buChar char="●"/>
            </a:pPr>
            <a:r>
              <a:rPr b="1" i="0" lang="en" sz="1600" u="none" cap="none" strike="noStrike">
                <a:solidFill>
                  <a:schemeClr val="dk2"/>
                </a:solidFill>
                <a:latin typeface="Arial"/>
                <a:ea typeface="Arial"/>
                <a:cs typeface="Arial"/>
                <a:sym typeface="Arial"/>
              </a:rPr>
              <a:t>~5,800 Whole Genomes</a:t>
            </a:r>
            <a:endParaRPr b="1" i="0" sz="1600" u="none" cap="none" strike="noStrike">
              <a:solidFill>
                <a:schemeClr val="dk2"/>
              </a:solidFill>
              <a:latin typeface="Arial"/>
              <a:ea typeface="Arial"/>
              <a:cs typeface="Arial"/>
              <a:sym typeface="Arial"/>
            </a:endParaRPr>
          </a:p>
          <a:p>
            <a:pPr indent="-120650" lvl="1" marL="742950" marR="0" rtl="0" algn="l">
              <a:lnSpc>
                <a:spcPct val="100000"/>
              </a:lnSpc>
              <a:spcBef>
                <a:spcPts val="0"/>
              </a:spcBef>
              <a:spcAft>
                <a:spcPts val="0"/>
              </a:spcAft>
              <a:buClr>
                <a:schemeClr val="dk2"/>
              </a:buClr>
              <a:buSzPts val="1600"/>
              <a:buFont typeface="Arial"/>
              <a:buChar char="–"/>
            </a:pPr>
            <a:r>
              <a:rPr b="1" i="0" lang="en" sz="1600" u="none" cap="none" strike="noStrike">
                <a:solidFill>
                  <a:schemeClr val="dk2"/>
                </a:solidFill>
                <a:latin typeface="Arial"/>
                <a:ea typeface="Arial"/>
                <a:cs typeface="Arial"/>
                <a:sym typeface="Arial"/>
              </a:rPr>
              <a:t>~2,800 Cancer Donors</a:t>
            </a:r>
            <a:br>
              <a:rPr b="1" i="1" lang="en" sz="1600" u="none" cap="none" strike="noStrike">
                <a:solidFill>
                  <a:schemeClr val="dk2"/>
                </a:solidFill>
                <a:latin typeface="Arial"/>
                <a:ea typeface="Arial"/>
                <a:cs typeface="Arial"/>
                <a:sym typeface="Arial"/>
              </a:rPr>
            </a:br>
            <a:endParaRPr b="1" i="1" sz="800" u="none" cap="none" strike="noStrike">
              <a:solidFill>
                <a:schemeClr val="dk2"/>
              </a:solidFill>
              <a:latin typeface="Arial"/>
              <a:ea typeface="Arial"/>
              <a:cs typeface="Arial"/>
              <a:sym typeface="Arial"/>
            </a:endParaRPr>
          </a:p>
          <a:p>
            <a:pPr indent="-279400" lvl="0" marL="279400" marR="0" rtl="0" algn="l">
              <a:lnSpc>
                <a:spcPct val="100000"/>
              </a:lnSpc>
              <a:spcBef>
                <a:spcPts val="0"/>
              </a:spcBef>
              <a:spcAft>
                <a:spcPts val="0"/>
              </a:spcAft>
              <a:buClr>
                <a:schemeClr val="dk2"/>
              </a:buClr>
              <a:buSzPts val="1600"/>
              <a:buFont typeface="Noto Sans Symbols"/>
              <a:buChar char="●"/>
            </a:pPr>
            <a:r>
              <a:rPr b="1" i="0" lang="en" sz="1600" u="none" cap="none" strike="noStrike">
                <a:solidFill>
                  <a:schemeClr val="dk2"/>
                </a:solidFill>
                <a:latin typeface="Arial"/>
                <a:ea typeface="Arial"/>
                <a:cs typeface="Arial"/>
                <a:sym typeface="Arial"/>
              </a:rPr>
              <a:t>8</a:t>
            </a:r>
            <a:r>
              <a:rPr b="0" i="0" lang="en" sz="1600" u="none" cap="none" strike="noStrike">
                <a:solidFill>
                  <a:schemeClr val="dk2"/>
                </a:solidFill>
                <a:latin typeface="Arial"/>
                <a:ea typeface="Arial"/>
                <a:cs typeface="Arial"/>
                <a:sym typeface="Arial"/>
              </a:rPr>
              <a:t> sites storing and sharing data via GNOS</a:t>
            </a:r>
            <a:endParaRPr b="0" i="0" sz="1600" u="none" cap="none" strike="noStrike">
              <a:solidFill>
                <a:schemeClr val="dk2"/>
              </a:solidFill>
              <a:latin typeface="Arial"/>
              <a:ea typeface="Arial"/>
              <a:cs typeface="Arial"/>
              <a:sym typeface="Arial"/>
            </a:endParaRPr>
          </a:p>
          <a:p>
            <a:pPr indent="-120650" lvl="1" marL="742950" marR="0" rtl="0" algn="l">
              <a:lnSpc>
                <a:spcPct val="100000"/>
              </a:lnSpc>
              <a:spcBef>
                <a:spcPts val="0"/>
              </a:spcBef>
              <a:spcAft>
                <a:spcPts val="0"/>
              </a:spcAft>
              <a:buClr>
                <a:schemeClr val="dk2"/>
              </a:buClr>
              <a:buSzPts val="1600"/>
              <a:buFont typeface="Arial"/>
              <a:buChar char="–"/>
            </a:pPr>
            <a:r>
              <a:rPr b="0" i="0" lang="en" sz="1600" u="none" cap="none" strike="noStrike">
                <a:solidFill>
                  <a:schemeClr val="dk2"/>
                </a:solidFill>
                <a:latin typeface="Arial"/>
                <a:ea typeface="Arial"/>
                <a:cs typeface="Arial"/>
                <a:sym typeface="Arial"/>
              </a:rPr>
              <a:t> 300TB -&gt; 900TB</a:t>
            </a:r>
            <a:br>
              <a:rPr b="0" i="0" lang="en" sz="1600" u="none" cap="none" strike="noStrike">
                <a:solidFill>
                  <a:schemeClr val="dk2"/>
                </a:solidFill>
                <a:latin typeface="Arial"/>
                <a:ea typeface="Arial"/>
                <a:cs typeface="Arial"/>
                <a:sym typeface="Arial"/>
              </a:rPr>
            </a:br>
            <a:endParaRPr b="1" i="0" sz="800" u="none" cap="none" strike="noStrike">
              <a:solidFill>
                <a:schemeClr val="dk2"/>
              </a:solidFill>
              <a:latin typeface="Arial"/>
              <a:ea typeface="Arial"/>
              <a:cs typeface="Arial"/>
              <a:sym typeface="Arial"/>
            </a:endParaRPr>
          </a:p>
          <a:p>
            <a:pPr indent="-279400" lvl="0" marL="279400" marR="0" rtl="0" algn="l">
              <a:lnSpc>
                <a:spcPct val="100000"/>
              </a:lnSpc>
              <a:spcBef>
                <a:spcPts val="0"/>
              </a:spcBef>
              <a:spcAft>
                <a:spcPts val="0"/>
              </a:spcAft>
              <a:buClr>
                <a:schemeClr val="dk2"/>
              </a:buClr>
              <a:buSzPts val="1600"/>
              <a:buFont typeface="Noto Sans Symbols"/>
              <a:buChar char="●"/>
            </a:pPr>
            <a:r>
              <a:rPr b="1" i="0" lang="en" sz="1600" u="none" cap="none" strike="noStrike">
                <a:solidFill>
                  <a:schemeClr val="dk2"/>
                </a:solidFill>
                <a:latin typeface="Arial"/>
                <a:ea typeface="Arial"/>
                <a:cs typeface="Arial"/>
                <a:sym typeface="Arial"/>
              </a:rPr>
              <a:t>14</a:t>
            </a:r>
            <a:r>
              <a:rPr b="0" i="0" lang="en" sz="1600" u="none" cap="none" strike="noStrike">
                <a:solidFill>
                  <a:schemeClr val="dk2"/>
                </a:solidFill>
                <a:latin typeface="Arial"/>
                <a:ea typeface="Arial"/>
                <a:cs typeface="Arial"/>
                <a:sym typeface="Arial"/>
              </a:rPr>
              <a:t> Cloud (and HPC) environments</a:t>
            </a:r>
            <a:endParaRPr b="0" i="0" sz="1600" u="none" cap="none" strike="noStrike">
              <a:solidFill>
                <a:schemeClr val="dk2"/>
              </a:solidFill>
              <a:latin typeface="Arial"/>
              <a:ea typeface="Arial"/>
              <a:cs typeface="Arial"/>
              <a:sym typeface="Arial"/>
            </a:endParaRPr>
          </a:p>
          <a:p>
            <a:pPr indent="-120650" lvl="1" marL="742950" marR="0" rtl="0" algn="l">
              <a:lnSpc>
                <a:spcPct val="100000"/>
              </a:lnSpc>
              <a:spcBef>
                <a:spcPts val="0"/>
              </a:spcBef>
              <a:spcAft>
                <a:spcPts val="0"/>
              </a:spcAft>
              <a:buClr>
                <a:schemeClr val="dk2"/>
              </a:buClr>
              <a:buSzPts val="1600"/>
              <a:buFont typeface="Arial"/>
              <a:buChar char="–"/>
            </a:pPr>
            <a:r>
              <a:rPr b="0" i="0" lang="en" sz="1600" u="none" cap="none" strike="noStrike">
                <a:solidFill>
                  <a:schemeClr val="dk2"/>
                </a:solidFill>
                <a:latin typeface="Arial"/>
                <a:ea typeface="Arial"/>
                <a:cs typeface="Arial"/>
                <a:sym typeface="Arial"/>
              </a:rPr>
              <a:t>3 Commercial, 7 OpenStack, 4 HPC </a:t>
            </a:r>
            <a:endParaRPr b="0" i="0" sz="1600" u="none" cap="none" strike="noStrike">
              <a:solidFill>
                <a:schemeClr val="dk2"/>
              </a:solidFill>
              <a:latin typeface="Arial"/>
              <a:ea typeface="Arial"/>
              <a:cs typeface="Arial"/>
              <a:sym typeface="Arial"/>
            </a:endParaRPr>
          </a:p>
          <a:p>
            <a:pPr indent="-120650" lvl="1" marL="742950" marR="0" rtl="0" algn="l">
              <a:lnSpc>
                <a:spcPct val="100000"/>
              </a:lnSpc>
              <a:spcBef>
                <a:spcPts val="0"/>
              </a:spcBef>
              <a:spcAft>
                <a:spcPts val="0"/>
              </a:spcAft>
              <a:buClr>
                <a:schemeClr val="dk2"/>
              </a:buClr>
              <a:buSzPts val="1600"/>
              <a:buFont typeface="Arial"/>
              <a:buChar char="–"/>
            </a:pPr>
            <a:r>
              <a:rPr b="0" i="0" lang="en" sz="1600" u="none" cap="none" strike="noStrike">
                <a:solidFill>
                  <a:schemeClr val="dk2"/>
                </a:solidFill>
                <a:latin typeface="Arial"/>
                <a:ea typeface="Arial"/>
                <a:cs typeface="Arial"/>
                <a:sym typeface="Arial"/>
              </a:rPr>
              <a:t>~630 VMs, ~15K cores, ~60TB of RAM</a:t>
            </a:r>
            <a:endParaRPr b="0" i="0" sz="1600" u="none" cap="none" strike="noStrike">
              <a:solidFill>
                <a:schemeClr val="dk2"/>
              </a:solidFill>
              <a:latin typeface="Arial"/>
              <a:ea typeface="Arial"/>
              <a:cs typeface="Arial"/>
              <a:sym typeface="Arial"/>
            </a:endParaRPr>
          </a:p>
          <a:p>
            <a:pPr indent="-279400" lvl="0" marL="279400" marR="0" rtl="0" algn="l">
              <a:lnSpc>
                <a:spcPct val="100000"/>
              </a:lnSpc>
              <a:spcBef>
                <a:spcPts val="0"/>
              </a:spcBef>
              <a:spcAft>
                <a:spcPts val="0"/>
              </a:spcAft>
              <a:buClr>
                <a:schemeClr val="dk2"/>
              </a:buClr>
              <a:buSzPts val="1600"/>
              <a:buFont typeface="Noto Sans Symbols"/>
              <a:buChar char="●"/>
            </a:pPr>
            <a:r>
              <a:rPr b="1" i="0" lang="en" sz="1600" u="none" cap="none" strike="noStrike">
                <a:solidFill>
                  <a:schemeClr val="dk2"/>
                </a:solidFill>
                <a:latin typeface="Arial"/>
                <a:ea typeface="Arial"/>
                <a:cs typeface="Arial"/>
                <a:sym typeface="Arial"/>
              </a:rPr>
              <a:t>2016</a:t>
            </a:r>
            <a:r>
              <a:rPr b="0" i="0" lang="en" sz="1600" u="none" cap="none" strike="noStrike">
                <a:solidFill>
                  <a:schemeClr val="dk2"/>
                </a:solidFill>
                <a:latin typeface="Arial"/>
                <a:ea typeface="Arial"/>
                <a:cs typeface="Arial"/>
                <a:sym typeface="Arial"/>
              </a:rPr>
              <a:t> Dockstore founded to standardize workflows across these environments</a:t>
            </a:r>
            <a:endParaRPr b="0" i="0" sz="1600" u="none" cap="none" strike="noStrike">
              <a:solidFill>
                <a:schemeClr val="dk2"/>
              </a:solidFill>
              <a:latin typeface="Arial"/>
              <a:ea typeface="Arial"/>
              <a:cs typeface="Arial"/>
              <a:sym typeface="Arial"/>
            </a:endParaRPr>
          </a:p>
        </p:txBody>
      </p:sp>
      <p:pic>
        <p:nvPicPr>
          <p:cNvPr id="116" name="Google Shape;116;p4"/>
          <p:cNvPicPr preferRelativeResize="0"/>
          <p:nvPr/>
        </p:nvPicPr>
        <p:blipFill rotWithShape="1">
          <a:blip r:embed="rId4">
            <a:alphaModFix/>
          </a:blip>
          <a:srcRect b="0" l="0" r="0" t="0"/>
          <a:stretch/>
        </p:blipFill>
        <p:spPr>
          <a:xfrm>
            <a:off x="4778150" y="3973887"/>
            <a:ext cx="1248870" cy="541950"/>
          </a:xfrm>
          <a:prstGeom prst="rect">
            <a:avLst/>
          </a:prstGeom>
          <a:noFill/>
          <a:ln>
            <a:noFill/>
          </a:ln>
        </p:spPr>
      </p:pic>
      <p:pic>
        <p:nvPicPr>
          <p:cNvPr descr="Map of compute resources.png" id="117" name="Google Shape;117;p4"/>
          <p:cNvPicPr preferRelativeResize="0"/>
          <p:nvPr/>
        </p:nvPicPr>
        <p:blipFill rotWithShape="1">
          <a:blip r:embed="rId5">
            <a:alphaModFix/>
          </a:blip>
          <a:srcRect b="0" l="0" r="0" t="0"/>
          <a:stretch/>
        </p:blipFill>
        <p:spPr>
          <a:xfrm>
            <a:off x="4572000" y="977675"/>
            <a:ext cx="4224251" cy="2795878"/>
          </a:xfrm>
          <a:prstGeom prst="rect">
            <a:avLst/>
          </a:prstGeom>
          <a:noFill/>
          <a:ln>
            <a:noFill/>
          </a:ln>
        </p:spPr>
      </p:pic>
      <p:pic>
        <p:nvPicPr>
          <p:cNvPr id="118" name="Google Shape;118;p4"/>
          <p:cNvPicPr preferRelativeResize="0"/>
          <p:nvPr/>
        </p:nvPicPr>
        <p:blipFill rotWithShape="1">
          <a:blip r:embed="rId6">
            <a:alphaModFix/>
          </a:blip>
          <a:srcRect b="0" l="0" r="0" t="0"/>
          <a:stretch/>
        </p:blipFill>
        <p:spPr>
          <a:xfrm>
            <a:off x="6285744" y="3989181"/>
            <a:ext cx="1559175" cy="511375"/>
          </a:xfrm>
          <a:prstGeom prst="rect">
            <a:avLst/>
          </a:prstGeom>
          <a:noFill/>
          <a:ln>
            <a:noFill/>
          </a:ln>
        </p:spPr>
      </p:pic>
      <p:pic>
        <p:nvPicPr>
          <p:cNvPr id="119" name="Google Shape;119;p4"/>
          <p:cNvPicPr preferRelativeResize="0"/>
          <p:nvPr/>
        </p:nvPicPr>
        <p:blipFill rotWithShape="1">
          <a:blip r:embed="rId7">
            <a:alphaModFix/>
          </a:blip>
          <a:srcRect b="0" l="0" r="0" t="0"/>
          <a:stretch/>
        </p:blipFill>
        <p:spPr>
          <a:xfrm>
            <a:off x="8052540" y="3972000"/>
            <a:ext cx="743708" cy="545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5"/>
          <p:cNvSpPr txBox="1"/>
          <p:nvPr>
            <p:ph type="title"/>
          </p:nvPr>
        </p:nvSpPr>
        <p:spPr>
          <a:xfrm>
            <a:off x="311700" y="2092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t>What is Dockstore?</a:t>
            </a:r>
            <a:endParaRPr/>
          </a:p>
          <a:p>
            <a:pPr indent="0" lvl="0" marL="0" rtl="0" algn="l">
              <a:lnSpc>
                <a:spcPct val="100000"/>
              </a:lnSpc>
              <a:spcBef>
                <a:spcPts val="0"/>
              </a:spcBef>
              <a:spcAft>
                <a:spcPts val="0"/>
              </a:spcAft>
              <a:buSzPts val="2800"/>
              <a:buNone/>
            </a:pPr>
            <a:r>
              <a:t/>
            </a:r>
            <a:endParaRPr/>
          </a:p>
        </p:txBody>
      </p:sp>
      <p:pic>
        <p:nvPicPr>
          <p:cNvPr id="125" name="Google Shape;125;p5"/>
          <p:cNvPicPr preferRelativeResize="0"/>
          <p:nvPr/>
        </p:nvPicPr>
        <p:blipFill rotWithShape="1">
          <a:blip r:embed="rId3">
            <a:alphaModFix/>
          </a:blip>
          <a:srcRect b="0" l="0" r="0" t="0"/>
          <a:stretch/>
        </p:blipFill>
        <p:spPr>
          <a:xfrm>
            <a:off x="4539600" y="889500"/>
            <a:ext cx="4441800" cy="3081152"/>
          </a:xfrm>
          <a:prstGeom prst="rect">
            <a:avLst/>
          </a:prstGeom>
          <a:noFill/>
          <a:ln>
            <a:noFill/>
          </a:ln>
        </p:spPr>
      </p:pic>
      <p:sp>
        <p:nvSpPr>
          <p:cNvPr id="126" name="Google Shape;126;p5"/>
          <p:cNvSpPr txBox="1"/>
          <p:nvPr/>
        </p:nvSpPr>
        <p:spPr>
          <a:xfrm>
            <a:off x="195000" y="4163525"/>
            <a:ext cx="4331700" cy="36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Github: </a:t>
            </a:r>
            <a:r>
              <a:rPr b="0" i="0" lang="en" sz="1300" u="sng" cap="none" strike="noStrike">
                <a:solidFill>
                  <a:schemeClr val="hlink"/>
                </a:solidFill>
                <a:latin typeface="Arial"/>
                <a:ea typeface="Arial"/>
                <a:cs typeface="Arial"/>
                <a:sym typeface="Arial"/>
                <a:hlinkClick r:id="rId4"/>
              </a:rPr>
              <a:t>https://github.com/dockstore/dockstore</a:t>
            </a:r>
            <a:endParaRPr b="1" i="0" sz="1300" u="none" cap="none" strike="noStrike">
              <a:solidFill>
                <a:srgbClr val="000000"/>
              </a:solidFill>
              <a:latin typeface="Arial"/>
              <a:ea typeface="Arial"/>
              <a:cs typeface="Arial"/>
              <a:sym typeface="Arial"/>
            </a:endParaRPr>
          </a:p>
        </p:txBody>
      </p:sp>
      <p:sp>
        <p:nvSpPr>
          <p:cNvPr id="127" name="Google Shape;127;p5"/>
          <p:cNvSpPr txBox="1"/>
          <p:nvPr/>
        </p:nvSpPr>
        <p:spPr>
          <a:xfrm>
            <a:off x="4091700" y="4163525"/>
            <a:ext cx="5052300" cy="36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Swagger: </a:t>
            </a:r>
            <a:r>
              <a:rPr b="0" i="0" lang="en" sz="1300" u="sng" cap="none" strike="noStrike">
                <a:solidFill>
                  <a:schemeClr val="hlink"/>
                </a:solidFill>
                <a:latin typeface="Arial"/>
                <a:ea typeface="Arial"/>
                <a:cs typeface="Arial"/>
                <a:sym typeface="Arial"/>
                <a:hlinkClick r:id="rId5"/>
              </a:rPr>
              <a:t>https://dockstore.org/api/static/swagger-ui/index.html#</a:t>
            </a:r>
            <a:endParaRPr b="1" i="0" sz="1300" u="none" cap="none" strike="noStrike">
              <a:solidFill>
                <a:srgbClr val="000000"/>
              </a:solidFill>
              <a:latin typeface="Arial"/>
              <a:ea typeface="Arial"/>
              <a:cs typeface="Arial"/>
              <a:sym typeface="Arial"/>
            </a:endParaRPr>
          </a:p>
        </p:txBody>
      </p:sp>
      <p:pic>
        <p:nvPicPr>
          <p:cNvPr id="128" name="Google Shape;128;p5"/>
          <p:cNvPicPr preferRelativeResize="0"/>
          <p:nvPr/>
        </p:nvPicPr>
        <p:blipFill rotWithShape="1">
          <a:blip r:embed="rId6">
            <a:alphaModFix/>
          </a:blip>
          <a:srcRect b="0" l="0" r="0" t="0"/>
          <a:stretch/>
        </p:blipFill>
        <p:spPr>
          <a:xfrm>
            <a:off x="152400" y="934325"/>
            <a:ext cx="3733221" cy="30768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Containers and Descriptor Languages</a:t>
            </a:r>
            <a:endParaRPr/>
          </a:p>
        </p:txBody>
      </p:sp>
      <p:sp>
        <p:nvSpPr>
          <p:cNvPr id="134" name="Google Shape;134;p6"/>
          <p:cNvSpPr txBox="1"/>
          <p:nvPr>
            <p:ph idx="1" type="body"/>
          </p:nvPr>
        </p:nvSpPr>
        <p:spPr>
          <a:xfrm>
            <a:off x="311700" y="1142925"/>
            <a:ext cx="5145000" cy="34092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2"/>
              </a:buClr>
              <a:buSzPts val="1400"/>
              <a:buChar char="●"/>
            </a:pPr>
            <a:r>
              <a:rPr lang="en" sz="1400"/>
              <a:t>Containers</a:t>
            </a:r>
            <a:endParaRPr sz="1400"/>
          </a:p>
          <a:p>
            <a:pPr indent="-317500" lvl="1" marL="914400" rtl="0" algn="l">
              <a:lnSpc>
                <a:spcPct val="100000"/>
              </a:lnSpc>
              <a:spcBef>
                <a:spcPts val="0"/>
              </a:spcBef>
              <a:spcAft>
                <a:spcPts val="0"/>
              </a:spcAft>
              <a:buClr>
                <a:schemeClr val="dk2"/>
              </a:buClr>
              <a:buSzPts val="1400"/>
              <a:buChar char="○"/>
            </a:pPr>
            <a:r>
              <a:rPr lang="en"/>
              <a:t>Docker</a:t>
            </a:r>
            <a:endParaRPr/>
          </a:p>
          <a:p>
            <a:pPr indent="-317500" lvl="0" marL="457200" rtl="0" algn="l">
              <a:lnSpc>
                <a:spcPct val="100000"/>
              </a:lnSpc>
              <a:spcBef>
                <a:spcPts val="0"/>
              </a:spcBef>
              <a:spcAft>
                <a:spcPts val="0"/>
              </a:spcAft>
              <a:buClr>
                <a:schemeClr val="dk2"/>
              </a:buClr>
              <a:buSzPts val="1400"/>
              <a:buChar char="●"/>
            </a:pPr>
            <a:r>
              <a:rPr lang="en" sz="1400"/>
              <a:t>Descriptor </a:t>
            </a:r>
            <a:r>
              <a:rPr lang="en" sz="1400" u="sng">
                <a:solidFill>
                  <a:schemeClr val="hlink"/>
                </a:solidFill>
                <a:hlinkClick r:id="rId3"/>
              </a:rPr>
              <a:t>Language Support </a:t>
            </a:r>
            <a:endParaRPr sz="1400"/>
          </a:p>
          <a:p>
            <a:pPr indent="-317500" lvl="1" marL="914400" rtl="0" algn="l">
              <a:lnSpc>
                <a:spcPct val="100000"/>
              </a:lnSpc>
              <a:spcBef>
                <a:spcPts val="0"/>
              </a:spcBef>
              <a:spcAft>
                <a:spcPts val="0"/>
              </a:spcAft>
              <a:buClr>
                <a:schemeClr val="dk2"/>
              </a:buClr>
              <a:buSzPts val="1400"/>
              <a:buChar char="○"/>
            </a:pPr>
            <a:r>
              <a:rPr lang="en"/>
              <a:t>CWL, WDL, Nextflow, and now Galaxy!</a:t>
            </a:r>
            <a:endParaRPr/>
          </a:p>
          <a:p>
            <a:pPr indent="-317500" lvl="2" marL="1371600" rtl="0" algn="l">
              <a:lnSpc>
                <a:spcPct val="100000"/>
              </a:lnSpc>
              <a:spcBef>
                <a:spcPts val="0"/>
              </a:spcBef>
              <a:spcAft>
                <a:spcPts val="0"/>
              </a:spcAft>
              <a:buClr>
                <a:schemeClr val="dk2"/>
              </a:buClr>
              <a:buSzPts val="1400"/>
              <a:buChar char="■"/>
            </a:pPr>
            <a:r>
              <a:rPr lang="en"/>
              <a:t>Syntax Highlighting, Validation</a:t>
            </a:r>
            <a:endParaRPr/>
          </a:p>
          <a:p>
            <a:pPr indent="-317500" lvl="2" marL="1371600" rtl="0" algn="l">
              <a:lnSpc>
                <a:spcPct val="100000"/>
              </a:lnSpc>
              <a:spcBef>
                <a:spcPts val="0"/>
              </a:spcBef>
              <a:spcAft>
                <a:spcPts val="0"/>
              </a:spcAft>
              <a:buClr>
                <a:schemeClr val="dk2"/>
              </a:buClr>
              <a:buSzPts val="1400"/>
              <a:buChar char="■"/>
            </a:pPr>
            <a:r>
              <a:rPr lang="en"/>
              <a:t>Visualization</a:t>
            </a:r>
            <a:endParaRPr/>
          </a:p>
          <a:p>
            <a:pPr indent="-298450" lvl="3" marL="1828800" rtl="0" algn="l">
              <a:lnSpc>
                <a:spcPct val="100000"/>
              </a:lnSpc>
              <a:spcBef>
                <a:spcPts val="0"/>
              </a:spcBef>
              <a:spcAft>
                <a:spcPts val="0"/>
              </a:spcAft>
              <a:buClr>
                <a:schemeClr val="dk2"/>
              </a:buClr>
              <a:buSzPts val="1100"/>
              <a:buChar char="●"/>
            </a:pPr>
            <a:r>
              <a:rPr lang="en"/>
              <a:t>Including additional visualization options from </a:t>
            </a:r>
            <a:r>
              <a:rPr lang="en" u="sng">
                <a:solidFill>
                  <a:schemeClr val="hlink"/>
                </a:solidFill>
                <a:hlinkClick r:id="rId4"/>
              </a:rPr>
              <a:t>view.commonwl.org</a:t>
            </a:r>
            <a:r>
              <a:rPr lang="en"/>
              <a:t> and EPAM WDL Viewer</a:t>
            </a:r>
            <a:endParaRPr/>
          </a:p>
          <a:p>
            <a:pPr indent="-317500" lvl="2" marL="1371600" rtl="0" algn="l">
              <a:lnSpc>
                <a:spcPct val="100000"/>
              </a:lnSpc>
              <a:spcBef>
                <a:spcPts val="0"/>
              </a:spcBef>
              <a:spcAft>
                <a:spcPts val="0"/>
              </a:spcAft>
              <a:buClr>
                <a:schemeClr val="dk2"/>
              </a:buClr>
              <a:buSzPts val="1400"/>
              <a:buChar char="■"/>
            </a:pPr>
            <a:r>
              <a:rPr lang="en"/>
              <a:t>Running</a:t>
            </a:r>
            <a:endParaRPr/>
          </a:p>
          <a:p>
            <a:pPr indent="-317500" lvl="2" marL="1371600" rtl="0" algn="l">
              <a:lnSpc>
                <a:spcPct val="100000"/>
              </a:lnSpc>
              <a:spcBef>
                <a:spcPts val="0"/>
              </a:spcBef>
              <a:spcAft>
                <a:spcPts val="0"/>
              </a:spcAft>
              <a:buClr>
                <a:schemeClr val="dk2"/>
              </a:buClr>
              <a:buSzPts val="1400"/>
              <a:buChar char="■"/>
            </a:pPr>
            <a:r>
              <a:rPr lang="en"/>
              <a:t>Metadata parsing</a:t>
            </a:r>
            <a:endParaRPr/>
          </a:p>
          <a:p>
            <a:pPr indent="-298450" lvl="3" marL="1828800" rtl="0" algn="l">
              <a:lnSpc>
                <a:spcPct val="100000"/>
              </a:lnSpc>
              <a:spcBef>
                <a:spcPts val="0"/>
              </a:spcBef>
              <a:spcAft>
                <a:spcPts val="0"/>
              </a:spcAft>
              <a:buClr>
                <a:schemeClr val="dk2"/>
              </a:buClr>
              <a:buSzPts val="1100"/>
              <a:buChar char="●"/>
            </a:pPr>
            <a:r>
              <a:rPr lang="en"/>
              <a:t>Authorship, contact info, description</a:t>
            </a:r>
            <a:endParaRPr/>
          </a:p>
          <a:p>
            <a:pPr indent="-298450" lvl="3" marL="1828800" rtl="0" algn="l">
              <a:lnSpc>
                <a:spcPct val="100000"/>
              </a:lnSpc>
              <a:spcBef>
                <a:spcPts val="0"/>
              </a:spcBef>
              <a:spcAft>
                <a:spcPts val="0"/>
              </a:spcAft>
              <a:buClr>
                <a:schemeClr val="dk2"/>
              </a:buClr>
              <a:buSzPts val="1100"/>
              <a:buChar char="●"/>
            </a:pPr>
            <a:r>
              <a:rPr lang="en"/>
              <a:t>I/O file types (CWL)</a:t>
            </a:r>
            <a:endParaRPr/>
          </a:p>
          <a:p>
            <a:pPr indent="-298450" lvl="3" marL="1828800" rtl="0" algn="l">
              <a:lnSpc>
                <a:spcPct val="100000"/>
              </a:lnSpc>
              <a:spcBef>
                <a:spcPts val="0"/>
              </a:spcBef>
              <a:spcAft>
                <a:spcPts val="0"/>
              </a:spcAft>
              <a:buClr>
                <a:schemeClr val="dk2"/>
              </a:buClr>
              <a:buSzPts val="1100"/>
              <a:buChar char="●"/>
            </a:pPr>
            <a:r>
              <a:rPr lang="en"/>
              <a:t>References to Docker images</a:t>
            </a:r>
            <a:endParaRPr/>
          </a:p>
          <a:p>
            <a:pPr indent="0" lvl="0" marL="0" rtl="0" algn="l">
              <a:lnSpc>
                <a:spcPct val="100000"/>
              </a:lnSpc>
              <a:spcBef>
                <a:spcPts val="0"/>
              </a:spcBef>
              <a:spcAft>
                <a:spcPts val="0"/>
              </a:spcAft>
              <a:buSzPts val="1800"/>
              <a:buNone/>
            </a:pPr>
            <a:r>
              <a:t/>
            </a:r>
            <a:endParaRPr/>
          </a:p>
          <a:p>
            <a:pPr indent="0" lvl="0" marL="137160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t/>
            </a:r>
            <a:endParaRPr/>
          </a:p>
        </p:txBody>
      </p:sp>
      <p:pic>
        <p:nvPicPr>
          <p:cNvPr id="135" name="Google Shape;135;p6"/>
          <p:cNvPicPr preferRelativeResize="0"/>
          <p:nvPr/>
        </p:nvPicPr>
        <p:blipFill rotWithShape="1">
          <a:blip r:embed="rId5">
            <a:alphaModFix/>
          </a:blip>
          <a:srcRect b="0" l="0" r="0" t="0"/>
          <a:stretch/>
        </p:blipFill>
        <p:spPr>
          <a:xfrm>
            <a:off x="6233525" y="445037"/>
            <a:ext cx="2141080" cy="1231639"/>
          </a:xfrm>
          <a:prstGeom prst="rect">
            <a:avLst/>
          </a:prstGeom>
          <a:noFill/>
          <a:ln>
            <a:noFill/>
          </a:ln>
        </p:spPr>
      </p:pic>
      <p:pic>
        <p:nvPicPr>
          <p:cNvPr id="136" name="Google Shape;136;p6"/>
          <p:cNvPicPr preferRelativeResize="0"/>
          <p:nvPr/>
        </p:nvPicPr>
        <p:blipFill rotWithShape="1">
          <a:blip r:embed="rId6">
            <a:alphaModFix/>
          </a:blip>
          <a:srcRect b="0" l="0" r="0" t="0"/>
          <a:stretch/>
        </p:blipFill>
        <p:spPr>
          <a:xfrm>
            <a:off x="6345463" y="1508000"/>
            <a:ext cx="1994399" cy="696675"/>
          </a:xfrm>
          <a:prstGeom prst="rect">
            <a:avLst/>
          </a:prstGeom>
          <a:noFill/>
          <a:ln>
            <a:noFill/>
          </a:ln>
        </p:spPr>
      </p:pic>
      <p:pic>
        <p:nvPicPr>
          <p:cNvPr id="137" name="Google Shape;137;p6"/>
          <p:cNvPicPr preferRelativeResize="0"/>
          <p:nvPr/>
        </p:nvPicPr>
        <p:blipFill rotWithShape="1">
          <a:blip r:embed="rId7">
            <a:alphaModFix/>
          </a:blip>
          <a:srcRect b="0" l="0" r="0" t="0"/>
          <a:stretch/>
        </p:blipFill>
        <p:spPr>
          <a:xfrm>
            <a:off x="6272125" y="2352750"/>
            <a:ext cx="2141075" cy="1070550"/>
          </a:xfrm>
          <a:prstGeom prst="rect">
            <a:avLst/>
          </a:prstGeom>
          <a:noFill/>
          <a:ln>
            <a:noFill/>
          </a:ln>
        </p:spPr>
      </p:pic>
      <p:pic>
        <p:nvPicPr>
          <p:cNvPr descr="Galaxy Project Logo, transparent background" id="138" name="Google Shape;138;p6"/>
          <p:cNvPicPr preferRelativeResize="0"/>
          <p:nvPr/>
        </p:nvPicPr>
        <p:blipFill rotWithShape="1">
          <a:blip r:embed="rId8">
            <a:alphaModFix/>
          </a:blip>
          <a:srcRect b="0" l="0" r="0" t="0"/>
          <a:stretch/>
        </p:blipFill>
        <p:spPr>
          <a:xfrm>
            <a:off x="6320525" y="3513450"/>
            <a:ext cx="1967083" cy="6966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How to get workflows onto Dockstore</a:t>
            </a:r>
            <a:endParaRPr/>
          </a:p>
        </p:txBody>
      </p:sp>
      <p:sp>
        <p:nvSpPr>
          <p:cNvPr id="144" name="Google Shape;144;p7"/>
          <p:cNvSpPr txBox="1"/>
          <p:nvPr>
            <p:ph idx="1" type="body"/>
          </p:nvPr>
        </p:nvSpPr>
        <p:spPr>
          <a:xfrm>
            <a:off x="311700" y="1142925"/>
            <a:ext cx="3843600" cy="34092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2"/>
              </a:buClr>
              <a:buSzPts val="1400"/>
              <a:buChar char="●"/>
            </a:pPr>
            <a:r>
              <a:rPr lang="en" sz="1400"/>
              <a:t>Getting Started </a:t>
            </a:r>
            <a:r>
              <a:rPr lang="en" sz="1400" u="sng">
                <a:solidFill>
                  <a:schemeClr val="hlink"/>
                </a:solidFill>
                <a:hlinkClick r:id="rId3"/>
              </a:rPr>
              <a:t>guides</a:t>
            </a:r>
            <a:endParaRPr sz="1400"/>
          </a:p>
          <a:p>
            <a:pPr indent="-317500" lvl="1" marL="914400" rtl="0" algn="l">
              <a:lnSpc>
                <a:spcPct val="100000"/>
              </a:lnSpc>
              <a:spcBef>
                <a:spcPts val="0"/>
              </a:spcBef>
              <a:spcAft>
                <a:spcPts val="0"/>
              </a:spcAft>
              <a:buClr>
                <a:schemeClr val="dk2"/>
              </a:buClr>
              <a:buSzPts val="1400"/>
              <a:buChar char="○"/>
            </a:pPr>
            <a:r>
              <a:rPr lang="en"/>
              <a:t>Describe Docker, CWL, WDL, Nextflow, Galaxy</a:t>
            </a:r>
            <a:endParaRPr/>
          </a:p>
          <a:p>
            <a:pPr indent="-317500" lvl="0" marL="457200" rtl="0" algn="l">
              <a:lnSpc>
                <a:spcPct val="100000"/>
              </a:lnSpc>
              <a:spcBef>
                <a:spcPts val="0"/>
              </a:spcBef>
              <a:spcAft>
                <a:spcPts val="0"/>
              </a:spcAft>
              <a:buClr>
                <a:schemeClr val="dk2"/>
              </a:buClr>
              <a:buSzPts val="1400"/>
              <a:buChar char="●"/>
            </a:pPr>
            <a:r>
              <a:rPr lang="en" sz="1400"/>
              <a:t>Current recommendation</a:t>
            </a:r>
            <a:endParaRPr sz="1400"/>
          </a:p>
          <a:p>
            <a:pPr indent="-317500" lvl="1" marL="914400" rtl="0" algn="l">
              <a:lnSpc>
                <a:spcPct val="100000"/>
              </a:lnSpc>
              <a:spcBef>
                <a:spcPts val="0"/>
              </a:spcBef>
              <a:spcAft>
                <a:spcPts val="0"/>
              </a:spcAft>
              <a:buClr>
                <a:schemeClr val="dk2"/>
              </a:buClr>
              <a:buSzPts val="1400"/>
              <a:buChar char="○"/>
            </a:pPr>
            <a:r>
              <a:rPr lang="en"/>
              <a:t>Sync workflows with </a:t>
            </a:r>
            <a:r>
              <a:rPr lang="en" sz="1400"/>
              <a:t>GitHub apps</a:t>
            </a:r>
            <a:endParaRPr sz="1400"/>
          </a:p>
          <a:p>
            <a:pPr indent="-317500" lvl="1" marL="914400" rtl="0" algn="l">
              <a:lnSpc>
                <a:spcPct val="100000"/>
              </a:lnSpc>
              <a:spcBef>
                <a:spcPts val="0"/>
              </a:spcBef>
              <a:spcAft>
                <a:spcPts val="0"/>
              </a:spcAft>
              <a:buClr>
                <a:schemeClr val="dk2"/>
              </a:buClr>
              <a:buSzPts val="1400"/>
              <a:buChar char="○"/>
            </a:pPr>
            <a:r>
              <a:rPr lang="en" sz="1400" u="sng">
                <a:solidFill>
                  <a:schemeClr val="hlink"/>
                </a:solidFill>
                <a:hlinkClick r:id="rId4"/>
              </a:rPr>
              <a:t>guide</a:t>
            </a:r>
            <a:endParaRPr sz="1400"/>
          </a:p>
          <a:p>
            <a:pPr indent="-317500" lvl="0" marL="457200" rtl="0" algn="l">
              <a:lnSpc>
                <a:spcPct val="100000"/>
              </a:lnSpc>
              <a:spcBef>
                <a:spcPts val="0"/>
              </a:spcBef>
              <a:spcAft>
                <a:spcPts val="0"/>
              </a:spcAft>
              <a:buClr>
                <a:schemeClr val="dk2"/>
              </a:buClr>
              <a:buSzPts val="1400"/>
              <a:buChar char="●"/>
            </a:pPr>
            <a:r>
              <a:rPr lang="en" sz="1400"/>
              <a:t>Workshop tutorials </a:t>
            </a:r>
            <a:endParaRPr sz="1400"/>
          </a:p>
          <a:p>
            <a:pPr indent="-317500" lvl="1" marL="914400" rtl="0" algn="l">
              <a:lnSpc>
                <a:spcPct val="100000"/>
              </a:lnSpc>
              <a:spcBef>
                <a:spcPts val="0"/>
              </a:spcBef>
              <a:spcAft>
                <a:spcPts val="0"/>
              </a:spcAft>
              <a:buClr>
                <a:schemeClr val="dk2"/>
              </a:buClr>
              <a:buSzPts val="1400"/>
              <a:buChar char="○"/>
            </a:pPr>
            <a:r>
              <a:rPr lang="en" u="sng">
                <a:solidFill>
                  <a:schemeClr val="hlink"/>
                </a:solidFill>
                <a:hlinkClick r:id="rId5"/>
              </a:rPr>
              <a:t>posters and talks</a:t>
            </a:r>
            <a:endParaRPr/>
          </a:p>
          <a:p>
            <a:pPr indent="-298450" lvl="1" marL="914400" rtl="0" algn="l">
              <a:lnSpc>
                <a:spcPct val="100000"/>
              </a:lnSpc>
              <a:spcBef>
                <a:spcPts val="0"/>
              </a:spcBef>
              <a:spcAft>
                <a:spcPts val="0"/>
              </a:spcAft>
              <a:buClr>
                <a:schemeClr val="dk2"/>
              </a:buClr>
              <a:buSzPts val="1100"/>
              <a:buChar char="○"/>
            </a:pPr>
            <a:r>
              <a:rPr lang="en" u="sng">
                <a:solidFill>
                  <a:schemeClr val="hlink"/>
                </a:solidFill>
                <a:hlinkClick r:id="rId6"/>
              </a:rPr>
              <a:t>youtube</a:t>
            </a:r>
            <a:endParaRPr/>
          </a:p>
          <a:p>
            <a:pPr indent="0" lvl="0" marL="137160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t/>
            </a:r>
            <a:endParaRPr/>
          </a:p>
        </p:txBody>
      </p:sp>
      <p:pic>
        <p:nvPicPr>
          <p:cNvPr descr="diagram" id="145" name="Google Shape;145;p7"/>
          <p:cNvPicPr preferRelativeResize="0"/>
          <p:nvPr/>
        </p:nvPicPr>
        <p:blipFill rotWithShape="1">
          <a:blip r:embed="rId7">
            <a:alphaModFix/>
          </a:blip>
          <a:srcRect b="0" l="0" r="0" t="0"/>
          <a:stretch/>
        </p:blipFill>
        <p:spPr>
          <a:xfrm>
            <a:off x="4944450" y="1266100"/>
            <a:ext cx="3493150" cy="2477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Running workflows from Dockstore</a:t>
            </a:r>
            <a:endParaRPr/>
          </a:p>
        </p:txBody>
      </p:sp>
      <p:sp>
        <p:nvSpPr>
          <p:cNvPr id="151" name="Google Shape;151;p8"/>
          <p:cNvSpPr txBox="1"/>
          <p:nvPr>
            <p:ph idx="1" type="body"/>
          </p:nvPr>
        </p:nvSpPr>
        <p:spPr>
          <a:xfrm>
            <a:off x="311700" y="1142925"/>
            <a:ext cx="3342000" cy="2953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2"/>
              </a:buClr>
              <a:buSzPts val="1400"/>
              <a:buChar char="●"/>
            </a:pPr>
            <a:r>
              <a:rPr lang="en" sz="1400"/>
              <a:t>Use in the Cloud</a:t>
            </a:r>
            <a:endParaRPr sz="1400"/>
          </a:p>
          <a:p>
            <a:pPr indent="-317500" lvl="1" marL="914400" rtl="0" algn="l">
              <a:lnSpc>
                <a:spcPct val="100000"/>
              </a:lnSpc>
              <a:spcBef>
                <a:spcPts val="0"/>
              </a:spcBef>
              <a:spcAft>
                <a:spcPts val="0"/>
              </a:spcAft>
              <a:buClr>
                <a:schemeClr val="dk2"/>
              </a:buClr>
              <a:buSzPts val="1400"/>
              <a:buChar char="○"/>
            </a:pPr>
            <a:r>
              <a:rPr lang="en"/>
              <a:t>Launch with </a:t>
            </a:r>
            <a:r>
              <a:rPr lang="en" u="sng">
                <a:solidFill>
                  <a:schemeClr val="hlink"/>
                </a:solidFill>
                <a:hlinkClick r:id="rId3"/>
              </a:rPr>
              <a:t>partners</a:t>
            </a:r>
            <a:endParaRPr/>
          </a:p>
          <a:p>
            <a:pPr indent="-298450" lvl="1" marL="914400" rtl="0" algn="l">
              <a:lnSpc>
                <a:spcPct val="100000"/>
              </a:lnSpc>
              <a:spcBef>
                <a:spcPts val="0"/>
              </a:spcBef>
              <a:spcAft>
                <a:spcPts val="0"/>
              </a:spcAft>
              <a:buClr>
                <a:schemeClr val="dk2"/>
              </a:buClr>
              <a:buSzPts val="1100"/>
              <a:buChar char="○"/>
            </a:pPr>
            <a:r>
              <a:rPr lang="en"/>
              <a:t>Click-through to launch partners like how you click through to hotels on Google Maps, TripAdvisor</a:t>
            </a:r>
            <a:endParaRPr/>
          </a:p>
          <a:p>
            <a:pPr indent="-298450" lvl="2" marL="1371600" rtl="0" algn="l">
              <a:lnSpc>
                <a:spcPct val="100000"/>
              </a:lnSpc>
              <a:spcBef>
                <a:spcPts val="0"/>
              </a:spcBef>
              <a:spcAft>
                <a:spcPts val="0"/>
              </a:spcAft>
              <a:buClr>
                <a:schemeClr val="dk1"/>
              </a:buClr>
              <a:buSzPts val="1100"/>
              <a:buChar char="■"/>
            </a:pPr>
            <a:r>
              <a:rPr lang="en" u="sng">
                <a:solidFill>
                  <a:schemeClr val="hlink"/>
                </a:solidFill>
                <a:hlinkClick r:id="rId4"/>
              </a:rPr>
              <a:t>Demo link</a:t>
            </a:r>
            <a:endParaRPr/>
          </a:p>
          <a:p>
            <a:pPr indent="-317500" lvl="0" marL="457200" rtl="0" algn="l">
              <a:lnSpc>
                <a:spcPct val="100000"/>
              </a:lnSpc>
              <a:spcBef>
                <a:spcPts val="0"/>
              </a:spcBef>
              <a:spcAft>
                <a:spcPts val="0"/>
              </a:spcAft>
              <a:buClr>
                <a:schemeClr val="dk2"/>
              </a:buClr>
              <a:buSzPts val="1400"/>
              <a:buChar char="●"/>
            </a:pPr>
            <a:r>
              <a:rPr lang="en" sz="1400"/>
              <a:t>Use Locally</a:t>
            </a:r>
            <a:endParaRPr sz="1400"/>
          </a:p>
          <a:p>
            <a:pPr indent="-317500" lvl="1" marL="914400" rtl="0" algn="l">
              <a:lnSpc>
                <a:spcPct val="100000"/>
              </a:lnSpc>
              <a:spcBef>
                <a:spcPts val="0"/>
              </a:spcBef>
              <a:spcAft>
                <a:spcPts val="0"/>
              </a:spcAft>
              <a:buClr>
                <a:schemeClr val="dk2"/>
              </a:buClr>
              <a:buSzPts val="1400"/>
              <a:buChar char="○"/>
            </a:pPr>
            <a:r>
              <a:rPr lang="en"/>
              <a:t>CLI helps walkthrough how to run CWL and WDL workflows locally for development purposes </a:t>
            </a:r>
            <a:endParaRPr sz="1400"/>
          </a:p>
          <a:p>
            <a:pPr indent="0" lvl="0" marL="1371600" rtl="0" algn="l">
              <a:lnSpc>
                <a:spcPct val="100000"/>
              </a:lnSpc>
              <a:spcBef>
                <a:spcPts val="0"/>
              </a:spcBef>
              <a:spcAft>
                <a:spcPts val="0"/>
              </a:spcAft>
              <a:buSzPts val="1800"/>
              <a:buNone/>
            </a:pPr>
            <a:r>
              <a:t/>
            </a:r>
            <a:endParaRPr/>
          </a:p>
          <a:p>
            <a:pPr indent="0" lvl="0" marL="0" rtl="0" algn="l">
              <a:lnSpc>
                <a:spcPct val="100000"/>
              </a:lnSpc>
              <a:spcBef>
                <a:spcPts val="0"/>
              </a:spcBef>
              <a:spcAft>
                <a:spcPts val="0"/>
              </a:spcAft>
              <a:buSzPts val="1800"/>
              <a:buNone/>
            </a:pPr>
            <a:r>
              <a:t/>
            </a:r>
            <a:endParaRPr/>
          </a:p>
        </p:txBody>
      </p:sp>
      <p:pic>
        <p:nvPicPr>
          <p:cNvPr descr="diagram" id="152" name="Google Shape;152;p8"/>
          <p:cNvPicPr preferRelativeResize="0"/>
          <p:nvPr/>
        </p:nvPicPr>
        <p:blipFill rotWithShape="1">
          <a:blip r:embed="rId5">
            <a:alphaModFix/>
          </a:blip>
          <a:srcRect b="0" l="0" r="0" t="0"/>
          <a:stretch/>
        </p:blipFill>
        <p:spPr>
          <a:xfrm>
            <a:off x="4020125" y="1381225"/>
            <a:ext cx="4544575" cy="25334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lang="en"/>
              <a:t>Features that help with FAIR</a:t>
            </a:r>
            <a:endParaRPr/>
          </a:p>
        </p:txBody>
      </p:sp>
      <p:sp>
        <p:nvSpPr>
          <p:cNvPr id="158" name="Google Shape;158;p9"/>
          <p:cNvSpPr txBox="1"/>
          <p:nvPr>
            <p:ph idx="1" type="body"/>
          </p:nvPr>
        </p:nvSpPr>
        <p:spPr>
          <a:xfrm>
            <a:off x="311700" y="3552000"/>
            <a:ext cx="7241400" cy="857100"/>
          </a:xfrm>
          <a:prstGeom prst="rect">
            <a:avLst/>
          </a:prstGeom>
          <a:noFill/>
          <a:ln>
            <a:noFill/>
          </a:ln>
        </p:spPr>
        <p:txBody>
          <a:bodyPr anchorCtr="0" anchor="t" bIns="91425" lIns="91425" spcFirstLastPara="1" rIns="91425" wrap="square" tIns="91425">
            <a:noAutofit/>
          </a:bodyPr>
          <a:lstStyle/>
          <a:p>
            <a:pPr indent="-292100" lvl="0" marL="457200" rtl="0" algn="l">
              <a:lnSpc>
                <a:spcPct val="100000"/>
              </a:lnSpc>
              <a:spcBef>
                <a:spcPts val="0"/>
              </a:spcBef>
              <a:spcAft>
                <a:spcPts val="0"/>
              </a:spcAft>
              <a:buSzPts val="1000"/>
              <a:buChar char="●"/>
            </a:pPr>
            <a:r>
              <a:rPr lang="en" sz="1000"/>
              <a:t>Caveat: Dockstore was developed by software developers to help software developers run workflows in a reproducible and portable way, nonetheless we’ve accumulated a few features over the years that we believe help with FAIR and welcome suggestions for new ones in our </a:t>
            </a:r>
            <a:r>
              <a:rPr lang="en" sz="1000" u="sng">
                <a:solidFill>
                  <a:schemeClr val="hlink"/>
                </a:solidFill>
                <a:hlinkClick r:id="rId3"/>
              </a:rPr>
              <a:t>GitHub issues</a:t>
            </a:r>
            <a:r>
              <a:rPr lang="en" sz="1000"/>
              <a:t> or </a:t>
            </a:r>
            <a:r>
              <a:rPr lang="en" sz="1000" u="sng">
                <a:solidFill>
                  <a:schemeClr val="hlink"/>
                </a:solidFill>
                <a:hlinkClick r:id="rId4"/>
              </a:rPr>
              <a:t>forum</a:t>
            </a:r>
            <a:r>
              <a:rPr lang="en" sz="1000"/>
              <a:t> or next weeks panel discussion </a:t>
            </a:r>
            <a:endParaRPr sz="1000"/>
          </a:p>
          <a:p>
            <a:pPr indent="-292100" lvl="0" marL="457200" rtl="0" algn="l">
              <a:lnSpc>
                <a:spcPct val="100000"/>
              </a:lnSpc>
              <a:spcBef>
                <a:spcPts val="0"/>
              </a:spcBef>
              <a:spcAft>
                <a:spcPts val="0"/>
              </a:spcAft>
              <a:buSzPts val="1000"/>
              <a:buChar char="●"/>
            </a:pPr>
            <a:r>
              <a:rPr lang="en" sz="1000"/>
              <a:t>Also examining some of this from the perspective of FAIR4S </a:t>
            </a:r>
            <a:r>
              <a:rPr lang="en" sz="1000" u="sng">
                <a:solidFill>
                  <a:schemeClr val="hlink"/>
                </a:solidFill>
                <a:hlinkClick r:id="rId5"/>
              </a:rPr>
              <a:t>https://www.force11.org/group/fair-4-research-software-fair4rs-working-group</a:t>
            </a:r>
            <a:r>
              <a:rPr lang="en" sz="1000"/>
              <a:t> </a:t>
            </a:r>
            <a:endParaRPr sz="1000"/>
          </a:p>
        </p:txBody>
      </p:sp>
      <p:pic>
        <p:nvPicPr>
          <p:cNvPr id="159" name="Google Shape;159;p9"/>
          <p:cNvPicPr preferRelativeResize="0"/>
          <p:nvPr/>
        </p:nvPicPr>
        <p:blipFill rotWithShape="1">
          <a:blip r:embed="rId6">
            <a:alphaModFix/>
          </a:blip>
          <a:srcRect b="0" l="0" r="0" t="0"/>
          <a:stretch/>
        </p:blipFill>
        <p:spPr>
          <a:xfrm>
            <a:off x="433175" y="1127350"/>
            <a:ext cx="7097876" cy="24795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UCSC_OICR">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