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8"/>
  </p:notesMasterIdLst>
  <p:sldIdLst>
    <p:sldId id="1208" r:id="rId5"/>
    <p:sldId id="1374" r:id="rId6"/>
    <p:sldId id="814" r:id="rId7"/>
    <p:sldId id="1449" r:id="rId8"/>
    <p:sldId id="260" r:id="rId9"/>
    <p:sldId id="1379" r:id="rId10"/>
    <p:sldId id="1362" r:id="rId11"/>
    <p:sldId id="1539" r:id="rId12"/>
    <p:sldId id="1541" r:id="rId13"/>
    <p:sldId id="1459" r:id="rId14"/>
    <p:sldId id="1531" r:id="rId15"/>
    <p:sldId id="1542" r:id="rId16"/>
    <p:sldId id="1537" r:id="rId17"/>
    <p:sldId id="1543" r:id="rId18"/>
    <p:sldId id="1422" r:id="rId19"/>
    <p:sldId id="1423" r:id="rId20"/>
    <p:sldId id="1545" r:id="rId21"/>
    <p:sldId id="1462" r:id="rId22"/>
    <p:sldId id="1389" r:id="rId23"/>
    <p:sldId id="1546" r:id="rId24"/>
    <p:sldId id="1540" r:id="rId25"/>
    <p:sldId id="258" r:id="rId26"/>
    <p:sldId id="1361" r:id="rId27"/>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43B75A66-9E91-4DD9-B746-828A96ED2253}">
          <p14:sldIdLst>
            <p14:sldId id="1208"/>
            <p14:sldId id="1374"/>
            <p14:sldId id="814"/>
            <p14:sldId id="1449"/>
            <p14:sldId id="260"/>
            <p14:sldId id="1379"/>
            <p14:sldId id="1362"/>
            <p14:sldId id="1539"/>
            <p14:sldId id="1541"/>
            <p14:sldId id="1459"/>
            <p14:sldId id="1531"/>
            <p14:sldId id="1542"/>
            <p14:sldId id="1537"/>
            <p14:sldId id="1543"/>
            <p14:sldId id="1422"/>
            <p14:sldId id="1423"/>
            <p14:sldId id="1545"/>
            <p14:sldId id="1462"/>
            <p14:sldId id="1389"/>
            <p14:sldId id="1546"/>
            <p14:sldId id="1540"/>
            <p14:sldId id="258"/>
            <p14:sldId id="13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0CAC4"/>
    <a:srgbClr val="FF9300"/>
    <a:srgbClr val="ED8100"/>
    <a:srgbClr val="2A9686"/>
    <a:srgbClr val="E332CD"/>
    <a:srgbClr val="404040"/>
    <a:srgbClr val="3DF5A2"/>
    <a:srgbClr val="FFDCB6"/>
    <a:srgbClr val="FFECDE"/>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71" autoAdjust="0"/>
    <p:restoredTop sz="93680" autoAdjust="0"/>
  </p:normalViewPr>
  <p:slideViewPr>
    <p:cSldViewPr snapToGrid="0">
      <p:cViewPr varScale="1">
        <p:scale>
          <a:sx n="154" d="100"/>
          <a:sy n="154" d="100"/>
        </p:scale>
        <p:origin x="712" y="192"/>
      </p:cViewPr>
      <p:guideLst/>
    </p:cSldViewPr>
  </p:slideViewPr>
  <p:outlineViewPr>
    <p:cViewPr>
      <p:scale>
        <a:sx n="33" d="100"/>
        <a:sy n="33" d="100"/>
      </p:scale>
      <p:origin x="0" y="0"/>
    </p:cViewPr>
  </p:outlineViewPr>
  <p:notesTextViewPr>
    <p:cViewPr>
      <p:scale>
        <a:sx n="3" d="2"/>
        <a:sy n="3" d="2"/>
      </p:scale>
      <p:origin x="0" y="-144"/>
    </p:cViewPr>
  </p:notesTextViewPr>
  <p:sorterViewPr>
    <p:cViewPr>
      <p:scale>
        <a:sx n="100" d="100"/>
        <a:sy n="100" d="100"/>
      </p:scale>
      <p:origin x="0" y="-25492"/>
    </p:cViewPr>
  </p:sorterViewPr>
  <p:notesViewPr>
    <p:cSldViewPr snapToGrid="0">
      <p:cViewPr varScale="1">
        <p:scale>
          <a:sx n="44" d="100"/>
          <a:sy n="44" d="100"/>
        </p:scale>
        <p:origin x="2780" y="60"/>
      </p:cViewPr>
      <p:guideLst/>
    </p:cSldViewPr>
  </p:notesViewPr>
  <p:gridSpacing cx="719999" cy="719999"/>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23/06/2021</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Hi </a:t>
            </a:r>
            <a:r>
              <a:rPr lang="en-GB" sz="1200" kern="1200" dirty="0">
                <a:solidFill>
                  <a:schemeClr val="tx1"/>
                </a:solidFill>
                <a:effectLst/>
                <a:latin typeface="+mn-lt"/>
                <a:ea typeface="+mn-ea"/>
                <a:cs typeface="+mn-cs"/>
              </a:rPr>
              <a:t>everyone, my name is </a:t>
            </a:r>
            <a:r>
              <a:rPr lang="en-GB" sz="1200" kern="1200" dirty="0" err="1">
                <a:solidFill>
                  <a:schemeClr val="tx1"/>
                </a:solidFill>
                <a:effectLst/>
                <a:latin typeface="+mn-lt"/>
                <a:ea typeface="+mn-ea"/>
                <a:cs typeface="+mn-cs"/>
              </a:rPr>
              <a:t>Malvika</a:t>
            </a:r>
            <a:r>
              <a:rPr lang="en-GB" sz="1200" kern="1200" dirty="0">
                <a:solidFill>
                  <a:schemeClr val="tx1"/>
                </a:solidFill>
                <a:effectLst/>
                <a:latin typeface="+mn-lt"/>
                <a:ea typeface="+mn-ea"/>
                <a:cs typeface="+mn-cs"/>
              </a:rPr>
              <a:t> Sharan, and I will be talking about </a:t>
            </a:r>
            <a:r>
              <a:rPr lang="en-GB" sz="1200" i="0" kern="1200" dirty="0">
                <a:solidFill>
                  <a:schemeClr val="tx1"/>
                </a:solidFill>
                <a:latin typeface="+mn-lt"/>
                <a:ea typeface="+mn-ea"/>
                <a:cs typeface="+mn-cs"/>
              </a:rPr>
              <a:t>how we can exchange research best practice through Open Source communities of practice.</a:t>
            </a:r>
          </a:p>
          <a:p>
            <a:r>
              <a:rPr lang="en-GB" sz="1200" i="0" kern="1200" dirty="0">
                <a:solidFill>
                  <a:schemeClr val="tx1"/>
                </a:solidFill>
                <a:effectLst/>
                <a:latin typeface="+mn-lt"/>
                <a:ea typeface="+mn-ea"/>
                <a:cs typeface="+mn-cs"/>
              </a:rPr>
              <a:t>I will be discussing this by introducing two projects, The Turing Way and Open Life Science that I work on.</a:t>
            </a:r>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a:t>
            </a:fld>
            <a:endParaRPr lang="en-GB" altLang="en-US"/>
          </a:p>
        </p:txBody>
      </p:sp>
    </p:spTree>
    <p:extLst>
      <p:ext uri="{BB962C8B-B14F-4D97-AF65-F5344CB8AC3E}">
        <p14:creationId xmlns:p14="http://schemas.microsoft.com/office/powerpoint/2010/main" val="2109977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Community is a social unit of people who share common values and mission.</a:t>
            </a:r>
            <a:endParaRPr lang="en-GB" i="0"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10</a:t>
            </a:fld>
            <a:endParaRPr lang="en-GB" altLang="en-US"/>
          </a:p>
        </p:txBody>
      </p:sp>
    </p:spTree>
    <p:extLst>
      <p:ext uri="{BB962C8B-B14F-4D97-AF65-F5344CB8AC3E}">
        <p14:creationId xmlns:p14="http://schemas.microsoft.com/office/powerpoint/2010/main" val="12104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Community of practice is when this community wants to gain </a:t>
            </a:r>
            <a:r>
              <a:rPr lang="en-GB" sz="1200" dirty="0">
                <a:solidFill>
                  <a:srgbClr val="7030A0"/>
                </a:solidFill>
              </a:rPr>
              <a:t>knowledge and expertise through informal interaction</a:t>
            </a:r>
            <a:r>
              <a:rPr lang="en-GB" sz="1200" dirty="0">
                <a:solidFill>
                  <a:schemeClr val="tx1">
                    <a:lumMod val="75000"/>
                    <a:lumOff val="25000"/>
                  </a:schemeClr>
                </a:solidFill>
              </a:rPr>
              <a:t>.</a:t>
            </a:r>
            <a:r>
              <a:rPr lang="en-GB" sz="100" dirty="0">
                <a:solidFill>
                  <a:schemeClr val="tx1">
                    <a:lumMod val="90000"/>
                    <a:lumOff val="10000"/>
                  </a:schemeClr>
                </a:solidFill>
              </a:rPr>
              <a:t> </a:t>
            </a:r>
            <a:endParaRPr lang="en-GB" i="0"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11</a:t>
            </a:fld>
            <a:endParaRPr lang="en-GB" altLang="en-US"/>
          </a:p>
        </p:txBody>
      </p:sp>
    </p:spTree>
    <p:extLst>
      <p:ext uri="{BB962C8B-B14F-4D97-AF65-F5344CB8AC3E}">
        <p14:creationId xmlns:p14="http://schemas.microsoft.com/office/powerpoint/2010/main" val="3309551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Going a step further and adding the open element in the community of practice would mean that when this community, who wants to gain knowledge and expertise, use open source framework for collaboration, peer production and project sustainability.</a:t>
            </a:r>
            <a:endParaRPr lang="en-GB" dirty="0"/>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12</a:t>
            </a:fld>
            <a:endParaRPr lang="en-GB" altLang="en-US"/>
          </a:p>
        </p:txBody>
      </p:sp>
    </p:spTree>
    <p:extLst>
      <p:ext uri="{BB962C8B-B14F-4D97-AF65-F5344CB8AC3E}">
        <p14:creationId xmlns:p14="http://schemas.microsoft.com/office/powerpoint/2010/main" val="912814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step back and remind that open source software is just a part of open science.</a:t>
            </a:r>
          </a:p>
          <a:p>
            <a:r>
              <a:rPr lang="en-US" dirty="0"/>
              <a:t>However, open source framework as described earlier are applied in all sorts of open science projects. So, an open source project is not only about the software but any resource that we build under the umbrella of open science that include research practice related to open access, open hardware, open lab, open data, citizen science and so on.</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13</a:t>
            </a:fld>
            <a:endParaRPr lang="en-GB" altLang="en-US"/>
          </a:p>
        </p:txBody>
      </p:sp>
    </p:spTree>
    <p:extLst>
      <p:ext uri="{BB962C8B-B14F-4D97-AF65-F5344CB8AC3E}">
        <p14:creationId xmlns:p14="http://schemas.microsoft.com/office/powerpoint/2010/main" val="2219324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 want to return to The Turing Way project to discuss our community framework where our contributors and researchers collaborate.</a:t>
            </a:r>
          </a:p>
          <a:p>
            <a:r>
              <a:rPr lang="en-GB" sz="1200" kern="1200" dirty="0">
                <a:solidFill>
                  <a:schemeClr val="tx1"/>
                </a:solidFill>
                <a:effectLst/>
                <a:latin typeface="+mn-lt"/>
                <a:ea typeface="+mn-ea"/>
                <a:cs typeface="+mn-cs"/>
              </a:rPr>
              <a:t>As a community developer, the key to intentional community building for me is to have more people involved in the decision-making process. This means that diverse contributors are given opportunities to come into the project with different perspectives, participate in the development process and integrate their combined values in the product by-design. Only such a product will truly be relatable, useful and beneficial to diverse users. However, the process we apply in this project is not traditionally taught to our researchers – it’s possible that we all know the terms but entirely true that we may not understand how to structurally apply them in our work.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It is quite obvious that like reproducibility, </a:t>
            </a:r>
            <a:r>
              <a:rPr lang="en-GB" dirty="0"/>
              <a:t>Open Science can also be overwhelming – and not easy to practice if we don’t already have an experience with it.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14</a:t>
            </a:fld>
            <a:endParaRPr lang="en-GB" altLang="en-US"/>
          </a:p>
        </p:txBody>
      </p:sp>
    </p:spTree>
    <p:extLst>
      <p:ext uri="{BB962C8B-B14F-4D97-AF65-F5344CB8AC3E}">
        <p14:creationId xmlns:p14="http://schemas.microsoft.com/office/powerpoint/2010/main" val="4280772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de-DE" sz="1200" b="0" i="0" u="none" strike="noStrike" kern="1200" dirty="0">
                <a:solidFill>
                  <a:schemeClr val="tx1"/>
                </a:solidFill>
                <a:effectLst/>
                <a:latin typeface="+mn-lt"/>
                <a:ea typeface="+mn-ea"/>
                <a:cs typeface="+mn-cs"/>
              </a:rPr>
              <a:t>This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where</a:t>
            </a:r>
            <a:r>
              <a:rPr lang="de-DE" sz="1200" b="0" i="0" u="none" strike="noStrike" kern="1200" dirty="0">
                <a:solidFill>
                  <a:schemeClr val="tx1"/>
                </a:solidFill>
                <a:effectLst/>
                <a:latin typeface="+mn-lt"/>
                <a:ea typeface="+mn-ea"/>
                <a:cs typeface="+mn-cs"/>
              </a:rPr>
              <a:t>, Open Life Science </a:t>
            </a:r>
            <a:r>
              <a:rPr lang="de-DE" sz="1200" b="0" i="0" u="none" strike="noStrike" kern="1200" dirty="0" err="1">
                <a:solidFill>
                  <a:schemeClr val="tx1"/>
                </a:solidFill>
                <a:effectLst/>
                <a:latin typeface="+mn-lt"/>
                <a:ea typeface="+mn-ea"/>
                <a:cs typeface="+mn-cs"/>
              </a:rPr>
              <a:t>project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community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practice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plays</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huge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role</a:t>
            </a:r>
            <a:r>
              <a:rPr lang="de-DE" sz="1200" b="0" i="0" u="none" strike="noStrike" kern="1200" dirty="0">
                <a:solidFill>
                  <a:schemeClr val="tx1"/>
                </a:solidFill>
                <a:effectLst/>
                <a:latin typeface="+mn-lt"/>
                <a:ea typeface="+mn-ea"/>
                <a:cs typeface="+mn-cs"/>
              </a:rPr>
              <a:t>.</a:t>
            </a:r>
          </a:p>
          <a:p>
            <a:pPr rtl="0"/>
            <a:r>
              <a:rPr lang="de-DE" sz="1200" b="0" i="0" u="none" strike="noStrike" kern="1200" dirty="0">
                <a:solidFill>
                  <a:schemeClr val="tx1"/>
                </a:solidFill>
                <a:effectLst/>
                <a:latin typeface="+mn-lt"/>
                <a:ea typeface="+mn-ea"/>
                <a:cs typeface="+mn-cs"/>
              </a:rPr>
              <a:t>Open </a:t>
            </a:r>
            <a:r>
              <a:rPr lang="de-DE" sz="1200" b="0" i="0" u="none" strike="noStrike" kern="1200" dirty="0" err="1">
                <a:solidFill>
                  <a:schemeClr val="tx1"/>
                </a:solidFill>
                <a:effectLst/>
                <a:latin typeface="+mn-lt"/>
                <a:ea typeface="+mn-ea"/>
                <a:cs typeface="+mn-cs"/>
              </a:rPr>
              <a:t>life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science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mentoring</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training</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program</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that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supports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empowers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people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interested</a:t>
            </a:r>
            <a:r>
              <a:rPr lang="de-DE" sz="1200" b="0" i="0" u="none" strike="noStrike" kern="1200" dirty="0">
                <a:solidFill>
                  <a:schemeClr val="tx1"/>
                </a:solidFill>
                <a:effectLst/>
                <a:latin typeface="+mn-lt"/>
                <a:ea typeface="+mn-ea"/>
                <a:cs typeface="+mn-cs"/>
              </a:rPr>
              <a:t> in open </a:t>
            </a:r>
            <a:r>
              <a:rPr lang="de-DE" sz="1200" b="0" i="0" u="none" strike="noStrike" kern="1200" dirty="0" err="1">
                <a:solidFill>
                  <a:schemeClr val="tx1"/>
                </a:solidFill>
                <a:effectLst/>
                <a:latin typeface="+mn-lt"/>
                <a:ea typeface="+mn-ea"/>
                <a:cs typeface="+mn-cs"/>
              </a:rPr>
              <a:t>science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embed</a:t>
            </a:r>
            <a:r>
              <a:rPr lang="de-DE" sz="1200" b="0" i="0" u="none" strike="noStrike" kern="1200" dirty="0">
                <a:solidFill>
                  <a:schemeClr val="tx1"/>
                </a:solidFill>
                <a:effectLst/>
                <a:latin typeface="+mn-lt"/>
                <a:ea typeface="+mn-ea"/>
                <a:cs typeface="+mn-cs"/>
              </a:rPr>
              <a:t> open </a:t>
            </a:r>
            <a:r>
              <a:rPr lang="de-DE" sz="1200" b="0" i="0" u="none" strike="noStrike" kern="1200" dirty="0" err="1">
                <a:solidFill>
                  <a:schemeClr val="tx1"/>
                </a:solidFill>
                <a:effectLst/>
                <a:latin typeface="+mn-lt"/>
                <a:ea typeface="+mn-ea"/>
                <a:cs typeface="+mn-cs"/>
              </a:rPr>
              <a:t>science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values</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their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projects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well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become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ambassador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open </a:t>
            </a:r>
            <a:r>
              <a:rPr lang="de-DE" sz="1200" b="0" i="0" u="none" strike="noStrike" kern="1200" dirty="0" err="1">
                <a:solidFill>
                  <a:schemeClr val="tx1"/>
                </a:solidFill>
                <a:effectLst/>
                <a:latin typeface="+mn-lt"/>
                <a:ea typeface="+mn-ea"/>
                <a:cs typeface="+mn-cs"/>
              </a:rPr>
              <a:t>science</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their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local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communities</a:t>
            </a:r>
            <a:r>
              <a:rPr lang="de-DE" sz="1200" b="0" i="0" u="none" strike="noStrike" kern="1200" dirty="0">
                <a:solidFill>
                  <a:schemeClr val="tx1"/>
                </a:solidFill>
                <a:effectLst/>
                <a:latin typeface="+mn-lt"/>
                <a:ea typeface="+mn-ea"/>
                <a:cs typeface="+mn-cs"/>
              </a:rPr>
              <a:t>.</a:t>
            </a:r>
            <a:endParaRPr lang="de-DE" b="0" dirty="0">
              <a:effectLst/>
            </a:endParaRPr>
          </a:p>
          <a:p>
            <a:br>
              <a:rPr lang="de-DE" dirty="0"/>
            </a:b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15</a:t>
            </a:fld>
            <a:endParaRPr lang="en-GB" altLang="en-US"/>
          </a:p>
        </p:txBody>
      </p:sp>
    </p:spTree>
    <p:extLst>
      <p:ext uri="{BB962C8B-B14F-4D97-AF65-F5344CB8AC3E}">
        <p14:creationId xmlns:p14="http://schemas.microsoft.com/office/powerpoint/2010/main" val="1004280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OLS offers 16 week long </a:t>
            </a:r>
            <a:r>
              <a:rPr lang="en-GB" dirty="0">
                <a:solidFill>
                  <a:schemeClr val="dk1"/>
                </a:solidFill>
              </a:rPr>
              <a:t>cohort-based experience, which alternates between one-on-one mentorship calls and cohort-based training calls. At the end of each calls, assignments are given to apply the open leadership skills to their project.</a:t>
            </a:r>
          </a:p>
          <a:p>
            <a:pPr marL="0" lvl="0" indent="0" algn="l" rtl="0">
              <a:spcBef>
                <a:spcPts val="0"/>
              </a:spcBef>
              <a:spcAft>
                <a:spcPts val="0"/>
              </a:spcAft>
              <a:buNone/>
            </a:pPr>
            <a:endParaRPr lang="en-GB" dirty="0">
              <a:solidFill>
                <a:schemeClr val="dk1"/>
              </a:solidFill>
            </a:endParaRP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16</a:t>
            </a:fld>
            <a:endParaRPr lang="en-GB" altLang="en-US"/>
          </a:p>
        </p:txBody>
      </p:sp>
    </p:spTree>
    <p:extLst>
      <p:ext uri="{BB962C8B-B14F-4D97-AF65-F5344CB8AC3E}">
        <p14:creationId xmlns:p14="http://schemas.microsoft.com/office/powerpoint/2010/main" val="1759715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solidFill>
                  <a:schemeClr val="dk1"/>
                </a:solidFill>
              </a:rPr>
              <a:t>The topics we cover include tooling and </a:t>
            </a:r>
            <a:r>
              <a:rPr lang="en-GB" dirty="0" err="1">
                <a:solidFill>
                  <a:schemeClr val="dk1"/>
                </a:solidFill>
              </a:rPr>
              <a:t>roadmapping</a:t>
            </a:r>
            <a:r>
              <a:rPr lang="en-GB" dirty="0">
                <a:solidFill>
                  <a:schemeClr val="dk1"/>
                </a:solidFill>
              </a:rPr>
              <a:t> for open projects, project development and dissemination methods, applying advanced open science skills like FAIR principles and exploring open source models with the guidance of mentors and experts that fit the project.</a:t>
            </a:r>
          </a:p>
          <a:p>
            <a:pPr marL="0" lvl="0" indent="0" algn="l" rtl="0">
              <a:spcBef>
                <a:spcPts val="0"/>
              </a:spcBef>
              <a:spcAft>
                <a:spcPts val="0"/>
              </a:spcAft>
              <a:buNone/>
            </a:pPr>
            <a:r>
              <a:rPr lang="en-GB" dirty="0">
                <a:solidFill>
                  <a:schemeClr val="dk1"/>
                </a:solidFill>
              </a:rPr>
              <a:t>We also take time to explore inclusive leadership approaches, ally skills and self care and finally how we can design our work to empower individuals for inclusion and participation.</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17</a:t>
            </a:fld>
            <a:endParaRPr lang="en-GB" altLang="en-US"/>
          </a:p>
        </p:txBody>
      </p:sp>
    </p:spTree>
    <p:extLst>
      <p:ext uri="{BB962C8B-B14F-4D97-AF65-F5344CB8AC3E}">
        <p14:creationId xmlns:p14="http://schemas.microsoft.com/office/powerpoint/2010/main" val="30598531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We use Open leadership principles in the core of our processes. Open leadership is a set of practices and skills people can use in projects that allows them to collaborate within an inclusive community.</a:t>
            </a:r>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18</a:t>
            </a:fld>
            <a:endParaRPr lang="en-GB" altLang="en-US"/>
          </a:p>
        </p:txBody>
      </p:sp>
    </p:spTree>
    <p:extLst>
      <p:ext uri="{BB962C8B-B14F-4D97-AF65-F5344CB8AC3E}">
        <p14:creationId xmlns:p14="http://schemas.microsoft.com/office/powerpoint/2010/main" val="1395206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There are three simple rules of open leadership practices: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1) understanding: so that your work is clear, authentic and widely accessible.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 Sharing: so that your work can be adapted, reproduced or built upon by others.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3) participation and inclusion so that we create a sense for shared ownership, that inspires contributions.</a:t>
            </a:r>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19</a:t>
            </a:fld>
            <a:endParaRPr lang="en-GB" altLang="en-US"/>
          </a:p>
        </p:txBody>
      </p:sp>
    </p:spTree>
    <p:extLst>
      <p:ext uri="{BB962C8B-B14F-4D97-AF65-F5344CB8AC3E}">
        <p14:creationId xmlns:p14="http://schemas.microsoft.com/office/powerpoint/2010/main" val="2872969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First about The Turing Way that I co-lead with Kirstie Whitaker who is the lead of tools practices and system at the Alan </a:t>
            </a:r>
            <a:r>
              <a:rPr lang="en-GB" sz="1200" kern="1200" dirty="0" err="1">
                <a:solidFill>
                  <a:schemeClr val="tx1"/>
                </a:solidFill>
                <a:effectLst/>
                <a:latin typeface="+mn-lt"/>
                <a:ea typeface="+mn-ea"/>
                <a:cs typeface="+mn-cs"/>
              </a:rPr>
              <a:t>turing</a:t>
            </a:r>
            <a:r>
              <a:rPr lang="en-GB" sz="1200" kern="1200" dirty="0">
                <a:solidFill>
                  <a:schemeClr val="tx1"/>
                </a:solidFill>
                <a:effectLst/>
                <a:latin typeface="+mn-lt"/>
                <a:ea typeface="+mn-ea"/>
                <a:cs typeface="+mn-cs"/>
              </a:rPr>
              <a:t> institute - it is an open source project that involves and supports its diverse community in making data science reproducible, ethical, collaborative and inclusive for everyone. We believe that to make our project truly beneficial and comprehensible for as many people as possible we need to collaborate with people with diverse skills, backgrounds, lived experiences and domain knowledge.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a:t>
            </a:fld>
            <a:endParaRPr lang="en-GB" altLang="en-US"/>
          </a:p>
        </p:txBody>
      </p:sp>
    </p:spTree>
    <p:extLst>
      <p:ext uri="{BB962C8B-B14F-4D97-AF65-F5344CB8AC3E}">
        <p14:creationId xmlns:p14="http://schemas.microsoft.com/office/powerpoint/2010/main" val="3868383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So far, OLS has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46510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0" i="0" u="none" strike="noStrike" kern="1200" dirty="0">
                <a:solidFill>
                  <a:schemeClr val="tx1"/>
                </a:solidFill>
                <a:effectLst/>
                <a:latin typeface="+mn-lt"/>
                <a:ea typeface="+mn-ea"/>
                <a:cs typeface="+mn-cs"/>
              </a:rPr>
              <a:t>Before I finish, I want to announce that the call for the 4</a:t>
            </a:r>
            <a:r>
              <a:rPr lang="en-GB" sz="1200" b="0" i="0" u="none" strike="noStrike" kern="1200" baseline="30000" dirty="0">
                <a:solidFill>
                  <a:schemeClr val="tx1"/>
                </a:solidFill>
                <a:effectLst/>
                <a:latin typeface="+mn-lt"/>
                <a:ea typeface="+mn-ea"/>
                <a:cs typeface="+mn-cs"/>
              </a:rPr>
              <a:t>th</a:t>
            </a:r>
            <a:r>
              <a:rPr lang="en-GB" sz="1200" b="0" i="0" u="none" strike="noStrike" kern="1200" dirty="0">
                <a:solidFill>
                  <a:schemeClr val="tx1"/>
                </a:solidFill>
                <a:effectLst/>
                <a:latin typeface="+mn-lt"/>
                <a:ea typeface="+mn-ea"/>
                <a:cs typeface="+mn-cs"/>
              </a:rPr>
              <a:t> cohort of open life science program is open.</a:t>
            </a:r>
          </a:p>
          <a:p>
            <a:pPr rtl="0"/>
            <a:endParaRPr lang="en-GB" sz="1200" b="0" i="0" u="none" strike="noStrike" kern="1200" dirty="0">
              <a:solidFill>
                <a:schemeClr val="tx1"/>
              </a:solidFill>
              <a:effectLst/>
              <a:latin typeface="+mn-lt"/>
              <a:ea typeface="+mn-ea"/>
              <a:cs typeface="+mn-cs"/>
            </a:endParaRPr>
          </a:p>
          <a:p>
            <a:pPr rtl="0"/>
            <a:endParaRPr lang="en-GB" dirty="0">
              <a:effectLst/>
            </a:endParaRPr>
          </a:p>
          <a:p>
            <a:pPr rtl="0"/>
            <a:r>
              <a:rPr lang="en-GB" sz="1200" b="0" i="0" u="none" strike="noStrike" kern="1200" dirty="0">
                <a:solidFill>
                  <a:schemeClr val="tx1"/>
                </a:solidFill>
                <a:effectLst/>
                <a:latin typeface="+mn-lt"/>
                <a:ea typeface="+mn-ea"/>
                <a:cs typeface="+mn-cs"/>
              </a:rPr>
              <a:t>So what happens during the programme? We have cohort calls where you’ll learn from various topic experts and your peers in the programme. At the same time, project leads will be paired with a mentor who will support and guide them as they apply that knowledge they’ve learnt in their project work. Mentors also receive professional training for mentorship.</a:t>
            </a:r>
            <a:endParaRPr lang="en-GB" dirty="0">
              <a:effectLst/>
            </a:endParaRPr>
          </a:p>
          <a:p>
            <a:pPr rtl="0"/>
            <a:r>
              <a:rPr lang="en-GB" sz="1200" b="0" i="0" u="none" strike="noStrike" kern="1200" dirty="0">
                <a:solidFill>
                  <a:schemeClr val="tx1"/>
                </a:solidFill>
                <a:effectLst/>
                <a:latin typeface="+mn-lt"/>
                <a:ea typeface="+mn-ea"/>
                <a:cs typeface="+mn-cs"/>
              </a:rPr>
              <a:t>(In the end, you will learn to lead your project openly, share your work effectively and bring a culture change in your communities.). Through 3 cohorts, we have offered training to 146 participants from 6 continents, across 45 countries.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21</a:t>
            </a:fld>
            <a:endParaRPr lang="en-GB" altLang="en-US"/>
          </a:p>
        </p:txBody>
      </p:sp>
    </p:spTree>
    <p:extLst>
      <p:ext uri="{BB962C8B-B14F-4D97-AF65-F5344CB8AC3E}">
        <p14:creationId xmlns:p14="http://schemas.microsoft.com/office/powerpoint/2010/main" val="1398692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360"/>
              </a:spcBef>
              <a:spcAft>
                <a:spcPts val="0"/>
              </a:spcAft>
              <a:buClr>
                <a:schemeClr val="dk1"/>
              </a:buClr>
              <a:buSzPts val="1200"/>
              <a:buFont typeface="Calibri"/>
              <a:buNone/>
            </a:pPr>
            <a:r>
              <a:rPr lang="en-GB" dirty="0"/>
              <a:t>Researchers and data handlers make decisions throughout the lifecycle of our data-based projects – from project design to model development to system level deployment. </a:t>
            </a:r>
            <a:br>
              <a:rPr lang="en-GB" dirty="0"/>
            </a:br>
            <a:br>
              <a:rPr lang="en-GB" dirty="0"/>
            </a:br>
            <a:r>
              <a:rPr lang="en-GB" dirty="0"/>
              <a:t>As scientists, we have a duty to ensure that our work meets the highest scientific standards, moral integrity, transparency and openness: especially when it impacts people’s lives. </a:t>
            </a:r>
          </a:p>
          <a:p>
            <a:pPr marL="0" marR="0" lvl="0" indent="0" algn="l" rtl="0">
              <a:lnSpc>
                <a:spcPct val="100000"/>
              </a:lnSpc>
              <a:spcBef>
                <a:spcPts val="360"/>
              </a:spcBef>
              <a:spcAft>
                <a:spcPts val="0"/>
              </a:spcAft>
              <a:buClr>
                <a:schemeClr val="dk1"/>
              </a:buClr>
              <a:buSzPts val="1200"/>
              <a:buFont typeface="Calibri"/>
              <a:buNone/>
            </a:pPr>
            <a:r>
              <a:rPr lang="en-GB" dirty="0"/>
              <a:t>This impact on lives can be through the process we build in conducting the research, data we collect and use, or through the data products we build for others. It can also be through the policies that we follow at our organisations, and the working conditions that we create for others in our teams. There are several ways to learn and embed these practices, and my recommendation is to connect with existing communities of practice that can help expand your understanding of openness and transparency – The Turing Way and Open Life Science are only two of them.</a:t>
            </a:r>
            <a:endParaRPr dirty="0"/>
          </a:p>
        </p:txBody>
      </p:sp>
      <p:sp>
        <p:nvSpPr>
          <p:cNvPr id="351" name="Google Shape;351;p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extLst>
      <p:ext uri="{BB962C8B-B14F-4D97-AF65-F5344CB8AC3E}">
        <p14:creationId xmlns:p14="http://schemas.microsoft.com/office/powerpoint/2010/main" val="612367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23</a:t>
            </a:fld>
            <a:endParaRPr lang="en-GB" altLang="en-US"/>
          </a:p>
        </p:txBody>
      </p:sp>
    </p:spTree>
    <p:extLst>
      <p:ext uri="{BB962C8B-B14F-4D97-AF65-F5344CB8AC3E}">
        <p14:creationId xmlns:p14="http://schemas.microsoft.com/office/powerpoint/2010/main" val="2210197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It is a part of the Alan Turing Institute, which is the National Institute for data science and artificial intelligence in the UK. </a:t>
            </a:r>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a:t>
            </a:fld>
            <a:endParaRPr lang="en-GB" altLang="en-US"/>
          </a:p>
        </p:txBody>
      </p:sp>
    </p:spTree>
    <p:extLst>
      <p:ext uri="{BB962C8B-B14F-4D97-AF65-F5344CB8AC3E}">
        <p14:creationId xmlns:p14="http://schemas.microsoft.com/office/powerpoint/2010/main" val="2013737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It started as a book on reproducibility by Kirstie Whitaker. Shared as a lightly opinionated guide, this book provides reproducible tools and practices to help ensure that different stakeholders in research know what their responsibility of reproducibility is, where they can make an impact, and how they can make their work more efficient and understandable.</a:t>
            </a:r>
          </a:p>
          <a:p>
            <a:endParaRPr lang="en-GB" sz="1200" kern="1200" dirty="0">
              <a:solidFill>
                <a:schemeClr val="tx1"/>
              </a:solidFill>
              <a:effectLst/>
              <a:latin typeface="+mn-lt"/>
              <a:ea typeface="+mn-ea"/>
              <a:cs typeface="+mn-cs"/>
            </a:endParaRPr>
          </a:p>
          <a:p>
            <a:pPr lvl="0" fontAlgn="base"/>
            <a:r>
              <a:rPr lang="en-GB" sz="1200" kern="1200" dirty="0">
                <a:solidFill>
                  <a:schemeClr val="tx1"/>
                </a:solidFill>
                <a:effectLst/>
                <a:latin typeface="+mn-lt"/>
                <a:ea typeface="+mn-ea"/>
                <a:cs typeface="+mn-cs"/>
              </a:rPr>
              <a:t>Reproducibility can be simply defined as when same analysis steps applied to same dataset, it gives the same result,</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As simple as that sounds, we all know that it can be an overwhelming process – as these practices should be considered at all stages of research</a:t>
            </a:r>
          </a:p>
          <a:p>
            <a:pPr lvl="0" fontAlgn="base"/>
            <a:r>
              <a:rPr lang="en-GB" sz="1200" kern="1200" dirty="0">
                <a:solidFill>
                  <a:schemeClr val="tx1"/>
                </a:solidFill>
                <a:effectLst/>
                <a:latin typeface="+mn-lt"/>
                <a:ea typeface="+mn-ea"/>
                <a:cs typeface="+mn-cs"/>
              </a:rPr>
              <a:t>From ideation to planning to data handling to publishing and finally ensuring that our work is reusable by others.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Turing Way involves contributors who help curate and document best practices, guidance and recommendations - describing various concepts and tools to ensure reproducibility aspects of our work.</a:t>
            </a:r>
          </a:p>
          <a:p>
            <a:r>
              <a:rPr lang="en-GB" sz="1200" kern="1200" dirty="0">
                <a:solidFill>
                  <a:schemeClr val="tx1"/>
                </a:solidFill>
                <a:effectLst/>
                <a:latin typeface="+mn-lt"/>
                <a:ea typeface="+mn-ea"/>
                <a:cs typeface="+mn-cs"/>
              </a:rPr>
              <a:t>These chapters include topics such as open research, version control, licensing, data management, code testing and </a:t>
            </a:r>
            <a:r>
              <a:rPr lang="en-GB" sz="1200" kern="1200" dirty="0" err="1">
                <a:solidFill>
                  <a:schemeClr val="tx1"/>
                </a:solidFill>
                <a:effectLst/>
                <a:latin typeface="+mn-lt"/>
                <a:ea typeface="+mn-ea"/>
                <a:cs typeface="+mn-cs"/>
              </a:rPr>
              <a:t>reviewingand</a:t>
            </a:r>
            <a:r>
              <a:rPr lang="en-GB" sz="1200" kern="1200" dirty="0">
                <a:solidFill>
                  <a:schemeClr val="tx1"/>
                </a:solidFill>
                <a:effectLst/>
                <a:latin typeface="+mn-lt"/>
                <a:ea typeface="+mn-ea"/>
                <a:cs typeface="+mn-cs"/>
              </a:rPr>
              <a:t> so on.</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90335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4: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4: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r>
              <a:rPr lang="en-GB" sz="1200" kern="1200" dirty="0">
                <a:solidFill>
                  <a:schemeClr val="tx1"/>
                </a:solidFill>
                <a:effectLst/>
                <a:latin typeface="+mn-lt"/>
                <a:ea typeface="+mn-ea"/>
                <a:cs typeface="+mn-cs"/>
              </a:rPr>
              <a:t>In order to accommodate all other requirements that go beyond the tools and methods in research and data science, the project provides four more guides: in addition to the guide for reproducible research, we have guides for project design, communication, collaboration and ethical research. </a:t>
            </a:r>
          </a:p>
          <a:p>
            <a:r>
              <a:rPr lang="en-GB" sz="1200" kern="1200" dirty="0">
                <a:solidFill>
                  <a:schemeClr val="tx1"/>
                </a:solidFill>
                <a:effectLst/>
                <a:latin typeface="+mn-lt"/>
                <a:ea typeface="+mn-ea"/>
                <a:cs typeface="+mn-cs"/>
              </a:rPr>
              <a:t>We also record all the community practices that we are developing and practising within the Turing Way in the community handbook.</a:t>
            </a:r>
          </a:p>
        </p:txBody>
      </p:sp>
      <p:sp>
        <p:nvSpPr>
          <p:cNvPr id="371" name="Google Shape;371;p4: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extLst>
      <p:ext uri="{BB962C8B-B14F-4D97-AF65-F5344CB8AC3E}">
        <p14:creationId xmlns:p14="http://schemas.microsoft.com/office/powerpoint/2010/main" val="2671533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n-ea"/>
                <a:cs typeface="+mn-cs"/>
              </a:rPr>
              <a:t>We have seen our project and community grow in the last two years. We currently host over 160 pages as. </a:t>
            </a:r>
          </a:p>
          <a:p>
            <a:pPr lvl="0" fontAlgn="base"/>
            <a:r>
              <a:rPr lang="en-GB" sz="1200" kern="1200" dirty="0">
                <a:solidFill>
                  <a:schemeClr val="tx1"/>
                </a:solidFill>
                <a:effectLst/>
                <a:latin typeface="+mn-lt"/>
                <a:ea typeface="+mn-ea"/>
                <a:cs typeface="+mn-cs"/>
              </a:rPr>
              <a:t>In order to ensure that our community members are able to participate irrespective of their previous experience, we provide the resources, guidance, templates, training and pathways that they can use to stay involved in the community. </a:t>
            </a:r>
          </a:p>
          <a:p>
            <a:pPr lvl="0" fontAlgn="base"/>
            <a:r>
              <a:rPr lang="en-GB" sz="1200" kern="1200" dirty="0">
                <a:solidFill>
                  <a:schemeClr val="tx1"/>
                </a:solidFill>
                <a:effectLst/>
                <a:latin typeface="+mn-lt"/>
                <a:ea typeface="+mn-ea"/>
                <a:cs typeface="+mn-cs"/>
              </a:rPr>
              <a:t>We have over 270 direct contributors on GitHub, where we develop our resources and 1000s of users. For example, our illustrations, which I have intensively used in my talk, have been downloaded over 5000 times. </a:t>
            </a:r>
          </a:p>
          <a:p>
            <a:pPr lvl="0" fontAlgn="base"/>
            <a:r>
              <a:rPr lang="en-GB" sz="1200" kern="1200" dirty="0">
                <a:solidFill>
                  <a:schemeClr val="tx1"/>
                </a:solidFill>
                <a:effectLst/>
                <a:latin typeface="+mn-lt"/>
                <a:ea typeface="+mn-ea"/>
                <a:cs typeface="+mn-cs"/>
              </a:rPr>
              <a:t>Furthermore we also maintain social channels.</a:t>
            </a: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787081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 put in perspective:</a:t>
            </a:r>
          </a:p>
          <a:p>
            <a:pPr lvl="0" fontAlgn="base"/>
            <a:r>
              <a:rPr lang="en-GB" sz="1200" kern="1200" dirty="0">
                <a:solidFill>
                  <a:schemeClr val="tx1"/>
                </a:solidFill>
                <a:effectLst/>
                <a:latin typeface="+mn-lt"/>
                <a:ea typeface="+mn-ea"/>
                <a:cs typeface="+mn-cs"/>
              </a:rPr>
              <a:t>The Turing Way is a Book. </a:t>
            </a:r>
          </a:p>
          <a:p>
            <a:pPr lvl="0" fontAlgn="base"/>
            <a:r>
              <a:rPr lang="en-GB" sz="1200" kern="1200" dirty="0">
                <a:solidFill>
                  <a:schemeClr val="tx1"/>
                </a:solidFill>
                <a:effectLst/>
                <a:latin typeface="+mn-lt"/>
                <a:ea typeface="+mn-ea"/>
                <a:cs typeface="+mn-cs"/>
              </a:rPr>
              <a:t>A community where people come together to collaboratively write chapters, build and maintain resources, share their skills and ideas around best practices in data science and research. </a:t>
            </a:r>
          </a:p>
          <a:p>
            <a:pPr lvl="0" fontAlgn="base"/>
            <a:r>
              <a:rPr lang="en-GB" sz="1200" kern="1200" dirty="0">
                <a:solidFill>
                  <a:schemeClr val="tx1"/>
                </a:solidFill>
                <a:effectLst/>
                <a:latin typeface="+mn-lt"/>
                <a:ea typeface="+mn-ea"/>
                <a:cs typeface="+mn-cs"/>
              </a:rPr>
              <a:t>We apply open source principles in the development and maintenance of this project. </a:t>
            </a:r>
          </a:p>
          <a:p>
            <a:pPr lvl="0" fontAlgn="base"/>
            <a:r>
              <a:rPr lang="en-GB" sz="1200" kern="1200" dirty="0">
                <a:solidFill>
                  <a:schemeClr val="tx1"/>
                </a:solidFill>
                <a:effectLst/>
                <a:latin typeface="+mn-lt"/>
                <a:ea typeface="+mn-ea"/>
                <a:cs typeface="+mn-cs"/>
              </a:rPr>
              <a:t>And finally, it's built on the culture of collaboration, which is the process and the backbone of our project.</a:t>
            </a: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7</a:t>
            </a:fld>
            <a:endParaRPr lang="en-GB" altLang="en-US"/>
          </a:p>
        </p:txBody>
      </p:sp>
    </p:spTree>
    <p:extLst>
      <p:ext uri="{BB962C8B-B14F-4D97-AF65-F5344CB8AC3E}">
        <p14:creationId xmlns:p14="http://schemas.microsoft.com/office/powerpoint/2010/main" val="812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am aware of how many jargons I have used in the previous slides.</a:t>
            </a:r>
          </a:p>
          <a:p>
            <a:r>
              <a:rPr lang="en-GB" dirty="0"/>
              <a:t>Let’s start by exploring some terminology from the title of my talk</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448851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Open source means that “</a:t>
            </a:r>
            <a:r>
              <a:rPr lang="en-GB" sz="1200" dirty="0">
                <a:cs typeface="Arial"/>
              </a:rPr>
              <a:t>Everyone can freely read, reuse, distribute, modify and help develop.”</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cs typeface="Arial"/>
              </a:rPr>
              <a:t>An open source project uses open framework for collaboration, peer production and project sustainability – as users collaborate to build resources that are beneficial for them.</a:t>
            </a:r>
          </a:p>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9</a:t>
            </a:fld>
            <a:endParaRPr lang="en-GB" altLang="en-US"/>
          </a:p>
        </p:txBody>
      </p:sp>
    </p:spTree>
    <p:extLst>
      <p:ext uri="{BB962C8B-B14F-4D97-AF65-F5344CB8AC3E}">
        <p14:creationId xmlns:p14="http://schemas.microsoft.com/office/powerpoint/2010/main" val="12446671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47477"/>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5" name="Text Placeholder 4">
            <a:extLst>
              <a:ext uri="{FF2B5EF4-FFF2-40B4-BE49-F238E27FC236}">
                <a16:creationId xmlns:a16="http://schemas.microsoft.com/office/drawing/2014/main" id="{E26C92EC-BC0C-4EBC-8D53-FF272E3DFC9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471618"/>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C9E77A27-9A41-4A09-83C0-3986423F3CBB}"/>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2859827"/>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8" name="Text Placeholder 4">
            <a:extLst>
              <a:ext uri="{FF2B5EF4-FFF2-40B4-BE49-F238E27FC236}">
                <a16:creationId xmlns:a16="http://schemas.microsoft.com/office/drawing/2014/main" id="{BCE593B8-0DC7-446B-84E2-9F8F693BA57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2859827"/>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8" name="Text Placeholder 10">
            <a:extLst>
              <a:ext uri="{FF2B5EF4-FFF2-40B4-BE49-F238E27FC236}">
                <a16:creationId xmlns:a16="http://schemas.microsoft.com/office/drawing/2014/main" id="{39231439-2736-4BF2-9729-CC3E43F7C66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47161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451899"/>
          </a:xfrm>
        </p:spPr>
        <p:txBody>
          <a:bodyPr/>
          <a:lstStyle>
            <a:lvl1pPr marL="0" indent="0">
              <a:buNone/>
              <a:defRPr b="0">
                <a:solidFill>
                  <a:schemeClr val="bg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F83EAF9-96D4-4FDD-B57F-01E621C4CB77}"/>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47161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451899"/>
          </a:xfrm>
        </p:spPr>
        <p:txBody>
          <a:bodyPr/>
          <a:lstStyle>
            <a:lvl1pPr marL="0" indent="0">
              <a:buNone/>
              <a:defRPr b="0">
                <a:solidFill>
                  <a:schemeClr val="tx1"/>
                </a:solidFill>
              </a:defRPr>
            </a:lvl1pPr>
          </a:lstStyle>
          <a:p>
            <a:r>
              <a:rPr lang="en-GB" dirty="0"/>
              <a:t>Click icon to add picture</a:t>
            </a:r>
          </a:p>
        </p:txBody>
      </p:sp>
      <p:sp>
        <p:nvSpPr>
          <p:cNvPr id="7" name="Text Placeholder 4">
            <a:extLst>
              <a:ext uri="{FF2B5EF4-FFF2-40B4-BE49-F238E27FC236}">
                <a16:creationId xmlns:a16="http://schemas.microsoft.com/office/drawing/2014/main" id="{2179F407-0D62-49A1-B4C8-5A2B20F329DF}"/>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75596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755968"/>
            <a:ext cx="3060699" cy="1923283"/>
          </a:xfrm>
        </p:spPr>
        <p:txBody>
          <a:bodyPr/>
          <a:lstStyle>
            <a:lvl1pPr marL="0" indent="0">
              <a:buNone/>
              <a:defRPr b="0">
                <a:solidFill>
                  <a:schemeClr val="bg1"/>
                </a:solidFill>
              </a:defRPr>
            </a:lvl1pPr>
          </a:lstStyle>
          <a:p>
            <a:r>
              <a:rPr lang="en-GB" dirty="0"/>
              <a:t>Click icon to add picture</a:t>
            </a:r>
          </a:p>
        </p:txBody>
      </p: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2918147"/>
            <a:ext cx="3050407" cy="996946"/>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2918146"/>
            <a:ext cx="3060700" cy="996946"/>
          </a:xfrm>
        </p:spPr>
        <p:txBody>
          <a:bodyPr/>
          <a:lstStyle>
            <a:lvl1pPr>
              <a:spcAft>
                <a:spcPts val="600"/>
              </a:spcAft>
              <a:defRPr>
                <a:solidFill>
                  <a:schemeClr val="bg1"/>
                </a:solidFill>
              </a:defRPr>
            </a:lvl1pPr>
          </a:lstStyle>
          <a:p>
            <a:pPr lvl="0"/>
            <a:r>
              <a:rPr lang="en-US" dirty="0"/>
              <a:t>Click to add text</a:t>
            </a:r>
          </a:p>
        </p:txBody>
      </p:sp>
      <p:sp>
        <p:nvSpPr>
          <p:cNvPr id="12" name="Text Placeholder 4">
            <a:extLst>
              <a:ext uri="{FF2B5EF4-FFF2-40B4-BE49-F238E27FC236}">
                <a16:creationId xmlns:a16="http://schemas.microsoft.com/office/drawing/2014/main" id="{B9C31122-3D18-46C6-9108-0ACC75C9080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288766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75596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75596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288766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2918146"/>
            <a:ext cx="3050407" cy="1027427"/>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2918145"/>
            <a:ext cx="3060700" cy="1027427"/>
          </a:xfrm>
        </p:spPr>
        <p:txBody>
          <a:bodyPr/>
          <a:lstStyle>
            <a:lvl1pPr>
              <a:spcAft>
                <a:spcPts val="600"/>
              </a:spcAft>
              <a:defRPr>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0D7E33B8-20F0-425F-945D-53C91292D06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4" name="Text Placeholder 10">
            <a:extLst>
              <a:ext uri="{FF2B5EF4-FFF2-40B4-BE49-F238E27FC236}">
                <a16:creationId xmlns:a16="http://schemas.microsoft.com/office/drawing/2014/main" id="{9D4E3298-09B7-4A6D-81E1-57FDEC110C4A}"/>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0">
            <a:extLst>
              <a:ext uri="{FF2B5EF4-FFF2-40B4-BE49-F238E27FC236}">
                <a16:creationId xmlns:a16="http://schemas.microsoft.com/office/drawing/2014/main" id="{885F8A9C-838B-4FB5-87B8-7A9D3778A73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
        <p:nvSpPr>
          <p:cNvPr id="8" name="Text Placeholder 4">
            <a:extLst>
              <a:ext uri="{FF2B5EF4-FFF2-40B4-BE49-F238E27FC236}">
                <a16:creationId xmlns:a16="http://schemas.microsoft.com/office/drawing/2014/main" id="{3181450E-2EAF-4796-B7BB-FBA615714212}"/>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667355"/>
            <a:ext cx="4353560" cy="454025"/>
          </a:xfrm>
        </p:spPr>
        <p:txBody>
          <a:bodyPr/>
          <a:lstStyle>
            <a:lvl1pPr marL="0" indent="0">
              <a:buNone/>
              <a:defRPr sz="2800" b="0"/>
            </a:lvl1pPr>
          </a:lstStyle>
          <a:p>
            <a:pPr lvl="0"/>
            <a:r>
              <a:rPr lang="en-US" dirty="0"/>
              <a:t>Presenter name</a:t>
            </a:r>
            <a:endParaRPr lang="en-GB" dirty="0"/>
          </a:p>
        </p:txBody>
      </p:sp>
      <p:sp>
        <p:nvSpPr>
          <p:cNvPr id="10" name="Text Placeholder 4">
            <a:extLst>
              <a:ext uri="{FF2B5EF4-FFF2-40B4-BE49-F238E27FC236}">
                <a16:creationId xmlns:a16="http://schemas.microsoft.com/office/drawing/2014/main" id="{F8AC59EB-9A36-4EA3-AC52-BE180B22E2F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
        <p:nvSpPr>
          <p:cNvPr id="7" name="Text Placeholder 10">
            <a:extLst>
              <a:ext uri="{FF2B5EF4-FFF2-40B4-BE49-F238E27FC236}">
                <a16:creationId xmlns:a16="http://schemas.microsoft.com/office/drawing/2014/main" id="{164FCC35-6330-4F26-9073-A3D5A1E80419}"/>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
        <p:nvSpPr>
          <p:cNvPr id="10" name="Text Placeholder 4">
            <a:extLst>
              <a:ext uri="{FF2B5EF4-FFF2-40B4-BE49-F238E27FC236}">
                <a16:creationId xmlns:a16="http://schemas.microsoft.com/office/drawing/2014/main" id="{BB49F0C2-B36A-49E5-B55E-0BE42CE00A0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
        <p:nvSpPr>
          <p:cNvPr id="10" name="Text Placeholder 10">
            <a:extLst>
              <a:ext uri="{FF2B5EF4-FFF2-40B4-BE49-F238E27FC236}">
                <a16:creationId xmlns:a16="http://schemas.microsoft.com/office/drawing/2014/main" id="{FD7398D0-FEF0-498F-94C0-267E6DB7542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009D842B-21D1-45D5-A6FC-902C18A8F29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7" name="Text Placeholder 4">
            <a:extLst>
              <a:ext uri="{FF2B5EF4-FFF2-40B4-BE49-F238E27FC236}">
                <a16:creationId xmlns:a16="http://schemas.microsoft.com/office/drawing/2014/main" id="{A4E4481A-4ACE-4711-B580-93A80791245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4">
            <a:extLst>
              <a:ext uri="{FF2B5EF4-FFF2-40B4-BE49-F238E27FC236}">
                <a16:creationId xmlns:a16="http://schemas.microsoft.com/office/drawing/2014/main" id="{E86F4DAB-B431-4C8F-B92F-1183DA9918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3" name="Text Placeholder 10">
            <a:extLst>
              <a:ext uri="{FF2B5EF4-FFF2-40B4-BE49-F238E27FC236}">
                <a16:creationId xmlns:a16="http://schemas.microsoft.com/office/drawing/2014/main" id="{A6508766-540F-43B6-B3EF-230CF2F610C6}"/>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66AFD672-803A-4A36-ACBD-90E88FA58C79}"/>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218AF280-30E5-4835-9869-6DBCD92B1E5B}"/>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4">
            <a:extLst>
              <a:ext uri="{FF2B5EF4-FFF2-40B4-BE49-F238E27FC236}">
                <a16:creationId xmlns:a16="http://schemas.microsoft.com/office/drawing/2014/main" id="{F8E39FB8-0668-42FA-954E-C94EE947AF4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99805BFC-AF9C-4B7E-93F7-279A1D977E59}"/>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ext Placeholder 10">
            <a:extLst>
              <a:ext uri="{FF2B5EF4-FFF2-40B4-BE49-F238E27FC236}">
                <a16:creationId xmlns:a16="http://schemas.microsoft.com/office/drawing/2014/main" id="{5D88DCAB-9113-4AC2-8181-52F7F49C4D51}"/>
              </a:ext>
            </a:extLst>
          </p:cNvPr>
          <p:cNvSpPr>
            <a:spLocks noGrp="1"/>
          </p:cNvSpPr>
          <p:nvPr>
            <p:ph type="body" sz="quarter" idx="21"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462342"/>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462342"/>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70B8A390-0093-4514-BC17-264F3265506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46320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46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6" name="Text Placeholder 10">
            <a:extLst>
              <a:ext uri="{FF2B5EF4-FFF2-40B4-BE49-F238E27FC236}">
                <a16:creationId xmlns:a16="http://schemas.microsoft.com/office/drawing/2014/main" id="{2E86848B-BFE2-4D7D-8E33-8BFF220BDBD4}"/>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
        <p:nvSpPr>
          <p:cNvPr id="17" name="Text Placeholder 4">
            <a:extLst>
              <a:ext uri="{FF2B5EF4-FFF2-40B4-BE49-F238E27FC236}">
                <a16:creationId xmlns:a16="http://schemas.microsoft.com/office/drawing/2014/main" id="{EA0A416F-989B-41E3-AFF8-6748AA7E1A87}"/>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16" name="Text Placeholder 4">
            <a:extLst>
              <a:ext uri="{FF2B5EF4-FFF2-40B4-BE49-F238E27FC236}">
                <a16:creationId xmlns:a16="http://schemas.microsoft.com/office/drawing/2014/main" id="{91F252F2-96D8-4142-970B-8EDCF4D57A6B}"/>
              </a:ext>
            </a:extLst>
          </p:cNvPr>
          <p:cNvSpPr>
            <a:spLocks noGrp="1"/>
          </p:cNvSpPr>
          <p:nvPr>
            <p:ph type="body" sz="quarter" idx="21"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17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45690464-3C1C-497F-8F4E-E218056E625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32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88C491EF-5B0F-4E64-AE49-B7AA5D7EDC1D}"/>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A5BE669E-E698-4381-82EA-A9A0DBC87B1A}"/>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55726976-7A05-4BEF-8964-FA32F5CA5B71}"/>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
        <p:nvSpPr>
          <p:cNvPr id="6" name="Text Placeholder 4">
            <a:extLst>
              <a:ext uri="{FF2B5EF4-FFF2-40B4-BE49-F238E27FC236}">
                <a16:creationId xmlns:a16="http://schemas.microsoft.com/office/drawing/2014/main" id="{75A96754-8B5F-481D-AEAD-38B470C682E6}"/>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1_Heading, bullets, image (Light)">
  <p:cSld name="2_Heading, bullets, image (Light)">
    <p:bg>
      <p:bgPr>
        <a:solidFill>
          <a:schemeClr val="dk2"/>
        </a:solidFill>
        <a:effectLst/>
      </p:bgPr>
    </p:bg>
    <p:spTree>
      <p:nvGrpSpPr>
        <p:cNvPr id="1" name="Shape 19"/>
        <p:cNvGrpSpPr/>
        <p:nvPr/>
      </p:nvGrpSpPr>
      <p:grpSpPr>
        <a:xfrm>
          <a:off x="0" y="0"/>
          <a:ext cx="0" cy="0"/>
          <a:chOff x="0" y="0"/>
          <a:chExt cx="0" cy="0"/>
        </a:xfrm>
      </p:grpSpPr>
      <p:cxnSp>
        <p:nvCxnSpPr>
          <p:cNvPr id="20" name="Google Shape;20;p16"/>
          <p:cNvCxnSpPr/>
          <p:nvPr/>
        </p:nvCxnSpPr>
        <p:spPr>
          <a:xfrm>
            <a:off x="431800" y="702773"/>
            <a:ext cx="3921125" cy="0"/>
          </a:xfrm>
          <a:prstGeom prst="straightConnector1">
            <a:avLst/>
          </a:prstGeom>
          <a:noFill/>
          <a:ln w="25400" cap="flat" cmpd="sng">
            <a:solidFill>
              <a:schemeClr val="lt1"/>
            </a:solidFill>
            <a:prstDash val="solid"/>
            <a:round/>
            <a:headEnd type="none" w="sm" len="sm"/>
            <a:tailEnd type="none" w="sm" len="sm"/>
          </a:ln>
        </p:spPr>
      </p:cxnSp>
      <p:sp>
        <p:nvSpPr>
          <p:cNvPr id="21" name="Google Shape;21;p16"/>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6"/>
          <p:cNvSpPr>
            <a:spLocks noGrp="1"/>
          </p:cNvSpPr>
          <p:nvPr>
            <p:ph type="pic" idx="2"/>
          </p:nvPr>
        </p:nvSpPr>
        <p:spPr>
          <a:xfrm>
            <a:off x="5251450" y="702659"/>
            <a:ext cx="3892550" cy="3451894"/>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2800"/>
              <a:buFont typeface="Arial"/>
              <a:buNone/>
              <a:defRPr sz="2800" b="0" i="0" u="none" strike="noStrike" cap="none">
                <a:solidFill>
                  <a:schemeClr val="lt1"/>
                </a:solidFill>
                <a:latin typeface="Arial"/>
                <a:ea typeface="Arial"/>
                <a:cs typeface="Arial"/>
                <a:sym typeface="Arial"/>
              </a:defRPr>
            </a:lvl1pPr>
            <a:lvl2pPr marR="0" lvl="1" algn="l" rtl="0">
              <a:lnSpc>
                <a:spcPct val="100000"/>
              </a:lnSpc>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3" name="Google Shape;23;p16"/>
          <p:cNvSpPr txBox="1">
            <a:spLocks noGrp="1"/>
          </p:cNvSpPr>
          <p:nvPr>
            <p:ph type="body" idx="3"/>
          </p:nvPr>
        </p:nvSpPr>
        <p:spPr>
          <a:xfrm>
            <a:off x="431800" y="1325887"/>
            <a:ext cx="3921124" cy="282867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lnSpc>
                <a:spcPct val="100000"/>
              </a:lnSpc>
              <a:spcBef>
                <a:spcPts val="800"/>
              </a:spcBef>
              <a:spcAft>
                <a:spcPts val="0"/>
              </a:spcAft>
              <a:buClr>
                <a:schemeClr val="dk1"/>
              </a:buClr>
              <a:buSzPts val="1800"/>
              <a:buNone/>
              <a:defRPr/>
            </a:lvl2pPr>
            <a:lvl3pPr marL="1371600" lvl="2" indent="-342900" algn="l">
              <a:lnSpc>
                <a:spcPct val="100000"/>
              </a:lnSpc>
              <a:spcBef>
                <a:spcPts val="0"/>
              </a:spcBef>
              <a:spcAft>
                <a:spcPts val="0"/>
              </a:spcAft>
              <a:buClr>
                <a:schemeClr val="dk1"/>
              </a:buClr>
              <a:buSzPts val="1800"/>
              <a:buChar char="–"/>
              <a:defRPr/>
            </a:lvl3pPr>
            <a:lvl4pPr marL="1828800" lvl="3" indent="-342900" algn="l">
              <a:lnSpc>
                <a:spcPct val="100000"/>
              </a:lnSpc>
              <a:spcBef>
                <a:spcPts val="0"/>
              </a:spcBef>
              <a:spcAft>
                <a:spcPts val="0"/>
              </a:spcAft>
              <a:buClr>
                <a:schemeClr val="dk1"/>
              </a:buClr>
              <a:buSzPts val="1800"/>
              <a:buChar char="–"/>
              <a:defRPr/>
            </a:lvl4pPr>
            <a:lvl5pPr marL="2286000" lvl="4" indent="-342900" algn="l">
              <a:lnSpc>
                <a:spcPct val="100000"/>
              </a:lnSpc>
              <a:spcBef>
                <a:spcPts val="0"/>
              </a:spcBef>
              <a:spcAft>
                <a:spcPts val="0"/>
              </a:spcAft>
              <a:buClr>
                <a:schemeClr val="dk1"/>
              </a:buClr>
              <a:buSzPts val="1800"/>
              <a:buChar char="–"/>
              <a:defRPr/>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16"/>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lnSpc>
                <a:spcPct val="100000"/>
              </a:lnSpc>
              <a:spcBef>
                <a:spcPts val="0"/>
              </a:spcBef>
              <a:spcAft>
                <a:spcPts val="0"/>
              </a:spcAft>
              <a:buClr>
                <a:schemeClr val="dk1"/>
              </a:buClr>
              <a:buSzPts val="1200"/>
              <a:buNone/>
              <a:defRPr sz="1200"/>
            </a:lvl2pPr>
            <a:lvl3pPr marL="1371600" lvl="2" indent="-304800" algn="l">
              <a:lnSpc>
                <a:spcPct val="100000"/>
              </a:lnSpc>
              <a:spcBef>
                <a:spcPts val="0"/>
              </a:spcBef>
              <a:spcAft>
                <a:spcPts val="0"/>
              </a:spcAft>
              <a:buClr>
                <a:schemeClr val="dk1"/>
              </a:buClr>
              <a:buSzPts val="1200"/>
              <a:buChar char="–"/>
              <a:defRPr sz="1200"/>
            </a:lvl3pPr>
            <a:lvl4pPr marL="1828800" lvl="3" indent="-304800" algn="l">
              <a:lnSpc>
                <a:spcPct val="100000"/>
              </a:lnSpc>
              <a:spcBef>
                <a:spcPts val="0"/>
              </a:spcBef>
              <a:spcAft>
                <a:spcPts val="0"/>
              </a:spcAft>
              <a:buClr>
                <a:schemeClr val="dk1"/>
              </a:buClr>
              <a:buSzPts val="1200"/>
              <a:buChar char="–"/>
              <a:defRPr sz="1200"/>
            </a:lvl4pPr>
            <a:lvl5pPr marL="2286000" lvl="4" indent="-304800" algn="l">
              <a:lnSpc>
                <a:spcPct val="100000"/>
              </a:lnSpc>
              <a:spcBef>
                <a:spcPts val="0"/>
              </a:spcBef>
              <a:spcAft>
                <a:spcPts val="0"/>
              </a:spcAft>
              <a:buClr>
                <a:schemeClr val="dk1"/>
              </a:buClr>
              <a:buSzPts val="1200"/>
              <a:buChar char="–"/>
              <a:defRPr sz="12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527437611"/>
      </p:ext>
    </p:extLst>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277416446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7314025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119C7F3F-A7F4-4792-82B3-96F3765D73B0}"/>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
        <p:nvSpPr>
          <p:cNvPr id="7" name="Text Placeholder 4">
            <a:extLst>
              <a:ext uri="{FF2B5EF4-FFF2-40B4-BE49-F238E27FC236}">
                <a16:creationId xmlns:a16="http://schemas.microsoft.com/office/drawing/2014/main" id="{E5A5A480-3DF0-476F-BC27-7A0516C98EA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4"/>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2828670"/>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
        <p:nvSpPr>
          <p:cNvPr id="7" name="Text Placeholder 4">
            <a:extLst>
              <a:ext uri="{FF2B5EF4-FFF2-40B4-BE49-F238E27FC236}">
                <a16:creationId xmlns:a16="http://schemas.microsoft.com/office/drawing/2014/main" id="{3CD9B988-3A63-4943-931E-ADE925B89845}"/>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50"/>
            <a:ext cx="3921124" cy="284010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451890"/>
          </a:xfrm>
        </p:spPr>
        <p:txBody>
          <a:bodyPr/>
          <a:lstStyle>
            <a:lvl1pPr marL="0" indent="0">
              <a:buNone/>
              <a:defRPr b="0">
                <a:solidFill>
                  <a:schemeClr val="tx1"/>
                </a:solidFill>
              </a:defRPr>
            </a:lvl1pPr>
          </a:lstStyle>
          <a:p>
            <a:r>
              <a:rPr lang="en-GB" dirty="0"/>
              <a:t>Click icon to add picture</a:t>
            </a:r>
          </a:p>
        </p:txBody>
      </p:sp>
      <p:sp>
        <p:nvSpPr>
          <p:cNvPr id="10" name="Text Placeholder 10">
            <a:extLst>
              <a:ext uri="{FF2B5EF4-FFF2-40B4-BE49-F238E27FC236}">
                <a16:creationId xmlns:a16="http://schemas.microsoft.com/office/drawing/2014/main" id="{304042E0-7FF5-484F-9E1D-4056C3E07F1C}"/>
              </a:ext>
            </a:extLst>
          </p:cNvPr>
          <p:cNvSpPr>
            <a:spLocks noGrp="1"/>
          </p:cNvSpPr>
          <p:nvPr>
            <p:ph type="body" sz="quarter" idx="17" hasCustomPrompt="1"/>
          </p:nvPr>
        </p:nvSpPr>
        <p:spPr>
          <a:xfrm>
            <a:off x="863600" y="4407112"/>
            <a:ext cx="8280400" cy="736388"/>
          </a:xfrm>
        </p:spPr>
        <p:txBody>
          <a:bodyPr anchor="b"/>
          <a:lstStyle>
            <a:lvl1pPr marL="0" indent="0" algn="r">
              <a:spcAft>
                <a:spcPts val="200"/>
              </a:spcAft>
              <a:buNone/>
              <a:defRPr sz="1400">
                <a:solidFill>
                  <a:schemeClr val="bg1"/>
                </a:solidFill>
              </a:defRPr>
            </a:lvl1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47162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471620"/>
          </a:xfrm>
        </p:spPr>
        <p:txBody>
          <a:bodyPr/>
          <a:lstStyle>
            <a:lvl1pPr marL="0" indent="0">
              <a:buNone/>
              <a:defRPr b="0">
                <a:solidFill>
                  <a:schemeClr val="bg1"/>
                </a:solidFill>
              </a:defRPr>
            </a:lvl1pPr>
          </a:lstStyle>
          <a:p>
            <a:r>
              <a:rPr lang="en-GB" dirty="0"/>
              <a:t>Click icon to add picture</a:t>
            </a:r>
          </a:p>
        </p:txBody>
      </p:sp>
      <p:sp>
        <p:nvSpPr>
          <p:cNvPr id="5" name="Text Placeholder 4">
            <a:extLst>
              <a:ext uri="{FF2B5EF4-FFF2-40B4-BE49-F238E27FC236}">
                <a16:creationId xmlns:a16="http://schemas.microsoft.com/office/drawing/2014/main" id="{34185624-3F0D-443B-A4C6-FD0439CEFF24}"/>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 id="2147483993" r:id="rId41"/>
    <p:sldLayoutId id="2147483994" r:id="rId42"/>
    <p:sldLayoutId id="2147483995" r:id="rId43"/>
  </p:sldLayoutIdLst>
  <p:hf hdr="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zenodo.org/record/"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openlifesci.org/" TargetMode="External"/><Relationship Id="rId7" Type="http://schemas.openxmlformats.org/officeDocument/2006/relationships/image" Target="../media/image31.tif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hyperlink" Target="https://openlifesci.org/" TargetMode="External"/><Relationship Id="rId7"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jpeg"/><Relationship Id="rId12" Type="http://schemas.openxmlformats.org/officeDocument/2006/relationships/image" Target="../media/image49.png"/><Relationship Id="rId2" Type="http://schemas.openxmlformats.org/officeDocument/2006/relationships/notesSlide" Target="../notesSlides/notesSlide20.xml"/><Relationship Id="rId16"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3.jpeg"/><Relationship Id="rId11" Type="http://schemas.openxmlformats.org/officeDocument/2006/relationships/image" Target="../media/image48.jpeg"/><Relationship Id="rId5" Type="http://schemas.openxmlformats.org/officeDocument/2006/relationships/image" Target="../media/image42.png"/><Relationship Id="rId15" Type="http://schemas.openxmlformats.org/officeDocument/2006/relationships/image" Target="../media/image5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5281/zenodo.3332807" TargetMode="External"/><Relationship Id="rId2" Type="http://schemas.openxmlformats.org/officeDocument/2006/relationships/notesSlide" Target="../notesSlides/notesSlide23.xml"/><Relationship Id="rId1" Type="http://schemas.openxmlformats.org/officeDocument/2006/relationships/slideLayout" Target="../slideLayouts/slideLayout35.xml"/><Relationship Id="rId6" Type="http://schemas.openxmlformats.org/officeDocument/2006/relationships/image" Target="../media/image56.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3EE5F93-2C37-6E46-9BAE-904236029EBD}"/>
              </a:ext>
            </a:extLst>
          </p:cNvPr>
          <p:cNvSpPr>
            <a:spLocks noGrp="1"/>
          </p:cNvSpPr>
          <p:nvPr>
            <p:ph type="title"/>
          </p:nvPr>
        </p:nvSpPr>
        <p:spPr>
          <a:xfrm>
            <a:off x="1125792" y="1106881"/>
            <a:ext cx="6892413" cy="945051"/>
          </a:xfrm>
        </p:spPr>
        <p:txBody>
          <a:bodyPr spcFirstLastPara="1" vert="horz" wrap="square" lIns="0" tIns="0" rIns="0" bIns="0" numCol="1" anchor="t" anchorCtr="0" compatLnSpc="1">
            <a:prstTxWarp prst="textNoShape">
              <a:avLst/>
            </a:prstTxWarp>
            <a:noAutofit/>
          </a:bodyPr>
          <a:lstStyle/>
          <a:p>
            <a:pPr algn="ctr">
              <a:lnSpc>
                <a:spcPct val="120000"/>
              </a:lnSpc>
            </a:pPr>
            <a:r>
              <a:rPr lang="en-GB" sz="2800" dirty="0">
                <a:solidFill>
                  <a:schemeClr val="bg1"/>
                </a:solidFill>
              </a:rPr>
              <a:t>Exchanging Research Practices through Open Source Communities of Practice </a:t>
            </a:r>
            <a:endParaRPr lang="en-GB" sz="2400" b="0" i="1" kern="1200" dirty="0">
              <a:solidFill>
                <a:schemeClr val="bg1"/>
              </a:solidFill>
              <a:latin typeface="+mj-lt"/>
              <a:ea typeface="+mj-ea"/>
              <a:cs typeface="+mj-cs"/>
            </a:endParaRPr>
          </a:p>
        </p:txBody>
      </p:sp>
      <p:sp>
        <p:nvSpPr>
          <p:cNvPr id="15" name="Text Placeholder 2">
            <a:extLst>
              <a:ext uri="{FF2B5EF4-FFF2-40B4-BE49-F238E27FC236}">
                <a16:creationId xmlns:a16="http://schemas.microsoft.com/office/drawing/2014/main" id="{1EFAF9F6-46E9-704B-83AC-D58B99785EC3}"/>
              </a:ext>
            </a:extLst>
          </p:cNvPr>
          <p:cNvSpPr txBox="1">
            <a:spLocks/>
          </p:cNvSpPr>
          <p:nvPr/>
        </p:nvSpPr>
        <p:spPr>
          <a:xfrm>
            <a:off x="447366" y="3837478"/>
            <a:ext cx="8249264" cy="593309"/>
          </a:xfrm>
          <a:prstGeom prst="rect">
            <a:avLst/>
          </a:prstGeom>
          <a:noFill/>
          <a:ln>
            <a:noFill/>
          </a:ln>
        </p:spPr>
        <p:txBody>
          <a:bodyPr spcFirstLastPara="1" vert="horz" wrap="square" lIns="0" tIns="0" rIns="0" bIns="0" rtlCol="0" anchor="t" anchorCtr="0">
            <a:norm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228600" algn="ctr">
              <a:lnSpc>
                <a:spcPct val="90000"/>
              </a:lnSpc>
              <a:spcBef>
                <a:spcPts val="0"/>
              </a:spcBef>
              <a:spcAft>
                <a:spcPts val="600"/>
              </a:spcAft>
              <a:buClr>
                <a:schemeClr val="lt1"/>
              </a:buClr>
              <a:buSzPts val="2800"/>
            </a:pPr>
            <a:r>
              <a:rPr lang="en-GB" sz="2000" b="0" kern="1200" dirty="0" err="1">
                <a:solidFill>
                  <a:schemeClr val="lt1"/>
                </a:solidFill>
                <a:latin typeface="+mn-lt"/>
                <a:ea typeface="+mn-ea"/>
                <a:cs typeface="+mn-cs"/>
              </a:rPr>
              <a:t>Malvika</a:t>
            </a:r>
            <a:r>
              <a:rPr lang="en-GB" sz="2000" b="0" kern="1200" dirty="0">
                <a:solidFill>
                  <a:schemeClr val="lt1"/>
                </a:solidFill>
                <a:latin typeface="+mn-lt"/>
                <a:ea typeface="+mn-ea"/>
                <a:cs typeface="+mn-cs"/>
              </a:rPr>
              <a:t> Sharan (Pronouns: she/her)</a:t>
            </a:r>
          </a:p>
        </p:txBody>
      </p:sp>
      <p:pic>
        <p:nvPicPr>
          <p:cNvPr id="7" name="Picture 6" descr="Logo&#10;&#10;Description automatically generated with medium confidence">
            <a:extLst>
              <a:ext uri="{FF2B5EF4-FFF2-40B4-BE49-F238E27FC236}">
                <a16:creationId xmlns:a16="http://schemas.microsoft.com/office/drawing/2014/main" id="{E1458EEC-B7F2-8348-BC38-34ADBEAA20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39846" y="2331305"/>
            <a:ext cx="991592" cy="1133248"/>
          </a:xfrm>
          <a:prstGeom prst="rect">
            <a:avLst/>
          </a:prstGeom>
          <a:noFill/>
          <a:ln>
            <a:noFill/>
          </a:ln>
        </p:spPr>
      </p:pic>
      <p:sp>
        <p:nvSpPr>
          <p:cNvPr id="6" name="Text Placeholder 4">
            <a:extLst>
              <a:ext uri="{FF2B5EF4-FFF2-40B4-BE49-F238E27FC236}">
                <a16:creationId xmlns:a16="http://schemas.microsoft.com/office/drawing/2014/main" id="{8160FEAE-45E0-294C-BF12-350B56C1E776}"/>
              </a:ext>
            </a:extLst>
          </p:cNvPr>
          <p:cNvSpPr txBox="1">
            <a:spLocks/>
          </p:cNvSpPr>
          <p:nvPr/>
        </p:nvSpPr>
        <p:spPr>
          <a:xfrm>
            <a:off x="0" y="4279697"/>
            <a:ext cx="9144000" cy="863802"/>
          </a:xfrm>
          <a:prstGeom prst="rect">
            <a:avLst/>
          </a:prstGeom>
          <a:noFill/>
          <a:ln>
            <a:noFill/>
          </a:ln>
        </p:spPr>
        <p:txBody>
          <a:bodyPr spcFirstLastPara="1" vert="horz" wrap="square" lIns="0" tIns="0" rIns="108000" bIns="72000" rtlCol="0" anchor="b" anchorCtr="0">
            <a:normAutofit/>
          </a:bodyPr>
          <a:lstStyle>
            <a:lvl1pPr marL="0" marR="0" indent="0" algn="r" defTabSz="914400" rtl="0" eaLnBrk="0" fontAlgn="base" latinLnBrk="0" hangingPunct="0">
              <a:lnSpc>
                <a:spcPct val="114000"/>
              </a:lnSpc>
              <a:spcBef>
                <a:spcPct val="0"/>
              </a:spcBef>
              <a:spcAft>
                <a:spcPts val="0"/>
              </a:spcAft>
              <a:buClrTx/>
              <a:buSzTx/>
              <a:buFont typeface="Arial" panose="020B0604020202020204" pitchFamily="34" charset="0"/>
              <a:buNone/>
              <a:tabLst/>
              <a:defRPr sz="14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2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2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228600">
              <a:spcBef>
                <a:spcPts val="0"/>
              </a:spcBef>
              <a:spcAft>
                <a:spcPts val="600"/>
              </a:spcAft>
              <a:buClr>
                <a:schemeClr val="lt1"/>
              </a:buClr>
              <a:buSzPts val="1400"/>
            </a:pPr>
            <a:r>
              <a:rPr lang="en-GB" sz="1200" b="0" kern="1200" dirty="0">
                <a:latin typeface="+mn-lt"/>
                <a:ea typeface="+mn-ea"/>
                <a:cs typeface="+mn-cs"/>
              </a:rPr>
              <a:t>@</a:t>
            </a:r>
            <a:r>
              <a:rPr lang="en-GB" sz="1200" b="0" kern="1200" dirty="0" err="1">
                <a:latin typeface="+mn-lt"/>
                <a:ea typeface="+mn-ea"/>
                <a:cs typeface="+mn-cs"/>
              </a:rPr>
              <a:t>malvikasharan</a:t>
            </a:r>
            <a:r>
              <a:rPr lang="en-GB" sz="1200" b="0" kern="1200" dirty="0">
                <a:latin typeface="+mn-lt"/>
                <a:ea typeface="+mn-ea"/>
                <a:cs typeface="+mn-cs"/>
              </a:rPr>
              <a:t> @</a:t>
            </a:r>
            <a:r>
              <a:rPr lang="en-GB" sz="1200" b="0" kern="1200" dirty="0" err="1">
                <a:latin typeface="+mn-lt"/>
                <a:ea typeface="+mn-ea"/>
                <a:cs typeface="+mn-cs"/>
              </a:rPr>
              <a:t>turingway</a:t>
            </a:r>
            <a:r>
              <a:rPr lang="en-GB" sz="1200" b="0" kern="1200" dirty="0">
                <a:latin typeface="+mn-lt"/>
                <a:ea typeface="+mn-ea"/>
                <a:cs typeface="+mn-cs"/>
              </a:rPr>
              <a:t> @</a:t>
            </a:r>
            <a:r>
              <a:rPr lang="en-GB" sz="1200" b="0" kern="1200" dirty="0" err="1">
                <a:latin typeface="+mn-lt"/>
                <a:ea typeface="+mn-ea"/>
                <a:cs typeface="+mn-cs"/>
              </a:rPr>
              <a:t>openlifesci</a:t>
            </a:r>
            <a:r>
              <a:rPr lang="en-GB" sz="1200" b="0" kern="1200" dirty="0">
                <a:latin typeface="+mn-lt"/>
                <a:ea typeface="+mn-ea"/>
                <a:cs typeface="+mn-cs"/>
              </a:rPr>
              <a:t>, CC-BY 4.0, </a:t>
            </a:r>
            <a:r>
              <a:rPr lang="en-GB" sz="1200" dirty="0"/>
              <a:t>Sl</a:t>
            </a:r>
            <a:r>
              <a:rPr lang="en-GB" sz="1200" b="0" kern="1200" dirty="0">
                <a:latin typeface="+mn-lt"/>
                <a:ea typeface="+mn-ea"/>
                <a:cs typeface="+mn-cs"/>
              </a:rPr>
              <a:t>ides: </a:t>
            </a:r>
            <a:r>
              <a:rPr lang="en-GB" sz="1200" b="0" u="sng" kern="1200" dirty="0">
                <a:latin typeface="+mn-lt"/>
                <a:ea typeface="+mn-ea"/>
                <a:cs typeface="+mn-cs"/>
                <a:hlinkClick r:id="rId4">
                  <a:extLst>
                    <a:ext uri="{A12FA001-AC4F-418D-AE19-62706E023703}">
                      <ahyp:hlinkClr xmlns:ahyp="http://schemas.microsoft.com/office/drawing/2018/hyperlinkcolor" val="tx"/>
                    </a:ext>
                  </a:extLst>
                </a:hlinkClick>
              </a:rPr>
              <a:t>https://zenodo.org/record/</a:t>
            </a:r>
            <a:r>
              <a:rPr lang="en-GB" sz="1200" u="sng" dirty="0"/>
              <a:t>5017713</a:t>
            </a:r>
            <a:r>
              <a:rPr lang="en-GB" sz="1200" dirty="0"/>
              <a:t>, </a:t>
            </a:r>
            <a:r>
              <a:rPr lang="en-GB" sz="1200" b="0" kern="1200" dirty="0">
                <a:latin typeface="+mn-lt"/>
                <a:ea typeface="+mn-ea"/>
                <a:cs typeface="+mn-cs"/>
              </a:rPr>
              <a:t>DOI: </a:t>
            </a:r>
            <a:r>
              <a:rPr lang="en-GB" sz="1200" dirty="0"/>
              <a:t>10.5281/zenodo.5017713</a:t>
            </a:r>
            <a:endParaRPr lang="en-US" sz="1200" b="0" kern="1200" dirty="0">
              <a:latin typeface="+mn-lt"/>
              <a:ea typeface="+mn-ea"/>
              <a:cs typeface="+mn-cs"/>
            </a:endParaRPr>
          </a:p>
        </p:txBody>
      </p:sp>
      <p:pic>
        <p:nvPicPr>
          <p:cNvPr id="1026" name="Picture 2" descr="Open Life Science">
            <a:extLst>
              <a:ext uri="{FF2B5EF4-FFF2-40B4-BE49-F238E27FC236}">
                <a16:creationId xmlns:a16="http://schemas.microsoft.com/office/drawing/2014/main" id="{ADB104BE-9F7D-AE4F-BAD9-1B62DE5797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5625" y="2424857"/>
            <a:ext cx="1738023" cy="945051"/>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a:extLst>
              <a:ext uri="{FF2B5EF4-FFF2-40B4-BE49-F238E27FC236}">
                <a16:creationId xmlns:a16="http://schemas.microsoft.com/office/drawing/2014/main" id="{CB1E804C-50F3-BF4C-8A00-93C6A92A1FF7}"/>
              </a:ext>
            </a:extLst>
          </p:cNvPr>
          <p:cNvCxnSpPr>
            <a:cxnSpLocks/>
          </p:cNvCxnSpPr>
          <p:nvPr/>
        </p:nvCxnSpPr>
        <p:spPr>
          <a:xfrm>
            <a:off x="395747" y="2182760"/>
            <a:ext cx="835250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145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
            <a:extLst>
              <a:ext uri="{FF2B5EF4-FFF2-40B4-BE49-F238E27FC236}">
                <a16:creationId xmlns:a16="http://schemas.microsoft.com/office/drawing/2014/main" id="{DA888C41-2711-DB4B-B062-9A63170B4292}"/>
              </a:ext>
            </a:extLst>
          </p:cNvPr>
          <p:cNvSpPr txBox="1">
            <a:spLocks/>
          </p:cNvSpPr>
          <p:nvPr/>
        </p:nvSpPr>
        <p:spPr>
          <a:xfrm>
            <a:off x="431799" y="223253"/>
            <a:ext cx="5916450" cy="54511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solidFill>
                  <a:schemeClr val="tx2"/>
                </a:solidFill>
              </a:rPr>
              <a:t>Open Source </a:t>
            </a:r>
            <a:r>
              <a:rPr lang="en-US" b="1" dirty="0">
                <a:solidFill>
                  <a:schemeClr val="accent1"/>
                </a:solidFill>
              </a:rPr>
              <a:t>Community</a:t>
            </a:r>
            <a:endParaRPr lang="en-US" b="1" dirty="0"/>
          </a:p>
        </p:txBody>
      </p:sp>
      <p:sp>
        <p:nvSpPr>
          <p:cNvPr id="9" name="Text Placeholder 3">
            <a:extLst>
              <a:ext uri="{FF2B5EF4-FFF2-40B4-BE49-F238E27FC236}">
                <a16:creationId xmlns:a16="http://schemas.microsoft.com/office/drawing/2014/main" id="{CD327566-8F42-C743-A22B-862B6B34D772}"/>
              </a:ext>
            </a:extLst>
          </p:cNvPr>
          <p:cNvSpPr txBox="1">
            <a:spLocks/>
          </p:cNvSpPr>
          <p:nvPr/>
        </p:nvSpPr>
        <p:spPr>
          <a:xfrm>
            <a:off x="431800" y="1174326"/>
            <a:ext cx="8280400" cy="3389236"/>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GB" sz="2400" dirty="0">
                <a:solidFill>
                  <a:schemeClr val="accent1"/>
                </a:solidFill>
              </a:rPr>
              <a:t>A social unit of people who share common values and mission.</a:t>
            </a:r>
            <a:r>
              <a:rPr lang="en-GB" sz="600" dirty="0">
                <a:solidFill>
                  <a:schemeClr val="accent1"/>
                </a:solidFill>
              </a:rPr>
              <a:t> </a:t>
            </a:r>
          </a:p>
        </p:txBody>
      </p:sp>
      <p:sp>
        <p:nvSpPr>
          <p:cNvPr id="4" name="Text Placeholder 3">
            <a:extLst>
              <a:ext uri="{FF2B5EF4-FFF2-40B4-BE49-F238E27FC236}">
                <a16:creationId xmlns:a16="http://schemas.microsoft.com/office/drawing/2014/main" id="{603E1E21-C989-544B-B23A-10B75CF7AAC3}"/>
              </a:ext>
            </a:extLst>
          </p:cNvPr>
          <p:cNvSpPr>
            <a:spLocks noGrp="1"/>
          </p:cNvSpPr>
          <p:nvPr>
            <p:ph type="body" sz="quarter" idx="18"/>
          </p:nvPr>
        </p:nvSpPr>
        <p:spPr>
          <a:xfrm>
            <a:off x="0" y="4279697"/>
            <a:ext cx="9144000" cy="863802"/>
          </a:xfrm>
        </p:spPr>
        <p:txBody>
          <a:bodyPr/>
          <a:lstStyle/>
          <a:p>
            <a:r>
              <a:rPr lang="en-GB" sz="1100" dirty="0">
                <a:latin typeface="Arial" panose="020B0604020202020204" pitchFamily="34" charset="0"/>
              </a:rPr>
              <a:t>Wenger, McDermott,  Snyder, A Guide to Managing Knowledge: Cultivating Communities of Practice. Harvard Business School (2002)</a:t>
            </a:r>
            <a:endParaRPr lang="en-GB" sz="1100" dirty="0"/>
          </a:p>
        </p:txBody>
      </p:sp>
      <p:cxnSp>
        <p:nvCxnSpPr>
          <p:cNvPr id="5" name="Straight Connector 4">
            <a:extLst>
              <a:ext uri="{FF2B5EF4-FFF2-40B4-BE49-F238E27FC236}">
                <a16:creationId xmlns:a16="http://schemas.microsoft.com/office/drawing/2014/main" id="{918DEFF6-AC72-2741-8B86-4DA0D7EE6FF0}"/>
              </a:ext>
            </a:extLst>
          </p:cNvPr>
          <p:cNvCxnSpPr>
            <a:cxnSpLocks/>
          </p:cNvCxnSpPr>
          <p:nvPr/>
        </p:nvCxnSpPr>
        <p:spPr>
          <a:xfrm>
            <a:off x="431799" y="707922"/>
            <a:ext cx="8191091"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988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
            <a:extLst>
              <a:ext uri="{FF2B5EF4-FFF2-40B4-BE49-F238E27FC236}">
                <a16:creationId xmlns:a16="http://schemas.microsoft.com/office/drawing/2014/main" id="{DA888C41-2711-DB4B-B062-9A63170B4292}"/>
              </a:ext>
            </a:extLst>
          </p:cNvPr>
          <p:cNvSpPr txBox="1">
            <a:spLocks/>
          </p:cNvSpPr>
          <p:nvPr/>
        </p:nvSpPr>
        <p:spPr>
          <a:xfrm>
            <a:off x="431799" y="223253"/>
            <a:ext cx="7610988" cy="54511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solidFill>
                  <a:schemeClr val="tx2"/>
                </a:solidFill>
              </a:rPr>
              <a:t>Open Source </a:t>
            </a:r>
            <a:r>
              <a:rPr lang="en-US" b="1" dirty="0">
                <a:solidFill>
                  <a:schemeClr val="accent1"/>
                </a:solidFill>
              </a:rPr>
              <a:t>Community</a:t>
            </a:r>
            <a:r>
              <a:rPr lang="en-US" b="1" dirty="0">
                <a:solidFill>
                  <a:srgbClr val="404040"/>
                </a:solidFill>
              </a:rPr>
              <a:t> </a:t>
            </a:r>
            <a:r>
              <a:rPr lang="en-US" b="1" dirty="0"/>
              <a:t>of</a:t>
            </a:r>
            <a:r>
              <a:rPr lang="en-US" b="1" dirty="0">
                <a:solidFill>
                  <a:srgbClr val="2A9686"/>
                </a:solidFill>
              </a:rPr>
              <a:t> </a:t>
            </a:r>
            <a:r>
              <a:rPr lang="en-US" b="1" dirty="0">
                <a:solidFill>
                  <a:schemeClr val="accent6">
                    <a:lumMod val="60000"/>
                    <a:lumOff val="40000"/>
                  </a:schemeClr>
                </a:solidFill>
              </a:rPr>
              <a:t>Practice</a:t>
            </a:r>
            <a:endParaRPr lang="en-US" b="1" dirty="0"/>
          </a:p>
        </p:txBody>
      </p:sp>
      <p:sp>
        <p:nvSpPr>
          <p:cNvPr id="9" name="Text Placeholder 3">
            <a:extLst>
              <a:ext uri="{FF2B5EF4-FFF2-40B4-BE49-F238E27FC236}">
                <a16:creationId xmlns:a16="http://schemas.microsoft.com/office/drawing/2014/main" id="{CD327566-8F42-C743-A22B-862B6B34D772}"/>
              </a:ext>
            </a:extLst>
          </p:cNvPr>
          <p:cNvSpPr txBox="1">
            <a:spLocks/>
          </p:cNvSpPr>
          <p:nvPr/>
        </p:nvSpPr>
        <p:spPr>
          <a:xfrm>
            <a:off x="431800" y="1174326"/>
            <a:ext cx="8280400" cy="3389236"/>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GB" sz="2400" dirty="0">
                <a:solidFill>
                  <a:schemeClr val="accent1"/>
                </a:solidFill>
              </a:rPr>
              <a:t>A social unit of people </a:t>
            </a:r>
            <a:r>
              <a:rPr lang="en-GB" sz="2400" dirty="0"/>
              <a:t>who share common values and mission – who want to</a:t>
            </a:r>
            <a:r>
              <a:rPr lang="en-GB" sz="2400" dirty="0">
                <a:solidFill>
                  <a:schemeClr val="accent6"/>
                </a:solidFill>
              </a:rPr>
              <a:t> </a:t>
            </a:r>
            <a:r>
              <a:rPr lang="en-GB" sz="2400" dirty="0">
                <a:solidFill>
                  <a:schemeClr val="accent6">
                    <a:lumMod val="60000"/>
                    <a:lumOff val="40000"/>
                  </a:schemeClr>
                </a:solidFill>
              </a:rPr>
              <a:t>gain knowledge and expertise through informal interaction</a:t>
            </a:r>
            <a:endParaRPr lang="en-GB" sz="600" dirty="0"/>
          </a:p>
        </p:txBody>
      </p:sp>
      <p:sp>
        <p:nvSpPr>
          <p:cNvPr id="4" name="Text Placeholder 3">
            <a:extLst>
              <a:ext uri="{FF2B5EF4-FFF2-40B4-BE49-F238E27FC236}">
                <a16:creationId xmlns:a16="http://schemas.microsoft.com/office/drawing/2014/main" id="{603E1E21-C989-544B-B23A-10B75CF7AAC3}"/>
              </a:ext>
            </a:extLst>
          </p:cNvPr>
          <p:cNvSpPr>
            <a:spLocks noGrp="1"/>
          </p:cNvSpPr>
          <p:nvPr>
            <p:ph type="body" sz="quarter" idx="18"/>
          </p:nvPr>
        </p:nvSpPr>
        <p:spPr>
          <a:xfrm>
            <a:off x="0" y="4279697"/>
            <a:ext cx="9144000" cy="863802"/>
          </a:xfrm>
        </p:spPr>
        <p:txBody>
          <a:bodyPr/>
          <a:lstStyle/>
          <a:p>
            <a:r>
              <a:rPr lang="en-GB" sz="1100" dirty="0">
                <a:latin typeface="Arial" panose="020B0604020202020204" pitchFamily="34" charset="0"/>
              </a:rPr>
              <a:t>Wenger, McDermott,  Snyder, A Guide to Managing Knowledge: Cultivating Communities of Practice. Harvard Business School (2002)</a:t>
            </a:r>
            <a:endParaRPr lang="en-GB" sz="1100" dirty="0"/>
          </a:p>
        </p:txBody>
      </p:sp>
      <p:cxnSp>
        <p:nvCxnSpPr>
          <p:cNvPr id="3" name="Straight Connector 2">
            <a:extLst>
              <a:ext uri="{FF2B5EF4-FFF2-40B4-BE49-F238E27FC236}">
                <a16:creationId xmlns:a16="http://schemas.microsoft.com/office/drawing/2014/main" id="{6320CF1E-BECF-C14B-95AC-FFAA1BC15D8E}"/>
              </a:ext>
            </a:extLst>
          </p:cNvPr>
          <p:cNvCxnSpPr>
            <a:cxnSpLocks/>
          </p:cNvCxnSpPr>
          <p:nvPr/>
        </p:nvCxnSpPr>
        <p:spPr>
          <a:xfrm>
            <a:off x="431799" y="707922"/>
            <a:ext cx="8191091"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342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
            <a:extLst>
              <a:ext uri="{FF2B5EF4-FFF2-40B4-BE49-F238E27FC236}">
                <a16:creationId xmlns:a16="http://schemas.microsoft.com/office/drawing/2014/main" id="{DA888C41-2711-DB4B-B062-9A63170B4292}"/>
              </a:ext>
            </a:extLst>
          </p:cNvPr>
          <p:cNvSpPr txBox="1">
            <a:spLocks/>
          </p:cNvSpPr>
          <p:nvPr/>
        </p:nvSpPr>
        <p:spPr>
          <a:xfrm>
            <a:off x="431798" y="223253"/>
            <a:ext cx="8280400" cy="545115"/>
          </a:xfrm>
          <a:prstGeom prst="rect">
            <a:avLst/>
          </a:prstGeom>
        </p:spPr>
        <p:txBody>
          <a:bodyPr vert="horz" lIns="0" tIns="0" rIns="0" bIns="0" rtlCol="0" anchor="t" anchorCtr="0">
            <a:noAutofit/>
          </a:bodyPr>
          <a:lstStyle>
            <a:lvl1pPr marL="0" marR="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18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18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solidFill>
                  <a:srgbClr val="FF9300"/>
                </a:solidFill>
              </a:rPr>
              <a:t>Open Source </a:t>
            </a:r>
            <a:r>
              <a:rPr lang="en-US" b="1" dirty="0">
                <a:solidFill>
                  <a:schemeClr val="accent1"/>
                </a:solidFill>
              </a:rPr>
              <a:t>Community</a:t>
            </a:r>
            <a:r>
              <a:rPr lang="en-US" b="1" dirty="0"/>
              <a:t> of </a:t>
            </a:r>
            <a:r>
              <a:rPr lang="en-US" b="1" dirty="0">
                <a:solidFill>
                  <a:schemeClr val="accent6">
                    <a:lumMod val="60000"/>
                    <a:lumOff val="40000"/>
                  </a:schemeClr>
                </a:solidFill>
              </a:rPr>
              <a:t>Practice</a:t>
            </a:r>
          </a:p>
        </p:txBody>
      </p:sp>
      <p:sp>
        <p:nvSpPr>
          <p:cNvPr id="9" name="Text Placeholder 3">
            <a:extLst>
              <a:ext uri="{FF2B5EF4-FFF2-40B4-BE49-F238E27FC236}">
                <a16:creationId xmlns:a16="http://schemas.microsoft.com/office/drawing/2014/main" id="{CD327566-8F42-C743-A22B-862B6B34D772}"/>
              </a:ext>
            </a:extLst>
          </p:cNvPr>
          <p:cNvSpPr txBox="1">
            <a:spLocks/>
          </p:cNvSpPr>
          <p:nvPr/>
        </p:nvSpPr>
        <p:spPr>
          <a:xfrm>
            <a:off x="431800" y="1174326"/>
            <a:ext cx="8280400" cy="3389236"/>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GB" sz="2400" dirty="0">
                <a:solidFill>
                  <a:schemeClr val="accent1"/>
                </a:solidFill>
              </a:rPr>
              <a:t>A</a:t>
            </a:r>
            <a:r>
              <a:rPr lang="en-GB" sz="2400" dirty="0"/>
              <a:t> </a:t>
            </a:r>
            <a:r>
              <a:rPr lang="en-GB" sz="2400" dirty="0">
                <a:solidFill>
                  <a:schemeClr val="accent1"/>
                </a:solidFill>
              </a:rPr>
              <a:t>social unit of people </a:t>
            </a:r>
            <a:r>
              <a:rPr lang="en-GB" sz="2400" dirty="0"/>
              <a:t>who share common values and mission – who want </a:t>
            </a:r>
            <a:r>
              <a:rPr lang="en-GB" sz="2400" dirty="0">
                <a:solidFill>
                  <a:schemeClr val="accent6">
                    <a:lumMod val="60000"/>
                    <a:lumOff val="40000"/>
                  </a:schemeClr>
                </a:solidFill>
              </a:rPr>
              <a:t>to gain knowledge and expertise </a:t>
            </a:r>
            <a:r>
              <a:rPr lang="en-GB" sz="2400" dirty="0"/>
              <a:t>through informal interaction – using </a:t>
            </a:r>
            <a:r>
              <a:rPr lang="en-GB" sz="2400" dirty="0">
                <a:solidFill>
                  <a:srgbClr val="FF9300"/>
                </a:solidFill>
                <a:latin typeface="Arial" panose="020B0604020202020204" pitchFamily="34" charset="0"/>
                <a:cs typeface="Arial" panose="020B0604020202020204" pitchFamily="34" charset="0"/>
              </a:rPr>
              <a:t>open source framework for collaboration, peer production and project sustainability.</a:t>
            </a:r>
          </a:p>
          <a:p>
            <a:pPr marL="0" indent="0">
              <a:lnSpc>
                <a:spcPct val="150000"/>
              </a:lnSpc>
              <a:buNone/>
            </a:pPr>
            <a:endParaRPr lang="en-GB" sz="600" dirty="0">
              <a:solidFill>
                <a:schemeClr val="tx1">
                  <a:lumMod val="90000"/>
                  <a:lumOff val="10000"/>
                </a:schemeClr>
              </a:solidFill>
            </a:endParaRPr>
          </a:p>
        </p:txBody>
      </p:sp>
      <p:sp>
        <p:nvSpPr>
          <p:cNvPr id="4" name="Text Placeholder 3">
            <a:extLst>
              <a:ext uri="{FF2B5EF4-FFF2-40B4-BE49-F238E27FC236}">
                <a16:creationId xmlns:a16="http://schemas.microsoft.com/office/drawing/2014/main" id="{603E1E21-C989-544B-B23A-10B75CF7AAC3}"/>
              </a:ext>
            </a:extLst>
          </p:cNvPr>
          <p:cNvSpPr>
            <a:spLocks noGrp="1"/>
          </p:cNvSpPr>
          <p:nvPr>
            <p:ph type="body" sz="quarter" idx="18"/>
          </p:nvPr>
        </p:nvSpPr>
        <p:spPr>
          <a:xfrm>
            <a:off x="0" y="4279697"/>
            <a:ext cx="9144000" cy="863802"/>
          </a:xfrm>
        </p:spPr>
        <p:txBody>
          <a:bodyPr/>
          <a:lstStyle/>
          <a:p>
            <a:r>
              <a:rPr lang="en-GB" sz="1100" dirty="0">
                <a:latin typeface="Arial" panose="020B0604020202020204" pitchFamily="34" charset="0"/>
              </a:rPr>
              <a:t>Wenger, McDermott,  Snyder, A Guide to Managing Knowledge: Cultivating Communities of Practice. Harvard Business School (2002)</a:t>
            </a:r>
            <a:endParaRPr lang="en-GB" sz="1100" dirty="0"/>
          </a:p>
        </p:txBody>
      </p:sp>
      <p:cxnSp>
        <p:nvCxnSpPr>
          <p:cNvPr id="5" name="Straight Connector 4">
            <a:extLst>
              <a:ext uri="{FF2B5EF4-FFF2-40B4-BE49-F238E27FC236}">
                <a16:creationId xmlns:a16="http://schemas.microsoft.com/office/drawing/2014/main" id="{7F3BECA3-0EA1-F142-A543-C7D3C9B74CB0}"/>
              </a:ext>
            </a:extLst>
          </p:cNvPr>
          <p:cNvCxnSpPr>
            <a:cxnSpLocks/>
          </p:cNvCxnSpPr>
          <p:nvPr/>
        </p:nvCxnSpPr>
        <p:spPr>
          <a:xfrm>
            <a:off x="431799" y="707922"/>
            <a:ext cx="8191091"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450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4">
            <a:extLst>
              <a:ext uri="{FF2B5EF4-FFF2-40B4-BE49-F238E27FC236}">
                <a16:creationId xmlns:a16="http://schemas.microsoft.com/office/drawing/2014/main" id="{B84FE7DA-7964-7C4E-99D7-00C72F08295B}"/>
              </a:ext>
            </a:extLst>
          </p:cNvPr>
          <p:cNvSpPr txBox="1">
            <a:spLocks/>
          </p:cNvSpPr>
          <p:nvPr/>
        </p:nvSpPr>
        <p:spPr>
          <a:xfrm>
            <a:off x="5868678" y="3623547"/>
            <a:ext cx="3275322" cy="1441293"/>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GB" sz="1200" dirty="0">
                <a:solidFill>
                  <a:schemeClr val="bg1"/>
                </a:solidFill>
                <a:latin typeface="Arial" panose="020B0604020202020204" pitchFamily="34" charset="0"/>
              </a:rPr>
              <a:t>Toward a UNESCO Recommendation on Open Science: Canadian Commission for UNESCO By Ella Chan, Dick Bourgeois-Doyle, Michael Donaldson, and Eleanor </a:t>
            </a:r>
            <a:r>
              <a:rPr lang="en-GB" sz="1200" dirty="0" err="1">
                <a:solidFill>
                  <a:schemeClr val="bg1"/>
                </a:solidFill>
                <a:latin typeface="Arial" panose="020B0604020202020204" pitchFamily="34" charset="0"/>
              </a:rPr>
              <a:t>Haine-BennettOttawa</a:t>
            </a:r>
            <a:r>
              <a:rPr lang="en-GB" sz="1200" dirty="0">
                <a:solidFill>
                  <a:schemeClr val="bg1"/>
                </a:solidFill>
                <a:latin typeface="Arial" panose="020B0604020202020204" pitchFamily="34" charset="0"/>
              </a:rPr>
              <a:t>, Canada, April 2020</a:t>
            </a:r>
          </a:p>
        </p:txBody>
      </p:sp>
      <p:pic>
        <p:nvPicPr>
          <p:cNvPr id="2050" name="Picture 2" descr="IN2NOVATION on Twitter: &quot;#OpenScience can be a true game changer in  bridging the science, technology and innovation gaps between and within  countries and fulfilling the human right to science. #UNESCO give access">
            <a:extLst>
              <a:ext uri="{FF2B5EF4-FFF2-40B4-BE49-F238E27FC236}">
                <a16:creationId xmlns:a16="http://schemas.microsoft.com/office/drawing/2014/main" id="{D41B4117-263B-6F4D-9DCB-38CFFE6AE26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30" b="2818"/>
          <a:stretch/>
        </p:blipFill>
        <p:spPr bwMode="auto">
          <a:xfrm>
            <a:off x="353703" y="111812"/>
            <a:ext cx="5514975" cy="4919875"/>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a:extLst>
              <a:ext uri="{FF2B5EF4-FFF2-40B4-BE49-F238E27FC236}">
                <a16:creationId xmlns:a16="http://schemas.microsoft.com/office/drawing/2014/main" id="{E59BF56E-CCAE-5F40-8D50-DAC3CA1CB875}"/>
              </a:ext>
            </a:extLst>
          </p:cNvPr>
          <p:cNvSpPr/>
          <p:nvPr/>
        </p:nvSpPr>
        <p:spPr>
          <a:xfrm>
            <a:off x="1650380" y="144966"/>
            <a:ext cx="858644" cy="1215483"/>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86922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A853B80D-10D2-6946-A811-B23B08DA7FD4}"/>
              </a:ext>
            </a:extLst>
          </p:cNvPr>
          <p:cNvPicPr>
            <a:picLocks noChangeAspect="1"/>
          </p:cNvPicPr>
          <p:nvPr/>
        </p:nvPicPr>
        <p:blipFill rotWithShape="1">
          <a:blip r:embed="rId3">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a:ext>
            </a:extLst>
          </a:blip>
          <a:srcRect l="-1389" t="2559" r="94" b="16877"/>
          <a:stretch/>
        </p:blipFill>
        <p:spPr>
          <a:xfrm>
            <a:off x="88491" y="186819"/>
            <a:ext cx="7148051" cy="4540136"/>
          </a:xfrm>
          <a:prstGeom prst="rect">
            <a:avLst/>
          </a:prstGeom>
        </p:spPr>
      </p:pic>
      <p:sp>
        <p:nvSpPr>
          <p:cNvPr id="6" name="Text Placeholder 14">
            <a:extLst>
              <a:ext uri="{FF2B5EF4-FFF2-40B4-BE49-F238E27FC236}">
                <a16:creationId xmlns:a16="http://schemas.microsoft.com/office/drawing/2014/main" id="{03AACDE5-9007-7944-97F6-A69525614AFD}"/>
              </a:ext>
            </a:extLst>
          </p:cNvPr>
          <p:cNvSpPr txBox="1">
            <a:spLocks/>
          </p:cNvSpPr>
          <p:nvPr/>
        </p:nvSpPr>
        <p:spPr>
          <a:xfrm>
            <a:off x="-73572" y="4279698"/>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de-DE" sz="1200" dirty="0">
                <a:solidFill>
                  <a:schemeClr val="bg1"/>
                </a:solidFill>
              </a:rPr>
              <a:t>@</a:t>
            </a:r>
            <a:r>
              <a:rPr lang="de-DE" sz="1200" dirty="0" err="1">
                <a:solidFill>
                  <a:schemeClr val="bg1"/>
                </a:solidFill>
              </a:rPr>
              <a:t>malvikasharan</a:t>
            </a:r>
            <a:r>
              <a:rPr lang="de-DE" sz="1200" dirty="0">
                <a:solidFill>
                  <a:schemeClr val="bg1"/>
                </a:solidFill>
              </a:rPr>
              <a:t>, @</a:t>
            </a:r>
            <a:r>
              <a:rPr lang="de-DE" sz="1200" dirty="0" err="1">
                <a:solidFill>
                  <a:schemeClr val="bg1"/>
                </a:solidFill>
              </a:rPr>
              <a:t>turingway</a:t>
            </a:r>
            <a:r>
              <a:rPr lang="de-DE" sz="1200" dirty="0">
                <a:solidFill>
                  <a:schemeClr val="bg1"/>
                </a:solidFill>
              </a:rPr>
              <a:t>,</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openlifesci</a:t>
            </a:r>
            <a:r>
              <a:rPr lang="en-GB" sz="1200" dirty="0">
                <a:solidFill>
                  <a:schemeClr val="bg1"/>
                </a:solidFill>
                <a:latin typeface="Arial" panose="020B0604020202020204" pitchFamily="34" charset="0"/>
              </a:rPr>
              <a:t>, CC-BY image by </a:t>
            </a:r>
            <a:r>
              <a:rPr lang="en-GB" sz="1200" dirty="0" err="1">
                <a:solidFill>
                  <a:schemeClr val="bg1"/>
                </a:solidFill>
                <a:latin typeface="Arial" panose="020B0604020202020204" pitchFamily="34" charset="0"/>
              </a:rPr>
              <a:t>Scriberia</a:t>
            </a:r>
            <a:r>
              <a:rPr lang="en-GB" sz="1200" dirty="0">
                <a:solidFill>
                  <a:schemeClr val="bg1"/>
                </a:solidFill>
                <a:latin typeface="Arial" panose="020B0604020202020204" pitchFamily="34" charset="0"/>
              </a:rPr>
              <a:t> for The Turing Way,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1592405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3">
            <a:extLst>
              <a:ext uri="{FF2B5EF4-FFF2-40B4-BE49-F238E27FC236}">
                <a16:creationId xmlns:a16="http://schemas.microsoft.com/office/drawing/2014/main" id="{0307D1FD-2B95-0B47-B3D7-8DE45C3F2D85}"/>
              </a:ext>
            </a:extLst>
          </p:cNvPr>
          <p:cNvSpPr txBox="1">
            <a:spLocks/>
          </p:cNvSpPr>
          <p:nvPr/>
        </p:nvSpPr>
        <p:spPr>
          <a:xfrm>
            <a:off x="431799" y="1844430"/>
            <a:ext cx="7776780" cy="2677709"/>
          </a:xfrm>
          <a:prstGeom prst="rect">
            <a:avLst/>
          </a:prstGeom>
        </p:spPr>
        <p:txBody>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GB" sz="2400" dirty="0">
                <a:solidFill>
                  <a:schemeClr val="bg1"/>
                </a:solidFill>
              </a:rPr>
              <a:t>A mentoring and training program that enables people, whether newcomers or long-time practitioners, to become </a:t>
            </a:r>
            <a:r>
              <a:rPr lang="en-GB" sz="2400" b="1" dirty="0">
                <a:solidFill>
                  <a:schemeClr val="bg1"/>
                </a:solidFill>
              </a:rPr>
              <a:t>Open Science ambassadors</a:t>
            </a:r>
            <a:r>
              <a:rPr lang="en-GB" sz="2400" dirty="0">
                <a:solidFill>
                  <a:schemeClr val="bg1"/>
                </a:solidFill>
              </a:rPr>
              <a:t>.</a:t>
            </a:r>
          </a:p>
        </p:txBody>
      </p:sp>
      <p:pic>
        <p:nvPicPr>
          <p:cNvPr id="26" name="Picture 25">
            <a:extLst>
              <a:ext uri="{FF2B5EF4-FFF2-40B4-BE49-F238E27FC236}">
                <a16:creationId xmlns:a16="http://schemas.microsoft.com/office/drawing/2014/main" id="{DE4FB909-5636-C24A-B869-AF57A48B39A5}"/>
              </a:ext>
            </a:extLst>
          </p:cNvPr>
          <p:cNvPicPr>
            <a:picLocks noChangeAspect="1"/>
          </p:cNvPicPr>
          <p:nvPr/>
        </p:nvPicPr>
        <p:blipFill>
          <a:blip r:embed="rId3"/>
          <a:stretch>
            <a:fillRect/>
          </a:stretch>
        </p:blipFill>
        <p:spPr>
          <a:xfrm>
            <a:off x="6910976" y="258668"/>
            <a:ext cx="1930400" cy="1041400"/>
          </a:xfrm>
          <a:prstGeom prst="rect">
            <a:avLst/>
          </a:prstGeom>
        </p:spPr>
      </p:pic>
      <p:sp>
        <p:nvSpPr>
          <p:cNvPr id="27" name="Text Placeholder 1">
            <a:extLst>
              <a:ext uri="{FF2B5EF4-FFF2-40B4-BE49-F238E27FC236}">
                <a16:creationId xmlns:a16="http://schemas.microsoft.com/office/drawing/2014/main" id="{3C942D2D-1F2E-5943-8C8B-97A34BD2C01E}"/>
              </a:ext>
            </a:extLst>
          </p:cNvPr>
          <p:cNvSpPr>
            <a:spLocks noGrp="1"/>
          </p:cNvSpPr>
          <p:nvPr>
            <p:ph type="body" sz="quarter" idx="13"/>
          </p:nvPr>
        </p:nvSpPr>
        <p:spPr>
          <a:xfrm>
            <a:off x="431799" y="702659"/>
            <a:ext cx="3921125" cy="545115"/>
          </a:xfrm>
        </p:spPr>
        <p:txBody>
          <a:bodyPr/>
          <a:lstStyle/>
          <a:p>
            <a:r>
              <a:rPr lang="en-GB" sz="3200" b="1" i="1" dirty="0"/>
              <a:t>Open Life Science</a:t>
            </a:r>
            <a:endParaRPr lang="en-US" sz="3200" b="1" dirty="0"/>
          </a:p>
        </p:txBody>
      </p:sp>
      <p:sp>
        <p:nvSpPr>
          <p:cNvPr id="29" name="Rectangle 28">
            <a:extLst>
              <a:ext uri="{FF2B5EF4-FFF2-40B4-BE49-F238E27FC236}">
                <a16:creationId xmlns:a16="http://schemas.microsoft.com/office/drawing/2014/main" id="{8D962E1B-8C0E-1D4B-9CDD-EA85D67198EA}"/>
              </a:ext>
            </a:extLst>
          </p:cNvPr>
          <p:cNvSpPr/>
          <p:nvPr/>
        </p:nvSpPr>
        <p:spPr>
          <a:xfrm>
            <a:off x="431799" y="3859866"/>
            <a:ext cx="8584382" cy="735073"/>
          </a:xfrm>
          <a:prstGeom prst="rect">
            <a:avLst/>
          </a:prstGeom>
        </p:spPr>
        <p:txBody>
          <a:bodyPr wrap="square">
            <a:spAutoFit/>
          </a:bodyPr>
          <a:lstStyle/>
          <a:p>
            <a:pPr marL="0" indent="0">
              <a:lnSpc>
                <a:spcPts val="2500"/>
              </a:lnSpc>
              <a:buNone/>
            </a:pPr>
            <a:r>
              <a:rPr lang="en-GB" i="1" dirty="0">
                <a:solidFill>
                  <a:schemeClr val="bg1"/>
                </a:solidFill>
              </a:rPr>
              <a:t>Community-driven project, led by </a:t>
            </a:r>
            <a:r>
              <a:rPr lang="en-GB" i="1" dirty="0" err="1">
                <a:solidFill>
                  <a:srgbClr val="90CAC4"/>
                </a:solidFill>
              </a:rPr>
              <a:t>Yo</a:t>
            </a:r>
            <a:r>
              <a:rPr lang="en-GB" i="1" dirty="0">
                <a:solidFill>
                  <a:srgbClr val="90CAC4"/>
                </a:solidFill>
              </a:rPr>
              <a:t> Yehudi, </a:t>
            </a:r>
            <a:r>
              <a:rPr lang="en-GB" i="1" dirty="0" err="1">
                <a:solidFill>
                  <a:srgbClr val="90CAC4"/>
                </a:solidFill>
              </a:rPr>
              <a:t>Bérénice</a:t>
            </a:r>
            <a:r>
              <a:rPr lang="en-GB" i="1" dirty="0">
                <a:solidFill>
                  <a:srgbClr val="90CAC4"/>
                </a:solidFill>
              </a:rPr>
              <a:t> </a:t>
            </a:r>
            <a:r>
              <a:rPr lang="en-GB" i="1" dirty="0" err="1">
                <a:solidFill>
                  <a:srgbClr val="90CAC4"/>
                </a:solidFill>
              </a:rPr>
              <a:t>Batut</a:t>
            </a:r>
            <a:r>
              <a:rPr lang="en-GB" i="1" dirty="0">
                <a:solidFill>
                  <a:srgbClr val="90CAC4"/>
                </a:solidFill>
              </a:rPr>
              <a:t>, Emmy Tsang and me</a:t>
            </a:r>
            <a:r>
              <a:rPr lang="en-GB" i="1" dirty="0">
                <a:solidFill>
                  <a:schemeClr val="bg1"/>
                </a:solidFill>
              </a:rPr>
              <a:t>.</a:t>
            </a:r>
          </a:p>
          <a:p>
            <a:pPr marL="0" indent="0">
              <a:lnSpc>
                <a:spcPts val="2500"/>
              </a:lnSpc>
              <a:buNone/>
            </a:pPr>
            <a:r>
              <a:rPr lang="en-GB" i="1" dirty="0">
                <a:solidFill>
                  <a:schemeClr val="bg1"/>
                </a:solidFill>
              </a:rPr>
              <a:t>Thanks to mentors, experts and cohort members</a:t>
            </a:r>
            <a:r>
              <a:rPr lang="en-GB" i="1" dirty="0">
                <a:solidFill>
                  <a:schemeClr val="tx1">
                    <a:lumMod val="75000"/>
                    <a:lumOff val="25000"/>
                  </a:schemeClr>
                </a:solidFill>
              </a:rPr>
              <a:t>.</a:t>
            </a:r>
            <a:endParaRPr lang="en-GB" sz="2800" i="1" dirty="0">
              <a:solidFill>
                <a:schemeClr val="tx1">
                  <a:lumMod val="75000"/>
                  <a:lumOff val="25000"/>
                </a:schemeClr>
              </a:solidFill>
            </a:endParaRPr>
          </a:p>
        </p:txBody>
      </p:sp>
      <p:sp>
        <p:nvSpPr>
          <p:cNvPr id="7" name="Text Placeholder 14">
            <a:extLst>
              <a:ext uri="{FF2B5EF4-FFF2-40B4-BE49-F238E27FC236}">
                <a16:creationId xmlns:a16="http://schemas.microsoft.com/office/drawing/2014/main" id="{E18CEB85-CDC9-1345-BBF0-6EDDA66F306B}"/>
              </a:ext>
            </a:extLst>
          </p:cNvPr>
          <p:cNvSpPr txBox="1">
            <a:spLocks/>
          </p:cNvSpPr>
          <p:nvPr/>
        </p:nvSpPr>
        <p:spPr>
          <a:xfrm>
            <a:off x="-73572" y="4227402"/>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de-DE" sz="1200" dirty="0">
                <a:solidFill>
                  <a:schemeClr val="bg1"/>
                </a:solidFill>
              </a:rPr>
              <a:t>@</a:t>
            </a:r>
            <a:r>
              <a:rPr lang="de-DE" sz="1200" dirty="0" err="1">
                <a:solidFill>
                  <a:schemeClr val="bg1"/>
                </a:solidFill>
              </a:rPr>
              <a:t>malvikasharan</a:t>
            </a:r>
            <a:r>
              <a:rPr lang="de-DE" sz="1200" dirty="0">
                <a:solidFill>
                  <a:schemeClr val="bg1"/>
                </a:solidFill>
              </a:rPr>
              <a:t>, @</a:t>
            </a:r>
            <a:r>
              <a:rPr lang="de-DE" sz="1200" dirty="0" err="1">
                <a:solidFill>
                  <a:schemeClr val="bg1"/>
                </a:solidFill>
              </a:rPr>
              <a:t>turingway</a:t>
            </a:r>
            <a:r>
              <a:rPr lang="de-DE" sz="1200" dirty="0">
                <a:solidFill>
                  <a:schemeClr val="bg1"/>
                </a:solidFill>
              </a:rPr>
              <a:t>,</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openlifesci</a:t>
            </a:r>
            <a:r>
              <a:rPr lang="en-GB" sz="1200" dirty="0">
                <a:solidFill>
                  <a:schemeClr val="bg1"/>
                </a:solidFill>
                <a:latin typeface="Arial" panose="020B0604020202020204" pitchFamily="34" charset="0"/>
              </a:rPr>
              <a:t>, Website: </a:t>
            </a:r>
            <a:r>
              <a:rPr lang="en-GB" sz="1200" dirty="0" err="1">
                <a:solidFill>
                  <a:schemeClr val="bg1"/>
                </a:solidFill>
                <a:latin typeface="Arial" panose="020B0604020202020204" pitchFamily="34" charset="0"/>
              </a:rPr>
              <a:t>openlifesci.org</a:t>
            </a:r>
            <a:r>
              <a:rPr lang="en-GB" sz="1200" dirty="0">
                <a:solidFill>
                  <a:schemeClr val="bg1"/>
                </a:solidFill>
                <a:latin typeface="Arial" panose="020B0604020202020204" pitchFamily="34" charset="0"/>
              </a:rPr>
              <a:t>,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1637796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Google Shape;262;p43">
            <a:extLst>
              <a:ext uri="{FF2B5EF4-FFF2-40B4-BE49-F238E27FC236}">
                <a16:creationId xmlns:a16="http://schemas.microsoft.com/office/drawing/2014/main" id="{52B9BD77-E578-D644-B738-D752A7A15902}"/>
              </a:ext>
            </a:extLst>
          </p:cNvPr>
          <p:cNvSpPr txBox="1"/>
          <p:nvPr/>
        </p:nvSpPr>
        <p:spPr>
          <a:xfrm>
            <a:off x="3367944" y="4498294"/>
            <a:ext cx="3399900" cy="339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dirty="0">
                <a:solidFill>
                  <a:schemeClr val="bg1"/>
                </a:solidFill>
                <a:uFill>
                  <a:noFill/>
                </a:uFill>
                <a:latin typeface="+mn-lt"/>
                <a:ea typeface="Raleway"/>
                <a:cs typeface="Raleway"/>
                <a:sym typeface="Raleway"/>
                <a:hlinkClick r:id="rId3">
                  <a:extLst>
                    <a:ext uri="{A12FA001-AC4F-418D-AE19-62706E023703}">
                      <ahyp:hlinkClr xmlns:ahyp="http://schemas.microsoft.com/office/drawing/2018/hyperlinkcolor" val="tx"/>
                    </a:ext>
                  </a:extLst>
                </a:hlinkClick>
              </a:rPr>
              <a:t>openlifesci.org</a:t>
            </a:r>
            <a:endParaRPr sz="1800" dirty="0">
              <a:solidFill>
                <a:schemeClr val="bg1"/>
              </a:solidFill>
              <a:latin typeface="+mn-lt"/>
              <a:ea typeface="Raleway"/>
              <a:cs typeface="Raleway"/>
              <a:sym typeface="Raleway"/>
            </a:endParaRPr>
          </a:p>
        </p:txBody>
      </p:sp>
      <p:pic>
        <p:nvPicPr>
          <p:cNvPr id="21" name="Google Shape;263;p43">
            <a:extLst>
              <a:ext uri="{FF2B5EF4-FFF2-40B4-BE49-F238E27FC236}">
                <a16:creationId xmlns:a16="http://schemas.microsoft.com/office/drawing/2014/main" id="{D6FA8B12-6FCF-FD46-96F2-78089C14B00A}"/>
              </a:ext>
            </a:extLst>
          </p:cNvPr>
          <p:cNvPicPr preferRelativeResize="0"/>
          <p:nvPr/>
        </p:nvPicPr>
        <p:blipFill>
          <a:blip r:embed="rId4" cstate="hqprint">
            <a:alphaModFix/>
            <a:extLst>
              <a:ext uri="{28A0092B-C50C-407E-A947-70E740481C1C}">
                <a14:useLocalDpi xmlns:a14="http://schemas.microsoft.com/office/drawing/2010/main"/>
              </a:ext>
            </a:extLst>
          </a:blip>
          <a:stretch>
            <a:fillRect/>
          </a:stretch>
        </p:blipFill>
        <p:spPr>
          <a:xfrm>
            <a:off x="712292" y="4474932"/>
            <a:ext cx="475626" cy="386026"/>
          </a:xfrm>
          <a:prstGeom prst="rect">
            <a:avLst/>
          </a:prstGeom>
          <a:noFill/>
          <a:ln>
            <a:noFill/>
          </a:ln>
        </p:spPr>
      </p:pic>
      <p:sp>
        <p:nvSpPr>
          <p:cNvPr id="22" name="Google Shape;264;p43">
            <a:extLst>
              <a:ext uri="{FF2B5EF4-FFF2-40B4-BE49-F238E27FC236}">
                <a16:creationId xmlns:a16="http://schemas.microsoft.com/office/drawing/2014/main" id="{669ECECD-648E-6146-8207-A97034C4158A}"/>
              </a:ext>
            </a:extLst>
          </p:cNvPr>
          <p:cNvSpPr txBox="1"/>
          <p:nvPr/>
        </p:nvSpPr>
        <p:spPr>
          <a:xfrm>
            <a:off x="1036769" y="4514606"/>
            <a:ext cx="2287200" cy="339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dirty="0">
                <a:solidFill>
                  <a:schemeClr val="bg1"/>
                </a:solidFill>
                <a:latin typeface="+mn-lt"/>
                <a:ea typeface="Raleway"/>
                <a:cs typeface="Raleway"/>
                <a:sym typeface="Raleway"/>
              </a:rPr>
              <a:t>&amp;           </a:t>
            </a:r>
            <a:r>
              <a:rPr lang="en-GB" sz="1800" dirty="0" err="1">
                <a:solidFill>
                  <a:schemeClr val="bg1"/>
                </a:solidFill>
                <a:latin typeface="+mn-lt"/>
                <a:ea typeface="Raleway"/>
                <a:cs typeface="Raleway"/>
                <a:sym typeface="Raleway"/>
              </a:rPr>
              <a:t>openlifesci</a:t>
            </a:r>
            <a:endParaRPr sz="1800" dirty="0">
              <a:solidFill>
                <a:schemeClr val="bg1"/>
              </a:solidFill>
              <a:latin typeface="+mn-lt"/>
              <a:ea typeface="Raleway"/>
              <a:cs typeface="Raleway"/>
              <a:sym typeface="Raleway"/>
            </a:endParaRPr>
          </a:p>
        </p:txBody>
      </p:sp>
      <p:pic>
        <p:nvPicPr>
          <p:cNvPr id="23" name="Google Shape;265;p43">
            <a:extLst>
              <a:ext uri="{FF2B5EF4-FFF2-40B4-BE49-F238E27FC236}">
                <a16:creationId xmlns:a16="http://schemas.microsoft.com/office/drawing/2014/main" id="{8AF0B4C5-FD5A-DC46-9952-F354487DFEEE}"/>
              </a:ext>
            </a:extLst>
          </p:cNvPr>
          <p:cNvPicPr preferRelativeResize="0"/>
          <p:nvPr/>
        </p:nvPicPr>
        <p:blipFill>
          <a:blip r:embed="rId5" cstate="hqprint">
            <a:alphaModFix/>
            <a:extLst>
              <a:ext uri="{28A0092B-C50C-407E-A947-70E740481C1C}">
                <a14:useLocalDpi xmlns:a14="http://schemas.microsoft.com/office/drawing/2010/main"/>
              </a:ext>
            </a:extLst>
          </a:blip>
          <a:stretch>
            <a:fillRect/>
          </a:stretch>
        </p:blipFill>
        <p:spPr>
          <a:xfrm>
            <a:off x="1415719" y="4435881"/>
            <a:ext cx="475624" cy="464126"/>
          </a:xfrm>
          <a:prstGeom prst="rect">
            <a:avLst/>
          </a:prstGeom>
          <a:noFill/>
          <a:ln>
            <a:noFill/>
          </a:ln>
        </p:spPr>
      </p:pic>
      <p:pic>
        <p:nvPicPr>
          <p:cNvPr id="24" name="Google Shape;266;p43">
            <a:extLst>
              <a:ext uri="{FF2B5EF4-FFF2-40B4-BE49-F238E27FC236}">
                <a16:creationId xmlns:a16="http://schemas.microsoft.com/office/drawing/2014/main" id="{1B8CB241-79A0-A04A-8658-8D60CA1A955E}"/>
              </a:ext>
            </a:extLst>
          </p:cNvPr>
          <p:cNvPicPr preferRelativeResize="0"/>
          <p:nvPr/>
        </p:nvPicPr>
        <p:blipFill>
          <a:blip r:embed="rId6" cstate="hqprint">
            <a:alphaModFix/>
            <a:extLst>
              <a:ext uri="{28A0092B-C50C-407E-A947-70E740481C1C}">
                <a14:useLocalDpi xmlns:a14="http://schemas.microsoft.com/office/drawing/2010/main"/>
              </a:ext>
            </a:extLst>
          </a:blip>
          <a:stretch>
            <a:fillRect/>
          </a:stretch>
        </p:blipFill>
        <p:spPr>
          <a:xfrm>
            <a:off x="3825569" y="4474931"/>
            <a:ext cx="386024" cy="386024"/>
          </a:xfrm>
          <a:prstGeom prst="rect">
            <a:avLst/>
          </a:prstGeom>
          <a:noFill/>
          <a:ln>
            <a:noFill/>
          </a:ln>
        </p:spPr>
      </p:pic>
      <p:pic>
        <p:nvPicPr>
          <p:cNvPr id="26" name="Picture 25">
            <a:extLst>
              <a:ext uri="{FF2B5EF4-FFF2-40B4-BE49-F238E27FC236}">
                <a16:creationId xmlns:a16="http://schemas.microsoft.com/office/drawing/2014/main" id="{DE4FB909-5636-C24A-B869-AF57A48B39A5}"/>
              </a:ext>
            </a:extLst>
          </p:cNvPr>
          <p:cNvPicPr>
            <a:picLocks noChangeAspect="1"/>
          </p:cNvPicPr>
          <p:nvPr/>
        </p:nvPicPr>
        <p:blipFill>
          <a:blip r:embed="rId7"/>
          <a:stretch>
            <a:fillRect/>
          </a:stretch>
        </p:blipFill>
        <p:spPr>
          <a:xfrm>
            <a:off x="6910976" y="258668"/>
            <a:ext cx="1930400" cy="1041400"/>
          </a:xfrm>
          <a:prstGeom prst="rect">
            <a:avLst/>
          </a:prstGeom>
        </p:spPr>
      </p:pic>
      <p:sp>
        <p:nvSpPr>
          <p:cNvPr id="27" name="Text Placeholder 1">
            <a:extLst>
              <a:ext uri="{FF2B5EF4-FFF2-40B4-BE49-F238E27FC236}">
                <a16:creationId xmlns:a16="http://schemas.microsoft.com/office/drawing/2014/main" id="{3C942D2D-1F2E-5943-8C8B-97A34BD2C01E}"/>
              </a:ext>
            </a:extLst>
          </p:cNvPr>
          <p:cNvSpPr>
            <a:spLocks noGrp="1"/>
          </p:cNvSpPr>
          <p:nvPr>
            <p:ph type="body" sz="quarter" idx="13"/>
          </p:nvPr>
        </p:nvSpPr>
        <p:spPr>
          <a:xfrm>
            <a:off x="431799" y="702659"/>
            <a:ext cx="3921125" cy="545115"/>
          </a:xfrm>
        </p:spPr>
        <p:txBody>
          <a:bodyPr/>
          <a:lstStyle/>
          <a:p>
            <a:r>
              <a:rPr lang="en-GB" sz="3200" dirty="0"/>
              <a:t>Program Structure</a:t>
            </a:r>
            <a:endParaRPr lang="en-US" sz="3200" dirty="0"/>
          </a:p>
        </p:txBody>
      </p:sp>
      <p:sp>
        <p:nvSpPr>
          <p:cNvPr id="10" name="Google Shape;258;p43">
            <a:extLst>
              <a:ext uri="{FF2B5EF4-FFF2-40B4-BE49-F238E27FC236}">
                <a16:creationId xmlns:a16="http://schemas.microsoft.com/office/drawing/2014/main" id="{D59C340B-E1E7-BD41-871D-8CD070D32DA2}"/>
              </a:ext>
            </a:extLst>
          </p:cNvPr>
          <p:cNvSpPr txBox="1">
            <a:spLocks/>
          </p:cNvSpPr>
          <p:nvPr/>
        </p:nvSpPr>
        <p:spPr>
          <a:xfrm>
            <a:off x="589200" y="1765737"/>
            <a:ext cx="7556317" cy="2801787"/>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spcAft>
                <a:spcPts val="1600"/>
              </a:spcAft>
              <a:buFont typeface="Arial" panose="020B0604020202020204" pitchFamily="34" charset="0"/>
              <a:buNone/>
            </a:pPr>
            <a:r>
              <a:rPr lang="en-GB" sz="2300" dirty="0">
                <a:solidFill>
                  <a:schemeClr val="bg1"/>
                </a:solidFill>
                <a:ea typeface="Raleway"/>
                <a:cs typeface="Raleway"/>
                <a:sym typeface="Raleway"/>
              </a:rPr>
              <a:t>16-week long mentorship and cohort-based training</a:t>
            </a:r>
          </a:p>
        </p:txBody>
      </p:sp>
      <p:sp>
        <p:nvSpPr>
          <p:cNvPr id="11" name="Google Shape;259;p43">
            <a:extLst>
              <a:ext uri="{FF2B5EF4-FFF2-40B4-BE49-F238E27FC236}">
                <a16:creationId xmlns:a16="http://schemas.microsoft.com/office/drawing/2014/main" id="{71435CFE-065C-1445-82A2-1BAC29792428}"/>
              </a:ext>
            </a:extLst>
          </p:cNvPr>
          <p:cNvSpPr/>
          <p:nvPr/>
        </p:nvSpPr>
        <p:spPr>
          <a:xfrm>
            <a:off x="467350" y="3019775"/>
            <a:ext cx="7877100" cy="427800"/>
          </a:xfrm>
          <a:prstGeom prst="chevron">
            <a:avLst>
              <a:gd name="adj" fmla="val 5000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b="1" dirty="0">
                <a:latin typeface="+mj-lt"/>
                <a:ea typeface="Raleway"/>
                <a:cs typeface="Raleway"/>
                <a:sym typeface="Raleway"/>
              </a:rPr>
              <a:t>1 on 1 mentoring</a:t>
            </a:r>
            <a:endParaRPr b="1" dirty="0">
              <a:latin typeface="+mj-lt"/>
              <a:ea typeface="Raleway"/>
              <a:cs typeface="Raleway"/>
              <a:sym typeface="Raleway"/>
            </a:endParaRPr>
          </a:p>
        </p:txBody>
      </p:sp>
      <p:sp>
        <p:nvSpPr>
          <p:cNvPr id="12" name="Google Shape;260;p43">
            <a:extLst>
              <a:ext uri="{FF2B5EF4-FFF2-40B4-BE49-F238E27FC236}">
                <a16:creationId xmlns:a16="http://schemas.microsoft.com/office/drawing/2014/main" id="{D5C317ED-94BF-4F49-A6D4-8873ADF14253}"/>
              </a:ext>
            </a:extLst>
          </p:cNvPr>
          <p:cNvSpPr/>
          <p:nvPr/>
        </p:nvSpPr>
        <p:spPr>
          <a:xfrm>
            <a:off x="1040250" y="2665025"/>
            <a:ext cx="2210700" cy="1137300"/>
          </a:xfrm>
          <a:prstGeom prst="roundRect">
            <a:avLst>
              <a:gd name="adj" fmla="val 11924"/>
            </a:avLst>
          </a:prstGeom>
          <a:solidFill>
            <a:srgbClr val="2EC65C">
              <a:alpha val="6292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500" dirty="0">
                <a:latin typeface="+mj-lt"/>
                <a:ea typeface="Raleway"/>
                <a:cs typeface="Raleway"/>
                <a:sym typeface="Raleway"/>
              </a:rPr>
              <a:t>Cohort-based training</a:t>
            </a:r>
            <a:endParaRPr sz="1500" dirty="0">
              <a:latin typeface="+mj-lt"/>
              <a:ea typeface="Raleway"/>
              <a:cs typeface="Raleway"/>
              <a:sym typeface="Raleway"/>
            </a:endParaRPr>
          </a:p>
        </p:txBody>
      </p:sp>
      <p:sp>
        <p:nvSpPr>
          <p:cNvPr id="13" name="Google Shape;261;p43">
            <a:extLst>
              <a:ext uri="{FF2B5EF4-FFF2-40B4-BE49-F238E27FC236}">
                <a16:creationId xmlns:a16="http://schemas.microsoft.com/office/drawing/2014/main" id="{F0932714-FBA3-C54D-8BDB-EFAA93603B97}"/>
              </a:ext>
            </a:extLst>
          </p:cNvPr>
          <p:cNvSpPr/>
          <p:nvPr/>
        </p:nvSpPr>
        <p:spPr>
          <a:xfrm>
            <a:off x="5524925" y="2665025"/>
            <a:ext cx="2210700" cy="1137300"/>
          </a:xfrm>
          <a:prstGeom prst="roundRect">
            <a:avLst>
              <a:gd name="adj" fmla="val 11924"/>
            </a:avLst>
          </a:prstGeom>
          <a:solidFill>
            <a:srgbClr val="2EC65C">
              <a:alpha val="6292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dirty="0">
                <a:latin typeface="+mj-lt"/>
                <a:ea typeface="Raleway"/>
                <a:cs typeface="Raleway"/>
                <a:sym typeface="Raleway"/>
              </a:rPr>
              <a:t>Hands on practice</a:t>
            </a:r>
            <a:endParaRPr dirty="0">
              <a:latin typeface="+mj-lt"/>
              <a:ea typeface="Raleway"/>
              <a:cs typeface="Raleway"/>
              <a:sym typeface="Raleway"/>
            </a:endParaRPr>
          </a:p>
        </p:txBody>
      </p:sp>
    </p:spTree>
    <p:extLst>
      <p:ext uri="{BB962C8B-B14F-4D97-AF65-F5344CB8AC3E}">
        <p14:creationId xmlns:p14="http://schemas.microsoft.com/office/powerpoint/2010/main" val="3858624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Google Shape;262;p43">
            <a:extLst>
              <a:ext uri="{FF2B5EF4-FFF2-40B4-BE49-F238E27FC236}">
                <a16:creationId xmlns:a16="http://schemas.microsoft.com/office/drawing/2014/main" id="{52B9BD77-E578-D644-B738-D752A7A15902}"/>
              </a:ext>
            </a:extLst>
          </p:cNvPr>
          <p:cNvSpPr txBox="1"/>
          <p:nvPr/>
        </p:nvSpPr>
        <p:spPr>
          <a:xfrm>
            <a:off x="3367944" y="4498294"/>
            <a:ext cx="3399900" cy="339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dirty="0">
                <a:solidFill>
                  <a:schemeClr val="bg1"/>
                </a:solidFill>
                <a:uFill>
                  <a:noFill/>
                </a:uFill>
                <a:latin typeface="+mn-lt"/>
                <a:ea typeface="Raleway"/>
                <a:cs typeface="Raleway"/>
                <a:sym typeface="Raleway"/>
                <a:hlinkClick r:id="rId3">
                  <a:extLst>
                    <a:ext uri="{A12FA001-AC4F-418D-AE19-62706E023703}">
                      <ahyp:hlinkClr xmlns:ahyp="http://schemas.microsoft.com/office/drawing/2018/hyperlinkcolor" val="tx"/>
                    </a:ext>
                  </a:extLst>
                </a:hlinkClick>
              </a:rPr>
              <a:t>openlifesci.org</a:t>
            </a:r>
            <a:endParaRPr sz="1800" dirty="0">
              <a:solidFill>
                <a:schemeClr val="bg1"/>
              </a:solidFill>
              <a:latin typeface="+mn-lt"/>
              <a:ea typeface="Raleway"/>
              <a:cs typeface="Raleway"/>
              <a:sym typeface="Raleway"/>
            </a:endParaRPr>
          </a:p>
        </p:txBody>
      </p:sp>
      <p:pic>
        <p:nvPicPr>
          <p:cNvPr id="21" name="Google Shape;263;p43">
            <a:extLst>
              <a:ext uri="{FF2B5EF4-FFF2-40B4-BE49-F238E27FC236}">
                <a16:creationId xmlns:a16="http://schemas.microsoft.com/office/drawing/2014/main" id="{D6FA8B12-6FCF-FD46-96F2-78089C14B00A}"/>
              </a:ext>
            </a:extLst>
          </p:cNvPr>
          <p:cNvPicPr preferRelativeResize="0"/>
          <p:nvPr/>
        </p:nvPicPr>
        <p:blipFill>
          <a:blip r:embed="rId4" cstate="hqprint">
            <a:alphaModFix/>
            <a:extLst>
              <a:ext uri="{28A0092B-C50C-407E-A947-70E740481C1C}">
                <a14:useLocalDpi xmlns:a14="http://schemas.microsoft.com/office/drawing/2010/main"/>
              </a:ext>
            </a:extLst>
          </a:blip>
          <a:stretch>
            <a:fillRect/>
          </a:stretch>
        </p:blipFill>
        <p:spPr>
          <a:xfrm>
            <a:off x="712292" y="4474932"/>
            <a:ext cx="475626" cy="386026"/>
          </a:xfrm>
          <a:prstGeom prst="rect">
            <a:avLst/>
          </a:prstGeom>
          <a:noFill/>
          <a:ln>
            <a:noFill/>
          </a:ln>
        </p:spPr>
      </p:pic>
      <p:sp>
        <p:nvSpPr>
          <p:cNvPr id="22" name="Google Shape;264;p43">
            <a:extLst>
              <a:ext uri="{FF2B5EF4-FFF2-40B4-BE49-F238E27FC236}">
                <a16:creationId xmlns:a16="http://schemas.microsoft.com/office/drawing/2014/main" id="{669ECECD-648E-6146-8207-A97034C4158A}"/>
              </a:ext>
            </a:extLst>
          </p:cNvPr>
          <p:cNvSpPr txBox="1"/>
          <p:nvPr/>
        </p:nvSpPr>
        <p:spPr>
          <a:xfrm>
            <a:off x="1036769" y="4514606"/>
            <a:ext cx="2287200" cy="339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dirty="0">
                <a:solidFill>
                  <a:schemeClr val="bg1"/>
                </a:solidFill>
                <a:latin typeface="+mn-lt"/>
                <a:ea typeface="Raleway"/>
                <a:cs typeface="Raleway"/>
                <a:sym typeface="Raleway"/>
              </a:rPr>
              <a:t>&amp;           </a:t>
            </a:r>
            <a:r>
              <a:rPr lang="en-GB" sz="1800" dirty="0" err="1">
                <a:solidFill>
                  <a:schemeClr val="bg1"/>
                </a:solidFill>
                <a:latin typeface="+mn-lt"/>
                <a:ea typeface="Raleway"/>
                <a:cs typeface="Raleway"/>
                <a:sym typeface="Raleway"/>
              </a:rPr>
              <a:t>openlifesci</a:t>
            </a:r>
            <a:endParaRPr sz="1800" dirty="0">
              <a:solidFill>
                <a:schemeClr val="bg1"/>
              </a:solidFill>
              <a:latin typeface="+mn-lt"/>
              <a:ea typeface="Raleway"/>
              <a:cs typeface="Raleway"/>
              <a:sym typeface="Raleway"/>
            </a:endParaRPr>
          </a:p>
        </p:txBody>
      </p:sp>
      <p:pic>
        <p:nvPicPr>
          <p:cNvPr id="23" name="Google Shape;265;p43">
            <a:extLst>
              <a:ext uri="{FF2B5EF4-FFF2-40B4-BE49-F238E27FC236}">
                <a16:creationId xmlns:a16="http://schemas.microsoft.com/office/drawing/2014/main" id="{8AF0B4C5-FD5A-DC46-9952-F354487DFEEE}"/>
              </a:ext>
            </a:extLst>
          </p:cNvPr>
          <p:cNvPicPr preferRelativeResize="0"/>
          <p:nvPr/>
        </p:nvPicPr>
        <p:blipFill>
          <a:blip r:embed="rId5" cstate="hqprint">
            <a:alphaModFix/>
            <a:extLst>
              <a:ext uri="{28A0092B-C50C-407E-A947-70E740481C1C}">
                <a14:useLocalDpi xmlns:a14="http://schemas.microsoft.com/office/drawing/2010/main"/>
              </a:ext>
            </a:extLst>
          </a:blip>
          <a:stretch>
            <a:fillRect/>
          </a:stretch>
        </p:blipFill>
        <p:spPr>
          <a:xfrm>
            <a:off x="1415719" y="4435881"/>
            <a:ext cx="475624" cy="464126"/>
          </a:xfrm>
          <a:prstGeom prst="rect">
            <a:avLst/>
          </a:prstGeom>
          <a:noFill/>
          <a:ln>
            <a:noFill/>
          </a:ln>
        </p:spPr>
      </p:pic>
      <p:pic>
        <p:nvPicPr>
          <p:cNvPr id="24" name="Google Shape;266;p43">
            <a:extLst>
              <a:ext uri="{FF2B5EF4-FFF2-40B4-BE49-F238E27FC236}">
                <a16:creationId xmlns:a16="http://schemas.microsoft.com/office/drawing/2014/main" id="{1B8CB241-79A0-A04A-8658-8D60CA1A955E}"/>
              </a:ext>
            </a:extLst>
          </p:cNvPr>
          <p:cNvPicPr preferRelativeResize="0"/>
          <p:nvPr/>
        </p:nvPicPr>
        <p:blipFill>
          <a:blip r:embed="rId6" cstate="hqprint">
            <a:alphaModFix/>
            <a:extLst>
              <a:ext uri="{28A0092B-C50C-407E-A947-70E740481C1C}">
                <a14:useLocalDpi xmlns:a14="http://schemas.microsoft.com/office/drawing/2010/main"/>
              </a:ext>
            </a:extLst>
          </a:blip>
          <a:stretch>
            <a:fillRect/>
          </a:stretch>
        </p:blipFill>
        <p:spPr>
          <a:xfrm>
            <a:off x="3825569" y="4474931"/>
            <a:ext cx="386024" cy="386024"/>
          </a:xfrm>
          <a:prstGeom prst="rect">
            <a:avLst/>
          </a:prstGeom>
          <a:noFill/>
          <a:ln>
            <a:noFill/>
          </a:ln>
        </p:spPr>
      </p:pic>
      <p:sp>
        <p:nvSpPr>
          <p:cNvPr id="27" name="Text Placeholder 1">
            <a:extLst>
              <a:ext uri="{FF2B5EF4-FFF2-40B4-BE49-F238E27FC236}">
                <a16:creationId xmlns:a16="http://schemas.microsoft.com/office/drawing/2014/main" id="{3C942D2D-1F2E-5943-8C8B-97A34BD2C01E}"/>
              </a:ext>
            </a:extLst>
          </p:cNvPr>
          <p:cNvSpPr>
            <a:spLocks noGrp="1"/>
          </p:cNvSpPr>
          <p:nvPr>
            <p:ph type="body" sz="quarter" idx="13"/>
          </p:nvPr>
        </p:nvSpPr>
        <p:spPr>
          <a:xfrm>
            <a:off x="431799" y="702659"/>
            <a:ext cx="3921125" cy="545115"/>
          </a:xfrm>
        </p:spPr>
        <p:txBody>
          <a:bodyPr/>
          <a:lstStyle/>
          <a:p>
            <a:r>
              <a:rPr lang="en-GB" sz="3200" dirty="0"/>
              <a:t>Program Structure</a:t>
            </a:r>
            <a:endParaRPr lang="en-US" sz="3200" dirty="0"/>
          </a:p>
        </p:txBody>
      </p:sp>
      <p:pic>
        <p:nvPicPr>
          <p:cNvPr id="14" name="Picture 2">
            <a:extLst>
              <a:ext uri="{FF2B5EF4-FFF2-40B4-BE49-F238E27FC236}">
                <a16:creationId xmlns:a16="http://schemas.microsoft.com/office/drawing/2014/main" id="{AA3C2156-BC48-5A40-A57F-080CFD973F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250" y="1516171"/>
            <a:ext cx="8953500" cy="275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744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5C0ECD1-26B7-A14B-8F6E-E75D6A451470}"/>
              </a:ext>
            </a:extLst>
          </p:cNvPr>
          <p:cNvSpPr txBox="1"/>
          <p:nvPr/>
        </p:nvSpPr>
        <p:spPr>
          <a:xfrm>
            <a:off x="8386119" y="972065"/>
            <a:ext cx="0" cy="0"/>
          </a:xfrm>
          <a:prstGeom prst="rect">
            <a:avLst/>
          </a:prstGeom>
          <a:noFill/>
        </p:spPr>
        <p:txBody>
          <a:bodyPr wrap="non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kumimoji="0" lang="en-US" sz="1600" b="0" i="0" u="none" strike="noStrike" kern="1200" cap="none" spc="0" normalizeH="0" baseline="0" noProof="0" dirty="0">
              <a:ln>
                <a:noFill/>
              </a:ln>
              <a:solidFill>
                <a:prstClr val="black"/>
              </a:solidFill>
              <a:effectLst/>
              <a:uLnTx/>
              <a:uFillTx/>
              <a:latin typeface="+mn-lt"/>
              <a:ea typeface="+mn-ea"/>
              <a:cs typeface="+mn-cs"/>
            </a:endParaRPr>
          </a:p>
        </p:txBody>
      </p:sp>
      <p:sp>
        <p:nvSpPr>
          <p:cNvPr id="6" name="Text Placeholder 2">
            <a:extLst>
              <a:ext uri="{FF2B5EF4-FFF2-40B4-BE49-F238E27FC236}">
                <a16:creationId xmlns:a16="http://schemas.microsoft.com/office/drawing/2014/main" id="{A01B5A7B-C342-9C48-A98F-8848000C9427}"/>
              </a:ext>
            </a:extLst>
          </p:cNvPr>
          <p:cNvSpPr>
            <a:spLocks noGrp="1"/>
          </p:cNvSpPr>
          <p:nvPr>
            <p:ph type="body" sz="quarter" idx="14"/>
          </p:nvPr>
        </p:nvSpPr>
        <p:spPr>
          <a:xfrm>
            <a:off x="828642" y="1068770"/>
            <a:ext cx="7486715" cy="3005959"/>
          </a:xfrm>
        </p:spPr>
        <p:txBody>
          <a:bodyPr/>
          <a:lstStyle/>
          <a:p>
            <a:pPr marL="0" indent="0">
              <a:lnSpc>
                <a:spcPct val="120000"/>
              </a:lnSpc>
              <a:buNone/>
            </a:pPr>
            <a:r>
              <a:rPr lang="en-GB" sz="3400" dirty="0">
                <a:solidFill>
                  <a:srgbClr val="90CAC4"/>
                </a:solidFill>
              </a:rPr>
              <a:t>Open leadership</a:t>
            </a:r>
            <a:r>
              <a:rPr lang="en-GB" sz="3400" dirty="0"/>
              <a:t> is a set of practices and skills people can use and build projects that </a:t>
            </a:r>
            <a:r>
              <a:rPr lang="en-GB" sz="3400" dirty="0">
                <a:solidFill>
                  <a:srgbClr val="90CAC4"/>
                </a:solidFill>
              </a:rPr>
              <a:t>allows them to collaborate </a:t>
            </a:r>
            <a:r>
              <a:rPr lang="en-GB" sz="3400" dirty="0"/>
              <a:t>within </a:t>
            </a:r>
            <a:r>
              <a:rPr lang="en-GB" sz="3400" dirty="0">
                <a:solidFill>
                  <a:srgbClr val="90CAC4"/>
                </a:solidFill>
              </a:rPr>
              <a:t>inclusive communities</a:t>
            </a:r>
            <a:r>
              <a:rPr lang="en-GB" sz="3400" dirty="0"/>
              <a:t>.</a:t>
            </a:r>
            <a:endParaRPr lang="en-GB" sz="3400" dirty="0">
              <a:effectLst/>
            </a:endParaRPr>
          </a:p>
        </p:txBody>
      </p:sp>
      <p:pic>
        <p:nvPicPr>
          <p:cNvPr id="9" name="Google Shape;24;p4">
            <a:extLst>
              <a:ext uri="{FF2B5EF4-FFF2-40B4-BE49-F238E27FC236}">
                <a16:creationId xmlns:a16="http://schemas.microsoft.com/office/drawing/2014/main" id="{80B17953-2D99-7244-8EDF-71377E0498B5}"/>
              </a:ext>
            </a:extLst>
          </p:cNvPr>
          <p:cNvPicPr preferRelativeResize="0">
            <a:picLocks noChangeAspect="1"/>
          </p:cNvPicPr>
          <p:nvPr/>
        </p:nvPicPr>
        <p:blipFill>
          <a:blip r:embed="rId3">
            <a:alphaModFix/>
          </a:blip>
          <a:stretch>
            <a:fillRect/>
          </a:stretch>
        </p:blipFill>
        <p:spPr>
          <a:xfrm>
            <a:off x="228600" y="4734003"/>
            <a:ext cx="1197269" cy="343200"/>
          </a:xfrm>
          <a:prstGeom prst="rect">
            <a:avLst/>
          </a:prstGeom>
          <a:noFill/>
          <a:ln>
            <a:noFill/>
          </a:ln>
        </p:spPr>
      </p:pic>
      <p:sp>
        <p:nvSpPr>
          <p:cNvPr id="10" name="Text Placeholder 14">
            <a:extLst>
              <a:ext uri="{FF2B5EF4-FFF2-40B4-BE49-F238E27FC236}">
                <a16:creationId xmlns:a16="http://schemas.microsoft.com/office/drawing/2014/main" id="{AFB4D05D-03C7-254D-B25E-31E01DE93119}"/>
              </a:ext>
            </a:extLst>
          </p:cNvPr>
          <p:cNvSpPr txBox="1">
            <a:spLocks/>
          </p:cNvSpPr>
          <p:nvPr/>
        </p:nvSpPr>
        <p:spPr>
          <a:xfrm>
            <a:off x="-73572" y="4243668"/>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de-DE" sz="1200" dirty="0">
                <a:solidFill>
                  <a:schemeClr val="bg1"/>
                </a:solidFill>
              </a:rPr>
              <a:t>@</a:t>
            </a:r>
            <a:r>
              <a:rPr lang="de-DE" sz="1200" dirty="0" err="1">
                <a:solidFill>
                  <a:schemeClr val="bg1"/>
                </a:solidFill>
              </a:rPr>
              <a:t>malvikasharan</a:t>
            </a:r>
            <a:r>
              <a:rPr lang="de-DE" sz="1200" dirty="0">
                <a:solidFill>
                  <a:schemeClr val="bg1"/>
                </a:solidFill>
              </a:rPr>
              <a:t>, @</a:t>
            </a:r>
            <a:r>
              <a:rPr lang="de-DE" sz="1200" dirty="0" err="1">
                <a:solidFill>
                  <a:schemeClr val="bg1"/>
                </a:solidFill>
              </a:rPr>
              <a:t>turingway</a:t>
            </a:r>
            <a:r>
              <a:rPr lang="de-DE" sz="1200" dirty="0">
                <a:solidFill>
                  <a:schemeClr val="bg1"/>
                </a:solidFill>
              </a:rPr>
              <a:t>,</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openlifesci</a:t>
            </a:r>
            <a:r>
              <a:rPr lang="en-GB" sz="1200" dirty="0">
                <a:solidFill>
                  <a:schemeClr val="bg1"/>
                </a:solidFill>
                <a:latin typeface="Arial" panose="020B0604020202020204" pitchFamily="34" charset="0"/>
              </a:rPr>
              <a:t>,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4122980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5866F43-00C3-1C45-8CEC-EF1DFD105EEA}"/>
              </a:ext>
            </a:extLst>
          </p:cNvPr>
          <p:cNvSpPr>
            <a:spLocks noGrp="1"/>
          </p:cNvSpPr>
          <p:nvPr>
            <p:ph type="body" sz="quarter" idx="13"/>
          </p:nvPr>
        </p:nvSpPr>
        <p:spPr>
          <a:xfrm>
            <a:off x="431799" y="702659"/>
            <a:ext cx="5044091" cy="545115"/>
          </a:xfrm>
        </p:spPr>
        <p:txBody>
          <a:bodyPr/>
          <a:lstStyle/>
          <a:p>
            <a:r>
              <a:rPr lang="en-US" dirty="0"/>
              <a:t>Design for Collaboration</a:t>
            </a:r>
          </a:p>
        </p:txBody>
      </p:sp>
      <p:sp>
        <p:nvSpPr>
          <p:cNvPr id="5" name="Text Placeholder 4">
            <a:extLst>
              <a:ext uri="{FF2B5EF4-FFF2-40B4-BE49-F238E27FC236}">
                <a16:creationId xmlns:a16="http://schemas.microsoft.com/office/drawing/2014/main" id="{3A85B6EF-33AC-3246-A085-1EBC4E4CFFF8}"/>
              </a:ext>
            </a:extLst>
          </p:cNvPr>
          <p:cNvSpPr>
            <a:spLocks noGrp="1"/>
          </p:cNvSpPr>
          <p:nvPr>
            <p:ph type="body" sz="quarter" idx="18"/>
          </p:nvPr>
        </p:nvSpPr>
        <p:spPr/>
        <p:txBody>
          <a:bodyPr/>
          <a:lstStyle/>
          <a:p>
            <a:r>
              <a:rPr lang="de-DE" sz="1200" dirty="0"/>
              <a:t>@</a:t>
            </a:r>
            <a:r>
              <a:rPr lang="de-DE" sz="1200" dirty="0" err="1"/>
              <a:t>malvikasharan</a:t>
            </a:r>
            <a:r>
              <a:rPr lang="de-DE" sz="1200" dirty="0"/>
              <a:t>,</a:t>
            </a:r>
            <a:r>
              <a:rPr lang="en-GB" sz="1200" dirty="0">
                <a:latin typeface="Arial" panose="020B0604020202020204" pitchFamily="34" charset="0"/>
              </a:rPr>
              <a:t> </a:t>
            </a:r>
            <a:r>
              <a:rPr lang="en-GB" sz="1200" dirty="0"/>
              <a:t>DOI: 10.5281/zenodo.5017713</a:t>
            </a:r>
            <a:endParaRPr lang="en-US" sz="1200" dirty="0"/>
          </a:p>
        </p:txBody>
      </p:sp>
      <p:grpSp>
        <p:nvGrpSpPr>
          <p:cNvPr id="11" name="Group 10">
            <a:extLst>
              <a:ext uri="{FF2B5EF4-FFF2-40B4-BE49-F238E27FC236}">
                <a16:creationId xmlns:a16="http://schemas.microsoft.com/office/drawing/2014/main" id="{52534DF1-CC62-1843-87A4-14C9210EC594}"/>
              </a:ext>
            </a:extLst>
          </p:cNvPr>
          <p:cNvGrpSpPr/>
          <p:nvPr/>
        </p:nvGrpSpPr>
        <p:grpSpPr>
          <a:xfrm>
            <a:off x="784769" y="1433351"/>
            <a:ext cx="1764891" cy="1516408"/>
            <a:chOff x="700013" y="1051576"/>
            <a:chExt cx="2006426" cy="1798983"/>
          </a:xfrm>
        </p:grpSpPr>
        <p:sp>
          <p:nvSpPr>
            <p:cNvPr id="12" name="Oval 11">
              <a:extLst>
                <a:ext uri="{FF2B5EF4-FFF2-40B4-BE49-F238E27FC236}">
                  <a16:creationId xmlns:a16="http://schemas.microsoft.com/office/drawing/2014/main" id="{86F5177B-4259-A741-B2DD-02E174FEC088}"/>
                </a:ext>
              </a:extLst>
            </p:cNvPr>
            <p:cNvSpPr/>
            <p:nvPr/>
          </p:nvSpPr>
          <p:spPr>
            <a:xfrm>
              <a:off x="803734" y="1051576"/>
              <a:ext cx="1798983" cy="17989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3" name="Google Shape;384;p70">
              <a:extLst>
                <a:ext uri="{FF2B5EF4-FFF2-40B4-BE49-F238E27FC236}">
                  <a16:creationId xmlns:a16="http://schemas.microsoft.com/office/drawing/2014/main" id="{0A26E971-E5DA-D14A-93FF-91DB10ACA238}"/>
                </a:ext>
              </a:extLst>
            </p:cNvPr>
            <p:cNvPicPr preferRelativeResize="0"/>
            <p:nvPr/>
          </p:nvPicPr>
          <p:blipFill rotWithShape="1">
            <a:blip r:embed="rId3">
              <a:alphaModFix/>
              <a:extLst>
                <a:ext uri="{28A0092B-C50C-407E-A947-70E740481C1C}">
                  <a14:useLocalDpi xmlns:a14="http://schemas.microsoft.com/office/drawing/2010/main"/>
                </a:ext>
              </a:extLst>
            </a:blip>
            <a:srcRect b="16548"/>
            <a:stretch/>
          </p:blipFill>
          <p:spPr>
            <a:xfrm>
              <a:off x="700013" y="1089878"/>
              <a:ext cx="2006426" cy="1674425"/>
            </a:xfrm>
            <a:prstGeom prst="rect">
              <a:avLst/>
            </a:prstGeom>
            <a:noFill/>
            <a:ln>
              <a:noFill/>
            </a:ln>
          </p:spPr>
        </p:pic>
      </p:grpSp>
      <p:sp>
        <p:nvSpPr>
          <p:cNvPr id="14" name="Google Shape;385;p70">
            <a:extLst>
              <a:ext uri="{FF2B5EF4-FFF2-40B4-BE49-F238E27FC236}">
                <a16:creationId xmlns:a16="http://schemas.microsoft.com/office/drawing/2014/main" id="{EBCB2D38-C037-CD40-9D4C-4773C943D4E9}"/>
              </a:ext>
            </a:extLst>
          </p:cNvPr>
          <p:cNvSpPr txBox="1"/>
          <p:nvPr/>
        </p:nvSpPr>
        <p:spPr>
          <a:xfrm>
            <a:off x="1425869" y="4449599"/>
            <a:ext cx="5787900" cy="693900"/>
          </a:xfrm>
          <a:prstGeom prst="rect">
            <a:avLst/>
          </a:prstGeom>
          <a:noFill/>
          <a:ln>
            <a:noFill/>
          </a:ln>
        </p:spPr>
        <p:txBody>
          <a:bodyPr spcFirstLastPara="1" wrap="square" lIns="91425" tIns="91425" rIns="91425" bIns="9142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 sz="2000" b="1" kern="0" dirty="0">
                <a:solidFill>
                  <a:schemeClr val="bg1"/>
                </a:solidFill>
                <a:latin typeface="Zilla Slab"/>
                <a:ea typeface="Zilla Slab"/>
                <a:cs typeface="Zilla Slab"/>
                <a:sym typeface="Zilla Slab"/>
              </a:rPr>
              <a:t>Open Leadership Program</a:t>
            </a:r>
            <a:endParaRPr kumimoji="0" sz="2000" b="1" i="0" strike="noStrike" kern="0" cap="none" spc="0" normalizeH="0" baseline="0" noProof="0" dirty="0">
              <a:ln>
                <a:noFill/>
              </a:ln>
              <a:solidFill>
                <a:schemeClr val="bg1"/>
              </a:solidFill>
              <a:effectLst/>
              <a:uLnTx/>
              <a:uFillTx/>
              <a:latin typeface="Zilla Slab"/>
              <a:ea typeface="Zilla Slab"/>
              <a:cs typeface="Zilla Slab"/>
              <a:sym typeface="Zilla Slab"/>
            </a:endParaRPr>
          </a:p>
        </p:txBody>
      </p:sp>
      <p:pic>
        <p:nvPicPr>
          <p:cNvPr id="15" name="Google Shape;24;p4">
            <a:extLst>
              <a:ext uri="{FF2B5EF4-FFF2-40B4-BE49-F238E27FC236}">
                <a16:creationId xmlns:a16="http://schemas.microsoft.com/office/drawing/2014/main" id="{26C6B0BD-5671-364C-9C36-09585207CA62}"/>
              </a:ext>
            </a:extLst>
          </p:cNvPr>
          <p:cNvPicPr preferRelativeResize="0">
            <a:picLocks noChangeAspect="1"/>
          </p:cNvPicPr>
          <p:nvPr/>
        </p:nvPicPr>
        <p:blipFill>
          <a:blip r:embed="rId4">
            <a:alphaModFix/>
          </a:blip>
          <a:stretch>
            <a:fillRect/>
          </a:stretch>
        </p:blipFill>
        <p:spPr>
          <a:xfrm>
            <a:off x="228600" y="4734003"/>
            <a:ext cx="1197269" cy="343200"/>
          </a:xfrm>
          <a:prstGeom prst="rect">
            <a:avLst/>
          </a:prstGeom>
          <a:noFill/>
          <a:ln>
            <a:noFill/>
          </a:ln>
        </p:spPr>
      </p:pic>
      <p:grpSp>
        <p:nvGrpSpPr>
          <p:cNvPr id="17" name="Group 16">
            <a:extLst>
              <a:ext uri="{FF2B5EF4-FFF2-40B4-BE49-F238E27FC236}">
                <a16:creationId xmlns:a16="http://schemas.microsoft.com/office/drawing/2014/main" id="{7D699FEA-0DDD-6144-8949-758243807A7E}"/>
              </a:ext>
            </a:extLst>
          </p:cNvPr>
          <p:cNvGrpSpPr/>
          <p:nvPr/>
        </p:nvGrpSpPr>
        <p:grpSpPr>
          <a:xfrm>
            <a:off x="3706600" y="1344969"/>
            <a:ext cx="1582420" cy="1516408"/>
            <a:chOff x="3672508" y="1051575"/>
            <a:chExt cx="1798983" cy="1798983"/>
          </a:xfrm>
        </p:grpSpPr>
        <p:sp>
          <p:nvSpPr>
            <p:cNvPr id="18" name="Oval 17">
              <a:extLst>
                <a:ext uri="{FF2B5EF4-FFF2-40B4-BE49-F238E27FC236}">
                  <a16:creationId xmlns:a16="http://schemas.microsoft.com/office/drawing/2014/main" id="{60E3DDF7-6D28-8040-A52D-4E9F745B65E2}"/>
                </a:ext>
              </a:extLst>
            </p:cNvPr>
            <p:cNvSpPr/>
            <p:nvPr/>
          </p:nvSpPr>
          <p:spPr>
            <a:xfrm>
              <a:off x="3672508" y="1051575"/>
              <a:ext cx="1798983" cy="17989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9" name="Google Shape;382;p70" descr="fa-share-alt.png">
              <a:extLst>
                <a:ext uri="{FF2B5EF4-FFF2-40B4-BE49-F238E27FC236}">
                  <a16:creationId xmlns:a16="http://schemas.microsoft.com/office/drawing/2014/main" id="{234B980E-ABD7-A54A-A155-AA7303B7AE61}"/>
                </a:ext>
              </a:extLst>
            </p:cNvPr>
            <p:cNvPicPr preferRelativeResize="0"/>
            <p:nvPr/>
          </p:nvPicPr>
          <p:blipFill>
            <a:blip r:embed="rId5">
              <a:alphaModFix/>
            </a:blip>
            <a:stretch>
              <a:fillRect/>
            </a:stretch>
          </p:blipFill>
          <p:spPr>
            <a:xfrm>
              <a:off x="3783275" y="1206266"/>
              <a:ext cx="1425052" cy="1425052"/>
            </a:xfrm>
            <a:prstGeom prst="rect">
              <a:avLst/>
            </a:prstGeom>
            <a:noFill/>
            <a:ln>
              <a:noFill/>
            </a:ln>
          </p:spPr>
        </p:pic>
      </p:grpSp>
      <p:sp>
        <p:nvSpPr>
          <p:cNvPr id="20" name="Google Shape;378;p70">
            <a:extLst>
              <a:ext uri="{FF2B5EF4-FFF2-40B4-BE49-F238E27FC236}">
                <a16:creationId xmlns:a16="http://schemas.microsoft.com/office/drawing/2014/main" id="{8EA43B56-D438-B144-8E23-4E1181E15907}"/>
              </a:ext>
            </a:extLst>
          </p:cNvPr>
          <p:cNvSpPr txBox="1">
            <a:spLocks/>
          </p:cNvSpPr>
          <p:nvPr/>
        </p:nvSpPr>
        <p:spPr>
          <a:xfrm>
            <a:off x="6099965" y="3097407"/>
            <a:ext cx="2902012" cy="1596300"/>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0"/>
              </a:spcAft>
              <a:buNone/>
              <a:defRPr/>
            </a:pPr>
            <a:r>
              <a:rPr lang="en-GB" sz="1800" b="1" dirty="0">
                <a:solidFill>
                  <a:schemeClr val="bg1"/>
                </a:solidFill>
                <a:latin typeface="Arial" panose="020B0604020202020204" pitchFamily="34" charset="0"/>
              </a:rPr>
              <a:t>Participation &amp; Inclusion</a:t>
            </a:r>
          </a:p>
          <a:p>
            <a:pPr marL="0" indent="0" algn="ctr">
              <a:spcBef>
                <a:spcPts val="600"/>
              </a:spcBef>
              <a:spcAft>
                <a:spcPts val="0"/>
              </a:spcAft>
              <a:buNone/>
              <a:defRPr/>
            </a:pPr>
            <a:r>
              <a:rPr lang="en-GB" sz="100" dirty="0">
                <a:solidFill>
                  <a:schemeClr val="bg1"/>
                </a:solidFill>
                <a:latin typeface="Arial" panose="020B0604020202020204" pitchFamily="34" charset="0"/>
              </a:rPr>
              <a:t> </a:t>
            </a:r>
            <a:br>
              <a:rPr lang="en-GB" sz="1600" dirty="0">
                <a:solidFill>
                  <a:schemeClr val="bg1"/>
                </a:solidFill>
                <a:latin typeface="Arial" panose="020B0604020202020204" pitchFamily="34" charset="0"/>
              </a:rPr>
            </a:br>
            <a:r>
              <a:rPr lang="en-GB" sz="1600" dirty="0">
                <a:solidFill>
                  <a:schemeClr val="bg1"/>
                </a:solidFill>
                <a:latin typeface="Arial" panose="020B0604020202020204" pitchFamily="34" charset="0"/>
              </a:rPr>
              <a:t>Creates a shared ownership that inspires contributions</a:t>
            </a:r>
            <a:endParaRPr kumimoji="0" lang="en-GB" sz="1600" i="0" u="none" strike="noStrike" kern="1200" cap="none" spc="0" normalizeH="0" baseline="0" noProof="0" dirty="0">
              <a:ln>
                <a:noFill/>
              </a:ln>
              <a:solidFill>
                <a:schemeClr val="bg1"/>
              </a:solidFill>
              <a:effectLst/>
              <a:uLnTx/>
              <a:uFillTx/>
              <a:latin typeface="Arial"/>
            </a:endParaRPr>
          </a:p>
        </p:txBody>
      </p:sp>
      <p:grpSp>
        <p:nvGrpSpPr>
          <p:cNvPr id="21" name="Group 20">
            <a:extLst>
              <a:ext uri="{FF2B5EF4-FFF2-40B4-BE49-F238E27FC236}">
                <a16:creationId xmlns:a16="http://schemas.microsoft.com/office/drawing/2014/main" id="{E0BB0B09-F81B-BC4A-9230-96E848B6D269}"/>
              </a:ext>
            </a:extLst>
          </p:cNvPr>
          <p:cNvGrpSpPr/>
          <p:nvPr/>
        </p:nvGrpSpPr>
        <p:grpSpPr>
          <a:xfrm>
            <a:off x="6537196" y="1360644"/>
            <a:ext cx="1582420" cy="1516408"/>
            <a:chOff x="6437560" y="1027598"/>
            <a:chExt cx="1798983" cy="1798983"/>
          </a:xfrm>
        </p:grpSpPr>
        <p:sp>
          <p:nvSpPr>
            <p:cNvPr id="22" name="Oval 21">
              <a:extLst>
                <a:ext uri="{FF2B5EF4-FFF2-40B4-BE49-F238E27FC236}">
                  <a16:creationId xmlns:a16="http://schemas.microsoft.com/office/drawing/2014/main" id="{03BA3D7F-9574-7647-A944-E9874C9B4452}"/>
                </a:ext>
              </a:extLst>
            </p:cNvPr>
            <p:cNvSpPr/>
            <p:nvPr/>
          </p:nvSpPr>
          <p:spPr>
            <a:xfrm>
              <a:off x="6437560" y="1027598"/>
              <a:ext cx="1798983" cy="17989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3" name="Google Shape;383;p70">
              <a:extLst>
                <a:ext uri="{FF2B5EF4-FFF2-40B4-BE49-F238E27FC236}">
                  <a16:creationId xmlns:a16="http://schemas.microsoft.com/office/drawing/2014/main" id="{BAA93486-D23E-F645-8825-7EB10B6AB717}"/>
                </a:ext>
              </a:extLst>
            </p:cNvPr>
            <p:cNvPicPr preferRelativeResize="0"/>
            <p:nvPr/>
          </p:nvPicPr>
          <p:blipFill>
            <a:blip r:embed="rId6">
              <a:alphaModFix/>
            </a:blip>
            <a:stretch>
              <a:fillRect/>
            </a:stretch>
          </p:blipFill>
          <p:spPr>
            <a:xfrm>
              <a:off x="6538901" y="1128939"/>
              <a:ext cx="1596300" cy="1596300"/>
            </a:xfrm>
            <a:prstGeom prst="rect">
              <a:avLst/>
            </a:prstGeom>
            <a:noFill/>
            <a:ln>
              <a:noFill/>
            </a:ln>
          </p:spPr>
        </p:pic>
      </p:grpSp>
      <p:sp>
        <p:nvSpPr>
          <p:cNvPr id="25" name="Google Shape;376;p70">
            <a:extLst>
              <a:ext uri="{FF2B5EF4-FFF2-40B4-BE49-F238E27FC236}">
                <a16:creationId xmlns:a16="http://schemas.microsoft.com/office/drawing/2014/main" id="{B19BA980-FD29-F846-A4A7-42FB6F99AB88}"/>
              </a:ext>
            </a:extLst>
          </p:cNvPr>
          <p:cNvSpPr txBox="1">
            <a:spLocks/>
          </p:cNvSpPr>
          <p:nvPr/>
        </p:nvSpPr>
        <p:spPr>
          <a:xfrm>
            <a:off x="285265" y="3074899"/>
            <a:ext cx="2763901" cy="1364062"/>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0"/>
              </a:spcAft>
              <a:buNone/>
              <a:defRPr/>
            </a:pPr>
            <a:r>
              <a:rPr lang="en-GB" sz="1800" b="1" dirty="0">
                <a:solidFill>
                  <a:schemeClr val="bg1"/>
                </a:solidFill>
                <a:latin typeface="Arial" panose="020B0604020202020204" pitchFamily="34" charset="0"/>
              </a:rPr>
              <a:t>Understanding</a:t>
            </a:r>
          </a:p>
          <a:p>
            <a:pPr marL="0" indent="0" algn="ctr">
              <a:spcBef>
                <a:spcPts val="600"/>
              </a:spcBef>
              <a:spcAft>
                <a:spcPts val="0"/>
              </a:spcAft>
              <a:buNone/>
              <a:defRPr/>
            </a:pPr>
            <a:r>
              <a:rPr lang="en-GB" sz="100" dirty="0">
                <a:solidFill>
                  <a:schemeClr val="bg1"/>
                </a:solidFill>
                <a:latin typeface="Arial" panose="020B0604020202020204" pitchFamily="34" charset="0"/>
              </a:rPr>
              <a:t> </a:t>
            </a:r>
            <a:br>
              <a:rPr lang="en-GB" sz="1800" dirty="0">
                <a:solidFill>
                  <a:schemeClr val="bg1"/>
                </a:solidFill>
                <a:latin typeface="Arial" panose="020B0604020202020204" pitchFamily="34" charset="0"/>
              </a:rPr>
            </a:br>
            <a:r>
              <a:rPr lang="en-GB" sz="1600" dirty="0">
                <a:solidFill>
                  <a:schemeClr val="bg1"/>
                </a:solidFill>
                <a:latin typeface="Arial" panose="020B0604020202020204" pitchFamily="34" charset="0"/>
              </a:rPr>
              <a:t>Your work is clear, authentic and widely accessible</a:t>
            </a:r>
            <a:endParaRPr kumimoji="0" lang="en-GB" sz="1800" u="none" strike="noStrike" kern="1200" cap="none" spc="0" normalizeH="0" baseline="0" noProof="0" dirty="0">
              <a:ln>
                <a:noFill/>
              </a:ln>
              <a:solidFill>
                <a:schemeClr val="bg1"/>
              </a:solidFill>
              <a:effectLst/>
              <a:uLnTx/>
              <a:uFillTx/>
              <a:latin typeface="Arial"/>
            </a:endParaRPr>
          </a:p>
        </p:txBody>
      </p:sp>
      <p:sp>
        <p:nvSpPr>
          <p:cNvPr id="26" name="Google Shape;377;p70">
            <a:extLst>
              <a:ext uri="{FF2B5EF4-FFF2-40B4-BE49-F238E27FC236}">
                <a16:creationId xmlns:a16="http://schemas.microsoft.com/office/drawing/2014/main" id="{42B6404D-7A73-9349-A0E7-DBA9449D0531}"/>
              </a:ext>
            </a:extLst>
          </p:cNvPr>
          <p:cNvSpPr txBox="1">
            <a:spLocks/>
          </p:cNvSpPr>
          <p:nvPr/>
        </p:nvSpPr>
        <p:spPr>
          <a:xfrm>
            <a:off x="3178894" y="3097407"/>
            <a:ext cx="2648100" cy="1364062"/>
          </a:xfrm>
          <a:prstGeom prst="rect">
            <a:avLst/>
          </a:prstGeom>
        </p:spPr>
        <p:txBody>
          <a:bodyPr spcFirstLastPara="1" wrap="square" lIns="91425" tIns="91425" rIns="91425" bIns="91425"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600"/>
              </a:spcBef>
              <a:spcAft>
                <a:spcPts val="0"/>
              </a:spcAft>
              <a:buNone/>
              <a:defRPr/>
            </a:pPr>
            <a:r>
              <a:rPr lang="en-GB" sz="1800" b="1" dirty="0">
                <a:solidFill>
                  <a:schemeClr val="bg1"/>
                </a:solidFill>
                <a:latin typeface="Arial" panose="020B0604020202020204" pitchFamily="34" charset="0"/>
              </a:rPr>
              <a:t>Sharing</a:t>
            </a:r>
          </a:p>
          <a:p>
            <a:pPr marL="0" indent="0" algn="ctr">
              <a:spcBef>
                <a:spcPts val="600"/>
              </a:spcBef>
              <a:spcAft>
                <a:spcPts val="0"/>
              </a:spcAft>
              <a:buNone/>
              <a:defRPr/>
            </a:pPr>
            <a:r>
              <a:rPr lang="en-GB" sz="100" dirty="0">
                <a:solidFill>
                  <a:schemeClr val="bg1"/>
                </a:solidFill>
                <a:latin typeface="Arial" panose="020B0604020202020204" pitchFamily="34" charset="0"/>
              </a:rPr>
              <a:t> </a:t>
            </a:r>
            <a:br>
              <a:rPr lang="en-GB" sz="1800" dirty="0">
                <a:solidFill>
                  <a:schemeClr val="bg1"/>
                </a:solidFill>
                <a:latin typeface="Arial" panose="020B0604020202020204" pitchFamily="34" charset="0"/>
              </a:rPr>
            </a:br>
            <a:r>
              <a:rPr lang="en-GB" sz="1600" dirty="0">
                <a:solidFill>
                  <a:schemeClr val="bg1"/>
                </a:solidFill>
                <a:latin typeface="Arial" panose="020B0604020202020204" pitchFamily="34" charset="0"/>
              </a:rPr>
              <a:t>Your work can be adapted, reproduced, and built upon</a:t>
            </a:r>
            <a:endParaRPr kumimoji="0" lang="en-GB" sz="1800" i="0" u="none" strike="noStrike" kern="1200" cap="none" spc="0" normalizeH="0" baseline="0" noProof="0" dirty="0">
              <a:ln>
                <a:noFill/>
              </a:ln>
              <a:solidFill>
                <a:schemeClr val="bg1"/>
              </a:solidFill>
              <a:effectLst/>
              <a:uLnTx/>
              <a:uFillTx/>
              <a:latin typeface="Arial"/>
            </a:endParaRPr>
          </a:p>
        </p:txBody>
      </p:sp>
    </p:spTree>
    <p:extLst>
      <p:ext uri="{BB962C8B-B14F-4D97-AF65-F5344CB8AC3E}">
        <p14:creationId xmlns:p14="http://schemas.microsoft.com/office/powerpoint/2010/main" val="1774035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2A268F-86C3-3249-9073-263D568B2B88}"/>
              </a:ext>
            </a:extLst>
          </p:cNvPr>
          <p:cNvSpPr>
            <a:spLocks noGrp="1"/>
          </p:cNvSpPr>
          <p:nvPr>
            <p:ph type="body" sz="quarter" idx="13"/>
          </p:nvPr>
        </p:nvSpPr>
        <p:spPr/>
        <p:txBody>
          <a:bodyPr/>
          <a:lstStyle/>
          <a:p>
            <a:r>
              <a:rPr lang="en-GB" sz="3200" i="1" dirty="0"/>
              <a:t>The Turing Way</a:t>
            </a:r>
            <a:r>
              <a:rPr lang="en-GB" sz="3200" dirty="0"/>
              <a:t> </a:t>
            </a:r>
          </a:p>
          <a:p>
            <a:endParaRPr lang="en-US" sz="3200" dirty="0"/>
          </a:p>
        </p:txBody>
      </p:sp>
      <p:sp>
        <p:nvSpPr>
          <p:cNvPr id="4" name="Text Placeholder 3">
            <a:extLst>
              <a:ext uri="{FF2B5EF4-FFF2-40B4-BE49-F238E27FC236}">
                <a16:creationId xmlns:a16="http://schemas.microsoft.com/office/drawing/2014/main" id="{B5236278-D2FB-D448-BFB9-DDA6832FA12A}"/>
              </a:ext>
            </a:extLst>
          </p:cNvPr>
          <p:cNvSpPr>
            <a:spLocks noGrp="1"/>
          </p:cNvSpPr>
          <p:nvPr>
            <p:ph type="body" sz="quarter" idx="12"/>
          </p:nvPr>
        </p:nvSpPr>
        <p:spPr>
          <a:xfrm>
            <a:off x="385831" y="1415023"/>
            <a:ext cx="7585352" cy="2828670"/>
          </a:xfrm>
        </p:spPr>
        <p:txBody>
          <a:bodyPr/>
          <a:lstStyle/>
          <a:p>
            <a:pPr marL="0" lvl="0" indent="0">
              <a:lnSpc>
                <a:spcPct val="160714"/>
              </a:lnSpc>
              <a:spcBef>
                <a:spcPts val="0"/>
              </a:spcBef>
              <a:spcAft>
                <a:spcPts val="0"/>
              </a:spcAft>
              <a:buClr>
                <a:srgbClr val="90CAC4"/>
              </a:buClr>
              <a:buSzPts val="2800"/>
              <a:buNone/>
            </a:pPr>
            <a:r>
              <a:rPr lang="en-GB" sz="2400" dirty="0">
                <a:solidFill>
                  <a:srgbClr val="90CAC4"/>
                </a:solidFill>
              </a:rPr>
              <a:t>An Open Source guide on Data Science.</a:t>
            </a:r>
            <a:endParaRPr lang="en-GB" sz="2400" dirty="0"/>
          </a:p>
          <a:p>
            <a:pPr marL="0" lvl="0" indent="0">
              <a:lnSpc>
                <a:spcPct val="150000"/>
              </a:lnSpc>
              <a:spcBef>
                <a:spcPts val="800"/>
              </a:spcBef>
              <a:spcAft>
                <a:spcPts val="0"/>
              </a:spcAft>
              <a:buClr>
                <a:schemeClr val="lt1"/>
              </a:buClr>
              <a:buSzPts val="2800"/>
              <a:buNone/>
            </a:pPr>
            <a:r>
              <a:rPr lang="en-GB" sz="2400" dirty="0"/>
              <a:t>We involve and supports a </a:t>
            </a:r>
            <a:r>
              <a:rPr lang="en-GB" sz="2400" b="1" dirty="0"/>
              <a:t>diverse community</a:t>
            </a:r>
            <a:r>
              <a:rPr lang="en-GB" sz="2400" dirty="0"/>
              <a:t> to make data science </a:t>
            </a:r>
            <a:r>
              <a:rPr lang="en-GB" sz="2400" b="1" dirty="0"/>
              <a:t>reproducible, ethical, collaborative and inclusive </a:t>
            </a:r>
            <a:r>
              <a:rPr lang="en-GB" sz="2400" dirty="0"/>
              <a:t>for everyone.</a:t>
            </a:r>
          </a:p>
          <a:p>
            <a:pPr marL="0" lvl="0" indent="0">
              <a:lnSpc>
                <a:spcPct val="160714"/>
              </a:lnSpc>
              <a:spcBef>
                <a:spcPts val="800"/>
              </a:spcBef>
              <a:spcAft>
                <a:spcPts val="0"/>
              </a:spcAft>
              <a:buClr>
                <a:schemeClr val="lt1"/>
              </a:buClr>
              <a:buSzPts val="2800"/>
              <a:buNone/>
            </a:pPr>
            <a:endParaRPr lang="en-GB" sz="2400" dirty="0"/>
          </a:p>
        </p:txBody>
      </p:sp>
      <p:sp>
        <p:nvSpPr>
          <p:cNvPr id="5" name="Text Placeholder 4">
            <a:extLst>
              <a:ext uri="{FF2B5EF4-FFF2-40B4-BE49-F238E27FC236}">
                <a16:creationId xmlns:a16="http://schemas.microsoft.com/office/drawing/2014/main" id="{A9380E56-8171-6046-A76C-4BC86B8176A6}"/>
              </a:ext>
            </a:extLst>
          </p:cNvPr>
          <p:cNvSpPr>
            <a:spLocks noGrp="1"/>
          </p:cNvSpPr>
          <p:nvPr>
            <p:ph type="body" sz="quarter" idx="18"/>
          </p:nvPr>
        </p:nvSpPr>
        <p:spPr>
          <a:xfrm>
            <a:off x="0" y="4279697"/>
            <a:ext cx="9144000" cy="863802"/>
          </a:xfrm>
        </p:spPr>
        <p:txBody>
          <a:bodyPr/>
          <a:lstStyle/>
          <a:p>
            <a:pPr marL="457200" indent="-228600">
              <a:spcBef>
                <a:spcPts val="0"/>
              </a:spcBef>
              <a:spcAft>
                <a:spcPts val="600"/>
              </a:spcAft>
              <a:buClr>
                <a:schemeClr val="lt1"/>
              </a:buClr>
              <a:buSzPts val="1400"/>
            </a:pPr>
            <a:r>
              <a:rPr lang="en-GB" sz="1200" dirty="0">
                <a:latin typeface="Arial" panose="020B0604020202020204" pitchFamily="34" charset="0"/>
              </a:rPr>
              <a:t>@</a:t>
            </a:r>
            <a:r>
              <a:rPr lang="en-GB" sz="1200" dirty="0" err="1">
                <a:latin typeface="Arial" panose="020B0604020202020204" pitchFamily="34" charset="0"/>
              </a:rPr>
              <a:t>malvikasharan</a:t>
            </a:r>
            <a:r>
              <a:rPr lang="en-GB" sz="1200" dirty="0">
                <a:latin typeface="Arial" panose="020B0604020202020204" pitchFamily="34" charset="0"/>
              </a:rPr>
              <a:t> @</a:t>
            </a:r>
            <a:r>
              <a:rPr lang="en-GB" sz="1200" dirty="0" err="1">
                <a:latin typeface="Arial" panose="020B0604020202020204" pitchFamily="34" charset="0"/>
              </a:rPr>
              <a:t>turingway</a:t>
            </a:r>
            <a:r>
              <a:rPr lang="en-GB" sz="1200" dirty="0">
                <a:latin typeface="Arial" panose="020B0604020202020204" pitchFamily="34" charset="0"/>
              </a:rPr>
              <a:t>, CC-BY 4.0, https://</a:t>
            </a:r>
            <a:r>
              <a:rPr lang="en-GB" sz="1200" dirty="0" err="1">
                <a:latin typeface="Arial" panose="020B0604020202020204" pitchFamily="34" charset="0"/>
              </a:rPr>
              <a:t>github.com</a:t>
            </a:r>
            <a:r>
              <a:rPr lang="en-GB" sz="1200" dirty="0">
                <a:latin typeface="Arial" panose="020B0604020202020204" pitchFamily="34" charset="0"/>
              </a:rPr>
              <a:t>/</a:t>
            </a:r>
            <a:r>
              <a:rPr lang="en-GB" sz="1200" dirty="0" err="1">
                <a:latin typeface="Arial" panose="020B0604020202020204" pitchFamily="34" charset="0"/>
              </a:rPr>
              <a:t>alan</a:t>
            </a:r>
            <a:r>
              <a:rPr lang="en-GB" sz="1200" dirty="0">
                <a:latin typeface="Arial" panose="020B0604020202020204" pitchFamily="34" charset="0"/>
              </a:rPr>
              <a:t>-</a:t>
            </a:r>
            <a:r>
              <a:rPr lang="en-GB" sz="1200" dirty="0" err="1">
                <a:latin typeface="Arial" panose="020B0604020202020204" pitchFamily="34" charset="0"/>
              </a:rPr>
              <a:t>turing</a:t>
            </a:r>
            <a:r>
              <a:rPr lang="en-GB" sz="1200" dirty="0">
                <a:latin typeface="Arial" panose="020B0604020202020204" pitchFamily="34" charset="0"/>
              </a:rPr>
              <a:t>-institute/the-</a:t>
            </a:r>
            <a:r>
              <a:rPr lang="en-GB" sz="1200" dirty="0" err="1">
                <a:latin typeface="Arial" panose="020B0604020202020204" pitchFamily="34" charset="0"/>
              </a:rPr>
              <a:t>turing</a:t>
            </a:r>
            <a:r>
              <a:rPr lang="en-GB" sz="1200" dirty="0">
                <a:latin typeface="Arial" panose="020B0604020202020204" pitchFamily="34" charset="0"/>
              </a:rPr>
              <a:t>-way, </a:t>
            </a:r>
            <a:r>
              <a:rPr lang="en-GB" sz="1200" dirty="0"/>
              <a:t>DOI: 10.5281/zenodo.5017713</a:t>
            </a:r>
            <a:endParaRPr lang="en-US" sz="1200" dirty="0"/>
          </a:p>
        </p:txBody>
      </p:sp>
      <p:pic>
        <p:nvPicPr>
          <p:cNvPr id="6" name="Picture 5">
            <a:extLst>
              <a:ext uri="{FF2B5EF4-FFF2-40B4-BE49-F238E27FC236}">
                <a16:creationId xmlns:a16="http://schemas.microsoft.com/office/drawing/2014/main" id="{280CC288-76E5-FD43-9E22-18B74313B4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71183" y="103559"/>
            <a:ext cx="1093305" cy="1275461"/>
          </a:xfrm>
          <a:prstGeom prst="rect">
            <a:avLst/>
          </a:prstGeom>
        </p:spPr>
      </p:pic>
      <p:sp>
        <p:nvSpPr>
          <p:cNvPr id="7" name="Rectangle 6">
            <a:extLst>
              <a:ext uri="{FF2B5EF4-FFF2-40B4-BE49-F238E27FC236}">
                <a16:creationId xmlns:a16="http://schemas.microsoft.com/office/drawing/2014/main" id="{9091F45E-ED31-4145-A4CA-27729D383204}"/>
              </a:ext>
            </a:extLst>
          </p:cNvPr>
          <p:cNvSpPr/>
          <p:nvPr/>
        </p:nvSpPr>
        <p:spPr>
          <a:xfrm>
            <a:off x="279809" y="3976525"/>
            <a:ext cx="8584382" cy="735073"/>
          </a:xfrm>
          <a:prstGeom prst="rect">
            <a:avLst/>
          </a:prstGeom>
        </p:spPr>
        <p:txBody>
          <a:bodyPr wrap="square">
            <a:spAutoFit/>
          </a:bodyPr>
          <a:lstStyle/>
          <a:p>
            <a:pPr marL="0" indent="0">
              <a:lnSpc>
                <a:spcPts val="2500"/>
              </a:lnSpc>
              <a:buNone/>
            </a:pPr>
            <a:r>
              <a:rPr lang="en-GB" i="1" dirty="0">
                <a:solidFill>
                  <a:schemeClr val="bg1"/>
                </a:solidFill>
              </a:rPr>
              <a:t>Community-driven project, led by </a:t>
            </a:r>
            <a:r>
              <a:rPr lang="en-GB" i="1" dirty="0">
                <a:solidFill>
                  <a:srgbClr val="90CAC4"/>
                </a:solidFill>
              </a:rPr>
              <a:t>Kirstie Whitaker and me</a:t>
            </a:r>
            <a:r>
              <a:rPr lang="en-GB" i="1" dirty="0">
                <a:solidFill>
                  <a:schemeClr val="bg1"/>
                </a:solidFill>
              </a:rPr>
              <a:t>.</a:t>
            </a:r>
          </a:p>
          <a:p>
            <a:pPr marL="0" indent="0">
              <a:lnSpc>
                <a:spcPts val="2500"/>
              </a:lnSpc>
              <a:buNone/>
            </a:pPr>
            <a:r>
              <a:rPr lang="en-GB" i="1" dirty="0">
                <a:solidFill>
                  <a:schemeClr val="bg1"/>
                </a:solidFill>
              </a:rPr>
              <a:t>Thanks to all our contributors and users.</a:t>
            </a:r>
            <a:r>
              <a:rPr lang="en-GB" i="1" dirty="0">
                <a:solidFill>
                  <a:schemeClr val="tx1">
                    <a:lumMod val="75000"/>
                    <a:lumOff val="25000"/>
                  </a:schemeClr>
                </a:solidFill>
              </a:rPr>
              <a:t>.</a:t>
            </a:r>
            <a:endParaRPr lang="en-GB" sz="2800" i="1" dirty="0">
              <a:solidFill>
                <a:schemeClr val="tx1">
                  <a:lumMod val="75000"/>
                  <a:lumOff val="25000"/>
                </a:schemeClr>
              </a:solidFill>
            </a:endParaRPr>
          </a:p>
        </p:txBody>
      </p:sp>
    </p:spTree>
    <p:extLst>
      <p:ext uri="{BB962C8B-B14F-4D97-AF65-F5344CB8AC3E}">
        <p14:creationId xmlns:p14="http://schemas.microsoft.com/office/powerpoint/2010/main" val="171094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a:xfrm>
            <a:off x="431799" y="726964"/>
            <a:ext cx="8600989" cy="545115"/>
          </a:xfrm>
        </p:spPr>
        <p:txBody>
          <a:bodyPr/>
          <a:lstStyle/>
          <a:p>
            <a:pPr>
              <a:lnSpc>
                <a:spcPts val="3300"/>
              </a:lnSpc>
            </a:pPr>
            <a:r>
              <a:rPr lang="en-GB" dirty="0">
                <a:latin typeface="Arial" panose="020B0604020202020204" pitchFamily="34" charset="0"/>
              </a:rPr>
              <a:t>Project Status</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a:xfrm>
            <a:off x="0" y="4279697"/>
            <a:ext cx="9144000" cy="863802"/>
          </a:xfrm>
        </p:spPr>
        <p:txBody>
          <a:bodyPr/>
          <a:lstStyle/>
          <a:p>
            <a:r>
              <a:rPr lang="en-GB" sz="1200" dirty="0">
                <a:latin typeface="Arial" panose="020B0604020202020204" pitchFamily="34" charset="0"/>
              </a:rPr>
              <a:t>@</a:t>
            </a:r>
            <a:r>
              <a:rPr lang="en-GB" sz="1200" dirty="0" err="1">
                <a:latin typeface="Arial" panose="020B0604020202020204" pitchFamily="34" charset="0"/>
              </a:rPr>
              <a:t>malvikasharan</a:t>
            </a:r>
            <a:r>
              <a:rPr lang="en-GB" sz="1200" dirty="0">
                <a:latin typeface="Arial" panose="020B0604020202020204" pitchFamily="34" charset="0"/>
              </a:rPr>
              <a:t> @</a:t>
            </a:r>
            <a:r>
              <a:rPr lang="en-GB" sz="1200" dirty="0" err="1">
                <a:latin typeface="Arial" panose="020B0604020202020204" pitchFamily="34" charset="0"/>
              </a:rPr>
              <a:t>turingway</a:t>
            </a:r>
            <a:r>
              <a:rPr lang="en-GB" sz="1200" dirty="0">
                <a:latin typeface="Arial" panose="020B0604020202020204" pitchFamily="34" charset="0"/>
              </a:rPr>
              <a:t>, @</a:t>
            </a:r>
            <a:r>
              <a:rPr lang="en-GB" sz="1200" dirty="0" err="1">
                <a:latin typeface="Arial" panose="020B0604020202020204" pitchFamily="34" charset="0"/>
              </a:rPr>
              <a:t>openlifesci</a:t>
            </a:r>
            <a:r>
              <a:rPr lang="en-GB" sz="1200" dirty="0">
                <a:latin typeface="Arial" panose="020B0604020202020204" pitchFamily="34" charset="0"/>
              </a:rPr>
              <a:t>, CC-BY 4.0, </a:t>
            </a:r>
            <a:r>
              <a:rPr lang="en-GB" sz="1200" dirty="0"/>
              <a:t>DOI: 10.5281/zenodo.5017713</a:t>
            </a:r>
            <a:endParaRPr lang="en-US" sz="1200" dirty="0"/>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sp>
        <p:nvSpPr>
          <p:cNvPr id="5" name="Rectangle 4">
            <a:extLst>
              <a:ext uri="{FF2B5EF4-FFF2-40B4-BE49-F238E27FC236}">
                <a16:creationId xmlns:a16="http://schemas.microsoft.com/office/drawing/2014/main" id="{752E7595-4F50-E746-9585-3604DA300B94}"/>
              </a:ext>
            </a:extLst>
          </p:cNvPr>
          <p:cNvSpPr/>
          <p:nvPr/>
        </p:nvSpPr>
        <p:spPr>
          <a:xfrm>
            <a:off x="349821" y="1373162"/>
            <a:ext cx="4570573" cy="3105337"/>
          </a:xfrm>
          <a:prstGeom prst="rect">
            <a:avLst/>
          </a:prstGeom>
        </p:spPr>
        <p:txBody>
          <a:bodyPr wrap="square">
            <a:spAutoFit/>
          </a:bodyPr>
          <a:lstStyle/>
          <a:p>
            <a:pPr marL="342900" indent="-342900">
              <a:lnSpc>
                <a:spcPct val="120000"/>
              </a:lnSpc>
              <a:spcAft>
                <a:spcPts val="1200"/>
              </a:spcAft>
              <a:buFont typeface="Arial" panose="020B0604020202020204" pitchFamily="34" charset="0"/>
              <a:buChar char="•"/>
            </a:pPr>
            <a:r>
              <a:rPr lang="en-GB" sz="2000" dirty="0">
                <a:solidFill>
                  <a:schemeClr val="bg1"/>
                </a:solidFill>
              </a:rPr>
              <a:t>3 Cohorts, 91 different projects</a:t>
            </a:r>
            <a:endParaRPr lang="en-GB" sz="900" dirty="0">
              <a:solidFill>
                <a:schemeClr val="bg1"/>
              </a:solidFill>
            </a:endParaRPr>
          </a:p>
          <a:p>
            <a:pPr marL="342900" indent="-342900">
              <a:lnSpc>
                <a:spcPct val="120000"/>
              </a:lnSpc>
              <a:spcAft>
                <a:spcPts val="1200"/>
              </a:spcAft>
              <a:buFont typeface="Arial" panose="020B0604020202020204" pitchFamily="34" charset="0"/>
              <a:buChar char="•"/>
            </a:pPr>
            <a:r>
              <a:rPr lang="en-GB" sz="2000" dirty="0">
                <a:solidFill>
                  <a:schemeClr val="bg1"/>
                </a:solidFill>
              </a:rPr>
              <a:t>257 volunteers as project leads, mentors, experts, supporters</a:t>
            </a:r>
          </a:p>
          <a:p>
            <a:pPr marL="342900" indent="-342900">
              <a:lnSpc>
                <a:spcPct val="120000"/>
              </a:lnSpc>
              <a:spcAft>
                <a:spcPts val="1200"/>
              </a:spcAft>
              <a:buFont typeface="Arial" panose="020B0604020202020204" pitchFamily="34" charset="0"/>
              <a:buChar char="•"/>
            </a:pPr>
            <a:r>
              <a:rPr lang="en-GB" sz="2000" dirty="0">
                <a:solidFill>
                  <a:schemeClr val="bg1"/>
                </a:solidFill>
              </a:rPr>
              <a:t>6 continents, 45 countries with diverse social-cultural contexts</a:t>
            </a:r>
          </a:p>
          <a:p>
            <a:pPr marL="342900" indent="-342900">
              <a:lnSpc>
                <a:spcPct val="120000"/>
              </a:lnSpc>
              <a:spcAft>
                <a:spcPts val="1200"/>
              </a:spcAft>
              <a:buFont typeface="Arial" panose="020B0604020202020204" pitchFamily="34" charset="0"/>
              <a:buChar char="•"/>
            </a:pPr>
            <a:r>
              <a:rPr lang="en-GB" sz="2000" dirty="0">
                <a:solidFill>
                  <a:schemeClr val="bg1"/>
                </a:solidFill>
              </a:rPr>
              <a:t>17 partnering organisations including </a:t>
            </a:r>
            <a:r>
              <a:rPr lang="en-GB" sz="2000" i="1" dirty="0">
                <a:solidFill>
                  <a:schemeClr val="bg1"/>
                </a:solidFill>
              </a:rPr>
              <a:t>The Turing Way</a:t>
            </a:r>
          </a:p>
        </p:txBody>
      </p:sp>
      <p:grpSp>
        <p:nvGrpSpPr>
          <p:cNvPr id="9" name="Group 8">
            <a:extLst>
              <a:ext uri="{FF2B5EF4-FFF2-40B4-BE49-F238E27FC236}">
                <a16:creationId xmlns:a16="http://schemas.microsoft.com/office/drawing/2014/main" id="{7F78CA21-DAC6-E240-8DD0-10415063AF63}"/>
              </a:ext>
            </a:extLst>
          </p:cNvPr>
          <p:cNvGrpSpPr/>
          <p:nvPr/>
        </p:nvGrpSpPr>
        <p:grpSpPr>
          <a:xfrm>
            <a:off x="4969431" y="1373162"/>
            <a:ext cx="3824748" cy="3048000"/>
            <a:chOff x="5319252" y="993058"/>
            <a:chExt cx="3824748" cy="3048000"/>
          </a:xfrm>
        </p:grpSpPr>
        <p:sp>
          <p:nvSpPr>
            <p:cNvPr id="6" name="Rectangle 5">
              <a:extLst>
                <a:ext uri="{FF2B5EF4-FFF2-40B4-BE49-F238E27FC236}">
                  <a16:creationId xmlns:a16="http://schemas.microsoft.com/office/drawing/2014/main" id="{B76D45A4-41DF-FA4C-B892-BB9A2CE3E07A}"/>
                </a:ext>
              </a:extLst>
            </p:cNvPr>
            <p:cNvSpPr/>
            <p:nvPr/>
          </p:nvSpPr>
          <p:spPr>
            <a:xfrm>
              <a:off x="5319252" y="993058"/>
              <a:ext cx="3824748" cy="30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descr="Logo of Code for Science and Society - Event Fund">
              <a:extLst>
                <a:ext uri="{FF2B5EF4-FFF2-40B4-BE49-F238E27FC236}">
                  <a16:creationId xmlns:a16="http://schemas.microsoft.com/office/drawing/2014/main" id="{A92B4C40-1970-D34E-BB0A-26B5C2963A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427" y="1679428"/>
              <a:ext cx="1421764" cy="304060"/>
            </a:xfrm>
            <a:prstGeom prst="rect">
              <a:avLst/>
            </a:prstGeom>
            <a:solidFill>
              <a:schemeClr val="bg1"/>
            </a:solidFill>
          </p:spPr>
        </p:pic>
        <p:pic>
          <p:nvPicPr>
            <p:cNvPr id="4100" name="Picture 4" descr="Logo of EOSC-Life">
              <a:extLst>
                <a:ext uri="{FF2B5EF4-FFF2-40B4-BE49-F238E27FC236}">
                  <a16:creationId xmlns:a16="http://schemas.microsoft.com/office/drawing/2014/main" id="{45FBD208-A972-D34F-86CC-2467FC8D09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8250" y="1149661"/>
              <a:ext cx="643297" cy="54938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Logo of The Alan Turing Institute - The Turing Online Training Grant">
              <a:extLst>
                <a:ext uri="{FF2B5EF4-FFF2-40B4-BE49-F238E27FC236}">
                  <a16:creationId xmlns:a16="http://schemas.microsoft.com/office/drawing/2014/main" id="{94B309CB-4227-CF40-8552-A92B333D94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91850" y="1225878"/>
              <a:ext cx="1024896" cy="4330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Logo of Backofen Lab">
              <a:extLst>
                <a:ext uri="{FF2B5EF4-FFF2-40B4-BE49-F238E27FC236}">
                  <a16:creationId xmlns:a16="http://schemas.microsoft.com/office/drawing/2014/main" id="{71C07AA3-45BA-8C42-9FAD-1505EBFC71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3888" y="3305142"/>
              <a:ext cx="624327" cy="624327"/>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Logo of EMBL Bio-IT">
              <a:extLst>
                <a:ext uri="{FF2B5EF4-FFF2-40B4-BE49-F238E27FC236}">
                  <a16:creationId xmlns:a16="http://schemas.microsoft.com/office/drawing/2014/main" id="{B987BD5C-B243-604E-980D-B005F5D946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5901" y="2149086"/>
              <a:ext cx="1421765" cy="437466"/>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Logo of de.NBI">
              <a:extLst>
                <a:ext uri="{FF2B5EF4-FFF2-40B4-BE49-F238E27FC236}">
                  <a16:creationId xmlns:a16="http://schemas.microsoft.com/office/drawing/2014/main" id="{871D77A4-B6FE-E945-A564-3F08CFB7BF7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9883" y="3531148"/>
              <a:ext cx="1421765" cy="369511"/>
            </a:xfrm>
            <a:prstGeom prst="rect">
              <a:avLst/>
            </a:prstGeom>
            <a:solidFill>
              <a:schemeClr val="bg1"/>
            </a:solidFill>
          </p:spPr>
        </p:pic>
        <p:pic>
          <p:nvPicPr>
            <p:cNvPr id="4112" name="Picture 16" descr="Logo of ELIXIR">
              <a:extLst>
                <a:ext uri="{FF2B5EF4-FFF2-40B4-BE49-F238E27FC236}">
                  <a16:creationId xmlns:a16="http://schemas.microsoft.com/office/drawing/2014/main" id="{3031DCD9-A298-2145-B3C2-B8C57301ACE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96403" y="1859617"/>
              <a:ext cx="695144" cy="522993"/>
            </a:xfrm>
            <a:prstGeom prst="rect">
              <a:avLst/>
            </a:prstGeom>
            <a:solidFill>
              <a:schemeClr val="bg1"/>
            </a:solidFill>
          </p:spPr>
        </p:pic>
        <p:pic>
          <p:nvPicPr>
            <p:cNvPr id="4114" name="Picture 18" descr="Logo of Freiburg Galaxy Team">
              <a:extLst>
                <a:ext uri="{FF2B5EF4-FFF2-40B4-BE49-F238E27FC236}">
                  <a16:creationId xmlns:a16="http://schemas.microsoft.com/office/drawing/2014/main" id="{FDD40CCA-9048-0944-A267-CA936BADD72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91850" y="2471155"/>
              <a:ext cx="1079954" cy="679190"/>
            </a:xfrm>
            <a:prstGeom prst="rect">
              <a:avLst/>
            </a:prstGeom>
            <a:solidFill>
              <a:schemeClr val="bg1"/>
            </a:solidFill>
          </p:spPr>
        </p:pic>
        <p:pic>
          <p:nvPicPr>
            <p:cNvPr id="4116" name="Picture 20" descr="Logo of Bioinformatics Hub of Kenya Initiative (BHKI)">
              <a:extLst>
                <a:ext uri="{FF2B5EF4-FFF2-40B4-BE49-F238E27FC236}">
                  <a16:creationId xmlns:a16="http://schemas.microsoft.com/office/drawing/2014/main" id="{F6934AAF-7B11-EE47-9D23-F3622A3D97F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12715" y="3280384"/>
              <a:ext cx="509812" cy="620275"/>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descr="Logo of Mozilla Open Leaders">
              <a:extLst>
                <a:ext uri="{FF2B5EF4-FFF2-40B4-BE49-F238E27FC236}">
                  <a16:creationId xmlns:a16="http://schemas.microsoft.com/office/drawing/2014/main" id="{CA30A688-90AC-0D4F-9E06-F5B3CA1A193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93439" y="2748716"/>
              <a:ext cx="1421765" cy="624327"/>
            </a:xfrm>
            <a:prstGeom prst="rect">
              <a:avLst/>
            </a:prstGeom>
            <a:noFill/>
            <a:extLst>
              <a:ext uri="{909E8E84-426E-40DD-AFC4-6F175D3DCCD1}">
                <a14:hiddenFill xmlns:a14="http://schemas.microsoft.com/office/drawing/2010/main">
                  <a:solidFill>
                    <a:srgbClr val="FFFFFF"/>
                  </a:solidFill>
                </a14:hiddenFill>
              </a:ext>
            </a:extLst>
          </p:spPr>
        </p:pic>
        <p:pic>
          <p:nvPicPr>
            <p:cNvPr id="4120" name="Picture 24" descr="Logo of Software Sustainability Institute">
              <a:extLst>
                <a:ext uri="{FF2B5EF4-FFF2-40B4-BE49-F238E27FC236}">
                  <a16:creationId xmlns:a16="http://schemas.microsoft.com/office/drawing/2014/main" id="{C32BA79A-1AF9-8B45-8BC7-ABE11960802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65898" y="1140573"/>
              <a:ext cx="1421763" cy="367289"/>
            </a:xfrm>
            <a:prstGeom prst="rect">
              <a:avLst/>
            </a:prstGeom>
            <a:solidFill>
              <a:schemeClr val="bg1"/>
            </a:solidFill>
          </p:spPr>
        </p:pic>
        <p:pic>
          <p:nvPicPr>
            <p:cNvPr id="4122" name="Picture 26" descr="Logo of Faculty of Applied Sciences/TNW - TU Delft">
              <a:extLst>
                <a:ext uri="{FF2B5EF4-FFF2-40B4-BE49-F238E27FC236}">
                  <a16:creationId xmlns:a16="http://schemas.microsoft.com/office/drawing/2014/main" id="{EEAD1DFB-BC5F-6C4B-BB13-9FCE1DC967D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62758" y="3278405"/>
              <a:ext cx="620275" cy="620275"/>
            </a:xfrm>
            <a:prstGeom prst="rect">
              <a:avLst/>
            </a:prstGeom>
            <a:noFill/>
            <a:extLst>
              <a:ext uri="{909E8E84-426E-40DD-AFC4-6F175D3DCCD1}">
                <a14:hiddenFill xmlns:a14="http://schemas.microsoft.com/office/drawing/2010/main">
                  <a:solidFill>
                    <a:srgbClr val="FFFFFF"/>
                  </a:solidFill>
                </a14:hiddenFill>
              </a:ext>
            </a:extLst>
          </p:spPr>
        </p:pic>
        <p:pic>
          <p:nvPicPr>
            <p:cNvPr id="4126" name="Picture 30" descr="Logo of Albert-Ludwigs-Universität Freiburg">
              <a:extLst>
                <a:ext uri="{FF2B5EF4-FFF2-40B4-BE49-F238E27FC236}">
                  <a16:creationId xmlns:a16="http://schemas.microsoft.com/office/drawing/2014/main" id="{50E8A578-5DA4-7541-8A2E-B426C980014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06980" y="2525271"/>
              <a:ext cx="624327" cy="729996"/>
            </a:xfrm>
            <a:prstGeom prst="rect">
              <a:avLst/>
            </a:prstGeom>
            <a:noFill/>
            <a:extLst>
              <a:ext uri="{909E8E84-426E-40DD-AFC4-6F175D3DCCD1}">
                <a14:hiddenFill xmlns:a14="http://schemas.microsoft.com/office/drawing/2010/main">
                  <a:solidFill>
                    <a:srgbClr val="FFFFFF"/>
                  </a:solidFill>
                </a14:hiddenFill>
              </a:ext>
            </a:extLst>
          </p:spPr>
        </p:pic>
        <p:pic>
          <p:nvPicPr>
            <p:cNvPr id="4128" name="Picture 32" descr="Logo of University of Manchester">
              <a:extLst>
                <a:ext uri="{FF2B5EF4-FFF2-40B4-BE49-F238E27FC236}">
                  <a16:creationId xmlns:a16="http://schemas.microsoft.com/office/drawing/2014/main" id="{0157ED75-7022-B14C-9DF5-38CD6C43446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74842" y="1885479"/>
              <a:ext cx="1096962" cy="4646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00913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0D6C52-B3BD-4240-B52C-F30E7E0D61AE}"/>
              </a:ext>
            </a:extLst>
          </p:cNvPr>
          <p:cNvSpPr>
            <a:spLocks noGrp="1"/>
          </p:cNvSpPr>
          <p:nvPr>
            <p:ph type="body" sz="quarter" idx="13"/>
          </p:nvPr>
        </p:nvSpPr>
        <p:spPr/>
        <p:txBody>
          <a:bodyPr/>
          <a:lstStyle/>
          <a:p>
            <a:endParaRPr lang="en-GB"/>
          </a:p>
        </p:txBody>
      </p:sp>
      <p:sp>
        <p:nvSpPr>
          <p:cNvPr id="3" name="Picture Placeholder 2">
            <a:extLst>
              <a:ext uri="{FF2B5EF4-FFF2-40B4-BE49-F238E27FC236}">
                <a16:creationId xmlns:a16="http://schemas.microsoft.com/office/drawing/2014/main" id="{321594AC-502D-5348-BA9C-DB865E1EC240}"/>
              </a:ext>
            </a:extLst>
          </p:cNvPr>
          <p:cNvSpPr>
            <a:spLocks noGrp="1"/>
          </p:cNvSpPr>
          <p:nvPr>
            <p:ph type="pic" sz="quarter" idx="10"/>
          </p:nvPr>
        </p:nvSpPr>
        <p:spPr/>
      </p:sp>
      <p:sp>
        <p:nvSpPr>
          <p:cNvPr id="4" name="Text Placeholder 3">
            <a:extLst>
              <a:ext uri="{FF2B5EF4-FFF2-40B4-BE49-F238E27FC236}">
                <a16:creationId xmlns:a16="http://schemas.microsoft.com/office/drawing/2014/main" id="{210BE9CD-1A90-744F-9B31-9FA579B8BD06}"/>
              </a:ext>
            </a:extLst>
          </p:cNvPr>
          <p:cNvSpPr>
            <a:spLocks noGrp="1"/>
          </p:cNvSpPr>
          <p:nvPr>
            <p:ph type="body" sz="quarter" idx="12"/>
          </p:nvPr>
        </p:nvSpPr>
        <p:spPr/>
        <p:txBody>
          <a:bodyPr/>
          <a:lstStyle/>
          <a:p>
            <a:endParaRPr lang="en-GB"/>
          </a:p>
        </p:txBody>
      </p:sp>
      <p:sp>
        <p:nvSpPr>
          <p:cNvPr id="5" name="Text Placeholder 4">
            <a:extLst>
              <a:ext uri="{FF2B5EF4-FFF2-40B4-BE49-F238E27FC236}">
                <a16:creationId xmlns:a16="http://schemas.microsoft.com/office/drawing/2014/main" id="{1003BB08-05AA-2746-8F37-C7DAA8790DB0}"/>
              </a:ext>
            </a:extLst>
          </p:cNvPr>
          <p:cNvSpPr>
            <a:spLocks noGrp="1"/>
          </p:cNvSpPr>
          <p:nvPr>
            <p:ph type="body" sz="quarter" idx="18"/>
          </p:nvPr>
        </p:nvSpPr>
        <p:spPr/>
        <p:txBody>
          <a:bodyPr/>
          <a:lstStyle/>
          <a:p>
            <a:endParaRPr lang="en-GB"/>
          </a:p>
        </p:txBody>
      </p:sp>
      <p:pic>
        <p:nvPicPr>
          <p:cNvPr id="3074" name="Picture 2">
            <a:extLst>
              <a:ext uri="{FF2B5EF4-FFF2-40B4-BE49-F238E27FC236}">
                <a16:creationId xmlns:a16="http://schemas.microsoft.com/office/drawing/2014/main" id="{15A9DF17-9FF8-4143-AF8B-07B99386F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463"/>
            <a:ext cx="9144000" cy="5108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833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6" name="Google Shape;356;p2"/>
          <p:cNvSpPr txBox="1">
            <a:spLocks noGrp="1"/>
          </p:cNvSpPr>
          <p:nvPr>
            <p:ph type="body" idx="4"/>
          </p:nvPr>
        </p:nvSpPr>
        <p:spPr>
          <a:xfrm>
            <a:off x="431800" y="4279697"/>
            <a:ext cx="8712300" cy="863700"/>
          </a:xfrm>
          <a:prstGeom prst="rect">
            <a:avLst/>
          </a:prstGeom>
          <a:noFill/>
          <a:ln>
            <a:noFill/>
          </a:ln>
        </p:spPr>
        <p:txBody>
          <a:bodyPr spcFirstLastPara="1" wrap="square" lIns="0" tIns="0" rIns="108000" bIns="72000" anchor="b" anchorCtr="0">
            <a:noAutofit/>
          </a:bodyPr>
          <a:lstStyle/>
          <a:p>
            <a:pPr marL="0" lvl="0" indent="0"/>
            <a:r>
              <a:rPr lang="en-GB" sz="1200" dirty="0">
                <a:latin typeface="Arial" panose="020B0604020202020204" pitchFamily="34" charset="0"/>
              </a:rPr>
              <a:t>CC-BY 4.0, https://the-</a:t>
            </a:r>
            <a:r>
              <a:rPr lang="en-GB" sz="1200" dirty="0" err="1">
                <a:latin typeface="Arial" panose="020B0604020202020204" pitchFamily="34" charset="0"/>
              </a:rPr>
              <a:t>turing</a:t>
            </a:r>
            <a:r>
              <a:rPr lang="en-GB" sz="1200" dirty="0">
                <a:latin typeface="Arial" panose="020B0604020202020204" pitchFamily="34" charset="0"/>
              </a:rPr>
              <a:t>-</a:t>
            </a:r>
            <a:r>
              <a:rPr lang="en-GB" sz="1200" dirty="0" err="1">
                <a:latin typeface="Arial" panose="020B0604020202020204" pitchFamily="34" charset="0"/>
              </a:rPr>
              <a:t>way.netlify.app</a:t>
            </a:r>
            <a:r>
              <a:rPr lang="en-GB" sz="1200" dirty="0">
                <a:latin typeface="Arial" panose="020B0604020202020204" pitchFamily="34" charset="0"/>
              </a:rPr>
              <a:t>/ethical-research/ethical-</a:t>
            </a:r>
            <a:r>
              <a:rPr lang="en-GB" sz="1200" dirty="0" err="1">
                <a:latin typeface="Arial" panose="020B0604020202020204" pitchFamily="34" charset="0"/>
              </a:rPr>
              <a:t>research.html</a:t>
            </a:r>
            <a:r>
              <a:rPr lang="en-GB" sz="1200" dirty="0">
                <a:latin typeface="Arial" panose="020B0604020202020204" pitchFamily="34" charset="0"/>
              </a:rPr>
              <a:t>, </a:t>
            </a:r>
            <a:r>
              <a:rPr lang="en-GB" sz="1200" dirty="0"/>
              <a:t>DOI: 10.5281/zenodo.5017713</a:t>
            </a:r>
          </a:p>
          <a:p>
            <a:pPr marL="0" lvl="0" indent="0"/>
            <a:r>
              <a:rPr lang="en-GB" sz="1200" dirty="0">
                <a:latin typeface="Arial" panose="020B0604020202020204" pitchFamily="34" charset="0"/>
              </a:rPr>
              <a:t>Christopher Burr | Automating Ethics. (2021, February 19https://</a:t>
            </a:r>
            <a:r>
              <a:rPr lang="en-GB" sz="1200" dirty="0" err="1">
                <a:latin typeface="Arial" panose="020B0604020202020204" pitchFamily="34" charset="0"/>
              </a:rPr>
              <a:t>chrisdburr.github.io</a:t>
            </a:r>
            <a:r>
              <a:rPr lang="en-GB" sz="1200" dirty="0">
                <a:latin typeface="Arial" panose="020B0604020202020204" pitchFamily="34" charset="0"/>
              </a:rPr>
              <a:t>/blog/automating-ethics/automating-ethics/</a:t>
            </a:r>
          </a:p>
        </p:txBody>
      </p:sp>
      <p:pic>
        <p:nvPicPr>
          <p:cNvPr id="2" name="Picture 1">
            <a:extLst>
              <a:ext uri="{FF2B5EF4-FFF2-40B4-BE49-F238E27FC236}">
                <a16:creationId xmlns:a16="http://schemas.microsoft.com/office/drawing/2014/main" id="{EDC0A20C-9277-1147-91FE-AA061274E6B6}"/>
              </a:ext>
            </a:extLst>
          </p:cNvPr>
          <p:cNvPicPr>
            <a:picLocks noChangeAspect="1"/>
          </p:cNvPicPr>
          <p:nvPr/>
        </p:nvPicPr>
        <p:blipFill>
          <a:blip r:embed="rId3"/>
          <a:stretch>
            <a:fillRect/>
          </a:stretch>
        </p:blipFill>
        <p:spPr>
          <a:xfrm>
            <a:off x="431800" y="463127"/>
            <a:ext cx="7077364" cy="4005535"/>
          </a:xfrm>
          <a:prstGeom prst="rect">
            <a:avLst/>
          </a:prstGeom>
        </p:spPr>
      </p:pic>
    </p:spTree>
    <p:extLst>
      <p:ext uri="{BB962C8B-B14F-4D97-AF65-F5344CB8AC3E}">
        <p14:creationId xmlns:p14="http://schemas.microsoft.com/office/powerpoint/2010/main" val="845180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21459" y="602284"/>
            <a:ext cx="7316528" cy="4284348"/>
          </a:xfrm>
        </p:spPr>
        <p:txBody>
          <a:bodyPr/>
          <a:lstStyle/>
          <a:p>
            <a:pPr marL="0" indent="0">
              <a:buNone/>
            </a:pPr>
            <a:r>
              <a:rPr lang="en-GB" sz="2000" b="1" dirty="0"/>
              <a:t>Acknowledgements: </a:t>
            </a:r>
          </a:p>
          <a:p>
            <a:pPr marL="0" indent="0">
              <a:buNone/>
            </a:pPr>
            <a:r>
              <a:rPr lang="en-GB" sz="400" b="1" dirty="0">
                <a:solidFill>
                  <a:srgbClr val="90CAC4"/>
                </a:solidFill>
              </a:rPr>
              <a:t> </a:t>
            </a:r>
          </a:p>
          <a:p>
            <a:pPr marL="0" indent="0">
              <a:buNone/>
            </a:pPr>
            <a:r>
              <a:rPr lang="en-GB" sz="1800" i="1" dirty="0">
                <a:solidFill>
                  <a:srgbClr val="FF9300"/>
                </a:solidFill>
              </a:rPr>
              <a:t>The Turing Way </a:t>
            </a:r>
            <a:r>
              <a:rPr lang="en-GB" sz="1800" dirty="0"/>
              <a:t>community &amp; collaborators</a:t>
            </a:r>
            <a:endParaRPr lang="en-GB" sz="1800" u="sng" dirty="0"/>
          </a:p>
          <a:p>
            <a:r>
              <a:rPr lang="en-GB" sz="1600" dirty="0"/>
              <a:t>Kirstie Whitaker, The Alan Turing Institutes</a:t>
            </a:r>
          </a:p>
          <a:p>
            <a:r>
              <a:rPr lang="en-GB" sz="1600" dirty="0">
                <a:solidFill>
                  <a:srgbClr val="FF9300"/>
                </a:solidFill>
              </a:rPr>
              <a:t>Book: </a:t>
            </a:r>
            <a:r>
              <a:rPr lang="en-GB" sz="1600" dirty="0"/>
              <a:t>the-</a:t>
            </a:r>
            <a:r>
              <a:rPr lang="en-GB" sz="1600" dirty="0" err="1"/>
              <a:t>turing</a:t>
            </a:r>
            <a:r>
              <a:rPr lang="en-GB" sz="1600" dirty="0"/>
              <a:t>-</a:t>
            </a:r>
            <a:r>
              <a:rPr lang="en-GB" sz="1600" dirty="0" err="1"/>
              <a:t>way.netlify.com</a:t>
            </a:r>
            <a:endParaRPr lang="en-GB" sz="1600" dirty="0"/>
          </a:p>
          <a:p>
            <a:r>
              <a:rPr lang="en-GB" sz="1600" dirty="0">
                <a:solidFill>
                  <a:srgbClr val="FF9300"/>
                </a:solidFill>
              </a:rPr>
              <a:t>Ways to connect: </a:t>
            </a:r>
            <a:r>
              <a:rPr lang="en-GB" sz="1600" dirty="0" err="1"/>
              <a:t>bit.ly</a:t>
            </a:r>
            <a:r>
              <a:rPr lang="en-GB" sz="1600" dirty="0"/>
              <a:t>/</a:t>
            </a:r>
            <a:r>
              <a:rPr lang="en-GB" sz="1600" dirty="0" err="1"/>
              <a:t>turingway</a:t>
            </a:r>
            <a:endParaRPr lang="en-GB" sz="1600" dirty="0"/>
          </a:p>
          <a:p>
            <a:pPr marL="0" indent="0">
              <a:buNone/>
            </a:pPr>
            <a:endParaRPr lang="en-GB" sz="1000" u="sng" dirty="0"/>
          </a:p>
          <a:p>
            <a:pPr marL="0" indent="0">
              <a:buNone/>
            </a:pPr>
            <a:r>
              <a:rPr lang="en-GB" sz="1800" dirty="0">
                <a:solidFill>
                  <a:srgbClr val="FF9300"/>
                </a:solidFill>
              </a:rPr>
              <a:t>Open Life Science </a:t>
            </a:r>
            <a:r>
              <a:rPr lang="en-GB" sz="1800" dirty="0"/>
              <a:t>community &amp; collaborators</a:t>
            </a:r>
            <a:endParaRPr lang="en-GB" sz="1800" u="sng" dirty="0"/>
          </a:p>
          <a:p>
            <a:r>
              <a:rPr lang="en-GB" sz="1600" dirty="0">
                <a:solidFill>
                  <a:srgbClr val="FF9300"/>
                </a:solidFill>
              </a:rPr>
              <a:t>Website:</a:t>
            </a:r>
            <a:r>
              <a:rPr lang="en-GB" sz="1600" dirty="0"/>
              <a:t> </a:t>
            </a:r>
            <a:r>
              <a:rPr lang="en-GB" sz="1600" dirty="0" err="1"/>
              <a:t>openlifesci.org</a:t>
            </a:r>
            <a:endParaRPr lang="en-GB" sz="1600" u="sng" dirty="0"/>
          </a:p>
          <a:p>
            <a:r>
              <a:rPr lang="en-GB" sz="1600" dirty="0">
                <a:solidFill>
                  <a:srgbClr val="FF9300"/>
                </a:solidFill>
              </a:rPr>
              <a:t>OLS-4 Webinars: </a:t>
            </a:r>
            <a:r>
              <a:rPr lang="en-GB" sz="1600" dirty="0"/>
              <a:t>June 30 and July 9, 2021</a:t>
            </a:r>
          </a:p>
          <a:p>
            <a:pPr marL="0" indent="0">
              <a:buNone/>
            </a:pPr>
            <a:endParaRPr lang="en-GB" sz="1000" dirty="0">
              <a:solidFill>
                <a:srgbClr val="90CAC4"/>
              </a:solidFill>
            </a:endParaRPr>
          </a:p>
          <a:p>
            <a:pPr marL="0" indent="0">
              <a:buNone/>
            </a:pPr>
            <a:r>
              <a:rPr lang="en-GB" sz="1600" dirty="0">
                <a:solidFill>
                  <a:srgbClr val="FF9300"/>
                </a:solidFill>
              </a:rPr>
              <a:t>CC-BY artwork by </a:t>
            </a:r>
            <a:r>
              <a:rPr lang="en-GB" sz="1600" dirty="0" err="1">
                <a:solidFill>
                  <a:srgbClr val="FF9300"/>
                </a:solidFill>
              </a:rPr>
              <a:t>Scriberia</a:t>
            </a:r>
            <a:r>
              <a:rPr lang="en-GB" sz="1600" dirty="0">
                <a:solidFill>
                  <a:srgbClr val="FF9300"/>
                </a:solidFill>
              </a:rPr>
              <a:t> for The Turing Way: </a:t>
            </a:r>
            <a:r>
              <a:rPr lang="en-GB" sz="1600" dirty="0">
                <a:hlinkClick r:id="rId3">
                  <a:extLst>
                    <a:ext uri="{A12FA001-AC4F-418D-AE19-62706E023703}">
                      <ahyp:hlinkClr xmlns:ahyp="http://schemas.microsoft.com/office/drawing/2018/hyperlinkcolor" val="tx"/>
                    </a:ext>
                  </a:extLst>
                </a:hlinkClick>
              </a:rPr>
              <a:t>doi.org/10.5281/zenodo.3332807</a:t>
            </a:r>
            <a:r>
              <a:rPr lang="en-GB" sz="1600" dirty="0"/>
              <a:t> </a:t>
            </a:r>
            <a:endParaRPr lang="en-GB" sz="1600" u="sng" dirty="0"/>
          </a:p>
          <a:p>
            <a:pPr marL="0" indent="0">
              <a:buNone/>
            </a:pPr>
            <a:endParaRPr lang="en-GB" sz="600" u="sng" dirty="0"/>
          </a:p>
        </p:txBody>
      </p:sp>
      <p:pic>
        <p:nvPicPr>
          <p:cNvPr id="12" name="Picture 11">
            <a:extLst>
              <a:ext uri="{FF2B5EF4-FFF2-40B4-BE49-F238E27FC236}">
                <a16:creationId xmlns:a16="http://schemas.microsoft.com/office/drawing/2014/main" id="{3BD864CC-0FE3-0B44-9E3D-53FD6F3A10D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42065" y="494131"/>
            <a:ext cx="865932" cy="1010206"/>
          </a:xfrm>
          <a:prstGeom prst="rect">
            <a:avLst/>
          </a:prstGeom>
        </p:spPr>
      </p:pic>
      <p:sp>
        <p:nvSpPr>
          <p:cNvPr id="8" name="TextBox 7">
            <a:extLst>
              <a:ext uri="{FF2B5EF4-FFF2-40B4-BE49-F238E27FC236}">
                <a16:creationId xmlns:a16="http://schemas.microsoft.com/office/drawing/2014/main" id="{9429841A-AE09-554B-A5EF-003B0E6A0E1E}"/>
              </a:ext>
            </a:extLst>
          </p:cNvPr>
          <p:cNvSpPr txBox="1"/>
          <p:nvPr/>
        </p:nvSpPr>
        <p:spPr>
          <a:xfrm>
            <a:off x="9006435" y="5138442"/>
            <a:ext cx="0" cy="0"/>
          </a:xfrm>
          <a:prstGeom prst="rect">
            <a:avLst/>
          </a:prstGeom>
          <a:noFill/>
        </p:spPr>
        <p:txBody>
          <a:bodyPr wrap="non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endParaRPr kumimoji="0" lang="en-US" sz="1600" b="0" i="0" u="none" strike="noStrike" kern="1200" cap="none" spc="0" normalizeH="0" baseline="0" noProof="0" dirty="0">
              <a:ln>
                <a:noFill/>
              </a:ln>
              <a:solidFill>
                <a:prstClr val="black"/>
              </a:solidFill>
              <a:effectLst/>
              <a:uLnTx/>
              <a:uFillTx/>
              <a:latin typeface="+mn-lt"/>
              <a:ea typeface="+mn-ea"/>
              <a:cs typeface="+mn-cs"/>
            </a:endParaRPr>
          </a:p>
        </p:txBody>
      </p:sp>
      <p:pic>
        <p:nvPicPr>
          <p:cNvPr id="6" name="Picture 2" descr="Open Life Science">
            <a:extLst>
              <a:ext uri="{FF2B5EF4-FFF2-40B4-BE49-F238E27FC236}">
                <a16:creationId xmlns:a16="http://schemas.microsoft.com/office/drawing/2014/main" id="{FA21C239-D28B-774C-8E8B-A2FD80CFEE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0613" y="602284"/>
            <a:ext cx="1409354" cy="766337"/>
          </a:xfrm>
          <a:prstGeom prst="rect">
            <a:avLst/>
          </a:prstGeom>
          <a:noFill/>
          <a:extLst>
            <a:ext uri="{909E8E84-426E-40DD-AFC4-6F175D3DCCD1}">
              <a14:hiddenFill xmlns:a14="http://schemas.microsoft.com/office/drawing/2010/main">
                <a:solidFill>
                  <a:srgbClr val="FFFFFF"/>
                </a:solidFill>
              </a14:hiddenFill>
            </a:ext>
          </a:extLst>
        </p:spPr>
      </p:pic>
      <p:pic>
        <p:nvPicPr>
          <p:cNvPr id="9" name="Google Shape;500;p12" descr="Diagram, engineering drawing&#10;&#10;Description automatically generated">
            <a:extLst>
              <a:ext uri="{FF2B5EF4-FFF2-40B4-BE49-F238E27FC236}">
                <a16:creationId xmlns:a16="http://schemas.microsoft.com/office/drawing/2014/main" id="{B2B8EC53-7FC9-9E4F-8C6E-9E5C677B26F2}"/>
              </a:ext>
            </a:extLst>
          </p:cNvPr>
          <p:cNvPicPr preferRelativeResize="0"/>
          <p:nvPr/>
        </p:nvPicPr>
        <p:blipFill rotWithShape="1">
          <a:blip r:embed="rId6">
            <a:alphaModFix/>
          </a:blip>
          <a:srcRect/>
          <a:stretch/>
        </p:blipFill>
        <p:spPr>
          <a:xfrm>
            <a:off x="5578082" y="1917291"/>
            <a:ext cx="3254723" cy="2817273"/>
          </a:xfrm>
          <a:prstGeom prst="rect">
            <a:avLst/>
          </a:prstGeom>
          <a:noFill/>
          <a:ln>
            <a:noFill/>
          </a:ln>
        </p:spPr>
      </p:pic>
    </p:spTree>
    <p:extLst>
      <p:ext uri="{BB962C8B-B14F-4D97-AF65-F5344CB8AC3E}">
        <p14:creationId xmlns:p14="http://schemas.microsoft.com/office/powerpoint/2010/main" val="1548764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4218578-8212-4889-9575-B31C1F1F9ED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2" name="Title 1">
            <a:extLst>
              <a:ext uri="{FF2B5EF4-FFF2-40B4-BE49-F238E27FC236}">
                <a16:creationId xmlns:a16="http://schemas.microsoft.com/office/drawing/2014/main" id="{84525F68-5436-AF4E-B89D-792DB6F2D742}"/>
              </a:ext>
            </a:extLst>
          </p:cNvPr>
          <p:cNvSpPr>
            <a:spLocks noGrp="1"/>
          </p:cNvSpPr>
          <p:nvPr>
            <p:ph type="title"/>
          </p:nvPr>
        </p:nvSpPr>
        <p:spPr/>
        <p:txBody>
          <a:bodyPr/>
          <a:lstStyle/>
          <a:p>
            <a:r>
              <a:rPr lang="en-GB" altLang="en-US" b="0" dirty="0"/>
              <a:t>The national institute for data science and artificial intelligence</a:t>
            </a:r>
            <a:br>
              <a:rPr lang="en-GB" b="0" dirty="0"/>
            </a:br>
            <a:endParaRPr lang="en-US" b="0" dirty="0"/>
          </a:p>
        </p:txBody>
      </p:sp>
      <p:sp>
        <p:nvSpPr>
          <p:cNvPr id="5" name="Text Placeholder 4">
            <a:extLst>
              <a:ext uri="{FF2B5EF4-FFF2-40B4-BE49-F238E27FC236}">
                <a16:creationId xmlns:a16="http://schemas.microsoft.com/office/drawing/2014/main" id="{06CF4387-7956-7C46-BA01-2C8A7444D95B}"/>
              </a:ext>
            </a:extLst>
          </p:cNvPr>
          <p:cNvSpPr txBox="1">
            <a:spLocks/>
          </p:cNvSpPr>
          <p:nvPr/>
        </p:nvSpPr>
        <p:spPr>
          <a:xfrm>
            <a:off x="0" y="4279697"/>
            <a:ext cx="9144000"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GB" sz="1200" dirty="0">
                <a:solidFill>
                  <a:schemeClr val="bg1"/>
                </a:solidFill>
                <a:latin typeface="Arial" panose="020B0604020202020204" pitchFamily="34" charset="0"/>
              </a:rPr>
              <a:t>@</a:t>
            </a:r>
            <a:r>
              <a:rPr lang="en-GB" sz="1200" dirty="0" err="1">
                <a:solidFill>
                  <a:schemeClr val="bg1"/>
                </a:solidFill>
                <a:latin typeface="Arial" panose="020B0604020202020204" pitchFamily="34" charset="0"/>
              </a:rPr>
              <a:t>malvikasharan</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turingway</a:t>
            </a:r>
            <a:r>
              <a:rPr lang="en-GB" sz="1200" dirty="0">
                <a:solidFill>
                  <a:schemeClr val="bg1"/>
                </a:solidFill>
                <a:latin typeface="Arial" panose="020B0604020202020204" pitchFamily="34" charset="0"/>
              </a:rPr>
              <a:t>, CC-BY 4.0, https://</a:t>
            </a:r>
            <a:r>
              <a:rPr lang="en-GB" sz="1200" dirty="0" err="1">
                <a:solidFill>
                  <a:schemeClr val="bg1"/>
                </a:solidFill>
                <a:latin typeface="Arial" panose="020B0604020202020204" pitchFamily="34" charset="0"/>
              </a:rPr>
              <a:t>www.turing.ac.uk</a:t>
            </a:r>
            <a:r>
              <a:rPr lang="en-GB" sz="1200" dirty="0">
                <a:solidFill>
                  <a:schemeClr val="bg1"/>
                </a:solidFill>
                <a:latin typeface="Arial" panose="020B0604020202020204" pitchFamily="34" charset="0"/>
              </a:rPr>
              <a:t>/, DOI: 10.5281/zenodo.5017713</a:t>
            </a:r>
          </a:p>
        </p:txBody>
      </p:sp>
    </p:spTree>
    <p:extLst>
      <p:ext uri="{BB962C8B-B14F-4D97-AF65-F5344CB8AC3E}">
        <p14:creationId xmlns:p14="http://schemas.microsoft.com/office/powerpoint/2010/main" val="1426258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a:xfrm>
            <a:off x="431800" y="196385"/>
            <a:ext cx="8712200" cy="545115"/>
          </a:xfrm>
        </p:spPr>
        <p:txBody>
          <a:bodyPr/>
          <a:lstStyle/>
          <a:p>
            <a:pPr>
              <a:lnSpc>
                <a:spcPts val="3300"/>
              </a:lnSpc>
            </a:pPr>
            <a:r>
              <a:rPr lang="en-GB" sz="2600" b="1" dirty="0">
                <a:latin typeface="Arial" panose="020B0604020202020204" pitchFamily="34" charset="0"/>
              </a:rPr>
              <a:t>Guide for Reproducible Research</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a:xfrm>
            <a:off x="-73572" y="4279697"/>
            <a:ext cx="9217572" cy="863802"/>
          </a:xfrm>
        </p:spPr>
        <p:txBody>
          <a:bodyPr/>
          <a:lstStyle/>
          <a:p>
            <a:r>
              <a:rPr lang="en-GB" sz="1200" dirty="0">
                <a:latin typeface="Arial" panose="020B0604020202020204" pitchFamily="34" charset="0"/>
              </a:rPr>
              <a:t>Book: https://the-</a:t>
            </a:r>
            <a:r>
              <a:rPr lang="en-GB" sz="1200" dirty="0" err="1">
                <a:latin typeface="Arial" panose="020B0604020202020204" pitchFamily="34" charset="0"/>
              </a:rPr>
              <a:t>turing</a:t>
            </a:r>
            <a:r>
              <a:rPr lang="en-GB" sz="1200" dirty="0">
                <a:latin typeface="Arial" panose="020B0604020202020204" pitchFamily="34" charset="0"/>
              </a:rPr>
              <a:t>-</a:t>
            </a:r>
            <a:r>
              <a:rPr lang="en-GB" sz="1200" dirty="0" err="1">
                <a:latin typeface="Arial" panose="020B0604020202020204" pitchFamily="34" charset="0"/>
              </a:rPr>
              <a:t>way.netlify.app</a:t>
            </a:r>
            <a:r>
              <a:rPr lang="en-GB" sz="1200" dirty="0">
                <a:latin typeface="Arial" panose="020B0604020202020204" pitchFamily="34" charset="0"/>
              </a:rPr>
              <a:t>/welcome,</a:t>
            </a:r>
            <a:r>
              <a:rPr lang="de-DE" sz="1200" dirty="0"/>
              <a:t> CC-BY  </a:t>
            </a:r>
            <a:r>
              <a:rPr lang="de-DE" sz="1200" dirty="0" err="1"/>
              <a:t>image</a:t>
            </a:r>
            <a:r>
              <a:rPr lang="de-DE" sz="1200" dirty="0"/>
              <a:t> </a:t>
            </a:r>
            <a:r>
              <a:rPr lang="de-DE" sz="1200" dirty="0" err="1"/>
              <a:t>by</a:t>
            </a:r>
            <a:r>
              <a:rPr lang="de-DE" sz="1200" dirty="0"/>
              <a:t> The Turing Way </a:t>
            </a:r>
            <a:r>
              <a:rPr lang="de-DE" sz="1200" dirty="0" err="1"/>
              <a:t>and</a:t>
            </a:r>
            <a:r>
              <a:rPr lang="de-DE" sz="1200" dirty="0"/>
              <a:t> </a:t>
            </a:r>
            <a:r>
              <a:rPr lang="de-DE" sz="1200" dirty="0" err="1"/>
              <a:t>Scriberia</a:t>
            </a:r>
            <a:r>
              <a:rPr lang="de-DE" sz="1200" dirty="0"/>
              <a:t>,</a:t>
            </a:r>
            <a:r>
              <a:rPr lang="en-GB" sz="1200" dirty="0">
                <a:latin typeface="Arial" panose="020B0604020202020204" pitchFamily="34" charset="0"/>
              </a:rPr>
              <a:t> </a:t>
            </a:r>
            <a:r>
              <a:rPr lang="en-GB" sz="1200" dirty="0"/>
              <a:t>DOI: 10.5281/zenodo.5017713</a:t>
            </a:r>
            <a:endParaRPr lang="en-US" sz="1200" dirty="0"/>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pic>
        <p:nvPicPr>
          <p:cNvPr id="3" name="Picture 2">
            <a:extLst>
              <a:ext uri="{FF2B5EF4-FFF2-40B4-BE49-F238E27FC236}">
                <a16:creationId xmlns:a16="http://schemas.microsoft.com/office/drawing/2014/main" id="{D68C0437-8215-214C-9A8F-30B5B3F70786}"/>
              </a:ext>
            </a:extLst>
          </p:cNvPr>
          <p:cNvPicPr>
            <a:picLocks noChangeAspect="1"/>
          </p:cNvPicPr>
          <p:nvPr/>
        </p:nvPicPr>
        <p:blipFill>
          <a:blip r:embed="rId3"/>
          <a:stretch>
            <a:fillRect/>
          </a:stretch>
        </p:blipFill>
        <p:spPr>
          <a:xfrm>
            <a:off x="5908531" y="793797"/>
            <a:ext cx="1572289" cy="4037923"/>
          </a:xfrm>
          <a:prstGeom prst="rect">
            <a:avLst/>
          </a:prstGeom>
        </p:spPr>
      </p:pic>
      <p:pic>
        <p:nvPicPr>
          <p:cNvPr id="7" name="Picture 6">
            <a:extLst>
              <a:ext uri="{FF2B5EF4-FFF2-40B4-BE49-F238E27FC236}">
                <a16:creationId xmlns:a16="http://schemas.microsoft.com/office/drawing/2014/main" id="{A56FE742-7EA4-A647-BE25-B7788EB7FF3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33628" y="793798"/>
            <a:ext cx="4953848" cy="4037923"/>
          </a:xfrm>
          <a:prstGeom prst="rect">
            <a:avLst/>
          </a:prstGeom>
        </p:spPr>
      </p:pic>
    </p:spTree>
    <p:extLst>
      <p:ext uri="{BB962C8B-B14F-4D97-AF65-F5344CB8AC3E}">
        <p14:creationId xmlns:p14="http://schemas.microsoft.com/office/powerpoint/2010/main" val="2983390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4"/>
          <p:cNvSpPr txBox="1"/>
          <p:nvPr/>
        </p:nvSpPr>
        <p:spPr>
          <a:xfrm>
            <a:off x="431800" y="2451101"/>
            <a:ext cx="2299138" cy="554173"/>
          </a:xfrm>
          <a:prstGeom prst="rect">
            <a:avLst/>
          </a:prstGeom>
          <a:noFill/>
          <a:ln>
            <a:noFill/>
          </a:ln>
        </p:spPr>
        <p:txBody>
          <a:bodyPr spcFirstLastPara="1" wrap="square" lIns="91425" tIns="45700" rIns="91425" bIns="45700" anchor="t" anchorCtr="0">
            <a:noAutofit/>
          </a:bodyPr>
          <a:lstStyle/>
          <a:p>
            <a:pPr marL="0" marR="0" lvl="0" indent="0" algn="ctr" rtl="0">
              <a:lnSpc>
                <a:spcPct val="85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Reproducibility</a:t>
            </a:r>
            <a:endParaRPr sz="1800" b="0" i="1" u="none" strike="noStrike" cap="none">
              <a:solidFill>
                <a:schemeClr val="lt1"/>
              </a:solidFill>
              <a:latin typeface="Arial"/>
              <a:ea typeface="Arial"/>
              <a:cs typeface="Arial"/>
              <a:sym typeface="Arial"/>
            </a:endParaRPr>
          </a:p>
        </p:txBody>
      </p:sp>
      <p:pic>
        <p:nvPicPr>
          <p:cNvPr id="374" name="Google Shape;374;p4"/>
          <p:cNvPicPr preferRelativeResize="0"/>
          <p:nvPr/>
        </p:nvPicPr>
        <p:blipFill rotWithShape="1">
          <a:blip r:embed="rId3">
            <a:alphaModFix/>
          </a:blip>
          <a:srcRect/>
          <a:stretch/>
        </p:blipFill>
        <p:spPr>
          <a:xfrm>
            <a:off x="431800" y="2783578"/>
            <a:ext cx="2299138" cy="1485084"/>
          </a:xfrm>
          <a:prstGeom prst="rect">
            <a:avLst/>
          </a:prstGeom>
          <a:noFill/>
          <a:ln>
            <a:noFill/>
          </a:ln>
        </p:spPr>
      </p:pic>
      <p:sp>
        <p:nvSpPr>
          <p:cNvPr id="375" name="Google Shape;375;p4"/>
          <p:cNvSpPr txBox="1"/>
          <p:nvPr/>
        </p:nvSpPr>
        <p:spPr>
          <a:xfrm>
            <a:off x="6413062" y="2451102"/>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Communication</a:t>
            </a:r>
            <a:endParaRPr sz="1800" b="0" i="1" u="none" strike="noStrike" cap="none">
              <a:solidFill>
                <a:schemeClr val="lt1"/>
              </a:solidFill>
              <a:latin typeface="Arial"/>
              <a:ea typeface="Arial"/>
              <a:cs typeface="Arial"/>
              <a:sym typeface="Arial"/>
            </a:endParaRPr>
          </a:p>
        </p:txBody>
      </p:sp>
      <p:sp>
        <p:nvSpPr>
          <p:cNvPr id="376" name="Google Shape;376;p4"/>
          <p:cNvSpPr txBox="1"/>
          <p:nvPr/>
        </p:nvSpPr>
        <p:spPr>
          <a:xfrm>
            <a:off x="431799" y="4401485"/>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Collaboration</a:t>
            </a:r>
            <a:endParaRPr sz="1800" b="0" i="1" u="none" strike="noStrike" cap="none">
              <a:solidFill>
                <a:schemeClr val="lt1"/>
              </a:solidFill>
              <a:latin typeface="Arial"/>
              <a:ea typeface="Arial"/>
              <a:cs typeface="Arial"/>
              <a:sym typeface="Arial"/>
            </a:endParaRPr>
          </a:p>
        </p:txBody>
      </p:sp>
      <p:sp>
        <p:nvSpPr>
          <p:cNvPr id="377" name="Google Shape;377;p4"/>
          <p:cNvSpPr txBox="1"/>
          <p:nvPr/>
        </p:nvSpPr>
        <p:spPr>
          <a:xfrm>
            <a:off x="3422419" y="2390381"/>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Project Design</a:t>
            </a:r>
            <a:endParaRPr sz="1800" b="0" i="1" u="none" strike="noStrike" cap="none">
              <a:solidFill>
                <a:schemeClr val="lt1"/>
              </a:solidFill>
              <a:latin typeface="Arial"/>
              <a:ea typeface="Arial"/>
              <a:cs typeface="Arial"/>
              <a:sym typeface="Arial"/>
            </a:endParaRPr>
          </a:p>
        </p:txBody>
      </p:sp>
      <p:sp>
        <p:nvSpPr>
          <p:cNvPr id="378" name="Google Shape;378;p4"/>
          <p:cNvSpPr txBox="1"/>
          <p:nvPr/>
        </p:nvSpPr>
        <p:spPr>
          <a:xfrm>
            <a:off x="3425386" y="4401485"/>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Ethical Research</a:t>
            </a:r>
            <a:endParaRPr sz="1800" b="0" i="1" u="none" strike="noStrike" cap="none">
              <a:solidFill>
                <a:schemeClr val="lt1"/>
              </a:solidFill>
              <a:latin typeface="Arial"/>
              <a:ea typeface="Arial"/>
              <a:cs typeface="Arial"/>
              <a:sym typeface="Arial"/>
            </a:endParaRPr>
          </a:p>
        </p:txBody>
      </p:sp>
      <p:sp>
        <p:nvSpPr>
          <p:cNvPr id="379" name="Google Shape;379;p4"/>
          <p:cNvSpPr txBox="1"/>
          <p:nvPr/>
        </p:nvSpPr>
        <p:spPr>
          <a:xfrm>
            <a:off x="6413062" y="4390306"/>
            <a:ext cx="2299138" cy="319786"/>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lt1"/>
              </a:buClr>
              <a:buSzPts val="1800"/>
              <a:buFont typeface="Arial"/>
              <a:buNone/>
            </a:pPr>
            <a:r>
              <a:rPr lang="en-GB" sz="1800" b="0" i="1" u="none" strike="noStrike" cap="none">
                <a:solidFill>
                  <a:schemeClr val="lt1"/>
                </a:solidFill>
                <a:latin typeface="Arial"/>
                <a:ea typeface="Arial"/>
                <a:cs typeface="Arial"/>
                <a:sym typeface="Arial"/>
              </a:rPr>
              <a:t>Community Handbook</a:t>
            </a:r>
            <a:endParaRPr sz="1800" b="0" i="1" u="none" strike="noStrike" cap="none">
              <a:solidFill>
                <a:schemeClr val="lt1"/>
              </a:solidFill>
              <a:latin typeface="Arial"/>
              <a:ea typeface="Arial"/>
              <a:cs typeface="Arial"/>
              <a:sym typeface="Arial"/>
            </a:endParaRPr>
          </a:p>
        </p:txBody>
      </p:sp>
      <p:cxnSp>
        <p:nvCxnSpPr>
          <p:cNvPr id="380" name="Google Shape;380;p4"/>
          <p:cNvCxnSpPr/>
          <p:nvPr/>
        </p:nvCxnSpPr>
        <p:spPr>
          <a:xfrm rot="10800000">
            <a:off x="6413062" y="4365592"/>
            <a:ext cx="2299138" cy="0"/>
          </a:xfrm>
          <a:prstGeom prst="straightConnector1">
            <a:avLst/>
          </a:prstGeom>
          <a:noFill/>
          <a:ln w="28575" cap="flat" cmpd="sng">
            <a:solidFill>
              <a:schemeClr val="dk1"/>
            </a:solidFill>
            <a:prstDash val="solid"/>
            <a:round/>
            <a:headEnd type="none" w="sm" len="sm"/>
            <a:tailEnd type="none" w="sm" len="sm"/>
          </a:ln>
        </p:spPr>
      </p:cxnSp>
      <p:sp>
        <p:nvSpPr>
          <p:cNvPr id="381" name="Google Shape;381;p4"/>
          <p:cNvSpPr txBox="1"/>
          <p:nvPr/>
        </p:nvSpPr>
        <p:spPr>
          <a:xfrm>
            <a:off x="228600" y="57895"/>
            <a:ext cx="8751000" cy="653100"/>
          </a:xfrm>
          <a:prstGeom prst="rect">
            <a:avLst/>
          </a:prstGeom>
          <a:noFill/>
          <a:ln>
            <a:noFill/>
          </a:ln>
        </p:spPr>
        <p:txBody>
          <a:bodyPr spcFirstLastPara="1" wrap="square" lIns="91425" tIns="91425" rIns="91425" bIns="91425" anchor="b" anchorCtr="0">
            <a:noAutofit/>
          </a:bodyPr>
          <a:lstStyle/>
          <a:p>
            <a:pPr marL="0" marR="0" lvl="0" indent="0" algn="ctr" rtl="0">
              <a:lnSpc>
                <a:spcPct val="85000"/>
              </a:lnSpc>
              <a:spcBef>
                <a:spcPts val="0"/>
              </a:spcBef>
              <a:spcAft>
                <a:spcPts val="0"/>
              </a:spcAft>
              <a:buClr>
                <a:schemeClr val="lt1"/>
              </a:buClr>
              <a:buSzPts val="2800"/>
              <a:buFont typeface="Arial"/>
              <a:buNone/>
            </a:pPr>
            <a:r>
              <a:rPr lang="en-GB" sz="2800" b="1" i="1" u="none" strike="noStrike" cap="none">
                <a:solidFill>
                  <a:schemeClr val="lt1"/>
                </a:solidFill>
                <a:latin typeface="Arial"/>
                <a:ea typeface="Arial"/>
                <a:cs typeface="Arial"/>
                <a:sym typeface="Arial"/>
              </a:rPr>
              <a:t>The Turing Way </a:t>
            </a:r>
            <a:r>
              <a:rPr lang="en-GB" sz="2800" b="1" i="0" u="none" strike="noStrike" cap="none">
                <a:solidFill>
                  <a:schemeClr val="lt1"/>
                </a:solidFill>
                <a:latin typeface="Arial"/>
                <a:ea typeface="Arial"/>
                <a:cs typeface="Arial"/>
                <a:sym typeface="Arial"/>
              </a:rPr>
              <a:t>Guides</a:t>
            </a:r>
            <a:endParaRPr sz="1400" b="0" i="0" u="none" strike="noStrike" cap="none">
              <a:solidFill>
                <a:srgbClr val="000000"/>
              </a:solidFill>
              <a:latin typeface="Arial"/>
              <a:ea typeface="Arial"/>
              <a:cs typeface="Arial"/>
              <a:sym typeface="Arial"/>
            </a:endParaRPr>
          </a:p>
        </p:txBody>
      </p:sp>
      <p:cxnSp>
        <p:nvCxnSpPr>
          <p:cNvPr id="382" name="Google Shape;382;p4"/>
          <p:cNvCxnSpPr/>
          <p:nvPr/>
        </p:nvCxnSpPr>
        <p:spPr>
          <a:xfrm rot="10800000">
            <a:off x="6413062" y="2426387"/>
            <a:ext cx="2299138" cy="0"/>
          </a:xfrm>
          <a:prstGeom prst="straightConnector1">
            <a:avLst/>
          </a:prstGeom>
          <a:noFill/>
          <a:ln w="28575" cap="flat" cmpd="sng">
            <a:solidFill>
              <a:schemeClr val="dk1"/>
            </a:solidFill>
            <a:prstDash val="solid"/>
            <a:round/>
            <a:headEnd type="none" w="sm" len="sm"/>
            <a:tailEnd type="none" w="sm" len="sm"/>
          </a:ln>
        </p:spPr>
      </p:cxnSp>
      <p:cxnSp>
        <p:nvCxnSpPr>
          <p:cNvPr id="383" name="Google Shape;383;p4"/>
          <p:cNvCxnSpPr/>
          <p:nvPr/>
        </p:nvCxnSpPr>
        <p:spPr>
          <a:xfrm rot="10800000">
            <a:off x="3422431" y="4365592"/>
            <a:ext cx="2299138" cy="0"/>
          </a:xfrm>
          <a:prstGeom prst="straightConnector1">
            <a:avLst/>
          </a:prstGeom>
          <a:noFill/>
          <a:ln w="28575" cap="flat" cmpd="sng">
            <a:solidFill>
              <a:schemeClr val="dk1"/>
            </a:solidFill>
            <a:prstDash val="solid"/>
            <a:round/>
            <a:headEnd type="none" w="sm" len="sm"/>
            <a:tailEnd type="none" w="sm" len="sm"/>
          </a:ln>
        </p:spPr>
      </p:cxnSp>
      <p:cxnSp>
        <p:nvCxnSpPr>
          <p:cNvPr id="384" name="Google Shape;384;p4"/>
          <p:cNvCxnSpPr/>
          <p:nvPr/>
        </p:nvCxnSpPr>
        <p:spPr>
          <a:xfrm rot="10800000">
            <a:off x="3422431" y="2426387"/>
            <a:ext cx="2299138" cy="0"/>
          </a:xfrm>
          <a:prstGeom prst="straightConnector1">
            <a:avLst/>
          </a:prstGeom>
          <a:noFill/>
          <a:ln w="28575" cap="flat" cmpd="sng">
            <a:solidFill>
              <a:schemeClr val="dk1"/>
            </a:solidFill>
            <a:prstDash val="solid"/>
            <a:round/>
            <a:headEnd type="none" w="sm" len="sm"/>
            <a:tailEnd type="none" w="sm" len="sm"/>
          </a:ln>
        </p:spPr>
      </p:cxnSp>
      <p:cxnSp>
        <p:nvCxnSpPr>
          <p:cNvPr id="385" name="Google Shape;385;p4"/>
          <p:cNvCxnSpPr/>
          <p:nvPr/>
        </p:nvCxnSpPr>
        <p:spPr>
          <a:xfrm rot="10800000">
            <a:off x="431793" y="4347792"/>
            <a:ext cx="2299138" cy="0"/>
          </a:xfrm>
          <a:prstGeom prst="straightConnector1">
            <a:avLst/>
          </a:prstGeom>
          <a:noFill/>
          <a:ln w="28575" cap="flat" cmpd="sng">
            <a:solidFill>
              <a:schemeClr val="dk1"/>
            </a:solidFill>
            <a:prstDash val="solid"/>
            <a:round/>
            <a:headEnd type="none" w="sm" len="sm"/>
            <a:tailEnd type="none" w="sm" len="sm"/>
          </a:ln>
        </p:spPr>
      </p:cxnSp>
      <p:cxnSp>
        <p:nvCxnSpPr>
          <p:cNvPr id="386" name="Google Shape;386;p4"/>
          <p:cNvCxnSpPr/>
          <p:nvPr/>
        </p:nvCxnSpPr>
        <p:spPr>
          <a:xfrm rot="10800000">
            <a:off x="431793" y="2426387"/>
            <a:ext cx="2299138" cy="0"/>
          </a:xfrm>
          <a:prstGeom prst="straightConnector1">
            <a:avLst/>
          </a:prstGeom>
          <a:noFill/>
          <a:ln w="28575" cap="flat" cmpd="sng">
            <a:solidFill>
              <a:schemeClr val="dk1"/>
            </a:solidFill>
            <a:prstDash val="solid"/>
            <a:round/>
            <a:headEnd type="none" w="sm" len="sm"/>
            <a:tailEnd type="none" w="sm" len="sm"/>
          </a:ln>
        </p:spPr>
      </p:cxnSp>
      <p:cxnSp>
        <p:nvCxnSpPr>
          <p:cNvPr id="387" name="Google Shape;387;p4"/>
          <p:cNvCxnSpPr/>
          <p:nvPr/>
        </p:nvCxnSpPr>
        <p:spPr>
          <a:xfrm rot="10800000">
            <a:off x="431792" y="698469"/>
            <a:ext cx="8280383" cy="0"/>
          </a:xfrm>
          <a:prstGeom prst="straightConnector1">
            <a:avLst/>
          </a:prstGeom>
          <a:noFill/>
          <a:ln w="28575" cap="flat" cmpd="sng">
            <a:solidFill>
              <a:schemeClr val="lt1"/>
            </a:solidFill>
            <a:prstDash val="solid"/>
            <a:round/>
            <a:headEnd type="none" w="sm" len="sm"/>
            <a:tailEnd type="none" w="sm" len="sm"/>
          </a:ln>
        </p:spPr>
      </p:cxnSp>
      <p:pic>
        <p:nvPicPr>
          <p:cNvPr id="388" name="Google Shape;388;p4" descr="A group of people collaboratively developing a project plan by writing on a giant canvas with a giant pencil to signify its importance in our work"/>
          <p:cNvPicPr preferRelativeResize="0"/>
          <p:nvPr/>
        </p:nvPicPr>
        <p:blipFill rotWithShape="1">
          <a:blip r:embed="rId4">
            <a:alphaModFix/>
          </a:blip>
          <a:srcRect l="-7298" t="19067" r="-6" b="17593"/>
          <a:stretch/>
        </p:blipFill>
        <p:spPr>
          <a:xfrm>
            <a:off x="3422415" y="848023"/>
            <a:ext cx="2299137" cy="1491392"/>
          </a:xfrm>
          <a:prstGeom prst="rect">
            <a:avLst/>
          </a:prstGeom>
          <a:solidFill>
            <a:srgbClr val="FFFFFF"/>
          </a:solidFill>
          <a:ln>
            <a:noFill/>
          </a:ln>
        </p:spPr>
      </p:pic>
      <p:pic>
        <p:nvPicPr>
          <p:cNvPr id="389" name="Google Shape;389;p4" descr="An illustration of a wooden judge hammer labeled with law is hitting a plank labeled with ethics with a quotation &quot;consider necessary restriction around sharing different types of data"/>
          <p:cNvPicPr preferRelativeResize="0"/>
          <p:nvPr/>
        </p:nvPicPr>
        <p:blipFill rotWithShape="1">
          <a:blip r:embed="rId5">
            <a:alphaModFix/>
          </a:blip>
          <a:srcRect l="1683" r="15874" b="-3"/>
          <a:stretch/>
        </p:blipFill>
        <p:spPr>
          <a:xfrm>
            <a:off x="3419470" y="2772467"/>
            <a:ext cx="2299138" cy="1485084"/>
          </a:xfrm>
          <a:prstGeom prst="rect">
            <a:avLst/>
          </a:prstGeom>
          <a:solidFill>
            <a:srgbClr val="FFFFFF"/>
          </a:solidFill>
          <a:ln>
            <a:noFill/>
          </a:ln>
        </p:spPr>
      </p:pic>
      <p:pic>
        <p:nvPicPr>
          <p:cNvPr id="390" name="Google Shape;390;p4" descr="A network of people exchanging and sharing different information with each other"/>
          <p:cNvPicPr preferRelativeResize="0"/>
          <p:nvPr/>
        </p:nvPicPr>
        <p:blipFill rotWithShape="1">
          <a:blip r:embed="rId6">
            <a:alphaModFix/>
          </a:blip>
          <a:srcRect t="23095" r="-2" b="24071"/>
          <a:stretch/>
        </p:blipFill>
        <p:spPr>
          <a:xfrm>
            <a:off x="6407140" y="843870"/>
            <a:ext cx="2392313" cy="1491393"/>
          </a:xfrm>
          <a:prstGeom prst="rect">
            <a:avLst/>
          </a:prstGeom>
          <a:solidFill>
            <a:srgbClr val="FFFFFF"/>
          </a:solidFill>
          <a:ln>
            <a:noFill/>
          </a:ln>
        </p:spPr>
      </p:pic>
      <p:pic>
        <p:nvPicPr>
          <p:cNvPr id="391" name="Google Shape;391;p4" descr="Diagram&#10;&#10;Description automatically generated"/>
          <p:cNvPicPr preferRelativeResize="0"/>
          <p:nvPr/>
        </p:nvPicPr>
        <p:blipFill rotWithShape="1">
          <a:blip r:embed="rId7">
            <a:alphaModFix/>
          </a:blip>
          <a:srcRect/>
          <a:stretch/>
        </p:blipFill>
        <p:spPr>
          <a:xfrm>
            <a:off x="431794" y="861131"/>
            <a:ext cx="2392313" cy="1481927"/>
          </a:xfrm>
          <a:prstGeom prst="rect">
            <a:avLst/>
          </a:prstGeom>
          <a:noFill/>
          <a:ln>
            <a:noFill/>
          </a:ln>
        </p:spPr>
      </p:pic>
      <p:pic>
        <p:nvPicPr>
          <p:cNvPr id="392" name="Google Shape;392;p4" descr="Diagram&#10;&#10;Description automatically generated"/>
          <p:cNvPicPr preferRelativeResize="0"/>
          <p:nvPr/>
        </p:nvPicPr>
        <p:blipFill rotWithShape="1">
          <a:blip r:embed="rId8">
            <a:alphaModFix/>
          </a:blip>
          <a:srcRect/>
          <a:stretch/>
        </p:blipFill>
        <p:spPr>
          <a:xfrm>
            <a:off x="6416495" y="2774186"/>
            <a:ext cx="2382958" cy="1483366"/>
          </a:xfrm>
          <a:prstGeom prst="rect">
            <a:avLst/>
          </a:prstGeom>
          <a:noFill/>
          <a:ln>
            <a:noFill/>
          </a:ln>
        </p:spPr>
      </p:pic>
      <p:sp>
        <p:nvSpPr>
          <p:cNvPr id="23" name="Text Placeholder 14">
            <a:extLst>
              <a:ext uri="{FF2B5EF4-FFF2-40B4-BE49-F238E27FC236}">
                <a16:creationId xmlns:a16="http://schemas.microsoft.com/office/drawing/2014/main" id="{EB25B7C7-378F-9B4B-B7F9-7D606B8723B2}"/>
              </a:ext>
            </a:extLst>
          </p:cNvPr>
          <p:cNvSpPr txBox="1">
            <a:spLocks/>
          </p:cNvSpPr>
          <p:nvPr/>
        </p:nvSpPr>
        <p:spPr>
          <a:xfrm>
            <a:off x="-73572" y="4279697"/>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GB" sz="1200" dirty="0">
                <a:solidFill>
                  <a:schemeClr val="bg1"/>
                </a:solidFill>
                <a:latin typeface="Arial" panose="020B0604020202020204" pitchFamily="34" charset="0"/>
              </a:rPr>
              <a:t>Book: https://the-</a:t>
            </a:r>
            <a:r>
              <a:rPr lang="en-GB" sz="1200" dirty="0" err="1">
                <a:solidFill>
                  <a:schemeClr val="bg1"/>
                </a:solidFill>
                <a:latin typeface="Arial" panose="020B0604020202020204" pitchFamily="34" charset="0"/>
              </a:rPr>
              <a:t>turing</a:t>
            </a:r>
            <a:r>
              <a:rPr lang="en-GB" sz="1200" dirty="0">
                <a:solidFill>
                  <a:schemeClr val="bg1"/>
                </a:solidFill>
                <a:latin typeface="Arial" panose="020B0604020202020204" pitchFamily="34" charset="0"/>
              </a:rPr>
              <a:t>-</a:t>
            </a:r>
            <a:r>
              <a:rPr lang="en-GB" sz="1200" dirty="0" err="1">
                <a:solidFill>
                  <a:schemeClr val="bg1"/>
                </a:solidFill>
                <a:latin typeface="Arial" panose="020B0604020202020204" pitchFamily="34" charset="0"/>
              </a:rPr>
              <a:t>way.netlify.app</a:t>
            </a:r>
            <a:r>
              <a:rPr lang="en-GB" sz="1200" dirty="0">
                <a:solidFill>
                  <a:schemeClr val="bg1"/>
                </a:solidFill>
                <a:latin typeface="Arial" panose="020B0604020202020204" pitchFamily="34" charset="0"/>
              </a:rPr>
              <a:t>/welcome,</a:t>
            </a:r>
            <a:r>
              <a:rPr lang="de-DE" sz="1200" dirty="0">
                <a:solidFill>
                  <a:schemeClr val="bg1"/>
                </a:solidFill>
              </a:rPr>
              <a:t> CC-BY  </a:t>
            </a:r>
            <a:r>
              <a:rPr lang="de-DE" sz="1200" dirty="0" err="1">
                <a:solidFill>
                  <a:schemeClr val="bg1"/>
                </a:solidFill>
              </a:rPr>
              <a:t>image</a:t>
            </a:r>
            <a:r>
              <a:rPr lang="de-DE" sz="1200" dirty="0">
                <a:solidFill>
                  <a:schemeClr val="bg1"/>
                </a:solidFill>
              </a:rPr>
              <a:t> </a:t>
            </a:r>
            <a:r>
              <a:rPr lang="de-DE" sz="1200" dirty="0" err="1">
                <a:solidFill>
                  <a:schemeClr val="bg1"/>
                </a:solidFill>
              </a:rPr>
              <a:t>by</a:t>
            </a:r>
            <a:r>
              <a:rPr lang="de-DE" sz="1200" dirty="0">
                <a:solidFill>
                  <a:schemeClr val="bg1"/>
                </a:solidFill>
              </a:rPr>
              <a:t> The Turing Way </a:t>
            </a:r>
            <a:r>
              <a:rPr lang="de-DE" sz="1200" dirty="0" err="1">
                <a:solidFill>
                  <a:schemeClr val="bg1"/>
                </a:solidFill>
              </a:rPr>
              <a:t>and</a:t>
            </a:r>
            <a:r>
              <a:rPr lang="de-DE" sz="1200" dirty="0">
                <a:solidFill>
                  <a:schemeClr val="bg1"/>
                </a:solidFill>
              </a:rPr>
              <a:t> </a:t>
            </a:r>
            <a:r>
              <a:rPr lang="de-DE" sz="1200" dirty="0" err="1">
                <a:solidFill>
                  <a:schemeClr val="bg1"/>
                </a:solidFill>
              </a:rPr>
              <a:t>Scriberia</a:t>
            </a:r>
            <a:r>
              <a:rPr lang="de-DE" sz="1200" dirty="0">
                <a:solidFill>
                  <a:schemeClr val="bg1"/>
                </a:solidFill>
              </a:rPr>
              <a:t>,</a:t>
            </a:r>
            <a:r>
              <a:rPr lang="en-GB" sz="1200" dirty="0">
                <a:solidFill>
                  <a:schemeClr val="bg1"/>
                </a:solidFill>
                <a:latin typeface="Arial" panose="020B0604020202020204" pitchFamily="34" charset="0"/>
              </a:rPr>
              <a:t>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40490104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32E336E-9D90-4B42-9651-4CA05FF1CAC3}"/>
              </a:ext>
            </a:extLst>
          </p:cNvPr>
          <p:cNvPicPr>
            <a:picLocks noChangeAspect="1"/>
          </p:cNvPicPr>
          <p:nvPr/>
        </p:nvPicPr>
        <p:blipFill>
          <a:blip r:embed="rId3"/>
          <a:stretch>
            <a:fillRect/>
          </a:stretch>
        </p:blipFill>
        <p:spPr>
          <a:xfrm>
            <a:off x="5226823" y="1206212"/>
            <a:ext cx="3855449" cy="2565626"/>
          </a:xfrm>
          <a:prstGeom prst="rect">
            <a:avLst/>
          </a:prstGeom>
        </p:spPr>
      </p:pic>
      <p:sp>
        <p:nvSpPr>
          <p:cNvPr id="13" name="Text Placeholder 12">
            <a:extLst>
              <a:ext uri="{FF2B5EF4-FFF2-40B4-BE49-F238E27FC236}">
                <a16:creationId xmlns:a16="http://schemas.microsoft.com/office/drawing/2014/main" id="{60813231-E45A-4030-835D-3F534F3BDA72}"/>
              </a:ext>
            </a:extLst>
          </p:cNvPr>
          <p:cNvSpPr>
            <a:spLocks noGrp="1"/>
          </p:cNvSpPr>
          <p:nvPr>
            <p:ph type="body" sz="quarter" idx="13"/>
          </p:nvPr>
        </p:nvSpPr>
        <p:spPr>
          <a:xfrm>
            <a:off x="431799" y="726964"/>
            <a:ext cx="8600989" cy="545115"/>
          </a:xfrm>
        </p:spPr>
        <p:txBody>
          <a:bodyPr/>
          <a:lstStyle/>
          <a:p>
            <a:pPr>
              <a:lnSpc>
                <a:spcPts val="3300"/>
              </a:lnSpc>
            </a:pPr>
            <a:r>
              <a:rPr lang="en-GB" dirty="0">
                <a:latin typeface="Arial" panose="020B0604020202020204" pitchFamily="34" charset="0"/>
              </a:rPr>
              <a:t>Project Status</a:t>
            </a:r>
          </a:p>
        </p:txBody>
      </p:sp>
      <p:sp>
        <p:nvSpPr>
          <p:cNvPr id="15" name="Text Placeholder 14">
            <a:extLst>
              <a:ext uri="{FF2B5EF4-FFF2-40B4-BE49-F238E27FC236}">
                <a16:creationId xmlns:a16="http://schemas.microsoft.com/office/drawing/2014/main" id="{B095C734-27BD-4260-BF62-DA64554674DF}"/>
              </a:ext>
            </a:extLst>
          </p:cNvPr>
          <p:cNvSpPr>
            <a:spLocks noGrp="1"/>
          </p:cNvSpPr>
          <p:nvPr>
            <p:ph type="body" sz="quarter" idx="18"/>
          </p:nvPr>
        </p:nvSpPr>
        <p:spPr>
          <a:xfrm>
            <a:off x="0" y="4279697"/>
            <a:ext cx="9144000" cy="863802"/>
          </a:xfrm>
        </p:spPr>
        <p:txBody>
          <a:bodyPr/>
          <a:lstStyle/>
          <a:p>
            <a:r>
              <a:rPr lang="en-GB" sz="1200" dirty="0">
                <a:latin typeface="Arial" panose="020B0604020202020204" pitchFamily="34" charset="0"/>
              </a:rPr>
              <a:t>@</a:t>
            </a:r>
            <a:r>
              <a:rPr lang="en-GB" sz="1200" dirty="0" err="1">
                <a:latin typeface="Arial" panose="020B0604020202020204" pitchFamily="34" charset="0"/>
              </a:rPr>
              <a:t>malvikasharan</a:t>
            </a:r>
            <a:r>
              <a:rPr lang="en-GB" sz="1200" dirty="0">
                <a:latin typeface="Arial" panose="020B0604020202020204" pitchFamily="34" charset="0"/>
              </a:rPr>
              <a:t> @</a:t>
            </a:r>
            <a:r>
              <a:rPr lang="en-GB" sz="1200" dirty="0" err="1">
                <a:latin typeface="Arial" panose="020B0604020202020204" pitchFamily="34" charset="0"/>
              </a:rPr>
              <a:t>turingway</a:t>
            </a:r>
            <a:r>
              <a:rPr lang="en-GB" sz="1200" dirty="0">
                <a:latin typeface="Arial" panose="020B0604020202020204" pitchFamily="34" charset="0"/>
              </a:rPr>
              <a:t>, CC-BY 4.0, https://star-history.t9t.io/#alan-turing-institute/the-</a:t>
            </a:r>
            <a:r>
              <a:rPr lang="en-GB" sz="1200" dirty="0" err="1">
                <a:latin typeface="Arial" panose="020B0604020202020204" pitchFamily="34" charset="0"/>
              </a:rPr>
              <a:t>turing</a:t>
            </a:r>
            <a:r>
              <a:rPr lang="en-GB" sz="1200" dirty="0">
                <a:latin typeface="Arial" panose="020B0604020202020204" pitchFamily="34" charset="0"/>
              </a:rPr>
              <a:t>-way, </a:t>
            </a:r>
            <a:r>
              <a:rPr lang="en-US" sz="1200" dirty="0" err="1">
                <a:solidFill>
                  <a:srgbClr val="90CAC4"/>
                </a:solidFill>
              </a:rPr>
              <a:t>zenodo.org</a:t>
            </a:r>
            <a:r>
              <a:rPr lang="en-US" sz="1200" dirty="0">
                <a:solidFill>
                  <a:srgbClr val="90CAC4"/>
                </a:solidFill>
              </a:rPr>
              <a:t>/record/3332807</a:t>
            </a:r>
          </a:p>
        </p:txBody>
      </p:sp>
      <p:sp>
        <p:nvSpPr>
          <p:cNvPr id="8" name="Text Placeholder 2">
            <a:extLst>
              <a:ext uri="{FF2B5EF4-FFF2-40B4-BE49-F238E27FC236}">
                <a16:creationId xmlns:a16="http://schemas.microsoft.com/office/drawing/2014/main" id="{2203E048-C689-499E-9237-B1DDECB23BC9}"/>
              </a:ext>
            </a:extLst>
          </p:cNvPr>
          <p:cNvSpPr txBox="1">
            <a:spLocks/>
          </p:cNvSpPr>
          <p:nvPr/>
        </p:nvSpPr>
        <p:spPr>
          <a:xfrm>
            <a:off x="4791076" y="1920899"/>
            <a:ext cx="3921124" cy="3406451"/>
          </a:xfrm>
          <a:prstGeom prst="rect">
            <a:avLst/>
          </a:prstGeom>
        </p:spPr>
        <p:txBody>
          <a:bodyPr vert="horz" lIns="0" tIns="0" rIns="0" bIns="0" rtlCol="0" anchor="t" anchorCtr="0">
            <a:noAutofit/>
          </a:bodyPr>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bg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ts val="80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prstClr val="white"/>
              </a:solidFill>
              <a:effectLst/>
              <a:uLnTx/>
              <a:uFillTx/>
              <a:latin typeface="Arial"/>
              <a:ea typeface="+mn-ea"/>
              <a:cs typeface="+mn-cs"/>
            </a:endParaRPr>
          </a:p>
        </p:txBody>
      </p:sp>
      <p:sp>
        <p:nvSpPr>
          <p:cNvPr id="5" name="Rectangle 4">
            <a:extLst>
              <a:ext uri="{FF2B5EF4-FFF2-40B4-BE49-F238E27FC236}">
                <a16:creationId xmlns:a16="http://schemas.microsoft.com/office/drawing/2014/main" id="{752E7595-4F50-E746-9585-3604DA300B94}"/>
              </a:ext>
            </a:extLst>
          </p:cNvPr>
          <p:cNvSpPr/>
          <p:nvPr/>
        </p:nvSpPr>
        <p:spPr>
          <a:xfrm>
            <a:off x="406495" y="1383199"/>
            <a:ext cx="4572782" cy="2662267"/>
          </a:xfrm>
          <a:prstGeom prst="rect">
            <a:avLst/>
          </a:prstGeom>
        </p:spPr>
        <p:txBody>
          <a:bodyPr wrap="square">
            <a:spAutoFit/>
          </a:bodyPr>
          <a:lstStyle/>
          <a:p>
            <a:pPr marL="342900" indent="-342900">
              <a:buFont typeface="Arial" panose="020B0604020202020204" pitchFamily="34" charset="0"/>
              <a:buChar char="•"/>
            </a:pPr>
            <a:r>
              <a:rPr lang="en-GB" sz="2000" dirty="0">
                <a:solidFill>
                  <a:schemeClr val="bg1"/>
                </a:solidFill>
              </a:rPr>
              <a:t>2.5 years, &gt;160 pages</a:t>
            </a:r>
          </a:p>
          <a:p>
            <a:pPr marL="342900" indent="-342900">
              <a:buFont typeface="Arial" panose="020B0604020202020204" pitchFamily="34" charset="0"/>
              <a:buChar char="•"/>
            </a:pPr>
            <a:endParaRPr lang="en-GB" sz="900" dirty="0">
              <a:solidFill>
                <a:schemeClr val="bg1"/>
              </a:solidFill>
            </a:endParaRPr>
          </a:p>
          <a:p>
            <a:pPr marL="342900" indent="-342900">
              <a:buFont typeface="Arial" panose="020B0604020202020204" pitchFamily="34" charset="0"/>
              <a:buChar char="•"/>
            </a:pPr>
            <a:r>
              <a:rPr lang="en-GB" sz="2000" dirty="0">
                <a:solidFill>
                  <a:schemeClr val="bg1"/>
                </a:solidFill>
              </a:rPr>
              <a:t>Community resources, events, guidance, templates, training</a:t>
            </a:r>
          </a:p>
          <a:p>
            <a:pPr marL="342900" indent="-342900">
              <a:buFont typeface="Arial" panose="020B0604020202020204" pitchFamily="34" charset="0"/>
              <a:buChar char="•"/>
            </a:pPr>
            <a:endParaRPr lang="en-GB" sz="900" dirty="0">
              <a:solidFill>
                <a:schemeClr val="bg1"/>
              </a:solidFill>
            </a:endParaRPr>
          </a:p>
          <a:p>
            <a:pPr marL="342900" indent="-342900">
              <a:buFont typeface="Arial" panose="020B0604020202020204" pitchFamily="34" charset="0"/>
              <a:buChar char="•"/>
            </a:pPr>
            <a:r>
              <a:rPr lang="en-GB" sz="2000" dirty="0">
                <a:solidFill>
                  <a:schemeClr val="bg1"/>
                </a:solidFill>
              </a:rPr>
              <a:t>270 direct GitHub contributors and thousands of users</a:t>
            </a:r>
          </a:p>
          <a:p>
            <a:pPr marL="342900" indent="-342900">
              <a:buFont typeface="Arial" panose="020B0604020202020204" pitchFamily="34" charset="0"/>
              <a:buChar char="•"/>
            </a:pPr>
            <a:endParaRPr lang="en-GB" sz="900" dirty="0">
              <a:solidFill>
                <a:schemeClr val="bg1"/>
              </a:solidFill>
            </a:endParaRPr>
          </a:p>
          <a:p>
            <a:pPr marL="342900" indent="-342900">
              <a:buFont typeface="Arial" panose="020B0604020202020204" pitchFamily="34" charset="0"/>
              <a:buChar char="•"/>
            </a:pPr>
            <a:r>
              <a:rPr lang="en-GB" sz="2000" dirty="0">
                <a:solidFill>
                  <a:schemeClr val="bg1"/>
                </a:solidFill>
              </a:rPr>
              <a:t>Cited &amp; reused by 30+ peer-reviewed articles &amp; resources</a:t>
            </a:r>
          </a:p>
        </p:txBody>
      </p:sp>
      <p:pic>
        <p:nvPicPr>
          <p:cNvPr id="7" name="Picture 2" descr="Free Icon Download | Github Logo">
            <a:extLst>
              <a:ext uri="{FF2B5EF4-FFF2-40B4-BE49-F238E27FC236}">
                <a16:creationId xmlns:a16="http://schemas.microsoft.com/office/drawing/2014/main" id="{6D0E829C-86AB-394C-A360-04FBD97C301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28555" y="4095846"/>
            <a:ext cx="538378" cy="520050"/>
          </a:xfrm>
          <a:prstGeom prst="rect">
            <a:avLst/>
          </a:prstGeom>
          <a:solidFill>
            <a:srgbClr val="FFFFFF"/>
          </a:solidFill>
        </p:spPr>
      </p:pic>
      <p:pic>
        <p:nvPicPr>
          <p:cNvPr id="1028" name="Picture 4" descr="TinyLetter Reviews 2021: Details, Pricing, &amp; Features | G2">
            <a:extLst>
              <a:ext uri="{FF2B5EF4-FFF2-40B4-BE49-F238E27FC236}">
                <a16:creationId xmlns:a16="http://schemas.microsoft.com/office/drawing/2014/main" id="{4BC727E1-A8D0-C24D-86C5-6DB75282F457}"/>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l="32080" r="31162"/>
          <a:stretch/>
        </p:blipFill>
        <p:spPr bwMode="auto">
          <a:xfrm>
            <a:off x="6337005" y="3866631"/>
            <a:ext cx="693928" cy="9911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witter icon: blue">
            <a:extLst>
              <a:ext uri="{FF2B5EF4-FFF2-40B4-BE49-F238E27FC236}">
                <a16:creationId xmlns:a16="http://schemas.microsoft.com/office/drawing/2014/main" id="{CCE4C09D-79FF-2E4D-A888-C8467257BB55}"/>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215187" y="3825079"/>
            <a:ext cx="991437" cy="99143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lack App Integration for RingCentral | RingCentral App Gallery">
            <a:extLst>
              <a:ext uri="{FF2B5EF4-FFF2-40B4-BE49-F238E27FC236}">
                <a16:creationId xmlns:a16="http://schemas.microsoft.com/office/drawing/2014/main" id="{30077196-70C5-6543-B9C9-88C758583E8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279875" y="3953254"/>
            <a:ext cx="679871" cy="6798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9039774-3FB3-7442-B938-1F1123F6BE16}"/>
              </a:ext>
            </a:extLst>
          </p:cNvPr>
          <p:cNvPicPr>
            <a:picLocks noChangeAspect="1"/>
          </p:cNvPicPr>
          <p:nvPr/>
        </p:nvPicPr>
        <p:blipFill>
          <a:blip r:embed="rId8"/>
          <a:stretch>
            <a:fillRect/>
          </a:stretch>
        </p:blipFill>
        <p:spPr>
          <a:xfrm>
            <a:off x="542585" y="4356450"/>
            <a:ext cx="1108387" cy="422504"/>
          </a:xfrm>
          <a:prstGeom prst="rect">
            <a:avLst/>
          </a:prstGeom>
        </p:spPr>
      </p:pic>
      <p:pic>
        <p:nvPicPr>
          <p:cNvPr id="2" name="Picture 1">
            <a:extLst>
              <a:ext uri="{FF2B5EF4-FFF2-40B4-BE49-F238E27FC236}">
                <a16:creationId xmlns:a16="http://schemas.microsoft.com/office/drawing/2014/main" id="{E144752F-55DE-C44A-AB57-8E959E9616A1}"/>
              </a:ext>
            </a:extLst>
          </p:cNvPr>
          <p:cNvPicPr>
            <a:picLocks noChangeAspect="1"/>
          </p:cNvPicPr>
          <p:nvPr/>
        </p:nvPicPr>
        <p:blipFill>
          <a:blip r:embed="rId9"/>
          <a:stretch>
            <a:fillRect/>
          </a:stretch>
        </p:blipFill>
        <p:spPr>
          <a:xfrm>
            <a:off x="6605359" y="3053103"/>
            <a:ext cx="2335120" cy="350696"/>
          </a:xfrm>
          <a:prstGeom prst="rect">
            <a:avLst/>
          </a:prstGeom>
        </p:spPr>
      </p:pic>
      <p:pic>
        <p:nvPicPr>
          <p:cNvPr id="3" name="Picture 2">
            <a:extLst>
              <a:ext uri="{FF2B5EF4-FFF2-40B4-BE49-F238E27FC236}">
                <a16:creationId xmlns:a16="http://schemas.microsoft.com/office/drawing/2014/main" id="{66E9EC7C-474A-8D4C-A5E1-7110404725E5}"/>
              </a:ext>
            </a:extLst>
          </p:cNvPr>
          <p:cNvPicPr>
            <a:picLocks noChangeAspect="1"/>
          </p:cNvPicPr>
          <p:nvPr/>
        </p:nvPicPr>
        <p:blipFill>
          <a:blip r:embed="rId10"/>
          <a:stretch>
            <a:fillRect/>
          </a:stretch>
        </p:blipFill>
        <p:spPr>
          <a:xfrm>
            <a:off x="1703578" y="4357214"/>
            <a:ext cx="1302223" cy="409533"/>
          </a:xfrm>
          <a:prstGeom prst="rect">
            <a:avLst/>
          </a:prstGeom>
        </p:spPr>
      </p:pic>
    </p:spTree>
    <p:extLst>
      <p:ext uri="{BB962C8B-B14F-4D97-AF65-F5344CB8AC3E}">
        <p14:creationId xmlns:p14="http://schemas.microsoft.com/office/powerpoint/2010/main" val="3832018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331;p1">
            <a:extLst>
              <a:ext uri="{FF2B5EF4-FFF2-40B4-BE49-F238E27FC236}">
                <a16:creationId xmlns:a16="http://schemas.microsoft.com/office/drawing/2014/main" id="{871072D0-67CE-0B4C-9225-FB370F056CC4}"/>
              </a:ext>
            </a:extLst>
          </p:cNvPr>
          <p:cNvSpPr txBox="1"/>
          <p:nvPr/>
        </p:nvSpPr>
        <p:spPr>
          <a:xfrm>
            <a:off x="9006435" y="5138442"/>
            <a:ext cx="0" cy="0"/>
          </a:xfrm>
          <a:prstGeom prst="rect">
            <a:avLst/>
          </a:prstGeom>
          <a:no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pic>
        <p:nvPicPr>
          <p:cNvPr id="6" name="Google Shape;332;p1" descr="A close up of a logo&#10;&#10;Description automatically generated">
            <a:extLst>
              <a:ext uri="{FF2B5EF4-FFF2-40B4-BE49-F238E27FC236}">
                <a16:creationId xmlns:a16="http://schemas.microsoft.com/office/drawing/2014/main" id="{01042D54-298E-3142-BE7D-6606104259D8}"/>
              </a:ext>
            </a:extLst>
          </p:cNvPr>
          <p:cNvPicPr preferRelativeResize="0"/>
          <p:nvPr/>
        </p:nvPicPr>
        <p:blipFill rotWithShape="1">
          <a:blip r:embed="rId3">
            <a:alphaModFix/>
          </a:blip>
          <a:srcRect/>
          <a:stretch/>
        </p:blipFill>
        <p:spPr>
          <a:xfrm>
            <a:off x="5728900" y="392314"/>
            <a:ext cx="3277420" cy="2136571"/>
          </a:xfrm>
          <a:prstGeom prst="rect">
            <a:avLst/>
          </a:prstGeom>
          <a:noFill/>
          <a:ln>
            <a:noFill/>
          </a:ln>
          <a:effectLst>
            <a:outerShdw blurRad="50800" dist="38100" dir="5400000" algn="t" rotWithShape="0">
              <a:srgbClr val="000000">
                <a:alpha val="40000"/>
              </a:srgbClr>
            </a:outerShdw>
          </a:effectLst>
        </p:spPr>
      </p:pic>
      <p:pic>
        <p:nvPicPr>
          <p:cNvPr id="7" name="Google Shape;333;p1">
            <a:extLst>
              <a:ext uri="{FF2B5EF4-FFF2-40B4-BE49-F238E27FC236}">
                <a16:creationId xmlns:a16="http://schemas.microsoft.com/office/drawing/2014/main" id="{B2886A71-EC27-5E44-B3BB-982ABF7DD63E}"/>
              </a:ext>
            </a:extLst>
          </p:cNvPr>
          <p:cNvPicPr preferRelativeResize="0"/>
          <p:nvPr/>
        </p:nvPicPr>
        <p:blipFill rotWithShape="1">
          <a:blip r:embed="rId4">
            <a:alphaModFix/>
          </a:blip>
          <a:srcRect/>
          <a:stretch/>
        </p:blipFill>
        <p:spPr>
          <a:xfrm>
            <a:off x="470833" y="255684"/>
            <a:ext cx="1487238" cy="1735026"/>
          </a:xfrm>
          <a:prstGeom prst="rect">
            <a:avLst/>
          </a:prstGeom>
          <a:noFill/>
          <a:ln>
            <a:noFill/>
          </a:ln>
        </p:spPr>
      </p:pic>
      <p:pic>
        <p:nvPicPr>
          <p:cNvPr id="8" name="Google Shape;334;p1">
            <a:extLst>
              <a:ext uri="{FF2B5EF4-FFF2-40B4-BE49-F238E27FC236}">
                <a16:creationId xmlns:a16="http://schemas.microsoft.com/office/drawing/2014/main" id="{A26C4016-BD14-A742-939F-9D7FEE1C3DD3}"/>
              </a:ext>
            </a:extLst>
          </p:cNvPr>
          <p:cNvPicPr preferRelativeResize="0"/>
          <p:nvPr/>
        </p:nvPicPr>
        <p:blipFill rotWithShape="1">
          <a:blip r:embed="rId5">
            <a:alphaModFix/>
          </a:blip>
          <a:srcRect/>
          <a:stretch/>
        </p:blipFill>
        <p:spPr>
          <a:xfrm>
            <a:off x="5728900" y="3029145"/>
            <a:ext cx="3277420" cy="2016326"/>
          </a:xfrm>
          <a:prstGeom prst="rect">
            <a:avLst/>
          </a:prstGeom>
          <a:noFill/>
          <a:ln>
            <a:noFill/>
          </a:ln>
          <a:effectLst>
            <a:outerShdw blurRad="50800" dist="38100" dir="5400000" algn="t" rotWithShape="0">
              <a:srgbClr val="000000">
                <a:alpha val="40000"/>
              </a:srgbClr>
            </a:outerShdw>
          </a:effectLst>
        </p:spPr>
      </p:pic>
      <p:pic>
        <p:nvPicPr>
          <p:cNvPr id="9" name="Google Shape;335;p1">
            <a:extLst>
              <a:ext uri="{FF2B5EF4-FFF2-40B4-BE49-F238E27FC236}">
                <a16:creationId xmlns:a16="http://schemas.microsoft.com/office/drawing/2014/main" id="{CF218365-5F39-1145-8FF7-AFF5171E2DE5}"/>
              </a:ext>
            </a:extLst>
          </p:cNvPr>
          <p:cNvPicPr preferRelativeResize="0"/>
          <p:nvPr/>
        </p:nvPicPr>
        <p:blipFill rotWithShape="1">
          <a:blip r:embed="rId6">
            <a:alphaModFix/>
          </a:blip>
          <a:srcRect/>
          <a:stretch/>
        </p:blipFill>
        <p:spPr>
          <a:xfrm>
            <a:off x="2449756" y="408262"/>
            <a:ext cx="3173697" cy="2120623"/>
          </a:xfrm>
          <a:prstGeom prst="rect">
            <a:avLst/>
          </a:prstGeom>
          <a:noFill/>
          <a:ln>
            <a:noFill/>
          </a:ln>
          <a:effectLst>
            <a:outerShdw blurRad="50800" dist="38100" dir="5400000" algn="t" rotWithShape="0">
              <a:srgbClr val="000000">
                <a:alpha val="40000"/>
              </a:srgbClr>
            </a:outerShdw>
          </a:effectLst>
        </p:spPr>
      </p:pic>
      <p:pic>
        <p:nvPicPr>
          <p:cNvPr id="10" name="Google Shape;336;p1">
            <a:extLst>
              <a:ext uri="{FF2B5EF4-FFF2-40B4-BE49-F238E27FC236}">
                <a16:creationId xmlns:a16="http://schemas.microsoft.com/office/drawing/2014/main" id="{8DDBA98E-B412-744C-A6B4-DC0667DE0DB4}"/>
              </a:ext>
            </a:extLst>
          </p:cNvPr>
          <p:cNvPicPr preferRelativeResize="0"/>
          <p:nvPr/>
        </p:nvPicPr>
        <p:blipFill rotWithShape="1">
          <a:blip r:embed="rId7">
            <a:alphaModFix/>
          </a:blip>
          <a:srcRect/>
          <a:stretch/>
        </p:blipFill>
        <p:spPr>
          <a:xfrm>
            <a:off x="2449755" y="3029145"/>
            <a:ext cx="3173697" cy="2016326"/>
          </a:xfrm>
          <a:prstGeom prst="rect">
            <a:avLst/>
          </a:prstGeom>
          <a:noFill/>
          <a:ln>
            <a:noFill/>
          </a:ln>
          <a:effectLst>
            <a:outerShdw blurRad="50800" dist="38100" dir="5400000" algn="t" rotWithShape="0">
              <a:srgbClr val="000000">
                <a:alpha val="40000"/>
              </a:srgbClr>
            </a:outerShdw>
          </a:effectLst>
        </p:spPr>
      </p:pic>
      <p:pic>
        <p:nvPicPr>
          <p:cNvPr id="11" name="Google Shape;337;p1" descr="Github Logo - Free social media icons">
            <a:extLst>
              <a:ext uri="{FF2B5EF4-FFF2-40B4-BE49-F238E27FC236}">
                <a16:creationId xmlns:a16="http://schemas.microsoft.com/office/drawing/2014/main" id="{2E0A91CC-CE4C-6D4F-8A56-2FF91514430C}"/>
              </a:ext>
            </a:extLst>
          </p:cNvPr>
          <p:cNvPicPr preferRelativeResize="0"/>
          <p:nvPr/>
        </p:nvPicPr>
        <p:blipFill rotWithShape="1">
          <a:blip r:embed="rId8">
            <a:alphaModFix/>
          </a:blip>
          <a:srcRect/>
          <a:stretch/>
        </p:blipFill>
        <p:spPr>
          <a:xfrm>
            <a:off x="2921327" y="3161732"/>
            <a:ext cx="430924" cy="430924"/>
          </a:xfrm>
          <a:prstGeom prst="rect">
            <a:avLst/>
          </a:prstGeom>
          <a:noFill/>
          <a:ln>
            <a:noFill/>
          </a:ln>
        </p:spPr>
      </p:pic>
      <p:sp>
        <p:nvSpPr>
          <p:cNvPr id="12" name="Google Shape;338;p1">
            <a:extLst>
              <a:ext uri="{FF2B5EF4-FFF2-40B4-BE49-F238E27FC236}">
                <a16:creationId xmlns:a16="http://schemas.microsoft.com/office/drawing/2014/main" id="{9F47EF88-20BC-D848-862B-04013FACE539}"/>
              </a:ext>
            </a:extLst>
          </p:cNvPr>
          <p:cNvSpPr txBox="1"/>
          <p:nvPr/>
        </p:nvSpPr>
        <p:spPr>
          <a:xfrm>
            <a:off x="2449902" y="108550"/>
            <a:ext cx="31737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US" u="none" strike="noStrike" cap="none" dirty="0">
                <a:solidFill>
                  <a:schemeClr val="bg1"/>
                </a:solidFill>
                <a:latin typeface="Arial"/>
                <a:ea typeface="Arial"/>
                <a:cs typeface="Arial"/>
                <a:sym typeface="Arial"/>
              </a:rPr>
              <a:t>A Book</a:t>
            </a:r>
            <a:endParaRPr dirty="0">
              <a:solidFill>
                <a:schemeClr val="bg1"/>
              </a:solidFill>
            </a:endParaRPr>
          </a:p>
        </p:txBody>
      </p:sp>
      <p:sp>
        <p:nvSpPr>
          <p:cNvPr id="13" name="Google Shape;339;p1">
            <a:extLst>
              <a:ext uri="{FF2B5EF4-FFF2-40B4-BE49-F238E27FC236}">
                <a16:creationId xmlns:a16="http://schemas.microsoft.com/office/drawing/2014/main" id="{91409439-C2FF-AF48-B133-D6475616601E}"/>
              </a:ext>
            </a:extLst>
          </p:cNvPr>
          <p:cNvSpPr txBox="1"/>
          <p:nvPr/>
        </p:nvSpPr>
        <p:spPr>
          <a:xfrm>
            <a:off x="2449902" y="2734850"/>
            <a:ext cx="31737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US" u="none" strike="noStrike" cap="none" dirty="0">
                <a:solidFill>
                  <a:schemeClr val="bg1"/>
                </a:solidFill>
                <a:latin typeface="Arial"/>
                <a:ea typeface="Arial"/>
                <a:cs typeface="Arial"/>
                <a:sym typeface="Arial"/>
              </a:rPr>
              <a:t>An Open Source Project</a:t>
            </a:r>
            <a:endParaRPr dirty="0">
              <a:solidFill>
                <a:schemeClr val="bg1"/>
              </a:solidFill>
            </a:endParaRPr>
          </a:p>
        </p:txBody>
      </p:sp>
      <p:sp>
        <p:nvSpPr>
          <p:cNvPr id="14" name="Google Shape;340;p1">
            <a:extLst>
              <a:ext uri="{FF2B5EF4-FFF2-40B4-BE49-F238E27FC236}">
                <a16:creationId xmlns:a16="http://schemas.microsoft.com/office/drawing/2014/main" id="{004CF0FC-4954-5D4A-9468-A9487B40C1F9}"/>
              </a:ext>
            </a:extLst>
          </p:cNvPr>
          <p:cNvSpPr txBox="1"/>
          <p:nvPr/>
        </p:nvSpPr>
        <p:spPr>
          <a:xfrm>
            <a:off x="5728874" y="108550"/>
            <a:ext cx="32775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US" u="none" strike="noStrike" cap="none" dirty="0">
                <a:solidFill>
                  <a:schemeClr val="bg1"/>
                </a:solidFill>
                <a:latin typeface="Arial"/>
                <a:ea typeface="Arial"/>
                <a:cs typeface="Arial"/>
                <a:sym typeface="Arial"/>
              </a:rPr>
              <a:t>A Community</a:t>
            </a:r>
            <a:endParaRPr dirty="0">
              <a:solidFill>
                <a:schemeClr val="bg1"/>
              </a:solidFill>
            </a:endParaRPr>
          </a:p>
        </p:txBody>
      </p:sp>
      <p:sp>
        <p:nvSpPr>
          <p:cNvPr id="15" name="Google Shape;341;p1">
            <a:extLst>
              <a:ext uri="{FF2B5EF4-FFF2-40B4-BE49-F238E27FC236}">
                <a16:creationId xmlns:a16="http://schemas.microsoft.com/office/drawing/2014/main" id="{6369277E-B68F-2C42-8DF5-4D3243AD7A0A}"/>
              </a:ext>
            </a:extLst>
          </p:cNvPr>
          <p:cNvSpPr txBox="1"/>
          <p:nvPr/>
        </p:nvSpPr>
        <p:spPr>
          <a:xfrm>
            <a:off x="5729073" y="2697875"/>
            <a:ext cx="32775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US" u="none" strike="noStrike" cap="none" dirty="0">
                <a:solidFill>
                  <a:schemeClr val="bg1"/>
                </a:solidFill>
                <a:latin typeface="Arial"/>
                <a:ea typeface="Arial"/>
                <a:cs typeface="Arial"/>
                <a:sym typeface="Arial"/>
              </a:rPr>
              <a:t>A Culture of Collaboration</a:t>
            </a:r>
            <a:endParaRPr dirty="0">
              <a:solidFill>
                <a:schemeClr val="bg1"/>
              </a:solidFill>
            </a:endParaRPr>
          </a:p>
        </p:txBody>
      </p:sp>
      <p:sp>
        <p:nvSpPr>
          <p:cNvPr id="16" name="Google Shape;342;p1">
            <a:extLst>
              <a:ext uri="{FF2B5EF4-FFF2-40B4-BE49-F238E27FC236}">
                <a16:creationId xmlns:a16="http://schemas.microsoft.com/office/drawing/2014/main" id="{34E5E88F-F1B4-7548-A38B-133870E9FD67}"/>
              </a:ext>
            </a:extLst>
          </p:cNvPr>
          <p:cNvSpPr/>
          <p:nvPr/>
        </p:nvSpPr>
        <p:spPr>
          <a:xfrm>
            <a:off x="137679" y="2061467"/>
            <a:ext cx="2311925" cy="30623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i="0" u="none" strike="noStrike" cap="none" dirty="0">
                <a:solidFill>
                  <a:schemeClr val="bg1"/>
                </a:solidFill>
                <a:latin typeface="Arial"/>
                <a:ea typeface="Arial"/>
                <a:cs typeface="Arial"/>
                <a:sym typeface="Arial"/>
              </a:rPr>
              <a:t>Book:</a:t>
            </a:r>
            <a:endParaRPr dirty="0">
              <a:solidFill>
                <a:schemeClr val="bg1"/>
              </a:solidFill>
            </a:endParaRPr>
          </a:p>
          <a:p>
            <a:pPr marL="0" marR="0" lvl="0" indent="0" algn="l" rtl="0">
              <a:spcBef>
                <a:spcPts val="0"/>
              </a:spcBef>
              <a:spcAft>
                <a:spcPts val="0"/>
              </a:spcAft>
              <a:buNone/>
            </a:pPr>
            <a:r>
              <a:rPr lang="en-US" sz="1400" dirty="0">
                <a:solidFill>
                  <a:srgbClr val="2A9686"/>
                </a:solidFill>
                <a:latin typeface="Arial"/>
                <a:ea typeface="Arial"/>
                <a:cs typeface="Arial"/>
                <a:sym typeface="Arial"/>
              </a:rPr>
              <a:t>the- turing-way.netlify.app/</a:t>
            </a:r>
            <a:endParaRPr dirty="0"/>
          </a:p>
          <a:p>
            <a:pPr marL="0" marR="0" lvl="0" indent="0" algn="l" rtl="0">
              <a:spcBef>
                <a:spcPts val="0"/>
              </a:spcBef>
              <a:spcAft>
                <a:spcPts val="0"/>
              </a:spcAft>
              <a:buNone/>
            </a:pPr>
            <a:endParaRPr sz="1400" dirty="0">
              <a:solidFill>
                <a:schemeClr val="dk1"/>
              </a:solidFill>
              <a:latin typeface="Arial"/>
              <a:ea typeface="Arial"/>
              <a:cs typeface="Arial"/>
              <a:sym typeface="Arial"/>
            </a:endParaRPr>
          </a:p>
          <a:p>
            <a:pPr marL="0" marR="0" lvl="0" indent="0" algn="l" rtl="0">
              <a:spcBef>
                <a:spcPts val="0"/>
              </a:spcBef>
              <a:spcAft>
                <a:spcPts val="0"/>
              </a:spcAft>
              <a:buNone/>
            </a:pPr>
            <a:r>
              <a:rPr lang="en-US" sz="1400" b="1" dirty="0">
                <a:solidFill>
                  <a:schemeClr val="bg1"/>
                </a:solidFill>
                <a:latin typeface="Arial"/>
                <a:ea typeface="Arial"/>
                <a:cs typeface="Arial"/>
                <a:sym typeface="Arial"/>
              </a:rPr>
              <a:t>GitHub:</a:t>
            </a:r>
            <a:endParaRPr dirty="0">
              <a:solidFill>
                <a:schemeClr val="bg1"/>
              </a:solidFill>
            </a:endParaRPr>
          </a:p>
          <a:p>
            <a:pPr marL="0" marR="0" lvl="0" indent="0" algn="l" rtl="0">
              <a:spcBef>
                <a:spcPts val="0"/>
              </a:spcBef>
              <a:spcAft>
                <a:spcPts val="0"/>
              </a:spcAft>
              <a:buNone/>
            </a:pPr>
            <a:r>
              <a:rPr lang="en-US" sz="1400" dirty="0">
                <a:solidFill>
                  <a:srgbClr val="2A9686"/>
                </a:solidFill>
                <a:latin typeface="Arial"/>
                <a:ea typeface="Arial"/>
                <a:cs typeface="Arial"/>
                <a:sym typeface="Arial"/>
              </a:rPr>
              <a:t>github.com/alan-turing-</a:t>
            </a:r>
            <a:endParaRPr dirty="0"/>
          </a:p>
          <a:p>
            <a:pPr marL="0" marR="0" lvl="0" indent="0" algn="l" rtl="0">
              <a:spcBef>
                <a:spcPts val="0"/>
              </a:spcBef>
              <a:spcAft>
                <a:spcPts val="0"/>
              </a:spcAft>
              <a:buNone/>
            </a:pPr>
            <a:r>
              <a:rPr lang="en-US" sz="1400" dirty="0">
                <a:solidFill>
                  <a:srgbClr val="2A9686"/>
                </a:solidFill>
                <a:latin typeface="Arial"/>
                <a:ea typeface="Arial"/>
                <a:cs typeface="Arial"/>
                <a:sym typeface="Arial"/>
              </a:rPr>
              <a:t>institute/the- turing-way</a:t>
            </a:r>
            <a:endParaRPr dirty="0"/>
          </a:p>
          <a:p>
            <a:pPr marL="0" marR="0" lvl="0" indent="0" algn="l" rtl="0">
              <a:spcBef>
                <a:spcPts val="0"/>
              </a:spcBef>
              <a:spcAft>
                <a:spcPts val="0"/>
              </a:spcAft>
              <a:buNone/>
            </a:pPr>
            <a:endParaRPr sz="1400" dirty="0">
              <a:solidFill>
                <a:schemeClr val="dk1"/>
              </a:solidFill>
              <a:latin typeface="Arial"/>
              <a:ea typeface="Arial"/>
              <a:cs typeface="Arial"/>
              <a:sym typeface="Arial"/>
            </a:endParaRPr>
          </a:p>
          <a:p>
            <a:pPr marL="0" marR="0" lvl="0" indent="0" algn="l" rtl="0">
              <a:spcBef>
                <a:spcPts val="0"/>
              </a:spcBef>
              <a:spcAft>
                <a:spcPts val="0"/>
              </a:spcAft>
              <a:buNone/>
            </a:pPr>
            <a:r>
              <a:rPr lang="en-US" sz="1400" b="1" dirty="0">
                <a:solidFill>
                  <a:schemeClr val="bg1"/>
                </a:solidFill>
                <a:latin typeface="Arial"/>
                <a:ea typeface="Arial"/>
                <a:cs typeface="Arial"/>
                <a:sym typeface="Arial"/>
              </a:rPr>
              <a:t>Twitter:</a:t>
            </a:r>
            <a:endParaRPr dirty="0">
              <a:solidFill>
                <a:schemeClr val="bg1"/>
              </a:solidFill>
            </a:endParaRPr>
          </a:p>
          <a:p>
            <a:pPr marL="0" marR="0" lvl="0" indent="0" algn="l" rtl="0">
              <a:spcBef>
                <a:spcPts val="0"/>
              </a:spcBef>
              <a:spcAft>
                <a:spcPts val="0"/>
              </a:spcAft>
              <a:buNone/>
            </a:pPr>
            <a:r>
              <a:rPr lang="en-US" sz="1400" dirty="0">
                <a:solidFill>
                  <a:srgbClr val="2A9686"/>
                </a:solidFill>
                <a:latin typeface="Arial"/>
                <a:ea typeface="Arial"/>
                <a:cs typeface="Arial"/>
                <a:sym typeface="Arial"/>
              </a:rPr>
              <a:t>twitter.com/turingway</a:t>
            </a:r>
            <a:endParaRPr sz="1400" dirty="0">
              <a:solidFill>
                <a:srgbClr val="2A9686"/>
              </a:solidFill>
              <a:latin typeface="Arial"/>
              <a:ea typeface="Arial"/>
              <a:cs typeface="Arial"/>
              <a:sym typeface="Arial"/>
            </a:endParaRPr>
          </a:p>
          <a:p>
            <a:pPr marL="0" marR="0" lvl="0" indent="0" algn="l" rtl="0">
              <a:spcBef>
                <a:spcPts val="0"/>
              </a:spcBef>
              <a:spcAft>
                <a:spcPts val="0"/>
              </a:spcAft>
              <a:buNone/>
            </a:pPr>
            <a:endParaRPr sz="1400" dirty="0">
              <a:solidFill>
                <a:srgbClr val="2A9686"/>
              </a:solidFill>
              <a:latin typeface="Arial"/>
              <a:ea typeface="Arial"/>
              <a:cs typeface="Arial"/>
              <a:sym typeface="Arial"/>
            </a:endParaRPr>
          </a:p>
          <a:p>
            <a:pPr marL="0" marR="0" lvl="0" indent="0" algn="l" rtl="0">
              <a:spcBef>
                <a:spcPts val="0"/>
              </a:spcBef>
              <a:spcAft>
                <a:spcPts val="0"/>
              </a:spcAft>
              <a:buNone/>
            </a:pPr>
            <a:r>
              <a:rPr lang="en-US" sz="1400" b="1" dirty="0">
                <a:solidFill>
                  <a:schemeClr val="bg1"/>
                </a:solidFill>
                <a:latin typeface="Arial"/>
                <a:ea typeface="Arial"/>
                <a:cs typeface="Arial"/>
                <a:sym typeface="Arial"/>
              </a:rPr>
              <a:t>Email: </a:t>
            </a:r>
            <a:r>
              <a:rPr lang="en-US" sz="1400" b="1" dirty="0">
                <a:solidFill>
                  <a:schemeClr val="dk1"/>
                </a:solidFill>
                <a:latin typeface="Arial"/>
                <a:ea typeface="Arial"/>
                <a:cs typeface="Arial"/>
                <a:sym typeface="Arial"/>
              </a:rPr>
              <a:t>		</a:t>
            </a:r>
            <a:endParaRPr dirty="0"/>
          </a:p>
          <a:p>
            <a:pPr marL="0" marR="0" lvl="0" indent="0" algn="l" rtl="0">
              <a:spcBef>
                <a:spcPts val="0"/>
              </a:spcBef>
              <a:spcAft>
                <a:spcPts val="0"/>
              </a:spcAft>
              <a:buNone/>
            </a:pPr>
            <a:r>
              <a:rPr lang="en-US" sz="1400" dirty="0">
                <a:solidFill>
                  <a:srgbClr val="2A9686"/>
                </a:solidFill>
                <a:latin typeface="Arial"/>
                <a:ea typeface="Arial"/>
                <a:cs typeface="Arial"/>
                <a:sym typeface="Arial"/>
              </a:rPr>
              <a:t>theturingway@gmail.com</a:t>
            </a:r>
            <a:endParaRPr sz="1400" dirty="0">
              <a:solidFill>
                <a:srgbClr val="2A9686"/>
              </a:solidFill>
              <a:latin typeface="Arial"/>
              <a:ea typeface="Arial"/>
              <a:cs typeface="Arial"/>
              <a:sym typeface="Arial"/>
            </a:endParaRPr>
          </a:p>
          <a:p>
            <a:pPr marL="0" marR="0" lvl="0" indent="0" algn="l" rtl="0">
              <a:spcBef>
                <a:spcPts val="0"/>
              </a:spcBef>
              <a:spcAft>
                <a:spcPts val="0"/>
              </a:spcAft>
              <a:buNone/>
            </a:pPr>
            <a:endParaRPr sz="1400" dirty="0">
              <a:solidFill>
                <a:srgbClr val="2A9686"/>
              </a:solidFill>
              <a:latin typeface="Arial"/>
              <a:ea typeface="Arial"/>
              <a:cs typeface="Arial"/>
              <a:sym typeface="Arial"/>
            </a:endParaRPr>
          </a:p>
          <a:p>
            <a:pPr marL="0" marR="0" lvl="0" indent="0" algn="l" rtl="0">
              <a:spcBef>
                <a:spcPts val="0"/>
              </a:spcBef>
              <a:spcAft>
                <a:spcPts val="0"/>
              </a:spcAft>
              <a:buNone/>
            </a:pPr>
            <a:r>
              <a:rPr lang="en-US" sz="1100" dirty="0">
                <a:solidFill>
                  <a:schemeClr val="bg1">
                    <a:lumMod val="85000"/>
                  </a:schemeClr>
                </a:solidFill>
                <a:latin typeface="Arial"/>
                <a:ea typeface="Arial"/>
                <a:cs typeface="Arial"/>
                <a:sym typeface="Arial"/>
              </a:rPr>
              <a:t>CC-BY 4.0, </a:t>
            </a:r>
            <a:r>
              <a:rPr lang="en-US" sz="1100" i="1" dirty="0">
                <a:solidFill>
                  <a:schemeClr val="bg1">
                    <a:lumMod val="85000"/>
                  </a:schemeClr>
                </a:solidFill>
                <a:latin typeface="Arial"/>
                <a:ea typeface="Arial"/>
                <a:cs typeface="Arial"/>
                <a:sym typeface="Arial"/>
              </a:rPr>
              <a:t>The Turing Way</a:t>
            </a:r>
            <a:endParaRPr dirty="0">
              <a:solidFill>
                <a:schemeClr val="bg1">
                  <a:lumMod val="85000"/>
                </a:schemeClr>
              </a:solidFill>
            </a:endParaRPr>
          </a:p>
        </p:txBody>
      </p:sp>
    </p:spTree>
    <p:extLst>
      <p:ext uri="{BB962C8B-B14F-4D97-AF65-F5344CB8AC3E}">
        <p14:creationId xmlns:p14="http://schemas.microsoft.com/office/powerpoint/2010/main" val="1606078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03E1E21-C989-544B-B23A-10B75CF7AAC3}"/>
              </a:ext>
            </a:extLst>
          </p:cNvPr>
          <p:cNvSpPr>
            <a:spLocks noGrp="1"/>
          </p:cNvSpPr>
          <p:nvPr>
            <p:ph type="body" idx="1"/>
          </p:nvPr>
        </p:nvSpPr>
        <p:spPr/>
        <p:txBody>
          <a:bodyPr/>
          <a:lstStyle/>
          <a:p>
            <a:pPr>
              <a:lnSpc>
                <a:spcPct val="150000"/>
              </a:lnSpc>
            </a:pPr>
            <a:r>
              <a:rPr lang="en-GB" b="1" dirty="0">
                <a:solidFill>
                  <a:schemeClr val="bg1"/>
                </a:solidFill>
              </a:rPr>
              <a:t>Terminology</a:t>
            </a:r>
          </a:p>
        </p:txBody>
      </p:sp>
      <p:pic>
        <p:nvPicPr>
          <p:cNvPr id="15" name="Picture 14" descr="Diagram&#10;&#10;Description automatically generated">
            <a:extLst>
              <a:ext uri="{FF2B5EF4-FFF2-40B4-BE49-F238E27FC236}">
                <a16:creationId xmlns:a16="http://schemas.microsoft.com/office/drawing/2014/main" id="{A391C6A2-072A-B341-B992-11FD4F862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4472" y="833979"/>
            <a:ext cx="3991488" cy="3189249"/>
          </a:xfrm>
          <a:prstGeom prst="rect">
            <a:avLst/>
          </a:prstGeom>
        </p:spPr>
      </p:pic>
      <p:sp>
        <p:nvSpPr>
          <p:cNvPr id="9" name="Text Placeholder 8">
            <a:extLst>
              <a:ext uri="{FF2B5EF4-FFF2-40B4-BE49-F238E27FC236}">
                <a16:creationId xmlns:a16="http://schemas.microsoft.com/office/drawing/2014/main" id="{C2B146F3-B3BE-854F-B82C-3FA1EF8114A6}"/>
              </a:ext>
            </a:extLst>
          </p:cNvPr>
          <p:cNvSpPr>
            <a:spLocks noGrp="1"/>
          </p:cNvSpPr>
          <p:nvPr>
            <p:ph type="body" idx="3"/>
          </p:nvPr>
        </p:nvSpPr>
        <p:spPr>
          <a:xfrm>
            <a:off x="431800" y="1700981"/>
            <a:ext cx="4209026" cy="2453576"/>
          </a:xfrm>
        </p:spPr>
        <p:txBody>
          <a:bodyPr/>
          <a:lstStyle/>
          <a:p>
            <a:pPr>
              <a:lnSpc>
                <a:spcPct val="150000"/>
              </a:lnSpc>
            </a:pPr>
            <a:r>
              <a:rPr lang="de-DE" sz="2000" dirty="0">
                <a:solidFill>
                  <a:schemeClr val="bg1"/>
                </a:solidFill>
              </a:rPr>
              <a:t>Open Source</a:t>
            </a:r>
          </a:p>
          <a:p>
            <a:pPr>
              <a:lnSpc>
                <a:spcPct val="150000"/>
              </a:lnSpc>
            </a:pPr>
            <a:r>
              <a:rPr lang="de-DE" sz="2000" dirty="0">
                <a:solidFill>
                  <a:schemeClr val="bg1"/>
                </a:solidFill>
              </a:rPr>
              <a:t>Community </a:t>
            </a:r>
            <a:r>
              <a:rPr lang="de-DE" sz="2000" dirty="0" err="1">
                <a:solidFill>
                  <a:schemeClr val="bg1"/>
                </a:solidFill>
              </a:rPr>
              <a:t>of</a:t>
            </a:r>
            <a:r>
              <a:rPr lang="de-DE" sz="2000" dirty="0">
                <a:solidFill>
                  <a:schemeClr val="bg1"/>
                </a:solidFill>
              </a:rPr>
              <a:t> Practice (</a:t>
            </a:r>
            <a:r>
              <a:rPr lang="de-DE" sz="2000" dirty="0" err="1">
                <a:solidFill>
                  <a:schemeClr val="bg1"/>
                </a:solidFill>
              </a:rPr>
              <a:t>CoP</a:t>
            </a:r>
            <a:r>
              <a:rPr lang="de-DE" sz="2000" dirty="0">
                <a:solidFill>
                  <a:schemeClr val="bg1"/>
                </a:solidFill>
              </a:rPr>
              <a:t>)</a:t>
            </a:r>
          </a:p>
          <a:p>
            <a:pPr>
              <a:lnSpc>
                <a:spcPct val="150000"/>
              </a:lnSpc>
            </a:pPr>
            <a:r>
              <a:rPr lang="de-DE" sz="2000" dirty="0" err="1">
                <a:solidFill>
                  <a:schemeClr val="bg1"/>
                </a:solidFill>
              </a:rPr>
              <a:t>Exchanging</a:t>
            </a:r>
            <a:r>
              <a:rPr lang="de-DE" sz="2000" dirty="0">
                <a:solidFill>
                  <a:schemeClr val="bg1"/>
                </a:solidFill>
              </a:rPr>
              <a:t> Research Practices</a:t>
            </a:r>
          </a:p>
          <a:p>
            <a:endParaRPr lang="en-GB" sz="2000" dirty="0"/>
          </a:p>
        </p:txBody>
      </p:sp>
      <p:sp>
        <p:nvSpPr>
          <p:cNvPr id="10" name="Text Placeholder 14">
            <a:extLst>
              <a:ext uri="{FF2B5EF4-FFF2-40B4-BE49-F238E27FC236}">
                <a16:creationId xmlns:a16="http://schemas.microsoft.com/office/drawing/2014/main" id="{E91C8338-7F7D-D749-BF4D-0D1E3A727FFE}"/>
              </a:ext>
            </a:extLst>
          </p:cNvPr>
          <p:cNvSpPr txBox="1">
            <a:spLocks/>
          </p:cNvSpPr>
          <p:nvPr/>
        </p:nvSpPr>
        <p:spPr>
          <a:xfrm>
            <a:off x="-73572" y="4279697"/>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de-DE" sz="1200" dirty="0">
                <a:solidFill>
                  <a:schemeClr val="bg1"/>
                </a:solidFill>
              </a:rPr>
              <a:t>@</a:t>
            </a:r>
            <a:r>
              <a:rPr lang="de-DE" sz="1200" dirty="0" err="1">
                <a:solidFill>
                  <a:schemeClr val="bg1"/>
                </a:solidFill>
              </a:rPr>
              <a:t>malvikasharan</a:t>
            </a:r>
            <a:r>
              <a:rPr lang="de-DE" sz="1200" dirty="0">
                <a:solidFill>
                  <a:schemeClr val="bg1"/>
                </a:solidFill>
              </a:rPr>
              <a:t>, @</a:t>
            </a:r>
            <a:r>
              <a:rPr lang="de-DE" sz="1200" dirty="0" err="1">
                <a:solidFill>
                  <a:schemeClr val="bg1"/>
                </a:solidFill>
              </a:rPr>
              <a:t>turingway</a:t>
            </a:r>
            <a:r>
              <a:rPr lang="de-DE" sz="1200" dirty="0">
                <a:solidFill>
                  <a:schemeClr val="bg1"/>
                </a:solidFill>
              </a:rPr>
              <a:t>,</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openlifesci</a:t>
            </a:r>
            <a:r>
              <a:rPr lang="en-GB" sz="1200" dirty="0">
                <a:solidFill>
                  <a:schemeClr val="bg1"/>
                </a:solidFill>
                <a:latin typeface="Arial" panose="020B0604020202020204" pitchFamily="34" charset="0"/>
              </a:rPr>
              <a:t>, CC-BY image by </a:t>
            </a:r>
            <a:r>
              <a:rPr lang="en-GB" sz="1200" dirty="0" err="1">
                <a:solidFill>
                  <a:schemeClr val="bg1"/>
                </a:solidFill>
                <a:latin typeface="Arial" panose="020B0604020202020204" pitchFamily="34" charset="0"/>
              </a:rPr>
              <a:t>Scriberia</a:t>
            </a:r>
            <a:r>
              <a:rPr lang="en-GB" sz="1200" dirty="0">
                <a:solidFill>
                  <a:schemeClr val="bg1"/>
                </a:solidFill>
                <a:latin typeface="Arial" panose="020B0604020202020204" pitchFamily="34" charset="0"/>
              </a:rPr>
              <a:t> for The Turing Way,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650533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2AB5E2-9488-4CE7-A16F-9EE38B86AC9E}"/>
              </a:ext>
            </a:extLst>
          </p:cNvPr>
          <p:cNvSpPr>
            <a:spLocks noGrp="1"/>
          </p:cNvSpPr>
          <p:nvPr>
            <p:ph type="body" sz="quarter" idx="20"/>
          </p:nvPr>
        </p:nvSpPr>
        <p:spPr>
          <a:xfrm>
            <a:off x="431800" y="432729"/>
            <a:ext cx="8280400" cy="701301"/>
          </a:xfrm>
        </p:spPr>
        <p:txBody>
          <a:bodyPr/>
          <a:lstStyle/>
          <a:p>
            <a:r>
              <a:rPr lang="en-GB" sz="2800" b="1" dirty="0">
                <a:cs typeface="Arial"/>
              </a:rPr>
              <a:t>An </a:t>
            </a:r>
            <a:r>
              <a:rPr lang="en-GB" sz="2800" b="1" dirty="0">
                <a:solidFill>
                  <a:srgbClr val="FF9300"/>
                </a:solidFill>
                <a:cs typeface="Arial"/>
              </a:rPr>
              <a:t>open source </a:t>
            </a:r>
            <a:r>
              <a:rPr lang="en-GB" sz="2800" b="1" dirty="0">
                <a:cs typeface="Arial"/>
              </a:rPr>
              <a:t>project</a:t>
            </a:r>
            <a:endParaRPr lang="en-GB" sz="2800" b="1" dirty="0"/>
          </a:p>
        </p:txBody>
      </p:sp>
      <p:sp>
        <p:nvSpPr>
          <p:cNvPr id="3" name="Text Placeholder 2">
            <a:extLst>
              <a:ext uri="{FF2B5EF4-FFF2-40B4-BE49-F238E27FC236}">
                <a16:creationId xmlns:a16="http://schemas.microsoft.com/office/drawing/2014/main" id="{A2D72271-EB78-4568-883E-2D959AFDF45F}"/>
              </a:ext>
            </a:extLst>
          </p:cNvPr>
          <p:cNvSpPr>
            <a:spLocks noGrp="1"/>
          </p:cNvSpPr>
          <p:nvPr>
            <p:ph type="body" sz="quarter" idx="14"/>
          </p:nvPr>
        </p:nvSpPr>
        <p:spPr>
          <a:xfrm>
            <a:off x="228217" y="1297928"/>
            <a:ext cx="4343783" cy="3038402"/>
          </a:xfrm>
        </p:spPr>
        <p:txBody>
          <a:bodyPr/>
          <a:lstStyle/>
          <a:p>
            <a:pPr marL="287655" indent="-287655">
              <a:lnSpc>
                <a:spcPct val="110000"/>
              </a:lnSpc>
              <a:buChar char="•"/>
            </a:pPr>
            <a:r>
              <a:rPr lang="en-GB" sz="2400" dirty="0">
                <a:cs typeface="Arial"/>
              </a:rPr>
              <a:t>Everyone can freely read, reuse, distribute, modify and advance.</a:t>
            </a:r>
          </a:p>
          <a:p>
            <a:pPr marL="0" indent="0">
              <a:lnSpc>
                <a:spcPct val="110000"/>
              </a:lnSpc>
              <a:buNone/>
            </a:pPr>
            <a:r>
              <a:rPr lang="en-GB" sz="1200" dirty="0">
                <a:solidFill>
                  <a:schemeClr val="tx1">
                    <a:lumMod val="75000"/>
                    <a:lumOff val="25000"/>
                  </a:schemeClr>
                </a:solidFill>
                <a:cs typeface="Arial"/>
              </a:rPr>
              <a:t> </a:t>
            </a:r>
          </a:p>
          <a:p>
            <a:pPr marL="287655" indent="-287655">
              <a:lnSpc>
                <a:spcPct val="110000"/>
              </a:lnSpc>
              <a:buFont typeface="Arial" panose="020B0604020202020204" pitchFamily="34" charset="0"/>
              <a:buChar char="•"/>
            </a:pPr>
            <a:r>
              <a:rPr lang="en-GB" sz="2400" dirty="0">
                <a:solidFill>
                  <a:srgbClr val="FF9300"/>
                </a:solidFill>
                <a:latin typeface="Arial" panose="020B0604020202020204" pitchFamily="34" charset="0"/>
                <a:cs typeface="Arial" panose="020B0604020202020204" pitchFamily="34" charset="0"/>
              </a:rPr>
              <a:t>Framework for collaboration, peer production and project  sustainability.</a:t>
            </a:r>
          </a:p>
          <a:p>
            <a:pPr marL="287655" indent="-287655">
              <a:lnSpc>
                <a:spcPct val="110000"/>
              </a:lnSpc>
              <a:buChar char="•"/>
            </a:pPr>
            <a:endParaRPr lang="en-GB" sz="2400" dirty="0">
              <a:solidFill>
                <a:schemeClr val="tx1">
                  <a:lumMod val="75000"/>
                  <a:lumOff val="25000"/>
                </a:schemeClr>
              </a:solidFill>
              <a:cs typeface="Arial"/>
            </a:endParaRPr>
          </a:p>
          <a:p>
            <a:pPr marL="0" indent="0">
              <a:lnSpc>
                <a:spcPct val="110000"/>
              </a:lnSpc>
              <a:buNone/>
            </a:pPr>
            <a:endParaRPr lang="en-US" sz="500" dirty="0"/>
          </a:p>
        </p:txBody>
      </p:sp>
      <p:pic>
        <p:nvPicPr>
          <p:cNvPr id="8" name="Picture 7" descr="Diagram&#10;&#10;Description automatically generated">
            <a:extLst>
              <a:ext uri="{FF2B5EF4-FFF2-40B4-BE49-F238E27FC236}">
                <a16:creationId xmlns:a16="http://schemas.microsoft.com/office/drawing/2014/main" id="{7BC9F8CC-0FDB-834B-9BF3-7C667DEB18FB}"/>
              </a:ext>
            </a:extLst>
          </p:cNvPr>
          <p:cNvPicPr>
            <a:picLocks noChangeAspect="1"/>
          </p:cNvPicPr>
          <p:nvPr/>
        </p:nvPicPr>
        <p:blipFill rotWithShape="1">
          <a:blip r:embed="rId3">
            <a:extLst>
              <a:ext uri="{28A0092B-C50C-407E-A947-70E740481C1C}">
                <a14:useLocalDpi xmlns:a14="http://schemas.microsoft.com/office/drawing/2010/main" val="0"/>
              </a:ext>
            </a:extLst>
          </a:blip>
          <a:srcRect l="-2288" r="-1"/>
          <a:stretch/>
        </p:blipFill>
        <p:spPr>
          <a:xfrm>
            <a:off x="4806175" y="1174326"/>
            <a:ext cx="4038346" cy="3152915"/>
          </a:xfrm>
          <a:prstGeom prst="rect">
            <a:avLst/>
          </a:prstGeom>
        </p:spPr>
      </p:pic>
      <p:sp>
        <p:nvSpPr>
          <p:cNvPr id="7" name="Text Placeholder 14">
            <a:extLst>
              <a:ext uri="{FF2B5EF4-FFF2-40B4-BE49-F238E27FC236}">
                <a16:creationId xmlns:a16="http://schemas.microsoft.com/office/drawing/2014/main" id="{B5BE70FF-C715-DA4D-AA20-DB076D10A2B9}"/>
              </a:ext>
            </a:extLst>
          </p:cNvPr>
          <p:cNvSpPr txBox="1">
            <a:spLocks/>
          </p:cNvSpPr>
          <p:nvPr/>
        </p:nvSpPr>
        <p:spPr>
          <a:xfrm>
            <a:off x="-73572" y="4278870"/>
            <a:ext cx="9217572" cy="863802"/>
          </a:xfrm>
          <a:prstGeom prst="rect">
            <a:avLst/>
          </a:prstGeom>
        </p:spPr>
        <p:txBody>
          <a:bodyPr anchor="b"/>
          <a:lst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de-DE" sz="1200" dirty="0">
                <a:solidFill>
                  <a:schemeClr val="bg1"/>
                </a:solidFill>
              </a:rPr>
              <a:t>@</a:t>
            </a:r>
            <a:r>
              <a:rPr lang="de-DE" sz="1200" dirty="0" err="1">
                <a:solidFill>
                  <a:schemeClr val="bg1"/>
                </a:solidFill>
              </a:rPr>
              <a:t>malvikasharan</a:t>
            </a:r>
            <a:r>
              <a:rPr lang="de-DE" sz="1200" dirty="0">
                <a:solidFill>
                  <a:schemeClr val="bg1"/>
                </a:solidFill>
              </a:rPr>
              <a:t>, @</a:t>
            </a:r>
            <a:r>
              <a:rPr lang="de-DE" sz="1200" dirty="0" err="1">
                <a:solidFill>
                  <a:schemeClr val="bg1"/>
                </a:solidFill>
              </a:rPr>
              <a:t>turingway</a:t>
            </a:r>
            <a:r>
              <a:rPr lang="de-DE" sz="1200" dirty="0">
                <a:solidFill>
                  <a:schemeClr val="bg1"/>
                </a:solidFill>
              </a:rPr>
              <a:t>,</a:t>
            </a:r>
            <a:r>
              <a:rPr lang="en-GB" sz="1200" dirty="0">
                <a:solidFill>
                  <a:schemeClr val="bg1"/>
                </a:solidFill>
                <a:latin typeface="Arial" panose="020B0604020202020204" pitchFamily="34" charset="0"/>
              </a:rPr>
              <a:t> @</a:t>
            </a:r>
            <a:r>
              <a:rPr lang="en-GB" sz="1200" dirty="0" err="1">
                <a:solidFill>
                  <a:schemeClr val="bg1"/>
                </a:solidFill>
                <a:latin typeface="Arial" panose="020B0604020202020204" pitchFamily="34" charset="0"/>
              </a:rPr>
              <a:t>openlifesci</a:t>
            </a:r>
            <a:r>
              <a:rPr lang="en-GB" sz="1200" dirty="0">
                <a:solidFill>
                  <a:schemeClr val="bg1"/>
                </a:solidFill>
                <a:latin typeface="Arial" panose="020B0604020202020204" pitchFamily="34" charset="0"/>
              </a:rPr>
              <a:t>, CC-BY image by </a:t>
            </a:r>
            <a:r>
              <a:rPr lang="en-GB" sz="1200" dirty="0" err="1">
                <a:solidFill>
                  <a:schemeClr val="bg1"/>
                </a:solidFill>
                <a:latin typeface="Arial" panose="020B0604020202020204" pitchFamily="34" charset="0"/>
              </a:rPr>
              <a:t>Scriberia</a:t>
            </a:r>
            <a:r>
              <a:rPr lang="en-GB" sz="1200" dirty="0">
                <a:solidFill>
                  <a:schemeClr val="bg1"/>
                </a:solidFill>
                <a:latin typeface="Arial" panose="020B0604020202020204" pitchFamily="34" charset="0"/>
              </a:rPr>
              <a:t> for The Turing Way, </a:t>
            </a:r>
            <a:r>
              <a:rPr lang="en-GB" sz="1200" dirty="0">
                <a:solidFill>
                  <a:schemeClr val="bg1"/>
                </a:solidFill>
              </a:rPr>
              <a:t>DOI: 10.5281/zenodo.5017713</a:t>
            </a:r>
            <a:endParaRPr lang="en-US" sz="1200" dirty="0">
              <a:solidFill>
                <a:schemeClr val="bg1"/>
              </a:solidFill>
            </a:endParaRPr>
          </a:p>
        </p:txBody>
      </p:sp>
    </p:spTree>
    <p:extLst>
      <p:ext uri="{BB962C8B-B14F-4D97-AF65-F5344CB8AC3E}">
        <p14:creationId xmlns:p14="http://schemas.microsoft.com/office/powerpoint/2010/main" val="2884164918"/>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A361FC-9574-4D3A-922B-90EB7E3EAC0E}">
  <ds:schemaRefs>
    <ds:schemaRef ds:uri="http://schemas.microsoft.com/sharepoint/v3/contenttype/forms"/>
  </ds:schemaRefs>
</ds:datastoreItem>
</file>

<file path=customXml/itemProps2.xml><?xml version="1.0" encoding="utf-8"?>
<ds:datastoreItem xmlns:ds="http://schemas.openxmlformats.org/officeDocument/2006/customXml" ds:itemID="{42D3EDB7-0ABD-4BC6-9C2A-32E4FC10473A}">
  <ds:schemaRefs>
    <ds:schemaRef ds:uri="e5618448-e42b-40ea-80d2-fe7c2030a18b"/>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ddc16f2e-ac79-420b-bf02-152a3fab2b22"/>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11421</TotalTime>
  <Words>2615</Words>
  <Application>Microsoft Macintosh PowerPoint</Application>
  <PresentationFormat>On-screen Show (16:9)</PresentationFormat>
  <Paragraphs>199</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Zilla Slab</vt:lpstr>
      <vt:lpstr>Office Theme</vt:lpstr>
      <vt:lpstr>Exchanging Research Practices through Open Source Communities of Practice </vt:lpstr>
      <vt:lpstr>PowerPoint Presentation</vt:lpstr>
      <vt:lpstr>The national institute for data science and artificial intelligence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Culture of Collaboration in Open Source Communities</dc:title>
  <dc:creator>Malvika Sharan</dc:creator>
  <cp:lastModifiedBy>Malvika Sharan</cp:lastModifiedBy>
  <cp:revision>275</cp:revision>
  <dcterms:created xsi:type="dcterms:W3CDTF">2021-02-10T23:05:33Z</dcterms:created>
  <dcterms:modified xsi:type="dcterms:W3CDTF">2021-06-23T11:59:13Z</dcterms:modified>
</cp:coreProperties>
</file>