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260" r:id="rId3"/>
    <p:sldId id="256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325"/>
    <a:srgbClr val="FFFFFF"/>
    <a:srgbClr val="394DE2"/>
    <a:srgbClr val="4051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224" y="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8E7D2-C405-8D43-85AB-B05FF9623B19}" type="datetimeFigureOut">
              <a:rPr lang="en-US" smtClean="0"/>
              <a:t>4/22/20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62D9B-0B3C-9F4E-9E29-AB37B6AA8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99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600x400</a:t>
            </a:r>
          </a:p>
          <a:p>
            <a:r>
              <a:rPr lang="en-US" dirty="0" smtClean="0"/>
              <a:t>inset:</a:t>
            </a:r>
            <a:r>
              <a:rPr lang="en-US" baseline="0" dirty="0" smtClean="0"/>
              <a:t> 250x200</a:t>
            </a:r>
          </a:p>
          <a:p>
            <a:r>
              <a:rPr lang="en-US" baseline="0" dirty="0" smtClean="0"/>
              <a:t>add additional conceptual figure for archive </a:t>
            </a:r>
            <a:r>
              <a:rPr lang="en-US" baseline="0" dirty="0" err="1" smtClean="0"/>
              <a:t>inc</a:t>
            </a:r>
            <a:r>
              <a:rPr lang="en-US" baseline="0" dirty="0" smtClean="0"/>
              <a:t> rationale (fig 1), i.e. two time points</a:t>
            </a:r>
          </a:p>
          <a:p>
            <a:r>
              <a:rPr lang="en-US" baseline="0" dirty="0" smtClean="0"/>
              <a:t>make HR curve solid and purple</a:t>
            </a:r>
          </a:p>
          <a:p>
            <a:r>
              <a:rPr lang="en-US" baseline="0" dirty="0" smtClean="0"/>
              <a:t>E50000, B700D2, 0030BF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3FA1B-70B0-BD40-9BCC-06F8E456139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34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800x500</a:t>
            </a:r>
            <a:endParaRPr lang="en-US" baseline="0" dirty="0" smtClean="0"/>
          </a:p>
          <a:p>
            <a:r>
              <a:rPr lang="en-US" baseline="0" smtClean="0"/>
              <a:t>updated 22-Apr-2020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3FA1B-70B0-BD40-9BCC-06F8E456139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34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800x450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3FA1B-70B0-BD40-9BCC-06F8E456139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34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narrative themes:</a:t>
            </a:r>
          </a:p>
          <a:p>
            <a:r>
              <a:rPr lang="en-US" dirty="0" smtClean="0"/>
              <a:t>drying/rewetting;</a:t>
            </a:r>
            <a:r>
              <a:rPr lang="en-US" baseline="0" dirty="0" smtClean="0"/>
              <a:t> + storage; pre-</a:t>
            </a:r>
            <a:r>
              <a:rPr lang="en-US" baseline="0" dirty="0" err="1" smtClean="0"/>
              <a:t>inc</a:t>
            </a:r>
            <a:r>
              <a:rPr lang="en-US" baseline="0" dirty="0" smtClean="0"/>
              <a:t>; C-respired; interactions...</a:t>
            </a:r>
          </a:p>
          <a:p>
            <a:r>
              <a:rPr lang="en-US" baseline="0" dirty="0" smtClean="0"/>
              <a:t>context: F/G, archive incubations</a:t>
            </a:r>
          </a:p>
          <a:p>
            <a:endParaRPr lang="en-US" baseline="0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3FA1B-70B0-BD40-9BCC-06F8E456139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34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77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8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009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67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964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40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714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4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448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35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67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DF098-BA46-3C4D-888C-4173552C68BE}" type="datetimeFigureOut">
              <a:rPr lang="en-US" smtClean="0"/>
              <a:t>4/22/20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69758-4927-4648-B6A3-6D593A1A9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07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87006"/>
            <a:ext cx="7620000" cy="508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5803" y="565868"/>
            <a:ext cx="7620000" cy="11849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latin typeface="Cambria"/>
                <a:cs typeface="Cambria"/>
              </a:rPr>
              <a:t>Conceptual plot (2)</a:t>
            </a:r>
          </a:p>
          <a:p>
            <a:pPr marL="285750" indent="-285750">
              <a:buFont typeface="Arial"/>
              <a:buChar char="•"/>
            </a:pPr>
            <a:r>
              <a:rPr lang="en-US" sz="1600" i="1" dirty="0" smtClean="0">
                <a:latin typeface="Cambria"/>
                <a:cs typeface="Cambria"/>
              </a:rPr>
              <a:t>Inset shows potential shifts in </a:t>
            </a:r>
            <a:r>
              <a:rPr lang="en-US" sz="1600" i="1" baseline="30000" dirty="0">
                <a:latin typeface="Cambria"/>
                <a:cs typeface="Cambria"/>
              </a:rPr>
              <a:t>14</a:t>
            </a:r>
            <a:r>
              <a:rPr lang="en-US" sz="1600" i="1" dirty="0">
                <a:latin typeface="Cambria"/>
                <a:cs typeface="Cambria"/>
              </a:rPr>
              <a:t>C-CO</a:t>
            </a:r>
            <a:r>
              <a:rPr lang="en-US" sz="1600" i="1" baseline="-25000" dirty="0">
                <a:latin typeface="Cambria"/>
                <a:cs typeface="Cambria"/>
              </a:rPr>
              <a:t>2</a:t>
            </a:r>
            <a:r>
              <a:rPr lang="en-US" sz="1600" i="1" dirty="0">
                <a:latin typeface="Cambria"/>
                <a:cs typeface="Cambria"/>
              </a:rPr>
              <a:t> </a:t>
            </a:r>
            <a:r>
              <a:rPr lang="en-US" sz="1600" i="1" dirty="0" smtClean="0">
                <a:latin typeface="Cambria"/>
                <a:cs typeface="Cambria"/>
              </a:rPr>
              <a:t>in response to treatment (relative </a:t>
            </a:r>
            <a:r>
              <a:rPr lang="en-US" sz="1600" i="1" dirty="0">
                <a:latin typeface="Cambria"/>
                <a:cs typeface="Cambria"/>
              </a:rPr>
              <a:t>to </a:t>
            </a:r>
            <a:r>
              <a:rPr lang="en-US" sz="1600" i="1" dirty="0" smtClean="0">
                <a:latin typeface="Cambria"/>
                <a:cs typeface="Cambria"/>
              </a:rPr>
              <a:t>control)</a:t>
            </a:r>
          </a:p>
          <a:p>
            <a:pPr marL="285750" indent="-285750">
              <a:buFont typeface="Arial"/>
              <a:buChar char="•"/>
            </a:pPr>
            <a:r>
              <a:rPr lang="en-US" sz="1600" i="1" dirty="0">
                <a:latin typeface="Cambria"/>
                <a:cs typeface="Cambria"/>
              </a:rPr>
              <a:t>D</a:t>
            </a:r>
            <a:r>
              <a:rPr lang="en-US" sz="1600" i="1" dirty="0" smtClean="0">
                <a:latin typeface="Cambria"/>
                <a:cs typeface="Cambria"/>
              </a:rPr>
              <a:t>irection of shift implies changes in the relative </a:t>
            </a:r>
            <a:r>
              <a:rPr lang="en-US" sz="1600" i="1" dirty="0">
                <a:latin typeface="Cambria"/>
                <a:cs typeface="Cambria"/>
              </a:rPr>
              <a:t>contribution of </a:t>
            </a:r>
            <a:r>
              <a:rPr lang="en-US" sz="1600" i="1" dirty="0" smtClean="0">
                <a:latin typeface="Cambria"/>
                <a:cs typeface="Cambria"/>
              </a:rPr>
              <a:t>soil </a:t>
            </a:r>
            <a:r>
              <a:rPr lang="en-US" sz="1600" i="1" dirty="0">
                <a:latin typeface="Cambria"/>
                <a:cs typeface="Cambria"/>
              </a:rPr>
              <a:t>C </a:t>
            </a:r>
            <a:r>
              <a:rPr lang="en-US" sz="1600" i="1" dirty="0" smtClean="0">
                <a:latin typeface="Cambria"/>
                <a:cs typeface="Cambria"/>
              </a:rPr>
              <a:t>pools with different intrinsic cycling rates (e.g. “fast” or “slow”) to respiration</a:t>
            </a:r>
            <a:endParaRPr lang="en-US" sz="1600" i="1" dirty="0">
              <a:latin typeface="Cambria"/>
              <a:cs typeface="Cambri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866" y="1899447"/>
            <a:ext cx="3175000" cy="254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254970" y="3307872"/>
            <a:ext cx="155333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pool (modeled)</a:t>
            </a:r>
            <a:endParaRPr lang="en-US" sz="1600" dirty="0">
              <a:latin typeface="Arial"/>
              <a:cs typeface="Arial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54970" y="1899447"/>
            <a:ext cx="2449999" cy="1174393"/>
            <a:chOff x="6325525" y="1899447"/>
            <a:chExt cx="2449999" cy="1174393"/>
          </a:xfrm>
        </p:grpSpPr>
        <p:grpSp>
          <p:nvGrpSpPr>
            <p:cNvPr id="22" name="Group 21"/>
            <p:cNvGrpSpPr/>
            <p:nvPr/>
          </p:nvGrpSpPr>
          <p:grpSpPr>
            <a:xfrm>
              <a:off x="6325525" y="1899447"/>
              <a:ext cx="2449999" cy="1174393"/>
              <a:chOff x="6734747" y="1946109"/>
              <a:chExt cx="2449999" cy="1174393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6901617" y="2148413"/>
                <a:ext cx="34629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600" dirty="0" smtClean="0">
                    <a:solidFill>
                      <a:srgbClr val="FBB325"/>
                    </a:solidFill>
                    <a:latin typeface="Arial"/>
                    <a:cs typeface="Arial"/>
                  </a:rPr>
                  <a:t>•</a:t>
                </a:r>
                <a:endParaRPr lang="en-US" sz="3600" dirty="0">
                  <a:solidFill>
                    <a:srgbClr val="FBB325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734747" y="1946109"/>
                <a:ext cx="224873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/>
                    <a:cs typeface="Arial"/>
                  </a:rPr>
                  <a:t>respiration (measured)</a:t>
                </a:r>
                <a:endParaRPr lang="en-US" sz="1600" dirty="0">
                  <a:latin typeface="Arial"/>
                  <a:cs typeface="Arial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169651" y="2331838"/>
                <a:ext cx="64655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Arial"/>
                    <a:cs typeface="Arial"/>
                  </a:rPr>
                  <a:t>control</a:t>
                </a:r>
                <a:endParaRPr lang="en-US" sz="1200" dirty="0">
                  <a:latin typeface="Arial"/>
                  <a:cs typeface="Arial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7169651" y="2580615"/>
                <a:ext cx="201509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Arial"/>
                    <a:cs typeface="Arial"/>
                  </a:rPr>
                  <a:t>greater slow C contribution</a:t>
                </a:r>
                <a:endParaRPr lang="en-US" sz="1200" dirty="0">
                  <a:latin typeface="Arial"/>
                  <a:cs typeface="Arial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169651" y="2843503"/>
                <a:ext cx="195528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Arial"/>
                    <a:cs typeface="Arial"/>
                  </a:rPr>
                  <a:t>greater fast C contribution</a:t>
                </a:r>
                <a:endParaRPr lang="en-US" sz="1200" dirty="0">
                  <a:latin typeface="Arial"/>
                  <a:cs typeface="Arial"/>
                </a:endParaRPr>
              </a:p>
            </p:txBody>
          </p:sp>
        </p:grpSp>
        <p:sp>
          <p:nvSpPr>
            <p:cNvPr id="7" name="Isosceles Triangle 6"/>
            <p:cNvSpPr/>
            <p:nvPr/>
          </p:nvSpPr>
          <p:spPr>
            <a:xfrm>
              <a:off x="6599148" y="2862175"/>
              <a:ext cx="137160" cy="137160"/>
            </a:xfrm>
            <a:prstGeom prst="triangle">
              <a:avLst/>
            </a:prstGeom>
            <a:noFill/>
            <a:ln w="31750">
              <a:solidFill>
                <a:srgbClr val="FBB32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Isosceles Triangle 27"/>
          <p:cNvSpPr/>
          <p:nvPr/>
        </p:nvSpPr>
        <p:spPr>
          <a:xfrm>
            <a:off x="5565899" y="3413002"/>
            <a:ext cx="109728" cy="109728"/>
          </a:xfrm>
          <a:prstGeom prst="triangle">
            <a:avLst/>
          </a:prstGeom>
          <a:noFill/>
          <a:ln w="31750">
            <a:solidFill>
              <a:srgbClr val="FBB32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/>
          <p:cNvSpPr/>
          <p:nvPr/>
        </p:nvSpPr>
        <p:spPr>
          <a:xfrm>
            <a:off x="3756870" y="2132868"/>
            <a:ext cx="109728" cy="109728"/>
          </a:xfrm>
          <a:prstGeom prst="triangle">
            <a:avLst/>
          </a:prstGeom>
          <a:noFill/>
          <a:ln w="31750">
            <a:solidFill>
              <a:srgbClr val="FBB32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646076" y="2407844"/>
            <a:ext cx="307797" cy="338554"/>
            <a:chOff x="3633376" y="2706294"/>
            <a:chExt cx="307797" cy="338554"/>
          </a:xfrm>
        </p:grpSpPr>
        <p:sp>
          <p:nvSpPr>
            <p:cNvPr id="49" name="TextBox 48"/>
            <p:cNvSpPr txBox="1"/>
            <p:nvPr/>
          </p:nvSpPr>
          <p:spPr>
            <a:xfrm>
              <a:off x="3633376" y="2706294"/>
              <a:ext cx="307797" cy="338554"/>
            </a:xfrm>
            <a:prstGeom prst="rect">
              <a:avLst/>
            </a:prstGeom>
            <a:noFill/>
            <a:scene3d>
              <a:camera prst="orthographicFront">
                <a:rot lat="0" lon="0" rev="270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BB325"/>
                  </a:solidFill>
                  <a:latin typeface="Courier"/>
                  <a:cs typeface="Courier"/>
                </a:rPr>
                <a:t>+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744170" y="2839182"/>
              <a:ext cx="109728" cy="109728"/>
            </a:xfrm>
            <a:prstGeom prst="rect">
              <a:avLst/>
            </a:prstGeom>
            <a:noFill/>
            <a:ln w="25400">
              <a:solidFill>
                <a:srgbClr val="FBB32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462800" y="2962968"/>
            <a:ext cx="307797" cy="338554"/>
            <a:chOff x="3633376" y="2706294"/>
            <a:chExt cx="307797" cy="338554"/>
          </a:xfrm>
        </p:grpSpPr>
        <p:sp>
          <p:nvSpPr>
            <p:cNvPr id="30" name="TextBox 29"/>
            <p:cNvSpPr txBox="1"/>
            <p:nvPr/>
          </p:nvSpPr>
          <p:spPr>
            <a:xfrm>
              <a:off x="3633376" y="2706294"/>
              <a:ext cx="307797" cy="338554"/>
            </a:xfrm>
            <a:prstGeom prst="rect">
              <a:avLst/>
            </a:prstGeom>
            <a:noFill/>
            <a:scene3d>
              <a:camera prst="orthographicFront">
                <a:rot lat="0" lon="0" rev="270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BB325"/>
                  </a:solidFill>
                  <a:latin typeface="Courier"/>
                  <a:cs typeface="Courier"/>
                </a:rPr>
                <a:t>+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744170" y="2839182"/>
              <a:ext cx="109728" cy="109728"/>
            </a:xfrm>
            <a:prstGeom prst="rect">
              <a:avLst/>
            </a:prstGeom>
            <a:noFill/>
            <a:ln w="25400">
              <a:solidFill>
                <a:srgbClr val="FBB32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27621" y="2509332"/>
            <a:ext cx="307797" cy="338554"/>
            <a:chOff x="3633376" y="2706294"/>
            <a:chExt cx="307797" cy="338554"/>
          </a:xfrm>
        </p:grpSpPr>
        <p:sp>
          <p:nvSpPr>
            <p:cNvPr id="36" name="TextBox 35"/>
            <p:cNvSpPr txBox="1"/>
            <p:nvPr/>
          </p:nvSpPr>
          <p:spPr>
            <a:xfrm>
              <a:off x="3633376" y="2706294"/>
              <a:ext cx="307797" cy="338554"/>
            </a:xfrm>
            <a:prstGeom prst="rect">
              <a:avLst/>
            </a:prstGeom>
            <a:noFill/>
            <a:scene3d>
              <a:camera prst="orthographicFront">
                <a:rot lat="0" lon="0" rev="270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FBB325"/>
                  </a:solidFill>
                  <a:latin typeface="Courier"/>
                  <a:cs typeface="Courier"/>
                </a:rPr>
                <a:t>+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44170" y="2839182"/>
              <a:ext cx="109728" cy="109728"/>
            </a:xfrm>
            <a:prstGeom prst="rect">
              <a:avLst/>
            </a:prstGeom>
            <a:noFill/>
            <a:ln w="25400">
              <a:solidFill>
                <a:srgbClr val="FBB32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"/>
          <a:srcRect l="30003" t="44925" r="54036" b="39596"/>
          <a:stretch/>
        </p:blipFill>
        <p:spPr>
          <a:xfrm>
            <a:off x="2286000" y="4069080"/>
            <a:ext cx="1216152" cy="78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2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803" y="565868"/>
            <a:ext cx="402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latin typeface="Cambria"/>
                <a:cs typeface="Cambria"/>
              </a:rPr>
              <a:t>Treatment effect on respiration rate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8143"/>
            <a:ext cx="9144000" cy="564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769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803" y="565868"/>
            <a:ext cx="74224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Cambria"/>
                <a:cs typeface="Cambria"/>
              </a:rPr>
              <a:t>R</a:t>
            </a:r>
            <a:r>
              <a:rPr lang="en-US" b="1" dirty="0" smtClean="0">
                <a:latin typeface="Cambria"/>
                <a:cs typeface="Cambria"/>
              </a:rPr>
              <a:t>ewetting pulse versus equilibrium respiration ∆</a:t>
            </a:r>
            <a:r>
              <a:rPr lang="en-US" b="1" baseline="30000" dirty="0" smtClean="0">
                <a:latin typeface="Cambria"/>
                <a:cs typeface="Cambria"/>
              </a:rPr>
              <a:t>14</a:t>
            </a:r>
            <a:r>
              <a:rPr lang="en-US" b="1" dirty="0" smtClean="0">
                <a:latin typeface="Cambria"/>
                <a:cs typeface="Cambria"/>
              </a:rPr>
              <a:t>C-CO</a:t>
            </a:r>
            <a:r>
              <a:rPr lang="en-US" b="1" baseline="-25000" dirty="0" smtClean="0">
                <a:latin typeface="Cambria"/>
                <a:cs typeface="Cambria"/>
              </a:rPr>
              <a:t>2</a:t>
            </a:r>
            <a:r>
              <a:rPr lang="en-US" b="1" dirty="0" smtClean="0">
                <a:latin typeface="Cambria"/>
                <a:cs typeface="Cambria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latin typeface="Cambria"/>
                <a:cs typeface="Cambria"/>
              </a:rPr>
              <a:t>(by fraction (‰) of soil C pool respired</a:t>
            </a:r>
            <a:r>
              <a:rPr lang="en-US" dirty="0">
                <a:latin typeface="Cambria"/>
                <a:cs typeface="Cambria"/>
              </a:rPr>
              <a:t>)</a:t>
            </a:r>
            <a:endParaRPr lang="en-US" dirty="0" smtClean="0">
              <a:latin typeface="Cambria"/>
              <a:cs typeface="Cambria"/>
            </a:endParaRPr>
          </a:p>
          <a:p>
            <a:pPr marL="285750" lvl="0" indent="-285750">
              <a:buFont typeface="Arial"/>
              <a:buChar char="•"/>
            </a:pPr>
            <a:r>
              <a:rPr lang="en-US" sz="1400" dirty="0" smtClean="0">
                <a:solidFill>
                  <a:prstClr val="black"/>
                </a:solidFill>
                <a:latin typeface="Cambria"/>
                <a:cs typeface="Cambria"/>
              </a:rPr>
              <a:t>No trend in ∆</a:t>
            </a:r>
            <a:r>
              <a:rPr lang="en-US" sz="1400" baseline="30000" dirty="0">
                <a:solidFill>
                  <a:prstClr val="black"/>
                </a:solidFill>
                <a:latin typeface="Cambria"/>
                <a:cs typeface="Cambria"/>
              </a:rPr>
              <a:t>14</a:t>
            </a:r>
            <a:r>
              <a:rPr lang="en-US" sz="1400" dirty="0">
                <a:solidFill>
                  <a:prstClr val="black"/>
                </a:solidFill>
                <a:latin typeface="Cambria"/>
                <a:cs typeface="Cambria"/>
              </a:rPr>
              <a:t>C-CO</a:t>
            </a:r>
            <a:r>
              <a:rPr lang="en-US" sz="1400" baseline="-25000" dirty="0">
                <a:solidFill>
                  <a:prstClr val="black"/>
                </a:solidFill>
                <a:latin typeface="Cambria"/>
                <a:cs typeface="Cambria"/>
              </a:rPr>
              <a:t>2</a:t>
            </a:r>
            <a:r>
              <a:rPr lang="en-US" sz="1400" dirty="0">
                <a:solidFill>
                  <a:prstClr val="black"/>
                </a:solidFill>
                <a:latin typeface="Cambria"/>
                <a:cs typeface="Cambria"/>
              </a:rPr>
              <a:t> with increasing </a:t>
            </a:r>
            <a:r>
              <a:rPr lang="en-US" sz="1400" dirty="0" smtClean="0">
                <a:solidFill>
                  <a:prstClr val="black"/>
                </a:solidFill>
                <a:latin typeface="Cambria"/>
                <a:cs typeface="Cambria"/>
              </a:rPr>
              <a:t>respiration for forests or grasslands in 2011, nor forests in 2019; increasing trend for grassland 2019 except HEG10 (decline---slower C </a:t>
            </a:r>
            <a:r>
              <a:rPr lang="en-US" sz="1400" dirty="0" err="1" smtClean="0">
                <a:solidFill>
                  <a:prstClr val="black"/>
                </a:solidFill>
                <a:latin typeface="Cambria"/>
                <a:cs typeface="Cambria"/>
              </a:rPr>
              <a:t>dyn</a:t>
            </a:r>
            <a:r>
              <a:rPr lang="en-US" sz="1400" dirty="0" smtClean="0">
                <a:solidFill>
                  <a:prstClr val="black"/>
                </a:solidFill>
                <a:latin typeface="Cambria"/>
                <a:cs typeface="Cambria"/>
              </a:rPr>
              <a:t>)</a:t>
            </a:r>
            <a:endParaRPr lang="en-US" sz="1400" dirty="0">
              <a:solidFill>
                <a:prstClr val="black"/>
              </a:solidFill>
              <a:latin typeface="Cambria"/>
              <a:cs typeface="Cambria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697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85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5803" y="204230"/>
            <a:ext cx="683360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latin typeface="Cambria"/>
                <a:cs typeface="Cambria"/>
              </a:rPr>
              <a:t>Shift in ∆</a:t>
            </a:r>
            <a:r>
              <a:rPr lang="en-US" b="1" baseline="30000" dirty="0" smtClean="0">
                <a:latin typeface="Cambria"/>
                <a:cs typeface="Cambria"/>
              </a:rPr>
              <a:t>14</a:t>
            </a:r>
            <a:r>
              <a:rPr lang="en-US" b="1" dirty="0" smtClean="0">
                <a:latin typeface="Cambria"/>
                <a:cs typeface="Cambria"/>
              </a:rPr>
              <a:t>C-CO</a:t>
            </a:r>
            <a:r>
              <a:rPr lang="en-US" b="1" baseline="-25000" dirty="0" smtClean="0">
                <a:latin typeface="Cambria"/>
                <a:cs typeface="Cambria"/>
              </a:rPr>
              <a:t>2</a:t>
            </a:r>
            <a:r>
              <a:rPr lang="en-US" b="1" dirty="0" smtClean="0">
                <a:latin typeface="Cambria"/>
                <a:cs typeface="Cambria"/>
              </a:rPr>
              <a:t> due to treatment, over time</a:t>
            </a:r>
          </a:p>
          <a:p>
            <a:pPr>
              <a:spcAft>
                <a:spcPts val="600"/>
              </a:spcAft>
            </a:pPr>
            <a:r>
              <a:rPr lang="en-US" i="1" dirty="0" smtClean="0">
                <a:latin typeface="Cambria"/>
                <a:cs typeface="Cambria"/>
              </a:rPr>
              <a:t>(both control and treatment samples, equilibrium respiration period from </a:t>
            </a:r>
            <a:r>
              <a:rPr lang="en-US" i="1" dirty="0" smtClean="0">
                <a:solidFill>
                  <a:srgbClr val="FF0000"/>
                </a:solidFill>
                <a:latin typeface="Cambria"/>
                <a:cs typeface="Cambria"/>
              </a:rPr>
              <a:t>2011 and 2019)</a:t>
            </a:r>
          </a:p>
        </p:txBody>
      </p:sp>
    </p:spTree>
    <p:extLst>
      <p:ext uri="{BB962C8B-B14F-4D97-AF65-F5344CB8AC3E}">
        <p14:creationId xmlns:p14="http://schemas.microsoft.com/office/powerpoint/2010/main" val="4022592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3851</TotalTime>
  <Words>240</Words>
  <Application>Microsoft Macintosh PowerPoint</Application>
  <PresentationFormat>On-screen Show (4:3)</PresentationFormat>
  <Paragraphs>33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MPI-BGC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Beem-Miller</dc:creator>
  <cp:lastModifiedBy>Jeff Beem-Miller</cp:lastModifiedBy>
  <cp:revision>17</cp:revision>
  <dcterms:created xsi:type="dcterms:W3CDTF">2020-03-25T14:54:51Z</dcterms:created>
  <dcterms:modified xsi:type="dcterms:W3CDTF">2020-04-22T14:28:51Z</dcterms:modified>
</cp:coreProperties>
</file>