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272" r:id="rId2"/>
    <p:sldId id="260" r:id="rId3"/>
    <p:sldId id="263" r:id="rId4"/>
    <p:sldId id="261" r:id="rId5"/>
    <p:sldId id="264" r:id="rId6"/>
    <p:sldId id="262" r:id="rId7"/>
    <p:sldId id="274" r:id="rId8"/>
    <p:sldId id="273" r:id="rId9"/>
    <p:sldId id="268" r:id="rId10"/>
    <p:sldId id="269" r:id="rId11"/>
    <p:sldId id="265" r:id="rId12"/>
    <p:sldId id="266" r:id="rId13"/>
    <p:sldId id="267" r:id="rId14"/>
    <p:sldId id="278" r:id="rId15"/>
    <p:sldId id="275" r:id="rId16"/>
    <p:sldId id="270" r:id="rId17"/>
    <p:sldId id="271" r:id="rId18"/>
    <p:sldId id="259" r:id="rId19"/>
    <p:sldId id="276" r:id="rId20"/>
    <p:sldId id="277" r:id="rId21"/>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B8B8"/>
    <a:srgbClr val="1361A3"/>
    <a:srgbClr val="A35513"/>
    <a:srgbClr val="005081"/>
    <a:srgbClr val="004D40"/>
    <a:srgbClr val="1F497D"/>
    <a:srgbClr val="1E88E5"/>
    <a:srgbClr val="D81B60"/>
    <a:srgbClr val="F2F2F2"/>
    <a:srgbClr val="503D1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02" autoAdjust="0"/>
    <p:restoredTop sz="85299" autoAdjust="0"/>
  </p:normalViewPr>
  <p:slideViewPr>
    <p:cSldViewPr snapToGrid="0" snapToObjects="1">
      <p:cViewPr>
        <p:scale>
          <a:sx n="115" d="100"/>
          <a:sy n="115" d="100"/>
        </p:scale>
        <p:origin x="-752" y="-80"/>
      </p:cViewPr>
      <p:guideLst>
        <p:guide orient="horz" pos="505"/>
        <p:guide orient="horz" pos="848"/>
        <p:guide orient="horz" pos="112"/>
        <p:guide orient="horz" pos="1801"/>
        <p:guide orient="horz" pos="2399"/>
        <p:guide orient="horz" pos="3327"/>
        <p:guide orient="horz" pos="3211"/>
        <p:guide orient="horz" pos="1197"/>
        <p:guide pos="5622"/>
        <p:guide pos="140"/>
        <p:guide pos="2160"/>
        <p:guide pos="2994"/>
        <p:guide pos="3597"/>
        <p:guide pos="2880"/>
        <p:guide pos="1919"/>
        <p:guide pos="3843"/>
        <p:guide pos="2766"/>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C8423E-8399-774D-A2A5-0A9A17CD82F9}" type="datetimeFigureOut">
              <a:rPr lang="en-US" smtClean="0"/>
              <a:t>10/8/20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ACAAF-5056-864F-96FD-DD8DD02B9D6B}" type="slidenum">
              <a:rPr lang="en-US" smtClean="0"/>
              <a:t>‹#›</a:t>
            </a:fld>
            <a:endParaRPr lang="en-US"/>
          </a:p>
        </p:txBody>
      </p:sp>
    </p:spTree>
    <p:extLst>
      <p:ext uri="{BB962C8B-B14F-4D97-AF65-F5344CB8AC3E}">
        <p14:creationId xmlns:p14="http://schemas.microsoft.com/office/powerpoint/2010/main" val="12410164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492FE-6872-F24C-97DD-A9AEA617F020}" type="datetimeFigureOut">
              <a:rPr lang="en-US" smtClean="0"/>
              <a:t>10/8/20</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1DA6E1-7814-624B-9D3D-BA7881EF04E4}" type="slidenum">
              <a:rPr lang="en-US" smtClean="0"/>
              <a:t>‹#›</a:t>
            </a:fld>
            <a:endParaRPr lang="en-US"/>
          </a:p>
        </p:txBody>
      </p:sp>
    </p:spTree>
    <p:extLst>
      <p:ext uri="{BB962C8B-B14F-4D97-AF65-F5344CB8AC3E}">
        <p14:creationId xmlns:p14="http://schemas.microsoft.com/office/powerpoint/2010/main" val="34050476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new </a:t>
            </a:r>
            <a:r>
              <a:rPr lang="en-US" sz="1200" kern="1200" dirty="0" smtClean="0">
                <a:solidFill>
                  <a:schemeClr val="tx1"/>
                </a:solidFill>
                <a:effectLst/>
                <a:latin typeface="+mn-lt"/>
                <a:ea typeface="+mn-ea"/>
                <a:cs typeface="+mn-cs"/>
              </a:rPr>
              <a:t>technique for measuring the radiocarbon signature of heterotrophic respiration in laboratory incubations of archived soil samples</a:t>
            </a:r>
            <a:r>
              <a:rPr lang="en-US" sz="1200" kern="1200" dirty="0" smtClean="0">
                <a:solidFill>
                  <a:schemeClr val="tx1"/>
                </a:solidFill>
                <a:effectLst/>
                <a:latin typeface="+mn-lt"/>
                <a:ea typeface="+mn-ea"/>
                <a:cs typeface="+mn-cs"/>
              </a:rPr>
              <a: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radiocarbon </a:t>
            </a:r>
            <a:r>
              <a:rPr lang="en-US" sz="1200" kern="1200" dirty="0" smtClean="0">
                <a:solidFill>
                  <a:schemeClr val="tx1"/>
                </a:solidFill>
                <a:effectLst/>
                <a:latin typeface="+mn-lt"/>
                <a:ea typeface="+mn-ea"/>
                <a:cs typeface="+mn-cs"/>
              </a:rPr>
              <a:t>incubations can be a powerful technique for understanding soil carbon </a:t>
            </a:r>
            <a:r>
              <a:rPr lang="en-US" sz="1200" kern="1200" dirty="0" smtClean="0">
                <a:solidFill>
                  <a:schemeClr val="tx1"/>
                </a:solidFill>
                <a:effectLst/>
                <a:latin typeface="+mn-lt"/>
                <a:ea typeface="+mn-ea"/>
                <a:cs typeface="+mn-cs"/>
              </a:rPr>
              <a:t>dynamics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archived </a:t>
            </a:r>
            <a:r>
              <a:rPr lang="en-US" sz="1200" kern="1200" dirty="0" smtClean="0">
                <a:solidFill>
                  <a:schemeClr val="tx1"/>
                </a:solidFill>
                <a:effectLst/>
                <a:latin typeface="+mn-lt"/>
                <a:ea typeface="+mn-ea"/>
                <a:cs typeface="+mn-cs"/>
              </a:rPr>
              <a:t>soils are particularly important for this. </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err="1" smtClean="0">
                <a:solidFill>
                  <a:schemeClr val="tx1"/>
                </a:solidFill>
                <a:effectLst/>
                <a:latin typeface="+mn-lt"/>
                <a:ea typeface="+mn-ea"/>
                <a:cs typeface="+mn-cs"/>
              </a:rPr>
              <a:t>nsight</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into the long-standing question of how air-drying and rewetting can affect the source and magnitude of soil carbon fluxes.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a:t>
            </a:fld>
            <a:endParaRPr lang="en-US"/>
          </a:p>
        </p:txBody>
      </p:sp>
    </p:spTree>
    <p:extLst>
      <p:ext uri="{BB962C8B-B14F-4D97-AF65-F5344CB8AC3E}">
        <p14:creationId xmlns:p14="http://schemas.microsoft.com/office/powerpoint/2010/main" val="3094180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for some results. In figure 4 we can see that respiration rates in</a:t>
            </a:r>
            <a:r>
              <a:rPr lang="en-US" sz="1200" kern="1200" baseline="0" dirty="0" smtClean="0">
                <a:solidFill>
                  <a:schemeClr val="tx1"/>
                </a:solidFill>
                <a:effectLst/>
                <a:latin typeface="+mn-lt"/>
                <a:ea typeface="+mn-ea"/>
                <a:cs typeface="+mn-cs"/>
              </a:rPr>
              <a:t> experiments 1 and 2 </a:t>
            </a:r>
            <a:r>
              <a:rPr lang="en-US" sz="1200" kern="1200" dirty="0" smtClean="0">
                <a:solidFill>
                  <a:schemeClr val="tx1"/>
                </a:solidFill>
                <a:effectLst/>
                <a:latin typeface="+mn-lt"/>
                <a:ea typeface="+mn-ea"/>
                <a:cs typeface="+mn-cs"/>
              </a:rPr>
              <a:t>responded</a:t>
            </a:r>
            <a:r>
              <a:rPr lang="en-US" sz="1200" kern="1200" baseline="0" dirty="0" smtClean="0">
                <a:solidFill>
                  <a:schemeClr val="tx1"/>
                </a:solidFill>
                <a:effectLst/>
                <a:latin typeface="+mn-lt"/>
                <a:ea typeface="+mn-ea"/>
                <a:cs typeface="+mn-cs"/>
              </a:rPr>
              <a:t> strongly to</a:t>
            </a:r>
            <a:r>
              <a:rPr lang="en-US" sz="1200" kern="1200" dirty="0" smtClean="0">
                <a:solidFill>
                  <a:schemeClr val="tx1"/>
                </a:solidFill>
                <a:effectLst/>
                <a:latin typeface="+mn-lt"/>
                <a:ea typeface="+mn-ea"/>
                <a:cs typeface="+mn-cs"/>
              </a:rPr>
              <a:t> both air-drying</a:t>
            </a:r>
            <a:r>
              <a:rPr lang="en-US" sz="1200" kern="1200" baseline="0" dirty="0" smtClean="0">
                <a:solidFill>
                  <a:schemeClr val="tx1"/>
                </a:solidFill>
                <a:effectLst/>
                <a:latin typeface="+mn-lt"/>
                <a:ea typeface="+mn-ea"/>
                <a:cs typeface="+mn-cs"/>
              </a:rPr>
              <a:t> and air-drying + storage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top panel we can see that the air-drying and rewetting plus storage treatment was stronger in grassland samples than in forests, but this was not the case in 2019 for the air-drying and rewetting alone.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These results match what has been observed in many other incubation studies: a large burst in respiration for air-dried soils immediately following rewetting, before a return to similar basal respiration rates as in control samples that did not undergo air-drying.</a:t>
            </a:r>
          </a:p>
          <a:p>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11</a:t>
            </a:fld>
            <a:endParaRPr lang="en-US"/>
          </a:p>
        </p:txBody>
      </p:sp>
    </p:spTree>
    <p:extLst>
      <p:ext uri="{BB962C8B-B14F-4D97-AF65-F5344CB8AC3E}">
        <p14:creationId xmlns:p14="http://schemas.microsoft.com/office/powerpoint/2010/main" val="2650274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Despite the strong effect of treatment on respiration rates in the pre-incubation period, the radiocarbon signature of the pre-incubation period was not significantly different from that of the equilibrium respiration period. Neither</a:t>
            </a:r>
            <a:r>
              <a:rPr lang="en-US" sz="1200" kern="1200" baseline="0" dirty="0" smtClean="0">
                <a:solidFill>
                  <a:schemeClr val="tx1"/>
                </a:solidFill>
                <a:effectLst/>
                <a:latin typeface="+mn-lt"/>
                <a:ea typeface="+mn-ea"/>
                <a:cs typeface="+mn-cs"/>
              </a:rPr>
              <a:t> treatment nor </a:t>
            </a:r>
            <a:r>
              <a:rPr lang="en-US" sz="1200" kern="1200" dirty="0" smtClean="0">
                <a:solidFill>
                  <a:schemeClr val="tx1"/>
                </a:solidFill>
                <a:effectLst/>
                <a:latin typeface="+mn-lt"/>
                <a:ea typeface="+mn-ea"/>
                <a:cs typeface="+mn-cs"/>
              </a:rPr>
              <a:t>land use</a:t>
            </a:r>
            <a:r>
              <a:rPr lang="en-US" sz="1200" kern="1200" baseline="0" dirty="0" smtClean="0">
                <a:solidFill>
                  <a:schemeClr val="tx1"/>
                </a:solidFill>
                <a:effectLst/>
                <a:latin typeface="+mn-lt"/>
                <a:ea typeface="+mn-ea"/>
                <a:cs typeface="+mn-cs"/>
              </a:rPr>
              <a:t> affected this relationship.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you can see by the greater spread of data along the x-axis, pre-incubation 14C was more variable across samples than was equilibrium respiration 14C.</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12</a:t>
            </a:fld>
            <a:endParaRPr lang="en-US"/>
          </a:p>
        </p:txBody>
      </p:sp>
    </p:spTree>
    <p:extLst>
      <p:ext uri="{BB962C8B-B14F-4D97-AF65-F5344CB8AC3E}">
        <p14:creationId xmlns:p14="http://schemas.microsoft.com/office/powerpoint/2010/main" val="3231738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13</a:t>
            </a:fld>
            <a:endParaRPr lang="en-US"/>
          </a:p>
        </p:txBody>
      </p:sp>
    </p:spTree>
    <p:extLst>
      <p:ext uri="{BB962C8B-B14F-4D97-AF65-F5344CB8AC3E}">
        <p14:creationId xmlns:p14="http://schemas.microsoft.com/office/powerpoint/2010/main" val="3612735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model</a:t>
            </a:r>
            <a:r>
              <a:rPr lang="en-US" sz="1200" kern="1200" baseline="0" dirty="0" smtClean="0">
                <a:solidFill>
                  <a:schemeClr val="tx1"/>
                </a:solidFill>
                <a:effectLst/>
                <a:latin typeface="+mn-lt"/>
                <a:ea typeface="+mn-ea"/>
                <a:cs typeface="+mn-cs"/>
              </a:rPr>
              <a:t> from</a:t>
            </a:r>
            <a:r>
              <a:rPr lang="en-US" sz="1200" kern="1200" dirty="0" smtClean="0">
                <a:solidFill>
                  <a:schemeClr val="tx1"/>
                </a:solidFill>
                <a:effectLst/>
                <a:latin typeface="+mn-lt"/>
                <a:ea typeface="+mn-ea"/>
                <a:cs typeface="+mn-cs"/>
              </a:rPr>
              <a:t> Figure 2 on the previous slide, we can visualize 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how these</a:t>
            </a:r>
            <a:r>
              <a:rPr lang="en-US" sz="1200" kern="1200" baseline="0" dirty="0" smtClean="0">
                <a:solidFill>
                  <a:schemeClr val="tx1"/>
                </a:solidFill>
                <a:effectLst/>
                <a:latin typeface="+mn-lt"/>
                <a:ea typeface="+mn-ea"/>
                <a:cs typeface="+mn-cs"/>
              </a:rPr>
              <a:t> shifts </a:t>
            </a:r>
            <a:r>
              <a:rPr lang="en-US" sz="1200" kern="1200" dirty="0" smtClean="0">
                <a:solidFill>
                  <a:schemeClr val="tx1"/>
                </a:solidFill>
                <a:effectLst/>
                <a:latin typeface="+mn-lt"/>
                <a:ea typeface="+mn-ea"/>
                <a:cs typeface="+mn-cs"/>
              </a:rPr>
              <a:t>could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potentially alter the observed radiocarbon signature.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Figure 3 shows the same 2-pool model curves shown in full</a:t>
            </a:r>
            <a:r>
              <a:rPr lang="en-US" sz="1200" kern="1200" baseline="0" dirty="0" smtClean="0">
                <a:solidFill>
                  <a:schemeClr val="tx1"/>
                </a:solidFill>
                <a:effectLst/>
                <a:latin typeface="+mn-lt"/>
                <a:ea typeface="+mn-ea"/>
                <a:cs typeface="+mn-cs"/>
              </a:rPr>
              <a:t> on</a:t>
            </a:r>
            <a:r>
              <a:rPr lang="en-US" sz="1200" kern="1200" dirty="0" smtClean="0">
                <a:solidFill>
                  <a:schemeClr val="tx1"/>
                </a:solidFill>
                <a:effectLst/>
                <a:latin typeface="+mn-lt"/>
                <a:ea typeface="+mn-ea"/>
                <a:cs typeface="+mn-cs"/>
              </a:rPr>
              <a:t> Figure 1. Delta 14C is on the y-axis, and time is on the x-axis. The filled yellow circles are observations of the radiocarbon signature of respiration, while the open symbols represent two possible responses to the air-drying and rewetting treatment: increased contribution from either the “fast” or “slow” carbon pools. Interestingly, for this scenario, we can see from the open square symbols that increased</a:t>
            </a:r>
            <a:r>
              <a:rPr lang="en-US" sz="1200" kern="1200" baseline="0" dirty="0" smtClean="0">
                <a:solidFill>
                  <a:schemeClr val="tx1"/>
                </a:solidFill>
                <a:effectLst/>
                <a:latin typeface="+mn-lt"/>
                <a:ea typeface="+mn-ea"/>
                <a:cs typeface="+mn-cs"/>
              </a:rPr>
              <a:t> contribution from the slow pool </a:t>
            </a:r>
            <a:r>
              <a:rPr lang="en-US" sz="1200" kern="1200" dirty="0" smtClean="0">
                <a:solidFill>
                  <a:schemeClr val="tx1"/>
                </a:solidFill>
                <a:effectLst/>
                <a:latin typeface="+mn-lt"/>
                <a:ea typeface="+mn-ea"/>
                <a:cs typeface="+mn-cs"/>
              </a:rPr>
              <a:t>leads to apparent depletion in the radiocarbon signature of respiration for samples collected in 1991, but apparent enrichment in 2019,</a:t>
            </a:r>
            <a:r>
              <a:rPr lang="en-US" sz="1200" kern="1200" baseline="0" dirty="0" smtClean="0">
                <a:solidFill>
                  <a:schemeClr val="tx1"/>
                </a:solidFill>
                <a:effectLst/>
                <a:latin typeface="+mn-lt"/>
                <a:ea typeface="+mn-ea"/>
                <a:cs typeface="+mn-cs"/>
              </a:rPr>
              <a:t> while the opposite is observed for increased fast pool contribution.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14</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15</a:t>
            </a:fld>
            <a:endParaRPr lang="en-US"/>
          </a:p>
        </p:txBody>
      </p:sp>
    </p:spTree>
    <p:extLst>
      <p:ext uri="{BB962C8B-B14F-4D97-AF65-F5344CB8AC3E}">
        <p14:creationId xmlns:p14="http://schemas.microsoft.com/office/powerpoint/2010/main" val="3612735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Air-drying and rewetting significantly affects 14C of respired</a:t>
            </a:r>
            <a:r>
              <a:rPr lang="en-US" baseline="0" dirty="0" smtClean="0"/>
              <a:t> CO2 in </a:t>
            </a:r>
            <a:r>
              <a:rPr lang="en-US" dirty="0" smtClean="0"/>
              <a:t>laboratory incubations, and </a:t>
            </a:r>
            <a:r>
              <a:rPr lang="en-US" b="1" dirty="0" smtClean="0"/>
              <a:t>the effect is stronger in grasslands than in forests</a:t>
            </a:r>
          </a:p>
          <a:p>
            <a:pPr marL="342900" indent="-342900">
              <a:buFont typeface="+mj-lt"/>
              <a:buAutoNum type="arabicPeriod"/>
            </a:pPr>
            <a:r>
              <a:rPr lang="en-US" dirty="0" smtClean="0"/>
              <a:t>Although we observed the characteristic pulse of CO</a:t>
            </a:r>
            <a:r>
              <a:rPr lang="en-US" baseline="-25000" dirty="0" smtClean="0"/>
              <a:t>2</a:t>
            </a:r>
            <a:r>
              <a:rPr lang="en-US" dirty="0" smtClean="0"/>
              <a:t> following rewetting, the </a:t>
            </a:r>
            <a:r>
              <a:rPr lang="en-US" b="1" dirty="0" smtClean="0"/>
              <a:t>14C of respired</a:t>
            </a:r>
            <a:r>
              <a:rPr lang="en-US" b="1" baseline="0" dirty="0" smtClean="0"/>
              <a:t> CO2 in the</a:t>
            </a:r>
            <a:r>
              <a:rPr lang="en-US" b="1" dirty="0" smtClean="0"/>
              <a:t> pre-incubation period was not significantly different than the 14C of respired</a:t>
            </a:r>
            <a:r>
              <a:rPr lang="en-US" b="1" baseline="0" dirty="0" smtClean="0"/>
              <a:t> CO2 in</a:t>
            </a:r>
            <a:r>
              <a:rPr lang="en-US" b="1" dirty="0" smtClean="0"/>
              <a:t> the equilibrium respiration period.</a:t>
            </a:r>
          </a:p>
          <a:p>
            <a:pPr marL="342900" indent="-342900">
              <a:buFont typeface="+mj-lt"/>
              <a:buAutoNum type="arabicPeriod"/>
            </a:pPr>
            <a:r>
              <a:rPr lang="en-US" dirty="0" smtClean="0"/>
              <a:t>In line with point 2, </a:t>
            </a:r>
            <a:r>
              <a:rPr lang="en-US" b="1" dirty="0" smtClean="0"/>
              <a:t>the amount of C respired was not significantly related to the difference in 14C of respired</a:t>
            </a:r>
            <a:r>
              <a:rPr lang="en-US" b="1" baseline="0" dirty="0" smtClean="0"/>
              <a:t> CO2 </a:t>
            </a:r>
            <a:r>
              <a:rPr lang="en-US" dirty="0" smtClean="0"/>
              <a:t>between control and treatment samples</a:t>
            </a:r>
          </a:p>
          <a:p>
            <a:pPr marL="342900" indent="-342900">
              <a:buFont typeface="+mj-lt"/>
              <a:buAutoNum type="arabicPeriod"/>
            </a:pPr>
            <a:r>
              <a:rPr lang="en-US" dirty="0" smtClean="0"/>
              <a:t>Duration of storage does not seem to have a substantial effect on the </a:t>
            </a:r>
            <a:r>
              <a:rPr lang="en-US" b="0" dirty="0" smtClean="0"/>
              <a:t>14C of respired</a:t>
            </a:r>
            <a:r>
              <a:rPr lang="en-US" b="0" baseline="0" dirty="0" smtClean="0"/>
              <a:t> CO2</a:t>
            </a:r>
            <a:r>
              <a:rPr lang="en-US" dirty="0" smtClean="0"/>
              <a:t>, but more data are needed to prove this conclusively.</a:t>
            </a:r>
          </a:p>
        </p:txBody>
      </p:sp>
      <p:sp>
        <p:nvSpPr>
          <p:cNvPr id="4" name="Slide Number Placeholder 3"/>
          <p:cNvSpPr>
            <a:spLocks noGrp="1"/>
          </p:cNvSpPr>
          <p:nvPr>
            <p:ph type="sldNum" sz="quarter" idx="10"/>
          </p:nvPr>
        </p:nvSpPr>
        <p:spPr/>
        <p:txBody>
          <a:bodyPr/>
          <a:lstStyle/>
          <a:p>
            <a:fld id="{FF1DA6E1-7814-624B-9D3D-BA7881EF04E4}" type="slidenum">
              <a:rPr lang="en-US" smtClean="0"/>
              <a:t>16</a:t>
            </a:fld>
            <a:endParaRPr lang="en-US"/>
          </a:p>
        </p:txBody>
      </p:sp>
    </p:spTree>
    <p:extLst>
      <p:ext uri="{BB962C8B-B14F-4D97-AF65-F5344CB8AC3E}">
        <p14:creationId xmlns:p14="http://schemas.microsoft.com/office/powerpoint/2010/main" val="1451483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carbon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14C of respired</a:t>
            </a:r>
            <a:r>
              <a:rPr lang="en-US" baseline="0" dirty="0" smtClean="0"/>
              <a:t> CO2 </a:t>
            </a:r>
            <a:r>
              <a:rPr lang="en-US" dirty="0" smtClean="0"/>
              <a:t>observed in this study suggest that </a:t>
            </a:r>
            <a:r>
              <a:rPr lang="en-US" b="1" dirty="0" smtClean="0"/>
              <a:t>incubations of air-dried and rewet soils can shift the apparent transit time of</a:t>
            </a:r>
            <a:r>
              <a:rPr lang="en-US" b="1" baseline="0" dirty="0" smtClean="0"/>
              <a:t> soil carbon </a:t>
            </a:r>
            <a:r>
              <a:rPr lang="en-US" b="1" dirty="0" smtClean="0"/>
              <a:t>by 5 to 10 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carbon models</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17</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None/>
            </a:pP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19</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None/>
            </a:pP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20</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Bomb-C pulse</a:t>
            </a:r>
          </a:p>
          <a:p>
            <a:pPr marL="171450" indent="-171450">
              <a:buFont typeface="Arial"/>
              <a:buChar char="•"/>
            </a:pPr>
            <a:r>
              <a:rPr lang="en-US" sz="1200" kern="1200" dirty="0" smtClean="0">
                <a:solidFill>
                  <a:schemeClr val="tx1"/>
                </a:solidFill>
                <a:effectLst/>
                <a:latin typeface="+mn-lt"/>
                <a:ea typeface="+mn-ea"/>
                <a:cs typeface="+mn-cs"/>
              </a:rPr>
              <a:t>change </a:t>
            </a:r>
            <a:r>
              <a:rPr lang="en-US" sz="1200" kern="1200" dirty="0" smtClean="0">
                <a:solidFill>
                  <a:schemeClr val="tx1"/>
                </a:solidFill>
                <a:effectLst/>
                <a:latin typeface="+mn-lt"/>
                <a:ea typeface="+mn-ea"/>
                <a:cs typeface="+mn-cs"/>
              </a:rPr>
              <a:t>in atmospheric radiocarbon concentration is plotted in gray in figure one.   </a:t>
            </a:r>
            <a:endParaRPr lang="en-US" sz="1200" kern="1200" dirty="0" smtClean="0">
              <a:solidFill>
                <a:schemeClr val="tx1"/>
              </a:solidFill>
              <a:effectLst/>
              <a:latin typeface="+mn-lt"/>
              <a:ea typeface="+mn-ea"/>
              <a:cs typeface="+mn-cs"/>
            </a:endParaRPr>
          </a:p>
          <a:p>
            <a:pPr marL="171450" indent="-171450">
              <a:buFont typeface="Arial"/>
              <a:buChar char="•"/>
            </a:pP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Turning </a:t>
            </a:r>
            <a:r>
              <a:rPr lang="en-US" sz="1200" kern="1200" dirty="0" smtClean="0">
                <a:solidFill>
                  <a:schemeClr val="tx1"/>
                </a:solidFill>
                <a:effectLst/>
                <a:latin typeface="+mn-lt"/>
                <a:ea typeface="+mn-ea"/>
                <a:cs typeface="+mn-cs"/>
              </a:rPr>
              <a:t>to the soil, we can see from figure 1 that the bomb-C peak arrives a few years later in the pool of rapidly cycling soil carbon (shown here in magenta), but not for decades in the more slowly cycling pool in blue. </a:t>
            </a:r>
          </a:p>
          <a:p>
            <a:pPr marL="171450" indent="-171450">
              <a:buFont typeface="Arial"/>
              <a:buChar char="•"/>
            </a:pPr>
            <a:r>
              <a:rPr lang="en-US" sz="1200" kern="1200" dirty="0" smtClean="0">
                <a:solidFill>
                  <a:schemeClr val="tx1"/>
                </a:solidFill>
                <a:effectLst/>
                <a:latin typeface="+mn-lt"/>
                <a:ea typeface="+mn-ea"/>
                <a:cs typeface="+mn-cs"/>
              </a:rPr>
              <a:t>Due </a:t>
            </a:r>
            <a:r>
              <a:rPr lang="en-US" sz="1200" kern="1200" dirty="0" smtClean="0">
                <a:solidFill>
                  <a:schemeClr val="tx1"/>
                </a:solidFill>
                <a:effectLst/>
                <a:latin typeface="+mn-lt"/>
                <a:ea typeface="+mn-ea"/>
                <a:cs typeface="+mn-cs"/>
              </a:rPr>
              <a:t>to the symmetry of the bomb-C curve, as well as complexity in the distribution and exchange of carbon between “slower” and “faster” soil carbon pools, observations at a single point in time can lead to multiple model solutions.  </a:t>
            </a:r>
            <a:endParaRPr lang="en-US" sz="1200" kern="1200" dirty="0" smtClean="0">
              <a:solidFill>
                <a:schemeClr val="tx1"/>
              </a:solidFill>
              <a:effectLst/>
              <a:latin typeface="+mn-lt"/>
              <a:ea typeface="+mn-ea"/>
              <a:cs typeface="+mn-cs"/>
            </a:endParaRPr>
          </a:p>
          <a:p>
            <a:pPr marL="171450" indent="-171450">
              <a:buFont typeface="Arial"/>
              <a:buChar char="•"/>
            </a:pP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For </a:t>
            </a:r>
            <a:r>
              <a:rPr lang="en-US" sz="1200" kern="1200" dirty="0" smtClean="0">
                <a:solidFill>
                  <a:schemeClr val="tx1"/>
                </a:solidFill>
                <a:effectLst/>
                <a:latin typeface="+mn-lt"/>
                <a:ea typeface="+mn-ea"/>
                <a:cs typeface="+mn-cs"/>
              </a:rPr>
              <a:t>this reason it would be great to combine measurements of the radiocarbon signature of respiration from today with that in the past—especially because the radiocarbon signature would have likely been much higher and therefore more informative.</a:t>
            </a:r>
          </a:p>
          <a:p>
            <a:pPr marL="171450" indent="-171450">
              <a:buFont typeface="Arial"/>
              <a:buChar char="•"/>
            </a:pPr>
            <a:endParaRPr lang="en-US" dirty="0" smtClean="0"/>
          </a:p>
          <a:p>
            <a:pPr marL="171450" indent="-171450">
              <a:buFont typeface="Arial"/>
              <a:buChar char="•"/>
            </a:pPr>
            <a:r>
              <a:rPr lang="en-US" dirty="0" err="1" smtClean="0"/>
              <a:t>taus</a:t>
            </a:r>
            <a:r>
              <a:rPr lang="en-US" dirty="0" smtClean="0"/>
              <a:t> = 6, 100</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a:t>
            </a:fld>
            <a:endParaRPr lang="en-US"/>
          </a:p>
        </p:txBody>
      </p:sp>
    </p:spTree>
    <p:extLst>
      <p:ext uri="{BB962C8B-B14F-4D97-AF65-F5344CB8AC3E}">
        <p14:creationId xmlns:p14="http://schemas.microsoft.com/office/powerpoint/2010/main" val="2838261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bulk </a:t>
            </a:r>
            <a:r>
              <a:rPr lang="en-US" sz="1200" kern="1200" dirty="0" smtClean="0">
                <a:solidFill>
                  <a:schemeClr val="tx1"/>
                </a:solidFill>
                <a:effectLst/>
                <a:latin typeface="+mn-lt"/>
                <a:ea typeface="+mn-ea"/>
                <a:cs typeface="+mn-cs"/>
              </a:rPr>
              <a:t>soil </a:t>
            </a:r>
            <a:r>
              <a:rPr lang="en-US" sz="1200" kern="1200" dirty="0" smtClean="0">
                <a:solidFill>
                  <a:schemeClr val="tx1"/>
                </a:solidFill>
                <a:effectLst/>
                <a:latin typeface="+mn-lt"/>
                <a:ea typeface="+mn-ea"/>
                <a:cs typeface="+mn-cs"/>
              </a:rPr>
              <a:t>14C as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estimate </a:t>
            </a:r>
            <a:r>
              <a:rPr lang="en-US" sz="1200" kern="1200" dirty="0" smtClean="0">
                <a:solidFill>
                  <a:schemeClr val="tx1"/>
                </a:solidFill>
                <a:effectLst/>
                <a:latin typeface="+mn-lt"/>
                <a:ea typeface="+mn-ea"/>
                <a:cs typeface="+mn-cs"/>
              </a:rPr>
              <a:t>mean </a:t>
            </a:r>
            <a:r>
              <a:rPr lang="en-US" sz="1200" kern="1200" dirty="0" smtClean="0">
                <a:solidFill>
                  <a:schemeClr val="tx1"/>
                </a:solidFill>
                <a:effectLst/>
                <a:latin typeface="+mn-lt"/>
                <a:ea typeface="+mn-ea"/>
                <a:cs typeface="+mn-cs"/>
              </a:rPr>
              <a:t>age (decades </a:t>
            </a:r>
            <a:r>
              <a:rPr lang="en-US" sz="1200" kern="1200" dirty="0" smtClean="0">
                <a:solidFill>
                  <a:schemeClr val="tx1"/>
                </a:solidFill>
                <a:effectLst/>
                <a:latin typeface="+mn-lt"/>
                <a:ea typeface="+mn-ea"/>
                <a:cs typeface="+mn-cs"/>
              </a:rPr>
              <a:t>to </a:t>
            </a:r>
            <a:r>
              <a:rPr lang="en-US" sz="1200" kern="1200" dirty="0" smtClean="0">
                <a:solidFill>
                  <a:schemeClr val="tx1"/>
                </a:solidFill>
                <a:effectLst/>
                <a:latin typeface="+mn-lt"/>
                <a:ea typeface="+mn-ea"/>
                <a:cs typeface="+mn-cs"/>
              </a:rPr>
              <a:t>centuries)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14C</a:t>
            </a:r>
            <a:r>
              <a:rPr lang="en-US" sz="1200" kern="1200" baseline="0" dirty="0" smtClean="0">
                <a:solidFill>
                  <a:schemeClr val="tx1"/>
                </a:solidFill>
                <a:effectLst/>
                <a:latin typeface="+mn-lt"/>
                <a:ea typeface="+mn-ea"/>
                <a:cs typeface="+mn-cs"/>
              </a:rPr>
              <a:t> of </a:t>
            </a:r>
            <a:r>
              <a:rPr lang="en-US" sz="1200" kern="1200" dirty="0" smtClean="0">
                <a:solidFill>
                  <a:schemeClr val="tx1"/>
                </a:solidFill>
                <a:effectLst/>
                <a:latin typeface="+mn-lt"/>
                <a:ea typeface="+mn-ea"/>
                <a:cs typeface="+mn-cs"/>
              </a:rPr>
              <a:t>heterotrophic respiration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typically </a:t>
            </a:r>
            <a:r>
              <a:rPr lang="en-US" sz="1200" kern="1200" dirty="0" smtClean="0">
                <a:solidFill>
                  <a:schemeClr val="tx1"/>
                </a:solidFill>
                <a:effectLst/>
                <a:latin typeface="+mn-lt"/>
                <a:ea typeface="+mn-ea"/>
                <a:cs typeface="+mn-cs"/>
              </a:rPr>
              <a:t>far </a:t>
            </a:r>
            <a:r>
              <a:rPr lang="en-US" sz="1200" kern="1200" dirty="0" smtClean="0">
                <a:solidFill>
                  <a:schemeClr val="tx1"/>
                </a:solidFill>
                <a:effectLst/>
                <a:latin typeface="+mn-lt"/>
                <a:ea typeface="+mn-ea"/>
                <a:cs typeface="+mn-cs"/>
              </a:rPr>
              <a:t>younger,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due </a:t>
            </a:r>
            <a:r>
              <a:rPr lang="en-US" sz="1200" kern="1200" dirty="0" smtClean="0">
                <a:solidFill>
                  <a:schemeClr val="tx1"/>
                </a:solidFill>
                <a:effectLst/>
                <a:latin typeface="+mn-lt"/>
                <a:ea typeface="+mn-ea"/>
                <a:cs typeface="+mn-cs"/>
              </a:rPr>
              <a:t>to the heterogeneity of the soil carbon </a:t>
            </a:r>
            <a:r>
              <a:rPr lang="en-US" sz="1200" kern="1200" dirty="0" smtClean="0">
                <a:solidFill>
                  <a:schemeClr val="tx1"/>
                </a:solidFill>
                <a:effectLst/>
                <a:latin typeface="+mn-lt"/>
                <a:ea typeface="+mn-ea"/>
                <a:cs typeface="+mn-cs"/>
              </a:rPr>
              <a:t>reservoir</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Commonly represented as “</a:t>
            </a:r>
            <a:r>
              <a:rPr lang="en-US" sz="1200" kern="1200" baseline="0" dirty="0" smtClean="0">
                <a:solidFill>
                  <a:schemeClr val="tx1"/>
                </a:solidFill>
                <a:effectLst/>
                <a:latin typeface="+mn-lt"/>
                <a:ea typeface="+mn-ea"/>
                <a:cs typeface="+mn-cs"/>
              </a:rPr>
              <a:t>faster” and “slower” </a:t>
            </a:r>
            <a:r>
              <a:rPr lang="en-US" sz="1200" kern="1200" baseline="0" dirty="0" smtClean="0">
                <a:solidFill>
                  <a:schemeClr val="tx1"/>
                </a:solidFill>
                <a:effectLst/>
                <a:latin typeface="+mn-lt"/>
                <a:ea typeface="+mn-ea"/>
                <a:cs typeface="+mn-cs"/>
              </a:rPr>
              <a:t>cycling soil C </a:t>
            </a:r>
            <a:r>
              <a:rPr lang="en-US" sz="1200" kern="1200" baseline="0" dirty="0" smtClean="0">
                <a:solidFill>
                  <a:schemeClr val="tx1"/>
                </a:solidFill>
                <a:effectLst/>
                <a:latin typeface="+mn-lt"/>
                <a:ea typeface="+mn-ea"/>
                <a:cs typeface="+mn-cs"/>
              </a:rPr>
              <a:t>pools.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a:t>
            </a:r>
            <a:r>
              <a:rPr lang="en-US" sz="1200" kern="1200" dirty="0" smtClean="0">
                <a:solidFill>
                  <a:schemeClr val="tx1"/>
                </a:solidFill>
                <a:effectLst/>
                <a:latin typeface="+mn-lt"/>
                <a:ea typeface="+mn-ea"/>
                <a:cs typeface="+mn-cs"/>
              </a:rPr>
              <a:t>he young age of respired carbon tells us that the majority of carbon leaving</a:t>
            </a:r>
            <a:r>
              <a:rPr lang="en-US" sz="1200" kern="1200" baseline="0" dirty="0" smtClean="0">
                <a:solidFill>
                  <a:schemeClr val="tx1"/>
                </a:solidFill>
                <a:effectLst/>
                <a:latin typeface="+mn-lt"/>
                <a:ea typeface="+mn-ea"/>
                <a:cs typeface="+mn-cs"/>
              </a:rPr>
              <a:t> the system </a:t>
            </a:r>
            <a:r>
              <a:rPr lang="en-US" sz="1200" kern="1200" dirty="0" smtClean="0">
                <a:solidFill>
                  <a:schemeClr val="tx1"/>
                </a:solidFill>
                <a:effectLst/>
                <a:latin typeface="+mn-lt"/>
                <a:ea typeface="+mn-ea"/>
                <a:cs typeface="+mn-cs"/>
              </a:rPr>
              <a:t>doesn’t actually stick around for long, and therefore must be coming mostly from the</a:t>
            </a:r>
            <a:r>
              <a:rPr lang="en-US" sz="1200" kern="1200" baseline="0" dirty="0" smtClean="0">
                <a:solidFill>
                  <a:schemeClr val="tx1"/>
                </a:solidFill>
                <a:effectLst/>
                <a:latin typeface="+mn-lt"/>
                <a:ea typeface="+mn-ea"/>
                <a:cs typeface="+mn-cs"/>
              </a:rPr>
              <a:t> “fast” pool</a:t>
            </a:r>
            <a:r>
              <a:rPr lang="en-US" sz="1200" kern="1200" dirty="0" smtClean="0">
                <a:solidFill>
                  <a:schemeClr val="tx1"/>
                </a:solidFill>
                <a:effectLst/>
                <a:latin typeface="+mn-lt"/>
                <a:ea typeface="+mn-ea"/>
                <a:cs typeface="+mn-cs"/>
              </a:rPr>
              <a:t>. For this reason,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measuring</a:t>
            </a:r>
            <a:r>
              <a:rPr lang="en-US" sz="1200" kern="1200" baseline="0" dirty="0" smtClean="0">
                <a:solidFill>
                  <a:schemeClr val="tx1"/>
                </a:solidFill>
                <a:effectLst/>
                <a:latin typeface="+mn-lt"/>
                <a:ea typeface="+mn-ea"/>
                <a:cs typeface="+mn-cs"/>
              </a:rPr>
              <a:t> the radiocarbon signature of the respiration flux </a:t>
            </a:r>
            <a:r>
              <a:rPr lang="en-US" sz="1200" kern="1200" dirty="0" smtClean="0">
                <a:solidFill>
                  <a:schemeClr val="tx1"/>
                </a:solidFill>
                <a:effectLst/>
                <a:latin typeface="+mn-lt"/>
                <a:ea typeface="+mn-ea"/>
                <a:cs typeface="+mn-cs"/>
              </a:rPr>
              <a:t>provides key</a:t>
            </a:r>
            <a:r>
              <a:rPr lang="en-US" sz="1200" kern="1200" baseline="0" dirty="0" smtClean="0">
                <a:solidFill>
                  <a:schemeClr val="tx1"/>
                </a:solidFill>
                <a:effectLst/>
                <a:latin typeface="+mn-lt"/>
                <a:ea typeface="+mn-ea"/>
                <a:cs typeface="+mn-cs"/>
              </a:rPr>
              <a:t> information about soil carbon dynamics that we cannot get from bulk measurements alone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Measuring the radiocarbon signal of CO2 released in laboratory incubations of bulk soils is a simple and powerful tool for understanding soil carbon dynamics because it provides an integrated measure of the weighted contribution to the release flux from pools of soil carbon with distinct processing rates.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Figure </a:t>
            </a:r>
            <a:r>
              <a:rPr lang="en-US" sz="1200" kern="1200" dirty="0" smtClean="0">
                <a:solidFill>
                  <a:schemeClr val="tx1"/>
                </a:solidFill>
                <a:effectLst/>
                <a:latin typeface="+mn-lt"/>
                <a:ea typeface="+mn-ea"/>
                <a:cs typeface="+mn-cs"/>
              </a:rPr>
              <a:t>2 you can see how the radiocarbon signature of respiration can be used to partition the contribution of the two pools to the total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Direct observation of “slow” and “fast” soil carbon is challenging. Defining soil carbon pools empirically with techniques such as density, size, or resistance to chemical attack is useful, but these methods also introduce artifacts and likely result in mixtures of pools with different age distributions.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although they also introduce artifacts due to disturbance and potential alteration of the microbial community, laboratory soil incubations make use of the same fractionation agent as is found </a:t>
            </a:r>
            <a:r>
              <a:rPr lang="en-US" sz="1200" i="1" kern="1200" dirty="0" smtClean="0">
                <a:solidFill>
                  <a:schemeClr val="tx1"/>
                </a:solidFill>
                <a:effectLst/>
                <a:latin typeface="+mn-lt"/>
                <a:ea typeface="+mn-ea"/>
                <a:cs typeface="+mn-cs"/>
              </a:rPr>
              <a:t>in situ</a:t>
            </a:r>
            <a:r>
              <a:rPr lang="en-US" sz="1200" kern="1200" dirty="0" smtClean="0">
                <a:solidFill>
                  <a:schemeClr val="tx1"/>
                </a:solidFill>
                <a:effectLst/>
                <a:latin typeface="+mn-lt"/>
                <a:ea typeface="+mn-ea"/>
                <a:cs typeface="+mn-cs"/>
              </a:rPr>
              <a:t>: the microbial community.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However, disturbances to the system, such as air-drying and rewetting, may shift the relative contribution of the pools to the observed flux.</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3</a:t>
            </a:fld>
            <a:endParaRPr lang="en-US"/>
          </a:p>
        </p:txBody>
      </p:sp>
    </p:spTree>
    <p:extLst>
      <p:ext uri="{BB962C8B-B14F-4D97-AF65-F5344CB8AC3E}">
        <p14:creationId xmlns:p14="http://schemas.microsoft.com/office/powerpoint/2010/main" val="3117122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model</a:t>
            </a:r>
            <a:r>
              <a:rPr lang="en-US" sz="1200" kern="1200" baseline="0" dirty="0" smtClean="0">
                <a:solidFill>
                  <a:schemeClr val="tx1"/>
                </a:solidFill>
                <a:effectLst/>
                <a:latin typeface="+mn-lt"/>
                <a:ea typeface="+mn-ea"/>
                <a:cs typeface="+mn-cs"/>
              </a:rPr>
              <a:t> from</a:t>
            </a:r>
            <a:r>
              <a:rPr lang="en-US" sz="1200" kern="1200" dirty="0" smtClean="0">
                <a:solidFill>
                  <a:schemeClr val="tx1"/>
                </a:solidFill>
                <a:effectLst/>
                <a:latin typeface="+mn-lt"/>
                <a:ea typeface="+mn-ea"/>
                <a:cs typeface="+mn-cs"/>
              </a:rPr>
              <a:t> Figure 2 on the previous slide, we can visualize 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how these</a:t>
            </a:r>
            <a:r>
              <a:rPr lang="en-US" sz="1200" kern="1200" baseline="0" dirty="0" smtClean="0">
                <a:solidFill>
                  <a:schemeClr val="tx1"/>
                </a:solidFill>
                <a:effectLst/>
                <a:latin typeface="+mn-lt"/>
                <a:ea typeface="+mn-ea"/>
                <a:cs typeface="+mn-cs"/>
              </a:rPr>
              <a:t> shifts </a:t>
            </a:r>
            <a:r>
              <a:rPr lang="en-US" sz="1200" kern="1200" dirty="0" smtClean="0">
                <a:solidFill>
                  <a:schemeClr val="tx1"/>
                </a:solidFill>
                <a:effectLst/>
                <a:latin typeface="+mn-lt"/>
                <a:ea typeface="+mn-ea"/>
                <a:cs typeface="+mn-cs"/>
              </a:rPr>
              <a:t>could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potentially alter the observed radiocarbon signature.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Figure 3 shows the same 2-pool model curves shown in full</a:t>
            </a:r>
            <a:r>
              <a:rPr lang="en-US" sz="1200" kern="1200" baseline="0" dirty="0" smtClean="0">
                <a:solidFill>
                  <a:schemeClr val="tx1"/>
                </a:solidFill>
                <a:effectLst/>
                <a:latin typeface="+mn-lt"/>
                <a:ea typeface="+mn-ea"/>
                <a:cs typeface="+mn-cs"/>
              </a:rPr>
              <a:t> on</a:t>
            </a:r>
            <a:r>
              <a:rPr lang="en-US" sz="1200" kern="1200" dirty="0" smtClean="0">
                <a:solidFill>
                  <a:schemeClr val="tx1"/>
                </a:solidFill>
                <a:effectLst/>
                <a:latin typeface="+mn-lt"/>
                <a:ea typeface="+mn-ea"/>
                <a:cs typeface="+mn-cs"/>
              </a:rPr>
              <a:t> Figure 1. Delta 14C is on the y-axis, and time is on the x-axis. The filled yellow circles are observations of the radiocarbon signature of respiration, while the open symbols represent two possible responses to the air-drying and rewetting treatment: increased contribution from either the “fast” or “slow” carbon pools. Interestingly, for this scenario, we can see from the open square symbols that increased</a:t>
            </a:r>
            <a:r>
              <a:rPr lang="en-US" sz="1200" kern="1200" baseline="0" dirty="0" smtClean="0">
                <a:solidFill>
                  <a:schemeClr val="tx1"/>
                </a:solidFill>
                <a:effectLst/>
                <a:latin typeface="+mn-lt"/>
                <a:ea typeface="+mn-ea"/>
                <a:cs typeface="+mn-cs"/>
              </a:rPr>
              <a:t> contribution from the slow pool </a:t>
            </a:r>
            <a:r>
              <a:rPr lang="en-US" sz="1200" kern="1200" dirty="0" smtClean="0">
                <a:solidFill>
                  <a:schemeClr val="tx1"/>
                </a:solidFill>
                <a:effectLst/>
                <a:latin typeface="+mn-lt"/>
                <a:ea typeface="+mn-ea"/>
                <a:cs typeface="+mn-cs"/>
              </a:rPr>
              <a:t>leads to apparent depletion in the radiocarbon signature of respiration for samples collected in 1991, but apparent enrichment in 2019,</a:t>
            </a:r>
            <a:r>
              <a:rPr lang="en-US" sz="1200" kern="1200" baseline="0" dirty="0" smtClean="0">
                <a:solidFill>
                  <a:schemeClr val="tx1"/>
                </a:solidFill>
                <a:effectLst/>
                <a:latin typeface="+mn-lt"/>
                <a:ea typeface="+mn-ea"/>
                <a:cs typeface="+mn-cs"/>
              </a:rPr>
              <a:t> while the opposite is observed for increased fast pool contribution.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4</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5</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diagrams on the left illustrate the treatment and radiocarbon measurement differences between the three experiments conducted in this study.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first experiment looks at the effect of air-drying in combination with storage. The samples for this experiment were collected in 2011 from two sites in central Germany.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second experiment was conducted on samples collected from a subset of the same sites in 2019. The same air-drying treatment was imposed, but treatment samples were rewetted immediately after air-drying so there was no storage effect.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Finally, a third experiment was conducted to look at the effect of storage duration. Samples were acquired from collaborators that had been initially incubated between 7 and 14 years earlier. Treatment incubations were then conducted on remoistened samples hewing as closely as possible to the control incubation conditions.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experiments 1 and 2 we incubated samples from an equal number of forest and grassland sites, as we hypothesized that the soil carbon stabilization mechanisms, and therefore the treatment response, may vary between these ecosystems. Unfortunately we could not find any previously incubated grassland samples for experiment 3.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6</a:t>
            </a:fld>
            <a:endParaRPr lang="en-US"/>
          </a:p>
        </p:txBody>
      </p:sp>
    </p:spTree>
    <p:extLst>
      <p:ext uri="{BB962C8B-B14F-4D97-AF65-F5344CB8AC3E}">
        <p14:creationId xmlns:p14="http://schemas.microsoft.com/office/powerpoint/2010/main" val="2711791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7</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results from </a:t>
            </a:r>
            <a:r>
              <a:rPr lang="en-US" sz="1200" kern="1200" dirty="0" err="1" smtClean="0">
                <a:solidFill>
                  <a:schemeClr val="tx1"/>
                </a:solidFill>
                <a:effectLst/>
                <a:latin typeface="+mn-lt"/>
                <a:ea typeface="+mn-ea"/>
                <a:cs typeface="+mn-cs"/>
              </a:rPr>
              <a:t>experiement</a:t>
            </a:r>
            <a:r>
              <a:rPr lang="en-US" sz="1200" kern="1200" dirty="0" smtClean="0">
                <a:solidFill>
                  <a:schemeClr val="tx1"/>
                </a:solidFill>
                <a:effectLst/>
                <a:latin typeface="+mn-lt"/>
                <a:ea typeface="+mn-ea"/>
                <a:cs typeface="+mn-cs"/>
              </a:rPr>
              <a:t> 3. Note that the black points in this plot are data from experiments 1 and 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∆14C of equilibrium respiration from treatment samples is on the y-axis, while that of control samples is on the x-axis.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solid line shows a 1:1 relationship, while the dashed and dotted lines represent differences of 20 and 40 per mille, respectively. For the period 2000 to the present</a:t>
            </a:r>
            <a:r>
              <a:rPr lang="en-US" sz="1200" kern="1200" baseline="0" dirty="0" smtClean="0">
                <a:solidFill>
                  <a:schemeClr val="tx1"/>
                </a:solidFill>
                <a:effectLst/>
                <a:latin typeface="+mn-lt"/>
                <a:ea typeface="+mn-ea"/>
                <a:cs typeface="+mn-cs"/>
              </a:rPr>
              <a:t>, atmospheric ∆14C has decreased at a nearly linear rate of 4 per mille per year, meaning that 20 and 40 per mille represent a difference of approximately 5 and 10 years, respectively.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Treatment differences for forest samples are within 20 per mille for the majority of samples, while differences are within 40 per mille for grassland samples.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Oak Ridge samples—magenta triangles—are an exception. These samples were part of a labeling experiment, and thus represent an extreme case where almost all of the label is stored entirely in the fastest cycling soil C pool. In line with our interpretation of the natural abundance samples, an increase in the contribution of the slow pool to respiration following air-drying and rewetting would</a:t>
            </a:r>
            <a:r>
              <a:rPr lang="en-US" sz="1200" kern="1200" baseline="0" dirty="0" smtClean="0">
                <a:solidFill>
                  <a:schemeClr val="tx1"/>
                </a:solidFill>
                <a:effectLst/>
                <a:latin typeface="+mn-lt"/>
                <a:ea typeface="+mn-ea"/>
                <a:cs typeface="+mn-cs"/>
              </a:rPr>
              <a:t> lead </a:t>
            </a:r>
            <a:r>
              <a:rPr lang="en-US" sz="1200" kern="1200" dirty="0" smtClean="0">
                <a:solidFill>
                  <a:schemeClr val="tx1"/>
                </a:solidFill>
                <a:effectLst/>
                <a:latin typeface="+mn-lt"/>
                <a:ea typeface="+mn-ea"/>
                <a:cs typeface="+mn-cs"/>
              </a:rPr>
              <a:t>to a correspondingly greater drop in the radiocarbon signature of respired CO2 for these samples, which is what we observe.</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9</a:t>
            </a:fld>
            <a:endParaRPr lang="en-US"/>
          </a:p>
        </p:txBody>
      </p:sp>
    </p:spTree>
    <p:extLst>
      <p:ext uri="{BB962C8B-B14F-4D97-AF65-F5344CB8AC3E}">
        <p14:creationId xmlns:p14="http://schemas.microsoft.com/office/powerpoint/2010/main" val="2164167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duration of storage plotted on the x-axis, and the difference in delta 14C between control and treatment samples on the y-axis.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labeled Oak Ridge samples in magenta do appear to show a slight increasing trend, suggesting losses of highly enriched recently fixed carbon over the duration of storage.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the remaining natural abundance do not appear to show a trend in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increasing storage duration,</a:t>
            </a:r>
            <a:r>
              <a:rPr lang="en-US" sz="1200" kern="1200" baseline="0" dirty="0" smtClean="0">
                <a:solidFill>
                  <a:schemeClr val="tx1"/>
                </a:solidFill>
                <a:effectLst/>
                <a:latin typeface="+mn-lt"/>
                <a:ea typeface="+mn-ea"/>
                <a:cs typeface="+mn-cs"/>
              </a:rPr>
              <a:t> but this relatively </a:t>
            </a:r>
            <a:r>
              <a:rPr lang="en-US" sz="1200" kern="1200" dirty="0" smtClean="0">
                <a:solidFill>
                  <a:schemeClr val="tx1"/>
                </a:solidFill>
                <a:effectLst/>
                <a:latin typeface="+mn-lt"/>
                <a:ea typeface="+mn-ea"/>
                <a:cs typeface="+mn-cs"/>
              </a:rPr>
              <a:t>sparse dataset does not really allow for conclusive testing of the storage duration effect.</a:t>
            </a:r>
          </a:p>
        </p:txBody>
      </p:sp>
      <p:sp>
        <p:nvSpPr>
          <p:cNvPr id="4" name="Slide Number Placeholder 3"/>
          <p:cNvSpPr>
            <a:spLocks noGrp="1"/>
          </p:cNvSpPr>
          <p:nvPr>
            <p:ph type="sldNum" sz="quarter" idx="10"/>
          </p:nvPr>
        </p:nvSpPr>
        <p:spPr/>
        <p:txBody>
          <a:bodyPr/>
          <a:lstStyle/>
          <a:p>
            <a:fld id="{FF1DA6E1-7814-624B-9D3D-BA7881EF04E4}" type="slidenum">
              <a:rPr lang="en-US" smtClean="0"/>
              <a:t>10</a:t>
            </a:fld>
            <a:endParaRPr lang="en-US"/>
          </a:p>
        </p:txBody>
      </p:sp>
    </p:spTree>
    <p:extLst>
      <p:ext uri="{BB962C8B-B14F-4D97-AF65-F5344CB8AC3E}">
        <p14:creationId xmlns:p14="http://schemas.microsoft.com/office/powerpoint/2010/main" val="207919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26361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91888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1979"/>
            <a:ext cx="2057400" cy="365654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1979"/>
            <a:ext cx="6019800" cy="36565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425339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08943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8"/>
            <a:ext cx="7772400" cy="1135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515971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dirty="0" smtClean="0"/>
              <a:t>J. Beem-Miller</a:t>
            </a:r>
            <a:endParaRPr lang="en-US" dirty="0"/>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8603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6"/>
            <a:ext cx="8229600" cy="952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08.10.2020</a:t>
            </a:r>
            <a:endParaRPr lang="en-US" dirty="0"/>
          </a:p>
        </p:txBody>
      </p:sp>
      <p:sp>
        <p:nvSpPr>
          <p:cNvPr id="8" name="Footer Placeholder 7"/>
          <p:cNvSpPr>
            <a:spLocks noGrp="1"/>
          </p:cNvSpPr>
          <p:nvPr>
            <p:ph type="ftr" sz="quarter" idx="11"/>
          </p:nvPr>
        </p:nvSpPr>
        <p:spPr/>
        <p:txBody>
          <a:bodyPr/>
          <a:lstStyle/>
          <a:p>
            <a:r>
              <a:rPr lang="en-US" dirty="0" smtClean="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096035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08.10.2020</a:t>
            </a:r>
            <a:endParaRPr lang="en-US" dirty="0"/>
          </a:p>
        </p:txBody>
      </p:sp>
      <p:sp>
        <p:nvSpPr>
          <p:cNvPr id="4" name="Footer Placeholder 3"/>
          <p:cNvSpPr>
            <a:spLocks noGrp="1"/>
          </p:cNvSpPr>
          <p:nvPr>
            <p:ph type="ftr" sz="quarter" idx="11"/>
          </p:nvPr>
        </p:nvSpPr>
        <p:spPr/>
        <p:txBody>
          <a:bodyPr/>
          <a:lstStyle/>
          <a:p>
            <a:r>
              <a:rPr lang="en-US" dirty="0" smtClean="0"/>
              <a:t>J. Beem-Miller</a:t>
            </a:r>
            <a:endParaRPr lang="en-US" dirty="0"/>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792416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08.10.2020</a:t>
            </a:r>
            <a:endParaRPr lang="en-US" dirty="0"/>
          </a:p>
        </p:txBody>
      </p:sp>
      <p:sp>
        <p:nvSpPr>
          <p:cNvPr id="3" name="Footer Placeholder 2"/>
          <p:cNvSpPr>
            <a:spLocks noGrp="1"/>
          </p:cNvSpPr>
          <p:nvPr>
            <p:ph type="ftr" sz="quarter" idx="11"/>
          </p:nvPr>
        </p:nvSpPr>
        <p:spPr/>
        <p:txBody>
          <a:bodyPr/>
          <a:lstStyle/>
          <a:p>
            <a:r>
              <a:rPr lang="en-US" smtClean="0"/>
              <a:t>CL5.3 Beem-Miller</a:t>
            </a:r>
            <a:endParaRPr lang="en-US"/>
          </a:p>
        </p:txBody>
      </p:sp>
      <p:sp>
        <p:nvSpPr>
          <p:cNvPr id="4" name="Slide Number Placeholder 3"/>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08122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1"/>
            <a:ext cx="3008313" cy="96837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574917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671721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949" y="180606"/>
            <a:ext cx="8689975" cy="632194"/>
          </a:xfrm>
          <a:prstGeom prst="rect">
            <a:avLst/>
          </a:prstGeom>
          <a:solidFill>
            <a:srgbClr val="005081"/>
          </a:solidFill>
        </p:spPr>
        <p:txBody>
          <a:bodyPr vert="horz" lIns="91440" tIns="45720" rIns="91440" bIns="45720" rtlCol="0" anchor="ctr">
            <a:normAutofit/>
          </a:bodyPr>
          <a:lstStyle/>
          <a:p>
            <a:r>
              <a:rPr lang="en-US" dirty="0" smtClean="0"/>
              <a:t>Heading font and size</a:t>
            </a:r>
            <a:endParaRPr lang="en-US" dirty="0"/>
          </a:p>
        </p:txBody>
      </p:sp>
      <p:sp>
        <p:nvSpPr>
          <p:cNvPr id="3" name="Text Placeholder 2"/>
          <p:cNvSpPr>
            <a:spLocks noGrp="1"/>
          </p:cNvSpPr>
          <p:nvPr>
            <p:ph type="body" idx="1"/>
          </p:nvPr>
        </p:nvSpPr>
        <p:spPr>
          <a:xfrm>
            <a:off x="234950" y="985520"/>
            <a:ext cx="2811463" cy="4119617"/>
          </a:xfrm>
          <a:prstGeom prst="rect">
            <a:avLst/>
          </a:prstGeom>
          <a:solidFill>
            <a:schemeClr val="bg1"/>
          </a:solidFill>
        </p:spPr>
        <p:txBody>
          <a:bodyPr vert="horz" lIns="91440" tIns="45720" rIns="91440" bIns="45720" rtlCol="0">
            <a:normAutofit/>
          </a:bodyPr>
          <a:lstStyle/>
          <a:p>
            <a:pPr lvl="0"/>
            <a:r>
              <a:rPr lang="en-US" dirty="0" smtClean="0"/>
              <a:t>Body font and size</a:t>
            </a:r>
          </a:p>
          <a:p>
            <a:pPr lvl="1"/>
            <a:r>
              <a:rPr lang="en-US" dirty="0" smtClean="0"/>
              <a:t>Second level</a:t>
            </a:r>
          </a:p>
          <a:p>
            <a:pPr lvl="2"/>
            <a:r>
              <a:rPr lang="en-US" dirty="0" smtClean="0"/>
              <a:t>Third level</a:t>
            </a:r>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08.10.2020</a:t>
            </a:r>
            <a:endParaRPr lang="en-US"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J. Beem-Miller</a:t>
            </a:r>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6E039C3-B55B-E34B-B403-368EB567C570}" type="slidenum">
              <a:rPr lang="en-US" smtClean="0"/>
              <a:t>‹#›</a:t>
            </a:fld>
            <a:endParaRPr lang="en-US" dirty="0"/>
          </a:p>
        </p:txBody>
      </p:sp>
    </p:spTree>
    <p:extLst>
      <p:ext uri="{BB962C8B-B14F-4D97-AF65-F5344CB8AC3E}">
        <p14:creationId xmlns:p14="http://schemas.microsoft.com/office/powerpoint/2010/main" val="3361787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hf hdr="0"/>
  <p:txStyles>
    <p:titleStyle>
      <a:lvl1pPr algn="l" defTabSz="457200" rtl="0" eaLnBrk="1" latinLnBrk="0" hangingPunct="1">
        <a:spcBef>
          <a:spcPct val="0"/>
        </a:spcBef>
        <a:buNone/>
        <a:defRPr sz="2800" b="1" i="0" kern="1200" baseline="0">
          <a:solidFill>
            <a:schemeClr val="bg1"/>
          </a:solidFill>
          <a:latin typeface="Verdana"/>
          <a:ea typeface="+mj-ea"/>
          <a:cs typeface="Verdana"/>
        </a:defRPr>
      </a:lvl1pPr>
    </p:titleStyle>
    <p:body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5" Type="http://schemas.openxmlformats.org/officeDocument/2006/relationships/image" Target="../media/image3.png"/><Relationship Id="rId6" Type="http://schemas.openxmlformats.org/officeDocument/2006/relationships/image" Target="../media/image4.jp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9.png"/><Relationship Id="rId1" Type="http://schemas.openxmlformats.org/officeDocument/2006/relationships/tags" Target="../tags/tag5.x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emf"/></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8.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9.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7" Type="http://schemas.openxmlformats.org/officeDocument/2006/relationships/image" Target="../media/image13.jp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rc_curve.png"/>
          <p:cNvPicPr>
            <a:picLocks noChangeAspect="1"/>
          </p:cNvPicPr>
          <p:nvPr/>
        </p:nvPicPr>
        <p:blipFill rotWithShape="1">
          <a:blip r:embed="rId3">
            <a:extLst>
              <a:ext uri="{28A0092B-C50C-407E-A947-70E740481C1C}">
                <a14:useLocalDpi xmlns:a14="http://schemas.microsoft.com/office/drawing/2010/main" val="0"/>
              </a:ext>
            </a:extLst>
          </a:blip>
          <a:srcRect l="11937" t="4000" r="4409" b="33331"/>
          <a:stretch/>
        </p:blipFill>
        <p:spPr>
          <a:xfrm>
            <a:off x="2698755" y="1724781"/>
            <a:ext cx="4190997" cy="2561468"/>
          </a:xfrm>
          <a:prstGeom prst="rect">
            <a:avLst/>
          </a:prstGeom>
        </p:spPr>
      </p:pic>
      <p:sp>
        <p:nvSpPr>
          <p:cNvPr id="4" name="Date Placeholder 3"/>
          <p:cNvSpPr>
            <a:spLocks noGrp="1"/>
          </p:cNvSpPr>
          <p:nvPr>
            <p:ph type="dt" sz="half" idx="10"/>
          </p:nvPr>
        </p:nvSpPr>
        <p:spPr/>
        <p:txBody>
          <a:bodyPr/>
          <a:lstStyle/>
          <a:p>
            <a:r>
              <a:rPr lang="en-US" smtClean="0"/>
              <a:t>5/3/20</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a:t>
            </a:fld>
            <a:endParaRPr lang="en-US"/>
          </a:p>
        </p:txBody>
      </p:sp>
      <p:sp>
        <p:nvSpPr>
          <p:cNvPr id="8" name="Rectangle 7"/>
          <p:cNvSpPr/>
          <p:nvPr/>
        </p:nvSpPr>
        <p:spPr>
          <a:xfrm>
            <a:off x="2590800" y="674688"/>
            <a:ext cx="6334125" cy="1077218"/>
          </a:xfrm>
          <a:prstGeom prst="rect">
            <a:avLst/>
          </a:prstGeom>
        </p:spPr>
        <p:txBody>
          <a:bodyPr wrap="square">
            <a:spAutoFit/>
          </a:bodyPr>
          <a:lstStyle/>
          <a:p>
            <a:pPr algn="ctr"/>
            <a:r>
              <a:rPr lang="en-US" sz="3200" b="1" dirty="0" smtClean="0">
                <a:latin typeface="Verdana"/>
                <a:cs typeface="Verdana"/>
              </a:rPr>
              <a:t>Radiocarbon </a:t>
            </a:r>
            <a:r>
              <a:rPr lang="en-US" sz="3200" b="1" dirty="0">
                <a:latin typeface="Verdana"/>
                <a:cs typeface="Verdana"/>
              </a:rPr>
              <a:t>incubations of archived </a:t>
            </a:r>
            <a:r>
              <a:rPr lang="en-US" sz="3200" b="1" dirty="0" smtClean="0">
                <a:latin typeface="Verdana"/>
                <a:cs typeface="Verdana"/>
              </a:rPr>
              <a:t>soils</a:t>
            </a:r>
            <a:endParaRPr lang="en-US" sz="2400" b="1" dirty="0" smtClean="0">
              <a:latin typeface="Verdana"/>
              <a:cs typeface="Verdana"/>
            </a:endParaRPr>
          </a:p>
        </p:txBody>
      </p:sp>
      <p:sp>
        <p:nvSpPr>
          <p:cNvPr id="9" name="Rectangle 8"/>
          <p:cNvSpPr/>
          <p:nvPr/>
        </p:nvSpPr>
        <p:spPr>
          <a:xfrm>
            <a:off x="0" y="1"/>
            <a:ext cx="2307167" cy="5715000"/>
          </a:xfrm>
          <a:prstGeom prst="rect">
            <a:avLst/>
          </a:prstGeom>
          <a:solidFill>
            <a:srgbClr val="004D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j-lt"/>
            </a:endParaRPr>
          </a:p>
        </p:txBody>
      </p:sp>
      <p:sp>
        <p:nvSpPr>
          <p:cNvPr id="10" name="TextBox 9"/>
          <p:cNvSpPr txBox="1"/>
          <p:nvPr/>
        </p:nvSpPr>
        <p:spPr>
          <a:xfrm>
            <a:off x="0" y="2120424"/>
            <a:ext cx="2307166" cy="1477328"/>
          </a:xfrm>
          <a:prstGeom prst="rect">
            <a:avLst/>
          </a:prstGeom>
          <a:noFill/>
        </p:spPr>
        <p:txBody>
          <a:bodyPr wrap="square" rtlCol="0">
            <a:spAutoFit/>
          </a:bodyPr>
          <a:lstStyle/>
          <a:p>
            <a:pPr algn="ctr">
              <a:spcAft>
                <a:spcPts val="600"/>
              </a:spcAft>
            </a:pPr>
            <a:r>
              <a:rPr lang="en-US" sz="1400" b="1" dirty="0">
                <a:solidFill>
                  <a:schemeClr val="bg1"/>
                </a:solidFill>
                <a:latin typeface="Verdana"/>
                <a:cs typeface="Verdana"/>
              </a:rPr>
              <a:t>Jeffrey Beem-</a:t>
            </a:r>
            <a:r>
              <a:rPr lang="en-US" sz="1400" b="1" dirty="0" smtClean="0">
                <a:solidFill>
                  <a:schemeClr val="bg1"/>
                </a:solidFill>
                <a:latin typeface="Verdana"/>
                <a:cs typeface="Verdana"/>
              </a:rPr>
              <a:t>Miller</a:t>
            </a:r>
            <a:r>
              <a:rPr lang="en-US" sz="1400" b="1"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Marion Schrumpf</a:t>
            </a:r>
            <a:r>
              <a:rPr lang="en-US" sz="1400"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Georg Guggenberger</a:t>
            </a:r>
            <a:r>
              <a:rPr lang="en-US" sz="1400" baseline="30000" dirty="0" smtClean="0">
                <a:solidFill>
                  <a:schemeClr val="bg1"/>
                </a:solidFill>
                <a:latin typeface="Verdana"/>
                <a:cs typeface="Verdana"/>
              </a:rPr>
              <a:t>2</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Alison Hoyt</a:t>
            </a:r>
            <a:r>
              <a:rPr lang="en-US" sz="1400" baseline="30000" dirty="0" smtClean="0">
                <a:solidFill>
                  <a:schemeClr val="bg1"/>
                </a:solidFill>
                <a:latin typeface="Verdana"/>
                <a:cs typeface="Verdana"/>
              </a:rPr>
              <a:t>1,3</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Susan Trumbore</a:t>
            </a:r>
            <a:r>
              <a:rPr lang="en-US" sz="1400" baseline="30000" dirty="0" smtClean="0">
                <a:solidFill>
                  <a:schemeClr val="bg1"/>
                </a:solidFill>
                <a:latin typeface="Verdana"/>
                <a:cs typeface="Verdana"/>
              </a:rPr>
              <a:t>1,4</a:t>
            </a:r>
            <a:endParaRPr lang="en-US" sz="1400" baseline="30000" dirty="0">
              <a:solidFill>
                <a:schemeClr val="bg1"/>
              </a:solidFill>
              <a:latin typeface="Verdana"/>
              <a:cs typeface="Verdana"/>
            </a:endParaRPr>
          </a:p>
        </p:txBody>
      </p:sp>
      <p:pic>
        <p:nvPicPr>
          <p:cNvPr id="18" name="Picture 17" descr="IncJa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2389" y="2204962"/>
            <a:ext cx="641350" cy="1423142"/>
          </a:xfrm>
          <a:prstGeom prst="rect">
            <a:avLst/>
          </a:prstGeom>
        </p:spPr>
      </p:pic>
      <p:sp>
        <p:nvSpPr>
          <p:cNvPr id="20" name="TextBox 19"/>
          <p:cNvSpPr txBox="1"/>
          <p:nvPr/>
        </p:nvSpPr>
        <p:spPr>
          <a:xfrm>
            <a:off x="2590800" y="4243917"/>
            <a:ext cx="6334125" cy="707886"/>
          </a:xfrm>
          <a:prstGeom prst="rect">
            <a:avLst/>
          </a:prstGeom>
          <a:noFill/>
        </p:spPr>
        <p:txBody>
          <a:bodyPr wrap="square" rtlCol="0">
            <a:spAutoFit/>
          </a:bodyPr>
          <a:lstStyle/>
          <a:p>
            <a:pPr algn="ctr"/>
            <a:r>
              <a:rPr lang="en-US" sz="2000" i="1" dirty="0" smtClean="0">
                <a:latin typeface="Verdana"/>
                <a:cs typeface="Verdana"/>
              </a:rPr>
              <a:t>Insights into drying/rewetting effects and constraining </a:t>
            </a:r>
            <a:r>
              <a:rPr lang="en-US" sz="2000" i="1" dirty="0">
                <a:latin typeface="Verdana"/>
                <a:cs typeface="Verdana"/>
              </a:rPr>
              <a:t>soil C </a:t>
            </a:r>
            <a:r>
              <a:rPr lang="en-US" sz="2000" i="1" dirty="0" smtClean="0">
                <a:latin typeface="Verdana"/>
                <a:cs typeface="Verdana"/>
              </a:rPr>
              <a:t>models</a:t>
            </a:r>
            <a:endParaRPr lang="en-US" sz="2000" i="1" dirty="0">
              <a:latin typeface="Verdana"/>
              <a:cs typeface="Verdana"/>
            </a:endParaRPr>
          </a:p>
        </p:txBody>
      </p:sp>
      <p:pic>
        <p:nvPicPr>
          <p:cNvPr id="22" name="Picture 21" descr="Minerva_white_transpare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8" y="5058061"/>
            <a:ext cx="550976" cy="550976"/>
          </a:xfrm>
          <a:prstGeom prst="rect">
            <a:avLst/>
          </a:prstGeom>
        </p:spPr>
      </p:pic>
      <p:pic>
        <p:nvPicPr>
          <p:cNvPr id="7" name="Picture 6" descr="Beem-Miller_headsho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344" y="416603"/>
            <a:ext cx="984607" cy="1168400"/>
          </a:xfrm>
          <a:prstGeom prst="rect">
            <a:avLst/>
          </a:prstGeom>
        </p:spPr>
      </p:pic>
      <p:pic>
        <p:nvPicPr>
          <p:cNvPr id="23" name="Picture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7837" y="5123621"/>
            <a:ext cx="490754" cy="47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9446" y="5058061"/>
            <a:ext cx="842612" cy="68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headEnd/>
                <a:tailEnd/>
              </a14:hiddenLine>
            </a:ext>
          </a:extLst>
        </p:spPr>
      </p:pic>
      <p:sp>
        <p:nvSpPr>
          <p:cNvPr id="26" name="TextBox 25"/>
          <p:cNvSpPr txBox="1"/>
          <p:nvPr/>
        </p:nvSpPr>
        <p:spPr>
          <a:xfrm>
            <a:off x="0" y="3951529"/>
            <a:ext cx="2307168" cy="584776"/>
          </a:xfrm>
          <a:prstGeom prst="rect">
            <a:avLst/>
          </a:prstGeom>
          <a:noFill/>
        </p:spPr>
        <p:txBody>
          <a:bodyPr wrap="square" rtlCol="0">
            <a:spAutoFit/>
          </a:bodyPr>
          <a:lstStyle/>
          <a:p>
            <a:pPr marL="119063" indent="-119063">
              <a:buAutoNum type="arabicPeriod"/>
            </a:pPr>
            <a:r>
              <a:rPr lang="en-US" sz="800" dirty="0" smtClean="0">
                <a:solidFill>
                  <a:srgbClr val="FFFFFF"/>
                </a:solidFill>
                <a:latin typeface="Cambria"/>
                <a:cs typeface="Cambria"/>
              </a:rPr>
              <a:t>Max Planck Institute for Biogeochemistry</a:t>
            </a:r>
          </a:p>
          <a:p>
            <a:pPr marL="119063" indent="-119063">
              <a:buAutoNum type="arabicPeriod"/>
            </a:pPr>
            <a:r>
              <a:rPr lang="en-US" sz="800" dirty="0" smtClean="0">
                <a:solidFill>
                  <a:srgbClr val="FFFFFF"/>
                </a:solidFill>
                <a:latin typeface="Cambria"/>
                <a:cs typeface="Cambria"/>
              </a:rPr>
              <a:t>Leibniz </a:t>
            </a:r>
            <a:r>
              <a:rPr lang="en-US" sz="800" dirty="0" err="1" smtClean="0">
                <a:solidFill>
                  <a:srgbClr val="FFFFFF"/>
                </a:solidFill>
                <a:latin typeface="Cambria"/>
                <a:cs typeface="Cambria"/>
              </a:rPr>
              <a:t>Universität</a:t>
            </a:r>
            <a:r>
              <a:rPr lang="en-US" sz="800" dirty="0" smtClean="0">
                <a:solidFill>
                  <a:srgbClr val="FFFFFF"/>
                </a:solidFill>
                <a:latin typeface="Cambria"/>
                <a:cs typeface="Cambria"/>
              </a:rPr>
              <a:t> </a:t>
            </a:r>
            <a:r>
              <a:rPr lang="en-US" sz="800" dirty="0">
                <a:solidFill>
                  <a:srgbClr val="FFFFFF"/>
                </a:solidFill>
                <a:latin typeface="Cambria"/>
                <a:cs typeface="Cambria"/>
              </a:rPr>
              <a:t>H</a:t>
            </a:r>
            <a:r>
              <a:rPr lang="en-US" sz="800" dirty="0" smtClean="0">
                <a:solidFill>
                  <a:srgbClr val="FFFFFF"/>
                </a:solidFill>
                <a:latin typeface="Cambria"/>
                <a:cs typeface="Cambria"/>
              </a:rPr>
              <a:t>annover</a:t>
            </a:r>
          </a:p>
          <a:p>
            <a:pPr marL="119063" indent="-119063">
              <a:buAutoNum type="arabicPeriod"/>
            </a:pPr>
            <a:r>
              <a:rPr lang="en-US" sz="800" dirty="0" smtClean="0">
                <a:solidFill>
                  <a:srgbClr val="FFFFFF"/>
                </a:solidFill>
                <a:latin typeface="Cambria"/>
                <a:cs typeface="Cambria"/>
              </a:rPr>
              <a:t>Berkeley National Lab</a:t>
            </a:r>
          </a:p>
          <a:p>
            <a:pPr marL="119063" indent="-119063">
              <a:buAutoNum type="arabicPeriod"/>
            </a:pPr>
            <a:r>
              <a:rPr lang="en-US" sz="800" dirty="0" smtClean="0">
                <a:solidFill>
                  <a:srgbClr val="FFFFFF"/>
                </a:solidFill>
                <a:latin typeface="Cambria"/>
                <a:cs typeface="Cambria"/>
              </a:rPr>
              <a:t>University of California, Irvine</a:t>
            </a:r>
            <a:endParaRPr lang="en-US" sz="800" dirty="0">
              <a:solidFill>
                <a:srgbClr val="FFFFFF"/>
              </a:solidFill>
              <a:latin typeface="Cambria"/>
              <a:cs typeface="Cambria"/>
            </a:endParaRPr>
          </a:p>
        </p:txBody>
      </p:sp>
    </p:spTree>
    <p:extLst>
      <p:ext uri="{BB962C8B-B14F-4D97-AF65-F5344CB8AC3E}">
        <p14:creationId xmlns:p14="http://schemas.microsoft.com/office/powerpoint/2010/main" val="2260654685"/>
      </p:ext>
    </p:extLst>
  </p:cSld>
  <p:clrMapOvr>
    <a:masterClrMapping/>
  </p:clrMapOvr>
  <mc:AlternateContent xmlns:mc="http://schemas.openxmlformats.org/markup-compatibility/2006" xmlns:p14="http://schemas.microsoft.com/office/powerpoint/2010/main">
    <mc:Choice Requires="p14">
      <p:transition spd="slow" p14:dur="2000" advTm="33520"/>
    </mc:Choice>
    <mc:Fallback xmlns="">
      <p:transition xmlns:p14="http://schemas.microsoft.com/office/powerpoint/2010/main" spd="slow" advTm="33520"/>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Duration of storage effect</a:t>
            </a:r>
            <a:endParaRPr lang="en-US" dirty="0"/>
          </a:p>
        </p:txBody>
      </p:sp>
      <p:sp>
        <p:nvSpPr>
          <p:cNvPr id="3" name="Content Placeholder 2"/>
          <p:cNvSpPr>
            <a:spLocks noGrp="1"/>
          </p:cNvSpPr>
          <p:nvPr>
            <p:ph idx="1"/>
          </p:nvPr>
        </p:nvSpPr>
        <p:spPr/>
        <p:txBody>
          <a:bodyPr>
            <a:normAutofit/>
          </a:bodyPr>
          <a:lstStyle/>
          <a:p>
            <a:r>
              <a:rPr lang="en-US" sz="1600" dirty="0" smtClean="0"/>
              <a:t>Duration of storage does not appear to have a strong effect for samples with the bomb-C label</a:t>
            </a:r>
          </a:p>
          <a:p>
            <a:r>
              <a:rPr lang="en-US" sz="1600" dirty="0" smtClean="0"/>
              <a:t>Oak Ridge samples (</a:t>
            </a:r>
            <a:r>
              <a:rPr lang="en-US" sz="1600" dirty="0" smtClean="0">
                <a:solidFill>
                  <a:srgbClr val="D81B60"/>
                </a:solidFill>
              </a:rPr>
              <a:t>magenta triangles</a:t>
            </a:r>
            <a:r>
              <a:rPr lang="en-US" sz="1600" dirty="0" smtClean="0"/>
              <a:t>) do seem to show a trend</a:t>
            </a:r>
          </a:p>
          <a:p>
            <a:r>
              <a:rPr lang="en-US" sz="1600" dirty="0" smtClean="0"/>
              <a:t>However, owing to a limited range of storage duration and experimental constraints the significance of the duration of storage effect cannot be tested conclusively here</a:t>
            </a:r>
            <a:endParaRPr lang="en-US" sz="1600"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10</a:t>
            </a:fld>
            <a:endParaRPr lang="en-US"/>
          </a:p>
        </p:txBody>
      </p:sp>
      <p:sp>
        <p:nvSpPr>
          <p:cNvPr id="8" name="TextBox 7"/>
          <p:cNvSpPr txBox="1"/>
          <p:nvPr/>
        </p:nvSpPr>
        <p:spPr>
          <a:xfrm>
            <a:off x="3429000" y="4577992"/>
            <a:ext cx="5486400" cy="830997"/>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5</a:t>
            </a:r>
            <a:r>
              <a:rPr lang="en-US" sz="1400" dirty="0" smtClean="0">
                <a:latin typeface="Verdana"/>
                <a:cs typeface="Verdana"/>
              </a:rPr>
              <a:t> </a:t>
            </a:r>
            <a:r>
              <a:rPr lang="en-US" sz="1400" dirty="0" smtClean="0">
                <a:latin typeface="Verdana"/>
                <a:cs typeface="Verdana"/>
              </a:rPr>
              <a:t>Duration of storage effect on treatment differences.</a:t>
            </a:r>
          </a:p>
          <a:p>
            <a:pPr marL="623888" lvl="1" indent="-623888"/>
            <a:r>
              <a:rPr lang="en-US" sz="1400" dirty="0">
                <a:latin typeface="Verdana"/>
                <a:cs typeface="Verdana"/>
              </a:rPr>
              <a:t>	</a:t>
            </a:r>
            <a:r>
              <a:rPr lang="en-US" sz="1000" dirty="0" smtClean="0">
                <a:latin typeface="Verdana"/>
                <a:cs typeface="Verdana"/>
              </a:rPr>
              <a:t>Solid line shows unity, dashed and dotted lines show 10‰ and 20‰ differences respectively (equivalent to ±5 and ±10 years)</a:t>
            </a:r>
            <a:r>
              <a:rPr lang="en-US" sz="1000" dirty="0">
                <a:latin typeface="Verdana"/>
                <a:cs typeface="Verdana"/>
              </a:rPr>
              <a:t>. Error bars are 2x standard error</a:t>
            </a:r>
            <a:endParaRPr lang="en-US" sz="1000" dirty="0" smtClean="0">
              <a:latin typeface="Verdana"/>
              <a:cs typeface="Verdana"/>
            </a:endParaRPr>
          </a:p>
        </p:txBody>
      </p:sp>
      <p:pic>
        <p:nvPicPr>
          <p:cNvPr id="10" name="Picture 9" descr="plot-dur-stor-1_11-09-2020.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95924" cy="3657600"/>
          </a:xfrm>
          <a:prstGeom prst="rect">
            <a:avLst/>
          </a:prstGeom>
        </p:spPr>
      </p:pic>
    </p:spTree>
    <p:extLst>
      <p:ext uri="{BB962C8B-B14F-4D97-AF65-F5344CB8AC3E}">
        <p14:creationId xmlns:p14="http://schemas.microsoft.com/office/powerpoint/2010/main" val="4041125454"/>
      </p:ext>
    </p:extLst>
  </p:cSld>
  <p:clrMapOvr>
    <a:masterClrMapping/>
  </p:clrMapOvr>
  <mc:AlternateContent xmlns:mc="http://schemas.openxmlformats.org/markup-compatibility/2006" xmlns:p14="http://schemas.microsoft.com/office/powerpoint/2010/main">
    <mc:Choice Requires="p14">
      <p:transition spd="slow" p14:dur="2000" advTm="34291"/>
    </mc:Choice>
    <mc:Fallback xmlns="">
      <p:transition xmlns:p14="http://schemas.microsoft.com/office/powerpoint/2010/main" spd="slow" advTm="34291"/>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lstStyle/>
          <a:p>
            <a:r>
              <a:rPr lang="en-US" dirty="0" smtClean="0"/>
              <a:t>Respiration rates</a:t>
            </a:r>
            <a:endParaRPr lang="en-US" dirty="0"/>
          </a:p>
        </p:txBody>
      </p:sp>
      <p:sp>
        <p:nvSpPr>
          <p:cNvPr id="3" name="Content Placeholder 2"/>
          <p:cNvSpPr>
            <a:spLocks noGrp="1"/>
          </p:cNvSpPr>
          <p:nvPr>
            <p:ph idx="1"/>
          </p:nvPr>
        </p:nvSpPr>
        <p:spPr/>
        <p:txBody>
          <a:bodyPr>
            <a:normAutofit/>
          </a:bodyPr>
          <a:lstStyle/>
          <a:p>
            <a:r>
              <a:rPr lang="en-US" sz="1600" dirty="0" smtClean="0"/>
              <a:t>Both treatments (dashed lines, </a:t>
            </a:r>
            <a:r>
              <a:rPr lang="en-US" sz="1600" b="1" dirty="0" smtClean="0"/>
              <a:t>Fig. 4</a:t>
            </a:r>
            <a:r>
              <a:rPr lang="en-US" sz="1600" dirty="0" smtClean="0"/>
              <a:t>) increased respiration rates compared to control samples (solid lines)</a:t>
            </a:r>
          </a:p>
          <a:p>
            <a:r>
              <a:rPr lang="en-US" sz="1600" dirty="0" smtClean="0"/>
              <a:t>The air-dry + storage effect (</a:t>
            </a:r>
            <a:r>
              <a:rPr lang="en-US" sz="1600" i="1" dirty="0" smtClean="0"/>
              <a:t>2011 samples, top panel</a:t>
            </a:r>
            <a:r>
              <a:rPr lang="en-US" sz="1600" dirty="0" smtClean="0"/>
              <a:t>) was stronger in </a:t>
            </a:r>
            <a:r>
              <a:rPr lang="en-US" sz="1600" b="1" dirty="0" smtClean="0">
                <a:solidFill>
                  <a:srgbClr val="1361A3"/>
                </a:solidFill>
              </a:rPr>
              <a:t>grasslands</a:t>
            </a:r>
            <a:r>
              <a:rPr lang="en-US" sz="1600" dirty="0" smtClean="0">
                <a:solidFill>
                  <a:srgbClr val="1361A3"/>
                </a:solidFill>
              </a:rPr>
              <a:t> </a:t>
            </a:r>
            <a:r>
              <a:rPr lang="en-US" sz="1600" dirty="0" smtClean="0"/>
              <a:t>than in </a:t>
            </a:r>
            <a:r>
              <a:rPr lang="en-US" sz="1600" b="1" dirty="0" smtClean="0">
                <a:solidFill>
                  <a:srgbClr val="A35513"/>
                </a:solidFill>
              </a:rPr>
              <a:t>forests</a:t>
            </a:r>
          </a:p>
          <a:p>
            <a:r>
              <a:rPr lang="en-US" sz="1400" dirty="0" smtClean="0"/>
              <a:t>Note: </a:t>
            </a:r>
            <a:r>
              <a:rPr lang="en-US" sz="1400" i="1" dirty="0" smtClean="0"/>
              <a:t>the duration of the treatment sample equilibrium period was determined by the amount of C released over the same period by the paired control sample</a:t>
            </a:r>
          </a:p>
        </p:txBody>
      </p:sp>
      <p:sp>
        <p:nvSpPr>
          <p:cNvPr id="6" name="TextBox 5"/>
          <p:cNvSpPr txBox="1"/>
          <p:nvPr/>
        </p:nvSpPr>
        <p:spPr>
          <a:xfrm>
            <a:off x="3429000" y="4638914"/>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6</a:t>
            </a:r>
            <a:r>
              <a:rPr lang="en-US" sz="1400" dirty="0" smtClean="0">
                <a:latin typeface="Verdana"/>
                <a:cs typeface="Verdana"/>
              </a:rPr>
              <a:t> </a:t>
            </a:r>
            <a:r>
              <a:rPr lang="en-US" sz="1400" dirty="0" smtClean="0">
                <a:latin typeface="Verdana"/>
                <a:cs typeface="Verdana"/>
              </a:rPr>
              <a:t>Respiration rates for experiments 1 and 2.</a:t>
            </a:r>
            <a:r>
              <a:rPr lang="en-US" sz="1400" dirty="0" smtClean="0"/>
              <a:t> </a:t>
            </a:r>
          </a:p>
          <a:p>
            <a:pPr marL="623888" lvl="1" indent="-623888"/>
            <a:r>
              <a:rPr lang="en-US" sz="1400" dirty="0">
                <a:latin typeface="Verdana"/>
                <a:cs typeface="Verdana"/>
              </a:rPr>
              <a:t>	</a:t>
            </a:r>
            <a:r>
              <a:rPr lang="en-US" sz="1000" dirty="0" smtClean="0">
                <a:latin typeface="Verdana"/>
                <a:cs typeface="Verdana"/>
              </a:rPr>
              <a:t>Vertical bar separates pre-incubation period (immediately following rewetting) and equilibrium respiration period (duration varied).</a:t>
            </a:r>
            <a:endParaRPr lang="en-US" sz="1000" dirty="0">
              <a:latin typeface="Verdana"/>
              <a:cs typeface="Verdana"/>
            </a:endParaRPr>
          </a:p>
        </p:txBody>
      </p:sp>
      <p:sp>
        <p:nvSpPr>
          <p:cNvPr id="9" name="Date Placeholder 8"/>
          <p:cNvSpPr>
            <a:spLocks noGrp="1"/>
          </p:cNvSpPr>
          <p:nvPr>
            <p:ph type="dt" sz="half" idx="10"/>
          </p:nvPr>
        </p:nvSpPr>
        <p:spPr/>
        <p:txBody>
          <a:bodyPr/>
          <a:lstStyle/>
          <a:p>
            <a:r>
              <a:rPr lang="en-US" dirty="0"/>
              <a:t>08.10.2020</a:t>
            </a:r>
            <a:endParaRPr lang="en-US" dirty="0"/>
          </a:p>
        </p:txBody>
      </p:sp>
      <p:sp>
        <p:nvSpPr>
          <p:cNvPr id="10" name="Footer Placeholder 9"/>
          <p:cNvSpPr>
            <a:spLocks noGrp="1"/>
          </p:cNvSpPr>
          <p:nvPr>
            <p:ph type="ftr" sz="quarter" idx="11"/>
          </p:nvPr>
        </p:nvSpPr>
        <p:spPr/>
        <p:txBody>
          <a:bodyPr/>
          <a:lstStyle/>
          <a:p>
            <a:r>
              <a:rPr lang="en-US" dirty="0"/>
              <a:t>J. Beem-Miller</a:t>
            </a:r>
            <a:endParaRPr lang="en-US" dirty="0"/>
          </a:p>
        </p:txBody>
      </p:sp>
      <p:sp>
        <p:nvSpPr>
          <p:cNvPr id="11" name="Slide Number Placeholder 10"/>
          <p:cNvSpPr>
            <a:spLocks noGrp="1"/>
          </p:cNvSpPr>
          <p:nvPr>
            <p:ph type="sldNum" sz="quarter" idx="12"/>
          </p:nvPr>
        </p:nvSpPr>
        <p:spPr/>
        <p:txBody>
          <a:bodyPr/>
          <a:lstStyle/>
          <a:p>
            <a:fld id="{D6E039C3-B55B-E34B-B403-368EB567C570}" type="slidenum">
              <a:rPr lang="en-US" smtClean="0"/>
              <a:t>11</a:t>
            </a:fld>
            <a:endParaRPr lang="en-US"/>
          </a:p>
        </p:txBody>
      </p:sp>
      <p:pic>
        <p:nvPicPr>
          <p:cNvPr id="7" name="Picture 6" descr="CO2-resp-rates-1_2020-10-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016000"/>
            <a:ext cx="5495924" cy="3667125"/>
          </a:xfrm>
          <a:prstGeom prst="rect">
            <a:avLst/>
          </a:prstGeom>
        </p:spPr>
      </p:pic>
    </p:spTree>
    <p:extLst>
      <p:ext uri="{BB962C8B-B14F-4D97-AF65-F5344CB8AC3E}">
        <p14:creationId xmlns:p14="http://schemas.microsoft.com/office/powerpoint/2010/main" val="1809722317"/>
      </p:ext>
    </p:extLst>
  </p:cSld>
  <p:clrMapOvr>
    <a:masterClrMapping/>
  </p:clrMapOvr>
  <mc:AlternateContent xmlns:mc="http://schemas.openxmlformats.org/markup-compatibility/2006" xmlns:p14="http://schemas.microsoft.com/office/powerpoint/2010/main">
    <mc:Choice Requires="p14">
      <p:transition spd="slow" p14:dur="2000" advTm="35633"/>
    </mc:Choice>
    <mc:Fallback xmlns="">
      <p:transition xmlns:p14="http://schemas.microsoft.com/office/powerpoint/2010/main" spd="slow" advTm="35633"/>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normAutofit/>
          </a:bodyPr>
          <a:lstStyle/>
          <a:p>
            <a:r>
              <a:rPr lang="en-US" sz="2400" dirty="0" smtClean="0"/>
              <a:t>∆</a:t>
            </a:r>
            <a:r>
              <a:rPr lang="en-US" sz="2400" baseline="30000" dirty="0" smtClean="0"/>
              <a:t>14</a:t>
            </a:r>
            <a:r>
              <a:rPr lang="en-US" sz="2400" dirty="0" smtClean="0"/>
              <a:t>C of pre-incubation vs. equilibrium respiration</a:t>
            </a:r>
            <a:endParaRPr lang="en-US" sz="2400" dirty="0"/>
          </a:p>
        </p:txBody>
      </p:sp>
      <p:sp>
        <p:nvSpPr>
          <p:cNvPr id="3" name="Content Placeholder 2"/>
          <p:cNvSpPr>
            <a:spLocks noGrp="1"/>
          </p:cNvSpPr>
          <p:nvPr>
            <p:ph idx="1"/>
          </p:nvPr>
        </p:nvSpPr>
        <p:spPr/>
        <p:txBody>
          <a:bodyPr>
            <a:normAutofit/>
          </a:bodyPr>
          <a:lstStyle/>
          <a:p>
            <a:r>
              <a:rPr lang="en-US" sz="1600" dirty="0" smtClean="0"/>
              <a:t>No significant difference (</a:t>
            </a:r>
            <a:r>
              <a:rPr lang="en-US" sz="1600" i="1" dirty="0" smtClean="0"/>
              <a:t>p</a:t>
            </a:r>
            <a:r>
              <a:rPr lang="en-US" sz="1600" dirty="0" smtClean="0"/>
              <a:t> &gt; 0.05) was found between pre-incubation and equilibrium respiration period ∆</a:t>
            </a:r>
            <a:r>
              <a:rPr lang="en-US" sz="1600" baseline="30000" dirty="0" smtClean="0"/>
              <a:t>14</a:t>
            </a:r>
            <a:r>
              <a:rPr lang="en-US" sz="1600" dirty="0" smtClean="0"/>
              <a:t>C-CO</a:t>
            </a:r>
            <a:r>
              <a:rPr lang="en-US" sz="1600" baseline="-25000" dirty="0" smtClean="0"/>
              <a:t>2</a:t>
            </a:r>
          </a:p>
          <a:p>
            <a:r>
              <a:rPr lang="en-US" sz="1600" dirty="0" smtClean="0"/>
              <a:t>Pre-incubation </a:t>
            </a:r>
            <a:r>
              <a:rPr lang="en-US" sz="1600" dirty="0"/>
              <a:t>∆</a:t>
            </a:r>
            <a:r>
              <a:rPr lang="en-US" sz="1600" baseline="30000" dirty="0"/>
              <a:t>14</a:t>
            </a:r>
            <a:r>
              <a:rPr lang="en-US" sz="1600" dirty="0"/>
              <a:t>C-</a:t>
            </a:r>
            <a:r>
              <a:rPr lang="en-US" sz="1600" dirty="0" smtClean="0"/>
              <a:t>CO</a:t>
            </a:r>
            <a:r>
              <a:rPr lang="en-US" sz="1600" baseline="-25000" dirty="0" smtClean="0"/>
              <a:t>2</a:t>
            </a:r>
            <a:r>
              <a:rPr lang="en-US" sz="1600" dirty="0" smtClean="0"/>
              <a:t>  was more variable across samples than equilibrium respiration </a:t>
            </a:r>
            <a:r>
              <a:rPr lang="en-US" sz="1600" dirty="0"/>
              <a:t>∆</a:t>
            </a:r>
            <a:r>
              <a:rPr lang="en-US" sz="1600" baseline="30000" dirty="0"/>
              <a:t>14</a:t>
            </a:r>
            <a:r>
              <a:rPr lang="en-US" sz="1600" dirty="0"/>
              <a:t>C-CO</a:t>
            </a:r>
            <a:r>
              <a:rPr lang="en-US" sz="1600" baseline="-25000" dirty="0"/>
              <a:t>2</a:t>
            </a:r>
          </a:p>
          <a:p>
            <a:r>
              <a:rPr lang="en-US" sz="1600" dirty="0" smtClean="0"/>
              <a:t>No effect of land use was observed</a:t>
            </a:r>
            <a:endParaRPr lang="en-US" sz="1600" dirty="0"/>
          </a:p>
        </p:txBody>
      </p:sp>
      <p:sp>
        <p:nvSpPr>
          <p:cNvPr id="5" name="TextBox 4"/>
          <p:cNvSpPr txBox="1"/>
          <p:nvPr/>
        </p:nvSpPr>
        <p:spPr>
          <a:xfrm>
            <a:off x="3429000" y="4792802"/>
            <a:ext cx="5486400" cy="523220"/>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7</a:t>
            </a:r>
            <a:r>
              <a:rPr lang="en-US" sz="1400" dirty="0" smtClean="0">
                <a:latin typeface="Verdana"/>
                <a:cs typeface="Verdana"/>
              </a:rPr>
              <a:t> </a:t>
            </a:r>
            <a:r>
              <a:rPr lang="en-US" sz="1400" dirty="0" smtClean="0">
                <a:latin typeface="Verdana"/>
                <a:cs typeface="Verdana"/>
              </a:rPr>
              <a:t>Pre vs. equilibrium period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a:t>
            </a:r>
          </a:p>
          <a:p>
            <a:pPr marL="623888" lvl="1" indent="-623888"/>
            <a:r>
              <a:rPr lang="en-US" sz="1400" dirty="0">
                <a:latin typeface="Verdana"/>
                <a:cs typeface="Verdana"/>
              </a:rPr>
              <a:t>	</a:t>
            </a:r>
            <a:r>
              <a:rPr lang="en-US" sz="1000" dirty="0" smtClean="0">
                <a:latin typeface="Verdana"/>
                <a:cs typeface="Verdana"/>
              </a:rPr>
              <a:t>Error bars are 2x standard error</a:t>
            </a:r>
            <a:r>
              <a:rPr lang="en-US" sz="1000" dirty="0"/>
              <a:t>.</a:t>
            </a:r>
            <a:endParaRPr lang="en-US" sz="1000" dirty="0" smtClean="0"/>
          </a:p>
        </p:txBody>
      </p:sp>
      <p:pic>
        <p:nvPicPr>
          <p:cNvPr id="6" name="Picture 5" descr="f5.pre.equi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028700"/>
            <a:ext cx="5486400" cy="3657600"/>
          </a:xfrm>
          <a:prstGeom prst="rect">
            <a:avLst/>
          </a:prstGeom>
        </p:spPr>
      </p:pic>
      <p:sp>
        <p:nvSpPr>
          <p:cNvPr id="7" name="Date Placeholder 6"/>
          <p:cNvSpPr>
            <a:spLocks noGrp="1"/>
          </p:cNvSpPr>
          <p:nvPr>
            <p:ph type="dt" sz="half" idx="10"/>
          </p:nvPr>
        </p:nvSpPr>
        <p:spPr/>
        <p:txBody>
          <a:bodyPr/>
          <a:lstStyle/>
          <a:p>
            <a:r>
              <a:rPr lang="en-US" dirty="0"/>
              <a:t>08.10.2020</a:t>
            </a:r>
            <a:endParaRPr lang="en-US" dirty="0"/>
          </a:p>
        </p:txBody>
      </p:sp>
      <p:sp>
        <p:nvSpPr>
          <p:cNvPr id="8" name="Footer Placeholder 7"/>
          <p:cNvSpPr>
            <a:spLocks noGrp="1"/>
          </p:cNvSpPr>
          <p:nvPr>
            <p:ph type="ftr" sz="quarter" idx="11"/>
          </p:nvPr>
        </p:nvSpPr>
        <p:spPr/>
        <p:txBody>
          <a:bodyPr/>
          <a:lstStyle/>
          <a:p>
            <a:r>
              <a:rPr lang="en-US" dirty="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12</a:t>
            </a:fld>
            <a:endParaRPr lang="en-US"/>
          </a:p>
        </p:txBody>
      </p:sp>
    </p:spTree>
    <p:extLst>
      <p:ext uri="{BB962C8B-B14F-4D97-AF65-F5344CB8AC3E}">
        <p14:creationId xmlns:p14="http://schemas.microsoft.com/office/powerpoint/2010/main" val="3753068707"/>
      </p:ext>
    </p:extLst>
  </p:cSld>
  <p:clrMapOvr>
    <a:masterClrMapping/>
  </p:clrMapOvr>
  <mc:AlternateContent xmlns:mc="http://schemas.openxmlformats.org/markup-compatibility/2006" xmlns:p14="http://schemas.microsoft.com/office/powerpoint/2010/main">
    <mc:Choice Requires="p14">
      <p:transition spd="slow" p14:dur="2000" advTm="29192"/>
    </mc:Choice>
    <mc:Fallback xmlns="">
      <p:transition xmlns:p14="http://schemas.microsoft.com/office/powerpoint/2010/main" spd="slow" advTm="29192"/>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over time: ∆</a:t>
            </a:r>
            <a:r>
              <a:rPr lang="en-US" baseline="30000" dirty="0" smtClean="0"/>
              <a:t>14</a:t>
            </a:r>
            <a:r>
              <a:rPr lang="en-US" dirty="0" smtClean="0"/>
              <a:t>C-CO</a:t>
            </a:r>
            <a:r>
              <a:rPr lang="en-US" baseline="-25000" dirty="0" smtClean="0"/>
              <a:t>2</a:t>
            </a:r>
            <a:endParaRPr lang="en-US" baseline="-25000" dirty="0"/>
          </a:p>
        </p:txBody>
      </p:sp>
      <p:sp>
        <p:nvSpPr>
          <p:cNvPr id="3" name="Content Placeholder 2"/>
          <p:cNvSpPr>
            <a:spLocks noGrp="1"/>
          </p:cNvSpPr>
          <p:nvPr>
            <p:ph idx="1"/>
          </p:nvPr>
        </p:nvSpPr>
        <p:spPr/>
        <p:txBody>
          <a:bodyPr/>
          <a:lstStyle/>
          <a:p>
            <a:r>
              <a:rPr lang="en-US" dirty="0" smtClean="0"/>
              <a:t>In 2011, the air-dry + storage treatment led to depletion in </a:t>
            </a:r>
            <a:r>
              <a:rPr lang="en-US" dirty="0" smtClean="0">
                <a:solidFill>
                  <a:srgbClr val="A35513"/>
                </a:solidFill>
              </a:rPr>
              <a:t>forest</a:t>
            </a:r>
            <a:r>
              <a:rPr lang="en-US" dirty="0" smtClean="0"/>
              <a:t> samples, but enrichment in </a:t>
            </a:r>
            <a:r>
              <a:rPr lang="en-US" dirty="0" smtClean="0">
                <a:solidFill>
                  <a:srgbClr val="1361A3"/>
                </a:solidFill>
              </a:rPr>
              <a:t>grassland</a:t>
            </a:r>
            <a:r>
              <a:rPr lang="en-US" dirty="0" smtClean="0"/>
              <a:t> samples</a:t>
            </a:r>
          </a:p>
          <a:p>
            <a:r>
              <a:rPr lang="en-US" dirty="0" smtClean="0"/>
              <a:t>In 2019, the </a:t>
            </a:r>
            <a:r>
              <a:rPr lang="en-US" dirty="0" smtClean="0">
                <a:solidFill>
                  <a:srgbClr val="000000"/>
                </a:solidFill>
              </a:rPr>
              <a:t>air-dry only </a:t>
            </a:r>
            <a:r>
              <a:rPr lang="en-US" dirty="0" smtClean="0"/>
              <a:t>treatment led to </a:t>
            </a:r>
            <a:r>
              <a:rPr lang="en-US" dirty="0"/>
              <a:t>enrichment </a:t>
            </a:r>
            <a:r>
              <a:rPr lang="en-US" dirty="0" smtClean="0"/>
              <a:t>in both </a:t>
            </a:r>
            <a:r>
              <a:rPr lang="en-US" dirty="0" smtClean="0">
                <a:solidFill>
                  <a:srgbClr val="A35513"/>
                </a:solidFill>
              </a:rPr>
              <a:t>forest</a:t>
            </a:r>
            <a:r>
              <a:rPr lang="en-US" dirty="0" smtClean="0"/>
              <a:t> and </a:t>
            </a:r>
            <a:r>
              <a:rPr lang="en-US" dirty="0" smtClean="0">
                <a:solidFill>
                  <a:srgbClr val="1361A3"/>
                </a:solidFill>
              </a:rPr>
              <a:t>grassland</a:t>
            </a:r>
            <a:r>
              <a:rPr lang="en-US" dirty="0" smtClean="0"/>
              <a:t> samples</a:t>
            </a:r>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8</a:t>
            </a:r>
            <a:r>
              <a:rPr lang="en-US" sz="1400" dirty="0" smtClean="0">
                <a:latin typeface="Verdana"/>
                <a:cs typeface="Verdana"/>
              </a:rPr>
              <a:t> </a:t>
            </a:r>
            <a:r>
              <a:rPr lang="en-US" sz="1400" dirty="0" smtClean="0">
                <a:latin typeface="Verdana"/>
                <a:cs typeface="Verdana"/>
              </a:rPr>
              <a:t>Treatment effect on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pic>
        <p:nvPicPr>
          <p:cNvPr id="6" name="Picture 5" descr="f6.treat.ti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1314"/>
            <a:ext cx="5486400" cy="3657600"/>
          </a:xfrm>
          <a:prstGeom prst="rect">
            <a:avLst/>
          </a:prstGeom>
        </p:spPr>
      </p:pic>
      <p:sp>
        <p:nvSpPr>
          <p:cNvPr id="7" name="Date Placeholder 6"/>
          <p:cNvSpPr>
            <a:spLocks noGrp="1"/>
          </p:cNvSpPr>
          <p:nvPr>
            <p:ph type="dt" sz="half" idx="10"/>
          </p:nvPr>
        </p:nvSpPr>
        <p:spPr/>
        <p:txBody>
          <a:bodyPr/>
          <a:lstStyle/>
          <a:p>
            <a:r>
              <a:rPr lang="en-US" dirty="0"/>
              <a:t>08.10.2020</a:t>
            </a:r>
            <a:endParaRPr lang="en-US" dirty="0"/>
          </a:p>
        </p:txBody>
      </p:sp>
      <p:sp>
        <p:nvSpPr>
          <p:cNvPr id="8" name="Footer Placeholder 7"/>
          <p:cNvSpPr>
            <a:spLocks noGrp="1"/>
          </p:cNvSpPr>
          <p:nvPr>
            <p:ph type="ftr" sz="quarter" idx="11"/>
          </p:nvPr>
        </p:nvSpPr>
        <p:spPr/>
        <p:txBody>
          <a:bodyPr/>
          <a:lstStyle/>
          <a:p>
            <a:r>
              <a:rPr lang="en-US" dirty="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13</a:t>
            </a:fld>
            <a:endParaRPr lang="en-US"/>
          </a:p>
        </p:txBody>
      </p:sp>
      <p:sp>
        <p:nvSpPr>
          <p:cNvPr id="4" name="TextBox 3"/>
          <p:cNvSpPr txBox="1"/>
          <p:nvPr/>
        </p:nvSpPr>
        <p:spPr>
          <a:xfrm>
            <a:off x="7674501" y="1443675"/>
            <a:ext cx="1103262" cy="276999"/>
          </a:xfrm>
          <a:prstGeom prst="rect">
            <a:avLst/>
          </a:prstGeom>
          <a:noFill/>
        </p:spPr>
        <p:txBody>
          <a:bodyPr wrap="none" rtlCol="0">
            <a:spAutoFit/>
          </a:bodyPr>
          <a:lstStyle/>
          <a:p>
            <a:r>
              <a:rPr lang="en-US" sz="1200" dirty="0" smtClean="0">
                <a:latin typeface="Verdana"/>
                <a:cs typeface="Verdana"/>
              </a:rPr>
              <a:t>atmosphere</a:t>
            </a:r>
            <a:endParaRPr lang="en-US" sz="1200" dirty="0">
              <a:latin typeface="Verdana"/>
              <a:cs typeface="Verdana"/>
            </a:endParaRPr>
          </a:p>
        </p:txBody>
      </p:sp>
      <p:cxnSp>
        <p:nvCxnSpPr>
          <p:cNvPr id="11" name="Straight Connector 10"/>
          <p:cNvCxnSpPr/>
          <p:nvPr/>
        </p:nvCxnSpPr>
        <p:spPr>
          <a:xfrm>
            <a:off x="7457401" y="1584787"/>
            <a:ext cx="206245" cy="0"/>
          </a:xfrm>
          <a:prstGeom prst="line">
            <a:avLst/>
          </a:prstGeom>
          <a:ln w="38100">
            <a:solidFill>
              <a:srgbClr val="B8B8B8"/>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9169639"/>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08.10.2020</a:t>
            </a:r>
            <a:endParaRPr lang="en-US" dirty="0"/>
          </a:p>
        </p:txBody>
      </p:sp>
      <p:sp>
        <p:nvSpPr>
          <p:cNvPr id="21" name="Footer Placeholder 20"/>
          <p:cNvSpPr>
            <a:spLocks noGrp="1"/>
          </p:cNvSpPr>
          <p:nvPr>
            <p:ph type="ftr" sz="quarter" idx="11"/>
          </p:nvPr>
        </p:nvSpPr>
        <p:spPr/>
        <p:txBody>
          <a:bodyPr/>
          <a:lstStyle/>
          <a:p>
            <a:r>
              <a:rPr lang="en-US" dirty="0"/>
              <a:t>J. Beem-Miller</a:t>
            </a:r>
            <a:endParaRPr lang="en-US" dirty="0"/>
          </a:p>
        </p:txBody>
      </p:sp>
      <p:sp>
        <p:nvSpPr>
          <p:cNvPr id="22" name="Slide Number Placeholder 21"/>
          <p:cNvSpPr>
            <a:spLocks noGrp="1"/>
          </p:cNvSpPr>
          <p:nvPr>
            <p:ph type="sldNum" sz="quarter" idx="12"/>
          </p:nvPr>
        </p:nvSpPr>
        <p:spPr/>
        <p:txBody>
          <a:bodyPr/>
          <a:lstStyle/>
          <a:p>
            <a:fld id="{D6E039C3-B55B-E34B-B403-368EB567C570}" type="slidenum">
              <a:rPr lang="en-US" smtClean="0"/>
              <a:t>14</a:t>
            </a:fld>
            <a:endParaRPr lang="en-US"/>
          </a:p>
        </p:txBody>
      </p:sp>
    </p:spTree>
    <p:custDataLst>
      <p:tags r:id="rId1"/>
    </p:custDataLst>
    <p:extLst>
      <p:ext uri="{BB962C8B-B14F-4D97-AF65-F5344CB8AC3E}">
        <p14:creationId xmlns:p14="http://schemas.microsoft.com/office/powerpoint/2010/main" val="1803194185"/>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over time: </a:t>
            </a:r>
            <a:r>
              <a:rPr lang="el-GR" dirty="0"/>
              <a:t>δ</a:t>
            </a:r>
            <a:r>
              <a:rPr lang="en-US" baseline="30000" dirty="0"/>
              <a:t>13</a:t>
            </a:r>
            <a:r>
              <a:rPr lang="en-US" dirty="0"/>
              <a:t>C-CO</a:t>
            </a:r>
            <a:r>
              <a:rPr lang="en-US" baseline="-25000" dirty="0"/>
              <a:t>2</a:t>
            </a:r>
            <a:endParaRPr lang="en-US" dirty="0"/>
          </a:p>
        </p:txBody>
      </p:sp>
      <p:sp>
        <p:nvSpPr>
          <p:cNvPr id="3" name="Content Placeholder 2"/>
          <p:cNvSpPr>
            <a:spLocks noGrp="1"/>
          </p:cNvSpPr>
          <p:nvPr>
            <p:ph idx="1"/>
          </p:nvPr>
        </p:nvSpPr>
        <p:spPr/>
        <p:txBody>
          <a:bodyPr>
            <a:normAutofit/>
          </a:bodyPr>
          <a:lstStyle/>
          <a:p>
            <a:r>
              <a:rPr lang="en-US" dirty="0"/>
              <a:t>B</a:t>
            </a:r>
            <a:r>
              <a:rPr lang="en-US" dirty="0" smtClean="0"/>
              <a:t>oth forest and grassland soils in both 2011 and in 2019 exhibited enrichment in </a:t>
            </a:r>
            <a:r>
              <a:rPr lang="mr-IN" dirty="0"/>
              <a:t>δ</a:t>
            </a:r>
            <a:r>
              <a:rPr lang="mr-IN" baseline="30000" dirty="0"/>
              <a:t>13</a:t>
            </a:r>
            <a:r>
              <a:rPr lang="mr-IN" dirty="0"/>
              <a:t>C-</a:t>
            </a:r>
            <a:r>
              <a:rPr lang="mr-IN" dirty="0" smtClean="0"/>
              <a:t>CO</a:t>
            </a:r>
            <a:r>
              <a:rPr lang="mr-IN" baseline="-25000" dirty="0" smtClean="0"/>
              <a:t>2</a:t>
            </a:r>
            <a:r>
              <a:rPr lang="en-US" dirty="0"/>
              <a:t> </a:t>
            </a:r>
            <a:r>
              <a:rPr lang="en-US" dirty="0" smtClean="0"/>
              <a:t>following treatment</a:t>
            </a:r>
            <a:r>
              <a:rPr lang="mr-IN" dirty="0" smtClean="0"/>
              <a:t> </a:t>
            </a:r>
            <a:endParaRPr lang="en-US" dirty="0" smtClean="0"/>
          </a:p>
          <a:p>
            <a:r>
              <a:rPr lang="en-US" dirty="0" smtClean="0"/>
              <a:t>Enrichment was stronger in forest soils, possibly due to a greater role of microbial recycling</a:t>
            </a:r>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9</a:t>
            </a:r>
            <a:r>
              <a:rPr lang="en-US" sz="1400" dirty="0" smtClean="0">
                <a:latin typeface="Verdana"/>
                <a:cs typeface="Verdana"/>
              </a:rPr>
              <a:t> </a:t>
            </a:r>
            <a:r>
              <a:rPr lang="en-US" sz="1400" dirty="0" smtClean="0">
                <a:latin typeface="Verdana"/>
                <a:cs typeface="Verdana"/>
              </a:rPr>
              <a:t>Treatment effect on </a:t>
            </a:r>
            <a:r>
              <a:rPr lang="el-GR" sz="1400" dirty="0" smtClean="0">
                <a:latin typeface="Verdana"/>
                <a:cs typeface="Verdana"/>
              </a:rPr>
              <a:t>δ</a:t>
            </a:r>
            <a:r>
              <a:rPr lang="en-US" sz="1400" baseline="30000" dirty="0" smtClean="0">
                <a:latin typeface="Verdana"/>
                <a:cs typeface="Verdana"/>
              </a:rPr>
              <a:t>13</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sp>
        <p:nvSpPr>
          <p:cNvPr id="7" name="Date Placeholder 6"/>
          <p:cNvSpPr>
            <a:spLocks noGrp="1"/>
          </p:cNvSpPr>
          <p:nvPr>
            <p:ph type="dt" sz="half" idx="10"/>
          </p:nvPr>
        </p:nvSpPr>
        <p:spPr/>
        <p:txBody>
          <a:bodyPr/>
          <a:lstStyle/>
          <a:p>
            <a:r>
              <a:rPr lang="en-US" dirty="0"/>
              <a:t>08.10.2020</a:t>
            </a:r>
            <a:endParaRPr lang="en-US" dirty="0"/>
          </a:p>
        </p:txBody>
      </p:sp>
      <p:sp>
        <p:nvSpPr>
          <p:cNvPr id="8" name="Footer Placeholder 7"/>
          <p:cNvSpPr>
            <a:spLocks noGrp="1"/>
          </p:cNvSpPr>
          <p:nvPr>
            <p:ph type="ftr" sz="quarter" idx="11"/>
          </p:nvPr>
        </p:nvSpPr>
        <p:spPr/>
        <p:txBody>
          <a:bodyPr/>
          <a:lstStyle/>
          <a:p>
            <a:r>
              <a:rPr lang="en-US" dirty="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15</a:t>
            </a:fld>
            <a:endParaRPr lang="en-US"/>
          </a:p>
        </p:txBody>
      </p:sp>
      <p:pic>
        <p:nvPicPr>
          <p:cNvPr id="15" name="Picture 14" descr="ctl.trt.13c.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14" name="TextBox 13"/>
          <p:cNvSpPr txBox="1"/>
          <p:nvPr/>
        </p:nvSpPr>
        <p:spPr>
          <a:xfrm rot="16200000">
            <a:off x="3360736" y="2184258"/>
            <a:ext cx="483776" cy="307777"/>
          </a:xfrm>
          <a:prstGeom prst="rect">
            <a:avLst/>
          </a:prstGeom>
          <a:solidFill>
            <a:schemeClr val="bg1"/>
          </a:solidFill>
        </p:spPr>
        <p:txBody>
          <a:bodyPr wrap="none" rtlCol="0">
            <a:spAutoFit/>
          </a:bodyPr>
          <a:lstStyle/>
          <a:p>
            <a:r>
              <a:rPr lang="en-US" sz="1400" dirty="0" smtClean="0">
                <a:latin typeface="Arial"/>
                <a:cs typeface="Arial"/>
              </a:rPr>
              <a:t>(‰)</a:t>
            </a:r>
            <a:endParaRPr lang="en-US" sz="1400" dirty="0">
              <a:latin typeface="Arial"/>
              <a:cs typeface="Arial"/>
            </a:endParaRPr>
          </a:p>
        </p:txBody>
      </p:sp>
    </p:spTree>
    <p:extLst>
      <p:ext uri="{BB962C8B-B14F-4D97-AF65-F5344CB8AC3E}">
        <p14:creationId xmlns:p14="http://schemas.microsoft.com/office/powerpoint/2010/main" val="2904717846"/>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234950" y="985520"/>
            <a:ext cx="4156075" cy="4119617"/>
          </a:xfrm>
        </p:spPr>
        <p:txBody>
          <a:bodyPr>
            <a:normAutofit fontScale="92500" lnSpcReduction="20000"/>
          </a:bodyPr>
          <a:lstStyle/>
          <a:p>
            <a:pPr marL="342900" indent="-342900">
              <a:buFont typeface="+mj-lt"/>
              <a:buAutoNum type="arabicPeriod"/>
            </a:pPr>
            <a:r>
              <a:rPr lang="en-US" dirty="0" smtClean="0"/>
              <a:t>Air-drying and rewetting significantly affects </a:t>
            </a:r>
            <a:r>
              <a:rPr lang="en-US" dirty="0"/>
              <a:t>∆</a:t>
            </a:r>
            <a:r>
              <a:rPr lang="en-US" baseline="30000" dirty="0"/>
              <a:t>14</a:t>
            </a:r>
            <a:r>
              <a:rPr lang="en-US" dirty="0"/>
              <a:t>C-</a:t>
            </a:r>
            <a:r>
              <a:rPr lang="en-US" dirty="0" smtClean="0"/>
              <a:t>CO</a:t>
            </a:r>
            <a:r>
              <a:rPr lang="en-US" baseline="-25000" dirty="0" smtClean="0"/>
              <a:t>2 </a:t>
            </a:r>
            <a:r>
              <a:rPr lang="en-US" dirty="0" smtClean="0"/>
              <a:t>of laboratory incubations, and </a:t>
            </a:r>
            <a:r>
              <a:rPr lang="en-US" b="1" dirty="0" smtClean="0"/>
              <a:t>the effect is stronger in grasslands than in forests</a:t>
            </a:r>
          </a:p>
          <a:p>
            <a:pPr marL="342900" indent="-342900">
              <a:buFont typeface="+mj-lt"/>
              <a:buAutoNum type="arabicPeriod"/>
            </a:pPr>
            <a:r>
              <a:rPr lang="en-US" dirty="0"/>
              <a:t>Although we observed the characteristic pulse of CO</a:t>
            </a:r>
            <a:r>
              <a:rPr lang="en-US" baseline="-25000" dirty="0"/>
              <a:t>2</a:t>
            </a:r>
            <a:r>
              <a:rPr lang="en-US" dirty="0"/>
              <a:t> following rewetting, the </a:t>
            </a:r>
            <a:r>
              <a:rPr lang="en-US" b="1" dirty="0"/>
              <a:t>∆</a:t>
            </a:r>
            <a:r>
              <a:rPr lang="en-US" b="1" baseline="30000" dirty="0"/>
              <a:t>14</a:t>
            </a:r>
            <a:r>
              <a:rPr lang="en-US" b="1" dirty="0"/>
              <a:t>C-</a:t>
            </a:r>
            <a:r>
              <a:rPr lang="en-US" b="1" dirty="0" smtClean="0"/>
              <a:t>CO</a:t>
            </a:r>
            <a:r>
              <a:rPr lang="en-US" b="1" baseline="-25000" dirty="0" smtClean="0"/>
              <a:t>2</a:t>
            </a:r>
            <a:r>
              <a:rPr lang="en-US" b="1" dirty="0" smtClean="0"/>
              <a:t> </a:t>
            </a:r>
            <a:r>
              <a:rPr lang="en-US" b="1" dirty="0"/>
              <a:t>of </a:t>
            </a:r>
            <a:r>
              <a:rPr lang="en-US" b="1" dirty="0" smtClean="0"/>
              <a:t>pre</a:t>
            </a:r>
            <a:r>
              <a:rPr lang="en-US" b="1" dirty="0"/>
              <a:t>-incubation </a:t>
            </a:r>
            <a:r>
              <a:rPr lang="en-US" b="1" dirty="0" smtClean="0"/>
              <a:t>was </a:t>
            </a:r>
            <a:r>
              <a:rPr lang="en-US" b="1" dirty="0"/>
              <a:t>not significantly different than ∆</a:t>
            </a:r>
            <a:r>
              <a:rPr lang="en-US" b="1" baseline="30000" dirty="0"/>
              <a:t>14</a:t>
            </a:r>
            <a:r>
              <a:rPr lang="en-US" b="1" dirty="0"/>
              <a:t>C-CO</a:t>
            </a:r>
            <a:r>
              <a:rPr lang="en-US" b="1" baseline="-25000" dirty="0"/>
              <a:t>2</a:t>
            </a:r>
            <a:r>
              <a:rPr lang="en-US" b="1" dirty="0"/>
              <a:t> </a:t>
            </a:r>
            <a:r>
              <a:rPr lang="en-US" b="1" dirty="0" smtClean="0"/>
              <a:t>of equilibrium respiration</a:t>
            </a:r>
          </a:p>
          <a:p>
            <a:pPr marL="342900" indent="-342900">
              <a:buFont typeface="+mj-lt"/>
              <a:buAutoNum type="arabicPeriod"/>
            </a:pPr>
            <a:r>
              <a:rPr lang="en-US" dirty="0" smtClean="0"/>
              <a:t>In line with point 2, </a:t>
            </a:r>
            <a:r>
              <a:rPr lang="en-US" b="1" dirty="0" smtClean="0"/>
              <a:t>the amount of C respired was not significantly related to the difference in </a:t>
            </a:r>
            <a:r>
              <a:rPr lang="en-US" b="1" dirty="0"/>
              <a:t>∆</a:t>
            </a:r>
            <a:r>
              <a:rPr lang="en-US" b="1" baseline="30000" dirty="0"/>
              <a:t>14</a:t>
            </a:r>
            <a:r>
              <a:rPr lang="en-US" b="1" dirty="0"/>
              <a:t>C-CO</a:t>
            </a:r>
            <a:r>
              <a:rPr lang="en-US" b="1" baseline="-25000" dirty="0"/>
              <a:t>2</a:t>
            </a:r>
            <a:r>
              <a:rPr lang="en-US" dirty="0"/>
              <a:t> </a:t>
            </a:r>
            <a:r>
              <a:rPr lang="en-US" dirty="0" smtClean="0"/>
              <a:t>between control and treatment samples</a:t>
            </a:r>
          </a:p>
          <a:p>
            <a:pPr marL="342900" indent="-342900">
              <a:buFont typeface="+mj-lt"/>
              <a:buAutoNum type="arabicPeriod"/>
            </a:pPr>
            <a:r>
              <a:rPr lang="en-US" dirty="0" smtClean="0"/>
              <a:t>Duration of storage does not seem to have a substantial effect on </a:t>
            </a:r>
            <a:r>
              <a:rPr lang="en-US" dirty="0"/>
              <a:t>∆</a:t>
            </a:r>
            <a:r>
              <a:rPr lang="en-US" baseline="30000" dirty="0"/>
              <a:t>14</a:t>
            </a:r>
            <a:r>
              <a:rPr lang="en-US" dirty="0"/>
              <a:t>C-</a:t>
            </a:r>
            <a:r>
              <a:rPr lang="en-US" dirty="0" smtClean="0"/>
              <a:t>CO</a:t>
            </a:r>
            <a:r>
              <a:rPr lang="en-US" baseline="-25000" dirty="0" smtClean="0"/>
              <a:t>2</a:t>
            </a:r>
            <a:endParaRPr lang="en-US" dirty="0" smtClean="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16</a:t>
            </a:fld>
            <a:endParaRPr lang="en-US"/>
          </a:p>
        </p:txBody>
      </p:sp>
      <p:pic>
        <p:nvPicPr>
          <p:cNvPr id="8" name="Picture 7" descr="HEG_200x267_403k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0395" y="1488825"/>
            <a:ext cx="2055137" cy="2740526"/>
          </a:xfrm>
          <a:prstGeom prst="rect">
            <a:avLst/>
          </a:prstGeom>
        </p:spPr>
      </p:pic>
      <p:pic>
        <p:nvPicPr>
          <p:cNvPr id="9" name="Picture 8" descr="HEW_200x267_400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5064" y="1488825"/>
            <a:ext cx="2057449" cy="2740526"/>
          </a:xfrm>
          <a:prstGeom prst="rect">
            <a:avLst/>
          </a:prstGeom>
        </p:spPr>
      </p:pic>
    </p:spTree>
    <p:extLst>
      <p:ext uri="{BB962C8B-B14F-4D97-AF65-F5344CB8AC3E}">
        <p14:creationId xmlns:p14="http://schemas.microsoft.com/office/powerpoint/2010/main" val="3951558414"/>
      </p:ext>
    </p:extLst>
  </p:cSld>
  <p:clrMapOvr>
    <a:masterClrMapping/>
  </p:clrMapOvr>
  <mc:AlternateContent xmlns:mc="http://schemas.openxmlformats.org/markup-compatibility/2006" xmlns:p14="http://schemas.microsoft.com/office/powerpoint/2010/main">
    <mc:Choice Requires="p14">
      <p:transition spd="slow" p14:dur="2000" advTm="46460"/>
    </mc:Choice>
    <mc:Fallback xmlns="">
      <p:transition xmlns:p14="http://schemas.microsoft.com/office/powerpoint/2010/main" spd="slow" advTm="4646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1400297" y="985519"/>
            <a:ext cx="6382753" cy="4311439"/>
          </a:xfrm>
        </p:spPr>
        <p:txBody>
          <a:bodyPr>
            <a:normAutofit/>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a:t>
            </a:r>
            <a:r>
              <a:rPr lang="en-US" dirty="0"/>
              <a:t>∆</a:t>
            </a:r>
            <a:r>
              <a:rPr lang="en-US" baseline="30000" dirty="0" smtClean="0"/>
              <a:t>14</a:t>
            </a:r>
            <a:r>
              <a:rPr lang="en-US" dirty="0" smtClean="0"/>
              <a:t>C</a:t>
            </a:r>
            <a:r>
              <a:rPr lang="en-US" dirty="0"/>
              <a:t>-CO</a:t>
            </a:r>
            <a:r>
              <a:rPr lang="en-US" baseline="-25000" dirty="0"/>
              <a:t>2</a:t>
            </a:r>
            <a:r>
              <a:rPr lang="en-US" dirty="0"/>
              <a:t> </a:t>
            </a:r>
            <a:r>
              <a:rPr lang="en-US" dirty="0" smtClean="0"/>
              <a:t>observed in this study suggest that </a:t>
            </a:r>
            <a:r>
              <a:rPr lang="en-US" b="1" dirty="0" smtClean="0"/>
              <a:t>incubations of air-dried and rewet soils can shift the apparent transit time of soil C by 5 to 10 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 models</a:t>
            </a:r>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17</a:t>
            </a:fld>
            <a:endParaRPr lang="en-US"/>
          </a:p>
        </p:txBody>
      </p:sp>
    </p:spTree>
    <p:extLst>
      <p:ext uri="{BB962C8B-B14F-4D97-AF65-F5344CB8AC3E}">
        <p14:creationId xmlns:p14="http://schemas.microsoft.com/office/powerpoint/2010/main" val="417720652"/>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40000"/>
          </a:blip>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553604" y="1900238"/>
            <a:ext cx="8456065" cy="3077766"/>
          </a:xfrm>
          <a:prstGeom prst="rect">
            <a:avLst/>
          </a:prstGeom>
          <a:noFill/>
        </p:spPr>
        <p:txBody>
          <a:bodyPr wrap="square" rtlCol="0">
            <a:spAutoFit/>
          </a:bodyPr>
          <a:lstStyle/>
          <a:p>
            <a:pPr algn="ctr"/>
            <a:r>
              <a:rPr lang="en-US" sz="3200" b="1" dirty="0" smtClean="0"/>
              <a:t>Thanks for listening!</a:t>
            </a:r>
            <a:endParaRPr lang="en-US" sz="3200" b="1" dirty="0"/>
          </a:p>
          <a:p>
            <a:pPr algn="ctr"/>
            <a:endParaRPr lang="en-US" dirty="0" smtClean="0"/>
          </a:p>
          <a:p>
            <a:pPr algn="ctr"/>
            <a:endParaRPr lang="en-US" dirty="0"/>
          </a:p>
          <a:p>
            <a:pPr algn="ctr"/>
            <a:r>
              <a:rPr lang="en-US" dirty="0" smtClean="0"/>
              <a:t>Acknowledgements and thanks to:</a:t>
            </a:r>
          </a:p>
          <a:p>
            <a:pPr algn="ctr"/>
            <a:endParaRPr lang="en-US" dirty="0" smtClean="0"/>
          </a:p>
          <a:p>
            <a:pPr algn="ctr"/>
            <a:r>
              <a:rPr lang="en-US" dirty="0" smtClean="0"/>
              <a:t>Manuel </a:t>
            </a:r>
            <a:r>
              <a:rPr lang="en-US" dirty="0" err="1" smtClean="0"/>
              <a:t>Rost</a:t>
            </a:r>
            <a:r>
              <a:rPr lang="en-US" dirty="0" smtClean="0"/>
              <a:t> for laboratory and field assistance</a:t>
            </a:r>
          </a:p>
          <a:p>
            <a:pPr algn="ctr"/>
            <a:r>
              <a:rPr lang="en-US" dirty="0" smtClean="0"/>
              <a:t>M. Cisneros, J. </a:t>
            </a:r>
            <a:r>
              <a:rPr lang="en-US" dirty="0" err="1" smtClean="0"/>
              <a:t>Koarashi</a:t>
            </a:r>
            <a:r>
              <a:rPr lang="en-US" dirty="0" smtClean="0"/>
              <a:t>, F. Hopkins, I. </a:t>
            </a:r>
            <a:r>
              <a:rPr lang="en-US" dirty="0" err="1" smtClean="0"/>
              <a:t>Schoening</a:t>
            </a:r>
            <a:r>
              <a:rPr lang="en-US" dirty="0" smtClean="0"/>
              <a:t>, and S. </a:t>
            </a:r>
            <a:r>
              <a:rPr lang="en-US" dirty="0" err="1" smtClean="0"/>
              <a:t>Trumbore</a:t>
            </a:r>
            <a:r>
              <a:rPr lang="en-US" dirty="0" smtClean="0"/>
              <a:t> for archived soil/data</a:t>
            </a:r>
          </a:p>
          <a:p>
            <a:pPr algn="ctr"/>
            <a:r>
              <a:rPr lang="en-US" dirty="0" smtClean="0"/>
              <a:t>ERC Horizon </a:t>
            </a:r>
            <a:r>
              <a:rPr lang="en-US" dirty="0"/>
              <a:t>2020 Research and Innovation </a:t>
            </a:r>
            <a:r>
              <a:rPr lang="en-US" dirty="0" err="1" smtClean="0"/>
              <a:t>Programme</a:t>
            </a:r>
            <a:r>
              <a:rPr lang="en-US" dirty="0" smtClean="0"/>
              <a:t> for funding</a:t>
            </a:r>
          </a:p>
          <a:p>
            <a:pPr algn="ctr"/>
            <a:r>
              <a:rPr lang="en-US" dirty="0" smtClean="0"/>
              <a:t>Axel </a:t>
            </a:r>
            <a:r>
              <a:rPr lang="en-US" dirty="0" err="1" smtClean="0"/>
              <a:t>Steinhof</a:t>
            </a:r>
            <a:r>
              <a:rPr lang="en-US" dirty="0" smtClean="0"/>
              <a:t> and the Jena AMS team</a:t>
            </a:r>
          </a:p>
          <a:p>
            <a:pPr algn="ctr"/>
            <a:r>
              <a:rPr lang="en-US" dirty="0" smtClean="0"/>
              <a:t>Co-authors and colleagues for valuable input</a:t>
            </a:r>
          </a:p>
        </p:txBody>
      </p:sp>
      <p:sp>
        <p:nvSpPr>
          <p:cNvPr id="2" name="TextBox 1"/>
          <p:cNvSpPr txBox="1"/>
          <p:nvPr/>
        </p:nvSpPr>
        <p:spPr>
          <a:xfrm>
            <a:off x="86840" y="5299501"/>
            <a:ext cx="1451539" cy="246221"/>
          </a:xfrm>
          <a:prstGeom prst="rect">
            <a:avLst/>
          </a:prstGeom>
          <a:noFill/>
        </p:spPr>
        <p:txBody>
          <a:bodyPr wrap="none" rtlCol="0">
            <a:spAutoFit/>
          </a:bodyPr>
          <a:lstStyle/>
          <a:p>
            <a:r>
              <a:rPr lang="en-US" sz="1000" dirty="0" smtClean="0">
                <a:latin typeface="Cambria"/>
                <a:cs typeface="Cambria"/>
              </a:rPr>
              <a:t>photo by S. von Fromm</a:t>
            </a:r>
            <a:endParaRPr lang="en-US" sz="1000" dirty="0">
              <a:latin typeface="Cambria"/>
              <a:cs typeface="Cambria"/>
            </a:endParaRPr>
          </a:p>
        </p:txBody>
      </p:sp>
    </p:spTree>
    <p:extLst>
      <p:ext uri="{BB962C8B-B14F-4D97-AF65-F5344CB8AC3E}">
        <p14:creationId xmlns:p14="http://schemas.microsoft.com/office/powerpoint/2010/main" val="2867489850"/>
      </p:ext>
    </p:extLst>
  </p:cSld>
  <p:clrMapOvr>
    <a:masterClrMapping/>
  </p:clrMapOvr>
  <mc:AlternateContent xmlns:mc="http://schemas.openxmlformats.org/markup-compatibility/2006" xmlns:p14="http://schemas.microsoft.com/office/powerpoint/2010/main">
    <mc:Choice Requires="p14">
      <p:transition spd="slow" p14:dur="2000" advTm="27475"/>
    </mc:Choice>
    <mc:Fallback xmlns="">
      <p:transition xmlns:p14="http://schemas.microsoft.com/office/powerpoint/2010/main" spd="slow" advTm="27475"/>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Soil properties for </a:t>
            </a:r>
            <a:r>
              <a:rPr lang="en-US" dirty="0" err="1" smtClean="0"/>
              <a:t>Exploratories</a:t>
            </a:r>
            <a:r>
              <a:rPr lang="en-US" dirty="0" smtClean="0"/>
              <a:t> samples</a:t>
            </a:r>
            <a:endParaRPr lang="en-US"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19</a:t>
            </a:fld>
            <a:endParaRPr lang="en-US"/>
          </a:p>
        </p:txBody>
      </p:sp>
      <p:pic>
        <p:nvPicPr>
          <p:cNvPr id="10" name="Picture 9"/>
          <p:cNvPicPr>
            <a:picLocks noChangeAspect="1"/>
          </p:cNvPicPr>
          <p:nvPr/>
        </p:nvPicPr>
        <p:blipFill>
          <a:blip r:embed="rId3"/>
          <a:stretch>
            <a:fillRect/>
          </a:stretch>
        </p:blipFill>
        <p:spPr>
          <a:xfrm>
            <a:off x="0" y="977900"/>
            <a:ext cx="9144000" cy="3744000"/>
          </a:xfrm>
          <a:prstGeom prst="rect">
            <a:avLst/>
          </a:prstGeom>
        </p:spPr>
      </p:pic>
    </p:spTree>
    <p:extLst>
      <p:ext uri="{BB962C8B-B14F-4D97-AF65-F5344CB8AC3E}">
        <p14:creationId xmlns:p14="http://schemas.microsoft.com/office/powerpoint/2010/main" val="3427970076"/>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Bomb-C as a decadal tracer</a:t>
            </a:r>
            <a:endParaRPr lang="en-US" dirty="0"/>
          </a:p>
        </p:txBody>
      </p:sp>
      <p:sp>
        <p:nvSpPr>
          <p:cNvPr id="3" name="Content Placeholder 2"/>
          <p:cNvSpPr>
            <a:spLocks noGrp="1"/>
          </p:cNvSpPr>
          <p:nvPr>
            <p:ph idx="1"/>
          </p:nvPr>
        </p:nvSpPr>
        <p:spPr/>
        <p:txBody>
          <a:bodyPr>
            <a:normAutofit/>
          </a:bodyPr>
          <a:lstStyle/>
          <a:p>
            <a:r>
              <a:rPr lang="en-US" sz="1600" dirty="0" smtClean="0"/>
              <a:t>“Bomb-C” from mid-20</a:t>
            </a:r>
            <a:r>
              <a:rPr lang="en-US" sz="1600" baseline="30000" dirty="0" smtClean="0"/>
              <a:t>th</a:t>
            </a:r>
            <a:r>
              <a:rPr lang="en-US" sz="1600" dirty="0" smtClean="0"/>
              <a:t> century nuclear weapons testing (</a:t>
            </a:r>
            <a:r>
              <a:rPr lang="en-US" sz="1600" dirty="0" smtClean="0">
                <a:solidFill>
                  <a:schemeClr val="tx1">
                    <a:lumMod val="50000"/>
                    <a:lumOff val="50000"/>
                  </a:schemeClr>
                </a:solidFill>
              </a:rPr>
              <a:t>gray</a:t>
            </a:r>
            <a:r>
              <a:rPr lang="en-US" sz="1600" dirty="0" smtClean="0">
                <a:solidFill>
                  <a:schemeClr val="tx1">
                    <a:lumMod val="65000"/>
                    <a:lumOff val="35000"/>
                  </a:schemeClr>
                </a:solidFill>
              </a:rPr>
              <a:t> </a:t>
            </a:r>
            <a:r>
              <a:rPr lang="en-US" sz="1600" dirty="0" smtClean="0"/>
              <a:t>line, </a:t>
            </a:r>
            <a:r>
              <a:rPr lang="en-US" sz="1600" b="1" dirty="0" smtClean="0"/>
              <a:t>Fig. 1</a:t>
            </a:r>
            <a:r>
              <a:rPr lang="en-US" sz="1600" dirty="0" smtClean="0"/>
              <a:t>) provides a decadal-scale tracer for soil C dynamics</a:t>
            </a:r>
          </a:p>
          <a:p>
            <a:r>
              <a:rPr lang="en-US" sz="1600" dirty="0" smtClean="0"/>
              <a:t>The rate of bomb-C incorporation in different pools of soil </a:t>
            </a:r>
            <a:r>
              <a:rPr lang="en-US" sz="1600" dirty="0"/>
              <a:t>C </a:t>
            </a:r>
            <a:r>
              <a:rPr lang="en-US" sz="1600" dirty="0" smtClean="0"/>
              <a:t>(</a:t>
            </a:r>
            <a:r>
              <a:rPr lang="en-US" sz="1600" dirty="0" smtClean="0">
                <a:solidFill>
                  <a:srgbClr val="1E88E5"/>
                </a:solidFill>
              </a:rPr>
              <a:t>blue</a:t>
            </a:r>
            <a:r>
              <a:rPr lang="en-US" sz="1600" dirty="0" smtClean="0"/>
              <a:t> </a:t>
            </a:r>
            <a:r>
              <a:rPr lang="en-US" sz="1600" dirty="0"/>
              <a:t>and </a:t>
            </a:r>
            <a:r>
              <a:rPr lang="en-US" sz="1600" dirty="0">
                <a:solidFill>
                  <a:srgbClr val="D81B60"/>
                </a:solidFill>
              </a:rPr>
              <a:t>magenta</a:t>
            </a:r>
            <a:r>
              <a:rPr lang="en-US" sz="1600" dirty="0">
                <a:solidFill>
                  <a:srgbClr val="FF0000"/>
                </a:solidFill>
              </a:rPr>
              <a:t> </a:t>
            </a:r>
            <a:r>
              <a:rPr lang="en-US" sz="1600" dirty="0"/>
              <a:t>lines, </a:t>
            </a:r>
            <a:r>
              <a:rPr lang="en-US" sz="1600" b="1" dirty="0"/>
              <a:t>Fig. 1</a:t>
            </a:r>
            <a:r>
              <a:rPr lang="en-US" sz="1600" dirty="0"/>
              <a:t>) </a:t>
            </a:r>
            <a:r>
              <a:rPr lang="en-US" sz="1600" dirty="0" smtClean="0"/>
              <a:t>depends on intrinsic decomposition rates and transfers between pools</a:t>
            </a:r>
          </a:p>
          <a:p>
            <a:r>
              <a:rPr lang="en-US" sz="1600" dirty="0" smtClean="0"/>
              <a:t>Observations at multiple time points greatly improve model constraints</a:t>
            </a:r>
          </a:p>
        </p:txBody>
      </p:sp>
      <p:pic>
        <p:nvPicPr>
          <p:cNvPr id="4" name="Picture 3" descr="f1.concept.mod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8" name="TextBox 7"/>
          <p:cNvSpPr txBox="1"/>
          <p:nvPr/>
        </p:nvSpPr>
        <p:spPr>
          <a:xfrm>
            <a:off x="3429000" y="4638914"/>
            <a:ext cx="5486400" cy="523220"/>
          </a:xfrm>
          <a:prstGeom prst="rect">
            <a:avLst/>
          </a:prstGeom>
          <a:solidFill>
            <a:schemeClr val="bg1"/>
          </a:solidFill>
        </p:spPr>
        <p:txBody>
          <a:bodyPr wrap="square" rtlCol="0">
            <a:spAutoFit/>
          </a:bodyPr>
          <a:lstStyle/>
          <a:p>
            <a:pPr marL="623888" indent="-623888"/>
            <a:r>
              <a:rPr lang="en-US" sz="1400" b="1" dirty="0" smtClean="0">
                <a:latin typeface="Verdana"/>
                <a:cs typeface="Verdana"/>
              </a:rPr>
              <a:t>Fig. 1 </a:t>
            </a:r>
            <a:r>
              <a:rPr lang="en-US" sz="1400" dirty="0" smtClean="0">
                <a:latin typeface="Verdana"/>
                <a:cs typeface="Verdana"/>
              </a:rPr>
              <a:t>Incorporation of bomb-C in soil over time in a theoretical 2-pool system.</a:t>
            </a:r>
          </a:p>
        </p:txBody>
      </p:sp>
      <p:sp>
        <p:nvSpPr>
          <p:cNvPr id="9" name="Date Placeholder 8"/>
          <p:cNvSpPr>
            <a:spLocks noGrp="1"/>
          </p:cNvSpPr>
          <p:nvPr>
            <p:ph type="dt" sz="half" idx="10"/>
          </p:nvPr>
        </p:nvSpPr>
        <p:spPr/>
        <p:txBody>
          <a:bodyPr/>
          <a:lstStyle/>
          <a:p>
            <a:r>
              <a:rPr lang="en-US" dirty="0"/>
              <a:t>08.10.2020</a:t>
            </a:r>
            <a:endParaRPr lang="en-US" dirty="0"/>
          </a:p>
        </p:txBody>
      </p:sp>
      <p:sp>
        <p:nvSpPr>
          <p:cNvPr id="10" name="Footer Placeholder 9"/>
          <p:cNvSpPr>
            <a:spLocks noGrp="1"/>
          </p:cNvSpPr>
          <p:nvPr>
            <p:ph type="ftr" sz="quarter" idx="11"/>
          </p:nvPr>
        </p:nvSpPr>
        <p:spPr/>
        <p:txBody>
          <a:bodyPr/>
          <a:lstStyle/>
          <a:p>
            <a:r>
              <a:rPr lang="en-US" dirty="0"/>
              <a:t>J. Beem-Miller</a:t>
            </a:r>
            <a:endParaRPr lang="en-US" dirty="0"/>
          </a:p>
        </p:txBody>
      </p:sp>
      <p:sp>
        <p:nvSpPr>
          <p:cNvPr id="11" name="Slide Number Placeholder 10"/>
          <p:cNvSpPr>
            <a:spLocks noGrp="1"/>
          </p:cNvSpPr>
          <p:nvPr>
            <p:ph type="sldNum" sz="quarter" idx="12"/>
          </p:nvPr>
        </p:nvSpPr>
        <p:spPr/>
        <p:txBody>
          <a:bodyPr/>
          <a:lstStyle/>
          <a:p>
            <a:fld id="{D6E039C3-B55B-E34B-B403-368EB567C570}" type="slidenum">
              <a:rPr lang="en-US" smtClean="0"/>
              <a:t>2</a:t>
            </a:fld>
            <a:endParaRPr lang="en-US"/>
          </a:p>
        </p:txBody>
      </p:sp>
    </p:spTree>
    <p:extLst>
      <p:ext uri="{BB962C8B-B14F-4D97-AF65-F5344CB8AC3E}">
        <p14:creationId xmlns:p14="http://schemas.microsoft.com/office/powerpoint/2010/main" val="2344243403"/>
      </p:ext>
    </p:extLst>
  </p:cSld>
  <p:clrMapOvr>
    <a:masterClrMapping/>
  </p:clrMapOvr>
  <mc:AlternateContent xmlns:mc="http://schemas.openxmlformats.org/markup-compatibility/2006" xmlns:p14="http://schemas.microsoft.com/office/powerpoint/2010/main">
    <mc:Choice Requires="p14">
      <p:transition spd="slow" p14:dur="2000" advTm="120033"/>
    </mc:Choice>
    <mc:Fallback xmlns="">
      <p:transition xmlns:p14="http://schemas.microsoft.com/office/powerpoint/2010/main" spd="slow" advTm="120033"/>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respiration isotope data</a:t>
            </a:r>
            <a:endParaRPr lang="en-US"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smtClean="0"/>
              <a:t>J.</a:t>
            </a:r>
            <a:r>
              <a:rPr lang="en-US" dirty="0" smtClean="0"/>
              <a:t> </a:t>
            </a:r>
            <a:r>
              <a:rPr lang="en-US" dirty="0" smtClean="0"/>
              <a:t>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20</a:t>
            </a:fld>
            <a:endParaRPr lang="en-US"/>
          </a:p>
        </p:txBody>
      </p:sp>
      <p:pic>
        <p:nvPicPr>
          <p:cNvPr id="9" name="Picture 8"/>
          <p:cNvPicPr>
            <a:picLocks noChangeAspect="1"/>
          </p:cNvPicPr>
          <p:nvPr/>
        </p:nvPicPr>
        <p:blipFill>
          <a:blip r:embed="rId3"/>
          <a:stretch>
            <a:fillRect/>
          </a:stretch>
        </p:blipFill>
        <p:spPr>
          <a:xfrm>
            <a:off x="0" y="973483"/>
            <a:ext cx="9144000" cy="4151194"/>
          </a:xfrm>
          <a:prstGeom prst="rect">
            <a:avLst/>
          </a:prstGeom>
        </p:spPr>
      </p:pic>
    </p:spTree>
    <p:extLst>
      <p:ext uri="{BB962C8B-B14F-4D97-AF65-F5344CB8AC3E}">
        <p14:creationId xmlns:p14="http://schemas.microsoft.com/office/powerpoint/2010/main" val="2609900456"/>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a:blip r:embed="rId4"/>
          <a:stretch>
            <a:fillRect/>
          </a:stretch>
        </p:blipFill>
        <p:spPr>
          <a:xfrm>
            <a:off x="3572918" y="3429051"/>
            <a:ext cx="1114937" cy="865716"/>
          </a:xfrm>
          <a:prstGeom prst="rect">
            <a:avLst/>
          </a:prstGeom>
        </p:spPr>
      </p:pic>
      <p:sp>
        <p:nvSpPr>
          <p:cNvPr id="2" name="Title 1"/>
          <p:cNvSpPr>
            <a:spLocks noGrp="1"/>
          </p:cNvSpPr>
          <p:nvPr>
            <p:ph type="title"/>
          </p:nvPr>
        </p:nvSpPr>
        <p:spPr>
          <a:solidFill>
            <a:srgbClr val="004D40"/>
          </a:solidFill>
        </p:spPr>
        <p:txBody>
          <a:bodyPr/>
          <a:lstStyle/>
          <a:p>
            <a:r>
              <a:rPr lang="en-US" dirty="0" smtClean="0"/>
              <a:t>Radiocarbon incubations</a:t>
            </a:r>
            <a:endParaRPr lang="en-US" baseline="-25000" dirty="0"/>
          </a:p>
        </p:txBody>
      </p:sp>
      <p:sp>
        <p:nvSpPr>
          <p:cNvPr id="8" name="TextBox 7"/>
          <p:cNvSpPr txBox="1"/>
          <p:nvPr/>
        </p:nvSpPr>
        <p:spPr>
          <a:xfrm>
            <a:off x="3428826" y="4792802"/>
            <a:ext cx="5486400" cy="307777"/>
          </a:xfrm>
          <a:prstGeom prst="rect">
            <a:avLst/>
          </a:prstGeom>
          <a:solidFill>
            <a:schemeClr val="bg1"/>
          </a:solidFill>
        </p:spPr>
        <p:txBody>
          <a:bodyPr wrap="square" rtlCol="0">
            <a:spAutoFit/>
          </a:bodyPr>
          <a:lstStyle/>
          <a:p>
            <a:r>
              <a:rPr lang="en-US" sz="1400" b="1" dirty="0" smtClean="0">
                <a:latin typeface="Verdana"/>
                <a:cs typeface="Verdana"/>
              </a:rPr>
              <a:t>Fig. 2 </a:t>
            </a:r>
            <a:r>
              <a:rPr lang="en-US" sz="1400" dirty="0" smtClean="0">
                <a:latin typeface="Verdana"/>
                <a:cs typeface="Verdana"/>
              </a:rPr>
              <a:t>Conceptual model (2-pool, parallel)</a:t>
            </a:r>
          </a:p>
        </p:txBody>
      </p:sp>
      <p:sp>
        <p:nvSpPr>
          <p:cNvPr id="10" name="Rectangle 9"/>
          <p:cNvSpPr/>
          <p:nvPr/>
        </p:nvSpPr>
        <p:spPr>
          <a:xfrm>
            <a:off x="4921250" y="2679783"/>
            <a:ext cx="3534538" cy="176076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bwMode="auto">
          <a:xfrm>
            <a:off x="5334565" y="2878799"/>
            <a:ext cx="891755" cy="857683"/>
          </a:xfrm>
          <a:prstGeom prst="rect">
            <a:avLst/>
          </a:prstGeom>
          <a:solidFill>
            <a:srgbClr val="D81B60"/>
          </a:solidFill>
          <a:ln w="12700" cap="flat" cmpd="sng" algn="ctr">
            <a:noFill/>
            <a:prstDash val="solid"/>
            <a:round/>
            <a:headEnd type="none" w="med" len="med"/>
            <a:tailEnd type="none" w="med" len="med"/>
          </a:ln>
          <a:effectLst/>
          <a:extLst/>
        </p:spPr>
        <p:txBody>
          <a:bodyPr/>
          <a:lstStyle/>
          <a:p>
            <a:pPr>
              <a:defRPr/>
            </a:pPr>
            <a:endParaRPr lang="en-US"/>
          </a:p>
        </p:txBody>
      </p:sp>
      <p:sp>
        <p:nvSpPr>
          <p:cNvPr id="13" name="Rectangle 12"/>
          <p:cNvSpPr/>
          <p:nvPr/>
        </p:nvSpPr>
        <p:spPr bwMode="auto">
          <a:xfrm rot="2697563">
            <a:off x="6961276" y="2982688"/>
            <a:ext cx="1118688" cy="1161922"/>
          </a:xfrm>
          <a:prstGeom prst="rect">
            <a:avLst/>
          </a:prstGeom>
          <a:solidFill>
            <a:srgbClr val="1E88E5"/>
          </a:solidFill>
          <a:ln w="12700" cap="flat" cmpd="sng" algn="ctr">
            <a:noFill/>
            <a:prstDash val="solid"/>
            <a:round/>
            <a:headEnd type="none" w="med" len="med"/>
            <a:tailEnd type="none" w="med" len="med"/>
          </a:ln>
          <a:effectLst/>
          <a:extLst/>
        </p:spPr>
        <p:txBody>
          <a:bodyPr/>
          <a:lstStyle/>
          <a:p>
            <a:pPr>
              <a:defRPr/>
            </a:pPr>
            <a:endParaRPr lang="en-US"/>
          </a:p>
        </p:txBody>
      </p:sp>
      <p:cxnSp>
        <p:nvCxnSpPr>
          <p:cNvPr id="14" name="Straight Arrow Connector 13"/>
          <p:cNvCxnSpPr>
            <a:stCxn id="51" idx="3"/>
            <a:endCxn id="13" idx="2"/>
          </p:cNvCxnSpPr>
          <p:nvPr/>
        </p:nvCxnSpPr>
        <p:spPr>
          <a:xfrm>
            <a:off x="4687855" y="3861909"/>
            <a:ext cx="2422255" cy="112833"/>
          </a:xfrm>
          <a:prstGeom prst="straightConnector1">
            <a:avLst/>
          </a:prstGeom>
          <a:ln w="3175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1" idx="3"/>
            <a:endCxn id="11" idx="1"/>
          </p:cNvCxnSpPr>
          <p:nvPr/>
        </p:nvCxnSpPr>
        <p:spPr>
          <a:xfrm flipV="1">
            <a:off x="4687855" y="3307641"/>
            <a:ext cx="646710" cy="554268"/>
          </a:xfrm>
          <a:prstGeom prst="straightConnector1">
            <a:avLst/>
          </a:prstGeom>
          <a:ln w="1397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1" idx="0"/>
            <a:endCxn id="58" idx="1"/>
          </p:cNvCxnSpPr>
          <p:nvPr/>
        </p:nvCxnSpPr>
        <p:spPr>
          <a:xfrm flipV="1">
            <a:off x="5780443" y="2157299"/>
            <a:ext cx="770641" cy="721500"/>
          </a:xfrm>
          <a:prstGeom prst="straightConnector1">
            <a:avLst/>
          </a:prstGeom>
          <a:ln w="139700">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24824" y="3349973"/>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slow</a:t>
            </a:r>
            <a:endParaRPr lang="en-US" dirty="0" smtClean="0">
              <a:solidFill>
                <a:srgbClr val="FFFFFF"/>
              </a:solidFill>
              <a:latin typeface="Verdana"/>
              <a:cs typeface="Verdana"/>
            </a:endParaRPr>
          </a:p>
        </p:txBody>
      </p:sp>
      <p:sp>
        <p:nvSpPr>
          <p:cNvPr id="35" name="TextBox 34"/>
          <p:cNvSpPr txBox="1"/>
          <p:nvPr/>
        </p:nvSpPr>
        <p:spPr>
          <a:xfrm>
            <a:off x="5388859" y="3106984"/>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fast</a:t>
            </a:r>
            <a:endParaRPr lang="en-US" dirty="0" smtClean="0">
              <a:solidFill>
                <a:srgbClr val="FFFFFF"/>
              </a:solidFill>
              <a:latin typeface="Verdana"/>
              <a:cs typeface="Verdana"/>
            </a:endParaRPr>
          </a:p>
        </p:txBody>
      </p:sp>
      <p:sp>
        <p:nvSpPr>
          <p:cNvPr id="49" name="Content Placeholder 48"/>
          <p:cNvSpPr>
            <a:spLocks noGrp="1"/>
          </p:cNvSpPr>
          <p:nvPr>
            <p:ph idx="1"/>
          </p:nvPr>
        </p:nvSpPr>
        <p:spPr/>
        <p:txBody>
          <a:bodyPr>
            <a:normAutofit lnSpcReduction="10000"/>
          </a:bodyPr>
          <a:lstStyle/>
          <a:p>
            <a:r>
              <a:rPr lang="en-US" sz="1600" dirty="0" smtClean="0"/>
              <a:t>Incubations are a “natural” means of fractionating soil C</a:t>
            </a:r>
          </a:p>
          <a:p>
            <a:r>
              <a:rPr lang="en-US" sz="1600" dirty="0" err="1" smtClean="0"/>
              <a:t>Heterotrophically</a:t>
            </a:r>
            <a:r>
              <a:rPr lang="en-US" sz="1600" dirty="0" smtClean="0"/>
              <a:t> respired CO</a:t>
            </a:r>
            <a:r>
              <a:rPr lang="en-US" sz="1600" baseline="-25000" dirty="0" smtClean="0"/>
              <a:t>2</a:t>
            </a:r>
            <a:r>
              <a:rPr lang="en-US" sz="1600" dirty="0" smtClean="0"/>
              <a:t> integrates fluxes from soil C pools with different intrinsic decomposition rates</a:t>
            </a:r>
          </a:p>
          <a:p>
            <a:r>
              <a:rPr lang="en-US" sz="1600" dirty="0" smtClean="0"/>
              <a:t>Perturbation of the soil system in laboratory soil incubations (e.g. air-drying and rewetting, long-term storage) may alter the relative contribution of different soil C pools to respiration</a:t>
            </a:r>
            <a:endParaRPr lang="en-US" sz="1600" dirty="0"/>
          </a:p>
        </p:txBody>
      </p:sp>
      <p:sp>
        <p:nvSpPr>
          <p:cNvPr id="58" name="TextBox 57"/>
          <p:cNvSpPr txBox="1"/>
          <p:nvPr/>
        </p:nvSpPr>
        <p:spPr>
          <a:xfrm>
            <a:off x="6551084" y="1895689"/>
            <a:ext cx="932759" cy="523220"/>
          </a:xfrm>
          <a:prstGeom prst="rect">
            <a:avLst/>
          </a:prstGeom>
          <a:noFill/>
        </p:spPr>
        <p:txBody>
          <a:bodyPr wrap="none" rtlCol="0">
            <a:spAutoFit/>
          </a:bodyPr>
          <a:lstStyle/>
          <a:p>
            <a:r>
              <a:rPr lang="en-US" sz="2800" b="1" spc="50" dirty="0" smtClean="0">
                <a:solidFill>
                  <a:srgbClr val="FFC107"/>
                </a:solidFill>
                <a:latin typeface="Verdana"/>
                <a:cs typeface="Verdana"/>
              </a:rPr>
              <a:t>CO</a:t>
            </a:r>
            <a:r>
              <a:rPr lang="en-US" sz="2800" b="1" spc="50" baseline="-25000" dirty="0" smtClean="0">
                <a:solidFill>
                  <a:srgbClr val="FFC107"/>
                </a:solidFill>
                <a:latin typeface="Verdana"/>
                <a:cs typeface="Verdana"/>
              </a:rPr>
              <a:t>2</a:t>
            </a:r>
            <a:endParaRPr lang="en-US" sz="2000" b="1" spc="50" baseline="-25000" dirty="0">
              <a:solidFill>
                <a:srgbClr val="FFC107"/>
              </a:solidFill>
              <a:latin typeface="Verdana"/>
              <a:cs typeface="Verdana"/>
            </a:endParaRPr>
          </a:p>
        </p:txBody>
      </p:sp>
      <p:cxnSp>
        <p:nvCxnSpPr>
          <p:cNvPr id="62" name="Straight Arrow Connector 61"/>
          <p:cNvCxnSpPr>
            <a:stCxn id="13" idx="1"/>
            <a:endCxn id="58" idx="2"/>
          </p:cNvCxnSpPr>
          <p:nvPr/>
        </p:nvCxnSpPr>
        <p:spPr>
          <a:xfrm flipH="1" flipV="1">
            <a:off x="7017464" y="2418909"/>
            <a:ext cx="107360" cy="749505"/>
          </a:xfrm>
          <a:prstGeom prst="straightConnector1">
            <a:avLst/>
          </a:prstGeom>
          <a:ln w="57150" cmpd="sng">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a:stCxn id="11" idx="0"/>
            <a:endCxn id="58" idx="1"/>
          </p:cNvCxnSpPr>
          <p:nvPr/>
        </p:nvCxnSpPr>
        <p:spPr>
          <a:xfrm flipV="1">
            <a:off x="5780443" y="2157299"/>
            <a:ext cx="770641" cy="721500"/>
          </a:xfrm>
          <a:prstGeom prst="straightConnector1">
            <a:avLst/>
          </a:prstGeom>
          <a:ln w="88900" cmpd="sng">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4214109" y="1138251"/>
            <a:ext cx="3586777" cy="630942"/>
          </a:xfrm>
          <a:prstGeom prst="rect">
            <a:avLst/>
          </a:prstGeom>
          <a:noFill/>
        </p:spPr>
        <p:txBody>
          <a:bodyPr wrap="none" rtlCol="0">
            <a:spAutoFit/>
          </a:bodyPr>
          <a:lstStyle/>
          <a:p>
            <a:pPr algn="ctr">
              <a:spcAft>
                <a:spcPts val="600"/>
              </a:spcAft>
            </a:pPr>
            <a:r>
              <a:rPr lang="en-US" baseline="30000" dirty="0" smtClean="0">
                <a:solidFill>
                  <a:srgbClr val="FFC107"/>
                </a:solidFill>
                <a:latin typeface="+mj-lt"/>
              </a:rPr>
              <a:t>14</a:t>
            </a:r>
            <a:r>
              <a:rPr lang="en-US" dirty="0" smtClean="0">
                <a:solidFill>
                  <a:srgbClr val="FFC107"/>
                </a:solidFill>
                <a:latin typeface="+mj-lt"/>
              </a:rPr>
              <a:t>C</a:t>
            </a:r>
            <a:r>
              <a:rPr lang="en-US" baseline="-25000" dirty="0" smtClean="0">
                <a:solidFill>
                  <a:srgbClr val="FFC107"/>
                </a:solidFill>
                <a:latin typeface="+mj-lt"/>
              </a:rPr>
              <a:t>HR</a:t>
            </a:r>
            <a:r>
              <a:rPr lang="en-US" dirty="0" smtClean="0">
                <a:latin typeface="+mj-lt"/>
              </a:rPr>
              <a:t> = </a:t>
            </a:r>
            <a:r>
              <a:rPr lang="en-US" dirty="0" err="1" smtClean="0">
                <a:latin typeface="+mj-lt"/>
              </a:rPr>
              <a:t>γ</a:t>
            </a:r>
            <a:r>
              <a:rPr lang="en-US" dirty="0" smtClean="0">
                <a:latin typeface="+mj-lt"/>
              </a:rPr>
              <a:t>(</a:t>
            </a:r>
            <a:r>
              <a:rPr lang="en-US" baseline="30000" dirty="0" smtClean="0">
                <a:solidFill>
                  <a:srgbClr val="D81B60"/>
                </a:solidFill>
                <a:latin typeface="+mj-lt"/>
              </a:rPr>
              <a:t>14</a:t>
            </a:r>
            <a:r>
              <a:rPr lang="en-US" dirty="0" smtClean="0">
                <a:solidFill>
                  <a:srgbClr val="D81B60"/>
                </a:solidFill>
                <a:latin typeface="+mj-lt"/>
              </a:rPr>
              <a:t>C</a:t>
            </a:r>
            <a:r>
              <a:rPr lang="en-US" dirty="0" smtClean="0">
                <a:latin typeface="+mj-lt"/>
              </a:rPr>
              <a:t> </a:t>
            </a:r>
            <a:r>
              <a:rPr lang="en-US" dirty="0" smtClean="0">
                <a:solidFill>
                  <a:srgbClr val="D81B60"/>
                </a:solidFill>
                <a:latin typeface="+mj-lt"/>
              </a:rPr>
              <a:t>fast</a:t>
            </a:r>
            <a:r>
              <a:rPr lang="en-US" dirty="0" smtClean="0">
                <a:latin typeface="+mj-lt"/>
              </a:rPr>
              <a:t>)+ (1-</a:t>
            </a:r>
            <a:r>
              <a:rPr lang="en-US" dirty="0">
                <a:latin typeface="+mj-lt"/>
              </a:rPr>
              <a:t>γ</a:t>
            </a:r>
            <a:r>
              <a:rPr lang="en-US" dirty="0" smtClean="0">
                <a:latin typeface="+mj-lt"/>
              </a:rPr>
              <a:t>)(</a:t>
            </a:r>
            <a:r>
              <a:rPr lang="en-US" baseline="30000" dirty="0" smtClean="0">
                <a:solidFill>
                  <a:srgbClr val="1E88E5"/>
                </a:solidFill>
                <a:latin typeface="+mj-lt"/>
              </a:rPr>
              <a:t>14</a:t>
            </a:r>
            <a:r>
              <a:rPr lang="en-US" dirty="0" smtClean="0">
                <a:solidFill>
                  <a:srgbClr val="1E88E5"/>
                </a:solidFill>
                <a:latin typeface="+mj-lt"/>
              </a:rPr>
              <a:t>C</a:t>
            </a:r>
            <a:r>
              <a:rPr lang="en-US" dirty="0" smtClean="0">
                <a:latin typeface="+mj-lt"/>
              </a:rPr>
              <a:t> </a:t>
            </a:r>
            <a:r>
              <a:rPr lang="en-US" dirty="0" smtClean="0">
                <a:solidFill>
                  <a:srgbClr val="1E88E5"/>
                </a:solidFill>
                <a:latin typeface="+mj-lt"/>
              </a:rPr>
              <a:t>slow</a:t>
            </a:r>
            <a:r>
              <a:rPr lang="en-US" dirty="0" smtClean="0">
                <a:latin typeface="+mj-lt"/>
              </a:rPr>
              <a:t>)</a:t>
            </a:r>
          </a:p>
          <a:p>
            <a:pPr algn="ctr">
              <a:spcAft>
                <a:spcPts val="600"/>
              </a:spcAft>
            </a:pPr>
            <a:r>
              <a:rPr lang="en-US" sz="1200" i="1" dirty="0" smtClean="0">
                <a:latin typeface="+mj-lt"/>
              </a:rPr>
              <a:t>where</a:t>
            </a:r>
            <a:r>
              <a:rPr lang="en-US" sz="1200" i="1" baseline="-25000" dirty="0" smtClean="0">
                <a:latin typeface="+mj-lt"/>
              </a:rPr>
              <a:t> </a:t>
            </a:r>
            <a:r>
              <a:rPr lang="en-US" sz="1200" i="1" dirty="0" err="1" smtClean="0">
                <a:latin typeface="+mj-lt"/>
              </a:rPr>
              <a:t>γ</a:t>
            </a:r>
            <a:r>
              <a:rPr lang="en-US" sz="1200" i="1" dirty="0" smtClean="0">
                <a:latin typeface="+mj-lt"/>
              </a:rPr>
              <a:t> is the flux partitioning coefficient</a:t>
            </a:r>
            <a:endParaRPr lang="en-US" sz="1200" i="1" baseline="-25000" dirty="0">
              <a:latin typeface="+mj-lt"/>
            </a:endParaRPr>
          </a:p>
        </p:txBody>
      </p:sp>
      <p:sp>
        <p:nvSpPr>
          <p:cNvPr id="74" name="Date Placeholder 73"/>
          <p:cNvSpPr>
            <a:spLocks noGrp="1"/>
          </p:cNvSpPr>
          <p:nvPr>
            <p:ph type="dt" sz="half" idx="10"/>
          </p:nvPr>
        </p:nvSpPr>
        <p:spPr/>
        <p:txBody>
          <a:bodyPr/>
          <a:lstStyle/>
          <a:p>
            <a:r>
              <a:rPr lang="en-US" dirty="0"/>
              <a:t>08.10.2020</a:t>
            </a:r>
            <a:endParaRPr lang="en-US" dirty="0"/>
          </a:p>
        </p:txBody>
      </p:sp>
      <p:sp>
        <p:nvSpPr>
          <p:cNvPr id="75" name="Footer Placeholder 74"/>
          <p:cNvSpPr>
            <a:spLocks noGrp="1"/>
          </p:cNvSpPr>
          <p:nvPr>
            <p:ph type="ftr" sz="quarter" idx="11"/>
          </p:nvPr>
        </p:nvSpPr>
        <p:spPr/>
        <p:txBody>
          <a:bodyPr/>
          <a:lstStyle/>
          <a:p>
            <a:r>
              <a:rPr lang="en-US" dirty="0"/>
              <a:t>J. Beem-Miller</a:t>
            </a:r>
            <a:endParaRPr lang="en-US" dirty="0"/>
          </a:p>
        </p:txBody>
      </p:sp>
      <p:sp>
        <p:nvSpPr>
          <p:cNvPr id="76" name="Slide Number Placeholder 75"/>
          <p:cNvSpPr>
            <a:spLocks noGrp="1"/>
          </p:cNvSpPr>
          <p:nvPr>
            <p:ph type="sldNum" sz="quarter" idx="12"/>
          </p:nvPr>
        </p:nvSpPr>
        <p:spPr/>
        <p:txBody>
          <a:bodyPr/>
          <a:lstStyle/>
          <a:p>
            <a:fld id="{D6E039C3-B55B-E34B-B403-368EB567C570}" type="slidenum">
              <a:rPr lang="en-US" smtClean="0"/>
              <a:t>3</a:t>
            </a:fld>
            <a:endParaRPr lang="en-US"/>
          </a:p>
        </p:txBody>
      </p:sp>
      <p:cxnSp>
        <p:nvCxnSpPr>
          <p:cNvPr id="22" name="Straight Arrow Connector 21"/>
          <p:cNvCxnSpPr>
            <a:stCxn id="13" idx="1"/>
            <a:endCxn id="58" idx="2"/>
          </p:cNvCxnSpPr>
          <p:nvPr/>
        </p:nvCxnSpPr>
        <p:spPr>
          <a:xfrm flipH="1" flipV="1">
            <a:off x="7017464" y="2418909"/>
            <a:ext cx="107360" cy="749505"/>
          </a:xfrm>
          <a:prstGeom prst="straightConnector1">
            <a:avLst/>
          </a:prstGeom>
          <a:ln w="31750">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5680898" y="2757320"/>
            <a:ext cx="2066829" cy="369332"/>
          </a:xfrm>
          <a:prstGeom prst="rect">
            <a:avLst/>
          </a:prstGeom>
          <a:solidFill>
            <a:schemeClr val="bg1">
              <a:lumMod val="95000"/>
            </a:schemeClr>
          </a:solidFill>
        </p:spPr>
        <p:txBody>
          <a:bodyPr wrap="none" rtlCol="0">
            <a:spAutoFit/>
          </a:bodyPr>
          <a:lstStyle/>
          <a:p>
            <a:r>
              <a:rPr lang="en-US" b="1" dirty="0" smtClean="0">
                <a:latin typeface="Verdana"/>
                <a:cs typeface="Verdana"/>
              </a:rPr>
              <a:t>DISTURBANCE</a:t>
            </a:r>
            <a:endParaRPr lang="en-US" b="1" dirty="0">
              <a:latin typeface="Verdana"/>
              <a:cs typeface="Verdana"/>
            </a:endParaRPr>
          </a:p>
        </p:txBody>
      </p:sp>
    </p:spTree>
    <p:custDataLst>
      <p:tags r:id="rId1"/>
    </p:custDataLst>
    <p:extLst>
      <p:ext uri="{BB962C8B-B14F-4D97-AF65-F5344CB8AC3E}">
        <p14:creationId xmlns:p14="http://schemas.microsoft.com/office/powerpoint/2010/main" val="2134347510"/>
      </p:ext>
    </p:extLst>
  </p:cSld>
  <p:clrMapOvr>
    <a:masterClrMapping/>
  </p:clrMapOvr>
  <mc:AlternateContent xmlns:mc="http://schemas.openxmlformats.org/markup-compatibility/2006" xmlns:p14="http://schemas.microsoft.com/office/powerpoint/2010/main">
    <mc:Choice Requires="p14">
      <p:transition spd="slow" p14:dur="2000" advTm="63562"/>
    </mc:Choice>
    <mc:Fallback xmlns="">
      <p:transition xmlns:p14="http://schemas.microsoft.com/office/powerpoint/2010/main" spd="slow" advTm="6356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7"/>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4"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08.10.2020</a:t>
            </a:r>
            <a:endParaRPr lang="en-US" dirty="0"/>
          </a:p>
        </p:txBody>
      </p:sp>
      <p:sp>
        <p:nvSpPr>
          <p:cNvPr id="21" name="Footer Placeholder 20"/>
          <p:cNvSpPr>
            <a:spLocks noGrp="1"/>
          </p:cNvSpPr>
          <p:nvPr>
            <p:ph type="ftr" sz="quarter" idx="11"/>
          </p:nvPr>
        </p:nvSpPr>
        <p:spPr/>
        <p:txBody>
          <a:bodyPr/>
          <a:lstStyle/>
          <a:p>
            <a:r>
              <a:rPr lang="en-US" dirty="0"/>
              <a:t>J. Beem-Miller</a:t>
            </a:r>
            <a:endParaRPr lang="en-US" dirty="0"/>
          </a:p>
        </p:txBody>
      </p:sp>
      <p:sp>
        <p:nvSpPr>
          <p:cNvPr id="22" name="Slide Number Placeholder 21"/>
          <p:cNvSpPr>
            <a:spLocks noGrp="1"/>
          </p:cNvSpPr>
          <p:nvPr>
            <p:ph type="sldNum" sz="quarter" idx="12"/>
          </p:nvPr>
        </p:nvSpPr>
        <p:spPr/>
        <p:txBody>
          <a:bodyPr/>
          <a:lstStyle/>
          <a:p>
            <a:fld id="{D6E039C3-B55B-E34B-B403-368EB567C570}" type="slidenum">
              <a:rPr lang="en-US" smtClean="0"/>
              <a:t>4</a:t>
            </a:fld>
            <a:endParaRPr lang="en-US"/>
          </a:p>
        </p:txBody>
      </p:sp>
    </p:spTree>
    <p:custDataLst>
      <p:tags r:id="rId1"/>
    </p:custDataLst>
    <p:extLst>
      <p:ext uri="{BB962C8B-B14F-4D97-AF65-F5344CB8AC3E}">
        <p14:creationId xmlns:p14="http://schemas.microsoft.com/office/powerpoint/2010/main" val="178328734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Research questions</a:t>
            </a:r>
            <a:endParaRPr lang="en-US"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5</a:t>
            </a:fld>
            <a:endParaRPr lang="en-US"/>
          </a:p>
        </p:txBody>
      </p:sp>
      <p:pic>
        <p:nvPicPr>
          <p:cNvPr id="7" name="Picture 6" descr="ArchiveSamples_331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636403" y="684930"/>
            <a:ext cx="1547019" cy="2062692"/>
          </a:xfrm>
          <a:prstGeom prst="rect">
            <a:avLst/>
          </a:prstGeom>
        </p:spPr>
      </p:pic>
      <p:pic>
        <p:nvPicPr>
          <p:cNvPr id="8" name="Picture 7" descr="MICADAS_980x65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22" y="3335842"/>
            <a:ext cx="2516718" cy="1676957"/>
          </a:xfrm>
          <a:prstGeom prst="rect">
            <a:avLst/>
          </a:prstGeom>
        </p:spPr>
      </p:pic>
      <p:pic>
        <p:nvPicPr>
          <p:cNvPr id="9" name="Picture 8" descr="IncJa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7496" y="3121578"/>
            <a:ext cx="1142977" cy="2046360"/>
          </a:xfrm>
          <a:prstGeom prst="rect">
            <a:avLst/>
          </a:prstGeom>
        </p:spPr>
      </p:pic>
      <p:pic>
        <p:nvPicPr>
          <p:cNvPr id="10" name="Picture 9" descr="samplin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282" y="942766"/>
            <a:ext cx="2137508" cy="2178812"/>
          </a:xfrm>
          <a:prstGeom prst="rect">
            <a:avLst/>
          </a:prstGeom>
        </p:spPr>
      </p:pic>
      <p:cxnSp>
        <p:nvCxnSpPr>
          <p:cNvPr id="12" name="Straight Arrow Connector 11"/>
          <p:cNvCxnSpPr/>
          <p:nvPr/>
        </p:nvCxnSpPr>
        <p:spPr>
          <a:xfrm flipV="1">
            <a:off x="2795790" y="1915583"/>
            <a:ext cx="3582776" cy="172"/>
          </a:xfrm>
          <a:prstGeom prst="straightConnector1">
            <a:avLst/>
          </a:prstGeom>
          <a:ln w="38100">
            <a:solidFill>
              <a:srgbClr val="D81B6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1"/>
            <a:endCxn id="9" idx="0"/>
          </p:cNvCxnSpPr>
          <p:nvPr/>
        </p:nvCxnSpPr>
        <p:spPr>
          <a:xfrm flipH="1">
            <a:off x="7408985" y="2489786"/>
            <a:ext cx="928" cy="631792"/>
          </a:xfrm>
          <a:prstGeom prst="straightConnector1">
            <a:avLst/>
          </a:prstGeom>
          <a:ln w="38100">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1"/>
            <a:endCxn id="8" idx="3"/>
          </p:cNvCxnSpPr>
          <p:nvPr/>
        </p:nvCxnSpPr>
        <p:spPr>
          <a:xfrm flipH="1">
            <a:off x="2891040" y="4144758"/>
            <a:ext cx="3946456" cy="29563"/>
          </a:xfrm>
          <a:prstGeom prst="straightConnector1">
            <a:avLst/>
          </a:prstGeom>
          <a:ln w="38100">
            <a:solidFill>
              <a:srgbClr val="FFC107"/>
            </a:solidFill>
            <a:tailEnd type="arrow"/>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2891040" y="2189652"/>
            <a:ext cx="3376085" cy="1726181"/>
          </a:xfrm>
          <a:solidFill>
            <a:schemeClr val="bg1">
              <a:lumMod val="95000"/>
            </a:schemeClr>
          </a:solidFill>
        </p:spPr>
        <p:txBody>
          <a:bodyPr>
            <a:noAutofit/>
          </a:bodyPr>
          <a:lstStyle/>
          <a:p>
            <a:pPr marL="0" indent="0" algn="ctr">
              <a:spcBef>
                <a:spcPts val="0"/>
              </a:spcBef>
              <a:buNone/>
            </a:pPr>
            <a:r>
              <a:rPr lang="en-US" sz="2000" b="1" i="1" dirty="0" smtClean="0"/>
              <a:t>Can we use ∆</a:t>
            </a:r>
            <a:r>
              <a:rPr lang="en-US" sz="2000" b="1" i="1" baseline="30000" dirty="0" smtClean="0"/>
              <a:t>14</a:t>
            </a:r>
            <a:r>
              <a:rPr lang="en-US" sz="2000" b="1" i="1" dirty="0" smtClean="0"/>
              <a:t>C of respired CO</a:t>
            </a:r>
            <a:r>
              <a:rPr lang="en-US" sz="2000" b="1" i="1" baseline="-25000" dirty="0" smtClean="0"/>
              <a:t>2</a:t>
            </a:r>
            <a:r>
              <a:rPr lang="en-US" sz="2000" b="1" i="1" dirty="0" smtClean="0"/>
              <a:t> measured in incubations of archived soils to </a:t>
            </a:r>
            <a:r>
              <a:rPr lang="en-US" b="1" i="1" dirty="0" smtClean="0"/>
              <a:t>constrain</a:t>
            </a:r>
            <a:r>
              <a:rPr lang="en-US" sz="2000" b="1" i="1" dirty="0" smtClean="0"/>
              <a:t> soil C models? </a:t>
            </a:r>
          </a:p>
        </p:txBody>
      </p:sp>
      <p:sp>
        <p:nvSpPr>
          <p:cNvPr id="22" name="Content Placeholder 2"/>
          <p:cNvSpPr txBox="1">
            <a:spLocks/>
          </p:cNvSpPr>
          <p:nvPr/>
        </p:nvSpPr>
        <p:spPr>
          <a:xfrm>
            <a:off x="2891040" y="812800"/>
            <a:ext cx="3376085" cy="1066758"/>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US" sz="2000" b="1" i="1" dirty="0" smtClean="0"/>
              <a:t>How does air-drying and subsequent rewetting affect ∆</a:t>
            </a:r>
            <a:r>
              <a:rPr lang="en-US" sz="2000" b="1" i="1" baseline="30000" dirty="0" smtClean="0"/>
              <a:t>14</a:t>
            </a:r>
            <a:r>
              <a:rPr lang="en-US" sz="2000" b="1" i="1" dirty="0" smtClean="0"/>
              <a:t>C-CO</a:t>
            </a:r>
            <a:r>
              <a:rPr lang="en-US" sz="2000" b="1" i="1" baseline="-25000" dirty="0" smtClean="0"/>
              <a:t>2</a:t>
            </a:r>
            <a:r>
              <a:rPr lang="en-US" sz="2000" b="1" i="1" dirty="0" smtClean="0"/>
              <a:t>?</a:t>
            </a:r>
          </a:p>
        </p:txBody>
      </p:sp>
      <p:sp>
        <p:nvSpPr>
          <p:cNvPr id="23" name="Content Placeholder 2"/>
          <p:cNvSpPr txBox="1">
            <a:spLocks/>
          </p:cNvSpPr>
          <p:nvPr/>
        </p:nvSpPr>
        <p:spPr>
          <a:xfrm>
            <a:off x="3002481" y="4304847"/>
            <a:ext cx="3376085" cy="863091"/>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0"/>
              </a:spcAft>
              <a:buNone/>
              <a:defRPr/>
            </a:pPr>
            <a:r>
              <a:rPr lang="en-US" sz="2000" b="1" i="1" dirty="0" smtClean="0"/>
              <a:t>What </a:t>
            </a:r>
            <a:r>
              <a:rPr lang="en-US" sz="2000" b="1" i="1" dirty="0"/>
              <a:t>is the effect of storage </a:t>
            </a:r>
            <a:r>
              <a:rPr lang="en-US" sz="2000" b="1" i="1" dirty="0" smtClean="0"/>
              <a:t>duration on ∆</a:t>
            </a:r>
            <a:r>
              <a:rPr lang="en-US" sz="2000" b="1" i="1" baseline="30000" dirty="0" smtClean="0"/>
              <a:t>14</a:t>
            </a:r>
            <a:r>
              <a:rPr lang="en-US" sz="2000" b="1" i="1" dirty="0" smtClean="0"/>
              <a:t>C-CO</a:t>
            </a:r>
            <a:r>
              <a:rPr lang="en-US" sz="2000" b="1" i="1" baseline="-25000" dirty="0" smtClean="0"/>
              <a:t>2</a:t>
            </a:r>
            <a:r>
              <a:rPr lang="en-US" sz="2000" b="1" i="1" dirty="0" smtClean="0"/>
              <a:t>?</a:t>
            </a:r>
            <a:endParaRPr lang="en-US" sz="2000" b="1" i="1" dirty="0"/>
          </a:p>
        </p:txBody>
      </p:sp>
    </p:spTree>
    <p:custDataLst>
      <p:tags r:id="rId1"/>
    </p:custDataLst>
    <p:extLst>
      <p:ext uri="{BB962C8B-B14F-4D97-AF65-F5344CB8AC3E}">
        <p14:creationId xmlns:p14="http://schemas.microsoft.com/office/powerpoint/2010/main" val="2288568923"/>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50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15000"/>
                            </p:stCondLst>
                            <p:childTnLst>
                              <p:par>
                                <p:cTn id="8" presetID="1" presetClass="entr" presetSubtype="0" fill="hold" grpId="0" nodeType="afterEffect">
                                  <p:stCondLst>
                                    <p:cond delay="3000"/>
                                  </p:stCondLst>
                                  <p:childTnLst>
                                    <p:set>
                                      <p:cBhvr>
                                        <p:cTn id="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Rectangle 174"/>
          <p:cNvSpPr/>
          <p:nvPr/>
        </p:nvSpPr>
        <p:spPr>
          <a:xfrm>
            <a:off x="219125" y="4005519"/>
            <a:ext cx="3842603" cy="12635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Rectangle 166"/>
          <p:cNvSpPr/>
          <p:nvPr/>
        </p:nvSpPr>
        <p:spPr>
          <a:xfrm>
            <a:off x="234949" y="1153747"/>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Content Placeholder 5"/>
          <p:cNvSpPr txBox="1">
            <a:spLocks/>
          </p:cNvSpPr>
          <p:nvPr/>
        </p:nvSpPr>
        <p:spPr>
          <a:xfrm>
            <a:off x="4580820" y="2766789"/>
            <a:ext cx="4344104" cy="959868"/>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2:</a:t>
            </a:r>
            <a:r>
              <a:rPr lang="en-US" sz="1400" dirty="0"/>
              <a:t> </a:t>
            </a:r>
            <a:r>
              <a:rPr lang="en-US" sz="1400" b="1" dirty="0">
                <a:solidFill>
                  <a:srgbClr val="FF0000"/>
                </a:solidFill>
              </a:rPr>
              <a:t>air-dry only</a:t>
            </a:r>
          </a:p>
          <a:p>
            <a:pPr lvl="1">
              <a:spcAft>
                <a:spcPts val="0"/>
              </a:spcAft>
            </a:pPr>
            <a:r>
              <a:rPr lang="en-US" sz="1200" dirty="0" smtClean="0"/>
              <a:t>Samples from Central Germany</a:t>
            </a:r>
          </a:p>
          <a:p>
            <a:pPr lvl="1">
              <a:spcAft>
                <a:spcPts val="0"/>
              </a:spcAft>
            </a:pPr>
            <a:r>
              <a:rPr lang="en-US" sz="1200" dirty="0" smtClean="0"/>
              <a:t>Control incubation in 2019 prior to air-drying</a:t>
            </a:r>
          </a:p>
          <a:p>
            <a:pPr lvl="1"/>
            <a:r>
              <a:rPr lang="en-US" sz="1200" dirty="0" smtClean="0"/>
              <a:t>Treatment incubation in 2019 after air-drying</a:t>
            </a:r>
            <a:endParaRPr lang="en-US" sz="1200" dirty="0"/>
          </a:p>
        </p:txBody>
      </p:sp>
      <p:sp>
        <p:nvSpPr>
          <p:cNvPr id="150" name="Rectangle 149"/>
          <p:cNvSpPr/>
          <p:nvPr/>
        </p:nvSpPr>
        <p:spPr>
          <a:xfrm>
            <a:off x="234949" y="2594813"/>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solidFill>
            <a:srgbClr val="004D40"/>
          </a:solidFill>
        </p:spPr>
        <p:txBody>
          <a:bodyPr/>
          <a:lstStyle/>
          <a:p>
            <a:r>
              <a:rPr lang="en-US" dirty="0" smtClean="0"/>
              <a:t>Experimental design</a:t>
            </a:r>
            <a:endParaRPr lang="en-US" dirty="0"/>
          </a:p>
        </p:txBody>
      </p:sp>
      <p:sp>
        <p:nvSpPr>
          <p:cNvPr id="14" name="Date Placeholder 13"/>
          <p:cNvSpPr>
            <a:spLocks noGrp="1"/>
          </p:cNvSpPr>
          <p:nvPr>
            <p:ph type="dt" sz="half" idx="10"/>
          </p:nvPr>
        </p:nvSpPr>
        <p:spPr/>
        <p:txBody>
          <a:bodyPr/>
          <a:lstStyle/>
          <a:p>
            <a:r>
              <a:rPr lang="en-US" dirty="0"/>
              <a:t>08.10.2020</a:t>
            </a:r>
            <a:endParaRPr lang="en-US" dirty="0"/>
          </a:p>
        </p:txBody>
      </p:sp>
      <p:sp>
        <p:nvSpPr>
          <p:cNvPr id="15" name="Footer Placeholder 14"/>
          <p:cNvSpPr>
            <a:spLocks noGrp="1"/>
          </p:cNvSpPr>
          <p:nvPr>
            <p:ph type="ftr" sz="quarter" idx="11"/>
          </p:nvPr>
        </p:nvSpPr>
        <p:spPr/>
        <p:txBody>
          <a:bodyPr/>
          <a:lstStyle/>
          <a:p>
            <a:r>
              <a:rPr lang="en-US" dirty="0"/>
              <a:t>J. Beem-Miller</a:t>
            </a:r>
            <a:endParaRPr lang="en-US" dirty="0"/>
          </a:p>
        </p:txBody>
      </p:sp>
      <p:sp>
        <p:nvSpPr>
          <p:cNvPr id="16" name="Slide Number Placeholder 15"/>
          <p:cNvSpPr>
            <a:spLocks noGrp="1"/>
          </p:cNvSpPr>
          <p:nvPr>
            <p:ph type="sldNum" sz="quarter" idx="12"/>
          </p:nvPr>
        </p:nvSpPr>
        <p:spPr/>
        <p:txBody>
          <a:bodyPr/>
          <a:lstStyle/>
          <a:p>
            <a:fld id="{D6E039C3-B55B-E34B-B403-368EB567C570}" type="slidenum">
              <a:rPr lang="en-US" smtClean="0"/>
              <a:t>6</a:t>
            </a:fld>
            <a:endParaRPr lang="en-US"/>
          </a:p>
        </p:txBody>
      </p:sp>
      <p:sp>
        <p:nvSpPr>
          <p:cNvPr id="6" name="Content Placeholder 5"/>
          <p:cNvSpPr>
            <a:spLocks noGrp="1"/>
          </p:cNvSpPr>
          <p:nvPr>
            <p:ph idx="1"/>
          </p:nvPr>
        </p:nvSpPr>
        <p:spPr>
          <a:xfrm>
            <a:off x="4580820" y="1316952"/>
            <a:ext cx="4344104" cy="974891"/>
          </a:xfrm>
        </p:spPr>
        <p:txBody>
          <a:bodyPr>
            <a:noAutofit/>
          </a:bodyPr>
          <a:lstStyle/>
          <a:p>
            <a:pPr marL="0" indent="0">
              <a:spcAft>
                <a:spcPts val="0"/>
              </a:spcAft>
              <a:buNone/>
            </a:pPr>
            <a:r>
              <a:rPr lang="en-US" sz="1400" b="1" dirty="0" smtClean="0"/>
              <a:t>Experiment 1: </a:t>
            </a:r>
            <a:r>
              <a:rPr lang="en-US" sz="1400" b="1" dirty="0" smtClean="0">
                <a:solidFill>
                  <a:srgbClr val="FF0000"/>
                </a:solidFill>
              </a:rPr>
              <a:t>air-dry + storage</a:t>
            </a:r>
          </a:p>
          <a:p>
            <a:pPr lvl="1">
              <a:spcAft>
                <a:spcPts val="0"/>
              </a:spcAft>
            </a:pPr>
            <a:r>
              <a:rPr lang="en-US" sz="1200" dirty="0"/>
              <a:t>Samples from Central Germany</a:t>
            </a:r>
          </a:p>
          <a:p>
            <a:pPr lvl="1">
              <a:spcAft>
                <a:spcPts val="0"/>
              </a:spcAft>
            </a:pPr>
            <a:r>
              <a:rPr lang="en-US" sz="1200" dirty="0" smtClean="0"/>
              <a:t>Control </a:t>
            </a:r>
            <a:r>
              <a:rPr lang="en-US" sz="1200" dirty="0"/>
              <a:t>incubation in </a:t>
            </a:r>
            <a:r>
              <a:rPr lang="en-US" sz="1200" dirty="0" smtClean="0"/>
              <a:t>2011 prior </a:t>
            </a:r>
            <a:r>
              <a:rPr lang="en-US" sz="1200" dirty="0"/>
              <a:t>to air-drying</a:t>
            </a:r>
          </a:p>
          <a:p>
            <a:pPr lvl="1"/>
            <a:r>
              <a:rPr lang="en-US" sz="1200" dirty="0"/>
              <a:t>Treatment incubation in 2019 after air-</a:t>
            </a:r>
            <a:r>
              <a:rPr lang="en-US" sz="1200" dirty="0" smtClean="0"/>
              <a:t>drying + storage</a:t>
            </a:r>
            <a:endParaRPr lang="en-US" sz="1200" dirty="0"/>
          </a:p>
          <a:p>
            <a:pPr marL="0" indent="0">
              <a:spcAft>
                <a:spcPts val="0"/>
              </a:spcAft>
              <a:buNone/>
            </a:pPr>
            <a:endParaRPr lang="en-US" sz="1400" b="1" dirty="0" smtClean="0">
              <a:solidFill>
                <a:srgbClr val="FF0000"/>
              </a:solidFill>
            </a:endParaRPr>
          </a:p>
        </p:txBody>
      </p:sp>
      <p:grpSp>
        <p:nvGrpSpPr>
          <p:cNvPr id="154" name="Group 153"/>
          <p:cNvGrpSpPr/>
          <p:nvPr/>
        </p:nvGrpSpPr>
        <p:grpSpPr>
          <a:xfrm>
            <a:off x="289224" y="2817480"/>
            <a:ext cx="3567744" cy="973371"/>
            <a:chOff x="330665" y="2591361"/>
            <a:chExt cx="4120322" cy="1139282"/>
          </a:xfrm>
        </p:grpSpPr>
        <p:sp>
          <p:nvSpPr>
            <p:cNvPr id="106" name="Can 105"/>
            <p:cNvSpPr/>
            <p:nvPr/>
          </p:nvSpPr>
          <p:spPr>
            <a:xfrm>
              <a:off x="3389278"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a:off x="330665" y="2757272"/>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Hexagon 93"/>
            <p:cNvSpPr/>
            <p:nvPr/>
          </p:nvSpPr>
          <p:spPr>
            <a:xfrm>
              <a:off x="1353338" y="3278743"/>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a:off x="1379532" y="2614391"/>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6" name="Straight Arrow Connector 95"/>
            <p:cNvCxnSpPr>
              <a:stCxn id="93" idx="6"/>
              <a:endCxn id="95" idx="2"/>
            </p:cNvCxnSpPr>
            <p:nvPr/>
          </p:nvCxnSpPr>
          <p:spPr>
            <a:xfrm flipV="1">
              <a:off x="1009103" y="2821519"/>
              <a:ext cx="370429" cy="272249"/>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93" idx="6"/>
              <a:endCxn id="94" idx="3"/>
            </p:cNvCxnSpPr>
            <p:nvPr/>
          </p:nvCxnSpPr>
          <p:spPr>
            <a:xfrm>
              <a:off x="1009103" y="3093768"/>
              <a:ext cx="344235" cy="3964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9" name="Can 98"/>
            <p:cNvSpPr/>
            <p:nvPr/>
          </p:nvSpPr>
          <p:spPr>
            <a:xfrm>
              <a:off x="4090267"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Can 99"/>
            <p:cNvSpPr/>
            <p:nvPr/>
          </p:nvSpPr>
          <p:spPr>
            <a:xfrm>
              <a:off x="3387596"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1" name="Straight Arrow Connector 100"/>
            <p:cNvCxnSpPr>
              <a:stCxn id="94" idx="0"/>
              <a:endCxn id="104" idx="3"/>
            </p:cNvCxnSpPr>
            <p:nvPr/>
          </p:nvCxnSpPr>
          <p:spPr>
            <a:xfrm>
              <a:off x="1834777" y="3490183"/>
              <a:ext cx="860631"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02" name="Can 101"/>
            <p:cNvSpPr/>
            <p:nvPr/>
          </p:nvSpPr>
          <p:spPr>
            <a:xfrm>
              <a:off x="4091948"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3" name="Straight Arrow Connector 102"/>
            <p:cNvCxnSpPr>
              <a:stCxn id="100" idx="4"/>
              <a:endCxn id="102" idx="2"/>
            </p:cNvCxnSpPr>
            <p:nvPr/>
          </p:nvCxnSpPr>
          <p:spPr>
            <a:xfrm>
              <a:off x="3746635" y="3490182"/>
              <a:ext cx="34531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Hexagon 103"/>
            <p:cNvSpPr/>
            <p:nvPr/>
          </p:nvSpPr>
          <p:spPr>
            <a:xfrm>
              <a:off x="2695408" y="3278743"/>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5" name="Straight Arrow Connector 104"/>
            <p:cNvCxnSpPr>
              <a:stCxn id="104" idx="0"/>
              <a:endCxn id="100" idx="2"/>
            </p:cNvCxnSpPr>
            <p:nvPr/>
          </p:nvCxnSpPr>
          <p:spPr>
            <a:xfrm flipV="1">
              <a:off x="3176847" y="3490182"/>
              <a:ext cx="210750"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a:stCxn id="106" idx="4"/>
              <a:endCxn id="99" idx="2"/>
            </p:cNvCxnSpPr>
            <p:nvPr/>
          </p:nvCxnSpPr>
          <p:spPr>
            <a:xfrm>
              <a:off x="3748317" y="2831822"/>
              <a:ext cx="341950"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a:stCxn id="95" idx="6"/>
              <a:endCxn id="106" idx="2"/>
            </p:cNvCxnSpPr>
            <p:nvPr/>
          </p:nvCxnSpPr>
          <p:spPr>
            <a:xfrm>
              <a:off x="1780501" y="2821518"/>
              <a:ext cx="1608777" cy="10303"/>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48" name="Content Placeholder 5"/>
          <p:cNvSpPr txBox="1">
            <a:spLocks/>
          </p:cNvSpPr>
          <p:nvPr/>
        </p:nvSpPr>
        <p:spPr>
          <a:xfrm>
            <a:off x="4580820" y="4052715"/>
            <a:ext cx="4344104" cy="983950"/>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3: </a:t>
            </a:r>
            <a:r>
              <a:rPr lang="en-US" sz="1400" b="1" dirty="0">
                <a:solidFill>
                  <a:srgbClr val="FF0000"/>
                </a:solidFill>
              </a:rPr>
              <a:t>air-dry + storage (no pre-</a:t>
            </a:r>
            <a:r>
              <a:rPr lang="en-US" sz="1400" b="1" dirty="0" err="1">
                <a:solidFill>
                  <a:srgbClr val="FF0000"/>
                </a:solidFill>
              </a:rPr>
              <a:t>inc</a:t>
            </a:r>
            <a:r>
              <a:rPr lang="en-US" sz="1400" b="1" dirty="0">
                <a:solidFill>
                  <a:srgbClr val="FF0000"/>
                </a:solidFill>
              </a:rPr>
              <a:t>)</a:t>
            </a:r>
          </a:p>
          <a:p>
            <a:pPr lvl="1">
              <a:spcAft>
                <a:spcPts val="0"/>
              </a:spcAft>
            </a:pPr>
            <a:r>
              <a:rPr lang="en-US" sz="1200" dirty="0"/>
              <a:t>Samples from all over the world</a:t>
            </a:r>
          </a:p>
          <a:p>
            <a:pPr lvl="1">
              <a:spcAft>
                <a:spcPts val="0"/>
              </a:spcAft>
            </a:pPr>
            <a:r>
              <a:rPr lang="en-US" sz="1200" dirty="0"/>
              <a:t>Control incubations </a:t>
            </a:r>
            <a:r>
              <a:rPr lang="en-US" sz="1200" dirty="0" smtClean="0"/>
              <a:t>prior to air-drying</a:t>
            </a:r>
            <a:endParaRPr lang="en-US" sz="1200" dirty="0"/>
          </a:p>
          <a:p>
            <a:pPr lvl="1"/>
            <a:r>
              <a:rPr lang="en-US" sz="1200" dirty="0"/>
              <a:t>Treatment incubation in 2019 after air-drying + storage</a:t>
            </a:r>
          </a:p>
        </p:txBody>
      </p:sp>
      <p:grpSp>
        <p:nvGrpSpPr>
          <p:cNvPr id="163" name="Group 162"/>
          <p:cNvGrpSpPr/>
          <p:nvPr/>
        </p:nvGrpSpPr>
        <p:grpSpPr>
          <a:xfrm>
            <a:off x="289224" y="1291708"/>
            <a:ext cx="3569322" cy="1000135"/>
            <a:chOff x="4607545" y="985520"/>
            <a:chExt cx="4180169" cy="1112685"/>
          </a:xfrm>
        </p:grpSpPr>
        <p:grpSp>
          <p:nvGrpSpPr>
            <p:cNvPr id="144" name="Group 143"/>
            <p:cNvGrpSpPr/>
            <p:nvPr/>
          </p:nvGrpSpPr>
          <p:grpSpPr>
            <a:xfrm>
              <a:off x="4607545" y="985520"/>
              <a:ext cx="4180169" cy="1112685"/>
              <a:chOff x="4607545" y="985520"/>
              <a:chExt cx="4180169" cy="1112685"/>
            </a:xfrm>
          </p:grpSpPr>
          <p:sp>
            <p:nvSpPr>
              <p:cNvPr id="18" name="Oval 17"/>
              <p:cNvSpPr/>
              <p:nvPr/>
            </p:nvSpPr>
            <p:spPr>
              <a:xfrm>
                <a:off x="4607545" y="1205706"/>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19" name="Hexagon 18"/>
              <p:cNvSpPr/>
              <p:nvPr/>
            </p:nvSpPr>
            <p:spPr>
              <a:xfrm>
                <a:off x="561936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20" name="Oval 19"/>
              <p:cNvSpPr/>
              <p:nvPr/>
            </p:nvSpPr>
            <p:spPr>
              <a:xfrm>
                <a:off x="5656412" y="1008550"/>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22" name="Straight Arrow Connector 21"/>
              <p:cNvCxnSpPr>
                <a:stCxn id="18" idx="6"/>
                <a:endCxn id="20" idx="2"/>
              </p:cNvCxnSpPr>
              <p:nvPr/>
            </p:nvCxnSpPr>
            <p:spPr>
              <a:xfrm flipV="1">
                <a:off x="5285983" y="1215678"/>
                <a:ext cx="370429" cy="326524"/>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8" idx="6"/>
                <a:endCxn id="19" idx="3"/>
              </p:cNvCxnSpPr>
              <p:nvPr/>
            </p:nvCxnSpPr>
            <p:spPr>
              <a:xfrm>
                <a:off x="5285983" y="1542202"/>
                <a:ext cx="333381" cy="315544"/>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20" idx="6"/>
                <a:endCxn id="34" idx="2"/>
              </p:cNvCxnSpPr>
              <p:nvPr/>
            </p:nvCxnSpPr>
            <p:spPr>
              <a:xfrm>
                <a:off x="6057380" y="1215677"/>
                <a:ext cx="2371294" cy="10304"/>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Can 33"/>
              <p:cNvSpPr/>
              <p:nvPr/>
            </p:nvSpPr>
            <p:spPr>
              <a:xfrm>
                <a:off x="8428674" y="985520"/>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37" name="Can 36"/>
              <p:cNvSpPr/>
              <p:nvPr/>
            </p:nvSpPr>
            <p:spPr>
              <a:xfrm>
                <a:off x="7714974"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38" name="Straight Arrow Connector 37"/>
              <p:cNvCxnSpPr>
                <a:stCxn id="123" idx="0"/>
                <a:endCxn id="69" idx="3"/>
              </p:cNvCxnSpPr>
              <p:nvPr/>
            </p:nvCxnSpPr>
            <p:spPr>
              <a:xfrm>
                <a:off x="6804774" y="1857746"/>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61" name="Can 60"/>
              <p:cNvSpPr/>
              <p:nvPr/>
            </p:nvSpPr>
            <p:spPr>
              <a:xfrm>
                <a:off x="8428675"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64" name="Straight Arrow Connector 63"/>
              <p:cNvCxnSpPr>
                <a:stCxn id="37" idx="4"/>
                <a:endCxn id="61" idx="2"/>
              </p:cNvCxnSpPr>
              <p:nvPr/>
            </p:nvCxnSpPr>
            <p:spPr>
              <a:xfrm>
                <a:off x="8074013" y="1857745"/>
                <a:ext cx="354662"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Hexagon 68"/>
              <p:cNvSpPr/>
              <p:nvPr/>
            </p:nvSpPr>
            <p:spPr>
              <a:xfrm>
                <a:off x="7001490" y="1646306"/>
                <a:ext cx="481440"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75" name="Straight Arrow Connector 74"/>
              <p:cNvCxnSpPr>
                <a:stCxn id="69" idx="0"/>
                <a:endCxn id="37" idx="2"/>
              </p:cNvCxnSpPr>
              <p:nvPr/>
            </p:nvCxnSpPr>
            <p:spPr>
              <a:xfrm flipV="1">
                <a:off x="7482929" y="1857745"/>
                <a:ext cx="232045"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23" name="Hexagon 122"/>
              <p:cNvSpPr/>
              <p:nvPr/>
            </p:nvSpPr>
            <p:spPr>
              <a:xfrm>
                <a:off x="632333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125" name="Straight Arrow Connector 124"/>
              <p:cNvCxnSpPr>
                <a:stCxn id="19" idx="0"/>
                <a:endCxn id="123" idx="3"/>
              </p:cNvCxnSpPr>
              <p:nvPr/>
            </p:nvCxnSpPr>
            <p:spPr>
              <a:xfrm>
                <a:off x="6100803" y="1857746"/>
                <a:ext cx="222531"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7" name="TextBox 156"/>
            <p:cNvSpPr txBox="1"/>
            <p:nvPr/>
          </p:nvSpPr>
          <p:spPr>
            <a:xfrm>
              <a:off x="5628359" y="1046283"/>
              <a:ext cx="462582" cy="308171"/>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sp>
          <p:nvSpPr>
            <p:cNvPr id="158" name="TextBox 157"/>
            <p:cNvSpPr txBox="1"/>
            <p:nvPr/>
          </p:nvSpPr>
          <p:spPr>
            <a:xfrm>
              <a:off x="6998032" y="1692498"/>
              <a:ext cx="457654" cy="308171"/>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grpSp>
      <p:sp>
        <p:nvSpPr>
          <p:cNvPr id="159" name="TextBox 158"/>
          <p:cNvSpPr txBox="1"/>
          <p:nvPr/>
        </p:nvSpPr>
        <p:spPr>
          <a:xfrm>
            <a:off x="2347685" y="3422173"/>
            <a:ext cx="390777" cy="276999"/>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0" name="TextBox 159"/>
          <p:cNvSpPr txBox="1"/>
          <p:nvPr/>
        </p:nvSpPr>
        <p:spPr>
          <a:xfrm>
            <a:off x="1153035" y="2852094"/>
            <a:ext cx="394985" cy="276999"/>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grpSp>
        <p:nvGrpSpPr>
          <p:cNvPr id="166" name="Group 165"/>
          <p:cNvGrpSpPr/>
          <p:nvPr/>
        </p:nvGrpSpPr>
        <p:grpSpPr>
          <a:xfrm>
            <a:off x="289961" y="4113094"/>
            <a:ext cx="3533723" cy="1010459"/>
            <a:chOff x="4607545" y="4039993"/>
            <a:chExt cx="4091756" cy="1069112"/>
          </a:xfrm>
        </p:grpSpPr>
        <p:sp>
          <p:nvSpPr>
            <p:cNvPr id="131" name="Oval 130"/>
            <p:cNvSpPr/>
            <p:nvPr/>
          </p:nvSpPr>
          <p:spPr>
            <a:xfrm>
              <a:off x="4607545" y="4168299"/>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2" name="Hexagon 131"/>
            <p:cNvSpPr/>
            <p:nvPr/>
          </p:nvSpPr>
          <p:spPr>
            <a:xfrm>
              <a:off x="5641073"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3" name="Oval 132"/>
            <p:cNvSpPr/>
            <p:nvPr/>
          </p:nvSpPr>
          <p:spPr>
            <a:xfrm>
              <a:off x="5656412" y="4074508"/>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4" name="Straight Arrow Connector 133"/>
            <p:cNvCxnSpPr>
              <a:stCxn id="131" idx="6"/>
              <a:endCxn id="133" idx="2"/>
            </p:cNvCxnSpPr>
            <p:nvPr/>
          </p:nvCxnSpPr>
          <p:spPr>
            <a:xfrm flipV="1">
              <a:off x="5285983" y="4281635"/>
              <a:ext cx="370429" cy="223161"/>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131" idx="6"/>
              <a:endCxn id="132" idx="3"/>
            </p:cNvCxnSpPr>
            <p:nvPr/>
          </p:nvCxnSpPr>
          <p:spPr>
            <a:xfrm>
              <a:off x="5285983" y="4504795"/>
              <a:ext cx="355090" cy="363850"/>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a:stCxn id="133" idx="6"/>
              <a:endCxn id="137" idx="2"/>
            </p:cNvCxnSpPr>
            <p:nvPr/>
          </p:nvCxnSpPr>
          <p:spPr>
            <a:xfrm flipV="1">
              <a:off x="6057381" y="4280454"/>
              <a:ext cx="2282881" cy="1181"/>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37" name="Can 136"/>
            <p:cNvSpPr/>
            <p:nvPr/>
          </p:nvSpPr>
          <p:spPr>
            <a:xfrm>
              <a:off x="8340262" y="4039993"/>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8" name="Straight Arrow Connector 137"/>
            <p:cNvCxnSpPr>
              <a:stCxn id="142" idx="0"/>
              <a:endCxn id="141" idx="3"/>
            </p:cNvCxnSpPr>
            <p:nvPr/>
          </p:nvCxnSpPr>
          <p:spPr>
            <a:xfrm>
              <a:off x="6804774" y="4868645"/>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39" name="Can 138"/>
            <p:cNvSpPr/>
            <p:nvPr/>
          </p:nvSpPr>
          <p:spPr>
            <a:xfrm>
              <a:off x="8340262" y="46281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0" name="Straight Arrow Connector 139"/>
            <p:cNvCxnSpPr>
              <a:stCxn id="141" idx="0"/>
              <a:endCxn id="139" idx="2"/>
            </p:cNvCxnSpPr>
            <p:nvPr/>
          </p:nvCxnSpPr>
          <p:spPr>
            <a:xfrm>
              <a:off x="7482928" y="4868645"/>
              <a:ext cx="857334"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41" name="Hexagon 140"/>
            <p:cNvSpPr/>
            <p:nvPr/>
          </p:nvSpPr>
          <p:spPr>
            <a:xfrm>
              <a:off x="7001490" y="4657205"/>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42" name="Hexagon 141"/>
            <p:cNvSpPr/>
            <p:nvPr/>
          </p:nvSpPr>
          <p:spPr>
            <a:xfrm>
              <a:off x="6323335"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3" name="Straight Arrow Connector 142"/>
            <p:cNvCxnSpPr>
              <a:stCxn id="132" idx="0"/>
              <a:endCxn id="142" idx="3"/>
            </p:cNvCxnSpPr>
            <p:nvPr/>
          </p:nvCxnSpPr>
          <p:spPr>
            <a:xfrm>
              <a:off x="6122512" y="4868645"/>
              <a:ext cx="20082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61" name="TextBox 160"/>
            <p:cNvSpPr txBox="1"/>
            <p:nvPr/>
          </p:nvSpPr>
          <p:spPr>
            <a:xfrm>
              <a:off x="6995139" y="4706090"/>
              <a:ext cx="452487" cy="293078"/>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2" name="TextBox 161"/>
            <p:cNvSpPr txBox="1"/>
            <p:nvPr/>
          </p:nvSpPr>
          <p:spPr>
            <a:xfrm>
              <a:off x="5606134" y="4121200"/>
              <a:ext cx="457360" cy="293078"/>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grpSp>
      <p:sp>
        <p:nvSpPr>
          <p:cNvPr id="168" name="TextBox 167"/>
          <p:cNvSpPr txBox="1"/>
          <p:nvPr/>
        </p:nvSpPr>
        <p:spPr>
          <a:xfrm>
            <a:off x="539153" y="2061841"/>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69" name="TextBox 168"/>
          <p:cNvSpPr txBox="1"/>
          <p:nvPr/>
        </p:nvSpPr>
        <p:spPr>
          <a:xfrm>
            <a:off x="524061" y="3548522"/>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71" name="TextBox 170"/>
          <p:cNvSpPr txBox="1"/>
          <p:nvPr/>
        </p:nvSpPr>
        <p:spPr>
          <a:xfrm>
            <a:off x="317767" y="2604827"/>
            <a:ext cx="2017099" cy="246221"/>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p:txBody>
      </p:sp>
      <p:sp>
        <p:nvSpPr>
          <p:cNvPr id="172" name="TextBox 171"/>
          <p:cNvSpPr txBox="1"/>
          <p:nvPr/>
        </p:nvSpPr>
        <p:spPr>
          <a:xfrm>
            <a:off x="259494" y="1106628"/>
            <a:ext cx="2098626" cy="246221"/>
          </a:xfrm>
          <a:prstGeom prst="rect">
            <a:avLst/>
          </a:prstGeom>
          <a:noFill/>
        </p:spPr>
        <p:txBody>
          <a:bodyPr wrap="none" rtlCol="0">
            <a:spAutoFit/>
          </a:bodyPr>
          <a:lstStyle/>
          <a:p>
            <a:r>
              <a:rPr lang="en-US" sz="1000" dirty="0" smtClean="0">
                <a:latin typeface="Verdana"/>
                <a:cs typeface="Verdana"/>
              </a:rPr>
              <a:t>adjust moisture (60% WHC*)</a:t>
            </a:r>
            <a:endParaRPr lang="en-US" sz="1000" dirty="0">
              <a:latin typeface="Verdana"/>
              <a:cs typeface="Verdana"/>
            </a:endParaRPr>
          </a:p>
        </p:txBody>
      </p:sp>
      <p:sp>
        <p:nvSpPr>
          <p:cNvPr id="176" name="TextBox 175"/>
          <p:cNvSpPr txBox="1"/>
          <p:nvPr/>
        </p:nvSpPr>
        <p:spPr>
          <a:xfrm>
            <a:off x="1318523" y="2235950"/>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183" name="TextBox 182"/>
          <p:cNvSpPr txBox="1"/>
          <p:nvPr/>
        </p:nvSpPr>
        <p:spPr>
          <a:xfrm>
            <a:off x="549942" y="4916879"/>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84" name="TextBox 183"/>
          <p:cNvSpPr txBox="1"/>
          <p:nvPr/>
        </p:nvSpPr>
        <p:spPr>
          <a:xfrm>
            <a:off x="281138" y="3961666"/>
            <a:ext cx="2017099" cy="400110"/>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a:p>
            <a:endParaRPr lang="en-US" sz="1000" dirty="0">
              <a:latin typeface="Verdana"/>
              <a:cs typeface="Verdana"/>
            </a:endParaRPr>
          </a:p>
        </p:txBody>
      </p:sp>
      <p:sp>
        <p:nvSpPr>
          <p:cNvPr id="185" name="TextBox 184"/>
          <p:cNvSpPr txBox="1"/>
          <p:nvPr/>
        </p:nvSpPr>
        <p:spPr>
          <a:xfrm>
            <a:off x="2022935" y="5044523"/>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186" name="TextBox 185"/>
          <p:cNvSpPr txBox="1"/>
          <p:nvPr/>
        </p:nvSpPr>
        <p:spPr>
          <a:xfrm>
            <a:off x="1340167" y="5025858"/>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196" name="TextBox 195"/>
          <p:cNvSpPr txBox="1"/>
          <p:nvPr/>
        </p:nvSpPr>
        <p:spPr>
          <a:xfrm>
            <a:off x="2123923" y="812800"/>
            <a:ext cx="1190345" cy="369332"/>
          </a:xfrm>
          <a:prstGeom prst="rect">
            <a:avLst/>
          </a:prstGeom>
          <a:noFill/>
        </p:spPr>
        <p:txBody>
          <a:bodyPr wrap="square" rtlCol="0">
            <a:spAutoFit/>
          </a:bodyPr>
          <a:lstStyle/>
          <a:p>
            <a:pPr algn="ctr"/>
            <a:r>
              <a:rPr lang="en-US" sz="900" dirty="0" smtClean="0">
                <a:latin typeface="Verdana"/>
                <a:cs typeface="Verdana"/>
              </a:rPr>
              <a:t>Pre-incubation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sp>
        <p:nvSpPr>
          <p:cNvPr id="199" name="TextBox 198"/>
          <p:cNvSpPr txBox="1"/>
          <p:nvPr/>
        </p:nvSpPr>
        <p:spPr>
          <a:xfrm>
            <a:off x="3069925" y="801945"/>
            <a:ext cx="1275558" cy="369332"/>
          </a:xfrm>
          <a:prstGeom prst="rect">
            <a:avLst/>
          </a:prstGeom>
          <a:noFill/>
        </p:spPr>
        <p:txBody>
          <a:bodyPr wrap="square" rtlCol="0">
            <a:spAutoFit/>
          </a:bodyPr>
          <a:lstStyle/>
          <a:p>
            <a:pPr algn="ctr"/>
            <a:r>
              <a:rPr lang="en-US" sz="900" dirty="0" smtClean="0">
                <a:latin typeface="Verdana"/>
                <a:cs typeface="Verdana"/>
              </a:rPr>
              <a:t>Equilibrium respiration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cxnSp>
        <p:nvCxnSpPr>
          <p:cNvPr id="201" name="Straight Arrow Connector 200"/>
          <p:cNvCxnSpPr>
            <a:stCxn id="196" idx="2"/>
            <a:endCxn id="37" idx="1"/>
          </p:cNvCxnSpPr>
          <p:nvPr/>
        </p:nvCxnSpPr>
        <p:spPr>
          <a:xfrm>
            <a:off x="2719096" y="1182132"/>
            <a:ext cx="376756" cy="677436"/>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4" name="Straight Arrow Connector 203"/>
          <p:cNvCxnSpPr>
            <a:stCxn id="199" idx="2"/>
            <a:endCxn id="34" idx="0"/>
          </p:cNvCxnSpPr>
          <p:nvPr/>
        </p:nvCxnSpPr>
        <p:spPr>
          <a:xfrm flipH="1">
            <a:off x="3705259" y="1171277"/>
            <a:ext cx="2445" cy="197074"/>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1478902" y="5370398"/>
            <a:ext cx="2053694" cy="230832"/>
          </a:xfrm>
          <a:prstGeom prst="rect">
            <a:avLst/>
          </a:prstGeom>
          <a:noFill/>
        </p:spPr>
        <p:txBody>
          <a:bodyPr wrap="square" rtlCol="0">
            <a:spAutoFit/>
          </a:bodyPr>
          <a:lstStyle/>
          <a:p>
            <a:pPr algn="ctr"/>
            <a:r>
              <a:rPr lang="en-US" sz="900" dirty="0" smtClean="0">
                <a:latin typeface="Verdana"/>
                <a:cs typeface="Verdana"/>
              </a:rPr>
              <a:t>* WHC = water holding capacity</a:t>
            </a:r>
            <a:endParaRPr lang="en-US" sz="900" dirty="0">
              <a:latin typeface="Verdana"/>
              <a:cs typeface="Verdana"/>
            </a:endParaRPr>
          </a:p>
        </p:txBody>
      </p:sp>
      <p:sp>
        <p:nvSpPr>
          <p:cNvPr id="82" name="TextBox 81"/>
          <p:cNvSpPr txBox="1"/>
          <p:nvPr/>
        </p:nvSpPr>
        <p:spPr>
          <a:xfrm>
            <a:off x="1546049" y="3700305"/>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83" name="TextBox 82"/>
          <p:cNvSpPr txBox="1"/>
          <p:nvPr/>
        </p:nvSpPr>
        <p:spPr>
          <a:xfrm>
            <a:off x="1938622" y="2236950"/>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Tree>
    <p:extLst>
      <p:ext uri="{BB962C8B-B14F-4D97-AF65-F5344CB8AC3E}">
        <p14:creationId xmlns:p14="http://schemas.microsoft.com/office/powerpoint/2010/main" val="3831223838"/>
      </p:ext>
    </p:extLst>
  </p:cSld>
  <p:clrMapOvr>
    <a:masterClrMapping/>
  </p:clrMapOvr>
  <mc:AlternateContent xmlns:mc="http://schemas.openxmlformats.org/markup-compatibility/2006" xmlns:p14="http://schemas.microsoft.com/office/powerpoint/2010/main">
    <mc:Choice Requires="p14">
      <p:transition spd="slow" p14:dur="2000" advTm="69767"/>
    </mc:Choice>
    <mc:Fallback xmlns="">
      <p:transition xmlns:p14="http://schemas.microsoft.com/office/powerpoint/2010/main" spd="slow" advTm="69767"/>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Hypotheses</a:t>
            </a:r>
            <a:endParaRPr lang="en-US"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7</a:t>
            </a:fld>
            <a:endParaRPr lang="en-US"/>
          </a:p>
        </p:txBody>
      </p:sp>
      <p:sp>
        <p:nvSpPr>
          <p:cNvPr id="11" name="Content Placeholder 10"/>
          <p:cNvSpPr>
            <a:spLocks noGrp="1"/>
          </p:cNvSpPr>
          <p:nvPr>
            <p:ph idx="1"/>
          </p:nvPr>
        </p:nvSpPr>
        <p:spPr>
          <a:xfrm>
            <a:off x="234950" y="985520"/>
            <a:ext cx="5982528" cy="4119617"/>
          </a:xfrm>
        </p:spPr>
        <p:txBody>
          <a:bodyPr>
            <a:normAutofit/>
          </a:bodyPr>
          <a:lstStyle/>
          <a:p>
            <a:pPr>
              <a:spcAft>
                <a:spcPts val="1800"/>
              </a:spcAft>
            </a:pPr>
            <a:r>
              <a:rPr lang="en-US" dirty="0"/>
              <a:t>H1)         </a:t>
            </a:r>
            <a:r>
              <a:rPr lang="en-US" b="1" dirty="0"/>
              <a:t>Rewetting pulse</a:t>
            </a:r>
            <a:r>
              <a:rPr lang="en-US" dirty="0"/>
              <a:t>: </a:t>
            </a:r>
            <a:r>
              <a:rPr lang="en-US" dirty="0" smtClean="0"/>
              <a:t>the </a:t>
            </a:r>
            <a:r>
              <a:rPr lang="en-US" dirty="0"/>
              <a:t>pulse of CO</a:t>
            </a:r>
            <a:r>
              <a:rPr lang="en-US" baseline="-25000" dirty="0"/>
              <a:t>2</a:t>
            </a:r>
            <a:r>
              <a:rPr lang="en-US" dirty="0"/>
              <a:t> released immediately following rewetting will be older in air-dried soils than non air-dried soils, due to greater mobilization of protected carbon in the air-dried </a:t>
            </a:r>
            <a:r>
              <a:rPr lang="en-US" dirty="0" smtClean="0"/>
              <a:t>soils</a:t>
            </a:r>
            <a:endParaRPr lang="en-US" dirty="0"/>
          </a:p>
          <a:p>
            <a:pPr>
              <a:spcAft>
                <a:spcPts val="1800"/>
              </a:spcAft>
            </a:pPr>
            <a:r>
              <a:rPr lang="en-US" dirty="0"/>
              <a:t>H2)         </a:t>
            </a:r>
            <a:r>
              <a:rPr lang="en-US" b="1" dirty="0"/>
              <a:t>Equilibrium respiration</a:t>
            </a:r>
            <a:r>
              <a:rPr lang="en-US" dirty="0"/>
              <a:t>: CO</a:t>
            </a:r>
            <a:r>
              <a:rPr lang="en-US" baseline="-25000" dirty="0"/>
              <a:t>2</a:t>
            </a:r>
            <a:r>
              <a:rPr lang="en-US" dirty="0"/>
              <a:t> released after the initial rewetting pulse will be younger than that released during the rewetting pulse, and will not differ between air-dried soils and non air-dried soils;</a:t>
            </a:r>
          </a:p>
          <a:p>
            <a:pPr>
              <a:spcAft>
                <a:spcPts val="1800"/>
              </a:spcAft>
            </a:pPr>
            <a:r>
              <a:rPr lang="en-US" dirty="0"/>
              <a:t>H3)         </a:t>
            </a:r>
            <a:r>
              <a:rPr lang="en-US" b="1" dirty="0"/>
              <a:t>Storage duration</a:t>
            </a:r>
            <a:r>
              <a:rPr lang="en-US" dirty="0"/>
              <a:t>: duration of storage will not affect ∆</a:t>
            </a:r>
            <a:r>
              <a:rPr lang="en-US" baseline="30000" dirty="0"/>
              <a:t>14</a:t>
            </a:r>
            <a:r>
              <a:rPr lang="en-US" dirty="0"/>
              <a:t>C-CO</a:t>
            </a:r>
            <a:r>
              <a:rPr lang="en-US" baseline="-25000" dirty="0"/>
              <a:t>2</a:t>
            </a:r>
            <a:r>
              <a:rPr lang="en-US" dirty="0"/>
              <a:t> observed in incubations of archived soils.</a:t>
            </a:r>
          </a:p>
          <a:p>
            <a:endParaRPr lang="en-US" dirty="0"/>
          </a:p>
        </p:txBody>
      </p:sp>
    </p:spTree>
    <p:custDataLst>
      <p:tags r:id="rId1"/>
    </p:custDataLst>
    <p:extLst>
      <p:ext uri="{BB962C8B-B14F-4D97-AF65-F5344CB8AC3E}">
        <p14:creationId xmlns:p14="http://schemas.microsoft.com/office/powerpoint/2010/main" val="2584573411"/>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8</a:t>
            </a:fld>
            <a:endParaRPr lang="en-US"/>
          </a:p>
        </p:txBody>
      </p:sp>
      <p:sp>
        <p:nvSpPr>
          <p:cNvPr id="8" name="Oval 7"/>
          <p:cNvSpPr/>
          <p:nvPr/>
        </p:nvSpPr>
        <p:spPr>
          <a:xfrm>
            <a:off x="3046413" y="1376960"/>
            <a:ext cx="3054350" cy="2431453"/>
          </a:xfrm>
          <a:prstGeom prst="ellipse">
            <a:avLst/>
          </a:prstGeom>
          <a:solidFill>
            <a:srgbClr val="1361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latin typeface="Verdana"/>
                <a:cs typeface="Verdana"/>
              </a:rPr>
              <a:t>Results</a:t>
            </a:r>
            <a:endParaRPr lang="en-US" b="1" dirty="0">
              <a:latin typeface="Verdana"/>
              <a:cs typeface="Verdana"/>
            </a:endParaRPr>
          </a:p>
        </p:txBody>
      </p:sp>
    </p:spTree>
    <p:extLst>
      <p:ext uri="{BB962C8B-B14F-4D97-AF65-F5344CB8AC3E}">
        <p14:creationId xmlns:p14="http://schemas.microsoft.com/office/powerpoint/2010/main" val="3208567685"/>
      </p:ext>
    </p:extLst>
  </p:cSld>
  <p:clrMapOvr>
    <a:masterClrMapping/>
  </p:clrMapOvr>
  <mc:AlternateContent xmlns:mc="http://schemas.openxmlformats.org/markup-compatibility/2006" xmlns:p14="http://schemas.microsoft.com/office/powerpoint/2010/main">
    <mc:Choice Requires="p14">
      <p:transition spd="slow" p14:dur="2000" advTm="741"/>
    </mc:Choice>
    <mc:Fallback xmlns="">
      <p:transition xmlns:p14="http://schemas.microsoft.com/office/powerpoint/2010/main" spd="slow" advTm="741"/>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all samples</a:t>
            </a:r>
            <a:endParaRPr lang="en-US" dirty="0"/>
          </a:p>
        </p:txBody>
      </p:sp>
      <p:sp>
        <p:nvSpPr>
          <p:cNvPr id="3" name="Content Placeholder 2"/>
          <p:cNvSpPr>
            <a:spLocks noGrp="1"/>
          </p:cNvSpPr>
          <p:nvPr>
            <p:ph idx="1"/>
          </p:nvPr>
        </p:nvSpPr>
        <p:spPr/>
        <p:txBody>
          <a:bodyPr>
            <a:normAutofit lnSpcReduction="10000"/>
          </a:bodyPr>
          <a:lstStyle/>
          <a:p>
            <a:r>
              <a:rPr lang="en-US" sz="1600" dirty="0" smtClean="0"/>
              <a:t>Data from all three experiments show that the difference between control and treatment sample ∆</a:t>
            </a:r>
            <a:r>
              <a:rPr lang="en-US" sz="1600" baseline="30000" dirty="0" smtClean="0"/>
              <a:t>14</a:t>
            </a:r>
            <a:r>
              <a:rPr lang="en-US" sz="1600" dirty="0" smtClean="0"/>
              <a:t>C-CO</a:t>
            </a:r>
            <a:r>
              <a:rPr lang="en-US" sz="1600" baseline="-25000" dirty="0" smtClean="0"/>
              <a:t>2</a:t>
            </a:r>
            <a:r>
              <a:rPr lang="en-US" sz="1600" dirty="0" smtClean="0"/>
              <a:t> </a:t>
            </a:r>
            <a:r>
              <a:rPr lang="en-US" sz="1600" dirty="0"/>
              <a:t>is within </a:t>
            </a:r>
            <a:r>
              <a:rPr lang="en-US" sz="1600" dirty="0" smtClean="0"/>
              <a:t>20‰ (dashed lines) for the majority of samples</a:t>
            </a:r>
          </a:p>
          <a:p>
            <a:r>
              <a:rPr lang="en-US" sz="1600" dirty="0" smtClean="0"/>
              <a:t>The samples from Oak Ridge, TN (</a:t>
            </a:r>
            <a:r>
              <a:rPr lang="en-US" sz="1600" dirty="0" smtClean="0">
                <a:solidFill>
                  <a:srgbClr val="D81B60"/>
                </a:solidFill>
              </a:rPr>
              <a:t>magenta triangles</a:t>
            </a:r>
            <a:r>
              <a:rPr lang="en-US" sz="1600" dirty="0" smtClean="0"/>
              <a:t>) are an exception to the ±20</a:t>
            </a:r>
            <a:r>
              <a:rPr lang="en-US" sz="1600" dirty="0"/>
              <a:t>‰</a:t>
            </a:r>
            <a:r>
              <a:rPr lang="en-US" sz="1600" dirty="0" smtClean="0"/>
              <a:t> trend—but they came from a labeling experiment</a:t>
            </a:r>
          </a:p>
          <a:p>
            <a:r>
              <a:rPr lang="en-US" sz="1600" dirty="0" smtClean="0"/>
              <a:t>Mean differences for grassland </a:t>
            </a:r>
            <a:r>
              <a:rPr lang="en-US" sz="1600" dirty="0"/>
              <a:t>samples </a:t>
            </a:r>
            <a:r>
              <a:rPr lang="en-US" sz="1600" dirty="0" smtClean="0"/>
              <a:t>were greater than for forests</a:t>
            </a:r>
            <a:endParaRPr lang="en-US" sz="1600" dirty="0"/>
          </a:p>
          <a:p>
            <a:endParaRPr lang="en-US" sz="1600" dirty="0"/>
          </a:p>
        </p:txBody>
      </p:sp>
      <p:sp>
        <p:nvSpPr>
          <p:cNvPr id="4" name="Date Placeholder 3"/>
          <p:cNvSpPr>
            <a:spLocks noGrp="1"/>
          </p:cNvSpPr>
          <p:nvPr>
            <p:ph type="dt" sz="half" idx="10"/>
          </p:nvPr>
        </p:nvSpPr>
        <p:spPr/>
        <p:txBody>
          <a:bodyPr/>
          <a:lstStyle/>
          <a:p>
            <a:r>
              <a:rPr lang="en-US" dirty="0"/>
              <a:t>08.10.2020</a:t>
            </a:r>
            <a:endParaRPr lang="en-US" dirty="0"/>
          </a:p>
        </p:txBody>
      </p:sp>
      <p:sp>
        <p:nvSpPr>
          <p:cNvPr id="5" name="Footer Placeholder 4"/>
          <p:cNvSpPr>
            <a:spLocks noGrp="1"/>
          </p:cNvSpPr>
          <p:nvPr>
            <p:ph type="ftr" sz="quarter" idx="11"/>
          </p:nvPr>
        </p:nvSpPr>
        <p:spPr/>
        <p:txBody>
          <a:bodyPr/>
          <a:lstStyle/>
          <a:p>
            <a:r>
              <a:rPr lang="en-US" dirty="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9</a:t>
            </a:fld>
            <a:endParaRPr lang="en-US"/>
          </a:p>
        </p:txBody>
      </p:sp>
      <p:pic>
        <p:nvPicPr>
          <p:cNvPr id="7" name="Picture 6" descr="f7.ctl.trt.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8" name="TextBox 7"/>
          <p:cNvSpPr txBox="1"/>
          <p:nvPr/>
        </p:nvSpPr>
        <p:spPr>
          <a:xfrm>
            <a:off x="3429000" y="4643120"/>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a:t>
            </a:r>
            <a:r>
              <a:rPr lang="en-US" sz="1400" b="1" dirty="0" smtClean="0">
                <a:latin typeface="Verdana"/>
                <a:cs typeface="Verdana"/>
              </a:rPr>
              <a:t>4</a:t>
            </a:r>
            <a:r>
              <a:rPr lang="en-US" sz="1400" dirty="0" smtClean="0">
                <a:latin typeface="Verdana"/>
                <a:cs typeface="Verdana"/>
              </a:rPr>
              <a:t> </a:t>
            </a:r>
            <a:r>
              <a:rPr lang="en-US" sz="1400" dirty="0" smtClean="0">
                <a:latin typeface="Verdana"/>
                <a:cs typeface="Verdana"/>
              </a:rPr>
              <a:t>Control vs. treatment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for all samples.</a:t>
            </a:r>
          </a:p>
          <a:p>
            <a:pPr marL="623888" lvl="1" indent="-623888"/>
            <a:r>
              <a:rPr lang="en-US" sz="1400" dirty="0">
                <a:latin typeface="Verdana"/>
                <a:cs typeface="Verdana"/>
              </a:rPr>
              <a:t>	</a:t>
            </a:r>
            <a:r>
              <a:rPr lang="en-US" sz="1000" dirty="0" smtClean="0">
                <a:latin typeface="Verdana"/>
                <a:cs typeface="Verdana"/>
              </a:rPr>
              <a:t>Solid line shows 1:1, dashed and dotted lines show10‰ and 20‰ offsets respectively (equivalent to ±5 and ±10 years).</a:t>
            </a:r>
          </a:p>
        </p:txBody>
      </p:sp>
    </p:spTree>
    <p:extLst>
      <p:ext uri="{BB962C8B-B14F-4D97-AF65-F5344CB8AC3E}">
        <p14:creationId xmlns:p14="http://schemas.microsoft.com/office/powerpoint/2010/main" val="2614321020"/>
      </p:ext>
    </p:extLst>
  </p:cSld>
  <p:clrMapOvr>
    <a:masterClrMapping/>
  </p:clrMapOvr>
  <mc:AlternateContent xmlns:mc="http://schemas.openxmlformats.org/markup-compatibility/2006" xmlns:p14="http://schemas.microsoft.com/office/powerpoint/2010/main">
    <mc:Choice Requires="p14">
      <p:transition spd="slow" p14:dur="2000" advTm="72074"/>
    </mc:Choice>
    <mc:Fallback xmlns="">
      <p:transition xmlns:p14="http://schemas.microsoft.com/office/powerpoint/2010/main" spd="slow" advTm="72074"/>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1.7|0.5"/>
</p:tagLst>
</file>

<file path=ppt/tags/tag2.xml><?xml version="1.0" encoding="utf-8"?>
<p:tagLst xmlns:a="http://schemas.openxmlformats.org/drawingml/2006/main" xmlns:r="http://schemas.openxmlformats.org/officeDocument/2006/relationships" xmlns:p="http://schemas.openxmlformats.org/presentationml/2006/main">
  <p:tag name="TIMING" val="|51.7|1.8|0.5|0.8"/>
</p:tagLst>
</file>

<file path=ppt/tags/tag3.xml><?xml version="1.0" encoding="utf-8"?>
<p:tagLst xmlns:a="http://schemas.openxmlformats.org/drawingml/2006/main" xmlns:r="http://schemas.openxmlformats.org/officeDocument/2006/relationships" xmlns:p="http://schemas.openxmlformats.org/presentationml/2006/main">
  <p:tag name="TIMING" val="|17.4|1.8"/>
</p:tagLst>
</file>

<file path=ppt/tags/tag4.xml><?xml version="1.0" encoding="utf-8"?>
<p:tagLst xmlns:a="http://schemas.openxmlformats.org/drawingml/2006/main" xmlns:r="http://schemas.openxmlformats.org/officeDocument/2006/relationships" xmlns:p="http://schemas.openxmlformats.org/presentationml/2006/main">
  <p:tag name="TIMING" val="|17.4|1.8"/>
</p:tagLst>
</file>

<file path=ppt/tags/tag5.xml><?xml version="1.0" encoding="utf-8"?>
<p:tagLst xmlns:a="http://schemas.openxmlformats.org/drawingml/2006/main" xmlns:r="http://schemas.openxmlformats.org/officeDocument/2006/relationships" xmlns:p="http://schemas.openxmlformats.org/presentationml/2006/main">
  <p:tag name="TIMING" val="|51.7|1.8|0.5|0.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2389</TotalTime>
  <Words>2741</Words>
  <Application>Microsoft Macintosh PowerPoint</Application>
  <PresentationFormat>On-screen Show (16:10)</PresentationFormat>
  <Paragraphs>312</Paragraphs>
  <Slides>20</Slides>
  <Notes>18</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Bomb-C as a decadal tracer</vt:lpstr>
      <vt:lpstr>Radiocarbon incubations</vt:lpstr>
      <vt:lpstr>Treatment effects on ∆14C-CO2</vt:lpstr>
      <vt:lpstr>Research questions</vt:lpstr>
      <vt:lpstr>Experimental design</vt:lpstr>
      <vt:lpstr>Hypotheses</vt:lpstr>
      <vt:lpstr>PowerPoint Presentation</vt:lpstr>
      <vt:lpstr>Treatment effects: all samples</vt:lpstr>
      <vt:lpstr>Duration of storage effect</vt:lpstr>
      <vt:lpstr>Respiration rates</vt:lpstr>
      <vt:lpstr>∆14C of pre-incubation vs. equilibrium respiration</vt:lpstr>
      <vt:lpstr>Treatment effects over time: ∆14C-CO2</vt:lpstr>
      <vt:lpstr>Treatment effects on ∆14C-CO2</vt:lpstr>
      <vt:lpstr>Treatment effects over time: δ13C-CO2</vt:lpstr>
      <vt:lpstr>Summary</vt:lpstr>
      <vt:lpstr>Conclusions</vt:lpstr>
      <vt:lpstr>PowerPoint Presentation</vt:lpstr>
      <vt:lpstr>Soil properties for Exploratories samples</vt:lpstr>
      <vt:lpstr>Summary of respiration isotope data</vt:lpstr>
    </vt:vector>
  </TitlesOfParts>
  <Company>MPI-BGC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Beem-Miller</dc:creator>
  <cp:lastModifiedBy>Jeff Beem-Miller</cp:lastModifiedBy>
  <cp:revision>249</cp:revision>
  <dcterms:created xsi:type="dcterms:W3CDTF">2020-05-01T17:36:50Z</dcterms:created>
  <dcterms:modified xsi:type="dcterms:W3CDTF">2020-10-08T09:49:46Z</dcterms:modified>
</cp:coreProperties>
</file>