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7">
          <p15:clr>
            <a:srgbClr val="A4A3A4"/>
          </p15:clr>
        </p15:guide>
        <p15:guide id="2"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8133"/>
    <a:srgbClr val="4472C4"/>
    <a:srgbClr val="DBF0B2"/>
    <a:srgbClr val="9FD89C"/>
    <a:srgbClr val="4EB749"/>
    <a:srgbClr val="D8EFAB"/>
    <a:srgbClr val="B9E2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4" d="100"/>
          <a:sy n="74" d="100"/>
        </p:scale>
        <p:origin x="2820" y="66"/>
      </p:cViewPr>
      <p:guideLst>
        <p:guide orient="horz" pos="3367"/>
        <p:guide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US"/>
              <a:t>Click to edit Master title style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C7EC31A-7093-4678-ADA6-8D6B8266DB20}" type="datetimeFigureOut">
              <a:rPr lang="en-GB" smtClean="0"/>
              <a:pPr/>
              <a:t>31/05/2021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035FB45-D7D8-4263-BBCE-0C596A2A5926}" type="slidenum">
              <a:rPr lang="en-GB" smtClean="0"/>
              <a:pPr/>
              <a:t>‹#›</a:t>
            </a:fld>
            <a:endParaRPr lang="en-GB" dirty="0"/>
          </a:p>
        </p:txBody>
      </p:sp>
    </p:spTree>
    <p:extLst>
      <p:ext uri="{BB962C8B-B14F-4D97-AF65-F5344CB8AC3E}">
        <p14:creationId xmlns:p14="http://schemas.microsoft.com/office/powerpoint/2010/main" val="1175416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7EC31A-7093-4678-ADA6-8D6B8266DB20}" type="datetimeFigureOut">
              <a:rPr lang="en-GB" smtClean="0"/>
              <a:pPr/>
              <a:t>31/05/2021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035FB45-D7D8-4263-BBCE-0C596A2A5926}" type="slidenum">
              <a:rPr lang="en-GB" smtClean="0"/>
              <a:pPr/>
              <a:t>‹#›</a:t>
            </a:fld>
            <a:endParaRPr lang="en-GB" dirty="0"/>
          </a:p>
        </p:txBody>
      </p:sp>
    </p:spTree>
    <p:extLst>
      <p:ext uri="{BB962C8B-B14F-4D97-AF65-F5344CB8AC3E}">
        <p14:creationId xmlns:p14="http://schemas.microsoft.com/office/powerpoint/2010/main" val="3528646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7EC31A-7093-4678-ADA6-8D6B8266DB20}" type="datetimeFigureOut">
              <a:rPr lang="en-GB" smtClean="0"/>
              <a:pPr/>
              <a:t>31/05/2021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035FB45-D7D8-4263-BBCE-0C596A2A5926}" type="slidenum">
              <a:rPr lang="en-GB" smtClean="0"/>
              <a:pPr/>
              <a:t>‹#›</a:t>
            </a:fld>
            <a:endParaRPr lang="en-GB" dirty="0"/>
          </a:p>
        </p:txBody>
      </p:sp>
    </p:spTree>
    <p:extLst>
      <p:ext uri="{BB962C8B-B14F-4D97-AF65-F5344CB8AC3E}">
        <p14:creationId xmlns:p14="http://schemas.microsoft.com/office/powerpoint/2010/main" val="1388572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7EC31A-7093-4678-ADA6-8D6B8266DB20}" type="datetimeFigureOut">
              <a:rPr lang="en-GB" smtClean="0"/>
              <a:pPr/>
              <a:t>31/05/2021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035FB45-D7D8-4263-BBCE-0C596A2A5926}" type="slidenum">
              <a:rPr lang="en-GB" smtClean="0"/>
              <a:pPr/>
              <a:t>‹#›</a:t>
            </a:fld>
            <a:endParaRPr lang="en-GB" dirty="0"/>
          </a:p>
        </p:txBody>
      </p:sp>
    </p:spTree>
    <p:extLst>
      <p:ext uri="{BB962C8B-B14F-4D97-AF65-F5344CB8AC3E}">
        <p14:creationId xmlns:p14="http://schemas.microsoft.com/office/powerpoint/2010/main" val="69752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US"/>
              <a:t>Click to edit Master title style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7EC31A-7093-4678-ADA6-8D6B8266DB20}" type="datetimeFigureOut">
              <a:rPr lang="en-GB" smtClean="0"/>
              <a:pPr/>
              <a:t>31/05/2021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035FB45-D7D8-4263-BBCE-0C596A2A5926}" type="slidenum">
              <a:rPr lang="en-GB" smtClean="0"/>
              <a:pPr/>
              <a:t>‹#›</a:t>
            </a:fld>
            <a:endParaRPr lang="en-GB" dirty="0"/>
          </a:p>
        </p:txBody>
      </p:sp>
    </p:spTree>
    <p:extLst>
      <p:ext uri="{BB962C8B-B14F-4D97-AF65-F5344CB8AC3E}">
        <p14:creationId xmlns:p14="http://schemas.microsoft.com/office/powerpoint/2010/main" val="3884455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C7EC31A-7093-4678-ADA6-8D6B8266DB20}" type="datetimeFigureOut">
              <a:rPr lang="en-GB" smtClean="0"/>
              <a:pPr/>
              <a:t>31/05/2021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035FB45-D7D8-4263-BBCE-0C596A2A5926}" type="slidenum">
              <a:rPr lang="en-GB" smtClean="0"/>
              <a:pPr/>
              <a:t>‹#›</a:t>
            </a:fld>
            <a:endParaRPr lang="en-GB" dirty="0"/>
          </a:p>
        </p:txBody>
      </p:sp>
    </p:spTree>
    <p:extLst>
      <p:ext uri="{BB962C8B-B14F-4D97-AF65-F5344CB8AC3E}">
        <p14:creationId xmlns:p14="http://schemas.microsoft.com/office/powerpoint/2010/main" val="102315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US"/>
              <a:t>Click to edit Master title style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C7EC31A-7093-4678-ADA6-8D6B8266DB20}" type="datetimeFigureOut">
              <a:rPr lang="en-GB" smtClean="0"/>
              <a:pPr/>
              <a:t>31/05/2021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9035FB45-D7D8-4263-BBCE-0C596A2A5926}" type="slidenum">
              <a:rPr lang="en-GB" smtClean="0"/>
              <a:pPr/>
              <a:t>‹#›</a:t>
            </a:fld>
            <a:endParaRPr lang="en-GB" dirty="0"/>
          </a:p>
        </p:txBody>
      </p:sp>
    </p:spTree>
    <p:extLst>
      <p:ext uri="{BB962C8B-B14F-4D97-AF65-F5344CB8AC3E}">
        <p14:creationId xmlns:p14="http://schemas.microsoft.com/office/powerpoint/2010/main" val="1675927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C7EC31A-7093-4678-ADA6-8D6B8266DB20}" type="datetimeFigureOut">
              <a:rPr lang="en-GB" smtClean="0"/>
              <a:pPr/>
              <a:t>31/05/2021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9035FB45-D7D8-4263-BBCE-0C596A2A5926}" type="slidenum">
              <a:rPr lang="en-GB" smtClean="0"/>
              <a:pPr/>
              <a:t>‹#›</a:t>
            </a:fld>
            <a:endParaRPr lang="en-GB" dirty="0"/>
          </a:p>
        </p:txBody>
      </p:sp>
    </p:spTree>
    <p:extLst>
      <p:ext uri="{BB962C8B-B14F-4D97-AF65-F5344CB8AC3E}">
        <p14:creationId xmlns:p14="http://schemas.microsoft.com/office/powerpoint/2010/main" val="2127169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7EC31A-7093-4678-ADA6-8D6B8266DB20}" type="datetimeFigureOut">
              <a:rPr lang="en-GB" smtClean="0"/>
              <a:pPr/>
              <a:t>31/05/2021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9035FB45-D7D8-4263-BBCE-0C596A2A5926}" type="slidenum">
              <a:rPr lang="en-GB" smtClean="0"/>
              <a:pPr/>
              <a:t>‹#›</a:t>
            </a:fld>
            <a:endParaRPr lang="en-GB" dirty="0"/>
          </a:p>
        </p:txBody>
      </p:sp>
    </p:spTree>
    <p:extLst>
      <p:ext uri="{BB962C8B-B14F-4D97-AF65-F5344CB8AC3E}">
        <p14:creationId xmlns:p14="http://schemas.microsoft.com/office/powerpoint/2010/main" val="2715622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5C7EC31A-7093-4678-ADA6-8D6B8266DB20}" type="datetimeFigureOut">
              <a:rPr lang="en-GB" smtClean="0"/>
              <a:pPr/>
              <a:t>31/05/2021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035FB45-D7D8-4263-BBCE-0C596A2A5926}" type="slidenum">
              <a:rPr lang="en-GB" smtClean="0"/>
              <a:pPr/>
              <a:t>‹#›</a:t>
            </a:fld>
            <a:endParaRPr lang="en-GB" dirty="0"/>
          </a:p>
        </p:txBody>
      </p:sp>
    </p:spTree>
    <p:extLst>
      <p:ext uri="{BB962C8B-B14F-4D97-AF65-F5344CB8AC3E}">
        <p14:creationId xmlns:p14="http://schemas.microsoft.com/office/powerpoint/2010/main" val="3063753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dirty="0"/>
              <a:t>Click icon to add picture</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5C7EC31A-7093-4678-ADA6-8D6B8266DB20}" type="datetimeFigureOut">
              <a:rPr lang="en-GB" smtClean="0"/>
              <a:pPr/>
              <a:t>31/05/2021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035FB45-D7D8-4263-BBCE-0C596A2A5926}" type="slidenum">
              <a:rPr lang="en-GB" smtClean="0"/>
              <a:pPr/>
              <a:t>‹#›</a:t>
            </a:fld>
            <a:endParaRPr lang="en-GB" dirty="0"/>
          </a:p>
        </p:txBody>
      </p:sp>
    </p:spTree>
    <p:extLst>
      <p:ext uri="{BB962C8B-B14F-4D97-AF65-F5344CB8AC3E}">
        <p14:creationId xmlns:p14="http://schemas.microsoft.com/office/powerpoint/2010/main" val="3865991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5C7EC31A-7093-4678-ADA6-8D6B8266DB20}" type="datetimeFigureOut">
              <a:rPr lang="en-GB" smtClean="0"/>
              <a:pPr/>
              <a:t>31/05/2021</a:t>
            </a:fld>
            <a:endParaRPr lang="en-GB" dirty="0"/>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9035FB45-D7D8-4263-BBCE-0C596A2A5926}" type="slidenum">
              <a:rPr lang="en-GB" smtClean="0"/>
              <a:pPr/>
              <a:t>‹#›</a:t>
            </a:fld>
            <a:endParaRPr lang="en-GB" dirty="0"/>
          </a:p>
        </p:txBody>
      </p:sp>
    </p:spTree>
    <p:extLst>
      <p:ext uri="{BB962C8B-B14F-4D97-AF65-F5344CB8AC3E}">
        <p14:creationId xmlns:p14="http://schemas.microsoft.com/office/powerpoint/2010/main" val="19967551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hyperlink" Target="https://cordis.europa.eu/project/id/773901" TargetMode="External"/><Relationship Id="rId7"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hyperlink" Target="https://uniseco-project.eu/" TargetMode="External"/><Relationship Id="rId11" Type="http://schemas.openxmlformats.org/officeDocument/2006/relationships/image" Target="../media/image11.png"/><Relationship Id="rId5" Type="http://schemas.openxmlformats.org/officeDocument/2006/relationships/hyperlink" Target="https://ec.europa.eu/eip/agriculture/en/find-connect/projects/understanding-and-improving-sustainability-agro" TargetMode="External"/><Relationship Id="rId10" Type="http://schemas.openxmlformats.org/officeDocument/2006/relationships/hyperlink" Target="https://arcg.is/1mSbDn" TargetMode="External"/><Relationship Id="rId4" Type="http://schemas.openxmlformats.org/officeDocument/2006/relationships/hyperlink" Target="https://zenodo.org/communities/uniseco-h2020/" TargetMode="External"/><Relationship Id="rId9" Type="http://schemas.openxmlformats.org/officeDocument/2006/relationships/hyperlink" Target="https://arcg.is/qeS5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Kuva 5" descr="Kuva, joka sisältää kohteen lumi, taivas, ulko, luonto&#10;&#10;Kuvaus luotu automaattisesti">
            <a:extLst>
              <a:ext uri="{FF2B5EF4-FFF2-40B4-BE49-F238E27FC236}">
                <a16:creationId xmlns:a16="http://schemas.microsoft.com/office/drawing/2014/main" id="{EA963218-7CE7-4D3F-B0F1-5344CE725C29}"/>
              </a:ext>
            </a:extLst>
          </p:cNvPr>
          <p:cNvPicPr>
            <a:picLocks noChangeAspect="1"/>
          </p:cNvPicPr>
          <p:nvPr/>
        </p:nvPicPr>
        <p:blipFill rotWithShape="1">
          <a:blip r:embed="rId2">
            <a:extLst>
              <a:ext uri="{28A0092B-C50C-407E-A947-70E740481C1C}">
                <a14:useLocalDpi xmlns:a14="http://schemas.microsoft.com/office/drawing/2010/main" val="0"/>
              </a:ext>
            </a:extLst>
          </a:blip>
          <a:srcRect l="90" t="23102" r="-90" b="17085"/>
          <a:stretch/>
        </p:blipFill>
        <p:spPr>
          <a:xfrm>
            <a:off x="0" y="1"/>
            <a:ext cx="7559675" cy="3391270"/>
          </a:xfrm>
          <a:prstGeom prst="rect">
            <a:avLst/>
          </a:prstGeom>
        </p:spPr>
      </p:pic>
      <p:sp>
        <p:nvSpPr>
          <p:cNvPr id="44" name="Rectangle 43">
            <a:extLst>
              <a:ext uri="{FF2B5EF4-FFF2-40B4-BE49-F238E27FC236}">
                <a16:creationId xmlns:a16="http://schemas.microsoft.com/office/drawing/2014/main" id="{23A1426B-E745-4108-95F2-B25386FB01C7}"/>
              </a:ext>
            </a:extLst>
          </p:cNvPr>
          <p:cNvSpPr/>
          <p:nvPr/>
        </p:nvSpPr>
        <p:spPr>
          <a:xfrm>
            <a:off x="201946" y="9492847"/>
            <a:ext cx="877701" cy="926462"/>
          </a:xfrm>
          <a:prstGeom prst="rect">
            <a:avLst/>
          </a:prstGeom>
          <a:solidFill>
            <a:srgbClr val="B9E2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a:extLst>
              <a:ext uri="{FF2B5EF4-FFF2-40B4-BE49-F238E27FC236}">
                <a16:creationId xmlns:a16="http://schemas.microsoft.com/office/drawing/2014/main" id="{D90CE4A6-CE2E-40CC-8A16-9CDF4B240371}"/>
              </a:ext>
            </a:extLst>
          </p:cNvPr>
          <p:cNvSpPr/>
          <p:nvPr/>
        </p:nvSpPr>
        <p:spPr>
          <a:xfrm>
            <a:off x="0" y="889"/>
            <a:ext cx="2995817" cy="174425"/>
          </a:xfrm>
          <a:prstGeom prst="rect">
            <a:avLst/>
          </a:prstGeom>
          <a:solidFill>
            <a:srgbClr val="B9E2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835E9453-694A-4048-A598-75733516080B}"/>
              </a:ext>
            </a:extLst>
          </p:cNvPr>
          <p:cNvSpPr/>
          <p:nvPr/>
        </p:nvSpPr>
        <p:spPr>
          <a:xfrm>
            <a:off x="3579614" y="-6669"/>
            <a:ext cx="3980061" cy="382172"/>
          </a:xfrm>
          <a:prstGeom prst="rect">
            <a:avLst/>
          </a:prstGeom>
          <a:solidFill>
            <a:srgbClr val="368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ight Triangle 27">
            <a:extLst>
              <a:ext uri="{FF2B5EF4-FFF2-40B4-BE49-F238E27FC236}">
                <a16:creationId xmlns:a16="http://schemas.microsoft.com/office/drawing/2014/main" id="{3CF3F2F9-A9A3-4286-8523-3DBB58CDA70E}"/>
              </a:ext>
            </a:extLst>
          </p:cNvPr>
          <p:cNvSpPr/>
          <p:nvPr/>
        </p:nvSpPr>
        <p:spPr>
          <a:xfrm rot="10800000">
            <a:off x="2970014" y="1014"/>
            <a:ext cx="611386" cy="374489"/>
          </a:xfrm>
          <a:prstGeom prst="rtTriangle">
            <a:avLst/>
          </a:prstGeom>
          <a:solidFill>
            <a:srgbClr val="368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Isosceles Triangle 28">
            <a:extLst>
              <a:ext uri="{FF2B5EF4-FFF2-40B4-BE49-F238E27FC236}">
                <a16:creationId xmlns:a16="http://schemas.microsoft.com/office/drawing/2014/main" id="{470FA405-F555-4ED2-95A4-276358A0DB7F}"/>
              </a:ext>
            </a:extLst>
          </p:cNvPr>
          <p:cNvSpPr/>
          <p:nvPr/>
        </p:nvSpPr>
        <p:spPr>
          <a:xfrm>
            <a:off x="2808869" y="0"/>
            <a:ext cx="421930" cy="159178"/>
          </a:xfrm>
          <a:prstGeom prst="triangle">
            <a:avLst>
              <a:gd name="adj" fmla="val 36499"/>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a:extLst>
              <a:ext uri="{FF2B5EF4-FFF2-40B4-BE49-F238E27FC236}">
                <a16:creationId xmlns:a16="http://schemas.microsoft.com/office/drawing/2014/main" id="{5C1DE6FB-DC61-4D1A-9BA1-B07C3DE3A9E0}"/>
              </a:ext>
            </a:extLst>
          </p:cNvPr>
          <p:cNvSpPr/>
          <p:nvPr/>
        </p:nvSpPr>
        <p:spPr>
          <a:xfrm>
            <a:off x="1555670" y="707814"/>
            <a:ext cx="5080080" cy="2123874"/>
          </a:xfrm>
          <a:prstGeom prst="rect">
            <a:avLst/>
          </a:prstGeom>
          <a:gradFill>
            <a:gsLst>
              <a:gs pos="0">
                <a:schemeClr val="accent1">
                  <a:lumMod val="5000"/>
                  <a:lumOff val="95000"/>
                  <a:alpha val="0"/>
                </a:schemeClr>
              </a:gs>
              <a:gs pos="69000">
                <a:schemeClr val="bg1">
                  <a:lumMod val="50000"/>
                  <a:alpha val="71000"/>
                </a:schemeClr>
              </a:gs>
              <a:gs pos="39000">
                <a:schemeClr val="bg1">
                  <a:lumMod val="50000"/>
                  <a:alpha val="62000"/>
                </a:schemeClr>
              </a:gs>
              <a:gs pos="93000">
                <a:schemeClr val="bg1">
                  <a:lumMod val="50000"/>
                  <a:alpha val="7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a:extLst>
              <a:ext uri="{FF2B5EF4-FFF2-40B4-BE49-F238E27FC236}">
                <a16:creationId xmlns:a16="http://schemas.microsoft.com/office/drawing/2014/main" id="{C3F6A53D-E2A9-4B5E-8104-7C3741B478EB}"/>
              </a:ext>
            </a:extLst>
          </p:cNvPr>
          <p:cNvSpPr txBox="1"/>
          <p:nvPr/>
        </p:nvSpPr>
        <p:spPr>
          <a:xfrm>
            <a:off x="1552789" y="704366"/>
            <a:ext cx="4795482" cy="1569660"/>
          </a:xfrm>
          <a:prstGeom prst="rect">
            <a:avLst/>
          </a:prstGeom>
          <a:noFill/>
        </p:spPr>
        <p:txBody>
          <a:bodyPr wrap="square" rtlCol="0">
            <a:spAutoFit/>
          </a:bodyPr>
          <a:lstStyle/>
          <a:p>
            <a:r>
              <a:rPr lang="fi-FI" sz="2400" b="1" dirty="0">
                <a:solidFill>
                  <a:schemeClr val="bg1"/>
                </a:solidFill>
                <a:effectLst>
                  <a:outerShdw blurRad="38100" dist="38100" dir="2700000" algn="tl">
                    <a:srgbClr val="000000">
                      <a:alpha val="43137"/>
                    </a:srgbClr>
                  </a:outerShdw>
                </a:effectLst>
                <a:latin typeface="Montserrat"/>
                <a:cs typeface="Arial" panose="020B0604020202020204" pitchFamily="34" charset="0"/>
              </a:rPr>
              <a:t>Biokaasuinvestointien kannattavuus edelleen este maitoketjun hiilineutraaliustavoitteiden toteutumiselle</a:t>
            </a:r>
            <a:endParaRPr lang="en-GB" sz="2400" b="1" dirty="0">
              <a:solidFill>
                <a:schemeClr val="bg1"/>
              </a:solidFill>
              <a:effectLst>
                <a:outerShdw blurRad="38100" dist="38100" dir="2700000" algn="tl">
                  <a:srgbClr val="000000">
                    <a:alpha val="43137"/>
                  </a:srgbClr>
                </a:outerShdw>
              </a:effectLst>
              <a:latin typeface="Montserrat"/>
              <a:cs typeface="Arial" panose="020B0604020202020204" pitchFamily="34" charset="0"/>
            </a:endParaRPr>
          </a:p>
        </p:txBody>
      </p:sp>
      <p:sp>
        <p:nvSpPr>
          <p:cNvPr id="35" name="Rectangle 34">
            <a:extLst>
              <a:ext uri="{FF2B5EF4-FFF2-40B4-BE49-F238E27FC236}">
                <a16:creationId xmlns:a16="http://schemas.microsoft.com/office/drawing/2014/main" id="{64AB97DD-B2D9-4E00-9DC6-A138DEE6B348}"/>
              </a:ext>
            </a:extLst>
          </p:cNvPr>
          <p:cNvSpPr/>
          <p:nvPr/>
        </p:nvSpPr>
        <p:spPr>
          <a:xfrm>
            <a:off x="0" y="3290749"/>
            <a:ext cx="7559675" cy="300521"/>
          </a:xfrm>
          <a:prstGeom prst="rect">
            <a:avLst/>
          </a:prstGeom>
          <a:solidFill>
            <a:srgbClr val="368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7" name="Group 36"/>
          <p:cNvGrpSpPr/>
          <p:nvPr/>
        </p:nvGrpSpPr>
        <p:grpSpPr>
          <a:xfrm>
            <a:off x="201066" y="162172"/>
            <a:ext cx="983674" cy="2104778"/>
            <a:chOff x="201066" y="162172"/>
            <a:chExt cx="983674" cy="2104778"/>
          </a:xfrm>
        </p:grpSpPr>
        <p:pic>
          <p:nvPicPr>
            <p:cNvPr id="32" name="Ábra 125">
              <a:extLst>
                <a:ext uri="{FF2B5EF4-FFF2-40B4-BE49-F238E27FC236}">
                  <a16:creationId xmlns:a16="http://schemas.microsoft.com/office/drawing/2014/main" id="{EAB4F89A-056F-4505-AE80-BC0D568EA318}"/>
                </a:ext>
              </a:extLst>
            </p:cNvPr>
            <p:cNvPicPr>
              <a:picLocks noChangeAspect="1"/>
            </p:cNvPicPr>
            <p:nvPr/>
          </p:nvPicPr>
          <p:blipFill>
            <a:blip r:embed="rId3" cstate="print">
              <a:extLst>
                <a:ext uri="{96DAC541-7B7A-43D3-8B79-37D633B846F1}">
                  <asvg:svgBlip xmlns:asvg="http://schemas.microsoft.com/office/drawing/2016/SVG/main" r:embed="rId4"/>
                </a:ext>
              </a:extLst>
            </a:blip>
            <a:stretch>
              <a:fillRect/>
            </a:stretch>
          </p:blipFill>
          <p:spPr>
            <a:xfrm>
              <a:off x="201066" y="162172"/>
              <a:ext cx="983674" cy="2104778"/>
            </a:xfrm>
            <a:prstGeom prst="rect">
              <a:avLst/>
            </a:prstGeom>
          </p:spPr>
        </p:pic>
        <p:sp>
          <p:nvSpPr>
            <p:cNvPr id="33" name="object 6">
              <a:extLst>
                <a:ext uri="{FF2B5EF4-FFF2-40B4-BE49-F238E27FC236}">
                  <a16:creationId xmlns:a16="http://schemas.microsoft.com/office/drawing/2014/main" id="{DCF9488C-EBD7-4FF3-A40F-5D8A4B490E2B}"/>
                </a:ext>
              </a:extLst>
            </p:cNvPr>
            <p:cNvSpPr txBox="1"/>
            <p:nvPr/>
          </p:nvSpPr>
          <p:spPr>
            <a:xfrm>
              <a:off x="203454" y="1668130"/>
              <a:ext cx="939546" cy="547073"/>
            </a:xfrm>
            <a:prstGeom prst="rect">
              <a:avLst/>
            </a:prstGeom>
          </p:spPr>
          <p:txBody>
            <a:bodyPr vert="horz" wrap="square" lIns="0" tIns="12065" rIns="0" bIns="0" rtlCol="0">
              <a:spAutoFit/>
            </a:bodyPr>
            <a:lstStyle/>
            <a:p>
              <a:pPr marL="12700" marR="5080" indent="83820" algn="ctr">
                <a:lnSpc>
                  <a:spcPct val="107700"/>
                </a:lnSpc>
                <a:spcBef>
                  <a:spcPts val="95"/>
                </a:spcBef>
              </a:pPr>
              <a:r>
                <a:rPr lang="en-GB" sz="800" b="0" spc="10" dirty="0">
                  <a:latin typeface="Montserrat Light"/>
                  <a:cs typeface="Montserrat Light"/>
                </a:rPr>
                <a:t>European Union’s  </a:t>
              </a:r>
              <a:br>
                <a:rPr lang="en-GB" sz="800" b="0" spc="10" dirty="0">
                  <a:latin typeface="Montserrat Light"/>
                  <a:cs typeface="Montserrat Light"/>
                </a:rPr>
              </a:br>
              <a:r>
                <a:rPr lang="en-GB" sz="800" b="0" spc="10" dirty="0">
                  <a:latin typeface="Montserrat Light"/>
                  <a:cs typeface="Montserrat Light"/>
                </a:rPr>
                <a:t>Horizon 2020</a:t>
              </a:r>
              <a:r>
                <a:rPr lang="en-GB" sz="800" b="0" spc="-50" dirty="0">
                  <a:latin typeface="Montserrat Light"/>
                  <a:cs typeface="Montserrat Light"/>
                </a:rPr>
                <a:t> </a:t>
              </a:r>
              <a:r>
                <a:rPr lang="en-GB" sz="800" b="0" spc="10" dirty="0">
                  <a:latin typeface="Montserrat Light"/>
                  <a:cs typeface="Montserrat Light"/>
                </a:rPr>
                <a:t>Programme</a:t>
              </a:r>
              <a:endParaRPr lang="en-GB" sz="800" dirty="0">
                <a:latin typeface="Montserrat Light"/>
                <a:cs typeface="Montserrat Light"/>
              </a:endParaRPr>
            </a:p>
            <a:p>
              <a:pPr marL="12700" marR="5080" indent="83820" algn="ctr">
                <a:lnSpc>
                  <a:spcPct val="107700"/>
                </a:lnSpc>
                <a:spcBef>
                  <a:spcPts val="95"/>
                </a:spcBef>
              </a:pPr>
              <a:r>
                <a:rPr lang="en-GB" sz="800" b="0" spc="15" dirty="0">
                  <a:latin typeface="Montserrat Light"/>
                  <a:cs typeface="Montserrat Light"/>
                </a:rPr>
                <a:t>GA </a:t>
              </a:r>
              <a:r>
                <a:rPr lang="en-GB" sz="800" b="0" spc="10" dirty="0">
                  <a:latin typeface="Montserrat Light"/>
                  <a:cs typeface="Montserrat Light"/>
                </a:rPr>
                <a:t>N°</a:t>
              </a:r>
              <a:r>
                <a:rPr lang="en-GB" sz="800" b="0" spc="-20" dirty="0">
                  <a:latin typeface="Montserrat Light"/>
                  <a:cs typeface="Montserrat Light"/>
                </a:rPr>
                <a:t> </a:t>
              </a:r>
              <a:r>
                <a:rPr lang="hu-HU" sz="800" spc="10" dirty="0">
                  <a:latin typeface="Montserrat Light"/>
                  <a:cs typeface="Montserrat Light"/>
                </a:rPr>
                <a:t>773901</a:t>
              </a:r>
              <a:endParaRPr lang="en-GB" sz="800" dirty="0">
                <a:latin typeface="Montserrat Light"/>
                <a:cs typeface="Montserrat Light"/>
              </a:endParaRPr>
            </a:p>
          </p:txBody>
        </p:sp>
        <p:pic>
          <p:nvPicPr>
            <p:cNvPr id="34" name="Ábra 128">
              <a:extLst>
                <a:ext uri="{FF2B5EF4-FFF2-40B4-BE49-F238E27FC236}">
                  <a16:creationId xmlns:a16="http://schemas.microsoft.com/office/drawing/2014/main" id="{B2398BAB-FC16-49A6-ACB1-274E1C677FC0}"/>
                </a:ext>
              </a:extLst>
            </p:cNvPr>
            <p:cNvPicPr>
              <a:picLocks noChangeAspect="1"/>
            </p:cNvPicPr>
            <p:nvPr/>
          </p:nvPicPr>
          <p:blipFill>
            <a:blip r:embed="rId5" cstate="print">
              <a:extLst>
                <a:ext uri="{96DAC541-7B7A-43D3-8B79-37D633B846F1}">
                  <asvg:svgBlip xmlns:asvg="http://schemas.microsoft.com/office/drawing/2016/SVG/main" r:embed="rId6"/>
                </a:ext>
              </a:extLst>
            </a:blip>
            <a:stretch>
              <a:fillRect/>
            </a:stretch>
          </p:blipFill>
          <p:spPr>
            <a:xfrm>
              <a:off x="428364" y="1241198"/>
              <a:ext cx="523875" cy="352425"/>
            </a:xfrm>
            <a:prstGeom prst="rect">
              <a:avLst/>
            </a:prstGeom>
          </p:spPr>
        </p:pic>
        <p:pic>
          <p:nvPicPr>
            <p:cNvPr id="38" name="Ábra 127">
              <a:extLst>
                <a:ext uri="{FF2B5EF4-FFF2-40B4-BE49-F238E27FC236}">
                  <a16:creationId xmlns:a16="http://schemas.microsoft.com/office/drawing/2014/main" id="{DA7B6E39-6E62-4C43-9E9E-A0A6A0020277}"/>
                </a:ext>
              </a:extLst>
            </p:cNvPr>
            <p:cNvPicPr>
              <a:picLocks noChangeAspect="1"/>
            </p:cNvPicPr>
            <p:nvPr/>
          </p:nvPicPr>
          <p:blipFill>
            <a:blip r:embed="rId7" cstate="print">
              <a:extLst>
                <a:ext uri="{96DAC541-7B7A-43D3-8B79-37D633B846F1}">
                  <asvg:svgBlip xmlns:asvg="http://schemas.microsoft.com/office/drawing/2016/SVG/main" r:embed="rId8"/>
                </a:ext>
              </a:extLst>
            </a:blip>
            <a:stretch>
              <a:fillRect/>
            </a:stretch>
          </p:blipFill>
          <p:spPr>
            <a:xfrm>
              <a:off x="409575" y="250218"/>
              <a:ext cx="562756" cy="810210"/>
            </a:xfrm>
            <a:prstGeom prst="rect">
              <a:avLst/>
            </a:prstGeom>
          </p:spPr>
        </p:pic>
      </p:grpSp>
      <p:sp>
        <p:nvSpPr>
          <p:cNvPr id="2" name="Rectangle 1">
            <a:extLst>
              <a:ext uri="{FF2B5EF4-FFF2-40B4-BE49-F238E27FC236}">
                <a16:creationId xmlns:a16="http://schemas.microsoft.com/office/drawing/2014/main" id="{E81FA394-E971-4CF3-ADD4-C057575C320F}"/>
              </a:ext>
            </a:extLst>
          </p:cNvPr>
          <p:cNvSpPr/>
          <p:nvPr/>
        </p:nvSpPr>
        <p:spPr>
          <a:xfrm rot="16200000">
            <a:off x="-2144943" y="6117443"/>
            <a:ext cx="5555240" cy="1015663"/>
          </a:xfrm>
          <a:prstGeom prst="rect">
            <a:avLst/>
          </a:prstGeom>
          <a:noFill/>
        </p:spPr>
        <p:txBody>
          <a:bodyPr wrap="none" lIns="91440" tIns="45720" rIns="91440" bIns="45720">
            <a:spAutoFit/>
          </a:bodyPr>
          <a:lstStyle/>
          <a:p>
            <a:pPr algn="ctr"/>
            <a:r>
              <a:rPr lang="hu-HU" sz="6000" dirty="0">
                <a:ln w="10160">
                  <a:solidFill>
                    <a:schemeClr val="accent1"/>
                  </a:solidFill>
                  <a:prstDash val="solid"/>
                </a:ln>
                <a:solidFill>
                  <a:srgbClr val="FFFFFF"/>
                </a:solidFill>
                <a:effectLst>
                  <a:outerShdw blurRad="38100" dist="32000" dir="5400000" algn="tl">
                    <a:srgbClr val="000000">
                      <a:alpha val="30000"/>
                    </a:srgbClr>
                  </a:outerShdw>
                </a:effectLst>
                <a:latin typeface="Montserrat"/>
              </a:rPr>
              <a:t>POLICY BRIEF</a:t>
            </a:r>
            <a:endParaRPr lang="en-US" sz="6000" dirty="0">
              <a:ln w="10160">
                <a:solidFill>
                  <a:schemeClr val="accent1"/>
                </a:solidFill>
                <a:prstDash val="solid"/>
              </a:ln>
              <a:solidFill>
                <a:srgbClr val="FFFFFF"/>
              </a:solidFill>
              <a:effectLst>
                <a:outerShdw blurRad="38100" dist="32000" dir="5400000" algn="tl">
                  <a:srgbClr val="000000">
                    <a:alpha val="30000"/>
                  </a:srgbClr>
                </a:outerShdw>
              </a:effectLst>
              <a:latin typeface="Montserrat"/>
            </a:endParaRPr>
          </a:p>
        </p:txBody>
      </p:sp>
      <p:sp>
        <p:nvSpPr>
          <p:cNvPr id="45" name="Téglalap 120">
            <a:extLst>
              <a:ext uri="{FF2B5EF4-FFF2-40B4-BE49-F238E27FC236}">
                <a16:creationId xmlns:a16="http://schemas.microsoft.com/office/drawing/2014/main" id="{FA304746-6884-43F8-8CF3-6747C8F5B3AE}"/>
              </a:ext>
            </a:extLst>
          </p:cNvPr>
          <p:cNvSpPr/>
          <p:nvPr/>
        </p:nvSpPr>
        <p:spPr>
          <a:xfrm>
            <a:off x="1190625" y="3791458"/>
            <a:ext cx="4426968" cy="1200329"/>
          </a:xfrm>
          <a:prstGeom prst="rect">
            <a:avLst/>
          </a:prstGeom>
        </p:spPr>
        <p:txBody>
          <a:bodyPr wrap="square">
            <a:spAutoFit/>
          </a:bodyPr>
          <a:lstStyle/>
          <a:p>
            <a:pPr>
              <a:spcBef>
                <a:spcPts val="290"/>
              </a:spcBef>
            </a:pPr>
            <a:r>
              <a:rPr lang="fi-FI" sz="1200" spc="-10" dirty="0">
                <a:solidFill>
                  <a:schemeClr val="bg2">
                    <a:lumMod val="25000"/>
                  </a:schemeClr>
                </a:solidFill>
                <a:latin typeface="Montserrat"/>
                <a:cs typeface="Montserrat"/>
              </a:rPr>
              <a:t>Lannan biokaasutuksen on nähty olevan merkittävässä roolissa suomalaisen maidontuotannon hiilijalanjäljen pienentämisessä, mutta korkeat investointikustannukset ja biokaasun kysynnän epävarmuus osoittautuivat Euroopan laajuisen UNISECO-konsortion selvityksessä merkittäväksi kynnykseksi suomen kansallisesta biokaasuohjelmasta huolimatta. </a:t>
            </a:r>
            <a:endParaRPr lang="en-GB" sz="1200" spc="-10" dirty="0">
              <a:solidFill>
                <a:schemeClr val="bg2">
                  <a:lumMod val="25000"/>
                </a:schemeClr>
              </a:solidFill>
              <a:latin typeface="Montserrat"/>
              <a:cs typeface="Montserrat"/>
            </a:endParaRPr>
          </a:p>
        </p:txBody>
      </p:sp>
      <p:sp>
        <p:nvSpPr>
          <p:cNvPr id="47" name="Téglalap 120">
            <a:extLst>
              <a:ext uri="{FF2B5EF4-FFF2-40B4-BE49-F238E27FC236}">
                <a16:creationId xmlns:a16="http://schemas.microsoft.com/office/drawing/2014/main" id="{460312FE-989F-42A2-BCE6-A6E5C9427C40}"/>
              </a:ext>
            </a:extLst>
          </p:cNvPr>
          <p:cNvSpPr/>
          <p:nvPr/>
        </p:nvSpPr>
        <p:spPr>
          <a:xfrm>
            <a:off x="1190626" y="5667482"/>
            <a:ext cx="4491968" cy="4678204"/>
          </a:xfrm>
          <a:prstGeom prst="rect">
            <a:avLst/>
          </a:prstGeom>
        </p:spPr>
        <p:txBody>
          <a:bodyPr wrap="square">
            <a:spAutoFit/>
          </a:bodyPr>
          <a:lstStyle/>
          <a:p>
            <a:pPr>
              <a:spcBef>
                <a:spcPts val="290"/>
              </a:spcBef>
            </a:pPr>
            <a:r>
              <a:rPr lang="fi-FI" sz="1200" spc="-10" dirty="0">
                <a:solidFill>
                  <a:schemeClr val="bg2">
                    <a:lumMod val="25000"/>
                  </a:schemeClr>
                </a:solidFill>
                <a:latin typeface="Montserrat"/>
                <a:cs typeface="Montserrat"/>
              </a:rPr>
              <a:t>Suomen tapaustutkimuksessa tarkasteltiin maitoketjun </a:t>
            </a:r>
            <a:r>
              <a:rPr lang="fi-FI" sz="1200" spc="-10" dirty="0" err="1">
                <a:solidFill>
                  <a:schemeClr val="bg2">
                    <a:lumMod val="25000"/>
                  </a:schemeClr>
                </a:solidFill>
                <a:latin typeface="Montserrat"/>
                <a:cs typeface="Montserrat"/>
              </a:rPr>
              <a:t>agroekologista</a:t>
            </a:r>
            <a:r>
              <a:rPr lang="fi-FI" sz="1200" spc="-10" dirty="0">
                <a:solidFill>
                  <a:schemeClr val="bg2">
                    <a:lumMod val="25000"/>
                  </a:schemeClr>
                </a:solidFill>
                <a:latin typeface="Montserrat"/>
                <a:cs typeface="Montserrat"/>
              </a:rPr>
              <a:t> siirtymää ravinnekierron tehostamisen ja biokaasutuotannon kautta Pohjois-Pohjanmaan alueella. Onnistuessaan biokaasulaitos hanke voi tehostaa ravinteiden kiertoa, vähentää tuotannon kasvihuonekaasupäästöjä lannanvarastoinnista ja korvata fossiilisia tuontipolttoaineita. </a:t>
            </a:r>
          </a:p>
          <a:p>
            <a:pPr>
              <a:spcBef>
                <a:spcPts val="290"/>
              </a:spcBef>
            </a:pPr>
            <a:endParaRPr lang="fi-FI" sz="1200" spc="-10" dirty="0">
              <a:solidFill>
                <a:schemeClr val="bg2">
                  <a:lumMod val="25000"/>
                </a:schemeClr>
              </a:solidFill>
              <a:latin typeface="Montserrat"/>
              <a:cs typeface="Montserrat"/>
            </a:endParaRPr>
          </a:p>
          <a:p>
            <a:pPr>
              <a:spcBef>
                <a:spcPts val="290"/>
              </a:spcBef>
            </a:pPr>
            <a:r>
              <a:rPr lang="fi-FI" sz="1200" spc="-10" dirty="0">
                <a:solidFill>
                  <a:schemeClr val="bg2">
                    <a:lumMod val="25000"/>
                  </a:schemeClr>
                </a:solidFill>
                <a:latin typeface="Montserrat"/>
                <a:cs typeface="Montserrat"/>
              </a:rPr>
              <a:t>Biojalostamoinvestoinnin kannattavuus on monen asian summa. Yksi keskeisistä tutkimuksessa tunnistetuista ongelmista on biokaasun kysynnän epävarmat näkymät ja sen vaikutus kaasun hintaan. Kannattavuutta on lähdetty politiikan siivittämänä hakemaan biokaasun käytöstä liikennepolttoaineena, mutta johtuen kilpailevien käyttövoimaratkaisujen, kuten biodieselin, vedyn ja akkuteknologian nopeasta kehityksestä ja poliittisesta tuesta, biokaasun kilpailukykyä ja kysyntää on vaikea ennustaa huolimatta yleisestä kehityksestä kohti hiilineutraalia yhteiskuntaa.</a:t>
            </a:r>
          </a:p>
          <a:p>
            <a:pPr>
              <a:spcBef>
                <a:spcPts val="290"/>
              </a:spcBef>
            </a:pPr>
            <a:endParaRPr lang="fi-FI" sz="1200" spc="-10" dirty="0">
              <a:solidFill>
                <a:schemeClr val="bg2">
                  <a:lumMod val="25000"/>
                </a:schemeClr>
              </a:solidFill>
              <a:latin typeface="Montserrat"/>
              <a:cs typeface="Montserrat"/>
            </a:endParaRPr>
          </a:p>
          <a:p>
            <a:pPr>
              <a:spcBef>
                <a:spcPts val="290"/>
              </a:spcBef>
            </a:pPr>
            <a:r>
              <a:rPr lang="fi-FI" sz="1200" spc="-10" dirty="0">
                <a:solidFill>
                  <a:schemeClr val="bg2">
                    <a:lumMod val="25000"/>
                  </a:schemeClr>
                </a:solidFill>
                <a:latin typeface="Montserrat"/>
                <a:cs typeface="Montserrat"/>
              </a:rPr>
              <a:t>Tulevaisuudessa maidontuotannon hiilineutraalius voi nousta vielä useammin julkiseen keskusteluun kun maidon juominen Suomessa yleisesti ottaen on vähentymässä ja kaura- ja muiden kasviperäisten osuus juodusta samalla kasvaa. Tällöin kotimaisen kysynnän lasku saattaa korvautua viennillä Kiinaan, jonka osuus suomalaisen maidon viennistä on jo kasvanut osittain korvaamaan Venäjän romahtanutta osuutta.</a:t>
            </a:r>
          </a:p>
        </p:txBody>
      </p:sp>
      <p:sp>
        <p:nvSpPr>
          <p:cNvPr id="50" name="Téglalap 15">
            <a:extLst>
              <a:ext uri="{FF2B5EF4-FFF2-40B4-BE49-F238E27FC236}">
                <a16:creationId xmlns:a16="http://schemas.microsoft.com/office/drawing/2014/main" id="{5BAEDBFE-7232-4DC6-A8D2-FE2B5D7CCD28}"/>
              </a:ext>
            </a:extLst>
          </p:cNvPr>
          <p:cNvSpPr/>
          <p:nvPr/>
        </p:nvSpPr>
        <p:spPr>
          <a:xfrm>
            <a:off x="99356" y="3274613"/>
            <a:ext cx="7438330" cy="276999"/>
          </a:xfrm>
          <a:prstGeom prst="rect">
            <a:avLst/>
          </a:prstGeom>
        </p:spPr>
        <p:txBody>
          <a:bodyPr wrap="square">
            <a:spAutoFit/>
          </a:bodyPr>
          <a:lstStyle/>
          <a:p>
            <a:r>
              <a:rPr lang="hu-HU" sz="1200" dirty="0">
                <a:solidFill>
                  <a:schemeClr val="bg1"/>
                </a:solidFill>
                <a:effectLst>
                  <a:outerShdw blurRad="38100" dist="38100" dir="2700000" algn="tl">
                    <a:srgbClr val="000000">
                      <a:alpha val="43137"/>
                    </a:srgbClr>
                  </a:outerShdw>
                </a:effectLst>
                <a:latin typeface="Montserrat"/>
              </a:rPr>
              <a:t>Understanding and Improving the Sustainability of Agro-ecological Farming Systems in the EU</a:t>
            </a:r>
            <a:endParaRPr lang="en-US" sz="1200" dirty="0">
              <a:solidFill>
                <a:schemeClr val="bg1"/>
              </a:solidFill>
              <a:effectLst>
                <a:outerShdw blurRad="38100" dist="38100" dir="2700000" algn="tl">
                  <a:srgbClr val="000000">
                    <a:alpha val="43137"/>
                  </a:srgbClr>
                </a:outerShdw>
              </a:effectLst>
              <a:latin typeface="Montserrat"/>
            </a:endParaRPr>
          </a:p>
        </p:txBody>
      </p:sp>
      <p:sp>
        <p:nvSpPr>
          <p:cNvPr id="52" name="Téglalap 15">
            <a:extLst>
              <a:ext uri="{FF2B5EF4-FFF2-40B4-BE49-F238E27FC236}">
                <a16:creationId xmlns:a16="http://schemas.microsoft.com/office/drawing/2014/main" id="{90DA7B61-4B58-4463-8C44-585C0B2BCFDB}"/>
              </a:ext>
            </a:extLst>
          </p:cNvPr>
          <p:cNvSpPr/>
          <p:nvPr/>
        </p:nvSpPr>
        <p:spPr>
          <a:xfrm>
            <a:off x="6265636" y="3010057"/>
            <a:ext cx="1210136" cy="215444"/>
          </a:xfrm>
          <a:prstGeom prst="rect">
            <a:avLst/>
          </a:prstGeom>
        </p:spPr>
        <p:txBody>
          <a:bodyPr wrap="square">
            <a:spAutoFit/>
          </a:bodyPr>
          <a:lstStyle/>
          <a:p>
            <a:pPr algn="r"/>
            <a:r>
              <a:rPr lang="fi-FI" sz="800" dirty="0">
                <a:solidFill>
                  <a:schemeClr val="bg1"/>
                </a:solidFill>
                <a:latin typeface="Montserrat Light"/>
              </a:rPr>
              <a:t>Kuva</a:t>
            </a:r>
            <a:r>
              <a:rPr lang="hu-HU" sz="800" dirty="0">
                <a:solidFill>
                  <a:schemeClr val="bg1"/>
                </a:solidFill>
                <a:latin typeface="Montserrat Light"/>
              </a:rPr>
              <a:t>: </a:t>
            </a:r>
            <a:r>
              <a:rPr lang="fi-FI" sz="800" dirty="0">
                <a:solidFill>
                  <a:schemeClr val="bg1"/>
                </a:solidFill>
                <a:latin typeface="Montserrat Light"/>
              </a:rPr>
              <a:t>Erika Winquist</a:t>
            </a:r>
            <a:endParaRPr lang="en-US" sz="800" dirty="0">
              <a:solidFill>
                <a:schemeClr val="bg1"/>
              </a:solidFill>
              <a:latin typeface="Montserrat Light"/>
            </a:endParaRPr>
          </a:p>
        </p:txBody>
      </p:sp>
      <p:sp>
        <p:nvSpPr>
          <p:cNvPr id="57" name="Rectangle 56">
            <a:extLst>
              <a:ext uri="{FF2B5EF4-FFF2-40B4-BE49-F238E27FC236}">
                <a16:creationId xmlns:a16="http://schemas.microsoft.com/office/drawing/2014/main" id="{EEE10406-4340-4FA4-AAA5-CA5AFE047E6E}"/>
              </a:ext>
            </a:extLst>
          </p:cNvPr>
          <p:cNvSpPr/>
          <p:nvPr/>
        </p:nvSpPr>
        <p:spPr>
          <a:xfrm>
            <a:off x="1290324" y="5234673"/>
            <a:ext cx="4326186" cy="415498"/>
          </a:xfrm>
          <a:prstGeom prst="rect">
            <a:avLst/>
          </a:prstGeom>
          <a:noFill/>
        </p:spPr>
        <p:txBody>
          <a:bodyPr wrap="square" lIns="91440" tIns="45720" rIns="91440" bIns="45720">
            <a:spAutoFit/>
          </a:bodyPr>
          <a:lstStyle/>
          <a:p>
            <a:pPr algn="r"/>
            <a:r>
              <a:rPr lang="fi-FI" sz="2000" dirty="0">
                <a:ln>
                  <a:solidFill>
                    <a:srgbClr val="4472C4"/>
                  </a:solidFill>
                </a:ln>
                <a:latin typeface="Montserrat"/>
              </a:rPr>
              <a:t>TUTKIMUSTULOKSIA</a:t>
            </a:r>
            <a:endParaRPr lang="en-US" sz="2000" dirty="0">
              <a:ln>
                <a:solidFill>
                  <a:srgbClr val="4472C4"/>
                </a:solidFill>
              </a:ln>
              <a:latin typeface="Montserrat"/>
            </a:endParaRPr>
          </a:p>
        </p:txBody>
      </p:sp>
      <p:sp>
        <p:nvSpPr>
          <p:cNvPr id="36" name="Téglalap 120">
            <a:extLst>
              <a:ext uri="{FF2B5EF4-FFF2-40B4-BE49-F238E27FC236}">
                <a16:creationId xmlns:a16="http://schemas.microsoft.com/office/drawing/2014/main" id="{B322C566-5242-47A5-9D0B-9A9425113B7C}"/>
              </a:ext>
            </a:extLst>
          </p:cNvPr>
          <p:cNvSpPr/>
          <p:nvPr/>
        </p:nvSpPr>
        <p:spPr>
          <a:xfrm>
            <a:off x="5854876" y="3798154"/>
            <a:ext cx="1551617" cy="5940088"/>
          </a:xfrm>
          <a:prstGeom prst="rect">
            <a:avLst/>
          </a:prstGeom>
        </p:spPr>
        <p:txBody>
          <a:bodyPr wrap="square">
            <a:spAutoFit/>
          </a:bodyPr>
          <a:lstStyle/>
          <a:p>
            <a:pPr>
              <a:spcBef>
                <a:spcPts val="1200"/>
              </a:spcBef>
            </a:pPr>
            <a:r>
              <a:rPr lang="en-GB" sz="1200" b="1" spc="-10" dirty="0" err="1">
                <a:solidFill>
                  <a:schemeClr val="bg2">
                    <a:lumMod val="25000"/>
                  </a:schemeClr>
                </a:solidFill>
                <a:latin typeface="Montserrat"/>
                <a:cs typeface="Montserrat"/>
              </a:rPr>
              <a:t>Tekijät</a:t>
            </a:r>
            <a:r>
              <a:rPr lang="en-GB" sz="1200" b="1" spc="-10" dirty="0">
                <a:solidFill>
                  <a:schemeClr val="bg2">
                    <a:lumMod val="25000"/>
                  </a:schemeClr>
                </a:solidFill>
                <a:latin typeface="Montserrat"/>
                <a:cs typeface="Montserrat"/>
              </a:rPr>
              <a:t>: </a:t>
            </a:r>
          </a:p>
          <a:p>
            <a:pPr>
              <a:spcBef>
                <a:spcPts val="1200"/>
              </a:spcBef>
            </a:pPr>
            <a:r>
              <a:rPr lang="en-GB" sz="1200" spc="-10" dirty="0">
                <a:solidFill>
                  <a:schemeClr val="bg2">
                    <a:lumMod val="25000"/>
                  </a:schemeClr>
                </a:solidFill>
                <a:latin typeface="Montserrat"/>
                <a:cs typeface="Montserrat"/>
              </a:rPr>
              <a:t>Janne </a:t>
            </a:r>
            <a:r>
              <a:rPr lang="en-GB" sz="1200" spc="-10" dirty="0" err="1">
                <a:solidFill>
                  <a:schemeClr val="bg2">
                    <a:lumMod val="25000"/>
                  </a:schemeClr>
                </a:solidFill>
                <a:latin typeface="Montserrat"/>
                <a:cs typeface="Montserrat"/>
              </a:rPr>
              <a:t>Helin,Pasi</a:t>
            </a:r>
            <a:r>
              <a:rPr lang="en-GB" sz="1200" spc="-10" dirty="0">
                <a:solidFill>
                  <a:schemeClr val="bg2">
                    <a:lumMod val="25000"/>
                  </a:schemeClr>
                </a:solidFill>
                <a:latin typeface="Montserrat"/>
                <a:cs typeface="Montserrat"/>
              </a:rPr>
              <a:t> Rikkonen, Janne </a:t>
            </a:r>
            <a:r>
              <a:rPr lang="en-GB" sz="1200" spc="-10" dirty="0" err="1">
                <a:solidFill>
                  <a:schemeClr val="bg2">
                    <a:lumMod val="25000"/>
                  </a:schemeClr>
                </a:solidFill>
                <a:latin typeface="Montserrat"/>
                <a:cs typeface="Montserrat"/>
              </a:rPr>
              <a:t>Artell</a:t>
            </a:r>
            <a:endParaRPr lang="en-GB" sz="1200" spc="-10" dirty="0">
              <a:solidFill>
                <a:schemeClr val="bg2">
                  <a:lumMod val="25000"/>
                </a:schemeClr>
              </a:solidFill>
              <a:latin typeface="Montserrat"/>
              <a:cs typeface="Montserrat"/>
            </a:endParaRPr>
          </a:p>
          <a:p>
            <a:pPr>
              <a:spcBef>
                <a:spcPts val="1200"/>
              </a:spcBef>
            </a:pPr>
            <a:r>
              <a:rPr lang="en-GB" sz="1200" b="1" spc="-10" dirty="0">
                <a:solidFill>
                  <a:schemeClr val="bg2">
                    <a:lumMod val="25000"/>
                  </a:schemeClr>
                </a:solidFill>
                <a:latin typeface="Montserrat"/>
                <a:cs typeface="Montserrat"/>
              </a:rPr>
              <a:t>Maa</a:t>
            </a:r>
            <a:r>
              <a:rPr lang="en-GB" sz="1200" spc="-10" dirty="0">
                <a:solidFill>
                  <a:schemeClr val="bg2">
                    <a:lumMod val="25000"/>
                  </a:schemeClr>
                </a:solidFill>
                <a:latin typeface="Montserrat"/>
                <a:cs typeface="Montserrat"/>
              </a:rPr>
              <a:t>:</a:t>
            </a:r>
            <a:br>
              <a:rPr lang="hu-HU" sz="1200" spc="-10" dirty="0">
                <a:solidFill>
                  <a:schemeClr val="bg2">
                    <a:lumMod val="25000"/>
                  </a:schemeClr>
                </a:solidFill>
                <a:latin typeface="Montserrat"/>
                <a:cs typeface="Montserrat"/>
              </a:rPr>
            </a:br>
            <a:r>
              <a:rPr lang="fi-FI" sz="1200" spc="-10" dirty="0">
                <a:solidFill>
                  <a:schemeClr val="bg2">
                    <a:lumMod val="25000"/>
                  </a:schemeClr>
                </a:solidFill>
                <a:latin typeface="Montserrat"/>
                <a:cs typeface="Montserrat"/>
              </a:rPr>
              <a:t>Suomi</a:t>
            </a:r>
            <a:endParaRPr lang="en-GB" sz="1200" spc="-10" dirty="0">
              <a:solidFill>
                <a:schemeClr val="bg2">
                  <a:lumMod val="25000"/>
                </a:schemeClr>
              </a:solidFill>
              <a:latin typeface="Montserrat"/>
              <a:cs typeface="Montserrat"/>
            </a:endParaRPr>
          </a:p>
          <a:p>
            <a:pPr>
              <a:spcBef>
                <a:spcPts val="1200"/>
              </a:spcBef>
            </a:pPr>
            <a:r>
              <a:rPr lang="en-GB" sz="1200" b="1" spc="-10" dirty="0">
                <a:solidFill>
                  <a:schemeClr val="bg2">
                    <a:lumMod val="25000"/>
                  </a:schemeClr>
                </a:solidFill>
                <a:latin typeface="Montserrat"/>
                <a:cs typeface="Montserrat"/>
              </a:rPr>
              <a:t>UNISECO </a:t>
            </a:r>
            <a:r>
              <a:rPr lang="en-GB" sz="1200" b="1" spc="-10" dirty="0" err="1">
                <a:solidFill>
                  <a:schemeClr val="bg2">
                    <a:lumMod val="25000"/>
                  </a:schemeClr>
                </a:solidFill>
                <a:latin typeface="Montserrat"/>
                <a:cs typeface="Montserrat"/>
              </a:rPr>
              <a:t>hankkeen</a:t>
            </a:r>
            <a:r>
              <a:rPr lang="en-GB" sz="1200" b="1" spc="-10" dirty="0">
                <a:solidFill>
                  <a:schemeClr val="bg2">
                    <a:lumMod val="25000"/>
                  </a:schemeClr>
                </a:solidFill>
                <a:latin typeface="Montserrat"/>
                <a:cs typeface="Montserrat"/>
              </a:rPr>
              <a:t> </a:t>
            </a:r>
            <a:r>
              <a:rPr lang="en-GB" sz="1200" b="1" spc="-10" dirty="0" err="1">
                <a:solidFill>
                  <a:schemeClr val="bg2">
                    <a:lumMod val="25000"/>
                  </a:schemeClr>
                </a:solidFill>
                <a:latin typeface="Montserrat"/>
                <a:cs typeface="Montserrat"/>
              </a:rPr>
              <a:t>tapaustutkimus</a:t>
            </a:r>
            <a:r>
              <a:rPr lang="en-GB" sz="1200" b="1" spc="-10" dirty="0">
                <a:solidFill>
                  <a:schemeClr val="bg2">
                    <a:lumMod val="25000"/>
                  </a:schemeClr>
                </a:solidFill>
                <a:latin typeface="Montserrat"/>
                <a:cs typeface="Montserrat"/>
              </a:rPr>
              <a:t>:</a:t>
            </a:r>
            <a:endParaRPr lang="en-GB" sz="1200" spc="-10" dirty="0">
              <a:solidFill>
                <a:schemeClr val="bg2">
                  <a:lumMod val="25000"/>
                </a:schemeClr>
              </a:solidFill>
              <a:latin typeface="Montserrat"/>
              <a:cs typeface="Montserrat"/>
            </a:endParaRPr>
          </a:p>
          <a:p>
            <a:pPr>
              <a:spcBef>
                <a:spcPts val="1200"/>
              </a:spcBef>
            </a:pPr>
            <a:r>
              <a:rPr lang="en-GB" sz="1200" spc="-10" dirty="0" err="1">
                <a:solidFill>
                  <a:schemeClr val="bg2">
                    <a:lumMod val="25000"/>
                  </a:schemeClr>
                </a:solidFill>
                <a:latin typeface="Montserrat"/>
                <a:cs typeface="Montserrat"/>
              </a:rPr>
              <a:t>Biojalostamo</a:t>
            </a:r>
            <a:r>
              <a:rPr lang="en-GB" sz="1200" spc="-10" dirty="0">
                <a:solidFill>
                  <a:schemeClr val="bg2">
                    <a:lumMod val="25000"/>
                  </a:schemeClr>
                </a:solidFill>
                <a:latin typeface="Montserrat"/>
                <a:cs typeface="Montserrat"/>
              </a:rPr>
              <a:t> </a:t>
            </a:r>
            <a:r>
              <a:rPr lang="en-GB" sz="1200" spc="-10" dirty="0" err="1">
                <a:solidFill>
                  <a:schemeClr val="bg2">
                    <a:lumMod val="25000"/>
                  </a:schemeClr>
                </a:solidFill>
                <a:latin typeface="Montserrat"/>
                <a:cs typeface="Montserrat"/>
              </a:rPr>
              <a:t>Nivalassa</a:t>
            </a:r>
            <a:r>
              <a:rPr lang="en-GB" sz="1200" spc="-10" dirty="0">
                <a:solidFill>
                  <a:schemeClr val="bg2">
                    <a:lumMod val="25000"/>
                  </a:schemeClr>
                </a:solidFill>
                <a:latin typeface="Montserrat"/>
                <a:cs typeface="Montserrat"/>
              </a:rPr>
              <a:t> </a:t>
            </a:r>
            <a:r>
              <a:rPr lang="en-GB" sz="1200" spc="-10" dirty="0" err="1">
                <a:solidFill>
                  <a:schemeClr val="bg2">
                    <a:lumMod val="25000"/>
                  </a:schemeClr>
                </a:solidFill>
                <a:latin typeface="Montserrat"/>
                <a:cs typeface="Montserrat"/>
              </a:rPr>
              <a:t>ratkaisuna</a:t>
            </a:r>
            <a:r>
              <a:rPr lang="en-GB" sz="1200" spc="-10" dirty="0">
                <a:solidFill>
                  <a:schemeClr val="bg2">
                    <a:lumMod val="25000"/>
                  </a:schemeClr>
                </a:solidFill>
                <a:latin typeface="Montserrat"/>
                <a:cs typeface="Montserrat"/>
              </a:rPr>
              <a:t> </a:t>
            </a:r>
            <a:r>
              <a:rPr lang="en-GB" sz="1200" spc="-10" dirty="0" err="1">
                <a:solidFill>
                  <a:schemeClr val="bg2">
                    <a:lumMod val="25000"/>
                  </a:schemeClr>
                </a:solidFill>
                <a:latin typeface="Montserrat"/>
                <a:cs typeface="Montserrat"/>
              </a:rPr>
              <a:t>maidontuotannon</a:t>
            </a:r>
            <a:r>
              <a:rPr lang="en-GB" sz="1200" spc="-10" dirty="0">
                <a:solidFill>
                  <a:schemeClr val="bg2">
                    <a:lumMod val="25000"/>
                  </a:schemeClr>
                </a:solidFill>
                <a:latin typeface="Montserrat"/>
                <a:cs typeface="Montserrat"/>
              </a:rPr>
              <a:t> </a:t>
            </a:r>
            <a:r>
              <a:rPr lang="en-GB" sz="1200" spc="-10" dirty="0" err="1">
                <a:solidFill>
                  <a:schemeClr val="bg2">
                    <a:lumMod val="25000"/>
                  </a:schemeClr>
                </a:solidFill>
                <a:latin typeface="Montserrat"/>
                <a:cs typeface="Montserrat"/>
              </a:rPr>
              <a:t>kestävyysongelmiin</a:t>
            </a:r>
            <a:endParaRPr lang="en-GB" sz="1200" spc="-10" dirty="0">
              <a:solidFill>
                <a:schemeClr val="bg2">
                  <a:lumMod val="25000"/>
                </a:schemeClr>
              </a:solidFill>
              <a:latin typeface="Montserrat"/>
              <a:cs typeface="Montserrat"/>
            </a:endParaRPr>
          </a:p>
          <a:p>
            <a:pPr>
              <a:spcBef>
                <a:spcPts val="1200"/>
              </a:spcBef>
            </a:pPr>
            <a:r>
              <a:rPr lang="en-GB" sz="1200" b="1" spc="-10" dirty="0" err="1">
                <a:solidFill>
                  <a:schemeClr val="bg2">
                    <a:lumMod val="25000"/>
                  </a:schemeClr>
                </a:solidFill>
                <a:latin typeface="Montserrat"/>
                <a:cs typeface="Montserrat"/>
              </a:rPr>
              <a:t>Kielet</a:t>
            </a:r>
            <a:r>
              <a:rPr lang="en-GB" sz="1200" b="1" spc="-10" dirty="0">
                <a:solidFill>
                  <a:schemeClr val="bg2">
                    <a:lumMod val="25000"/>
                  </a:schemeClr>
                </a:solidFill>
                <a:latin typeface="Montserrat"/>
                <a:cs typeface="Montserrat"/>
              </a:rPr>
              <a:t>:</a:t>
            </a:r>
            <a:br>
              <a:rPr lang="hu-HU" sz="1200" spc="-10" dirty="0">
                <a:solidFill>
                  <a:schemeClr val="bg2">
                    <a:lumMod val="25000"/>
                  </a:schemeClr>
                </a:solidFill>
                <a:latin typeface="Montserrat"/>
                <a:cs typeface="Montserrat"/>
              </a:rPr>
            </a:br>
            <a:r>
              <a:rPr lang="hu-HU" sz="1200" spc="-10" dirty="0">
                <a:solidFill>
                  <a:schemeClr val="bg2">
                    <a:lumMod val="25000"/>
                  </a:schemeClr>
                </a:solidFill>
                <a:latin typeface="Montserrat"/>
                <a:cs typeface="Montserrat"/>
              </a:rPr>
              <a:t>EN, </a:t>
            </a:r>
            <a:r>
              <a:rPr lang="fi-FI" sz="1200" spc="-10" dirty="0">
                <a:solidFill>
                  <a:schemeClr val="bg2">
                    <a:lumMod val="25000"/>
                  </a:schemeClr>
                </a:solidFill>
                <a:latin typeface="Montserrat"/>
                <a:cs typeface="Montserrat"/>
              </a:rPr>
              <a:t>FI</a:t>
            </a:r>
            <a:endParaRPr lang="hu-HU" sz="1200" spc="-10" dirty="0">
              <a:solidFill>
                <a:schemeClr val="bg2">
                  <a:lumMod val="25000"/>
                </a:schemeClr>
              </a:solidFill>
              <a:latin typeface="Montserrat"/>
              <a:cs typeface="Montserrat"/>
            </a:endParaRPr>
          </a:p>
          <a:p>
            <a:pPr>
              <a:spcBef>
                <a:spcPts val="1200"/>
              </a:spcBef>
            </a:pPr>
            <a:r>
              <a:rPr lang="en-GB" sz="1200" b="1" spc="-10" dirty="0" err="1">
                <a:solidFill>
                  <a:schemeClr val="bg2">
                    <a:lumMod val="25000"/>
                  </a:schemeClr>
                </a:solidFill>
                <a:latin typeface="Montserrat"/>
                <a:cs typeface="Montserrat"/>
              </a:rPr>
              <a:t>Julkaisuvuosi</a:t>
            </a:r>
            <a:r>
              <a:rPr lang="en-GB" sz="1200" b="1" spc="-10" dirty="0">
                <a:solidFill>
                  <a:schemeClr val="bg2">
                    <a:lumMod val="25000"/>
                  </a:schemeClr>
                </a:solidFill>
                <a:latin typeface="Montserrat"/>
                <a:cs typeface="Montserrat"/>
              </a:rPr>
              <a:t>:</a:t>
            </a:r>
            <a:br>
              <a:rPr lang="hu-HU" sz="1200" spc="-10" dirty="0">
                <a:solidFill>
                  <a:schemeClr val="bg2">
                    <a:lumMod val="25000"/>
                  </a:schemeClr>
                </a:solidFill>
                <a:latin typeface="Montserrat"/>
                <a:cs typeface="Montserrat"/>
              </a:rPr>
            </a:br>
            <a:r>
              <a:rPr lang="en-GB" sz="1200" spc="-10" dirty="0">
                <a:solidFill>
                  <a:schemeClr val="bg2">
                    <a:lumMod val="25000"/>
                  </a:schemeClr>
                </a:solidFill>
                <a:latin typeface="Montserrat"/>
                <a:cs typeface="Montserrat"/>
              </a:rPr>
              <a:t>2</a:t>
            </a:r>
            <a:r>
              <a:rPr lang="hu-HU" sz="1200" spc="-10" dirty="0">
                <a:solidFill>
                  <a:schemeClr val="bg2">
                    <a:lumMod val="25000"/>
                  </a:schemeClr>
                </a:solidFill>
                <a:latin typeface="Montserrat"/>
                <a:cs typeface="Montserrat"/>
              </a:rPr>
              <a:t>021</a:t>
            </a:r>
          </a:p>
          <a:p>
            <a:pPr>
              <a:spcBef>
                <a:spcPts val="1200"/>
              </a:spcBef>
            </a:pPr>
            <a:r>
              <a:rPr lang="en-GB" sz="1200" b="1" spc="-10" dirty="0" err="1">
                <a:solidFill>
                  <a:schemeClr val="bg2">
                    <a:lumMod val="25000"/>
                  </a:schemeClr>
                </a:solidFill>
                <a:latin typeface="Montserrat"/>
                <a:cs typeface="Montserrat"/>
              </a:rPr>
              <a:t>Julkaisija</a:t>
            </a:r>
            <a:r>
              <a:rPr lang="hu-HU" sz="1200" b="1" spc="-10" dirty="0">
                <a:solidFill>
                  <a:schemeClr val="bg2">
                    <a:lumMod val="25000"/>
                  </a:schemeClr>
                </a:solidFill>
                <a:latin typeface="Montserrat"/>
                <a:cs typeface="Montserrat"/>
              </a:rPr>
              <a:t>:</a:t>
            </a:r>
            <a:br>
              <a:rPr lang="hu-HU" sz="1200" spc="-10" dirty="0">
                <a:solidFill>
                  <a:schemeClr val="bg2">
                    <a:lumMod val="25000"/>
                  </a:schemeClr>
                </a:solidFill>
                <a:latin typeface="Montserrat"/>
                <a:cs typeface="Montserrat"/>
              </a:rPr>
            </a:br>
            <a:r>
              <a:rPr lang="hu-HU" sz="1200" spc="-10" dirty="0">
                <a:solidFill>
                  <a:schemeClr val="bg2">
                    <a:lumMod val="25000"/>
                  </a:schemeClr>
                </a:solidFill>
                <a:latin typeface="Montserrat"/>
                <a:cs typeface="Montserrat"/>
              </a:rPr>
              <a:t>UNISECO </a:t>
            </a:r>
            <a:r>
              <a:rPr lang="fi-FI" sz="1200" spc="-10" dirty="0">
                <a:solidFill>
                  <a:schemeClr val="bg2">
                    <a:lumMod val="25000"/>
                  </a:schemeClr>
                </a:solidFill>
                <a:latin typeface="Montserrat"/>
                <a:cs typeface="Montserrat"/>
              </a:rPr>
              <a:t>hanke</a:t>
            </a:r>
            <a:endParaRPr lang="en-GB" sz="1200" spc="-10" dirty="0">
              <a:solidFill>
                <a:schemeClr val="bg2">
                  <a:lumMod val="25000"/>
                </a:schemeClr>
              </a:solidFill>
              <a:latin typeface="Montserrat"/>
              <a:cs typeface="Montserrat"/>
            </a:endParaRPr>
          </a:p>
          <a:p>
            <a:pPr>
              <a:spcBef>
                <a:spcPts val="290"/>
              </a:spcBef>
            </a:pPr>
            <a:endParaRPr lang="en-GB" sz="1200" spc="-10" dirty="0">
              <a:solidFill>
                <a:schemeClr val="bg2">
                  <a:lumMod val="25000"/>
                </a:schemeClr>
              </a:solidFill>
              <a:latin typeface="Montserrat"/>
              <a:cs typeface="Montserrat"/>
            </a:endParaRPr>
          </a:p>
          <a:p>
            <a:pPr>
              <a:spcBef>
                <a:spcPts val="290"/>
              </a:spcBef>
            </a:pPr>
            <a:r>
              <a:rPr lang="fi-FI" sz="1200" i="1" spc="-10" dirty="0">
                <a:solidFill>
                  <a:schemeClr val="bg2">
                    <a:lumMod val="25000"/>
                  </a:schemeClr>
                </a:solidFill>
                <a:latin typeface="Montserrat"/>
                <a:cs typeface="Montserrat"/>
              </a:rPr>
              <a:t>Jos sinulla on kysymyksiä tapaustutkimuksesta ota yhteyttä sähköpostilla:</a:t>
            </a:r>
            <a:endParaRPr lang="en-GB" sz="1200" i="1" spc="-10" dirty="0">
              <a:solidFill>
                <a:schemeClr val="bg2">
                  <a:lumMod val="25000"/>
                </a:schemeClr>
              </a:solidFill>
              <a:latin typeface="Montserrat"/>
              <a:cs typeface="Montserrat"/>
            </a:endParaRPr>
          </a:p>
          <a:p>
            <a:pPr>
              <a:spcBef>
                <a:spcPts val="290"/>
              </a:spcBef>
            </a:pPr>
            <a:r>
              <a:rPr lang="en-GB" sz="1200" b="1" spc="-10" dirty="0" err="1">
                <a:solidFill>
                  <a:schemeClr val="bg2">
                    <a:lumMod val="25000"/>
                  </a:schemeClr>
                </a:solidFill>
                <a:latin typeface="Montserrat"/>
                <a:cs typeface="Montserrat"/>
              </a:rPr>
              <a:t>sähköposti</a:t>
            </a:r>
            <a:r>
              <a:rPr lang="hu-HU" sz="1200" b="1" spc="-10" dirty="0">
                <a:solidFill>
                  <a:schemeClr val="bg2">
                    <a:lumMod val="25000"/>
                  </a:schemeClr>
                </a:solidFill>
                <a:latin typeface="Montserrat"/>
                <a:cs typeface="Montserrat"/>
              </a:rPr>
              <a:t>:</a:t>
            </a:r>
            <a:endParaRPr lang="en-GB" sz="1200" b="1" spc="-10" dirty="0">
              <a:solidFill>
                <a:schemeClr val="bg2">
                  <a:lumMod val="25000"/>
                </a:schemeClr>
              </a:solidFill>
              <a:latin typeface="Montserrat"/>
              <a:cs typeface="Montserrat"/>
            </a:endParaRPr>
          </a:p>
          <a:p>
            <a:pPr>
              <a:spcBef>
                <a:spcPts val="290"/>
              </a:spcBef>
            </a:pPr>
            <a:r>
              <a:rPr lang="en-GB" sz="1200" spc="-10" dirty="0">
                <a:solidFill>
                  <a:schemeClr val="bg2">
                    <a:lumMod val="25000"/>
                  </a:schemeClr>
                </a:solidFill>
                <a:latin typeface="Montserrat"/>
                <a:cs typeface="Montserrat"/>
              </a:rPr>
              <a:t>Janne.Helin@luke.fi</a:t>
            </a:r>
          </a:p>
        </p:txBody>
      </p:sp>
    </p:spTree>
    <p:extLst>
      <p:ext uri="{BB962C8B-B14F-4D97-AF65-F5344CB8AC3E}">
        <p14:creationId xmlns:p14="http://schemas.microsoft.com/office/powerpoint/2010/main" val="96414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Kép 204">
            <a:extLst>
              <a:ext uri="{FF2B5EF4-FFF2-40B4-BE49-F238E27FC236}">
                <a16:creationId xmlns:a16="http://schemas.microsoft.com/office/drawing/2014/main" id="{4643AC8A-F0B7-4263-BF8C-3C4A757E2F6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3551555" y="6713530"/>
            <a:ext cx="4008120" cy="3974465"/>
          </a:xfrm>
          <a:prstGeom prst="rect">
            <a:avLst/>
          </a:prstGeom>
        </p:spPr>
      </p:pic>
      <p:sp>
        <p:nvSpPr>
          <p:cNvPr id="2" name="Szövegdoboz 16">
            <a:extLst>
              <a:ext uri="{FF2B5EF4-FFF2-40B4-BE49-F238E27FC236}">
                <a16:creationId xmlns:a16="http://schemas.microsoft.com/office/drawing/2014/main" id="{299574EA-FD8B-405E-AD0B-597E64646D14}"/>
              </a:ext>
            </a:extLst>
          </p:cNvPr>
          <p:cNvSpPr txBox="1"/>
          <p:nvPr/>
        </p:nvSpPr>
        <p:spPr>
          <a:xfrm>
            <a:off x="1259527" y="8127611"/>
            <a:ext cx="5960670" cy="1815882"/>
          </a:xfrm>
          <a:prstGeom prst="rect">
            <a:avLst/>
          </a:prstGeom>
          <a:noFill/>
        </p:spPr>
        <p:txBody>
          <a:bodyPr wrap="square" rtlCol="0">
            <a:spAutoFit/>
          </a:bodyPr>
          <a:lstStyle/>
          <a:p>
            <a:pPr algn="just"/>
            <a:r>
              <a:rPr lang="en-GB" sz="800" b="1" spc="-10" dirty="0">
                <a:solidFill>
                  <a:schemeClr val="bg2">
                    <a:lumMod val="25000"/>
                  </a:schemeClr>
                </a:solidFill>
                <a:latin typeface="Montserrat"/>
                <a:cs typeface="Montserrat"/>
              </a:rPr>
              <a:t>UNISECO </a:t>
            </a:r>
            <a:r>
              <a:rPr lang="en-GB" sz="800" b="1" spc="-10" dirty="0" err="1">
                <a:solidFill>
                  <a:schemeClr val="bg2">
                    <a:lumMod val="25000"/>
                  </a:schemeClr>
                </a:solidFill>
                <a:latin typeface="Montserrat"/>
                <a:cs typeface="Montserrat"/>
              </a:rPr>
              <a:t>hankkeesta</a:t>
            </a:r>
            <a:r>
              <a:rPr lang="en-GB" sz="800" b="1" spc="-10" dirty="0">
                <a:solidFill>
                  <a:schemeClr val="bg2">
                    <a:lumMod val="25000"/>
                  </a:schemeClr>
                </a:solidFill>
                <a:latin typeface="Montserrat"/>
                <a:cs typeface="Montserrat"/>
              </a:rPr>
              <a:t>:</a:t>
            </a:r>
          </a:p>
          <a:p>
            <a:pPr algn="just"/>
            <a:r>
              <a:rPr lang="en-GB" sz="800" spc="-10" dirty="0">
                <a:solidFill>
                  <a:schemeClr val="bg2">
                    <a:lumMod val="25000"/>
                  </a:schemeClr>
                </a:solidFill>
                <a:latin typeface="Montserrat"/>
                <a:cs typeface="Montserrat"/>
              </a:rPr>
              <a:t>UNISECO is a European research project aiming to develop innovative approaches to enhance the understanding of socio-economic and policy drivers and barriers for further development and implementation of agro-ecological practices in EU farming systems.  </a:t>
            </a:r>
          </a:p>
          <a:p>
            <a:pPr algn="just"/>
            <a:endParaRPr lang="en-US" sz="800" dirty="0">
              <a:latin typeface="Montserrat"/>
            </a:endParaRPr>
          </a:p>
          <a:p>
            <a:pPr algn="just"/>
            <a:r>
              <a:rPr lang="fi-FI" sz="800" dirty="0">
                <a:latin typeface="Montserrat"/>
              </a:rPr>
              <a:t>Hankekoordinaattori</a:t>
            </a:r>
            <a:r>
              <a:rPr lang="hu-HU" sz="800" dirty="0">
                <a:latin typeface="Montserrat"/>
              </a:rPr>
              <a:t>: </a:t>
            </a:r>
            <a:r>
              <a:rPr lang="en-GB" sz="800" dirty="0">
                <a:latin typeface="Montserrat"/>
              </a:rPr>
              <a:t>Dr Gerald Schwarz</a:t>
            </a:r>
            <a:r>
              <a:rPr lang="hu-HU" sz="800" dirty="0">
                <a:latin typeface="Montserrat"/>
              </a:rPr>
              <a:t> // </a:t>
            </a:r>
            <a:r>
              <a:rPr lang="en-GB" sz="800" dirty="0">
                <a:latin typeface="Montserrat"/>
              </a:rPr>
              <a:t>Email: gerald.schwarz@thuenen.de</a:t>
            </a:r>
            <a:r>
              <a:rPr lang="hu-HU" sz="800" dirty="0">
                <a:latin typeface="Montserrat"/>
              </a:rPr>
              <a:t> // </a:t>
            </a:r>
            <a:r>
              <a:rPr lang="en-GB" sz="800" dirty="0">
                <a:latin typeface="Montserrat"/>
              </a:rPr>
              <a:t>Puh: +49 531 596 5140 </a:t>
            </a:r>
            <a:r>
              <a:rPr lang="hu-HU" sz="800" dirty="0">
                <a:latin typeface="Montserrat"/>
              </a:rPr>
              <a:t>// </a:t>
            </a:r>
            <a:r>
              <a:rPr lang="en-GB" sz="800" dirty="0" err="1">
                <a:latin typeface="Montserrat"/>
              </a:rPr>
              <a:t>Thünen</a:t>
            </a:r>
            <a:r>
              <a:rPr lang="en-GB" sz="800" dirty="0">
                <a:latin typeface="Montserrat"/>
              </a:rPr>
              <a:t> Institute</a:t>
            </a:r>
            <a:r>
              <a:rPr lang="hu-HU" sz="800" dirty="0">
                <a:latin typeface="Montserrat"/>
              </a:rPr>
              <a:t>, </a:t>
            </a:r>
            <a:r>
              <a:rPr lang="en-GB" sz="800" dirty="0">
                <a:latin typeface="Montserrat"/>
              </a:rPr>
              <a:t>Bundesallee 63 38116 Braunschweig</a:t>
            </a:r>
            <a:r>
              <a:rPr lang="hu-HU" sz="800" dirty="0">
                <a:latin typeface="Montserrat"/>
              </a:rPr>
              <a:t>, </a:t>
            </a:r>
            <a:r>
              <a:rPr lang="en-GB" sz="800" dirty="0">
                <a:latin typeface="Montserrat"/>
              </a:rPr>
              <a:t>GERMANY</a:t>
            </a:r>
          </a:p>
          <a:p>
            <a:pPr algn="just"/>
            <a:endParaRPr lang="hu-HU" sz="800" dirty="0">
              <a:latin typeface="Montserrat"/>
            </a:endParaRPr>
          </a:p>
          <a:p>
            <a:pPr algn="just"/>
            <a:r>
              <a:rPr lang="fi-FI" sz="800" dirty="0">
                <a:latin typeface="Montserrat"/>
              </a:rPr>
              <a:t>Projektin kesto</a:t>
            </a:r>
            <a:r>
              <a:rPr lang="hu-HU" sz="800" dirty="0">
                <a:latin typeface="Montserrat"/>
              </a:rPr>
              <a:t>: 1 </a:t>
            </a:r>
            <a:r>
              <a:rPr lang="fi-FI" sz="800" dirty="0">
                <a:latin typeface="Montserrat"/>
              </a:rPr>
              <a:t>toukokuuta</a:t>
            </a:r>
            <a:r>
              <a:rPr lang="hu-HU" sz="800" dirty="0">
                <a:latin typeface="Montserrat"/>
              </a:rPr>
              <a:t> 2018 – 30 </a:t>
            </a:r>
            <a:r>
              <a:rPr lang="fi-FI" sz="800" dirty="0">
                <a:latin typeface="Montserrat"/>
              </a:rPr>
              <a:t>huhtikuuta</a:t>
            </a:r>
            <a:r>
              <a:rPr lang="hu-HU" sz="800" dirty="0">
                <a:latin typeface="Montserrat"/>
              </a:rPr>
              <a:t> 2021</a:t>
            </a:r>
          </a:p>
          <a:p>
            <a:pPr algn="just"/>
            <a:r>
              <a:rPr lang="en-GB" sz="800" dirty="0">
                <a:solidFill>
                  <a:srgbClr val="368133"/>
                </a:solidFill>
                <a:latin typeface="Montserrat"/>
                <a:hlinkClick r:id="rId3">
                  <a:extLst>
                    <a:ext uri="{A12FA001-AC4F-418D-AE19-62706E023703}">
                      <ahyp:hlinkClr xmlns:ahyp="http://schemas.microsoft.com/office/drawing/2018/hyperlinkcolor" val="tx"/>
                    </a:ext>
                  </a:extLst>
                </a:hlinkClick>
              </a:rPr>
              <a:t>https://cordis.europa.eu/project/id/773901</a:t>
            </a:r>
            <a:r>
              <a:rPr lang="hu-HU" sz="800" dirty="0">
                <a:solidFill>
                  <a:srgbClr val="368133"/>
                </a:solidFill>
                <a:latin typeface="Montserrat"/>
              </a:rPr>
              <a:t>                    </a:t>
            </a:r>
            <a:r>
              <a:rPr lang="en-GB" sz="800" dirty="0">
                <a:solidFill>
                  <a:srgbClr val="368133"/>
                </a:solidFill>
                <a:latin typeface="Montserrat"/>
                <a:hlinkClick r:id="rId4">
                  <a:extLst>
                    <a:ext uri="{A12FA001-AC4F-418D-AE19-62706E023703}">
                      <ahyp:hlinkClr xmlns:ahyp="http://schemas.microsoft.com/office/drawing/2018/hyperlinkcolor" val="tx"/>
                    </a:ext>
                  </a:extLst>
                </a:hlinkClick>
              </a:rPr>
              <a:t>https://zenodo.org/communities/uniseco-h2020/</a:t>
            </a:r>
            <a:endParaRPr lang="hu-HU" sz="800" dirty="0">
              <a:solidFill>
                <a:srgbClr val="368133"/>
              </a:solidFill>
              <a:latin typeface="Montserrat"/>
            </a:endParaRPr>
          </a:p>
          <a:p>
            <a:pPr algn="just"/>
            <a:endParaRPr lang="hu-HU" sz="800" dirty="0">
              <a:latin typeface="Montserrat"/>
            </a:endParaRPr>
          </a:p>
          <a:p>
            <a:pPr algn="just"/>
            <a:r>
              <a:rPr lang="en-GB" sz="800" dirty="0">
                <a:latin typeface="Montserrat"/>
              </a:rPr>
              <a:t>UNISECO EIP-Agri </a:t>
            </a:r>
            <a:r>
              <a:rPr lang="en-GB" sz="800" dirty="0" err="1">
                <a:latin typeface="Montserrat"/>
              </a:rPr>
              <a:t>tietokannassa</a:t>
            </a:r>
            <a:r>
              <a:rPr lang="hu-HU" sz="800" dirty="0">
                <a:latin typeface="Montserrat"/>
              </a:rPr>
              <a:t>:  </a:t>
            </a:r>
          </a:p>
          <a:p>
            <a:pPr algn="just"/>
            <a:r>
              <a:rPr lang="hu-HU" sz="800" dirty="0">
                <a:solidFill>
                  <a:srgbClr val="368133"/>
                </a:solidFill>
                <a:latin typeface="Montserrat"/>
                <a:hlinkClick r:id="rId5">
                  <a:extLst>
                    <a:ext uri="{A12FA001-AC4F-418D-AE19-62706E023703}">
                      <ahyp:hlinkClr xmlns:ahyp="http://schemas.microsoft.com/office/drawing/2018/hyperlinkcolor" val="tx"/>
                    </a:ext>
                  </a:extLst>
                </a:hlinkClick>
              </a:rPr>
              <a:t>https://ec.europa.eu/eip/agriculture/en/find-connect/projects/understanding-and-improving-sustainability-agro</a:t>
            </a:r>
            <a:endParaRPr lang="hu-HU" sz="800" dirty="0">
              <a:solidFill>
                <a:srgbClr val="368133"/>
              </a:solidFill>
              <a:latin typeface="Montserrat"/>
            </a:endParaRPr>
          </a:p>
          <a:p>
            <a:pPr algn="just"/>
            <a:endParaRPr lang="hu-HU" sz="800" dirty="0">
              <a:latin typeface="Montserrat"/>
            </a:endParaRPr>
          </a:p>
          <a:p>
            <a:pPr algn="just"/>
            <a:r>
              <a:rPr lang="fi-FI" sz="800" dirty="0">
                <a:latin typeface="Montserrat"/>
              </a:rPr>
              <a:t>TUTUSTU</a:t>
            </a:r>
            <a:r>
              <a:rPr lang="hu-HU" sz="800" dirty="0">
                <a:latin typeface="Montserrat"/>
              </a:rPr>
              <a:t> UNISECO</a:t>
            </a:r>
            <a:r>
              <a:rPr lang="fi-FI" sz="800" dirty="0">
                <a:latin typeface="Montserrat"/>
              </a:rPr>
              <a:t>:N</a:t>
            </a:r>
            <a:r>
              <a:rPr lang="hu-HU" sz="800" dirty="0">
                <a:latin typeface="Montserrat"/>
              </a:rPr>
              <a:t> </a:t>
            </a:r>
            <a:r>
              <a:rPr lang="fi-FI" sz="800" dirty="0">
                <a:latin typeface="Montserrat"/>
              </a:rPr>
              <a:t>TIETOVARANTOIHIN</a:t>
            </a:r>
            <a:r>
              <a:rPr lang="hu-HU" sz="800" dirty="0">
                <a:latin typeface="Montserrat"/>
              </a:rPr>
              <a:t>: </a:t>
            </a:r>
            <a:r>
              <a:rPr lang="en-GB" sz="800" dirty="0">
                <a:solidFill>
                  <a:srgbClr val="368133"/>
                </a:solidFill>
                <a:latin typeface="Montserrat"/>
                <a:hlinkClick r:id="rId6">
                  <a:extLst>
                    <a:ext uri="{A12FA001-AC4F-418D-AE19-62706E023703}">
                      <ahyp:hlinkClr xmlns:ahyp="http://schemas.microsoft.com/office/drawing/2018/hyperlinkcolor" val="tx"/>
                    </a:ext>
                  </a:extLst>
                </a:hlinkClick>
              </a:rPr>
              <a:t>https://uniseco-project.eu</a:t>
            </a:r>
            <a:endParaRPr lang="hu-HU" sz="800" dirty="0">
              <a:solidFill>
                <a:srgbClr val="368133"/>
              </a:solidFill>
              <a:latin typeface="Montserrat"/>
            </a:endParaRPr>
          </a:p>
        </p:txBody>
      </p:sp>
      <p:sp>
        <p:nvSpPr>
          <p:cNvPr id="3" name="Szövegdoboz 21">
            <a:extLst>
              <a:ext uri="{FF2B5EF4-FFF2-40B4-BE49-F238E27FC236}">
                <a16:creationId xmlns:a16="http://schemas.microsoft.com/office/drawing/2014/main" id="{CAD1C241-F952-4101-AE18-EB8ECE02D0C9}"/>
              </a:ext>
            </a:extLst>
          </p:cNvPr>
          <p:cNvSpPr txBox="1"/>
          <p:nvPr/>
        </p:nvSpPr>
        <p:spPr>
          <a:xfrm>
            <a:off x="1891634" y="10010944"/>
            <a:ext cx="5328563" cy="461665"/>
          </a:xfrm>
          <a:prstGeom prst="rect">
            <a:avLst/>
          </a:prstGeom>
          <a:noFill/>
        </p:spPr>
        <p:txBody>
          <a:bodyPr wrap="square" rtlCol="0">
            <a:spAutoFit/>
          </a:bodyPr>
          <a:lstStyle/>
          <a:p>
            <a:pPr algn="just"/>
            <a:r>
              <a:rPr lang="en-GB" sz="800" dirty="0">
                <a:latin typeface="Montserrat"/>
                <a:cs typeface="Arial" panose="020B0604020202020204" pitchFamily="34" charset="0"/>
              </a:rPr>
              <a:t>This project has received funding from the European Union’s Horizon 2020 research and innovation programme under grant agreement N° 773901.</a:t>
            </a:r>
            <a:r>
              <a:rPr lang="hu-HU" sz="800" dirty="0">
                <a:latin typeface="Montserrat"/>
                <a:cs typeface="Arial" panose="020B0604020202020204" pitchFamily="34" charset="0"/>
              </a:rPr>
              <a:t> </a:t>
            </a:r>
            <a:r>
              <a:rPr lang="en-US" sz="800" dirty="0">
                <a:latin typeface="Montserrat"/>
                <a:cs typeface="Arial" panose="020B0604020202020204" pitchFamily="34" charset="0"/>
              </a:rPr>
              <a:t>This policy</a:t>
            </a:r>
            <a:r>
              <a:rPr lang="hu-HU" sz="800" dirty="0">
                <a:latin typeface="Montserrat"/>
                <a:cs typeface="Arial" panose="020B0604020202020204" pitchFamily="34" charset="0"/>
              </a:rPr>
              <a:t> brief</a:t>
            </a:r>
            <a:r>
              <a:rPr lang="en-US" sz="800" dirty="0">
                <a:latin typeface="Montserrat"/>
                <a:cs typeface="Arial" panose="020B0604020202020204" pitchFamily="34" charset="0"/>
              </a:rPr>
              <a:t> represents the views of the authors. The European Commission</a:t>
            </a:r>
            <a:r>
              <a:rPr lang="hu-HU" sz="800" dirty="0">
                <a:latin typeface="Montserrat"/>
                <a:cs typeface="Arial" panose="020B0604020202020204" pitchFamily="34" charset="0"/>
              </a:rPr>
              <a:t> </a:t>
            </a:r>
            <a:r>
              <a:rPr lang="en-US" sz="800" dirty="0">
                <a:latin typeface="Montserrat"/>
                <a:cs typeface="Arial" panose="020B0604020202020204" pitchFamily="34" charset="0"/>
              </a:rPr>
              <a:t>is not responsible for any use that may be made of the information it contains</a:t>
            </a:r>
            <a:r>
              <a:rPr lang="hu-HU" sz="800" dirty="0">
                <a:latin typeface="Montserrat"/>
                <a:cs typeface="Arial" panose="020B0604020202020204" pitchFamily="34" charset="0"/>
              </a:rPr>
              <a:t>.</a:t>
            </a:r>
            <a:endParaRPr lang="en-US" sz="800" dirty="0">
              <a:latin typeface="Montserrat"/>
              <a:cs typeface="Arial" panose="020B0604020202020204" pitchFamily="34" charset="0"/>
            </a:endParaRPr>
          </a:p>
        </p:txBody>
      </p:sp>
      <p:pic>
        <p:nvPicPr>
          <p:cNvPr id="4" name="Ábra 22">
            <a:extLst>
              <a:ext uri="{FF2B5EF4-FFF2-40B4-BE49-F238E27FC236}">
                <a16:creationId xmlns:a16="http://schemas.microsoft.com/office/drawing/2014/main" id="{AD0083E5-6E90-4875-87C8-6F9095A94CF8}"/>
              </a:ext>
            </a:extLst>
          </p:cNvPr>
          <p:cNvPicPr>
            <a:picLocks noChangeAspect="1"/>
          </p:cNvPicPr>
          <p:nvPr/>
        </p:nvPicPr>
        <p:blipFill>
          <a:blip r:embed="rId7" cstate="print">
            <a:extLst>
              <a:ext uri="{96DAC541-7B7A-43D3-8B79-37D633B846F1}">
                <asvg:svgBlip xmlns:asvg="http://schemas.microsoft.com/office/drawing/2016/SVG/main" r:embed="rId8"/>
              </a:ext>
            </a:extLst>
          </a:blip>
          <a:stretch>
            <a:fillRect/>
          </a:stretch>
        </p:blipFill>
        <p:spPr>
          <a:xfrm>
            <a:off x="1337636" y="10054761"/>
            <a:ext cx="553998" cy="369332"/>
          </a:xfrm>
          <a:prstGeom prst="rect">
            <a:avLst/>
          </a:prstGeom>
        </p:spPr>
      </p:pic>
      <p:sp>
        <p:nvSpPr>
          <p:cNvPr id="8" name="Téglalap 120">
            <a:extLst>
              <a:ext uri="{FF2B5EF4-FFF2-40B4-BE49-F238E27FC236}">
                <a16:creationId xmlns:a16="http://schemas.microsoft.com/office/drawing/2014/main" id="{D65FBF3C-A9E8-4F86-BF37-B409CDB80779}"/>
              </a:ext>
            </a:extLst>
          </p:cNvPr>
          <p:cNvSpPr/>
          <p:nvPr/>
        </p:nvSpPr>
        <p:spPr>
          <a:xfrm>
            <a:off x="1181100" y="3450855"/>
            <a:ext cx="5872269" cy="2162130"/>
          </a:xfrm>
          <a:prstGeom prst="rect">
            <a:avLst/>
          </a:prstGeom>
        </p:spPr>
        <p:txBody>
          <a:bodyPr wrap="square">
            <a:spAutoFit/>
          </a:bodyPr>
          <a:lstStyle/>
          <a:p>
            <a:pPr>
              <a:spcBef>
                <a:spcPts val="290"/>
              </a:spcBef>
            </a:pPr>
            <a:r>
              <a:rPr lang="fi-FI" sz="1200" spc="-10" dirty="0">
                <a:solidFill>
                  <a:schemeClr val="bg2">
                    <a:lumMod val="25000"/>
                  </a:schemeClr>
                </a:solidFill>
                <a:latin typeface="Montserrat"/>
                <a:cs typeface="Montserrat"/>
              </a:rPr>
              <a:t>Maitoketju voisikin välttää hiilijalanjäljestä aiheutuvaa imagoriskiä, ottamalla valtion jo merkittävässä määrin tukevan biokaasun käyttöön laajamittaisemmin maatiloilla sähkön ja lämmön tuotannossa sekä maatalouskoneiden ja logistiikkaketjun käyttövoimana. Tällainen investointi tuonee korotuspainetta maidon hintaan, mutta proaktiivinen ote takaisi biokaasulle vakaan menekin, saattaisi suojella kotimaista maidon kysyntää ja edistäisi siirtymää hiilineutraaliin maatalouteen.</a:t>
            </a:r>
          </a:p>
          <a:p>
            <a:pPr>
              <a:spcBef>
                <a:spcPts val="290"/>
              </a:spcBef>
            </a:pPr>
            <a:r>
              <a:rPr lang="fi-FI" sz="1200" spc="-10" dirty="0">
                <a:solidFill>
                  <a:schemeClr val="bg2">
                    <a:lumMod val="25000"/>
                  </a:schemeClr>
                </a:solidFill>
                <a:latin typeface="Montserrat"/>
                <a:cs typeface="Montserrat"/>
              </a:rPr>
              <a:t>Turvepellot ovat nousseet viime vuosina keskeiseen rooliin maatalouden päästövähennyskohteena, eikä uusien peltojen raivausta ole enää katsottu tavoiteltavana asiana.  Myös uusia politiikkakeinoja voisi pilotoida biokaasutuotannon edistämiseksi. Voisiko turvepellon raivaamisen tai kynnön hiilijalanjäljen kompensoida biokaasun tuotannolla?  laajennusinvestoinnin yhteydessä tai ilman? </a:t>
            </a:r>
          </a:p>
        </p:txBody>
      </p:sp>
      <p:sp>
        <p:nvSpPr>
          <p:cNvPr id="14" name="Rectangle 13">
            <a:extLst>
              <a:ext uri="{FF2B5EF4-FFF2-40B4-BE49-F238E27FC236}">
                <a16:creationId xmlns:a16="http://schemas.microsoft.com/office/drawing/2014/main" id="{EB09A742-5D60-4E7E-A89F-DF34C10CFBC7}"/>
              </a:ext>
            </a:extLst>
          </p:cNvPr>
          <p:cNvSpPr/>
          <p:nvPr/>
        </p:nvSpPr>
        <p:spPr>
          <a:xfrm>
            <a:off x="898785" y="516325"/>
            <a:ext cx="877701" cy="926462"/>
          </a:xfrm>
          <a:prstGeom prst="rect">
            <a:avLst/>
          </a:prstGeom>
          <a:solidFill>
            <a:srgbClr val="B9E2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60B94944-0BA9-45E1-8488-856F2AC24735}"/>
              </a:ext>
            </a:extLst>
          </p:cNvPr>
          <p:cNvSpPr/>
          <p:nvPr/>
        </p:nvSpPr>
        <p:spPr>
          <a:xfrm>
            <a:off x="201946" y="9492847"/>
            <a:ext cx="877701" cy="926462"/>
          </a:xfrm>
          <a:prstGeom prst="rect">
            <a:avLst/>
          </a:prstGeom>
          <a:solidFill>
            <a:srgbClr val="B9E2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8E30DA8F-DB63-4C4A-8840-B20F6D8868F0}"/>
              </a:ext>
            </a:extLst>
          </p:cNvPr>
          <p:cNvSpPr/>
          <p:nvPr/>
        </p:nvSpPr>
        <p:spPr>
          <a:xfrm>
            <a:off x="0" y="889"/>
            <a:ext cx="2995817" cy="174425"/>
          </a:xfrm>
          <a:prstGeom prst="rect">
            <a:avLst/>
          </a:prstGeom>
          <a:solidFill>
            <a:srgbClr val="B9E2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a:extLst>
              <a:ext uri="{FF2B5EF4-FFF2-40B4-BE49-F238E27FC236}">
                <a16:creationId xmlns:a16="http://schemas.microsoft.com/office/drawing/2014/main" id="{98BB1982-A9C0-4AE6-8681-ED568666B80F}"/>
              </a:ext>
            </a:extLst>
          </p:cNvPr>
          <p:cNvSpPr/>
          <p:nvPr/>
        </p:nvSpPr>
        <p:spPr>
          <a:xfrm>
            <a:off x="3579614" y="-6669"/>
            <a:ext cx="3980061" cy="382172"/>
          </a:xfrm>
          <a:prstGeom prst="rect">
            <a:avLst/>
          </a:prstGeom>
          <a:solidFill>
            <a:srgbClr val="368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ight Triangle 22">
            <a:extLst>
              <a:ext uri="{FF2B5EF4-FFF2-40B4-BE49-F238E27FC236}">
                <a16:creationId xmlns:a16="http://schemas.microsoft.com/office/drawing/2014/main" id="{73191A00-25F4-48B5-B658-494FAF0BC505}"/>
              </a:ext>
            </a:extLst>
          </p:cNvPr>
          <p:cNvSpPr/>
          <p:nvPr/>
        </p:nvSpPr>
        <p:spPr>
          <a:xfrm rot="10800000">
            <a:off x="2970014" y="1014"/>
            <a:ext cx="611386" cy="374489"/>
          </a:xfrm>
          <a:prstGeom prst="rtTriangle">
            <a:avLst/>
          </a:prstGeom>
          <a:solidFill>
            <a:srgbClr val="368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Isosceles Triangle 23">
            <a:extLst>
              <a:ext uri="{FF2B5EF4-FFF2-40B4-BE49-F238E27FC236}">
                <a16:creationId xmlns:a16="http://schemas.microsoft.com/office/drawing/2014/main" id="{375FE490-3AC2-4279-B1F0-275C8113CE74}"/>
              </a:ext>
            </a:extLst>
          </p:cNvPr>
          <p:cNvSpPr/>
          <p:nvPr/>
        </p:nvSpPr>
        <p:spPr>
          <a:xfrm>
            <a:off x="2808869" y="0"/>
            <a:ext cx="421930" cy="159178"/>
          </a:xfrm>
          <a:prstGeom prst="triangle">
            <a:avLst>
              <a:gd name="adj" fmla="val 36499"/>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TextBox 24">
            <a:extLst>
              <a:ext uri="{FF2B5EF4-FFF2-40B4-BE49-F238E27FC236}">
                <a16:creationId xmlns:a16="http://schemas.microsoft.com/office/drawing/2014/main" id="{CECBE4BF-09F4-4D78-95EC-DEA9558E9D3B}"/>
              </a:ext>
            </a:extLst>
          </p:cNvPr>
          <p:cNvSpPr txBox="1"/>
          <p:nvPr/>
        </p:nvSpPr>
        <p:spPr>
          <a:xfrm>
            <a:off x="4593337" y="-15240"/>
            <a:ext cx="2855213" cy="276999"/>
          </a:xfrm>
          <a:prstGeom prst="rect">
            <a:avLst/>
          </a:prstGeom>
          <a:noFill/>
        </p:spPr>
        <p:txBody>
          <a:bodyPr wrap="square">
            <a:spAutoFit/>
          </a:bodyPr>
          <a:lstStyle/>
          <a:p>
            <a:pPr algn="r"/>
            <a:r>
              <a:rPr lang="en-GB" sz="1200" dirty="0">
                <a:solidFill>
                  <a:srgbClr val="E2F0D9"/>
                </a:solidFill>
                <a:effectLst>
                  <a:outerShdw blurRad="38100" dist="38100" dir="2700000" algn="tl">
                    <a:srgbClr val="000000">
                      <a:alpha val="43137"/>
                    </a:srgbClr>
                  </a:outerShdw>
                </a:effectLst>
                <a:latin typeface="Montserrat"/>
                <a:cs typeface="Calibri" panose="020F0502020204030204" pitchFamily="34" charset="0"/>
              </a:rPr>
              <a:t>https://uniseco-project.eu</a:t>
            </a:r>
          </a:p>
        </p:txBody>
      </p:sp>
      <p:sp>
        <p:nvSpPr>
          <p:cNvPr id="27" name="Téglalap 120">
            <a:extLst>
              <a:ext uri="{FF2B5EF4-FFF2-40B4-BE49-F238E27FC236}">
                <a16:creationId xmlns:a16="http://schemas.microsoft.com/office/drawing/2014/main" id="{B5BB73F4-CE0E-4426-BF77-A2B6E89526FE}"/>
              </a:ext>
            </a:extLst>
          </p:cNvPr>
          <p:cNvSpPr/>
          <p:nvPr/>
        </p:nvSpPr>
        <p:spPr>
          <a:xfrm>
            <a:off x="1175657" y="6663264"/>
            <a:ext cx="5854536" cy="1615827"/>
          </a:xfrm>
          <a:prstGeom prst="rect">
            <a:avLst/>
          </a:prstGeom>
        </p:spPr>
        <p:txBody>
          <a:bodyPr wrap="square">
            <a:spAutoFit/>
          </a:bodyPr>
          <a:lstStyle/>
          <a:p>
            <a:pPr>
              <a:spcBef>
                <a:spcPts val="290"/>
              </a:spcBef>
            </a:pPr>
            <a:r>
              <a:rPr lang="en-US" sz="1200" spc="-10" dirty="0">
                <a:latin typeface="Montserrat"/>
                <a:cs typeface="Montserrat"/>
              </a:rPr>
              <a:t>UNISECO</a:t>
            </a:r>
            <a:r>
              <a:rPr lang="en-US" sz="1200" b="1" spc="-10" dirty="0">
                <a:solidFill>
                  <a:srgbClr val="FF0000"/>
                </a:solidFill>
                <a:latin typeface="Montserrat"/>
                <a:cs typeface="Montserrat"/>
              </a:rPr>
              <a:t> </a:t>
            </a:r>
            <a:r>
              <a:rPr lang="en-US" sz="1200" spc="-10" dirty="0" err="1">
                <a:solidFill>
                  <a:schemeClr val="bg2">
                    <a:lumMod val="25000"/>
                  </a:schemeClr>
                </a:solidFill>
                <a:latin typeface="Montserrat"/>
                <a:cs typeface="Montserrat"/>
              </a:rPr>
              <a:t>hankkeen</a:t>
            </a:r>
            <a:r>
              <a:rPr lang="en-US" sz="1200" spc="-10" dirty="0">
                <a:solidFill>
                  <a:schemeClr val="bg2">
                    <a:lumMod val="25000"/>
                  </a:schemeClr>
                </a:solidFill>
                <a:latin typeface="Montserrat"/>
                <a:cs typeface="Montserrat"/>
              </a:rPr>
              <a:t> 15 </a:t>
            </a:r>
            <a:r>
              <a:rPr lang="en-US" sz="1200" spc="-10" dirty="0" err="1">
                <a:solidFill>
                  <a:schemeClr val="bg2">
                    <a:lumMod val="25000"/>
                  </a:schemeClr>
                </a:solidFill>
                <a:latin typeface="Montserrat"/>
                <a:cs typeface="Montserrat"/>
              </a:rPr>
              <a:t>tapaustutkimusta</a:t>
            </a:r>
            <a:r>
              <a:rPr lang="en-US" sz="1200" spc="-10" dirty="0">
                <a:solidFill>
                  <a:schemeClr val="bg2">
                    <a:lumMod val="25000"/>
                  </a:schemeClr>
                </a:solidFill>
                <a:latin typeface="Montserrat"/>
                <a:cs typeface="Montserrat"/>
              </a:rPr>
              <a:t> </a:t>
            </a:r>
            <a:r>
              <a:rPr lang="en-US" sz="1200" spc="-10" dirty="0" err="1">
                <a:solidFill>
                  <a:schemeClr val="bg2">
                    <a:lumMod val="25000"/>
                  </a:schemeClr>
                </a:solidFill>
                <a:latin typeface="Montserrat"/>
                <a:cs typeface="Montserrat"/>
              </a:rPr>
              <a:t>Euroopassa</a:t>
            </a:r>
            <a:endParaRPr lang="en-US" sz="1200" spc="-10" dirty="0">
              <a:solidFill>
                <a:schemeClr val="bg2">
                  <a:lumMod val="25000"/>
                </a:schemeClr>
              </a:solidFill>
              <a:latin typeface="Montserrat"/>
              <a:cs typeface="Montserrat"/>
            </a:endParaRPr>
          </a:p>
          <a:p>
            <a:pPr>
              <a:spcBef>
                <a:spcPts val="290"/>
              </a:spcBef>
            </a:pPr>
            <a:r>
              <a:rPr lang="en-US" sz="1200" spc="-10" dirty="0">
                <a:solidFill>
                  <a:srgbClr val="368133"/>
                </a:solidFill>
                <a:latin typeface="Montserrat"/>
                <a:cs typeface="Montserrat"/>
                <a:hlinkClick r:id="rId6">
                  <a:extLst>
                    <a:ext uri="{A12FA001-AC4F-418D-AE19-62706E023703}">
                      <ahyp:hlinkClr xmlns:ahyp="http://schemas.microsoft.com/office/drawing/2018/hyperlinkcolor" val="tx"/>
                    </a:ext>
                  </a:extLst>
                </a:hlinkClick>
              </a:rPr>
              <a:t>https://uniseco-project.eu/</a:t>
            </a:r>
            <a:endParaRPr lang="en-US" sz="1200" spc="-10" dirty="0">
              <a:solidFill>
                <a:srgbClr val="368133"/>
              </a:solidFill>
              <a:latin typeface="Montserrat"/>
              <a:cs typeface="Montserrat"/>
            </a:endParaRPr>
          </a:p>
          <a:p>
            <a:pPr>
              <a:spcBef>
                <a:spcPts val="290"/>
              </a:spcBef>
            </a:pPr>
            <a:r>
              <a:rPr lang="en-US" sz="1200" spc="-10" dirty="0" err="1">
                <a:solidFill>
                  <a:schemeClr val="bg2">
                    <a:lumMod val="25000"/>
                  </a:schemeClr>
                </a:solidFill>
                <a:latin typeface="Montserrat"/>
                <a:cs typeface="Montserrat"/>
              </a:rPr>
              <a:t>Suomen</a:t>
            </a:r>
            <a:r>
              <a:rPr lang="en-US" sz="1200" spc="-10" dirty="0">
                <a:solidFill>
                  <a:schemeClr val="bg2">
                    <a:lumMod val="25000"/>
                  </a:schemeClr>
                </a:solidFill>
                <a:latin typeface="Montserrat"/>
                <a:cs typeface="Montserrat"/>
              </a:rPr>
              <a:t> </a:t>
            </a:r>
            <a:r>
              <a:rPr lang="en-US" sz="1200" spc="-10" dirty="0" err="1">
                <a:solidFill>
                  <a:schemeClr val="bg2">
                    <a:lumMod val="25000"/>
                  </a:schemeClr>
                </a:solidFill>
                <a:latin typeface="Montserrat"/>
                <a:cs typeface="Montserrat"/>
              </a:rPr>
              <a:t>tapaustutkimuksen</a:t>
            </a:r>
            <a:r>
              <a:rPr lang="en-US" sz="1200" spc="-10" dirty="0">
                <a:solidFill>
                  <a:schemeClr val="bg2">
                    <a:lumMod val="25000"/>
                  </a:schemeClr>
                </a:solidFill>
                <a:latin typeface="Montserrat"/>
                <a:cs typeface="Montserrat"/>
              </a:rPr>
              <a:t> </a:t>
            </a:r>
            <a:r>
              <a:rPr lang="en-US" sz="1200" spc="-10" dirty="0" err="1">
                <a:solidFill>
                  <a:schemeClr val="bg2">
                    <a:lumMod val="25000"/>
                  </a:schemeClr>
                </a:solidFill>
                <a:latin typeface="Montserrat"/>
                <a:cs typeface="Montserrat"/>
              </a:rPr>
              <a:t>tarina</a:t>
            </a:r>
            <a:r>
              <a:rPr lang="en-US" sz="1200" spc="-10" dirty="0">
                <a:solidFill>
                  <a:schemeClr val="bg2">
                    <a:lumMod val="25000"/>
                  </a:schemeClr>
                </a:solidFill>
                <a:latin typeface="Montserrat"/>
                <a:cs typeface="Montserrat"/>
              </a:rPr>
              <a:t> (</a:t>
            </a:r>
            <a:r>
              <a:rPr lang="en-US" sz="1200" spc="-10" dirty="0" err="1">
                <a:solidFill>
                  <a:schemeClr val="bg2">
                    <a:lumMod val="25000"/>
                  </a:schemeClr>
                </a:solidFill>
                <a:latin typeface="Montserrat"/>
                <a:cs typeface="Montserrat"/>
              </a:rPr>
              <a:t>politiikka</a:t>
            </a:r>
            <a:r>
              <a:rPr lang="en-US" sz="1200" spc="-10" dirty="0">
                <a:solidFill>
                  <a:schemeClr val="bg2">
                    <a:lumMod val="25000"/>
                  </a:schemeClr>
                </a:solidFill>
                <a:latin typeface="Montserrat"/>
                <a:cs typeface="Montserrat"/>
              </a:rPr>
              <a:t> </a:t>
            </a:r>
            <a:r>
              <a:rPr lang="en-US" sz="1200" spc="-10" dirty="0" err="1">
                <a:solidFill>
                  <a:schemeClr val="bg2">
                    <a:lumMod val="25000"/>
                  </a:schemeClr>
                </a:solidFill>
                <a:latin typeface="Montserrat"/>
                <a:cs typeface="Montserrat"/>
              </a:rPr>
              <a:t>perspektiivi</a:t>
            </a:r>
            <a:r>
              <a:rPr lang="en-US" sz="1200" spc="-10" dirty="0">
                <a:solidFill>
                  <a:schemeClr val="bg2">
                    <a:lumMod val="25000"/>
                  </a:schemeClr>
                </a:solidFill>
                <a:latin typeface="Montserrat"/>
                <a:cs typeface="Montserrat"/>
              </a:rPr>
              <a:t>)</a:t>
            </a:r>
          </a:p>
          <a:p>
            <a:pPr>
              <a:spcBef>
                <a:spcPts val="290"/>
              </a:spcBef>
            </a:pPr>
            <a:r>
              <a:rPr lang="en-US" sz="1200" spc="-10" dirty="0">
                <a:solidFill>
                  <a:srgbClr val="368133"/>
                </a:solidFill>
                <a:latin typeface="Montserrat"/>
                <a:cs typeface="Montserrat"/>
                <a:hlinkClick r:id="rId9">
                  <a:extLst>
                    <a:ext uri="{A12FA001-AC4F-418D-AE19-62706E023703}">
                      <ahyp:hlinkClr xmlns:ahyp="http://schemas.microsoft.com/office/drawing/2018/hyperlinkcolor" val="tx"/>
                    </a:ext>
                  </a:extLst>
                </a:hlinkClick>
              </a:rPr>
              <a:t>https://arcg.is/qeS5v</a:t>
            </a:r>
            <a:endParaRPr lang="en-US" sz="1200" spc="-10" dirty="0">
              <a:solidFill>
                <a:srgbClr val="368133"/>
              </a:solidFill>
              <a:latin typeface="Montserrat"/>
              <a:cs typeface="Montserrat"/>
            </a:endParaRPr>
          </a:p>
          <a:p>
            <a:pPr>
              <a:spcBef>
                <a:spcPts val="290"/>
              </a:spcBef>
            </a:pPr>
            <a:r>
              <a:rPr lang="en-US" sz="1200" spc="-10" dirty="0" err="1">
                <a:solidFill>
                  <a:schemeClr val="bg2">
                    <a:lumMod val="25000"/>
                  </a:schemeClr>
                </a:solidFill>
                <a:latin typeface="Montserrat"/>
                <a:cs typeface="Montserrat"/>
              </a:rPr>
              <a:t>Suomen</a:t>
            </a:r>
            <a:r>
              <a:rPr lang="en-US" sz="1200" spc="-10" dirty="0">
                <a:solidFill>
                  <a:schemeClr val="bg2">
                    <a:lumMod val="25000"/>
                  </a:schemeClr>
                </a:solidFill>
                <a:latin typeface="Montserrat"/>
                <a:cs typeface="Montserrat"/>
              </a:rPr>
              <a:t> </a:t>
            </a:r>
            <a:r>
              <a:rPr lang="en-US" sz="1200" spc="-10" dirty="0" err="1">
                <a:solidFill>
                  <a:schemeClr val="bg2">
                    <a:lumMod val="25000"/>
                  </a:schemeClr>
                </a:solidFill>
                <a:latin typeface="Montserrat"/>
                <a:cs typeface="Montserrat"/>
              </a:rPr>
              <a:t>tapaustutkimuksen</a:t>
            </a:r>
            <a:r>
              <a:rPr lang="en-US" sz="1200" spc="-10" dirty="0">
                <a:solidFill>
                  <a:schemeClr val="bg2">
                    <a:lumMod val="25000"/>
                  </a:schemeClr>
                </a:solidFill>
                <a:latin typeface="Montserrat"/>
                <a:cs typeface="Montserrat"/>
              </a:rPr>
              <a:t> </a:t>
            </a:r>
            <a:r>
              <a:rPr lang="en-US" sz="1200" spc="-10" dirty="0" err="1">
                <a:solidFill>
                  <a:schemeClr val="bg2">
                    <a:lumMod val="25000"/>
                  </a:schemeClr>
                </a:solidFill>
                <a:latin typeface="Montserrat"/>
                <a:cs typeface="Montserrat"/>
              </a:rPr>
              <a:t>tarina</a:t>
            </a:r>
            <a:r>
              <a:rPr lang="en-US" sz="1200" spc="-10" dirty="0">
                <a:solidFill>
                  <a:schemeClr val="bg2">
                    <a:lumMod val="25000"/>
                  </a:schemeClr>
                </a:solidFill>
                <a:latin typeface="Montserrat"/>
                <a:cs typeface="Montserrat"/>
              </a:rPr>
              <a:t> (</a:t>
            </a:r>
            <a:r>
              <a:rPr lang="en-US" sz="1200" spc="-10" dirty="0" err="1">
                <a:solidFill>
                  <a:schemeClr val="bg2">
                    <a:lumMod val="25000"/>
                  </a:schemeClr>
                </a:solidFill>
                <a:latin typeface="Montserrat"/>
                <a:cs typeface="Montserrat"/>
              </a:rPr>
              <a:t>viljelijä</a:t>
            </a:r>
            <a:r>
              <a:rPr lang="en-US" sz="1200" spc="-10" dirty="0">
                <a:solidFill>
                  <a:schemeClr val="bg2">
                    <a:lumMod val="25000"/>
                  </a:schemeClr>
                </a:solidFill>
                <a:latin typeface="Montserrat"/>
                <a:cs typeface="Montserrat"/>
              </a:rPr>
              <a:t> </a:t>
            </a:r>
            <a:r>
              <a:rPr lang="en-US" sz="1200" spc="-10" dirty="0" err="1">
                <a:solidFill>
                  <a:schemeClr val="bg2">
                    <a:lumMod val="25000"/>
                  </a:schemeClr>
                </a:solidFill>
                <a:latin typeface="Montserrat"/>
                <a:cs typeface="Montserrat"/>
              </a:rPr>
              <a:t>perspektiivi</a:t>
            </a:r>
            <a:r>
              <a:rPr lang="en-US" sz="1200" spc="-10" dirty="0">
                <a:solidFill>
                  <a:schemeClr val="bg2">
                    <a:lumMod val="25000"/>
                  </a:schemeClr>
                </a:solidFill>
                <a:latin typeface="Montserrat"/>
                <a:cs typeface="Montserrat"/>
              </a:rPr>
              <a:t>)</a:t>
            </a:r>
          </a:p>
          <a:p>
            <a:pPr>
              <a:spcBef>
                <a:spcPts val="290"/>
              </a:spcBef>
            </a:pPr>
            <a:r>
              <a:rPr lang="en-US" sz="1200" spc="-10" dirty="0">
                <a:solidFill>
                  <a:srgbClr val="368133"/>
                </a:solidFill>
                <a:latin typeface="Montserrat"/>
                <a:cs typeface="Montserrat"/>
                <a:hlinkClick r:id="rId10">
                  <a:extLst>
                    <a:ext uri="{A12FA001-AC4F-418D-AE19-62706E023703}">
                      <ahyp:hlinkClr xmlns:ahyp="http://schemas.microsoft.com/office/drawing/2018/hyperlinkcolor" val="tx"/>
                    </a:ext>
                  </a:extLst>
                </a:hlinkClick>
              </a:rPr>
              <a:t>https://arcg.is/1mSbDn</a:t>
            </a:r>
            <a:endParaRPr lang="en-US" sz="1200" spc="-10" dirty="0">
              <a:solidFill>
                <a:srgbClr val="368133"/>
              </a:solidFill>
              <a:latin typeface="Montserrat"/>
              <a:cs typeface="Montserrat"/>
            </a:endParaRPr>
          </a:p>
          <a:p>
            <a:pPr>
              <a:spcBef>
                <a:spcPts val="290"/>
              </a:spcBef>
            </a:pPr>
            <a:endParaRPr lang="en-US" sz="1200" spc="-10" dirty="0">
              <a:solidFill>
                <a:schemeClr val="bg2">
                  <a:lumMod val="25000"/>
                </a:schemeClr>
              </a:solidFill>
              <a:latin typeface="Montserrat"/>
              <a:cs typeface="Montserrat"/>
            </a:endParaRPr>
          </a:p>
        </p:txBody>
      </p:sp>
      <p:sp>
        <p:nvSpPr>
          <p:cNvPr id="31" name="Téglalap 120">
            <a:extLst>
              <a:ext uri="{FF2B5EF4-FFF2-40B4-BE49-F238E27FC236}">
                <a16:creationId xmlns:a16="http://schemas.microsoft.com/office/drawing/2014/main" id="{11CBDAE4-1FD1-4FE8-A512-E01C7E3B49BE}"/>
              </a:ext>
            </a:extLst>
          </p:cNvPr>
          <p:cNvSpPr/>
          <p:nvPr/>
        </p:nvSpPr>
        <p:spPr>
          <a:xfrm>
            <a:off x="5313595" y="791001"/>
            <a:ext cx="2348944" cy="1792798"/>
          </a:xfrm>
          <a:prstGeom prst="rect">
            <a:avLst/>
          </a:prstGeom>
        </p:spPr>
        <p:txBody>
          <a:bodyPr wrap="square">
            <a:spAutoFit/>
          </a:bodyPr>
          <a:lstStyle/>
          <a:p>
            <a:pPr>
              <a:spcBef>
                <a:spcPts val="290"/>
              </a:spcBef>
            </a:pPr>
            <a:r>
              <a:rPr lang="fi-FI" sz="1200" i="1" spc="-10" dirty="0" err="1">
                <a:solidFill>
                  <a:schemeClr val="bg2">
                    <a:lumMod val="25000"/>
                  </a:schemeClr>
                </a:solidFill>
                <a:latin typeface="Montserrat"/>
                <a:cs typeface="Montserrat"/>
              </a:rPr>
              <a:t>Sidoryhmä</a:t>
            </a:r>
            <a:r>
              <a:rPr lang="fi-FI" sz="1200" i="1" spc="-10" dirty="0">
                <a:solidFill>
                  <a:schemeClr val="bg2">
                    <a:lumMod val="25000"/>
                  </a:schemeClr>
                </a:solidFill>
                <a:latin typeface="Montserrat"/>
                <a:cs typeface="Montserrat"/>
              </a:rPr>
              <a:t> työpajan  näkemykset biokaasualalla tarvittavasta politiikasta</a:t>
            </a:r>
            <a:endParaRPr lang="en-US" sz="1200" i="1" spc="-10" dirty="0">
              <a:solidFill>
                <a:schemeClr val="bg2">
                  <a:lumMod val="25000"/>
                </a:schemeClr>
              </a:solidFill>
              <a:latin typeface="Montserrat"/>
              <a:cs typeface="Montserrat"/>
            </a:endParaRPr>
          </a:p>
          <a:p>
            <a:pPr>
              <a:spcBef>
                <a:spcPts val="290"/>
              </a:spcBef>
            </a:pPr>
            <a:r>
              <a:rPr lang="fi-FI" sz="1200" i="1" spc="-10" dirty="0">
                <a:solidFill>
                  <a:schemeClr val="bg2">
                    <a:lumMod val="25000"/>
                  </a:schemeClr>
                </a:solidFill>
                <a:latin typeface="Montserrat"/>
                <a:cs typeface="Montserrat"/>
              </a:rPr>
              <a:t>Energian myynnin salliminen ja biokaasun liikenne polttoainekäytön tukeminen nousivat UNISECO-hankkeen </a:t>
            </a:r>
            <a:r>
              <a:rPr lang="fi-FI" sz="1200" i="1" spc="-10" dirty="0" err="1">
                <a:solidFill>
                  <a:schemeClr val="bg2">
                    <a:lumMod val="25000"/>
                  </a:schemeClr>
                </a:solidFill>
                <a:latin typeface="Montserrat"/>
                <a:cs typeface="Montserrat"/>
              </a:rPr>
              <a:t>järjestemässä</a:t>
            </a:r>
            <a:r>
              <a:rPr lang="fi-FI" sz="1200" i="1" spc="-10" dirty="0">
                <a:solidFill>
                  <a:schemeClr val="bg2">
                    <a:lumMod val="25000"/>
                  </a:schemeClr>
                </a:solidFill>
                <a:latin typeface="Montserrat"/>
                <a:cs typeface="Montserrat"/>
              </a:rPr>
              <a:t> </a:t>
            </a:r>
            <a:r>
              <a:rPr lang="fi-FI" sz="1200" i="1" spc="-10" dirty="0" err="1">
                <a:solidFill>
                  <a:schemeClr val="bg2">
                    <a:lumMod val="25000"/>
                  </a:schemeClr>
                </a:solidFill>
                <a:latin typeface="Montserrat"/>
                <a:cs typeface="Montserrat"/>
              </a:rPr>
              <a:t>työpajasssa</a:t>
            </a:r>
            <a:r>
              <a:rPr lang="fi-FI" sz="1200" i="1" spc="-10" dirty="0">
                <a:solidFill>
                  <a:schemeClr val="bg2">
                    <a:lumMod val="25000"/>
                  </a:schemeClr>
                </a:solidFill>
                <a:latin typeface="Montserrat"/>
                <a:cs typeface="Montserrat"/>
              </a:rPr>
              <a:t> suosikkitoimiksi </a:t>
            </a:r>
            <a:endParaRPr lang="en-GB" sz="1200" i="1" spc="-10" dirty="0">
              <a:solidFill>
                <a:schemeClr val="bg2">
                  <a:lumMod val="25000"/>
                </a:schemeClr>
              </a:solidFill>
              <a:latin typeface="Montserrat"/>
              <a:cs typeface="Montserrat"/>
            </a:endParaRPr>
          </a:p>
        </p:txBody>
      </p:sp>
      <p:sp>
        <p:nvSpPr>
          <p:cNvPr id="34" name="Rectangle 33">
            <a:extLst>
              <a:ext uri="{FF2B5EF4-FFF2-40B4-BE49-F238E27FC236}">
                <a16:creationId xmlns:a16="http://schemas.microsoft.com/office/drawing/2014/main" id="{ED21811B-0220-47A9-97CE-032569E133F8}"/>
              </a:ext>
            </a:extLst>
          </p:cNvPr>
          <p:cNvSpPr/>
          <p:nvPr/>
        </p:nvSpPr>
        <p:spPr>
          <a:xfrm>
            <a:off x="1849544" y="6239632"/>
            <a:ext cx="5201850" cy="415498"/>
          </a:xfrm>
          <a:prstGeom prst="rect">
            <a:avLst/>
          </a:prstGeom>
          <a:noFill/>
        </p:spPr>
        <p:txBody>
          <a:bodyPr wrap="square" lIns="91440" tIns="45720" rIns="91440" bIns="45720">
            <a:spAutoFit/>
          </a:bodyPr>
          <a:lstStyle/>
          <a:p>
            <a:pPr algn="r"/>
            <a:r>
              <a:rPr lang="en-US" sz="2000" dirty="0">
                <a:ln>
                  <a:solidFill>
                    <a:srgbClr val="4472C4"/>
                  </a:solidFill>
                </a:ln>
                <a:latin typeface="Montserrat"/>
              </a:rPr>
              <a:t>LISÄTIETOA</a:t>
            </a:r>
          </a:p>
        </p:txBody>
      </p:sp>
      <p:sp>
        <p:nvSpPr>
          <p:cNvPr id="29" name="Rectangle 28">
            <a:extLst>
              <a:ext uri="{FF2B5EF4-FFF2-40B4-BE49-F238E27FC236}">
                <a16:creationId xmlns:a16="http://schemas.microsoft.com/office/drawing/2014/main" id="{E81FA394-E971-4CF3-ADD4-C057575C320F}"/>
              </a:ext>
            </a:extLst>
          </p:cNvPr>
          <p:cNvSpPr/>
          <p:nvPr/>
        </p:nvSpPr>
        <p:spPr>
          <a:xfrm rot="16200000">
            <a:off x="-2144943" y="6117443"/>
            <a:ext cx="5555240" cy="1015663"/>
          </a:xfrm>
          <a:prstGeom prst="rect">
            <a:avLst/>
          </a:prstGeom>
          <a:noFill/>
        </p:spPr>
        <p:txBody>
          <a:bodyPr wrap="none" lIns="91440" tIns="45720" rIns="91440" bIns="45720">
            <a:spAutoFit/>
          </a:bodyPr>
          <a:lstStyle/>
          <a:p>
            <a:pPr algn="ctr"/>
            <a:r>
              <a:rPr lang="hu-HU" sz="6000" dirty="0">
                <a:ln w="10160">
                  <a:solidFill>
                    <a:schemeClr val="accent1"/>
                  </a:solidFill>
                  <a:prstDash val="solid"/>
                </a:ln>
                <a:solidFill>
                  <a:srgbClr val="FFFFFF"/>
                </a:solidFill>
                <a:effectLst>
                  <a:outerShdw blurRad="38100" dist="32000" dir="5400000" algn="tl">
                    <a:srgbClr val="000000">
                      <a:alpha val="30000"/>
                    </a:srgbClr>
                  </a:outerShdw>
                </a:effectLst>
                <a:latin typeface="Montserrat"/>
              </a:rPr>
              <a:t>POLICY BRIEF</a:t>
            </a:r>
            <a:endParaRPr lang="en-US" sz="6000" dirty="0">
              <a:ln w="10160">
                <a:solidFill>
                  <a:schemeClr val="accent1"/>
                </a:solidFill>
                <a:prstDash val="solid"/>
              </a:ln>
              <a:solidFill>
                <a:srgbClr val="FFFFFF"/>
              </a:solidFill>
              <a:effectLst>
                <a:outerShdw blurRad="38100" dist="32000" dir="5400000" algn="tl">
                  <a:srgbClr val="000000">
                    <a:alpha val="30000"/>
                  </a:srgbClr>
                </a:outerShdw>
              </a:effectLst>
              <a:latin typeface="Montserrat"/>
            </a:endParaRPr>
          </a:p>
        </p:txBody>
      </p:sp>
      <p:pic>
        <p:nvPicPr>
          <p:cNvPr id="7" name="Kuva 6">
            <a:extLst>
              <a:ext uri="{FF2B5EF4-FFF2-40B4-BE49-F238E27FC236}">
                <a16:creationId xmlns:a16="http://schemas.microsoft.com/office/drawing/2014/main" id="{79E8B325-E640-4335-8387-BFBB6F18524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6626" y="383185"/>
            <a:ext cx="5201850" cy="3174107"/>
          </a:xfrm>
          <a:prstGeom prst="rect">
            <a:avLst/>
          </a:prstGeom>
        </p:spPr>
      </p:pic>
      <p:sp>
        <p:nvSpPr>
          <p:cNvPr id="28" name="Rectangle 27">
            <a:extLst>
              <a:ext uri="{FF2B5EF4-FFF2-40B4-BE49-F238E27FC236}">
                <a16:creationId xmlns:a16="http://schemas.microsoft.com/office/drawing/2014/main" id="{ED21811B-0220-47A9-97CE-032569E133F8}"/>
              </a:ext>
            </a:extLst>
          </p:cNvPr>
          <p:cNvSpPr/>
          <p:nvPr/>
        </p:nvSpPr>
        <p:spPr>
          <a:xfrm>
            <a:off x="1851519" y="3035357"/>
            <a:ext cx="5201850" cy="415498"/>
          </a:xfrm>
          <a:prstGeom prst="rect">
            <a:avLst/>
          </a:prstGeom>
          <a:noFill/>
        </p:spPr>
        <p:txBody>
          <a:bodyPr wrap="square" lIns="91440" tIns="45720" rIns="91440" bIns="45720">
            <a:spAutoFit/>
          </a:bodyPr>
          <a:lstStyle/>
          <a:p>
            <a:pPr algn="r"/>
            <a:r>
              <a:rPr lang="hu-HU" sz="2000" dirty="0">
                <a:ln>
                  <a:solidFill>
                    <a:srgbClr val="4472C4"/>
                  </a:solidFill>
                </a:ln>
                <a:latin typeface="Montserrat"/>
              </a:rPr>
              <a:t>POL</a:t>
            </a:r>
            <a:r>
              <a:rPr lang="fi-FI" sz="2000" dirty="0">
                <a:ln>
                  <a:solidFill>
                    <a:srgbClr val="4472C4"/>
                  </a:solidFill>
                </a:ln>
                <a:latin typeface="Montserrat"/>
              </a:rPr>
              <a:t>ITIIKKASUOSITUKSET</a:t>
            </a:r>
            <a:endParaRPr lang="en-US" sz="2000" dirty="0">
              <a:ln>
                <a:solidFill>
                  <a:srgbClr val="4472C4"/>
                </a:solidFill>
              </a:ln>
              <a:latin typeface="Montserrat"/>
            </a:endParaRPr>
          </a:p>
        </p:txBody>
      </p:sp>
    </p:spTree>
    <p:extLst>
      <p:ext uri="{BB962C8B-B14F-4D97-AF65-F5344CB8AC3E}">
        <p14:creationId xmlns:p14="http://schemas.microsoft.com/office/powerpoint/2010/main" val="16302652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FD8E6A9B7C8874BB556EC0AC63B96BB" ma:contentTypeVersion="0" ma:contentTypeDescription="Create a new document." ma:contentTypeScope="" ma:versionID="1656e23c7ff07be5070f079795402504">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2415F7-EFDA-4CDD-B923-D63C34E1AB4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21AFDA6-9BBE-4A90-BA2E-C3138E382A8F}">
  <ds:schemaRefs>
    <ds:schemaRef ds:uri="http://schemas.microsoft.com/sharepoint/v3/contenttype/forms"/>
  </ds:schemaRefs>
</ds:datastoreItem>
</file>

<file path=customXml/itemProps3.xml><?xml version="1.0" encoding="utf-8"?>
<ds:datastoreItem xmlns:ds="http://schemas.openxmlformats.org/officeDocument/2006/customXml" ds:itemID="{285F49CA-51D7-4387-B193-B29054733C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1090</TotalTime>
  <Words>622</Words>
  <Application>Microsoft Office PowerPoint</Application>
  <PresentationFormat>Mukautettu</PresentationFormat>
  <Paragraphs>52</Paragraphs>
  <Slides>2</Slides>
  <Notes>0</Notes>
  <HiddenSlides>0</HiddenSlides>
  <MMClips>0</MMClips>
  <ScaleCrop>false</ScaleCrop>
  <HeadingPairs>
    <vt:vector size="6" baseType="variant">
      <vt:variant>
        <vt:lpstr>Käytetyt fontit</vt:lpstr>
      </vt:variant>
      <vt:variant>
        <vt:i4>5</vt:i4>
      </vt:variant>
      <vt:variant>
        <vt:lpstr>Teema</vt:lpstr>
      </vt:variant>
      <vt:variant>
        <vt:i4>1</vt:i4>
      </vt:variant>
      <vt:variant>
        <vt:lpstr>Dian otsikot</vt:lpstr>
      </vt:variant>
      <vt:variant>
        <vt:i4>2</vt:i4>
      </vt:variant>
    </vt:vector>
  </HeadingPairs>
  <TitlesOfParts>
    <vt:vector size="8" baseType="lpstr">
      <vt:lpstr>Arial</vt:lpstr>
      <vt:lpstr>Calibri</vt:lpstr>
      <vt:lpstr>Calibri Light</vt:lpstr>
      <vt:lpstr>Montserrat</vt:lpstr>
      <vt:lpstr>Montserrat Light</vt:lpstr>
      <vt:lpstr>Office Theme</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Katalin Balázs</dc:creator>
  <cp:lastModifiedBy>Helin Janne (Luke)</cp:lastModifiedBy>
  <cp:revision>65</cp:revision>
  <dcterms:created xsi:type="dcterms:W3CDTF">2020-12-04T08:21:49Z</dcterms:created>
  <dcterms:modified xsi:type="dcterms:W3CDTF">2021-05-31T08:14:36Z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0x010100EFD8E6A9B7C8874BB556EC0AC63B96BB</vt:lpwstr>
  </property>
</Properties>
</file>