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36"/>
  </p:notesMasterIdLst>
  <p:sldIdLst>
    <p:sldId id="306" r:id="rId2"/>
    <p:sldId id="307" r:id="rId3"/>
    <p:sldId id="322" r:id="rId4"/>
    <p:sldId id="308" r:id="rId5"/>
    <p:sldId id="309" r:id="rId6"/>
    <p:sldId id="305" r:id="rId7"/>
    <p:sldId id="262" r:id="rId8"/>
    <p:sldId id="323" r:id="rId9"/>
    <p:sldId id="284" r:id="rId10"/>
    <p:sldId id="265" r:id="rId11"/>
    <p:sldId id="294" r:id="rId12"/>
    <p:sldId id="319" r:id="rId13"/>
    <p:sldId id="320" r:id="rId14"/>
    <p:sldId id="292" r:id="rId15"/>
    <p:sldId id="260" r:id="rId16"/>
    <p:sldId id="282" r:id="rId17"/>
    <p:sldId id="310" r:id="rId18"/>
    <p:sldId id="311" r:id="rId19"/>
    <p:sldId id="312" r:id="rId20"/>
    <p:sldId id="313" r:id="rId21"/>
    <p:sldId id="314" r:id="rId22"/>
    <p:sldId id="293" r:id="rId23"/>
    <p:sldId id="303" r:id="rId24"/>
    <p:sldId id="304" r:id="rId25"/>
    <p:sldId id="324" r:id="rId26"/>
    <p:sldId id="326" r:id="rId27"/>
    <p:sldId id="325" r:id="rId28"/>
    <p:sldId id="328" r:id="rId29"/>
    <p:sldId id="302" r:id="rId30"/>
    <p:sldId id="299" r:id="rId31"/>
    <p:sldId id="266" r:id="rId32"/>
    <p:sldId id="296" r:id="rId33"/>
    <p:sldId id="297" r:id="rId34"/>
    <p:sldId id="318" r:id="rId3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707F"/>
    <a:srgbClr val="33CCFF"/>
    <a:srgbClr val="242424"/>
    <a:srgbClr val="2121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920" autoAdjust="0"/>
  </p:normalViewPr>
  <p:slideViewPr>
    <p:cSldViewPr>
      <p:cViewPr>
        <p:scale>
          <a:sx n="66" d="100"/>
          <a:sy n="66" d="100"/>
        </p:scale>
        <p:origin x="-1930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015F8-18AA-4855-98B3-0E33A947DE23}" type="datetimeFigureOut">
              <a:rPr lang="fr-FR" smtClean="0"/>
              <a:pPr/>
              <a:t>25/11/2020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94FAA-DC51-436A-9373-97A0347E48D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MRI = magnetic resonance imagery</a:t>
            </a:r>
            <a:endParaRPr lang="fr-FR" dirty="0" smtClean="0"/>
          </a:p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B8460-0177-FC47-BD0D-1CFCF980119B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29755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I </a:t>
            </a:r>
            <a:r>
              <a:rPr lang="fr-FR" dirty="0" err="1" smtClean="0"/>
              <a:t>hope</a:t>
            </a:r>
            <a:r>
              <a:rPr lang="fr-FR" dirty="0" smtClean="0"/>
              <a:t> I have </a:t>
            </a:r>
            <a:r>
              <a:rPr lang="fr-FR" dirty="0" err="1" smtClean="0"/>
              <a:t>convinced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it’s</a:t>
            </a:r>
            <a:r>
              <a:rPr lang="fr-FR" dirty="0" smtClean="0"/>
              <a:t> possible…</a:t>
            </a:r>
          </a:p>
          <a:p>
            <a:r>
              <a:rPr lang="fr-FR" dirty="0" err="1" smtClean="0"/>
              <a:t>Sufficient</a:t>
            </a:r>
            <a:r>
              <a:rPr lang="fr-FR" dirty="0" smtClean="0"/>
              <a:t> </a:t>
            </a:r>
            <a:r>
              <a:rPr lang="fr-FR" dirty="0" err="1" smtClean="0"/>
              <a:t>quality</a:t>
            </a:r>
            <a:r>
              <a:rPr lang="fr-FR" dirty="0" smtClean="0"/>
              <a:t>: of course,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still</a:t>
            </a:r>
            <a:r>
              <a:rPr lang="fr-FR" dirty="0" smtClean="0"/>
              <a:t> have the speed-</a:t>
            </a:r>
            <a:r>
              <a:rPr lang="fr-FR" dirty="0" err="1" smtClean="0"/>
              <a:t>quality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trade</a:t>
            </a:r>
            <a:r>
              <a:rPr lang="fr-FR" baseline="0" dirty="0" smtClean="0"/>
              <a:t>-off, </a:t>
            </a:r>
            <a:r>
              <a:rPr lang="fr-FR" baseline="0" dirty="0" err="1" smtClean="0"/>
              <a:t>even</a:t>
            </a:r>
            <a:r>
              <a:rPr lang="fr-FR" baseline="0" dirty="0" smtClean="0"/>
              <a:t> if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pushed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it</a:t>
            </a:r>
            <a:r>
              <a:rPr lang="fr-FR" baseline="0" dirty="0" smtClean="0"/>
              <a:t> a bit </a:t>
            </a:r>
            <a:r>
              <a:rPr lang="fr-FR" baseline="0" dirty="0" err="1" smtClean="0"/>
              <a:t>further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the new technologies, if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had</a:t>
            </a:r>
            <a:r>
              <a:rPr lang="fr-FR" baseline="0" dirty="0" smtClean="0"/>
              <a:t> more acquisition time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could</a:t>
            </a:r>
            <a:r>
              <a:rPr lang="fr-FR" baseline="0" dirty="0" smtClean="0"/>
              <a:t> of course have more </a:t>
            </a:r>
            <a:r>
              <a:rPr lang="fr-FR" baseline="0" dirty="0" err="1" smtClean="0"/>
              <a:t>quality</a:t>
            </a:r>
            <a:r>
              <a:rPr lang="fr-FR" baseline="0" dirty="0" smtClean="0"/>
              <a:t>/</a:t>
            </a:r>
            <a:r>
              <a:rPr lang="fr-FR" baseline="0" dirty="0" err="1" smtClean="0"/>
              <a:t>resolution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etc</a:t>
            </a:r>
            <a:r>
              <a:rPr lang="fr-FR" baseline="0" dirty="0" smtClean="0"/>
              <a:t>, but the point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can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still</a:t>
            </a:r>
            <a:r>
              <a:rPr lang="fr-FR" baseline="0" dirty="0" smtClean="0"/>
              <a:t> have </a:t>
            </a:r>
            <a:r>
              <a:rPr lang="fr-FR" baseline="0" dirty="0" err="1" smtClean="0"/>
              <a:t>cutting</a:t>
            </a:r>
            <a:r>
              <a:rPr lang="fr-FR" baseline="0" dirty="0" smtClean="0"/>
              <a:t>-</a:t>
            </a:r>
            <a:r>
              <a:rPr lang="fr-FR" baseline="0" dirty="0" err="1" smtClean="0"/>
              <a:t>edge</a:t>
            </a:r>
            <a:endParaRPr lang="fr-FR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Experiment:</a:t>
            </a:r>
            <a:r>
              <a:rPr lang="en-US" sz="1200" baseline="0" dirty="0" smtClean="0"/>
              <a:t> </a:t>
            </a:r>
            <a:r>
              <a:rPr lang="en-US" sz="1200" dirty="0" smtClean="0"/>
              <a:t>It’s not black magic! (although it looks like that sometimes), and you can have huge gain, all you need to do is trial and error on a dummy or a healthy</a:t>
            </a:r>
            <a:r>
              <a:rPr lang="en-US" sz="1200" baseline="0" dirty="0" smtClean="0"/>
              <a:t> volunteer (under supervision of radiologists or MRI provider specialist)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30 to 60 min </a:t>
            </a:r>
            <a:r>
              <a:rPr lang="fr-FR" dirty="0" smtClean="0">
                <a:sym typeface="Wingdings" pitchFamily="2" charset="2"/>
              </a:rPr>
              <a:t> in </a:t>
            </a:r>
            <a:r>
              <a:rPr lang="fr-FR" dirty="0" err="1" smtClean="0">
                <a:sym typeface="Wingdings" pitchFamily="2" charset="2"/>
              </a:rPr>
              <a:t>fact</a:t>
            </a:r>
            <a:r>
              <a:rPr lang="fr-FR" dirty="0" smtClean="0">
                <a:sym typeface="Wingdings" pitchFamily="2" charset="2"/>
              </a:rPr>
              <a:t> the </a:t>
            </a:r>
            <a:r>
              <a:rPr lang="fr-FR" dirty="0" err="1" smtClean="0">
                <a:sym typeface="Wingdings" pitchFamily="2" charset="2"/>
              </a:rPr>
              <a:t>lesser</a:t>
            </a:r>
            <a:r>
              <a:rPr lang="fr-FR" dirty="0" smtClean="0">
                <a:sym typeface="Wingdings" pitchFamily="2" charset="2"/>
              </a:rPr>
              <a:t> the </a:t>
            </a:r>
            <a:r>
              <a:rPr lang="fr-FR" dirty="0" err="1" smtClean="0">
                <a:sym typeface="Wingdings" pitchFamily="2" charset="2"/>
              </a:rPr>
              <a:t>better</a:t>
            </a:r>
            <a:r>
              <a:rPr lang="fr-FR" dirty="0" smtClean="0">
                <a:sym typeface="Wingdings" pitchFamily="2" charset="2"/>
              </a:rPr>
              <a:t>!</a:t>
            </a:r>
          </a:p>
          <a:p>
            <a:endParaRPr lang="fr-FR" dirty="0" smtClean="0">
              <a:sym typeface="Wingdings" pitchFamily="2" charset="2"/>
            </a:endParaRPr>
          </a:p>
          <a:p>
            <a:r>
              <a:rPr lang="fr-FR" dirty="0" err="1" smtClean="0">
                <a:sym typeface="Wingdings" pitchFamily="2" charset="2"/>
              </a:rPr>
              <a:t>Little</a:t>
            </a:r>
            <a:r>
              <a:rPr lang="fr-FR" dirty="0" smtClean="0">
                <a:sym typeface="Wingdings" pitchFamily="2" charset="2"/>
              </a:rPr>
              <a:t> intro story </a:t>
            </a:r>
            <a:r>
              <a:rPr lang="fr-FR" dirty="0" err="1" smtClean="0">
                <a:sym typeface="Wingdings" pitchFamily="2" charset="2"/>
              </a:rPr>
              <a:t>with</a:t>
            </a:r>
            <a:r>
              <a:rPr lang="fr-FR" baseline="0" dirty="0" smtClean="0">
                <a:sym typeface="Wingdings" pitchFamily="2" charset="2"/>
              </a:rPr>
              <a:t> </a:t>
            </a:r>
            <a:r>
              <a:rPr lang="fr-FR" baseline="0" smtClean="0">
                <a:sym typeface="Wingdings" pitchFamily="2" charset="2"/>
              </a:rPr>
              <a:t>pictures</a:t>
            </a:r>
            <a:r>
              <a:rPr lang="fr-FR" smtClean="0">
                <a:sym typeface="Wingdings" pitchFamily="2" charset="2"/>
              </a:rPr>
              <a:t>?</a:t>
            </a:r>
            <a:endParaRPr lang="fr-FR" dirty="0" smtClean="0">
              <a:sym typeface="Wingdings" pitchFamily="2" charset="2"/>
            </a:endParaRPr>
          </a:p>
          <a:p>
            <a:r>
              <a:rPr lang="fr-FR" dirty="0" smtClean="0"/>
              <a:t>Show </a:t>
            </a:r>
            <a:r>
              <a:rPr lang="fr-FR" dirty="0" err="1" smtClean="0"/>
              <a:t>old</a:t>
            </a:r>
            <a:r>
              <a:rPr lang="fr-FR" dirty="0" smtClean="0"/>
              <a:t> and new machines (</a:t>
            </a:r>
            <a:r>
              <a:rPr lang="fr-FR" dirty="0" err="1" smtClean="0"/>
              <a:t>opportunity</a:t>
            </a:r>
            <a:r>
              <a:rPr lang="fr-FR" dirty="0" smtClean="0"/>
              <a:t> to </a:t>
            </a:r>
            <a:r>
              <a:rPr lang="fr-FR" dirty="0" err="1" smtClean="0"/>
              <a:t>introduce</a:t>
            </a:r>
            <a:r>
              <a:rPr lang="fr-FR" dirty="0" smtClean="0"/>
              <a:t> the machines </a:t>
            </a:r>
            <a:r>
              <a:rPr lang="fr-FR" dirty="0" err="1" smtClean="0"/>
              <a:t>names</a:t>
            </a:r>
            <a:r>
              <a:rPr lang="fr-FR" dirty="0" smtClean="0"/>
              <a:t>)</a:t>
            </a:r>
          </a:p>
          <a:p>
            <a:r>
              <a:rPr lang="fr-FR" dirty="0" smtClean="0"/>
              <a:t>Or the story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for </a:t>
            </a:r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slide</a:t>
            </a:r>
            <a:r>
              <a:rPr lang="fr-FR" dirty="0" smtClean="0"/>
              <a:t>, the time-</a:t>
            </a:r>
            <a:r>
              <a:rPr lang="fr-FR" dirty="0" err="1" smtClean="0"/>
              <a:t>quality</a:t>
            </a:r>
            <a:r>
              <a:rPr lang="fr-FR" dirty="0" smtClean="0"/>
              <a:t> </a:t>
            </a:r>
            <a:r>
              <a:rPr lang="fr-FR" dirty="0" err="1" smtClean="0"/>
              <a:t>conundrum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Littérature: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see</a:t>
            </a:r>
            <a:r>
              <a:rPr lang="fr-FR" baseline="0" dirty="0" smtClean="0"/>
              <a:t> end </a:t>
            </a:r>
            <a:r>
              <a:rPr lang="fr-FR" baseline="0" dirty="0" err="1" smtClean="0"/>
              <a:t>slide</a:t>
            </a:r>
            <a:r>
              <a:rPr lang="fr-FR" baseline="0" dirty="0" smtClean="0"/>
              <a:t> for a </a:t>
            </a:r>
            <a:r>
              <a:rPr lang="fr-FR" baseline="0" dirty="0" err="1" smtClean="0"/>
              <a:t>link</a:t>
            </a:r>
            <a:r>
              <a:rPr lang="fr-FR" baseline="0" dirty="0" smtClean="0"/>
              <a:t> to </a:t>
            </a:r>
            <a:r>
              <a:rPr lang="fr-FR" baseline="0" dirty="0" err="1" smtClean="0"/>
              <a:t>bibliography</a:t>
            </a:r>
            <a:endParaRPr lang="fr-FR" baseline="0" dirty="0" smtClean="0"/>
          </a:p>
          <a:p>
            <a:r>
              <a:rPr lang="fr-FR" baseline="0" dirty="0" smtClean="0"/>
              <a:t>Trial and </a:t>
            </a:r>
            <a:r>
              <a:rPr lang="fr-FR" baseline="0" dirty="0" err="1" smtClean="0"/>
              <a:t>error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necessary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because</a:t>
            </a:r>
            <a:r>
              <a:rPr lang="fr-FR" baseline="0" dirty="0" smtClean="0"/>
              <a:t> for </a:t>
            </a:r>
            <a:r>
              <a:rPr lang="fr-FR" baseline="0" dirty="0" err="1" smtClean="0"/>
              <a:t>example</a:t>
            </a:r>
            <a:r>
              <a:rPr lang="fr-FR" baseline="0" dirty="0" smtClean="0"/>
              <a:t> MP2RAGE double inversion </a:t>
            </a:r>
            <a:r>
              <a:rPr lang="fr-FR" baseline="0" dirty="0" err="1" smtClean="0"/>
              <a:t>there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no </a:t>
            </a:r>
            <a:r>
              <a:rPr lang="fr-FR" baseline="0" dirty="0" err="1" smtClean="0"/>
              <a:t>theoretical</a:t>
            </a:r>
            <a:r>
              <a:rPr lang="fr-FR" baseline="0" dirty="0" smtClean="0"/>
              <a:t> model </a:t>
            </a:r>
            <a:r>
              <a:rPr lang="fr-FR" baseline="0" dirty="0" err="1" smtClean="0"/>
              <a:t>yet</a:t>
            </a:r>
            <a:r>
              <a:rPr lang="fr-FR" baseline="0" dirty="0" smtClean="0"/>
              <a:t>. And in practice </a:t>
            </a:r>
            <a:r>
              <a:rPr lang="fr-FR" baseline="0" dirty="0" err="1" smtClean="0"/>
              <a:t>so</a:t>
            </a:r>
            <a:r>
              <a:rPr lang="fr-FR" baseline="0" dirty="0" smtClean="0"/>
              <a:t> </a:t>
            </a:r>
            <a:r>
              <a:rPr lang="fr-FR" baseline="0" dirty="0" err="1" smtClean="0"/>
              <a:t>many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parameters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intertwine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not </a:t>
            </a:r>
            <a:r>
              <a:rPr lang="fr-FR" baseline="0" dirty="0" err="1" smtClean="0"/>
              <a:t>everything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can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calculed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some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amount</a:t>
            </a:r>
            <a:r>
              <a:rPr lang="fr-FR" baseline="0" dirty="0" smtClean="0"/>
              <a:t> of trial and </a:t>
            </a:r>
            <a:r>
              <a:rPr lang="fr-FR" baseline="0" dirty="0" err="1" smtClean="0"/>
              <a:t>error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always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necessary</a:t>
            </a:r>
            <a:r>
              <a:rPr lang="fr-FR" baseline="0" dirty="0" smtClean="0"/>
              <a:t>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Thermoplastic</a:t>
            </a:r>
            <a:r>
              <a:rPr lang="fr-FR" dirty="0" smtClean="0"/>
              <a:t> </a:t>
            </a:r>
            <a:r>
              <a:rPr lang="fr-FR" dirty="0" err="1" smtClean="0"/>
              <a:t>mask</a:t>
            </a:r>
            <a:r>
              <a:rPr lang="fr-FR" dirty="0" smtClean="0"/>
              <a:t>, </a:t>
            </a:r>
            <a:r>
              <a:rPr lang="fr-FR" dirty="0" err="1" smtClean="0"/>
              <a:t>so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 solidifies! </a:t>
            </a:r>
            <a:r>
              <a:rPr lang="fr-FR" dirty="0" err="1" smtClean="0"/>
              <a:t>Although</a:t>
            </a:r>
            <a:r>
              <a:rPr lang="fr-FR" dirty="0" smtClean="0"/>
              <a:t> </a:t>
            </a:r>
            <a:r>
              <a:rPr lang="fr-FR" dirty="0" err="1" smtClean="0"/>
              <a:t>probably</a:t>
            </a:r>
            <a:r>
              <a:rPr lang="fr-FR" dirty="0" smtClean="0"/>
              <a:t> the </a:t>
            </a:r>
            <a:r>
              <a:rPr lang="fr-FR" dirty="0" err="1" smtClean="0"/>
              <a:t>most</a:t>
            </a:r>
            <a:r>
              <a:rPr lang="fr-FR" dirty="0" smtClean="0"/>
              <a:t> efficient </a:t>
            </a:r>
            <a:r>
              <a:rPr lang="fr-FR" dirty="0" err="1" smtClean="0"/>
              <a:t>method</a:t>
            </a:r>
            <a:r>
              <a:rPr lang="fr-FR" dirty="0" smtClean="0"/>
              <a:t>, </a:t>
            </a:r>
            <a:r>
              <a:rPr lang="fr-FR" dirty="0" err="1" smtClean="0"/>
              <a:t>let’s</a:t>
            </a:r>
            <a:r>
              <a:rPr lang="fr-FR" dirty="0" smtClean="0"/>
              <a:t> </a:t>
            </a:r>
            <a:r>
              <a:rPr lang="fr-FR" dirty="0" err="1" smtClean="0"/>
              <a:t>say</a:t>
            </a:r>
            <a:r>
              <a:rPr lang="fr-FR" dirty="0" smtClean="0"/>
              <a:t> </a:t>
            </a:r>
            <a:r>
              <a:rPr lang="fr-FR" dirty="0" err="1" smtClean="0"/>
              <a:t>we’re</a:t>
            </a:r>
            <a:r>
              <a:rPr lang="fr-FR" baseline="0" dirty="0" smtClean="0"/>
              <a:t> not sure </a:t>
            </a:r>
            <a:r>
              <a:rPr lang="fr-FR" baseline="0" dirty="0" err="1" smtClean="0"/>
              <a:t>it’s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totally</a:t>
            </a:r>
            <a:r>
              <a:rPr lang="fr-FR" baseline="0" dirty="0" smtClean="0"/>
              <a:t> OK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patients </a:t>
            </a:r>
            <a:r>
              <a:rPr lang="fr-FR" baseline="0" dirty="0" err="1" smtClean="0"/>
              <a:t>who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already</a:t>
            </a:r>
            <a:r>
              <a:rPr lang="fr-FR" baseline="0" dirty="0" smtClean="0"/>
              <a:t> have </a:t>
            </a:r>
            <a:r>
              <a:rPr lang="fr-FR" baseline="0" dirty="0" err="1" smtClean="0"/>
              <a:t>difficulties</a:t>
            </a:r>
            <a:r>
              <a:rPr lang="fr-FR" baseline="0" dirty="0" smtClean="0"/>
              <a:t> to express consent. There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a </a:t>
            </a:r>
            <a:r>
              <a:rPr lang="fr-FR" baseline="0" dirty="0" err="1" smtClean="0"/>
              <a:t>very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recent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study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shown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this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method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quite</a:t>
            </a:r>
            <a:r>
              <a:rPr lang="fr-FR" baseline="0" dirty="0" smtClean="0"/>
              <a:t> efficient </a:t>
            </a:r>
            <a:r>
              <a:rPr lang="fr-FR" baseline="0" dirty="0" err="1" smtClean="0"/>
              <a:t>at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eliminating</a:t>
            </a:r>
            <a:r>
              <a:rPr lang="fr-FR" baseline="0" dirty="0" smtClean="0"/>
              <a:t> </a:t>
            </a:r>
            <a:r>
              <a:rPr lang="fr-FR" baseline="0" dirty="0" err="1" smtClean="0"/>
              <a:t>head</a:t>
            </a:r>
            <a:r>
              <a:rPr lang="fr-FR" baseline="0" dirty="0" smtClean="0"/>
              <a:t> motion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</a:t>
            </a:r>
            <a:r>
              <a:rPr lang="fr-FR" baseline="0" dirty="0" err="1" smtClean="0"/>
              <a:t>equal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efficiency</a:t>
            </a:r>
            <a:r>
              <a:rPr lang="fr-FR" baseline="0" dirty="0" smtClean="0"/>
              <a:t> as </a:t>
            </a:r>
            <a:r>
              <a:rPr lang="fr-FR" baseline="0" dirty="0" err="1" smtClean="0"/>
              <a:t>sedation</a:t>
            </a:r>
            <a:r>
              <a:rPr lang="fr-FR" baseline="0" dirty="0" smtClean="0"/>
              <a:t> (</a:t>
            </a:r>
            <a:r>
              <a:rPr lang="fr-FR" baseline="0" dirty="0" err="1" smtClean="0"/>
              <a:t>thus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don’t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need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sedation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anymore</a:t>
            </a:r>
            <a:r>
              <a:rPr lang="fr-FR" baseline="0" dirty="0" smtClean="0"/>
              <a:t>), and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can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well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believe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so</a:t>
            </a:r>
            <a:r>
              <a:rPr lang="fr-FR" baseline="0" dirty="0" smtClean="0"/>
              <a:t>. </a:t>
            </a:r>
            <a:r>
              <a:rPr lang="fr-FR" baseline="0" dirty="0" err="1" smtClean="0"/>
              <a:t>Now</a:t>
            </a:r>
            <a:r>
              <a:rPr lang="fr-FR" baseline="0" dirty="0" smtClean="0"/>
              <a:t> </a:t>
            </a:r>
            <a:r>
              <a:rPr lang="fr-FR" baseline="0" dirty="0" err="1" smtClean="0"/>
              <a:t>let’s</a:t>
            </a:r>
            <a:r>
              <a:rPr lang="fr-FR" baseline="0" dirty="0" smtClean="0"/>
              <a:t> look </a:t>
            </a:r>
            <a:r>
              <a:rPr lang="fr-FR" baseline="0" dirty="0" err="1" smtClean="0"/>
              <a:t>at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what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it</a:t>
            </a:r>
            <a:r>
              <a:rPr lang="fr-FR" baseline="0" dirty="0" smtClean="0"/>
              <a:t> looks </a:t>
            </a:r>
            <a:r>
              <a:rPr lang="fr-FR" baseline="0" dirty="0" err="1" smtClean="0"/>
              <a:t>like</a:t>
            </a:r>
            <a:r>
              <a:rPr lang="fr-FR" baseline="0" dirty="0" smtClean="0"/>
              <a:t> in practice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a </a:t>
            </a:r>
            <a:r>
              <a:rPr lang="fr-FR" baseline="0" dirty="0" err="1" smtClean="0"/>
              <a:t>similar</a:t>
            </a:r>
            <a:r>
              <a:rPr lang="fr-FR" baseline="0" dirty="0" smtClean="0"/>
              <a:t> but more </a:t>
            </a:r>
            <a:r>
              <a:rPr lang="fr-FR" baseline="0" dirty="0" err="1" smtClean="0"/>
              <a:t>industrialized</a:t>
            </a:r>
            <a:r>
              <a:rPr lang="fr-FR" baseline="0" dirty="0" smtClean="0"/>
              <a:t> model.</a:t>
            </a:r>
            <a:endParaRPr lang="fr-FR" dirty="0" smtClean="0"/>
          </a:p>
          <a:p>
            <a:r>
              <a:rPr lang="fr-FR" dirty="0" err="1" smtClean="0"/>
              <a:t>From</a:t>
            </a:r>
            <a:r>
              <a:rPr lang="fr-FR" dirty="0" smtClean="0"/>
              <a:t> an </a:t>
            </a:r>
            <a:r>
              <a:rPr lang="fr-FR" dirty="0" err="1" smtClean="0"/>
              <a:t>outsider’s</a:t>
            </a:r>
            <a:r>
              <a:rPr lang="fr-FR" dirty="0" smtClean="0"/>
              <a:t> point of </a:t>
            </a:r>
            <a:r>
              <a:rPr lang="fr-FR" dirty="0" err="1" smtClean="0"/>
              <a:t>view</a:t>
            </a:r>
            <a:r>
              <a:rPr lang="fr-FR" dirty="0" smtClean="0"/>
              <a:t>,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look </a:t>
            </a:r>
            <a:r>
              <a:rPr lang="fr-FR" dirty="0" err="1" smtClean="0"/>
              <a:t>like</a:t>
            </a:r>
            <a:r>
              <a:rPr lang="fr-FR" dirty="0" smtClean="0"/>
              <a:t> a bit </a:t>
            </a:r>
            <a:r>
              <a:rPr lang="fr-FR" dirty="0" err="1" smtClean="0"/>
              <a:t>crazy</a:t>
            </a:r>
            <a:r>
              <a:rPr lang="fr-FR" dirty="0" smtClean="0"/>
              <a:t> </a:t>
            </a:r>
            <a:r>
              <a:rPr lang="fr-FR" dirty="0" err="1" smtClean="0"/>
              <a:t>heh</a:t>
            </a:r>
            <a:r>
              <a:rPr lang="fr-FR" dirty="0" smtClean="0"/>
              <a:t>, </a:t>
            </a:r>
            <a:r>
              <a:rPr lang="fr-FR" dirty="0" err="1" smtClean="0"/>
              <a:t>like</a:t>
            </a:r>
            <a:r>
              <a:rPr lang="fr-FR" dirty="0" smtClean="0"/>
              <a:t> a </a:t>
            </a:r>
            <a:r>
              <a:rPr lang="fr-FR" dirty="0" err="1" smtClean="0"/>
              <a:t>bad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horror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movie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where</a:t>
            </a:r>
            <a:r>
              <a:rPr lang="fr-FR" baseline="0" dirty="0" smtClean="0"/>
              <a:t> </a:t>
            </a:r>
            <a:r>
              <a:rPr lang="fr-FR" dirty="0" smtClean="0"/>
              <a:t>the </a:t>
            </a:r>
            <a:r>
              <a:rPr lang="fr-FR" dirty="0" err="1" smtClean="0"/>
              <a:t>physician</a:t>
            </a:r>
            <a:r>
              <a:rPr lang="fr-FR" dirty="0" smtClean="0"/>
              <a:t> </a:t>
            </a:r>
            <a:r>
              <a:rPr lang="fr-FR" dirty="0" err="1" smtClean="0"/>
              <a:t>would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trying</a:t>
            </a:r>
            <a:r>
              <a:rPr lang="fr-FR" dirty="0" smtClean="0"/>
              <a:t> to </a:t>
            </a:r>
            <a:r>
              <a:rPr lang="fr-FR" dirty="0" err="1" smtClean="0"/>
              <a:t>suffocate</a:t>
            </a:r>
            <a:r>
              <a:rPr lang="fr-FR" dirty="0" smtClean="0"/>
              <a:t> the patient! ;-) Of course </a:t>
            </a:r>
            <a:r>
              <a:rPr lang="fr-FR" dirty="0" err="1" smtClean="0"/>
              <a:t>that’s</a:t>
            </a:r>
            <a:r>
              <a:rPr lang="fr-FR" dirty="0" smtClean="0"/>
              <a:t> not the case, and </a:t>
            </a:r>
            <a:r>
              <a:rPr lang="fr-FR" dirty="0" err="1" smtClean="0"/>
              <a:t>it’s</a:t>
            </a:r>
            <a:r>
              <a:rPr lang="fr-FR" dirty="0" smtClean="0"/>
              <a:t> a </a:t>
            </a:r>
            <a:r>
              <a:rPr lang="fr-FR" dirty="0" err="1" smtClean="0"/>
              <a:t>very</a:t>
            </a:r>
            <a:r>
              <a:rPr lang="fr-FR" dirty="0" smtClean="0"/>
              <a:t> good setup </a:t>
            </a:r>
            <a:r>
              <a:rPr lang="fr-FR" dirty="0" err="1" smtClean="0"/>
              <a:t>stabilizing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whole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head</a:t>
            </a:r>
            <a:r>
              <a:rPr lang="fr-FR" baseline="0" dirty="0" smtClean="0"/>
              <a:t>, but </a:t>
            </a:r>
            <a:r>
              <a:rPr lang="fr-FR" baseline="0" dirty="0" err="1" smtClean="0"/>
              <a:t>it’s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understandable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a patient </a:t>
            </a:r>
            <a:r>
              <a:rPr lang="fr-FR" baseline="0" dirty="0" err="1" smtClean="0"/>
              <a:t>who’s</a:t>
            </a:r>
            <a:r>
              <a:rPr lang="fr-FR" baseline="0" dirty="0" smtClean="0"/>
              <a:t> not </a:t>
            </a:r>
            <a:r>
              <a:rPr lang="fr-FR" baseline="0" dirty="0" err="1" smtClean="0"/>
              <a:t>cognitively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autonomous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may</a:t>
            </a:r>
            <a:r>
              <a:rPr lang="fr-FR" baseline="0" dirty="0" smtClean="0"/>
              <a:t> not </a:t>
            </a:r>
            <a:r>
              <a:rPr lang="fr-FR" baseline="0" dirty="0" err="1" smtClean="0"/>
              <a:t>like</a:t>
            </a:r>
            <a:r>
              <a:rPr lang="fr-FR" baseline="0" dirty="0" smtClean="0"/>
              <a:t> or </a:t>
            </a:r>
            <a:r>
              <a:rPr lang="fr-FR" baseline="0" dirty="0" err="1" smtClean="0"/>
              <a:t>understand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such</a:t>
            </a:r>
            <a:r>
              <a:rPr lang="fr-FR" baseline="0" dirty="0" smtClean="0"/>
              <a:t> a </a:t>
            </a:r>
            <a:r>
              <a:rPr lang="fr-FR" baseline="0" dirty="0" err="1" smtClean="0"/>
              <a:t>procedure</a:t>
            </a:r>
            <a:r>
              <a:rPr lang="fr-FR" baseline="0" dirty="0" smtClean="0"/>
              <a:t>, and </a:t>
            </a:r>
            <a:r>
              <a:rPr lang="fr-FR" baseline="0" dirty="0" err="1" smtClean="0"/>
              <a:t>that’s</a:t>
            </a:r>
            <a:r>
              <a:rPr lang="fr-FR" baseline="0" dirty="0" smtClean="0"/>
              <a:t> an </a:t>
            </a:r>
            <a:r>
              <a:rPr lang="fr-FR" baseline="0" dirty="0" err="1" smtClean="0"/>
              <a:t>euphemism</a:t>
            </a:r>
            <a:r>
              <a:rPr lang="fr-FR" baseline="0" dirty="0" smtClean="0"/>
              <a:t>.</a:t>
            </a:r>
            <a:endParaRPr lang="fr-FR" dirty="0" smtClean="0"/>
          </a:p>
          <a:p>
            <a:r>
              <a:rPr lang="fr-FR" baseline="0" dirty="0" err="1" smtClean="0"/>
              <a:t>Inflatable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pillows</a:t>
            </a:r>
            <a:r>
              <a:rPr lang="fr-FR" baseline="0" dirty="0" smtClean="0"/>
              <a:t> look for us </a:t>
            </a:r>
            <a:r>
              <a:rPr lang="fr-FR" baseline="0" dirty="0" err="1" smtClean="0"/>
              <a:t>like</a:t>
            </a:r>
            <a:r>
              <a:rPr lang="fr-FR" baseline="0" dirty="0" smtClean="0"/>
              <a:t> a good compromise </a:t>
            </a:r>
            <a:r>
              <a:rPr lang="fr-FR" baseline="0" dirty="0" err="1" smtClean="0"/>
              <a:t>between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discomfort</a:t>
            </a:r>
            <a:r>
              <a:rPr lang="fr-FR" baseline="0" dirty="0" smtClean="0"/>
              <a:t> and </a:t>
            </a:r>
            <a:r>
              <a:rPr lang="fr-FR" baseline="0" dirty="0" err="1" smtClean="0"/>
              <a:t>movement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reduction</a:t>
            </a:r>
            <a:r>
              <a:rPr lang="fr-FR" baseline="0" dirty="0" smtClean="0"/>
              <a:t>.</a:t>
            </a:r>
          </a:p>
          <a:p>
            <a:r>
              <a:rPr lang="fr-FR" baseline="0" dirty="0" smtClean="0"/>
              <a:t>RT Pro Siemens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24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err="1" smtClean="0"/>
              <a:t>Before</a:t>
            </a:r>
            <a:r>
              <a:rPr lang="fr-FR" dirty="0" smtClean="0"/>
              <a:t> </a:t>
            </a:r>
            <a:r>
              <a:rPr lang="fr-FR" dirty="0" err="1" smtClean="0"/>
              <a:t>talking</a:t>
            </a:r>
            <a:r>
              <a:rPr lang="fr-FR" dirty="0" smtClean="0"/>
              <a:t> about acquisition,</a:t>
            </a:r>
            <a:r>
              <a:rPr lang="fr-FR" baseline="0" dirty="0" smtClean="0"/>
              <a:t> </a:t>
            </a:r>
            <a:r>
              <a:rPr lang="fr-FR" baseline="0" dirty="0" err="1" smtClean="0"/>
              <a:t>let’s</a:t>
            </a:r>
            <a:r>
              <a:rPr lang="fr-FR" baseline="0" dirty="0" smtClean="0"/>
              <a:t> talk a bit about </a:t>
            </a:r>
            <a:r>
              <a:rPr lang="fr-FR" baseline="0" dirty="0" err="1" smtClean="0"/>
              <a:t>analysis</a:t>
            </a:r>
            <a:r>
              <a:rPr lang="fr-FR" baseline="0" dirty="0" smtClean="0"/>
              <a:t>. I promise </a:t>
            </a:r>
            <a:r>
              <a:rPr lang="fr-FR" baseline="0" dirty="0" err="1" smtClean="0"/>
              <a:t>there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a </a:t>
            </a:r>
            <a:r>
              <a:rPr lang="fr-FR" baseline="0" dirty="0" err="1" smtClean="0"/>
              <a:t>link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because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that’s</a:t>
            </a:r>
            <a:r>
              <a:rPr lang="fr-FR" baseline="0" dirty="0" smtClean="0"/>
              <a:t> how I came to </a:t>
            </a:r>
            <a:r>
              <a:rPr lang="fr-FR" baseline="0" dirty="0" err="1" smtClean="0"/>
              <a:t>work</a:t>
            </a:r>
            <a:r>
              <a:rPr lang="fr-FR" baseline="0" dirty="0" smtClean="0"/>
              <a:t> on </a:t>
            </a:r>
            <a:r>
              <a:rPr lang="fr-FR" baseline="0" dirty="0" err="1" smtClean="0"/>
              <a:t>this</a:t>
            </a:r>
            <a:r>
              <a:rPr lang="fr-FR" baseline="0" dirty="0" smtClean="0"/>
              <a:t> new MRI </a:t>
            </a:r>
            <a:r>
              <a:rPr lang="fr-FR" baseline="0" dirty="0" err="1" smtClean="0"/>
              <a:t>protocol</a:t>
            </a:r>
            <a:r>
              <a:rPr lang="fr-FR" baseline="0" dirty="0" smtClean="0"/>
              <a:t>. So, </a:t>
            </a:r>
            <a:r>
              <a:rPr lang="fr-FR" baseline="0" dirty="0" err="1" smtClean="0"/>
              <a:t>you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see</a:t>
            </a:r>
            <a:r>
              <a:rPr lang="fr-FR" baseline="0" dirty="0" smtClean="0"/>
              <a:t>, </a:t>
            </a:r>
            <a:r>
              <a:rPr lang="fr-FR" dirty="0" smtClean="0"/>
              <a:t>I </a:t>
            </a:r>
            <a:r>
              <a:rPr lang="fr-FR" dirty="0" err="1" smtClean="0"/>
              <a:t>am</a:t>
            </a:r>
            <a:r>
              <a:rPr lang="fr-FR" dirty="0" smtClean="0"/>
              <a:t> an </a:t>
            </a:r>
            <a:r>
              <a:rPr lang="fr-FR" dirty="0" err="1" smtClean="0"/>
              <a:t>analyst</a:t>
            </a:r>
            <a:r>
              <a:rPr lang="fr-FR" dirty="0" smtClean="0"/>
              <a:t>, I </a:t>
            </a:r>
            <a:r>
              <a:rPr lang="fr-FR" dirty="0" err="1" smtClean="0"/>
              <a:t>was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educated</a:t>
            </a:r>
            <a:r>
              <a:rPr lang="fr-FR" baseline="0" dirty="0" smtClean="0"/>
              <a:t> to do analyses, </a:t>
            </a:r>
            <a:r>
              <a:rPr lang="fr-FR" baseline="0" dirty="0" err="1" smtClean="0"/>
              <a:t>so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that’s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what</a:t>
            </a:r>
            <a:r>
              <a:rPr lang="fr-FR" baseline="0" dirty="0" smtClean="0"/>
              <a:t> I </a:t>
            </a:r>
            <a:r>
              <a:rPr lang="fr-FR" baseline="0" dirty="0" err="1" smtClean="0"/>
              <a:t>usually</a:t>
            </a:r>
            <a:r>
              <a:rPr lang="fr-FR" baseline="0" dirty="0" smtClean="0"/>
              <a:t> do. </a:t>
            </a:r>
            <a:r>
              <a:rPr lang="fr-FR" baseline="0" dirty="0" err="1" smtClean="0"/>
              <a:t>Let’s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quickly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see</a:t>
            </a:r>
            <a:r>
              <a:rPr lang="fr-FR" baseline="0" dirty="0" smtClean="0"/>
              <a:t> how </a:t>
            </a:r>
            <a:r>
              <a:rPr lang="fr-FR" baseline="0" dirty="0" err="1" smtClean="0"/>
              <a:t>it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works</a:t>
            </a:r>
            <a:r>
              <a:rPr lang="fr-FR" baseline="0" dirty="0" smtClean="0"/>
              <a:t>: a </a:t>
            </a:r>
            <a:r>
              <a:rPr lang="fr-FR" baseline="0" dirty="0" err="1" smtClean="0"/>
              <a:t>common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framework</a:t>
            </a:r>
            <a:r>
              <a:rPr lang="fr-FR" baseline="0" dirty="0" smtClean="0"/>
              <a:t> for MRI </a:t>
            </a:r>
            <a:r>
              <a:rPr lang="fr-FR" baseline="0" dirty="0" err="1" smtClean="0"/>
              <a:t>analysis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as </a:t>
            </a:r>
            <a:r>
              <a:rPr lang="fr-FR" baseline="0" dirty="0" err="1" smtClean="0"/>
              <a:t>follows</a:t>
            </a:r>
            <a:r>
              <a:rPr lang="fr-FR" baseline="0" dirty="0" smtClean="0"/>
              <a:t>: </a:t>
            </a:r>
            <a:r>
              <a:rPr lang="fr-FR" baseline="0" dirty="0" err="1" smtClean="0"/>
              <a:t>you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start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a </a:t>
            </a:r>
            <a:r>
              <a:rPr lang="fr-FR" baseline="0" dirty="0" err="1" smtClean="0"/>
              <a:t>bunch</a:t>
            </a:r>
            <a:r>
              <a:rPr lang="fr-FR" baseline="0" dirty="0" smtClean="0"/>
              <a:t> of fMRI </a:t>
            </a:r>
            <a:r>
              <a:rPr lang="fr-FR" baseline="0" dirty="0" err="1" smtClean="0"/>
              <a:t>timeseries</a:t>
            </a:r>
            <a:r>
              <a:rPr lang="fr-FR" baseline="0" dirty="0" smtClean="0"/>
              <a:t>, one per </a:t>
            </a:r>
            <a:r>
              <a:rPr lang="fr-FR" baseline="0" dirty="0" err="1" smtClean="0"/>
              <a:t>subject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then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you</a:t>
            </a:r>
            <a:r>
              <a:rPr lang="fr-FR" baseline="0" dirty="0" smtClean="0"/>
              <a:t> </a:t>
            </a:r>
            <a:r>
              <a:rPr lang="fr-FR" baseline="0" dirty="0" err="1" smtClean="0"/>
              <a:t>preprocess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them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then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analysis</a:t>
            </a:r>
            <a:r>
              <a:rPr lang="fr-FR" baseline="0" dirty="0" smtClean="0"/>
              <a:t> to </a:t>
            </a:r>
            <a:r>
              <a:rPr lang="fr-FR" baseline="0" dirty="0" err="1" smtClean="0"/>
              <a:t>get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connectivity</a:t>
            </a:r>
            <a:r>
              <a:rPr lang="fr-FR" baseline="0" dirty="0" smtClean="0"/>
              <a:t> matrices, and </a:t>
            </a:r>
            <a:r>
              <a:rPr lang="fr-FR" baseline="0" dirty="0" err="1" smtClean="0"/>
              <a:t>then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maybe</a:t>
            </a:r>
            <a:r>
              <a:rPr lang="fr-FR" baseline="0" dirty="0" smtClean="0"/>
              <a:t> to </a:t>
            </a:r>
            <a:r>
              <a:rPr lang="fr-FR" baseline="0" dirty="0" err="1" smtClean="0"/>
              <a:t>add</a:t>
            </a:r>
            <a:r>
              <a:rPr lang="fr-FR" baseline="0" dirty="0" smtClean="0"/>
              <a:t> a bit of </a:t>
            </a:r>
            <a:r>
              <a:rPr lang="fr-FR" baseline="0" dirty="0" err="1" smtClean="0"/>
              <a:t>magic</a:t>
            </a:r>
            <a:r>
              <a:rPr lang="fr-FR" baseline="0" dirty="0" smtClean="0"/>
              <a:t> </a:t>
            </a:r>
            <a:r>
              <a:rPr lang="fr-FR" baseline="0" dirty="0" err="1" smtClean="0"/>
              <a:t>you</a:t>
            </a:r>
            <a:r>
              <a:rPr lang="fr-FR" baseline="0" dirty="0" smtClean="0"/>
              <a:t> use machine </a:t>
            </a:r>
            <a:r>
              <a:rPr lang="fr-FR" baseline="0" dirty="0" err="1" smtClean="0"/>
              <a:t>learning</a:t>
            </a:r>
            <a:r>
              <a:rPr lang="fr-FR" baseline="0" dirty="0" smtClean="0"/>
              <a:t>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2204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300" dirty="0" smtClean="0">
              <a:solidFill>
                <a:schemeClr val="accent1"/>
              </a:solidFill>
            </a:endParaRPr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EE17350-D48D-45F5-9410-78A052B51663}" type="slidenum">
              <a:rPr lang="fr-FR" altLang="fr-FR"/>
              <a:pPr eaLnBrk="1" hangingPunct="1"/>
              <a:t>29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3421339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2204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300" dirty="0" smtClean="0">
              <a:solidFill>
                <a:schemeClr val="accent1"/>
              </a:solidFill>
            </a:endParaRPr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EE17350-D48D-45F5-9410-78A052B51663}" type="slidenum">
              <a:rPr lang="fr-FR" altLang="fr-FR"/>
              <a:pPr eaLnBrk="1" hangingPunct="1"/>
              <a:t>30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3421339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2204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300" dirty="0" smtClean="0">
              <a:solidFill>
                <a:schemeClr val="accent1"/>
              </a:solidFill>
            </a:endParaRPr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EE17350-D48D-45F5-9410-78A052B51663}" type="slidenum">
              <a:rPr lang="fr-FR" altLang="fr-FR"/>
              <a:pPr eaLnBrk="1" hangingPunct="1"/>
              <a:t>32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3421339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2204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300" dirty="0" smtClean="0">
              <a:solidFill>
                <a:schemeClr val="accent1"/>
              </a:solidFill>
            </a:endParaRPr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EE17350-D48D-45F5-9410-78A052B51663}" type="slidenum">
              <a:rPr lang="fr-FR" altLang="fr-FR"/>
              <a:pPr eaLnBrk="1" hangingPunct="1"/>
              <a:t>33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3421339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2204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300" dirty="0" smtClean="0">
              <a:solidFill>
                <a:schemeClr val="accent1"/>
              </a:solidFill>
            </a:endParaRPr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EE17350-D48D-45F5-9410-78A052B51663}" type="slidenum">
              <a:rPr lang="fr-FR" altLang="fr-FR"/>
              <a:pPr eaLnBrk="1" hangingPunct="1"/>
              <a:t>34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342133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That’s</a:t>
            </a:r>
            <a:r>
              <a:rPr lang="fr-FR" dirty="0" smtClean="0"/>
              <a:t> </a:t>
            </a:r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did</a:t>
            </a:r>
            <a:r>
              <a:rPr lang="fr-FR" dirty="0" smtClean="0"/>
              <a:t> </a:t>
            </a:r>
            <a:r>
              <a:rPr lang="fr-FR" dirty="0" err="1" smtClean="0"/>
              <a:t>here</a:t>
            </a:r>
            <a:r>
              <a:rPr lang="fr-FR" dirty="0" smtClean="0"/>
              <a:t> for instance, on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our</a:t>
            </a:r>
            <a:r>
              <a:rPr lang="fr-FR" baseline="0" dirty="0" smtClean="0"/>
              <a:t> population of patients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disorders</a:t>
            </a:r>
            <a:r>
              <a:rPr lang="fr-FR" baseline="0" dirty="0" smtClean="0"/>
              <a:t> of </a:t>
            </a:r>
            <a:r>
              <a:rPr lang="fr-FR" baseline="0" dirty="0" err="1" smtClean="0"/>
              <a:t>consciousness</a:t>
            </a:r>
            <a:r>
              <a:rPr lang="fr-FR" baseline="0" dirty="0" smtClean="0"/>
              <a:t>, and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found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all </a:t>
            </a:r>
            <a:r>
              <a:rPr lang="fr-FR" baseline="0" dirty="0" err="1" smtClean="0"/>
              <a:t>intrinsic</a:t>
            </a:r>
            <a:r>
              <a:rPr lang="fr-FR" baseline="0" dirty="0" smtClean="0"/>
              <a:t>/</a:t>
            </a:r>
            <a:r>
              <a:rPr lang="fr-FR" baseline="0" dirty="0" err="1" smtClean="0"/>
              <a:t>resting</a:t>
            </a:r>
            <a:r>
              <a:rPr lang="fr-FR" baseline="0" dirty="0" smtClean="0"/>
              <a:t> state networks </a:t>
            </a:r>
            <a:r>
              <a:rPr lang="fr-FR" baseline="0" dirty="0" err="1" smtClean="0"/>
              <a:t>connectivity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correlate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clinical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assessment</a:t>
            </a:r>
            <a:r>
              <a:rPr lang="fr-FR" baseline="0" dirty="0" smtClean="0"/>
              <a:t> score for </a:t>
            </a:r>
            <a:r>
              <a:rPr lang="fr-FR" baseline="0" dirty="0" err="1" smtClean="0"/>
              <a:t>consciousness</a:t>
            </a:r>
            <a:r>
              <a:rPr lang="fr-FR" baseline="0" dirty="0" smtClean="0"/>
              <a:t>.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found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most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discriminating</a:t>
            </a:r>
            <a:r>
              <a:rPr lang="fr-FR" baseline="0" dirty="0" smtClean="0"/>
              <a:t> networks and the </a:t>
            </a:r>
            <a:r>
              <a:rPr lang="fr-FR" baseline="0" dirty="0" err="1" smtClean="0"/>
              <a:t>most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correlated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a </a:t>
            </a:r>
            <a:r>
              <a:rPr lang="fr-FR" baseline="0" dirty="0" err="1" smtClean="0"/>
              <a:t>high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consciousness</a:t>
            </a:r>
            <a:r>
              <a:rPr lang="fr-FR" baseline="0" dirty="0" smtClean="0"/>
              <a:t> score (CRS-R total score) </a:t>
            </a:r>
            <a:r>
              <a:rPr lang="fr-FR" baseline="0" dirty="0" err="1" smtClean="0"/>
              <a:t>were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auditory</a:t>
            </a:r>
            <a:r>
              <a:rPr lang="fr-FR" baseline="0" dirty="0" smtClean="0"/>
              <a:t> and </a:t>
            </a:r>
            <a:r>
              <a:rPr lang="fr-FR" baseline="0" dirty="0" err="1" smtClean="0"/>
              <a:t>visual</a:t>
            </a:r>
            <a:r>
              <a:rPr lang="fr-FR" baseline="0" dirty="0" smtClean="0"/>
              <a:t> networks. </a:t>
            </a:r>
            <a:r>
              <a:rPr lang="fr-FR" baseline="0" dirty="0" err="1" smtClean="0"/>
              <a:t>Based</a:t>
            </a:r>
            <a:r>
              <a:rPr lang="fr-FR" baseline="0" dirty="0" smtClean="0"/>
              <a:t> on </a:t>
            </a:r>
            <a:r>
              <a:rPr lang="fr-FR" baseline="0" dirty="0" err="1" smtClean="0"/>
              <a:t>these</a:t>
            </a:r>
            <a:r>
              <a:rPr lang="fr-FR" baseline="0" dirty="0" smtClean="0"/>
              <a:t> 2 networks,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made a machine </a:t>
            </a:r>
            <a:r>
              <a:rPr lang="fr-FR" baseline="0" dirty="0" err="1" smtClean="0"/>
              <a:t>learning</a:t>
            </a:r>
            <a:r>
              <a:rPr lang="fr-FR" baseline="0" dirty="0" smtClean="0"/>
              <a:t> SVM model, to </a:t>
            </a:r>
            <a:r>
              <a:rPr lang="fr-FR" baseline="0" dirty="0" err="1" smtClean="0"/>
              <a:t>discriminate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between</a:t>
            </a:r>
            <a:r>
              <a:rPr lang="fr-FR" baseline="0" dirty="0" smtClean="0"/>
              <a:t> MCS and VS/UWS. </a:t>
            </a:r>
            <a:r>
              <a:rPr lang="fr-FR" dirty="0" smtClean="0"/>
              <a:t>One line per </a:t>
            </a:r>
            <a:r>
              <a:rPr lang="fr-FR" dirty="0" err="1" smtClean="0"/>
              <a:t>subject</a:t>
            </a:r>
            <a:r>
              <a:rPr lang="fr-FR" dirty="0" smtClean="0"/>
              <a:t>. The</a:t>
            </a:r>
            <a:r>
              <a:rPr lang="fr-FR" baseline="0" dirty="0" smtClean="0"/>
              <a:t> line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the classification </a:t>
            </a:r>
            <a:r>
              <a:rPr lang="fr-FR" baseline="0" dirty="0" err="1" smtClean="0"/>
              <a:t>decision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boundaries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reduced</a:t>
            </a:r>
            <a:r>
              <a:rPr lang="fr-FR" baseline="0" dirty="0" smtClean="0"/>
              <a:t> by PCA in 3D. </a:t>
            </a:r>
            <a:r>
              <a:rPr lang="fr-FR" baseline="0" dirty="0" err="1" smtClean="0"/>
              <a:t>That’s</a:t>
            </a:r>
            <a:r>
              <a:rPr lang="fr-FR" baseline="0" dirty="0" smtClean="0"/>
              <a:t> all </a:t>
            </a:r>
            <a:r>
              <a:rPr lang="fr-FR" baseline="0" dirty="0" err="1" smtClean="0"/>
              <a:t>nice</a:t>
            </a:r>
            <a:r>
              <a:rPr lang="fr-FR" baseline="0" dirty="0" smtClean="0"/>
              <a:t>, the classifier </a:t>
            </a:r>
            <a:r>
              <a:rPr lang="fr-FR" baseline="0" dirty="0" err="1" smtClean="0"/>
              <a:t>correctly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discriminate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almost</a:t>
            </a:r>
            <a:r>
              <a:rPr lang="fr-FR" baseline="0" dirty="0" smtClean="0"/>
              <a:t> all the patients. And the </a:t>
            </a:r>
            <a:r>
              <a:rPr lang="fr-FR" baseline="0" dirty="0" err="1" smtClean="0"/>
              <a:t>results</a:t>
            </a:r>
            <a:r>
              <a:rPr lang="fr-FR" baseline="0" dirty="0" smtClean="0"/>
              <a:t> are </a:t>
            </a:r>
            <a:r>
              <a:rPr lang="fr-FR" baseline="0" dirty="0" err="1" smtClean="0"/>
              <a:t>tested</a:t>
            </a:r>
            <a:r>
              <a:rPr lang="fr-FR" baseline="0" dirty="0" smtClean="0"/>
              <a:t> and </a:t>
            </a:r>
            <a:r>
              <a:rPr lang="fr-FR" baseline="0" dirty="0" err="1" smtClean="0"/>
              <a:t>reproduced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blindly</a:t>
            </a:r>
            <a:r>
              <a:rPr lang="fr-FR" baseline="0" dirty="0" smtClean="0"/>
              <a:t> on a test </a:t>
            </a:r>
            <a:r>
              <a:rPr lang="fr-FR" baseline="0" dirty="0" err="1" smtClean="0"/>
              <a:t>dataset</a:t>
            </a:r>
            <a:r>
              <a:rPr lang="fr-FR" baseline="0" dirty="0" smtClean="0"/>
              <a:t> of </a:t>
            </a:r>
            <a:r>
              <a:rPr lang="fr-FR" baseline="0" dirty="0" err="1" smtClean="0"/>
              <a:t>subjects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from</a:t>
            </a:r>
            <a:r>
              <a:rPr lang="fr-FR" baseline="0" dirty="0" smtClean="0"/>
              <a:t> </a:t>
            </a:r>
            <a:r>
              <a:rPr lang="fr-FR" baseline="0" dirty="0" err="1" smtClean="0"/>
              <a:t>other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centers</a:t>
            </a:r>
            <a:r>
              <a:rPr lang="fr-FR" baseline="0" dirty="0" smtClean="0"/>
              <a:t>. </a:t>
            </a:r>
            <a:r>
              <a:rPr lang="fr-FR" baseline="0" dirty="0" err="1" smtClean="0"/>
              <a:t>Awesome</a:t>
            </a:r>
            <a:r>
              <a:rPr lang="fr-FR" baseline="0" dirty="0" smtClean="0"/>
              <a:t>! But do </a:t>
            </a:r>
            <a:r>
              <a:rPr lang="fr-FR" baseline="0" dirty="0" err="1" smtClean="0"/>
              <a:t>you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see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elephant</a:t>
            </a:r>
            <a:r>
              <a:rPr lang="fr-FR" baseline="0" dirty="0" smtClean="0"/>
              <a:t> in the room? </a:t>
            </a:r>
            <a:r>
              <a:rPr lang="fr-FR" baseline="0" dirty="0" err="1" smtClean="0"/>
              <a:t>Only</a:t>
            </a:r>
            <a:r>
              <a:rPr lang="fr-FR" baseline="0" dirty="0" smtClean="0"/>
              <a:t> 22 </a:t>
            </a:r>
            <a:r>
              <a:rPr lang="fr-FR" baseline="0" dirty="0" err="1" smtClean="0"/>
              <a:t>subjects</a:t>
            </a:r>
            <a:r>
              <a:rPr lang="fr-FR" baseline="0" dirty="0" smtClean="0"/>
              <a:t> in the test/validation data! This </a:t>
            </a:r>
            <a:r>
              <a:rPr lang="fr-FR" baseline="0" dirty="0" err="1" smtClean="0"/>
              <a:t>cannot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considered</a:t>
            </a:r>
            <a:r>
              <a:rPr lang="fr-FR" baseline="0" dirty="0" smtClean="0"/>
              <a:t> a good </a:t>
            </a:r>
            <a:r>
              <a:rPr lang="fr-FR" baseline="0" dirty="0" err="1" smtClean="0"/>
              <a:t>enough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sample</a:t>
            </a:r>
            <a:r>
              <a:rPr lang="fr-FR" baseline="0" dirty="0" smtClean="0"/>
              <a:t> size by </a:t>
            </a:r>
            <a:r>
              <a:rPr lang="fr-FR" baseline="0" dirty="0" err="1" smtClean="0"/>
              <a:t>any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statistical</a:t>
            </a:r>
            <a:r>
              <a:rPr lang="fr-FR" baseline="0" dirty="0" smtClean="0"/>
              <a:t> standard! </a:t>
            </a:r>
            <a:r>
              <a:rPr lang="fr-FR" baseline="0" dirty="0" err="1" smtClean="0"/>
              <a:t>Why</a:t>
            </a:r>
            <a:r>
              <a:rPr lang="fr-FR" baseline="0" dirty="0" smtClean="0"/>
              <a:t> do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have </a:t>
            </a:r>
            <a:r>
              <a:rPr lang="fr-FR" baseline="0" dirty="0" err="1" smtClean="0"/>
              <a:t>so</a:t>
            </a:r>
            <a:r>
              <a:rPr lang="fr-FR" baseline="0" dirty="0" smtClean="0"/>
              <a:t> </a:t>
            </a:r>
            <a:r>
              <a:rPr lang="fr-FR" baseline="0" dirty="0" err="1" smtClean="0"/>
              <a:t>little</a:t>
            </a:r>
            <a:r>
              <a:rPr lang="fr-FR" baseline="0" dirty="0" smtClean="0"/>
              <a:t>?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I </a:t>
            </a:r>
            <a:r>
              <a:rPr lang="fr-FR" dirty="0" err="1" smtClean="0"/>
              <a:t>wondered</a:t>
            </a:r>
            <a:r>
              <a:rPr lang="fr-FR" dirty="0" smtClean="0"/>
              <a:t> about </a:t>
            </a:r>
            <a:r>
              <a:rPr lang="fr-FR" dirty="0" err="1" smtClean="0"/>
              <a:t>this</a:t>
            </a:r>
            <a:r>
              <a:rPr lang="fr-FR" dirty="0" smtClean="0"/>
              <a:t> issue and </a:t>
            </a:r>
            <a:r>
              <a:rPr lang="fr-FR" dirty="0" err="1" smtClean="0"/>
              <a:t>tried</a:t>
            </a:r>
            <a:r>
              <a:rPr lang="fr-FR" dirty="0" smtClean="0"/>
              <a:t> to </a:t>
            </a:r>
            <a:r>
              <a:rPr lang="fr-FR" dirty="0" err="1" smtClean="0"/>
              <a:t>identify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what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could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limit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sample</a:t>
            </a:r>
            <a:r>
              <a:rPr lang="fr-FR" baseline="0" dirty="0" smtClean="0"/>
              <a:t> size. </a:t>
            </a:r>
            <a:r>
              <a:rPr lang="fr-FR" baseline="0" dirty="0" err="1" smtClean="0"/>
              <a:t>My</a:t>
            </a:r>
            <a:r>
              <a:rPr lang="fr-FR" baseline="0" dirty="0" smtClean="0"/>
              <a:t> first </a:t>
            </a:r>
            <a:r>
              <a:rPr lang="fr-FR" baseline="0" dirty="0" err="1" smtClean="0"/>
              <a:t>idea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was</a:t>
            </a:r>
            <a:r>
              <a:rPr lang="fr-FR" baseline="0" dirty="0" smtClean="0"/>
              <a:t>: </a:t>
            </a:r>
            <a:r>
              <a:rPr lang="fr-FR" baseline="0" dirty="0" err="1" smtClean="0"/>
              <a:t>why</a:t>
            </a:r>
            <a:r>
              <a:rPr lang="fr-FR" baseline="0" dirty="0" smtClean="0"/>
              <a:t> not </a:t>
            </a:r>
            <a:r>
              <a:rPr lang="fr-FR" baseline="0" dirty="0" err="1" smtClean="0"/>
              <a:t>just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acquire</a:t>
            </a:r>
            <a:r>
              <a:rPr lang="fr-FR" baseline="0" dirty="0" smtClean="0"/>
              <a:t> more patients? </a:t>
            </a:r>
            <a:r>
              <a:rPr lang="fr-FR" dirty="0" smtClean="0"/>
              <a:t>OECD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health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spending</a:t>
            </a:r>
            <a:r>
              <a:rPr lang="fr-FR" baseline="0" dirty="0" smtClean="0"/>
              <a:t>: </a:t>
            </a:r>
            <a:r>
              <a:rPr lang="fr-FR" baseline="0" dirty="0" err="1" smtClean="0"/>
              <a:t>mostly</a:t>
            </a:r>
            <a:r>
              <a:rPr lang="fr-FR" baseline="0" dirty="0" smtClean="0"/>
              <a:t> stable. So all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good, right? </a:t>
            </a:r>
            <a:r>
              <a:rPr lang="fr-FR" baseline="0" dirty="0" err="1" smtClean="0"/>
              <a:t>Wrong</a:t>
            </a:r>
            <a:r>
              <a:rPr lang="fr-FR" baseline="0" dirty="0" smtClean="0"/>
              <a:t>! </a:t>
            </a:r>
            <a:r>
              <a:rPr lang="fr-FR" baseline="0" dirty="0" err="1" smtClean="0"/>
              <a:t>Because</a:t>
            </a:r>
            <a:r>
              <a:rPr lang="fr-FR" baseline="0" dirty="0" smtClean="0"/>
              <a:t> if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look </a:t>
            </a:r>
            <a:r>
              <a:rPr lang="fr-FR" baseline="0" dirty="0" err="1" smtClean="0"/>
              <a:t>at</a:t>
            </a:r>
            <a:r>
              <a:rPr lang="fr-FR" baseline="0" dirty="0" smtClean="0"/>
              <a:t> the populations </a:t>
            </a:r>
            <a:r>
              <a:rPr lang="fr-FR" baseline="0" dirty="0" err="1" smtClean="0"/>
              <a:t>evolution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worldwide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there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both</a:t>
            </a:r>
            <a:r>
              <a:rPr lang="fr-FR" baseline="0" dirty="0" smtClean="0"/>
              <a:t> more and more people, and more and more </a:t>
            </a:r>
            <a:r>
              <a:rPr lang="fr-FR" baseline="0" dirty="0" err="1" smtClean="0"/>
              <a:t>aged</a:t>
            </a:r>
            <a:r>
              <a:rPr lang="fr-FR" baseline="0" dirty="0" smtClean="0"/>
              <a:t>! So to </a:t>
            </a:r>
            <a:r>
              <a:rPr lang="fr-FR" baseline="0" dirty="0" err="1" smtClean="0"/>
              <a:t>maintain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same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quality</a:t>
            </a:r>
            <a:r>
              <a:rPr lang="fr-FR" baseline="0" dirty="0" smtClean="0"/>
              <a:t> of </a:t>
            </a:r>
            <a:r>
              <a:rPr lang="fr-FR" baseline="0" dirty="0" err="1" smtClean="0"/>
              <a:t>health</a:t>
            </a:r>
            <a:r>
              <a:rPr lang="fr-FR" baseline="0" dirty="0" smtClean="0"/>
              <a:t> services, the </a:t>
            </a:r>
            <a:r>
              <a:rPr lang="fr-FR" baseline="0" dirty="0" err="1" smtClean="0"/>
              <a:t>cost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should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mechanically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increase</a:t>
            </a:r>
            <a:r>
              <a:rPr lang="fr-FR" baseline="0" dirty="0" smtClean="0"/>
              <a:t>! If </a:t>
            </a:r>
            <a:r>
              <a:rPr lang="fr-FR" baseline="0" dirty="0" err="1" smtClean="0"/>
              <a:t>it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stays</a:t>
            </a:r>
            <a:r>
              <a:rPr lang="fr-FR" baseline="0" dirty="0" smtClean="0"/>
              <a:t> constant, </a:t>
            </a:r>
            <a:r>
              <a:rPr lang="fr-FR" baseline="0" dirty="0" err="1" smtClean="0"/>
              <a:t>then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there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a </a:t>
            </a:r>
            <a:r>
              <a:rPr lang="fr-FR" baseline="0" dirty="0" err="1" smtClean="0"/>
              <a:t>cut</a:t>
            </a:r>
            <a:r>
              <a:rPr lang="fr-FR" baseline="0" dirty="0" smtClean="0"/>
              <a:t> in </a:t>
            </a:r>
            <a:r>
              <a:rPr lang="fr-FR" baseline="0" dirty="0" err="1" smtClean="0"/>
              <a:t>cost</a:t>
            </a:r>
            <a:r>
              <a:rPr lang="fr-FR" baseline="0" dirty="0" smtClean="0"/>
              <a:t>! This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in addition to </a:t>
            </a:r>
            <a:r>
              <a:rPr lang="fr-FR" baseline="0" dirty="0" err="1" smtClean="0"/>
              <a:t>politics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also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decreases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cost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superficially</a:t>
            </a:r>
            <a:r>
              <a:rPr lang="fr-FR" baseline="0" dirty="0" smtClean="0"/>
              <a:t> but not </a:t>
            </a:r>
            <a:r>
              <a:rPr lang="fr-FR" baseline="0" dirty="0" err="1" smtClean="0"/>
              <a:t>necessarily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effectively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such</a:t>
            </a:r>
            <a:r>
              <a:rPr lang="fr-FR" baseline="0" dirty="0" smtClean="0"/>
              <a:t> as </a:t>
            </a:r>
            <a:r>
              <a:rPr lang="fr-FR" baseline="0" dirty="0" err="1" smtClean="0"/>
              <a:t>fee</a:t>
            </a:r>
            <a:r>
              <a:rPr lang="fr-FR" baseline="0" dirty="0" smtClean="0"/>
              <a:t>-for-service, … So as </a:t>
            </a:r>
            <a:r>
              <a:rPr lang="fr-FR" baseline="0" dirty="0" err="1" smtClean="0"/>
              <a:t>you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can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see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can’t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increase</a:t>
            </a:r>
            <a:r>
              <a:rPr lang="fr-FR" baseline="0" dirty="0" smtClean="0"/>
              <a:t> time </a:t>
            </a:r>
            <a:r>
              <a:rPr lang="fr-FR" baseline="0" dirty="0" err="1" smtClean="0"/>
              <a:t>nor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cost</a:t>
            </a:r>
            <a:r>
              <a:rPr lang="fr-FR" baseline="0" dirty="0" smtClean="0"/>
              <a:t>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2</a:t>
            </a:r>
            <a:r>
              <a:rPr lang="fr-FR" baseline="30000" dirty="0" smtClean="0"/>
              <a:t>nd</a:t>
            </a:r>
            <a:r>
              <a:rPr lang="fr-FR" dirty="0" smtClean="0"/>
              <a:t> limitation </a:t>
            </a:r>
            <a:r>
              <a:rPr lang="fr-FR" dirty="0" err="1" smtClean="0"/>
              <a:t>is</a:t>
            </a:r>
            <a:r>
              <a:rPr lang="fr-FR" dirty="0" smtClean="0"/>
              <a:t> motion &amp; </a:t>
            </a:r>
            <a:r>
              <a:rPr lang="fr-FR" dirty="0" err="1" smtClean="0"/>
              <a:t>sedation</a:t>
            </a:r>
            <a:r>
              <a:rPr lang="fr-FR" dirty="0" smtClean="0"/>
              <a:t>, </a:t>
            </a:r>
            <a:r>
              <a:rPr lang="fr-FR" dirty="0" err="1" smtClean="0"/>
              <a:t>because</a:t>
            </a:r>
            <a:r>
              <a:rPr lang="fr-FR" dirty="0" smtClean="0"/>
              <a:t> </a:t>
            </a:r>
            <a:r>
              <a:rPr lang="fr-FR" dirty="0" err="1" smtClean="0"/>
              <a:t>both</a:t>
            </a:r>
            <a:r>
              <a:rPr lang="fr-FR" dirty="0" smtClean="0"/>
              <a:t> are </a:t>
            </a:r>
            <a:r>
              <a:rPr lang="fr-FR" dirty="0" err="1" smtClean="0"/>
              <a:t>linked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 here are cutting edge, they are stable but preliminary results, full studies will be published once we have acquired a few more patients and controls to reach enough sample size. Hence you will mostly see first-level analyses here.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Can </a:t>
            </a:r>
            <a:r>
              <a:rPr lang="fr-FR" dirty="0" err="1" smtClean="0"/>
              <a:t>then</a:t>
            </a:r>
            <a:r>
              <a:rPr lang="fr-FR" dirty="0" smtClean="0"/>
              <a:t> do </a:t>
            </a:r>
            <a:r>
              <a:rPr lang="fr-FR" dirty="0" err="1" smtClean="0"/>
              <a:t>fixel</a:t>
            </a:r>
            <a:r>
              <a:rPr lang="fr-FR" dirty="0" smtClean="0"/>
              <a:t> </a:t>
            </a:r>
            <a:r>
              <a:rPr lang="fr-FR" dirty="0" err="1" smtClean="0"/>
              <a:t>based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analysis</a:t>
            </a:r>
            <a:r>
              <a:rPr lang="fr-FR" baseline="0" dirty="0" smtClean="0"/>
              <a:t>, graph </a:t>
            </a:r>
            <a:r>
              <a:rPr lang="fr-FR" baseline="0" dirty="0" err="1" smtClean="0"/>
              <a:t>theory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etc</a:t>
            </a:r>
            <a:endParaRPr lang="fr-FR" baseline="0" dirty="0" smtClean="0"/>
          </a:p>
          <a:p>
            <a:r>
              <a:rPr lang="fr-FR" baseline="0" dirty="0" smtClean="0"/>
              <a:t>Note the NO ACT! No structural </a:t>
            </a:r>
            <a:r>
              <a:rPr lang="fr-FR" baseline="0" dirty="0" err="1" smtClean="0"/>
              <a:t>constraint</a:t>
            </a:r>
            <a:r>
              <a:rPr lang="fr-FR" baseline="0" dirty="0" smtClean="0"/>
              <a:t> </a:t>
            </a:r>
            <a:r>
              <a:rPr lang="fr-FR" baseline="0" dirty="0" err="1" smtClean="0"/>
              <a:t>needed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anymore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it’s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using</a:t>
            </a:r>
            <a:r>
              <a:rPr lang="fr-FR" baseline="0" dirty="0" smtClean="0"/>
              <a:t> … REF </a:t>
            </a:r>
            <a:r>
              <a:rPr lang="fr-FR" baseline="0" dirty="0" err="1" smtClean="0"/>
              <a:t>using</a:t>
            </a:r>
            <a:r>
              <a:rPr lang="fr-FR" baseline="0" dirty="0" smtClean="0"/>
              <a:t> </a:t>
            </a:r>
            <a:r>
              <a:rPr lang="fr-FR" baseline="0" dirty="0" err="1" smtClean="0"/>
              <a:t>only</a:t>
            </a:r>
            <a:r>
              <a:rPr lang="fr-FR" baseline="0" dirty="0" smtClean="0"/>
              <a:t> multi-</a:t>
            </a:r>
            <a:r>
              <a:rPr lang="fr-FR" baseline="0" dirty="0" err="1" smtClean="0"/>
              <a:t>shell</a:t>
            </a:r>
            <a:r>
              <a:rPr lang="fr-FR" baseline="0" dirty="0" smtClean="0"/>
              <a:t>!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2204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300" dirty="0" smtClean="0">
              <a:solidFill>
                <a:schemeClr val="accent1"/>
              </a:solidFill>
            </a:endParaRPr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EE17350-D48D-45F5-9410-78A052B51663}" type="slidenum">
              <a:rPr lang="fr-FR" altLang="fr-FR"/>
              <a:pPr eaLnBrk="1" hangingPunct="1"/>
              <a:t>11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342133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I’ll</a:t>
            </a:r>
            <a:r>
              <a:rPr lang="fr-FR" dirty="0" smtClean="0"/>
              <a:t> </a:t>
            </a:r>
            <a:r>
              <a:rPr lang="fr-FR" dirty="0" err="1" smtClean="0"/>
              <a:t>explain</a:t>
            </a:r>
            <a:r>
              <a:rPr lang="fr-FR" dirty="0" smtClean="0"/>
              <a:t> a bit how </a:t>
            </a:r>
            <a:r>
              <a:rPr lang="fr-FR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did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it</a:t>
            </a:r>
            <a:r>
              <a:rPr lang="fr-FR" baseline="0" dirty="0" smtClean="0"/>
              <a:t>, but </a:t>
            </a:r>
            <a:r>
              <a:rPr lang="fr-FR" baseline="0" dirty="0" err="1" smtClean="0"/>
              <a:t>feel</a:t>
            </a:r>
            <a:r>
              <a:rPr lang="fr-FR" baseline="0" dirty="0" smtClean="0"/>
              <a:t> free to </a:t>
            </a:r>
            <a:r>
              <a:rPr lang="fr-FR" baseline="0" dirty="0" err="1" smtClean="0"/>
              <a:t>consult</a:t>
            </a:r>
            <a:r>
              <a:rPr lang="fr-FR" baseline="0" dirty="0" smtClean="0"/>
              <a:t> the </a:t>
            </a:r>
            <a:r>
              <a:rPr lang="fr-FR" baseline="0" dirty="0" err="1" smtClean="0"/>
              <a:t>github</a:t>
            </a:r>
            <a:r>
              <a:rPr lang="fr-FR" baseline="0" dirty="0" smtClean="0"/>
              <a:t> </a:t>
            </a:r>
            <a:r>
              <a:rPr lang="fr-FR" baseline="0" dirty="0" err="1" smtClean="0"/>
              <a:t>repository</a:t>
            </a:r>
            <a:r>
              <a:rPr lang="fr-FR" baseline="0" dirty="0" smtClean="0"/>
              <a:t> for the full </a:t>
            </a:r>
            <a:r>
              <a:rPr lang="fr-FR" baseline="0" dirty="0" err="1" smtClean="0"/>
              <a:t>protocol</a:t>
            </a:r>
            <a:r>
              <a:rPr lang="fr-FR" baseline="0" dirty="0" smtClean="0"/>
              <a:t>, notes and </a:t>
            </a:r>
            <a:r>
              <a:rPr lang="fr-FR" baseline="0" dirty="0" err="1" smtClean="0"/>
              <a:t>bibliography</a:t>
            </a:r>
            <a:r>
              <a:rPr lang="fr-FR" baseline="0" dirty="0" smtClean="0"/>
              <a:t>.</a:t>
            </a:r>
            <a:endParaRPr lang="fr-FR" dirty="0" smtClean="0"/>
          </a:p>
          <a:p>
            <a:r>
              <a:rPr lang="fr-FR" dirty="0" smtClean="0"/>
              <a:t>Littérature: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see</a:t>
            </a:r>
            <a:r>
              <a:rPr lang="fr-FR" baseline="0" dirty="0" smtClean="0"/>
              <a:t> end </a:t>
            </a:r>
            <a:r>
              <a:rPr lang="fr-FR" baseline="0" dirty="0" err="1" smtClean="0"/>
              <a:t>slide</a:t>
            </a:r>
            <a:r>
              <a:rPr lang="fr-FR" baseline="0" dirty="0" smtClean="0"/>
              <a:t> for a </a:t>
            </a:r>
            <a:r>
              <a:rPr lang="fr-FR" baseline="0" dirty="0" err="1" smtClean="0"/>
              <a:t>link</a:t>
            </a:r>
            <a:r>
              <a:rPr lang="fr-FR" baseline="0" dirty="0" smtClean="0"/>
              <a:t> to </a:t>
            </a:r>
            <a:r>
              <a:rPr lang="fr-FR" baseline="0" dirty="0" err="1" smtClean="0"/>
              <a:t>bibliography</a:t>
            </a:r>
            <a:endParaRPr lang="fr-FR" baseline="0" dirty="0" smtClean="0"/>
          </a:p>
          <a:p>
            <a:r>
              <a:rPr lang="fr-FR" baseline="0" dirty="0" smtClean="0"/>
              <a:t>Trial and </a:t>
            </a:r>
            <a:r>
              <a:rPr lang="fr-FR" baseline="0" dirty="0" err="1" smtClean="0"/>
              <a:t>error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necessary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because</a:t>
            </a:r>
            <a:r>
              <a:rPr lang="fr-FR" baseline="0" dirty="0" smtClean="0"/>
              <a:t> for </a:t>
            </a:r>
            <a:r>
              <a:rPr lang="fr-FR" baseline="0" dirty="0" err="1" smtClean="0"/>
              <a:t>example</a:t>
            </a:r>
            <a:r>
              <a:rPr lang="fr-FR" baseline="0" dirty="0" smtClean="0"/>
              <a:t> MP2RAGE double inversion </a:t>
            </a:r>
            <a:r>
              <a:rPr lang="fr-FR" baseline="0" dirty="0" err="1" smtClean="0"/>
              <a:t>there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no </a:t>
            </a:r>
            <a:r>
              <a:rPr lang="fr-FR" baseline="0" dirty="0" err="1" smtClean="0"/>
              <a:t>theoretical</a:t>
            </a:r>
            <a:r>
              <a:rPr lang="fr-FR" baseline="0" dirty="0" smtClean="0"/>
              <a:t> model </a:t>
            </a:r>
            <a:r>
              <a:rPr lang="fr-FR" baseline="0" dirty="0" err="1" smtClean="0"/>
              <a:t>yet</a:t>
            </a:r>
            <a:r>
              <a:rPr lang="fr-FR" baseline="0" dirty="0" smtClean="0"/>
              <a:t>. And in practice </a:t>
            </a:r>
            <a:r>
              <a:rPr lang="fr-FR" baseline="0" dirty="0" err="1" smtClean="0"/>
              <a:t>so</a:t>
            </a:r>
            <a:r>
              <a:rPr lang="fr-FR" baseline="0" dirty="0" smtClean="0"/>
              <a:t> </a:t>
            </a:r>
            <a:r>
              <a:rPr lang="fr-FR" baseline="0" dirty="0" err="1" smtClean="0"/>
              <a:t>many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parameters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intertwine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not </a:t>
            </a:r>
            <a:r>
              <a:rPr lang="fr-FR" baseline="0" dirty="0" err="1" smtClean="0"/>
              <a:t>everything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can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calculed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some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amount</a:t>
            </a:r>
            <a:r>
              <a:rPr lang="fr-FR" baseline="0" dirty="0" smtClean="0"/>
              <a:t> of trial and </a:t>
            </a:r>
            <a:r>
              <a:rPr lang="fr-FR" baseline="0" dirty="0" err="1" smtClean="0"/>
              <a:t>error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always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necessary</a:t>
            </a:r>
            <a:r>
              <a:rPr lang="fr-FR" baseline="0" dirty="0" smtClean="0"/>
              <a:t>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94FAA-DC51-436A-9373-97A0347E48D7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92969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92969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0" algn="ctr">
              <a:spcBef>
                <a:spcPts val="0"/>
              </a:spcBef>
              <a:buSzTx/>
              <a:buNone/>
              <a:defRPr sz="2600"/>
            </a:lvl2pPr>
            <a:lvl3pPr marL="0" indent="0" algn="ctr">
              <a:spcBef>
                <a:spcPts val="0"/>
              </a:spcBef>
              <a:buSzTx/>
              <a:buNone/>
              <a:defRPr sz="2600"/>
            </a:lvl3pPr>
            <a:lvl4pPr marL="0" indent="0" algn="ctr">
              <a:spcBef>
                <a:spcPts val="0"/>
              </a:spcBef>
              <a:buSzTx/>
              <a:buNone/>
              <a:defRPr sz="2600"/>
            </a:lvl4pPr>
            <a:lvl5pPr marL="0" indent="0" algn="ctr">
              <a:spcBef>
                <a:spcPts val="0"/>
              </a:spcBef>
              <a:buSzTx/>
              <a:buNone/>
              <a:defRPr sz="2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892969" y="4473773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892969" y="2993956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667866" y="0"/>
            <a:ext cx="10479731" cy="6991945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1"/>
          <p:cNvGrpSpPr/>
          <p:nvPr/>
        </p:nvGrpSpPr>
        <p:grpSpPr>
          <a:xfrm>
            <a:off x="-1917620" y="-23078"/>
            <a:ext cx="12582764" cy="7083681"/>
            <a:chOff x="-1" y="0"/>
            <a:chExt cx="17895485" cy="10074567"/>
          </a:xfrm>
        </p:grpSpPr>
        <p:sp>
          <p:nvSpPr>
            <p:cNvPr id="131" name="Triangle isocèle 17"/>
            <p:cNvSpPr/>
            <p:nvPr/>
          </p:nvSpPr>
          <p:spPr>
            <a:xfrm rot="5400000">
              <a:off x="2357792" y="-2357793"/>
              <a:ext cx="10074567" cy="14790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2" y="18025"/>
                    <a:pt x="4" y="14450"/>
                    <a:pt x="6" y="10875"/>
                  </a:cubicBezTo>
                  <a:lnTo>
                    <a:pt x="8054" y="0"/>
                  </a:lnTo>
                  <a:lnTo>
                    <a:pt x="21600" y="18354"/>
                  </a:lnTo>
                  <a:lnTo>
                    <a:pt x="21600" y="21597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FA4B0"/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ctr">
              <a:noAutofit/>
            </a:bodyPr>
            <a:lstStyle/>
            <a:p>
              <a:pPr defTabSz="609578">
                <a:defRPr sz="34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2" name="Triangle isocèle 18"/>
            <p:cNvSpPr/>
            <p:nvPr/>
          </p:nvSpPr>
          <p:spPr>
            <a:xfrm rot="16200000" flipH="1">
              <a:off x="12111915" y="1249648"/>
              <a:ext cx="5804143" cy="5762998"/>
            </a:xfrm>
            <a:prstGeom prst="triangle">
              <a:avLst/>
            </a:prstGeom>
            <a:solidFill>
              <a:srgbClr val="E6E6E6">
                <a:alpha val="7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ctr">
              <a:noAutofit/>
            </a:bodyPr>
            <a:lstStyle/>
            <a:p>
              <a:pPr defTabSz="609578">
                <a:defRPr sz="34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sp>
        <p:nvSpPr>
          <p:cNvPr id="134" name="Title Text"/>
          <p:cNvSpPr txBox="1">
            <a:spLocks noGrp="1"/>
          </p:cNvSpPr>
          <p:nvPr>
            <p:ph type="title"/>
          </p:nvPr>
        </p:nvSpPr>
        <p:spPr>
          <a:xfrm>
            <a:off x="3186816" y="4333915"/>
            <a:ext cx="5622330" cy="567349"/>
          </a:xfrm>
          <a:prstGeom prst="rect">
            <a:avLst/>
          </a:prstGeom>
        </p:spPr>
        <p:txBody>
          <a:bodyPr lIns="45718" tIns="45718" rIns="45718" bIns="45718"/>
          <a:lstStyle>
            <a:lvl1pPr algn="r" defTabSz="609578">
              <a:defRPr sz="4200" b="1">
                <a:solidFill>
                  <a:srgbClr val="5FA4B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3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186816" y="4979866"/>
            <a:ext cx="5622330" cy="486487"/>
          </a:xfrm>
          <a:prstGeom prst="rect">
            <a:avLst/>
          </a:prstGeom>
        </p:spPr>
        <p:txBody>
          <a:bodyPr lIns="45718" tIns="45718" rIns="45718" bIns="45718" anchor="t"/>
          <a:lstStyle>
            <a:lvl1pPr marL="0" indent="0" algn="r" defTabSz="609578">
              <a:spcBef>
                <a:spcPts val="703"/>
              </a:spcBef>
              <a:buSzTx/>
              <a:buNone/>
              <a:defRPr sz="3100">
                <a:latin typeface="Calibri"/>
                <a:ea typeface="Calibri"/>
                <a:cs typeface="Calibri"/>
                <a:sym typeface="Calibri"/>
              </a:defRPr>
            </a:lvl1pPr>
            <a:lvl2pPr marL="0" indent="321457" algn="r" defTabSz="609578">
              <a:spcBef>
                <a:spcPts val="703"/>
              </a:spcBef>
              <a:buSzTx/>
              <a:buNone/>
              <a:defRPr sz="3100">
                <a:latin typeface="Calibri"/>
                <a:ea typeface="Calibri"/>
                <a:cs typeface="Calibri"/>
                <a:sym typeface="Calibri"/>
              </a:defRPr>
            </a:lvl2pPr>
            <a:lvl3pPr marL="0" indent="642915" algn="r" defTabSz="609578">
              <a:spcBef>
                <a:spcPts val="703"/>
              </a:spcBef>
              <a:buSzTx/>
              <a:buNone/>
              <a:defRPr sz="3100">
                <a:latin typeface="Calibri"/>
                <a:ea typeface="Calibri"/>
                <a:cs typeface="Calibri"/>
                <a:sym typeface="Calibri"/>
              </a:defRPr>
            </a:lvl3pPr>
            <a:lvl4pPr marL="0" indent="964372" algn="r" defTabSz="609578">
              <a:spcBef>
                <a:spcPts val="703"/>
              </a:spcBef>
              <a:buSzTx/>
              <a:buNone/>
              <a:defRPr sz="3100">
                <a:latin typeface="Calibri"/>
                <a:ea typeface="Calibri"/>
                <a:cs typeface="Calibri"/>
                <a:sym typeface="Calibri"/>
              </a:defRPr>
            </a:lvl4pPr>
            <a:lvl5pPr marL="0" indent="1285829" algn="r" defTabSz="609578">
              <a:spcBef>
                <a:spcPts val="703"/>
              </a:spcBef>
              <a:buSzTx/>
              <a:buNone/>
              <a:defRPr sz="31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pic>
        <p:nvPicPr>
          <p:cNvPr id="136" name="Image 12" descr="Image 1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620956" y="330348"/>
            <a:ext cx="1089708" cy="348220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366846" y="5599855"/>
            <a:ext cx="319955" cy="323161"/>
          </a:xfrm>
          <a:prstGeom prst="rect">
            <a:avLst/>
          </a:prstGeom>
        </p:spPr>
        <p:txBody>
          <a:bodyPr lIns="45718" tIns="45718" rIns="45718" bIns="45718" anchor="ctr"/>
          <a:lstStyle>
            <a:lvl1pPr algn="r" defTabSz="609578">
              <a:defRPr sz="15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us-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1"/>
          <p:cNvGrpSpPr/>
          <p:nvPr/>
        </p:nvGrpSpPr>
        <p:grpSpPr>
          <a:xfrm>
            <a:off x="-1189601" y="-4617"/>
            <a:ext cx="9478575" cy="6867233"/>
            <a:chOff x="0" y="0"/>
            <a:chExt cx="13480639" cy="9766731"/>
          </a:xfrm>
        </p:grpSpPr>
        <p:sp>
          <p:nvSpPr>
            <p:cNvPr id="144" name="Triangle rectangle 13"/>
            <p:cNvSpPr/>
            <p:nvPr/>
          </p:nvSpPr>
          <p:spPr>
            <a:xfrm rot="10800000" flipH="1">
              <a:off x="1" y="0"/>
              <a:ext cx="9033644" cy="4549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7F"/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ctr">
              <a:noAutofit/>
            </a:bodyPr>
            <a:lstStyle/>
            <a:p>
              <a:pPr defTabSz="609578">
                <a:defRPr sz="34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45" name="Triangle rectangle 12"/>
            <p:cNvSpPr/>
            <p:nvPr/>
          </p:nvSpPr>
          <p:spPr>
            <a:xfrm>
              <a:off x="0" y="2978283"/>
              <a:ext cx="13480639" cy="67884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>
                <a:alpha val="5299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ctr">
              <a:noAutofit/>
            </a:bodyPr>
            <a:lstStyle/>
            <a:p>
              <a:pPr defTabSz="609578">
                <a:defRPr sz="34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sp>
        <p:nvSpPr>
          <p:cNvPr id="147" name="Title Text"/>
          <p:cNvSpPr txBox="1">
            <a:spLocks noGrp="1"/>
          </p:cNvSpPr>
          <p:nvPr>
            <p:ph type="title"/>
          </p:nvPr>
        </p:nvSpPr>
        <p:spPr>
          <a:xfrm>
            <a:off x="457199" y="4142325"/>
            <a:ext cx="5622330" cy="567350"/>
          </a:xfrm>
          <a:prstGeom prst="rect">
            <a:avLst/>
          </a:prstGeom>
        </p:spPr>
        <p:txBody>
          <a:bodyPr lIns="45718" tIns="45718" rIns="45718" bIns="45718"/>
          <a:lstStyle>
            <a:lvl1pPr algn="l" defTabSz="609578">
              <a:defRPr sz="4200" b="1">
                <a:solidFill>
                  <a:srgbClr val="5FA4B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199" y="4788276"/>
            <a:ext cx="5622330" cy="486487"/>
          </a:xfrm>
          <a:prstGeom prst="rect">
            <a:avLst/>
          </a:prstGeom>
        </p:spPr>
        <p:txBody>
          <a:bodyPr lIns="45718" tIns="45718" rIns="45718" bIns="45718" anchor="t"/>
          <a:lstStyle>
            <a:lvl1pPr marL="0" indent="0" defTabSz="609578">
              <a:spcBef>
                <a:spcPts val="703"/>
              </a:spcBef>
              <a:buSzTx/>
              <a:buNone/>
              <a:defRPr sz="3100">
                <a:latin typeface="Calibri"/>
                <a:ea typeface="Calibri"/>
                <a:cs typeface="Calibri"/>
                <a:sym typeface="Calibri"/>
              </a:defRPr>
            </a:lvl1pPr>
            <a:lvl2pPr marL="0" indent="321457" defTabSz="609578">
              <a:spcBef>
                <a:spcPts val="703"/>
              </a:spcBef>
              <a:buSzTx/>
              <a:buNone/>
              <a:defRPr sz="3100">
                <a:latin typeface="Calibri"/>
                <a:ea typeface="Calibri"/>
                <a:cs typeface="Calibri"/>
                <a:sym typeface="Calibri"/>
              </a:defRPr>
            </a:lvl2pPr>
            <a:lvl3pPr marL="0" indent="642915" defTabSz="609578">
              <a:spcBef>
                <a:spcPts val="703"/>
              </a:spcBef>
              <a:buSzTx/>
              <a:buNone/>
              <a:defRPr sz="3100">
                <a:latin typeface="Calibri"/>
                <a:ea typeface="Calibri"/>
                <a:cs typeface="Calibri"/>
                <a:sym typeface="Calibri"/>
              </a:defRPr>
            </a:lvl3pPr>
            <a:lvl4pPr marL="0" indent="964372" defTabSz="609578">
              <a:spcBef>
                <a:spcPts val="703"/>
              </a:spcBef>
              <a:buSzTx/>
              <a:buNone/>
              <a:defRPr sz="3100">
                <a:latin typeface="Calibri"/>
                <a:ea typeface="Calibri"/>
                <a:cs typeface="Calibri"/>
                <a:sym typeface="Calibri"/>
              </a:defRPr>
            </a:lvl4pPr>
            <a:lvl5pPr marL="0" indent="1285829" defTabSz="609578">
              <a:spcBef>
                <a:spcPts val="703"/>
              </a:spcBef>
              <a:buSzTx/>
              <a:buNone/>
              <a:defRPr sz="31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pic>
        <p:nvPicPr>
          <p:cNvPr id="149" name="Image 11" descr="Image 1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626795" y="330348"/>
            <a:ext cx="1089708" cy="348220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366846" y="5599855"/>
            <a:ext cx="319955" cy="323161"/>
          </a:xfrm>
          <a:prstGeom prst="rect">
            <a:avLst/>
          </a:prstGeom>
        </p:spPr>
        <p:txBody>
          <a:bodyPr lIns="45718" tIns="45718" rIns="45718" bIns="45718" anchor="ctr"/>
          <a:lstStyle>
            <a:lvl1pPr algn="r" defTabSz="609578">
              <a:defRPr sz="15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877174"/>
            <a:ext cx="8229601" cy="3428141"/>
          </a:xfrm>
          <a:prstGeom prst="rect">
            <a:avLst/>
          </a:prstGeom>
        </p:spPr>
        <p:txBody>
          <a:bodyPr lIns="45718" tIns="45718" rIns="45718" bIns="45718" anchor="t"/>
          <a:lstStyle>
            <a:lvl1pPr marL="452049" indent="-452049" defTabSz="609578">
              <a:spcBef>
                <a:spcPts val="984"/>
              </a:spcBef>
              <a:buClr>
                <a:srgbClr val="00707F"/>
              </a:buClr>
              <a:buSzPct val="55000"/>
              <a:buFont typeface="Lucida Grande"/>
              <a:buChar char="▶"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751980" indent="-430523" defTabSz="609578">
              <a:spcBef>
                <a:spcPts val="984"/>
              </a:spcBef>
              <a:buClr>
                <a:srgbClr val="00707F"/>
              </a:buClr>
              <a:buSzPct val="100000"/>
              <a:buFont typeface="Lucida Grande"/>
              <a:buChar char="‑"/>
              <a:defRPr>
                <a:latin typeface="Calibri"/>
                <a:ea typeface="Calibri"/>
                <a:cs typeface="Calibri"/>
                <a:sym typeface="Calibri"/>
              </a:defRPr>
            </a:lvl2pPr>
            <a:lvl3pPr marL="1044736" indent="-401822" defTabSz="609578">
              <a:spcBef>
                <a:spcPts val="984"/>
              </a:spcBef>
              <a:buClr>
                <a:srgbClr val="00707F"/>
              </a:buClr>
              <a:buSzPct val="100000"/>
              <a:buFont typeface="Lucida Grande"/>
              <a:buChar char="›"/>
              <a:defRPr>
                <a:latin typeface="Calibri"/>
                <a:ea typeface="Calibri"/>
                <a:cs typeface="Calibri"/>
                <a:sym typeface="Calibri"/>
              </a:defRPr>
            </a:lvl3pPr>
            <a:lvl4pPr marL="1446558" indent="-482186" defTabSz="609578">
              <a:spcBef>
                <a:spcPts val="984"/>
              </a:spcBef>
              <a:buClr>
                <a:srgbClr val="00707F"/>
              </a:buClr>
              <a:buSzPct val="100000"/>
              <a:buFont typeface="Lucida Grande"/>
              <a:buChar char="‑"/>
              <a:defRPr>
                <a:latin typeface="Calibri"/>
                <a:ea typeface="Calibri"/>
                <a:cs typeface="Calibri"/>
                <a:sym typeface="Calibri"/>
              </a:defRPr>
            </a:lvl4pPr>
            <a:lvl5pPr marL="1768015" indent="-482186" defTabSz="609578">
              <a:spcBef>
                <a:spcPts val="984"/>
              </a:spcBef>
              <a:buClr>
                <a:srgbClr val="00707F"/>
              </a:buClr>
              <a:buSzPct val="100000"/>
              <a:buFont typeface="Lucida Grande"/>
              <a:buChar char="»"/>
              <a:defRPr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8" name="Title Text"/>
          <p:cNvSpPr txBox="1">
            <a:spLocks noGrp="1"/>
          </p:cNvSpPr>
          <p:nvPr>
            <p:ph type="title"/>
          </p:nvPr>
        </p:nvSpPr>
        <p:spPr>
          <a:xfrm>
            <a:off x="383357" y="182487"/>
            <a:ext cx="7639172" cy="567349"/>
          </a:xfrm>
          <a:prstGeom prst="rect">
            <a:avLst/>
          </a:prstGeom>
        </p:spPr>
        <p:txBody>
          <a:bodyPr lIns="45718" tIns="45718" rIns="45718" bIns="45718"/>
          <a:lstStyle>
            <a:lvl1pPr algn="l" defTabSz="609578">
              <a:defRPr sz="4200">
                <a:solidFill>
                  <a:srgbClr val="5FA4B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59" name="Image 9" descr="Image 9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447021" y="314836"/>
            <a:ext cx="262097" cy="302651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366846" y="5599855"/>
            <a:ext cx="319955" cy="323161"/>
          </a:xfrm>
          <a:prstGeom prst="rect">
            <a:avLst/>
          </a:prstGeom>
        </p:spPr>
        <p:txBody>
          <a:bodyPr lIns="45718" tIns="45718" rIns="45718" bIns="45718" anchor="ctr"/>
          <a:lstStyle>
            <a:lvl1pPr algn="r" defTabSz="609578">
              <a:defRPr sz="15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lô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1"/>
          <p:cNvGrpSpPr/>
          <p:nvPr/>
        </p:nvGrpSpPr>
        <p:grpSpPr>
          <a:xfrm>
            <a:off x="-706" y="3999870"/>
            <a:ext cx="9145412" cy="2872677"/>
            <a:chOff x="0" y="0"/>
            <a:chExt cx="13006806" cy="4085583"/>
          </a:xfrm>
        </p:grpSpPr>
        <p:sp>
          <p:nvSpPr>
            <p:cNvPr id="167" name="Triangle rectangle 26"/>
            <p:cNvSpPr/>
            <p:nvPr/>
          </p:nvSpPr>
          <p:spPr>
            <a:xfrm>
              <a:off x="-1" y="-1"/>
              <a:ext cx="8122576" cy="4084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cubicBezTo>
                    <a:pt x="2" y="14400"/>
                    <a:pt x="4" y="7200"/>
                    <a:pt x="5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00707F"/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ctr">
              <a:noAutofit/>
            </a:bodyPr>
            <a:lstStyle/>
            <a:p>
              <a:pPr defTabSz="609578">
                <a:defRPr sz="34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68" name="Triangle rectangle 26"/>
            <p:cNvSpPr/>
            <p:nvPr/>
          </p:nvSpPr>
          <p:spPr>
            <a:xfrm flipH="1">
              <a:off x="4884231" y="666"/>
              <a:ext cx="8122575" cy="4084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cubicBezTo>
                    <a:pt x="2" y="14400"/>
                    <a:pt x="4" y="7200"/>
                    <a:pt x="5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E6E6E6">
                <a:alpha val="7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ctr">
              <a:noAutofit/>
            </a:bodyPr>
            <a:lstStyle/>
            <a:p>
              <a:pPr defTabSz="609578">
                <a:defRPr sz="34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69" name="Triangle isocèle 9"/>
            <p:cNvSpPr/>
            <p:nvPr/>
          </p:nvSpPr>
          <p:spPr>
            <a:xfrm>
              <a:off x="4884230" y="3267601"/>
              <a:ext cx="3238345" cy="817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735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707F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ctr">
              <a:noAutofit/>
            </a:bodyPr>
            <a:lstStyle/>
            <a:p>
              <a:pPr defTabSz="609578">
                <a:defRPr sz="34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sp>
        <p:nvSpPr>
          <p:cNvPr id="171" name="Title Text"/>
          <p:cNvSpPr txBox="1">
            <a:spLocks noGrp="1"/>
          </p:cNvSpPr>
          <p:nvPr>
            <p:ph type="title"/>
          </p:nvPr>
        </p:nvSpPr>
        <p:spPr>
          <a:xfrm>
            <a:off x="1760835" y="2543240"/>
            <a:ext cx="5622330" cy="1180331"/>
          </a:xfrm>
          <a:prstGeom prst="rect">
            <a:avLst/>
          </a:prstGeom>
        </p:spPr>
        <p:txBody>
          <a:bodyPr lIns="45718" tIns="45718" rIns="45718" bIns="45718"/>
          <a:lstStyle>
            <a:lvl1pPr defTabSz="609578">
              <a:defRPr sz="3100">
                <a:solidFill>
                  <a:srgbClr val="5FA4B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7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72503" y="5488813"/>
            <a:ext cx="2465236" cy="875839"/>
          </a:xfrm>
          <a:prstGeom prst="rect">
            <a:avLst/>
          </a:prstGeom>
        </p:spPr>
        <p:txBody>
          <a:bodyPr lIns="45718" tIns="45718" rIns="45718" bIns="45718" anchor="t"/>
          <a:lstStyle>
            <a:lvl1pPr marL="0" indent="0" algn="r" defTabSz="609578">
              <a:spcBef>
                <a:spcPts val="352"/>
              </a:spcBef>
              <a:buSzTx/>
              <a:buNone/>
              <a:defRPr sz="1500">
                <a:latin typeface="Calibri"/>
                <a:ea typeface="Calibri"/>
                <a:cs typeface="Calibri"/>
                <a:sym typeface="Calibri"/>
              </a:defRPr>
            </a:lvl1pPr>
            <a:lvl2pPr marL="0" indent="321457" algn="r" defTabSz="609578">
              <a:spcBef>
                <a:spcPts val="352"/>
              </a:spcBef>
              <a:buSzTx/>
              <a:buNone/>
              <a:defRPr sz="1500">
                <a:latin typeface="Calibri"/>
                <a:ea typeface="Calibri"/>
                <a:cs typeface="Calibri"/>
                <a:sym typeface="Calibri"/>
              </a:defRPr>
            </a:lvl2pPr>
            <a:lvl3pPr marL="0" indent="642915" algn="r" defTabSz="609578">
              <a:spcBef>
                <a:spcPts val="352"/>
              </a:spcBef>
              <a:buSzTx/>
              <a:buNone/>
              <a:defRPr sz="1500">
                <a:latin typeface="Calibri"/>
                <a:ea typeface="Calibri"/>
                <a:cs typeface="Calibri"/>
                <a:sym typeface="Calibri"/>
              </a:defRPr>
            </a:lvl3pPr>
            <a:lvl4pPr marL="0" indent="964372" algn="r" defTabSz="609578">
              <a:spcBef>
                <a:spcPts val="352"/>
              </a:spcBef>
              <a:buSzTx/>
              <a:buNone/>
              <a:defRPr sz="1500">
                <a:latin typeface="Calibri"/>
                <a:ea typeface="Calibri"/>
                <a:cs typeface="Calibri"/>
                <a:sym typeface="Calibri"/>
              </a:defRPr>
            </a:lvl4pPr>
            <a:lvl5pPr marL="0" indent="1285829" algn="r" defTabSz="609578">
              <a:spcBef>
                <a:spcPts val="352"/>
              </a:spcBef>
              <a:buSzTx/>
              <a:buNone/>
              <a:defRPr sz="15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pic>
        <p:nvPicPr>
          <p:cNvPr id="173" name="Image 12" descr="Image 1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727071" y="1210025"/>
            <a:ext cx="1689860" cy="540001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33246" y="5462933"/>
            <a:ext cx="319955" cy="323161"/>
          </a:xfrm>
          <a:prstGeom prst="rect">
            <a:avLst/>
          </a:prstGeom>
        </p:spPr>
        <p:txBody>
          <a:bodyPr lIns="45718" tIns="45718" rIns="45718" bIns="45718" anchor="ctr"/>
          <a:lstStyle>
            <a:lvl1pPr algn="r" defTabSz="609578">
              <a:defRPr sz="15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Image 3" descr="Imag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780310" y="2856460"/>
            <a:ext cx="3583381" cy="1145081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33246" y="5462933"/>
            <a:ext cx="319955" cy="323161"/>
          </a:xfrm>
          <a:prstGeom prst="rect">
            <a:avLst/>
          </a:prstGeom>
        </p:spPr>
        <p:txBody>
          <a:bodyPr lIns="45718" tIns="45718" rIns="45718" bIns="45718" anchor="ctr"/>
          <a:lstStyle>
            <a:lvl1pPr algn="r" defTabSz="609578">
              <a:defRPr sz="15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7572428" cy="928694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EA73D04-DFF5-43E6-816C-7DFDF3436D1B}" type="datetime1">
              <a:rPr lang="fr-FR" smtClean="0"/>
              <a:pPr/>
              <a:t>25/11/2020</a:t>
            </a:fld>
            <a:endParaRPr lang="fr-FR" dirty="0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fr-FR" dirty="0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EA73D04-DFF5-43E6-816C-7DFDF3436D1B}" type="datetime1">
              <a:rPr lang="fr-FR" smtClean="0"/>
              <a:pPr/>
              <a:t>25/11/2020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140531" y="203273"/>
            <a:ext cx="6858002" cy="4574383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892969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92969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0" algn="ctr">
              <a:spcBef>
                <a:spcPts val="0"/>
              </a:spcBef>
              <a:buSzTx/>
              <a:buNone/>
              <a:defRPr sz="2600"/>
            </a:lvl2pPr>
            <a:lvl3pPr marL="0" indent="0" algn="ctr">
              <a:spcBef>
                <a:spcPts val="0"/>
              </a:spcBef>
              <a:buSzTx/>
              <a:buNone/>
              <a:defRPr sz="2600"/>
            </a:lvl3pPr>
            <a:lvl4pPr marL="0" indent="0" algn="ctr">
              <a:spcBef>
                <a:spcPts val="0"/>
              </a:spcBef>
              <a:buSzTx/>
              <a:buNone/>
              <a:defRPr sz="2600"/>
            </a:lvl4pPr>
            <a:lvl5pPr marL="0" indent="0" algn="ctr">
              <a:spcBef>
                <a:spcPts val="0"/>
              </a:spcBef>
              <a:buSzTx/>
              <a:buNone/>
              <a:defRPr sz="2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28728" y="1571612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3600" b="0" cap="none">
                <a:solidFill>
                  <a:srgbClr val="79B51C"/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Espace réservé de la date 11"/>
          <p:cNvSpPr>
            <a:spLocks noGrp="1"/>
          </p:cNvSpPr>
          <p:nvPr>
            <p:ph type="dt" sz="half" idx="10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EA73D04-DFF5-43E6-816C-7DFDF3436D1B}" type="datetime1">
              <a:rPr lang="fr-FR" smtClean="0"/>
              <a:pPr/>
              <a:t>25/11/2020</a:t>
            </a:fld>
            <a:endParaRPr lang="fr-FR" dirty="0"/>
          </a:p>
        </p:txBody>
      </p:sp>
      <p:sp>
        <p:nvSpPr>
          <p:cNvPr id="9" name="Espace réservé du numéro de diapositive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0" name="Espace réservé du pied de page 13"/>
          <p:cNvSpPr>
            <a:spLocks noGrp="1"/>
          </p:cNvSpPr>
          <p:nvPr>
            <p:ph type="ftr" sz="quarter" idx="12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fr-FR" dirty="0"/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r 28"/>
          <p:cNvGrpSpPr/>
          <p:nvPr userDrawn="1"/>
        </p:nvGrpSpPr>
        <p:grpSpPr>
          <a:xfrm>
            <a:off x="0" y="3035331"/>
            <a:ext cx="9145410" cy="3830235"/>
            <a:chOff x="0" y="2271293"/>
            <a:chExt cx="9145410" cy="2872676"/>
          </a:xfrm>
        </p:grpSpPr>
        <p:sp>
          <p:nvSpPr>
            <p:cNvPr id="28" name="Triangle rectangle 26"/>
            <p:cNvSpPr/>
            <p:nvPr userDrawn="1"/>
          </p:nvSpPr>
          <p:spPr>
            <a:xfrm>
              <a:off x="0" y="2271293"/>
              <a:ext cx="5711185" cy="2872207"/>
            </a:xfrm>
            <a:custGeom>
              <a:avLst/>
              <a:gdLst>
                <a:gd name="connsiteX0" fmla="*/ 0 w 7099373"/>
                <a:gd name="connsiteY0" fmla="*/ 3575032 h 3575032"/>
                <a:gd name="connsiteX1" fmla="*/ 0 w 7099373"/>
                <a:gd name="connsiteY1" fmla="*/ 0 h 3575032"/>
                <a:gd name="connsiteX2" fmla="*/ 7099373 w 7099373"/>
                <a:gd name="connsiteY2" fmla="*/ 3575032 h 3575032"/>
                <a:gd name="connsiteX3" fmla="*/ 0 w 7099373"/>
                <a:gd name="connsiteY3" fmla="*/ 3575032 h 3575032"/>
                <a:gd name="connsiteX0" fmla="*/ 1409 w 7100782"/>
                <a:gd name="connsiteY0" fmla="*/ 3575032 h 3575032"/>
                <a:gd name="connsiteX1" fmla="*/ 0 w 7100782"/>
                <a:gd name="connsiteY1" fmla="*/ 2872207 h 3575032"/>
                <a:gd name="connsiteX2" fmla="*/ 1409 w 7100782"/>
                <a:gd name="connsiteY2" fmla="*/ 0 h 3575032"/>
                <a:gd name="connsiteX3" fmla="*/ 7100782 w 7100782"/>
                <a:gd name="connsiteY3" fmla="*/ 3575032 h 3575032"/>
                <a:gd name="connsiteX4" fmla="*/ 1409 w 7100782"/>
                <a:gd name="connsiteY4" fmla="*/ 3575032 h 3575032"/>
                <a:gd name="connsiteX0" fmla="*/ 1409 w 7100782"/>
                <a:gd name="connsiteY0" fmla="*/ 3575032 h 3575032"/>
                <a:gd name="connsiteX1" fmla="*/ 0 w 7100782"/>
                <a:gd name="connsiteY1" fmla="*/ 2872207 h 3575032"/>
                <a:gd name="connsiteX2" fmla="*/ 1409 w 7100782"/>
                <a:gd name="connsiteY2" fmla="*/ 0 h 3575032"/>
                <a:gd name="connsiteX3" fmla="*/ 5711185 w 7100782"/>
                <a:gd name="connsiteY3" fmla="*/ 2872207 h 3575032"/>
                <a:gd name="connsiteX4" fmla="*/ 7100782 w 7100782"/>
                <a:gd name="connsiteY4" fmla="*/ 3575032 h 3575032"/>
                <a:gd name="connsiteX5" fmla="*/ 1409 w 7100782"/>
                <a:gd name="connsiteY5" fmla="*/ 3575032 h 3575032"/>
                <a:gd name="connsiteX0" fmla="*/ 1409 w 5711185"/>
                <a:gd name="connsiteY0" fmla="*/ 3575032 h 3575032"/>
                <a:gd name="connsiteX1" fmla="*/ 0 w 5711185"/>
                <a:gd name="connsiteY1" fmla="*/ 2872207 h 3575032"/>
                <a:gd name="connsiteX2" fmla="*/ 1409 w 5711185"/>
                <a:gd name="connsiteY2" fmla="*/ 0 h 3575032"/>
                <a:gd name="connsiteX3" fmla="*/ 5711185 w 5711185"/>
                <a:gd name="connsiteY3" fmla="*/ 2872207 h 3575032"/>
                <a:gd name="connsiteX4" fmla="*/ 1409 w 5711185"/>
                <a:gd name="connsiteY4" fmla="*/ 3575032 h 3575032"/>
                <a:gd name="connsiteX0" fmla="*/ 5711185 w 5711185"/>
                <a:gd name="connsiteY0" fmla="*/ 2872207 h 2872207"/>
                <a:gd name="connsiteX1" fmla="*/ 0 w 5711185"/>
                <a:gd name="connsiteY1" fmla="*/ 2872207 h 2872207"/>
                <a:gd name="connsiteX2" fmla="*/ 1409 w 5711185"/>
                <a:gd name="connsiteY2" fmla="*/ 0 h 2872207"/>
                <a:gd name="connsiteX3" fmla="*/ 5711185 w 5711185"/>
                <a:gd name="connsiteY3" fmla="*/ 2872207 h 287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1185" h="2872207">
                  <a:moveTo>
                    <a:pt x="5711185" y="2872207"/>
                  </a:moveTo>
                  <a:lnTo>
                    <a:pt x="0" y="2872207"/>
                  </a:lnTo>
                  <a:cubicBezTo>
                    <a:pt x="470" y="1914805"/>
                    <a:pt x="939" y="957402"/>
                    <a:pt x="1409" y="0"/>
                  </a:cubicBezTo>
                  <a:lnTo>
                    <a:pt x="5711185" y="2872207"/>
                  </a:lnTo>
                  <a:close/>
                </a:path>
              </a:pathLst>
            </a:custGeom>
            <a:solidFill>
              <a:srgbClr val="0070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Triangle rectangle 26"/>
            <p:cNvSpPr/>
            <p:nvPr userDrawn="1"/>
          </p:nvSpPr>
          <p:spPr>
            <a:xfrm flipH="1">
              <a:off x="3434225" y="2271762"/>
              <a:ext cx="5711185" cy="2872207"/>
            </a:xfrm>
            <a:custGeom>
              <a:avLst/>
              <a:gdLst>
                <a:gd name="connsiteX0" fmla="*/ 0 w 7099373"/>
                <a:gd name="connsiteY0" fmla="*/ 3575032 h 3575032"/>
                <a:gd name="connsiteX1" fmla="*/ 0 w 7099373"/>
                <a:gd name="connsiteY1" fmla="*/ 0 h 3575032"/>
                <a:gd name="connsiteX2" fmla="*/ 7099373 w 7099373"/>
                <a:gd name="connsiteY2" fmla="*/ 3575032 h 3575032"/>
                <a:gd name="connsiteX3" fmla="*/ 0 w 7099373"/>
                <a:gd name="connsiteY3" fmla="*/ 3575032 h 3575032"/>
                <a:gd name="connsiteX0" fmla="*/ 1409 w 7100782"/>
                <a:gd name="connsiteY0" fmla="*/ 3575032 h 3575032"/>
                <a:gd name="connsiteX1" fmla="*/ 0 w 7100782"/>
                <a:gd name="connsiteY1" fmla="*/ 2872207 h 3575032"/>
                <a:gd name="connsiteX2" fmla="*/ 1409 w 7100782"/>
                <a:gd name="connsiteY2" fmla="*/ 0 h 3575032"/>
                <a:gd name="connsiteX3" fmla="*/ 7100782 w 7100782"/>
                <a:gd name="connsiteY3" fmla="*/ 3575032 h 3575032"/>
                <a:gd name="connsiteX4" fmla="*/ 1409 w 7100782"/>
                <a:gd name="connsiteY4" fmla="*/ 3575032 h 3575032"/>
                <a:gd name="connsiteX0" fmla="*/ 1409 w 7100782"/>
                <a:gd name="connsiteY0" fmla="*/ 3575032 h 3575032"/>
                <a:gd name="connsiteX1" fmla="*/ 0 w 7100782"/>
                <a:gd name="connsiteY1" fmla="*/ 2872207 h 3575032"/>
                <a:gd name="connsiteX2" fmla="*/ 1409 w 7100782"/>
                <a:gd name="connsiteY2" fmla="*/ 0 h 3575032"/>
                <a:gd name="connsiteX3" fmla="*/ 5711185 w 7100782"/>
                <a:gd name="connsiteY3" fmla="*/ 2872207 h 3575032"/>
                <a:gd name="connsiteX4" fmla="*/ 7100782 w 7100782"/>
                <a:gd name="connsiteY4" fmla="*/ 3575032 h 3575032"/>
                <a:gd name="connsiteX5" fmla="*/ 1409 w 7100782"/>
                <a:gd name="connsiteY5" fmla="*/ 3575032 h 3575032"/>
                <a:gd name="connsiteX0" fmla="*/ 1409 w 5711185"/>
                <a:gd name="connsiteY0" fmla="*/ 3575032 h 3575032"/>
                <a:gd name="connsiteX1" fmla="*/ 0 w 5711185"/>
                <a:gd name="connsiteY1" fmla="*/ 2872207 h 3575032"/>
                <a:gd name="connsiteX2" fmla="*/ 1409 w 5711185"/>
                <a:gd name="connsiteY2" fmla="*/ 0 h 3575032"/>
                <a:gd name="connsiteX3" fmla="*/ 5711185 w 5711185"/>
                <a:gd name="connsiteY3" fmla="*/ 2872207 h 3575032"/>
                <a:gd name="connsiteX4" fmla="*/ 1409 w 5711185"/>
                <a:gd name="connsiteY4" fmla="*/ 3575032 h 3575032"/>
                <a:gd name="connsiteX0" fmla="*/ 5711185 w 5711185"/>
                <a:gd name="connsiteY0" fmla="*/ 2872207 h 2872207"/>
                <a:gd name="connsiteX1" fmla="*/ 0 w 5711185"/>
                <a:gd name="connsiteY1" fmla="*/ 2872207 h 2872207"/>
                <a:gd name="connsiteX2" fmla="*/ 1409 w 5711185"/>
                <a:gd name="connsiteY2" fmla="*/ 0 h 2872207"/>
                <a:gd name="connsiteX3" fmla="*/ 5711185 w 5711185"/>
                <a:gd name="connsiteY3" fmla="*/ 2872207 h 287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1185" h="2872207">
                  <a:moveTo>
                    <a:pt x="5711185" y="2872207"/>
                  </a:moveTo>
                  <a:lnTo>
                    <a:pt x="0" y="2872207"/>
                  </a:lnTo>
                  <a:cubicBezTo>
                    <a:pt x="470" y="1914805"/>
                    <a:pt x="939" y="957402"/>
                    <a:pt x="1409" y="0"/>
                  </a:cubicBezTo>
                  <a:lnTo>
                    <a:pt x="5711185" y="2872207"/>
                  </a:lnTo>
                  <a:close/>
                </a:path>
              </a:pathLst>
            </a:custGeom>
            <a:solidFill>
              <a:srgbClr val="5FA4B0">
                <a:alpha val="76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Triangle isocèle 3"/>
            <p:cNvSpPr/>
            <p:nvPr userDrawn="1"/>
          </p:nvSpPr>
          <p:spPr>
            <a:xfrm>
              <a:off x="3434225" y="4568825"/>
              <a:ext cx="2276960" cy="574676"/>
            </a:xfrm>
            <a:prstGeom prst="triangle">
              <a:avLst>
                <a:gd name="adj" fmla="val 49701"/>
              </a:avLst>
            </a:prstGeom>
            <a:solidFill>
              <a:srgbClr val="00707F">
                <a:alpha val="7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fr-FR" dirty="0"/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4691899" y="31375"/>
            <a:ext cx="1608293" cy="911983"/>
            <a:chOff x="4312859" y="31375"/>
            <a:chExt cx="1392269" cy="911983"/>
          </a:xfrm>
        </p:grpSpPr>
        <p:pic>
          <p:nvPicPr>
            <p:cNvPr id="3" name="Picture 2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64400"/>
            <a:stretch/>
          </p:blipFill>
          <p:spPr>
            <a:xfrm>
              <a:off x="4312859" y="31375"/>
              <a:ext cx="1392269" cy="251191"/>
            </a:xfrm>
            <a:prstGeom prst="rect">
              <a:avLst/>
            </a:prstGeom>
          </p:spPr>
        </p:pic>
        <p:pic>
          <p:nvPicPr>
            <p:cNvPr id="11" name="Google Shape;100;p13"/>
            <p:cNvPicPr preferRelativeResize="0">
              <a:picLocks noChangeAspect="1"/>
            </p:cNvPicPr>
            <p:nvPr userDrawn="1"/>
          </p:nvPicPr>
          <p:blipFill rotWithShape="1">
            <a:blip r:embed="rId3" cstate="print">
              <a:alphaModFix/>
            </a:blip>
            <a:srcRect t="14325" b="14859"/>
            <a:stretch/>
          </p:blipFill>
          <p:spPr>
            <a:xfrm>
              <a:off x="4450869" y="253994"/>
              <a:ext cx="1120520" cy="68936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" name="Google Shape;101;p13" descr="logowhite"/>
          <p:cNvPicPr preferRelativeResize="0">
            <a:picLocks noChangeAspect="1"/>
          </p:cNvPicPr>
          <p:nvPr userDrawn="1"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3206306" y="114695"/>
            <a:ext cx="861638" cy="787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08;p13"/>
          <p:cNvPicPr preferRelativeResize="0">
            <a:picLocks noChangeAspect="1"/>
          </p:cNvPicPr>
          <p:nvPr userDrawn="1"/>
        </p:nvPicPr>
        <p:blipFill rotWithShape="1">
          <a:blip r:embed="rId5" cstate="print">
            <a:alphaModFix/>
          </a:blip>
          <a:srcRect/>
          <a:stretch/>
        </p:blipFill>
        <p:spPr>
          <a:xfrm>
            <a:off x="7209572" y="116632"/>
            <a:ext cx="1322868" cy="869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3324"/>
          <a:stretch/>
        </p:blipFill>
        <p:spPr>
          <a:xfrm>
            <a:off x="251520" y="116632"/>
            <a:ext cx="2383844" cy="720079"/>
          </a:xfrm>
          <a:prstGeom prst="rect">
            <a:avLst/>
          </a:prstGeom>
        </p:spPr>
      </p:pic>
      <p:sp>
        <p:nvSpPr>
          <p:cNvPr id="17" name="Title Text"/>
          <p:cNvSpPr txBox="1">
            <a:spLocks noGrp="1"/>
          </p:cNvSpPr>
          <p:nvPr>
            <p:ph type="title"/>
          </p:nvPr>
        </p:nvSpPr>
        <p:spPr>
          <a:xfrm>
            <a:off x="892969" y="1151930"/>
            <a:ext cx="7358063" cy="2321719"/>
          </a:xfrm>
          <a:prstGeom prst="rect">
            <a:avLst/>
          </a:prstGeom>
        </p:spPr>
        <p:txBody>
          <a:bodyPr anchor="b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445224"/>
            <a:ext cx="3419872" cy="1412776"/>
          </a:xfrm>
        </p:spPr>
        <p:txBody>
          <a:bodyPr/>
          <a:lstStyle>
            <a:lvl1pPr marL="0" indent="0" algn="l">
              <a:buNone/>
              <a:defRPr sz="2400"/>
            </a:lvl1pPr>
          </a:lstStyle>
          <a:p>
            <a:pPr algn="l"/>
            <a: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Coma Science Group</a:t>
            </a:r>
            <a:b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GIGA Consciousness</a:t>
            </a:r>
            <a:b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University &amp; Hospital of </a:t>
            </a:r>
            <a:r>
              <a:rPr lang="en-US" sz="2000" b="0" dirty="0" err="1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Liège</a:t>
            </a:r>
            <a: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Belgium</a:t>
            </a:r>
            <a:endParaRPr lang="en-US" sz="2000" b="0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5" name="Content Placeholder 24"/>
          <p:cNvSpPr>
            <a:spLocks noGrp="1"/>
          </p:cNvSpPr>
          <p:nvPr>
            <p:ph sz="quarter" idx="11" hasCustomPrompt="1"/>
          </p:nvPr>
        </p:nvSpPr>
        <p:spPr>
          <a:xfrm>
            <a:off x="5508105" y="5445224"/>
            <a:ext cx="3635896" cy="1412776"/>
          </a:xfrm>
        </p:spPr>
        <p:txBody>
          <a:bodyPr>
            <a:normAutofit/>
          </a:bodyPr>
          <a:lstStyle>
            <a:lvl1pPr marL="0" indent="0" algn="r"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fr-FR" dirty="0" smtClean="0"/>
              <a:t>Click to </a:t>
            </a:r>
            <a:r>
              <a:rPr lang="fr-FR" dirty="0" err="1" smtClean="0"/>
              <a:t>edit</a:t>
            </a:r>
            <a:r>
              <a:rPr lang="fr-FR" dirty="0" smtClean="0"/>
              <a:t> venue</a:t>
            </a:r>
            <a:br>
              <a:rPr lang="fr-FR" dirty="0" smtClean="0"/>
            </a:br>
            <a:r>
              <a:rPr lang="fr-FR" dirty="0" smtClean="0"/>
              <a:t>click to </a:t>
            </a:r>
            <a:r>
              <a:rPr lang="fr-FR" dirty="0" err="1" smtClean="0"/>
              <a:t>edit</a:t>
            </a:r>
            <a:r>
              <a:rPr lang="fr-FR" dirty="0" smtClean="0"/>
              <a:t> place and date</a:t>
            </a:r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2" hasCustomPrompt="1"/>
          </p:nvPr>
        </p:nvSpPr>
        <p:spPr>
          <a:xfrm>
            <a:off x="1331913" y="3717032"/>
            <a:ext cx="6264275" cy="433387"/>
          </a:xfrm>
        </p:spPr>
        <p:txBody>
          <a:bodyPr>
            <a:normAutofit/>
          </a:bodyPr>
          <a:lstStyle>
            <a:lvl1pPr marL="0" indent="0" algn="ctr">
              <a:buNone/>
              <a:defRPr sz="16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fr-FR" dirty="0" smtClean="0"/>
              <a:t>Click to </a:t>
            </a:r>
            <a:r>
              <a:rPr lang="fr-FR" dirty="0" err="1" smtClean="0"/>
              <a:t>edit</a:t>
            </a:r>
            <a:r>
              <a:rPr lang="fr-FR" dirty="0" smtClean="0"/>
              <a:t> </a:t>
            </a:r>
            <a:r>
              <a:rPr lang="fr-FR" dirty="0" err="1" smtClean="0"/>
              <a:t>authors</a:t>
            </a:r>
            <a:r>
              <a:rPr lang="fr-FR" dirty="0" smtClean="0"/>
              <a:t> </a:t>
            </a:r>
            <a:r>
              <a:rPr lang="fr-FR" dirty="0" err="1" smtClean="0"/>
              <a:t>list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7646974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ulle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 flipV="1">
            <a:off x="0" y="836712"/>
            <a:ext cx="9144000" cy="0"/>
          </a:xfrm>
          <a:prstGeom prst="line">
            <a:avLst/>
          </a:prstGeom>
          <a:ln>
            <a:solidFill>
              <a:srgbClr val="0070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877174"/>
            <a:ext cx="8229601" cy="5576162"/>
          </a:xfrm>
          <a:prstGeom prst="rect">
            <a:avLst/>
          </a:prstGeom>
        </p:spPr>
        <p:txBody>
          <a:bodyPr lIns="45718" tIns="45718" rIns="45718" bIns="45718" anchor="t"/>
          <a:lstStyle>
            <a:lvl1pPr marL="452049" indent="-452049" defTabSz="609578">
              <a:spcBef>
                <a:spcPts val="984"/>
              </a:spcBef>
              <a:buClr>
                <a:srgbClr val="00707F"/>
              </a:buClr>
              <a:buSzPct val="55000"/>
              <a:buFont typeface="Lucida Grande"/>
              <a:buChar char="▶"/>
              <a:defRPr>
                <a:latin typeface="Arial" pitchFamily="34" charset="0"/>
                <a:ea typeface="Arial" pitchFamily="34" charset="0"/>
                <a:cs typeface="Arial" pitchFamily="34" charset="0"/>
                <a:sym typeface="Calibri"/>
              </a:defRPr>
            </a:lvl1pPr>
            <a:lvl2pPr marL="751980" indent="-430523" defTabSz="609578">
              <a:spcBef>
                <a:spcPts val="984"/>
              </a:spcBef>
              <a:buClr>
                <a:srgbClr val="00707F"/>
              </a:buClr>
              <a:buSzPct val="100000"/>
              <a:buFont typeface="Lucida Grande"/>
              <a:buChar char="‑"/>
              <a:defRPr>
                <a:latin typeface="Arial" pitchFamily="34" charset="0"/>
                <a:ea typeface="Arial" pitchFamily="34" charset="0"/>
                <a:cs typeface="Arial" pitchFamily="34" charset="0"/>
                <a:sym typeface="Calibri"/>
              </a:defRPr>
            </a:lvl2pPr>
            <a:lvl3pPr marL="1044736" indent="-401822" defTabSz="609578">
              <a:spcBef>
                <a:spcPts val="984"/>
              </a:spcBef>
              <a:buClr>
                <a:srgbClr val="00707F"/>
              </a:buClr>
              <a:buSzPct val="100000"/>
              <a:buFont typeface="Lucida Grande"/>
              <a:buChar char="›"/>
              <a:defRPr>
                <a:latin typeface="Arial" pitchFamily="34" charset="0"/>
                <a:ea typeface="Arial" pitchFamily="34" charset="0"/>
                <a:cs typeface="Arial" pitchFamily="34" charset="0"/>
                <a:sym typeface="Calibri"/>
              </a:defRPr>
            </a:lvl3pPr>
            <a:lvl4pPr marL="1446558" indent="-482186" defTabSz="609578">
              <a:spcBef>
                <a:spcPts val="984"/>
              </a:spcBef>
              <a:buClr>
                <a:srgbClr val="00707F"/>
              </a:buClr>
              <a:buSzPct val="100000"/>
              <a:buFont typeface="Lucida Grande"/>
              <a:buChar char="‑"/>
              <a:defRPr>
                <a:latin typeface="Arial" pitchFamily="34" charset="0"/>
                <a:ea typeface="Arial" pitchFamily="34" charset="0"/>
                <a:cs typeface="Arial" pitchFamily="34" charset="0"/>
                <a:sym typeface="Calibri"/>
              </a:defRPr>
            </a:lvl4pPr>
            <a:lvl5pPr marL="1768015" indent="-482186" defTabSz="609578">
              <a:spcBef>
                <a:spcPts val="984"/>
              </a:spcBef>
              <a:buClr>
                <a:srgbClr val="00707F"/>
              </a:buClr>
              <a:buSzPct val="100000"/>
              <a:buFont typeface="Lucida Grande"/>
              <a:buChar char="»"/>
              <a:defRPr>
                <a:latin typeface="Arial" pitchFamily="34" charset="0"/>
                <a:ea typeface="Arial" pitchFamily="34" charset="0"/>
                <a:cs typeface="Arial" pitchFamily="34" charset="0"/>
                <a:sym typeface="Calibri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9" name="Title Text"/>
          <p:cNvSpPr txBox="1">
            <a:spLocks noGrp="1"/>
          </p:cNvSpPr>
          <p:nvPr>
            <p:ph type="title"/>
          </p:nvPr>
        </p:nvSpPr>
        <p:spPr>
          <a:xfrm>
            <a:off x="383357" y="182487"/>
            <a:ext cx="7639172" cy="567349"/>
          </a:xfrm>
          <a:prstGeom prst="rect">
            <a:avLst/>
          </a:prstGeom>
        </p:spPr>
        <p:txBody>
          <a:bodyPr lIns="45718" tIns="45718" rIns="45718" bIns="45718">
            <a:noAutofit/>
          </a:bodyPr>
          <a:lstStyle>
            <a:lvl1pPr algn="l" defTabSz="609578">
              <a:defRPr sz="4000" b="1">
                <a:solidFill>
                  <a:srgbClr val="00707F"/>
                </a:solidFill>
                <a:latin typeface="Arial" pitchFamily="34" charset="0"/>
                <a:ea typeface="Arial" pitchFamily="34" charset="0"/>
                <a:cs typeface="Arial" pitchFamily="34" charset="0"/>
                <a:sym typeface="Calibri"/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pic>
        <p:nvPicPr>
          <p:cNvPr id="10" name="Image 9" descr="Image 9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447021" y="314836"/>
            <a:ext cx="262097" cy="30265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"/>
          <p:cNvSpPr txBox="1">
            <a:spLocks/>
          </p:cNvSpPr>
          <p:nvPr userDrawn="1"/>
        </p:nvSpPr>
        <p:spPr>
          <a:xfrm>
            <a:off x="8366846" y="6490215"/>
            <a:ext cx="319955" cy="32316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 defTabSz="609578">
              <a:defRPr sz="15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algn="r" defTabSz="6095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353F1-2B7E-4B44-81D0-DC9446FF7657}" type="slidenum">
              <a:rPr kumimoji="0" lang="fr-FR" sz="1500" b="0" i="0" u="none" strike="noStrike" kern="120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6095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500" b="0" i="0" u="none" strike="noStrike" kern="120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75875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clô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1"/>
          <p:cNvGrpSpPr/>
          <p:nvPr/>
        </p:nvGrpSpPr>
        <p:grpSpPr>
          <a:xfrm>
            <a:off x="-706" y="3999870"/>
            <a:ext cx="9145412" cy="2872677"/>
            <a:chOff x="0" y="0"/>
            <a:chExt cx="13006806" cy="4085583"/>
          </a:xfrm>
        </p:grpSpPr>
        <p:sp>
          <p:nvSpPr>
            <p:cNvPr id="167" name="Triangle rectangle 26"/>
            <p:cNvSpPr/>
            <p:nvPr/>
          </p:nvSpPr>
          <p:spPr>
            <a:xfrm>
              <a:off x="-1" y="-1"/>
              <a:ext cx="8122576" cy="4084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cubicBezTo>
                    <a:pt x="2" y="14400"/>
                    <a:pt x="4" y="7200"/>
                    <a:pt x="5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00707F"/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ctr">
              <a:noAutofit/>
            </a:bodyPr>
            <a:lstStyle/>
            <a:p>
              <a:pPr defTabSz="609578">
                <a:defRPr sz="34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68" name="Triangle rectangle 26"/>
            <p:cNvSpPr/>
            <p:nvPr/>
          </p:nvSpPr>
          <p:spPr>
            <a:xfrm flipH="1">
              <a:off x="4884231" y="666"/>
              <a:ext cx="8122575" cy="4084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cubicBezTo>
                    <a:pt x="2" y="14400"/>
                    <a:pt x="4" y="7200"/>
                    <a:pt x="5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E6E6E6">
                <a:alpha val="7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ctr">
              <a:noAutofit/>
            </a:bodyPr>
            <a:lstStyle/>
            <a:p>
              <a:pPr defTabSz="609578">
                <a:defRPr sz="34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69" name="Triangle isocèle 9"/>
            <p:cNvSpPr/>
            <p:nvPr/>
          </p:nvSpPr>
          <p:spPr>
            <a:xfrm>
              <a:off x="4884230" y="3267601"/>
              <a:ext cx="3238345" cy="817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735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707F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ctr">
              <a:noAutofit/>
            </a:bodyPr>
            <a:lstStyle/>
            <a:p>
              <a:pPr defTabSz="609578">
                <a:defRPr sz="34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sp>
        <p:nvSpPr>
          <p:cNvPr id="171" name="Title Text"/>
          <p:cNvSpPr txBox="1">
            <a:spLocks noGrp="1"/>
          </p:cNvSpPr>
          <p:nvPr>
            <p:ph type="title"/>
          </p:nvPr>
        </p:nvSpPr>
        <p:spPr>
          <a:xfrm>
            <a:off x="1760835" y="2543240"/>
            <a:ext cx="5622330" cy="1180331"/>
          </a:xfrm>
          <a:prstGeom prst="rect">
            <a:avLst/>
          </a:prstGeom>
        </p:spPr>
        <p:txBody>
          <a:bodyPr lIns="45718" tIns="45718" rIns="45718" bIns="45718"/>
          <a:lstStyle>
            <a:lvl1pPr defTabSz="609578">
              <a:defRPr sz="3100">
                <a:solidFill>
                  <a:srgbClr val="5FA4B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7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72503" y="5488813"/>
            <a:ext cx="2465236" cy="875839"/>
          </a:xfrm>
          <a:prstGeom prst="rect">
            <a:avLst/>
          </a:prstGeom>
        </p:spPr>
        <p:txBody>
          <a:bodyPr lIns="45718" tIns="45718" rIns="45718" bIns="45718" anchor="t"/>
          <a:lstStyle>
            <a:lvl1pPr marL="0" indent="0" algn="r" defTabSz="609578">
              <a:spcBef>
                <a:spcPts val="352"/>
              </a:spcBef>
              <a:buSzTx/>
              <a:buNone/>
              <a:defRPr sz="1500">
                <a:latin typeface="Calibri"/>
                <a:ea typeface="Calibri"/>
                <a:cs typeface="Calibri"/>
                <a:sym typeface="Calibri"/>
              </a:defRPr>
            </a:lvl1pPr>
            <a:lvl2pPr marL="0" indent="321457" algn="r" defTabSz="609578">
              <a:spcBef>
                <a:spcPts val="352"/>
              </a:spcBef>
              <a:buSzTx/>
              <a:buNone/>
              <a:defRPr sz="1500">
                <a:latin typeface="Calibri"/>
                <a:ea typeface="Calibri"/>
                <a:cs typeface="Calibri"/>
                <a:sym typeface="Calibri"/>
              </a:defRPr>
            </a:lvl2pPr>
            <a:lvl3pPr marL="0" indent="642915" algn="r" defTabSz="609578">
              <a:spcBef>
                <a:spcPts val="352"/>
              </a:spcBef>
              <a:buSzTx/>
              <a:buNone/>
              <a:defRPr sz="1500">
                <a:latin typeface="Calibri"/>
                <a:ea typeface="Calibri"/>
                <a:cs typeface="Calibri"/>
                <a:sym typeface="Calibri"/>
              </a:defRPr>
            </a:lvl3pPr>
            <a:lvl4pPr marL="0" indent="964372" algn="r" defTabSz="609578">
              <a:spcBef>
                <a:spcPts val="352"/>
              </a:spcBef>
              <a:buSzTx/>
              <a:buNone/>
              <a:defRPr sz="1500">
                <a:latin typeface="Calibri"/>
                <a:ea typeface="Calibri"/>
                <a:cs typeface="Calibri"/>
                <a:sym typeface="Calibri"/>
              </a:defRPr>
            </a:lvl4pPr>
            <a:lvl5pPr marL="0" indent="1285829" algn="r" defTabSz="609578">
              <a:spcBef>
                <a:spcPts val="352"/>
              </a:spcBef>
              <a:buSzTx/>
              <a:buNone/>
              <a:defRPr sz="15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33246" y="5462933"/>
            <a:ext cx="319955" cy="323161"/>
          </a:xfrm>
          <a:prstGeom prst="rect">
            <a:avLst/>
          </a:prstGeom>
        </p:spPr>
        <p:txBody>
          <a:bodyPr lIns="45718" tIns="45718" rIns="45718" bIns="45718" anchor="ctr"/>
          <a:lstStyle>
            <a:lvl1pPr algn="r" defTabSz="609578">
              <a:defRPr sz="15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892969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1591717" y="431602"/>
            <a:ext cx="8719840" cy="5813227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0" algn="ctr">
              <a:spcBef>
                <a:spcPts val="0"/>
              </a:spcBef>
              <a:buSzTx/>
              <a:buNone/>
              <a:defRPr sz="2600"/>
            </a:lvl2pPr>
            <a:lvl3pPr marL="0" indent="0" algn="ctr">
              <a:spcBef>
                <a:spcPts val="0"/>
              </a:spcBef>
              <a:buSzTx/>
              <a:buNone/>
              <a:defRPr sz="2600"/>
            </a:lvl3pPr>
            <a:lvl4pPr marL="0" indent="0" algn="ctr">
              <a:spcBef>
                <a:spcPts val="0"/>
              </a:spcBef>
              <a:buSzTx/>
              <a:buNone/>
              <a:defRPr sz="2600"/>
            </a:lvl4pPr>
            <a:lvl5pPr marL="0" indent="0" algn="ctr">
              <a:spcBef>
                <a:spcPts val="0"/>
              </a:spcBef>
              <a:buSzTx/>
              <a:buNone/>
              <a:defRPr sz="2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2873127" y="1818680"/>
            <a:ext cx="6630293" cy="4420196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defRPr sz="2000"/>
            </a:lvl1pPr>
            <a:lvl2pPr marL="482186" indent="-241093">
              <a:spcBef>
                <a:spcPts val="2250"/>
              </a:spcBef>
              <a:defRPr sz="2000"/>
            </a:lvl2pPr>
            <a:lvl3pPr marL="723279" indent="-241093">
              <a:spcBef>
                <a:spcPts val="2250"/>
              </a:spcBef>
              <a:defRPr sz="2000"/>
            </a:lvl3pPr>
            <a:lvl4pPr marL="964372" indent="-241093">
              <a:spcBef>
                <a:spcPts val="2250"/>
              </a:spcBef>
              <a:defRPr sz="2000"/>
            </a:lvl4pPr>
            <a:lvl5pPr marL="1205465" indent="-241093">
              <a:spcBef>
                <a:spcPts val="2250"/>
              </a:spcBef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47793" y="6536531"/>
            <a:ext cx="243653" cy="241409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669727" y="892969"/>
            <a:ext cx="7804547" cy="5072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4697015" y="3536156"/>
            <a:ext cx="4257245" cy="2839641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4572000" y="625079"/>
            <a:ext cx="4125516" cy="2750344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1669851" y="625078"/>
            <a:ext cx="8425160" cy="5616773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/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5717" tIns="35717" rIns="35717" bIns="35717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5717" tIns="35717" rIns="35717" bIns="35717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47793" y="6536531"/>
            <a:ext cx="243653" cy="241409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E1B353F1-2B7E-4B44-81D0-DC9446FF765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</p:sldLayoutIdLst>
  <p:transition spd="med"/>
  <p:hf hdr="0" ftr="0" dt="0"/>
  <p:txStyles>
    <p:titleStyle>
      <a:lvl1pPr marL="0" marR="0" indent="0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5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ndexsmart.mirasmart.com/ISMRM2017/PDFfiles/2331.html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-60159" y="1313586"/>
            <a:ext cx="9251092" cy="1695861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457200" rtl="0" eaLnBrk="1" latinLnBrk="0" hangingPunct="1">
              <a:spcBef>
                <a:spcPts val="0"/>
              </a:spcBef>
              <a:spcAft>
                <a:spcPts val="0"/>
              </a:spcAft>
              <a:buNone/>
              <a:defRPr sz="3200" b="1" kern="1200">
                <a:solidFill>
                  <a:srgbClr val="5FA4B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clinical and research 3T MRI protocol under 30 minutes</a:t>
            </a:r>
            <a:endParaRPr lang="en-US" b="0" dirty="0">
              <a:solidFill>
                <a:schemeClr val="tx1"/>
              </a:solidFill>
              <a:latin typeface="Arial" pitchFamily="34" charset="0"/>
              <a:ea typeface="Arial"/>
              <a:cs typeface="Arial" pitchFamily="34" charset="0"/>
              <a:sym typeface="Arial"/>
            </a:endParaRPr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0" y="5427721"/>
            <a:ext cx="3468130" cy="213198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rtl="0" eaLnBrk="1" latinLnBrk="0" hangingPunct="1">
              <a:spcBef>
                <a:spcPts val="0"/>
              </a:spcBef>
              <a:spcAft>
                <a:spcPts val="0"/>
              </a:spcAft>
              <a:buNone/>
              <a:defRPr sz="3200" b="1" kern="1200">
                <a:solidFill>
                  <a:srgbClr val="5FA4B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Coma Science Group</a:t>
            </a:r>
            <a:b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GIGA Consciousness</a:t>
            </a:r>
          </a:p>
          <a:p>
            <a:pPr algn="l"/>
            <a: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University &amp; Hospital of Liège, Belgium</a:t>
            </a:r>
            <a:endParaRPr lang="en-US" sz="2000" b="0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4926227" y="5427721"/>
            <a:ext cx="4217773" cy="213198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rtl="0" eaLnBrk="1" latinLnBrk="0" hangingPunct="1">
              <a:spcBef>
                <a:spcPts val="0"/>
              </a:spcBef>
              <a:spcAft>
                <a:spcPts val="0"/>
              </a:spcAft>
              <a:buNone/>
              <a:defRPr sz="3200" b="1" kern="1200">
                <a:solidFill>
                  <a:srgbClr val="5FA4B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n-US" sz="2000" b="0" dirty="0" smtClean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r"/>
            <a: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CME 2019</a:t>
            </a:r>
          </a:p>
          <a:p>
            <a:pPr algn="r"/>
            <a: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Dortmund, September 23</a:t>
            </a:r>
            <a:r>
              <a:rPr lang="en-US" sz="2000" b="0" baseline="3000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th</a:t>
            </a:r>
            <a:r>
              <a:rPr lang="en-US" sz="2000" b="0" dirty="0" smtClean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2019</a:t>
            </a:r>
            <a:endParaRPr lang="en-US" sz="1800" b="0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10122" y="3053606"/>
            <a:ext cx="65237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BE" sz="16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 </a:t>
            </a:r>
            <a:r>
              <a:rPr lang="fr-BE" sz="1600" u="sng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Larroque</a:t>
            </a:r>
            <a:r>
              <a:rPr lang="fr-BE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 Carrière, C Martial, S </a:t>
            </a:r>
            <a:r>
              <a:rPr lang="fr-BE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Laureys</a:t>
            </a:r>
            <a:endParaRPr lang="fr-BE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BE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github.com/LRQ3000/</a:t>
            </a:r>
            <a:r>
              <a:rPr lang="fr-BE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mri_protocol</a:t>
            </a:r>
            <a:endParaRPr lang="fr-BE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276872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fr-FR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Yes</a:t>
            </a: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fr-FR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it’s</a:t>
            </a: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possible!)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Users\THEMATRIXNEO\Desktop\CME2019\res\content_img-01-siemens-magnetomvid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703530"/>
            <a:ext cx="2069976" cy="194060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12360" y="4370717"/>
            <a:ext cx="1331640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V1.0.5</a:t>
            </a:r>
          </a:p>
        </p:txBody>
      </p:sp>
    </p:spTree>
    <p:extLst>
      <p:ext uri="{BB962C8B-B14F-4D97-AF65-F5344CB8AC3E}">
        <p14:creationId xmlns="" xmlns:p14="http://schemas.microsoft.com/office/powerpoint/2010/main" val="1920186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820472" y="6525344"/>
            <a:ext cx="299758" cy="318353"/>
          </a:xfrm>
        </p:spPr>
        <p:txBody>
          <a:bodyPr/>
          <a:lstStyle/>
          <a:p>
            <a:fld id="{E1B353F1-2B7E-4B44-81D0-DC9446FF7657}" type="slidenum">
              <a:rPr lang="fr-FR" sz="160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pPr/>
              <a:t>10</a:t>
            </a:fld>
            <a:endParaRPr lang="fr-FR" sz="1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624"/>
            <a:ext cx="912909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39552" y="4653136"/>
            <a:ext cx="532859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Optimizations</a:t>
            </a:r>
            <a:r>
              <a:rPr lang="fr-FR" sz="2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shells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: b700 </a:t>
            </a:r>
            <a:r>
              <a:rPr lang="fr-FR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30dir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, b1000 64dir, b2000 64dir.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b1000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high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quality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fr-FR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small</a:t>
            </a:r>
            <a:r>
              <a:rPr lang="fr-FR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TE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),</a:t>
            </a:r>
            <a:b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others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higher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TE 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faster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TR.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SMS </a:t>
            </a:r>
            <a:r>
              <a:rPr lang="fr-FR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x4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Partial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fourier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7/8 (warning: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prevents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mrdegibbs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!)</a:t>
            </a:r>
            <a:endParaRPr lang="fr-FR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6570742"/>
            <a:ext cx="1944216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[1]</a:t>
            </a:r>
            <a:r>
              <a:rPr kumimoji="0" lang="fr-FR" sz="12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200" b="0" i="0" u="none" strike="noStrike" cap="none" spc="0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Dhollander</a:t>
            </a:r>
            <a:r>
              <a:rPr kumimoji="0" lang="fr-FR" sz="12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et al, 2016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64288" y="2251514"/>
            <a:ext cx="360040" cy="266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spc="0" normalizeH="0" baseline="3000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[1]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96136" y="4653136"/>
            <a:ext cx="33478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Great for: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Clinical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tissue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assessment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under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varying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diffusion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bvals</a:t>
            </a:r>
            <a:endParaRPr lang="fr-FR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Worst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case: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degrades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to single-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shell</a:t>
            </a:r>
            <a:endParaRPr lang="fr-FR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Standalone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(structural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unnecessary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31840" y="2420888"/>
            <a:ext cx="2520280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2mm³ iso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0242" name="Titre 1"/>
          <p:cNvSpPr>
            <a:spLocks noGrp="1"/>
          </p:cNvSpPr>
          <p:nvPr>
            <p:ph type="title"/>
          </p:nvPr>
        </p:nvSpPr>
        <p:spPr>
          <a:xfrm>
            <a:off x="383356" y="182487"/>
            <a:ext cx="7933059" cy="567349"/>
          </a:xfrm>
        </p:spPr>
        <p:txBody>
          <a:bodyPr>
            <a:noAutofit/>
          </a:bodyPr>
          <a:lstStyle/>
          <a:p>
            <a:r>
              <a:rPr lang="fr-FR" altLang="fr-FR" sz="3200" b="1" dirty="0" err="1" smtClean="0">
                <a:ea typeface="ＭＳ Ｐゴシック" panose="020B0600070205080204" pitchFamily="34" charset="-128"/>
              </a:rPr>
              <a:t>Clinical</a:t>
            </a:r>
            <a:r>
              <a:rPr lang="fr-FR" altLang="fr-FR" sz="3200" b="1" dirty="0" smtClean="0">
                <a:ea typeface="ＭＳ Ｐゴシック" panose="020B0600070205080204" pitchFamily="34" charset="-128"/>
              </a:rPr>
              <a:t> </a:t>
            </a:r>
            <a:r>
              <a:rPr lang="fr-FR" altLang="fr-FR" sz="3200" b="1" dirty="0" err="1" smtClean="0">
                <a:ea typeface="ＭＳ Ｐゴシック" panose="020B0600070205080204" pitchFamily="34" charset="-128"/>
              </a:rPr>
              <a:t>sequences</a:t>
            </a:r>
            <a:r>
              <a:rPr lang="fr-FR" altLang="fr-FR" sz="3200" b="1" dirty="0" smtClean="0">
                <a:ea typeface="ＭＳ Ｐゴシック" panose="020B0600070205080204" pitchFamily="34" charset="-128"/>
              </a:rPr>
              <a:t>: FLAIR, SWI, T2, ASL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31641" y="5754893"/>
            <a:ext cx="151216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FLAIR</a:t>
            </a:r>
            <a:br>
              <a:rPr lang="fr-FR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fr-FR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3:12, 1mm³ </a:t>
            </a:r>
            <a:r>
              <a:rPr lang="fr-FR" sz="1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fr-FR" sz="1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fr-FR" sz="1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interpolation </a:t>
            </a:r>
            <a:r>
              <a:rPr lang="fr-FR" sz="1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from</a:t>
            </a:r>
            <a:r>
              <a:rPr lang="fr-FR" sz="1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0.5mm²)</a:t>
            </a:r>
            <a:endParaRPr lang="fr-FR" sz="20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002365"/>
            <a:ext cx="39569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4082" y="4293096"/>
            <a:ext cx="1584176" cy="18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6043" y="980728"/>
            <a:ext cx="2088232" cy="271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4187406" y="3666661"/>
            <a:ext cx="5137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SWI                       </a:t>
            </a:r>
            <a:r>
              <a:rPr lang="fr-FR" sz="2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SWI</a:t>
            </a:r>
            <a:r>
              <a:rPr lang="fr-FR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fr-FR" sz="2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mIP</a:t>
            </a:r>
            <a:r>
              <a:rPr lang="fr-FR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fr-FR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fr-FR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fr-FR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3:57, 0.6x0.6x2mm³ </a:t>
            </a:r>
            <a:r>
              <a:rPr lang="fr-FR" sz="14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fr-FR" sz="14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fr-FR" sz="14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interpolation)</a:t>
            </a:r>
            <a:endParaRPr lang="fr-FR" sz="20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3928" y="6064840"/>
            <a:ext cx="248016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chemeClr val="accent1"/>
                </a:solidFill>
              </a:rPr>
              <a:t>T2-TSE</a:t>
            </a:r>
            <a:br>
              <a:rPr lang="fr-FR" sz="2000" b="1" dirty="0" smtClean="0">
                <a:solidFill>
                  <a:schemeClr val="accent1"/>
                </a:solidFill>
              </a:rPr>
            </a:br>
            <a:r>
              <a:rPr lang="fr-FR" b="1" dirty="0" smtClean="0">
                <a:solidFill>
                  <a:schemeClr val="accent1"/>
                </a:solidFill>
              </a:rPr>
              <a:t>1:21, 0.4x0.4x4.0mm³</a:t>
            </a:r>
          </a:p>
          <a:p>
            <a:pPr algn="ctr"/>
            <a:r>
              <a:rPr lang="fr-FR" sz="1400" dirty="0" smtClean="0">
                <a:solidFill>
                  <a:schemeClr val="accent1"/>
                </a:solidFill>
              </a:rPr>
              <a:t>(</a:t>
            </a:r>
            <a:r>
              <a:rPr lang="fr-FR" sz="1400" dirty="0" err="1" smtClean="0">
                <a:solidFill>
                  <a:schemeClr val="accent1"/>
                </a:solidFill>
              </a:rPr>
              <a:t>with</a:t>
            </a:r>
            <a:r>
              <a:rPr lang="fr-FR" sz="1400" dirty="0" smtClean="0">
                <a:solidFill>
                  <a:schemeClr val="accent1"/>
                </a:solidFill>
              </a:rPr>
              <a:t> interpolation)</a:t>
            </a: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1002365"/>
            <a:ext cx="222414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42266" y="4302967"/>
            <a:ext cx="1430134" cy="181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516216" y="6064260"/>
            <a:ext cx="19442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chemeClr val="accent1"/>
                </a:solidFill>
              </a:rPr>
              <a:t>PC-ASL</a:t>
            </a:r>
            <a:br>
              <a:rPr lang="fr-FR" sz="2000" b="1" dirty="0" smtClean="0">
                <a:solidFill>
                  <a:schemeClr val="accent1"/>
                </a:solidFill>
              </a:rPr>
            </a:br>
            <a:r>
              <a:rPr lang="fr-FR" b="1" dirty="0" smtClean="0">
                <a:solidFill>
                  <a:schemeClr val="accent1"/>
                </a:solidFill>
              </a:rPr>
              <a:t>2:17, 3mm³</a:t>
            </a:r>
          </a:p>
          <a:p>
            <a:pPr algn="ctr"/>
            <a:r>
              <a:rPr lang="fr-FR" sz="1400" dirty="0" smtClean="0">
                <a:solidFill>
                  <a:schemeClr val="accent1"/>
                </a:solidFill>
              </a:rPr>
              <a:t>(</a:t>
            </a:r>
            <a:r>
              <a:rPr lang="fr-FR" sz="1400" dirty="0" err="1" smtClean="0">
                <a:solidFill>
                  <a:schemeClr val="accent1"/>
                </a:solidFill>
              </a:rPr>
              <a:t>with</a:t>
            </a:r>
            <a:r>
              <a:rPr lang="fr-FR" sz="1400" dirty="0" smtClean="0">
                <a:solidFill>
                  <a:schemeClr val="accent1"/>
                </a:solidFill>
              </a:rPr>
              <a:t> interpolation)</a:t>
            </a:r>
            <a:endParaRPr lang="fr-FR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2847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14350" indent="-514350">
              <a:buSzPct val="100000"/>
              <a:buFont typeface="+mj-lt"/>
              <a:buAutoNum type="arabicParenR"/>
            </a:pPr>
            <a:r>
              <a:rPr lang="fr-FR" sz="3200" dirty="0" err="1" smtClean="0"/>
              <a:t>Technological</a:t>
            </a:r>
            <a:r>
              <a:rPr lang="fr-FR" sz="3200" dirty="0" smtClean="0"/>
              <a:t> </a:t>
            </a:r>
            <a:r>
              <a:rPr lang="fr-FR" sz="3200" dirty="0" err="1" smtClean="0"/>
              <a:t>optimizations</a:t>
            </a:r>
            <a:r>
              <a:rPr lang="fr-FR" sz="3200" dirty="0" smtClean="0"/>
              <a:t>:</a:t>
            </a:r>
          </a:p>
          <a:p>
            <a:pPr lvl="1"/>
            <a:r>
              <a:rPr lang="fr-FR" sz="2800" dirty="0" smtClean="0"/>
              <a:t>Modern </a:t>
            </a:r>
            <a:r>
              <a:rPr lang="fr-FR" sz="2800" b="1" dirty="0" err="1" smtClean="0">
                <a:solidFill>
                  <a:srgbClr val="00707F"/>
                </a:solidFill>
              </a:rPr>
              <a:t>acceleration</a:t>
            </a:r>
            <a:r>
              <a:rPr lang="fr-FR" sz="2800" dirty="0" smtClean="0"/>
              <a:t>:</a:t>
            </a:r>
            <a:br>
              <a:rPr lang="fr-FR" sz="2800" dirty="0" smtClean="0"/>
            </a:br>
            <a:r>
              <a:rPr lang="fr-FR" sz="2000" dirty="0" smtClean="0"/>
              <a:t>GRAPPA x </a:t>
            </a:r>
            <a:r>
              <a:rPr lang="fr-FR" sz="2000" dirty="0" err="1" smtClean="0"/>
              <a:t>multiband</a:t>
            </a:r>
            <a:r>
              <a:rPr lang="fr-FR" sz="2000" dirty="0" smtClean="0"/>
              <a:t> (SMS)</a:t>
            </a:r>
            <a:r>
              <a:rPr lang="fr-CH" sz="2000" baseline="30000" dirty="0" smtClean="0">
                <a:solidFill>
                  <a:srgbClr val="006A72"/>
                </a:solidFill>
              </a:rPr>
              <a:t>[1]</a:t>
            </a:r>
            <a:r>
              <a:rPr lang="fr-CH" sz="2000" dirty="0" smtClean="0">
                <a:solidFill>
                  <a:srgbClr val="006A72"/>
                </a:solidFill>
              </a:rPr>
              <a:t> </a:t>
            </a:r>
            <a:r>
              <a:rPr lang="fr-CH" sz="2000" dirty="0" smtClean="0">
                <a:solidFill>
                  <a:schemeClr val="tx1"/>
                </a:solidFill>
              </a:rPr>
              <a:t>= max x4 no </a:t>
            </a:r>
            <a:r>
              <a:rPr lang="fr-CH" sz="2000" dirty="0" err="1" smtClean="0">
                <a:solidFill>
                  <a:schemeClr val="tx1"/>
                </a:solidFill>
              </a:rPr>
              <a:t>loss</a:t>
            </a:r>
            <a:r>
              <a:rPr lang="fr-CH" sz="2000" dirty="0" smtClean="0">
                <a:solidFill>
                  <a:schemeClr val="tx1"/>
                </a:solidFill>
              </a:rPr>
              <a:t>, x6 acceptable, x8 </a:t>
            </a:r>
            <a:r>
              <a:rPr lang="fr-CH" sz="2000" dirty="0" err="1" smtClean="0">
                <a:solidFill>
                  <a:schemeClr val="tx1"/>
                </a:solidFill>
              </a:rPr>
              <a:t>with</a:t>
            </a:r>
            <a:r>
              <a:rPr lang="fr-CH" sz="2000" dirty="0" smtClean="0">
                <a:solidFill>
                  <a:schemeClr val="tx1"/>
                </a:solidFill>
              </a:rPr>
              <a:t> </a:t>
            </a:r>
            <a:r>
              <a:rPr lang="fr-CH" sz="2000" dirty="0" err="1" smtClean="0">
                <a:solidFill>
                  <a:schemeClr val="tx1"/>
                </a:solidFill>
              </a:rPr>
              <a:t>loss</a:t>
            </a:r>
            <a:r>
              <a:rPr lang="fr-CH" sz="2000" baseline="30000" dirty="0" smtClean="0">
                <a:solidFill>
                  <a:srgbClr val="006A72"/>
                </a:solidFill>
              </a:rPr>
              <a:t> [2,3,4] </a:t>
            </a:r>
            <a:r>
              <a:rPr lang="fr-CH" sz="2000" baseline="30000" dirty="0" smtClean="0">
                <a:solidFill>
                  <a:schemeClr val="tx1"/>
                </a:solidFill>
              </a:rPr>
              <a:t/>
            </a:r>
            <a:br>
              <a:rPr lang="fr-CH" sz="2000" baseline="30000" dirty="0" smtClean="0">
                <a:solidFill>
                  <a:schemeClr val="tx1"/>
                </a:solidFill>
              </a:rPr>
            </a:br>
            <a:r>
              <a:rPr lang="fr-CH" sz="2000" baseline="30000" dirty="0" smtClean="0">
                <a:solidFill>
                  <a:srgbClr val="006A72"/>
                </a:solidFill>
              </a:rPr>
              <a:t/>
            </a:r>
            <a:br>
              <a:rPr lang="fr-CH" sz="2000" baseline="30000" dirty="0" smtClean="0">
                <a:solidFill>
                  <a:srgbClr val="006A72"/>
                </a:solidFill>
              </a:rPr>
            </a:br>
            <a:r>
              <a:rPr lang="fr-CH" sz="2000" baseline="30000" dirty="0" smtClean="0">
                <a:solidFill>
                  <a:srgbClr val="006A72"/>
                </a:solidFill>
              </a:rPr>
              <a:t/>
            </a:r>
            <a:br>
              <a:rPr lang="fr-CH" sz="2000" baseline="30000" dirty="0" smtClean="0">
                <a:solidFill>
                  <a:srgbClr val="006A72"/>
                </a:solidFill>
              </a:rPr>
            </a:br>
            <a:r>
              <a:rPr lang="fr-CH" sz="2000" baseline="30000" dirty="0" smtClean="0">
                <a:solidFill>
                  <a:srgbClr val="006A72"/>
                </a:solidFill>
              </a:rPr>
              <a:t/>
            </a:r>
            <a:br>
              <a:rPr lang="fr-CH" sz="2000" baseline="30000" dirty="0" smtClean="0">
                <a:solidFill>
                  <a:srgbClr val="006A72"/>
                </a:solidFill>
              </a:rPr>
            </a:br>
            <a:r>
              <a:rPr lang="fr-CH" sz="2000" baseline="30000" dirty="0" smtClean="0">
                <a:solidFill>
                  <a:srgbClr val="006A72"/>
                </a:solidFill>
              </a:rPr>
              <a:t/>
            </a:r>
            <a:br>
              <a:rPr lang="fr-CH" sz="2000" baseline="30000" dirty="0" smtClean="0">
                <a:solidFill>
                  <a:srgbClr val="006A72"/>
                </a:solidFill>
              </a:rPr>
            </a:br>
            <a:r>
              <a:rPr lang="fr-CH" sz="2000" baseline="30000" dirty="0" smtClean="0">
                <a:solidFill>
                  <a:srgbClr val="006A72"/>
                </a:solidFill>
              </a:rPr>
              <a:t/>
            </a:r>
            <a:br>
              <a:rPr lang="fr-CH" sz="2000" baseline="30000" dirty="0" smtClean="0">
                <a:solidFill>
                  <a:srgbClr val="006A72"/>
                </a:solidFill>
              </a:rPr>
            </a:br>
            <a:r>
              <a:rPr lang="fr-CH" sz="2000" baseline="30000" dirty="0" smtClean="0">
                <a:solidFill>
                  <a:srgbClr val="006A72"/>
                </a:solidFill>
              </a:rPr>
              <a:t/>
            </a:r>
            <a:br>
              <a:rPr lang="fr-CH" sz="2000" baseline="30000" dirty="0" smtClean="0">
                <a:solidFill>
                  <a:srgbClr val="006A72"/>
                </a:solidFill>
              </a:rPr>
            </a:br>
            <a:r>
              <a:rPr lang="fr-CH" sz="2000" baseline="30000" dirty="0" smtClean="0">
                <a:solidFill>
                  <a:srgbClr val="006A72"/>
                </a:solidFill>
              </a:rPr>
              <a:t/>
            </a:r>
            <a:br>
              <a:rPr lang="fr-CH" sz="2000" baseline="30000" dirty="0" smtClean="0">
                <a:solidFill>
                  <a:srgbClr val="006A72"/>
                </a:solidFill>
              </a:rPr>
            </a:br>
            <a:r>
              <a:rPr lang="fr-CH" sz="2000" baseline="30000" dirty="0" smtClean="0">
                <a:solidFill>
                  <a:srgbClr val="006A72"/>
                </a:solidFill>
              </a:rPr>
              <a:t/>
            </a:r>
            <a:br>
              <a:rPr lang="fr-CH" sz="2000" baseline="30000" dirty="0" smtClean="0">
                <a:solidFill>
                  <a:srgbClr val="006A72"/>
                </a:solidFill>
              </a:rPr>
            </a:br>
            <a:endParaRPr lang="fr-FR" sz="2400" baseline="30000" dirty="0" smtClean="0"/>
          </a:p>
          <a:p>
            <a:pPr lvl="1"/>
            <a:r>
              <a:rPr lang="fr-FR" sz="2800" dirty="0" err="1" smtClean="0"/>
              <a:t>Literature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000" dirty="0" smtClean="0"/>
              <a:t>MP2RAGE FLAWS, multi-</a:t>
            </a:r>
            <a:r>
              <a:rPr lang="fr-FR" sz="2000" dirty="0" err="1" smtClean="0"/>
              <a:t>shell</a:t>
            </a:r>
            <a:r>
              <a:rPr lang="fr-FR" sz="2000" dirty="0" smtClean="0"/>
              <a:t> DTI, multi-band BOLD</a:t>
            </a:r>
            <a:endParaRPr lang="fr-FR" sz="2400" dirty="0" smtClean="0"/>
          </a:p>
          <a:p>
            <a:pPr lvl="1"/>
            <a:r>
              <a:rPr lang="fr-FR" sz="2800" dirty="0" smtClean="0"/>
              <a:t>Fine-</a:t>
            </a:r>
            <a:r>
              <a:rPr lang="fr-FR" sz="2800" dirty="0" err="1" smtClean="0"/>
              <a:t>tuning</a:t>
            </a:r>
            <a:r>
              <a:rPr lang="fr-FR" sz="2800" dirty="0" smtClean="0"/>
              <a:t>: </a:t>
            </a:r>
            <a:r>
              <a:rPr lang="fr-FR" sz="2800" dirty="0" err="1" smtClean="0"/>
              <a:t>calculations</a:t>
            </a:r>
            <a:r>
              <a:rPr lang="fr-FR" sz="2800" dirty="0" smtClean="0"/>
              <a:t> + </a:t>
            </a:r>
            <a:r>
              <a:rPr lang="fr-FR" sz="2800" dirty="0" smtClean="0">
                <a:solidFill>
                  <a:srgbClr val="00707F"/>
                </a:solidFill>
              </a:rPr>
              <a:t>trial-and-</a:t>
            </a:r>
            <a:r>
              <a:rPr lang="fr-FR" sz="2800" dirty="0" err="1" smtClean="0">
                <a:solidFill>
                  <a:srgbClr val="00707F"/>
                </a:solidFill>
              </a:rPr>
              <a:t>error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000" dirty="0" smtClean="0"/>
              <a:t>BOLD flip angle, time of inversion, </a:t>
            </a:r>
            <a:r>
              <a:rPr lang="fr-FR" sz="2000" dirty="0" err="1" smtClean="0"/>
              <a:t>bandwidth</a:t>
            </a:r>
            <a:r>
              <a:rPr lang="fr-FR" sz="2000" dirty="0" smtClean="0"/>
              <a:t>, </a:t>
            </a:r>
            <a:r>
              <a:rPr lang="fr-FR" sz="2000" dirty="0" err="1" smtClean="0"/>
              <a:t>filters</a:t>
            </a:r>
            <a:r>
              <a:rPr lang="fr-FR" sz="2000" dirty="0" smtClean="0"/>
              <a:t>, …</a:t>
            </a:r>
            <a:endParaRPr lang="fr-FR" sz="2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How </a:t>
            </a:r>
            <a:r>
              <a:rPr lang="fr-FR" dirty="0" err="1" smtClean="0"/>
              <a:t>did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make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?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-36512" y="6381328"/>
            <a:ext cx="9180512" cy="27699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0"/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fr-CH" sz="1200" b="1" dirty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practicalfmri.blogspot.com  </a:t>
            </a:r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[2]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Preibisch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H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Plos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One, 2015  </a:t>
            </a:r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[3] 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Todd, </a:t>
            </a:r>
            <a:r>
              <a:rPr lang="fr-CH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NeuroImage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2016 </a:t>
            </a:r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[4]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Smith, 2018, 10.1016/j.mri.2018.06.013</a:t>
            </a:r>
            <a:endParaRPr lang="fr-B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THEMATRIXNEO\Desktop\CME2019\res\MultiBand-SENSE_Principle (1).jpg"/>
          <p:cNvPicPr>
            <a:picLocks noChangeAspect="1" noChangeArrowheads="1"/>
          </p:cNvPicPr>
          <p:nvPr/>
        </p:nvPicPr>
        <p:blipFill>
          <a:blip r:embed="rId3" cstate="print"/>
          <a:srcRect l="2531" t="3720" r="4218" b="3720"/>
          <a:stretch>
            <a:fillRect/>
          </a:stretch>
        </p:blipFill>
        <p:spPr bwMode="auto">
          <a:xfrm>
            <a:off x="3335074" y="2288108"/>
            <a:ext cx="5125357" cy="23074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57200" y="877174"/>
            <a:ext cx="8686800" cy="5576162"/>
          </a:xfrm>
        </p:spPr>
        <p:txBody>
          <a:bodyPr>
            <a:normAutofit/>
          </a:bodyPr>
          <a:lstStyle/>
          <a:p>
            <a:pPr marL="457200" indent="-457200">
              <a:buSzPct val="100000"/>
              <a:buFont typeface="+mj-lt"/>
              <a:buAutoNum type="arabicParenR" startAt="2"/>
            </a:pPr>
            <a:r>
              <a:rPr lang="fr-FR" sz="3200" dirty="0" smtClean="0"/>
              <a:t>Meta-</a:t>
            </a:r>
            <a:r>
              <a:rPr lang="fr-FR" sz="3200" dirty="0" err="1" smtClean="0"/>
              <a:t>protocol</a:t>
            </a:r>
            <a:r>
              <a:rPr lang="fr-FR" sz="3200" dirty="0" smtClean="0"/>
              <a:t> </a:t>
            </a:r>
            <a:r>
              <a:rPr lang="fr-FR" sz="3200" dirty="0" err="1" smtClean="0"/>
              <a:t>optimizations</a:t>
            </a:r>
            <a:r>
              <a:rPr lang="fr-FR" sz="3200" dirty="0" smtClean="0"/>
              <a:t>:</a:t>
            </a:r>
          </a:p>
          <a:p>
            <a:pPr lvl="1"/>
            <a:r>
              <a:rPr lang="fr-FR" sz="2800" dirty="0" smtClean="0"/>
              <a:t>Protocol </a:t>
            </a:r>
            <a:r>
              <a:rPr lang="fr-FR" sz="2800" dirty="0" err="1" smtClean="0"/>
              <a:t>programming</a:t>
            </a:r>
            <a:r>
              <a:rPr lang="fr-FR" sz="2800" dirty="0" smtClean="0"/>
              <a:t>:</a:t>
            </a:r>
          </a:p>
          <a:p>
            <a:pPr lvl="2"/>
            <a:r>
              <a:rPr lang="fr-FR" sz="2000" b="1" dirty="0" err="1" smtClean="0">
                <a:solidFill>
                  <a:srgbClr val="00707F"/>
                </a:solidFill>
              </a:rPr>
              <a:t>Maximize</a:t>
            </a:r>
            <a:r>
              <a:rPr lang="fr-FR" sz="2000" b="1" dirty="0" smtClean="0">
                <a:solidFill>
                  <a:srgbClr val="00707F"/>
                </a:solidFill>
              </a:rPr>
              <a:t> speed </a:t>
            </a:r>
            <a:r>
              <a:rPr lang="fr-FR" sz="1800" dirty="0" smtClean="0">
                <a:solidFill>
                  <a:schemeClr val="tx1"/>
                </a:solidFill>
              </a:rPr>
              <a:t>(motion </a:t>
            </a:r>
            <a:r>
              <a:rPr lang="fr-FR" sz="1800" dirty="0" err="1" smtClean="0">
                <a:solidFill>
                  <a:schemeClr val="tx1"/>
                </a:solidFill>
              </a:rPr>
              <a:t>resilience</a:t>
            </a:r>
            <a:r>
              <a:rPr lang="fr-FR" sz="1800" dirty="0" smtClean="0">
                <a:solidFill>
                  <a:schemeClr val="tx1"/>
                </a:solidFill>
              </a:rPr>
              <a:t>, </a:t>
            </a:r>
            <a:r>
              <a:rPr lang="fr-FR" sz="1800" dirty="0" err="1" smtClean="0">
                <a:solidFill>
                  <a:schemeClr val="tx1"/>
                </a:solidFill>
              </a:rPr>
              <a:t>avoids</a:t>
            </a:r>
            <a:r>
              <a:rPr lang="fr-FR" sz="1800" dirty="0" smtClean="0">
                <a:solidFill>
                  <a:schemeClr val="tx1"/>
                </a:solidFill>
              </a:rPr>
              <a:t> </a:t>
            </a:r>
            <a:r>
              <a:rPr lang="fr-FR" sz="1800" dirty="0" err="1" smtClean="0">
                <a:solidFill>
                  <a:schemeClr val="tx1"/>
                </a:solidFill>
              </a:rPr>
              <a:t>sedation</a:t>
            </a:r>
            <a:r>
              <a:rPr lang="fr-FR" sz="1800" dirty="0" smtClean="0">
                <a:solidFill>
                  <a:schemeClr val="tx1"/>
                </a:solidFill>
              </a:rPr>
              <a:t> &amp; </a:t>
            </a:r>
            <a:r>
              <a:rPr lang="fr-FR" sz="1800" dirty="0" err="1" smtClean="0">
                <a:solidFill>
                  <a:schemeClr val="tx1"/>
                </a:solidFill>
              </a:rPr>
              <a:t>reacquisitions</a:t>
            </a:r>
            <a:r>
              <a:rPr lang="fr-FR" sz="1800" dirty="0" smtClean="0">
                <a:solidFill>
                  <a:schemeClr val="tx1"/>
                </a:solidFill>
              </a:rPr>
              <a:t>)</a:t>
            </a:r>
            <a:endParaRPr lang="fr-FR" sz="2000" dirty="0" smtClean="0">
              <a:solidFill>
                <a:schemeClr val="tx1"/>
              </a:solidFill>
            </a:endParaRPr>
          </a:p>
          <a:p>
            <a:pPr lvl="2"/>
            <a:r>
              <a:rPr lang="fr-FR" sz="2000" dirty="0" err="1" smtClean="0">
                <a:solidFill>
                  <a:schemeClr val="tx1"/>
                </a:solidFill>
              </a:rPr>
              <a:t>Acquire</a:t>
            </a:r>
            <a:r>
              <a:rPr lang="fr-FR" sz="2000" dirty="0" smtClean="0">
                <a:solidFill>
                  <a:schemeClr val="tx1"/>
                </a:solidFill>
              </a:rPr>
              <a:t> BOLD first (</a:t>
            </a:r>
            <a:r>
              <a:rPr lang="fr-FR" sz="2000" dirty="0" err="1" smtClean="0">
                <a:solidFill>
                  <a:schemeClr val="tx1"/>
                </a:solidFill>
              </a:rPr>
              <a:t>unlikely</a:t>
            </a:r>
            <a:r>
              <a:rPr lang="fr-FR" sz="2000" dirty="0" smtClean="0">
                <a:solidFill>
                  <a:schemeClr val="tx1"/>
                </a:solidFill>
              </a:rPr>
              <a:t> </a:t>
            </a:r>
            <a:r>
              <a:rPr lang="fr-FR" sz="2000" dirty="0" err="1" smtClean="0">
                <a:solidFill>
                  <a:schemeClr val="tx1"/>
                </a:solidFill>
              </a:rPr>
              <a:t>sedated</a:t>
            </a:r>
            <a:r>
              <a:rPr lang="fr-FR" sz="2000" dirty="0" smtClean="0">
                <a:solidFill>
                  <a:schemeClr val="tx1"/>
                </a:solidFill>
              </a:rPr>
              <a:t>)</a:t>
            </a:r>
          </a:p>
          <a:p>
            <a:pPr lvl="2"/>
            <a:r>
              <a:rPr lang="fr-FR" sz="2000" dirty="0" err="1" smtClean="0">
                <a:solidFill>
                  <a:schemeClr val="tx1"/>
                </a:solidFill>
              </a:rPr>
              <a:t>Conditional</a:t>
            </a:r>
            <a:r>
              <a:rPr lang="fr-FR" sz="2000" dirty="0" smtClean="0">
                <a:solidFill>
                  <a:schemeClr val="tx1"/>
                </a:solidFill>
              </a:rPr>
              <a:t> </a:t>
            </a:r>
            <a:r>
              <a:rPr lang="fr-FR" sz="2000" dirty="0" err="1" smtClean="0">
                <a:solidFill>
                  <a:schemeClr val="tx1"/>
                </a:solidFill>
              </a:rPr>
              <a:t>naming</a:t>
            </a:r>
            <a:endParaRPr lang="fr-FR" sz="2000" dirty="0" smtClean="0">
              <a:solidFill>
                <a:schemeClr val="tx1"/>
              </a:solidFill>
            </a:endParaRPr>
          </a:p>
          <a:p>
            <a:pPr lvl="1"/>
            <a:r>
              <a:rPr lang="fr-FR" sz="2800" dirty="0" err="1" smtClean="0"/>
              <a:t>Physical</a:t>
            </a:r>
            <a:r>
              <a:rPr lang="fr-FR" sz="2800" dirty="0" smtClean="0"/>
              <a:t> </a:t>
            </a:r>
            <a:r>
              <a:rPr lang="fr-FR" sz="2800" dirty="0" err="1" smtClean="0"/>
              <a:t>devices</a:t>
            </a:r>
            <a:r>
              <a:rPr lang="fr-FR" sz="2800" dirty="0" smtClean="0"/>
              <a:t>:</a:t>
            </a:r>
          </a:p>
          <a:p>
            <a:pPr lvl="2"/>
            <a:r>
              <a:rPr lang="fr-FR" sz="2000" b="1" dirty="0" smtClean="0">
                <a:solidFill>
                  <a:srgbClr val="00707F"/>
                </a:solidFill>
              </a:rPr>
              <a:t>3D Head </a:t>
            </a:r>
            <a:r>
              <a:rPr lang="fr-FR" sz="2000" b="1" dirty="0" err="1" smtClean="0">
                <a:solidFill>
                  <a:srgbClr val="00707F"/>
                </a:solidFill>
              </a:rPr>
              <a:t>immobilizer</a:t>
            </a:r>
            <a:endParaRPr lang="fr-FR" sz="2000" b="1" dirty="0" smtClean="0">
              <a:solidFill>
                <a:srgbClr val="00707F"/>
              </a:solidFill>
            </a:endParaRPr>
          </a:p>
          <a:p>
            <a:pPr lvl="2">
              <a:buNone/>
            </a:pPr>
            <a:r>
              <a:rPr lang="fr-FR" sz="2000" dirty="0" smtClean="0">
                <a:solidFill>
                  <a:srgbClr val="00707F"/>
                </a:solidFill>
              </a:rPr>
              <a:t/>
            </a:r>
            <a:br>
              <a:rPr lang="fr-FR" sz="2000" dirty="0" smtClean="0">
                <a:solidFill>
                  <a:srgbClr val="00707F"/>
                </a:solidFill>
              </a:rPr>
            </a:br>
            <a:endParaRPr lang="fr-FR" sz="2000" dirty="0" smtClean="0">
              <a:solidFill>
                <a:srgbClr val="00707F"/>
              </a:solidFill>
            </a:endParaRPr>
          </a:p>
          <a:p>
            <a:pPr lvl="2"/>
            <a:r>
              <a:rPr lang="fr-FR" sz="2000" dirty="0" err="1" smtClean="0">
                <a:solidFill>
                  <a:schemeClr val="tx1"/>
                </a:solidFill>
              </a:rPr>
              <a:t>Comfort</a:t>
            </a:r>
            <a:r>
              <a:rPr lang="fr-FR" sz="2000" dirty="0" smtClean="0">
                <a:solidFill>
                  <a:schemeClr val="tx1"/>
                </a:solidFill>
              </a:rPr>
              <a:t> </a:t>
            </a:r>
            <a:r>
              <a:rPr lang="fr-FR" sz="2000" dirty="0" err="1" smtClean="0">
                <a:solidFill>
                  <a:schemeClr val="tx1"/>
                </a:solidFill>
              </a:rPr>
              <a:t>pillows</a:t>
            </a:r>
            <a:r>
              <a:rPr lang="fr-FR" sz="2000" dirty="0" smtClean="0"/>
              <a:t> (</a:t>
            </a:r>
            <a:r>
              <a:rPr lang="fr-FR" sz="2000" dirty="0" err="1" smtClean="0"/>
              <a:t>reduces</a:t>
            </a:r>
            <a:r>
              <a:rPr lang="fr-FR" sz="2000" dirty="0" smtClean="0"/>
              <a:t> back pain), </a:t>
            </a:r>
            <a:r>
              <a:rPr lang="fr-FR" sz="2000" dirty="0" err="1" smtClean="0"/>
              <a:t>blanket</a:t>
            </a:r>
            <a:r>
              <a:rPr lang="fr-FR" sz="2000" dirty="0" smtClean="0"/>
              <a:t>, etc.</a:t>
            </a:r>
            <a:endParaRPr lang="fr-FR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How </a:t>
            </a:r>
            <a:r>
              <a:rPr lang="fr-FR" dirty="0" err="1" smtClean="0"/>
              <a:t>did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make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? - 2</a:t>
            </a:r>
            <a:endParaRPr lang="fr-FR" dirty="0"/>
          </a:p>
        </p:txBody>
      </p:sp>
      <p:pic>
        <p:nvPicPr>
          <p:cNvPr id="5" name="Picture 3" descr="C:\Users\THEMATRIXNEO\Downloads\03-PT-MDRK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2476" y="3140968"/>
            <a:ext cx="1728192" cy="1728192"/>
          </a:xfrm>
          <a:prstGeom prst="rect">
            <a:avLst/>
          </a:prstGeom>
          <a:noFill/>
        </p:spPr>
      </p:pic>
      <p:pic>
        <p:nvPicPr>
          <p:cNvPr id="6" name="Picture 5" descr="C:\Users\THEMATRIXNEO\Downloads\03-PT-MDRK-1.jpg"/>
          <p:cNvPicPr>
            <a:picLocks noChangeAspect="1" noChangeArrowheads="1"/>
          </p:cNvPicPr>
          <p:nvPr/>
        </p:nvPicPr>
        <p:blipFill>
          <a:blip r:embed="rId4" cstate="print"/>
          <a:srcRect l="4724"/>
          <a:stretch>
            <a:fillRect/>
          </a:stretch>
        </p:blipFill>
        <p:spPr bwMode="auto">
          <a:xfrm>
            <a:off x="4067944" y="3212976"/>
            <a:ext cx="1646540" cy="1728192"/>
          </a:xfrm>
          <a:prstGeom prst="rect">
            <a:avLst/>
          </a:prstGeom>
          <a:noFill/>
        </p:spPr>
      </p:pic>
      <p:pic>
        <p:nvPicPr>
          <p:cNvPr id="7" name="Picture 4" descr="C:\Users\THEMATRIXNEO\Downloads\DSC_0542-300x3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63164" y="3429000"/>
            <a:ext cx="1835696" cy="1771201"/>
          </a:xfrm>
          <a:prstGeom prst="rect">
            <a:avLst/>
          </a:prstGeom>
          <a:noFill/>
        </p:spPr>
      </p:pic>
      <p:pic>
        <p:nvPicPr>
          <p:cNvPr id="4098" name="Picture 2" descr="C:\Users\THEMATRIXNEO\Downloads\téléchargemen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5410200"/>
            <a:ext cx="3162300" cy="14478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51920" y="4509120"/>
            <a:ext cx="352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here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Pearltec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MultiPad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7544" y="6464369"/>
            <a:ext cx="25878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b="1" dirty="0" smtClean="0">
                <a:solidFill>
                  <a:srgbClr val="00707F"/>
                </a:solidFill>
                <a:latin typeface="Arial" pitchFamily="34" charset="0"/>
                <a:cs typeface="Arial" pitchFamily="34" charset="0"/>
              </a:rPr>
              <a:t>[1]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 Yamamura &amp; Inatomi et al, 2018</a:t>
            </a:r>
            <a:endParaRPr lang="fr-FR" sz="1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51520" y="877174"/>
            <a:ext cx="8892480" cy="5792186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Cutting-edge research MRI under clinical constraints possible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Quality-speed trade-off can be an opportunity</a:t>
            </a:r>
            <a:endParaRPr lang="en-US" sz="2400" dirty="0" smtClean="0"/>
          </a:p>
          <a:p>
            <a:r>
              <a:rPr lang="en-US" sz="2400" b="1" dirty="0" smtClean="0">
                <a:solidFill>
                  <a:srgbClr val="00707F"/>
                </a:solidFill>
              </a:rPr>
              <a:t>New analyses opportunities</a:t>
            </a:r>
            <a:r>
              <a:rPr lang="en-US" sz="2400" dirty="0" smtClean="0">
                <a:solidFill>
                  <a:srgbClr val="00707F"/>
                </a:solidFill>
              </a:rPr>
              <a:t> in clinical populations</a:t>
            </a:r>
            <a:br>
              <a:rPr lang="en-US" sz="2400" dirty="0" smtClean="0">
                <a:solidFill>
                  <a:srgbClr val="00707F"/>
                </a:solidFill>
              </a:rPr>
            </a:br>
            <a:r>
              <a:rPr lang="en-US" sz="1800" dirty="0" smtClean="0"/>
              <a:t>(dynamic connectivity, multi-tissues unconstrained DTI, …)</a:t>
            </a:r>
            <a:endParaRPr lang="en-US" sz="2400" dirty="0" smtClean="0"/>
          </a:p>
          <a:p>
            <a:r>
              <a:rPr lang="en-US" sz="2400" b="1" dirty="0" smtClean="0">
                <a:solidFill>
                  <a:srgbClr val="00707F"/>
                </a:solidFill>
              </a:rPr>
              <a:t>Reduce risks</a:t>
            </a:r>
            <a:r>
              <a:rPr lang="en-US" sz="2400" dirty="0" smtClean="0">
                <a:solidFill>
                  <a:srgbClr val="00707F"/>
                </a:solidFill>
              </a:rPr>
              <a:t> </a:t>
            </a:r>
            <a:r>
              <a:rPr lang="en-US" sz="2400" dirty="0" smtClean="0"/>
              <a:t>&amp; ethical issues by </a:t>
            </a:r>
            <a:r>
              <a:rPr lang="en-US" sz="2400" b="1" dirty="0" smtClean="0">
                <a:solidFill>
                  <a:srgbClr val="00707F"/>
                </a:solidFill>
              </a:rPr>
              <a:t>avoiding sedation</a:t>
            </a:r>
          </a:p>
          <a:p>
            <a:r>
              <a:rPr lang="en-US" sz="2400" dirty="0" smtClean="0"/>
              <a:t>Future: compressed sensing, quantitative/synthetic MRI</a:t>
            </a:r>
            <a:r>
              <a:rPr lang="en-US" sz="2400" baseline="30000" dirty="0" smtClean="0">
                <a:solidFill>
                  <a:srgbClr val="00707F"/>
                </a:solidFill>
              </a:rPr>
              <a:t>[1]</a:t>
            </a:r>
            <a:r>
              <a:rPr lang="en-US" sz="2400" dirty="0" smtClean="0"/>
              <a:t>, thermoplastic mask</a:t>
            </a:r>
            <a:r>
              <a:rPr lang="en-US" sz="2400" baseline="30000" dirty="0" smtClean="0">
                <a:solidFill>
                  <a:srgbClr val="00707F"/>
                </a:solidFill>
              </a:rPr>
              <a:t>[2]</a:t>
            </a:r>
            <a:r>
              <a:rPr lang="en-US" sz="2400" dirty="0" smtClean="0"/>
              <a:t>, AI reconstruction</a:t>
            </a:r>
            <a:r>
              <a:rPr lang="en-US" sz="2400" baseline="30000" dirty="0" smtClean="0">
                <a:solidFill>
                  <a:srgbClr val="00707F"/>
                </a:solidFill>
              </a:rPr>
              <a:t>[3]</a:t>
            </a:r>
            <a:r>
              <a:rPr lang="en-US" sz="2400" dirty="0" smtClean="0"/>
              <a:t>, multi-echo BOLD (ME-ICA)</a:t>
            </a:r>
            <a:r>
              <a:rPr lang="en-US" sz="2400" baseline="30000" dirty="0" smtClean="0">
                <a:solidFill>
                  <a:srgbClr val="00707F"/>
                </a:solidFill>
              </a:rPr>
              <a:t>[4]</a:t>
            </a:r>
          </a:p>
          <a:p>
            <a:pPr>
              <a:buNone/>
            </a:pPr>
            <a:endParaRPr lang="en-US" sz="2400" baseline="30000" dirty="0" smtClean="0">
              <a:solidFill>
                <a:srgbClr val="00707F"/>
              </a:solidFill>
            </a:endParaRPr>
          </a:p>
          <a:p>
            <a:pPr>
              <a:buNone/>
            </a:pPr>
            <a:r>
              <a:rPr lang="en-US" sz="2400" baseline="30000" dirty="0" smtClean="0">
                <a:solidFill>
                  <a:srgbClr val="00707F"/>
                </a:solidFill>
              </a:rPr>
              <a:t/>
            </a:r>
            <a:br>
              <a:rPr lang="en-US" sz="2400" baseline="30000" dirty="0" smtClean="0">
                <a:solidFill>
                  <a:srgbClr val="00707F"/>
                </a:solidFill>
              </a:rPr>
            </a:br>
            <a:r>
              <a:rPr lang="en-US" sz="2400" baseline="30000" dirty="0" smtClean="0">
                <a:solidFill>
                  <a:srgbClr val="00707F"/>
                </a:solidFill>
              </a:rPr>
              <a:t/>
            </a:r>
            <a:br>
              <a:rPr lang="en-US" sz="2400" baseline="30000" dirty="0" smtClean="0">
                <a:solidFill>
                  <a:srgbClr val="00707F"/>
                </a:solidFill>
              </a:rPr>
            </a:br>
            <a:endParaRPr lang="en-US" sz="2400" baseline="30000" dirty="0" smtClean="0">
              <a:solidFill>
                <a:srgbClr val="00707F"/>
              </a:solidFill>
            </a:endParaRPr>
          </a:p>
          <a:p>
            <a:pPr>
              <a:buFont typeface="Wingdings"/>
              <a:buChar char="à"/>
            </a:pPr>
            <a:r>
              <a:rPr lang="en-US" sz="2400" dirty="0" smtClean="0"/>
              <a:t>Full protocol for Siemens Vida (need SMS license)</a:t>
            </a:r>
            <a:br>
              <a:rPr lang="en-US" sz="2400" dirty="0" smtClean="0"/>
            </a:br>
            <a:r>
              <a:rPr lang="en-US" sz="2400" dirty="0" smtClean="0"/>
              <a:t>&amp; bibliography: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github.com/LRQ3000/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</a:rPr>
              <a:t>mri_protocol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&amp; analysis scripts: </a:t>
            </a:r>
            <a:r>
              <a:rPr lang="fr-FR" sz="1800" dirty="0" smtClean="0">
                <a:solidFill>
                  <a:schemeClr val="tx1"/>
                </a:solidFill>
              </a:rPr>
              <a:t>github.com/LRQ3000/</a:t>
            </a:r>
            <a:r>
              <a:rPr lang="fr-FR" sz="1800" dirty="0" err="1" smtClean="0">
                <a:solidFill>
                  <a:schemeClr val="tx1"/>
                </a:solidFill>
              </a:rPr>
              <a:t>csg_mri_pipelines</a:t>
            </a:r>
            <a:endParaRPr lang="fr-FR" sz="2400" dirty="0" smtClean="0">
              <a:solidFill>
                <a:schemeClr val="tx1"/>
              </a:solidFill>
            </a:endParaRPr>
          </a:p>
          <a:p>
            <a:pPr>
              <a:buFont typeface="Wingdings"/>
              <a:buChar char="à"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Take</a:t>
            </a:r>
            <a:r>
              <a:rPr lang="fr-FR" dirty="0" smtClean="0"/>
              <a:t> home message</a:t>
            </a:r>
            <a:endParaRPr lang="fr-FR" dirty="0"/>
          </a:p>
        </p:txBody>
      </p:sp>
      <p:pic>
        <p:nvPicPr>
          <p:cNvPr id="5" name="Picture 3" descr="C:\Users\THEMATRIXNEO\Downloads\siemens_mri_therapy_magnetom-rt-pro-edition_image_civco-01937684_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915054"/>
            <a:ext cx="2280253" cy="17101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6608385"/>
            <a:ext cx="8676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0707F"/>
                </a:solidFill>
                <a:latin typeface="Arial" pitchFamily="34" charset="0"/>
                <a:cs typeface="Arial" pitchFamily="34" charset="0"/>
              </a:rPr>
              <a:t>[1]</a:t>
            </a:r>
            <a:r>
              <a:rPr lang="fr-FR" sz="1200" dirty="0" smtClean="0">
                <a:latin typeface="Arial" pitchFamily="34" charset="0"/>
                <a:cs typeface="Arial" pitchFamily="34" charset="0"/>
              </a:rPr>
              <a:t> Gonçalves, Serai, </a:t>
            </a:r>
            <a:r>
              <a:rPr lang="fr-FR" sz="1200" dirty="0" err="1" smtClean="0">
                <a:latin typeface="Arial" pitchFamily="34" charset="0"/>
                <a:cs typeface="Arial" pitchFamily="34" charset="0"/>
              </a:rPr>
              <a:t>Zuccoli</a:t>
            </a:r>
            <a:r>
              <a:rPr lang="fr-FR" sz="1200" dirty="0" smtClean="0">
                <a:latin typeface="Arial" pitchFamily="34" charset="0"/>
                <a:cs typeface="Arial" pitchFamily="34" charset="0"/>
              </a:rPr>
              <a:t>, 2018 </a:t>
            </a:r>
            <a:r>
              <a:rPr lang="fr-FR" sz="1200" b="1" dirty="0" smtClean="0">
                <a:solidFill>
                  <a:srgbClr val="00707F"/>
                </a:solidFill>
                <a:latin typeface="Arial" pitchFamily="34" charset="0"/>
                <a:cs typeface="Arial" pitchFamily="34" charset="0"/>
              </a:rPr>
              <a:t>[2]</a:t>
            </a:r>
            <a:r>
              <a:rPr lang="fr-FR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200" dirty="0" err="1" smtClean="0">
                <a:latin typeface="Arial" pitchFamily="34" charset="0"/>
                <a:cs typeface="Arial" pitchFamily="34" charset="0"/>
              </a:rPr>
              <a:t>Mandija</a:t>
            </a:r>
            <a:r>
              <a:rPr lang="fr-FR" sz="1200" dirty="0" smtClean="0">
                <a:latin typeface="Arial" pitchFamily="34" charset="0"/>
                <a:cs typeface="Arial" pitchFamily="34" charset="0"/>
              </a:rPr>
              <a:t>, Agata et al 2019 </a:t>
            </a:r>
            <a:r>
              <a:rPr lang="fr-FR" sz="1200" b="1" dirty="0" smtClean="0">
                <a:solidFill>
                  <a:srgbClr val="00707F"/>
                </a:solidFill>
                <a:latin typeface="Arial" pitchFamily="34" charset="0"/>
                <a:cs typeface="Arial" pitchFamily="34" charset="0"/>
              </a:rPr>
              <a:t>[3]</a:t>
            </a:r>
            <a:r>
              <a:rPr lang="fr-FR" sz="1200" dirty="0" smtClean="0">
                <a:latin typeface="Arial" pitchFamily="34" charset="0"/>
                <a:cs typeface="Arial" pitchFamily="34" charset="0"/>
              </a:rPr>
              <a:t> Bo Zhu et al, Nature, 2018 </a:t>
            </a:r>
            <a:r>
              <a:rPr lang="fr-FR" sz="1200" b="1" dirty="0" smtClean="0">
                <a:solidFill>
                  <a:srgbClr val="00707F"/>
                </a:solidFill>
                <a:latin typeface="Arial" pitchFamily="34" charset="0"/>
                <a:cs typeface="Arial" pitchFamily="34" charset="0"/>
              </a:rPr>
              <a:t>[4]</a:t>
            </a:r>
            <a:r>
              <a:rPr lang="fr-FR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200" dirty="0" err="1" smtClean="0"/>
              <a:t>Dipasquale</a:t>
            </a:r>
            <a:r>
              <a:rPr lang="fr-FR" sz="1200" dirty="0" smtClean="0"/>
              <a:t> </a:t>
            </a:r>
            <a:r>
              <a:rPr lang="fr-FR" sz="1200" dirty="0" smtClean="0">
                <a:latin typeface="Arial" pitchFamily="34" charset="0"/>
                <a:cs typeface="Arial" pitchFamily="34" charset="0"/>
              </a:rPr>
              <a:t>et al, 2017</a:t>
            </a:r>
            <a:endParaRPr lang="fr-FR" sz="1200" dirty="0" smtClean="0"/>
          </a:p>
        </p:txBody>
      </p:sp>
      <p:pic>
        <p:nvPicPr>
          <p:cNvPr id="3074" name="Picture 2" descr="C:\Users\THEMATRIXNEO\Downloads\9c456af3db523890f929fd9405e0c9db.media_.600x43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851926"/>
            <a:ext cx="2592288" cy="186212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1998" y="1916832"/>
            <a:ext cx="5622330" cy="1180331"/>
          </a:xfrm>
        </p:spPr>
        <p:txBody>
          <a:bodyPr>
            <a:normAutofit/>
          </a:bodyPr>
          <a:lstStyle/>
          <a:p>
            <a:pPr algn="ctr"/>
            <a:r>
              <a:rPr lang="fr-FR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Thank</a:t>
            </a:r>
            <a:r>
              <a:rPr lang="fr-F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you</a:t>
            </a:r>
            <a:r>
              <a:rPr lang="fr-F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for </a:t>
            </a:r>
            <a:r>
              <a:rPr lang="fr-FR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your</a:t>
            </a:r>
            <a:r>
              <a:rPr lang="fr-F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attention!</a:t>
            </a:r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body" sz="quarter" idx="1"/>
          </p:nvPr>
        </p:nvSpPr>
        <p:spPr>
          <a:xfrm>
            <a:off x="2915816" y="4077072"/>
            <a:ext cx="3456384" cy="1584176"/>
          </a:xfrm>
        </p:spPr>
        <p:txBody>
          <a:bodyPr>
            <a:noAutofit/>
          </a:bodyPr>
          <a:lstStyle/>
          <a:p>
            <a:pPr algn="ctr"/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Huge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thanks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to Jean-Marc Léonard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at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Siemens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Healthineers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and to Jean-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Flory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Tshibanda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, Gauthier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Kempinaire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, Nathalie Maquet and the Liège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Hospital’s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Radiodiagnostic team and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Pearltec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for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their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support!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0119" y="3140968"/>
            <a:ext cx="4386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github.com/LRQ3000/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mri_protocol</a:t>
            </a:r>
            <a:endParaRPr lang="fr-FR" sz="20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3645024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Arial" pitchFamily="34" charset="0"/>
                <a:cs typeface="Arial" pitchFamily="34" charset="0"/>
              </a:rPr>
              <a:t>Basic </a:t>
            </a:r>
            <a:r>
              <a:rPr lang="fr-FR" sz="2000" dirty="0" err="1" smtClean="0">
                <a:latin typeface="Arial" pitchFamily="34" charset="0"/>
                <a:cs typeface="Arial" pitchFamily="34" charset="0"/>
              </a:rPr>
              <a:t>analysis</a:t>
            </a:r>
            <a:r>
              <a:rPr lang="fr-FR" sz="2000" dirty="0" smtClean="0">
                <a:latin typeface="Arial" pitchFamily="34" charset="0"/>
                <a:cs typeface="Arial" pitchFamily="34" charset="0"/>
              </a:rPr>
              <a:t> scripts: github.com/LRQ3000/</a:t>
            </a:r>
            <a:r>
              <a:rPr lang="fr-FR" sz="2000" dirty="0" err="1" smtClean="0">
                <a:latin typeface="Arial" pitchFamily="34" charset="0"/>
                <a:cs typeface="Arial" pitchFamily="34" charset="0"/>
              </a:rPr>
              <a:t>csg_mri_pipelines</a:t>
            </a:r>
            <a:endParaRPr lang="fr-FR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C:\git\Presentations\PhD-committee-2019\res\Logos\Logos_FNRS\FRS-FNRS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694220"/>
            <a:ext cx="1656184" cy="1047148"/>
          </a:xfrm>
          <a:prstGeom prst="rect">
            <a:avLst/>
          </a:prstGeom>
          <a:noFill/>
        </p:spPr>
      </p:pic>
      <p:pic>
        <p:nvPicPr>
          <p:cNvPr id="13" name="Picture 3" descr="C:\git\Presentations\PhD-committee-2019\res\Logos\C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1947" y="5733256"/>
            <a:ext cx="1962053" cy="1124744"/>
          </a:xfrm>
          <a:prstGeom prst="rect">
            <a:avLst/>
          </a:prstGeom>
          <a:noFill/>
        </p:spPr>
      </p:pic>
      <p:pic>
        <p:nvPicPr>
          <p:cNvPr id="14" name="Picture 5" descr="C:\git\Presentations\PhD-committee-2019\res\Logos\GIGA Consciousness\OFFICIAL\GIGA_Consciousness_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764704"/>
            <a:ext cx="2879725" cy="106997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Bonus </a:t>
            </a:r>
            <a:r>
              <a:rPr lang="fr-FR" dirty="0" err="1" smtClean="0"/>
              <a:t>slides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type="body" idx="1"/>
          </p:nvPr>
        </p:nvSpPr>
        <p:spPr>
          <a:xfrm>
            <a:off x="457200" y="877174"/>
            <a:ext cx="8229601" cy="4928090"/>
          </a:xfrm>
        </p:spPr>
        <p:txBody>
          <a:bodyPr>
            <a:normAutofit fontScale="92500"/>
          </a:bodyPr>
          <a:lstStyle/>
          <a:p>
            <a:r>
              <a:rPr lang="fr-FR" dirty="0" smtClean="0"/>
              <a:t>Great polyvalence, for </a:t>
            </a:r>
            <a:r>
              <a:rPr lang="fr-FR" dirty="0" err="1" smtClean="0"/>
              <a:t>both</a:t>
            </a:r>
            <a:r>
              <a:rPr lang="fr-FR" dirty="0" smtClean="0"/>
              <a:t> </a:t>
            </a:r>
            <a:r>
              <a:rPr lang="fr-FR" dirty="0" err="1" smtClean="0"/>
              <a:t>research</a:t>
            </a:r>
            <a:r>
              <a:rPr lang="fr-FR" dirty="0" smtClean="0"/>
              <a:t> and </a:t>
            </a:r>
            <a:r>
              <a:rPr lang="fr-FR" dirty="0" err="1" smtClean="0"/>
              <a:t>clinical</a:t>
            </a:r>
            <a:r>
              <a:rPr lang="fr-FR" dirty="0" smtClean="0"/>
              <a:t> </a:t>
            </a:r>
            <a:r>
              <a:rPr lang="fr-FR" dirty="0" err="1" smtClean="0"/>
              <a:t>purposes</a:t>
            </a:r>
            <a:endParaRPr lang="fr-FR" dirty="0" smtClean="0"/>
          </a:p>
          <a:p>
            <a:r>
              <a:rPr lang="fr-FR" dirty="0" err="1" smtClean="0">
                <a:solidFill>
                  <a:srgbClr val="00707F"/>
                </a:solidFill>
              </a:rPr>
              <a:t>Wide</a:t>
            </a:r>
            <a:r>
              <a:rPr lang="fr-FR" dirty="0" smtClean="0">
                <a:solidFill>
                  <a:srgbClr val="00707F"/>
                </a:solidFill>
              </a:rPr>
              <a:t> </a:t>
            </a:r>
            <a:r>
              <a:rPr lang="fr-FR" dirty="0" err="1" smtClean="0">
                <a:solidFill>
                  <a:srgbClr val="00707F"/>
                </a:solidFill>
              </a:rPr>
              <a:t>array</a:t>
            </a:r>
            <a:r>
              <a:rPr lang="fr-FR" dirty="0" smtClean="0"/>
              <a:t> of </a:t>
            </a:r>
            <a:r>
              <a:rPr lang="fr-FR" dirty="0" err="1" smtClean="0"/>
              <a:t>imaging</a:t>
            </a:r>
            <a:r>
              <a:rPr lang="fr-FR" dirty="0" smtClean="0"/>
              <a:t> </a:t>
            </a:r>
            <a:r>
              <a:rPr lang="fr-FR" dirty="0" err="1" smtClean="0"/>
              <a:t>contrasts</a:t>
            </a:r>
            <a:r>
              <a:rPr lang="fr-FR" dirty="0" smtClean="0"/>
              <a:t>: structural/</a:t>
            </a:r>
            <a:r>
              <a:rPr lang="fr-FR" dirty="0" err="1" smtClean="0"/>
              <a:t>function</a:t>
            </a:r>
            <a:r>
              <a:rPr lang="fr-FR" dirty="0" smtClean="0"/>
              <a:t> </a:t>
            </a:r>
            <a:r>
              <a:rPr lang="fr-FR" dirty="0" err="1" smtClean="0"/>
              <a:t>anatomy</a:t>
            </a:r>
            <a:r>
              <a:rPr lang="fr-FR" dirty="0" smtClean="0"/>
              <a:t>/</a:t>
            </a:r>
            <a:r>
              <a:rPr lang="fr-FR" dirty="0" err="1" smtClean="0"/>
              <a:t>connectivity</a:t>
            </a:r>
            <a:r>
              <a:rPr lang="fr-FR" dirty="0" smtClean="0"/>
              <a:t>, </a:t>
            </a:r>
            <a:r>
              <a:rPr lang="fr-FR" dirty="0" err="1" smtClean="0"/>
              <a:t>blood</a:t>
            </a:r>
            <a:r>
              <a:rPr lang="fr-FR" dirty="0" smtClean="0"/>
              <a:t> flow, </a:t>
            </a:r>
            <a:r>
              <a:rPr lang="fr-FR" dirty="0" err="1" smtClean="0"/>
              <a:t>lesions</a:t>
            </a:r>
            <a:r>
              <a:rPr lang="fr-FR" dirty="0" smtClean="0"/>
              <a:t>, etc.</a:t>
            </a:r>
          </a:p>
          <a:p>
            <a:r>
              <a:rPr lang="fr-FR" dirty="0" smtClean="0"/>
              <a:t>But </a:t>
            </a:r>
            <a:r>
              <a:rPr lang="fr-FR" dirty="0" err="1" smtClean="0"/>
              <a:t>clinical</a:t>
            </a:r>
            <a:r>
              <a:rPr lang="fr-FR" dirty="0" smtClean="0"/>
              <a:t> vs </a:t>
            </a:r>
            <a:r>
              <a:rPr lang="fr-FR" dirty="0" err="1" smtClean="0"/>
              <a:t>research</a:t>
            </a:r>
            <a:r>
              <a:rPr lang="fr-FR" dirty="0" smtClean="0"/>
              <a:t> </a:t>
            </a:r>
            <a:r>
              <a:rPr lang="fr-FR" dirty="0" err="1" smtClean="0"/>
              <a:t>needs</a:t>
            </a:r>
            <a:r>
              <a:rPr lang="fr-FR" dirty="0" smtClean="0"/>
              <a:t> are </a:t>
            </a:r>
            <a:r>
              <a:rPr lang="fr-FR" dirty="0" err="1" smtClean="0"/>
              <a:t>different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>
                <a:solidFill>
                  <a:srgbClr val="00707F"/>
                </a:solidFill>
              </a:rPr>
              <a:t>Limited acquisition time</a:t>
            </a:r>
            <a:r>
              <a:rPr lang="fr-FR" dirty="0" smtClean="0"/>
              <a:t> (30 to 60 min) vs </a:t>
            </a:r>
            <a:r>
              <a:rPr lang="fr-FR" dirty="0" err="1" smtClean="0"/>
              <a:t>virtually</a:t>
            </a:r>
            <a:r>
              <a:rPr lang="fr-FR" dirty="0" smtClean="0"/>
              <a:t> </a:t>
            </a:r>
            <a:r>
              <a:rPr lang="fr-FR" dirty="0" err="1" smtClean="0"/>
              <a:t>unlimited</a:t>
            </a:r>
            <a:r>
              <a:rPr lang="fr-FR" dirty="0" smtClean="0"/>
              <a:t> (2h+)</a:t>
            </a:r>
          </a:p>
          <a:p>
            <a:pPr lvl="1"/>
            <a:r>
              <a:rPr lang="fr-FR" dirty="0" err="1" smtClean="0"/>
              <a:t>Clinical</a:t>
            </a:r>
            <a:r>
              <a:rPr lang="fr-FR" dirty="0" smtClean="0"/>
              <a:t> pertinence (</a:t>
            </a:r>
            <a:r>
              <a:rPr lang="fr-FR" dirty="0" err="1" smtClean="0"/>
              <a:t>eg</a:t>
            </a:r>
            <a:r>
              <a:rPr lang="fr-FR" dirty="0" smtClean="0"/>
              <a:t>, </a:t>
            </a:r>
            <a:r>
              <a:rPr lang="fr-FR" dirty="0" err="1" smtClean="0"/>
              <a:t>lesions</a:t>
            </a:r>
            <a:r>
              <a:rPr lang="fr-FR" dirty="0" smtClean="0"/>
              <a:t>) vs </a:t>
            </a:r>
            <a:r>
              <a:rPr lang="fr-FR" dirty="0" err="1" smtClean="0">
                <a:solidFill>
                  <a:srgbClr val="00707F"/>
                </a:solidFill>
              </a:rPr>
              <a:t>cutting</a:t>
            </a:r>
            <a:r>
              <a:rPr lang="fr-FR" dirty="0" smtClean="0">
                <a:solidFill>
                  <a:srgbClr val="00707F"/>
                </a:solidFill>
              </a:rPr>
              <a:t>-</a:t>
            </a:r>
            <a:r>
              <a:rPr lang="fr-FR" dirty="0" err="1" smtClean="0">
                <a:solidFill>
                  <a:srgbClr val="00707F"/>
                </a:solidFill>
              </a:rPr>
              <a:t>edge</a:t>
            </a:r>
            <a:r>
              <a:rPr lang="fr-FR" dirty="0" smtClean="0"/>
              <a:t> (multi-</a:t>
            </a:r>
            <a:r>
              <a:rPr lang="fr-FR" dirty="0" err="1" smtClean="0"/>
              <a:t>shell</a:t>
            </a:r>
            <a:r>
              <a:rPr lang="fr-FR" dirty="0" smtClean="0"/>
              <a:t> DTI)</a:t>
            </a:r>
          </a:p>
          <a:p>
            <a:pPr lvl="1"/>
            <a:r>
              <a:rPr lang="fr-FR" dirty="0" err="1" smtClean="0"/>
              <a:t>Uncooperative</a:t>
            </a:r>
            <a:r>
              <a:rPr lang="fr-FR" dirty="0" smtClean="0"/>
              <a:t>/</a:t>
            </a:r>
            <a:r>
              <a:rPr lang="fr-FR" dirty="0" err="1" smtClean="0"/>
              <a:t>uncontrolling</a:t>
            </a:r>
            <a:r>
              <a:rPr lang="fr-FR" dirty="0" smtClean="0"/>
              <a:t> patients (</a:t>
            </a:r>
            <a:r>
              <a:rPr lang="fr-FR" dirty="0" smtClean="0">
                <a:solidFill>
                  <a:srgbClr val="00707F"/>
                </a:solidFill>
              </a:rPr>
              <a:t>motion, </a:t>
            </a:r>
            <a:r>
              <a:rPr lang="fr-FR" dirty="0" err="1" smtClean="0">
                <a:solidFill>
                  <a:srgbClr val="00707F"/>
                </a:solidFill>
              </a:rPr>
              <a:t>discomfort</a:t>
            </a:r>
            <a:r>
              <a:rPr lang="fr-FR" dirty="0" smtClean="0"/>
              <a:t>, panic!)</a:t>
            </a:r>
            <a:br>
              <a:rPr lang="fr-FR" dirty="0" smtClean="0"/>
            </a:br>
            <a:r>
              <a:rPr lang="fr-FR" dirty="0" smtClean="0"/>
              <a:t>vs </a:t>
            </a:r>
            <a:r>
              <a:rPr lang="fr-FR" dirty="0" err="1" smtClean="0"/>
              <a:t>healthy</a:t>
            </a:r>
            <a:r>
              <a:rPr lang="fr-FR" dirty="0" smtClean="0"/>
              <a:t> </a:t>
            </a:r>
            <a:r>
              <a:rPr lang="fr-FR" dirty="0" err="1" smtClean="0"/>
              <a:t>volunteers</a:t>
            </a:r>
            <a:r>
              <a:rPr lang="fr-FR" dirty="0" smtClean="0"/>
              <a:t> (instruction </a:t>
            </a:r>
            <a:r>
              <a:rPr lang="fr-FR" dirty="0" err="1" smtClean="0"/>
              <a:t>compliance</a:t>
            </a:r>
            <a:r>
              <a:rPr lang="fr-FR" dirty="0" smtClean="0"/>
              <a:t>, no motion, </a:t>
            </a:r>
            <a:r>
              <a:rPr lang="fr-FR" dirty="0" err="1" smtClean="0"/>
              <a:t>calm</a:t>
            </a:r>
            <a:r>
              <a:rPr lang="fr-FR" dirty="0" smtClean="0"/>
              <a:t>)</a:t>
            </a:r>
          </a:p>
          <a:p>
            <a:r>
              <a:rPr lang="fr-FR" dirty="0" err="1" smtClean="0"/>
              <a:t>Usually</a:t>
            </a:r>
            <a:r>
              <a:rPr lang="fr-FR" dirty="0" smtClean="0"/>
              <a:t> </a:t>
            </a:r>
            <a:r>
              <a:rPr lang="fr-FR" dirty="0" err="1" smtClean="0"/>
              <a:t>results</a:t>
            </a:r>
            <a:r>
              <a:rPr lang="fr-FR" dirty="0" smtClean="0"/>
              <a:t> in a compromise: </a:t>
            </a:r>
            <a:r>
              <a:rPr lang="fr-FR" dirty="0" err="1" smtClean="0"/>
              <a:t>most</a:t>
            </a:r>
            <a:r>
              <a:rPr lang="fr-FR" dirty="0" smtClean="0"/>
              <a:t> </a:t>
            </a:r>
            <a:r>
              <a:rPr lang="fr-FR" dirty="0" err="1" smtClean="0"/>
              <a:t>sequences</a:t>
            </a:r>
            <a:r>
              <a:rPr lang="fr-FR" dirty="0" smtClean="0"/>
              <a:t> are </a:t>
            </a:r>
            <a:r>
              <a:rPr lang="fr-FR" dirty="0" err="1" smtClean="0"/>
              <a:t>clinical</a:t>
            </a:r>
            <a:r>
              <a:rPr lang="fr-FR" dirty="0" smtClean="0"/>
              <a:t>, </a:t>
            </a:r>
            <a:r>
              <a:rPr lang="fr-FR" dirty="0" err="1" smtClean="0"/>
              <a:t>some</a:t>
            </a:r>
            <a:r>
              <a:rPr lang="fr-FR" dirty="0" smtClean="0"/>
              <a:t> are for </a:t>
            </a:r>
            <a:r>
              <a:rPr lang="fr-FR" dirty="0" err="1" smtClean="0"/>
              <a:t>research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sub</a:t>
            </a:r>
            <a:r>
              <a:rPr lang="fr-FR" dirty="0" smtClean="0"/>
              <a:t>-optimal </a:t>
            </a:r>
            <a:r>
              <a:rPr lang="fr-FR" dirty="0" err="1" smtClean="0"/>
              <a:t>outdated</a:t>
            </a:r>
            <a:r>
              <a:rPr lang="fr-FR" dirty="0" smtClean="0"/>
              <a:t> (but </a:t>
            </a:r>
            <a:r>
              <a:rPr lang="fr-FR" dirty="0" err="1" smtClean="0"/>
              <a:t>faster</a:t>
            </a:r>
            <a:r>
              <a:rPr lang="fr-FR" dirty="0" smtClean="0"/>
              <a:t>) </a:t>
            </a:r>
            <a:r>
              <a:rPr lang="fr-FR" dirty="0" err="1" smtClean="0"/>
              <a:t>parameters</a:t>
            </a:r>
            <a:endParaRPr lang="fr-FR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MRI: the time-</a:t>
            </a:r>
            <a:r>
              <a:rPr lang="fr-FR" dirty="0" err="1" smtClean="0"/>
              <a:t>quality</a:t>
            </a:r>
            <a:r>
              <a:rPr lang="fr-FR" dirty="0" smtClean="0"/>
              <a:t> </a:t>
            </a:r>
            <a:r>
              <a:rPr lang="fr-FR" dirty="0" err="1" smtClean="0"/>
              <a:t>conundrum</a:t>
            </a:r>
            <a:endParaRPr lang="fr-FR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5766355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ym typeface="Wingdings" pitchFamily="2" charset="2"/>
              </a:rPr>
              <a:t> Can </a:t>
            </a:r>
            <a:r>
              <a:rPr lang="fr-FR" sz="2400" dirty="0" err="1" smtClean="0">
                <a:sym typeface="Wingdings" pitchFamily="2" charset="2"/>
              </a:rPr>
              <a:t>we</a:t>
            </a:r>
            <a:r>
              <a:rPr lang="fr-FR" sz="2400" dirty="0" smtClean="0">
                <a:sym typeface="Wingdings" pitchFamily="2" charset="2"/>
              </a:rPr>
              <a:t> </a:t>
            </a:r>
            <a:r>
              <a:rPr lang="fr-FR" sz="2400" dirty="0" err="1" smtClean="0">
                <a:sym typeface="Wingdings" pitchFamily="2" charset="2"/>
              </a:rPr>
              <a:t>make</a:t>
            </a:r>
            <a:r>
              <a:rPr lang="fr-FR" sz="2400" dirty="0" smtClean="0">
                <a:sym typeface="Wingdings" pitchFamily="2" charset="2"/>
              </a:rPr>
              <a:t> a MRI </a:t>
            </a:r>
            <a:r>
              <a:rPr lang="fr-FR" sz="2400" dirty="0" err="1" smtClean="0">
                <a:sym typeface="Wingdings" pitchFamily="2" charset="2"/>
              </a:rPr>
              <a:t>protocol</a:t>
            </a:r>
            <a:r>
              <a:rPr lang="fr-FR" sz="2400" dirty="0" smtClean="0">
                <a:sym typeface="Wingdings" pitchFamily="2" charset="2"/>
              </a:rPr>
              <a:t> </a:t>
            </a:r>
            <a:r>
              <a:rPr lang="fr-FR" sz="2400" dirty="0" err="1" smtClean="0">
                <a:sym typeface="Wingdings" pitchFamily="2" charset="2"/>
              </a:rPr>
              <a:t>both</a:t>
            </a:r>
            <a:r>
              <a:rPr lang="fr-FR" sz="2400" dirty="0" smtClean="0">
                <a:sym typeface="Wingdings" pitchFamily="2" charset="2"/>
              </a:rPr>
              <a:t> </a:t>
            </a:r>
            <a:r>
              <a:rPr lang="fr-FR" sz="2400" dirty="0" err="1" smtClean="0">
                <a:sym typeface="Wingdings" pitchFamily="2" charset="2"/>
              </a:rPr>
              <a:t>with</a:t>
            </a:r>
            <a:r>
              <a:rPr lang="fr-FR" sz="2400" dirty="0" smtClean="0">
                <a:sym typeface="Wingdings" pitchFamily="2" charset="2"/>
              </a:rPr>
              <a:t> </a:t>
            </a:r>
            <a:r>
              <a:rPr lang="fr-FR" sz="2400" dirty="0" err="1" smtClean="0">
                <a:sym typeface="Wingdings" pitchFamily="2" charset="2"/>
              </a:rPr>
              <a:t>cutting</a:t>
            </a:r>
            <a:r>
              <a:rPr lang="fr-FR" sz="2400" dirty="0" smtClean="0">
                <a:sym typeface="Wingdings" pitchFamily="2" charset="2"/>
              </a:rPr>
              <a:t>-</a:t>
            </a:r>
            <a:r>
              <a:rPr lang="fr-FR" sz="2400" dirty="0" err="1" smtClean="0">
                <a:sym typeface="Wingdings" pitchFamily="2" charset="2"/>
              </a:rPr>
              <a:t>edge</a:t>
            </a:r>
            <a:r>
              <a:rPr lang="fr-FR" sz="2400" dirty="0" smtClean="0">
                <a:sym typeface="Wingdings" pitchFamily="2" charset="2"/>
              </a:rPr>
              <a:t> </a:t>
            </a:r>
            <a:r>
              <a:rPr lang="fr-FR" sz="2400" dirty="0" err="1" smtClean="0">
                <a:sym typeface="Wingdings" pitchFamily="2" charset="2"/>
              </a:rPr>
              <a:t>research</a:t>
            </a:r>
            <a:r>
              <a:rPr lang="fr-FR" sz="2400" dirty="0" smtClean="0">
                <a:sym typeface="Wingdings" pitchFamily="2" charset="2"/>
              </a:rPr>
              <a:t> </a:t>
            </a:r>
            <a:r>
              <a:rPr lang="fr-FR" sz="2400" dirty="0" err="1" smtClean="0">
                <a:sym typeface="Wingdings" pitchFamily="2" charset="2"/>
              </a:rPr>
              <a:t>sequences</a:t>
            </a:r>
            <a:r>
              <a:rPr lang="fr-FR" sz="2400" dirty="0" smtClean="0">
                <a:sym typeface="Wingdings" pitchFamily="2" charset="2"/>
              </a:rPr>
              <a:t> and </a:t>
            </a:r>
            <a:r>
              <a:rPr lang="fr-FR" sz="2400" dirty="0" err="1" smtClean="0">
                <a:sym typeface="Wingdings" pitchFamily="2" charset="2"/>
              </a:rPr>
              <a:t>under</a:t>
            </a:r>
            <a:r>
              <a:rPr lang="fr-FR" sz="2400" dirty="0" smtClean="0">
                <a:sym typeface="Wingdings" pitchFamily="2" charset="2"/>
              </a:rPr>
              <a:t> </a:t>
            </a:r>
            <a:r>
              <a:rPr lang="fr-FR" sz="2400" dirty="0" err="1" smtClean="0">
                <a:sym typeface="Wingdings" pitchFamily="2" charset="2"/>
              </a:rPr>
              <a:t>clinical</a:t>
            </a:r>
            <a:r>
              <a:rPr lang="fr-FR" sz="2400" dirty="0" smtClean="0">
                <a:sym typeface="Wingdings" pitchFamily="2" charset="2"/>
              </a:rPr>
              <a:t> </a:t>
            </a:r>
            <a:r>
              <a:rPr lang="fr-FR" sz="2400" dirty="0" err="1" smtClean="0">
                <a:sym typeface="Wingdings" pitchFamily="2" charset="2"/>
              </a:rPr>
              <a:t>constraints</a:t>
            </a:r>
            <a:r>
              <a:rPr lang="fr-FR" sz="2400" dirty="0" smtClean="0">
                <a:sym typeface="Wingdings" pitchFamily="2" charset="2"/>
              </a:rPr>
              <a:t>?</a:t>
            </a:r>
            <a:endParaRPr lang="fr-FR" sz="2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14350" indent="-514350">
              <a:buSzPct val="100000"/>
              <a:buFont typeface="+mj-lt"/>
              <a:buAutoNum type="arabicParenR"/>
            </a:pPr>
            <a:r>
              <a:rPr lang="fr-FR" sz="3200" dirty="0" err="1" smtClean="0"/>
              <a:t>Technological</a:t>
            </a:r>
            <a:r>
              <a:rPr lang="fr-FR" sz="3200" dirty="0" smtClean="0"/>
              <a:t> </a:t>
            </a:r>
            <a:r>
              <a:rPr lang="fr-FR" sz="3200" dirty="0" err="1" smtClean="0"/>
              <a:t>optimization</a:t>
            </a:r>
            <a:r>
              <a:rPr lang="fr-FR" sz="3200" dirty="0" smtClean="0"/>
              <a:t>:</a:t>
            </a:r>
          </a:p>
          <a:p>
            <a:pPr lvl="1"/>
            <a:r>
              <a:rPr lang="fr-FR" sz="2800" dirty="0" smtClean="0"/>
              <a:t>Modern </a:t>
            </a:r>
            <a:r>
              <a:rPr lang="fr-FR" sz="2800" dirty="0" err="1" smtClean="0">
                <a:solidFill>
                  <a:srgbClr val="00707F"/>
                </a:solidFill>
              </a:rPr>
              <a:t>acceleration</a:t>
            </a:r>
            <a:r>
              <a:rPr lang="fr-FR" sz="2800" dirty="0" smtClean="0"/>
              <a:t> technologies:</a:t>
            </a:r>
            <a:br>
              <a:rPr lang="fr-FR" sz="2800" dirty="0" smtClean="0"/>
            </a:br>
            <a:r>
              <a:rPr lang="fr-FR" sz="2400" dirty="0" smtClean="0"/>
              <a:t>GRAPPA </a:t>
            </a:r>
            <a:r>
              <a:rPr lang="fr-FR" sz="2400" dirty="0" err="1" smtClean="0"/>
              <a:t>parallel</a:t>
            </a:r>
            <a:r>
              <a:rPr lang="fr-FR" sz="2400" dirty="0" smtClean="0"/>
              <a:t> </a:t>
            </a:r>
            <a:r>
              <a:rPr lang="fr-FR" sz="2400" dirty="0" err="1" smtClean="0"/>
              <a:t>imaging</a:t>
            </a:r>
            <a:r>
              <a:rPr lang="fr-FR" sz="2400" dirty="0" smtClean="0"/>
              <a:t> + </a:t>
            </a:r>
            <a:r>
              <a:rPr lang="fr-FR" sz="2400" dirty="0" err="1" smtClean="0"/>
              <a:t>simultaneous</a:t>
            </a:r>
            <a:r>
              <a:rPr lang="fr-FR" sz="2400" dirty="0" smtClean="0"/>
              <a:t> multi-slice (SMS </a:t>
            </a:r>
            <a:r>
              <a:rPr lang="fr-FR" sz="2400" dirty="0" err="1" smtClean="0"/>
              <a:t>aka</a:t>
            </a:r>
            <a:r>
              <a:rPr lang="fr-FR" sz="2400" dirty="0" smtClean="0"/>
              <a:t> multi-band).</a:t>
            </a:r>
            <a:br>
              <a:rPr lang="fr-FR" sz="2400" dirty="0" smtClean="0"/>
            </a:br>
            <a:r>
              <a:rPr lang="fr-FR" sz="2400" dirty="0" err="1" smtClean="0"/>
              <a:t>Beware</a:t>
            </a:r>
            <a:r>
              <a:rPr lang="fr-FR" sz="2400" dirty="0" smtClean="0"/>
              <a:t> of speed-</a:t>
            </a:r>
            <a:r>
              <a:rPr lang="fr-FR" sz="2400" dirty="0" err="1" smtClean="0"/>
              <a:t>quality</a:t>
            </a:r>
            <a:r>
              <a:rPr lang="fr-FR" sz="2400" dirty="0" smtClean="0"/>
              <a:t> </a:t>
            </a:r>
            <a:r>
              <a:rPr lang="fr-FR" sz="2400" dirty="0" err="1" smtClean="0"/>
              <a:t>trade</a:t>
            </a:r>
            <a:r>
              <a:rPr lang="fr-FR" sz="2400" dirty="0" smtClean="0"/>
              <a:t>-off!</a:t>
            </a:r>
          </a:p>
          <a:p>
            <a:pPr lvl="1"/>
            <a:r>
              <a:rPr lang="fr-FR" sz="2800" dirty="0" err="1" smtClean="0"/>
              <a:t>Literature</a:t>
            </a:r>
            <a:r>
              <a:rPr lang="fr-FR" sz="2800" dirty="0" smtClean="0"/>
              <a:t> for base </a:t>
            </a:r>
            <a:r>
              <a:rPr lang="fr-FR" sz="2800" dirty="0" err="1" smtClean="0"/>
              <a:t>sequences</a:t>
            </a:r>
            <a:r>
              <a:rPr lang="fr-FR" sz="2800" dirty="0" smtClean="0"/>
              <a:t> </a:t>
            </a:r>
            <a:r>
              <a:rPr lang="fr-FR" sz="2400" dirty="0" smtClean="0"/>
              <a:t>(MP2RAGE FLAWS, multi-</a:t>
            </a:r>
            <a:r>
              <a:rPr lang="fr-FR" sz="2400" dirty="0" err="1" smtClean="0"/>
              <a:t>shell</a:t>
            </a:r>
            <a:r>
              <a:rPr lang="fr-FR" sz="2400" dirty="0" smtClean="0"/>
              <a:t> DTI, multi-band BOLD)</a:t>
            </a:r>
          </a:p>
          <a:p>
            <a:pPr lvl="1"/>
            <a:r>
              <a:rPr lang="fr-FR" sz="2800" dirty="0" err="1" smtClean="0"/>
              <a:t>Calculations</a:t>
            </a:r>
            <a:r>
              <a:rPr lang="fr-FR" sz="2800" dirty="0" smtClean="0"/>
              <a:t> + </a:t>
            </a:r>
            <a:r>
              <a:rPr lang="fr-FR" sz="2800" dirty="0" smtClean="0">
                <a:solidFill>
                  <a:srgbClr val="00707F"/>
                </a:solidFill>
              </a:rPr>
              <a:t>trial-and-</a:t>
            </a:r>
            <a:r>
              <a:rPr lang="fr-FR" sz="2800" dirty="0" err="1" smtClean="0">
                <a:solidFill>
                  <a:srgbClr val="00707F"/>
                </a:solidFill>
              </a:rPr>
              <a:t>error</a:t>
            </a:r>
            <a:r>
              <a:rPr lang="fr-FR" sz="2800" dirty="0" smtClean="0"/>
              <a:t> to fine-tune </a:t>
            </a:r>
            <a:r>
              <a:rPr lang="fr-FR" sz="2800" dirty="0" err="1" smtClean="0"/>
              <a:t>parameters</a:t>
            </a:r>
            <a:r>
              <a:rPr lang="fr-FR" sz="2800" dirty="0" smtClean="0"/>
              <a:t> </a:t>
            </a:r>
            <a:r>
              <a:rPr lang="fr-FR" sz="2400" dirty="0" smtClean="0"/>
              <a:t>(BOLD flip angle, time of inversion, </a:t>
            </a:r>
            <a:r>
              <a:rPr lang="fr-FR" sz="2400" dirty="0" err="1" smtClean="0"/>
              <a:t>bandwidth</a:t>
            </a:r>
            <a:r>
              <a:rPr lang="fr-FR" sz="2400" dirty="0" smtClean="0"/>
              <a:t>)</a:t>
            </a:r>
            <a:endParaRPr lang="fr-FR" sz="2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How </a:t>
            </a:r>
            <a:r>
              <a:rPr lang="fr-FR" dirty="0" err="1" smtClean="0"/>
              <a:t>did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make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?</a:t>
            </a:r>
            <a:endParaRPr lang="fr-FR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SzPct val="100000"/>
              <a:buFont typeface="+mj-lt"/>
              <a:buAutoNum type="arabicParenR" startAt="2"/>
            </a:pPr>
            <a:r>
              <a:rPr lang="fr-FR" sz="3200" dirty="0" smtClean="0"/>
              <a:t>Meta-</a:t>
            </a:r>
            <a:r>
              <a:rPr lang="fr-FR" sz="3200" dirty="0" err="1" smtClean="0"/>
              <a:t>protocol</a:t>
            </a:r>
            <a:r>
              <a:rPr lang="fr-FR" sz="3200" dirty="0" smtClean="0"/>
              <a:t> </a:t>
            </a:r>
            <a:r>
              <a:rPr lang="fr-FR" sz="3200" dirty="0" err="1" smtClean="0"/>
              <a:t>optimization</a:t>
            </a:r>
            <a:r>
              <a:rPr lang="fr-FR" sz="3200" dirty="0" smtClean="0"/>
              <a:t>:</a:t>
            </a:r>
          </a:p>
          <a:p>
            <a:pPr lvl="1"/>
            <a:r>
              <a:rPr lang="fr-FR" sz="2800" dirty="0" err="1" smtClean="0"/>
              <a:t>Careful</a:t>
            </a:r>
            <a:r>
              <a:rPr lang="fr-FR" sz="2800" dirty="0" smtClean="0"/>
              <a:t> </a:t>
            </a:r>
            <a:r>
              <a:rPr lang="fr-FR" sz="2800" dirty="0" err="1" smtClean="0"/>
              <a:t>protocol</a:t>
            </a:r>
            <a:r>
              <a:rPr lang="fr-FR" sz="2800" dirty="0" smtClean="0"/>
              <a:t> </a:t>
            </a:r>
            <a:r>
              <a:rPr lang="fr-FR" sz="2800" dirty="0" err="1" smtClean="0"/>
              <a:t>programming</a:t>
            </a:r>
            <a:r>
              <a:rPr lang="fr-FR" sz="2800" dirty="0" smtClean="0"/>
              <a:t>:</a:t>
            </a:r>
          </a:p>
          <a:p>
            <a:pPr lvl="2"/>
            <a:r>
              <a:rPr lang="fr-FR" sz="2000" dirty="0" err="1" smtClean="0">
                <a:solidFill>
                  <a:srgbClr val="00707F"/>
                </a:solidFill>
              </a:rPr>
              <a:t>Maximize</a:t>
            </a:r>
            <a:r>
              <a:rPr lang="fr-FR" sz="2000" dirty="0" smtClean="0">
                <a:solidFill>
                  <a:srgbClr val="00707F"/>
                </a:solidFill>
              </a:rPr>
              <a:t> speed</a:t>
            </a:r>
            <a:r>
              <a:rPr lang="fr-FR" sz="2000" dirty="0" smtClean="0"/>
              <a:t> of </a:t>
            </a:r>
            <a:r>
              <a:rPr lang="fr-FR" sz="2000" dirty="0" err="1" smtClean="0"/>
              <a:t>sequence</a:t>
            </a:r>
            <a:r>
              <a:rPr lang="fr-FR" sz="2000" dirty="0" smtClean="0"/>
              <a:t> acquisition</a:t>
            </a:r>
            <a:br>
              <a:rPr lang="fr-FR" sz="2000" dirty="0" smtClean="0"/>
            </a:br>
            <a:r>
              <a:rPr lang="fr-FR" sz="2000" dirty="0" smtClean="0"/>
              <a:t>(</a:t>
            </a:r>
            <a:r>
              <a:rPr lang="fr-FR" sz="2000" dirty="0" err="1" smtClean="0"/>
              <a:t>reduces</a:t>
            </a:r>
            <a:r>
              <a:rPr lang="fr-FR" sz="2000" dirty="0" smtClean="0"/>
              <a:t> </a:t>
            </a:r>
            <a:r>
              <a:rPr lang="fr-FR" sz="2000" dirty="0" err="1" smtClean="0"/>
              <a:t>risk</a:t>
            </a:r>
            <a:r>
              <a:rPr lang="fr-FR" sz="2000" dirty="0" smtClean="0"/>
              <a:t> of motion and </a:t>
            </a:r>
            <a:r>
              <a:rPr lang="fr-FR" sz="2000" dirty="0" err="1" smtClean="0"/>
              <a:t>need</a:t>
            </a:r>
            <a:r>
              <a:rPr lang="fr-FR" sz="2000" dirty="0" smtClean="0"/>
              <a:t> for </a:t>
            </a:r>
            <a:r>
              <a:rPr lang="fr-FR" sz="2000" dirty="0" err="1" smtClean="0"/>
              <a:t>sedation</a:t>
            </a:r>
            <a:r>
              <a:rPr lang="fr-FR" sz="2000" dirty="0" smtClean="0"/>
              <a:t>)</a:t>
            </a:r>
          </a:p>
          <a:p>
            <a:pPr lvl="2"/>
            <a:r>
              <a:rPr lang="fr-FR" sz="2000" dirty="0" smtClean="0">
                <a:solidFill>
                  <a:srgbClr val="00707F"/>
                </a:solidFill>
              </a:rPr>
              <a:t>Place BOLD first</a:t>
            </a:r>
            <a:r>
              <a:rPr lang="fr-FR" sz="2000" dirty="0" smtClean="0"/>
              <a:t>, structural/</a:t>
            </a:r>
            <a:r>
              <a:rPr lang="fr-FR" sz="2000" dirty="0" err="1" smtClean="0"/>
              <a:t>rest</a:t>
            </a:r>
            <a:r>
              <a:rPr lang="fr-FR" sz="2000" dirty="0" smtClean="0"/>
              <a:t> </a:t>
            </a:r>
            <a:r>
              <a:rPr lang="fr-FR" sz="2000" dirty="0" err="1" smtClean="0"/>
              <a:t>after</a:t>
            </a:r>
            <a:r>
              <a:rPr lang="fr-FR" sz="2000" dirty="0" smtClean="0"/>
              <a:t/>
            </a:r>
            <a:br>
              <a:rPr lang="fr-FR" sz="2000" dirty="0" smtClean="0"/>
            </a:br>
            <a:r>
              <a:rPr lang="fr-FR" sz="2000" dirty="0" smtClean="0"/>
              <a:t>(</a:t>
            </a:r>
            <a:r>
              <a:rPr lang="fr-FR" sz="2000" dirty="0" err="1" smtClean="0"/>
              <a:t>ensures</a:t>
            </a:r>
            <a:r>
              <a:rPr lang="fr-FR" sz="2000" dirty="0" smtClean="0"/>
              <a:t> patient </a:t>
            </a:r>
            <a:r>
              <a:rPr lang="fr-FR" sz="2000" dirty="0" err="1" smtClean="0"/>
              <a:t>is</a:t>
            </a:r>
            <a:r>
              <a:rPr lang="fr-FR" sz="2000" dirty="0" smtClean="0"/>
              <a:t> </a:t>
            </a:r>
            <a:r>
              <a:rPr lang="fr-FR" sz="2000" dirty="0" err="1" smtClean="0"/>
              <a:t>awake</a:t>
            </a:r>
            <a:r>
              <a:rPr lang="fr-FR" sz="2000" dirty="0" smtClean="0"/>
              <a:t>, </a:t>
            </a:r>
            <a:r>
              <a:rPr lang="fr-FR" sz="2000" dirty="0" err="1" smtClean="0"/>
              <a:t>less</a:t>
            </a:r>
            <a:r>
              <a:rPr lang="fr-FR" sz="2000" dirty="0" smtClean="0"/>
              <a:t> </a:t>
            </a:r>
            <a:r>
              <a:rPr lang="fr-FR" sz="2000" dirty="0" err="1" smtClean="0"/>
              <a:t>distressed</a:t>
            </a:r>
            <a:r>
              <a:rPr lang="fr-FR" sz="2000" dirty="0" smtClean="0"/>
              <a:t>, </a:t>
            </a:r>
            <a:r>
              <a:rPr lang="fr-FR" sz="2000" dirty="0" err="1" smtClean="0"/>
              <a:t>always</a:t>
            </a:r>
            <a:r>
              <a:rPr lang="fr-FR" sz="2000" dirty="0" smtClean="0"/>
              <a:t> </a:t>
            </a:r>
            <a:r>
              <a:rPr lang="fr-FR" sz="2000" dirty="0" err="1" smtClean="0"/>
              <a:t>guarantees</a:t>
            </a:r>
            <a:r>
              <a:rPr lang="fr-FR" sz="2000" dirty="0" smtClean="0"/>
              <a:t> a non-</a:t>
            </a:r>
            <a:r>
              <a:rPr lang="fr-FR" sz="2000" dirty="0" err="1" smtClean="0"/>
              <a:t>sedated</a:t>
            </a:r>
            <a:r>
              <a:rPr lang="fr-FR" sz="2000" dirty="0" smtClean="0"/>
              <a:t> BOLD)</a:t>
            </a:r>
          </a:p>
          <a:p>
            <a:pPr lvl="2"/>
            <a:r>
              <a:rPr lang="fr-FR" sz="2000" dirty="0" err="1" smtClean="0"/>
              <a:t>Sequence</a:t>
            </a:r>
            <a:r>
              <a:rPr lang="fr-FR" sz="2000" dirty="0" smtClean="0"/>
              <a:t> </a:t>
            </a:r>
            <a:r>
              <a:rPr lang="fr-FR" sz="2000" dirty="0" err="1" smtClean="0"/>
              <a:t>renaming</a:t>
            </a:r>
            <a:r>
              <a:rPr lang="fr-FR" sz="2000" dirty="0" smtClean="0"/>
              <a:t> </a:t>
            </a:r>
            <a:r>
              <a:rPr lang="fr-FR" sz="2000" dirty="0" err="1" smtClean="0"/>
              <a:t>depending</a:t>
            </a:r>
            <a:r>
              <a:rPr lang="fr-FR" sz="2000" dirty="0" smtClean="0"/>
              <a:t> on </a:t>
            </a:r>
            <a:r>
              <a:rPr lang="fr-FR" sz="2000" dirty="0" err="1" smtClean="0"/>
              <a:t>choices</a:t>
            </a:r>
            <a:r>
              <a:rPr lang="fr-FR" sz="2000" dirty="0" smtClean="0"/>
              <a:t> (</a:t>
            </a:r>
            <a:r>
              <a:rPr lang="fr-FR" sz="2000" dirty="0" err="1" smtClean="0"/>
              <a:t>eg</a:t>
            </a:r>
            <a:r>
              <a:rPr lang="fr-FR" sz="2000" dirty="0" smtClean="0"/>
              <a:t>, </a:t>
            </a:r>
            <a:r>
              <a:rPr lang="fr-FR" sz="2000" dirty="0" err="1" smtClean="0"/>
              <a:t>sedated</a:t>
            </a:r>
            <a:r>
              <a:rPr lang="fr-FR" sz="2000" dirty="0" smtClean="0"/>
              <a:t> or not?) for </a:t>
            </a:r>
            <a:r>
              <a:rPr lang="fr-FR" sz="2000" dirty="0" err="1" smtClean="0">
                <a:solidFill>
                  <a:srgbClr val="00707F"/>
                </a:solidFill>
              </a:rPr>
              <a:t>automatic</a:t>
            </a:r>
            <a:r>
              <a:rPr lang="fr-FR" sz="2000" dirty="0" smtClean="0">
                <a:solidFill>
                  <a:srgbClr val="00707F"/>
                </a:solidFill>
              </a:rPr>
              <a:t> documentation </a:t>
            </a:r>
            <a:r>
              <a:rPr lang="fr-FR" sz="2000" dirty="0" err="1" smtClean="0">
                <a:solidFill>
                  <a:srgbClr val="00707F"/>
                </a:solidFill>
              </a:rPr>
              <a:t>stored</a:t>
            </a:r>
            <a:r>
              <a:rPr lang="fr-FR" sz="2000" dirty="0" smtClean="0">
                <a:solidFill>
                  <a:srgbClr val="00707F"/>
                </a:solidFill>
              </a:rPr>
              <a:t> in </a:t>
            </a:r>
            <a:r>
              <a:rPr lang="fr-FR" sz="2000" dirty="0" err="1" smtClean="0">
                <a:solidFill>
                  <a:srgbClr val="00707F"/>
                </a:solidFill>
              </a:rPr>
              <a:t>DICOMs</a:t>
            </a:r>
            <a:r>
              <a:rPr lang="fr-FR" sz="2000" dirty="0" smtClean="0">
                <a:solidFill>
                  <a:srgbClr val="FFC000"/>
                </a:solidFill>
              </a:rPr>
              <a:t/>
            </a:r>
            <a:br>
              <a:rPr lang="fr-FR" sz="2000" dirty="0" smtClean="0">
                <a:solidFill>
                  <a:srgbClr val="FFC000"/>
                </a:solidFill>
              </a:rPr>
            </a:br>
            <a:r>
              <a:rPr lang="fr-FR" sz="2000" i="1" dirty="0" smtClean="0"/>
              <a:t>(</a:t>
            </a:r>
            <a:r>
              <a:rPr lang="fr-FR" sz="2000" i="1" dirty="0" err="1" smtClean="0"/>
              <a:t>bypass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lack</a:t>
            </a:r>
            <a:r>
              <a:rPr lang="fr-FR" sz="2000" i="1" dirty="0" smtClean="0"/>
              <a:t> of </a:t>
            </a:r>
            <a:r>
              <a:rPr lang="fr-FR" sz="2000" i="1" dirty="0" err="1" smtClean="0"/>
              <a:t>conditional</a:t>
            </a:r>
            <a:r>
              <a:rPr lang="fr-FR" sz="2000" i="1" dirty="0" smtClean="0"/>
              <a:t> custom data </a:t>
            </a:r>
            <a:r>
              <a:rPr lang="fr-FR" sz="2000" i="1" dirty="0" err="1" smtClean="0"/>
              <a:t>storage</a:t>
            </a:r>
            <a:r>
              <a:rPr lang="fr-FR" sz="2000" i="1" dirty="0" smtClean="0"/>
              <a:t> in MRI software)</a:t>
            </a:r>
          </a:p>
          <a:p>
            <a:pPr lvl="1"/>
            <a:r>
              <a:rPr lang="fr-FR" sz="2800" dirty="0" err="1" smtClean="0"/>
              <a:t>Physical</a:t>
            </a:r>
            <a:r>
              <a:rPr lang="fr-FR" sz="2800" dirty="0" smtClean="0"/>
              <a:t> </a:t>
            </a:r>
            <a:r>
              <a:rPr lang="fr-FR" sz="2800" dirty="0" err="1" smtClean="0"/>
              <a:t>devices</a:t>
            </a:r>
            <a:r>
              <a:rPr lang="fr-FR" sz="2800" dirty="0" smtClean="0"/>
              <a:t>:</a:t>
            </a:r>
          </a:p>
          <a:p>
            <a:pPr lvl="2"/>
            <a:r>
              <a:rPr lang="fr-FR" sz="2000" dirty="0" smtClean="0">
                <a:solidFill>
                  <a:srgbClr val="00707F"/>
                </a:solidFill>
              </a:rPr>
              <a:t>Head </a:t>
            </a:r>
            <a:r>
              <a:rPr lang="fr-FR" sz="2000" dirty="0" err="1" smtClean="0">
                <a:solidFill>
                  <a:srgbClr val="00707F"/>
                </a:solidFill>
              </a:rPr>
              <a:t>immobilizer</a:t>
            </a:r>
            <a:endParaRPr lang="fr-FR" sz="2000" dirty="0" smtClean="0">
              <a:solidFill>
                <a:srgbClr val="00707F"/>
              </a:solidFill>
            </a:endParaRPr>
          </a:p>
          <a:p>
            <a:pPr lvl="2"/>
            <a:r>
              <a:rPr lang="fr-FR" sz="2000" dirty="0" err="1" smtClean="0">
                <a:solidFill>
                  <a:schemeClr val="tx1"/>
                </a:solidFill>
              </a:rPr>
              <a:t>Comfort</a:t>
            </a:r>
            <a:r>
              <a:rPr lang="fr-FR" sz="2000" dirty="0" smtClean="0">
                <a:solidFill>
                  <a:schemeClr val="tx1"/>
                </a:solidFill>
              </a:rPr>
              <a:t> </a:t>
            </a:r>
            <a:r>
              <a:rPr lang="fr-FR" sz="2000" dirty="0" err="1" smtClean="0">
                <a:solidFill>
                  <a:schemeClr val="tx1"/>
                </a:solidFill>
              </a:rPr>
              <a:t>knee</a:t>
            </a:r>
            <a:r>
              <a:rPr lang="fr-FR" sz="2000" dirty="0" smtClean="0">
                <a:solidFill>
                  <a:schemeClr val="tx1"/>
                </a:solidFill>
              </a:rPr>
              <a:t> </a:t>
            </a:r>
            <a:r>
              <a:rPr lang="fr-FR" sz="2000" dirty="0" err="1" smtClean="0">
                <a:solidFill>
                  <a:schemeClr val="tx1"/>
                </a:solidFill>
              </a:rPr>
              <a:t>pillow</a:t>
            </a:r>
            <a:r>
              <a:rPr lang="fr-FR" sz="2000" dirty="0" smtClean="0"/>
              <a:t> (</a:t>
            </a:r>
            <a:r>
              <a:rPr lang="fr-FR" sz="2000" dirty="0" err="1" smtClean="0"/>
              <a:t>reduces</a:t>
            </a:r>
            <a:r>
              <a:rPr lang="fr-FR" sz="2000" dirty="0" smtClean="0"/>
              <a:t> back pain), </a:t>
            </a:r>
            <a:r>
              <a:rPr lang="fr-FR" sz="2000" dirty="0" err="1" smtClean="0"/>
              <a:t>blanket</a:t>
            </a:r>
            <a:r>
              <a:rPr lang="fr-FR" sz="2000" dirty="0" smtClean="0"/>
              <a:t>, etc.</a:t>
            </a:r>
            <a:endParaRPr lang="fr-FR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How </a:t>
            </a:r>
            <a:r>
              <a:rPr lang="fr-FR" dirty="0" err="1" smtClean="0"/>
              <a:t>did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make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? - 2</a:t>
            </a:r>
            <a:endParaRPr lang="fr-FR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do: MRI analyses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179512" y="6611779"/>
            <a:ext cx="3528392" cy="27699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0"/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fr-CH" sz="1200" b="1" dirty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</a:t>
            </a:r>
            <a:r>
              <a:rPr lang="fr-CH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Demertzi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H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Antonopoulos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et al, </a:t>
            </a:r>
            <a:r>
              <a:rPr lang="fr-CH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Brain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2015</a:t>
            </a:r>
            <a:endParaRPr lang="fr-B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THEMATRIXNEO\Desktop\IMG-0001-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4"/>
            <a:ext cx="1008112" cy="1008112"/>
          </a:xfrm>
          <a:prstGeom prst="rect">
            <a:avLst/>
          </a:prstGeom>
          <a:noFill/>
        </p:spPr>
      </p:pic>
      <p:pic>
        <p:nvPicPr>
          <p:cNvPr id="14" name="Picture 2" descr="C:\Users\THEMATRIXNEO\Desktop\IMG-0001-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928" y="1277144"/>
            <a:ext cx="1008112" cy="1008112"/>
          </a:xfrm>
          <a:prstGeom prst="rect">
            <a:avLst/>
          </a:prstGeom>
          <a:noFill/>
        </p:spPr>
      </p:pic>
      <p:pic>
        <p:nvPicPr>
          <p:cNvPr id="16" name="Picture 2" descr="C:\Users\THEMATRIXNEO\Desktop\IMG-0001-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328" y="1429544"/>
            <a:ext cx="1008112" cy="1008112"/>
          </a:xfrm>
          <a:prstGeom prst="rect">
            <a:avLst/>
          </a:prstGeom>
          <a:noFill/>
        </p:spPr>
      </p:pic>
      <p:pic>
        <p:nvPicPr>
          <p:cNvPr id="17" name="Picture 2" descr="C:\Users\THEMATRIXNEO\Desktop\IMG-0001-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728" y="1581944"/>
            <a:ext cx="1008112" cy="1008112"/>
          </a:xfrm>
          <a:prstGeom prst="rect">
            <a:avLst/>
          </a:prstGeom>
          <a:noFill/>
        </p:spPr>
      </p:pic>
      <p:pic>
        <p:nvPicPr>
          <p:cNvPr id="18" name="Picture 2" descr="C:\Users\THEMATRIXNEO\Desktop\IMG-0001-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128" y="1734344"/>
            <a:ext cx="1008112" cy="1008112"/>
          </a:xfrm>
          <a:prstGeom prst="rect">
            <a:avLst/>
          </a:prstGeom>
          <a:noFill/>
        </p:spPr>
      </p:pic>
      <p:pic>
        <p:nvPicPr>
          <p:cNvPr id="19" name="Picture 2" descr="C:\Users\THEMATRIXNEO\Desktop\IMG-0001-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528" y="1886744"/>
            <a:ext cx="1008112" cy="1008112"/>
          </a:xfrm>
          <a:prstGeom prst="rect">
            <a:avLst/>
          </a:prstGeom>
          <a:noFill/>
        </p:spPr>
      </p:pic>
      <p:pic>
        <p:nvPicPr>
          <p:cNvPr id="20" name="Picture 2" descr="C:\Users\THEMATRIXNEO\Desktop\IMG-0001-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7928" y="2039144"/>
            <a:ext cx="1008112" cy="1008112"/>
          </a:xfrm>
          <a:prstGeom prst="rect">
            <a:avLst/>
          </a:prstGeom>
          <a:noFill/>
        </p:spPr>
      </p:pic>
      <p:pic>
        <p:nvPicPr>
          <p:cNvPr id="21" name="Picture 2" descr="C:\Users\THEMATRIXNEO\Desktop\IMG-0001-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0328" y="2191544"/>
            <a:ext cx="1008112" cy="1008112"/>
          </a:xfrm>
          <a:prstGeom prst="rect">
            <a:avLst/>
          </a:prstGeom>
          <a:noFill/>
        </p:spPr>
      </p:pic>
      <p:cxnSp>
        <p:nvCxnSpPr>
          <p:cNvPr id="23" name="Straight Arrow Connector 22"/>
          <p:cNvCxnSpPr/>
          <p:nvPr/>
        </p:nvCxnSpPr>
        <p:spPr>
          <a:xfrm>
            <a:off x="2771800" y="2276872"/>
            <a:ext cx="864096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4" name="Rounded Rectangle 23"/>
          <p:cNvSpPr/>
          <p:nvPr/>
        </p:nvSpPr>
        <p:spPr>
          <a:xfrm>
            <a:off x="3923928" y="1737537"/>
            <a:ext cx="2088232" cy="862648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200" b="0" i="0" u="none" strike="noStrike" cap="none" spc="0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Preprocessing</a:t>
            </a:r>
            <a:endParaRPr kumimoji="0" lang="fr-FR" sz="2200" b="0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200" dirty="0" smtClean="0">
                <a:solidFill>
                  <a:schemeClr val="bg1"/>
                </a:solidFill>
                <a:sym typeface="Helvetica Neue Medium"/>
              </a:rPr>
              <a:t>(SPM12)</a:t>
            </a:r>
            <a:endParaRPr kumimoji="0" lang="fr-FR" sz="2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5004048" y="2708920"/>
            <a:ext cx="0" cy="576064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Rounded Rectangle 27"/>
          <p:cNvSpPr/>
          <p:nvPr/>
        </p:nvSpPr>
        <p:spPr>
          <a:xfrm>
            <a:off x="4355976" y="3430448"/>
            <a:ext cx="1296144" cy="862648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200" b="0" i="0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Analysis</a:t>
            </a:r>
            <a:endParaRPr kumimoji="0" lang="fr-FR" sz="2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200" dirty="0" smtClean="0">
                <a:solidFill>
                  <a:srgbClr val="FFFFFF"/>
                </a:solidFill>
                <a:sym typeface="Helvetica Neue Medium"/>
              </a:rPr>
              <a:t>(CONN)</a:t>
            </a:r>
            <a:endParaRPr kumimoji="0" lang="fr-FR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355976" y="5113923"/>
            <a:ext cx="1296144" cy="1237218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Machine </a:t>
            </a:r>
            <a:r>
              <a:rPr kumimoji="0" lang="fr-FR" sz="2200" b="0" i="0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learning</a:t>
            </a:r>
            <a:endParaRPr kumimoji="0" lang="fr-FR" sz="2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200" dirty="0" smtClean="0">
                <a:solidFill>
                  <a:srgbClr val="FFFFFF"/>
                </a:solidFill>
                <a:sym typeface="Helvetica Neue Medium"/>
              </a:rPr>
              <a:t>(SVM)</a:t>
            </a:r>
            <a:endParaRPr kumimoji="0" lang="fr-FR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5004048" y="4509120"/>
            <a:ext cx="0" cy="576064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TextBox 34"/>
          <p:cNvSpPr txBox="1"/>
          <p:nvPr/>
        </p:nvSpPr>
        <p:spPr>
          <a:xfrm>
            <a:off x="611560" y="3356992"/>
            <a:ext cx="164307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fMRI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timeseries</a:t>
            </a:r>
            <a:endParaRPr kumimoji="0" lang="fr-FR" sz="16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(one per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subject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)</a:t>
            </a:r>
            <a:endParaRPr kumimoji="0" lang="fr-FR" sz="16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pic>
        <p:nvPicPr>
          <p:cNvPr id="4" name="Picture 3" descr="C:\Users\THEMATRIXNEO\Desktop\CME2019\res2\largenor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556792"/>
            <a:ext cx="963650" cy="1278260"/>
          </a:xfrm>
          <a:prstGeom prst="rect">
            <a:avLst/>
          </a:prstGeom>
          <a:noFill/>
        </p:spPr>
      </p:pic>
      <p:pic>
        <p:nvPicPr>
          <p:cNvPr id="5" name="Picture 4" descr="C:\Users\THEMATRIXNEO\Desktop\CME2019\res2\Connectivity-matrices-of-82-macaque-cortical-regions-A-Resting-state-BOLD-fMRI-FC-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140968"/>
            <a:ext cx="1354088" cy="1354088"/>
          </a:xfrm>
          <a:prstGeom prst="rect">
            <a:avLst/>
          </a:prstGeom>
          <a:noFill/>
        </p:spPr>
      </p:pic>
      <p:pic>
        <p:nvPicPr>
          <p:cNvPr id="1029" name="Picture 5" descr="C:\Users\THEMATRIXNEO\Desktop\CME2019\res2\mlex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5077990"/>
            <a:ext cx="1223831" cy="12313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Inflatable</a:t>
            </a:r>
            <a:r>
              <a:rPr lang="fr-FR" dirty="0" smtClean="0"/>
              <a:t> 3D </a:t>
            </a:r>
            <a:r>
              <a:rPr lang="fr-FR" dirty="0" err="1" smtClean="0"/>
              <a:t>head</a:t>
            </a:r>
            <a:r>
              <a:rPr lang="fr-FR" dirty="0" smtClean="0"/>
              <a:t> </a:t>
            </a:r>
            <a:r>
              <a:rPr lang="fr-FR" dirty="0" err="1" smtClean="0"/>
              <a:t>immobilizer</a:t>
            </a:r>
            <a:endParaRPr lang="fr-FR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0" y="6535738"/>
            <a:ext cx="242888" cy="242887"/>
          </a:xfrm>
        </p:spPr>
        <p:txBody>
          <a:bodyPr>
            <a:normAutofit fontScale="77500" lnSpcReduction="20000"/>
          </a:bodyPr>
          <a:lstStyle/>
          <a:p>
            <a:fld id="{E1B353F1-2B7E-4B44-81D0-DC9446FF7657}" type="slidenum">
              <a:rPr lang="fr-FR" sz="1800" smtClean="0">
                <a:solidFill>
                  <a:schemeClr val="bg2"/>
                </a:solidFill>
              </a:rPr>
              <a:pPr/>
              <a:t>20</a:t>
            </a:fld>
            <a:endParaRPr lang="fr-FR" sz="1800" dirty="0">
              <a:solidFill>
                <a:schemeClr val="bg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540568" y="566124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(</a:t>
            </a:r>
            <a:r>
              <a:rPr lang="fr-FR" dirty="0" err="1" smtClean="0"/>
              <a:t>here</a:t>
            </a:r>
            <a:r>
              <a:rPr lang="fr-FR" dirty="0" smtClean="0"/>
              <a:t>: </a:t>
            </a:r>
            <a:r>
              <a:rPr lang="fr-FR" dirty="0" err="1" smtClean="0"/>
              <a:t>Pearltec</a:t>
            </a:r>
            <a:r>
              <a:rPr lang="fr-FR" dirty="0" smtClean="0"/>
              <a:t> </a:t>
            </a:r>
            <a:r>
              <a:rPr lang="fr-FR" dirty="0" err="1" smtClean="0"/>
              <a:t>MultiPad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5" name="Picture 3" descr="C:\Users\THEMATRIXNEO\Downloads\03-PT-MDRK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556792"/>
            <a:ext cx="2952328" cy="2952328"/>
          </a:xfrm>
          <a:prstGeom prst="rect">
            <a:avLst/>
          </a:prstGeom>
          <a:noFill/>
        </p:spPr>
      </p:pic>
      <p:pic>
        <p:nvPicPr>
          <p:cNvPr id="2052" name="Picture 4" descr="C:\Users\THEMATRIXNEO\Downloads\DSC_0542-300x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2648" y="1556792"/>
            <a:ext cx="3059832" cy="2952328"/>
          </a:xfrm>
          <a:prstGeom prst="rect">
            <a:avLst/>
          </a:prstGeom>
          <a:noFill/>
        </p:spPr>
      </p:pic>
      <p:pic>
        <p:nvPicPr>
          <p:cNvPr id="3" name="Picture 2" descr="C:\Users\THEMATRIXNEO\Downloads\03-PT-MDRK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556792"/>
            <a:ext cx="2952328" cy="2952328"/>
          </a:xfrm>
          <a:prstGeom prst="rect">
            <a:avLst/>
          </a:prstGeom>
          <a:noFill/>
        </p:spPr>
      </p:pic>
      <p:grpSp>
        <p:nvGrpSpPr>
          <p:cNvPr id="4" name="Group 18"/>
          <p:cNvGrpSpPr/>
          <p:nvPr/>
        </p:nvGrpSpPr>
        <p:grpSpPr>
          <a:xfrm>
            <a:off x="-756592" y="3520380"/>
            <a:ext cx="3312368" cy="2356892"/>
            <a:chOff x="1115616" y="4096444"/>
            <a:chExt cx="3312368" cy="2356892"/>
          </a:xfrm>
        </p:grpSpPr>
        <p:pic>
          <p:nvPicPr>
            <p:cNvPr id="2051" name="Picture 3" descr="C:\git\Presentations\PhD-committee-2019\res\multipadresearchkit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31840" y="4888532"/>
              <a:ext cx="1296144" cy="1030744"/>
            </a:xfrm>
            <a:prstGeom prst="rect">
              <a:avLst/>
            </a:prstGeom>
            <a:noFill/>
          </p:spPr>
        </p:pic>
        <p:pic>
          <p:nvPicPr>
            <p:cNvPr id="2053" name="Picture 5" descr="C:\Users\THEMATRIXNEO\Downloads\Multipad_Standard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15616" y="4096444"/>
              <a:ext cx="3043434" cy="2356892"/>
            </a:xfrm>
            <a:prstGeom prst="rect">
              <a:avLst/>
            </a:prstGeom>
            <a:noFill/>
          </p:spPr>
        </p:pic>
      </p:grpSp>
      <p:pic>
        <p:nvPicPr>
          <p:cNvPr id="2054" name="Picture 6" descr="C:\Users\THEMATRIXNEO\Downloads\03-pt-mdrk-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4441597"/>
            <a:ext cx="3024336" cy="2416403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3059832" y="4509120"/>
            <a:ext cx="28083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Reduces</a:t>
            </a:r>
            <a:r>
              <a:rPr lang="fr-FR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fr-FR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motion</a:t>
            </a:r>
            <a:r>
              <a:rPr lang="fr-FR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fr-FR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artifacts</a:t>
            </a:r>
            <a:endParaRPr lang="fr-FR" sz="200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buFont typeface="Arial" pitchFamily="34" charset="0"/>
              <a:buChar char="•"/>
            </a:pPr>
            <a:r>
              <a:rPr lang="fr-FR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fr-FR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need</a:t>
            </a:r>
            <a:r>
              <a:rPr lang="fr-FR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for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sedation</a:t>
            </a:r>
            <a:endParaRPr lang="fr-FR" sz="20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fr-FR" sz="1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(</a:t>
            </a:r>
            <a:r>
              <a:rPr lang="fr-FR" sz="1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see</a:t>
            </a:r>
            <a:r>
              <a:rPr lang="fr-FR" sz="1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infants </a:t>
            </a:r>
            <a:r>
              <a:rPr lang="fr-FR" sz="1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studies</a:t>
            </a:r>
            <a:r>
              <a:rPr lang="fr-FR" sz="1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</a:t>
            </a:r>
            <a:r>
              <a:rPr lang="fr-FR" sz="1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eg</a:t>
            </a:r>
            <a:r>
              <a:rPr lang="fr-FR" sz="1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</a:t>
            </a:r>
            <a:r>
              <a:rPr lang="it-IT" sz="1600" dirty="0" smtClean="0">
                <a:latin typeface="Arial" pitchFamily="34" charset="0"/>
                <a:cs typeface="Arial" pitchFamily="34" charset="0"/>
              </a:rPr>
              <a:t>Yamamura &amp; Inatomi et al, 2018</a:t>
            </a:r>
            <a:r>
              <a:rPr lang="fr-FR" sz="1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8160" y="6504384"/>
            <a:ext cx="533400" cy="381000"/>
          </a:xfrm>
        </p:spPr>
        <p:txBody>
          <a:bodyPr>
            <a:normAutofit/>
          </a:bodyPr>
          <a:lstStyle/>
          <a:p>
            <a:fld id="{E1B353F1-2B7E-4B44-81D0-DC9446FF7657}" type="slidenum">
              <a:rPr lang="fr-FR" sz="140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pPr/>
              <a:t>21</a:t>
            </a:fld>
            <a:endParaRPr lang="fr-FR" sz="1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445224"/>
            <a:ext cx="2195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(</a:t>
            </a:r>
            <a:r>
              <a:rPr lang="fr-FR" sz="2000" dirty="0" err="1" smtClean="0"/>
              <a:t>Mandija</a:t>
            </a:r>
            <a:r>
              <a:rPr lang="fr-FR" sz="2000" dirty="0" smtClean="0"/>
              <a:t>, Agata et al 2019)</a:t>
            </a:r>
            <a:endParaRPr lang="fr-FR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724128" y="188640"/>
            <a:ext cx="32403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Future:</a:t>
            </a:r>
          </a:p>
          <a:p>
            <a:r>
              <a:rPr lang="fr-FR" sz="2800" dirty="0" err="1" smtClean="0"/>
              <a:t>Thermoplastic</a:t>
            </a:r>
            <a:r>
              <a:rPr lang="fr-FR" sz="2800" dirty="0" smtClean="0"/>
              <a:t> </a:t>
            </a:r>
            <a:r>
              <a:rPr lang="fr-FR" sz="2800" dirty="0" err="1" smtClean="0"/>
              <a:t>masks</a:t>
            </a:r>
            <a:r>
              <a:rPr lang="fr-FR" sz="2800" dirty="0" smtClean="0"/>
              <a:t>?</a:t>
            </a:r>
            <a:endParaRPr lang="fr-FR" sz="2800" dirty="0"/>
          </a:p>
        </p:txBody>
      </p:sp>
      <p:pic>
        <p:nvPicPr>
          <p:cNvPr id="1028" name="Picture 4" descr="C:\Users\THEMATRIXNEO\Downloads\2-Figure1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431725"/>
            <a:ext cx="6624736" cy="5381651"/>
          </a:xfrm>
          <a:prstGeom prst="rect">
            <a:avLst/>
          </a:prstGeom>
          <a:noFill/>
        </p:spPr>
      </p:pic>
      <p:pic>
        <p:nvPicPr>
          <p:cNvPr id="1026" name="Picture 2" descr="C:\Users\THEMATRIXNEO\Downloads\09img_ExacTracXray6D_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3509" y="1484784"/>
            <a:ext cx="6534467" cy="5184576"/>
          </a:xfrm>
          <a:prstGeom prst="rect">
            <a:avLst/>
          </a:prstGeom>
          <a:noFill/>
        </p:spPr>
      </p:pic>
      <p:pic>
        <p:nvPicPr>
          <p:cNvPr id="1027" name="Picture 3" descr="C:\Users\THEMATRIXNEO\Downloads\siemens_mri_therapy_magnetom-rt-pro-edition_image_civco-01937684_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5400600" cy="405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Enable 3D distortion correction, for all!</a:t>
            </a:r>
          </a:p>
          <a:p>
            <a:r>
              <a:rPr lang="en-US" sz="2400" dirty="0" smtClean="0"/>
              <a:t>Use alternate streams, allows to save non distortion corrected versions at no cost!</a:t>
            </a:r>
          </a:p>
          <a:p>
            <a:r>
              <a:rPr lang="en-US" sz="2400" dirty="0" smtClean="0"/>
              <a:t>Enable </a:t>
            </a:r>
            <a:r>
              <a:rPr lang="en-US" sz="2400" dirty="0" err="1" smtClean="0">
                <a:solidFill>
                  <a:srgbClr val="00707F"/>
                </a:solidFill>
              </a:rPr>
              <a:t>Prescan</a:t>
            </a:r>
            <a:r>
              <a:rPr lang="en-US" sz="2400" dirty="0" smtClean="0">
                <a:solidFill>
                  <a:srgbClr val="00707F"/>
                </a:solidFill>
              </a:rPr>
              <a:t> Normalize</a:t>
            </a:r>
            <a:r>
              <a:rPr lang="en-US" sz="2400" dirty="0" smtClean="0"/>
              <a:t> for better contrast (eases coregistration) on all sequences</a:t>
            </a:r>
          </a:p>
          <a:p>
            <a:r>
              <a:rPr lang="en-US" sz="2400" dirty="0" smtClean="0"/>
              <a:t>Disable other filters (Hamming, frequency/smoothing, etc)</a:t>
            </a:r>
          </a:p>
          <a:p>
            <a:r>
              <a:rPr lang="en-US" sz="2400" dirty="0" smtClean="0"/>
              <a:t>Disable PACE (prospective motion correction), as this prevents retrospective motion correction (</a:t>
            </a:r>
            <a:r>
              <a:rPr lang="en-US" sz="2400" dirty="0" err="1" smtClean="0"/>
              <a:t>ie</a:t>
            </a:r>
            <a:r>
              <a:rPr lang="en-US" sz="2400" dirty="0" smtClean="0"/>
              <a:t>, with external </a:t>
            </a:r>
            <a:r>
              <a:rPr lang="en-US" sz="2400" dirty="0" err="1" smtClean="0"/>
              <a:t>softwares</a:t>
            </a:r>
            <a:r>
              <a:rPr lang="en-US" sz="2400" dirty="0" smtClean="0"/>
              <a:t> such as ART)</a:t>
            </a:r>
          </a:p>
          <a:p>
            <a:r>
              <a:rPr lang="en-US" sz="2400" dirty="0" smtClean="0"/>
              <a:t>If lots of Gibbs noise (</a:t>
            </a:r>
            <a:r>
              <a:rPr lang="en-US" sz="2400" dirty="0" err="1" smtClean="0"/>
              <a:t>eg</a:t>
            </a:r>
            <a:r>
              <a:rPr lang="en-US" sz="2400" dirty="0" smtClean="0"/>
              <a:t>, in FLAWS or MP2RAGE), lower GRAPPA acceleration!</a:t>
            </a:r>
          </a:p>
          <a:p>
            <a:r>
              <a:rPr lang="en-US" sz="2400" dirty="0" smtClean="0"/>
              <a:t>For multi-shell DTI, acquire 3 different DTI sequences and bundle together with a Copy Reference to copy the acquisition parameters automatically (necessary for the multi-shell DTI to be valid)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Additional</a:t>
            </a:r>
            <a:r>
              <a:rPr lang="fr-FR" dirty="0" smtClean="0"/>
              <a:t> </a:t>
            </a:r>
            <a:r>
              <a:rPr lang="fr-FR" dirty="0" err="1" smtClean="0"/>
              <a:t>advices</a:t>
            </a:r>
            <a:endParaRPr lang="fr-FR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With uncooperative/uncontrollable populations, the speed-quality trade-off might be simpler: better to speed up and have a more stable (but lower resolution) image, than have a high-resolution image that fails most of the time to be acquired because of motion!</a:t>
            </a:r>
          </a:p>
          <a:p>
            <a:r>
              <a:rPr lang="en-US" sz="2400" dirty="0" smtClean="0"/>
              <a:t>Acquire with interpolation and rescale, </a:t>
            </a:r>
            <a:r>
              <a:rPr lang="en-US" sz="2400" dirty="0" err="1" smtClean="0"/>
              <a:t>eg</a:t>
            </a:r>
            <a:r>
              <a:rPr lang="en-US" sz="2400" dirty="0" smtClean="0"/>
              <a:t>: acquire at 0.5x0.5x1.0mm and rescale to 1.0mm³, slight increase in SNR</a:t>
            </a:r>
          </a:p>
          <a:p>
            <a:r>
              <a:rPr lang="en-US" sz="2400" dirty="0" smtClean="0"/>
              <a:t>Increasing bandwidth reduces susceptibility to metal and chemical artifacts, useful for patients with potentially blood or metal infarcts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Additional</a:t>
            </a:r>
            <a:r>
              <a:rPr lang="fr-FR" dirty="0" smtClean="0"/>
              <a:t> </a:t>
            </a:r>
            <a:r>
              <a:rPr lang="fr-FR" dirty="0" err="1" smtClean="0"/>
              <a:t>advices</a:t>
            </a:r>
            <a:endParaRPr lang="fr-FR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Feel free to experiment with your protocol, often the sequences are not optimized for your machine and/or needs.</a:t>
            </a:r>
          </a:p>
          <a:p>
            <a:r>
              <a:rPr lang="en-US" sz="2400" dirty="0" smtClean="0"/>
              <a:t>How to proceed: no necessary need for calculations, trial and error is still the best approach (use bisection approach), but where available, calculations can save you some time instead.</a:t>
            </a:r>
          </a:p>
          <a:p>
            <a:r>
              <a:rPr lang="en-US" sz="2400" dirty="0" smtClean="0"/>
              <a:t>Try on a dummy or a healthy volunteer, under supervision from radiologists or MRI brand engineer to ensure no risks notably of tissue over-heating (SAR). Normally most modern machines implement safeguards that should in any case prevent these issues by warning the operator and change adequately the protocol.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About free </a:t>
            </a:r>
            <a:r>
              <a:rPr lang="fr-FR" dirty="0" err="1" smtClean="0"/>
              <a:t>experimentation</a:t>
            </a:r>
            <a:endParaRPr lang="fr-FR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Clinical</a:t>
            </a:r>
            <a:r>
              <a:rPr lang="fr-FR" dirty="0" smtClean="0"/>
              <a:t> T1 FLAWS vs FLAIR</a:t>
            </a:r>
            <a:endParaRPr lang="fr-FR" dirty="0"/>
          </a:p>
        </p:txBody>
      </p:sp>
      <p:pic>
        <p:nvPicPr>
          <p:cNvPr id="5122" name="Picture 2" descr="C:\Users\THEMATRIXNEO\Desktop\CME2019\res2\cme2019\FLAI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6090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63688" y="6517266"/>
            <a:ext cx="5832648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Infarct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invisible on T1 MPRAGE! But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is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visible on FLAIR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Clinical</a:t>
            </a:r>
            <a:r>
              <a:rPr lang="fr-FR" dirty="0" smtClean="0"/>
              <a:t> T1 FLAWS vs FLAIR</a:t>
            </a:r>
            <a:endParaRPr lang="fr-FR" dirty="0"/>
          </a:p>
        </p:txBody>
      </p:sp>
      <p:pic>
        <p:nvPicPr>
          <p:cNvPr id="7170" name="Picture 2" descr="C:\Users\THEMATRIXNEO\Desktop\CME2019\res2\cme2019\FLAW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144000" cy="41985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5754162"/>
            <a:ext cx="7992888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However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,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with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FLAWS, the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infarct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is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visible on the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other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contrasts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generated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simultaneously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with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the MPRAGE!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Thus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can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complement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/replace FLAIR in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some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instances. 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In addition, the 3rd image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confirms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that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the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infarct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is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in the white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matter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.</a:t>
            </a:r>
            <a:endParaRPr kumimoji="0" lang="fr-FR" sz="16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5" name="Oval 4"/>
          <p:cNvSpPr/>
          <p:nvPr/>
        </p:nvSpPr>
        <p:spPr>
          <a:xfrm>
            <a:off x="6012160" y="4437112"/>
            <a:ext cx="216024" cy="216024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Clinical</a:t>
            </a:r>
            <a:r>
              <a:rPr lang="fr-FR" dirty="0" smtClean="0"/>
              <a:t> T1 FLAWS vs FLAIR</a:t>
            </a:r>
            <a:endParaRPr lang="fr-FR" dirty="0"/>
          </a:p>
        </p:txBody>
      </p:sp>
      <p:pic>
        <p:nvPicPr>
          <p:cNvPr id="6146" name="Picture 2" descr="C:\Users\THEMATRIXNEO\Desktop\CME2019\res2\cme2019\FLAWS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3999" cy="427196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608" y="5417612"/>
            <a:ext cx="698477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Two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other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infarcts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of the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same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subject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. The 3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contrasts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of the FLAWS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allows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to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confirm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that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the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infarcts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are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located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in the white </a:t>
            </a:r>
            <a:r>
              <a:rPr kumimoji="0" lang="fr-FR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matter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.</a:t>
            </a:r>
            <a:endParaRPr kumimoji="0" lang="fr-FR" sz="16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6136461"/>
            <a:ext cx="7776864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584200" hangingPunct="0"/>
            <a:r>
              <a:rPr kumimoji="0" lang="fr-FR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See</a:t>
            </a:r>
            <a:r>
              <a:rPr kumimoji="0" lang="fr-FR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also</a:t>
            </a:r>
            <a:r>
              <a:rPr kumimoji="0" lang="fr-FR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: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Enhanced visualization of lesions in focal cortical dysplasia using the fluid and white-matter suppression (FLAWS) sequence,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Xin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Chen,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Tianyi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Qian, Tobias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Kober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, Nan Chen, and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Kuncheng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Li, ISMRM 2017, </a:t>
            </a:r>
            <a:r>
              <a:rPr lang="fr-FR" sz="1400" dirty="0" smtClean="0">
                <a:latin typeface="Arial" pitchFamily="34" charset="0"/>
                <a:cs typeface="Arial" pitchFamily="34" charset="0"/>
                <a:hlinkClick r:id="rId3"/>
              </a:rPr>
              <a:t>http://indexsmart.mirasmart.com/ISMRM2017/PDFfiles/2331.html</a:t>
            </a:r>
            <a:endParaRPr kumimoji="0" lang="fr-FR" sz="14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3356" y="182487"/>
            <a:ext cx="8077076" cy="567349"/>
          </a:xfrm>
        </p:spPr>
        <p:txBody>
          <a:bodyPr>
            <a:noAutofit/>
          </a:bodyPr>
          <a:lstStyle/>
          <a:p>
            <a:pPr>
              <a:lnSpc>
                <a:spcPts val="2500"/>
              </a:lnSpc>
            </a:pPr>
            <a:r>
              <a:rPr lang="fr-FR" sz="3200" dirty="0" err="1" smtClean="0"/>
              <a:t>Better</a:t>
            </a:r>
            <a:r>
              <a:rPr lang="fr-FR" sz="3200" dirty="0" smtClean="0"/>
              <a:t> </a:t>
            </a:r>
            <a:r>
              <a:rPr lang="fr-FR" sz="3200" dirty="0" err="1" smtClean="0"/>
              <a:t>clinical</a:t>
            </a:r>
            <a:r>
              <a:rPr lang="fr-FR" sz="3200" dirty="0" smtClean="0"/>
              <a:t> </a:t>
            </a:r>
            <a:r>
              <a:rPr lang="fr-FR" sz="3200" dirty="0" err="1" smtClean="0"/>
              <a:t>assessment</a:t>
            </a:r>
            <a:r>
              <a:rPr lang="fr-FR" sz="3200" dirty="0" smtClean="0"/>
              <a:t> by </a:t>
            </a:r>
            <a:r>
              <a:rPr lang="fr-FR" sz="3200" dirty="0" err="1" smtClean="0"/>
              <a:t>combining</a:t>
            </a:r>
            <a:r>
              <a:rPr lang="fr-FR" sz="3200" dirty="0" smtClean="0"/>
              <a:t> </a:t>
            </a:r>
            <a:r>
              <a:rPr lang="fr-FR" sz="3200" dirty="0" err="1" smtClean="0"/>
              <a:t>modalities</a:t>
            </a:r>
            <a:endParaRPr lang="fr-FR" sz="3200" dirty="0"/>
          </a:p>
        </p:txBody>
      </p:sp>
      <p:pic>
        <p:nvPicPr>
          <p:cNvPr id="2050" name="Picture 2" descr="C:\Users\THEMATRIXNEO\Desktop\CME2019\res2\cme2019\unnamed (1).jpg"/>
          <p:cNvPicPr>
            <a:picLocks noChangeAspect="1" noChangeArrowheads="1"/>
          </p:cNvPicPr>
          <p:nvPr/>
        </p:nvPicPr>
        <p:blipFill>
          <a:blip r:embed="rId2" cstate="print"/>
          <a:srcRect l="22569" t="13541" r="24575" b="17052"/>
          <a:stretch>
            <a:fillRect/>
          </a:stretch>
        </p:blipFill>
        <p:spPr bwMode="auto">
          <a:xfrm>
            <a:off x="1763688" y="908720"/>
            <a:ext cx="1639075" cy="2152448"/>
          </a:xfrm>
          <a:prstGeom prst="rect">
            <a:avLst/>
          </a:prstGeom>
          <a:noFill/>
        </p:spPr>
      </p:pic>
      <p:pic>
        <p:nvPicPr>
          <p:cNvPr id="2053" name="Picture 5" descr="C:\Users\THEMATRIXNEO\Desktop\CME2019\res2\cme2019\unnamed (4).jpg"/>
          <p:cNvPicPr>
            <a:picLocks noChangeAspect="1" noChangeArrowheads="1"/>
          </p:cNvPicPr>
          <p:nvPr/>
        </p:nvPicPr>
        <p:blipFill>
          <a:blip r:embed="rId3" cstate="print"/>
          <a:srcRect l="29528" t="23538" r="28346"/>
          <a:stretch>
            <a:fillRect/>
          </a:stretch>
        </p:blipFill>
        <p:spPr bwMode="auto">
          <a:xfrm>
            <a:off x="107504" y="980728"/>
            <a:ext cx="1604818" cy="2046505"/>
          </a:xfrm>
          <a:prstGeom prst="rect">
            <a:avLst/>
          </a:prstGeom>
          <a:noFill/>
        </p:spPr>
      </p:pic>
      <p:pic>
        <p:nvPicPr>
          <p:cNvPr id="2054" name="Picture 6" descr="C:\Users\THEMATRIXNEO\Desktop\CME2019\res2\cme2019\unnamed (5).jpg"/>
          <p:cNvPicPr>
            <a:picLocks noChangeAspect="1" noChangeArrowheads="1"/>
          </p:cNvPicPr>
          <p:nvPr/>
        </p:nvPicPr>
        <p:blipFill>
          <a:blip r:embed="rId4" cstate="print"/>
          <a:srcRect l="25801" t="21064" r="28094" b="25578"/>
          <a:stretch>
            <a:fillRect/>
          </a:stretch>
        </p:blipFill>
        <p:spPr bwMode="auto">
          <a:xfrm>
            <a:off x="5220072" y="908720"/>
            <a:ext cx="1632729" cy="2160240"/>
          </a:xfrm>
          <a:prstGeom prst="rect">
            <a:avLst/>
          </a:prstGeom>
          <a:noFill/>
        </p:spPr>
      </p:pic>
      <p:pic>
        <p:nvPicPr>
          <p:cNvPr id="2055" name="Picture 7" descr="C:\Users\THEMATRIXNEO\Desktop\CME2019\res2\cme2019\unnamed iueui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861048"/>
            <a:ext cx="2262187" cy="2154238"/>
          </a:xfrm>
          <a:prstGeom prst="rect">
            <a:avLst/>
          </a:prstGeom>
          <a:noFill/>
        </p:spPr>
      </p:pic>
      <p:pic>
        <p:nvPicPr>
          <p:cNvPr id="2056" name="Picture 8" descr="C:\Users\THEMATRIXNEO\Desktop\CME2019\res2\cme2019\unnamed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908720"/>
            <a:ext cx="1801689" cy="2156073"/>
          </a:xfrm>
          <a:prstGeom prst="rect">
            <a:avLst/>
          </a:prstGeom>
          <a:noFill/>
        </p:spPr>
      </p:pic>
      <p:pic>
        <p:nvPicPr>
          <p:cNvPr id="2057" name="Picture 9" descr="C:\Users\THEMATRIXNEO\Desktop\CME2019\res2\cme2019\unnamed (3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908720"/>
            <a:ext cx="2267744" cy="229336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51520" y="3140968"/>
            <a:ext cx="122413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MPRAGE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63688" y="3140968"/>
            <a:ext cx="122413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FLAIR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63888" y="3140968"/>
            <a:ext cx="122413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T2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92080" y="3140968"/>
            <a:ext cx="122413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SWI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08304" y="3194005"/>
            <a:ext cx="158417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PC-ASL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high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resolution</a:t>
            </a:r>
            <a:endParaRPr kumimoji="0" lang="fr-FR" sz="16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99592" y="3933056"/>
            <a:ext cx="1368152" cy="1296144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6" y="4202312"/>
            <a:ext cx="5976664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à"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Patient’s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craniectomy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led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to a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decrease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of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vascularity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and CSF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fluid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,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only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visible on FLAIR, T2 and PC-ASL, but not on MPRAGE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nor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SWI.</a:t>
            </a:r>
          </a:p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à"/>
              <a:tabLst/>
            </a:pPr>
            <a:endParaRPr kumimoji="0" lang="fr-FR" sz="16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à"/>
              <a:tabLst/>
            </a:pP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Can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potentially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impact HRF and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thus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PET and fMRI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results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.</a:t>
            </a:r>
            <a:endParaRPr kumimoji="0" lang="fr-FR" sz="16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smtClean="0"/>
              <a:t>MRI </a:t>
            </a:r>
            <a:r>
              <a:rPr lang="fr-FR" sz="3200" dirty="0" err="1" smtClean="0"/>
              <a:t>protocol</a:t>
            </a:r>
            <a:r>
              <a:rPr lang="fr-FR" sz="3200" dirty="0" smtClean="0"/>
              <a:t> </a:t>
            </a:r>
            <a:r>
              <a:rPr lang="fr-FR" sz="3200" dirty="0" err="1" smtClean="0"/>
              <a:t>decisions</a:t>
            </a:r>
            <a:r>
              <a:rPr lang="fr-FR" sz="3200" dirty="0" smtClean="0"/>
              <a:t> </a:t>
            </a:r>
            <a:r>
              <a:rPr lang="fr-FR" sz="3200" dirty="0" err="1" smtClean="0"/>
              <a:t>walkthrough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1800" dirty="0" smtClean="0"/>
              <a:t>(20-</a:t>
            </a:r>
            <a:r>
              <a:rPr lang="fr-FR" sz="1800" dirty="0" err="1" smtClean="0"/>
              <a:t>channel</a:t>
            </a:r>
            <a:r>
              <a:rPr lang="fr-FR" sz="1800" dirty="0" smtClean="0"/>
              <a:t> </a:t>
            </a:r>
            <a:r>
              <a:rPr lang="fr-FR" sz="1800" dirty="0" err="1" smtClean="0"/>
              <a:t>coil</a:t>
            </a:r>
            <a:r>
              <a:rPr lang="fr-FR" sz="1800" dirty="0" smtClean="0"/>
              <a:t>)</a:t>
            </a:r>
            <a:endParaRPr lang="fr-FR" altLang="fr-FR" sz="3200" b="1" dirty="0" smtClean="0">
              <a:solidFill>
                <a:srgbClr val="79B51C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828800" y="1295400"/>
            <a:ext cx="228600" cy="228600"/>
          </a:xfrm>
          <a:prstGeom prst="rect">
            <a:avLst/>
          </a:prstGeom>
          <a:solidFill>
            <a:srgbClr val="E2007A"/>
          </a:solidFill>
          <a:ln w="10000">
            <a:solidFill>
              <a:srgbClr val="E2007A"/>
            </a:solidFill>
            <a:miter lim="800000"/>
            <a:headEnd/>
            <a:tailEnd/>
          </a:ln>
          <a:effectLst>
            <a:outerShdw blurRad="38100" dist="30000" dir="5400000" rotWithShape="0">
              <a:srgbClr val="808080">
                <a:alpha val="4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2D3235"/>
              </a:solidFill>
              <a:latin typeface="Tw Cen MT" pitchFamily="-65" charset="-18"/>
              <a:ea typeface="ＭＳ Ｐゴシック" pitchFamily="-65" charset="-128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590800" y="1295400"/>
            <a:ext cx="228600" cy="228600"/>
          </a:xfrm>
          <a:prstGeom prst="rect">
            <a:avLst/>
          </a:prstGeom>
          <a:solidFill>
            <a:srgbClr val="3C4694"/>
          </a:solidFill>
          <a:ln w="10000">
            <a:solidFill>
              <a:srgbClr val="3C4694"/>
            </a:solidFill>
            <a:miter lim="800000"/>
            <a:headEnd/>
            <a:tailEnd/>
          </a:ln>
          <a:effectLst>
            <a:outerShdw blurRad="38100" dist="30000" dir="5400000" rotWithShape="0">
              <a:srgbClr val="808080">
                <a:alpha val="4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2D3235"/>
              </a:solidFill>
              <a:latin typeface="Tw Cen MT" pitchFamily="-65" charset="-18"/>
              <a:ea typeface="ＭＳ Ｐゴシック" pitchFamily="-65" charset="-12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55576" y="1196752"/>
            <a:ext cx="8388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066800" y="1295400"/>
            <a:ext cx="228600" cy="228600"/>
          </a:xfrm>
          <a:prstGeom prst="rect">
            <a:avLst/>
          </a:prstGeom>
          <a:solidFill>
            <a:srgbClr val="79B51C"/>
          </a:solidFill>
          <a:ln w="10000">
            <a:solidFill>
              <a:srgbClr val="79B51C"/>
            </a:solidFill>
            <a:miter lim="800000"/>
            <a:headEnd/>
            <a:tailEnd/>
          </a:ln>
          <a:effectLst>
            <a:outerShdw blurRad="38100" dist="30000" dir="5400000" rotWithShape="0">
              <a:srgbClr val="808080">
                <a:alpha val="4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2D3235"/>
              </a:solidFill>
              <a:latin typeface="Tw Cen MT" pitchFamily="-65" charset="-18"/>
              <a:ea typeface="ＭＳ Ｐゴシック" pitchFamily="-65" charset="-128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47800" y="1295400"/>
            <a:ext cx="228600" cy="228600"/>
          </a:xfrm>
          <a:prstGeom prst="rect">
            <a:avLst/>
          </a:prstGeom>
          <a:solidFill>
            <a:srgbClr val="008BCF"/>
          </a:solidFill>
          <a:ln w="10000">
            <a:solidFill>
              <a:srgbClr val="008BCF"/>
            </a:solidFill>
            <a:miter lim="800000"/>
            <a:headEnd/>
            <a:tailEnd/>
          </a:ln>
          <a:effectLst>
            <a:outerShdw blurRad="38100" dist="30000" dir="5400000" rotWithShape="0">
              <a:srgbClr val="808080">
                <a:alpha val="4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2D3235"/>
              </a:solidFill>
              <a:latin typeface="Tw Cen MT" pitchFamily="-65" charset="-18"/>
              <a:ea typeface="ＭＳ Ｐゴシック" pitchFamily="-65" charset="-128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209800" y="1295400"/>
            <a:ext cx="228600" cy="228600"/>
          </a:xfrm>
          <a:prstGeom prst="rect">
            <a:avLst/>
          </a:prstGeom>
          <a:solidFill>
            <a:srgbClr val="EB6909"/>
          </a:solidFill>
          <a:ln w="10000">
            <a:solidFill>
              <a:srgbClr val="EB6909"/>
            </a:solidFill>
            <a:miter lim="800000"/>
            <a:headEnd/>
            <a:tailEnd/>
          </a:ln>
          <a:effectLst>
            <a:outerShdw blurRad="38100" dist="30000" dir="5400000" rotWithShape="0">
              <a:srgbClr val="808080">
                <a:alpha val="4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2D3235"/>
              </a:solidFill>
              <a:latin typeface="Tw Cen MT" pitchFamily="-65" charset="-18"/>
              <a:ea typeface="ＭＳ Ｐゴシック" pitchFamily="-65" charset="-128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85800" y="1295400"/>
            <a:ext cx="228600" cy="228600"/>
          </a:xfrm>
          <a:prstGeom prst="rect">
            <a:avLst/>
          </a:prstGeom>
          <a:solidFill>
            <a:srgbClr val="004857"/>
          </a:solidFill>
          <a:ln w="10000">
            <a:solidFill>
              <a:srgbClr val="004857"/>
            </a:solidFill>
            <a:miter lim="800000"/>
            <a:headEnd/>
            <a:tailEnd/>
          </a:ln>
          <a:effectLst>
            <a:outerShdw blurRad="38100" dist="30000" dir="5400000" rotWithShape="0">
              <a:srgbClr val="808080">
                <a:alpha val="4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2D3235"/>
              </a:solidFill>
              <a:latin typeface="Tw Cen MT" pitchFamily="-65" charset="-18"/>
              <a:ea typeface="ＭＳ Ｐゴシック" pitchFamily="-65" charset="-128"/>
            </a:endParaRPr>
          </a:p>
        </p:txBody>
      </p:sp>
      <p:pic>
        <p:nvPicPr>
          <p:cNvPr id="1027" name="Picture 3" descr="C:\Users\Stephen\Desktop\ieauieau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262556"/>
            <a:ext cx="1944216" cy="5595444"/>
          </a:xfrm>
          <a:prstGeom prst="rect">
            <a:avLst/>
          </a:prstGeom>
          <a:noFill/>
        </p:spPr>
      </p:pic>
      <p:sp>
        <p:nvSpPr>
          <p:cNvPr id="17" name="Right Brace 16"/>
          <p:cNvSpPr/>
          <p:nvPr/>
        </p:nvSpPr>
        <p:spPr>
          <a:xfrm>
            <a:off x="2699792" y="1268760"/>
            <a:ext cx="360040" cy="1080120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0" name="Right Brace 19"/>
          <p:cNvSpPr/>
          <p:nvPr/>
        </p:nvSpPr>
        <p:spPr>
          <a:xfrm>
            <a:off x="2699792" y="2348880"/>
            <a:ext cx="360040" cy="648072"/>
          </a:xfrm>
          <a:prstGeom prst="rightBrac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1" name="Right Brace 20"/>
          <p:cNvSpPr/>
          <p:nvPr/>
        </p:nvSpPr>
        <p:spPr>
          <a:xfrm>
            <a:off x="2699792" y="3068960"/>
            <a:ext cx="360040" cy="3789040"/>
          </a:xfrm>
          <a:prstGeom prst="rightBrace">
            <a:avLst>
              <a:gd name="adj1" fmla="val 8333"/>
              <a:gd name="adj2" fmla="val 4952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59832" y="1148551"/>
            <a:ext cx="6084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Short BOLD 3min47: Non-</a:t>
            </a:r>
            <a:r>
              <a:rPr lang="fr-FR" sz="1400" dirty="0" err="1" smtClean="0"/>
              <a:t>sedated</a:t>
            </a:r>
            <a:r>
              <a:rPr lang="fr-FR" sz="1400" dirty="0" smtClean="0"/>
              <a:t>! (</a:t>
            </a:r>
            <a:r>
              <a:rPr lang="fr-FR" sz="1400" dirty="0" err="1" smtClean="0"/>
              <a:t>except</a:t>
            </a:r>
            <a:r>
              <a:rPr lang="fr-FR" sz="1400" dirty="0" smtClean="0"/>
              <a:t> if </a:t>
            </a:r>
            <a:r>
              <a:rPr lang="fr-FR" sz="1400" dirty="0" err="1" smtClean="0"/>
              <a:t>really</a:t>
            </a:r>
            <a:r>
              <a:rPr lang="fr-FR" sz="1400" dirty="0" smtClean="0"/>
              <a:t> </a:t>
            </a:r>
            <a:r>
              <a:rPr lang="fr-FR" sz="1400" dirty="0" err="1" smtClean="0"/>
              <a:t>problematic</a:t>
            </a:r>
            <a:r>
              <a:rPr lang="fr-FR" sz="1400" dirty="0" smtClean="0"/>
              <a:t> patient)</a:t>
            </a:r>
          </a:p>
          <a:p>
            <a:r>
              <a:rPr lang="fr-FR" sz="1400" dirty="0" err="1" smtClean="0"/>
              <a:t>Better</a:t>
            </a:r>
            <a:r>
              <a:rPr lang="fr-FR" sz="1400" dirty="0" smtClean="0"/>
              <a:t> have motion </a:t>
            </a:r>
            <a:r>
              <a:rPr lang="fr-FR" sz="1400" dirty="0" err="1" smtClean="0"/>
              <a:t>than</a:t>
            </a:r>
            <a:r>
              <a:rPr lang="fr-FR" sz="1400" dirty="0" smtClean="0"/>
              <a:t> </a:t>
            </a:r>
            <a:r>
              <a:rPr lang="fr-FR" sz="1400" dirty="0" err="1" smtClean="0"/>
              <a:t>sedation</a:t>
            </a:r>
            <a:r>
              <a:rPr lang="fr-FR" sz="1400" dirty="0" smtClean="0"/>
              <a:t>! (</a:t>
            </a:r>
            <a:r>
              <a:rPr lang="fr-FR" sz="1400" dirty="0" err="1" smtClean="0"/>
              <a:t>we</a:t>
            </a:r>
            <a:r>
              <a:rPr lang="fr-FR" sz="1400" dirty="0" smtClean="0"/>
              <a:t> </a:t>
            </a:r>
            <a:r>
              <a:rPr lang="fr-FR" sz="1400" dirty="0" err="1" smtClean="0"/>
              <a:t>can</a:t>
            </a:r>
            <a:r>
              <a:rPr lang="fr-FR" sz="1400" dirty="0" smtClean="0"/>
              <a:t> correct motion, but not </a:t>
            </a:r>
            <a:r>
              <a:rPr lang="fr-FR" sz="1400" dirty="0" err="1" smtClean="0"/>
              <a:t>sedation</a:t>
            </a:r>
            <a:r>
              <a:rPr lang="fr-FR" sz="1400" dirty="0" smtClean="0"/>
              <a:t>!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059832" y="2483604"/>
            <a:ext cx="3951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err="1" smtClean="0"/>
              <a:t>Might</a:t>
            </a:r>
            <a:r>
              <a:rPr lang="fr-FR" sz="1400" dirty="0" smtClean="0"/>
              <a:t> </a:t>
            </a:r>
            <a:r>
              <a:rPr lang="fr-FR" sz="1400" dirty="0" err="1" smtClean="0"/>
              <a:t>be</a:t>
            </a:r>
            <a:r>
              <a:rPr lang="fr-FR" sz="1400" dirty="0" smtClean="0"/>
              <a:t> </a:t>
            </a:r>
            <a:r>
              <a:rPr lang="fr-FR" sz="1400" dirty="0" err="1" smtClean="0"/>
              <a:t>sedated</a:t>
            </a:r>
            <a:r>
              <a:rPr lang="fr-FR" sz="1400" dirty="0" smtClean="0"/>
              <a:t> if </a:t>
            </a:r>
            <a:r>
              <a:rPr lang="fr-FR" sz="1400" dirty="0" err="1" smtClean="0"/>
              <a:t>necessary</a:t>
            </a:r>
            <a:r>
              <a:rPr lang="fr-FR" sz="1400" dirty="0" smtClean="0"/>
              <a:t>, but </a:t>
            </a:r>
            <a:r>
              <a:rPr lang="fr-FR" sz="1400" dirty="0" err="1" smtClean="0"/>
              <a:t>please</a:t>
            </a:r>
            <a:r>
              <a:rPr lang="fr-FR" sz="1400" dirty="0" smtClean="0"/>
              <a:t> </a:t>
            </a:r>
            <a:r>
              <a:rPr lang="fr-FR" sz="1400" dirty="0" err="1" smtClean="0"/>
              <a:t>avoid</a:t>
            </a:r>
            <a:endParaRPr lang="fr-FR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3059832" y="3068960"/>
            <a:ext cx="2116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Structural: </a:t>
            </a:r>
            <a:r>
              <a:rPr lang="fr-FR" sz="1400" dirty="0" err="1" smtClean="0"/>
              <a:t>Sedation</a:t>
            </a:r>
            <a:r>
              <a:rPr lang="fr-FR" sz="1400" dirty="0" smtClean="0"/>
              <a:t> OK!</a:t>
            </a:r>
            <a:endParaRPr lang="fr-FR" sz="1400" dirty="0"/>
          </a:p>
        </p:txBody>
      </p:sp>
      <p:sp>
        <p:nvSpPr>
          <p:cNvPr id="27" name="Rounded Rectangle 26"/>
          <p:cNvSpPr/>
          <p:nvPr/>
        </p:nvSpPr>
        <p:spPr>
          <a:xfrm>
            <a:off x="683568" y="1700808"/>
            <a:ext cx="1008112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ounded Rectangle 27"/>
          <p:cNvSpPr/>
          <p:nvPr/>
        </p:nvSpPr>
        <p:spPr>
          <a:xfrm>
            <a:off x="683568" y="2420888"/>
            <a:ext cx="1008112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TextBox 28"/>
          <p:cNvSpPr txBox="1"/>
          <p:nvPr/>
        </p:nvSpPr>
        <p:spPr>
          <a:xfrm>
            <a:off x="4571999" y="3501008"/>
            <a:ext cx="457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Note: If </a:t>
            </a:r>
            <a:r>
              <a:rPr lang="fr-FR" sz="1200" dirty="0" err="1" smtClean="0"/>
              <a:t>sedated</a:t>
            </a:r>
            <a:r>
              <a:rPr lang="fr-FR" sz="1200" dirty="0" smtClean="0"/>
              <a:t>, </a:t>
            </a:r>
            <a:r>
              <a:rPr lang="fr-FR" sz="1200" dirty="0" err="1" smtClean="0"/>
              <a:t>please</a:t>
            </a:r>
            <a:r>
              <a:rPr lang="fr-FR" sz="1200" dirty="0" smtClean="0"/>
              <a:t> </a:t>
            </a:r>
            <a:r>
              <a:rPr lang="fr-FR" sz="1200" dirty="0" err="1" smtClean="0"/>
              <a:t>choose</a:t>
            </a:r>
            <a:r>
              <a:rPr lang="fr-FR" sz="1200" dirty="0" smtClean="0"/>
              <a:t> « </a:t>
            </a:r>
            <a:r>
              <a:rPr lang="fr-FR" sz="1200" dirty="0" err="1" smtClean="0"/>
              <a:t>yes</a:t>
            </a:r>
            <a:r>
              <a:rPr lang="fr-FR" sz="1200" dirty="0" smtClean="0"/>
              <a:t> » in the boxes </a:t>
            </a:r>
            <a:r>
              <a:rPr lang="fr-FR" sz="1200" dirty="0" err="1" smtClean="0"/>
              <a:t>highlighted</a:t>
            </a:r>
            <a:r>
              <a:rPr lang="fr-FR" sz="1200" dirty="0" smtClean="0"/>
              <a:t> </a:t>
            </a:r>
            <a:r>
              <a:rPr lang="fr-FR" sz="1200" dirty="0" err="1" smtClean="0"/>
              <a:t>here</a:t>
            </a:r>
            <a:r>
              <a:rPr lang="fr-FR" sz="1200" dirty="0" smtClean="0"/>
              <a:t> in </a:t>
            </a:r>
            <a:r>
              <a:rPr lang="fr-FR" sz="1200" dirty="0" err="1" smtClean="0"/>
              <a:t>red</a:t>
            </a:r>
            <a:r>
              <a:rPr lang="fr-FR" sz="1200" dirty="0" smtClean="0"/>
              <a:t>.</a:t>
            </a:r>
          </a:p>
          <a:p>
            <a:r>
              <a:rPr lang="fr-FR" sz="1200" dirty="0" err="1" smtClean="0"/>
              <a:t>Please</a:t>
            </a:r>
            <a:r>
              <a:rPr lang="fr-FR" sz="1200" dirty="0" smtClean="0"/>
              <a:t> do not </a:t>
            </a:r>
            <a:r>
              <a:rPr lang="fr-FR" sz="1200" dirty="0" err="1" smtClean="0"/>
              <a:t>delete</a:t>
            </a:r>
            <a:r>
              <a:rPr lang="fr-FR" sz="1200" dirty="0" smtClean="0"/>
              <a:t> or replace </a:t>
            </a:r>
            <a:r>
              <a:rPr lang="fr-FR" sz="1200" dirty="0" err="1" smtClean="0"/>
              <a:t>any</a:t>
            </a:r>
            <a:r>
              <a:rPr lang="fr-FR" sz="1200" dirty="0" smtClean="0"/>
              <a:t> </a:t>
            </a:r>
            <a:r>
              <a:rPr lang="fr-FR" sz="1200" dirty="0" err="1" smtClean="0"/>
              <a:t>sequence</a:t>
            </a:r>
            <a:r>
              <a:rPr lang="fr-FR" sz="1200" dirty="0" smtClean="0"/>
              <a:t>!</a:t>
            </a:r>
          </a:p>
          <a:p>
            <a:r>
              <a:rPr lang="fr-FR" sz="1200" dirty="0" smtClean="0"/>
              <a:t>(</a:t>
            </a:r>
            <a:r>
              <a:rPr lang="fr-FR" sz="1200" dirty="0" err="1" smtClean="0"/>
              <a:t>Sequence</a:t>
            </a:r>
            <a:r>
              <a:rPr lang="fr-FR" sz="1200" dirty="0" smtClean="0"/>
              <a:t> </a:t>
            </a:r>
            <a:r>
              <a:rPr lang="fr-FR" sz="1200" dirty="0" err="1" smtClean="0"/>
              <a:t>name</a:t>
            </a:r>
            <a:r>
              <a:rPr lang="fr-FR" sz="1200" dirty="0" smtClean="0"/>
              <a:t> </a:t>
            </a:r>
            <a:r>
              <a:rPr lang="fr-FR" sz="1200" dirty="0" err="1" smtClean="0"/>
              <a:t>will</a:t>
            </a:r>
            <a:r>
              <a:rPr lang="fr-FR" sz="1200" dirty="0" smtClean="0"/>
              <a:t> change </a:t>
            </a:r>
            <a:r>
              <a:rPr lang="fr-FR" sz="1200" dirty="0" err="1" smtClean="0"/>
              <a:t>according</a:t>
            </a:r>
            <a:r>
              <a:rPr lang="fr-FR" sz="1200" dirty="0" smtClean="0"/>
              <a:t> to </a:t>
            </a:r>
            <a:r>
              <a:rPr lang="fr-FR" sz="1200" dirty="0" err="1" smtClean="0"/>
              <a:t>sedation</a:t>
            </a:r>
            <a:r>
              <a:rPr lang="fr-FR" sz="1200" dirty="0" smtClean="0"/>
              <a:t> </a:t>
            </a:r>
            <a:r>
              <a:rPr lang="fr-FR" sz="1200" dirty="0" err="1" smtClean="0"/>
              <a:t>decision</a:t>
            </a:r>
            <a:r>
              <a:rPr lang="fr-FR" sz="1200" dirty="0" smtClean="0"/>
              <a:t> set </a:t>
            </a:r>
            <a:r>
              <a:rPr lang="fr-FR" sz="1200" dirty="0" err="1" smtClean="0"/>
              <a:t>here</a:t>
            </a:r>
            <a:r>
              <a:rPr lang="fr-FR" sz="1200" dirty="0" smtClean="0"/>
              <a:t>)</a:t>
            </a:r>
          </a:p>
        </p:txBody>
      </p:sp>
      <p:cxnSp>
        <p:nvCxnSpPr>
          <p:cNvPr id="31" name="Straight Arrow Connector 30"/>
          <p:cNvCxnSpPr>
            <a:stCxn id="29" idx="1"/>
          </p:cNvCxnSpPr>
          <p:nvPr/>
        </p:nvCxnSpPr>
        <p:spPr>
          <a:xfrm flipH="1" flipV="1">
            <a:off x="1763689" y="2708920"/>
            <a:ext cx="2808310" cy="1299920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67944" y="5085184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Note2: 3 DTI </a:t>
            </a:r>
            <a:r>
              <a:rPr lang="fr-FR" sz="1200" dirty="0" err="1" smtClean="0"/>
              <a:t>sequences</a:t>
            </a:r>
            <a:r>
              <a:rPr lang="fr-FR" sz="1200" dirty="0" smtClean="0"/>
              <a:t> go </a:t>
            </a:r>
            <a:r>
              <a:rPr lang="fr-FR" sz="1200" dirty="0" err="1" smtClean="0"/>
              <a:t>together</a:t>
            </a:r>
            <a:r>
              <a:rPr lang="fr-FR" sz="1200" dirty="0" smtClean="0"/>
              <a:t> via a Copy </a:t>
            </a:r>
            <a:r>
              <a:rPr lang="fr-FR" sz="1200" dirty="0" err="1" smtClean="0"/>
              <a:t>Reference</a:t>
            </a:r>
            <a:r>
              <a:rPr lang="fr-FR" sz="1200" dirty="0" smtClean="0"/>
              <a:t> ALWAYS!</a:t>
            </a:r>
          </a:p>
          <a:p>
            <a:r>
              <a:rPr lang="fr-FR" sz="1200" dirty="0" smtClean="0"/>
              <a:t>If </a:t>
            </a:r>
            <a:r>
              <a:rPr lang="fr-FR" sz="1200" dirty="0" err="1" smtClean="0"/>
              <a:t>you</a:t>
            </a:r>
            <a:r>
              <a:rPr lang="fr-FR" sz="1200" dirty="0" smtClean="0"/>
              <a:t> </a:t>
            </a:r>
            <a:r>
              <a:rPr lang="fr-FR" sz="1200" dirty="0" err="1" smtClean="0"/>
              <a:t>need</a:t>
            </a:r>
            <a:r>
              <a:rPr lang="fr-FR" sz="1200" dirty="0" smtClean="0"/>
              <a:t> to </a:t>
            </a:r>
            <a:r>
              <a:rPr lang="fr-FR" sz="1200" dirty="0" err="1" smtClean="0"/>
              <a:t>redo</a:t>
            </a:r>
            <a:r>
              <a:rPr lang="fr-FR" sz="1200" dirty="0" smtClean="0"/>
              <a:t> DTI, </a:t>
            </a:r>
            <a:r>
              <a:rPr lang="fr-FR" sz="1200" dirty="0" err="1" smtClean="0"/>
              <a:t>please</a:t>
            </a:r>
            <a:r>
              <a:rPr lang="fr-FR" sz="1200" dirty="0" smtClean="0"/>
              <a:t> </a:t>
            </a:r>
            <a:r>
              <a:rPr lang="fr-FR" sz="1200" dirty="0" err="1" smtClean="0"/>
              <a:t>redo</a:t>
            </a:r>
            <a:r>
              <a:rPr lang="fr-FR" sz="1200" dirty="0" smtClean="0"/>
              <a:t> all </a:t>
            </a:r>
            <a:r>
              <a:rPr lang="fr-FR" sz="1200" dirty="0" err="1" smtClean="0"/>
              <a:t>three</a:t>
            </a:r>
            <a:r>
              <a:rPr lang="fr-FR" sz="1200" dirty="0" smtClean="0"/>
              <a:t>!</a:t>
            </a:r>
            <a:endParaRPr lang="fr-FR" sz="1200" dirty="0"/>
          </a:p>
        </p:txBody>
      </p:sp>
      <p:cxnSp>
        <p:nvCxnSpPr>
          <p:cNvPr id="36" name="Straight Arrow Connector 35"/>
          <p:cNvCxnSpPr>
            <a:stCxn id="33" idx="1"/>
          </p:cNvCxnSpPr>
          <p:nvPr/>
        </p:nvCxnSpPr>
        <p:spPr>
          <a:xfrm flipH="1" flipV="1">
            <a:off x="2771800" y="4725146"/>
            <a:ext cx="1296144" cy="590871"/>
          </a:xfrm>
          <a:prstGeom prst="straightConnector1">
            <a:avLst/>
          </a:prstGeom>
          <a:ln w="28575">
            <a:solidFill>
              <a:srgbClr val="FFC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683568" y="4077072"/>
            <a:ext cx="2016224" cy="1080120"/>
          </a:xfrm>
          <a:prstGeom prst="roundRect">
            <a:avLst/>
          </a:prstGeom>
          <a:noFill/>
          <a:ln>
            <a:solidFill>
              <a:srgbClr val="20E0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TextBox 29"/>
          <p:cNvSpPr txBox="1"/>
          <p:nvPr/>
        </p:nvSpPr>
        <p:spPr>
          <a:xfrm>
            <a:off x="3419872" y="5877272"/>
            <a:ext cx="5652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All </a:t>
            </a:r>
            <a:r>
              <a:rPr lang="fr-FR" sz="1600" dirty="0" err="1" smtClean="0"/>
              <a:t>sequences</a:t>
            </a:r>
            <a:r>
              <a:rPr lang="fr-FR" sz="1600" dirty="0" smtClean="0"/>
              <a:t> </a:t>
            </a:r>
            <a:r>
              <a:rPr lang="fr-FR" sz="1600" dirty="0" err="1" smtClean="0"/>
              <a:t>can</a:t>
            </a:r>
            <a:r>
              <a:rPr lang="fr-FR" sz="1600" dirty="0" smtClean="0"/>
              <a:t> </a:t>
            </a:r>
            <a:r>
              <a:rPr lang="fr-FR" sz="1600" dirty="0" err="1" smtClean="0"/>
              <a:t>be</a:t>
            </a:r>
            <a:r>
              <a:rPr lang="fr-FR" sz="1600" dirty="0" smtClean="0"/>
              <a:t> </a:t>
            </a:r>
            <a:r>
              <a:rPr lang="fr-FR" sz="1600" dirty="0" err="1" smtClean="0"/>
              <a:t>implemented</a:t>
            </a:r>
            <a:r>
              <a:rPr lang="fr-FR" sz="1600" dirty="0" smtClean="0"/>
              <a:t> on </a:t>
            </a:r>
            <a:r>
              <a:rPr lang="fr-FR" sz="1600" dirty="0" err="1" smtClean="0"/>
              <a:t>any</a:t>
            </a:r>
            <a:r>
              <a:rPr lang="fr-FR" sz="1600" dirty="0" smtClean="0"/>
              <a:t> 3T Siemens</a:t>
            </a:r>
          </a:p>
          <a:p>
            <a:pPr algn="ctr"/>
            <a:r>
              <a:rPr lang="fr-FR" sz="1600" dirty="0" err="1" smtClean="0"/>
              <a:t>with</a:t>
            </a:r>
            <a:r>
              <a:rPr lang="fr-FR" sz="1600" dirty="0" smtClean="0"/>
              <a:t> </a:t>
            </a:r>
            <a:r>
              <a:rPr lang="fr-FR" sz="1600" dirty="0" err="1" smtClean="0"/>
              <a:t>multiband</a:t>
            </a:r>
            <a:r>
              <a:rPr lang="fr-FR" sz="1600" dirty="0" smtClean="0"/>
              <a:t> and MP2RAGE support (</a:t>
            </a:r>
            <a:r>
              <a:rPr lang="fr-FR" sz="1600" dirty="0" err="1" smtClean="0"/>
              <a:t>here</a:t>
            </a:r>
            <a:r>
              <a:rPr lang="fr-FR" sz="1600" dirty="0" smtClean="0"/>
              <a:t> Vida)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xmlns="" val="6802847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do: MRI analyses</a:t>
            </a:r>
            <a:endParaRPr lang="fr-FR" dirty="0"/>
          </a:p>
        </p:txBody>
      </p:sp>
      <p:pic>
        <p:nvPicPr>
          <p:cNvPr id="1027" name="Picture 3" descr="C:\Users\THEMATRIXNEO\Downloads\awv169f4p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8028" y="1124744"/>
            <a:ext cx="4410476" cy="5184576"/>
          </a:xfrm>
          <a:prstGeom prst="rect">
            <a:avLst/>
          </a:prstGeom>
          <a:noFill/>
        </p:spPr>
      </p:pic>
      <p:pic>
        <p:nvPicPr>
          <p:cNvPr id="1028" name="Picture 4" descr="C:\Users\THEMATRIXNEO\Desktop\CME2019\res\awv169f2p-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908720"/>
            <a:ext cx="4608512" cy="522793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79512" y="6611779"/>
            <a:ext cx="3528392" cy="27699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0"/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fr-CH" sz="1200" b="1" dirty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</a:t>
            </a:r>
            <a:r>
              <a:rPr lang="fr-CH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Demertzi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H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Antonopoulos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et al, </a:t>
            </a:r>
            <a:r>
              <a:rPr lang="fr-CH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Brain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2015</a:t>
            </a:r>
            <a:endParaRPr lang="fr-B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79512" y="2492896"/>
            <a:ext cx="2304256" cy="1728192"/>
          </a:xfrm>
          <a:prstGeom prst="round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483768" y="4149080"/>
            <a:ext cx="2160240" cy="1800200"/>
          </a:xfrm>
          <a:prstGeom prst="round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27664" y="6165304"/>
            <a:ext cx="1832233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N-test = 22! </a:t>
            </a:r>
            <a:r>
              <a:rPr kumimoji="0" lang="fr-FR" sz="1600" b="1" i="0" u="none" strike="noStrike" cap="none" spc="0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Why</a:t>
            </a:r>
            <a:r>
              <a:rPr kumimoji="0" lang="fr-FR" sz="1600" b="1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860032" y="4293096"/>
            <a:ext cx="360040" cy="1584176"/>
          </a:xfrm>
          <a:prstGeom prst="roundRect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15" name="Straight Arrow Connector 14"/>
          <p:cNvCxnSpPr>
            <a:stCxn id="13" idx="2"/>
            <a:endCxn id="12" idx="0"/>
          </p:cNvCxnSpPr>
          <p:nvPr/>
        </p:nvCxnSpPr>
        <p:spPr>
          <a:xfrm>
            <a:off x="5040052" y="5877272"/>
            <a:ext cx="3729" cy="2880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Espace réservé du contenu 2"/>
          <p:cNvSpPr>
            <a:spLocks noGrp="1"/>
          </p:cNvSpPr>
          <p:nvPr>
            <p:ph type="body" idx="1"/>
          </p:nvPr>
        </p:nvSpPr>
        <p:spPr>
          <a:xfrm>
            <a:off x="457201" y="877174"/>
            <a:ext cx="4114800" cy="5576162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1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AAhead_scout</a:t>
            </a:r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Decision: Patient anesthetized?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Yes: ep2d_bold_repos_moco_s3_p2_long_avec_AG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No: ep2d_bold_repos_moco_s3_p2_long_sans_AG</a:t>
            </a:r>
          </a:p>
          <a:p>
            <a:pPr marL="514350" indent="-514350">
              <a:buNone/>
            </a:pPr>
            <a:r>
              <a:rPr lang="en-US" sz="1600" dirty="0" err="1" smtClean="0"/>
              <a:t>gre_field_mapping</a:t>
            </a:r>
            <a:endParaRPr lang="en-US" sz="1600" dirty="0" smtClean="0"/>
          </a:p>
          <a:p>
            <a:pPr marL="514350" indent="-514350">
              <a:buNone/>
            </a:pPr>
            <a:r>
              <a:rPr lang="en-US" sz="1600" dirty="0" smtClean="0"/>
              <a:t>3. </a:t>
            </a:r>
            <a:r>
              <a:rPr lang="en-US" sz="1600" dirty="0" err="1" smtClean="0"/>
              <a:t>gre_field_mapping</a:t>
            </a:r>
            <a:endParaRPr lang="en-US" sz="1600" dirty="0" smtClean="0"/>
          </a:p>
          <a:p>
            <a:pPr marL="514350" indent="-514350">
              <a:buNone/>
            </a:pPr>
            <a:r>
              <a:rPr lang="en-US" sz="1600" dirty="0" smtClean="0"/>
              <a:t>4. t1_mp2rage_sag_p2_iso_FLAWS_fast</a:t>
            </a:r>
          </a:p>
          <a:p>
            <a:pPr marL="514350" indent="-514350">
              <a:buNone/>
            </a:pPr>
            <a:r>
              <a:rPr lang="en-US" sz="1600" dirty="0" smtClean="0"/>
              <a:t>5. ep2d_diff_mddw_30_p2_s4_b700</a:t>
            </a:r>
          </a:p>
          <a:p>
            <a:pPr marL="514350" indent="-514350">
              <a:buNone/>
            </a:pPr>
            <a:r>
              <a:rPr lang="en-US" sz="1600" dirty="0" smtClean="0"/>
              <a:t>6. ep2d_diff_mddw_64_p2_s4_b1000</a:t>
            </a:r>
          </a:p>
          <a:p>
            <a:pPr marL="514350" indent="-514350">
              <a:buNone/>
            </a:pPr>
            <a:r>
              <a:rPr lang="en-US" sz="1600" dirty="0" smtClean="0"/>
              <a:t>7. ep2d_diff_mddw_64_p2_s4_b2000</a:t>
            </a:r>
          </a:p>
        </p:txBody>
      </p:sp>
      <p:sp>
        <p:nvSpPr>
          <p:cNvPr id="102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b="1" dirty="0" smtClean="0">
                <a:ea typeface="ＭＳ Ｐゴシック" panose="020B0600070205080204" pitchFamily="34" charset="-128"/>
              </a:rPr>
              <a:t>MRI </a:t>
            </a:r>
            <a:r>
              <a:rPr lang="fr-FR" altLang="fr-FR" b="1" dirty="0" err="1" smtClean="0">
                <a:ea typeface="ＭＳ Ｐゴシック" panose="020B0600070205080204" pitchFamily="34" charset="-128"/>
              </a:rPr>
              <a:t>protocol</a:t>
            </a:r>
            <a:r>
              <a:rPr lang="fr-FR" altLang="fr-FR" b="1" dirty="0" smtClean="0">
                <a:ea typeface="ＭＳ Ｐゴシック" panose="020B0600070205080204" pitchFamily="34" charset="-128"/>
              </a:rPr>
              <a:t> </a:t>
            </a:r>
            <a:r>
              <a:rPr lang="fr-FR" altLang="fr-FR" b="1" dirty="0" err="1" smtClean="0">
                <a:ea typeface="ＭＳ Ｐゴシック" panose="020B0600070205080204" pitchFamily="34" charset="-128"/>
              </a:rPr>
              <a:t>sequences</a:t>
            </a:r>
            <a:r>
              <a:rPr lang="fr-FR" altLang="fr-FR" b="1" dirty="0" smtClean="0">
                <a:ea typeface="ＭＳ Ｐゴシック" panose="020B0600070205080204" pitchFamily="34" charset="-128"/>
              </a:rPr>
              <a:t> </a:t>
            </a:r>
            <a:r>
              <a:rPr lang="fr-FR" altLang="fr-FR" b="1" dirty="0" err="1" smtClean="0">
                <a:ea typeface="ＭＳ Ｐゴシック" panose="020B0600070205080204" pitchFamily="34" charset="-128"/>
              </a:rPr>
              <a:t>list</a:t>
            </a:r>
            <a:endParaRPr lang="fr-FR" altLang="fr-FR" b="1" dirty="0" smtClean="0">
              <a:ea typeface="ＭＳ Ｐゴシック" panose="020B0600070205080204" pitchFamily="34" charset="-12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72000" y="155679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None/>
            </a:pPr>
            <a:r>
              <a:rPr lang="en-US" dirty="0" smtClean="0"/>
              <a:t>8. t2_space_FLAIR_sag_p3_iso</a:t>
            </a:r>
          </a:p>
          <a:p>
            <a:pPr marL="514350" indent="-514350">
              <a:buNone/>
            </a:pPr>
            <a:r>
              <a:rPr lang="en-US" dirty="0" smtClean="0"/>
              <a:t>9. t2_swi_tra_p2s2_ir_2mm</a:t>
            </a:r>
          </a:p>
          <a:p>
            <a:pPr marL="514350" indent="-514350">
              <a:buNone/>
            </a:pPr>
            <a:r>
              <a:rPr lang="en-US" dirty="0" smtClean="0"/>
              <a:t>10. Decision: Acquire PC-ASL?</a:t>
            </a:r>
          </a:p>
          <a:p>
            <a:pPr marL="514350" indent="-514350">
              <a:buNone/>
            </a:pPr>
            <a:r>
              <a:rPr lang="en-US" dirty="0" smtClean="0"/>
              <a:t>Yes:</a:t>
            </a:r>
          </a:p>
          <a:p>
            <a:pPr marL="514350" indent="-514350">
              <a:buNone/>
            </a:pPr>
            <a:r>
              <a:rPr lang="fr-FR" dirty="0" smtClean="0"/>
              <a:t>pcasl_3d_tra_p2_iso_3mm_highres_fast</a:t>
            </a:r>
          </a:p>
          <a:p>
            <a:pPr marL="514350" indent="-514350">
              <a:buNone/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No: Stop.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dirty="0" smtClean="0"/>
              <a:t>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71800" y="6488668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1"/>
                </a:solidFill>
                <a:sym typeface="Wingdings" pitchFamily="2" charset="2"/>
              </a:rPr>
              <a:t> </a:t>
            </a:r>
            <a:r>
              <a:rPr lang="fr-FR" dirty="0" smtClean="0">
                <a:solidFill>
                  <a:schemeClr val="accent1"/>
                </a:solidFill>
              </a:rPr>
              <a:t>20 </a:t>
            </a:r>
            <a:r>
              <a:rPr lang="fr-FR" dirty="0" err="1" smtClean="0">
                <a:solidFill>
                  <a:schemeClr val="accent1"/>
                </a:solidFill>
              </a:rPr>
              <a:t>channels</a:t>
            </a:r>
            <a:r>
              <a:rPr lang="fr-FR" dirty="0" smtClean="0">
                <a:solidFill>
                  <a:schemeClr val="accent1"/>
                </a:solidFill>
              </a:rPr>
              <a:t> </a:t>
            </a:r>
            <a:r>
              <a:rPr lang="fr-FR" dirty="0" err="1" smtClean="0">
                <a:solidFill>
                  <a:schemeClr val="accent1"/>
                </a:solidFill>
              </a:rPr>
              <a:t>coil</a:t>
            </a:r>
            <a:r>
              <a:rPr lang="fr-FR" dirty="0" smtClean="0">
                <a:solidFill>
                  <a:schemeClr val="accent1"/>
                </a:solidFill>
              </a:rPr>
              <a:t> but </a:t>
            </a:r>
            <a:r>
              <a:rPr lang="fr-FR" dirty="0" err="1" smtClean="0">
                <a:solidFill>
                  <a:schemeClr val="accent1"/>
                </a:solidFill>
              </a:rPr>
              <a:t>also</a:t>
            </a:r>
            <a:r>
              <a:rPr lang="fr-FR" dirty="0" smtClean="0">
                <a:solidFill>
                  <a:schemeClr val="accent1"/>
                </a:solidFill>
              </a:rPr>
              <a:t> possible </a:t>
            </a:r>
            <a:r>
              <a:rPr lang="fr-FR" dirty="0" err="1" smtClean="0">
                <a:solidFill>
                  <a:schemeClr val="accent1"/>
                </a:solidFill>
              </a:rPr>
              <a:t>with</a:t>
            </a:r>
            <a:r>
              <a:rPr lang="fr-FR" dirty="0" smtClean="0">
                <a:solidFill>
                  <a:schemeClr val="accent1"/>
                </a:solidFill>
              </a:rPr>
              <a:t> 64 </a:t>
            </a:r>
            <a:r>
              <a:rPr lang="fr-FR" dirty="0" err="1" smtClean="0">
                <a:solidFill>
                  <a:schemeClr val="accent1"/>
                </a:solidFill>
              </a:rPr>
              <a:t>channels</a:t>
            </a:r>
            <a:r>
              <a:rPr lang="fr-FR" dirty="0" smtClean="0">
                <a:solidFill>
                  <a:schemeClr val="accent1"/>
                </a:solidFill>
              </a:rPr>
              <a:t>!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2847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git\Presentations\PhD-committee-2019\res\EP2D_BOLD_resting-state_Siemens_scanner_sequence_printout-zoo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73216"/>
            <a:ext cx="4248472" cy="790990"/>
          </a:xfrm>
          <a:prstGeom prst="rect">
            <a:avLst/>
          </a:prstGeom>
          <a:noFill/>
        </p:spPr>
      </p:pic>
      <p:pic>
        <p:nvPicPr>
          <p:cNvPr id="3074" name="Picture 2" descr="C:\Users\THEMATRIXNEO\Downloads\EP2D_BOLD_resting-state_Siemens_scanner_sequence_printou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0"/>
            <a:ext cx="4852726" cy="6859537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fld id="{E1B353F1-2B7E-4B44-81D0-DC9446FF7657}" type="slidenum">
              <a:rPr lang="fr-FR" smtClean="0">
                <a:solidFill>
                  <a:schemeClr val="bg2"/>
                </a:solidFill>
              </a:rPr>
              <a:pPr/>
              <a:t>31</a:t>
            </a:fld>
            <a:endParaRPr lang="fr-FR">
              <a:solidFill>
                <a:schemeClr val="bg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116632"/>
            <a:ext cx="3635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Slice </a:t>
            </a:r>
            <a:r>
              <a:rPr lang="fr-FR" sz="2400" dirty="0" err="1" smtClean="0"/>
              <a:t>order</a:t>
            </a:r>
            <a:r>
              <a:rPr lang="fr-FR" sz="2400" dirty="0" smtClean="0"/>
              <a:t>: check in the </a:t>
            </a:r>
            <a:r>
              <a:rPr lang="fr-FR" sz="2400" dirty="0" err="1" smtClean="0"/>
              <a:t>machine’s</a:t>
            </a:r>
            <a:r>
              <a:rPr lang="fr-FR" sz="2400" dirty="0" smtClean="0"/>
              <a:t> </a:t>
            </a:r>
            <a:r>
              <a:rPr lang="fr-FR" sz="2400" dirty="0" err="1" smtClean="0"/>
              <a:t>printout</a:t>
            </a:r>
            <a:r>
              <a:rPr lang="fr-FR" sz="2400" dirty="0" smtClean="0"/>
              <a:t>!</a:t>
            </a:r>
            <a:endParaRPr lang="fr-FR" sz="2400" dirty="0"/>
          </a:p>
        </p:txBody>
      </p:sp>
      <p:sp>
        <p:nvSpPr>
          <p:cNvPr id="6" name="Rectangle 5"/>
          <p:cNvSpPr/>
          <p:nvPr/>
        </p:nvSpPr>
        <p:spPr>
          <a:xfrm>
            <a:off x="3995936" y="6093296"/>
            <a:ext cx="2376264" cy="36004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2"/>
              </a:solidFill>
            </a:endParaRPr>
          </a:p>
        </p:txBody>
      </p:sp>
      <p:cxnSp>
        <p:nvCxnSpPr>
          <p:cNvPr id="8" name="Straight Arrow Connector 7"/>
          <p:cNvCxnSpPr>
            <a:stCxn id="6" idx="1"/>
          </p:cNvCxnSpPr>
          <p:nvPr/>
        </p:nvCxnSpPr>
        <p:spPr>
          <a:xfrm flipH="1" flipV="1">
            <a:off x="2987824" y="5877272"/>
            <a:ext cx="1008112" cy="396044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67744" y="5949280"/>
            <a:ext cx="576064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2555776" y="5157192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51520" y="4797152"/>
            <a:ext cx="3839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This « </a:t>
            </a:r>
            <a:r>
              <a:rPr lang="fr-FR" dirty="0" err="1" smtClean="0"/>
              <a:t>interleaved</a:t>
            </a:r>
            <a:r>
              <a:rPr lang="fr-FR" dirty="0" smtClean="0"/>
              <a:t> » </a:t>
            </a:r>
            <a:r>
              <a:rPr lang="fr-FR" dirty="0" err="1" smtClean="0"/>
              <a:t>means</a:t>
            </a:r>
            <a:r>
              <a:rPr lang="fr-FR" dirty="0" smtClean="0"/>
              <a:t> </a:t>
            </a:r>
            <a:r>
              <a:rPr lang="fr-FR" dirty="0" err="1" smtClean="0"/>
              <a:t>nothing</a:t>
            </a:r>
            <a:r>
              <a:rPr lang="fr-FR" dirty="0" smtClean="0"/>
              <a:t>!</a:t>
            </a:r>
            <a:endParaRPr lang="fr-FR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555776" y="59492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6309320"/>
            <a:ext cx="4139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 smtClean="0"/>
              <a:t>Ascending</a:t>
            </a:r>
            <a:r>
              <a:rPr lang="fr-FR" sz="1400" dirty="0" smtClean="0"/>
              <a:t> = </a:t>
            </a:r>
            <a:r>
              <a:rPr lang="fr-FR" sz="1400" dirty="0" err="1" smtClean="0"/>
              <a:t>sequential</a:t>
            </a:r>
            <a:r>
              <a:rPr lang="fr-FR" sz="1400" dirty="0" smtClean="0"/>
              <a:t> </a:t>
            </a:r>
            <a:r>
              <a:rPr lang="fr-FR" sz="1400" dirty="0" err="1" smtClean="0"/>
              <a:t>ascending</a:t>
            </a:r>
            <a:r>
              <a:rPr lang="fr-FR" sz="1400" dirty="0" smtClean="0"/>
              <a:t>. </a:t>
            </a:r>
            <a:r>
              <a:rPr lang="fr-FR" sz="1400" dirty="0" err="1" smtClean="0"/>
              <a:t>Else</a:t>
            </a:r>
            <a:r>
              <a:rPr lang="fr-FR" sz="1400" dirty="0" smtClean="0"/>
              <a:t> </a:t>
            </a:r>
            <a:r>
              <a:rPr lang="fr-FR" sz="1400" dirty="0" err="1" smtClean="0"/>
              <a:t>it</a:t>
            </a:r>
            <a:r>
              <a:rPr lang="fr-FR" sz="1400" dirty="0" smtClean="0"/>
              <a:t> </a:t>
            </a:r>
            <a:r>
              <a:rPr lang="fr-FR" sz="1400" dirty="0" err="1" smtClean="0"/>
              <a:t>would</a:t>
            </a:r>
            <a:r>
              <a:rPr lang="fr-FR" sz="1400" dirty="0" smtClean="0"/>
              <a:t> </a:t>
            </a:r>
            <a:r>
              <a:rPr lang="fr-FR" sz="1400" dirty="0" err="1" smtClean="0"/>
              <a:t>be</a:t>
            </a:r>
            <a:r>
              <a:rPr lang="fr-FR" sz="1400" dirty="0" smtClean="0"/>
              <a:t> «</a:t>
            </a:r>
            <a:r>
              <a:rPr lang="fr-FR" sz="1400" dirty="0" err="1" smtClean="0"/>
              <a:t>interleaved</a:t>
            </a:r>
            <a:r>
              <a:rPr lang="fr-FR" sz="1400" dirty="0" smtClean="0"/>
              <a:t> » </a:t>
            </a:r>
            <a:r>
              <a:rPr lang="fr-FR" sz="1400" dirty="0" err="1" smtClean="0"/>
              <a:t>here</a:t>
            </a:r>
            <a:r>
              <a:rPr lang="fr-FR" sz="1400" dirty="0" smtClean="0"/>
              <a:t> for </a:t>
            </a:r>
            <a:r>
              <a:rPr lang="fr-FR" sz="1400" dirty="0" err="1" smtClean="0"/>
              <a:t>interleaved</a:t>
            </a:r>
            <a:r>
              <a:rPr lang="fr-FR" sz="1400" dirty="0" smtClean="0"/>
              <a:t> </a:t>
            </a:r>
            <a:r>
              <a:rPr lang="fr-FR" sz="1400" dirty="0" err="1" smtClean="0"/>
              <a:t>ascending</a:t>
            </a:r>
            <a:r>
              <a:rPr lang="fr-FR" sz="1400" dirty="0" smtClean="0"/>
              <a:t>.</a:t>
            </a:r>
            <a:endParaRPr lang="fr-F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02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sz="3600" b="1" dirty="0" smtClean="0">
                <a:ea typeface="ＭＳ Ｐゴシック" panose="020B0600070205080204" pitchFamily="34" charset="-128"/>
              </a:rPr>
              <a:t>QA image </a:t>
            </a:r>
            <a:r>
              <a:rPr lang="fr-FR" altLang="fr-FR" sz="3600" b="1" dirty="0" err="1" smtClean="0">
                <a:ea typeface="ＭＳ Ｐゴシック" panose="020B0600070205080204" pitchFamily="34" charset="-128"/>
              </a:rPr>
              <a:t>example</a:t>
            </a:r>
            <a:r>
              <a:rPr lang="fr-FR" altLang="fr-FR" sz="3600" b="1" dirty="0" smtClean="0">
                <a:ea typeface="ＭＳ Ｐゴシック" panose="020B0600070205080204" pitchFamily="34" charset="-128"/>
              </a:rPr>
              <a:t> (</a:t>
            </a:r>
            <a:r>
              <a:rPr lang="fr-FR" altLang="fr-FR" sz="3600" b="1" dirty="0" err="1" smtClean="0">
                <a:ea typeface="ＭＳ Ｐゴシック" panose="020B0600070205080204" pitchFamily="34" charset="-128"/>
              </a:rPr>
              <a:t>same</a:t>
            </a:r>
            <a:r>
              <a:rPr lang="fr-FR" altLang="fr-FR" sz="3600" b="1" dirty="0" smtClean="0">
                <a:ea typeface="ＭＳ Ｐゴシック" panose="020B0600070205080204" pitchFamily="34" charset="-128"/>
              </a:rPr>
              <a:t> </a:t>
            </a:r>
            <a:r>
              <a:rPr lang="fr-FR" altLang="fr-FR" sz="3600" b="1" dirty="0" err="1" smtClean="0">
                <a:ea typeface="ＭＳ Ｐゴシック" panose="020B0600070205080204" pitchFamily="34" charset="-128"/>
              </a:rPr>
              <a:t>subject</a:t>
            </a:r>
            <a:r>
              <a:rPr lang="fr-FR" altLang="fr-FR" sz="3600" b="1" dirty="0" smtClean="0">
                <a:ea typeface="ＭＳ Ｐゴシック" panose="020B0600070205080204" pitchFamily="34" charset="-128"/>
              </a:rPr>
              <a:t>)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294967295"/>
          </p:nvPr>
        </p:nvSpPr>
        <p:spPr>
          <a:xfrm>
            <a:off x="0" y="6535738"/>
            <a:ext cx="242888" cy="242887"/>
          </a:xfrm>
        </p:spPr>
        <p:txBody>
          <a:bodyPr>
            <a:normAutofit/>
          </a:bodyPr>
          <a:lstStyle/>
          <a:p>
            <a:fld id="{EA930563-85A0-4B57-864B-58D2948942D0}" type="slidenum">
              <a:rPr lang="fr-FR" altLang="fr-FR" smtClean="0"/>
              <a:pPr/>
              <a:t>32</a:t>
            </a:fld>
            <a:endParaRPr lang="fr-FR" altLang="fr-F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 r="19383"/>
          <a:stretch>
            <a:fillRect/>
          </a:stretch>
        </p:blipFill>
        <p:spPr bwMode="auto">
          <a:xfrm>
            <a:off x="755576" y="1484784"/>
            <a:ext cx="7508383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802847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2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sz="3600" b="1" dirty="0" smtClean="0">
                <a:ea typeface="ＭＳ Ｐゴシック" panose="020B0600070205080204" pitchFamily="34" charset="-128"/>
              </a:rPr>
              <a:t>QA image </a:t>
            </a:r>
            <a:r>
              <a:rPr lang="fr-FR" altLang="fr-FR" sz="3600" b="1" dirty="0" err="1" smtClean="0">
                <a:ea typeface="ＭＳ Ｐゴシック" panose="020B0600070205080204" pitchFamily="34" charset="-128"/>
              </a:rPr>
              <a:t>example</a:t>
            </a:r>
            <a:r>
              <a:rPr lang="fr-FR" altLang="fr-FR" sz="3600" b="1" dirty="0" smtClean="0">
                <a:ea typeface="ＭＳ Ｐゴシック" panose="020B0600070205080204" pitchFamily="34" charset="-128"/>
              </a:rPr>
              <a:t> (</a:t>
            </a:r>
            <a:r>
              <a:rPr lang="fr-FR" altLang="fr-FR" sz="3600" b="1" dirty="0" err="1" smtClean="0">
                <a:ea typeface="ＭＳ Ｐゴシック" panose="020B0600070205080204" pitchFamily="34" charset="-128"/>
              </a:rPr>
              <a:t>same</a:t>
            </a:r>
            <a:r>
              <a:rPr lang="fr-FR" altLang="fr-FR" sz="3600" b="1" dirty="0" smtClean="0">
                <a:ea typeface="ＭＳ Ｐゴシック" panose="020B0600070205080204" pitchFamily="34" charset="-128"/>
              </a:rPr>
              <a:t> </a:t>
            </a:r>
            <a:r>
              <a:rPr lang="fr-FR" altLang="fr-FR" sz="3600" b="1" dirty="0" err="1" smtClean="0">
                <a:ea typeface="ＭＳ Ｐゴシック" panose="020B0600070205080204" pitchFamily="34" charset="-128"/>
              </a:rPr>
              <a:t>subject</a:t>
            </a:r>
            <a:r>
              <a:rPr lang="fr-FR" altLang="fr-FR" sz="3600" b="1" dirty="0" smtClean="0">
                <a:ea typeface="ＭＳ Ｐゴシック" panose="020B0600070205080204" pitchFamily="34" charset="-128"/>
              </a:rPr>
              <a:t>)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294967295"/>
          </p:nvPr>
        </p:nvSpPr>
        <p:spPr>
          <a:xfrm>
            <a:off x="0" y="6535738"/>
            <a:ext cx="242888" cy="242887"/>
          </a:xfrm>
        </p:spPr>
        <p:txBody>
          <a:bodyPr>
            <a:normAutofit/>
          </a:bodyPr>
          <a:lstStyle/>
          <a:p>
            <a:fld id="{EA930563-85A0-4B57-864B-58D2948942D0}" type="slidenum">
              <a:rPr lang="fr-FR" altLang="fr-FR" smtClean="0"/>
              <a:pPr/>
              <a:t>33</a:t>
            </a:fld>
            <a:endParaRPr lang="fr-FR" altLang="fr-F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16832"/>
            <a:ext cx="8442325" cy="454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802847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2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Multi-</a:t>
            </a:r>
            <a:r>
              <a:rPr lang="fr-FR" dirty="0" err="1" smtClean="0"/>
              <a:t>shell</a:t>
            </a:r>
            <a:r>
              <a:rPr lang="fr-FR" dirty="0" smtClean="0"/>
              <a:t> DTI</a:t>
            </a:r>
            <a:endParaRPr lang="fr-FR" altLang="fr-FR" b="1" dirty="0" smtClean="0">
              <a:solidFill>
                <a:srgbClr val="79B51C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908720"/>
            <a:ext cx="8928992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4294967295"/>
          </p:nvPr>
        </p:nvSpPr>
        <p:spPr>
          <a:xfrm>
            <a:off x="8676456" y="6453336"/>
            <a:ext cx="242888" cy="242887"/>
          </a:xfrm>
        </p:spPr>
        <p:txBody>
          <a:bodyPr>
            <a:noAutofit/>
          </a:bodyPr>
          <a:lstStyle/>
          <a:p>
            <a:fld id="{EA930563-85A0-4B57-864B-58D2948942D0}" type="slidenum">
              <a:rPr lang="fr-FR" altLang="fr-FR" sz="120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pPr/>
              <a:t>34</a:t>
            </a:fld>
            <a:endParaRPr lang="fr-FR" altLang="fr-FR" sz="12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2847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Limitations to </a:t>
            </a:r>
            <a:r>
              <a:rPr lang="fr-FR" dirty="0" err="1" smtClean="0"/>
              <a:t>sample</a:t>
            </a:r>
            <a:r>
              <a:rPr lang="fr-FR" dirty="0" smtClean="0"/>
              <a:t> size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475656" y="6608385"/>
            <a:ext cx="3528392" cy="27699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0"/>
            <a:r>
              <a:rPr lang="fr-CH" sz="1200" b="1" spc="-60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[2] </a:t>
            </a:r>
            <a:r>
              <a:rPr lang="en-US" sz="1200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UN - World Population Ageing 2017 highlights</a:t>
            </a:r>
            <a:endParaRPr lang="fr-BE" sz="1200" spc="-6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 descr="C:\Users\THEMATRIXNEO\Desktop\CME2019\res\health-spending-evolution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908720"/>
            <a:ext cx="5472608" cy="3016829"/>
          </a:xfrm>
          <a:prstGeom prst="rect">
            <a:avLst/>
          </a:prstGeom>
          <a:noFill/>
        </p:spPr>
      </p:pic>
      <p:pic>
        <p:nvPicPr>
          <p:cNvPr id="2052" name="Picture 4" descr="C:\Users\THEMATRIXNEO\Desktop\CME2019\res\population-evolution-by-broad-age-group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977680"/>
            <a:ext cx="5328592" cy="2647956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-36512" y="6597352"/>
            <a:ext cx="3528392" cy="27699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0"/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fr-CH" sz="1200" b="1" dirty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</a:t>
            </a:r>
            <a:r>
              <a:rPr lang="fr-CH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OECD Data 2019</a:t>
            </a:r>
            <a:endParaRPr lang="fr-B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3535" y="1484784"/>
            <a:ext cx="1445653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707F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1. Time</a:t>
            </a:r>
            <a:endParaRPr lang="fr-FR" sz="3200" dirty="0" smtClean="0">
              <a:solidFill>
                <a:srgbClr val="00707F"/>
              </a:solidFill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707F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&amp; </a:t>
            </a:r>
            <a:r>
              <a:rPr kumimoji="0" lang="fr-FR" sz="3200" b="0" i="0" u="none" strike="noStrike" cap="none" spc="0" normalizeH="0" dirty="0" err="1" smtClean="0">
                <a:ln>
                  <a:noFill/>
                </a:ln>
                <a:solidFill>
                  <a:srgbClr val="00707F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Cost</a:t>
            </a:r>
            <a:endParaRPr kumimoji="0" lang="fr-FR" sz="3200" b="0" i="0" u="none" strike="noStrike" cap="none" spc="0" normalizeH="0" baseline="0" dirty="0" smtClean="0">
              <a:ln>
                <a:noFill/>
              </a:ln>
              <a:solidFill>
                <a:srgbClr val="00707F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499992" y="6608385"/>
            <a:ext cx="29523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1200" b="1" dirty="0" smtClean="0">
                <a:solidFill>
                  <a:srgbClr val="006A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[3]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Luke Allen, Conversation, 2015</a:t>
            </a:r>
            <a:endParaRPr 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0312" y="4869160"/>
            <a:ext cx="1763688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Fee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-for-service,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Diagnosis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-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related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-group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payment</a:t>
            </a:r>
            <a:r>
              <a:rPr lang="fr-FR" sz="1600" baseline="30000" dirty="0" smtClean="0">
                <a:solidFill>
                  <a:srgbClr val="00707F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[4]</a:t>
            </a:r>
            <a:endParaRPr kumimoji="0" lang="fr-FR" sz="1600" b="0" i="0" u="none" strike="noStrike" cap="none" spc="0" normalizeH="0" baseline="30000" dirty="0" smtClean="0">
              <a:ln>
                <a:noFill/>
              </a:ln>
              <a:solidFill>
                <a:srgbClr val="00707F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00135" y="6608385"/>
            <a:ext cx="17043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b="1" dirty="0" smtClean="0">
                <a:solidFill>
                  <a:srgbClr val="00707F"/>
                </a:solidFill>
                <a:latin typeface="Arial" pitchFamily="34" charset="0"/>
                <a:cs typeface="Arial" pitchFamily="34" charset="0"/>
              </a:rPr>
              <a:t>[4]</a:t>
            </a:r>
            <a:r>
              <a:rPr lang="fr-FR" sz="1200" dirty="0" smtClean="0">
                <a:latin typeface="Arial" pitchFamily="34" charset="0"/>
                <a:cs typeface="Arial" pitchFamily="34" charset="0"/>
              </a:rPr>
              <a:t> KCE Report 302Cs</a:t>
            </a:r>
            <a:endParaRPr lang="fr-FR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Limitations to </a:t>
            </a:r>
            <a:r>
              <a:rPr lang="fr-FR" dirty="0" err="1" smtClean="0"/>
              <a:t>sample</a:t>
            </a:r>
            <a:r>
              <a:rPr lang="fr-FR" dirty="0" smtClean="0"/>
              <a:t> size</a:t>
            </a:r>
            <a:endParaRPr lang="fr-FR" dirty="0"/>
          </a:p>
        </p:txBody>
      </p:sp>
      <p:sp>
        <p:nvSpPr>
          <p:cNvPr id="10" name="TextBox 9"/>
          <p:cNvSpPr txBox="1"/>
          <p:nvPr/>
        </p:nvSpPr>
        <p:spPr>
          <a:xfrm>
            <a:off x="123535" y="1484784"/>
            <a:ext cx="1445653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1. Time</a:t>
            </a:r>
            <a:endParaRPr lang="fr-FR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&amp; </a:t>
            </a:r>
            <a:r>
              <a:rPr kumimoji="0" lang="fr-FR" sz="3200" b="0" i="0" u="none" strike="noStrike" cap="none" spc="0" normalizeH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Cost</a:t>
            </a:r>
            <a:endParaRPr kumimoji="0" lang="fr-FR" sz="3200" b="0" i="0" u="none" strike="noStrike" cap="none" spc="0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36512" y="3717032"/>
            <a:ext cx="2107949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707F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2. Motion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200" dirty="0" smtClean="0">
                <a:solidFill>
                  <a:srgbClr val="00707F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&amp; </a:t>
            </a:r>
            <a:r>
              <a:rPr lang="fr-FR" sz="3200" dirty="0" err="1" smtClean="0">
                <a:solidFill>
                  <a:srgbClr val="00707F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Sedation</a:t>
            </a:r>
            <a:endParaRPr kumimoji="0" lang="fr-FR" sz="3200" b="0" i="0" u="none" strike="noStrike" cap="none" spc="0" normalizeH="0" baseline="0" dirty="0" smtClean="0">
              <a:ln>
                <a:noFill/>
              </a:ln>
              <a:solidFill>
                <a:srgbClr val="00707F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pic>
        <p:nvPicPr>
          <p:cNvPr id="3074" name="Picture 2" descr="C:\Users\THEMATRIXNEO\Downloads\room-44084_12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052736"/>
            <a:ext cx="1605908" cy="2101875"/>
          </a:xfrm>
          <a:prstGeom prst="rect">
            <a:avLst/>
          </a:prstGeom>
          <a:noFill/>
        </p:spPr>
      </p:pic>
      <p:pic>
        <p:nvPicPr>
          <p:cNvPr id="3075" name="Picture 3" descr="C:\Users\THEMATRIXNEO\Downloads\slipping-98713_128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060848"/>
            <a:ext cx="3902075" cy="390207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084168" y="1721713"/>
            <a:ext cx="285013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Healthy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volunteers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: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compliant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,</a:t>
            </a:r>
          </a:p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cognitively</a:t>
            </a: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autonomous</a:t>
            </a:r>
            <a:endParaRPr kumimoji="0" lang="fr-FR" sz="16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176" y="3809946"/>
            <a:ext cx="25776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Patients: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uncontrolling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or 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non-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compliant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,</a:t>
            </a:r>
            <a:r>
              <a:rPr kumimoji="0" lang="fr-FR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discomfort</a:t>
            </a:r>
            <a:r>
              <a:rPr kumimoji="0" lang="fr-FR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,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dirty="0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monitoring vital </a:t>
            </a:r>
            <a:r>
              <a:rPr lang="fr-FR" sz="1600" dirty="0" err="1" smtClean="0">
                <a:solidFill>
                  <a:srgbClr val="000000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parameters</a:t>
            </a:r>
            <a:endParaRPr kumimoji="0" lang="fr-FR" sz="16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6044128"/>
            <a:ext cx="6480720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400" dirty="0" smtClean="0">
                <a:solidFill>
                  <a:srgbClr val="00707F"/>
                </a:solidFill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 </a:t>
            </a:r>
            <a:r>
              <a:rPr lang="fr-FR" sz="2400" dirty="0" err="1" smtClean="0">
                <a:solidFill>
                  <a:srgbClr val="00707F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Overcome</a:t>
            </a:r>
            <a:r>
              <a:rPr lang="fr-FR" sz="2400" dirty="0" smtClean="0">
                <a:solidFill>
                  <a:srgbClr val="00707F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limitations by </a:t>
            </a:r>
            <a:r>
              <a:rPr lang="fr-FR" sz="2400" dirty="0" err="1" smtClean="0">
                <a:solidFill>
                  <a:srgbClr val="00707F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optimizing</a:t>
            </a:r>
            <a:r>
              <a:rPr lang="fr-FR" sz="2400" dirty="0" smtClean="0">
                <a:solidFill>
                  <a:srgbClr val="00707F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acquisition?</a:t>
            </a:r>
            <a:endParaRPr kumimoji="0" lang="fr-FR" sz="2400" b="0" i="0" u="none" strike="noStrike" cap="none" spc="0" normalizeH="0" baseline="0" dirty="0" smtClean="0">
              <a:ln>
                <a:noFill/>
              </a:ln>
              <a:solidFill>
                <a:srgbClr val="00707F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1800" y="5043953"/>
            <a:ext cx="662473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000" dirty="0" err="1" smtClean="0"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Admitted</a:t>
            </a:r>
            <a:r>
              <a:rPr lang="fr-FR" sz="2000" dirty="0" smtClean="0"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         </a:t>
            </a:r>
            <a:r>
              <a:rPr lang="fr-FR" sz="2000" dirty="0" err="1" smtClean="0"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With</a:t>
            </a:r>
            <a:r>
              <a:rPr lang="fr-FR" sz="2000" dirty="0" smtClean="0"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 MRI       </a:t>
            </a:r>
            <a:r>
              <a:rPr lang="fr-FR" sz="2000" b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Analyzable</a:t>
            </a:r>
            <a:r>
              <a:rPr lang="fr-FR" sz="20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   Non-</a:t>
            </a:r>
            <a:r>
              <a:rPr lang="fr-FR" sz="2000" b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sedated</a:t>
            </a:r>
            <a:endParaRPr kumimoji="0" lang="fr-FR" sz="2000" b="1" i="0" u="none" strike="noStrike" cap="none" spc="0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5453027"/>
            <a:ext cx="889248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000" dirty="0" smtClean="0"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Over 10 </a:t>
            </a:r>
            <a:r>
              <a:rPr lang="fr-FR" sz="2000" dirty="0" err="1" smtClean="0"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years</a:t>
            </a:r>
            <a:r>
              <a:rPr lang="fr-FR" sz="2000" dirty="0" smtClean="0"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 (%):    676 (100%)      465 (69%)       </a:t>
            </a:r>
            <a:r>
              <a:rPr lang="fr-FR" sz="20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Helvetica Neue"/>
                <a:cs typeface="Arial" pitchFamily="34" charset="0"/>
                <a:sym typeface="Wingdings" pitchFamily="2" charset="2"/>
              </a:rPr>
              <a:t>256 (38%)     ~110 (16%)</a:t>
            </a:r>
            <a:endParaRPr kumimoji="0" lang="fr-FR" sz="2000" b="1" i="0" u="none" strike="noStrike" cap="none" spc="0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/>
          <a:srcRect t="56715" r="79605"/>
          <a:stretch>
            <a:fillRect/>
          </a:stretch>
        </p:blipFill>
        <p:spPr bwMode="auto">
          <a:xfrm>
            <a:off x="5868144" y="1124744"/>
            <a:ext cx="3240360" cy="3255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251520" y="285728"/>
            <a:ext cx="8712968" cy="928694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A 30 min </a:t>
            </a:r>
            <a:r>
              <a:rPr lang="fr-FR" dirty="0" err="1" smtClean="0">
                <a:solidFill>
                  <a:schemeClr val="bg1"/>
                </a:solidFill>
              </a:rPr>
              <a:t>cutting</a:t>
            </a:r>
            <a:r>
              <a:rPr lang="fr-FR" dirty="0" smtClean="0">
                <a:solidFill>
                  <a:schemeClr val="bg1"/>
                </a:solidFill>
              </a:rPr>
              <a:t>-</a:t>
            </a:r>
            <a:r>
              <a:rPr lang="fr-FR" dirty="0" err="1" smtClean="0">
                <a:solidFill>
                  <a:schemeClr val="bg1"/>
                </a:solidFill>
              </a:rPr>
              <a:t>edge</a:t>
            </a:r>
            <a:r>
              <a:rPr lang="fr-FR" dirty="0" smtClean="0">
                <a:solidFill>
                  <a:schemeClr val="bg1"/>
                </a:solidFill>
              </a:rPr>
              <a:t>, motion-</a:t>
            </a:r>
            <a:r>
              <a:rPr lang="fr-FR" dirty="0" err="1" smtClean="0">
                <a:solidFill>
                  <a:schemeClr val="bg1"/>
                </a:solidFill>
              </a:rPr>
              <a:t>resilient</a:t>
            </a:r>
            <a:r>
              <a:rPr lang="fr-FR" dirty="0" smtClean="0">
                <a:solidFill>
                  <a:schemeClr val="bg1"/>
                </a:solidFill>
              </a:rPr>
              <a:t> MRI </a:t>
            </a:r>
            <a:r>
              <a:rPr lang="fr-FR" dirty="0" err="1" smtClean="0">
                <a:solidFill>
                  <a:schemeClr val="bg1"/>
                </a:solidFill>
              </a:rPr>
              <a:t>protocol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864851" y="6536531"/>
            <a:ext cx="243653" cy="241409"/>
          </a:xfrm>
        </p:spPr>
        <p:txBody>
          <a:bodyPr>
            <a:noAutofit/>
          </a:bodyPr>
          <a:lstStyle/>
          <a:p>
            <a:fld id="{E1B353F1-2B7E-4B44-81D0-DC9446FF7657}" type="slidenum">
              <a:rPr lang="fr-FR" sz="1600" smtClean="0">
                <a:solidFill>
                  <a:schemeClr val="bg2"/>
                </a:solidFill>
              </a:rPr>
              <a:pPr/>
              <a:t>6</a:t>
            </a:fld>
            <a:endParaRPr lang="fr-FR" sz="1600" dirty="0">
              <a:solidFill>
                <a:schemeClr val="bg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99792" y="908720"/>
            <a:ext cx="3767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chemeClr val="bg2"/>
                </a:solidFill>
              </a:rPr>
              <a:t>(20-</a:t>
            </a:r>
            <a:r>
              <a:rPr lang="fr-FR" dirty="0" err="1" smtClean="0">
                <a:solidFill>
                  <a:schemeClr val="bg2"/>
                </a:solidFill>
              </a:rPr>
              <a:t>channel</a:t>
            </a:r>
            <a:r>
              <a:rPr lang="fr-FR" dirty="0" smtClean="0">
                <a:solidFill>
                  <a:schemeClr val="bg2"/>
                </a:solidFill>
              </a:rPr>
              <a:t> </a:t>
            </a:r>
            <a:r>
              <a:rPr lang="fr-FR" dirty="0" err="1" smtClean="0">
                <a:solidFill>
                  <a:schemeClr val="bg2"/>
                </a:solidFill>
              </a:rPr>
              <a:t>coil</a:t>
            </a:r>
            <a:r>
              <a:rPr lang="fr-FR" dirty="0" smtClean="0">
                <a:solidFill>
                  <a:schemeClr val="bg2"/>
                </a:solidFill>
              </a:rPr>
              <a:t>, 3T Siemens Vida)</a:t>
            </a:r>
            <a:endParaRPr lang="fr-FR" dirty="0">
              <a:solidFill>
                <a:schemeClr val="bg2"/>
              </a:solidFill>
            </a:endParaRPr>
          </a:p>
        </p:txBody>
      </p:sp>
      <p:pic>
        <p:nvPicPr>
          <p:cNvPr id="6146" name="Picture 2" descr="C:\Users\THEMATRIXNEO\Desktop\CME2019\res\newmri-fmri-1stlevel-comparison-oldmri-3D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196752"/>
            <a:ext cx="3166393" cy="2820283"/>
          </a:xfrm>
          <a:prstGeom prst="rect">
            <a:avLst/>
          </a:prstGeom>
          <a:noFill/>
        </p:spPr>
      </p:pic>
      <p:grpSp>
        <p:nvGrpSpPr>
          <p:cNvPr id="14" name="Group 13"/>
          <p:cNvGrpSpPr/>
          <p:nvPr/>
        </p:nvGrpSpPr>
        <p:grpSpPr>
          <a:xfrm>
            <a:off x="3563888" y="3356992"/>
            <a:ext cx="2546820" cy="2852936"/>
            <a:chOff x="827584" y="4005064"/>
            <a:chExt cx="2546820" cy="2852936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7584" y="4077072"/>
              <a:ext cx="2546820" cy="25849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l="50443"/>
            <a:stretch>
              <a:fillRect/>
            </a:stretch>
          </p:blipFill>
          <p:spPr bwMode="auto">
            <a:xfrm>
              <a:off x="1979712" y="4005064"/>
              <a:ext cx="1285689" cy="2736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 t="50153"/>
            <a:stretch>
              <a:fillRect/>
            </a:stretch>
          </p:blipFill>
          <p:spPr bwMode="auto">
            <a:xfrm>
              <a:off x="827584" y="5435919"/>
              <a:ext cx="2495562" cy="1422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07504" y="4005064"/>
            <a:ext cx="316835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bg2"/>
                </a:solidFill>
              </a:rPr>
              <a:t>Sub</a:t>
            </a:r>
            <a:r>
              <a:rPr lang="fr-FR" sz="2800" dirty="0" smtClean="0">
                <a:solidFill>
                  <a:schemeClr val="bg2"/>
                </a:solidFill>
              </a:rPr>
              <a:t>-second BOLD</a:t>
            </a:r>
          </a:p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TR 728ms</a:t>
            </a:r>
            <a:br>
              <a:rPr lang="fr-FR" sz="2400" dirty="0" smtClean="0">
                <a:solidFill>
                  <a:schemeClr val="bg2"/>
                </a:solidFill>
              </a:rPr>
            </a:br>
            <a:r>
              <a:rPr lang="fr-FR" sz="2400" dirty="0" smtClean="0">
                <a:solidFill>
                  <a:schemeClr val="bg2"/>
                </a:solidFill>
              </a:rPr>
              <a:t>500 vols in 6:13</a:t>
            </a:r>
            <a:endParaRPr lang="fr-FR" sz="2400" baseline="30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79705" y="4005064"/>
            <a:ext cx="23407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2"/>
                </a:solidFill>
              </a:rPr>
              <a:t>3-</a:t>
            </a:r>
            <a:r>
              <a:rPr lang="fr-FR" sz="2800" dirty="0" err="1" smtClean="0">
                <a:solidFill>
                  <a:schemeClr val="bg2"/>
                </a:solidFill>
              </a:rPr>
              <a:t>shells</a:t>
            </a:r>
            <a:r>
              <a:rPr lang="fr-FR" sz="2800" dirty="0" smtClean="0">
                <a:solidFill>
                  <a:schemeClr val="bg2"/>
                </a:solidFill>
              </a:rPr>
              <a:t> DWI</a:t>
            </a:r>
            <a:br>
              <a:rPr lang="fr-FR" sz="2800" dirty="0" smtClean="0">
                <a:solidFill>
                  <a:schemeClr val="bg2"/>
                </a:solidFill>
              </a:rPr>
            </a:br>
            <a:r>
              <a:rPr lang="fr-FR" sz="2400" dirty="0" smtClean="0">
                <a:solidFill>
                  <a:schemeClr val="bg2"/>
                </a:solidFill>
              </a:rPr>
              <a:t>13:25</a:t>
            </a:r>
            <a:endParaRPr lang="fr-FR" sz="2800" dirty="0" smtClean="0">
              <a:solidFill>
                <a:schemeClr val="bg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97933" y="2402885"/>
            <a:ext cx="23407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2"/>
                </a:solidFill>
              </a:rPr>
              <a:t>T1 FLAWS</a:t>
            </a:r>
            <a:br>
              <a:rPr lang="fr-FR" sz="2800" dirty="0" smtClean="0">
                <a:solidFill>
                  <a:schemeClr val="bg2"/>
                </a:solidFill>
              </a:rPr>
            </a:br>
            <a:r>
              <a:rPr lang="fr-FR" sz="2400" dirty="0" smtClean="0">
                <a:solidFill>
                  <a:schemeClr val="bg2"/>
                </a:solidFill>
              </a:rPr>
              <a:t>5:02</a:t>
            </a:r>
            <a:endParaRPr lang="fr-FR" sz="2800" dirty="0" smtClean="0">
              <a:solidFill>
                <a:schemeClr val="bg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051720" y="6516052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bg2"/>
                </a:solidFill>
              </a:rPr>
              <a:t>N=35 (8 test </a:t>
            </a:r>
            <a:r>
              <a:rPr lang="fr-FR" dirty="0" err="1" smtClean="0">
                <a:solidFill>
                  <a:schemeClr val="bg2"/>
                </a:solidFill>
              </a:rPr>
              <a:t>controls</a:t>
            </a:r>
            <a:r>
              <a:rPr lang="fr-FR" dirty="0" smtClean="0">
                <a:solidFill>
                  <a:schemeClr val="bg2"/>
                </a:solidFill>
              </a:rPr>
              <a:t>, 10 stable </a:t>
            </a:r>
            <a:r>
              <a:rPr lang="fr-FR" dirty="0" err="1" smtClean="0">
                <a:solidFill>
                  <a:schemeClr val="bg2"/>
                </a:solidFill>
              </a:rPr>
              <a:t>controls</a:t>
            </a:r>
            <a:r>
              <a:rPr lang="fr-FR" dirty="0" smtClean="0">
                <a:solidFill>
                  <a:schemeClr val="bg2"/>
                </a:solidFill>
              </a:rPr>
              <a:t>, 17 patients)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54067"/>
            <a:ext cx="3960440" cy="4019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979712" y="2670785"/>
            <a:ext cx="2484784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MPRAGE</a:t>
            </a:r>
          </a:p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(inv2)</a:t>
            </a:r>
          </a:p>
          <a:p>
            <a:pPr algn="ctr"/>
            <a:r>
              <a:rPr lang="fr-FR" sz="2800" baseline="30000" dirty="0" smtClean="0">
                <a:solidFill>
                  <a:schemeClr val="bg2"/>
                </a:solidFill>
              </a:rPr>
              <a:t>(structural, 1mm³ iso)</a:t>
            </a:r>
            <a:endParaRPr lang="fr-FR" sz="2800" baseline="30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0"/>
            <a:ext cx="3024336" cy="345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501008"/>
            <a:ext cx="3182926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23528" y="4437112"/>
            <a:ext cx="5666936" cy="2354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solidFill>
                  <a:schemeClr val="bg2"/>
                </a:solidFill>
                <a:sym typeface="Wingdings" pitchFamily="2" charset="2"/>
              </a:rPr>
              <a:t></a:t>
            </a:r>
            <a:r>
              <a:rPr lang="fr-FR" sz="28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Physiological</a:t>
            </a:r>
            <a:r>
              <a:rPr lang="fr-FR" sz="2800" dirty="0" smtClean="0">
                <a:solidFill>
                  <a:schemeClr val="bg2"/>
                </a:solidFill>
              </a:rPr>
              <a:t> segmentation:</a:t>
            </a:r>
          </a:p>
          <a:p>
            <a:pPr>
              <a:buFont typeface="Arial" pitchFamily="34" charset="0"/>
              <a:buChar char="•"/>
            </a:pPr>
            <a:r>
              <a:rPr lang="fr-FR" sz="2300" dirty="0">
                <a:solidFill>
                  <a:schemeClr val="bg2"/>
                </a:solidFill>
              </a:rPr>
              <a:t> </a:t>
            </a:r>
            <a:r>
              <a:rPr lang="fr-FR" sz="2300" dirty="0" smtClean="0">
                <a:solidFill>
                  <a:schemeClr val="bg2"/>
                </a:solidFill>
              </a:rPr>
              <a:t>No approximation (not </a:t>
            </a:r>
            <a:r>
              <a:rPr lang="fr-FR" sz="2300" dirty="0" err="1" smtClean="0">
                <a:solidFill>
                  <a:schemeClr val="bg2"/>
                </a:solidFill>
              </a:rPr>
              <a:t>computational</a:t>
            </a:r>
            <a:r>
              <a:rPr lang="fr-FR" sz="2300" dirty="0" smtClean="0">
                <a:solidFill>
                  <a:schemeClr val="bg2"/>
                </a:solidFill>
              </a:rPr>
              <a:t>!)</a:t>
            </a:r>
          </a:p>
          <a:p>
            <a:pPr>
              <a:buFont typeface="Arial" pitchFamily="34" charset="0"/>
              <a:buChar char="•"/>
            </a:pPr>
            <a:r>
              <a:rPr lang="fr-FR" sz="2300" dirty="0">
                <a:solidFill>
                  <a:schemeClr val="bg2"/>
                </a:solidFill>
              </a:rPr>
              <a:t> </a:t>
            </a:r>
            <a:r>
              <a:rPr lang="fr-FR" sz="2300" dirty="0" smtClean="0">
                <a:solidFill>
                  <a:schemeClr val="bg2"/>
                </a:solidFill>
              </a:rPr>
              <a:t>In </a:t>
            </a:r>
            <a:r>
              <a:rPr lang="fr-FR" sz="2300" dirty="0" err="1" smtClean="0">
                <a:solidFill>
                  <a:schemeClr val="bg2"/>
                </a:solidFill>
              </a:rPr>
              <a:t>subject</a:t>
            </a:r>
            <a:r>
              <a:rPr lang="fr-FR" sz="2300" dirty="0" smtClean="0">
                <a:solidFill>
                  <a:schemeClr val="bg2"/>
                </a:solidFill>
              </a:rPr>
              <a:t>-</a:t>
            </a:r>
            <a:r>
              <a:rPr lang="fr-FR" sz="2300" dirty="0" err="1" smtClean="0">
                <a:solidFill>
                  <a:schemeClr val="bg2"/>
                </a:solidFill>
              </a:rPr>
              <a:t>space</a:t>
            </a:r>
            <a:endParaRPr lang="fr-FR" sz="2300" dirty="0" smtClean="0">
              <a:solidFill>
                <a:schemeClr val="bg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fr-FR" sz="2300" dirty="0" smtClean="0">
                <a:solidFill>
                  <a:schemeClr val="bg2"/>
                </a:solidFill>
              </a:rPr>
              <a:t> </a:t>
            </a:r>
            <a:r>
              <a:rPr lang="fr-FR" sz="2300" dirty="0" err="1" smtClean="0">
                <a:solidFill>
                  <a:schemeClr val="bg2"/>
                </a:solidFill>
              </a:rPr>
              <a:t>Always</a:t>
            </a:r>
            <a:r>
              <a:rPr lang="fr-FR" sz="2300" dirty="0" smtClean="0">
                <a:solidFill>
                  <a:schemeClr val="bg2"/>
                </a:solidFill>
              </a:rPr>
              <a:t> coregistered (</a:t>
            </a:r>
            <a:r>
              <a:rPr lang="fr-FR" sz="2300" dirty="0" err="1" smtClean="0">
                <a:solidFill>
                  <a:schemeClr val="bg2"/>
                </a:solidFill>
              </a:rPr>
              <a:t>even</a:t>
            </a:r>
            <a:r>
              <a:rPr lang="fr-FR" sz="2300" dirty="0" smtClean="0">
                <a:solidFill>
                  <a:schemeClr val="bg2"/>
                </a:solidFill>
              </a:rPr>
              <a:t> </a:t>
            </a:r>
            <a:r>
              <a:rPr lang="fr-FR" sz="2300" dirty="0" err="1" smtClean="0">
                <a:solidFill>
                  <a:schemeClr val="bg2"/>
                </a:solidFill>
              </a:rPr>
              <a:t>with</a:t>
            </a:r>
            <a:r>
              <a:rPr lang="fr-FR" sz="2300" dirty="0" smtClean="0">
                <a:solidFill>
                  <a:schemeClr val="bg2"/>
                </a:solidFill>
              </a:rPr>
              <a:t> motion)</a:t>
            </a:r>
          </a:p>
          <a:p>
            <a:pPr>
              <a:buFont typeface="Arial" pitchFamily="34" charset="0"/>
              <a:buChar char="•"/>
            </a:pPr>
            <a:r>
              <a:rPr lang="fr-FR" sz="2300" dirty="0" smtClean="0">
                <a:solidFill>
                  <a:schemeClr val="bg2"/>
                </a:solidFill>
              </a:rPr>
              <a:t> All in 5 min (on 3T), voxel size: 1mm iso</a:t>
            </a:r>
          </a:p>
          <a:p>
            <a:pPr>
              <a:buFont typeface="Arial" pitchFamily="34" charset="0"/>
              <a:buChar char="•"/>
            </a:pPr>
            <a:r>
              <a:rPr lang="fr-FR" sz="2300" dirty="0" smtClean="0">
                <a:solidFill>
                  <a:schemeClr val="bg2"/>
                </a:solidFill>
              </a:rPr>
              <a:t> More </a:t>
            </a:r>
            <a:r>
              <a:rPr lang="fr-FR" sz="2300" dirty="0" err="1" smtClean="0">
                <a:solidFill>
                  <a:schemeClr val="bg2"/>
                </a:solidFill>
              </a:rPr>
              <a:t>clinical</a:t>
            </a:r>
            <a:r>
              <a:rPr lang="fr-FR" sz="2300" dirty="0" smtClean="0">
                <a:solidFill>
                  <a:schemeClr val="bg2"/>
                </a:solidFill>
              </a:rPr>
              <a:t> infos (</a:t>
            </a:r>
            <a:r>
              <a:rPr lang="fr-FR" sz="2300" dirty="0" err="1" smtClean="0">
                <a:solidFill>
                  <a:schemeClr val="bg2"/>
                </a:solidFill>
              </a:rPr>
              <a:t>complement</a:t>
            </a:r>
            <a:r>
              <a:rPr lang="fr-FR" sz="2300" dirty="0" smtClean="0">
                <a:solidFill>
                  <a:schemeClr val="bg2"/>
                </a:solidFill>
              </a:rPr>
              <a:t> FLAIR)</a:t>
            </a:r>
            <a:endParaRPr lang="fr-FR" sz="2300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272" y="2276872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White </a:t>
            </a:r>
            <a:r>
              <a:rPr lang="fr-FR" sz="2400" dirty="0" err="1" smtClean="0">
                <a:solidFill>
                  <a:schemeClr val="bg2"/>
                </a:solidFill>
              </a:rPr>
              <a:t>Matter</a:t>
            </a:r>
            <a:endParaRPr lang="fr-FR" sz="2400" dirty="0" smtClean="0">
              <a:solidFill>
                <a:schemeClr val="bg2"/>
              </a:solidFill>
            </a:endParaRPr>
          </a:p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(uni)</a:t>
            </a:r>
            <a:endParaRPr lang="fr-FR" sz="2400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92280" y="5661248"/>
            <a:ext cx="18085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Grey </a:t>
            </a:r>
            <a:r>
              <a:rPr lang="fr-FR" sz="2400" dirty="0" err="1" smtClean="0">
                <a:solidFill>
                  <a:schemeClr val="bg2"/>
                </a:solidFill>
              </a:rPr>
              <a:t>Matter</a:t>
            </a:r>
            <a:endParaRPr lang="fr-FR" sz="2400" dirty="0" smtClean="0">
              <a:solidFill>
                <a:schemeClr val="bg2"/>
              </a:solidFill>
            </a:endParaRPr>
          </a:p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(inv1)</a:t>
            </a:r>
            <a:endParaRPr lang="fr-FR" sz="2400" dirty="0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6597352"/>
            <a:ext cx="4176464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584200" hangingPunct="0"/>
            <a:r>
              <a:rPr kumimoji="0" lang="fr-FR" sz="12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[1]</a:t>
            </a:r>
            <a:r>
              <a:rPr kumimoji="0" lang="fr-FR" sz="12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Tanner et al, 2012  </a:t>
            </a:r>
            <a:r>
              <a:rPr kumimoji="0" lang="fr-FR" sz="12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[</a:t>
            </a:r>
            <a:r>
              <a:rPr lang="fr-FR" sz="1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2]</a:t>
            </a:r>
            <a:r>
              <a:rPr lang="fr-FR" sz="1200" dirty="0" smtClean="0">
                <a:solidFill>
                  <a:schemeClr val="bg1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lang="fr-FR" sz="1200" dirty="0" err="1" smtClean="0">
                <a:solidFill>
                  <a:schemeClr val="bg1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Yishi</a:t>
            </a:r>
            <a:r>
              <a:rPr lang="fr-FR" sz="1200" dirty="0" smtClean="0">
                <a:solidFill>
                  <a:schemeClr val="bg1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Wang, Hua Guo, 2018</a:t>
            </a:r>
            <a:endParaRPr kumimoji="0" lang="fr-FR" sz="1200" b="0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1520" y="0"/>
            <a:ext cx="56122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 smtClean="0">
                <a:solidFill>
                  <a:schemeClr val="bg2"/>
                </a:solidFill>
              </a:rPr>
              <a:t>T1 FLAWS</a:t>
            </a:r>
            <a:r>
              <a:rPr lang="fr-FR" sz="2400" baseline="30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[1,2] </a:t>
            </a:r>
            <a:r>
              <a:rPr lang="fr-FR" sz="2400" dirty="0" err="1" smtClean="0">
                <a:solidFill>
                  <a:schemeClr val="bg2"/>
                </a:solidFill>
              </a:rPr>
              <a:t>produces</a:t>
            </a:r>
            <a:r>
              <a:rPr lang="fr-FR" sz="2400" dirty="0" smtClean="0">
                <a:solidFill>
                  <a:schemeClr val="bg2"/>
                </a:solidFill>
              </a:rPr>
              <a:t> </a:t>
            </a:r>
            <a:r>
              <a:rPr lang="fr-FR" sz="2400" dirty="0" err="1" smtClean="0">
                <a:solidFill>
                  <a:schemeClr val="bg2"/>
                </a:solidFill>
              </a:rPr>
              <a:t>simultaneously</a:t>
            </a:r>
            <a:r>
              <a:rPr lang="fr-FR" sz="2400" dirty="0" smtClean="0">
                <a:solidFill>
                  <a:schemeClr val="bg2"/>
                </a:solidFill>
              </a:rPr>
              <a:t>:</a:t>
            </a:r>
            <a:endParaRPr lang="fr-FR" sz="1600" baseline="30000" dirty="0" smtClean="0">
              <a:solidFill>
                <a:schemeClr val="bg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fld id="{E1B353F1-2B7E-4B44-81D0-DC9446FF7657}" type="slidenum">
              <a:rPr lang="fr-FR" sz="1800" smtClean="0">
                <a:solidFill>
                  <a:schemeClr val="bg2"/>
                </a:solidFill>
              </a:rPr>
              <a:pPr/>
              <a:t>7</a:t>
            </a:fld>
            <a:endParaRPr lang="fr-FR" sz="18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allAtOnce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51520" y="0"/>
            <a:ext cx="92182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 smtClean="0">
                <a:solidFill>
                  <a:schemeClr val="bg2"/>
                </a:solidFill>
              </a:rPr>
              <a:t>Our T1 FLAWS </a:t>
            </a:r>
            <a:r>
              <a:rPr lang="fr-FR" sz="2400" dirty="0" err="1" smtClean="0">
                <a:solidFill>
                  <a:schemeClr val="bg2"/>
                </a:solidFill>
              </a:rPr>
              <a:t>enhancements</a:t>
            </a:r>
            <a:r>
              <a:rPr lang="fr-FR" sz="2400" dirty="0" smtClean="0">
                <a:solidFill>
                  <a:schemeClr val="bg2"/>
                </a:solidFill>
              </a:rPr>
              <a:t>:          (</a:t>
            </a:r>
            <a:r>
              <a:rPr lang="fr-FR" sz="2400" dirty="0" err="1" smtClean="0">
                <a:solidFill>
                  <a:schemeClr val="bg2"/>
                </a:solidFill>
              </a:rPr>
              <a:t>see</a:t>
            </a:r>
            <a:r>
              <a:rPr lang="fr-FR" sz="2400" dirty="0" smtClean="0">
                <a:solidFill>
                  <a:schemeClr val="bg2"/>
                </a:solidFill>
              </a:rPr>
              <a:t> </a:t>
            </a:r>
            <a:r>
              <a:rPr lang="fr-FR" sz="2400" dirty="0" err="1" smtClean="0">
                <a:solidFill>
                  <a:schemeClr val="bg2"/>
                </a:solidFill>
              </a:rPr>
              <a:t>also</a:t>
            </a:r>
            <a:r>
              <a:rPr lang="fr-FR" sz="2400" dirty="0" smtClean="0">
                <a:solidFill>
                  <a:schemeClr val="bg2"/>
                </a:solidFill>
              </a:rPr>
              <a:t> alternatives in </a:t>
            </a:r>
            <a:r>
              <a:rPr lang="fr-FR" sz="2400" baseline="30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[1]</a:t>
            </a:r>
            <a:r>
              <a:rPr lang="fr-FR" sz="2400" dirty="0" smtClean="0">
                <a:solidFill>
                  <a:schemeClr val="bg2"/>
                </a:solidFill>
              </a:rPr>
              <a:t>)</a:t>
            </a:r>
            <a:endParaRPr lang="fr-FR" sz="1600" baseline="30000" dirty="0" smtClean="0">
              <a:solidFill>
                <a:schemeClr val="bg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fld id="{E1B353F1-2B7E-4B44-81D0-DC9446FF7657}" type="slidenum">
              <a:rPr lang="fr-FR" sz="1800" smtClean="0">
                <a:solidFill>
                  <a:schemeClr val="bg2"/>
                </a:solidFill>
              </a:rPr>
              <a:pPr/>
              <a:t>8</a:t>
            </a:fld>
            <a:endParaRPr lang="fr-FR" sz="1800" dirty="0">
              <a:solidFill>
                <a:schemeClr val="bg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6413460"/>
            <a:ext cx="820891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fr-FR" sz="12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[1]</a:t>
            </a:r>
            <a:r>
              <a:rPr kumimoji="0" lang="fr-FR" sz="12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lang="en-US" sz="1200" dirty="0" smtClean="0">
                <a:solidFill>
                  <a:schemeClr val="bg1"/>
                </a:solidFill>
              </a:rPr>
              <a:t>Wang, Y., Wang, Y., Zhang, Z., </a:t>
            </a:r>
            <a:r>
              <a:rPr lang="en-US" sz="1200" dirty="0" err="1" smtClean="0">
                <a:solidFill>
                  <a:schemeClr val="bg1"/>
                </a:solidFill>
              </a:rPr>
              <a:t>Xiong</a:t>
            </a:r>
            <a:r>
              <a:rPr lang="en-US" sz="1200" dirty="0" smtClean="0">
                <a:solidFill>
                  <a:schemeClr val="bg1"/>
                </a:solidFill>
              </a:rPr>
              <a:t>, Y., Zhang, Q., Yuan, C., &amp; </a:t>
            </a:r>
            <a:r>
              <a:rPr lang="en-US" sz="1200" dirty="0" err="1" smtClean="0">
                <a:solidFill>
                  <a:schemeClr val="bg1"/>
                </a:solidFill>
              </a:rPr>
              <a:t>Guo</a:t>
            </a:r>
            <a:r>
              <a:rPr lang="en-US" sz="1200" dirty="0" smtClean="0">
                <a:solidFill>
                  <a:schemeClr val="bg1"/>
                </a:solidFill>
              </a:rPr>
              <a:t>, H. (2018). </a:t>
            </a:r>
            <a:r>
              <a:rPr lang="en-US" sz="1200" i="1" dirty="0" smtClean="0">
                <a:solidFill>
                  <a:schemeClr val="bg1"/>
                </a:solidFill>
              </a:rPr>
              <a:t>Segmentation of gray matter, white matter, and CSF with fluid and white matter suppression using MP2RAGE. Journal of Magnetic Resonance Imaging.</a:t>
            </a:r>
            <a:endParaRPr lang="fr-FR" sz="1200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THEMATRIXNEO\Desktop\CME2019\res2\cme2019\gm-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76673"/>
            <a:ext cx="2520280" cy="309749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043608" y="2420888"/>
            <a:ext cx="18517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GM</a:t>
            </a:r>
          </a:p>
          <a:p>
            <a:pPr algn="ctr"/>
            <a:r>
              <a:rPr lang="fr-FR" sz="2000" dirty="0" smtClean="0">
                <a:solidFill>
                  <a:schemeClr val="bg2"/>
                </a:solidFill>
              </a:rPr>
              <a:t>min(inv1, inv2)</a:t>
            </a:r>
          </a:p>
        </p:txBody>
      </p:sp>
      <p:pic>
        <p:nvPicPr>
          <p:cNvPr id="4099" name="Picture 3" descr="C:\Users\THEMATRIXNEO\Desktop\CME2019\res2\cme2019\g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548680"/>
            <a:ext cx="2402165" cy="2952328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4067944" y="2276872"/>
            <a:ext cx="16401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GM </a:t>
            </a:r>
            <a:r>
              <a:rPr lang="fr-FR" sz="2400" dirty="0" err="1" smtClean="0">
                <a:solidFill>
                  <a:schemeClr val="bg2"/>
                </a:solidFill>
              </a:rPr>
              <a:t>mIP</a:t>
            </a:r>
            <a:endParaRPr lang="fr-FR" sz="2400" dirty="0" smtClean="0">
              <a:solidFill>
                <a:schemeClr val="bg2"/>
              </a:solidFill>
            </a:endParaRPr>
          </a:p>
          <a:p>
            <a:pPr algn="ctr"/>
            <a:r>
              <a:rPr lang="fr-FR" dirty="0" smtClean="0">
                <a:solidFill>
                  <a:schemeClr val="bg2"/>
                </a:solidFill>
              </a:rPr>
              <a:t>(inv1 .* inv2)</a:t>
            </a:r>
            <a:br>
              <a:rPr lang="fr-FR" dirty="0" smtClean="0">
                <a:solidFill>
                  <a:schemeClr val="bg2"/>
                </a:solidFill>
              </a:rPr>
            </a:br>
            <a:r>
              <a:rPr lang="fr-FR" dirty="0" smtClean="0">
                <a:solidFill>
                  <a:schemeClr val="bg2"/>
                </a:solidFill>
              </a:rPr>
              <a:t>./ (inv1 + inv2)</a:t>
            </a:r>
          </a:p>
        </p:txBody>
      </p:sp>
      <p:pic>
        <p:nvPicPr>
          <p:cNvPr id="4100" name="Picture 4" descr="C:\Users\THEMATRIXNEO\Desktop\CME2019\res2\cme2019\csf-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501008"/>
            <a:ext cx="2448272" cy="3008994"/>
          </a:xfrm>
          <a:prstGeom prst="rect">
            <a:avLst/>
          </a:prstGeom>
          <a:noFill/>
        </p:spPr>
      </p:pic>
      <p:pic>
        <p:nvPicPr>
          <p:cNvPr id="4101" name="Picture 5" descr="C:\Users\THEMATRIXNEO\Desktop\CME2019\res2\cme2019\csf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59534" y="3356991"/>
            <a:ext cx="2464594" cy="3029055"/>
          </a:xfrm>
          <a:prstGeom prst="rect">
            <a:avLst/>
          </a:prstGeom>
          <a:noFill/>
        </p:spPr>
      </p:pic>
      <p:pic>
        <p:nvPicPr>
          <p:cNvPr id="4102" name="Picture 6" descr="C:\Users\THEMATRIXNEO\Desktop\CME2019\res2\cme2019\skul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30275" y="548680"/>
            <a:ext cx="2402165" cy="2952328"/>
          </a:xfrm>
          <a:prstGeom prst="rect">
            <a:avLst/>
          </a:prstGeom>
          <a:noFill/>
        </p:spPr>
      </p:pic>
      <p:pic>
        <p:nvPicPr>
          <p:cNvPr id="4103" name="Picture 7" descr="C:\Users\THEMATRIXNEO\Desktop\CME2019\res2\cme2019\wm-noisefre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3339350"/>
            <a:ext cx="2533699" cy="3113986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1316118" y="5179839"/>
            <a:ext cx="13067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CSF</a:t>
            </a:r>
          </a:p>
          <a:p>
            <a:pPr algn="ctr"/>
            <a:r>
              <a:rPr lang="fr-FR" sz="2000" dirty="0" smtClean="0">
                <a:solidFill>
                  <a:schemeClr val="bg2"/>
                </a:solidFill>
              </a:rPr>
              <a:t>inv1 - GM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79606" y="5157192"/>
            <a:ext cx="18325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CSF </a:t>
            </a:r>
            <a:r>
              <a:rPr lang="fr-FR" sz="2400" dirty="0" err="1" smtClean="0">
                <a:solidFill>
                  <a:schemeClr val="bg2"/>
                </a:solidFill>
              </a:rPr>
              <a:t>mIP</a:t>
            </a:r>
            <a:endParaRPr lang="fr-FR" sz="2400" dirty="0" smtClean="0">
              <a:solidFill>
                <a:schemeClr val="bg2"/>
              </a:solidFill>
            </a:endParaRPr>
          </a:p>
          <a:p>
            <a:pPr algn="ctr"/>
            <a:r>
              <a:rPr lang="fr-FR" sz="2000" dirty="0" smtClean="0">
                <a:solidFill>
                  <a:schemeClr val="bg2"/>
                </a:solidFill>
              </a:rPr>
              <a:t>inv1 - GM </a:t>
            </a:r>
            <a:r>
              <a:rPr lang="fr-FR" sz="2000" dirty="0" err="1" smtClean="0">
                <a:solidFill>
                  <a:schemeClr val="bg2"/>
                </a:solidFill>
              </a:rPr>
              <a:t>mIP</a:t>
            </a:r>
            <a:endParaRPr lang="fr-FR" sz="2000" dirty="0" smtClean="0">
              <a:solidFill>
                <a:schemeClr val="bg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11601" y="2420888"/>
            <a:ext cx="13099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 err="1" smtClean="0">
                <a:solidFill>
                  <a:schemeClr val="bg2"/>
                </a:solidFill>
              </a:rPr>
              <a:t>Skull</a:t>
            </a:r>
            <a:endParaRPr lang="fr-FR" sz="2400" dirty="0" smtClean="0">
              <a:solidFill>
                <a:schemeClr val="bg2"/>
              </a:solidFill>
            </a:endParaRPr>
          </a:p>
          <a:p>
            <a:pPr algn="ctr"/>
            <a:r>
              <a:rPr lang="fr-FR" sz="2000" dirty="0" smtClean="0">
                <a:solidFill>
                  <a:schemeClr val="bg2"/>
                </a:solidFill>
              </a:rPr>
              <a:t>inv1 .* uni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040309" y="5229200"/>
            <a:ext cx="20681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bg2"/>
                </a:solidFill>
              </a:rPr>
              <a:t>WM </a:t>
            </a:r>
            <a:r>
              <a:rPr lang="fr-FR" sz="2400" dirty="0" err="1" smtClean="0">
                <a:solidFill>
                  <a:schemeClr val="bg2"/>
                </a:solidFill>
              </a:rPr>
              <a:t>denoised</a:t>
            </a:r>
            <a:endParaRPr lang="fr-FR" sz="2400" dirty="0" smtClean="0">
              <a:solidFill>
                <a:schemeClr val="bg2"/>
              </a:solidFill>
            </a:endParaRPr>
          </a:p>
          <a:p>
            <a:pPr algn="ctr"/>
            <a:r>
              <a:rPr lang="fr-FR" sz="2000" dirty="0" smtClean="0">
                <a:solidFill>
                  <a:schemeClr val="bg2"/>
                </a:solidFill>
              </a:rPr>
              <a:t>inv2 .* uni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83357" y="14868"/>
            <a:ext cx="7639172" cy="749836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Sub</a:t>
            </a:r>
            <a:r>
              <a:rPr lang="fr-FR" dirty="0" smtClean="0"/>
              <a:t>-second EPI Bold fMRI</a:t>
            </a:r>
            <a:br>
              <a:rPr lang="fr-FR" dirty="0" smtClean="0"/>
            </a:br>
            <a:r>
              <a:rPr lang="fr-FR" sz="3100" dirty="0" smtClean="0"/>
              <a:t>(728 ms, SMS x3, PI x2, 3mm³ iso)</a:t>
            </a:r>
            <a:endParaRPr lang="fr-FR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79512" y="6453336"/>
            <a:ext cx="242888" cy="242887"/>
          </a:xfrm>
        </p:spPr>
        <p:txBody>
          <a:bodyPr>
            <a:noAutofit/>
          </a:bodyPr>
          <a:lstStyle/>
          <a:p>
            <a:fld id="{E1B353F1-2B7E-4B44-81D0-DC9446FF7657}" type="slidenum">
              <a:rPr lang="fr-FR" sz="1600" smtClean="0">
                <a:solidFill>
                  <a:schemeClr val="bg2">
                    <a:lumMod val="50000"/>
                  </a:schemeClr>
                </a:solidFill>
              </a:rPr>
              <a:pPr/>
              <a:t>9</a:t>
            </a:fld>
            <a:endParaRPr lang="fr-FR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556792"/>
            <a:ext cx="353822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THEMATRIXNEO\Desktop\CME2019\res\newmri-fmri-1stlevel-comparison-oldmri-3D-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35896" y="892167"/>
            <a:ext cx="5125192" cy="596583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7504" y="5081795"/>
            <a:ext cx="3528392" cy="13029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fr-FR" sz="2600" dirty="0" smtClean="0">
                <a:solidFill>
                  <a:schemeClr val="accent1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lang="fr-FR" sz="2600" dirty="0" err="1" smtClean="0">
                <a:solidFill>
                  <a:schemeClr val="accent1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D</a:t>
            </a:r>
            <a:r>
              <a:rPr kumimoji="0" lang="fr-FR" sz="2600" i="0" u="none" strike="noStrike" cap="none" spc="0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ynamic</a:t>
            </a:r>
            <a:r>
              <a:rPr kumimoji="0" lang="fr-FR" sz="2600" i="0" u="none" strike="noStrike" cap="none" spc="0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kumimoji="0" lang="fr-FR" sz="2600" i="0" u="none" strike="noStrike" cap="none" spc="0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connectivity</a:t>
            </a:r>
            <a:endParaRPr kumimoji="0" lang="fr-FR" sz="2600" i="0" u="none" strike="noStrike" cap="none" spc="0" normalizeH="0" baseline="0" dirty="0" smtClean="0">
              <a:ln>
                <a:noFill/>
              </a:ln>
              <a:solidFill>
                <a:schemeClr val="accent1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fr-FR" sz="2600" dirty="0" smtClean="0">
                <a:solidFill>
                  <a:schemeClr val="accent1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</a:t>
            </a:r>
            <a:r>
              <a:rPr lang="fr-FR" sz="2600" dirty="0" err="1" smtClean="0">
                <a:solidFill>
                  <a:schemeClr val="accent1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Bypass</a:t>
            </a:r>
            <a:r>
              <a:rPr lang="fr-FR" sz="2600" dirty="0" smtClean="0">
                <a:solidFill>
                  <a:schemeClr val="accent1"/>
                </a:solidFill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HRF (&lt;1.5s)</a:t>
            </a:r>
          </a:p>
          <a:p>
            <a:pPr marL="0" marR="0" indent="0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r-FR" sz="2600" i="0" u="none" strike="noStrike" cap="none" spc="0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 Motion </a:t>
            </a:r>
            <a:r>
              <a:rPr kumimoji="0" lang="fr-FR" sz="2600" i="0" u="none" strike="noStrike" cap="none" spc="0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rial" pitchFamily="34" charset="0"/>
                <a:ea typeface="Helvetica Neue"/>
                <a:cs typeface="Arial" pitchFamily="34" charset="0"/>
                <a:sym typeface="Helvetica Neue"/>
              </a:rPr>
              <a:t>resilient</a:t>
            </a:r>
            <a:endParaRPr kumimoji="0" lang="fr-FR" sz="2600" i="0" u="none" strike="noStrike" cap="none" spc="0" normalizeH="0" baseline="0" dirty="0" smtClean="0">
              <a:ln>
                <a:noFill/>
              </a:ln>
              <a:solidFill>
                <a:schemeClr val="accent1"/>
              </a:solidFill>
              <a:effectLst/>
              <a:uFillTx/>
              <a:latin typeface="Arial" pitchFamily="34" charset="0"/>
              <a:ea typeface="Helvetica Neue"/>
              <a:cs typeface="Arial" pitchFamily="34" charset="0"/>
              <a:sym typeface="Helvetica Neue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 dirty="0" smtClean="0">
            <a:ln>
              <a:noFill/>
            </a:ln>
            <a:solidFill>
              <a:srgbClr val="000000"/>
            </a:solidFill>
            <a:effectLst/>
            <a:uFillTx/>
            <a:latin typeface="Arial" pitchFamily="34" charset="0"/>
            <a:ea typeface="Helvetica Neue"/>
            <a:cs typeface="Arial" pitchFamily="34" charset="0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Template-GIGA</Template>
  <TotalTime>1872</TotalTime>
  <Words>2582</Words>
  <Application>Microsoft Office PowerPoint</Application>
  <PresentationFormat>On-screen Show (4:3)</PresentationFormat>
  <Paragraphs>300</Paragraphs>
  <Slides>34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White</vt:lpstr>
      <vt:lpstr>Slide 1</vt:lpstr>
      <vt:lpstr>What we do: MRI analyses</vt:lpstr>
      <vt:lpstr>What we do: MRI analyses</vt:lpstr>
      <vt:lpstr>Limitations to sample size</vt:lpstr>
      <vt:lpstr>Limitations to sample size</vt:lpstr>
      <vt:lpstr>A 30 min cutting-edge, motion-resilient MRI protocol</vt:lpstr>
      <vt:lpstr>Slide 7</vt:lpstr>
      <vt:lpstr>Slide 8</vt:lpstr>
      <vt:lpstr>Sub-second EPI Bold fMRI (728 ms, SMS x3, PI x2, 3mm³ iso)</vt:lpstr>
      <vt:lpstr>Slide 10</vt:lpstr>
      <vt:lpstr>Clinical sequences: FLAIR, SWI, T2, ASL</vt:lpstr>
      <vt:lpstr>How did we make it?</vt:lpstr>
      <vt:lpstr>How did we make it? - 2</vt:lpstr>
      <vt:lpstr>Take home message</vt:lpstr>
      <vt:lpstr>Thank you for your attention!</vt:lpstr>
      <vt:lpstr>Bonus slides</vt:lpstr>
      <vt:lpstr>MRI: the time-quality conundrum</vt:lpstr>
      <vt:lpstr>How did we make it?</vt:lpstr>
      <vt:lpstr>How did we make it? - 2</vt:lpstr>
      <vt:lpstr>Inflatable 3D head immobilizer</vt:lpstr>
      <vt:lpstr>Slide 21</vt:lpstr>
      <vt:lpstr>Additional advices</vt:lpstr>
      <vt:lpstr>Additional advices</vt:lpstr>
      <vt:lpstr>About free experimentation</vt:lpstr>
      <vt:lpstr>Clinical T1 FLAWS vs FLAIR</vt:lpstr>
      <vt:lpstr>Clinical T1 FLAWS vs FLAIR</vt:lpstr>
      <vt:lpstr>Clinical T1 FLAWS vs FLAIR</vt:lpstr>
      <vt:lpstr>Better clinical assessment by combining modalities</vt:lpstr>
      <vt:lpstr>MRI protocol decisions walkthrough (20-channel coil)</vt:lpstr>
      <vt:lpstr>MRI protocol sequences list</vt:lpstr>
      <vt:lpstr>Slide 31</vt:lpstr>
      <vt:lpstr>QA image example (same subject)</vt:lpstr>
      <vt:lpstr>QA image example (same subject)</vt:lpstr>
      <vt:lpstr>Multi-shell DTI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csg_mri_protocol - A clinical and research 3T MRI protocol under 30 minutes</dc:title>
  <dc:creator>Stephen Karl Larroque</dc:creator>
  <cp:lastModifiedBy>Stephen</cp:lastModifiedBy>
  <cp:revision>358</cp:revision>
  <dcterms:created xsi:type="dcterms:W3CDTF">2019-05-27T21:52:32Z</dcterms:created>
  <dcterms:modified xsi:type="dcterms:W3CDTF">2020-11-24T23:47:15Z</dcterms:modified>
</cp:coreProperties>
</file>