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345" r:id="rId2"/>
    <p:sldId id="618" r:id="rId3"/>
    <p:sldId id="617" r:id="rId4"/>
    <p:sldId id="596" r:id="rId5"/>
    <p:sldId id="597" r:id="rId6"/>
    <p:sldId id="593" r:id="rId7"/>
    <p:sldId id="565" r:id="rId8"/>
    <p:sldId id="568" r:id="rId9"/>
    <p:sldId id="567" r:id="rId10"/>
    <p:sldId id="571" r:id="rId11"/>
    <p:sldId id="611" r:id="rId12"/>
    <p:sldId id="573" r:id="rId13"/>
    <p:sldId id="580" r:id="rId14"/>
    <p:sldId id="612" r:id="rId15"/>
    <p:sldId id="558" r:id="rId16"/>
    <p:sldId id="609" r:id="rId17"/>
    <p:sldId id="613" r:id="rId18"/>
    <p:sldId id="598" r:id="rId19"/>
    <p:sldId id="585" r:id="rId20"/>
    <p:sldId id="610" r:id="rId21"/>
    <p:sldId id="608" r:id="rId22"/>
    <p:sldId id="616" r:id="rId23"/>
    <p:sldId id="615" r:id="rId24"/>
    <p:sldId id="614" r:id="rId25"/>
    <p:sldId id="619" r:id="rId26"/>
  </p:sldIdLst>
  <p:sldSz cx="9144000" cy="6858000" type="screen4x3"/>
  <p:notesSz cx="6797675" cy="99298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0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81021" autoAdjust="0"/>
  </p:normalViewPr>
  <p:slideViewPr>
    <p:cSldViewPr snapToObjects="1">
      <p:cViewPr varScale="1">
        <p:scale>
          <a:sx n="56" d="100"/>
          <a:sy n="56" d="100"/>
        </p:scale>
        <p:origin x="900" y="40"/>
      </p:cViewPr>
      <p:guideLst>
        <p:guide orient="horz" pos="2160"/>
        <p:guide pos="5057"/>
      </p:guideLst>
    </p:cSldViewPr>
  </p:slideViewPr>
  <p:outlineViewPr>
    <p:cViewPr>
      <p:scale>
        <a:sx n="33" d="100"/>
        <a:sy n="33" d="100"/>
      </p:scale>
      <p:origin x="0" y="1568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7047"/>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7047"/>
          </a:xfrm>
          <a:prstGeom prst="rect">
            <a:avLst/>
          </a:prstGeom>
        </p:spPr>
        <p:txBody>
          <a:bodyPr vert="horz" lIns="91440" tIns="45720" rIns="91440" bIns="45720" rtlCol="0"/>
          <a:lstStyle>
            <a:lvl1pPr algn="r">
              <a:defRPr sz="1200"/>
            </a:lvl1pPr>
          </a:lstStyle>
          <a:p>
            <a:fld id="{DB84943E-4D99-4B2A-B6F4-1A4ADAD29DE9}" type="datetimeFigureOut">
              <a:rPr lang="de-DE" smtClean="0"/>
              <a:t>24.05.2021</a:t>
            </a:fld>
            <a:endParaRPr lang="de-DE"/>
          </a:p>
        </p:txBody>
      </p:sp>
      <p:sp>
        <p:nvSpPr>
          <p:cNvPr id="4" name="Fußzeilenplatzhalter 3"/>
          <p:cNvSpPr>
            <a:spLocks noGrp="1"/>
          </p:cNvSpPr>
          <p:nvPr>
            <p:ph type="ftr" sz="quarter" idx="2"/>
          </p:nvPr>
        </p:nvSpPr>
        <p:spPr>
          <a:xfrm>
            <a:off x="0" y="9431179"/>
            <a:ext cx="2946400" cy="497046"/>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31179"/>
            <a:ext cx="2946400" cy="497046"/>
          </a:xfrm>
          <a:prstGeom prst="rect">
            <a:avLst/>
          </a:prstGeom>
        </p:spPr>
        <p:txBody>
          <a:bodyPr vert="horz" lIns="91440" tIns="45720" rIns="91440" bIns="45720" rtlCol="0" anchor="b"/>
          <a:lstStyle>
            <a:lvl1pPr algn="r">
              <a:defRPr sz="1200"/>
            </a:lvl1pPr>
          </a:lstStyle>
          <a:p>
            <a:fld id="{8C622AAB-BC72-4714-A916-D4BEE8BFA17C}" type="slidenum">
              <a:rPr lang="de-DE" smtClean="0"/>
              <a:t>‹Nr.›</a:t>
            </a:fld>
            <a:endParaRPr lang="de-DE"/>
          </a:p>
        </p:txBody>
      </p:sp>
    </p:spTree>
    <p:extLst>
      <p:ext uri="{BB962C8B-B14F-4D97-AF65-F5344CB8AC3E}">
        <p14:creationId xmlns:p14="http://schemas.microsoft.com/office/powerpoint/2010/main" val="3499353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491"/>
          </a:xfrm>
          <a:prstGeom prst="rect">
            <a:avLst/>
          </a:prstGeom>
        </p:spPr>
        <p:txBody>
          <a:bodyPr vert="horz" lIns="91440" tIns="45720" rIns="91440" bIns="45720" rtlCol="0"/>
          <a:lstStyle>
            <a:lvl1pPr algn="r">
              <a:defRPr sz="1200"/>
            </a:lvl1pPr>
          </a:lstStyle>
          <a:p>
            <a:fld id="{0AB632F0-4AF6-4709-BC67-BB57CF98FE4F}" type="datetimeFigureOut">
              <a:rPr lang="de-DE" smtClean="0"/>
              <a:t>24.05.2021</a:t>
            </a:fld>
            <a:endParaRPr lang="de-DE"/>
          </a:p>
        </p:txBody>
      </p:sp>
      <p:sp>
        <p:nvSpPr>
          <p:cNvPr id="4" name="Folienbildplatzhalt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6662"/>
            <a:ext cx="5438140" cy="4468416"/>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31599"/>
            <a:ext cx="2945659" cy="49649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1599"/>
            <a:ext cx="2945659" cy="496491"/>
          </a:xfrm>
          <a:prstGeom prst="rect">
            <a:avLst/>
          </a:prstGeom>
        </p:spPr>
        <p:txBody>
          <a:bodyPr vert="horz" lIns="91440" tIns="45720" rIns="91440" bIns="45720" rtlCol="0" anchor="b"/>
          <a:lstStyle>
            <a:lvl1pPr algn="r">
              <a:defRPr sz="1200"/>
            </a:lvl1pPr>
          </a:lstStyle>
          <a:p>
            <a:fld id="{07A04AD9-75CF-45E8-B195-A9D1F1EE2EEE}" type="slidenum">
              <a:rPr lang="de-DE" smtClean="0"/>
              <a:t>‹Nr.›</a:t>
            </a:fld>
            <a:endParaRPr lang="de-DE"/>
          </a:p>
        </p:txBody>
      </p:sp>
    </p:spTree>
    <p:extLst>
      <p:ext uri="{BB962C8B-B14F-4D97-AF65-F5344CB8AC3E}">
        <p14:creationId xmlns:p14="http://schemas.microsoft.com/office/powerpoint/2010/main" val="4077622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Foliennummernplatzhalter 3"/>
          <p:cNvSpPr>
            <a:spLocks noGrp="1"/>
          </p:cNvSpPr>
          <p:nvPr>
            <p:ph type="sldNum" sz="quarter" idx="10"/>
          </p:nvPr>
        </p:nvSpPr>
        <p:spPr/>
        <p:txBody>
          <a:bodyPr/>
          <a:lstStyle/>
          <a:p>
            <a:fld id="{07A04AD9-75CF-45E8-B195-A9D1F1EE2EEE}" type="slidenum">
              <a:rPr lang="de-DE" smtClean="0"/>
              <a:t>1</a:t>
            </a:fld>
            <a:endParaRPr lang="de-DE"/>
          </a:p>
        </p:txBody>
      </p:sp>
    </p:spTree>
    <p:extLst>
      <p:ext uri="{BB962C8B-B14F-4D97-AF65-F5344CB8AC3E}">
        <p14:creationId xmlns:p14="http://schemas.microsoft.com/office/powerpoint/2010/main" val="4203250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07A04AD9-75CF-45E8-B195-A9D1F1EE2EEE}" type="slidenum">
              <a:rPr lang="de-DE" smtClean="0"/>
              <a:t>10</a:t>
            </a:fld>
            <a:endParaRPr lang="de-DE"/>
          </a:p>
        </p:txBody>
      </p:sp>
    </p:spTree>
    <p:extLst>
      <p:ext uri="{BB962C8B-B14F-4D97-AF65-F5344CB8AC3E}">
        <p14:creationId xmlns:p14="http://schemas.microsoft.com/office/powerpoint/2010/main" val="635713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11</a:t>
            </a:fld>
            <a:endParaRPr lang="de-DE"/>
          </a:p>
        </p:txBody>
      </p:sp>
    </p:spTree>
    <p:extLst>
      <p:ext uri="{BB962C8B-B14F-4D97-AF65-F5344CB8AC3E}">
        <p14:creationId xmlns:p14="http://schemas.microsoft.com/office/powerpoint/2010/main" val="4019625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07A04AD9-75CF-45E8-B195-A9D1F1EE2EEE}" type="slidenum">
              <a:rPr lang="de-DE" smtClean="0"/>
              <a:t>12</a:t>
            </a:fld>
            <a:endParaRPr lang="de-DE"/>
          </a:p>
        </p:txBody>
      </p:sp>
    </p:spTree>
    <p:extLst>
      <p:ext uri="{BB962C8B-B14F-4D97-AF65-F5344CB8AC3E}">
        <p14:creationId xmlns:p14="http://schemas.microsoft.com/office/powerpoint/2010/main" val="623430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13</a:t>
            </a:fld>
            <a:endParaRPr lang="de-DE"/>
          </a:p>
        </p:txBody>
      </p:sp>
    </p:spTree>
    <p:extLst>
      <p:ext uri="{BB962C8B-B14F-4D97-AF65-F5344CB8AC3E}">
        <p14:creationId xmlns:p14="http://schemas.microsoft.com/office/powerpoint/2010/main" val="2395846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Forschungsnaher Support für Open Science in Bibliotheken:</a:t>
            </a:r>
            <a:br>
              <a:rPr lang="de-DE" dirty="0" smtClean="0"/>
            </a:br>
            <a:endParaRPr lang="de-DE" dirty="0" smtClean="0"/>
          </a:p>
          <a:p>
            <a:pPr marL="171450" indent="-171450">
              <a:buFont typeface="Arial" panose="020B0604020202020204" pitchFamily="34" charset="0"/>
              <a:buChar char="•"/>
            </a:pPr>
            <a:r>
              <a:rPr lang="de-DE" dirty="0" smtClean="0"/>
              <a:t>die Bedeutung von Schulungsprogrammen für die Implementierung von Open Science in der Institution aufzuzeigen und darstellen, dass die Bibliotheken die entscheidende Schlüsselrolle bei der Schulung von Forschenden, Bibliothekarinnen und Bibliothekaren und Mitarbeitenden in einer Institution spielt</a:t>
            </a:r>
          </a:p>
          <a:p>
            <a:pPr marL="171450" indent="-171450">
              <a:buFont typeface="Arial" panose="020B0604020202020204" pitchFamily="34" charset="0"/>
              <a:buChar char="•"/>
            </a:pPr>
            <a:r>
              <a:rPr lang="de-DE" dirty="0" smtClean="0"/>
              <a:t>den Austausch von nützlichen Materialien, bewährten Verfahren, Anwendungsfällen und die Förderung von Diskussionen über Bibliotheksausbildungs- und Forschungsunterstützungsdienste zu ermöglichen</a:t>
            </a:r>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14</a:t>
            </a:fld>
            <a:endParaRPr lang="de-DE"/>
          </a:p>
        </p:txBody>
      </p:sp>
    </p:spTree>
    <p:extLst>
      <p:ext uri="{BB962C8B-B14F-4D97-AF65-F5344CB8AC3E}">
        <p14:creationId xmlns:p14="http://schemas.microsoft.com/office/powerpoint/2010/main" val="1912530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Open Skills</a:t>
            </a:r>
            <a:r>
              <a:rPr lang="de-DE" sz="1200" kern="1200" baseline="0" dirty="0" smtClean="0">
                <a:solidFill>
                  <a:schemeClr val="tx1"/>
                </a:solidFill>
                <a:effectLst/>
                <a:latin typeface="+mn-lt"/>
                <a:ea typeface="+mn-ea"/>
                <a:cs typeface="+mn-cs"/>
              </a:rPr>
              <a:t> nach diesen Kategorien schulen … </a:t>
            </a:r>
            <a:br>
              <a:rPr lang="de-DE" sz="1200" kern="1200" baseline="0" dirty="0" smtClean="0">
                <a:solidFill>
                  <a:schemeClr val="tx1"/>
                </a:solidFill>
                <a:effectLst/>
                <a:latin typeface="+mn-lt"/>
                <a:ea typeface="+mn-ea"/>
                <a:cs typeface="+mn-cs"/>
              </a:rPr>
            </a:br>
            <a:r>
              <a:rPr lang="de-DE" sz="1200" kern="1200" baseline="0" dirty="0" smtClean="0">
                <a:solidFill>
                  <a:schemeClr val="tx1"/>
                </a:solidFill>
                <a:effectLst/>
                <a:latin typeface="+mn-lt"/>
                <a:ea typeface="+mn-ea"/>
                <a:cs typeface="+mn-cs"/>
              </a:rPr>
              <a:t>Siehe: FOSTER.</a:t>
            </a:r>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07A04AD9-75CF-45E8-B195-A9D1F1EE2EEE}" type="slidenum">
              <a:rPr lang="de-DE" smtClean="0"/>
              <a:t>15</a:t>
            </a:fld>
            <a:endParaRPr lang="de-DE"/>
          </a:p>
        </p:txBody>
      </p:sp>
    </p:spTree>
    <p:extLst>
      <p:ext uri="{BB962C8B-B14F-4D97-AF65-F5344CB8AC3E}">
        <p14:creationId xmlns:p14="http://schemas.microsoft.com/office/powerpoint/2010/main" val="2866293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Von außen schauen, was die Forschenden benötigen.</a:t>
            </a:r>
            <a:br>
              <a:rPr lang="de-DE" dirty="0" smtClean="0"/>
            </a:br>
            <a:r>
              <a:rPr lang="de-DE" dirty="0" smtClean="0"/>
              <a:t>Von außen schauen, was die</a:t>
            </a:r>
            <a:r>
              <a:rPr lang="de-DE" baseline="0" dirty="0" smtClean="0"/>
              <a:t> Bibliothek den Forschenden anbieten sollte … Alte Dienste streichen!</a:t>
            </a:r>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16</a:t>
            </a:fld>
            <a:endParaRPr lang="de-DE"/>
          </a:p>
        </p:txBody>
      </p:sp>
    </p:spTree>
    <p:extLst>
      <p:ext uri="{BB962C8B-B14F-4D97-AF65-F5344CB8AC3E}">
        <p14:creationId xmlns:p14="http://schemas.microsoft.com/office/powerpoint/2010/main" val="7670303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17</a:t>
            </a:fld>
            <a:endParaRPr lang="de-DE"/>
          </a:p>
        </p:txBody>
      </p:sp>
    </p:spTree>
    <p:extLst>
      <p:ext uri="{BB962C8B-B14F-4D97-AF65-F5344CB8AC3E}">
        <p14:creationId xmlns:p14="http://schemas.microsoft.com/office/powerpoint/2010/main" val="3904828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07A04AD9-75CF-45E8-B195-A9D1F1EE2EEE}" type="slidenum">
              <a:rPr lang="de-DE" smtClean="0"/>
              <a:t>18</a:t>
            </a:fld>
            <a:endParaRPr lang="de-DE"/>
          </a:p>
        </p:txBody>
      </p:sp>
    </p:spTree>
    <p:extLst>
      <p:ext uri="{BB962C8B-B14F-4D97-AF65-F5344CB8AC3E}">
        <p14:creationId xmlns:p14="http://schemas.microsoft.com/office/powerpoint/2010/main" val="2407261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19</a:t>
            </a:fld>
            <a:endParaRPr lang="de-DE"/>
          </a:p>
        </p:txBody>
      </p:sp>
    </p:spTree>
    <p:extLst>
      <p:ext uri="{BB962C8B-B14F-4D97-AF65-F5344CB8AC3E}">
        <p14:creationId xmlns:p14="http://schemas.microsoft.com/office/powerpoint/2010/main" val="673498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2</a:t>
            </a:fld>
            <a:endParaRPr lang="de-DE"/>
          </a:p>
        </p:txBody>
      </p:sp>
    </p:spTree>
    <p:extLst>
      <p:ext uri="{BB962C8B-B14F-4D97-AF65-F5344CB8AC3E}">
        <p14:creationId xmlns:p14="http://schemas.microsoft.com/office/powerpoint/2010/main" val="4142947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Open</a:t>
            </a:r>
            <a:r>
              <a:rPr lang="de-DE" baseline="0" dirty="0" smtClean="0"/>
              <a:t> Science bedeutet schließlich auch Wissenschaft zum Nutzen für alle Menschen. Open Science ist immer eine große Chance. Wir können gemeinsam neue Wege wagen und so zum Kulturwandel beitragen, u.v.m. Die Generierung von neuem Wissen kann durch Open Science gesteigert werden, wenn die Services der Bibliothek an den Forschungsprozessen ausgerichtet werden.</a:t>
            </a:r>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20</a:t>
            </a:fld>
            <a:endParaRPr lang="de-DE"/>
          </a:p>
        </p:txBody>
      </p:sp>
    </p:spTree>
    <p:extLst>
      <p:ext uri="{BB962C8B-B14F-4D97-AF65-F5344CB8AC3E}">
        <p14:creationId xmlns:p14="http://schemas.microsoft.com/office/powerpoint/2010/main" val="3153884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21</a:t>
            </a:fld>
            <a:endParaRPr lang="de-DE"/>
          </a:p>
        </p:txBody>
      </p:sp>
    </p:spTree>
    <p:extLst>
      <p:ext uri="{BB962C8B-B14F-4D97-AF65-F5344CB8AC3E}">
        <p14:creationId xmlns:p14="http://schemas.microsoft.com/office/powerpoint/2010/main" val="1963696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22</a:t>
            </a:fld>
            <a:endParaRPr lang="de-DE"/>
          </a:p>
        </p:txBody>
      </p:sp>
    </p:spTree>
    <p:extLst>
      <p:ext uri="{BB962C8B-B14F-4D97-AF65-F5344CB8AC3E}">
        <p14:creationId xmlns:p14="http://schemas.microsoft.com/office/powerpoint/2010/main" val="34860604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23</a:t>
            </a:fld>
            <a:endParaRPr lang="de-DE"/>
          </a:p>
        </p:txBody>
      </p:sp>
    </p:spTree>
    <p:extLst>
      <p:ext uri="{BB962C8B-B14F-4D97-AF65-F5344CB8AC3E}">
        <p14:creationId xmlns:p14="http://schemas.microsoft.com/office/powerpoint/2010/main" val="1077764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24</a:t>
            </a:fld>
            <a:endParaRPr lang="de-DE"/>
          </a:p>
        </p:txBody>
      </p:sp>
    </p:spTree>
    <p:extLst>
      <p:ext uri="{BB962C8B-B14F-4D97-AF65-F5344CB8AC3E}">
        <p14:creationId xmlns:p14="http://schemas.microsoft.com/office/powerpoint/2010/main" val="1700972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25</a:t>
            </a:fld>
            <a:endParaRPr lang="de-DE"/>
          </a:p>
        </p:txBody>
      </p:sp>
    </p:spTree>
    <p:extLst>
      <p:ext uri="{BB962C8B-B14F-4D97-AF65-F5344CB8AC3E}">
        <p14:creationId xmlns:p14="http://schemas.microsoft.com/office/powerpoint/2010/main" val="15147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3</a:t>
            </a:fld>
            <a:endParaRPr lang="de-DE"/>
          </a:p>
        </p:txBody>
      </p:sp>
    </p:spTree>
    <p:extLst>
      <p:ext uri="{BB962C8B-B14F-4D97-AF65-F5344CB8AC3E}">
        <p14:creationId xmlns:p14="http://schemas.microsoft.com/office/powerpoint/2010/main" val="2771822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4</a:t>
            </a:fld>
            <a:endParaRPr lang="de-DE"/>
          </a:p>
        </p:txBody>
      </p:sp>
    </p:spTree>
    <p:extLst>
      <p:ext uri="{BB962C8B-B14F-4D97-AF65-F5344CB8AC3E}">
        <p14:creationId xmlns:p14="http://schemas.microsoft.com/office/powerpoint/2010/main" val="2829970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5</a:t>
            </a:fld>
            <a:endParaRPr lang="de-DE"/>
          </a:p>
        </p:txBody>
      </p:sp>
    </p:spTree>
    <p:extLst>
      <p:ext uri="{BB962C8B-B14F-4D97-AF65-F5344CB8AC3E}">
        <p14:creationId xmlns:p14="http://schemas.microsoft.com/office/powerpoint/2010/main" val="2874073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6</a:t>
            </a:fld>
            <a:endParaRPr lang="de-DE"/>
          </a:p>
        </p:txBody>
      </p:sp>
    </p:spTree>
    <p:extLst>
      <p:ext uri="{BB962C8B-B14F-4D97-AF65-F5344CB8AC3E}">
        <p14:creationId xmlns:p14="http://schemas.microsoft.com/office/powerpoint/2010/main" val="2643965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i="0" baseline="0" dirty="0" smtClean="0"/>
              <a:t>Seit der Covid19-Pandemie sind die weitreichenden Chancen von Open Science für den wissenschaftlichen Fortschritt noch offensichtlicher geworden. </a:t>
            </a:r>
            <a:r>
              <a:rPr lang="de-DE" dirty="0" smtClean="0"/>
              <a:t>Konfrontiert mit dem neuen pandemischen Virus, haben Wissenschaftlerinnen und Wissenschaftler weltweit ihre Ergebnisse möglichst schnell auf sogenannten </a:t>
            </a:r>
            <a:r>
              <a:rPr lang="de-DE" dirty="0" err="1" smtClean="0"/>
              <a:t>Preprint</a:t>
            </a:r>
            <a:r>
              <a:rPr lang="de-DE" dirty="0" smtClean="0"/>
              <a:t> Servern wie </a:t>
            </a:r>
            <a:r>
              <a:rPr lang="de-DE" dirty="0" err="1" smtClean="0"/>
              <a:t>bioRxiv</a:t>
            </a:r>
            <a:r>
              <a:rPr lang="de-DE" dirty="0" smtClean="0"/>
              <a:t> und </a:t>
            </a:r>
            <a:r>
              <a:rPr lang="de-DE" dirty="0" err="1" smtClean="0"/>
              <a:t>medRxiv</a:t>
            </a:r>
            <a:r>
              <a:rPr lang="de-DE" dirty="0" smtClean="0"/>
              <a:t> öffentlich gemacht,</a:t>
            </a:r>
            <a:r>
              <a:rPr lang="de-DE" baseline="0" dirty="0" smtClean="0"/>
              <a:t> </a:t>
            </a:r>
            <a:r>
              <a:rPr lang="de-DE" dirty="0" smtClean="0"/>
              <a:t>noch vor dem sonst üblichen Peer Review Verfahren. Gleichzeitig haben führende Fachjournale ihre Artikel frei geschaltet. Medizinisches Fachpersonal und die Forschergemeinde konnten sich so über die neusten Erkenntnisse austauschen.</a:t>
            </a:r>
            <a:r>
              <a:rPr lang="de-DE" baseline="0" dirty="0" smtClean="0"/>
              <a:t> Sie </a:t>
            </a:r>
            <a:r>
              <a:rPr lang="de-DE" dirty="0" smtClean="0"/>
              <a:t>beschleunigen damit die Maßnahmen, um die Pandemie möglichst rasch unter Kontrolle zu bringen.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07A04AD9-75CF-45E8-B195-A9D1F1EE2EEE}" type="slidenum">
              <a:rPr lang="de-DE" smtClean="0"/>
              <a:t>7</a:t>
            </a:fld>
            <a:endParaRPr lang="de-DE"/>
          </a:p>
        </p:txBody>
      </p:sp>
    </p:spTree>
    <p:extLst>
      <p:ext uri="{BB962C8B-B14F-4D97-AF65-F5344CB8AC3E}">
        <p14:creationId xmlns:p14="http://schemas.microsoft.com/office/powerpoint/2010/main" val="3292837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Forschung und die Hochschule öffnen sich gegenüber gesellschaftlichen Akteuren wie Politik, Wirtschaft, Kultur und Gesellschaft. Neben der gezielten Vermittlung von Forschungsergebnissen bedeutet diese Öffnung die aktive Einbindung dieser Akteurinnen</a:t>
            </a:r>
            <a:r>
              <a:rPr lang="de-DE" sz="1200" kern="1200" baseline="0" dirty="0" smtClean="0">
                <a:solidFill>
                  <a:schemeClr val="tx1"/>
                </a:solidFill>
                <a:effectLst/>
                <a:latin typeface="+mn-lt"/>
                <a:ea typeface="+mn-ea"/>
                <a:cs typeface="+mn-cs"/>
              </a:rPr>
              <a:t> und Akteure</a:t>
            </a:r>
            <a:r>
              <a:rPr lang="de-DE" sz="1200" kern="1200" dirty="0" smtClean="0">
                <a:solidFill>
                  <a:schemeClr val="tx1"/>
                </a:solidFill>
                <a:effectLst/>
                <a:latin typeface="+mn-lt"/>
                <a:ea typeface="+mn-ea"/>
                <a:cs typeface="+mn-cs"/>
              </a:rPr>
              <a:t> in Forschungsprozesse. </a:t>
            </a:r>
            <a:r>
              <a:rPr lang="de-DE" dirty="0" smtClean="0"/>
              <a:t>Zu Open Science zählen Open Access, die Nutzung von Open Source Software, Open Data, Open Educational Resources sowie Offene Peer</a:t>
            </a:r>
            <a:r>
              <a:rPr lang="de-DE" baseline="0" dirty="0" smtClean="0"/>
              <a:t> </a:t>
            </a:r>
            <a:r>
              <a:rPr lang="de-DE" dirty="0" smtClean="0"/>
              <a:t>Review-Verfahren. </a:t>
            </a:r>
            <a:endParaRPr lang="de-D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smtClean="0"/>
              <a:t>Nicht</a:t>
            </a:r>
            <a:r>
              <a:rPr lang="fr-FR" dirty="0" smtClean="0"/>
              <a:t>-textuelle </a:t>
            </a:r>
            <a:r>
              <a:rPr lang="fr-FR" dirty="0" err="1" smtClean="0"/>
              <a:t>Materialien</a:t>
            </a:r>
            <a:r>
              <a:rPr lang="fr-FR" dirty="0" smtClean="0"/>
              <a:t> </a:t>
            </a:r>
            <a:r>
              <a:rPr lang="fr-FR" dirty="0" err="1" smtClean="0"/>
              <a:t>sind</a:t>
            </a:r>
            <a:r>
              <a:rPr lang="fr-FR" dirty="0" smtClean="0"/>
              <a:t> </a:t>
            </a:r>
            <a:r>
              <a:rPr lang="fr-FR" dirty="0" err="1" smtClean="0"/>
              <a:t>auch</a:t>
            </a:r>
            <a:r>
              <a:rPr lang="fr-FR" baseline="0" dirty="0" smtClean="0"/>
              <a:t> </a:t>
            </a:r>
            <a:r>
              <a:rPr lang="fr-FR" baseline="0" dirty="0" err="1" smtClean="0"/>
              <a:t>wichtig</a:t>
            </a:r>
            <a:r>
              <a:rPr lang="fr-FR" baseline="0" dirty="0" smtClean="0"/>
              <a:t>, </a:t>
            </a:r>
            <a:r>
              <a:rPr lang="fr-FR" baseline="0" dirty="0" err="1" smtClean="0"/>
              <a:t>alle</a:t>
            </a:r>
            <a:r>
              <a:rPr lang="fr-FR" baseline="0" dirty="0" smtClean="0"/>
              <a:t> </a:t>
            </a:r>
            <a:r>
              <a:rPr lang="fr-FR" baseline="0" dirty="0" err="1" smtClean="0"/>
              <a:t>Arten</a:t>
            </a:r>
            <a:r>
              <a:rPr lang="fr-FR" baseline="0" dirty="0" smtClean="0"/>
              <a:t> </a:t>
            </a:r>
            <a:r>
              <a:rPr lang="fr-FR" baseline="0" dirty="0" err="1" smtClean="0"/>
              <a:t>von</a:t>
            </a:r>
            <a:r>
              <a:rPr lang="fr-FR" baseline="0" dirty="0" smtClean="0"/>
              <a:t> FD.</a:t>
            </a:r>
            <a:endParaRPr lang="fr-FR" dirty="0" smtClean="0"/>
          </a:p>
          <a:p>
            <a:endParaRPr lang="de-DE" dirty="0" smtClean="0"/>
          </a:p>
        </p:txBody>
      </p:sp>
      <p:sp>
        <p:nvSpPr>
          <p:cNvPr id="4" name="Foliennummernplatzhalter 3"/>
          <p:cNvSpPr>
            <a:spLocks noGrp="1"/>
          </p:cNvSpPr>
          <p:nvPr>
            <p:ph type="sldNum" sz="quarter" idx="10"/>
          </p:nvPr>
        </p:nvSpPr>
        <p:spPr/>
        <p:txBody>
          <a:bodyPr/>
          <a:lstStyle/>
          <a:p>
            <a:fld id="{07A04AD9-75CF-45E8-B195-A9D1F1EE2EEE}" type="slidenum">
              <a:rPr lang="de-DE" smtClean="0"/>
              <a:t>8</a:t>
            </a:fld>
            <a:endParaRPr lang="de-DE"/>
          </a:p>
        </p:txBody>
      </p:sp>
    </p:spTree>
    <p:extLst>
      <p:ext uri="{BB962C8B-B14F-4D97-AF65-F5344CB8AC3E}">
        <p14:creationId xmlns:p14="http://schemas.microsoft.com/office/powerpoint/2010/main" val="3892213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07A04AD9-75CF-45E8-B195-A9D1F1EE2EEE}" type="slidenum">
              <a:rPr lang="de-DE" smtClean="0"/>
              <a:t>9</a:t>
            </a:fld>
            <a:endParaRPr lang="de-DE"/>
          </a:p>
        </p:txBody>
      </p:sp>
    </p:spTree>
    <p:extLst>
      <p:ext uri="{BB962C8B-B14F-4D97-AF65-F5344CB8AC3E}">
        <p14:creationId xmlns:p14="http://schemas.microsoft.com/office/powerpoint/2010/main" val="2501341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086600" cy="1470025"/>
          </a:xfrm>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4" name="Datumsplatzhalter 3"/>
          <p:cNvSpPr>
            <a:spLocks noGrp="1"/>
          </p:cNvSpPr>
          <p:nvPr>
            <p:ph type="dt" sz="half" idx="10"/>
          </p:nvPr>
        </p:nvSpPr>
        <p:spPr/>
        <p:txBody>
          <a:bodyPr/>
          <a:lstStyle/>
          <a:p>
            <a:r>
              <a:rPr lang="de-DE" smtClean="0"/>
              <a:t>26.05.2021</a:t>
            </a:r>
            <a:endParaRPr lang="de-DE"/>
          </a:p>
        </p:txBody>
      </p:sp>
      <p:sp>
        <p:nvSpPr>
          <p:cNvPr id="5" name="Fußzeilenplatzhalter 4"/>
          <p:cNvSpPr>
            <a:spLocks noGrp="1"/>
          </p:cNvSpPr>
          <p:nvPr>
            <p:ph type="ftr" sz="quarter" idx="11"/>
          </p:nvPr>
        </p:nvSpPr>
        <p:spPr/>
        <p:txBody>
          <a:bodyPr/>
          <a:lstStyle/>
          <a:p>
            <a:r>
              <a:rPr lang="de-DE" smtClean="0"/>
              <a:t>Annette Strauch-Davey, Coffee Lecture FDM Thüringen: "Open Science in allen Facetten."</a:t>
            </a:r>
            <a:endParaRPr lang="de-DE"/>
          </a:p>
        </p:txBody>
      </p:sp>
      <p:sp>
        <p:nvSpPr>
          <p:cNvPr id="6" name="Foliennummernplatzhalter 5"/>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
        <p:nvSpPr>
          <p:cNvPr id="8" name="Rechteck 7"/>
          <p:cNvSpPr/>
          <p:nvPr userDrawn="1"/>
        </p:nvSpPr>
        <p:spPr>
          <a:xfrm>
            <a:off x="978" y="6413797"/>
            <a:ext cx="9144000" cy="40466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Tree>
    <p:extLst>
      <p:ext uri="{BB962C8B-B14F-4D97-AF65-F5344CB8AC3E}">
        <p14:creationId xmlns:p14="http://schemas.microsoft.com/office/powerpoint/2010/main" val="18402799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a:xfrm>
            <a:off x="184433" y="6433567"/>
            <a:ext cx="3379455" cy="365125"/>
          </a:xfrm>
        </p:spPr>
        <p:txBody>
          <a:bodyPr/>
          <a:lstStyle/>
          <a:p>
            <a:r>
              <a:rPr lang="de-DE" smtClean="0"/>
              <a:t>26.05.2021</a:t>
            </a:r>
            <a:endParaRPr lang="de-DE" dirty="0"/>
          </a:p>
        </p:txBody>
      </p:sp>
      <p:sp>
        <p:nvSpPr>
          <p:cNvPr id="4" name="Fußzeilenplatzhalter 3"/>
          <p:cNvSpPr>
            <a:spLocks noGrp="1"/>
          </p:cNvSpPr>
          <p:nvPr>
            <p:ph type="ftr" sz="quarter" idx="11"/>
          </p:nvPr>
        </p:nvSpPr>
        <p:spPr>
          <a:xfrm>
            <a:off x="2195736" y="6433567"/>
            <a:ext cx="4752528" cy="307801"/>
          </a:xfrm>
        </p:spPr>
        <p:txBody>
          <a:bodyPr/>
          <a:lstStyle>
            <a:lvl1pPr>
              <a:defRPr sz="1000"/>
            </a:lvl1pPr>
          </a:lstStyle>
          <a:p>
            <a:r>
              <a:rPr lang="de-DE" smtClean="0"/>
              <a:t>Annette Strauch-Davey, Coffee Lecture FDM Thüringen: "Open Science in allen Facetten."</a:t>
            </a:r>
            <a:endParaRPr lang="de-DE" dirty="0"/>
          </a:p>
        </p:txBody>
      </p:sp>
      <p:sp>
        <p:nvSpPr>
          <p:cNvPr id="6" name="Inhaltsplatzhalter 2"/>
          <p:cNvSpPr>
            <a:spLocks noGrp="1"/>
          </p:cNvSpPr>
          <p:nvPr>
            <p:ph sz="half" idx="1"/>
          </p:nvPr>
        </p:nvSpPr>
        <p:spPr>
          <a:xfrm>
            <a:off x="457200" y="1600200"/>
            <a:ext cx="7571184" cy="4525963"/>
          </a:xfrm>
        </p:spPr>
        <p:txBody>
          <a:bodyPr/>
          <a:lstStyle>
            <a:lvl1pPr marL="0" indent="0">
              <a:buFont typeface="Arial" panose="020B0604020202020204" pitchFamily="34" charset="0"/>
              <a:buNone/>
              <a:defRPr sz="2400"/>
            </a:lvl1pPr>
            <a:lvl2pPr>
              <a:defRPr sz="2000"/>
            </a:lvl2pPr>
            <a:lvl3pPr>
              <a:defRPr sz="1600"/>
            </a:lvl3pPr>
            <a:lvl4pPr>
              <a:defRPr sz="1800"/>
            </a:lvl4pPr>
            <a:lvl5pPr>
              <a:defRPr sz="1400"/>
            </a:lvl5pPr>
            <a:lvl6pPr>
              <a:defRPr sz="12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Foliennummernplatzhalter 5"/>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Tree>
    <p:extLst>
      <p:ext uri="{BB962C8B-B14F-4D97-AF65-F5344CB8AC3E}">
        <p14:creationId xmlns:p14="http://schemas.microsoft.com/office/powerpoint/2010/main" val="1695520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 mit Zwischen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Titelmasterformat durch Klicken bearbeiten </a:t>
            </a:r>
            <a:endParaRPr lang="de-DE" dirty="0"/>
          </a:p>
        </p:txBody>
      </p:sp>
      <p:sp>
        <p:nvSpPr>
          <p:cNvPr id="3" name="Inhaltsplatzhalter 2"/>
          <p:cNvSpPr>
            <a:spLocks noGrp="1"/>
          </p:cNvSpPr>
          <p:nvPr>
            <p:ph idx="1" hasCustomPrompt="1"/>
          </p:nvPr>
        </p:nvSpPr>
        <p:spPr>
          <a:xfrm>
            <a:off x="467544" y="2276872"/>
            <a:ext cx="7560840" cy="3849291"/>
          </a:xfrm>
        </p:spPr>
        <p:txBody>
          <a:bodyPr>
            <a:noAutofit/>
          </a:bodyPr>
          <a:lstStyle>
            <a:lvl1pPr>
              <a:defRPr sz="2400"/>
            </a:lvl1pPr>
            <a:lvl2pPr marL="742950" indent="-285750">
              <a:buFont typeface="Arial" panose="020B0604020202020204" pitchFamily="34" charset="0"/>
              <a:buChar char="•"/>
              <a:defRPr sz="2000"/>
            </a:lvl2pPr>
            <a:lvl3pPr>
              <a:defRPr sz="1600"/>
            </a:lvl3pPr>
            <a:lvl4pPr marL="1714500" indent="-342900">
              <a:buFont typeface="Arial" panose="020B0604020202020204" pitchFamily="34" charset="0"/>
              <a:buChar char="•"/>
              <a:defRPr sz="1400"/>
            </a:lvl4pPr>
            <a:lvl5pPr marL="2057400" indent="-228600">
              <a:buFont typeface="Arial" panose="020B0604020202020204" pitchFamily="34" charset="0"/>
              <a:buChar char="•"/>
              <a:defRPr sz="1200"/>
            </a:lvl5pPr>
          </a:lstStyle>
          <a:p>
            <a:pPr lvl="0"/>
            <a:r>
              <a:rPr lang="de-DE" dirty="0" smtClean="0"/>
              <a:t>Textmasterformat bearbeiten </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p>
            <a:r>
              <a:rPr lang="de-DE" smtClean="0"/>
              <a:t>26.05.2021</a:t>
            </a:r>
            <a:endParaRPr lang="de-DE" dirty="0"/>
          </a:p>
        </p:txBody>
      </p:sp>
      <p:sp>
        <p:nvSpPr>
          <p:cNvPr id="5" name="Fußzeilenplatzhalter 4"/>
          <p:cNvSpPr>
            <a:spLocks noGrp="1"/>
          </p:cNvSpPr>
          <p:nvPr>
            <p:ph type="ftr" sz="quarter" idx="11"/>
          </p:nvPr>
        </p:nvSpPr>
        <p:spPr/>
        <p:txBody>
          <a:bodyPr/>
          <a:lstStyle/>
          <a:p>
            <a:r>
              <a:rPr lang="de-DE" smtClean="0"/>
              <a:t>Annette Strauch-Davey, Coffee Lecture FDM Thüringen: "Open Science in allen Facetten."</a:t>
            </a:r>
            <a:endParaRPr lang="de-DE"/>
          </a:p>
        </p:txBody>
      </p:sp>
      <p:sp>
        <p:nvSpPr>
          <p:cNvPr id="6" name="Foliennummernplatzhalter 5"/>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
        <p:nvSpPr>
          <p:cNvPr id="8" name="Rechteck 7"/>
          <p:cNvSpPr/>
          <p:nvPr userDrawn="1"/>
        </p:nvSpPr>
        <p:spPr>
          <a:xfrm>
            <a:off x="467544" y="1700808"/>
            <a:ext cx="820891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platzhalter 8"/>
          <p:cNvSpPr>
            <a:spLocks noGrp="1"/>
          </p:cNvSpPr>
          <p:nvPr>
            <p:ph type="body" sz="quarter" idx="13" hasCustomPrompt="1"/>
          </p:nvPr>
        </p:nvSpPr>
        <p:spPr>
          <a:xfrm>
            <a:off x="467544" y="1628428"/>
            <a:ext cx="7560444" cy="576808"/>
          </a:xfrm>
        </p:spPr>
        <p:txBody>
          <a:bodyPr>
            <a:noAutofit/>
          </a:bodyPr>
          <a:lstStyle>
            <a:lvl1pPr>
              <a:defRPr sz="2800">
                <a:solidFill>
                  <a:schemeClr val="tx1"/>
                </a:solidFill>
              </a:defRPr>
            </a:lvl1pPr>
          </a:lstStyle>
          <a:p>
            <a:pPr lvl="0"/>
            <a:r>
              <a:rPr lang="de-DE" dirty="0" smtClean="0"/>
              <a:t>Zwischenüberschrift</a:t>
            </a:r>
            <a:endParaRPr lang="de-DE" dirty="0"/>
          </a:p>
        </p:txBody>
      </p:sp>
    </p:spTree>
    <p:extLst>
      <p:ext uri="{BB962C8B-B14F-4D97-AF65-F5344CB8AC3E}">
        <p14:creationId xmlns:p14="http://schemas.microsoft.com/office/powerpoint/2010/main" val="16270834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p:txBody>
          <a:bodyPr/>
          <a:lstStyle/>
          <a:p>
            <a:r>
              <a:rPr lang="de-DE" smtClean="0"/>
              <a:t>26.05.2021</a:t>
            </a:r>
            <a:endParaRPr lang="de-DE" dirty="0"/>
          </a:p>
        </p:txBody>
      </p:sp>
      <p:sp>
        <p:nvSpPr>
          <p:cNvPr id="4" name="Fußzeilenplatzhalter 3"/>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5" name="Foliennummernplatzhalter 4"/>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pPr/>
              <a:t>‹Nr.›</a:t>
            </a:fld>
            <a:endParaRPr lang="de-DE" dirty="0"/>
          </a:p>
        </p:txBody>
      </p:sp>
    </p:spTree>
    <p:extLst>
      <p:ext uri="{BB962C8B-B14F-4D97-AF65-F5344CB8AC3E}">
        <p14:creationId xmlns:p14="http://schemas.microsoft.com/office/powerpoint/2010/main" val="34234853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400"/>
            </a:lvl1pPr>
            <a:lvl2pPr>
              <a:defRPr sz="2000"/>
            </a:lvl2pPr>
            <a:lvl3pPr>
              <a:defRPr sz="1600"/>
            </a:lvl3pPr>
            <a:lvl4pPr>
              <a:defRPr sz="1800"/>
            </a:lvl4pPr>
            <a:lvl5pPr>
              <a:defRPr sz="1400"/>
            </a:lvl5pPr>
            <a:lvl6pPr>
              <a:defRPr sz="12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600200"/>
            <a:ext cx="4038600" cy="4525963"/>
          </a:xfrm>
        </p:spPr>
        <p:txBody>
          <a:bodyPr/>
          <a:lstStyle>
            <a:lvl1pPr>
              <a:defRPr sz="2400"/>
            </a:lvl1pPr>
            <a:lvl2pPr>
              <a:defRPr sz="2000"/>
            </a:lvl2pPr>
            <a:lvl3pPr>
              <a:defRPr sz="1600"/>
            </a:lvl3pPr>
            <a:lvl4pPr>
              <a:defRPr sz="1400"/>
            </a:lvl4pPr>
            <a:lvl5pPr>
              <a:defRPr sz="12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Datumsplatzhalter 4"/>
          <p:cNvSpPr>
            <a:spLocks noGrp="1"/>
          </p:cNvSpPr>
          <p:nvPr>
            <p:ph type="dt" sz="half" idx="10"/>
          </p:nvPr>
        </p:nvSpPr>
        <p:spPr/>
        <p:txBody>
          <a:bodyPr/>
          <a:lstStyle/>
          <a:p>
            <a:r>
              <a:rPr lang="de-DE" smtClean="0"/>
              <a:t>26.05.2021</a:t>
            </a:r>
            <a:endParaRPr lang="de-DE"/>
          </a:p>
        </p:txBody>
      </p:sp>
      <p:sp>
        <p:nvSpPr>
          <p:cNvPr id="6" name="Fußzeilenplatzhalter 5"/>
          <p:cNvSpPr>
            <a:spLocks noGrp="1"/>
          </p:cNvSpPr>
          <p:nvPr>
            <p:ph type="ftr" sz="quarter" idx="11"/>
          </p:nvPr>
        </p:nvSpPr>
        <p:spPr/>
        <p:txBody>
          <a:bodyPr/>
          <a:lstStyle/>
          <a:p>
            <a:r>
              <a:rPr lang="de-DE" smtClean="0"/>
              <a:t>Annette Strauch-Davey, Coffee Lecture FDM Thüringen: "Open Science in allen Facetten."</a:t>
            </a:r>
            <a:endParaRPr lang="de-DE"/>
          </a:p>
        </p:txBody>
      </p:sp>
      <p:sp>
        <p:nvSpPr>
          <p:cNvPr id="7" name="Foliennummernplatzhalter 6"/>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Tree>
    <p:extLst>
      <p:ext uri="{BB962C8B-B14F-4D97-AF65-F5344CB8AC3E}">
        <p14:creationId xmlns:p14="http://schemas.microsoft.com/office/powerpoint/2010/main" val="937663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26.05.2021</a:t>
            </a:r>
            <a:endParaRPr lang="de-DE"/>
          </a:p>
        </p:txBody>
      </p:sp>
      <p:sp>
        <p:nvSpPr>
          <p:cNvPr id="3" name="Fußzeilenplatzhalter 2"/>
          <p:cNvSpPr>
            <a:spLocks noGrp="1"/>
          </p:cNvSpPr>
          <p:nvPr>
            <p:ph type="ftr" sz="quarter" idx="11"/>
          </p:nvPr>
        </p:nvSpPr>
        <p:spPr/>
        <p:txBody>
          <a:bodyPr/>
          <a:lstStyle/>
          <a:p>
            <a:r>
              <a:rPr lang="de-DE" smtClean="0"/>
              <a:t>Annette Strauch-Davey, Coffee Lecture FDM Thüringen: "Open Science in allen Facetten."</a:t>
            </a:r>
            <a:endParaRPr lang="de-DE"/>
          </a:p>
        </p:txBody>
      </p:sp>
      <p:sp>
        <p:nvSpPr>
          <p:cNvPr id="4" name="Foliennummernplatzhalter 3"/>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Tree>
    <p:extLst>
      <p:ext uri="{BB962C8B-B14F-4D97-AF65-F5344CB8AC3E}">
        <p14:creationId xmlns:p14="http://schemas.microsoft.com/office/powerpoint/2010/main" val="34745555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5240" y="4964907"/>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26.05.2021</a:t>
            </a:r>
            <a:endParaRPr lang="de-DE"/>
          </a:p>
        </p:txBody>
      </p:sp>
      <p:sp>
        <p:nvSpPr>
          <p:cNvPr id="6" name="Fußzeilenplatzhalter 5"/>
          <p:cNvSpPr>
            <a:spLocks noGrp="1"/>
          </p:cNvSpPr>
          <p:nvPr>
            <p:ph type="ftr" sz="quarter" idx="11"/>
          </p:nvPr>
        </p:nvSpPr>
        <p:spPr/>
        <p:txBody>
          <a:bodyPr/>
          <a:lstStyle/>
          <a:p>
            <a:r>
              <a:rPr lang="de-DE" smtClean="0"/>
              <a:t>Annette Strauch-Davey, Coffee Lecture FDM Thüringen: "Open Science in allen Facetten."</a:t>
            </a:r>
            <a:endParaRPr lang="de-DE"/>
          </a:p>
        </p:txBody>
      </p:sp>
      <p:sp>
        <p:nvSpPr>
          <p:cNvPr id="7" name="Foliennummernplatzhalter 6"/>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Tree>
    <p:extLst>
      <p:ext uri="{BB962C8B-B14F-4D97-AF65-F5344CB8AC3E}">
        <p14:creationId xmlns:p14="http://schemas.microsoft.com/office/powerpoint/2010/main" val="96173233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306071" cy="1362075"/>
          </a:xfrm>
        </p:spPr>
        <p:txBody>
          <a:bodyPr anchor="t"/>
          <a:lstStyle>
            <a:lvl1pPr algn="l">
              <a:defRPr sz="2800" b="0" cap="all"/>
            </a:lvl1pPr>
          </a:lstStyle>
          <a:p>
            <a:r>
              <a:rPr lang="de-DE" smtClean="0"/>
              <a:t>Titelmasterformat durch Klicken bearbeiten</a:t>
            </a:r>
            <a:endParaRPr lang="de-DE" dirty="0"/>
          </a:p>
        </p:txBody>
      </p:sp>
      <p:sp>
        <p:nvSpPr>
          <p:cNvPr id="3" name="Textplatzhalter 2"/>
          <p:cNvSpPr>
            <a:spLocks noGrp="1"/>
          </p:cNvSpPr>
          <p:nvPr>
            <p:ph type="body" idx="1"/>
          </p:nvPr>
        </p:nvSpPr>
        <p:spPr>
          <a:xfrm>
            <a:off x="722313" y="2906713"/>
            <a:ext cx="730607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t>26.05.2021</a:t>
            </a:r>
            <a:endParaRPr lang="de-DE"/>
          </a:p>
        </p:txBody>
      </p:sp>
      <p:sp>
        <p:nvSpPr>
          <p:cNvPr id="5" name="Fußzeilenplatzhalter 4"/>
          <p:cNvSpPr>
            <a:spLocks noGrp="1"/>
          </p:cNvSpPr>
          <p:nvPr>
            <p:ph type="ftr" sz="quarter" idx="11"/>
          </p:nvPr>
        </p:nvSpPr>
        <p:spPr/>
        <p:txBody>
          <a:bodyPr/>
          <a:lstStyle/>
          <a:p>
            <a:r>
              <a:rPr lang="de-DE" smtClean="0"/>
              <a:t>Annette Strauch-Davey, Coffee Lecture FDM Thüringen: "Open Science in allen Facetten."</a:t>
            </a:r>
            <a:endParaRPr lang="de-DE"/>
          </a:p>
        </p:txBody>
      </p:sp>
      <p:sp>
        <p:nvSpPr>
          <p:cNvPr id="6" name="Foliennummernplatzhalter 5"/>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Tree>
    <p:extLst>
      <p:ext uri="{BB962C8B-B14F-4D97-AF65-F5344CB8AC3E}">
        <p14:creationId xmlns:p14="http://schemas.microsoft.com/office/powerpoint/2010/main" val="109324093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a:xfrm>
            <a:off x="184433" y="6433567"/>
            <a:ext cx="3379455" cy="365125"/>
          </a:xfrm>
        </p:spPr>
        <p:txBody>
          <a:bodyPr/>
          <a:lstStyle/>
          <a:p>
            <a:r>
              <a:rPr lang="de-DE" smtClean="0"/>
              <a:t>26.05.2021</a:t>
            </a:r>
            <a:endParaRPr lang="de-DE" dirty="0"/>
          </a:p>
        </p:txBody>
      </p:sp>
      <p:sp>
        <p:nvSpPr>
          <p:cNvPr id="4" name="Fußzeilenplatzhalter 3"/>
          <p:cNvSpPr>
            <a:spLocks noGrp="1"/>
          </p:cNvSpPr>
          <p:nvPr>
            <p:ph type="ftr" sz="quarter" idx="11"/>
          </p:nvPr>
        </p:nvSpPr>
        <p:spPr>
          <a:xfrm>
            <a:off x="2195736" y="6433567"/>
            <a:ext cx="4752528" cy="307801"/>
          </a:xfrm>
        </p:spPr>
        <p:txBody>
          <a:bodyPr/>
          <a:lstStyle>
            <a:lvl1pPr>
              <a:defRPr sz="1000"/>
            </a:lvl1pPr>
          </a:lstStyle>
          <a:p>
            <a:r>
              <a:rPr lang="de-DE" smtClean="0"/>
              <a:t>Annette Strauch-Davey, Coffee Lecture FDM Thüringen: "Open Science in allen Facetten."</a:t>
            </a:r>
            <a:endParaRPr lang="de-DE" dirty="0"/>
          </a:p>
        </p:txBody>
      </p:sp>
      <p:sp>
        <p:nvSpPr>
          <p:cNvPr id="6" name="Inhaltsplatzhalter 2"/>
          <p:cNvSpPr>
            <a:spLocks noGrp="1"/>
          </p:cNvSpPr>
          <p:nvPr>
            <p:ph sz="half" idx="1"/>
          </p:nvPr>
        </p:nvSpPr>
        <p:spPr>
          <a:xfrm>
            <a:off x="457200" y="1600200"/>
            <a:ext cx="7571184" cy="4525963"/>
          </a:xfrm>
        </p:spPr>
        <p:txBody>
          <a:bodyPr/>
          <a:lstStyle>
            <a:lvl1pPr marL="0" indent="0">
              <a:buFont typeface="Arial" panose="020B0604020202020204" pitchFamily="34" charset="0"/>
              <a:buNone/>
              <a:defRPr sz="2400"/>
            </a:lvl1pPr>
            <a:lvl2pPr>
              <a:defRPr sz="2000"/>
            </a:lvl2pPr>
            <a:lvl3pPr>
              <a:defRPr sz="1600"/>
            </a:lvl3pPr>
            <a:lvl4pPr>
              <a:defRPr sz="1800"/>
            </a:lvl4pPr>
            <a:lvl5pPr>
              <a:defRPr sz="1400"/>
            </a:lvl5pPr>
            <a:lvl6pPr>
              <a:defRPr sz="12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Foliennummernplatzhalter 5"/>
          <p:cNvSpPr>
            <a:spLocks noGrp="1"/>
          </p:cNvSpPr>
          <p:nvPr>
            <p:ph type="sldNum" sz="quarter" idx="12"/>
          </p:nvPr>
        </p:nvSpPr>
        <p:spPr>
          <a:xfrm>
            <a:off x="7483152" y="6433567"/>
            <a:ext cx="1378496" cy="365125"/>
          </a:xfrm>
          <a:prstGeom prst="rect">
            <a:avLst/>
          </a:prstGeom>
        </p:spPr>
        <p:txBody>
          <a:bodyPr/>
          <a:lstStyle/>
          <a:p>
            <a:fld id="{1B2FA0FF-ED3C-4AB6-94B4-54922A2A1827}" type="slidenum">
              <a:rPr lang="de-DE" smtClean="0"/>
              <a:t>‹Nr.›</a:t>
            </a:fld>
            <a:endParaRPr lang="de-DE"/>
          </a:p>
        </p:txBody>
      </p:sp>
    </p:spTree>
    <p:extLst>
      <p:ext uri="{BB962C8B-B14F-4D97-AF65-F5344CB8AC3E}">
        <p14:creationId xmlns:p14="http://schemas.microsoft.com/office/powerpoint/2010/main" val="29601038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p:nvSpPr>
        <p:spPr>
          <a:xfrm>
            <a:off x="978" y="6413797"/>
            <a:ext cx="9144000" cy="40466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2" name="Titelplatzhalter 1"/>
          <p:cNvSpPr>
            <a:spLocks noGrp="1"/>
          </p:cNvSpPr>
          <p:nvPr>
            <p:ph type="title"/>
          </p:nvPr>
        </p:nvSpPr>
        <p:spPr>
          <a:xfrm>
            <a:off x="457200" y="274638"/>
            <a:ext cx="7571184" cy="1143000"/>
          </a:xfrm>
          <a:prstGeom prst="rect">
            <a:avLst/>
          </a:prstGeom>
        </p:spPr>
        <p:txBody>
          <a:bodyPr vert="horz" lIns="91440" tIns="45720" rIns="91440" bIns="45720" rtlCol="0" anchor="t">
            <a:noAutofit/>
          </a:bodyPr>
          <a:lstStyle/>
          <a:p>
            <a:r>
              <a:rPr lang="de-DE" dirty="0" smtClean="0"/>
              <a:t>Titel</a:t>
            </a:r>
            <a:endParaRPr lang="de-DE" dirty="0"/>
          </a:p>
        </p:txBody>
      </p:sp>
      <p:sp>
        <p:nvSpPr>
          <p:cNvPr id="3" name="Textplatzhalter 2"/>
          <p:cNvSpPr>
            <a:spLocks noGrp="1"/>
          </p:cNvSpPr>
          <p:nvPr>
            <p:ph type="body" idx="1"/>
          </p:nvPr>
        </p:nvSpPr>
        <p:spPr>
          <a:xfrm>
            <a:off x="457200" y="1600200"/>
            <a:ext cx="7571184" cy="4525963"/>
          </a:xfrm>
          <a:prstGeom prst="rect">
            <a:avLst/>
          </a:prstGeom>
        </p:spPr>
        <p:txBody>
          <a:bodyPr vert="horz" lIns="91440" tIns="45720" rIns="91440" bIns="45720" rtlCol="0">
            <a:normAutofit/>
          </a:bodyPr>
          <a:lstStyle/>
          <a:p>
            <a:pPr lvl="0"/>
            <a:endParaRPr lang="de-DE" dirty="0"/>
          </a:p>
        </p:txBody>
      </p:sp>
      <p:sp>
        <p:nvSpPr>
          <p:cNvPr id="4" name="Datumsplatzhalter 3"/>
          <p:cNvSpPr>
            <a:spLocks noGrp="1"/>
          </p:cNvSpPr>
          <p:nvPr>
            <p:ph type="dt" sz="half" idx="2"/>
          </p:nvPr>
        </p:nvSpPr>
        <p:spPr>
          <a:xfrm>
            <a:off x="184433" y="6433567"/>
            <a:ext cx="2371343" cy="365125"/>
          </a:xfrm>
          <a:prstGeom prst="rect">
            <a:avLst/>
          </a:prstGeom>
        </p:spPr>
        <p:txBody>
          <a:bodyPr vert="horz" lIns="91440" tIns="45720" rIns="91440" bIns="45720" rtlCol="0" anchor="ctr"/>
          <a:lstStyle>
            <a:lvl1pPr algn="l">
              <a:defRPr sz="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de-DE" smtClean="0"/>
              <a:t>26.05.2021</a:t>
            </a:r>
            <a:endParaRPr lang="de-DE" dirty="0"/>
          </a:p>
        </p:txBody>
      </p:sp>
      <p:sp>
        <p:nvSpPr>
          <p:cNvPr id="5" name="Fußzeilenplatzhalter 4"/>
          <p:cNvSpPr>
            <a:spLocks noGrp="1"/>
          </p:cNvSpPr>
          <p:nvPr>
            <p:ph type="ftr" sz="quarter" idx="3"/>
          </p:nvPr>
        </p:nvSpPr>
        <p:spPr>
          <a:xfrm>
            <a:off x="2591780" y="6433567"/>
            <a:ext cx="3960440" cy="365125"/>
          </a:xfrm>
          <a:prstGeom prst="rect">
            <a:avLst/>
          </a:prstGeom>
        </p:spPr>
        <p:txBody>
          <a:bodyPr vert="horz" lIns="91440" tIns="45720" rIns="91440" bIns="45720" rtlCol="0" anchor="ctr"/>
          <a:lstStyle>
            <a:lvl1pPr algn="ctr">
              <a:defRPr sz="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de-DE" smtClean="0"/>
              <a:t>Annette Strauch-Davey, Coffee Lecture FDM Thüringen: "Open Science in allen Facetten."</a:t>
            </a:r>
            <a:endParaRPr lang="de-DE" dirty="0"/>
          </a:p>
        </p:txBody>
      </p:sp>
      <p:sp>
        <p:nvSpPr>
          <p:cNvPr id="9" name="Foliennummernplatzhalter 5"/>
          <p:cNvSpPr>
            <a:spLocks noGrp="1"/>
          </p:cNvSpPr>
          <p:nvPr>
            <p:ph type="sldNum" sz="quarter" idx="4"/>
          </p:nvPr>
        </p:nvSpPr>
        <p:spPr>
          <a:xfrm>
            <a:off x="7483152" y="6433567"/>
            <a:ext cx="1378496" cy="365125"/>
          </a:xfrm>
          <a:prstGeom prst="rect">
            <a:avLst/>
          </a:prstGeom>
        </p:spPr>
        <p:txBody>
          <a:bodyPr anchor="ctr"/>
          <a:lstStyle>
            <a:lvl1pPr algn="r">
              <a:defRPr sz="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1B2FA0FF-ED3C-4AB6-94B4-54922A2A1827}" type="slidenum">
              <a:rPr lang="de-DE" smtClean="0"/>
              <a:pPr/>
              <a:t>‹Nr.›</a:t>
            </a:fld>
            <a:endParaRPr lang="de-DE"/>
          </a:p>
        </p:txBody>
      </p:sp>
      <p:pic>
        <p:nvPicPr>
          <p:cNvPr id="6" name="Grafik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236296" y="274638"/>
            <a:ext cx="1764000" cy="364443"/>
          </a:xfrm>
          <a:prstGeom prst="rect">
            <a:avLst/>
          </a:prstGeom>
        </p:spPr>
      </p:pic>
    </p:spTree>
    <p:extLst>
      <p:ext uri="{BB962C8B-B14F-4D97-AF65-F5344CB8AC3E}">
        <p14:creationId xmlns:p14="http://schemas.microsoft.com/office/powerpoint/2010/main" val="306708228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9" r:id="rId4"/>
    <p:sldLayoutId id="2147483652" r:id="rId5"/>
    <p:sldLayoutId id="2147483655" r:id="rId6"/>
    <p:sldLayoutId id="2147483657" r:id="rId7"/>
    <p:sldLayoutId id="2147483651" r:id="rId8"/>
    <p:sldLayoutId id="2147483696" r:id="rId9"/>
  </p:sldLayoutIdLst>
  <p:timing>
    <p:tnLst>
      <p:par>
        <p:cTn id="1" dur="indefinite" restart="never" nodeType="tmRoot"/>
      </p:par>
    </p:tnLst>
  </p:timing>
  <p:hf hdr="0"/>
  <p:txStyles>
    <p:titleStyle>
      <a:lvl1pPr algn="l" defTabSz="914400" rtl="0" eaLnBrk="1" latinLnBrk="0" hangingPunct="1">
        <a:spcBef>
          <a:spcPct val="0"/>
        </a:spcBef>
        <a:buNone/>
        <a:defRPr sz="28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www.ugent.be/en/research/datamanagement/after-research/fair-data.htm"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os.helmholtz.de/open-science-in-der-helmholtz-gemeinschaft/nationale-internationale-vernetzung/grn/" TargetMode="External"/><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s://sparceurope.org/" TargetMode="External"/><Relationship Id="rId4" Type="http://schemas.openxmlformats.org/officeDocument/2006/relationships/hyperlink" Target="https://reproducibilitynetwork.d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c.europa.eu/research/openscience/pdf/realising_the_european_open_science_cloud_2016.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eosc-portal.eu/"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www.fosteropenscience.eu/foster-taxonomy/open-science-definition" TargetMode="External"/><Relationship Id="rId4" Type="http://schemas.openxmlformats.org/officeDocument/2006/relationships/hyperlink" Target="https://www.news.uzh.ch/de/articles/2020/Open-Science-Kampagne.html"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5.jpeg"/><Relationship Id="rId5" Type="http://schemas.openxmlformats.org/officeDocument/2006/relationships/image" Target="../media/image21.png"/><Relationship Id="rId10" Type="http://schemas.openxmlformats.org/officeDocument/2006/relationships/hyperlink" Target="https://commons.wikimedia.org/wiki/File:Open_Science_Logo.jpg" TargetMode="External"/><Relationship Id="rId4" Type="http://schemas.openxmlformats.org/officeDocument/2006/relationships/hyperlink" Target="https://www.slub-dresden.de/mitmachen/slub-open-science-lab/" TargetMode="External"/><Relationship Id="rId9" Type="http://schemas.openxmlformats.org/officeDocument/2006/relationships/hyperlink" Target="https://www.ugent.be/en/research/datamanagement/after-research/fair-data.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hyperlink" Target="https://libereurope.eu/article/open-science-skills-diagram/" TargetMode="External"/><Relationship Id="rId4" Type="http://schemas.openxmlformats.org/officeDocument/2006/relationships/hyperlink" Target="http://doi.org/10.5281/zenodo.3702249"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32.jpg"/><Relationship Id="rId13" Type="http://schemas.openxmlformats.org/officeDocument/2006/relationships/image" Target="../media/image37.png"/><Relationship Id="rId3" Type="http://schemas.openxmlformats.org/officeDocument/2006/relationships/image" Target="../media/image28.png"/><Relationship Id="rId7" Type="http://schemas.openxmlformats.org/officeDocument/2006/relationships/image" Target="../media/image31.png"/><Relationship Id="rId12"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jpg"/><Relationship Id="rId10" Type="http://schemas.openxmlformats.org/officeDocument/2006/relationships/image" Target="../media/image34.png"/><Relationship Id="rId4" Type="http://schemas.openxmlformats.org/officeDocument/2006/relationships/hyperlink" Target="https://www.fosteropenscience.eu/foster-taxonomy/open-science" TargetMode="External"/><Relationship Id="rId9" Type="http://schemas.openxmlformats.org/officeDocument/2006/relationships/image" Target="../media/image33.jpg"/><Relationship Id="rId14" Type="http://schemas.openxmlformats.org/officeDocument/2006/relationships/image" Target="../media/image3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unibe.ch/universitaet/dienstleistungen/universitaetsbibliothek/service/open_science/index_ger.html" TargetMode="External"/><Relationship Id="rId7" Type="http://schemas.openxmlformats.org/officeDocument/2006/relationships/hyperlink" Target="https://ec.europa.eu/research/openscience/pdf/os_skills_wgreport_final.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hyperlink" Target="https://www.uni-hildesheim.de/neuigkeiten/publication-week-202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blogs.sub.uni-hamburg.de/hup/products-page/publikationen/169/" TargetMode="External"/><Relationship Id="rId7"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hyperlink" Target="http://dx.doi.org/10.17613/h5jz-qd2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unibe.ch/universitaet/dienstleistungen/universitaetsbibliothek/service/open_science/index_ger.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forschungsdaten-thueringen.de/veranstaltung/202005-coffee-lecture-de.html"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fosteropenscience.eu/"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doi.org/10.25333/wyrd-n586"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doi.org/10.31222/osf.io/54zx2"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doi.org/10.5281/zenodo.4109242"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doi.org/10.7287/peerj.preprints.2689v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journals.univie.ac.at/index.php/voebm/article/view/2808"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hdl.handle.net/10419/220086"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s://www.ugent.be/en/research/datamanagement/after-research/fair-data.htm" TargetMode="Externa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ugent.be/en/research/datamanagement/after-research/fair-data.ht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fosteropenscience.eu/foster-taxonomy/open-science-definitio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ugent.be/en/research/datamanagement/after-research/fair-data.ht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ugent.be/en/research/datamanagement/after-research/fair-data.ht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oerknowledgecloud.org/archive/e-InfraNet-Open-as-the-Default-Modus-Operandi-for-Research-and-Higher-Education.pdf"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8.jpeg"/><Relationship Id="rId7" Type="http://schemas.openxmlformats.org/officeDocument/2006/relationships/hyperlink" Target="https://creativecommons.org/licenses/by/2.0"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unsplash.com/@bill_oxford?utm_source=unsplash&amp;utm_medium=referral&amp;utm_content=creditCopyText" TargetMode="External"/><Relationship Id="rId5" Type="http://schemas.openxmlformats.org/officeDocument/2006/relationships/image" Target="../media/image9.jpeg"/><Relationship Id="rId4" Type="http://schemas.openxmlformats.org/officeDocument/2006/relationships/hyperlink" Target="https://unsplash.com/@abbiebernet?utm_source=unsplash&amp;utm_medium=referral&amp;utm_content=creditCopyTex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commons.wikimedia.org/w/index.php?curid=15736161" TargetMode="External"/><Relationship Id="rId4" Type="http://schemas.openxmlformats.org/officeDocument/2006/relationships/hyperlink" Target="https://opendefinition.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dfg.de/download/pdf/foerderung/rechtliche_rahmenbedingungen/gute_wissenschaftliche_praxis/kodex_gwp.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s://www.ugent.be/en/research/datamanagement/after-research/fair-data.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2662738"/>
            <a:ext cx="6696744" cy="937712"/>
          </a:xfrm>
        </p:spPr>
        <p:txBody>
          <a:bodyPr/>
          <a:lstStyle/>
          <a:p>
            <a:pPr algn="ctr"/>
            <a:r>
              <a:rPr lang="de-DE" sz="2400" dirty="0" smtClean="0">
                <a:latin typeface="+mn-lt"/>
              </a:rPr>
              <a:t>Open Science in allen Facetten.</a:t>
            </a:r>
            <a:endParaRPr lang="de-DE" sz="2400" dirty="0">
              <a:latin typeface="+mn-lt"/>
            </a:endParaRPr>
          </a:p>
        </p:txBody>
      </p:sp>
      <p:sp>
        <p:nvSpPr>
          <p:cNvPr id="3" name="Untertitel 2"/>
          <p:cNvSpPr>
            <a:spLocks noGrp="1"/>
          </p:cNvSpPr>
          <p:nvPr>
            <p:ph type="subTitle" idx="1"/>
          </p:nvPr>
        </p:nvSpPr>
        <p:spPr>
          <a:xfrm>
            <a:off x="1547664" y="4891800"/>
            <a:ext cx="6224736" cy="746999"/>
          </a:xfrm>
        </p:spPr>
        <p:txBody>
          <a:bodyPr>
            <a:normAutofit fontScale="92500" lnSpcReduction="10000"/>
          </a:bodyPr>
          <a:lstStyle/>
          <a:p>
            <a:r>
              <a:rPr lang="de-DE" dirty="0" smtClean="0">
                <a:latin typeface="+mn-lt"/>
              </a:rPr>
              <a:t>Annette Strauch-</a:t>
            </a:r>
            <a:r>
              <a:rPr lang="de-DE" dirty="0" err="1" smtClean="0">
                <a:latin typeface="+mn-lt"/>
              </a:rPr>
              <a:t>Davey</a:t>
            </a:r>
            <a:r>
              <a:rPr lang="de-DE" dirty="0" smtClean="0">
                <a:latin typeface="+mn-lt"/>
              </a:rPr>
              <a:t>, </a:t>
            </a:r>
            <a:br>
              <a:rPr lang="de-DE" dirty="0" smtClean="0">
                <a:latin typeface="+mn-lt"/>
              </a:rPr>
            </a:br>
            <a:r>
              <a:rPr lang="de-DE" dirty="0" smtClean="0">
                <a:latin typeface="+mn-lt"/>
              </a:rPr>
              <a:t>Stiftung Universität Hildesheim, UB Hildesheim</a:t>
            </a:r>
          </a:p>
          <a:p>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80112" y="657091"/>
            <a:ext cx="2048357" cy="201035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3608" y="892243"/>
            <a:ext cx="2376264" cy="1710260"/>
          </a:xfrm>
          <a:prstGeom prst="rect">
            <a:avLst/>
          </a:prstGeom>
        </p:spPr>
      </p:pic>
      <p:sp>
        <p:nvSpPr>
          <p:cNvPr id="8" name="Rechteck 7"/>
          <p:cNvSpPr/>
          <p:nvPr/>
        </p:nvSpPr>
        <p:spPr>
          <a:xfrm flipH="1">
            <a:off x="5839892" y="6017121"/>
            <a:ext cx="2260498" cy="246221"/>
          </a:xfrm>
          <a:prstGeom prst="rect">
            <a:avLst/>
          </a:prstGeom>
        </p:spPr>
        <p:txBody>
          <a:bodyPr wrap="square">
            <a:spAutoFit/>
          </a:bodyPr>
          <a:lstStyle/>
          <a:p>
            <a:r>
              <a:rPr lang="de-DE" sz="1000" dirty="0" smtClean="0"/>
              <a:t>Bilder: </a:t>
            </a:r>
            <a:r>
              <a:rPr lang="de-DE" sz="1000" dirty="0" smtClean="0">
                <a:hlinkClick r:id="rId5"/>
              </a:rPr>
              <a:t>Patrick </a:t>
            </a:r>
            <a:r>
              <a:rPr lang="de-DE" sz="1000" dirty="0" err="1" smtClean="0">
                <a:hlinkClick r:id="rId5"/>
              </a:rPr>
              <a:t>Hochstenbach</a:t>
            </a:r>
            <a:endParaRPr lang="de-DE" sz="1000" dirty="0"/>
          </a:p>
        </p:txBody>
      </p:sp>
      <p:sp>
        <p:nvSpPr>
          <p:cNvPr id="9" name="Rechteck 8"/>
          <p:cNvSpPr/>
          <p:nvPr/>
        </p:nvSpPr>
        <p:spPr>
          <a:xfrm rot="10800000" flipV="1">
            <a:off x="1475656" y="3835680"/>
            <a:ext cx="7128792" cy="861774"/>
          </a:xfrm>
          <a:prstGeom prst="rect">
            <a:avLst/>
          </a:prstGeom>
        </p:spPr>
        <p:txBody>
          <a:bodyPr wrap="square">
            <a:spAutoFit/>
          </a:bodyPr>
          <a:lstStyle/>
          <a:p>
            <a:r>
              <a:rPr lang="it-IT" sz="1600" dirty="0" smtClean="0">
                <a:solidFill>
                  <a:schemeClr val="accent6">
                    <a:lumMod val="75000"/>
                  </a:schemeClr>
                </a:solidFill>
              </a:rPr>
              <a:t>Coffee </a:t>
            </a:r>
            <a:r>
              <a:rPr lang="it-IT" sz="1600" dirty="0" err="1" smtClean="0">
                <a:solidFill>
                  <a:schemeClr val="accent6">
                    <a:lumMod val="75000"/>
                  </a:schemeClr>
                </a:solidFill>
              </a:rPr>
              <a:t>Lecture</a:t>
            </a:r>
            <a:r>
              <a:rPr lang="it-IT" sz="1600" dirty="0" smtClean="0">
                <a:solidFill>
                  <a:schemeClr val="accent6">
                    <a:lumMod val="75000"/>
                  </a:schemeClr>
                </a:solidFill>
              </a:rPr>
              <a:t>,</a:t>
            </a:r>
            <a:r>
              <a:rPr lang="de-DE" sz="1600" b="1" dirty="0"/>
              <a:t> </a:t>
            </a:r>
            <a:r>
              <a:rPr lang="de-DE" sz="1600" b="1" dirty="0">
                <a:solidFill>
                  <a:srgbClr val="00B050"/>
                </a:solidFill>
              </a:rPr>
              <a:t>Thüringer </a:t>
            </a:r>
            <a:r>
              <a:rPr lang="de-DE" sz="1600" b="1" dirty="0" smtClean="0">
                <a:solidFill>
                  <a:srgbClr val="00B050"/>
                </a:solidFill>
              </a:rPr>
              <a:t>Kompetenznetzwerk </a:t>
            </a:r>
            <a:r>
              <a:rPr lang="de-DE" sz="1600" b="1" dirty="0">
                <a:solidFill>
                  <a:srgbClr val="00B050"/>
                </a:solidFill>
              </a:rPr>
              <a:t>Forschungsdatenmanagement (TKFDM</a:t>
            </a:r>
            <a:r>
              <a:rPr lang="de-DE" sz="1600" b="1" dirty="0" smtClean="0">
                <a:solidFill>
                  <a:srgbClr val="00B050"/>
                </a:solidFill>
              </a:rPr>
              <a:t>)</a:t>
            </a:r>
            <a:r>
              <a:rPr lang="it-IT" sz="1600" dirty="0" smtClean="0">
                <a:solidFill>
                  <a:schemeClr val="accent6">
                    <a:lumMod val="75000"/>
                  </a:schemeClr>
                </a:solidFill>
              </a:rPr>
              <a:t>, </a:t>
            </a:r>
            <a:r>
              <a:rPr lang="it-IT" sz="1600" b="1" dirty="0">
                <a:solidFill>
                  <a:schemeClr val="accent6">
                    <a:lumMod val="75000"/>
                  </a:schemeClr>
                </a:solidFill>
              </a:rPr>
              <a:t>26. Mai </a:t>
            </a:r>
            <a:r>
              <a:rPr lang="it-IT" sz="1600" b="1" dirty="0" smtClean="0">
                <a:solidFill>
                  <a:schemeClr val="accent6">
                    <a:lumMod val="75000"/>
                  </a:schemeClr>
                </a:solidFill>
              </a:rPr>
              <a:t>2021, </a:t>
            </a:r>
            <a:r>
              <a:rPr lang="it-IT" sz="1600" b="1" dirty="0">
                <a:solidFill>
                  <a:schemeClr val="accent6">
                    <a:lumMod val="75000"/>
                  </a:schemeClr>
                </a:solidFill>
              </a:rPr>
              <a:t>14:00 </a:t>
            </a:r>
            <a:r>
              <a:rPr lang="it-IT" sz="1600" b="1" dirty="0" err="1">
                <a:solidFill>
                  <a:schemeClr val="accent6">
                    <a:lumMod val="75000"/>
                  </a:schemeClr>
                </a:solidFill>
              </a:rPr>
              <a:t>Uhr</a:t>
            </a:r>
            <a:r>
              <a:rPr lang="it-IT" sz="1600" b="1" dirty="0">
                <a:solidFill>
                  <a:schemeClr val="accent6">
                    <a:lumMod val="75000"/>
                  </a:schemeClr>
                </a:solidFill>
              </a:rPr>
              <a:t> </a:t>
            </a:r>
          </a:p>
          <a:p>
            <a:endParaRPr lang="de-DE" b="1" i="1" dirty="0"/>
          </a:p>
        </p:txBody>
      </p:sp>
    </p:spTree>
    <p:extLst>
      <p:ext uri="{BB962C8B-B14F-4D97-AF65-F5344CB8AC3E}">
        <p14:creationId xmlns:p14="http://schemas.microsoft.com/office/powerpoint/2010/main" val="4023713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1. Open Science an einer Hochschule</a:t>
            </a:r>
          </a:p>
        </p:txBody>
      </p:sp>
      <p:sp>
        <p:nvSpPr>
          <p:cNvPr id="8" name="Datumsplatzhalter 7"/>
          <p:cNvSpPr>
            <a:spLocks noGrp="1"/>
          </p:cNvSpPr>
          <p:nvPr>
            <p:ph type="dt" sz="half" idx="10"/>
          </p:nvPr>
        </p:nvSpPr>
        <p:spPr/>
        <p:txBody>
          <a:bodyPr/>
          <a:lstStyle/>
          <a:p>
            <a:r>
              <a:rPr lang="de-DE" smtClean="0"/>
              <a:t>26.05.2021</a:t>
            </a:r>
            <a:endParaRPr lang="de-DE" dirty="0"/>
          </a:p>
        </p:txBody>
      </p:sp>
      <p:sp>
        <p:nvSpPr>
          <p:cNvPr id="10" name="Fußzeilenplatzhalter 9"/>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endParaRPr lang="en-US" b="1" dirty="0">
              <a:latin typeface="+mn-lt"/>
            </a:endParaRPr>
          </a:p>
          <a:p>
            <a:pPr lvl="1" indent="0">
              <a:buNone/>
            </a:pPr>
            <a:endParaRPr lang="en-US" sz="2400" dirty="0">
              <a:latin typeface="+mn-lt"/>
            </a:endParaRPr>
          </a:p>
          <a:p>
            <a:pPr lvl="1" indent="0">
              <a:buNone/>
            </a:pPr>
            <a:endParaRPr lang="en-US" sz="2400" dirty="0">
              <a:latin typeface="+mn-lt"/>
            </a:endParaRPr>
          </a:p>
          <a:p>
            <a:pPr lvl="1" indent="0">
              <a:buNone/>
            </a:pPr>
            <a:endParaRPr lang="en-US" sz="2400" dirty="0" smtClean="0">
              <a:latin typeface="+mn-lt"/>
            </a:endParaRPr>
          </a:p>
        </p:txBody>
      </p:sp>
      <p:sp>
        <p:nvSpPr>
          <p:cNvPr id="14" name="Foliennummernplatzhalter 13"/>
          <p:cNvSpPr>
            <a:spLocks noGrp="1"/>
          </p:cNvSpPr>
          <p:nvPr>
            <p:ph type="sldNum" sz="quarter" idx="12"/>
          </p:nvPr>
        </p:nvSpPr>
        <p:spPr/>
        <p:txBody>
          <a:bodyPr/>
          <a:lstStyle/>
          <a:p>
            <a:fld id="{1B2FA0FF-ED3C-4AB6-94B4-54922A2A1827}" type="slidenum">
              <a:rPr lang="de-DE" smtClean="0"/>
              <a:t>10</a:t>
            </a:fld>
            <a:endParaRPr lang="de-DE"/>
          </a:p>
        </p:txBody>
      </p:sp>
      <p:sp>
        <p:nvSpPr>
          <p:cNvPr id="5"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endParaRPr lang="de-DE" sz="3200" b="1" dirty="0" smtClean="0">
              <a:latin typeface="+mn-lt"/>
            </a:endParaRPr>
          </a:p>
          <a:p>
            <a:endParaRPr lang="de-DE" sz="3200" b="1" dirty="0" smtClean="0">
              <a:latin typeface="+mn-lt"/>
            </a:endParaRPr>
          </a:p>
          <a:p>
            <a:endParaRPr lang="de-DE" dirty="0" smtClean="0"/>
          </a:p>
          <a:p>
            <a:endParaRPr lang="en-US" dirty="0" smtClean="0"/>
          </a:p>
          <a:p>
            <a:endParaRPr lang="de-DE" dirty="0" smtClean="0">
              <a:latin typeface="+mn-lt"/>
            </a:endParaRPr>
          </a:p>
          <a:p>
            <a:endParaRPr lang="de-DE" sz="1200" dirty="0">
              <a:solidFill>
                <a:schemeClr val="bg1"/>
              </a:solidFill>
            </a:endParaRPr>
          </a:p>
        </p:txBody>
      </p:sp>
      <p:sp>
        <p:nvSpPr>
          <p:cNvPr id="9" name="Rechteck 8"/>
          <p:cNvSpPr/>
          <p:nvPr/>
        </p:nvSpPr>
        <p:spPr>
          <a:xfrm rot="10800000" flipV="1">
            <a:off x="899592" y="5121815"/>
            <a:ext cx="6984774" cy="1415772"/>
          </a:xfrm>
          <a:prstGeom prst="rect">
            <a:avLst/>
          </a:prstGeom>
        </p:spPr>
        <p:txBody>
          <a:bodyPr wrap="square">
            <a:spAutoFit/>
          </a:bodyPr>
          <a:lstStyle/>
          <a:p>
            <a:endParaRPr lang="de-DE" sz="1200" dirty="0" smtClean="0">
              <a:hlinkClick r:id="rId3"/>
            </a:endParaRPr>
          </a:p>
          <a:p>
            <a:r>
              <a:rPr lang="de-DE" sz="1000" dirty="0" smtClean="0">
                <a:hlinkClick r:id="rId3"/>
              </a:rPr>
              <a:t>https</a:t>
            </a:r>
            <a:r>
              <a:rPr lang="de-DE" sz="1000" dirty="0">
                <a:hlinkClick r:id="rId3"/>
              </a:rPr>
              <a:t>://os.helmholtz.de/open-science-in-der-helmholtz-gemeinschaft/nationale-internationale-vernetzung/grn</a:t>
            </a:r>
            <a:r>
              <a:rPr lang="de-DE" sz="1000" dirty="0" smtClean="0">
                <a:hlinkClick r:id="rId3"/>
              </a:rPr>
              <a:t>/</a:t>
            </a:r>
            <a:endParaRPr lang="de-DE" sz="1000" dirty="0" smtClean="0"/>
          </a:p>
          <a:p>
            <a:endParaRPr lang="de-DE" sz="1000" dirty="0" smtClean="0"/>
          </a:p>
          <a:p>
            <a:r>
              <a:rPr lang="de-DE" sz="1000" dirty="0">
                <a:hlinkClick r:id="rId4"/>
              </a:rPr>
              <a:t>https://reproducibilitynetwork.de</a:t>
            </a:r>
            <a:r>
              <a:rPr lang="de-DE" sz="1000" dirty="0" smtClean="0">
                <a:hlinkClick r:id="rId4"/>
              </a:rPr>
              <a:t>/</a:t>
            </a:r>
            <a:endParaRPr lang="de-DE" sz="1000" dirty="0" smtClean="0"/>
          </a:p>
          <a:p>
            <a:endParaRPr lang="de-DE" sz="1000" dirty="0"/>
          </a:p>
          <a:p>
            <a:r>
              <a:rPr lang="de-DE" sz="1000" dirty="0">
                <a:hlinkClick r:id="rId5"/>
              </a:rPr>
              <a:t>https://sparceurope.org/</a:t>
            </a:r>
            <a:endParaRPr lang="de-DE" sz="1000" dirty="0"/>
          </a:p>
          <a:p>
            <a:endParaRPr lang="de-DE" sz="1200" dirty="0" smtClean="0"/>
          </a:p>
          <a:p>
            <a:endParaRPr lang="de-DE" sz="1200" dirty="0"/>
          </a:p>
        </p:txBody>
      </p:sp>
      <p:pic>
        <p:nvPicPr>
          <p:cNvPr id="11" name="Grafik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8178" y="3300091"/>
            <a:ext cx="3858070" cy="1768113"/>
          </a:xfrm>
          <a:prstGeom prst="rect">
            <a:avLst/>
          </a:prstGeom>
        </p:spPr>
      </p:pic>
      <p:pic>
        <p:nvPicPr>
          <p:cNvPr id="12" name="Grafik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4193" y="1181242"/>
            <a:ext cx="4281480" cy="2303978"/>
          </a:xfrm>
          <a:prstGeom prst="rect">
            <a:avLst/>
          </a:prstGeom>
        </p:spPr>
      </p:pic>
      <p:pic>
        <p:nvPicPr>
          <p:cNvPr id="13" name="Grafik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20266" y="1353243"/>
            <a:ext cx="3625174" cy="3714961"/>
          </a:xfrm>
          <a:prstGeom prst="rect">
            <a:avLst/>
          </a:prstGeom>
        </p:spPr>
      </p:pic>
    </p:spTree>
    <p:extLst>
      <p:ext uri="{BB962C8B-B14F-4D97-AF65-F5344CB8AC3E}">
        <p14:creationId xmlns:p14="http://schemas.microsoft.com/office/powerpoint/2010/main" val="1501725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1</a:t>
            </a:r>
            <a:r>
              <a:rPr lang="de-DE" sz="2200" dirty="0" smtClean="0">
                <a:latin typeface="+mn-lt"/>
              </a:rPr>
              <a:t>. Open Science an einer Hochschule</a:t>
            </a:r>
            <a:endParaRPr lang="de-DE" sz="2200" dirty="0">
              <a:latin typeface="+mn-lt"/>
            </a:endParaRPr>
          </a:p>
        </p:txBody>
      </p:sp>
      <p:sp>
        <p:nvSpPr>
          <p:cNvPr id="7" name="Datumsplatzhalter 6"/>
          <p:cNvSpPr>
            <a:spLocks noGrp="1"/>
          </p:cNvSpPr>
          <p:nvPr>
            <p:ph type="dt" sz="half" idx="10"/>
          </p:nvPr>
        </p:nvSpPr>
        <p:spPr/>
        <p:txBody>
          <a:bodyPr/>
          <a:lstStyle/>
          <a:p>
            <a:r>
              <a:rPr lang="de-DE" smtClean="0"/>
              <a:t>26.05.2021</a:t>
            </a:r>
            <a:endParaRPr lang="de-DE" dirty="0"/>
          </a:p>
        </p:txBody>
      </p:sp>
      <p:sp>
        <p:nvSpPr>
          <p:cNvPr id="9" name="Fußzeilenplatzhalter 8"/>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r>
              <a:rPr lang="en-US" i="1" dirty="0">
                <a:latin typeface="+mn-lt"/>
              </a:rPr>
              <a:t>“Imagine a federated, globally accessible environment where researchers, innovators, companies and citizens </a:t>
            </a:r>
            <a:br>
              <a:rPr lang="en-US" i="1" dirty="0">
                <a:latin typeface="+mn-lt"/>
              </a:rPr>
            </a:br>
            <a:r>
              <a:rPr lang="en-US" i="1" dirty="0" smtClean="0">
                <a:latin typeface="+mn-lt"/>
              </a:rPr>
              <a:t>can </a:t>
            </a:r>
            <a:r>
              <a:rPr lang="en-US" i="1" dirty="0">
                <a:latin typeface="+mn-lt"/>
              </a:rPr>
              <a:t>publish, find and re-use each other's data and tools </a:t>
            </a:r>
            <a:r>
              <a:rPr lang="en-US" i="1" dirty="0" smtClean="0">
                <a:latin typeface="+mn-lt"/>
              </a:rPr>
              <a:t/>
            </a:r>
            <a:br>
              <a:rPr lang="en-US" i="1" dirty="0" smtClean="0">
                <a:latin typeface="+mn-lt"/>
              </a:rPr>
            </a:br>
            <a:r>
              <a:rPr lang="en-US" i="1" dirty="0" smtClean="0">
                <a:latin typeface="+mn-lt"/>
              </a:rPr>
              <a:t>for </a:t>
            </a:r>
            <a:r>
              <a:rPr lang="en-US" i="1" dirty="0">
                <a:latin typeface="+mn-lt"/>
              </a:rPr>
              <a:t>research, innovation and educational purposes</a:t>
            </a:r>
            <a:r>
              <a:rPr lang="en-US" i="1" dirty="0" smtClean="0">
                <a:latin typeface="+mn-lt"/>
              </a:rPr>
              <a:t>.” </a:t>
            </a:r>
            <a:br>
              <a:rPr lang="en-US" i="1" dirty="0" smtClean="0">
                <a:latin typeface="+mn-lt"/>
              </a:rPr>
            </a:br>
            <a:endParaRPr lang="en-US" i="1" dirty="0" smtClean="0">
              <a:latin typeface="+mn-lt"/>
            </a:endParaRPr>
          </a:p>
          <a:p>
            <a:r>
              <a:rPr lang="en-US" dirty="0" err="1" smtClean="0">
                <a:latin typeface="+mn-lt"/>
                <a:hlinkClick r:id="rId3"/>
              </a:rPr>
              <a:t>Realising</a:t>
            </a:r>
            <a:r>
              <a:rPr lang="en-US" dirty="0" smtClean="0">
                <a:latin typeface="+mn-lt"/>
                <a:hlinkClick r:id="rId3"/>
              </a:rPr>
              <a:t> </a:t>
            </a:r>
            <a:r>
              <a:rPr lang="en-US" dirty="0">
                <a:latin typeface="+mn-lt"/>
                <a:hlinkClick r:id="rId3"/>
              </a:rPr>
              <a:t>the European Open Science </a:t>
            </a:r>
            <a:r>
              <a:rPr lang="en-US" dirty="0" smtClean="0">
                <a:latin typeface="+mn-lt"/>
                <a:hlinkClick r:id="rId3"/>
              </a:rPr>
              <a:t>Cloud Report</a:t>
            </a:r>
            <a:endParaRPr lang="en-US" sz="1800" dirty="0">
              <a:latin typeface="+mn-lt"/>
            </a:endParaRPr>
          </a:p>
          <a:p>
            <a:endParaRPr lang="de-DE" sz="1800" b="1" dirty="0" smtClean="0">
              <a:latin typeface="+mn-lt"/>
            </a:endParaRPr>
          </a:p>
          <a:p>
            <a:r>
              <a:rPr lang="de-DE" sz="1800" b="1" dirty="0" smtClean="0">
                <a:latin typeface="+mn-lt"/>
              </a:rPr>
              <a:t>						</a:t>
            </a:r>
            <a:endParaRPr lang="de-DE" sz="1200" b="1" dirty="0">
              <a:latin typeface="+mn-lt"/>
            </a:endParaRPr>
          </a:p>
          <a:p>
            <a:pPr marL="171450" indent="-171450">
              <a:buFont typeface="Arial" panose="020B0604020202020204" pitchFamily="34" charset="0"/>
              <a:buChar char="•"/>
            </a:pPr>
            <a:endParaRPr lang="de-DE" sz="1200" b="1" dirty="0" smtClean="0"/>
          </a:p>
          <a:p>
            <a:endParaRPr lang="de-DE" sz="1200" b="1" dirty="0"/>
          </a:p>
          <a:p>
            <a:endParaRPr lang="de-DE" sz="1200" dirty="0" smtClean="0">
              <a:hlinkClick r:id="rId4"/>
            </a:endParaRPr>
          </a:p>
          <a:p>
            <a:endParaRPr lang="de-DE" sz="1200" dirty="0">
              <a:hlinkClick r:id="rId4"/>
            </a:endParaRPr>
          </a:p>
          <a:p>
            <a:endParaRPr lang="de-DE" sz="1200" dirty="0" smtClean="0">
              <a:hlinkClick r:id="rId4"/>
            </a:endParaRPr>
          </a:p>
          <a:p>
            <a:endParaRPr lang="de-DE" sz="1200" dirty="0">
              <a:hlinkClick r:id="rId4"/>
            </a:endParaRPr>
          </a:p>
          <a:p>
            <a:r>
              <a:rPr lang="de-DE" sz="1000" dirty="0" smtClean="0">
                <a:latin typeface="+mj-lt"/>
                <a:hlinkClick r:id="rId4"/>
              </a:rPr>
              <a:t>https</a:t>
            </a:r>
            <a:r>
              <a:rPr lang="de-DE" sz="1000" dirty="0">
                <a:latin typeface="+mj-lt"/>
                <a:hlinkClick r:id="rId4"/>
              </a:rPr>
              <a:t>://eosc-portal.eu/</a:t>
            </a:r>
            <a:endParaRPr lang="de-DE" sz="1000" dirty="0">
              <a:latin typeface="+mj-lt"/>
            </a:endParaRPr>
          </a:p>
          <a:p>
            <a:endParaRPr lang="de-DE" sz="1200" dirty="0">
              <a:solidFill>
                <a:schemeClr val="bg1"/>
              </a:solidFill>
              <a:latin typeface="+mn-lt"/>
            </a:endParaRPr>
          </a:p>
        </p:txBody>
      </p:sp>
      <p:sp>
        <p:nvSpPr>
          <p:cNvPr id="10" name="Foliennummernplatzhalter 9"/>
          <p:cNvSpPr>
            <a:spLocks noGrp="1"/>
          </p:cNvSpPr>
          <p:nvPr>
            <p:ph type="sldNum" sz="quarter" idx="12"/>
          </p:nvPr>
        </p:nvSpPr>
        <p:spPr/>
        <p:txBody>
          <a:bodyPr/>
          <a:lstStyle/>
          <a:p>
            <a:fld id="{1B2FA0FF-ED3C-4AB6-94B4-54922A2A1827}" type="slidenum">
              <a:rPr lang="de-DE" smtClean="0"/>
              <a:t>11</a:t>
            </a:fld>
            <a:endParaRPr lang="de-DE"/>
          </a:p>
        </p:txBody>
      </p:sp>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560" y="4093621"/>
            <a:ext cx="4608512" cy="1638038"/>
          </a:xfrm>
          <a:prstGeom prst="rect">
            <a:avLst/>
          </a:prstGeom>
        </p:spPr>
      </p:pic>
    </p:spTree>
    <p:extLst>
      <p:ext uri="{BB962C8B-B14F-4D97-AF65-F5344CB8AC3E}">
        <p14:creationId xmlns:p14="http://schemas.microsoft.com/office/powerpoint/2010/main" val="21074787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1. Open Science an einer Hochschule</a:t>
            </a:r>
          </a:p>
        </p:txBody>
      </p:sp>
      <p:sp>
        <p:nvSpPr>
          <p:cNvPr id="11" name="Datumsplatzhalter 10"/>
          <p:cNvSpPr>
            <a:spLocks noGrp="1"/>
          </p:cNvSpPr>
          <p:nvPr>
            <p:ph type="dt" sz="half" idx="10"/>
          </p:nvPr>
        </p:nvSpPr>
        <p:spPr/>
        <p:txBody>
          <a:bodyPr/>
          <a:lstStyle/>
          <a:p>
            <a:r>
              <a:rPr lang="de-DE" smtClean="0"/>
              <a:t>26.05.2021</a:t>
            </a:r>
            <a:endParaRPr lang="de-DE" dirty="0"/>
          </a:p>
        </p:txBody>
      </p:sp>
      <p:sp>
        <p:nvSpPr>
          <p:cNvPr id="12" name="Fußzeilenplatzhalter 11"/>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endParaRPr lang="en-US" b="1" dirty="0">
              <a:latin typeface="+mn-lt"/>
            </a:endParaRPr>
          </a:p>
          <a:p>
            <a:pPr lvl="1" indent="0">
              <a:buNone/>
            </a:pPr>
            <a:endParaRPr lang="en-US" sz="2400" dirty="0">
              <a:latin typeface="+mn-lt"/>
            </a:endParaRPr>
          </a:p>
          <a:p>
            <a:pPr lvl="1" indent="0">
              <a:buNone/>
            </a:pPr>
            <a:endParaRPr lang="en-US" sz="2400" dirty="0" smtClean="0">
              <a:latin typeface="+mn-lt"/>
            </a:endParaRPr>
          </a:p>
        </p:txBody>
      </p:sp>
      <p:sp>
        <p:nvSpPr>
          <p:cNvPr id="13" name="Foliennummernplatzhalter 12"/>
          <p:cNvSpPr>
            <a:spLocks noGrp="1"/>
          </p:cNvSpPr>
          <p:nvPr>
            <p:ph type="sldNum" sz="quarter" idx="12"/>
          </p:nvPr>
        </p:nvSpPr>
        <p:spPr/>
        <p:txBody>
          <a:bodyPr/>
          <a:lstStyle/>
          <a:p>
            <a:fld id="{1B2FA0FF-ED3C-4AB6-94B4-54922A2A1827}" type="slidenum">
              <a:rPr lang="de-DE" smtClean="0"/>
              <a:t>12</a:t>
            </a:fld>
            <a:endParaRPr lang="de-DE"/>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088" y="2348880"/>
            <a:ext cx="3716844" cy="2091344"/>
          </a:xfrm>
          <a:prstGeom prst="rect">
            <a:avLst/>
          </a:prstGeom>
        </p:spPr>
      </p:pic>
      <p:sp>
        <p:nvSpPr>
          <p:cNvPr id="8" name="Rechteck 7"/>
          <p:cNvSpPr/>
          <p:nvPr/>
        </p:nvSpPr>
        <p:spPr>
          <a:xfrm>
            <a:off x="683568" y="4440224"/>
            <a:ext cx="4536504" cy="769441"/>
          </a:xfrm>
          <a:prstGeom prst="rect">
            <a:avLst/>
          </a:prstGeom>
        </p:spPr>
        <p:txBody>
          <a:bodyPr wrap="square">
            <a:spAutoFit/>
          </a:bodyPr>
          <a:lstStyle/>
          <a:p>
            <a:r>
              <a:rPr lang="de-DE" sz="1000" dirty="0">
                <a:latin typeface="+mj-lt"/>
                <a:hlinkClick r:id="rId4"/>
              </a:rPr>
              <a:t>https://</a:t>
            </a:r>
            <a:r>
              <a:rPr lang="de-DE" sz="1000" dirty="0" smtClean="0">
                <a:latin typeface="+mj-lt"/>
                <a:hlinkClick r:id="rId4"/>
              </a:rPr>
              <a:t>www.news.uzh.ch/de/articles/2020/Open-Science-Kampagne.html</a:t>
            </a:r>
            <a:endParaRPr lang="de-DE" sz="1000" dirty="0" smtClean="0">
              <a:latin typeface="+mj-lt"/>
            </a:endParaRPr>
          </a:p>
          <a:p>
            <a:endParaRPr lang="en-US" sz="1200" dirty="0" smtClean="0">
              <a:solidFill>
                <a:schemeClr val="tx1">
                  <a:lumMod val="50000"/>
                  <a:lumOff val="50000"/>
                </a:schemeClr>
              </a:solidFill>
              <a:latin typeface="+mj-lt"/>
              <a:cs typeface="Calibri" panose="020F0502020204030204" pitchFamily="34" charset="0"/>
              <a:hlinkClick r:id="rId5"/>
            </a:endParaRPr>
          </a:p>
          <a:p>
            <a:r>
              <a:rPr lang="en-US" sz="1000" dirty="0" smtClean="0">
                <a:solidFill>
                  <a:schemeClr val="tx1">
                    <a:lumMod val="50000"/>
                    <a:lumOff val="50000"/>
                  </a:schemeClr>
                </a:solidFill>
                <a:latin typeface="+mj-lt"/>
                <a:cs typeface="Calibri" panose="020F0502020204030204" pitchFamily="34" charset="0"/>
                <a:hlinkClick r:id="rId5"/>
              </a:rPr>
              <a:t>https</a:t>
            </a:r>
            <a:r>
              <a:rPr lang="en-US" sz="1000" dirty="0">
                <a:solidFill>
                  <a:schemeClr val="tx1">
                    <a:lumMod val="50000"/>
                    <a:lumOff val="50000"/>
                  </a:schemeClr>
                </a:solidFill>
                <a:latin typeface="+mj-lt"/>
                <a:cs typeface="Calibri" panose="020F0502020204030204" pitchFamily="34" charset="0"/>
                <a:hlinkClick r:id="rId5"/>
              </a:rPr>
              <a:t>://www.fosteropenscience.eu/foster-taxonomy/open-science-definition</a:t>
            </a:r>
            <a:r>
              <a:rPr lang="en-US" sz="1000" dirty="0">
                <a:solidFill>
                  <a:schemeClr val="tx1">
                    <a:lumMod val="50000"/>
                    <a:lumOff val="50000"/>
                  </a:schemeClr>
                </a:solidFill>
                <a:latin typeface="+mj-lt"/>
                <a:cs typeface="Calibri" panose="020F0502020204030204" pitchFamily="34" charset="0"/>
              </a:rPr>
              <a:t>  </a:t>
            </a:r>
            <a:endParaRPr lang="de-DE" sz="1000" dirty="0">
              <a:solidFill>
                <a:schemeClr val="tx1">
                  <a:lumMod val="50000"/>
                  <a:lumOff val="50000"/>
                </a:schemeClr>
              </a:solidFill>
              <a:latin typeface="+mj-lt"/>
              <a:cs typeface="Calibri" panose="020F0502020204030204" pitchFamily="34" charset="0"/>
            </a:endParaRPr>
          </a:p>
          <a:p>
            <a:endParaRPr lang="de-DE" sz="1200" dirty="0"/>
          </a:p>
        </p:txBody>
      </p:sp>
      <p:sp>
        <p:nvSpPr>
          <p:cNvPr id="9" name="Inhaltsplatzhalter 4"/>
          <p:cNvSpPr txBox="1">
            <a:spLocks/>
          </p:cNvSpPr>
          <p:nvPr/>
        </p:nvSpPr>
        <p:spPr>
          <a:xfrm rot="10800000" flipH="1" flipV="1">
            <a:off x="457201" y="1542876"/>
            <a:ext cx="7787208" cy="1001270"/>
          </a:xfrm>
          <a:prstGeom prst="rect">
            <a:avLst/>
          </a:prstGeom>
          <a:noFill/>
          <a:effectLst/>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b="1" dirty="0" smtClean="0">
                <a:solidFill>
                  <a:schemeClr val="accent6">
                    <a:lumMod val="75000"/>
                  </a:schemeClr>
                </a:solidFill>
                <a:latin typeface="+mn-lt"/>
              </a:rPr>
              <a:t>Beispiel: Open Science Kampagne der Universität Zürich</a:t>
            </a:r>
            <a:endParaRPr lang="de-DE" b="1" dirty="0">
              <a:solidFill>
                <a:schemeClr val="accent6">
                  <a:lumMod val="75000"/>
                </a:schemeClr>
              </a:solidFill>
              <a:latin typeface="+mn-lt"/>
            </a:endParaRPr>
          </a:p>
          <a:p>
            <a:endParaRPr lang="de-DE" sz="3500" b="1" dirty="0" smtClean="0">
              <a:solidFill>
                <a:schemeClr val="accent6">
                  <a:lumMod val="75000"/>
                </a:schemeClr>
              </a:solidFill>
              <a:latin typeface="+mn-lt"/>
            </a:endParaRPr>
          </a:p>
          <a:p>
            <a:endParaRPr lang="de-DE" sz="2600" dirty="0">
              <a:solidFill>
                <a:schemeClr val="accent6">
                  <a:lumMod val="75000"/>
                </a:schemeClr>
              </a:solidFill>
            </a:endParaRPr>
          </a:p>
        </p:txBody>
      </p:sp>
      <p:sp>
        <p:nvSpPr>
          <p:cNvPr id="10" name="Inhaltsplatzhalter 4"/>
          <p:cNvSpPr txBox="1">
            <a:spLocks/>
          </p:cNvSpPr>
          <p:nvPr/>
        </p:nvSpPr>
        <p:spPr>
          <a:xfrm>
            <a:off x="4716017" y="2348880"/>
            <a:ext cx="4104456" cy="3312368"/>
          </a:xfrm>
          <a:prstGeom prst="rect">
            <a:avLst/>
          </a:prstGeom>
          <a:noFill/>
          <a:effectLst/>
        </p:spPr>
        <p:txBody>
          <a:bodyPr vert="horz" lIns="91440" tIns="45720" rIns="91440" bIns="45720" rtlCol="0">
            <a:normAutofit fontScale="25000" lnSpcReduction="20000"/>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de-DE" sz="8800" dirty="0" smtClean="0">
                <a:solidFill>
                  <a:schemeClr val="accent6">
                    <a:lumMod val="75000"/>
                  </a:schemeClr>
                </a:solidFill>
                <a:latin typeface="Calibri" panose="020F0502020204030204" pitchFamily="34" charset="0"/>
                <a:cs typeface="Calibri" panose="020F0502020204030204" pitchFamily="34" charset="0"/>
              </a:rPr>
              <a:t>“</a:t>
            </a:r>
            <a:r>
              <a:rPr lang="en-US" sz="8800" b="1" i="1" dirty="0" smtClean="0">
                <a:solidFill>
                  <a:schemeClr val="accent6">
                    <a:lumMod val="75000"/>
                  </a:schemeClr>
                </a:solidFill>
                <a:latin typeface="Calibri" panose="020F0502020204030204" pitchFamily="34" charset="0"/>
                <a:cs typeface="Calibri" panose="020F0502020204030204" pitchFamily="34" charset="0"/>
              </a:rPr>
              <a:t>Open Science</a:t>
            </a:r>
            <a:r>
              <a:rPr lang="en-US" sz="8800" b="1" dirty="0" smtClean="0">
                <a:solidFill>
                  <a:schemeClr val="accent6">
                    <a:lumMod val="75000"/>
                  </a:schemeClr>
                </a:solidFill>
                <a:latin typeface="Calibri" panose="020F0502020204030204" pitchFamily="34" charset="0"/>
                <a:cs typeface="Calibri" panose="020F0502020204030204" pitchFamily="34" charset="0"/>
              </a:rPr>
              <a:t> </a:t>
            </a:r>
            <a:r>
              <a:rPr lang="en-US" sz="8800" dirty="0" smtClean="0">
                <a:solidFill>
                  <a:schemeClr val="accent6">
                    <a:lumMod val="75000"/>
                  </a:schemeClr>
                </a:solidFill>
                <a:latin typeface="Calibri" panose="020F0502020204030204" pitchFamily="34" charset="0"/>
                <a:cs typeface="Calibri" panose="020F0502020204030204" pitchFamily="34" charset="0"/>
              </a:rPr>
              <a:t>is the practice of </a:t>
            </a:r>
            <a:r>
              <a:rPr lang="en-US" sz="8800" i="1" dirty="0" smtClean="0">
                <a:solidFill>
                  <a:schemeClr val="accent6">
                    <a:lumMod val="75000"/>
                  </a:schemeClr>
                </a:solidFill>
                <a:latin typeface="Calibri" panose="020F0502020204030204" pitchFamily="34" charset="0"/>
                <a:cs typeface="Calibri" panose="020F0502020204030204" pitchFamily="34" charset="0"/>
              </a:rPr>
              <a:t>science</a:t>
            </a:r>
            <a:r>
              <a:rPr lang="en-US" sz="8800" dirty="0" smtClean="0">
                <a:solidFill>
                  <a:schemeClr val="accent6">
                    <a:lumMod val="75000"/>
                  </a:schemeClr>
                </a:solidFill>
                <a:latin typeface="Calibri" panose="020F0502020204030204" pitchFamily="34" charset="0"/>
                <a:cs typeface="Calibri" panose="020F0502020204030204" pitchFamily="34" charset="0"/>
              </a:rPr>
              <a:t> in such a way  that others can </a:t>
            </a:r>
            <a:r>
              <a:rPr lang="en-US" sz="8800" b="1" dirty="0" smtClean="0">
                <a:solidFill>
                  <a:schemeClr val="accent6">
                    <a:lumMod val="75000"/>
                  </a:schemeClr>
                </a:solidFill>
                <a:latin typeface="Calibri" panose="020F0502020204030204" pitchFamily="34" charset="0"/>
                <a:cs typeface="Calibri" panose="020F0502020204030204" pitchFamily="34" charset="0"/>
              </a:rPr>
              <a:t>collaborate and contribute</a:t>
            </a:r>
            <a:r>
              <a:rPr lang="en-US" sz="8800" dirty="0" smtClean="0">
                <a:solidFill>
                  <a:schemeClr val="accent6">
                    <a:lumMod val="75000"/>
                  </a:schemeClr>
                </a:solidFill>
                <a:latin typeface="Calibri" panose="020F0502020204030204" pitchFamily="34" charset="0"/>
                <a:cs typeface="Calibri" panose="020F0502020204030204" pitchFamily="34" charset="0"/>
              </a:rPr>
              <a:t>, where research data, lab notes and other research processes are </a:t>
            </a:r>
            <a:r>
              <a:rPr lang="en-US" sz="8800" b="1" dirty="0" smtClean="0">
                <a:solidFill>
                  <a:schemeClr val="accent6">
                    <a:lumMod val="75000"/>
                  </a:schemeClr>
                </a:solidFill>
                <a:latin typeface="Calibri" panose="020F0502020204030204" pitchFamily="34" charset="0"/>
                <a:cs typeface="Calibri" panose="020F0502020204030204" pitchFamily="34" charset="0"/>
              </a:rPr>
              <a:t>freely available</a:t>
            </a:r>
            <a:r>
              <a:rPr lang="en-US" sz="8800" dirty="0" smtClean="0">
                <a:solidFill>
                  <a:schemeClr val="accent6">
                    <a:lumMod val="75000"/>
                  </a:schemeClr>
                </a:solidFill>
                <a:latin typeface="Calibri" panose="020F0502020204030204" pitchFamily="34" charset="0"/>
                <a:cs typeface="Calibri" panose="020F0502020204030204" pitchFamily="34" charset="0"/>
              </a:rPr>
              <a:t>, under terms that </a:t>
            </a:r>
            <a:br>
              <a:rPr lang="en-US" sz="8800" dirty="0" smtClean="0">
                <a:solidFill>
                  <a:schemeClr val="accent6">
                    <a:lumMod val="75000"/>
                  </a:schemeClr>
                </a:solidFill>
                <a:latin typeface="Calibri" panose="020F0502020204030204" pitchFamily="34" charset="0"/>
                <a:cs typeface="Calibri" panose="020F0502020204030204" pitchFamily="34" charset="0"/>
              </a:rPr>
            </a:br>
            <a:r>
              <a:rPr lang="en-US" sz="8800" b="1" dirty="0" smtClean="0">
                <a:solidFill>
                  <a:schemeClr val="accent6">
                    <a:lumMod val="75000"/>
                  </a:schemeClr>
                </a:solidFill>
                <a:latin typeface="Calibri" panose="020F0502020204030204" pitchFamily="34" charset="0"/>
                <a:cs typeface="Calibri" panose="020F0502020204030204" pitchFamily="34" charset="0"/>
              </a:rPr>
              <a:t>enable reuse, redistribution </a:t>
            </a:r>
            <a:r>
              <a:rPr lang="en-US" sz="8800" dirty="0" smtClean="0">
                <a:solidFill>
                  <a:schemeClr val="accent6">
                    <a:lumMod val="75000"/>
                  </a:schemeClr>
                </a:solidFill>
                <a:latin typeface="Calibri" panose="020F0502020204030204" pitchFamily="34" charset="0"/>
                <a:cs typeface="Calibri" panose="020F0502020204030204" pitchFamily="34" charset="0"/>
              </a:rPr>
              <a:t>and</a:t>
            </a:r>
            <a:r>
              <a:rPr lang="en-US" sz="8800" b="1" dirty="0" smtClean="0">
                <a:solidFill>
                  <a:schemeClr val="accent6">
                    <a:lumMod val="75000"/>
                  </a:schemeClr>
                </a:solidFill>
                <a:latin typeface="Calibri" panose="020F0502020204030204" pitchFamily="34" charset="0"/>
                <a:cs typeface="Calibri" panose="020F0502020204030204" pitchFamily="34" charset="0"/>
              </a:rPr>
              <a:t> reproduction </a:t>
            </a:r>
            <a:r>
              <a:rPr lang="en-US" sz="8800" dirty="0" smtClean="0">
                <a:solidFill>
                  <a:schemeClr val="accent6">
                    <a:lumMod val="75000"/>
                  </a:schemeClr>
                </a:solidFill>
                <a:latin typeface="Calibri" panose="020F0502020204030204" pitchFamily="34" charset="0"/>
                <a:cs typeface="Calibri" panose="020F0502020204030204" pitchFamily="34" charset="0"/>
              </a:rPr>
              <a:t>of the </a:t>
            </a:r>
            <a:r>
              <a:rPr lang="en-US" sz="8800" b="1" dirty="0" smtClean="0">
                <a:solidFill>
                  <a:schemeClr val="accent6">
                    <a:lumMod val="75000"/>
                  </a:schemeClr>
                </a:solidFill>
                <a:latin typeface="Calibri" panose="020F0502020204030204" pitchFamily="34" charset="0"/>
                <a:cs typeface="Calibri" panose="020F0502020204030204" pitchFamily="34" charset="0"/>
              </a:rPr>
              <a:t>research</a:t>
            </a:r>
            <a:r>
              <a:rPr lang="en-US" sz="8800" dirty="0" smtClean="0">
                <a:solidFill>
                  <a:schemeClr val="accent6">
                    <a:lumMod val="75000"/>
                  </a:schemeClr>
                </a:solidFill>
                <a:latin typeface="Calibri" panose="020F0502020204030204" pitchFamily="34" charset="0"/>
                <a:cs typeface="Calibri" panose="020F0502020204030204" pitchFamily="34" charset="0"/>
              </a:rPr>
              <a:t> and its underlying </a:t>
            </a:r>
            <a:r>
              <a:rPr lang="en-US" sz="8800" b="1" dirty="0" smtClean="0">
                <a:solidFill>
                  <a:schemeClr val="accent6">
                    <a:lumMod val="75000"/>
                  </a:schemeClr>
                </a:solidFill>
                <a:latin typeface="Calibri" panose="020F0502020204030204" pitchFamily="34" charset="0"/>
                <a:cs typeface="Calibri" panose="020F0502020204030204" pitchFamily="34" charset="0"/>
              </a:rPr>
              <a:t>data</a:t>
            </a:r>
            <a:r>
              <a:rPr lang="en-US" sz="8800" dirty="0" smtClean="0">
                <a:solidFill>
                  <a:schemeClr val="accent6">
                    <a:lumMod val="75000"/>
                  </a:schemeClr>
                </a:solidFill>
                <a:latin typeface="Calibri" panose="020F0502020204030204" pitchFamily="34" charset="0"/>
                <a:cs typeface="Calibri" panose="020F0502020204030204" pitchFamily="34" charset="0"/>
              </a:rPr>
              <a:t> and </a:t>
            </a:r>
            <a:r>
              <a:rPr lang="en-US" sz="8800" b="1" dirty="0" smtClean="0">
                <a:solidFill>
                  <a:schemeClr val="accent6">
                    <a:lumMod val="75000"/>
                  </a:schemeClr>
                </a:solidFill>
                <a:latin typeface="Calibri" panose="020F0502020204030204" pitchFamily="34" charset="0"/>
                <a:cs typeface="Calibri" panose="020F0502020204030204" pitchFamily="34" charset="0"/>
              </a:rPr>
              <a:t>methods</a:t>
            </a:r>
            <a:r>
              <a:rPr lang="en-US" sz="8800" dirty="0" smtClean="0">
                <a:solidFill>
                  <a:schemeClr val="accent6">
                    <a:lumMod val="75000"/>
                  </a:schemeClr>
                </a:solidFill>
                <a:latin typeface="Calibri" panose="020F0502020204030204" pitchFamily="34" charset="0"/>
                <a:cs typeface="Calibri" panose="020F0502020204030204" pitchFamily="34" charset="0"/>
              </a:rPr>
              <a:t>.” </a:t>
            </a:r>
          </a:p>
          <a:p>
            <a:endParaRPr lang="en-US" dirty="0" smtClean="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582888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smtClean="0">
                <a:latin typeface="+mj-lt"/>
              </a:rPr>
              <a:t>2. Bibliotheken</a:t>
            </a:r>
            <a:br>
              <a:rPr lang="de-DE" sz="2200" dirty="0" smtClean="0">
                <a:latin typeface="+mj-lt"/>
              </a:rPr>
            </a:br>
            <a:r>
              <a:rPr lang="de-DE" sz="2200" dirty="0" smtClean="0">
                <a:latin typeface="+mj-lt"/>
              </a:rPr>
              <a:t> - forschungsnaher Support für Open Science</a:t>
            </a:r>
            <a:r>
              <a:rPr lang="de-DE" sz="4000" dirty="0" smtClean="0">
                <a:latin typeface="+mj-lt"/>
              </a:rPr>
              <a:t/>
            </a:r>
            <a:br>
              <a:rPr lang="de-DE" sz="4000" dirty="0" smtClean="0">
                <a:latin typeface="+mj-lt"/>
              </a:rPr>
            </a:br>
            <a:r>
              <a:rPr lang="de-DE" sz="3600" dirty="0" smtClean="0"/>
              <a:t/>
            </a:r>
            <a:br>
              <a:rPr lang="de-DE" sz="3600" dirty="0" smtClean="0"/>
            </a:br>
            <a:endParaRPr lang="de-DE" sz="3200" dirty="0">
              <a:latin typeface="+mn-lt"/>
            </a:endParaRPr>
          </a:p>
        </p:txBody>
      </p:sp>
      <p:sp>
        <p:nvSpPr>
          <p:cNvPr id="16" name="Datumsplatzhalter 15"/>
          <p:cNvSpPr>
            <a:spLocks noGrp="1"/>
          </p:cNvSpPr>
          <p:nvPr>
            <p:ph type="dt" sz="half" idx="10"/>
          </p:nvPr>
        </p:nvSpPr>
        <p:spPr/>
        <p:txBody>
          <a:bodyPr/>
          <a:lstStyle/>
          <a:p>
            <a:r>
              <a:rPr lang="de-DE" smtClean="0"/>
              <a:t>26.05.2021</a:t>
            </a:r>
            <a:endParaRPr lang="de-DE" dirty="0"/>
          </a:p>
        </p:txBody>
      </p:sp>
      <p:sp>
        <p:nvSpPr>
          <p:cNvPr id="17" name="Fußzeilenplatzhalter 16"/>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8" name="Inhaltsplatzhalter 4"/>
          <p:cNvSpPr>
            <a:spLocks noGrp="1"/>
          </p:cNvSpPr>
          <p:nvPr>
            <p:ph sz="half" idx="1"/>
          </p:nvPr>
        </p:nvSpPr>
        <p:spPr>
          <a:xfrm>
            <a:off x="1043608" y="1417638"/>
            <a:ext cx="7055363" cy="3816214"/>
          </a:xfrm>
          <a:noFill/>
          <a:effectLst/>
        </p:spPr>
        <p:txBody>
          <a:bodyPr>
            <a:normAutofit/>
          </a:bodyPr>
          <a:lstStyle/>
          <a:p>
            <a:pPr marL="0" indent="0">
              <a:buNone/>
            </a:pPr>
            <a:r>
              <a:rPr lang="de-DE" sz="2800" dirty="0" smtClean="0">
                <a:solidFill>
                  <a:schemeClr val="accent6">
                    <a:lumMod val="75000"/>
                  </a:schemeClr>
                </a:solidFill>
                <a:latin typeface="+mn-lt"/>
              </a:rPr>
              <a:t/>
            </a:r>
            <a:br>
              <a:rPr lang="de-DE" sz="2800" dirty="0" smtClean="0">
                <a:solidFill>
                  <a:schemeClr val="accent6">
                    <a:lumMod val="75000"/>
                  </a:schemeClr>
                </a:solidFill>
                <a:latin typeface="+mn-lt"/>
              </a:rPr>
            </a:br>
            <a:endParaRPr lang="de-DE" sz="2800" dirty="0" smtClean="0">
              <a:solidFill>
                <a:schemeClr val="accent6">
                  <a:lumMod val="75000"/>
                </a:schemeClr>
              </a:solidFill>
              <a:latin typeface="+mn-lt"/>
            </a:endParaRPr>
          </a:p>
          <a:p>
            <a:pPr marL="0" indent="0">
              <a:buNone/>
            </a:pPr>
            <a:endParaRPr lang="de-DE" sz="2600" dirty="0">
              <a:solidFill>
                <a:schemeClr val="accent6">
                  <a:lumMod val="75000"/>
                </a:schemeClr>
              </a:solidFill>
            </a:endParaRPr>
          </a:p>
        </p:txBody>
      </p:sp>
      <p:sp>
        <p:nvSpPr>
          <p:cNvPr id="18" name="Foliennummernplatzhalter 17"/>
          <p:cNvSpPr>
            <a:spLocks noGrp="1"/>
          </p:cNvSpPr>
          <p:nvPr>
            <p:ph type="sldNum" sz="quarter" idx="12"/>
          </p:nvPr>
        </p:nvSpPr>
        <p:spPr/>
        <p:txBody>
          <a:bodyPr/>
          <a:lstStyle/>
          <a:p>
            <a:fld id="{1B2FA0FF-ED3C-4AB6-94B4-54922A2A1827}" type="slidenum">
              <a:rPr lang="de-DE" smtClean="0"/>
              <a:t>13</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609" y="3203792"/>
            <a:ext cx="2998072" cy="2745487"/>
          </a:xfrm>
          <a:prstGeom prst="rect">
            <a:avLst/>
          </a:prstGeom>
        </p:spPr>
      </p:pic>
      <p:sp>
        <p:nvSpPr>
          <p:cNvPr id="6" name="Rechteck 5"/>
          <p:cNvSpPr/>
          <p:nvPr/>
        </p:nvSpPr>
        <p:spPr>
          <a:xfrm rot="10800000" flipV="1">
            <a:off x="1431307" y="5876817"/>
            <a:ext cx="5086298" cy="830997"/>
          </a:xfrm>
          <a:prstGeom prst="rect">
            <a:avLst/>
          </a:prstGeom>
        </p:spPr>
        <p:txBody>
          <a:bodyPr wrap="square">
            <a:spAutoFit/>
          </a:bodyPr>
          <a:lstStyle/>
          <a:p>
            <a:endParaRPr lang="de-DE" sz="1000" dirty="0" smtClean="0">
              <a:hlinkClick r:id="rId4"/>
            </a:endParaRPr>
          </a:p>
          <a:p>
            <a:r>
              <a:rPr lang="de-DE" sz="1000" dirty="0" smtClean="0">
                <a:hlinkClick r:id="rId4"/>
              </a:rPr>
              <a:t>https</a:t>
            </a:r>
            <a:r>
              <a:rPr lang="de-DE" sz="1000" dirty="0">
                <a:hlinkClick r:id="rId4"/>
              </a:rPr>
              <a:t>://</a:t>
            </a:r>
            <a:r>
              <a:rPr lang="de-DE" sz="1000" dirty="0" smtClean="0">
                <a:hlinkClick r:id="rId4"/>
              </a:rPr>
              <a:t>www.slub-dresden.de/mitmachen/slub-open-science-lab/</a:t>
            </a:r>
            <a:endParaRPr lang="de-DE" sz="1000" dirty="0" smtClean="0"/>
          </a:p>
          <a:p>
            <a:endParaRPr lang="de-DE" sz="1000" dirty="0" smtClean="0"/>
          </a:p>
          <a:p>
            <a:endParaRPr lang="de-DE" dirty="0"/>
          </a:p>
        </p:txBody>
      </p:sp>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65726" y="3036911"/>
            <a:ext cx="4270968" cy="1957339"/>
          </a:xfrm>
          <a:prstGeom prst="rect">
            <a:avLst/>
          </a:prstGeom>
        </p:spPr>
      </p:pic>
      <p:pic>
        <p:nvPicPr>
          <p:cNvPr id="11" name="Grafik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07268" y="4902112"/>
            <a:ext cx="2749470" cy="1259266"/>
          </a:xfrm>
          <a:prstGeom prst="rect">
            <a:avLst/>
          </a:prstGeom>
        </p:spPr>
      </p:pic>
      <p:pic>
        <p:nvPicPr>
          <p:cNvPr id="12" name="Grafik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88750" y="2753480"/>
            <a:ext cx="2194402" cy="1005043"/>
          </a:xfrm>
          <a:prstGeom prst="rect">
            <a:avLst/>
          </a:prstGeom>
        </p:spPr>
      </p:pic>
      <p:pic>
        <p:nvPicPr>
          <p:cNvPr id="13" name="Grafik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31307" y="1182733"/>
            <a:ext cx="2918283" cy="2187644"/>
          </a:xfrm>
          <a:prstGeom prst="rect">
            <a:avLst/>
          </a:prstGeom>
        </p:spPr>
      </p:pic>
      <p:sp>
        <p:nvSpPr>
          <p:cNvPr id="14" name="Rechteck 13"/>
          <p:cNvSpPr/>
          <p:nvPr/>
        </p:nvSpPr>
        <p:spPr>
          <a:xfrm rot="10800000" flipH="1" flipV="1">
            <a:off x="1431307" y="5539223"/>
            <a:ext cx="4364830" cy="707886"/>
          </a:xfrm>
          <a:prstGeom prst="rect">
            <a:avLst/>
          </a:prstGeom>
        </p:spPr>
        <p:txBody>
          <a:bodyPr wrap="square">
            <a:spAutoFit/>
          </a:bodyPr>
          <a:lstStyle/>
          <a:p>
            <a:endParaRPr lang="de-DE" sz="1000" dirty="0" smtClean="0"/>
          </a:p>
          <a:p>
            <a:r>
              <a:rPr lang="de-DE" sz="1000" dirty="0" smtClean="0"/>
              <a:t>Bilder: </a:t>
            </a:r>
            <a:r>
              <a:rPr lang="de-DE" sz="1000" dirty="0" smtClean="0">
                <a:hlinkClick r:id="rId9"/>
              </a:rPr>
              <a:t>Patrick </a:t>
            </a:r>
            <a:r>
              <a:rPr lang="de-DE" sz="1000" dirty="0" err="1" smtClean="0">
                <a:hlinkClick r:id="rId9"/>
              </a:rPr>
              <a:t>Hochstenbach</a:t>
            </a:r>
            <a:endParaRPr lang="de-DE" sz="1000" dirty="0" smtClean="0"/>
          </a:p>
          <a:p>
            <a:r>
              <a:rPr lang="de-DE" sz="1000" dirty="0">
                <a:hlinkClick r:id="rId10"/>
              </a:rPr>
              <a:t>https://</a:t>
            </a:r>
            <a:r>
              <a:rPr lang="de-DE" sz="1000" dirty="0" smtClean="0">
                <a:hlinkClick r:id="rId10"/>
              </a:rPr>
              <a:t>commons.wikimedia.org/wiki/File:Open_Science_Logo.jpg</a:t>
            </a:r>
            <a:endParaRPr lang="de-DE" sz="1000" dirty="0" smtClean="0"/>
          </a:p>
          <a:p>
            <a:endParaRPr lang="de-DE" sz="1000" dirty="0"/>
          </a:p>
        </p:txBody>
      </p:sp>
      <p:pic>
        <p:nvPicPr>
          <p:cNvPr id="15" name="Grafik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929946" y="1299918"/>
            <a:ext cx="1172540" cy="1453562"/>
          </a:xfrm>
          <a:prstGeom prst="rect">
            <a:avLst/>
          </a:prstGeom>
        </p:spPr>
      </p:pic>
    </p:spTree>
    <p:extLst>
      <p:ext uri="{BB962C8B-B14F-4D97-AF65-F5344CB8AC3E}">
        <p14:creationId xmlns:p14="http://schemas.microsoft.com/office/powerpoint/2010/main" val="3335785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2. Bibliotheken</a:t>
            </a:r>
            <a:br>
              <a:rPr lang="de-DE" sz="2200" dirty="0">
                <a:latin typeface="+mn-lt"/>
              </a:rPr>
            </a:br>
            <a:r>
              <a:rPr lang="de-DE" sz="2200" dirty="0">
                <a:latin typeface="+mn-lt"/>
              </a:rPr>
              <a:t> - forschungsnaher Support für Open Science</a:t>
            </a:r>
          </a:p>
        </p:txBody>
      </p:sp>
      <p:sp>
        <p:nvSpPr>
          <p:cNvPr id="11" name="Datumsplatzhalter 10"/>
          <p:cNvSpPr>
            <a:spLocks noGrp="1"/>
          </p:cNvSpPr>
          <p:nvPr>
            <p:ph type="dt" sz="half" idx="10"/>
          </p:nvPr>
        </p:nvSpPr>
        <p:spPr/>
        <p:txBody>
          <a:bodyPr/>
          <a:lstStyle/>
          <a:p>
            <a:r>
              <a:rPr lang="de-DE" smtClean="0"/>
              <a:t>26.05.2021</a:t>
            </a:r>
            <a:endParaRPr lang="de-DE" dirty="0"/>
          </a:p>
        </p:txBody>
      </p:sp>
      <p:sp>
        <p:nvSpPr>
          <p:cNvPr id="12" name="Fußzeilenplatzhalter 11"/>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pPr marL="171450" indent="-171450">
              <a:buFont typeface="Arial" panose="020B0604020202020204" pitchFamily="34" charset="0"/>
              <a:buChar char="•"/>
            </a:pPr>
            <a:endParaRPr lang="de-DE" b="1" dirty="0">
              <a:latin typeface="+mn-lt"/>
            </a:endParaRPr>
          </a:p>
          <a:p>
            <a:pPr marL="171450" indent="-171450">
              <a:buFont typeface="Arial" panose="020B0604020202020204" pitchFamily="34" charset="0"/>
              <a:buChar char="•"/>
            </a:pPr>
            <a:endParaRPr lang="de-DE" sz="1200" b="1" dirty="0" smtClean="0"/>
          </a:p>
          <a:p>
            <a:endParaRPr lang="de-DE" sz="1200" b="1" dirty="0"/>
          </a:p>
          <a:p>
            <a:endParaRPr lang="de-DE" sz="1200" dirty="0">
              <a:solidFill>
                <a:schemeClr val="bg1"/>
              </a:solidFill>
              <a:latin typeface="+mn-lt"/>
            </a:endParaRPr>
          </a:p>
        </p:txBody>
      </p:sp>
      <p:sp>
        <p:nvSpPr>
          <p:cNvPr id="13" name="Foliennummernplatzhalter 12"/>
          <p:cNvSpPr>
            <a:spLocks noGrp="1"/>
          </p:cNvSpPr>
          <p:nvPr>
            <p:ph type="sldNum" sz="quarter" idx="12"/>
          </p:nvPr>
        </p:nvSpPr>
        <p:spPr/>
        <p:txBody>
          <a:bodyPr/>
          <a:lstStyle/>
          <a:p>
            <a:fld id="{1B2FA0FF-ED3C-4AB6-94B4-54922A2A1827}" type="slidenum">
              <a:rPr lang="de-DE" smtClean="0"/>
              <a:t>14</a:t>
            </a:fld>
            <a:endParaRPr lang="de-DE"/>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7764" y="980728"/>
            <a:ext cx="4248472" cy="4593875"/>
          </a:xfrm>
          <a:prstGeom prst="rect">
            <a:avLst/>
          </a:prstGeom>
        </p:spPr>
      </p:pic>
      <p:sp>
        <p:nvSpPr>
          <p:cNvPr id="9" name="Rechteck 8"/>
          <p:cNvSpPr/>
          <p:nvPr/>
        </p:nvSpPr>
        <p:spPr>
          <a:xfrm rot="10800000" flipV="1">
            <a:off x="683568" y="5486782"/>
            <a:ext cx="7992888" cy="830997"/>
          </a:xfrm>
          <a:prstGeom prst="rect">
            <a:avLst/>
          </a:prstGeom>
        </p:spPr>
        <p:txBody>
          <a:bodyPr wrap="square">
            <a:spAutoFit/>
          </a:bodyPr>
          <a:lstStyle/>
          <a:p>
            <a:r>
              <a:rPr lang="de-DE" sz="1200" dirty="0" err="1"/>
              <a:t>Swiatek</a:t>
            </a:r>
            <a:r>
              <a:rPr lang="de-DE" sz="1200" dirty="0"/>
              <a:t>, Cecile, </a:t>
            </a:r>
            <a:r>
              <a:rPr lang="de-DE" sz="1200" dirty="0" err="1"/>
              <a:t>McCaffrey</a:t>
            </a:r>
            <a:r>
              <a:rPr lang="de-DE" sz="1200" dirty="0"/>
              <a:t>, </a:t>
            </a:r>
            <a:r>
              <a:rPr lang="de-DE" sz="1200" dirty="0" err="1"/>
              <a:t>Ciara</a:t>
            </a:r>
            <a:r>
              <a:rPr lang="de-DE" sz="1200" dirty="0"/>
              <a:t>, Meyer, Thorsten, </a:t>
            </a:r>
            <a:r>
              <a:rPr lang="de-DE" sz="1200" dirty="0" err="1"/>
              <a:t>Riera</a:t>
            </a:r>
            <a:r>
              <a:rPr lang="de-DE" sz="1200" dirty="0"/>
              <a:t> Quintero, Clara, Clavel, Karin, </a:t>
            </a:r>
            <a:r>
              <a:rPr lang="de-DE" sz="1200" dirty="0" err="1"/>
              <a:t>Wojciechowska</a:t>
            </a:r>
            <a:r>
              <a:rPr lang="de-DE" sz="1200" dirty="0"/>
              <a:t>, Anna, … </a:t>
            </a:r>
            <a:r>
              <a:rPr lang="de-DE" sz="1200" dirty="0" err="1"/>
              <a:t>Egerton</a:t>
            </a:r>
            <a:r>
              <a:rPr lang="de-DE" sz="1200" dirty="0"/>
              <a:t>, Frank. (2020). Digital Skills </a:t>
            </a:r>
            <a:r>
              <a:rPr lang="de-DE" sz="1200" dirty="0" err="1"/>
              <a:t>for</a:t>
            </a:r>
            <a:r>
              <a:rPr lang="de-DE" sz="1200" dirty="0"/>
              <a:t> Library </a:t>
            </a:r>
            <a:r>
              <a:rPr lang="de-DE" sz="1200" dirty="0" err="1"/>
              <a:t>Staff</a:t>
            </a:r>
            <a:r>
              <a:rPr lang="de-DE" sz="1200" dirty="0"/>
              <a:t> </a:t>
            </a:r>
            <a:r>
              <a:rPr lang="de-DE" sz="1200" dirty="0" err="1"/>
              <a:t>and</a:t>
            </a:r>
            <a:r>
              <a:rPr lang="de-DE" sz="1200" dirty="0"/>
              <a:t> Researchers Working Group: Open Science Conference Poster. </a:t>
            </a:r>
            <a:r>
              <a:rPr lang="de-DE" sz="1200" dirty="0" err="1"/>
              <a:t>Zenodo</a:t>
            </a:r>
            <a:r>
              <a:rPr lang="de-DE" sz="1200" dirty="0"/>
              <a:t>. </a:t>
            </a:r>
            <a:r>
              <a:rPr lang="de-DE" sz="1000" dirty="0">
                <a:hlinkClick r:id="rId4"/>
              </a:rPr>
              <a:t>http://</a:t>
            </a:r>
            <a:r>
              <a:rPr lang="de-DE" sz="1000" dirty="0" smtClean="0">
                <a:hlinkClick r:id="rId4"/>
              </a:rPr>
              <a:t>doi.org/10.5281/zenodo.3702249</a:t>
            </a:r>
            <a:endParaRPr lang="de-DE" sz="1000" dirty="0" smtClean="0"/>
          </a:p>
          <a:p>
            <a:endParaRPr lang="de-DE" sz="1200" dirty="0"/>
          </a:p>
        </p:txBody>
      </p:sp>
      <p:sp>
        <p:nvSpPr>
          <p:cNvPr id="10" name="Rechteck 9"/>
          <p:cNvSpPr/>
          <p:nvPr/>
        </p:nvSpPr>
        <p:spPr>
          <a:xfrm>
            <a:off x="683568" y="6126163"/>
            <a:ext cx="7786172" cy="1200329"/>
          </a:xfrm>
          <a:prstGeom prst="rect">
            <a:avLst/>
          </a:prstGeom>
        </p:spPr>
        <p:txBody>
          <a:bodyPr wrap="square">
            <a:spAutoFit/>
          </a:bodyPr>
          <a:lstStyle/>
          <a:p>
            <a:r>
              <a:rPr lang="de-DE" sz="1000" dirty="0">
                <a:hlinkClick r:id="rId5"/>
              </a:rPr>
              <a:t>https://libereurope.eu/article/open-science-skills-diagram</a:t>
            </a:r>
            <a:r>
              <a:rPr lang="de-DE" sz="1000" dirty="0" smtClean="0">
                <a:hlinkClick r:id="rId5"/>
              </a:rPr>
              <a:t>/</a:t>
            </a:r>
            <a:endParaRPr lang="de-DE" sz="1000" dirty="0" smtClean="0"/>
          </a:p>
          <a:p>
            <a:endParaRPr lang="de-DE" sz="1200" dirty="0" smtClean="0"/>
          </a:p>
          <a:p>
            <a:endParaRPr lang="de-DE" sz="1200" dirty="0" smtClean="0"/>
          </a:p>
          <a:p>
            <a:endParaRPr lang="de-DE" dirty="0" smtClean="0"/>
          </a:p>
          <a:p>
            <a:endParaRPr lang="de-DE" dirty="0"/>
          </a:p>
        </p:txBody>
      </p:sp>
      <p:pic>
        <p:nvPicPr>
          <p:cNvPr id="5" name="Grafik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5211" y="2075178"/>
            <a:ext cx="2171935" cy="2171935"/>
          </a:xfrm>
          <a:prstGeom prst="rect">
            <a:avLst/>
          </a:prstGeom>
        </p:spPr>
      </p:pic>
    </p:spTree>
    <p:extLst>
      <p:ext uri="{BB962C8B-B14F-4D97-AF65-F5344CB8AC3E}">
        <p14:creationId xmlns:p14="http://schemas.microsoft.com/office/powerpoint/2010/main" val="36055214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2. Bibliotheken</a:t>
            </a:r>
            <a:br>
              <a:rPr lang="de-DE" sz="2200" dirty="0">
                <a:latin typeface="+mn-lt"/>
              </a:rPr>
            </a:br>
            <a:r>
              <a:rPr lang="de-DE" sz="2200" dirty="0">
                <a:latin typeface="+mn-lt"/>
              </a:rPr>
              <a:t> - forschungsnaher Support für Open Science</a:t>
            </a:r>
          </a:p>
        </p:txBody>
      </p:sp>
      <p:sp>
        <p:nvSpPr>
          <p:cNvPr id="14" name="Datumsplatzhalter 13"/>
          <p:cNvSpPr>
            <a:spLocks noGrp="1"/>
          </p:cNvSpPr>
          <p:nvPr>
            <p:ph type="dt" sz="half" idx="10"/>
          </p:nvPr>
        </p:nvSpPr>
        <p:spPr/>
        <p:txBody>
          <a:bodyPr/>
          <a:lstStyle/>
          <a:p>
            <a:r>
              <a:rPr lang="de-DE" smtClean="0"/>
              <a:t>26.05.2021</a:t>
            </a:r>
            <a:endParaRPr lang="de-DE" dirty="0"/>
          </a:p>
        </p:txBody>
      </p:sp>
      <p:sp>
        <p:nvSpPr>
          <p:cNvPr id="15" name="Fußzeilenplatzhalter 14"/>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endParaRPr lang="de-DE" dirty="0">
              <a:latin typeface="+mn-lt"/>
            </a:endParaRPr>
          </a:p>
          <a:p>
            <a:endParaRPr lang="de-DE" dirty="0">
              <a:latin typeface="+mn-lt"/>
            </a:endParaRPr>
          </a:p>
          <a:p>
            <a:endParaRPr lang="de-DE" sz="1200" dirty="0">
              <a:solidFill>
                <a:schemeClr val="bg1"/>
              </a:solidFill>
            </a:endParaRPr>
          </a:p>
        </p:txBody>
      </p:sp>
      <p:sp>
        <p:nvSpPr>
          <p:cNvPr id="21" name="Foliennummernplatzhalter 20"/>
          <p:cNvSpPr>
            <a:spLocks noGrp="1"/>
          </p:cNvSpPr>
          <p:nvPr>
            <p:ph type="sldNum" sz="quarter" idx="12"/>
          </p:nvPr>
        </p:nvSpPr>
        <p:spPr/>
        <p:txBody>
          <a:bodyPr/>
          <a:lstStyle/>
          <a:p>
            <a:fld id="{1B2FA0FF-ED3C-4AB6-94B4-54922A2A1827}" type="slidenum">
              <a:rPr lang="de-DE" smtClean="0"/>
              <a:t>15</a:t>
            </a:fld>
            <a:endParaRPr lang="de-DE"/>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291195"/>
            <a:ext cx="7734757" cy="4263212"/>
          </a:xfrm>
          <a:prstGeom prst="rect">
            <a:avLst/>
          </a:prstGeom>
        </p:spPr>
      </p:pic>
      <p:sp>
        <p:nvSpPr>
          <p:cNvPr id="9" name="Rechteck 8"/>
          <p:cNvSpPr/>
          <p:nvPr/>
        </p:nvSpPr>
        <p:spPr>
          <a:xfrm rot="10800000" flipH="1" flipV="1">
            <a:off x="1979712" y="5796001"/>
            <a:ext cx="4680520" cy="430887"/>
          </a:xfrm>
          <a:prstGeom prst="rect">
            <a:avLst/>
          </a:prstGeom>
        </p:spPr>
        <p:txBody>
          <a:bodyPr wrap="square">
            <a:spAutoFit/>
          </a:bodyPr>
          <a:lstStyle/>
          <a:p>
            <a:r>
              <a:rPr lang="de-DE" sz="1000" dirty="0">
                <a:hlinkClick r:id="rId4"/>
              </a:rPr>
              <a:t>https://</a:t>
            </a:r>
            <a:r>
              <a:rPr lang="de-DE" sz="1000" dirty="0" smtClean="0">
                <a:hlinkClick r:id="rId4"/>
              </a:rPr>
              <a:t>www.fosteropenscience.eu/foster-taxonomy/open-science</a:t>
            </a:r>
            <a:endParaRPr lang="de-DE" sz="1000" dirty="0" smtClean="0"/>
          </a:p>
          <a:p>
            <a:endParaRPr lang="de-DE" sz="1200" dirty="0"/>
          </a:p>
        </p:txBody>
      </p:sp>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7584" y="1354458"/>
            <a:ext cx="1152127" cy="645191"/>
          </a:xfrm>
          <a:prstGeom prst="rect">
            <a:avLst/>
          </a:prstGeom>
        </p:spPr>
      </p:pic>
      <p:pic>
        <p:nvPicPr>
          <p:cNvPr id="11" name="Grafik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80313" y="2261727"/>
            <a:ext cx="543286" cy="632093"/>
          </a:xfrm>
          <a:prstGeom prst="rect">
            <a:avLst/>
          </a:prstGeom>
        </p:spPr>
      </p:pic>
      <p:pic>
        <p:nvPicPr>
          <p:cNvPr id="12" name="Grafik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4340" y="5513573"/>
            <a:ext cx="1465371" cy="559578"/>
          </a:xfrm>
          <a:prstGeom prst="rect">
            <a:avLst/>
          </a:prstGeom>
        </p:spPr>
      </p:pic>
      <p:pic>
        <p:nvPicPr>
          <p:cNvPr id="7"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5382" y="1961866"/>
            <a:ext cx="1382001" cy="773921"/>
          </a:xfrm>
          <a:prstGeom prst="rect">
            <a:avLst/>
          </a:prstGeom>
        </p:spPr>
      </p:pic>
      <p:pic>
        <p:nvPicPr>
          <p:cNvPr id="13" name="Grafik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84810" y="2286683"/>
            <a:ext cx="1341901" cy="1341901"/>
          </a:xfrm>
          <a:prstGeom prst="rect">
            <a:avLst/>
          </a:prstGeom>
        </p:spPr>
      </p:pic>
      <p:pic>
        <p:nvPicPr>
          <p:cNvPr id="16" name="Grafik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38865" y="2893821"/>
            <a:ext cx="1456872" cy="599399"/>
          </a:xfrm>
          <a:prstGeom prst="rect">
            <a:avLst/>
          </a:prstGeom>
        </p:spPr>
      </p:pic>
      <p:pic>
        <p:nvPicPr>
          <p:cNvPr id="17" name="Grafik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39278" y="5223417"/>
            <a:ext cx="1517383" cy="849734"/>
          </a:xfrm>
          <a:prstGeom prst="rect">
            <a:avLst/>
          </a:prstGeom>
        </p:spPr>
      </p:pic>
      <p:pic>
        <p:nvPicPr>
          <p:cNvPr id="18" name="Grafik 1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13910" y="3930596"/>
            <a:ext cx="1706782" cy="851450"/>
          </a:xfrm>
          <a:prstGeom prst="rect">
            <a:avLst/>
          </a:prstGeom>
        </p:spPr>
      </p:pic>
      <p:pic>
        <p:nvPicPr>
          <p:cNvPr id="19" name="Grafik 1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164288" y="1367173"/>
            <a:ext cx="486851" cy="386390"/>
          </a:xfrm>
          <a:prstGeom prst="rect">
            <a:avLst/>
          </a:prstGeom>
        </p:spPr>
      </p:pic>
      <p:pic>
        <p:nvPicPr>
          <p:cNvPr id="20" name="Grafik 1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586449" y="3954449"/>
            <a:ext cx="1131221" cy="1599958"/>
          </a:xfrm>
          <a:prstGeom prst="rect">
            <a:avLst/>
          </a:prstGeom>
        </p:spPr>
      </p:pic>
    </p:spTree>
    <p:extLst>
      <p:ext uri="{BB962C8B-B14F-4D97-AF65-F5344CB8AC3E}">
        <p14:creationId xmlns:p14="http://schemas.microsoft.com/office/powerpoint/2010/main" val="4035447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2. Bibliotheken</a:t>
            </a:r>
            <a:br>
              <a:rPr lang="de-DE" sz="2200" dirty="0">
                <a:latin typeface="+mn-lt"/>
              </a:rPr>
            </a:br>
            <a:r>
              <a:rPr lang="de-DE" sz="2200" dirty="0">
                <a:latin typeface="+mn-lt"/>
              </a:rPr>
              <a:t> - forschungsnaher Support für Open Science</a:t>
            </a:r>
          </a:p>
        </p:txBody>
      </p:sp>
      <p:sp>
        <p:nvSpPr>
          <p:cNvPr id="5" name="Datumsplatzhalter 4"/>
          <p:cNvSpPr>
            <a:spLocks noGrp="1"/>
          </p:cNvSpPr>
          <p:nvPr>
            <p:ph type="dt" sz="half" idx="10"/>
          </p:nvPr>
        </p:nvSpPr>
        <p:spPr/>
        <p:txBody>
          <a:bodyPr/>
          <a:lstStyle/>
          <a:p>
            <a:r>
              <a:rPr lang="de-DE" smtClean="0"/>
              <a:t>26.05.2021</a:t>
            </a:r>
            <a:endParaRPr lang="de-DE" dirty="0"/>
          </a:p>
        </p:txBody>
      </p:sp>
      <p:sp>
        <p:nvSpPr>
          <p:cNvPr id="7" name="Fußzeilenplatzhalter 6"/>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a:xfrm>
            <a:off x="457200" y="1600200"/>
            <a:ext cx="7571184" cy="4637112"/>
          </a:xfrm>
        </p:spPr>
        <p:txBody>
          <a:bodyPr>
            <a:normAutofit fontScale="70000" lnSpcReduction="20000"/>
          </a:bodyPr>
          <a:lstStyle/>
          <a:p>
            <a:r>
              <a:rPr lang="de-DE" sz="3100" b="1" dirty="0">
                <a:latin typeface="+mn-lt"/>
              </a:rPr>
              <a:t>Operationalisierung einer „</a:t>
            </a:r>
            <a:r>
              <a:rPr lang="de-DE" sz="3100" b="1" dirty="0" smtClean="0">
                <a:latin typeface="+mn-lt"/>
              </a:rPr>
              <a:t>Open-Strategie“  </a:t>
            </a:r>
            <a:r>
              <a:rPr lang="de-DE" sz="3100" dirty="0" smtClean="0">
                <a:latin typeface="+mn-lt"/>
              </a:rPr>
              <a:t>(Auswahl)</a:t>
            </a:r>
            <a:r>
              <a:rPr lang="de-DE" sz="3600" dirty="0">
                <a:latin typeface="+mn-lt"/>
              </a:rPr>
              <a:t/>
            </a:r>
            <a:br>
              <a:rPr lang="de-DE" sz="3600" dirty="0">
                <a:latin typeface="+mn-lt"/>
              </a:rPr>
            </a:br>
            <a:endParaRPr lang="de-DE" sz="3600" dirty="0">
              <a:latin typeface="+mn-lt"/>
            </a:endParaRPr>
          </a:p>
          <a:p>
            <a:pPr marL="342900" indent="-342900">
              <a:buFont typeface="Arial" panose="020B0604020202020204" pitchFamily="34" charset="0"/>
              <a:buChar char="•"/>
            </a:pPr>
            <a:r>
              <a:rPr lang="de-DE" sz="2800" b="1" dirty="0" smtClean="0">
                <a:latin typeface="+mn-lt"/>
              </a:rPr>
              <a:t>Fortbildungsangebote </a:t>
            </a:r>
            <a:r>
              <a:rPr lang="de-DE" sz="2800" b="1" dirty="0">
                <a:latin typeface="+mn-lt"/>
              </a:rPr>
              <a:t>(</a:t>
            </a:r>
            <a:r>
              <a:rPr lang="de-DE" sz="2800" b="1" dirty="0" smtClean="0">
                <a:latin typeface="+mn-lt"/>
              </a:rPr>
              <a:t>Bedarfe der Forschenden!)</a:t>
            </a:r>
            <a:endParaRPr lang="de-DE" sz="2800" b="1" dirty="0">
              <a:latin typeface="+mn-lt"/>
            </a:endParaRPr>
          </a:p>
          <a:p>
            <a:endParaRPr lang="de-DE" sz="2800" b="1" dirty="0" smtClean="0">
              <a:latin typeface="+mn-lt"/>
            </a:endParaRPr>
          </a:p>
          <a:p>
            <a:pPr marL="342900" indent="-342900">
              <a:buFont typeface="Arial" panose="020B0604020202020204" pitchFamily="34" charset="0"/>
              <a:buChar char="•"/>
            </a:pPr>
            <a:r>
              <a:rPr lang="de-DE" sz="2800" b="1" dirty="0" smtClean="0">
                <a:latin typeface="+mn-lt"/>
              </a:rPr>
              <a:t>Entwicklung </a:t>
            </a:r>
            <a:r>
              <a:rPr lang="de-DE" sz="2800" dirty="0">
                <a:latin typeface="+mn-lt"/>
              </a:rPr>
              <a:t>von Fähigkeiten in den Bereichen wissenschaftliches Publizieren</a:t>
            </a:r>
          </a:p>
          <a:p>
            <a:pPr marL="685800" indent="-685800">
              <a:buFontTx/>
              <a:buChar char="-"/>
            </a:pPr>
            <a:endParaRPr lang="de-DE" sz="2800" dirty="0">
              <a:latin typeface="+mn-lt"/>
            </a:endParaRPr>
          </a:p>
          <a:p>
            <a:pPr marL="342900" indent="-342900">
              <a:buFont typeface="Arial" panose="020B0604020202020204" pitchFamily="34" charset="0"/>
              <a:buChar char="•"/>
            </a:pPr>
            <a:r>
              <a:rPr lang="de-DE" sz="2800" dirty="0">
                <a:latin typeface="+mn-lt"/>
              </a:rPr>
              <a:t>Arbeit an der Durchsetzung von </a:t>
            </a:r>
            <a:r>
              <a:rPr lang="de-DE" sz="2800" b="1" dirty="0" err="1">
                <a:latin typeface="+mn-lt"/>
              </a:rPr>
              <a:t>FAIR</a:t>
            </a:r>
            <a:r>
              <a:rPr lang="de-DE" sz="2800" dirty="0" err="1">
                <a:latin typeface="+mn-lt"/>
              </a:rPr>
              <a:t>en</a:t>
            </a:r>
            <a:r>
              <a:rPr lang="de-DE" sz="2800" dirty="0">
                <a:latin typeface="+mn-lt"/>
              </a:rPr>
              <a:t> Daten</a:t>
            </a:r>
          </a:p>
          <a:p>
            <a:endParaRPr lang="de-DE" sz="2800" dirty="0">
              <a:latin typeface="+mn-lt"/>
            </a:endParaRPr>
          </a:p>
          <a:p>
            <a:pPr marL="342900" indent="-342900">
              <a:buFont typeface="Arial" panose="020B0604020202020204" pitchFamily="34" charset="0"/>
              <a:buChar char="•"/>
            </a:pPr>
            <a:r>
              <a:rPr lang="de-DE" sz="2800" dirty="0" smtClean="0">
                <a:latin typeface="+mn-lt"/>
              </a:rPr>
              <a:t>Open </a:t>
            </a:r>
            <a:r>
              <a:rPr lang="de-DE" sz="2800" dirty="0">
                <a:latin typeface="+mn-lt"/>
              </a:rPr>
              <a:t>Source-Software </a:t>
            </a:r>
            <a:r>
              <a:rPr lang="de-DE" sz="2800" b="1" dirty="0">
                <a:latin typeface="+mn-lt"/>
              </a:rPr>
              <a:t>einsetzen</a:t>
            </a:r>
            <a:r>
              <a:rPr lang="de-DE" sz="2800" dirty="0">
                <a:latin typeface="+mn-lt"/>
              </a:rPr>
              <a:t> </a:t>
            </a:r>
          </a:p>
          <a:p>
            <a:pPr marL="685800" indent="-685800">
              <a:buFontTx/>
              <a:buChar char="-"/>
            </a:pPr>
            <a:endParaRPr lang="de-DE" sz="2800" dirty="0">
              <a:latin typeface="+mn-lt"/>
            </a:endParaRPr>
          </a:p>
          <a:p>
            <a:pPr marL="342900" indent="-342900">
              <a:buFont typeface="Arial" panose="020B0604020202020204" pitchFamily="34" charset="0"/>
              <a:buChar char="•"/>
            </a:pPr>
            <a:r>
              <a:rPr lang="de-DE" sz="2800" b="1" dirty="0">
                <a:latin typeface="+mn-lt"/>
              </a:rPr>
              <a:t>Offene Infrastrukturen </a:t>
            </a:r>
            <a:r>
              <a:rPr lang="de-DE" sz="2800" dirty="0">
                <a:latin typeface="+mn-lt"/>
              </a:rPr>
              <a:t>bevorzugen</a:t>
            </a:r>
          </a:p>
          <a:p>
            <a:pPr marL="685800" indent="-685800">
              <a:buFontTx/>
              <a:buChar char="-"/>
            </a:pPr>
            <a:endParaRPr lang="de-DE" sz="2800" dirty="0">
              <a:latin typeface="+mn-lt"/>
            </a:endParaRPr>
          </a:p>
          <a:p>
            <a:pPr marL="342900" indent="-342900">
              <a:buFont typeface="Arial" panose="020B0604020202020204" pitchFamily="34" charset="0"/>
              <a:buChar char="•"/>
            </a:pPr>
            <a:r>
              <a:rPr lang="de-DE" sz="2800" dirty="0" err="1" smtClean="0">
                <a:latin typeface="+mn-lt"/>
              </a:rPr>
              <a:t>Fachcommunities</a:t>
            </a:r>
            <a:r>
              <a:rPr lang="de-DE" sz="2800" dirty="0" smtClean="0">
                <a:latin typeface="+mn-lt"/>
              </a:rPr>
              <a:t> </a:t>
            </a:r>
            <a:r>
              <a:rPr lang="de-DE" sz="2800" dirty="0">
                <a:latin typeface="+mn-lt"/>
              </a:rPr>
              <a:t>durch </a:t>
            </a:r>
            <a:r>
              <a:rPr lang="de-DE" sz="2800" b="1" dirty="0">
                <a:latin typeface="+mn-lt"/>
              </a:rPr>
              <a:t>offene Formen der Zusammenarbeit </a:t>
            </a:r>
            <a:r>
              <a:rPr lang="de-DE" sz="2800" dirty="0" smtClean="0">
                <a:latin typeface="+mn-lt"/>
              </a:rPr>
              <a:t>unterstützen (</a:t>
            </a:r>
            <a:r>
              <a:rPr lang="de-DE" sz="2800" b="1" dirty="0" smtClean="0">
                <a:latin typeface="+mn-lt"/>
              </a:rPr>
              <a:t>Kollaborationen!)</a:t>
            </a:r>
            <a:endParaRPr lang="de-DE" sz="2800" b="1" dirty="0">
              <a:latin typeface="+mn-lt"/>
            </a:endParaRPr>
          </a:p>
          <a:p>
            <a:endParaRPr lang="de-DE" dirty="0" smtClean="0">
              <a:latin typeface="+mn-lt"/>
            </a:endParaRPr>
          </a:p>
          <a:p>
            <a:pPr marL="285750" indent="-285750">
              <a:buFont typeface="Arial" panose="020B0604020202020204" pitchFamily="34" charset="0"/>
              <a:buChar char="•"/>
            </a:pPr>
            <a:endParaRPr lang="de-DE" sz="8800" dirty="0">
              <a:latin typeface="+mn-lt"/>
            </a:endParaRPr>
          </a:p>
          <a:p>
            <a:endParaRPr lang="de-DE" sz="1200" dirty="0">
              <a:solidFill>
                <a:schemeClr val="bg1"/>
              </a:solidFill>
              <a:latin typeface="+mn-lt"/>
            </a:endParaRPr>
          </a:p>
        </p:txBody>
      </p:sp>
      <p:sp>
        <p:nvSpPr>
          <p:cNvPr id="9" name="Foliennummernplatzhalter 8"/>
          <p:cNvSpPr>
            <a:spLocks noGrp="1"/>
          </p:cNvSpPr>
          <p:nvPr>
            <p:ph type="sldNum" sz="quarter" idx="12"/>
          </p:nvPr>
        </p:nvSpPr>
        <p:spPr/>
        <p:txBody>
          <a:bodyPr/>
          <a:lstStyle/>
          <a:p>
            <a:fld id="{1B2FA0FF-ED3C-4AB6-94B4-54922A2A1827}" type="slidenum">
              <a:rPr lang="de-DE" smtClean="0"/>
              <a:t>16</a:t>
            </a:fld>
            <a:endParaRPr lang="de-DE"/>
          </a:p>
        </p:txBody>
      </p:sp>
    </p:spTree>
    <p:extLst>
      <p:ext uri="{BB962C8B-B14F-4D97-AF65-F5344CB8AC3E}">
        <p14:creationId xmlns:p14="http://schemas.microsoft.com/office/powerpoint/2010/main" val="34046019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a:latin typeface="+mn-lt"/>
              </a:rPr>
              <a:t>2. Bibliotheken</a:t>
            </a:r>
            <a:br>
              <a:rPr lang="de-DE" sz="2200" dirty="0">
                <a:latin typeface="+mn-lt"/>
              </a:rPr>
            </a:br>
            <a:r>
              <a:rPr lang="de-DE" sz="2200" dirty="0">
                <a:latin typeface="+mn-lt"/>
              </a:rPr>
              <a:t> - forschungsnaher Support für Open Science</a:t>
            </a:r>
            <a:r>
              <a:rPr lang="de-DE" sz="2200" dirty="0" smtClean="0">
                <a:latin typeface="+mn-lt"/>
              </a:rPr>
              <a:t/>
            </a:r>
            <a:br>
              <a:rPr lang="de-DE" sz="2200" dirty="0" smtClean="0">
                <a:latin typeface="+mn-lt"/>
              </a:rPr>
            </a:br>
            <a:r>
              <a:rPr lang="de-DE" sz="3600" dirty="0" smtClean="0"/>
              <a:t/>
            </a:r>
            <a:br>
              <a:rPr lang="de-DE" sz="3600" dirty="0" smtClean="0"/>
            </a:br>
            <a:endParaRPr lang="de-DE" sz="3200" dirty="0">
              <a:latin typeface="+mn-lt"/>
            </a:endParaRPr>
          </a:p>
        </p:txBody>
      </p:sp>
      <p:sp>
        <p:nvSpPr>
          <p:cNvPr id="6" name="Datumsplatzhalter 5"/>
          <p:cNvSpPr>
            <a:spLocks noGrp="1"/>
          </p:cNvSpPr>
          <p:nvPr>
            <p:ph type="dt" sz="half" idx="10"/>
          </p:nvPr>
        </p:nvSpPr>
        <p:spPr/>
        <p:txBody>
          <a:bodyPr/>
          <a:lstStyle/>
          <a:p>
            <a:r>
              <a:rPr lang="de-DE" smtClean="0"/>
              <a:t>26.05.2021</a:t>
            </a:r>
            <a:endParaRPr lang="de-DE" dirty="0"/>
          </a:p>
        </p:txBody>
      </p:sp>
      <p:sp>
        <p:nvSpPr>
          <p:cNvPr id="12" name="Fußzeilenplatzhalter 11"/>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8" name="Inhaltsplatzhalter 4"/>
          <p:cNvSpPr>
            <a:spLocks noGrp="1"/>
          </p:cNvSpPr>
          <p:nvPr>
            <p:ph sz="half" idx="1"/>
          </p:nvPr>
        </p:nvSpPr>
        <p:spPr>
          <a:xfrm>
            <a:off x="971600" y="1417638"/>
            <a:ext cx="7890048" cy="4459634"/>
          </a:xfrm>
          <a:noFill/>
          <a:effectLst/>
        </p:spPr>
        <p:txBody>
          <a:bodyPr>
            <a:normAutofit/>
          </a:bodyPr>
          <a:lstStyle/>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r>
              <a:rPr lang="en-US" sz="1000" dirty="0">
                <a:solidFill>
                  <a:schemeClr val="tx1">
                    <a:lumMod val="50000"/>
                    <a:lumOff val="50000"/>
                  </a:schemeClr>
                </a:solidFill>
                <a:latin typeface="Calibri" panose="020F0502020204030204" pitchFamily="34" charset="0"/>
                <a:cs typeface="Calibri" panose="020F0502020204030204" pitchFamily="34" charset="0"/>
                <a:hlinkClick r:id="rId4"/>
              </a:rPr>
              <a:t>https://www.uni-hildesheim.de/neuigkeiten/publication-week-2021</a:t>
            </a:r>
            <a:r>
              <a:rPr lang="en-US" sz="1000" dirty="0" smtClean="0">
                <a:solidFill>
                  <a:schemeClr val="tx1">
                    <a:lumMod val="50000"/>
                    <a:lumOff val="50000"/>
                  </a:schemeClr>
                </a:solidFill>
                <a:latin typeface="Calibri" panose="020F0502020204030204" pitchFamily="34" charset="0"/>
                <a:cs typeface="Calibri" panose="020F0502020204030204" pitchFamily="34" charset="0"/>
                <a:hlinkClick r:id="rId4"/>
              </a:rPr>
              <a:t>/</a:t>
            </a:r>
            <a:endParaRPr lang="en-US" sz="1000" dirty="0" smtClean="0">
              <a:solidFill>
                <a:schemeClr val="tx1">
                  <a:lumMod val="50000"/>
                  <a:lumOff val="50000"/>
                </a:schemeClr>
              </a:solidFill>
              <a:latin typeface="Calibri" panose="020F0502020204030204" pitchFamily="34" charset="0"/>
              <a:cs typeface="Calibri" panose="020F0502020204030204" pitchFamily="34" charset="0"/>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13" name="Foliennummernplatzhalter 12"/>
          <p:cNvSpPr>
            <a:spLocks noGrp="1"/>
          </p:cNvSpPr>
          <p:nvPr>
            <p:ph type="sldNum" sz="quarter" idx="12"/>
          </p:nvPr>
        </p:nvSpPr>
        <p:spPr/>
        <p:txBody>
          <a:bodyPr/>
          <a:lstStyle/>
          <a:p>
            <a:fld id="{1B2FA0FF-ED3C-4AB6-94B4-54922A2A1827}" type="slidenum">
              <a:rPr lang="de-DE" smtClean="0"/>
              <a:t>17</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pic>
        <p:nvPicPr>
          <p:cNvPr id="10" name="Grafik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9816" y="1447859"/>
            <a:ext cx="7884368" cy="3613322"/>
          </a:xfrm>
          <a:prstGeom prst="rect">
            <a:avLst/>
          </a:prstGeom>
        </p:spPr>
      </p:pic>
      <p:pic>
        <p:nvPicPr>
          <p:cNvPr id="11" name="Grafik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00204" y="3527391"/>
            <a:ext cx="2440999" cy="1517175"/>
          </a:xfrm>
          <a:prstGeom prst="rect">
            <a:avLst/>
          </a:prstGeom>
        </p:spPr>
      </p:pic>
      <p:sp>
        <p:nvSpPr>
          <p:cNvPr id="5" name="Rechteck 4"/>
          <p:cNvSpPr/>
          <p:nvPr/>
        </p:nvSpPr>
        <p:spPr>
          <a:xfrm flipH="1">
            <a:off x="6012160" y="5061181"/>
            <a:ext cx="2864024" cy="584775"/>
          </a:xfrm>
          <a:prstGeom prst="rect">
            <a:avLst/>
          </a:prstGeom>
        </p:spPr>
        <p:txBody>
          <a:bodyPr wrap="square">
            <a:spAutoFit/>
          </a:bodyPr>
          <a:lstStyle/>
          <a:p>
            <a:r>
              <a:rPr lang="de-DE" sz="1000" dirty="0">
                <a:solidFill>
                  <a:srgbClr val="000000"/>
                </a:solidFill>
                <a:latin typeface="Calibri" panose="020F0502020204030204" pitchFamily="34" charset="0"/>
                <a:hlinkClick r:id="rId7"/>
              </a:rPr>
              <a:t>https://</a:t>
            </a:r>
            <a:r>
              <a:rPr lang="de-DE" sz="1000" dirty="0" smtClean="0">
                <a:solidFill>
                  <a:srgbClr val="000000"/>
                </a:solidFill>
                <a:latin typeface="Calibri" panose="020F0502020204030204" pitchFamily="34" charset="0"/>
                <a:hlinkClick r:id="rId7"/>
              </a:rPr>
              <a:t>ec.europa.eu/research/openscience/pdf/os_skills_wgreport_final.pdf</a:t>
            </a:r>
            <a:endParaRPr lang="de-DE" sz="1000" dirty="0" smtClean="0">
              <a:solidFill>
                <a:srgbClr val="000000"/>
              </a:solidFill>
              <a:latin typeface="Calibri" panose="020F0502020204030204" pitchFamily="34" charset="0"/>
            </a:endParaRPr>
          </a:p>
          <a:p>
            <a:r>
              <a:rPr lang="de-DE" sz="1200" dirty="0" smtClean="0">
                <a:solidFill>
                  <a:srgbClr val="000000"/>
                </a:solidFill>
                <a:latin typeface="Calibri" panose="020F0502020204030204" pitchFamily="34" charset="0"/>
              </a:rPr>
              <a:t> </a:t>
            </a:r>
            <a:endParaRPr lang="de-DE" sz="1200" dirty="0"/>
          </a:p>
        </p:txBody>
      </p:sp>
    </p:spTree>
    <p:extLst>
      <p:ext uri="{BB962C8B-B14F-4D97-AF65-F5344CB8AC3E}">
        <p14:creationId xmlns:p14="http://schemas.microsoft.com/office/powerpoint/2010/main" val="21731945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2. Bibliotheken</a:t>
            </a:r>
            <a:br>
              <a:rPr lang="de-DE" sz="2200" dirty="0">
                <a:latin typeface="+mn-lt"/>
              </a:rPr>
            </a:br>
            <a:r>
              <a:rPr lang="de-DE" sz="2200" dirty="0">
                <a:latin typeface="+mn-lt"/>
              </a:rPr>
              <a:t> - forschungsnaher Support für Open Science</a:t>
            </a:r>
          </a:p>
        </p:txBody>
      </p:sp>
      <p:sp>
        <p:nvSpPr>
          <p:cNvPr id="7" name="Datumsplatzhalter 6"/>
          <p:cNvSpPr>
            <a:spLocks noGrp="1"/>
          </p:cNvSpPr>
          <p:nvPr>
            <p:ph type="dt" sz="half" idx="10"/>
          </p:nvPr>
        </p:nvSpPr>
        <p:spPr/>
        <p:txBody>
          <a:bodyPr/>
          <a:lstStyle/>
          <a:p>
            <a:r>
              <a:rPr lang="de-DE" smtClean="0"/>
              <a:t>26.05.2021</a:t>
            </a:r>
            <a:endParaRPr lang="de-DE" dirty="0"/>
          </a:p>
        </p:txBody>
      </p:sp>
      <p:sp>
        <p:nvSpPr>
          <p:cNvPr id="11" name="Fußzeilenplatzhalter 10"/>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endParaRPr lang="en-US" b="1" dirty="0" smtClean="0">
              <a:latin typeface="+mn-lt"/>
            </a:endParaRPr>
          </a:p>
          <a:p>
            <a:endParaRPr lang="en-US" b="1" dirty="0">
              <a:latin typeface="+mn-lt"/>
            </a:endParaRPr>
          </a:p>
          <a:p>
            <a:endParaRPr lang="en-US" b="1" dirty="0" smtClean="0">
              <a:latin typeface="+mn-lt"/>
            </a:endParaRPr>
          </a:p>
          <a:p>
            <a:endParaRPr lang="en-US" b="1" dirty="0">
              <a:latin typeface="+mn-lt"/>
            </a:endParaRPr>
          </a:p>
          <a:p>
            <a:endParaRPr lang="en-US" b="1" dirty="0" smtClean="0">
              <a:latin typeface="+mn-lt"/>
            </a:endParaRPr>
          </a:p>
          <a:p>
            <a:endParaRPr lang="en-US" b="1" dirty="0">
              <a:latin typeface="+mn-lt"/>
            </a:endParaRPr>
          </a:p>
          <a:p>
            <a:endParaRPr lang="en-US" b="1" dirty="0" smtClean="0">
              <a:latin typeface="+mn-lt"/>
            </a:endParaRPr>
          </a:p>
          <a:p>
            <a:endParaRPr lang="en-US" b="1" dirty="0">
              <a:latin typeface="+mn-lt"/>
            </a:endParaRPr>
          </a:p>
          <a:p>
            <a:r>
              <a:rPr lang="en-US" sz="1000" dirty="0">
                <a:latin typeface="+mn-lt"/>
                <a:hlinkClick r:id="rId3"/>
              </a:rPr>
              <a:t>https://blogs.sub.uni-hamburg.de/hup/products-page/publikationen/169</a:t>
            </a:r>
            <a:r>
              <a:rPr lang="en-US" sz="1000" dirty="0" smtClean="0">
                <a:latin typeface="+mn-lt"/>
                <a:hlinkClick r:id="rId3"/>
              </a:rPr>
              <a:t>/</a:t>
            </a:r>
            <a:endParaRPr lang="en-US" sz="1000" dirty="0" smtClean="0">
              <a:latin typeface="+mn-lt"/>
            </a:endParaRPr>
          </a:p>
          <a:p>
            <a:endParaRPr lang="en-US" sz="1000" dirty="0" smtClean="0">
              <a:latin typeface="+mn-lt"/>
              <a:hlinkClick r:id="rId4"/>
            </a:endParaRPr>
          </a:p>
          <a:p>
            <a:r>
              <a:rPr lang="en-US" sz="1000" dirty="0" smtClean="0">
                <a:latin typeface="+mn-lt"/>
                <a:hlinkClick r:id="rId4"/>
              </a:rPr>
              <a:t>http</a:t>
            </a:r>
            <a:r>
              <a:rPr lang="en-US" sz="1000" dirty="0">
                <a:latin typeface="+mn-lt"/>
                <a:hlinkClick r:id="rId4"/>
              </a:rPr>
              <a:t>://dx.doi.org/10.17613/h5jz-qd21</a:t>
            </a:r>
            <a:endParaRPr lang="de-DE" sz="1000" dirty="0">
              <a:latin typeface="+mn-lt"/>
            </a:endParaRPr>
          </a:p>
          <a:p>
            <a:endParaRPr lang="en-US" sz="1000" dirty="0" smtClean="0">
              <a:latin typeface="+mn-lt"/>
            </a:endParaRPr>
          </a:p>
          <a:p>
            <a:endParaRPr lang="en-US" sz="1200" dirty="0">
              <a:latin typeface="+mn-lt"/>
            </a:endParaRPr>
          </a:p>
          <a:p>
            <a:endParaRPr lang="en-US" sz="1200" dirty="0" smtClean="0">
              <a:latin typeface="+mn-lt"/>
            </a:endParaRPr>
          </a:p>
          <a:p>
            <a:endParaRPr lang="en-US" sz="1200" dirty="0" smtClean="0">
              <a:latin typeface="+mn-lt"/>
            </a:endParaRPr>
          </a:p>
          <a:p>
            <a:endParaRPr lang="en-US" sz="1400" dirty="0" smtClean="0">
              <a:latin typeface="+mn-lt"/>
            </a:endParaRPr>
          </a:p>
          <a:p>
            <a:endParaRPr lang="en-US" sz="1400" dirty="0" smtClean="0">
              <a:latin typeface="+mn-lt"/>
            </a:endParaRPr>
          </a:p>
          <a:p>
            <a:endParaRPr lang="en-US" sz="1400" dirty="0" smtClean="0">
              <a:latin typeface="+mn-lt"/>
            </a:endParaRPr>
          </a:p>
          <a:p>
            <a:endParaRPr lang="en-US" sz="1400" dirty="0" smtClean="0">
              <a:latin typeface="+mn-lt"/>
            </a:endParaRPr>
          </a:p>
        </p:txBody>
      </p:sp>
      <p:sp>
        <p:nvSpPr>
          <p:cNvPr id="12" name="Foliennummernplatzhalter 11"/>
          <p:cNvSpPr>
            <a:spLocks noGrp="1"/>
          </p:cNvSpPr>
          <p:nvPr>
            <p:ph type="sldNum" sz="quarter" idx="12"/>
          </p:nvPr>
        </p:nvSpPr>
        <p:spPr/>
        <p:txBody>
          <a:bodyPr/>
          <a:lstStyle/>
          <a:p>
            <a:fld id="{1B2FA0FF-ED3C-4AB6-94B4-54922A2A1827}" type="slidenum">
              <a:rPr lang="de-DE" smtClean="0"/>
              <a:t>18</a:t>
            </a:fld>
            <a:endParaRPr lang="de-DE"/>
          </a:p>
        </p:txBody>
      </p:sp>
      <p:pic>
        <p:nvPicPr>
          <p:cNvPr id="3" name="Grafik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552" y="1638130"/>
            <a:ext cx="2160240" cy="3306490"/>
          </a:xfrm>
          <a:prstGeom prst="rect">
            <a:avLst/>
          </a:prstGeom>
        </p:spPr>
      </p:pic>
      <p:pic>
        <p:nvPicPr>
          <p:cNvPr id="10" name="Grafik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87959" y="1988840"/>
            <a:ext cx="6124751" cy="2806909"/>
          </a:xfrm>
          <a:prstGeom prst="rect">
            <a:avLst/>
          </a:prstGeom>
        </p:spPr>
      </p:pic>
      <p:pic>
        <p:nvPicPr>
          <p:cNvPr id="9" name="Grafik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16216" y="2241744"/>
            <a:ext cx="1798028" cy="2405429"/>
          </a:xfrm>
          <a:prstGeom prst="rect">
            <a:avLst/>
          </a:prstGeom>
        </p:spPr>
      </p:pic>
    </p:spTree>
    <p:extLst>
      <p:ext uri="{BB962C8B-B14F-4D97-AF65-F5344CB8AC3E}">
        <p14:creationId xmlns:p14="http://schemas.microsoft.com/office/powerpoint/2010/main" val="13732613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a:latin typeface="+mj-lt"/>
              </a:rPr>
              <a:t>2. Bibliotheken</a:t>
            </a:r>
            <a:br>
              <a:rPr lang="de-DE" sz="2200" dirty="0">
                <a:latin typeface="+mj-lt"/>
              </a:rPr>
            </a:br>
            <a:r>
              <a:rPr lang="de-DE" sz="2200" dirty="0">
                <a:latin typeface="+mj-lt"/>
              </a:rPr>
              <a:t> - forschungsnaher Support für Open Science</a:t>
            </a:r>
            <a:r>
              <a:rPr lang="de-DE" sz="2200" dirty="0" smtClean="0">
                <a:latin typeface="+mj-lt"/>
              </a:rPr>
              <a:t/>
            </a:r>
            <a:br>
              <a:rPr lang="de-DE" sz="2200" dirty="0" smtClean="0">
                <a:latin typeface="+mj-lt"/>
              </a:rPr>
            </a:br>
            <a:r>
              <a:rPr lang="de-DE" sz="3600" dirty="0" smtClean="0"/>
              <a:t/>
            </a:r>
            <a:br>
              <a:rPr lang="de-DE" sz="3600" dirty="0" smtClean="0"/>
            </a:br>
            <a:endParaRPr lang="de-DE" sz="3200" dirty="0">
              <a:latin typeface="+mn-lt"/>
            </a:endParaRPr>
          </a:p>
        </p:txBody>
      </p:sp>
      <p:sp>
        <p:nvSpPr>
          <p:cNvPr id="11" name="Datumsplatzhalter 10"/>
          <p:cNvSpPr>
            <a:spLocks noGrp="1"/>
          </p:cNvSpPr>
          <p:nvPr>
            <p:ph type="dt" sz="half" idx="10"/>
          </p:nvPr>
        </p:nvSpPr>
        <p:spPr/>
        <p:txBody>
          <a:bodyPr/>
          <a:lstStyle/>
          <a:p>
            <a:r>
              <a:rPr lang="de-DE" smtClean="0"/>
              <a:t>26.05.2021</a:t>
            </a:r>
            <a:endParaRPr lang="de-DE" dirty="0"/>
          </a:p>
        </p:txBody>
      </p:sp>
      <p:sp>
        <p:nvSpPr>
          <p:cNvPr id="12" name="Fußzeilenplatzhalter 11"/>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8" name="Inhaltsplatzhalter 4"/>
          <p:cNvSpPr>
            <a:spLocks noGrp="1"/>
          </p:cNvSpPr>
          <p:nvPr>
            <p:ph sz="half" idx="1"/>
          </p:nvPr>
        </p:nvSpPr>
        <p:spPr>
          <a:xfrm>
            <a:off x="827584" y="1417638"/>
            <a:ext cx="7271387" cy="4459634"/>
          </a:xfrm>
          <a:noFill/>
          <a:effectLst/>
        </p:spPr>
        <p:txBody>
          <a:bodyPr>
            <a:normAutofit/>
          </a:bodyPr>
          <a:lstStyle/>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smtClean="0">
              <a:solidFill>
                <a:schemeClr val="tx1">
                  <a:lumMod val="50000"/>
                  <a:lumOff val="50000"/>
                </a:schemeClr>
              </a:solidFill>
              <a:latin typeface="Calibri" panose="020F0502020204030204" pitchFamily="34" charset="0"/>
              <a:cs typeface="Calibri" panose="020F0502020204030204" pitchFamily="34" charset="0"/>
              <a:hlinkClick r:id="rId3"/>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hlinkClick r:id="rId3"/>
            </a:endParaRPr>
          </a:p>
          <a:p>
            <a:r>
              <a:rPr lang="en-US" sz="1000" dirty="0" smtClean="0">
                <a:solidFill>
                  <a:schemeClr val="tx1">
                    <a:lumMod val="50000"/>
                    <a:lumOff val="50000"/>
                  </a:schemeClr>
                </a:solidFill>
                <a:latin typeface="Calibri" panose="020F0502020204030204" pitchFamily="34" charset="0"/>
                <a:cs typeface="Calibri" panose="020F0502020204030204" pitchFamily="34" charset="0"/>
                <a:hlinkClick r:id="rId3"/>
              </a:rPr>
              <a:t>https</a:t>
            </a:r>
            <a:r>
              <a:rPr lang="en-US" sz="1000" dirty="0">
                <a:solidFill>
                  <a:schemeClr val="tx1">
                    <a:lumMod val="50000"/>
                    <a:lumOff val="50000"/>
                  </a:schemeClr>
                </a:solidFill>
                <a:latin typeface="Calibri" panose="020F0502020204030204" pitchFamily="34" charset="0"/>
                <a:cs typeface="Calibri" panose="020F0502020204030204" pitchFamily="34" charset="0"/>
                <a:hlinkClick r:id="rId3"/>
              </a:rPr>
              <a:t>://</a:t>
            </a:r>
            <a:r>
              <a:rPr lang="en-US" sz="1000" dirty="0" smtClean="0">
                <a:solidFill>
                  <a:schemeClr val="tx1">
                    <a:lumMod val="50000"/>
                    <a:lumOff val="50000"/>
                  </a:schemeClr>
                </a:solidFill>
                <a:latin typeface="Calibri" panose="020F0502020204030204" pitchFamily="34" charset="0"/>
                <a:cs typeface="Calibri" panose="020F0502020204030204" pitchFamily="34" charset="0"/>
                <a:hlinkClick r:id="rId3"/>
              </a:rPr>
              <a:t>www.unibe.ch/universitaet/dienstleistungen/universitaetsbibliothek/service/open_science/index_ger.html</a:t>
            </a:r>
            <a:endParaRPr lang="en-US" sz="1000" dirty="0" smtClean="0">
              <a:solidFill>
                <a:schemeClr val="tx1">
                  <a:lumMod val="50000"/>
                  <a:lumOff val="50000"/>
                </a:schemeClr>
              </a:solidFill>
              <a:latin typeface="Calibri" panose="020F0502020204030204" pitchFamily="34" charset="0"/>
              <a:cs typeface="Calibri" panose="020F0502020204030204" pitchFamily="34" charset="0"/>
            </a:endParaRPr>
          </a:p>
          <a:p>
            <a:endParaRPr lang="en-US" sz="120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13" name="Foliennummernplatzhalter 12"/>
          <p:cNvSpPr>
            <a:spLocks noGrp="1"/>
          </p:cNvSpPr>
          <p:nvPr>
            <p:ph type="sldNum" sz="quarter" idx="12"/>
          </p:nvPr>
        </p:nvSpPr>
        <p:spPr/>
        <p:txBody>
          <a:bodyPr/>
          <a:lstStyle/>
          <a:p>
            <a:fld id="{1B2FA0FF-ED3C-4AB6-94B4-54922A2A1827}" type="slidenum">
              <a:rPr lang="de-DE" smtClean="0"/>
              <a:t>19</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8449" y="1418435"/>
            <a:ext cx="4399455" cy="2016224"/>
          </a:xfrm>
          <a:prstGeom prst="rect">
            <a:avLst/>
          </a:prstGeom>
        </p:spPr>
      </p:pic>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53390" y="1927727"/>
            <a:ext cx="2314617" cy="3013863"/>
          </a:xfrm>
          <a:prstGeom prst="rect">
            <a:avLst/>
          </a:prstGeom>
        </p:spPr>
      </p:pic>
      <p:pic>
        <p:nvPicPr>
          <p:cNvPr id="10" name="Grafik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7584" y="3462575"/>
            <a:ext cx="4572000" cy="1565901"/>
          </a:xfrm>
          <a:prstGeom prst="rect">
            <a:avLst/>
          </a:prstGeom>
        </p:spPr>
      </p:pic>
    </p:spTree>
    <p:extLst>
      <p:ext uri="{BB962C8B-B14F-4D97-AF65-F5344CB8AC3E}">
        <p14:creationId xmlns:p14="http://schemas.microsoft.com/office/powerpoint/2010/main" val="2143185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smtClean="0">
                <a:latin typeface="+mn-lt"/>
              </a:rPr>
              <a:t/>
            </a:r>
            <a:br>
              <a:rPr lang="de-DE" sz="2200" dirty="0" smtClean="0">
                <a:latin typeface="+mn-lt"/>
              </a:rPr>
            </a:br>
            <a:r>
              <a:rPr lang="de-DE" sz="3600" dirty="0" smtClean="0"/>
              <a:t/>
            </a:r>
            <a:br>
              <a:rPr lang="de-DE" sz="3600" dirty="0" smtClean="0"/>
            </a:br>
            <a:endParaRPr lang="de-DE" sz="3200" dirty="0">
              <a:latin typeface="+mn-lt"/>
            </a:endParaRPr>
          </a:p>
        </p:txBody>
      </p:sp>
      <p:sp>
        <p:nvSpPr>
          <p:cNvPr id="13" name="Datumsplatzhalter 12"/>
          <p:cNvSpPr>
            <a:spLocks noGrp="1"/>
          </p:cNvSpPr>
          <p:nvPr>
            <p:ph type="dt" sz="half" idx="10"/>
          </p:nvPr>
        </p:nvSpPr>
        <p:spPr/>
        <p:txBody>
          <a:bodyPr/>
          <a:lstStyle/>
          <a:p>
            <a:r>
              <a:rPr lang="de-DE" smtClean="0"/>
              <a:t>26.05.2021</a:t>
            </a:r>
            <a:endParaRPr lang="de-DE" dirty="0"/>
          </a:p>
        </p:txBody>
      </p:sp>
      <p:sp>
        <p:nvSpPr>
          <p:cNvPr id="14" name="Fußzeilenplatzhalter 13"/>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15" name="Foliennummernplatzhalter 14"/>
          <p:cNvSpPr>
            <a:spLocks noGrp="1"/>
          </p:cNvSpPr>
          <p:nvPr>
            <p:ph type="sldNum" sz="quarter" idx="12"/>
          </p:nvPr>
        </p:nvSpPr>
        <p:spPr/>
        <p:txBody>
          <a:bodyPr/>
          <a:lstStyle/>
          <a:p>
            <a:fld id="{1B2FA0FF-ED3C-4AB6-94B4-54922A2A1827}" type="slidenum">
              <a:rPr lang="de-DE" smtClean="0"/>
              <a:t>2</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417638"/>
            <a:ext cx="8185839" cy="3751483"/>
          </a:xfrm>
          <a:prstGeom prst="rect">
            <a:avLst/>
          </a:prstGeom>
        </p:spPr>
      </p:pic>
      <p:sp>
        <p:nvSpPr>
          <p:cNvPr id="11" name="Rechteck 10"/>
          <p:cNvSpPr/>
          <p:nvPr/>
        </p:nvSpPr>
        <p:spPr>
          <a:xfrm rot="10800000" flipV="1">
            <a:off x="1907704" y="5217941"/>
            <a:ext cx="5976664" cy="461665"/>
          </a:xfrm>
          <a:prstGeom prst="rect">
            <a:avLst/>
          </a:prstGeom>
        </p:spPr>
        <p:txBody>
          <a:bodyPr wrap="square">
            <a:spAutoFit/>
          </a:bodyPr>
          <a:lstStyle/>
          <a:p>
            <a:r>
              <a:rPr lang="de-DE" sz="1200" dirty="0">
                <a:hlinkClick r:id="rId4"/>
              </a:rPr>
              <a:t>https://</a:t>
            </a:r>
            <a:r>
              <a:rPr lang="de-DE" sz="1200" dirty="0" smtClean="0">
                <a:hlinkClick r:id="rId4"/>
              </a:rPr>
              <a:t>forschungsdaten-thueringen.de/veranstaltung/202005-coffee-lecture-de.html</a:t>
            </a:r>
            <a:endParaRPr lang="de-DE" sz="1200" dirty="0" smtClean="0"/>
          </a:p>
          <a:p>
            <a:endParaRPr lang="de-DE" sz="1200" dirty="0"/>
          </a:p>
        </p:txBody>
      </p:sp>
    </p:spTree>
    <p:extLst>
      <p:ext uri="{BB962C8B-B14F-4D97-AF65-F5344CB8AC3E}">
        <p14:creationId xmlns:p14="http://schemas.microsoft.com/office/powerpoint/2010/main" val="11054009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a:latin typeface="+mn-lt"/>
              </a:rPr>
              <a:t>2. Bibliotheken</a:t>
            </a:r>
            <a:br>
              <a:rPr lang="de-DE" sz="2200" dirty="0">
                <a:latin typeface="+mn-lt"/>
              </a:rPr>
            </a:br>
            <a:r>
              <a:rPr lang="de-DE" sz="2200" dirty="0">
                <a:latin typeface="+mn-lt"/>
              </a:rPr>
              <a:t> - forschungsnaher Support für Open Science</a:t>
            </a:r>
            <a:r>
              <a:rPr lang="de-DE" sz="2200" dirty="0" smtClean="0">
                <a:latin typeface="+mn-lt"/>
              </a:rPr>
              <a:t/>
            </a:r>
            <a:br>
              <a:rPr lang="de-DE" sz="2200" dirty="0" smtClean="0">
                <a:latin typeface="+mn-lt"/>
              </a:rPr>
            </a:br>
            <a:r>
              <a:rPr lang="de-DE" sz="3600" dirty="0" smtClean="0"/>
              <a:t/>
            </a:r>
            <a:br>
              <a:rPr lang="de-DE" sz="3600" dirty="0" smtClean="0"/>
            </a:br>
            <a:endParaRPr lang="de-DE" sz="3200" dirty="0">
              <a:latin typeface="+mn-lt"/>
            </a:endParaRPr>
          </a:p>
        </p:txBody>
      </p:sp>
      <p:sp>
        <p:nvSpPr>
          <p:cNvPr id="11" name="Datumsplatzhalter 10"/>
          <p:cNvSpPr>
            <a:spLocks noGrp="1"/>
          </p:cNvSpPr>
          <p:nvPr>
            <p:ph type="dt" sz="half" idx="10"/>
          </p:nvPr>
        </p:nvSpPr>
        <p:spPr/>
        <p:txBody>
          <a:bodyPr/>
          <a:lstStyle/>
          <a:p>
            <a:r>
              <a:rPr lang="de-DE" smtClean="0"/>
              <a:t>26.05.2021</a:t>
            </a:r>
            <a:endParaRPr lang="de-DE" dirty="0"/>
          </a:p>
        </p:txBody>
      </p:sp>
      <p:sp>
        <p:nvSpPr>
          <p:cNvPr id="12" name="Fußzeilenplatzhalter 11"/>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8" name="Inhaltsplatzhalter 4"/>
          <p:cNvSpPr>
            <a:spLocks noGrp="1"/>
          </p:cNvSpPr>
          <p:nvPr>
            <p:ph sz="half" idx="1"/>
          </p:nvPr>
        </p:nvSpPr>
        <p:spPr>
          <a:xfrm>
            <a:off x="1043608" y="1417638"/>
            <a:ext cx="7055363" cy="3816214"/>
          </a:xfrm>
          <a:noFill/>
          <a:effectLst/>
        </p:spPr>
        <p:txBody>
          <a:bodyPr>
            <a:normAutofit/>
          </a:bodyPr>
          <a:lstStyle/>
          <a:p>
            <a:pPr marL="0" indent="0">
              <a:buNone/>
            </a:pPr>
            <a:r>
              <a:rPr lang="de-DE" sz="4400" dirty="0" smtClean="0">
                <a:solidFill>
                  <a:schemeClr val="accent6">
                    <a:lumMod val="75000"/>
                  </a:schemeClr>
                </a:solidFill>
                <a:latin typeface="+mn-lt"/>
              </a:rPr>
              <a:t>Open (Science) </a:t>
            </a:r>
            <a:br>
              <a:rPr lang="de-DE" sz="4400" dirty="0" smtClean="0">
                <a:solidFill>
                  <a:schemeClr val="accent6">
                    <a:lumMod val="75000"/>
                  </a:schemeClr>
                </a:solidFill>
                <a:latin typeface="+mn-lt"/>
              </a:rPr>
            </a:br>
            <a:endParaRPr lang="de-DE" sz="4400" dirty="0" smtClean="0">
              <a:solidFill>
                <a:schemeClr val="accent6">
                  <a:lumMod val="75000"/>
                </a:schemeClr>
              </a:solidFill>
              <a:latin typeface="+mn-lt"/>
            </a:endParaRPr>
          </a:p>
          <a:p>
            <a:pPr marL="0" indent="0">
              <a:buNone/>
            </a:pPr>
            <a:r>
              <a:rPr lang="de-DE" sz="4400" dirty="0" smtClean="0">
                <a:solidFill>
                  <a:schemeClr val="accent6">
                    <a:lumMod val="75000"/>
                  </a:schemeClr>
                </a:solidFill>
                <a:latin typeface="+mn-lt"/>
              </a:rPr>
              <a:t>- </a:t>
            </a:r>
            <a:r>
              <a:rPr lang="de-DE" sz="4400" b="1" dirty="0" err="1" smtClean="0">
                <a:solidFill>
                  <a:schemeClr val="accent6">
                    <a:lumMod val="75000"/>
                  </a:schemeClr>
                </a:solidFill>
                <a:latin typeface="+mn-lt"/>
              </a:rPr>
              <a:t>what</a:t>
            </a:r>
            <a:r>
              <a:rPr lang="de-DE" sz="4400" b="1" dirty="0" smtClean="0">
                <a:solidFill>
                  <a:schemeClr val="accent6">
                    <a:lumMod val="75000"/>
                  </a:schemeClr>
                </a:solidFill>
                <a:latin typeface="+mn-lt"/>
              </a:rPr>
              <a:t> </a:t>
            </a:r>
            <a:r>
              <a:rPr lang="de-DE" sz="4400" b="1" dirty="0" err="1" smtClean="0">
                <a:solidFill>
                  <a:schemeClr val="accent6">
                    <a:lumMod val="75000"/>
                  </a:schemeClr>
                </a:solidFill>
                <a:latin typeface="+mn-lt"/>
              </a:rPr>
              <a:t>else</a:t>
            </a:r>
            <a:r>
              <a:rPr lang="de-DE" sz="4400" b="1" dirty="0" smtClean="0">
                <a:solidFill>
                  <a:schemeClr val="accent6">
                    <a:lumMod val="75000"/>
                  </a:schemeClr>
                </a:solidFill>
                <a:latin typeface="+mn-lt"/>
              </a:rPr>
              <a:t>?</a:t>
            </a:r>
          </a:p>
          <a:p>
            <a:pPr marL="0" indent="0">
              <a:buNone/>
            </a:pPr>
            <a:endParaRPr lang="de-DE" sz="4400" b="1" dirty="0" smtClean="0">
              <a:solidFill>
                <a:schemeClr val="accent6">
                  <a:lumMod val="75000"/>
                </a:schemeClr>
              </a:solidFill>
              <a:latin typeface="+mn-lt"/>
            </a:endParaRPr>
          </a:p>
          <a:p>
            <a:pPr marL="0" indent="0">
              <a:buNone/>
            </a:pPr>
            <a:endParaRPr lang="de-DE" sz="2600" dirty="0">
              <a:solidFill>
                <a:schemeClr val="accent6">
                  <a:lumMod val="75000"/>
                </a:schemeClr>
              </a:solidFill>
            </a:endParaRPr>
          </a:p>
        </p:txBody>
      </p:sp>
      <p:sp>
        <p:nvSpPr>
          <p:cNvPr id="13" name="Foliennummernplatzhalter 12"/>
          <p:cNvSpPr>
            <a:spLocks noGrp="1"/>
          </p:cNvSpPr>
          <p:nvPr>
            <p:ph type="sldNum" sz="quarter" idx="12"/>
          </p:nvPr>
        </p:nvSpPr>
        <p:spPr/>
        <p:txBody>
          <a:bodyPr/>
          <a:lstStyle/>
          <a:p>
            <a:fld id="{1B2FA0FF-ED3C-4AB6-94B4-54922A2A1827}" type="slidenum">
              <a:rPr lang="de-DE" smtClean="0"/>
              <a:t>20</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7473" y="2060848"/>
            <a:ext cx="2244988" cy="3024336"/>
          </a:xfrm>
          <a:prstGeom prst="rect">
            <a:avLst/>
          </a:prstGeom>
        </p:spPr>
      </p:pic>
      <p:sp>
        <p:nvSpPr>
          <p:cNvPr id="6" name="Rechteck 5"/>
          <p:cNvSpPr/>
          <p:nvPr/>
        </p:nvSpPr>
        <p:spPr>
          <a:xfrm rot="10800000" flipV="1">
            <a:off x="5004048" y="5034227"/>
            <a:ext cx="3024336" cy="430887"/>
          </a:xfrm>
          <a:prstGeom prst="rect">
            <a:avLst/>
          </a:prstGeom>
        </p:spPr>
        <p:txBody>
          <a:bodyPr wrap="square">
            <a:spAutoFit/>
          </a:bodyPr>
          <a:lstStyle/>
          <a:p>
            <a:r>
              <a:rPr lang="de-DE" sz="1000" dirty="0">
                <a:hlinkClick r:id="rId4"/>
              </a:rPr>
              <a:t>https://www.fosteropenscience.eu</a:t>
            </a:r>
            <a:r>
              <a:rPr lang="de-DE" sz="1000" dirty="0" smtClean="0">
                <a:hlinkClick r:id="rId4"/>
              </a:rPr>
              <a:t>/</a:t>
            </a:r>
            <a:endParaRPr lang="de-DE" sz="1000" dirty="0" smtClean="0"/>
          </a:p>
          <a:p>
            <a:endParaRPr lang="de-DE" sz="1200" dirty="0"/>
          </a:p>
        </p:txBody>
      </p:sp>
      <p:sp>
        <p:nvSpPr>
          <p:cNvPr id="10" name="Rechteck 9"/>
          <p:cNvSpPr/>
          <p:nvPr/>
        </p:nvSpPr>
        <p:spPr>
          <a:xfrm rot="10800000" flipV="1">
            <a:off x="961795" y="3657945"/>
            <a:ext cx="3755678" cy="1938992"/>
          </a:xfrm>
          <a:prstGeom prst="rect">
            <a:avLst/>
          </a:prstGeom>
        </p:spPr>
        <p:txBody>
          <a:bodyPr wrap="square">
            <a:spAutoFit/>
          </a:bodyPr>
          <a:lstStyle/>
          <a:p>
            <a:r>
              <a:rPr lang="en-US" sz="2000" i="1" dirty="0" smtClean="0"/>
              <a:t>“... an </a:t>
            </a:r>
            <a:r>
              <a:rPr lang="en-US" sz="2000" i="1" dirty="0"/>
              <a:t>invention has to make sense in the world in which it is finished, not the world in which it is </a:t>
            </a:r>
            <a:r>
              <a:rPr lang="en-US" sz="2000" i="1" dirty="0" smtClean="0"/>
              <a:t>started.”</a:t>
            </a:r>
          </a:p>
          <a:p>
            <a:endParaRPr lang="en-US" sz="2000" dirty="0"/>
          </a:p>
          <a:p>
            <a:r>
              <a:rPr lang="en-US" sz="2000" dirty="0" smtClean="0"/>
              <a:t>(Ray Kurzweil)</a:t>
            </a:r>
            <a:endParaRPr lang="de-DE" sz="2000" dirty="0"/>
          </a:p>
        </p:txBody>
      </p:sp>
    </p:spTree>
    <p:extLst>
      <p:ext uri="{BB962C8B-B14F-4D97-AF65-F5344CB8AC3E}">
        <p14:creationId xmlns:p14="http://schemas.microsoft.com/office/powerpoint/2010/main" val="2545729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latin typeface="+mn-lt"/>
              </a:rPr>
              <a:t>Literatur</a:t>
            </a:r>
            <a:endParaRPr lang="de-DE" sz="2200" dirty="0">
              <a:latin typeface="+mn-lt"/>
            </a:endParaRPr>
          </a:p>
        </p:txBody>
      </p:sp>
      <p:sp>
        <p:nvSpPr>
          <p:cNvPr id="5" name="Datumsplatzhalter 4"/>
          <p:cNvSpPr>
            <a:spLocks noGrp="1"/>
          </p:cNvSpPr>
          <p:nvPr>
            <p:ph type="dt" sz="half" idx="10"/>
          </p:nvPr>
        </p:nvSpPr>
        <p:spPr/>
        <p:txBody>
          <a:bodyPr/>
          <a:lstStyle/>
          <a:p>
            <a:r>
              <a:rPr lang="de-DE" smtClean="0"/>
              <a:t>26.05.2021</a:t>
            </a:r>
            <a:endParaRPr lang="de-DE" dirty="0"/>
          </a:p>
        </p:txBody>
      </p:sp>
      <p:sp>
        <p:nvSpPr>
          <p:cNvPr id="7" name="Fußzeilenplatzhalter 6"/>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r>
              <a:rPr lang="en-US" dirty="0">
                <a:latin typeface="+mn-lt"/>
              </a:rPr>
              <a:t>Bryant, Rebecca, Annette Dortmund, and Brian Lavoie. 2020. </a:t>
            </a:r>
            <a:r>
              <a:rPr lang="en-US" i="1" dirty="0">
                <a:latin typeface="+mn-lt"/>
              </a:rPr>
              <a:t>Social Interoperability in Research Support: Cross-Campus Partnerships and the University Research Enterprise</a:t>
            </a:r>
            <a:r>
              <a:rPr lang="en-US" dirty="0">
                <a:latin typeface="+mn-lt"/>
              </a:rPr>
              <a:t>. Dublin, OH: OCLC Research. </a:t>
            </a:r>
            <a:r>
              <a:rPr lang="en-US" dirty="0">
                <a:latin typeface="+mn-lt"/>
                <a:hlinkClick r:id="rId3"/>
              </a:rPr>
              <a:t>https://</a:t>
            </a:r>
            <a:r>
              <a:rPr lang="en-US" dirty="0" smtClean="0">
                <a:latin typeface="+mn-lt"/>
                <a:hlinkClick r:id="rId3"/>
              </a:rPr>
              <a:t>doi.org/10.25333/wyrd-n586</a:t>
            </a:r>
            <a:endParaRPr lang="en-US" dirty="0" smtClean="0">
              <a:latin typeface="+mn-lt"/>
            </a:endParaRPr>
          </a:p>
          <a:p>
            <a:endParaRPr lang="en-US" dirty="0">
              <a:latin typeface="+mn-lt"/>
            </a:endParaRPr>
          </a:p>
          <a:p>
            <a:r>
              <a:rPr lang="de-DE" dirty="0" err="1">
                <a:latin typeface="+mn-lt"/>
              </a:rPr>
              <a:t>Breznau</a:t>
            </a:r>
            <a:r>
              <a:rPr lang="de-DE" dirty="0">
                <a:latin typeface="+mn-lt"/>
              </a:rPr>
              <a:t>, N., Fischer, C., Havemann, J., Heck, T., Mayer, K., Peters, I., … Stutz, H. H. (2020, </a:t>
            </a:r>
            <a:r>
              <a:rPr lang="de-DE" dirty="0" err="1">
                <a:latin typeface="+mn-lt"/>
              </a:rPr>
              <a:t>July</a:t>
            </a:r>
            <a:r>
              <a:rPr lang="de-DE" dirty="0">
                <a:latin typeface="+mn-lt"/>
              </a:rPr>
              <a:t> 14). Open Science, aber richtig! Was wir aus der Heinsberg-Studie lernen können. </a:t>
            </a:r>
            <a:r>
              <a:rPr lang="de-DE" dirty="0">
                <a:latin typeface="+mn-lt"/>
                <a:hlinkClick r:id="rId4"/>
              </a:rPr>
              <a:t>https://</a:t>
            </a:r>
            <a:r>
              <a:rPr lang="de-DE" dirty="0" smtClean="0">
                <a:latin typeface="+mn-lt"/>
                <a:hlinkClick r:id="rId4"/>
              </a:rPr>
              <a:t>doi.org/10.31222/osf.io/54zx2</a:t>
            </a:r>
            <a:endParaRPr lang="de-DE" dirty="0" smtClean="0">
              <a:latin typeface="+mn-lt"/>
            </a:endParaRPr>
          </a:p>
          <a:p>
            <a:endParaRPr lang="de-DE" dirty="0">
              <a:latin typeface="+mn-lt"/>
            </a:endParaRPr>
          </a:p>
          <a:p>
            <a:endParaRPr lang="de-DE" dirty="0" smtClean="0">
              <a:latin typeface="+mn-lt"/>
            </a:endParaRPr>
          </a:p>
          <a:p>
            <a:endParaRPr lang="de-DE" dirty="0" smtClean="0">
              <a:latin typeface="+mn-lt"/>
            </a:endParaRPr>
          </a:p>
          <a:p>
            <a:pPr marL="342900" indent="-342900">
              <a:buFont typeface="Arial" panose="020B0604020202020204" pitchFamily="34" charset="0"/>
              <a:buChar char="•"/>
            </a:pPr>
            <a:endParaRPr lang="de-DE" sz="1800" b="1" dirty="0">
              <a:latin typeface="+mn-lt"/>
            </a:endParaRPr>
          </a:p>
          <a:p>
            <a:pPr marL="171450" indent="-171450">
              <a:buFont typeface="Arial" panose="020B0604020202020204" pitchFamily="34" charset="0"/>
              <a:buChar char="•"/>
            </a:pPr>
            <a:endParaRPr lang="de-DE" sz="1200" b="1" dirty="0" smtClean="0"/>
          </a:p>
          <a:p>
            <a:endParaRPr lang="de-DE" sz="1200" b="1" dirty="0"/>
          </a:p>
          <a:p>
            <a:endParaRPr lang="de-DE" sz="1200" dirty="0">
              <a:solidFill>
                <a:schemeClr val="bg1"/>
              </a:solidFill>
              <a:latin typeface="+mn-lt"/>
            </a:endParaRPr>
          </a:p>
        </p:txBody>
      </p:sp>
      <p:sp>
        <p:nvSpPr>
          <p:cNvPr id="9" name="Foliennummernplatzhalter 8"/>
          <p:cNvSpPr>
            <a:spLocks noGrp="1"/>
          </p:cNvSpPr>
          <p:nvPr>
            <p:ph type="sldNum" sz="quarter" idx="12"/>
          </p:nvPr>
        </p:nvSpPr>
        <p:spPr/>
        <p:txBody>
          <a:bodyPr/>
          <a:lstStyle/>
          <a:p>
            <a:fld id="{1B2FA0FF-ED3C-4AB6-94B4-54922A2A1827}" type="slidenum">
              <a:rPr lang="de-DE" smtClean="0"/>
              <a:t>21</a:t>
            </a:fld>
            <a:endParaRPr lang="de-DE"/>
          </a:p>
        </p:txBody>
      </p:sp>
    </p:spTree>
    <p:extLst>
      <p:ext uri="{BB962C8B-B14F-4D97-AF65-F5344CB8AC3E}">
        <p14:creationId xmlns:p14="http://schemas.microsoft.com/office/powerpoint/2010/main" val="13555410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Literatur</a:t>
            </a:r>
          </a:p>
        </p:txBody>
      </p:sp>
      <p:sp>
        <p:nvSpPr>
          <p:cNvPr id="5" name="Datumsplatzhalter 4"/>
          <p:cNvSpPr>
            <a:spLocks noGrp="1"/>
          </p:cNvSpPr>
          <p:nvPr>
            <p:ph type="dt" sz="half" idx="10"/>
          </p:nvPr>
        </p:nvSpPr>
        <p:spPr/>
        <p:txBody>
          <a:bodyPr/>
          <a:lstStyle/>
          <a:p>
            <a:r>
              <a:rPr lang="de-DE" smtClean="0"/>
              <a:t>26.05.2021</a:t>
            </a:r>
            <a:endParaRPr lang="de-DE" dirty="0"/>
          </a:p>
        </p:txBody>
      </p:sp>
      <p:sp>
        <p:nvSpPr>
          <p:cNvPr id="7" name="Fußzeilenplatzhalter 6"/>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r>
              <a:rPr lang="en-US" dirty="0" smtClean="0">
                <a:latin typeface="+mn-lt"/>
              </a:rPr>
              <a:t>Mayer</a:t>
            </a:r>
            <a:r>
              <a:rPr lang="en-US" dirty="0">
                <a:latin typeface="+mn-lt"/>
              </a:rPr>
              <a:t>, </a:t>
            </a:r>
            <a:r>
              <a:rPr lang="en-US" dirty="0" err="1">
                <a:latin typeface="+mn-lt"/>
              </a:rPr>
              <a:t>Katja</a:t>
            </a:r>
            <a:r>
              <a:rPr lang="en-US" dirty="0">
                <a:latin typeface="+mn-lt"/>
              </a:rPr>
              <a:t>, </a:t>
            </a:r>
            <a:r>
              <a:rPr lang="en-US" dirty="0" err="1">
                <a:latin typeface="+mn-lt"/>
              </a:rPr>
              <a:t>Rieck</a:t>
            </a:r>
            <a:r>
              <a:rPr lang="en-US" dirty="0">
                <a:latin typeface="+mn-lt"/>
              </a:rPr>
              <a:t>, Katharina, Reichmann, Stefan, </a:t>
            </a:r>
            <a:r>
              <a:rPr lang="en-US" dirty="0" err="1">
                <a:latin typeface="+mn-lt"/>
              </a:rPr>
              <a:t>Danowski</a:t>
            </a:r>
            <a:r>
              <a:rPr lang="en-US" dirty="0">
                <a:latin typeface="+mn-lt"/>
              </a:rPr>
              <a:t>, Patrick, </a:t>
            </a:r>
            <a:r>
              <a:rPr lang="en-US" dirty="0" err="1">
                <a:latin typeface="+mn-lt"/>
              </a:rPr>
              <a:t>Graschopf</a:t>
            </a:r>
            <a:r>
              <a:rPr lang="en-US" dirty="0">
                <a:latin typeface="+mn-lt"/>
              </a:rPr>
              <a:t>, Anton, </a:t>
            </a:r>
            <a:r>
              <a:rPr lang="en-US" dirty="0" err="1">
                <a:latin typeface="+mn-lt"/>
              </a:rPr>
              <a:t>König</a:t>
            </a:r>
            <a:r>
              <a:rPr lang="en-US" dirty="0">
                <a:latin typeface="+mn-lt"/>
              </a:rPr>
              <a:t>, Thomas, … </a:t>
            </a:r>
            <a:r>
              <a:rPr lang="en-US" dirty="0" err="1">
                <a:latin typeface="+mn-lt"/>
              </a:rPr>
              <a:t>Schürz</a:t>
            </a:r>
            <a:r>
              <a:rPr lang="en-US" dirty="0">
                <a:latin typeface="+mn-lt"/>
              </a:rPr>
              <a:t>, Stefanie. (2020, October 21). </a:t>
            </a:r>
            <a:r>
              <a:rPr lang="en-US" b="1" dirty="0" err="1">
                <a:latin typeface="+mn-lt"/>
              </a:rPr>
              <a:t>Empfehlungen</a:t>
            </a:r>
            <a:r>
              <a:rPr lang="en-US" b="1" dirty="0">
                <a:latin typeface="+mn-lt"/>
              </a:rPr>
              <a:t> </a:t>
            </a:r>
            <a:r>
              <a:rPr lang="en-US" b="1" dirty="0" err="1">
                <a:latin typeface="+mn-lt"/>
              </a:rPr>
              <a:t>für</a:t>
            </a:r>
            <a:r>
              <a:rPr lang="en-US" b="1" dirty="0">
                <a:latin typeface="+mn-lt"/>
              </a:rPr>
              <a:t> </a:t>
            </a:r>
            <a:r>
              <a:rPr lang="en-US" b="1" dirty="0" err="1">
                <a:latin typeface="+mn-lt"/>
              </a:rPr>
              <a:t>eine</a:t>
            </a:r>
            <a:r>
              <a:rPr lang="en-US" b="1" dirty="0">
                <a:latin typeface="+mn-lt"/>
              </a:rPr>
              <a:t> </a:t>
            </a:r>
            <a:r>
              <a:rPr lang="en-US" b="1" dirty="0" err="1">
                <a:latin typeface="+mn-lt"/>
              </a:rPr>
              <a:t>nationale</a:t>
            </a:r>
            <a:r>
              <a:rPr lang="en-US" b="1" dirty="0">
                <a:latin typeface="+mn-lt"/>
              </a:rPr>
              <a:t> Open Science </a:t>
            </a:r>
            <a:r>
              <a:rPr lang="en-US" b="1" dirty="0" err="1">
                <a:latin typeface="+mn-lt"/>
              </a:rPr>
              <a:t>Strategie</a:t>
            </a:r>
            <a:r>
              <a:rPr lang="en-US" b="1" dirty="0">
                <a:latin typeface="+mn-lt"/>
              </a:rPr>
              <a:t> in </a:t>
            </a:r>
            <a:r>
              <a:rPr lang="en-US" b="1" dirty="0" err="1">
                <a:latin typeface="+mn-lt"/>
              </a:rPr>
              <a:t>Österreich</a:t>
            </a:r>
            <a:r>
              <a:rPr lang="en-US" b="1" dirty="0">
                <a:latin typeface="+mn-lt"/>
              </a:rPr>
              <a:t> </a:t>
            </a:r>
            <a:r>
              <a:rPr lang="en-US" dirty="0">
                <a:latin typeface="+mn-lt"/>
              </a:rPr>
              <a:t>/ </a:t>
            </a:r>
            <a:r>
              <a:rPr lang="en-US" b="1" dirty="0">
                <a:latin typeface="+mn-lt"/>
              </a:rPr>
              <a:t>Recommendations for a National Open Science Strategy in Austria </a:t>
            </a:r>
            <a:r>
              <a:rPr lang="en-US" dirty="0">
                <a:latin typeface="+mn-lt"/>
              </a:rPr>
              <a:t>(Version Final version including comments and annotations of the public consultation). </a:t>
            </a:r>
            <a:r>
              <a:rPr lang="en-US" dirty="0" smtClean="0">
                <a:latin typeface="+mn-lt"/>
              </a:rPr>
              <a:t/>
            </a:r>
            <a:br>
              <a:rPr lang="en-US" dirty="0" smtClean="0">
                <a:latin typeface="+mn-lt"/>
              </a:rPr>
            </a:br>
            <a:r>
              <a:rPr lang="en-US" dirty="0" smtClean="0">
                <a:latin typeface="+mn-lt"/>
                <a:hlinkClick r:id="rId3"/>
              </a:rPr>
              <a:t>http</a:t>
            </a:r>
            <a:r>
              <a:rPr lang="en-US" dirty="0">
                <a:latin typeface="+mn-lt"/>
                <a:hlinkClick r:id="rId3"/>
              </a:rPr>
              <a:t>://</a:t>
            </a:r>
            <a:r>
              <a:rPr lang="en-US" dirty="0" smtClean="0">
                <a:latin typeface="+mn-lt"/>
                <a:hlinkClick r:id="rId3"/>
              </a:rPr>
              <a:t>doi.org/10.5281/zenodo.4109242</a:t>
            </a:r>
            <a:endParaRPr lang="en-US" dirty="0" smtClean="0">
              <a:latin typeface="+mn-lt"/>
            </a:endParaRPr>
          </a:p>
          <a:p>
            <a:endParaRPr lang="en-US" dirty="0" smtClean="0">
              <a:latin typeface="+mn-lt"/>
            </a:endParaRPr>
          </a:p>
          <a:p>
            <a:endParaRPr lang="de-DE" dirty="0" smtClean="0">
              <a:latin typeface="+mn-lt"/>
            </a:endParaRPr>
          </a:p>
          <a:p>
            <a:pPr marL="342900" indent="-342900">
              <a:buFont typeface="Arial" panose="020B0604020202020204" pitchFamily="34" charset="0"/>
              <a:buChar char="•"/>
            </a:pPr>
            <a:endParaRPr lang="de-DE" sz="1800" b="1" dirty="0">
              <a:latin typeface="+mn-lt"/>
            </a:endParaRPr>
          </a:p>
          <a:p>
            <a:pPr marL="171450" indent="-171450">
              <a:buFont typeface="Arial" panose="020B0604020202020204" pitchFamily="34" charset="0"/>
              <a:buChar char="•"/>
            </a:pPr>
            <a:endParaRPr lang="de-DE" sz="1200" b="1" dirty="0" smtClean="0"/>
          </a:p>
          <a:p>
            <a:endParaRPr lang="de-DE" sz="1200" b="1" dirty="0"/>
          </a:p>
          <a:p>
            <a:endParaRPr lang="de-DE" sz="1200" dirty="0">
              <a:solidFill>
                <a:schemeClr val="bg1"/>
              </a:solidFill>
              <a:latin typeface="+mn-lt"/>
            </a:endParaRPr>
          </a:p>
        </p:txBody>
      </p:sp>
      <p:sp>
        <p:nvSpPr>
          <p:cNvPr id="9" name="Foliennummernplatzhalter 8"/>
          <p:cNvSpPr>
            <a:spLocks noGrp="1"/>
          </p:cNvSpPr>
          <p:nvPr>
            <p:ph type="sldNum" sz="quarter" idx="12"/>
          </p:nvPr>
        </p:nvSpPr>
        <p:spPr/>
        <p:txBody>
          <a:bodyPr/>
          <a:lstStyle/>
          <a:p>
            <a:fld id="{1B2FA0FF-ED3C-4AB6-94B4-54922A2A1827}" type="slidenum">
              <a:rPr lang="de-DE" smtClean="0"/>
              <a:t>22</a:t>
            </a:fld>
            <a:endParaRPr lang="de-DE"/>
          </a:p>
        </p:txBody>
      </p:sp>
    </p:spTree>
    <p:extLst>
      <p:ext uri="{BB962C8B-B14F-4D97-AF65-F5344CB8AC3E}">
        <p14:creationId xmlns:p14="http://schemas.microsoft.com/office/powerpoint/2010/main" val="27244182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latin typeface="+mn-lt"/>
              </a:rPr>
              <a:t>Literatur</a:t>
            </a:r>
            <a:r>
              <a:rPr lang="de-DE" sz="2200" dirty="0">
                <a:latin typeface="+mn-lt"/>
              </a:rPr>
              <a:t/>
            </a:r>
            <a:br>
              <a:rPr lang="de-DE" sz="2200" dirty="0">
                <a:latin typeface="+mn-lt"/>
              </a:rPr>
            </a:br>
            <a:r>
              <a:rPr lang="de-DE" sz="2200" dirty="0">
                <a:latin typeface="+mn-lt"/>
              </a:rPr>
              <a:t> </a:t>
            </a:r>
          </a:p>
        </p:txBody>
      </p:sp>
      <p:sp>
        <p:nvSpPr>
          <p:cNvPr id="5" name="Datumsplatzhalter 4"/>
          <p:cNvSpPr>
            <a:spLocks noGrp="1"/>
          </p:cNvSpPr>
          <p:nvPr>
            <p:ph type="dt" sz="half" idx="10"/>
          </p:nvPr>
        </p:nvSpPr>
        <p:spPr/>
        <p:txBody>
          <a:bodyPr/>
          <a:lstStyle/>
          <a:p>
            <a:r>
              <a:rPr lang="de-DE" smtClean="0"/>
              <a:t>26.05.2021</a:t>
            </a:r>
            <a:endParaRPr lang="de-DE" dirty="0"/>
          </a:p>
        </p:txBody>
      </p:sp>
      <p:sp>
        <p:nvSpPr>
          <p:cNvPr id="7" name="Fußzeilenplatzhalter 6"/>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lnSpcReduction="10000"/>
          </a:bodyPr>
          <a:lstStyle/>
          <a:p>
            <a:r>
              <a:rPr lang="en-US" dirty="0" err="1">
                <a:latin typeface="+mn-lt"/>
              </a:rPr>
              <a:t>Masuzzo</a:t>
            </a:r>
            <a:r>
              <a:rPr lang="en-US" dirty="0">
                <a:latin typeface="+mn-lt"/>
              </a:rPr>
              <a:t> P, Martens L. 2017. Do you speak open science? Resources and tips to learn the language. </a:t>
            </a:r>
            <a:r>
              <a:rPr lang="en-US" dirty="0" err="1">
                <a:latin typeface="+mn-lt"/>
              </a:rPr>
              <a:t>PeerJ</a:t>
            </a:r>
            <a:r>
              <a:rPr lang="en-US" dirty="0">
                <a:latin typeface="+mn-lt"/>
              </a:rPr>
              <a:t> Preprints 5:e2689v1 </a:t>
            </a:r>
            <a:endParaRPr lang="en-US" dirty="0" smtClean="0">
              <a:latin typeface="+mn-lt"/>
            </a:endParaRPr>
          </a:p>
          <a:p>
            <a:r>
              <a:rPr lang="en-US" dirty="0" smtClean="0">
                <a:latin typeface="+mn-lt"/>
                <a:hlinkClick r:id="rId3"/>
              </a:rPr>
              <a:t>https</a:t>
            </a:r>
            <a:r>
              <a:rPr lang="en-US" dirty="0">
                <a:latin typeface="+mn-lt"/>
                <a:hlinkClick r:id="rId3"/>
              </a:rPr>
              <a:t>://</a:t>
            </a:r>
            <a:r>
              <a:rPr lang="en-US" dirty="0" smtClean="0">
                <a:latin typeface="+mn-lt"/>
                <a:hlinkClick r:id="rId3"/>
              </a:rPr>
              <a:t>doi.org/10.7287/peerj.preprints.2689v1</a:t>
            </a:r>
            <a:endParaRPr lang="en-US" dirty="0" smtClean="0">
              <a:latin typeface="+mn-lt"/>
            </a:endParaRPr>
          </a:p>
          <a:p>
            <a:endParaRPr lang="en-US" dirty="0">
              <a:latin typeface="+mn-lt"/>
            </a:endParaRPr>
          </a:p>
          <a:p>
            <a:r>
              <a:rPr lang="de-DE" dirty="0" err="1">
                <a:latin typeface="+mn-lt"/>
              </a:rPr>
              <a:t>Blümel</a:t>
            </a:r>
            <a:r>
              <a:rPr lang="de-DE" dirty="0">
                <a:latin typeface="+mn-lt"/>
              </a:rPr>
              <a:t>, I., </a:t>
            </a:r>
            <a:r>
              <a:rPr lang="de-DE" dirty="0" err="1">
                <a:latin typeface="+mn-lt"/>
              </a:rPr>
              <a:t>Drees</a:t>
            </a:r>
            <a:r>
              <a:rPr lang="de-DE" dirty="0">
                <a:latin typeface="+mn-lt"/>
              </a:rPr>
              <a:t>, B., </a:t>
            </a:r>
            <a:r>
              <a:rPr lang="de-DE" dirty="0" err="1">
                <a:latin typeface="+mn-lt"/>
              </a:rPr>
              <a:t>Hauschke</a:t>
            </a:r>
            <a:r>
              <a:rPr lang="de-DE" dirty="0">
                <a:latin typeface="+mn-lt"/>
              </a:rPr>
              <a:t>, C., Heller, L. und </a:t>
            </a:r>
            <a:r>
              <a:rPr lang="de-DE" dirty="0" err="1">
                <a:latin typeface="+mn-lt"/>
              </a:rPr>
              <a:t>Tullney</a:t>
            </a:r>
            <a:r>
              <a:rPr lang="de-DE" dirty="0">
                <a:latin typeface="+mn-lt"/>
              </a:rPr>
              <a:t>, M. (2019) „Open Science und die Bibliothek – Aktionsfelder und Berufsbild“, Mitteilungen der Vereinigung Österreichischer Bibliothekarinnen und Bibliothekare, 72(2), S. 243–262. </a:t>
            </a:r>
            <a:endParaRPr lang="de-DE" dirty="0" smtClean="0">
              <a:latin typeface="+mn-lt"/>
            </a:endParaRPr>
          </a:p>
          <a:p>
            <a:r>
              <a:rPr lang="de-DE" dirty="0">
                <a:latin typeface="+mn-lt"/>
                <a:hlinkClick r:id="rId4"/>
              </a:rPr>
              <a:t>https://</a:t>
            </a:r>
            <a:r>
              <a:rPr lang="de-DE" dirty="0" smtClean="0">
                <a:latin typeface="+mn-lt"/>
                <a:hlinkClick r:id="rId4"/>
              </a:rPr>
              <a:t>journals.univie.ac.at/index.php/voebm/article/view/2808</a:t>
            </a:r>
            <a:endParaRPr lang="de-DE" dirty="0" smtClean="0">
              <a:latin typeface="+mn-lt"/>
            </a:endParaRPr>
          </a:p>
          <a:p>
            <a:endParaRPr lang="de-DE" dirty="0" smtClean="0">
              <a:latin typeface="+mn-lt"/>
            </a:endParaRPr>
          </a:p>
          <a:p>
            <a:endParaRPr lang="de-DE" dirty="0" smtClean="0">
              <a:latin typeface="+mn-lt"/>
            </a:endParaRPr>
          </a:p>
          <a:p>
            <a:pPr marL="342900" indent="-342900">
              <a:buFont typeface="Arial" panose="020B0604020202020204" pitchFamily="34" charset="0"/>
              <a:buChar char="•"/>
            </a:pPr>
            <a:endParaRPr lang="de-DE" sz="1800" b="1" dirty="0">
              <a:latin typeface="+mn-lt"/>
            </a:endParaRPr>
          </a:p>
          <a:p>
            <a:pPr marL="171450" indent="-171450">
              <a:buFont typeface="Arial" panose="020B0604020202020204" pitchFamily="34" charset="0"/>
              <a:buChar char="•"/>
            </a:pPr>
            <a:endParaRPr lang="de-DE" sz="1200" b="1" dirty="0" smtClean="0"/>
          </a:p>
          <a:p>
            <a:endParaRPr lang="de-DE" sz="1200" b="1" dirty="0"/>
          </a:p>
          <a:p>
            <a:endParaRPr lang="de-DE" sz="1200" dirty="0">
              <a:solidFill>
                <a:schemeClr val="bg1"/>
              </a:solidFill>
              <a:latin typeface="+mn-lt"/>
            </a:endParaRPr>
          </a:p>
        </p:txBody>
      </p:sp>
      <p:sp>
        <p:nvSpPr>
          <p:cNvPr id="9" name="Foliennummernplatzhalter 8"/>
          <p:cNvSpPr>
            <a:spLocks noGrp="1"/>
          </p:cNvSpPr>
          <p:nvPr>
            <p:ph type="sldNum" sz="quarter" idx="12"/>
          </p:nvPr>
        </p:nvSpPr>
        <p:spPr/>
        <p:txBody>
          <a:bodyPr/>
          <a:lstStyle/>
          <a:p>
            <a:fld id="{1B2FA0FF-ED3C-4AB6-94B4-54922A2A1827}" type="slidenum">
              <a:rPr lang="de-DE" smtClean="0"/>
              <a:t>23</a:t>
            </a:fld>
            <a:endParaRPr lang="de-DE"/>
          </a:p>
        </p:txBody>
      </p:sp>
    </p:spTree>
    <p:extLst>
      <p:ext uri="{BB962C8B-B14F-4D97-AF65-F5344CB8AC3E}">
        <p14:creationId xmlns:p14="http://schemas.microsoft.com/office/powerpoint/2010/main" val="22470854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latin typeface="+mn-lt"/>
              </a:rPr>
              <a:t>Literatur</a:t>
            </a:r>
            <a:endParaRPr lang="de-DE" sz="2200" dirty="0">
              <a:latin typeface="+mn-lt"/>
            </a:endParaRPr>
          </a:p>
        </p:txBody>
      </p:sp>
      <p:sp>
        <p:nvSpPr>
          <p:cNvPr id="7" name="Datumsplatzhalter 6"/>
          <p:cNvSpPr>
            <a:spLocks noGrp="1"/>
          </p:cNvSpPr>
          <p:nvPr>
            <p:ph type="dt" sz="half" idx="10"/>
          </p:nvPr>
        </p:nvSpPr>
        <p:spPr/>
        <p:txBody>
          <a:bodyPr/>
          <a:lstStyle/>
          <a:p>
            <a:r>
              <a:rPr lang="de-DE" smtClean="0"/>
              <a:t>26.05.2021</a:t>
            </a:r>
            <a:endParaRPr lang="de-DE" dirty="0"/>
          </a:p>
        </p:txBody>
      </p:sp>
      <p:sp>
        <p:nvSpPr>
          <p:cNvPr id="10" name="Fußzeilenplatzhalter 9"/>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r>
              <a:rPr lang="de-DE" dirty="0" err="1" smtClean="0">
                <a:latin typeface="+mn-lt"/>
              </a:rPr>
              <a:t>Scherp</a:t>
            </a:r>
            <a:r>
              <a:rPr lang="de-DE" dirty="0">
                <a:latin typeface="+mn-lt"/>
              </a:rPr>
              <a:t>, Guido; Siegfried, Doreen; </a:t>
            </a:r>
            <a:r>
              <a:rPr lang="de-DE" dirty="0" err="1">
                <a:latin typeface="+mn-lt"/>
              </a:rPr>
              <a:t>Biesenbender</a:t>
            </a:r>
            <a:r>
              <a:rPr lang="de-DE" dirty="0">
                <a:latin typeface="+mn-lt"/>
              </a:rPr>
              <a:t>, Kristin; Breuer, Christian(2020) : Die Bedeutung von Open Science in den Wirtschaftswissenschaften. </a:t>
            </a:r>
            <a:r>
              <a:rPr lang="de-DE" dirty="0" smtClean="0">
                <a:latin typeface="+mn-lt"/>
              </a:rPr>
              <a:t/>
            </a:r>
            <a:br>
              <a:rPr lang="de-DE" dirty="0" smtClean="0">
                <a:latin typeface="+mn-lt"/>
              </a:rPr>
            </a:br>
            <a:r>
              <a:rPr lang="de-DE" dirty="0" smtClean="0">
                <a:latin typeface="+mn-lt"/>
              </a:rPr>
              <a:t>Ergebnisbericht einer </a:t>
            </a:r>
            <a:r>
              <a:rPr lang="de-DE" dirty="0">
                <a:latin typeface="+mn-lt"/>
              </a:rPr>
              <a:t>Online-Befragung unter Forschenden der Wirtschaftswissenschaften an </a:t>
            </a:r>
            <a:r>
              <a:rPr lang="de-DE" dirty="0" smtClean="0">
                <a:latin typeface="+mn-lt"/>
              </a:rPr>
              <a:t>deutschen Hochschulen </a:t>
            </a:r>
            <a:r>
              <a:rPr lang="de-DE" dirty="0">
                <a:latin typeface="+mn-lt"/>
              </a:rPr>
              <a:t>2019, ZBW – Leibniz Information </a:t>
            </a:r>
            <a:r>
              <a:rPr lang="de-DE" dirty="0" err="1">
                <a:latin typeface="+mn-lt"/>
              </a:rPr>
              <a:t>Centre</a:t>
            </a:r>
            <a:r>
              <a:rPr lang="de-DE" dirty="0">
                <a:latin typeface="+mn-lt"/>
              </a:rPr>
              <a:t> </a:t>
            </a:r>
            <a:r>
              <a:rPr lang="de-DE" dirty="0" err="1">
                <a:latin typeface="+mn-lt"/>
              </a:rPr>
              <a:t>for</a:t>
            </a:r>
            <a:r>
              <a:rPr lang="de-DE" dirty="0">
                <a:latin typeface="+mn-lt"/>
              </a:rPr>
              <a:t> Economics, Kiel, </a:t>
            </a:r>
            <a:r>
              <a:rPr lang="de-DE" dirty="0" smtClean="0">
                <a:latin typeface="+mn-lt"/>
              </a:rPr>
              <a:t>Hamburg.</a:t>
            </a:r>
          </a:p>
          <a:p>
            <a:r>
              <a:rPr lang="de-DE" dirty="0">
                <a:latin typeface="+mn-lt"/>
                <a:hlinkClick r:id="rId3"/>
              </a:rPr>
              <a:t>http://</a:t>
            </a:r>
            <a:r>
              <a:rPr lang="de-DE" dirty="0" smtClean="0">
                <a:latin typeface="+mn-lt"/>
                <a:hlinkClick r:id="rId3"/>
              </a:rPr>
              <a:t>hdl.handle.net/10419/220086</a:t>
            </a:r>
            <a:endParaRPr lang="de-DE" dirty="0" smtClean="0">
              <a:latin typeface="+mn-lt"/>
            </a:endParaRPr>
          </a:p>
          <a:p>
            <a:endParaRPr lang="de-DE" dirty="0" smtClean="0">
              <a:latin typeface="+mn-lt"/>
            </a:endParaRPr>
          </a:p>
          <a:p>
            <a:endParaRPr lang="de-DE" dirty="0" smtClean="0">
              <a:latin typeface="+mn-lt"/>
            </a:endParaRPr>
          </a:p>
          <a:p>
            <a:pPr marL="342900" indent="-342900">
              <a:buFont typeface="Arial" panose="020B0604020202020204" pitchFamily="34" charset="0"/>
              <a:buChar char="•"/>
            </a:pPr>
            <a:endParaRPr lang="de-DE" sz="1800" b="1" dirty="0">
              <a:latin typeface="+mn-lt"/>
            </a:endParaRPr>
          </a:p>
          <a:p>
            <a:pPr marL="171450" indent="-171450">
              <a:buFont typeface="Arial" panose="020B0604020202020204" pitchFamily="34" charset="0"/>
              <a:buChar char="•"/>
            </a:pPr>
            <a:endParaRPr lang="de-DE" sz="1200" b="1" dirty="0" smtClean="0"/>
          </a:p>
          <a:p>
            <a:endParaRPr lang="de-DE" sz="1200" b="1" dirty="0"/>
          </a:p>
          <a:p>
            <a:endParaRPr lang="de-DE" sz="1200" dirty="0">
              <a:solidFill>
                <a:schemeClr val="bg1"/>
              </a:solidFill>
              <a:latin typeface="+mn-lt"/>
            </a:endParaRPr>
          </a:p>
        </p:txBody>
      </p:sp>
      <p:sp>
        <p:nvSpPr>
          <p:cNvPr id="11" name="Foliennummernplatzhalter 10"/>
          <p:cNvSpPr>
            <a:spLocks noGrp="1"/>
          </p:cNvSpPr>
          <p:nvPr>
            <p:ph type="sldNum" sz="quarter" idx="12"/>
          </p:nvPr>
        </p:nvSpPr>
        <p:spPr/>
        <p:txBody>
          <a:bodyPr/>
          <a:lstStyle/>
          <a:p>
            <a:fld id="{1B2FA0FF-ED3C-4AB6-94B4-54922A2A1827}" type="slidenum">
              <a:rPr lang="de-DE" smtClean="0"/>
              <a:t>24</a:t>
            </a:fld>
            <a:endParaRPr lang="de-DE"/>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0727" y="4322813"/>
            <a:ext cx="1410444" cy="1410444"/>
          </a:xfrm>
          <a:prstGeom prst="rect">
            <a:avLst/>
          </a:prstGeom>
        </p:spPr>
      </p:pic>
      <p:sp>
        <p:nvSpPr>
          <p:cNvPr id="9" name="Rechteck 8"/>
          <p:cNvSpPr/>
          <p:nvPr/>
        </p:nvSpPr>
        <p:spPr>
          <a:xfrm flipH="1">
            <a:off x="5839892" y="5733257"/>
            <a:ext cx="2260498" cy="246221"/>
          </a:xfrm>
          <a:prstGeom prst="rect">
            <a:avLst/>
          </a:prstGeom>
        </p:spPr>
        <p:txBody>
          <a:bodyPr wrap="square">
            <a:spAutoFit/>
          </a:bodyPr>
          <a:lstStyle/>
          <a:p>
            <a:r>
              <a:rPr lang="de-DE" sz="1000" dirty="0" smtClean="0"/>
              <a:t>Bild: </a:t>
            </a:r>
            <a:r>
              <a:rPr lang="de-DE" sz="1000" dirty="0" smtClean="0">
                <a:hlinkClick r:id="rId5"/>
              </a:rPr>
              <a:t>Patrick </a:t>
            </a:r>
            <a:r>
              <a:rPr lang="de-DE" sz="1000" dirty="0" err="1" smtClean="0">
                <a:hlinkClick r:id="rId5"/>
              </a:rPr>
              <a:t>Hochstenbach</a:t>
            </a:r>
            <a:endParaRPr lang="de-DE" sz="1000" dirty="0"/>
          </a:p>
        </p:txBody>
      </p:sp>
    </p:spTree>
    <p:extLst>
      <p:ext uri="{BB962C8B-B14F-4D97-AF65-F5344CB8AC3E}">
        <p14:creationId xmlns:p14="http://schemas.microsoft.com/office/powerpoint/2010/main" val="15646652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latin typeface="+mn-lt"/>
              </a:rPr>
              <a:t>Open Science in allen Facetten</a:t>
            </a:r>
            <a:endParaRPr lang="de-DE" sz="2200" dirty="0">
              <a:latin typeface="+mn-lt"/>
            </a:endParaRPr>
          </a:p>
        </p:txBody>
      </p:sp>
      <p:sp>
        <p:nvSpPr>
          <p:cNvPr id="7" name="Datumsplatzhalter 6"/>
          <p:cNvSpPr>
            <a:spLocks noGrp="1"/>
          </p:cNvSpPr>
          <p:nvPr>
            <p:ph type="dt" sz="half" idx="10"/>
          </p:nvPr>
        </p:nvSpPr>
        <p:spPr/>
        <p:txBody>
          <a:bodyPr/>
          <a:lstStyle/>
          <a:p>
            <a:r>
              <a:rPr lang="de-DE" smtClean="0"/>
              <a:t>26.05.2021</a:t>
            </a:r>
            <a:endParaRPr lang="de-DE" dirty="0"/>
          </a:p>
        </p:txBody>
      </p:sp>
      <p:sp>
        <p:nvSpPr>
          <p:cNvPr id="10" name="Fußzeilenplatzhalter 9"/>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endParaRPr lang="de-DE" dirty="0" smtClean="0">
              <a:latin typeface="+mn-lt"/>
            </a:endParaRPr>
          </a:p>
          <a:p>
            <a:endParaRPr lang="de-DE" dirty="0" smtClean="0">
              <a:latin typeface="+mn-lt"/>
            </a:endParaRPr>
          </a:p>
          <a:p>
            <a:pPr algn="ctr"/>
            <a:r>
              <a:rPr lang="de-DE" sz="3200" b="1" dirty="0" smtClean="0">
                <a:latin typeface="+mn-lt"/>
              </a:rPr>
              <a:t>Ich bedanke mich für Ihre Aufmerksamkeit!</a:t>
            </a:r>
            <a:br>
              <a:rPr lang="de-DE" sz="3200" b="1" dirty="0" smtClean="0">
                <a:latin typeface="+mn-lt"/>
              </a:rPr>
            </a:br>
            <a:r>
              <a:rPr lang="de-DE" sz="3200" b="1" dirty="0" smtClean="0">
                <a:latin typeface="+mn-lt"/>
              </a:rPr>
              <a:t/>
            </a:r>
            <a:br>
              <a:rPr lang="de-DE" sz="3200" b="1" dirty="0" smtClean="0">
                <a:latin typeface="+mn-lt"/>
              </a:rPr>
            </a:br>
            <a:r>
              <a:rPr lang="de-DE" sz="3200" b="1" dirty="0" smtClean="0">
                <a:latin typeface="+mn-lt"/>
              </a:rPr>
              <a:t>Fragen?</a:t>
            </a:r>
            <a:endParaRPr lang="de-DE" sz="3200" b="1" dirty="0">
              <a:latin typeface="+mn-lt"/>
            </a:endParaRPr>
          </a:p>
          <a:p>
            <a:pPr marL="171450" indent="-171450">
              <a:buFont typeface="Arial" panose="020B0604020202020204" pitchFamily="34" charset="0"/>
              <a:buChar char="•"/>
            </a:pPr>
            <a:endParaRPr lang="de-DE" sz="1200" b="1" dirty="0" smtClean="0"/>
          </a:p>
          <a:p>
            <a:endParaRPr lang="de-DE" sz="1200" b="1" dirty="0"/>
          </a:p>
          <a:p>
            <a:endParaRPr lang="de-DE" sz="1200" dirty="0">
              <a:solidFill>
                <a:schemeClr val="bg1"/>
              </a:solidFill>
              <a:latin typeface="+mn-lt"/>
            </a:endParaRPr>
          </a:p>
        </p:txBody>
      </p:sp>
      <p:sp>
        <p:nvSpPr>
          <p:cNvPr id="11" name="Foliennummernplatzhalter 10"/>
          <p:cNvSpPr>
            <a:spLocks noGrp="1"/>
          </p:cNvSpPr>
          <p:nvPr>
            <p:ph type="sldNum" sz="quarter" idx="12"/>
          </p:nvPr>
        </p:nvSpPr>
        <p:spPr/>
        <p:txBody>
          <a:bodyPr/>
          <a:lstStyle/>
          <a:p>
            <a:fld id="{1B2FA0FF-ED3C-4AB6-94B4-54922A2A1827}" type="slidenum">
              <a:rPr lang="de-DE" smtClean="0"/>
              <a:t>25</a:t>
            </a:fld>
            <a:endParaRPr lang="de-DE"/>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0727" y="4322813"/>
            <a:ext cx="1410444" cy="1410444"/>
          </a:xfrm>
          <a:prstGeom prst="rect">
            <a:avLst/>
          </a:prstGeom>
        </p:spPr>
      </p:pic>
      <p:sp>
        <p:nvSpPr>
          <p:cNvPr id="9" name="Rechteck 8"/>
          <p:cNvSpPr/>
          <p:nvPr/>
        </p:nvSpPr>
        <p:spPr>
          <a:xfrm flipH="1">
            <a:off x="5839892" y="5733257"/>
            <a:ext cx="2260498" cy="246221"/>
          </a:xfrm>
          <a:prstGeom prst="rect">
            <a:avLst/>
          </a:prstGeom>
        </p:spPr>
        <p:txBody>
          <a:bodyPr wrap="square">
            <a:spAutoFit/>
          </a:bodyPr>
          <a:lstStyle/>
          <a:p>
            <a:r>
              <a:rPr lang="de-DE" sz="1000" dirty="0" smtClean="0"/>
              <a:t>Bild: </a:t>
            </a:r>
            <a:r>
              <a:rPr lang="de-DE" sz="1000" dirty="0" smtClean="0">
                <a:hlinkClick r:id="rId4"/>
              </a:rPr>
              <a:t>Patrick </a:t>
            </a:r>
            <a:r>
              <a:rPr lang="de-DE" sz="1000" dirty="0" err="1" smtClean="0">
                <a:hlinkClick r:id="rId4"/>
              </a:rPr>
              <a:t>Hochstenbach</a:t>
            </a:r>
            <a:endParaRPr lang="de-DE" sz="1000" dirty="0"/>
          </a:p>
        </p:txBody>
      </p:sp>
    </p:spTree>
    <p:extLst>
      <p:ext uri="{BB962C8B-B14F-4D97-AF65-F5344CB8AC3E}">
        <p14:creationId xmlns:p14="http://schemas.microsoft.com/office/powerpoint/2010/main" val="4186552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smtClean="0">
                <a:latin typeface="+mn-lt"/>
              </a:rPr>
              <a:t/>
            </a:r>
            <a:br>
              <a:rPr lang="de-DE" sz="2200" dirty="0" smtClean="0">
                <a:latin typeface="+mn-lt"/>
              </a:rPr>
            </a:br>
            <a:r>
              <a:rPr lang="de-DE" sz="3600" dirty="0" smtClean="0"/>
              <a:t/>
            </a:r>
            <a:br>
              <a:rPr lang="de-DE" sz="3600" dirty="0" smtClean="0"/>
            </a:br>
            <a:endParaRPr lang="de-DE" sz="3200" dirty="0">
              <a:latin typeface="+mn-lt"/>
            </a:endParaRPr>
          </a:p>
        </p:txBody>
      </p:sp>
      <p:sp>
        <p:nvSpPr>
          <p:cNvPr id="13" name="Datumsplatzhalter 12"/>
          <p:cNvSpPr>
            <a:spLocks noGrp="1"/>
          </p:cNvSpPr>
          <p:nvPr>
            <p:ph type="dt" sz="half" idx="10"/>
          </p:nvPr>
        </p:nvSpPr>
        <p:spPr/>
        <p:txBody>
          <a:bodyPr/>
          <a:lstStyle/>
          <a:p>
            <a:r>
              <a:rPr lang="de-DE" smtClean="0"/>
              <a:t>26.05.2021</a:t>
            </a:r>
            <a:endParaRPr lang="de-DE" dirty="0"/>
          </a:p>
        </p:txBody>
      </p:sp>
      <p:sp>
        <p:nvSpPr>
          <p:cNvPr id="14" name="Fußzeilenplatzhalter 13"/>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15" name="Foliennummernplatzhalter 14"/>
          <p:cNvSpPr>
            <a:spLocks noGrp="1"/>
          </p:cNvSpPr>
          <p:nvPr>
            <p:ph type="sldNum" sz="quarter" idx="12"/>
          </p:nvPr>
        </p:nvSpPr>
        <p:spPr/>
        <p:txBody>
          <a:bodyPr/>
          <a:lstStyle/>
          <a:p>
            <a:fld id="{1B2FA0FF-ED3C-4AB6-94B4-54922A2A1827}" type="slidenum">
              <a:rPr lang="de-DE" smtClean="0"/>
              <a:t>3</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sp>
        <p:nvSpPr>
          <p:cNvPr id="10" name="Rechteck 9"/>
          <p:cNvSpPr/>
          <p:nvPr/>
        </p:nvSpPr>
        <p:spPr>
          <a:xfrm>
            <a:off x="1835696" y="1988840"/>
            <a:ext cx="5647456" cy="1754326"/>
          </a:xfrm>
          <a:prstGeom prst="rect">
            <a:avLst/>
          </a:prstGeom>
        </p:spPr>
        <p:txBody>
          <a:bodyPr wrap="square">
            <a:spAutoFit/>
          </a:bodyPr>
          <a:lstStyle/>
          <a:p>
            <a:r>
              <a:rPr lang="en-US" dirty="0"/>
              <a:t>"</a:t>
            </a:r>
            <a:r>
              <a:rPr lang="en-US" i="1" dirty="0"/>
              <a:t>Open Science is the practice of science in such a way </a:t>
            </a:r>
            <a:r>
              <a:rPr lang="en-US" i="1" dirty="0" smtClean="0"/>
              <a:t/>
            </a:r>
            <a:br>
              <a:rPr lang="en-US" i="1" dirty="0" smtClean="0"/>
            </a:br>
            <a:r>
              <a:rPr lang="en-US" i="1" dirty="0" smtClean="0"/>
              <a:t>that </a:t>
            </a:r>
            <a:r>
              <a:rPr lang="en-US" i="1" dirty="0"/>
              <a:t>others can collaborate and contribute, </a:t>
            </a:r>
            <a:r>
              <a:rPr lang="en-US" i="1" dirty="0" smtClean="0"/>
              <a:t/>
            </a:r>
            <a:br>
              <a:rPr lang="en-US" i="1" dirty="0" smtClean="0"/>
            </a:br>
            <a:r>
              <a:rPr lang="en-US" i="1" dirty="0" smtClean="0"/>
              <a:t>where </a:t>
            </a:r>
            <a:r>
              <a:rPr lang="en-US" i="1" dirty="0"/>
              <a:t>research data, lab notes and other </a:t>
            </a:r>
            <a:r>
              <a:rPr lang="en-US" i="1" dirty="0" smtClean="0"/>
              <a:t/>
            </a:r>
            <a:br>
              <a:rPr lang="en-US" i="1" dirty="0" smtClean="0"/>
            </a:br>
            <a:r>
              <a:rPr lang="en-US" i="1" dirty="0" smtClean="0"/>
              <a:t>research </a:t>
            </a:r>
            <a:r>
              <a:rPr lang="en-US" i="1" dirty="0"/>
              <a:t>processes are freely available, under terms </a:t>
            </a:r>
            <a:r>
              <a:rPr lang="en-US" i="1" dirty="0" smtClean="0"/>
              <a:t/>
            </a:r>
            <a:br>
              <a:rPr lang="en-US" i="1" dirty="0" smtClean="0"/>
            </a:br>
            <a:r>
              <a:rPr lang="en-US" i="1" dirty="0" smtClean="0"/>
              <a:t>that </a:t>
            </a:r>
            <a:r>
              <a:rPr lang="en-US" i="1" dirty="0"/>
              <a:t>enable reuse, redistribution and reproduction </a:t>
            </a:r>
            <a:r>
              <a:rPr lang="en-US" i="1" dirty="0" smtClean="0"/>
              <a:t/>
            </a:r>
            <a:br>
              <a:rPr lang="en-US" i="1" dirty="0" smtClean="0"/>
            </a:br>
            <a:r>
              <a:rPr lang="en-US" i="1" dirty="0" smtClean="0"/>
              <a:t>of </a:t>
            </a:r>
            <a:r>
              <a:rPr lang="en-US" i="1" dirty="0"/>
              <a:t>the research and its underlying data and methods.</a:t>
            </a:r>
            <a:r>
              <a:rPr lang="en-US" dirty="0"/>
              <a:t>"</a:t>
            </a:r>
            <a:endParaRPr lang="de-DE" dirty="0"/>
          </a:p>
        </p:txBody>
      </p:sp>
      <p:sp>
        <p:nvSpPr>
          <p:cNvPr id="12" name="Rechteck 11"/>
          <p:cNvSpPr/>
          <p:nvPr/>
        </p:nvSpPr>
        <p:spPr>
          <a:xfrm>
            <a:off x="1835695" y="4418675"/>
            <a:ext cx="5022305" cy="461665"/>
          </a:xfrm>
          <a:prstGeom prst="rect">
            <a:avLst/>
          </a:prstGeom>
        </p:spPr>
        <p:txBody>
          <a:bodyPr wrap="square">
            <a:spAutoFit/>
          </a:bodyPr>
          <a:lstStyle/>
          <a:p>
            <a:r>
              <a:rPr lang="de-DE" sz="1200" dirty="0">
                <a:hlinkClick r:id="rId3"/>
              </a:rPr>
              <a:t>https://</a:t>
            </a:r>
            <a:r>
              <a:rPr lang="de-DE" sz="1200" dirty="0" smtClean="0">
                <a:hlinkClick r:id="rId3"/>
              </a:rPr>
              <a:t>www.fosteropenscience.eu/foster-taxonomy/open-science-definition</a:t>
            </a:r>
            <a:endParaRPr lang="de-DE" sz="1200" dirty="0" smtClean="0"/>
          </a:p>
          <a:p>
            <a:endParaRPr lang="de-DE" sz="1200" dirty="0"/>
          </a:p>
        </p:txBody>
      </p:sp>
    </p:spTree>
    <p:extLst>
      <p:ext uri="{BB962C8B-B14F-4D97-AF65-F5344CB8AC3E}">
        <p14:creationId xmlns:p14="http://schemas.microsoft.com/office/powerpoint/2010/main" val="4214507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smtClean="0">
                <a:latin typeface="+mn-lt"/>
              </a:rPr>
              <a:t>Agenda</a:t>
            </a:r>
            <a:br>
              <a:rPr lang="de-DE" sz="2200" dirty="0" smtClean="0">
                <a:latin typeface="+mn-lt"/>
              </a:rPr>
            </a:br>
            <a:r>
              <a:rPr lang="de-DE" sz="3600" dirty="0" smtClean="0"/>
              <a:t/>
            </a:r>
            <a:br>
              <a:rPr lang="de-DE" sz="3600" dirty="0" smtClean="0"/>
            </a:br>
            <a:endParaRPr lang="de-DE" sz="3200" dirty="0">
              <a:latin typeface="+mn-lt"/>
            </a:endParaRPr>
          </a:p>
        </p:txBody>
      </p:sp>
      <p:sp>
        <p:nvSpPr>
          <p:cNvPr id="5" name="Datumsplatzhalter 4"/>
          <p:cNvSpPr>
            <a:spLocks noGrp="1"/>
          </p:cNvSpPr>
          <p:nvPr>
            <p:ph type="dt" sz="half" idx="10"/>
          </p:nvPr>
        </p:nvSpPr>
        <p:spPr/>
        <p:txBody>
          <a:bodyPr/>
          <a:lstStyle/>
          <a:p>
            <a:r>
              <a:rPr lang="de-DE" smtClean="0"/>
              <a:t>26.05.2021</a:t>
            </a:r>
            <a:endParaRPr lang="de-DE" dirty="0"/>
          </a:p>
        </p:txBody>
      </p:sp>
      <p:sp>
        <p:nvSpPr>
          <p:cNvPr id="10" name="Fußzeilenplatzhalter 9"/>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8" name="Inhaltsplatzhalter 4"/>
          <p:cNvSpPr>
            <a:spLocks noGrp="1"/>
          </p:cNvSpPr>
          <p:nvPr>
            <p:ph sz="half" idx="1"/>
          </p:nvPr>
        </p:nvSpPr>
        <p:spPr>
          <a:xfrm>
            <a:off x="1043608" y="1417638"/>
            <a:ext cx="7055363" cy="3816214"/>
          </a:xfrm>
          <a:noFill/>
          <a:effectLst/>
        </p:spPr>
        <p:txBody>
          <a:bodyPr>
            <a:normAutofit/>
          </a:bodyPr>
          <a:lstStyle/>
          <a:p>
            <a:pPr marL="457200" indent="-457200">
              <a:buFont typeface="+mj-lt"/>
              <a:buAutoNum type="arabicPeriod"/>
            </a:pPr>
            <a:r>
              <a:rPr lang="de-DE" b="1" dirty="0" smtClean="0">
                <a:latin typeface="+mn-lt"/>
              </a:rPr>
              <a:t>Open Science </a:t>
            </a:r>
            <a:r>
              <a:rPr lang="de-DE" dirty="0" smtClean="0">
                <a:latin typeface="+mn-lt"/>
              </a:rPr>
              <a:t>an einer </a:t>
            </a:r>
            <a:r>
              <a:rPr lang="de-DE" b="1" dirty="0" smtClean="0">
                <a:latin typeface="+mn-lt"/>
              </a:rPr>
              <a:t>Hochschule</a:t>
            </a:r>
          </a:p>
          <a:p>
            <a:pPr marL="457200" indent="-457200">
              <a:buFont typeface="+mj-lt"/>
              <a:buAutoNum type="arabicPeriod"/>
            </a:pPr>
            <a:endParaRPr lang="de-DE" b="1" dirty="0" smtClean="0">
              <a:latin typeface="+mn-lt"/>
            </a:endParaRPr>
          </a:p>
          <a:p>
            <a:pPr marL="457200" indent="-457200">
              <a:buFont typeface="+mj-lt"/>
              <a:buAutoNum type="arabicPeriod"/>
            </a:pPr>
            <a:r>
              <a:rPr lang="de-DE" b="1" dirty="0" smtClean="0">
                <a:latin typeface="+mn-lt"/>
              </a:rPr>
              <a:t>Bibliotheken</a:t>
            </a:r>
            <a:br>
              <a:rPr lang="de-DE" b="1" dirty="0" smtClean="0">
                <a:latin typeface="+mn-lt"/>
              </a:rPr>
            </a:br>
            <a:r>
              <a:rPr lang="de-DE" b="1" dirty="0" smtClean="0">
                <a:latin typeface="+mn-lt"/>
              </a:rPr>
              <a:t> - forschungsnaher Support für Open Science</a:t>
            </a:r>
          </a:p>
          <a:p>
            <a:pPr marL="0" indent="0">
              <a:buNone/>
            </a:pPr>
            <a:endParaRPr lang="de-DE" sz="4400" dirty="0" smtClean="0">
              <a:solidFill>
                <a:schemeClr val="accent6">
                  <a:lumMod val="75000"/>
                </a:schemeClr>
              </a:solidFill>
              <a:latin typeface="+mn-lt"/>
            </a:endParaRPr>
          </a:p>
          <a:p>
            <a:pPr marL="0" indent="0">
              <a:buNone/>
            </a:pPr>
            <a:endParaRPr lang="de-DE" sz="2600" dirty="0">
              <a:solidFill>
                <a:schemeClr val="accent6">
                  <a:lumMod val="75000"/>
                </a:schemeClr>
              </a:solidFill>
            </a:endParaRPr>
          </a:p>
        </p:txBody>
      </p:sp>
      <p:sp>
        <p:nvSpPr>
          <p:cNvPr id="12" name="Foliennummernplatzhalter 11"/>
          <p:cNvSpPr>
            <a:spLocks noGrp="1"/>
          </p:cNvSpPr>
          <p:nvPr>
            <p:ph type="sldNum" sz="quarter" idx="12"/>
          </p:nvPr>
        </p:nvSpPr>
        <p:spPr/>
        <p:txBody>
          <a:bodyPr/>
          <a:lstStyle/>
          <a:p>
            <a:fld id="{1B2FA0FF-ED3C-4AB6-94B4-54922A2A1827}" type="slidenum">
              <a:rPr lang="de-DE" smtClean="0"/>
              <a:t>4</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sp>
        <p:nvSpPr>
          <p:cNvPr id="11" name="Rechteck 10"/>
          <p:cNvSpPr/>
          <p:nvPr/>
        </p:nvSpPr>
        <p:spPr>
          <a:xfrm flipH="1">
            <a:off x="5839892" y="6017121"/>
            <a:ext cx="2260498" cy="246221"/>
          </a:xfrm>
          <a:prstGeom prst="rect">
            <a:avLst/>
          </a:prstGeom>
        </p:spPr>
        <p:txBody>
          <a:bodyPr wrap="square">
            <a:spAutoFit/>
          </a:bodyPr>
          <a:lstStyle/>
          <a:p>
            <a:r>
              <a:rPr lang="de-DE" sz="1000" dirty="0" smtClean="0"/>
              <a:t>Bild: </a:t>
            </a:r>
            <a:r>
              <a:rPr lang="de-DE" sz="1000" dirty="0" smtClean="0">
                <a:hlinkClick r:id="rId3"/>
              </a:rPr>
              <a:t>Patrick </a:t>
            </a:r>
            <a:r>
              <a:rPr lang="de-DE" sz="1000" dirty="0" err="1" smtClean="0">
                <a:hlinkClick r:id="rId3"/>
              </a:rPr>
              <a:t>Hochstenbach</a:t>
            </a:r>
            <a:endParaRPr lang="de-DE" sz="1000" dirty="0"/>
          </a:p>
        </p:txBody>
      </p:sp>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8213" y="3279511"/>
            <a:ext cx="4608512" cy="2983831"/>
          </a:xfrm>
          <a:prstGeom prst="rect">
            <a:avLst/>
          </a:prstGeom>
        </p:spPr>
      </p:pic>
    </p:spTree>
    <p:extLst>
      <p:ext uri="{BB962C8B-B14F-4D97-AF65-F5344CB8AC3E}">
        <p14:creationId xmlns:p14="http://schemas.microsoft.com/office/powerpoint/2010/main" val="635975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smtClean="0">
                <a:latin typeface="+mn-lt"/>
              </a:rPr>
              <a:t>1. Open </a:t>
            </a:r>
            <a:r>
              <a:rPr lang="de-DE" sz="2200" dirty="0">
                <a:latin typeface="+mn-lt"/>
              </a:rPr>
              <a:t>Science an einer Hochschule</a:t>
            </a:r>
            <a:r>
              <a:rPr lang="de-DE" sz="2200" dirty="0"/>
              <a:t/>
            </a:r>
            <a:br>
              <a:rPr lang="de-DE" sz="2200" dirty="0"/>
            </a:br>
            <a:r>
              <a:rPr lang="de-DE" sz="2200" dirty="0" smtClean="0">
                <a:latin typeface="+mn-lt"/>
              </a:rPr>
              <a:t/>
            </a:r>
            <a:br>
              <a:rPr lang="de-DE" sz="2200" dirty="0" smtClean="0">
                <a:latin typeface="+mn-lt"/>
              </a:rPr>
            </a:br>
            <a:r>
              <a:rPr lang="de-DE" sz="3600" dirty="0" smtClean="0"/>
              <a:t/>
            </a:r>
            <a:br>
              <a:rPr lang="de-DE" sz="3600" dirty="0" smtClean="0"/>
            </a:br>
            <a:endParaRPr lang="de-DE" sz="3200" dirty="0">
              <a:latin typeface="+mn-lt"/>
            </a:endParaRPr>
          </a:p>
        </p:txBody>
      </p:sp>
      <p:sp>
        <p:nvSpPr>
          <p:cNvPr id="5" name="Datumsplatzhalter 4"/>
          <p:cNvSpPr>
            <a:spLocks noGrp="1"/>
          </p:cNvSpPr>
          <p:nvPr>
            <p:ph type="dt" sz="half" idx="10"/>
          </p:nvPr>
        </p:nvSpPr>
        <p:spPr/>
        <p:txBody>
          <a:bodyPr/>
          <a:lstStyle/>
          <a:p>
            <a:r>
              <a:rPr lang="de-DE" smtClean="0"/>
              <a:t>26.05.2021</a:t>
            </a:r>
            <a:endParaRPr lang="de-DE" dirty="0"/>
          </a:p>
        </p:txBody>
      </p:sp>
      <p:sp>
        <p:nvSpPr>
          <p:cNvPr id="6" name="Fußzeilenplatzhalter 5"/>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8" name="Inhaltsplatzhalter 4"/>
          <p:cNvSpPr>
            <a:spLocks noGrp="1"/>
          </p:cNvSpPr>
          <p:nvPr>
            <p:ph sz="half" idx="1"/>
          </p:nvPr>
        </p:nvSpPr>
        <p:spPr>
          <a:xfrm>
            <a:off x="1043608" y="1417638"/>
            <a:ext cx="7344816" cy="3816214"/>
          </a:xfrm>
          <a:noFill/>
          <a:effectLst/>
        </p:spPr>
        <p:txBody>
          <a:bodyPr>
            <a:normAutofit/>
          </a:bodyPr>
          <a:lstStyle/>
          <a:p>
            <a:pPr marL="0" indent="0">
              <a:buNone/>
            </a:pPr>
            <a:endParaRPr lang="de-DE" sz="4400" dirty="0" smtClean="0">
              <a:solidFill>
                <a:schemeClr val="accent6">
                  <a:lumMod val="75000"/>
                </a:schemeClr>
              </a:solidFill>
              <a:latin typeface="+mn-lt"/>
            </a:endParaRPr>
          </a:p>
          <a:p>
            <a:pPr marL="0" indent="0">
              <a:buNone/>
            </a:pPr>
            <a:endParaRPr lang="de-DE" sz="2600" dirty="0">
              <a:solidFill>
                <a:schemeClr val="accent6">
                  <a:lumMod val="75000"/>
                </a:schemeClr>
              </a:solidFill>
            </a:endParaRPr>
          </a:p>
        </p:txBody>
      </p:sp>
      <p:sp>
        <p:nvSpPr>
          <p:cNvPr id="10" name="Foliennummernplatzhalter 9"/>
          <p:cNvSpPr>
            <a:spLocks noGrp="1"/>
          </p:cNvSpPr>
          <p:nvPr>
            <p:ph type="sldNum" sz="quarter" idx="12"/>
          </p:nvPr>
        </p:nvSpPr>
        <p:spPr/>
        <p:txBody>
          <a:bodyPr/>
          <a:lstStyle/>
          <a:p>
            <a:fld id="{1B2FA0FF-ED3C-4AB6-94B4-54922A2A1827}" type="slidenum">
              <a:rPr lang="de-DE" smtClean="0"/>
              <a:t>5</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pic>
        <p:nvPicPr>
          <p:cNvPr id="11" name="Grafik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3" y="1196752"/>
            <a:ext cx="6407479" cy="4544312"/>
          </a:xfrm>
          <a:prstGeom prst="rect">
            <a:avLst/>
          </a:prstGeom>
        </p:spPr>
      </p:pic>
      <p:sp>
        <p:nvSpPr>
          <p:cNvPr id="12" name="Rechteck 11"/>
          <p:cNvSpPr/>
          <p:nvPr/>
        </p:nvSpPr>
        <p:spPr>
          <a:xfrm rot="10800000" flipH="1" flipV="1">
            <a:off x="1403649" y="5745207"/>
            <a:ext cx="4392488" cy="246221"/>
          </a:xfrm>
          <a:prstGeom prst="rect">
            <a:avLst/>
          </a:prstGeom>
        </p:spPr>
        <p:txBody>
          <a:bodyPr wrap="square">
            <a:spAutoFit/>
          </a:bodyPr>
          <a:lstStyle/>
          <a:p>
            <a:r>
              <a:rPr lang="de-DE" sz="1000" dirty="0" smtClean="0"/>
              <a:t>Bild: </a:t>
            </a:r>
            <a:r>
              <a:rPr lang="de-DE" sz="1000" dirty="0" smtClean="0">
                <a:hlinkClick r:id="rId4"/>
              </a:rPr>
              <a:t>Patrick </a:t>
            </a:r>
            <a:r>
              <a:rPr lang="de-DE" sz="1000" dirty="0" err="1" smtClean="0">
                <a:hlinkClick r:id="rId4"/>
              </a:rPr>
              <a:t>Hochstenbach</a:t>
            </a:r>
            <a:endParaRPr lang="de-DE" sz="1000" dirty="0"/>
          </a:p>
        </p:txBody>
      </p:sp>
    </p:spTree>
    <p:extLst>
      <p:ext uri="{BB962C8B-B14F-4D97-AF65-F5344CB8AC3E}">
        <p14:creationId xmlns:p14="http://schemas.microsoft.com/office/powerpoint/2010/main" val="3364831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200" dirty="0" smtClean="0">
                <a:latin typeface="+mn-lt"/>
              </a:rPr>
              <a:t>1. Open </a:t>
            </a:r>
            <a:r>
              <a:rPr lang="de-DE" sz="2200" dirty="0">
                <a:latin typeface="+mn-lt"/>
              </a:rPr>
              <a:t>Science an einer Hochschule</a:t>
            </a:r>
            <a:r>
              <a:rPr lang="de-DE" sz="2000" dirty="0">
                <a:latin typeface="+mn-lt"/>
              </a:rPr>
              <a:t/>
            </a:r>
            <a:br>
              <a:rPr lang="de-DE" sz="2000" dirty="0">
                <a:latin typeface="+mn-lt"/>
              </a:rPr>
            </a:br>
            <a:r>
              <a:rPr lang="de-DE" sz="2200" dirty="0" smtClean="0">
                <a:latin typeface="+mn-lt"/>
              </a:rPr>
              <a:t/>
            </a:r>
            <a:br>
              <a:rPr lang="de-DE" sz="2200" dirty="0" smtClean="0">
                <a:latin typeface="+mn-lt"/>
              </a:rPr>
            </a:br>
            <a:r>
              <a:rPr lang="de-DE" sz="3600" dirty="0" smtClean="0"/>
              <a:t/>
            </a:r>
            <a:br>
              <a:rPr lang="de-DE" sz="3600" dirty="0" smtClean="0"/>
            </a:br>
            <a:endParaRPr lang="de-DE" sz="3200" dirty="0">
              <a:latin typeface="+mn-lt"/>
            </a:endParaRPr>
          </a:p>
        </p:txBody>
      </p:sp>
      <p:sp>
        <p:nvSpPr>
          <p:cNvPr id="11" name="Datumsplatzhalter 10"/>
          <p:cNvSpPr>
            <a:spLocks noGrp="1"/>
          </p:cNvSpPr>
          <p:nvPr>
            <p:ph type="dt" sz="half" idx="10"/>
          </p:nvPr>
        </p:nvSpPr>
        <p:spPr/>
        <p:txBody>
          <a:bodyPr/>
          <a:lstStyle/>
          <a:p>
            <a:r>
              <a:rPr lang="de-DE" smtClean="0"/>
              <a:t>26.05.2021</a:t>
            </a:r>
            <a:endParaRPr lang="de-DE" dirty="0"/>
          </a:p>
        </p:txBody>
      </p:sp>
      <p:sp>
        <p:nvSpPr>
          <p:cNvPr id="12" name="Fußzeilenplatzhalter 11"/>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8" name="Inhaltsplatzhalter 4"/>
          <p:cNvSpPr>
            <a:spLocks noGrp="1"/>
          </p:cNvSpPr>
          <p:nvPr>
            <p:ph sz="half" idx="1"/>
          </p:nvPr>
        </p:nvSpPr>
        <p:spPr>
          <a:xfrm>
            <a:off x="1043608" y="1417638"/>
            <a:ext cx="7055363" cy="3816214"/>
          </a:xfrm>
          <a:noFill/>
          <a:effectLst/>
        </p:spPr>
        <p:txBody>
          <a:bodyPr>
            <a:normAutofit/>
          </a:bodyPr>
          <a:lstStyle/>
          <a:p>
            <a:pPr marL="0" indent="0">
              <a:buNone/>
            </a:pPr>
            <a:endParaRPr lang="de-DE" sz="2000" b="1" dirty="0" smtClean="0">
              <a:solidFill>
                <a:schemeClr val="accent6">
                  <a:lumMod val="75000"/>
                </a:schemeClr>
              </a:solidFill>
              <a:latin typeface="+mn-lt"/>
            </a:endParaRPr>
          </a:p>
          <a:p>
            <a:pPr marL="0" indent="0">
              <a:buNone/>
            </a:pPr>
            <a:endParaRPr lang="de-DE" sz="2000" b="1" dirty="0">
              <a:solidFill>
                <a:schemeClr val="accent6">
                  <a:lumMod val="75000"/>
                </a:schemeClr>
              </a:solidFill>
              <a:latin typeface="+mn-lt"/>
            </a:endParaRPr>
          </a:p>
          <a:p>
            <a:pPr marL="0" indent="0">
              <a:buNone/>
            </a:pPr>
            <a:endParaRPr lang="de-DE" sz="2000" b="1" dirty="0" smtClean="0">
              <a:solidFill>
                <a:schemeClr val="accent6">
                  <a:lumMod val="75000"/>
                </a:schemeClr>
              </a:solidFill>
              <a:latin typeface="+mn-lt"/>
            </a:endParaRPr>
          </a:p>
          <a:p>
            <a:pPr marL="0" indent="0">
              <a:buNone/>
            </a:pPr>
            <a:r>
              <a:rPr lang="de-DE" sz="2000" b="1" dirty="0" smtClean="0">
                <a:solidFill>
                  <a:schemeClr val="accent6">
                    <a:lumMod val="75000"/>
                  </a:schemeClr>
                </a:solidFill>
                <a:latin typeface="+mn-lt"/>
              </a:rPr>
              <a:t>Open Science </a:t>
            </a:r>
            <a:r>
              <a:rPr lang="de-DE" sz="2000" dirty="0" smtClean="0">
                <a:solidFill>
                  <a:schemeClr val="accent6">
                    <a:lumMod val="75000"/>
                  </a:schemeClr>
                </a:solidFill>
                <a:latin typeface="+mn-lt"/>
              </a:rPr>
              <a:t/>
            </a:r>
            <a:br>
              <a:rPr lang="de-DE" sz="2000" dirty="0" smtClean="0">
                <a:solidFill>
                  <a:schemeClr val="accent6">
                    <a:lumMod val="75000"/>
                  </a:schemeClr>
                </a:solidFill>
                <a:latin typeface="+mn-lt"/>
              </a:rPr>
            </a:br>
            <a:r>
              <a:rPr lang="de-DE" sz="2000" dirty="0" smtClean="0">
                <a:solidFill>
                  <a:schemeClr val="accent6">
                    <a:lumMod val="75000"/>
                  </a:schemeClr>
                </a:solidFill>
                <a:latin typeface="+mn-lt"/>
              </a:rPr>
              <a:t>ist eine </a:t>
            </a:r>
            <a:r>
              <a:rPr lang="de-DE" sz="2000" b="1" dirty="0" smtClean="0">
                <a:solidFill>
                  <a:schemeClr val="accent6">
                    <a:lumMod val="75000"/>
                  </a:schemeClr>
                </a:solidFill>
                <a:latin typeface="+mn-lt"/>
              </a:rPr>
              <a:t>Kultur!</a:t>
            </a:r>
            <a:br>
              <a:rPr lang="de-DE" sz="2000" b="1" dirty="0" smtClean="0">
                <a:solidFill>
                  <a:schemeClr val="accent6">
                    <a:lumMod val="75000"/>
                  </a:schemeClr>
                </a:solidFill>
                <a:latin typeface="+mn-lt"/>
              </a:rPr>
            </a:br>
            <a:r>
              <a:rPr lang="de-DE" sz="2000" b="1" dirty="0" smtClean="0">
                <a:solidFill>
                  <a:schemeClr val="accent6">
                    <a:lumMod val="75000"/>
                  </a:schemeClr>
                </a:solidFill>
                <a:latin typeface="+mn-lt"/>
              </a:rPr>
              <a:t/>
            </a:r>
            <a:br>
              <a:rPr lang="de-DE" sz="2000" b="1" dirty="0" smtClean="0">
                <a:solidFill>
                  <a:schemeClr val="accent6">
                    <a:lumMod val="75000"/>
                  </a:schemeClr>
                </a:solidFill>
                <a:latin typeface="+mn-lt"/>
              </a:rPr>
            </a:br>
            <a:r>
              <a:rPr lang="de-DE" sz="1800" dirty="0" smtClean="0">
                <a:solidFill>
                  <a:schemeClr val="accent6">
                    <a:lumMod val="75000"/>
                  </a:schemeClr>
                </a:solidFill>
                <a:latin typeface="+mn-lt"/>
              </a:rPr>
              <a:t>Prozesse müssen</a:t>
            </a:r>
            <a:br>
              <a:rPr lang="de-DE" sz="1800" dirty="0" smtClean="0">
                <a:solidFill>
                  <a:schemeClr val="accent6">
                    <a:lumMod val="75000"/>
                  </a:schemeClr>
                </a:solidFill>
                <a:latin typeface="+mn-lt"/>
              </a:rPr>
            </a:br>
            <a:r>
              <a:rPr lang="de-DE" sz="1800" dirty="0" smtClean="0">
                <a:solidFill>
                  <a:schemeClr val="accent6">
                    <a:lumMod val="75000"/>
                  </a:schemeClr>
                </a:solidFill>
                <a:latin typeface="+mn-lt"/>
              </a:rPr>
              <a:t>einem </a:t>
            </a:r>
            <a:r>
              <a:rPr lang="de-DE" sz="1800" b="1" dirty="0" smtClean="0">
                <a:solidFill>
                  <a:schemeClr val="accent6">
                    <a:lumMod val="75000"/>
                  </a:schemeClr>
                </a:solidFill>
                <a:latin typeface="+mn-lt"/>
              </a:rPr>
              <a:t>hohen </a:t>
            </a:r>
            <a:br>
              <a:rPr lang="de-DE" sz="1800" b="1" dirty="0" smtClean="0">
                <a:solidFill>
                  <a:schemeClr val="accent6">
                    <a:lumMod val="75000"/>
                  </a:schemeClr>
                </a:solidFill>
                <a:latin typeface="+mn-lt"/>
              </a:rPr>
            </a:br>
            <a:r>
              <a:rPr lang="de-DE" sz="1800" b="1" dirty="0" smtClean="0">
                <a:solidFill>
                  <a:schemeClr val="accent6">
                    <a:lumMod val="75000"/>
                  </a:schemeClr>
                </a:solidFill>
                <a:latin typeface="+mn-lt"/>
              </a:rPr>
              <a:t>Qualitätsanspruch</a:t>
            </a:r>
            <a:r>
              <a:rPr lang="de-DE" sz="1800" dirty="0" smtClean="0">
                <a:solidFill>
                  <a:schemeClr val="accent6">
                    <a:lumMod val="75000"/>
                  </a:schemeClr>
                </a:solidFill>
                <a:latin typeface="+mn-lt"/>
              </a:rPr>
              <a:t/>
            </a:r>
            <a:br>
              <a:rPr lang="de-DE" sz="1800" dirty="0" smtClean="0">
                <a:solidFill>
                  <a:schemeClr val="accent6">
                    <a:lumMod val="75000"/>
                  </a:schemeClr>
                </a:solidFill>
                <a:latin typeface="+mn-lt"/>
              </a:rPr>
            </a:br>
            <a:r>
              <a:rPr lang="de-DE" sz="1800" dirty="0" smtClean="0">
                <a:solidFill>
                  <a:schemeClr val="accent6">
                    <a:lumMod val="75000"/>
                  </a:schemeClr>
                </a:solidFill>
                <a:latin typeface="+mn-lt"/>
              </a:rPr>
              <a:t>entsprechen!</a:t>
            </a:r>
          </a:p>
          <a:p>
            <a:pPr marL="0" indent="0">
              <a:buNone/>
            </a:pPr>
            <a:endParaRPr lang="de-DE" sz="1800" dirty="0" smtClean="0">
              <a:solidFill>
                <a:schemeClr val="accent6">
                  <a:lumMod val="75000"/>
                </a:schemeClr>
              </a:solidFill>
              <a:latin typeface="+mn-lt"/>
            </a:endParaRPr>
          </a:p>
          <a:p>
            <a:pPr marL="0" indent="0">
              <a:buNone/>
            </a:pPr>
            <a:endParaRPr lang="de-DE" sz="2600" dirty="0">
              <a:solidFill>
                <a:schemeClr val="accent6">
                  <a:lumMod val="75000"/>
                </a:schemeClr>
              </a:solidFill>
            </a:endParaRPr>
          </a:p>
        </p:txBody>
      </p:sp>
      <p:sp>
        <p:nvSpPr>
          <p:cNvPr id="13" name="Foliennummernplatzhalter 12"/>
          <p:cNvSpPr>
            <a:spLocks noGrp="1"/>
          </p:cNvSpPr>
          <p:nvPr>
            <p:ph type="sldNum" sz="quarter" idx="12"/>
          </p:nvPr>
        </p:nvSpPr>
        <p:spPr/>
        <p:txBody>
          <a:bodyPr/>
          <a:lstStyle/>
          <a:p>
            <a:fld id="{1B2FA0FF-ED3C-4AB6-94B4-54922A2A1827}" type="slidenum">
              <a:rPr lang="de-DE" smtClean="0"/>
              <a:t>6</a:t>
            </a:fld>
            <a:endParaRPr lang="de-DE"/>
          </a:p>
        </p:txBody>
      </p:sp>
      <p:sp>
        <p:nvSpPr>
          <p:cNvPr id="7" name="Inhaltsplatzhalter 3"/>
          <p:cNvSpPr txBox="1">
            <a:spLocks/>
          </p:cNvSpPr>
          <p:nvPr/>
        </p:nvSpPr>
        <p:spPr>
          <a:xfrm>
            <a:off x="609600" y="1752600"/>
            <a:ext cx="7571184" cy="4525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2800" b="1" dirty="0" smtClean="0">
                <a:latin typeface="+mn-lt"/>
              </a:rPr>
              <a:t/>
            </a:r>
            <a:br>
              <a:rPr lang="de-DE" sz="2800" b="1" dirty="0" smtClean="0">
                <a:latin typeface="+mn-lt"/>
              </a:rPr>
            </a:br>
            <a:endParaRPr lang="de-DE" sz="2800" b="1" dirty="0" smtClean="0">
              <a:latin typeface="+mn-lt"/>
            </a:endParaRPr>
          </a:p>
          <a:p>
            <a:endParaRPr lang="en-US" dirty="0" smtClean="0">
              <a:latin typeface="+mn-lt"/>
            </a:endParaRPr>
          </a:p>
          <a:p>
            <a:endParaRPr lang="de-DE" dirty="0" smtClean="0">
              <a:latin typeface="+mn-lt"/>
            </a:endParaRPr>
          </a:p>
          <a:p>
            <a:endParaRPr lang="de-DE" dirty="0" smtClean="0">
              <a:latin typeface="+mn-lt"/>
            </a:endParaRP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1115935"/>
            <a:ext cx="4873002" cy="4154402"/>
          </a:xfrm>
          <a:prstGeom prst="rect">
            <a:avLst/>
          </a:prstGeom>
        </p:spPr>
      </p:pic>
      <p:sp>
        <p:nvSpPr>
          <p:cNvPr id="6" name="Rechteck 5"/>
          <p:cNvSpPr/>
          <p:nvPr/>
        </p:nvSpPr>
        <p:spPr>
          <a:xfrm rot="10800000" flipV="1">
            <a:off x="1043608" y="5429931"/>
            <a:ext cx="7272808" cy="400110"/>
          </a:xfrm>
          <a:prstGeom prst="rect">
            <a:avLst/>
          </a:prstGeom>
        </p:spPr>
        <p:txBody>
          <a:bodyPr wrap="square">
            <a:spAutoFit/>
          </a:bodyPr>
          <a:lstStyle/>
          <a:p>
            <a:r>
              <a:rPr lang="de-DE" sz="2000" dirty="0">
                <a:solidFill>
                  <a:srgbClr val="000000"/>
                </a:solidFill>
              </a:rPr>
              <a:t>Der Begriff "Offen" umfasst eine Reihe von offenen </a:t>
            </a:r>
            <a:r>
              <a:rPr lang="de-DE" sz="2000" dirty="0" smtClean="0">
                <a:solidFill>
                  <a:srgbClr val="000000"/>
                </a:solidFill>
              </a:rPr>
              <a:t>Ansätzen.</a:t>
            </a:r>
            <a:endParaRPr lang="de-DE" sz="2000" dirty="0">
              <a:effectLst/>
            </a:endParaRPr>
          </a:p>
        </p:txBody>
      </p:sp>
      <p:sp>
        <p:nvSpPr>
          <p:cNvPr id="10" name="Rechteck 9"/>
          <p:cNvSpPr/>
          <p:nvPr/>
        </p:nvSpPr>
        <p:spPr>
          <a:xfrm rot="10800000" flipV="1">
            <a:off x="1043607" y="5954442"/>
            <a:ext cx="7425208" cy="430887"/>
          </a:xfrm>
          <a:prstGeom prst="rect">
            <a:avLst/>
          </a:prstGeom>
        </p:spPr>
        <p:txBody>
          <a:bodyPr wrap="square">
            <a:spAutoFit/>
          </a:bodyPr>
          <a:lstStyle/>
          <a:p>
            <a:r>
              <a:rPr lang="de-DE" sz="1000" dirty="0">
                <a:hlinkClick r:id="rId4"/>
              </a:rPr>
              <a:t>https://</a:t>
            </a:r>
            <a:r>
              <a:rPr lang="de-DE" sz="1000" dirty="0" smtClean="0">
                <a:hlinkClick r:id="rId4"/>
              </a:rPr>
              <a:t>www.oerknowledgecloud.org/archive/e-InfraNet-Open-as-the-Default-Modus-Operandi-for-Research-and-Higher-Education.pdf</a:t>
            </a:r>
            <a:endParaRPr lang="de-DE" sz="1000" dirty="0" smtClean="0"/>
          </a:p>
          <a:p>
            <a:endParaRPr lang="de-DE" sz="1200" dirty="0">
              <a:effectLst/>
            </a:endParaRPr>
          </a:p>
        </p:txBody>
      </p:sp>
    </p:spTree>
    <p:extLst>
      <p:ext uri="{BB962C8B-B14F-4D97-AF65-F5344CB8AC3E}">
        <p14:creationId xmlns:p14="http://schemas.microsoft.com/office/powerpoint/2010/main" val="222974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latin typeface="+mn-lt"/>
              </a:rPr>
              <a:t>1. Open </a:t>
            </a:r>
            <a:r>
              <a:rPr lang="de-DE" sz="2200" dirty="0">
                <a:latin typeface="+mn-lt"/>
              </a:rPr>
              <a:t>Science an einer Hochschule</a:t>
            </a:r>
            <a:br>
              <a:rPr lang="de-DE" sz="2200" dirty="0">
                <a:latin typeface="+mn-lt"/>
              </a:rPr>
            </a:br>
            <a:endParaRPr lang="de-DE" sz="2200" dirty="0">
              <a:latin typeface="+mn-lt"/>
            </a:endParaRPr>
          </a:p>
        </p:txBody>
      </p:sp>
      <p:sp>
        <p:nvSpPr>
          <p:cNvPr id="11" name="Datumsplatzhalter 10"/>
          <p:cNvSpPr>
            <a:spLocks noGrp="1"/>
          </p:cNvSpPr>
          <p:nvPr>
            <p:ph type="dt" sz="half" idx="10"/>
          </p:nvPr>
        </p:nvSpPr>
        <p:spPr/>
        <p:txBody>
          <a:bodyPr/>
          <a:lstStyle/>
          <a:p>
            <a:r>
              <a:rPr lang="de-DE" smtClean="0"/>
              <a:t>26.05.2021</a:t>
            </a:r>
            <a:endParaRPr lang="de-DE" dirty="0"/>
          </a:p>
        </p:txBody>
      </p:sp>
      <p:sp>
        <p:nvSpPr>
          <p:cNvPr id="14" name="Fußzeilenplatzhalter 13"/>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pPr lvl="1" indent="0">
              <a:buNone/>
            </a:pPr>
            <a:endParaRPr lang="en-US" sz="2400" dirty="0">
              <a:latin typeface="+mn-lt"/>
            </a:endParaRPr>
          </a:p>
          <a:p>
            <a:pPr lvl="1" indent="0">
              <a:buNone/>
            </a:pPr>
            <a:endParaRPr lang="en-US" sz="2400" dirty="0" smtClean="0">
              <a:latin typeface="+mn-lt"/>
            </a:endParaRPr>
          </a:p>
        </p:txBody>
      </p:sp>
      <p:sp>
        <p:nvSpPr>
          <p:cNvPr id="15" name="Foliennummernplatzhalter 14"/>
          <p:cNvSpPr>
            <a:spLocks noGrp="1"/>
          </p:cNvSpPr>
          <p:nvPr>
            <p:ph type="sldNum" sz="quarter" idx="12"/>
          </p:nvPr>
        </p:nvSpPr>
        <p:spPr/>
        <p:txBody>
          <a:bodyPr/>
          <a:lstStyle/>
          <a:p>
            <a:fld id="{1B2FA0FF-ED3C-4AB6-94B4-54922A2A1827}" type="slidenum">
              <a:rPr lang="de-DE" smtClean="0"/>
              <a:t>7</a:t>
            </a:fld>
            <a:endParaRPr lang="de-DE"/>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2588190"/>
            <a:ext cx="3478889" cy="2319259"/>
          </a:xfrm>
          <a:prstGeom prst="rect">
            <a:avLst/>
          </a:prstGeom>
        </p:spPr>
      </p:pic>
      <p:sp>
        <p:nvSpPr>
          <p:cNvPr id="7" name="Rechteck 6"/>
          <p:cNvSpPr/>
          <p:nvPr/>
        </p:nvSpPr>
        <p:spPr>
          <a:xfrm>
            <a:off x="827584" y="4948747"/>
            <a:ext cx="4968552" cy="246221"/>
          </a:xfrm>
          <a:prstGeom prst="rect">
            <a:avLst/>
          </a:prstGeom>
        </p:spPr>
        <p:txBody>
          <a:bodyPr wrap="square">
            <a:spAutoFit/>
          </a:bodyPr>
          <a:lstStyle/>
          <a:p>
            <a:r>
              <a:rPr lang="en-US" sz="1000" dirty="0" err="1" smtClean="0"/>
              <a:t>Bild</a:t>
            </a:r>
            <a:r>
              <a:rPr lang="en-US" sz="1000" dirty="0" smtClean="0"/>
              <a:t>: </a:t>
            </a:r>
            <a:r>
              <a:rPr lang="en-US" sz="1000" dirty="0" smtClean="0">
                <a:hlinkClick r:id="rId4"/>
              </a:rPr>
              <a:t>Abbie </a:t>
            </a:r>
            <a:r>
              <a:rPr lang="en-US" sz="1000" dirty="0" err="1" smtClean="0">
                <a:hlinkClick r:id="rId4"/>
              </a:rPr>
              <a:t>Bernet</a:t>
            </a:r>
            <a:endParaRPr lang="de-DE" sz="1000" dirty="0"/>
          </a:p>
        </p:txBody>
      </p:sp>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49974" y="2572164"/>
            <a:ext cx="3478888" cy="2319259"/>
          </a:xfrm>
          <a:prstGeom prst="rect">
            <a:avLst/>
          </a:prstGeom>
        </p:spPr>
      </p:pic>
      <p:sp>
        <p:nvSpPr>
          <p:cNvPr id="9" name="Rechteck 8"/>
          <p:cNvSpPr/>
          <p:nvPr/>
        </p:nvSpPr>
        <p:spPr>
          <a:xfrm>
            <a:off x="4549496" y="4907449"/>
            <a:ext cx="3478888" cy="584775"/>
          </a:xfrm>
          <a:prstGeom prst="rect">
            <a:avLst/>
          </a:prstGeom>
        </p:spPr>
        <p:txBody>
          <a:bodyPr wrap="square">
            <a:spAutoFit/>
          </a:bodyPr>
          <a:lstStyle/>
          <a:p>
            <a:r>
              <a:rPr lang="en-US" sz="1000" dirty="0" err="1" smtClean="0"/>
              <a:t>Bild</a:t>
            </a:r>
            <a:r>
              <a:rPr lang="en-US" sz="1000" dirty="0" smtClean="0"/>
              <a:t>: </a:t>
            </a:r>
            <a:r>
              <a:rPr lang="en-US" sz="1000" dirty="0">
                <a:hlinkClick r:id="rId6"/>
              </a:rPr>
              <a:t>Bill </a:t>
            </a:r>
            <a:r>
              <a:rPr lang="en-US" sz="1000" dirty="0" smtClean="0">
                <a:hlinkClick r:id="rId6"/>
              </a:rPr>
              <a:t>Oxford</a:t>
            </a:r>
            <a:r>
              <a:rPr lang="en-US" sz="1000" dirty="0" smtClean="0"/>
              <a:t>; </a:t>
            </a:r>
            <a:r>
              <a:rPr lang="en-US" sz="1000" dirty="0" err="1" smtClean="0"/>
              <a:t>Bild</a:t>
            </a:r>
            <a:r>
              <a:rPr lang="en-US" sz="1000" dirty="0"/>
              <a:t>: </a:t>
            </a:r>
            <a:r>
              <a:rPr lang="en-US" sz="1000" dirty="0" err="1"/>
              <a:t>kladcat</a:t>
            </a:r>
            <a:r>
              <a:rPr lang="en-US" sz="1000" dirty="0"/>
              <a:t>, CC BY 2.0 </a:t>
            </a:r>
            <a:r>
              <a:rPr lang="en-US" sz="1000" dirty="0" smtClean="0">
                <a:hlinkClick r:id="rId7"/>
              </a:rPr>
              <a:t>https</a:t>
            </a:r>
            <a:r>
              <a:rPr lang="en-US" sz="1000" dirty="0">
                <a:hlinkClick r:id="rId7"/>
              </a:rPr>
              <a:t>://</a:t>
            </a:r>
            <a:r>
              <a:rPr lang="en-US" sz="1000" dirty="0" smtClean="0">
                <a:hlinkClick r:id="rId7"/>
              </a:rPr>
              <a:t>creativecommons.org/licenses/by/2.0</a:t>
            </a:r>
            <a:endParaRPr lang="en-US" sz="1000" dirty="0" smtClean="0"/>
          </a:p>
          <a:p>
            <a:endParaRPr lang="de-DE" sz="1200" dirty="0"/>
          </a:p>
        </p:txBody>
      </p:sp>
      <p:sp>
        <p:nvSpPr>
          <p:cNvPr id="13" name="Inhaltsplatzhalter 4"/>
          <p:cNvSpPr txBox="1">
            <a:spLocks/>
          </p:cNvSpPr>
          <p:nvPr/>
        </p:nvSpPr>
        <p:spPr>
          <a:xfrm rot="10800000" flipH="1" flipV="1">
            <a:off x="457201" y="1542875"/>
            <a:ext cx="7571184" cy="1001271"/>
          </a:xfrm>
          <a:prstGeom prst="rect">
            <a:avLst/>
          </a:prstGeom>
          <a:noFill/>
          <a:effectLst/>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algn="ctr"/>
            <a:r>
              <a:rPr lang="de-DE" b="1" dirty="0">
                <a:solidFill>
                  <a:schemeClr val="accent6">
                    <a:lumMod val="75000"/>
                  </a:schemeClr>
                </a:solidFill>
                <a:latin typeface="+mn-lt"/>
              </a:rPr>
              <a:t>F</a:t>
            </a:r>
            <a:r>
              <a:rPr lang="de-DE" b="1" dirty="0" smtClean="0">
                <a:solidFill>
                  <a:schemeClr val="accent6">
                    <a:lumMod val="75000"/>
                  </a:schemeClr>
                </a:solidFill>
                <a:latin typeface="+mn-lt"/>
              </a:rPr>
              <a:t>orschungsnahe Dienste und Transparenz</a:t>
            </a:r>
            <a:endParaRPr lang="de-DE" b="1" dirty="0">
              <a:solidFill>
                <a:schemeClr val="accent6">
                  <a:lumMod val="75000"/>
                </a:schemeClr>
              </a:solidFill>
              <a:latin typeface="+mn-lt"/>
            </a:endParaRPr>
          </a:p>
          <a:p>
            <a:endParaRPr lang="de-DE" sz="3500" b="1" dirty="0" smtClean="0">
              <a:solidFill>
                <a:schemeClr val="accent6">
                  <a:lumMod val="75000"/>
                </a:schemeClr>
              </a:solidFill>
              <a:latin typeface="+mn-lt"/>
            </a:endParaRPr>
          </a:p>
          <a:p>
            <a:endParaRPr lang="de-DE" sz="2600" dirty="0">
              <a:solidFill>
                <a:schemeClr val="accent6">
                  <a:lumMod val="75000"/>
                </a:schemeClr>
              </a:solidFill>
            </a:endParaRPr>
          </a:p>
        </p:txBody>
      </p:sp>
      <p:pic>
        <p:nvPicPr>
          <p:cNvPr id="12" name="Grafik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79132" y="2571282"/>
            <a:ext cx="1911425" cy="2315549"/>
          </a:xfrm>
          <a:prstGeom prst="rect">
            <a:avLst/>
          </a:prstGeom>
        </p:spPr>
      </p:pic>
    </p:spTree>
    <p:extLst>
      <p:ext uri="{BB962C8B-B14F-4D97-AF65-F5344CB8AC3E}">
        <p14:creationId xmlns:p14="http://schemas.microsoft.com/office/powerpoint/2010/main" val="2922598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1. Open Science an einer Hochschule</a:t>
            </a:r>
          </a:p>
        </p:txBody>
      </p:sp>
      <p:sp>
        <p:nvSpPr>
          <p:cNvPr id="8" name="Datumsplatzhalter 7"/>
          <p:cNvSpPr>
            <a:spLocks noGrp="1"/>
          </p:cNvSpPr>
          <p:nvPr>
            <p:ph type="dt" sz="half" idx="10"/>
          </p:nvPr>
        </p:nvSpPr>
        <p:spPr/>
        <p:txBody>
          <a:bodyPr/>
          <a:lstStyle/>
          <a:p>
            <a:r>
              <a:rPr lang="de-DE" smtClean="0"/>
              <a:t>26.05.2021</a:t>
            </a:r>
            <a:endParaRPr lang="de-DE" dirty="0"/>
          </a:p>
        </p:txBody>
      </p:sp>
      <p:sp>
        <p:nvSpPr>
          <p:cNvPr id="9" name="Fußzeilenplatzhalter 8"/>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a:bodyPr>
          <a:lstStyle/>
          <a:p>
            <a:endParaRPr lang="en-US" b="1" dirty="0">
              <a:latin typeface="+mn-lt"/>
            </a:endParaRPr>
          </a:p>
          <a:p>
            <a:pPr lvl="1" indent="0">
              <a:buNone/>
            </a:pPr>
            <a:endParaRPr lang="en-US" sz="2400" dirty="0">
              <a:latin typeface="+mn-lt"/>
            </a:endParaRPr>
          </a:p>
          <a:p>
            <a:pPr lvl="1" indent="0">
              <a:buNone/>
            </a:pPr>
            <a:endParaRPr lang="en-US" sz="2400" dirty="0" smtClean="0">
              <a:latin typeface="+mn-lt"/>
            </a:endParaRPr>
          </a:p>
        </p:txBody>
      </p:sp>
      <p:sp>
        <p:nvSpPr>
          <p:cNvPr id="12" name="Foliennummernplatzhalter 11"/>
          <p:cNvSpPr>
            <a:spLocks noGrp="1"/>
          </p:cNvSpPr>
          <p:nvPr>
            <p:ph type="sldNum" sz="quarter" idx="12"/>
          </p:nvPr>
        </p:nvSpPr>
        <p:spPr/>
        <p:txBody>
          <a:bodyPr/>
          <a:lstStyle/>
          <a:p>
            <a:fld id="{1B2FA0FF-ED3C-4AB6-94B4-54922A2A1827}" type="slidenum">
              <a:rPr lang="de-DE" smtClean="0"/>
              <a:t>8</a:t>
            </a:fld>
            <a:endParaRPr lang="de-DE"/>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2238757"/>
            <a:ext cx="4441804" cy="2035633"/>
          </a:xfrm>
          <a:prstGeom prst="rect">
            <a:avLst/>
          </a:prstGeom>
        </p:spPr>
      </p:pic>
      <p:sp>
        <p:nvSpPr>
          <p:cNvPr id="14" name="Rechteck 13"/>
          <p:cNvSpPr/>
          <p:nvPr/>
        </p:nvSpPr>
        <p:spPr>
          <a:xfrm rot="10800000" flipV="1">
            <a:off x="755576" y="5399741"/>
            <a:ext cx="7128790" cy="923330"/>
          </a:xfrm>
          <a:prstGeom prst="rect">
            <a:avLst/>
          </a:prstGeom>
        </p:spPr>
        <p:txBody>
          <a:bodyPr wrap="square">
            <a:spAutoFit/>
          </a:bodyPr>
          <a:lstStyle/>
          <a:p>
            <a:endParaRPr lang="de-DE" sz="1200" dirty="0" smtClean="0">
              <a:hlinkClick r:id="rId4"/>
            </a:endParaRPr>
          </a:p>
          <a:p>
            <a:r>
              <a:rPr lang="de-DE" sz="1000" dirty="0" smtClean="0">
                <a:hlinkClick r:id="rId4"/>
              </a:rPr>
              <a:t>https</a:t>
            </a:r>
            <a:r>
              <a:rPr lang="de-DE" sz="1000" dirty="0">
                <a:hlinkClick r:id="rId4"/>
              </a:rPr>
              <a:t>://opendefinition.org</a:t>
            </a:r>
            <a:r>
              <a:rPr lang="de-DE" sz="1000" dirty="0" smtClean="0">
                <a:hlinkClick r:id="rId4"/>
              </a:rPr>
              <a:t>/</a:t>
            </a:r>
            <a:endParaRPr lang="de-DE" sz="1000" dirty="0" smtClean="0"/>
          </a:p>
          <a:p>
            <a:endParaRPr lang="de-DE" sz="1000" dirty="0" smtClean="0"/>
          </a:p>
          <a:p>
            <a:r>
              <a:rPr lang="en-US" sz="1000" dirty="0" smtClean="0">
                <a:hlinkClick r:id="rId5"/>
              </a:rPr>
              <a:t>https</a:t>
            </a:r>
            <a:r>
              <a:rPr lang="en-US" sz="1000" dirty="0">
                <a:hlinkClick r:id="rId5"/>
              </a:rPr>
              <a:t>://</a:t>
            </a:r>
            <a:r>
              <a:rPr lang="en-US" sz="1000" dirty="0" smtClean="0">
                <a:hlinkClick r:id="rId5"/>
              </a:rPr>
              <a:t>commons.wikimedia.org/w/index.php?curid=15736161</a:t>
            </a:r>
            <a:endParaRPr lang="en-US" sz="1000" dirty="0" smtClean="0"/>
          </a:p>
          <a:p>
            <a:endParaRPr lang="de-DE" sz="1200" dirty="0"/>
          </a:p>
        </p:txBody>
      </p:sp>
      <p:sp>
        <p:nvSpPr>
          <p:cNvPr id="15" name="Inhaltsplatzhalter 3"/>
          <p:cNvSpPr txBox="1">
            <a:spLocks/>
          </p:cNvSpPr>
          <p:nvPr/>
        </p:nvSpPr>
        <p:spPr>
          <a:xfrm>
            <a:off x="827585" y="4243476"/>
            <a:ext cx="6408711" cy="841708"/>
          </a:xfrm>
          <a:prstGeom prst="rect">
            <a:avLst/>
          </a:prstGeom>
        </p:spPr>
        <p:txBody>
          <a:bodyPr vert="horz" lIns="91440" tIns="45720" rIns="91440" bIns="45720" rtlCol="0">
            <a:normAutofit fontScale="25000" lnSpcReduction="20000"/>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endParaRPr lang="en-US" sz="3200" i="1" dirty="0" smtClean="0"/>
          </a:p>
          <a:p>
            <a:endParaRPr lang="en-US" sz="3200" i="1" dirty="0"/>
          </a:p>
          <a:p>
            <a:pPr algn="ctr"/>
            <a:r>
              <a:rPr lang="en-US" sz="8800" b="1" i="1" dirty="0">
                <a:solidFill>
                  <a:schemeClr val="accent6"/>
                </a:solidFill>
                <a:latin typeface="+mn-lt"/>
              </a:rPr>
              <a:t>”Open data and content can be freely used, modified, and shared by anyone for any purpose.” </a:t>
            </a:r>
            <a:r>
              <a:rPr lang="en-US" sz="8800" b="1" dirty="0" smtClean="0">
                <a:solidFill>
                  <a:srgbClr val="00B050"/>
                </a:solidFill>
                <a:latin typeface="+mn-lt"/>
              </a:rPr>
              <a:t/>
            </a:r>
            <a:br>
              <a:rPr lang="en-US" sz="8800" b="1" dirty="0" smtClean="0">
                <a:solidFill>
                  <a:srgbClr val="00B050"/>
                </a:solidFill>
                <a:latin typeface="+mn-lt"/>
              </a:rPr>
            </a:br>
            <a:endParaRPr lang="de-DE" sz="3200" b="1" dirty="0" smtClean="0">
              <a:latin typeface="+mn-lt"/>
            </a:endParaRPr>
          </a:p>
          <a:p>
            <a:endParaRPr lang="de-DE" sz="1200" dirty="0">
              <a:solidFill>
                <a:schemeClr val="bg1"/>
              </a:solidFill>
            </a:endParaRPr>
          </a:p>
        </p:txBody>
      </p:sp>
      <p:sp>
        <p:nvSpPr>
          <p:cNvPr id="11" name="Inhaltsplatzhalter 4"/>
          <p:cNvSpPr txBox="1">
            <a:spLocks/>
          </p:cNvSpPr>
          <p:nvPr/>
        </p:nvSpPr>
        <p:spPr>
          <a:xfrm rot="10800000" flipH="1" flipV="1">
            <a:off x="755575" y="1542876"/>
            <a:ext cx="7776865" cy="1001270"/>
          </a:xfrm>
          <a:prstGeom prst="rect">
            <a:avLst/>
          </a:prstGeom>
          <a:noFill/>
          <a:effectLst/>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b="1" dirty="0" smtClean="0">
                <a:solidFill>
                  <a:schemeClr val="accent6">
                    <a:lumMod val="75000"/>
                  </a:schemeClr>
                </a:solidFill>
                <a:latin typeface="+mn-lt"/>
              </a:rPr>
              <a:t>Reproduzierbarkeit und Wiederverwendbarkeit</a:t>
            </a:r>
          </a:p>
          <a:p>
            <a:endParaRPr lang="de-DE" sz="3500" b="1" dirty="0" smtClean="0">
              <a:solidFill>
                <a:schemeClr val="accent6">
                  <a:lumMod val="75000"/>
                </a:schemeClr>
              </a:solidFill>
              <a:latin typeface="+mn-lt"/>
            </a:endParaRPr>
          </a:p>
          <a:p>
            <a:endParaRPr lang="de-DE" sz="2600" dirty="0">
              <a:solidFill>
                <a:schemeClr val="accent6">
                  <a:lumMod val="75000"/>
                </a:schemeClr>
              </a:solidFill>
            </a:endParaRPr>
          </a:p>
        </p:txBody>
      </p:sp>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63364" y="2172754"/>
            <a:ext cx="1345047" cy="2101636"/>
          </a:xfrm>
          <a:prstGeom prst="rect">
            <a:avLst/>
          </a:prstGeom>
        </p:spPr>
      </p:pic>
    </p:spTree>
    <p:extLst>
      <p:ext uri="{BB962C8B-B14F-4D97-AF65-F5344CB8AC3E}">
        <p14:creationId xmlns:p14="http://schemas.microsoft.com/office/powerpoint/2010/main" val="4234582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a:latin typeface="+mn-lt"/>
              </a:rPr>
              <a:t>1. Open Science an einer Hochschule</a:t>
            </a:r>
            <a:r>
              <a:rPr lang="de-DE" sz="2200" dirty="0" smtClean="0">
                <a:latin typeface="+mn-lt"/>
              </a:rPr>
              <a:t/>
            </a:r>
            <a:br>
              <a:rPr lang="de-DE" sz="2200" dirty="0" smtClean="0">
                <a:latin typeface="+mn-lt"/>
              </a:rPr>
            </a:br>
            <a:endParaRPr lang="de-DE" sz="2200" dirty="0">
              <a:latin typeface="+mn-lt"/>
            </a:endParaRPr>
          </a:p>
        </p:txBody>
      </p:sp>
      <p:sp>
        <p:nvSpPr>
          <p:cNvPr id="7" name="Datumsplatzhalter 6"/>
          <p:cNvSpPr>
            <a:spLocks noGrp="1"/>
          </p:cNvSpPr>
          <p:nvPr>
            <p:ph type="dt" sz="half" idx="10"/>
          </p:nvPr>
        </p:nvSpPr>
        <p:spPr/>
        <p:txBody>
          <a:bodyPr/>
          <a:lstStyle/>
          <a:p>
            <a:r>
              <a:rPr lang="de-DE" smtClean="0"/>
              <a:t>26.05.2021</a:t>
            </a:r>
            <a:endParaRPr lang="de-DE" dirty="0"/>
          </a:p>
        </p:txBody>
      </p:sp>
      <p:sp>
        <p:nvSpPr>
          <p:cNvPr id="9" name="Fußzeilenplatzhalter 8"/>
          <p:cNvSpPr>
            <a:spLocks noGrp="1"/>
          </p:cNvSpPr>
          <p:nvPr>
            <p:ph type="ftr" sz="quarter" idx="11"/>
          </p:nvPr>
        </p:nvSpPr>
        <p:spPr/>
        <p:txBody>
          <a:bodyPr/>
          <a:lstStyle/>
          <a:p>
            <a:r>
              <a:rPr lang="de-DE" smtClean="0"/>
              <a:t>Annette Strauch-Davey, Coffee Lecture FDM Thüringen: "Open Science in allen Facetten."</a:t>
            </a:r>
            <a:endParaRPr lang="de-DE" dirty="0"/>
          </a:p>
        </p:txBody>
      </p:sp>
      <p:sp>
        <p:nvSpPr>
          <p:cNvPr id="4" name="Inhaltsplatzhalter 3"/>
          <p:cNvSpPr>
            <a:spLocks noGrp="1"/>
          </p:cNvSpPr>
          <p:nvPr>
            <p:ph sz="half" idx="1"/>
          </p:nvPr>
        </p:nvSpPr>
        <p:spPr/>
        <p:txBody>
          <a:bodyPr>
            <a:normAutofit fontScale="25000" lnSpcReduction="20000"/>
          </a:bodyPr>
          <a:lstStyle/>
          <a:p>
            <a:r>
              <a:rPr lang="de-DE" sz="9600" b="1" dirty="0" smtClean="0">
                <a:solidFill>
                  <a:schemeClr val="accent6">
                    <a:lumMod val="75000"/>
                  </a:schemeClr>
                </a:solidFill>
                <a:latin typeface="+mn-lt"/>
              </a:rPr>
              <a:t>Leitlinie </a:t>
            </a:r>
            <a:r>
              <a:rPr lang="de-DE" sz="9600" b="1" dirty="0">
                <a:solidFill>
                  <a:schemeClr val="accent6">
                    <a:lumMod val="75000"/>
                  </a:schemeClr>
                </a:solidFill>
                <a:latin typeface="+mn-lt"/>
              </a:rPr>
              <a:t>13: </a:t>
            </a:r>
            <a:br>
              <a:rPr lang="de-DE" sz="9600" b="1" dirty="0">
                <a:solidFill>
                  <a:schemeClr val="accent6">
                    <a:lumMod val="75000"/>
                  </a:schemeClr>
                </a:solidFill>
                <a:latin typeface="+mn-lt"/>
              </a:rPr>
            </a:br>
            <a:r>
              <a:rPr lang="de-DE" sz="9600" b="1" dirty="0">
                <a:solidFill>
                  <a:schemeClr val="accent6">
                    <a:lumMod val="75000"/>
                  </a:schemeClr>
                </a:solidFill>
                <a:latin typeface="+mn-lt"/>
              </a:rPr>
              <a:t>Herstellung von öffentlichem Zugang </a:t>
            </a:r>
            <a:r>
              <a:rPr lang="de-DE" sz="9600" b="1" dirty="0" smtClean="0">
                <a:solidFill>
                  <a:schemeClr val="accent6">
                    <a:lumMod val="75000"/>
                  </a:schemeClr>
                </a:solidFill>
                <a:latin typeface="+mn-lt"/>
              </a:rPr>
              <a:t/>
            </a:r>
            <a:br>
              <a:rPr lang="de-DE" sz="9600" b="1" dirty="0" smtClean="0">
                <a:solidFill>
                  <a:schemeClr val="accent6">
                    <a:lumMod val="75000"/>
                  </a:schemeClr>
                </a:solidFill>
                <a:latin typeface="+mn-lt"/>
              </a:rPr>
            </a:br>
            <a:r>
              <a:rPr lang="de-DE" sz="9600" b="1" dirty="0" smtClean="0">
                <a:solidFill>
                  <a:schemeClr val="accent6">
                    <a:lumMod val="75000"/>
                  </a:schemeClr>
                </a:solidFill>
                <a:latin typeface="+mn-lt"/>
              </a:rPr>
              <a:t>zu </a:t>
            </a:r>
            <a:r>
              <a:rPr lang="de-DE" sz="9600" b="1" dirty="0">
                <a:solidFill>
                  <a:schemeClr val="accent6">
                    <a:lumMod val="75000"/>
                  </a:schemeClr>
                </a:solidFill>
                <a:latin typeface="+mn-lt"/>
              </a:rPr>
              <a:t>Forschungsergebnissen</a:t>
            </a:r>
          </a:p>
          <a:p>
            <a:endParaRPr lang="de-DE" sz="7400" dirty="0" smtClean="0">
              <a:latin typeface="+mn-lt"/>
            </a:endParaRPr>
          </a:p>
          <a:p>
            <a:r>
              <a:rPr lang="de-DE" sz="7200" dirty="0">
                <a:latin typeface="+mn-lt"/>
                <a:ea typeface="+mn-ea"/>
                <a:cs typeface="+mn-cs"/>
              </a:rPr>
              <a:t>“Grundsätzlich bringen Wissenschaftlerinnen </a:t>
            </a:r>
            <a:r>
              <a:rPr lang="de-DE" sz="7200" dirty="0" smtClean="0">
                <a:latin typeface="+mn-lt"/>
                <a:ea typeface="+mn-ea"/>
                <a:cs typeface="+mn-cs"/>
              </a:rPr>
              <a:t/>
            </a:r>
            <a:br>
              <a:rPr lang="de-DE" sz="7200" dirty="0" smtClean="0">
                <a:latin typeface="+mn-lt"/>
                <a:ea typeface="+mn-ea"/>
                <a:cs typeface="+mn-cs"/>
              </a:rPr>
            </a:br>
            <a:r>
              <a:rPr lang="de-DE" sz="7200" dirty="0" smtClean="0">
                <a:latin typeface="+mn-lt"/>
                <a:ea typeface="+mn-ea"/>
                <a:cs typeface="+mn-cs"/>
              </a:rPr>
              <a:t>und </a:t>
            </a:r>
            <a:r>
              <a:rPr lang="de-DE" sz="7200" dirty="0">
                <a:latin typeface="+mn-lt"/>
                <a:ea typeface="+mn-ea"/>
                <a:cs typeface="+mn-cs"/>
              </a:rPr>
              <a:t>Wissenschaftler </a:t>
            </a:r>
            <a:r>
              <a:rPr lang="de-DE" sz="7200" b="1" dirty="0" smtClean="0">
                <a:latin typeface="+mn-lt"/>
                <a:ea typeface="+mn-ea"/>
                <a:cs typeface="+mn-cs"/>
              </a:rPr>
              <a:t>alle Ergebnisse </a:t>
            </a:r>
            <a:r>
              <a:rPr lang="de-DE" sz="7200" b="1" dirty="0">
                <a:latin typeface="+mn-lt"/>
                <a:ea typeface="+mn-ea"/>
                <a:cs typeface="+mn-cs"/>
              </a:rPr>
              <a:t>in </a:t>
            </a:r>
            <a:r>
              <a:rPr lang="de-DE" sz="7200" b="1" dirty="0" smtClean="0">
                <a:latin typeface="+mn-lt"/>
                <a:ea typeface="+mn-ea"/>
                <a:cs typeface="+mn-cs"/>
              </a:rPr>
              <a:t/>
            </a:r>
            <a:br>
              <a:rPr lang="de-DE" sz="7200" b="1" dirty="0" smtClean="0">
                <a:latin typeface="+mn-lt"/>
                <a:ea typeface="+mn-ea"/>
                <a:cs typeface="+mn-cs"/>
              </a:rPr>
            </a:br>
            <a:r>
              <a:rPr lang="de-DE" sz="7200" b="1" dirty="0" smtClean="0">
                <a:latin typeface="+mn-lt"/>
                <a:ea typeface="+mn-ea"/>
                <a:cs typeface="+mn-cs"/>
              </a:rPr>
              <a:t>den </a:t>
            </a:r>
            <a:r>
              <a:rPr lang="de-DE" sz="7200" b="1" dirty="0">
                <a:latin typeface="+mn-lt"/>
                <a:ea typeface="+mn-ea"/>
                <a:cs typeface="+mn-cs"/>
              </a:rPr>
              <a:t>wissenschaftlichen Diskurs </a:t>
            </a:r>
            <a:r>
              <a:rPr lang="de-DE" sz="7200" dirty="0">
                <a:latin typeface="+mn-lt"/>
                <a:ea typeface="+mn-ea"/>
                <a:cs typeface="+mn-cs"/>
              </a:rPr>
              <a:t>ein. </a:t>
            </a:r>
            <a:endParaRPr lang="de-DE" sz="7200" dirty="0" smtClean="0">
              <a:latin typeface="+mn-lt"/>
              <a:ea typeface="+mn-ea"/>
              <a:cs typeface="+mn-cs"/>
            </a:endParaRPr>
          </a:p>
          <a:p>
            <a:endParaRPr lang="de-DE" sz="8800" dirty="0" smtClean="0">
              <a:latin typeface="+mn-lt"/>
              <a:ea typeface="+mn-ea"/>
              <a:cs typeface="+mn-cs"/>
            </a:endParaRPr>
          </a:p>
          <a:p>
            <a:r>
              <a:rPr lang="de-DE" sz="8800" dirty="0" smtClean="0">
                <a:latin typeface="+mn-lt"/>
                <a:ea typeface="+mn-ea"/>
                <a:cs typeface="+mn-cs"/>
              </a:rPr>
              <a:t>(…)</a:t>
            </a:r>
          </a:p>
          <a:p>
            <a:endParaRPr lang="de-DE" sz="8800" b="1" dirty="0" smtClean="0">
              <a:latin typeface="+mn-lt"/>
              <a:ea typeface="+mn-ea"/>
              <a:cs typeface="+mn-cs"/>
            </a:endParaRPr>
          </a:p>
          <a:p>
            <a:endParaRPr lang="de-DE" sz="7200" b="1" dirty="0" smtClean="0">
              <a:latin typeface="+mn-lt"/>
              <a:ea typeface="+mn-ea"/>
              <a:cs typeface="+mn-cs"/>
            </a:endParaRPr>
          </a:p>
          <a:p>
            <a:r>
              <a:rPr lang="de-DE" sz="7200" b="1" dirty="0" smtClean="0">
                <a:latin typeface="+mn-lt"/>
                <a:ea typeface="+mn-ea"/>
                <a:cs typeface="+mn-cs"/>
              </a:rPr>
              <a:t>Forschungsdaten, Materialien und Informationen, die angewandten Methoden sowie die eingesetzte Software verfügbar (…) und Arbeitsabläufe umfänglich darzulegen</a:t>
            </a:r>
            <a:r>
              <a:rPr lang="de-DE" sz="7200" dirty="0" smtClean="0">
                <a:latin typeface="+mn-lt"/>
                <a:ea typeface="+mn-ea"/>
                <a:cs typeface="+mn-cs"/>
              </a:rPr>
              <a:t>.“</a:t>
            </a:r>
            <a:br>
              <a:rPr lang="de-DE" sz="7200" dirty="0" smtClean="0">
                <a:latin typeface="+mn-lt"/>
                <a:ea typeface="+mn-ea"/>
                <a:cs typeface="+mn-cs"/>
              </a:rPr>
            </a:br>
            <a:endParaRPr lang="de-DE" sz="7200" dirty="0" smtClean="0">
              <a:latin typeface="+mn-lt"/>
            </a:endParaRPr>
          </a:p>
          <a:p>
            <a:r>
              <a:rPr lang="de-DE" sz="4000" dirty="0" smtClean="0">
                <a:latin typeface="+mn-lt"/>
                <a:hlinkClick r:id="rId3"/>
              </a:rPr>
              <a:t>https</a:t>
            </a:r>
            <a:r>
              <a:rPr lang="de-DE" sz="4000" dirty="0">
                <a:latin typeface="+mn-lt"/>
                <a:hlinkClick r:id="rId3"/>
              </a:rPr>
              <a:t>://</a:t>
            </a:r>
            <a:r>
              <a:rPr lang="de-DE" sz="4000" dirty="0" smtClean="0">
                <a:latin typeface="+mn-lt"/>
                <a:hlinkClick r:id="rId3"/>
              </a:rPr>
              <a:t>www.dfg.de/download/pdf/foerderung/rechtliche_rahmenbedingungen/gute_wissenschaftliche_praxis/kodex_gwp.pdf</a:t>
            </a:r>
            <a:endParaRPr lang="de-DE" sz="4000" dirty="0">
              <a:latin typeface="+mn-lt"/>
            </a:endParaRPr>
          </a:p>
          <a:p>
            <a:r>
              <a:rPr lang="de-DE" sz="4000" dirty="0">
                <a:latin typeface="+mn-lt"/>
              </a:rPr>
              <a:t>Bild: </a:t>
            </a:r>
            <a:r>
              <a:rPr lang="de-DE" sz="4000" dirty="0">
                <a:latin typeface="+mn-lt"/>
                <a:hlinkClick r:id="rId4"/>
              </a:rPr>
              <a:t>Patrick </a:t>
            </a:r>
            <a:r>
              <a:rPr lang="de-DE" sz="4000" dirty="0" err="1">
                <a:latin typeface="+mn-lt"/>
                <a:hlinkClick r:id="rId4"/>
              </a:rPr>
              <a:t>Hochstenbach</a:t>
            </a:r>
            <a:endParaRPr lang="de-DE" sz="4000" dirty="0">
              <a:latin typeface="+mn-lt"/>
            </a:endParaRPr>
          </a:p>
          <a:p>
            <a:endParaRPr lang="de-DE" sz="4800" dirty="0" smtClean="0">
              <a:latin typeface="+mn-lt"/>
            </a:endParaRPr>
          </a:p>
          <a:p>
            <a:endParaRPr lang="de-DE" sz="4800" dirty="0">
              <a:latin typeface="+mn-lt"/>
            </a:endParaRPr>
          </a:p>
          <a:p>
            <a:endParaRPr lang="de-DE" sz="4800" dirty="0" smtClean="0">
              <a:latin typeface="+mn-lt"/>
            </a:endParaRPr>
          </a:p>
          <a:p>
            <a:endParaRPr lang="de-DE" sz="4800" dirty="0">
              <a:latin typeface="+mn-lt"/>
            </a:endParaRPr>
          </a:p>
          <a:p>
            <a:endParaRPr lang="de-DE" sz="4800" dirty="0" smtClean="0">
              <a:latin typeface="+mn-lt"/>
            </a:endParaRPr>
          </a:p>
          <a:p>
            <a:endParaRPr lang="de-DE" sz="4800" dirty="0">
              <a:latin typeface="+mn-lt"/>
            </a:endParaRPr>
          </a:p>
          <a:p>
            <a:endParaRPr lang="de-DE" dirty="0"/>
          </a:p>
        </p:txBody>
      </p:sp>
      <p:sp>
        <p:nvSpPr>
          <p:cNvPr id="11" name="Foliennummernplatzhalter 10"/>
          <p:cNvSpPr>
            <a:spLocks noGrp="1"/>
          </p:cNvSpPr>
          <p:nvPr>
            <p:ph type="sldNum" sz="quarter" idx="12"/>
          </p:nvPr>
        </p:nvSpPr>
        <p:spPr/>
        <p:txBody>
          <a:bodyPr/>
          <a:lstStyle/>
          <a:p>
            <a:fld id="{1B2FA0FF-ED3C-4AB6-94B4-54922A2A1827}" type="slidenum">
              <a:rPr lang="de-DE" smtClean="0"/>
              <a:t>9</a:t>
            </a:fld>
            <a:endParaRPr lang="de-DE"/>
          </a:p>
        </p:txBody>
      </p:sp>
      <p:pic>
        <p:nvPicPr>
          <p:cNvPr id="6" name="Grafik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8318" y="3573016"/>
            <a:ext cx="3323682" cy="1296143"/>
          </a:xfrm>
          <a:prstGeom prst="rect">
            <a:avLst/>
          </a:prstGeom>
        </p:spPr>
      </p:pic>
      <p:pic>
        <p:nvPicPr>
          <p:cNvPr id="8" name="Grafik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33947" y="1265970"/>
            <a:ext cx="2520280" cy="3578282"/>
          </a:xfrm>
          <a:prstGeom prst="rect">
            <a:avLst/>
          </a:prstGeom>
        </p:spPr>
      </p:pic>
    </p:spTree>
    <p:extLst>
      <p:ext uri="{BB962C8B-B14F-4D97-AF65-F5344CB8AC3E}">
        <p14:creationId xmlns:p14="http://schemas.microsoft.com/office/powerpoint/2010/main" val="730371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pen Access_FoKo_23.04.2015">
  <a:themeElements>
    <a:clrScheme name="Benutzerdefiniert 1">
      <a:dk1>
        <a:sysClr val="windowText" lastClr="000000"/>
      </a:dk1>
      <a:lt1>
        <a:sysClr val="window" lastClr="FFFFFF"/>
      </a:lt1>
      <a:dk2>
        <a:srgbClr val="1F497D"/>
      </a:dk2>
      <a:lt2>
        <a:srgbClr val="EEECE1"/>
      </a:lt2>
      <a:accent1>
        <a:srgbClr val="4F81BD"/>
      </a:accent1>
      <a:accent2>
        <a:srgbClr val="CC0000"/>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1842</Words>
  <Application>Microsoft Office PowerPoint</Application>
  <PresentationFormat>Bildschirmpräsentation (4:3)</PresentationFormat>
  <Paragraphs>346</Paragraphs>
  <Slides>25</Slides>
  <Notes>25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25</vt:i4>
      </vt:variant>
    </vt:vector>
  </HeadingPairs>
  <TitlesOfParts>
    <vt:vector size="29" baseType="lpstr">
      <vt:lpstr>Arial</vt:lpstr>
      <vt:lpstr>Calibri</vt:lpstr>
      <vt:lpstr>Verdana</vt:lpstr>
      <vt:lpstr>Open Access_FoKo_23.04.2015</vt:lpstr>
      <vt:lpstr>Open Science in allen Facetten.</vt:lpstr>
      <vt:lpstr>  </vt:lpstr>
      <vt:lpstr>  </vt:lpstr>
      <vt:lpstr>Agenda  </vt:lpstr>
      <vt:lpstr>1. Open Science an einer Hochschule   </vt:lpstr>
      <vt:lpstr>1. Open Science an einer Hochschule   </vt:lpstr>
      <vt:lpstr>1. Open Science an einer Hochschule </vt:lpstr>
      <vt:lpstr>1. Open Science an einer Hochschule</vt:lpstr>
      <vt:lpstr>1. Open Science an einer Hochschule </vt:lpstr>
      <vt:lpstr>1. Open Science an einer Hochschule</vt:lpstr>
      <vt:lpstr>1. Open Science an einer Hochschule</vt:lpstr>
      <vt:lpstr>1. Open Science an einer Hochschule</vt:lpstr>
      <vt:lpstr>2. Bibliotheken  - forschungsnaher Support für Open Science  </vt:lpstr>
      <vt:lpstr>2. Bibliotheken  - forschungsnaher Support für Open Science</vt:lpstr>
      <vt:lpstr>2. Bibliotheken  - forschungsnaher Support für Open Science</vt:lpstr>
      <vt:lpstr>2. Bibliotheken  - forschungsnaher Support für Open Science</vt:lpstr>
      <vt:lpstr>2. Bibliotheken  - forschungsnaher Support für Open Science  </vt:lpstr>
      <vt:lpstr>2. Bibliotheken  - forschungsnaher Support für Open Science</vt:lpstr>
      <vt:lpstr>2. Bibliotheken  - forschungsnaher Support für Open Science  </vt:lpstr>
      <vt:lpstr>2. Bibliotheken  - forschungsnaher Support für Open Science  </vt:lpstr>
      <vt:lpstr>Literatur</vt:lpstr>
      <vt:lpstr>Literatur</vt:lpstr>
      <vt:lpstr>Literatur  </vt:lpstr>
      <vt:lpstr>Literatur</vt:lpstr>
      <vt:lpstr>Open Science in allen Facetten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Forschungsdatenmanagement</dc:title>
  <dc:creator>Annette Strauch</dc:creator>
  <cp:lastModifiedBy>Annette Strauch</cp:lastModifiedBy>
  <cp:revision>997</cp:revision>
  <cp:lastPrinted>2018-09-27T17:07:01Z</cp:lastPrinted>
  <dcterms:created xsi:type="dcterms:W3CDTF">2015-04-20T06:56:48Z</dcterms:created>
  <dcterms:modified xsi:type="dcterms:W3CDTF">2021-05-24T14:56:12Z</dcterms:modified>
</cp:coreProperties>
</file>