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y="5143500" cx="9144000"/>
  <p:notesSz cx="6858000" cy="9144000"/>
  <p:embeddedFontLst>
    <p:embeddedFont>
      <p:font typeface="Helvetica Neue"/>
      <p:regular r:id="rId33"/>
      <p:bold r:id="rId34"/>
      <p:italic r:id="rId35"/>
      <p:boldItalic r:id="rId36"/>
    </p:embeddedFont>
    <p:embeddedFont>
      <p:font typeface="Open Sans"/>
      <p:regular r:id="rId37"/>
      <p:bold r:id="rId38"/>
      <p:italic r:id="rId39"/>
      <p:boldItalic r:id="rId4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penSans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font" Target="fonts/HelveticaNeue-regular.fntdata"/><Relationship Id="rId32" Type="http://schemas.openxmlformats.org/officeDocument/2006/relationships/slide" Target="slides/slide27.xml"/><Relationship Id="rId35" Type="http://schemas.openxmlformats.org/officeDocument/2006/relationships/font" Target="fonts/HelveticaNeue-italic.fntdata"/><Relationship Id="rId34" Type="http://schemas.openxmlformats.org/officeDocument/2006/relationships/font" Target="fonts/HelveticaNeue-bold.fntdata"/><Relationship Id="rId37" Type="http://schemas.openxmlformats.org/officeDocument/2006/relationships/font" Target="fonts/OpenSans-regular.fntdata"/><Relationship Id="rId36" Type="http://schemas.openxmlformats.org/officeDocument/2006/relationships/font" Target="fonts/HelveticaNeue-boldItalic.fntdata"/><Relationship Id="rId39" Type="http://schemas.openxmlformats.org/officeDocument/2006/relationships/font" Target="fonts/OpenSans-italic.fntdata"/><Relationship Id="rId38" Type="http://schemas.openxmlformats.org/officeDocument/2006/relationships/font" Target="fonts/OpenSans-bold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b96b9fced1_148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b96b9fced1_148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b578fb9734_0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b578fb9734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b578fb9734_0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b578fb9734_0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da06928334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da06928334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da06928334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da0692833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b578fb9734_0_3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b578fb9734_0_3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da06928334_0_4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da06928334_0_4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da06928334_0_4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da06928334_0_4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da06928334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da06928334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da06928334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da06928334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da06928334_0_5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da06928334_0_5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da06928334_0_157:notes"/>
          <p:cNvSpPr/>
          <p:nvPr>
            <p:ph idx="2" type="sldImg"/>
          </p:nvPr>
        </p:nvSpPr>
        <p:spPr>
          <a:xfrm>
            <a:off x="420688" y="1243013"/>
            <a:ext cx="5964300" cy="335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" name="Google Shape;68;gda06928334_0_157:notes"/>
          <p:cNvSpPr txBox="1"/>
          <p:nvPr>
            <p:ph idx="1" type="body"/>
          </p:nvPr>
        </p:nvSpPr>
        <p:spPr>
          <a:xfrm>
            <a:off x="680561" y="4785598"/>
            <a:ext cx="5444400" cy="39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0550" lIns="90550" spcFirstLastPara="1" rIns="90550" wrap="square" tIns="905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gda06928334_0_157:notes"/>
          <p:cNvSpPr txBox="1"/>
          <p:nvPr>
            <p:ph idx="12" type="sldNum"/>
          </p:nvPr>
        </p:nvSpPr>
        <p:spPr>
          <a:xfrm>
            <a:off x="3854939" y="9445169"/>
            <a:ext cx="2949300" cy="498900"/>
          </a:xfrm>
          <a:prstGeom prst="rect">
            <a:avLst/>
          </a:prstGeom>
          <a:noFill/>
          <a:ln>
            <a:noFill/>
          </a:ln>
        </p:spPr>
        <p:txBody>
          <a:bodyPr anchorCtr="0" anchor="b" bIns="47825" lIns="95675" spcFirstLastPara="1" rIns="95675" wrap="square" tIns="478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da06928334_0_5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da06928334_0_5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d51813c9ca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d51813c9ca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d94c9f58a7_0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d94c9f58a7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b9519172a0_1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b9519172a0_1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da06928334_0_5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da06928334_0_5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da06928334_0_5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da06928334_0_5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da06928334_0_6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da06928334_0_6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da06928334_0_5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da06928334_0_5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d94c9f58a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d94c9f58a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da06928334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da06928334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da06928334_0_3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da06928334_0_3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d94c9f58a7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d94c9f58a7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b578fb9734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b578fb9734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da06928334_0_3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da06928334_0_3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da069283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da069283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doi.org/10.5281/zenodo.4765963" TargetMode="External"/><Relationship Id="rId4" Type="http://schemas.openxmlformats.org/officeDocument/2006/relationships/hyperlink" Target="https://doi.org/10.5281/zenodo.5090061" TargetMode="External"/><Relationship Id="rId5" Type="http://schemas.openxmlformats.org/officeDocument/2006/relationships/hyperlink" Target="https://github.com/bmkramer/covid19_preprints_published" TargetMode="External"/><Relationship Id="rId6" Type="http://schemas.openxmlformats.org/officeDocument/2006/relationships/image" Target="../media/image1.png"/><Relationship Id="rId7" Type="http://schemas.openxmlformats.org/officeDocument/2006/relationships/image" Target="../media/image3.png"/><Relationship Id="rId8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1.png"/><Relationship Id="rId4" Type="http://schemas.openxmlformats.org/officeDocument/2006/relationships/image" Target="../media/image66.png"/><Relationship Id="rId9" Type="http://schemas.openxmlformats.org/officeDocument/2006/relationships/image" Target="../media/image72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7" Type="http://schemas.openxmlformats.org/officeDocument/2006/relationships/image" Target="../media/image69.png"/><Relationship Id="rId8" Type="http://schemas.openxmlformats.org/officeDocument/2006/relationships/image" Target="../media/image68.png"/><Relationship Id="rId11" Type="http://schemas.openxmlformats.org/officeDocument/2006/relationships/image" Target="../media/image71.png"/><Relationship Id="rId10" Type="http://schemas.openxmlformats.org/officeDocument/2006/relationships/image" Target="../media/image74.png"/><Relationship Id="rId13" Type="http://schemas.openxmlformats.org/officeDocument/2006/relationships/image" Target="../media/image67.png"/><Relationship Id="rId12" Type="http://schemas.openxmlformats.org/officeDocument/2006/relationships/image" Target="../media/image7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1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5" Type="http://schemas.openxmlformats.org/officeDocument/2006/relationships/image" Target="../media/image63.png"/><Relationship Id="rId6" Type="http://schemas.openxmlformats.org/officeDocument/2006/relationships/image" Target="../media/image69.png"/><Relationship Id="rId7" Type="http://schemas.openxmlformats.org/officeDocument/2006/relationships/image" Target="../media/image72.png"/><Relationship Id="rId8" Type="http://schemas.openxmlformats.org/officeDocument/2006/relationships/image" Target="../media/image74.png"/><Relationship Id="rId11" Type="http://schemas.openxmlformats.org/officeDocument/2006/relationships/image" Target="../media/image78.png"/><Relationship Id="rId10" Type="http://schemas.openxmlformats.org/officeDocument/2006/relationships/image" Target="../media/image6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1.png"/><Relationship Id="rId4" Type="http://schemas.openxmlformats.org/officeDocument/2006/relationships/image" Target="../media/image91.png"/><Relationship Id="rId9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73.png"/><Relationship Id="rId7" Type="http://schemas.openxmlformats.org/officeDocument/2006/relationships/image" Target="../media/image79.png"/><Relationship Id="rId8" Type="http://schemas.openxmlformats.org/officeDocument/2006/relationships/image" Target="../media/image76.png"/><Relationship Id="rId10" Type="http://schemas.openxmlformats.org/officeDocument/2006/relationships/image" Target="../media/image8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9.png"/><Relationship Id="rId4" Type="http://schemas.openxmlformats.org/officeDocument/2006/relationships/image" Target="../media/image55.png"/><Relationship Id="rId5" Type="http://schemas.openxmlformats.org/officeDocument/2006/relationships/hyperlink" Target="https://doi.org/10.1101/2020.03.24.20041020" TargetMode="External"/><Relationship Id="rId6" Type="http://schemas.openxmlformats.org/officeDocument/2006/relationships/image" Target="../media/image8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9.png"/><Relationship Id="rId4" Type="http://schemas.openxmlformats.org/officeDocument/2006/relationships/image" Target="../media/image55.png"/><Relationship Id="rId5" Type="http://schemas.openxmlformats.org/officeDocument/2006/relationships/image" Target="../media/image83.png"/><Relationship Id="rId6" Type="http://schemas.openxmlformats.org/officeDocument/2006/relationships/image" Target="../media/image93.png"/><Relationship Id="rId7" Type="http://schemas.openxmlformats.org/officeDocument/2006/relationships/image" Target="../media/image7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github.com/bmkramer/covid19_preprints_published/blob/main/03_covid19_preprints_published_CSHL.Rmd" TargetMode="External"/><Relationship Id="rId4" Type="http://schemas.openxmlformats.org/officeDocument/2006/relationships/image" Target="../media/image89.png"/><Relationship Id="rId5" Type="http://schemas.openxmlformats.org/officeDocument/2006/relationships/hyperlink" Target="http://biorxiv.org/" TargetMode="External"/><Relationship Id="rId6" Type="http://schemas.openxmlformats.org/officeDocument/2006/relationships/image" Target="../media/image14.png"/><Relationship Id="rId7" Type="http://schemas.openxmlformats.org/officeDocument/2006/relationships/hyperlink" Target="https://www.medrxiv.org/" TargetMode="External"/><Relationship Id="rId8" Type="http://schemas.openxmlformats.org/officeDocument/2006/relationships/image" Target="../media/image45.png"/></Relationships>
</file>

<file path=ppt/slides/_rels/slide2.xml.rels><?xml version="1.0" encoding="UTF-8" standalone="yes"?><Relationships xmlns="http://schemas.openxmlformats.org/package/2006/relationships"><Relationship Id="rId40" Type="http://schemas.openxmlformats.org/officeDocument/2006/relationships/image" Target="../media/image28.png"/><Relationship Id="rId84" Type="http://schemas.openxmlformats.org/officeDocument/2006/relationships/image" Target="../media/image45.png"/><Relationship Id="rId83" Type="http://schemas.openxmlformats.org/officeDocument/2006/relationships/hyperlink" Target="https://www.medrxiv.org/" TargetMode="External"/><Relationship Id="rId42" Type="http://schemas.openxmlformats.org/officeDocument/2006/relationships/image" Target="../media/image18.png"/><Relationship Id="rId86" Type="http://schemas.openxmlformats.org/officeDocument/2006/relationships/image" Target="../media/image51.png"/><Relationship Id="rId41" Type="http://schemas.openxmlformats.org/officeDocument/2006/relationships/hyperlink" Target="https://chemrxiv.org/" TargetMode="External"/><Relationship Id="rId85" Type="http://schemas.openxmlformats.org/officeDocument/2006/relationships/hyperlink" Target="https://www.researchsquare.com/browse" TargetMode="External"/><Relationship Id="rId44" Type="http://schemas.openxmlformats.org/officeDocument/2006/relationships/image" Target="../media/image26.jpg"/><Relationship Id="rId88" Type="http://schemas.openxmlformats.org/officeDocument/2006/relationships/image" Target="../media/image42.png"/><Relationship Id="rId43" Type="http://schemas.openxmlformats.org/officeDocument/2006/relationships/hyperlink" Target="https://osf.io/preprints/lissa" TargetMode="External"/><Relationship Id="rId87" Type="http://schemas.openxmlformats.org/officeDocument/2006/relationships/hyperlink" Target="https://indiarxiv.in/" TargetMode="External"/><Relationship Id="rId46" Type="http://schemas.openxmlformats.org/officeDocument/2006/relationships/hyperlink" Target="http://repec.org/" TargetMode="External"/><Relationship Id="rId45" Type="http://schemas.openxmlformats.org/officeDocument/2006/relationships/image" Target="../media/image24.jpg"/><Relationship Id="rId89" Type="http://schemas.openxmlformats.org/officeDocument/2006/relationships/hyperlink" Target="https://edarxiv.org/" TargetMode="External"/><Relationship Id="rId80" Type="http://schemas.openxmlformats.org/officeDocument/2006/relationships/image" Target="../media/image41.png"/><Relationship Id="rId82" Type="http://schemas.openxmlformats.org/officeDocument/2006/relationships/image" Target="../media/image50.png"/><Relationship Id="rId81" Type="http://schemas.openxmlformats.org/officeDocument/2006/relationships/hyperlink" Target="https://preprints.jmir.org/" TargetMode="Externa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ecoevorxiv.org/" TargetMode="External"/><Relationship Id="rId4" Type="http://schemas.openxmlformats.org/officeDocument/2006/relationships/image" Target="../media/image5.jpg"/><Relationship Id="rId9" Type="http://schemas.openxmlformats.org/officeDocument/2006/relationships/hyperlink" Target="http://biorxiv.org/" TargetMode="External"/><Relationship Id="rId48" Type="http://schemas.openxmlformats.org/officeDocument/2006/relationships/hyperlink" Target="https://osf.io/preprints/nutrixiv" TargetMode="External"/><Relationship Id="rId47" Type="http://schemas.openxmlformats.org/officeDocument/2006/relationships/image" Target="../media/image23.png"/><Relationship Id="rId49" Type="http://schemas.openxmlformats.org/officeDocument/2006/relationships/image" Target="../media/image30.jpg"/><Relationship Id="rId5" Type="http://schemas.openxmlformats.org/officeDocument/2006/relationships/hyperlink" Target="http://riojournal.com/" TargetMode="External"/><Relationship Id="rId6" Type="http://schemas.openxmlformats.org/officeDocument/2006/relationships/image" Target="../media/image19.png"/><Relationship Id="rId7" Type="http://schemas.openxmlformats.org/officeDocument/2006/relationships/hyperlink" Target="https://arxiv.org/" TargetMode="External"/><Relationship Id="rId8" Type="http://schemas.openxmlformats.org/officeDocument/2006/relationships/image" Target="../media/image12.png"/><Relationship Id="rId73" Type="http://schemas.openxmlformats.org/officeDocument/2006/relationships/hyperlink" Target="https://marxiv.org/" TargetMode="External"/><Relationship Id="rId72" Type="http://schemas.openxmlformats.org/officeDocument/2006/relationships/image" Target="../media/image40.png"/><Relationship Id="rId31" Type="http://schemas.openxmlformats.org/officeDocument/2006/relationships/hyperlink" Target="https://osf.io/preprints/bitss" TargetMode="External"/><Relationship Id="rId75" Type="http://schemas.openxmlformats.org/officeDocument/2006/relationships/hyperlink" Target="https://mediarxiv.org/" TargetMode="External"/><Relationship Id="rId30" Type="http://schemas.openxmlformats.org/officeDocument/2006/relationships/image" Target="../media/image16.png"/><Relationship Id="rId74" Type="http://schemas.openxmlformats.org/officeDocument/2006/relationships/image" Target="../media/image36.png"/><Relationship Id="rId33" Type="http://schemas.openxmlformats.org/officeDocument/2006/relationships/hyperlink" Target="https://osf.io/preprints/" TargetMode="External"/><Relationship Id="rId77" Type="http://schemas.openxmlformats.org/officeDocument/2006/relationships/hyperlink" Target="http://philsci-archive.pitt.edu/" TargetMode="External"/><Relationship Id="rId32" Type="http://schemas.openxmlformats.org/officeDocument/2006/relationships/image" Target="../media/image20.png"/><Relationship Id="rId76" Type="http://schemas.openxmlformats.org/officeDocument/2006/relationships/image" Target="../media/image46.png"/><Relationship Id="rId35" Type="http://schemas.openxmlformats.org/officeDocument/2006/relationships/hyperlink" Target="https://osf.io/preprints/focusarchive" TargetMode="External"/><Relationship Id="rId79" Type="http://schemas.openxmlformats.org/officeDocument/2006/relationships/hyperlink" Target="https://bodoarxiv.org/" TargetMode="External"/><Relationship Id="rId34" Type="http://schemas.openxmlformats.org/officeDocument/2006/relationships/image" Target="../media/image4.png"/><Relationship Id="rId78" Type="http://schemas.openxmlformats.org/officeDocument/2006/relationships/image" Target="../media/image43.png"/><Relationship Id="rId71" Type="http://schemas.openxmlformats.org/officeDocument/2006/relationships/hyperlink" Target="https://osf.io/preprints/africarxiv/" TargetMode="External"/><Relationship Id="rId70" Type="http://schemas.openxmlformats.org/officeDocument/2006/relationships/image" Target="../media/image39.png"/><Relationship Id="rId37" Type="http://schemas.openxmlformats.org/officeDocument/2006/relationships/hyperlink" Target="https://osf.io/preprints/paleorxiv/" TargetMode="External"/><Relationship Id="rId36" Type="http://schemas.openxmlformats.org/officeDocument/2006/relationships/image" Target="../media/image15.png"/><Relationship Id="rId39" Type="http://schemas.openxmlformats.org/officeDocument/2006/relationships/hyperlink" Target="https://mindrxiv.org/" TargetMode="External"/><Relationship Id="rId38" Type="http://schemas.openxmlformats.org/officeDocument/2006/relationships/image" Target="../media/image21.jpg"/><Relationship Id="rId62" Type="http://schemas.openxmlformats.org/officeDocument/2006/relationships/hyperlink" Target="https://easychair.org/publications/preprints" TargetMode="External"/><Relationship Id="rId61" Type="http://schemas.openxmlformats.org/officeDocument/2006/relationships/image" Target="../media/image32.png"/><Relationship Id="rId20" Type="http://schemas.openxmlformats.org/officeDocument/2006/relationships/image" Target="../media/image22.png"/><Relationship Id="rId64" Type="http://schemas.openxmlformats.org/officeDocument/2006/relationships/hyperlink" Target="http://www.zenodo.org/" TargetMode="External"/><Relationship Id="rId63" Type="http://schemas.openxmlformats.org/officeDocument/2006/relationships/image" Target="../media/image33.png"/><Relationship Id="rId22" Type="http://schemas.openxmlformats.org/officeDocument/2006/relationships/image" Target="../media/image17.png"/><Relationship Id="rId66" Type="http://schemas.openxmlformats.org/officeDocument/2006/relationships/hyperlink" Target="http://www.figshare.com/" TargetMode="External"/><Relationship Id="rId21" Type="http://schemas.openxmlformats.org/officeDocument/2006/relationships/hyperlink" Target="http://cogprints.org/" TargetMode="External"/><Relationship Id="rId65" Type="http://schemas.openxmlformats.org/officeDocument/2006/relationships/image" Target="../media/image29.png"/><Relationship Id="rId24" Type="http://schemas.openxmlformats.org/officeDocument/2006/relationships/image" Target="../media/image13.jpg"/><Relationship Id="rId68" Type="http://schemas.openxmlformats.org/officeDocument/2006/relationships/hyperlink" Target="https://eartharxiv.org/" TargetMode="External"/><Relationship Id="rId23" Type="http://schemas.openxmlformats.org/officeDocument/2006/relationships/hyperlink" Target="https://osf.io/preprints/engrxiv/" TargetMode="External"/><Relationship Id="rId67" Type="http://schemas.openxmlformats.org/officeDocument/2006/relationships/image" Target="../media/image35.png"/><Relationship Id="rId60" Type="http://schemas.openxmlformats.org/officeDocument/2006/relationships/hyperlink" Target="https://arabixiv.org/" TargetMode="External"/><Relationship Id="rId26" Type="http://schemas.openxmlformats.org/officeDocument/2006/relationships/image" Target="../media/image9.png"/><Relationship Id="rId25" Type="http://schemas.openxmlformats.org/officeDocument/2006/relationships/hyperlink" Target="https://www.researchgate.net/" TargetMode="External"/><Relationship Id="rId69" Type="http://schemas.openxmlformats.org/officeDocument/2006/relationships/image" Target="../media/image34.png"/><Relationship Id="rId28" Type="http://schemas.openxmlformats.org/officeDocument/2006/relationships/image" Target="../media/image7.png"/><Relationship Id="rId27" Type="http://schemas.openxmlformats.org/officeDocument/2006/relationships/hyperlink" Target="https://osf.io/preprints/agrixiv" TargetMode="External"/><Relationship Id="rId29" Type="http://schemas.openxmlformats.org/officeDocument/2006/relationships/hyperlink" Target="https://www.preprints.org/" TargetMode="External"/><Relationship Id="rId51" Type="http://schemas.openxmlformats.org/officeDocument/2006/relationships/image" Target="../media/image31.jpg"/><Relationship Id="rId50" Type="http://schemas.openxmlformats.org/officeDocument/2006/relationships/hyperlink" Target="http://eprints.rclis.org/" TargetMode="External"/><Relationship Id="rId53" Type="http://schemas.openxmlformats.org/officeDocument/2006/relationships/image" Target="../media/image27.jpg"/><Relationship Id="rId52" Type="http://schemas.openxmlformats.org/officeDocument/2006/relationships/hyperlink" Target="https://hcommons.org/" TargetMode="External"/><Relationship Id="rId11" Type="http://schemas.openxmlformats.org/officeDocument/2006/relationships/hyperlink" Target="https://osf.io/preprints/psyarxiv" TargetMode="External"/><Relationship Id="rId55" Type="http://schemas.openxmlformats.org/officeDocument/2006/relationships/image" Target="../media/image37.jpg"/><Relationship Id="rId10" Type="http://schemas.openxmlformats.org/officeDocument/2006/relationships/image" Target="../media/image14.png"/><Relationship Id="rId54" Type="http://schemas.openxmlformats.org/officeDocument/2006/relationships/hyperlink" Target="https://www.electrochem.org/ecsarxiv/" TargetMode="External"/><Relationship Id="rId13" Type="http://schemas.openxmlformats.org/officeDocument/2006/relationships/hyperlink" Target="https://osf.io/preprints/socarxiv" TargetMode="External"/><Relationship Id="rId57" Type="http://schemas.openxmlformats.org/officeDocument/2006/relationships/image" Target="../media/image38.jpg"/><Relationship Id="rId12" Type="http://schemas.openxmlformats.org/officeDocument/2006/relationships/image" Target="../media/image10.png"/><Relationship Id="rId56" Type="http://schemas.openxmlformats.org/officeDocument/2006/relationships/hyperlink" Target="https://frenxiv.org/" TargetMode="External"/><Relationship Id="rId91" Type="http://schemas.openxmlformats.org/officeDocument/2006/relationships/hyperlink" Target="https://rinarxiv.lipi.go.id/lipi/index" TargetMode="External"/><Relationship Id="rId90" Type="http://schemas.openxmlformats.org/officeDocument/2006/relationships/image" Target="../media/image47.png"/><Relationship Id="rId92" Type="http://schemas.openxmlformats.org/officeDocument/2006/relationships/image" Target="../media/image44.png"/><Relationship Id="rId15" Type="http://schemas.openxmlformats.org/officeDocument/2006/relationships/hyperlink" Target="https://www.ssrn.com/en/" TargetMode="External"/><Relationship Id="rId59" Type="http://schemas.openxmlformats.org/officeDocument/2006/relationships/image" Target="../media/image25.jpg"/><Relationship Id="rId14" Type="http://schemas.openxmlformats.org/officeDocument/2006/relationships/image" Target="../media/image6.png"/><Relationship Id="rId58" Type="http://schemas.openxmlformats.org/officeDocument/2006/relationships/hyperlink" Target="https://hal.archives-ouvertes.fr/search/index/q/*/docType_s/UNDEFINED/submitType_s/file/" TargetMode="External"/><Relationship Id="rId17" Type="http://schemas.openxmlformats.org/officeDocument/2006/relationships/hyperlink" Target="http://blog.scielo.org/en/2017/02/22/scielo-preprints-on-the-way/" TargetMode="External"/><Relationship Id="rId16" Type="http://schemas.openxmlformats.org/officeDocument/2006/relationships/image" Target="../media/image11.png"/><Relationship Id="rId19" Type="http://schemas.openxmlformats.org/officeDocument/2006/relationships/hyperlink" Target="http://chinaxiv.org/" TargetMode="External"/><Relationship Id="rId18" Type="http://schemas.openxmlformats.org/officeDocument/2006/relationships/image" Target="../media/image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9.png"/><Relationship Id="rId4" Type="http://schemas.openxmlformats.org/officeDocument/2006/relationships/image" Target="../media/image8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8.png"/><Relationship Id="rId4" Type="http://schemas.openxmlformats.org/officeDocument/2006/relationships/image" Target="../media/image90.png"/><Relationship Id="rId5" Type="http://schemas.openxmlformats.org/officeDocument/2006/relationships/image" Target="../media/image95.png"/><Relationship Id="rId6" Type="http://schemas.openxmlformats.org/officeDocument/2006/relationships/image" Target="../media/image10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9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94.png"/><Relationship Id="rId4" Type="http://schemas.openxmlformats.org/officeDocument/2006/relationships/image" Target="../media/image92.png"/><Relationship Id="rId5" Type="http://schemas.openxmlformats.org/officeDocument/2006/relationships/image" Target="../media/image102.png"/><Relationship Id="rId6" Type="http://schemas.openxmlformats.org/officeDocument/2006/relationships/image" Target="../media/image10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98.png"/><Relationship Id="rId4" Type="http://schemas.openxmlformats.org/officeDocument/2006/relationships/hyperlink" Target="http://doi.org/10.1101.2020.09.04.20188771" TargetMode="External"/><Relationship Id="rId5" Type="http://schemas.openxmlformats.org/officeDocument/2006/relationships/hyperlink" Target="http://doi.org/10.1101.2020.09.04.20188771" TargetMode="External"/><Relationship Id="rId6" Type="http://schemas.openxmlformats.org/officeDocument/2006/relationships/hyperlink" Target="http://doi.org/10.1007/s11192-021-03900-7" TargetMode="External"/><Relationship Id="rId7" Type="http://schemas.openxmlformats.org/officeDocument/2006/relationships/hyperlink" Target="http://doi.org/10.1007/s11192-021-03900-7" TargetMode="External"/><Relationship Id="rId8" Type="http://schemas.openxmlformats.org/officeDocument/2006/relationships/image" Target="../media/image9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00.png"/><Relationship Id="rId4" Type="http://schemas.openxmlformats.org/officeDocument/2006/relationships/hyperlink" Target="https://www.coar-repositories.org/notify-repository-and-services-interoperability-project/" TargetMode="Externa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9" Type="http://schemas.openxmlformats.org/officeDocument/2006/relationships/hyperlink" Target="https://doi.org/10.5281/zenodo.5090061" TargetMode="External"/><Relationship Id="rId5" Type="http://schemas.openxmlformats.org/officeDocument/2006/relationships/image" Target="../media/image2.png"/><Relationship Id="rId6" Type="http://schemas.openxmlformats.org/officeDocument/2006/relationships/hyperlink" Target="mailto:b.m.r.kramer@uu.nl" TargetMode="External"/><Relationship Id="rId7" Type="http://schemas.openxmlformats.org/officeDocument/2006/relationships/hyperlink" Target="https://twitter.com/MsPhelps" TargetMode="External"/><Relationship Id="rId8" Type="http://schemas.openxmlformats.org/officeDocument/2006/relationships/hyperlink" Target="https://doi.org/10.5281/zenodo.4765963" TargetMode="External"/><Relationship Id="rId10" Type="http://schemas.openxmlformats.org/officeDocument/2006/relationships/hyperlink" Target="https://github.com/bmkramer/covid19_preprints_published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github.com/nicholasmfraser/covid19_preprints" TargetMode="External"/><Relationship Id="rId4" Type="http://schemas.openxmlformats.org/officeDocument/2006/relationships/image" Target="../media/image4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biorxiv.org/" TargetMode="External"/><Relationship Id="rId4" Type="http://schemas.openxmlformats.org/officeDocument/2006/relationships/image" Target="../media/image14.png"/><Relationship Id="rId9" Type="http://schemas.openxmlformats.org/officeDocument/2006/relationships/image" Target="../media/image10.png"/><Relationship Id="rId5" Type="http://schemas.openxmlformats.org/officeDocument/2006/relationships/hyperlink" Target="https://www.medrxiv.org/" TargetMode="External"/><Relationship Id="rId6" Type="http://schemas.openxmlformats.org/officeDocument/2006/relationships/image" Target="../media/image45.png"/><Relationship Id="rId7" Type="http://schemas.openxmlformats.org/officeDocument/2006/relationships/image" Target="../media/image53.png"/><Relationship Id="rId8" Type="http://schemas.openxmlformats.org/officeDocument/2006/relationships/hyperlink" Target="https://osf.io/preprints/psyarxiv" TargetMode="External"/><Relationship Id="rId20" Type="http://schemas.openxmlformats.org/officeDocument/2006/relationships/image" Target="../media/image60.png"/><Relationship Id="rId22" Type="http://schemas.openxmlformats.org/officeDocument/2006/relationships/image" Target="../media/image57.png"/><Relationship Id="rId21" Type="http://schemas.openxmlformats.org/officeDocument/2006/relationships/image" Target="../media/image54.png"/><Relationship Id="rId24" Type="http://schemas.openxmlformats.org/officeDocument/2006/relationships/hyperlink" Target="https://chemrxiv.org/" TargetMode="External"/><Relationship Id="rId23" Type="http://schemas.openxmlformats.org/officeDocument/2006/relationships/image" Target="../media/image64.png"/><Relationship Id="rId26" Type="http://schemas.openxmlformats.org/officeDocument/2006/relationships/image" Target="../media/image65.png"/><Relationship Id="rId25" Type="http://schemas.openxmlformats.org/officeDocument/2006/relationships/image" Target="../media/image18.png"/><Relationship Id="rId27" Type="http://schemas.openxmlformats.org/officeDocument/2006/relationships/image" Target="../media/image58.png"/><Relationship Id="rId11" Type="http://schemas.openxmlformats.org/officeDocument/2006/relationships/image" Target="../media/image6.png"/><Relationship Id="rId10" Type="http://schemas.openxmlformats.org/officeDocument/2006/relationships/hyperlink" Target="https://osf.io/preprints/socarxiv" TargetMode="External"/><Relationship Id="rId13" Type="http://schemas.openxmlformats.org/officeDocument/2006/relationships/hyperlink" Target="https://www.preprints.org/" TargetMode="External"/><Relationship Id="rId12" Type="http://schemas.openxmlformats.org/officeDocument/2006/relationships/image" Target="../media/image49.png"/><Relationship Id="rId15" Type="http://schemas.openxmlformats.org/officeDocument/2006/relationships/image" Target="../media/image52.png"/><Relationship Id="rId14" Type="http://schemas.openxmlformats.org/officeDocument/2006/relationships/image" Target="../media/image16.png"/><Relationship Id="rId17" Type="http://schemas.openxmlformats.org/officeDocument/2006/relationships/image" Target="../media/image51.png"/><Relationship Id="rId16" Type="http://schemas.openxmlformats.org/officeDocument/2006/relationships/hyperlink" Target="https://www.researchsquare.com/browse" TargetMode="External"/><Relationship Id="rId19" Type="http://schemas.openxmlformats.org/officeDocument/2006/relationships/image" Target="../media/image11.png"/><Relationship Id="rId18" Type="http://schemas.openxmlformats.org/officeDocument/2006/relationships/hyperlink" Target="https://www.ssrn.com/en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9.png"/><Relationship Id="rId4" Type="http://schemas.openxmlformats.org/officeDocument/2006/relationships/image" Target="../media/image5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9.png"/><Relationship Id="rId4" Type="http://schemas.openxmlformats.org/officeDocument/2006/relationships/image" Target="../media/image55.png"/><Relationship Id="rId5" Type="http://schemas.openxmlformats.org/officeDocument/2006/relationships/image" Target="../media/image6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6.png"/><Relationship Id="rId4" Type="http://schemas.openxmlformats.org/officeDocument/2006/relationships/image" Target="../media/image6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9.png"/><Relationship Id="rId4" Type="http://schemas.openxmlformats.org/officeDocument/2006/relationships/image" Target="../media/image5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github.com/nicholasmfraser/covid19_preprints" TargetMode="External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/>
        </p:nvSpPr>
        <p:spPr>
          <a:xfrm>
            <a:off x="293000" y="2477050"/>
            <a:ext cx="85392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>
                <a:solidFill>
                  <a:srgbClr val="666666"/>
                </a:solidFill>
              </a:rPr>
              <a:t>Links from preprints to published papers </a:t>
            </a:r>
            <a:br>
              <a:rPr b="1" lang="en-GB" sz="3000">
                <a:solidFill>
                  <a:srgbClr val="666666"/>
                </a:solidFill>
              </a:rPr>
            </a:br>
            <a:r>
              <a:rPr b="1" lang="en-GB" sz="3000">
                <a:solidFill>
                  <a:srgbClr val="666666"/>
                </a:solidFill>
              </a:rPr>
              <a:t>in preprint metadata</a:t>
            </a:r>
            <a:endParaRPr b="1" sz="3000">
              <a:solidFill>
                <a:srgbClr val="666666"/>
              </a:solidFill>
            </a:endParaRPr>
          </a:p>
        </p:txBody>
      </p:sp>
      <p:sp>
        <p:nvSpPr>
          <p:cNvPr id="61" name="Google Shape;61;p14"/>
          <p:cNvSpPr txBox="1"/>
          <p:nvPr/>
        </p:nvSpPr>
        <p:spPr>
          <a:xfrm>
            <a:off x="2090750" y="4395150"/>
            <a:ext cx="52839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presentation: </a:t>
            </a:r>
            <a:r>
              <a:rPr lang="en-GB" sz="1200" u="sng">
                <a:solidFill>
                  <a:schemeClr val="hlink"/>
                </a:solidFill>
                <a:hlinkClick r:id="rId3"/>
              </a:rPr>
              <a:t>https://doi.org/10.5281/zenodo.4765963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conference paper: </a:t>
            </a:r>
            <a:r>
              <a:rPr lang="en-GB" sz="1200" u="sng">
                <a:solidFill>
                  <a:schemeClr val="hlink"/>
                </a:solidFill>
                <a:hlinkClick r:id="rId4"/>
              </a:rPr>
              <a:t>https:/doi.org/10.5281/zenodo.5090061 </a:t>
            </a:r>
            <a:br>
              <a:rPr lang="en-GB" sz="1200"/>
            </a:br>
            <a:r>
              <a:rPr lang="en-GB" sz="1200">
                <a:solidFill>
                  <a:schemeClr val="dk1"/>
                </a:solidFill>
              </a:rPr>
              <a:t>data/code:  </a:t>
            </a:r>
            <a:r>
              <a:rPr lang="en-GB" sz="1200" u="sng">
                <a:solidFill>
                  <a:schemeClr val="accent5"/>
                </a:solidFill>
                <a:highlight>
                  <a:schemeClr val="lt1"/>
                </a:highlight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https://github.com/bmkramer/covid19_preprints_published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62" name="Google Shape;62;p14"/>
          <p:cNvSpPr txBox="1"/>
          <p:nvPr/>
        </p:nvSpPr>
        <p:spPr>
          <a:xfrm>
            <a:off x="1199575" y="3611875"/>
            <a:ext cx="67344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222222"/>
                </a:solidFill>
                <a:highlight>
                  <a:srgbClr val="FFFFFF"/>
                </a:highlight>
              </a:rPr>
              <a:t>Bianca Kramer, Utrecht University Library</a:t>
            </a:r>
            <a:endParaRPr sz="16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222222"/>
                </a:solidFill>
                <a:highlight>
                  <a:schemeClr val="lt1"/>
                </a:highlight>
              </a:rPr>
              <a:t>ISSI 2021 - 18th Conference on Scientometrics and Informetrics</a:t>
            </a:r>
            <a:endParaRPr sz="1600">
              <a:solidFill>
                <a:srgbClr val="222222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222222"/>
              </a:solidFill>
              <a:highlight>
                <a:schemeClr val="lt1"/>
              </a:highlight>
            </a:endParaRPr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044396" y="4757128"/>
            <a:ext cx="807783" cy="2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14137" y="4450000"/>
            <a:ext cx="930938" cy="5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261150" y="164800"/>
            <a:ext cx="4348462" cy="2312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6800" y="1489800"/>
            <a:ext cx="2443392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6800" y="1957800"/>
            <a:ext cx="2439936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6400" y="1515000"/>
            <a:ext cx="2445120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66800" y="2425800"/>
            <a:ext cx="2443392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68600" y="3361800"/>
            <a:ext cx="2443392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486400" y="1983000"/>
            <a:ext cx="2445120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66800" y="3829800"/>
            <a:ext cx="2445120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66200" y="2893800"/>
            <a:ext cx="1161216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091400" y="4297800"/>
            <a:ext cx="2371680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486400" y="2451000"/>
            <a:ext cx="2315520" cy="4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3"/>
          <p:cNvSpPr txBox="1"/>
          <p:nvPr/>
        </p:nvSpPr>
        <p:spPr>
          <a:xfrm>
            <a:off x="2553300" y="1463400"/>
            <a:ext cx="1140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(11713)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7" name="Google Shape;227;p23"/>
          <p:cNvSpPr txBox="1"/>
          <p:nvPr/>
        </p:nvSpPr>
        <p:spPr>
          <a:xfrm>
            <a:off x="3465000" y="1931400"/>
            <a:ext cx="1140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(6223</a:t>
            </a: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8" name="Google Shape;228;p23"/>
          <p:cNvSpPr txBox="1"/>
          <p:nvPr/>
        </p:nvSpPr>
        <p:spPr>
          <a:xfrm>
            <a:off x="6741600" y="1489800"/>
            <a:ext cx="968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(5862)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9" name="Google Shape;229;p23"/>
          <p:cNvSpPr txBox="1"/>
          <p:nvPr/>
        </p:nvSpPr>
        <p:spPr>
          <a:xfrm>
            <a:off x="2398200" y="2425800"/>
            <a:ext cx="968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(3675)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0" name="Google Shape;230;p23"/>
          <p:cNvSpPr txBox="1"/>
          <p:nvPr/>
        </p:nvSpPr>
        <p:spPr>
          <a:xfrm>
            <a:off x="2189400" y="3379800"/>
            <a:ext cx="968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</a:t>
            </a: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1865)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1" name="Google Shape;231;p23"/>
          <p:cNvSpPr txBox="1"/>
          <p:nvPr/>
        </p:nvSpPr>
        <p:spPr>
          <a:xfrm>
            <a:off x="7009200" y="1965000"/>
            <a:ext cx="968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(1356)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2" name="Google Shape;232;p23"/>
          <p:cNvSpPr txBox="1"/>
          <p:nvPr/>
        </p:nvSpPr>
        <p:spPr>
          <a:xfrm>
            <a:off x="2999400" y="3847800"/>
            <a:ext cx="968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(1314)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3" name="Google Shape;233;p23"/>
          <p:cNvSpPr txBox="1"/>
          <p:nvPr/>
        </p:nvSpPr>
        <p:spPr>
          <a:xfrm>
            <a:off x="2056200" y="2857800"/>
            <a:ext cx="31437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900">
                <a:latin typeface="Helvetica Neue"/>
                <a:ea typeface="Helvetica Neue"/>
                <a:cs typeface="Helvetica Neue"/>
                <a:sym typeface="Helvetica Neue"/>
              </a:rPr>
              <a:t>preprint servers</a:t>
            </a: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 (3272)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4" name="Google Shape;234;p23"/>
          <p:cNvSpPr txBox="1"/>
          <p:nvPr/>
        </p:nvSpPr>
        <p:spPr>
          <a:xfrm>
            <a:off x="2710200" y="4297800"/>
            <a:ext cx="968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(523)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5" name="Google Shape;235;p23"/>
          <p:cNvSpPr txBox="1"/>
          <p:nvPr/>
        </p:nvSpPr>
        <p:spPr>
          <a:xfrm>
            <a:off x="6901200" y="2433000"/>
            <a:ext cx="968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(312)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36" name="Google Shape;236;p2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989600" y="304800"/>
            <a:ext cx="2325600" cy="8109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3"/>
          <p:cNvSpPr txBox="1"/>
          <p:nvPr/>
        </p:nvSpPr>
        <p:spPr>
          <a:xfrm>
            <a:off x="1554150" y="448500"/>
            <a:ext cx="3590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Preprint servers using 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  <p:sp>
        <p:nvSpPr>
          <p:cNvPr id="238" name="Google Shape;238;p23"/>
          <p:cNvSpPr txBox="1"/>
          <p:nvPr/>
        </p:nvSpPr>
        <p:spPr>
          <a:xfrm>
            <a:off x="2424800" y="573125"/>
            <a:ext cx="7336200" cy="8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23"/>
          <p:cNvSpPr txBox="1"/>
          <p:nvPr/>
        </p:nvSpPr>
        <p:spPr>
          <a:xfrm>
            <a:off x="5362525" y="3584675"/>
            <a:ext cx="2823000" cy="1174800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solidFill>
                  <a:srgbClr val="222222"/>
                </a:solidFill>
              </a:rPr>
              <a:t>these preprint servers </a:t>
            </a:r>
            <a:endParaRPr b="1" sz="1700">
              <a:solidFill>
                <a:srgbClr val="22222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solidFill>
                  <a:srgbClr val="222222"/>
                </a:solidFill>
              </a:rPr>
              <a:t>do not yet include links </a:t>
            </a:r>
            <a:endParaRPr b="1" sz="1700">
              <a:solidFill>
                <a:srgbClr val="22222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solidFill>
                  <a:srgbClr val="222222"/>
                </a:solidFill>
              </a:rPr>
              <a:t>to published papers </a:t>
            </a:r>
            <a:endParaRPr b="1" sz="1700">
              <a:solidFill>
                <a:srgbClr val="22222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solidFill>
                  <a:srgbClr val="222222"/>
                </a:solidFill>
              </a:rPr>
              <a:t>in their metadata</a:t>
            </a:r>
            <a:r>
              <a:rPr b="1" lang="en-GB" sz="1700">
                <a:solidFill>
                  <a:srgbClr val="222222"/>
                </a:solidFill>
              </a:rPr>
              <a:t> </a:t>
            </a:r>
            <a:endParaRPr b="1" sz="2000"/>
          </a:p>
        </p:txBody>
      </p:sp>
      <p:cxnSp>
        <p:nvCxnSpPr>
          <p:cNvPr id="240" name="Google Shape;240;p23"/>
          <p:cNvCxnSpPr/>
          <p:nvPr/>
        </p:nvCxnSpPr>
        <p:spPr>
          <a:xfrm>
            <a:off x="6644163" y="3084875"/>
            <a:ext cx="0" cy="499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6800" y="1489800"/>
            <a:ext cx="2443392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6800" y="1957800"/>
            <a:ext cx="2439936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6800" y="2425800"/>
            <a:ext cx="2443392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68600" y="3361800"/>
            <a:ext cx="2443392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66800" y="3829800"/>
            <a:ext cx="2445120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66200" y="2893800"/>
            <a:ext cx="1161216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91400" y="4297800"/>
            <a:ext cx="2371680" cy="4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24"/>
          <p:cNvSpPr txBox="1"/>
          <p:nvPr/>
        </p:nvSpPr>
        <p:spPr>
          <a:xfrm>
            <a:off x="2553300" y="1463400"/>
            <a:ext cx="1140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(11713)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3" name="Google Shape;253;p24"/>
          <p:cNvSpPr txBox="1"/>
          <p:nvPr/>
        </p:nvSpPr>
        <p:spPr>
          <a:xfrm>
            <a:off x="3465000" y="1931400"/>
            <a:ext cx="1140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(6223)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4" name="Google Shape;254;p24"/>
          <p:cNvSpPr txBox="1"/>
          <p:nvPr/>
        </p:nvSpPr>
        <p:spPr>
          <a:xfrm>
            <a:off x="2398200" y="2425800"/>
            <a:ext cx="968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(3675)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5" name="Google Shape;255;p24"/>
          <p:cNvSpPr txBox="1"/>
          <p:nvPr/>
        </p:nvSpPr>
        <p:spPr>
          <a:xfrm>
            <a:off x="2189400" y="3379800"/>
            <a:ext cx="968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(1865)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6" name="Google Shape;256;p24"/>
          <p:cNvSpPr txBox="1"/>
          <p:nvPr/>
        </p:nvSpPr>
        <p:spPr>
          <a:xfrm>
            <a:off x="2999400" y="3847800"/>
            <a:ext cx="968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(1314)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7" name="Google Shape;257;p24"/>
          <p:cNvSpPr txBox="1"/>
          <p:nvPr/>
        </p:nvSpPr>
        <p:spPr>
          <a:xfrm>
            <a:off x="2056200" y="2857800"/>
            <a:ext cx="31437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900">
                <a:latin typeface="Helvetica Neue"/>
                <a:ea typeface="Helvetica Neue"/>
                <a:cs typeface="Helvetica Neue"/>
                <a:sym typeface="Helvetica Neue"/>
              </a:rPr>
              <a:t>preprint servers</a:t>
            </a: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 (3272)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8" name="Google Shape;258;p24"/>
          <p:cNvSpPr txBox="1"/>
          <p:nvPr/>
        </p:nvSpPr>
        <p:spPr>
          <a:xfrm>
            <a:off x="2710200" y="4297800"/>
            <a:ext cx="968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Helvetica Neue"/>
                <a:ea typeface="Helvetica Neue"/>
                <a:cs typeface="Helvetica Neue"/>
                <a:sym typeface="Helvetica Neue"/>
              </a:rPr>
              <a:t>(523)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9" name="Google Shape;259;p2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989600" y="304800"/>
            <a:ext cx="2325600" cy="81090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24"/>
          <p:cNvSpPr txBox="1"/>
          <p:nvPr/>
        </p:nvSpPr>
        <p:spPr>
          <a:xfrm>
            <a:off x="1554150" y="448500"/>
            <a:ext cx="3590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Preprint servers using 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  <p:sp>
        <p:nvSpPr>
          <p:cNvPr id="261" name="Google Shape;261;p24"/>
          <p:cNvSpPr txBox="1"/>
          <p:nvPr/>
        </p:nvSpPr>
        <p:spPr>
          <a:xfrm>
            <a:off x="2424800" y="573125"/>
            <a:ext cx="7336200" cy="8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62" name="Google Shape;262;p24"/>
          <p:cNvGrpSpPr/>
          <p:nvPr/>
        </p:nvGrpSpPr>
        <p:grpSpPr>
          <a:xfrm>
            <a:off x="4904125" y="1429025"/>
            <a:ext cx="4014600" cy="3700975"/>
            <a:chOff x="4904125" y="1429025"/>
            <a:chExt cx="4014600" cy="3700975"/>
          </a:xfrm>
        </p:grpSpPr>
        <p:pic>
          <p:nvPicPr>
            <p:cNvPr id="263" name="Google Shape;263;p24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4989600" y="1429025"/>
              <a:ext cx="3773399" cy="3297357"/>
            </a:xfrm>
            <a:prstGeom prst="rect">
              <a:avLst/>
            </a:prstGeom>
            <a:noFill/>
            <a:ln cap="flat" cmpd="sng" w="9525">
              <a:solidFill>
                <a:srgbClr val="CCCCCC"/>
              </a:solidFill>
              <a:prstDash val="solid"/>
              <a:round/>
              <a:headEnd len="sm" w="sm" type="none"/>
              <a:tailEnd len="sm" w="sm" type="none"/>
            </a:ln>
          </p:spPr>
        </p:pic>
        <p:sp>
          <p:nvSpPr>
            <p:cNvPr id="264" name="Google Shape;264;p24"/>
            <p:cNvSpPr txBox="1"/>
            <p:nvPr/>
          </p:nvSpPr>
          <p:spPr>
            <a:xfrm>
              <a:off x="4904125" y="4729800"/>
              <a:ext cx="4014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/>
                <a:t>Query Crossref API for links to published papers</a:t>
              </a:r>
              <a:endParaRPr/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25"/>
          <p:cNvPicPr preferRelativeResize="0"/>
          <p:nvPr/>
        </p:nvPicPr>
        <p:blipFill rotWithShape="1">
          <a:blip r:embed="rId3">
            <a:alphaModFix/>
          </a:blip>
          <a:srcRect b="1914" l="0" r="0" t="1904"/>
          <a:stretch/>
        </p:blipFill>
        <p:spPr>
          <a:xfrm>
            <a:off x="6130650" y="981061"/>
            <a:ext cx="2818196" cy="12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5"/>
          <p:cNvSpPr txBox="1"/>
          <p:nvPr/>
        </p:nvSpPr>
        <p:spPr>
          <a:xfrm>
            <a:off x="6602215" y="750855"/>
            <a:ext cx="2428200" cy="50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bioRxiv (3675)</a:t>
            </a:r>
            <a:endParaRPr sz="1200"/>
          </a:p>
        </p:txBody>
      </p:sp>
      <p:pic>
        <p:nvPicPr>
          <p:cNvPr id="271" name="Google Shape;271;p25"/>
          <p:cNvPicPr preferRelativeResize="0"/>
          <p:nvPr/>
        </p:nvPicPr>
        <p:blipFill rotWithShape="1">
          <a:blip r:embed="rId4">
            <a:alphaModFix/>
          </a:blip>
          <a:srcRect b="1765" l="0" r="0" t="1765"/>
          <a:stretch/>
        </p:blipFill>
        <p:spPr>
          <a:xfrm>
            <a:off x="152400" y="3801249"/>
            <a:ext cx="2809800" cy="12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5"/>
          <p:cNvSpPr txBox="1"/>
          <p:nvPr/>
        </p:nvSpPr>
        <p:spPr>
          <a:xfrm>
            <a:off x="517200" y="3722650"/>
            <a:ext cx="24708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ChemRxiv (523)</a:t>
            </a:r>
            <a:endParaRPr sz="1200"/>
          </a:p>
        </p:txBody>
      </p:sp>
      <p:pic>
        <p:nvPicPr>
          <p:cNvPr id="273" name="Google Shape;273;p25"/>
          <p:cNvPicPr preferRelativeResize="0"/>
          <p:nvPr/>
        </p:nvPicPr>
        <p:blipFill rotWithShape="1">
          <a:blip r:embed="rId5">
            <a:alphaModFix/>
          </a:blip>
          <a:srcRect b="1765" l="0" r="0" t="1765"/>
          <a:stretch/>
        </p:blipFill>
        <p:spPr>
          <a:xfrm>
            <a:off x="3174674" y="2442850"/>
            <a:ext cx="2809800" cy="12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25"/>
          <p:cNvSpPr txBox="1"/>
          <p:nvPr/>
        </p:nvSpPr>
        <p:spPr>
          <a:xfrm>
            <a:off x="3588338" y="2293750"/>
            <a:ext cx="24708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JMIR (1865)</a:t>
            </a:r>
            <a:endParaRPr sz="1200"/>
          </a:p>
        </p:txBody>
      </p:sp>
      <p:pic>
        <p:nvPicPr>
          <p:cNvPr id="275" name="Google Shape;275;p25"/>
          <p:cNvPicPr preferRelativeResize="0"/>
          <p:nvPr/>
        </p:nvPicPr>
        <p:blipFill rotWithShape="1">
          <a:blip r:embed="rId6">
            <a:alphaModFix/>
          </a:blip>
          <a:srcRect b="1765" l="0" r="0" t="1765"/>
          <a:stretch/>
        </p:blipFill>
        <p:spPr>
          <a:xfrm>
            <a:off x="92400" y="990600"/>
            <a:ext cx="2809800" cy="12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25"/>
          <p:cNvSpPr txBox="1"/>
          <p:nvPr/>
        </p:nvSpPr>
        <p:spPr>
          <a:xfrm>
            <a:off x="517200" y="750850"/>
            <a:ext cx="24708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medRxiv (11713)</a:t>
            </a:r>
            <a:endParaRPr sz="1200"/>
          </a:p>
        </p:txBody>
      </p:sp>
      <p:pic>
        <p:nvPicPr>
          <p:cNvPr id="277" name="Google Shape;277;p25"/>
          <p:cNvPicPr preferRelativeResize="0"/>
          <p:nvPr/>
        </p:nvPicPr>
        <p:blipFill rotWithShape="1">
          <a:blip r:embed="rId7">
            <a:alphaModFix/>
          </a:blip>
          <a:srcRect b="1765" l="0" r="0" t="1765"/>
          <a:stretch/>
        </p:blipFill>
        <p:spPr>
          <a:xfrm>
            <a:off x="62475" y="2435700"/>
            <a:ext cx="2809800" cy="12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25"/>
          <p:cNvSpPr txBox="1"/>
          <p:nvPr/>
        </p:nvSpPr>
        <p:spPr>
          <a:xfrm>
            <a:off x="487275" y="2293750"/>
            <a:ext cx="24708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OSF (3272)</a:t>
            </a:r>
            <a:endParaRPr sz="1200"/>
          </a:p>
        </p:txBody>
      </p:sp>
      <p:pic>
        <p:nvPicPr>
          <p:cNvPr id="279" name="Google Shape;279;p25"/>
          <p:cNvPicPr preferRelativeResize="0"/>
          <p:nvPr/>
        </p:nvPicPr>
        <p:blipFill rotWithShape="1">
          <a:blip r:embed="rId8">
            <a:alphaModFix/>
          </a:blip>
          <a:srcRect b="1700" l="0" r="0" t="1690"/>
          <a:stretch/>
        </p:blipFill>
        <p:spPr>
          <a:xfrm>
            <a:off x="6188400" y="2471401"/>
            <a:ext cx="2805601" cy="12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25"/>
          <p:cNvSpPr txBox="1"/>
          <p:nvPr/>
        </p:nvSpPr>
        <p:spPr>
          <a:xfrm>
            <a:off x="6613200" y="2274850"/>
            <a:ext cx="24708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Preprints.org (1314)</a:t>
            </a:r>
            <a:endParaRPr sz="1200"/>
          </a:p>
        </p:txBody>
      </p:sp>
      <p:pic>
        <p:nvPicPr>
          <p:cNvPr id="281" name="Google Shape;281;p25"/>
          <p:cNvPicPr preferRelativeResize="0"/>
          <p:nvPr/>
        </p:nvPicPr>
        <p:blipFill rotWithShape="1">
          <a:blip r:embed="rId9">
            <a:alphaModFix/>
          </a:blip>
          <a:srcRect b="1765" l="0" r="0" t="1765"/>
          <a:stretch/>
        </p:blipFill>
        <p:spPr>
          <a:xfrm>
            <a:off x="3124200" y="978527"/>
            <a:ext cx="2809800" cy="12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25"/>
          <p:cNvSpPr txBox="1"/>
          <p:nvPr/>
        </p:nvSpPr>
        <p:spPr>
          <a:xfrm>
            <a:off x="3565200" y="750850"/>
            <a:ext cx="24708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ResearchSquare (6223)</a:t>
            </a:r>
            <a:endParaRPr sz="1200"/>
          </a:p>
        </p:txBody>
      </p:sp>
      <p:pic>
        <p:nvPicPr>
          <p:cNvPr id="283" name="Google Shape;283;p2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516175" y="4188850"/>
            <a:ext cx="2504724" cy="90980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25"/>
          <p:cNvSpPr txBox="1"/>
          <p:nvPr/>
        </p:nvSpPr>
        <p:spPr>
          <a:xfrm>
            <a:off x="1325550" y="143700"/>
            <a:ext cx="65139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Links to published papers in Crossref metadata 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6"/>
          <p:cNvSpPr txBox="1"/>
          <p:nvPr/>
        </p:nvSpPr>
        <p:spPr>
          <a:xfrm>
            <a:off x="1325550" y="143700"/>
            <a:ext cx="65139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Links to published papers in Crossref metadata 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  <p:pic>
        <p:nvPicPr>
          <p:cNvPr id="290" name="Google Shape;29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00" y="810900"/>
            <a:ext cx="8055603" cy="4027802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26"/>
          <p:cNvSpPr txBox="1"/>
          <p:nvPr/>
        </p:nvSpPr>
        <p:spPr>
          <a:xfrm>
            <a:off x="551350" y="4719750"/>
            <a:ext cx="1182300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(11713)</a:t>
            </a:r>
            <a:endParaRPr sz="1200"/>
          </a:p>
        </p:txBody>
      </p:sp>
      <p:sp>
        <p:nvSpPr>
          <p:cNvPr id="292" name="Google Shape;292;p26"/>
          <p:cNvSpPr txBox="1"/>
          <p:nvPr/>
        </p:nvSpPr>
        <p:spPr>
          <a:xfrm>
            <a:off x="1541950" y="4719750"/>
            <a:ext cx="1182300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(6223)</a:t>
            </a:r>
            <a:endParaRPr sz="1200"/>
          </a:p>
        </p:txBody>
      </p:sp>
      <p:sp>
        <p:nvSpPr>
          <p:cNvPr id="293" name="Google Shape;293;p26"/>
          <p:cNvSpPr txBox="1"/>
          <p:nvPr/>
        </p:nvSpPr>
        <p:spPr>
          <a:xfrm>
            <a:off x="2684950" y="4719750"/>
            <a:ext cx="1182300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(3675)</a:t>
            </a:r>
            <a:endParaRPr sz="1200"/>
          </a:p>
        </p:txBody>
      </p:sp>
      <p:sp>
        <p:nvSpPr>
          <p:cNvPr id="294" name="Google Shape;294;p26"/>
          <p:cNvSpPr txBox="1"/>
          <p:nvPr/>
        </p:nvSpPr>
        <p:spPr>
          <a:xfrm>
            <a:off x="3827950" y="4719750"/>
            <a:ext cx="1182300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(3272)</a:t>
            </a:r>
            <a:endParaRPr sz="1200"/>
          </a:p>
        </p:txBody>
      </p:sp>
      <p:sp>
        <p:nvSpPr>
          <p:cNvPr id="295" name="Google Shape;295;p26"/>
          <p:cNvSpPr txBox="1"/>
          <p:nvPr/>
        </p:nvSpPr>
        <p:spPr>
          <a:xfrm>
            <a:off x="4914000" y="4719750"/>
            <a:ext cx="1182300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(1865)</a:t>
            </a:r>
            <a:endParaRPr sz="1200"/>
          </a:p>
        </p:txBody>
      </p:sp>
      <p:sp>
        <p:nvSpPr>
          <p:cNvPr id="296" name="Google Shape;296;p26"/>
          <p:cNvSpPr txBox="1"/>
          <p:nvPr/>
        </p:nvSpPr>
        <p:spPr>
          <a:xfrm>
            <a:off x="6037750" y="4719750"/>
            <a:ext cx="1182300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(1314)</a:t>
            </a:r>
            <a:endParaRPr sz="1200"/>
          </a:p>
        </p:txBody>
      </p:sp>
      <p:sp>
        <p:nvSpPr>
          <p:cNvPr id="297" name="Google Shape;297;p26"/>
          <p:cNvSpPr txBox="1"/>
          <p:nvPr/>
        </p:nvSpPr>
        <p:spPr>
          <a:xfrm>
            <a:off x="7104550" y="4719750"/>
            <a:ext cx="1182300" cy="3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22222"/>
                </a:solidFill>
                <a:highlight>
                  <a:srgbClr val="FFFFFF"/>
                </a:highlight>
              </a:rPr>
              <a:t>(523)</a:t>
            </a:r>
            <a:endParaRPr sz="12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 txBox="1"/>
          <p:nvPr/>
        </p:nvSpPr>
        <p:spPr>
          <a:xfrm>
            <a:off x="132275" y="252000"/>
            <a:ext cx="79356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Links to published papers: 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differences between preprint servers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  <p:sp>
        <p:nvSpPr>
          <p:cNvPr id="303" name="Google Shape;303;p27"/>
          <p:cNvSpPr txBox="1"/>
          <p:nvPr/>
        </p:nvSpPr>
        <p:spPr>
          <a:xfrm>
            <a:off x="911125" y="1526775"/>
            <a:ext cx="6804000" cy="22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rgbClr val="24292E"/>
              </a:buClr>
              <a:buSzPts val="1900"/>
              <a:buChar char="●"/>
            </a:pPr>
            <a:r>
              <a:rPr lang="en-GB" sz="1900">
                <a:solidFill>
                  <a:srgbClr val="24292E"/>
                </a:solidFill>
                <a:highlight>
                  <a:srgbClr val="FFFFFF"/>
                </a:highlight>
              </a:rPr>
              <a:t>T</a:t>
            </a:r>
            <a:r>
              <a:rPr lang="en-GB" sz="1900">
                <a:solidFill>
                  <a:srgbClr val="24292E"/>
                </a:solidFill>
                <a:highlight>
                  <a:srgbClr val="FFFFFF"/>
                </a:highlight>
              </a:rPr>
              <a:t>echnical workflows </a:t>
            </a:r>
            <a:br>
              <a:rPr lang="en-GB" sz="1900">
                <a:solidFill>
                  <a:srgbClr val="24292E"/>
                </a:solidFill>
                <a:highlight>
                  <a:srgbClr val="FFFFFF"/>
                </a:highlight>
              </a:rPr>
            </a:br>
            <a:r>
              <a:rPr lang="en-GB" sz="1900">
                <a:solidFill>
                  <a:srgbClr val="24292E"/>
                </a:solidFill>
                <a:highlight>
                  <a:srgbClr val="FFFFFF"/>
                </a:highlight>
              </a:rPr>
              <a:t>(e.g. linking might be easier/quicker when preprint server and journals are from the same publisher)</a:t>
            </a:r>
            <a:br>
              <a:rPr lang="en-GB" sz="1900">
                <a:solidFill>
                  <a:srgbClr val="24292E"/>
                </a:solidFill>
                <a:highlight>
                  <a:srgbClr val="FFFFFF"/>
                </a:highlight>
              </a:rPr>
            </a:br>
            <a:endParaRPr sz="1900">
              <a:solidFill>
                <a:srgbClr val="24292E"/>
              </a:solidFill>
              <a:highlight>
                <a:srgbClr val="FFFFFF"/>
              </a:highlight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rgbClr val="24292E"/>
              </a:buClr>
              <a:buSzPts val="1900"/>
              <a:buChar char="●"/>
            </a:pPr>
            <a:r>
              <a:rPr lang="en-GB" sz="1900">
                <a:solidFill>
                  <a:srgbClr val="24292E"/>
                </a:solidFill>
                <a:highlight>
                  <a:srgbClr val="FFFFFF"/>
                </a:highlight>
              </a:rPr>
              <a:t>Publication cultures </a:t>
            </a:r>
            <a:br>
              <a:rPr lang="en-GB" sz="1900">
                <a:solidFill>
                  <a:srgbClr val="24292E"/>
                </a:solidFill>
                <a:highlight>
                  <a:srgbClr val="FFFFFF"/>
                </a:highlight>
              </a:rPr>
            </a:br>
            <a:r>
              <a:rPr lang="en-GB" sz="1900">
                <a:solidFill>
                  <a:srgbClr val="24292E"/>
                </a:solidFill>
                <a:highlight>
                  <a:srgbClr val="FFFFFF"/>
                </a:highlight>
              </a:rPr>
              <a:t>(e.g. selectivity of journals submitted to, speed of peer review, decisions on when to post a preprint).</a:t>
            </a:r>
            <a:endParaRPr sz="2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8"/>
          <p:cNvSpPr txBox="1"/>
          <p:nvPr/>
        </p:nvSpPr>
        <p:spPr>
          <a:xfrm>
            <a:off x="1325550" y="296100"/>
            <a:ext cx="65139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Time to publication (days) 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  <p:pic>
        <p:nvPicPr>
          <p:cNvPr id="309" name="Google Shape;30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300" y="860600"/>
            <a:ext cx="8360402" cy="4180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43400" y="29400"/>
            <a:ext cx="3918799" cy="5084698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29"/>
          <p:cNvSpPr txBox="1"/>
          <p:nvPr/>
        </p:nvSpPr>
        <p:spPr>
          <a:xfrm>
            <a:off x="132275" y="252000"/>
            <a:ext cx="35415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Destination of preprints</a:t>
            </a:r>
            <a:endParaRPr sz="22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linked to published papers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 </a:t>
            </a:r>
            <a:r>
              <a:rPr lang="en-GB" sz="1800">
                <a:solidFill>
                  <a:srgbClr val="222222"/>
                </a:solidFill>
                <a:highlight>
                  <a:srgbClr val="FFFFFF"/>
                </a:highlight>
              </a:rPr>
              <a:t>(from Crossref metadata)</a:t>
            </a: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 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  <p:sp>
        <p:nvSpPr>
          <p:cNvPr id="316" name="Google Shape;316;p29"/>
          <p:cNvSpPr txBox="1"/>
          <p:nvPr/>
        </p:nvSpPr>
        <p:spPr>
          <a:xfrm>
            <a:off x="4257950" y="2034525"/>
            <a:ext cx="1031700" cy="34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Preprints.org </a:t>
            </a:r>
            <a:endParaRPr sz="1100"/>
          </a:p>
        </p:txBody>
      </p:sp>
      <p:sp>
        <p:nvSpPr>
          <p:cNvPr id="317" name="Google Shape;317;p29"/>
          <p:cNvSpPr txBox="1"/>
          <p:nvPr/>
        </p:nvSpPr>
        <p:spPr>
          <a:xfrm>
            <a:off x="4216575" y="1434200"/>
            <a:ext cx="1116900" cy="432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Research</a:t>
            </a:r>
            <a:b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</a:b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Square </a:t>
            </a:r>
            <a:endParaRPr sz="1100"/>
          </a:p>
        </p:txBody>
      </p:sp>
      <p:sp>
        <p:nvSpPr>
          <p:cNvPr id="318" name="Google Shape;318;p29"/>
          <p:cNvSpPr txBox="1"/>
          <p:nvPr/>
        </p:nvSpPr>
        <p:spPr>
          <a:xfrm>
            <a:off x="4257950" y="586725"/>
            <a:ext cx="1031700" cy="34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JMIR </a:t>
            </a:r>
            <a:endParaRPr sz="1100"/>
          </a:p>
        </p:txBody>
      </p:sp>
      <p:sp>
        <p:nvSpPr>
          <p:cNvPr id="319" name="Google Shape;319;p29"/>
          <p:cNvSpPr txBox="1"/>
          <p:nvPr/>
        </p:nvSpPr>
        <p:spPr>
          <a:xfrm>
            <a:off x="4257950" y="3025125"/>
            <a:ext cx="1031700" cy="34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medRxiv </a:t>
            </a:r>
            <a:endParaRPr sz="1100"/>
          </a:p>
        </p:txBody>
      </p:sp>
      <p:sp>
        <p:nvSpPr>
          <p:cNvPr id="320" name="Google Shape;320;p29"/>
          <p:cNvSpPr txBox="1"/>
          <p:nvPr/>
        </p:nvSpPr>
        <p:spPr>
          <a:xfrm>
            <a:off x="4257950" y="4307475"/>
            <a:ext cx="1031700" cy="281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bioRxiv </a:t>
            </a:r>
            <a:endParaRPr sz="1100"/>
          </a:p>
        </p:txBody>
      </p:sp>
      <p:sp>
        <p:nvSpPr>
          <p:cNvPr id="321" name="Google Shape;321;p29"/>
          <p:cNvSpPr txBox="1"/>
          <p:nvPr/>
        </p:nvSpPr>
        <p:spPr>
          <a:xfrm>
            <a:off x="4257950" y="2286000"/>
            <a:ext cx="1031700" cy="2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ChemRxiv </a:t>
            </a:r>
            <a:endParaRPr sz="1100"/>
          </a:p>
        </p:txBody>
      </p:sp>
      <p:sp>
        <p:nvSpPr>
          <p:cNvPr id="322" name="Google Shape;322;p29"/>
          <p:cNvSpPr txBox="1"/>
          <p:nvPr/>
        </p:nvSpPr>
        <p:spPr>
          <a:xfrm>
            <a:off x="4257950" y="4688475"/>
            <a:ext cx="1031700" cy="281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OSF </a:t>
            </a:r>
            <a:endParaRPr sz="1100"/>
          </a:p>
        </p:txBody>
      </p:sp>
      <p:sp>
        <p:nvSpPr>
          <p:cNvPr id="323" name="Google Shape;323;p29"/>
          <p:cNvSpPr txBox="1"/>
          <p:nvPr/>
        </p:nvSpPr>
        <p:spPr>
          <a:xfrm>
            <a:off x="4181750" y="4876800"/>
            <a:ext cx="1151700" cy="2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other </a:t>
            </a:r>
            <a:endParaRPr sz="1100"/>
          </a:p>
        </p:txBody>
      </p:sp>
      <p:sp>
        <p:nvSpPr>
          <p:cNvPr id="324" name="Google Shape;324;p29"/>
          <p:cNvSpPr txBox="1"/>
          <p:nvPr/>
        </p:nvSpPr>
        <p:spPr>
          <a:xfrm>
            <a:off x="7229750" y="3773400"/>
            <a:ext cx="1031700" cy="2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other </a:t>
            </a:r>
            <a:endParaRPr sz="1100"/>
          </a:p>
        </p:txBody>
      </p:sp>
      <p:sp>
        <p:nvSpPr>
          <p:cNvPr id="325" name="Google Shape;325;p29"/>
          <p:cNvSpPr txBox="1"/>
          <p:nvPr/>
        </p:nvSpPr>
        <p:spPr>
          <a:xfrm>
            <a:off x="7229750" y="2554200"/>
            <a:ext cx="1031700" cy="2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ACS </a:t>
            </a:r>
            <a:endParaRPr sz="1100"/>
          </a:p>
        </p:txBody>
      </p:sp>
      <p:sp>
        <p:nvSpPr>
          <p:cNvPr id="326" name="Google Shape;326;p29"/>
          <p:cNvSpPr txBox="1"/>
          <p:nvPr/>
        </p:nvSpPr>
        <p:spPr>
          <a:xfrm>
            <a:off x="7229750" y="2340000"/>
            <a:ext cx="1031700" cy="2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MDPI </a:t>
            </a:r>
            <a:endParaRPr sz="1100"/>
          </a:p>
        </p:txBody>
      </p:sp>
      <p:sp>
        <p:nvSpPr>
          <p:cNvPr id="327" name="Google Shape;327;p29"/>
          <p:cNvSpPr txBox="1"/>
          <p:nvPr/>
        </p:nvSpPr>
        <p:spPr>
          <a:xfrm>
            <a:off x="7305950" y="1599600"/>
            <a:ext cx="1031700" cy="281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Springer</a:t>
            </a:r>
            <a:endParaRPr sz="11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Nature </a:t>
            </a:r>
            <a:endParaRPr sz="1100"/>
          </a:p>
        </p:txBody>
      </p:sp>
      <p:sp>
        <p:nvSpPr>
          <p:cNvPr id="328" name="Google Shape;328;p29"/>
          <p:cNvSpPr txBox="1"/>
          <p:nvPr/>
        </p:nvSpPr>
        <p:spPr>
          <a:xfrm>
            <a:off x="7305950" y="609000"/>
            <a:ext cx="880200" cy="281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JMIR </a:t>
            </a:r>
            <a:endParaRPr sz="1100"/>
          </a:p>
        </p:txBody>
      </p:sp>
      <p:sp>
        <p:nvSpPr>
          <p:cNvPr id="329" name="Google Shape;329;p29"/>
          <p:cNvSpPr txBox="1"/>
          <p:nvPr/>
        </p:nvSpPr>
        <p:spPr>
          <a:xfrm>
            <a:off x="7305950" y="4840200"/>
            <a:ext cx="858600" cy="281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222222"/>
                </a:solidFill>
                <a:highlight>
                  <a:srgbClr val="FFFFFF"/>
                </a:highlight>
              </a:rPr>
              <a:t>NA </a:t>
            </a:r>
            <a:endParaRPr sz="1100"/>
          </a:p>
        </p:txBody>
      </p:sp>
      <p:sp>
        <p:nvSpPr>
          <p:cNvPr id="330" name="Google Shape;330;p29"/>
          <p:cNvSpPr/>
          <p:nvPr/>
        </p:nvSpPr>
        <p:spPr>
          <a:xfrm>
            <a:off x="4423200" y="13200"/>
            <a:ext cx="3665100" cy="151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documents" id="335" name="Google Shape;335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5080" y="3235345"/>
            <a:ext cx="1248278" cy="1248278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30"/>
          <p:cNvSpPr txBox="1"/>
          <p:nvPr/>
        </p:nvSpPr>
        <p:spPr>
          <a:xfrm>
            <a:off x="101450" y="4483625"/>
            <a:ext cx="3590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Preprint</a:t>
            </a:r>
            <a:endParaRPr sz="2500"/>
          </a:p>
        </p:txBody>
      </p:sp>
      <p:pic>
        <p:nvPicPr>
          <p:cNvPr id="337" name="Google Shape;337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44114" y="3393346"/>
            <a:ext cx="619125" cy="733425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30"/>
          <p:cNvSpPr txBox="1"/>
          <p:nvPr/>
        </p:nvSpPr>
        <p:spPr>
          <a:xfrm>
            <a:off x="5511650" y="4483625"/>
            <a:ext cx="3590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Published paper</a:t>
            </a:r>
            <a:endParaRPr sz="2500"/>
          </a:p>
        </p:txBody>
      </p:sp>
      <p:pic>
        <p:nvPicPr>
          <p:cNvPr id="339" name="Google Shape;339;p30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2575" y="301525"/>
            <a:ext cx="4430649" cy="2444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0" name="Google Shape;340;p30"/>
          <p:cNvCxnSpPr/>
          <p:nvPr/>
        </p:nvCxnSpPr>
        <p:spPr>
          <a:xfrm flipH="1" rot="10800000">
            <a:off x="3106275" y="3976550"/>
            <a:ext cx="2733300" cy="12300"/>
          </a:xfrm>
          <a:prstGeom prst="straightConnector1">
            <a:avLst/>
          </a:prstGeom>
          <a:noFill/>
          <a:ln cap="flat" cmpd="sng" w="19050">
            <a:solidFill>
              <a:srgbClr val="7F7F7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341" name="Google Shape;341;p30"/>
          <p:cNvSpPr/>
          <p:nvPr/>
        </p:nvSpPr>
        <p:spPr>
          <a:xfrm>
            <a:off x="202575" y="2439150"/>
            <a:ext cx="2052600" cy="265200"/>
          </a:xfrm>
          <a:prstGeom prst="ellipse">
            <a:avLst/>
          </a:prstGeom>
          <a:noFill/>
          <a:ln cap="flat" cmpd="sng" w="28575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documents" id="346" name="Google Shape;346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5080" y="3235345"/>
            <a:ext cx="1248278" cy="1248278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31"/>
          <p:cNvSpPr txBox="1"/>
          <p:nvPr/>
        </p:nvSpPr>
        <p:spPr>
          <a:xfrm>
            <a:off x="101450" y="4483625"/>
            <a:ext cx="3590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Preprint</a:t>
            </a:r>
            <a:endParaRPr sz="2500"/>
          </a:p>
        </p:txBody>
      </p:sp>
      <p:pic>
        <p:nvPicPr>
          <p:cNvPr id="348" name="Google Shape;348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44114" y="3393346"/>
            <a:ext cx="619125" cy="733425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31"/>
          <p:cNvSpPr txBox="1"/>
          <p:nvPr/>
        </p:nvSpPr>
        <p:spPr>
          <a:xfrm>
            <a:off x="5511650" y="4483625"/>
            <a:ext cx="3590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Published paper</a:t>
            </a:r>
            <a:endParaRPr sz="2500"/>
          </a:p>
        </p:txBody>
      </p:sp>
      <p:cxnSp>
        <p:nvCxnSpPr>
          <p:cNvPr id="350" name="Google Shape;350;p31"/>
          <p:cNvCxnSpPr/>
          <p:nvPr/>
        </p:nvCxnSpPr>
        <p:spPr>
          <a:xfrm flipH="1" rot="10800000">
            <a:off x="3106275" y="3976550"/>
            <a:ext cx="2733300" cy="12300"/>
          </a:xfrm>
          <a:prstGeom prst="straightConnector1">
            <a:avLst/>
          </a:prstGeom>
          <a:noFill/>
          <a:ln cap="flat" cmpd="sng" w="19050">
            <a:solidFill>
              <a:srgbClr val="7F7F7F"/>
            </a:solidFill>
            <a:prstDash val="solid"/>
            <a:round/>
            <a:headEnd len="med" w="med" type="none"/>
            <a:tailEnd len="med" w="med" type="stealth"/>
          </a:ln>
        </p:spPr>
      </p:cxnSp>
      <p:grpSp>
        <p:nvGrpSpPr>
          <p:cNvPr id="351" name="Google Shape;351;p31"/>
          <p:cNvGrpSpPr/>
          <p:nvPr/>
        </p:nvGrpSpPr>
        <p:grpSpPr>
          <a:xfrm>
            <a:off x="152400" y="152400"/>
            <a:ext cx="8839200" cy="2916146"/>
            <a:chOff x="152400" y="152400"/>
            <a:chExt cx="8839200" cy="2916146"/>
          </a:xfrm>
        </p:grpSpPr>
        <p:pic>
          <p:nvPicPr>
            <p:cNvPr id="352" name="Google Shape;352;p3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52400" y="152400"/>
              <a:ext cx="8839200" cy="20465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3" name="Google Shape;353;p31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52400" y="2503791"/>
              <a:ext cx="8839200" cy="5647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4" name="Google Shape;354;p31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5400000">
              <a:off x="183558" y="2230346"/>
              <a:ext cx="323850" cy="2000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5" name="Google Shape;355;p31"/>
          <p:cNvSpPr/>
          <p:nvPr/>
        </p:nvSpPr>
        <p:spPr>
          <a:xfrm>
            <a:off x="202575" y="2439150"/>
            <a:ext cx="2903700" cy="514800"/>
          </a:xfrm>
          <a:prstGeom prst="ellipse">
            <a:avLst/>
          </a:prstGeom>
          <a:noFill/>
          <a:ln cap="flat" cmpd="sng" w="28575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32"/>
          <p:cNvSpPr txBox="1"/>
          <p:nvPr/>
        </p:nvSpPr>
        <p:spPr>
          <a:xfrm>
            <a:off x="4869000" y="4527900"/>
            <a:ext cx="4014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Query bioRxiv / medRxiv API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for links to published papers</a:t>
            </a:r>
            <a:endParaRPr/>
          </a:p>
        </p:txBody>
      </p:sp>
      <p:pic>
        <p:nvPicPr>
          <p:cNvPr id="361" name="Google Shape;361;p32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42000" y="1278837"/>
            <a:ext cx="3773399" cy="3192538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32"/>
          <p:cNvSpPr txBox="1"/>
          <p:nvPr/>
        </p:nvSpPr>
        <p:spPr>
          <a:xfrm>
            <a:off x="882375" y="296100"/>
            <a:ext cx="77028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Query bioRxiv / medRxiv API for links to published papers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  <p:pic>
        <p:nvPicPr>
          <p:cNvPr id="363" name="Google Shape;363;p32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47501" y="1771142"/>
            <a:ext cx="2124050" cy="5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32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574138" y="2756825"/>
            <a:ext cx="2070774" cy="61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15"/>
          <p:cNvGrpSpPr/>
          <p:nvPr/>
        </p:nvGrpSpPr>
        <p:grpSpPr>
          <a:xfrm>
            <a:off x="413437" y="1034157"/>
            <a:ext cx="8107252" cy="3684232"/>
            <a:chOff x="413437" y="1034157"/>
            <a:chExt cx="8107252" cy="3684232"/>
          </a:xfrm>
        </p:grpSpPr>
        <p:pic>
          <p:nvPicPr>
            <p:cNvPr id="72" name="Google Shape;72;p15">
              <a:hlinkClick r:id="rId3"/>
            </p:cNvPr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5958230" y="1352758"/>
              <a:ext cx="1169230" cy="11692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rio.png" id="73" name="Google Shape;73;p15">
              <a:hlinkClick r:id="rId5"/>
            </p:cNvPr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019168" y="4402387"/>
              <a:ext cx="1261188" cy="3020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4" name="Google Shape;74;p15">
              <a:hlinkClick r:id="rId7"/>
            </p:cNvPr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3780496" y="1134105"/>
              <a:ext cx="1082926" cy="4130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" name="Google Shape;75;p15">
              <a:hlinkClick r:id="rId9"/>
            </p:cNvPr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5061945" y="1175424"/>
              <a:ext cx="1463672" cy="3547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" name="Google Shape;76;p15">
              <a:hlinkClick r:id="rId11"/>
            </p:cNvPr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7260692" y="3706143"/>
              <a:ext cx="1259996" cy="4589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" name="Google Shape;77;p15">
              <a:hlinkClick r:id="rId13"/>
            </p:cNvPr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4883233" y="4389742"/>
              <a:ext cx="1041772" cy="2972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" name="Google Shape;78;p15">
              <a:hlinkClick r:id="rId15"/>
            </p:cNvPr>
            <p:cNvPicPr preferRelativeResize="0"/>
            <p:nvPr/>
          </p:nvPicPr>
          <p:blipFill rotWithShape="1">
            <a:blip r:embed="rId16">
              <a:alphaModFix/>
            </a:blip>
            <a:srcRect b="0" l="0" r="0" t="0"/>
            <a:stretch/>
          </p:blipFill>
          <p:spPr>
            <a:xfrm>
              <a:off x="6948715" y="4402387"/>
              <a:ext cx="757311" cy="2370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9" name="Google Shape;79;p15">
              <a:hlinkClick r:id="rId17"/>
            </p:cNvPr>
            <p:cNvPicPr preferRelativeResize="0"/>
            <p:nvPr/>
          </p:nvPicPr>
          <p:blipFill rotWithShape="1">
            <a:blip r:embed="rId18">
              <a:alphaModFix/>
            </a:blip>
            <a:srcRect b="0" l="0" r="0" t="0"/>
            <a:stretch/>
          </p:blipFill>
          <p:spPr>
            <a:xfrm>
              <a:off x="4104976" y="4351889"/>
              <a:ext cx="742932" cy="3664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" name="Google Shape;80;p15">
              <a:hlinkClick r:id="rId19"/>
            </p:cNvPr>
            <p:cNvPicPr preferRelativeResize="0"/>
            <p:nvPr/>
          </p:nvPicPr>
          <p:blipFill rotWithShape="1">
            <a:blip r:embed="rId20">
              <a:alphaModFix/>
            </a:blip>
            <a:srcRect b="0" l="0" r="0" t="0"/>
            <a:stretch/>
          </p:blipFill>
          <p:spPr>
            <a:xfrm>
              <a:off x="1773357" y="1757787"/>
              <a:ext cx="651257" cy="2939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gprints_TRANS.png" id="81" name="Google Shape;81;p15">
              <a:hlinkClick r:id="rId21"/>
            </p:cNvPr>
            <p:cNvPicPr preferRelativeResize="0"/>
            <p:nvPr/>
          </p:nvPicPr>
          <p:blipFill rotWithShape="1">
            <a:blip r:embed="rId22">
              <a:alphaModFix/>
            </a:blip>
            <a:srcRect b="0" l="0" r="0" t="0"/>
            <a:stretch/>
          </p:blipFill>
          <p:spPr>
            <a:xfrm>
              <a:off x="2654674" y="1629062"/>
              <a:ext cx="474653" cy="4796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ngrxiv.jpg" id="82" name="Google Shape;82;p15">
              <a:hlinkClick r:id="rId23"/>
            </p:cNvPr>
            <p:cNvPicPr preferRelativeResize="0"/>
            <p:nvPr/>
          </p:nvPicPr>
          <p:blipFill rotWithShape="1">
            <a:blip r:embed="rId24">
              <a:alphaModFix/>
            </a:blip>
            <a:srcRect b="0" l="0" r="0" t="0"/>
            <a:stretch/>
          </p:blipFill>
          <p:spPr>
            <a:xfrm>
              <a:off x="2759241" y="2277248"/>
              <a:ext cx="426529" cy="4186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researchgate-new.png" id="83" name="Google Shape;83;p15">
              <a:hlinkClick r:id="rId25"/>
            </p:cNvPr>
            <p:cNvPicPr preferRelativeResize="0"/>
            <p:nvPr/>
          </p:nvPicPr>
          <p:blipFill rotWithShape="1">
            <a:blip r:embed="rId26">
              <a:alphaModFix/>
            </a:blip>
            <a:srcRect b="0" l="0" r="0" t="0"/>
            <a:stretch/>
          </p:blipFill>
          <p:spPr>
            <a:xfrm>
              <a:off x="2654675" y="4389742"/>
              <a:ext cx="346832" cy="3147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grigiv.png" id="84" name="Google Shape;84;p15">
              <a:hlinkClick r:id="rId27"/>
            </p:cNvPr>
            <p:cNvPicPr preferRelativeResize="0"/>
            <p:nvPr/>
          </p:nvPicPr>
          <p:blipFill rotWithShape="1">
            <a:blip r:embed="rId28">
              <a:alphaModFix/>
            </a:blip>
            <a:srcRect b="0" l="0" r="0" t="0"/>
            <a:stretch/>
          </p:blipFill>
          <p:spPr>
            <a:xfrm>
              <a:off x="1627576" y="1163831"/>
              <a:ext cx="990477" cy="3579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reprints-org.png" id="85" name="Google Shape;85;p15">
              <a:hlinkClick r:id="rId29"/>
            </p:cNvPr>
            <p:cNvPicPr preferRelativeResize="0"/>
            <p:nvPr/>
          </p:nvPicPr>
          <p:blipFill rotWithShape="1">
            <a:blip r:embed="rId30">
              <a:alphaModFix/>
            </a:blip>
            <a:srcRect b="0" l="0" r="0" t="0"/>
            <a:stretch/>
          </p:blipFill>
          <p:spPr>
            <a:xfrm>
              <a:off x="6246307" y="3761665"/>
              <a:ext cx="1081063" cy="3902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bitss.png" id="86" name="Google Shape;86;p15">
              <a:hlinkClick r:id="rId31"/>
            </p:cNvPr>
            <p:cNvPicPr preferRelativeResize="0"/>
            <p:nvPr/>
          </p:nvPicPr>
          <p:blipFill rotWithShape="1">
            <a:blip r:embed="rId32">
              <a:alphaModFix/>
            </a:blip>
            <a:srcRect b="0" l="0" r="0" t="0"/>
            <a:stretch/>
          </p:blipFill>
          <p:spPr>
            <a:xfrm>
              <a:off x="6651046" y="1034157"/>
              <a:ext cx="504627" cy="5099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OSF_TRANS.png" id="87" name="Google Shape;87;p15">
              <a:hlinkClick r:id="rId33"/>
            </p:cNvPr>
            <p:cNvPicPr preferRelativeResize="0"/>
            <p:nvPr/>
          </p:nvPicPr>
          <p:blipFill rotWithShape="1">
            <a:blip r:embed="rId34">
              <a:alphaModFix/>
            </a:blip>
            <a:srcRect b="0" l="0" r="0" t="0"/>
            <a:stretch/>
          </p:blipFill>
          <p:spPr>
            <a:xfrm>
              <a:off x="3794511" y="3732511"/>
              <a:ext cx="474595" cy="4609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" name="Google Shape;88;p15">
              <a:hlinkClick r:id="rId35"/>
            </p:cNvPr>
            <p:cNvPicPr preferRelativeResize="0"/>
            <p:nvPr/>
          </p:nvPicPr>
          <p:blipFill rotWithShape="1">
            <a:blip r:embed="rId36">
              <a:alphaModFix/>
            </a:blip>
            <a:srcRect b="0" l="0" r="0" t="0"/>
            <a:stretch/>
          </p:blipFill>
          <p:spPr>
            <a:xfrm>
              <a:off x="6014673" y="2270527"/>
              <a:ext cx="1341072" cy="4245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" name="Google Shape;89;p15">
              <a:hlinkClick r:id="rId37"/>
            </p:cNvPr>
            <p:cNvPicPr preferRelativeResize="0"/>
            <p:nvPr/>
          </p:nvPicPr>
          <p:blipFill rotWithShape="1">
            <a:blip r:embed="rId38">
              <a:alphaModFix/>
            </a:blip>
            <a:srcRect b="0" l="0" r="0" t="0"/>
            <a:stretch/>
          </p:blipFill>
          <p:spPr>
            <a:xfrm>
              <a:off x="4326870" y="3740192"/>
              <a:ext cx="922051" cy="4455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0" name="Google Shape;90;p15">
              <a:hlinkClick r:id="rId39"/>
            </p:cNvPr>
            <p:cNvPicPr preferRelativeResize="0"/>
            <p:nvPr/>
          </p:nvPicPr>
          <p:blipFill rotWithShape="1">
            <a:blip r:embed="rId40">
              <a:alphaModFix/>
            </a:blip>
            <a:srcRect b="0" l="0" r="0" t="0"/>
            <a:stretch/>
          </p:blipFill>
          <p:spPr>
            <a:xfrm>
              <a:off x="1526886" y="3757105"/>
              <a:ext cx="1437914" cy="3531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1" name="Google Shape;91;p15">
              <a:hlinkClick r:id="rId41"/>
            </p:cNvPr>
            <p:cNvPicPr preferRelativeResize="0"/>
            <p:nvPr/>
          </p:nvPicPr>
          <p:blipFill rotWithShape="1">
            <a:blip r:embed="rId42">
              <a:alphaModFix/>
            </a:blip>
            <a:srcRect b="0" l="0" r="0" t="0"/>
            <a:stretch/>
          </p:blipFill>
          <p:spPr>
            <a:xfrm>
              <a:off x="413437" y="1667840"/>
              <a:ext cx="1222339" cy="484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" name="Google Shape;92;p15">
              <a:hlinkClick r:id="rId43"/>
            </p:cNvPr>
            <p:cNvPicPr preferRelativeResize="0"/>
            <p:nvPr/>
          </p:nvPicPr>
          <p:blipFill rotWithShape="1">
            <a:blip r:embed="rId44">
              <a:alphaModFix/>
            </a:blip>
            <a:srcRect b="0" l="0" r="0" t="0"/>
            <a:stretch/>
          </p:blipFill>
          <p:spPr>
            <a:xfrm>
              <a:off x="5163842" y="3058194"/>
              <a:ext cx="922052" cy="3825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" name="Google Shape;93;p15"/>
            <p:cNvPicPr preferRelativeResize="0"/>
            <p:nvPr/>
          </p:nvPicPr>
          <p:blipFill rotWithShape="1">
            <a:blip r:embed="rId45">
              <a:alphaModFix/>
            </a:blip>
            <a:srcRect b="0" l="0" r="0" t="0"/>
            <a:stretch/>
          </p:blipFill>
          <p:spPr>
            <a:xfrm>
              <a:off x="5906942" y="4375571"/>
              <a:ext cx="1041772" cy="3102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" name="Google Shape;94;p15">
              <a:hlinkClick r:id="rId46"/>
            </p:cNvPr>
            <p:cNvPicPr preferRelativeResize="0"/>
            <p:nvPr/>
          </p:nvPicPr>
          <p:blipFill rotWithShape="1">
            <a:blip r:embed="rId47">
              <a:alphaModFix/>
            </a:blip>
            <a:srcRect b="0" l="0" r="0" t="0"/>
            <a:stretch/>
          </p:blipFill>
          <p:spPr>
            <a:xfrm>
              <a:off x="418668" y="4317323"/>
              <a:ext cx="1105446" cy="3625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" name="Google Shape;95;p15">
              <a:hlinkClick r:id="rId48"/>
            </p:cNvPr>
            <p:cNvPicPr preferRelativeResize="0"/>
            <p:nvPr/>
          </p:nvPicPr>
          <p:blipFill rotWithShape="1">
            <a:blip r:embed="rId49">
              <a:alphaModFix/>
            </a:blip>
            <a:srcRect b="0" l="0" r="0" t="0"/>
            <a:stretch/>
          </p:blipFill>
          <p:spPr>
            <a:xfrm>
              <a:off x="3019168" y="3758861"/>
              <a:ext cx="752013" cy="3495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6" name="Google Shape;96;p15">
              <a:hlinkClick r:id="rId50"/>
            </p:cNvPr>
            <p:cNvPicPr preferRelativeResize="0"/>
            <p:nvPr/>
          </p:nvPicPr>
          <p:blipFill rotWithShape="1">
            <a:blip r:embed="rId51">
              <a:alphaModFix/>
            </a:blip>
            <a:srcRect b="0" l="0" r="0" t="0"/>
            <a:stretch/>
          </p:blipFill>
          <p:spPr>
            <a:xfrm>
              <a:off x="1712881" y="2336005"/>
              <a:ext cx="794293" cy="3590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" name="Google Shape;97;p15">
              <a:hlinkClick r:id="rId52"/>
            </p:cNvPr>
            <p:cNvPicPr preferRelativeResize="0"/>
            <p:nvPr/>
          </p:nvPicPr>
          <p:blipFill rotWithShape="1">
            <a:blip r:embed="rId53">
              <a:alphaModFix/>
            </a:blip>
            <a:srcRect b="0" l="0" r="0" t="0"/>
            <a:stretch/>
          </p:blipFill>
          <p:spPr>
            <a:xfrm>
              <a:off x="1327123" y="3009763"/>
              <a:ext cx="782905" cy="4104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8" name="Google Shape;98;p15">
              <a:hlinkClick r:id="rId54"/>
            </p:cNvPr>
            <p:cNvPicPr preferRelativeResize="0"/>
            <p:nvPr/>
          </p:nvPicPr>
          <p:blipFill rotWithShape="1">
            <a:blip r:embed="rId55">
              <a:alphaModFix/>
            </a:blip>
            <a:srcRect b="0" l="0" r="0" t="0"/>
            <a:stretch/>
          </p:blipFill>
          <p:spPr>
            <a:xfrm>
              <a:off x="7185488" y="1714633"/>
              <a:ext cx="1131581" cy="312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15">
              <a:hlinkClick r:id="rId56"/>
            </p:cNvPr>
            <p:cNvPicPr preferRelativeResize="0"/>
            <p:nvPr/>
          </p:nvPicPr>
          <p:blipFill rotWithShape="1">
            <a:blip r:embed="rId57">
              <a:alphaModFix/>
            </a:blip>
            <a:srcRect b="0" l="0" r="0" t="0"/>
            <a:stretch/>
          </p:blipFill>
          <p:spPr>
            <a:xfrm>
              <a:off x="7555985" y="2277248"/>
              <a:ext cx="871853" cy="40492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" name="Google Shape;100;p15">
              <a:hlinkClick r:id="rId58"/>
            </p:cNvPr>
            <p:cNvPicPr preferRelativeResize="0"/>
            <p:nvPr/>
          </p:nvPicPr>
          <p:blipFill rotWithShape="1">
            <a:blip r:embed="rId59">
              <a:alphaModFix/>
            </a:blip>
            <a:srcRect b="0" l="0" r="0" t="0"/>
            <a:stretch/>
          </p:blipFill>
          <p:spPr>
            <a:xfrm>
              <a:off x="516440" y="3017528"/>
              <a:ext cx="667410" cy="3730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15">
              <a:hlinkClick r:id="rId60"/>
            </p:cNvPr>
            <p:cNvPicPr preferRelativeResize="0"/>
            <p:nvPr/>
          </p:nvPicPr>
          <p:blipFill rotWithShape="1">
            <a:blip r:embed="rId61">
              <a:alphaModFix/>
            </a:blip>
            <a:srcRect b="0" l="0" r="0" t="0"/>
            <a:stretch/>
          </p:blipFill>
          <p:spPr>
            <a:xfrm>
              <a:off x="2705350" y="1087288"/>
              <a:ext cx="784521" cy="4616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" name="Google Shape;102;p15">
              <a:hlinkClick r:id="rId62"/>
            </p:cNvPr>
            <p:cNvPicPr preferRelativeResize="0"/>
            <p:nvPr/>
          </p:nvPicPr>
          <p:blipFill rotWithShape="1">
            <a:blip r:embed="rId63">
              <a:alphaModFix/>
            </a:blip>
            <a:srcRect b="0" l="0" r="0" t="0"/>
            <a:stretch/>
          </p:blipFill>
          <p:spPr>
            <a:xfrm>
              <a:off x="4408274" y="1700647"/>
              <a:ext cx="1478032" cy="3453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3" name="Google Shape;103;p15">
              <a:hlinkClick r:id="rId64"/>
            </p:cNvPr>
            <p:cNvPicPr preferRelativeResize="0"/>
            <p:nvPr/>
          </p:nvPicPr>
          <p:blipFill rotWithShape="1">
            <a:blip r:embed="rId65">
              <a:alphaModFix/>
            </a:blip>
            <a:srcRect b="0" l="0" r="0" t="0"/>
            <a:stretch/>
          </p:blipFill>
          <p:spPr>
            <a:xfrm>
              <a:off x="7726971" y="4381923"/>
              <a:ext cx="744785" cy="2979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4" name="Google Shape;104;p15">
              <a:hlinkClick r:id="rId66"/>
            </p:cNvPr>
            <p:cNvPicPr preferRelativeResize="0"/>
            <p:nvPr/>
          </p:nvPicPr>
          <p:blipFill rotWithShape="1">
            <a:blip r:embed="rId67">
              <a:alphaModFix/>
            </a:blip>
            <a:srcRect b="0" l="0" r="0" t="0"/>
            <a:stretch/>
          </p:blipFill>
          <p:spPr>
            <a:xfrm>
              <a:off x="4618846" y="2319738"/>
              <a:ext cx="1203362" cy="3650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" name="Google Shape;105;p15">
              <a:hlinkClick r:id="rId68"/>
            </p:cNvPr>
            <p:cNvPicPr preferRelativeResize="0"/>
            <p:nvPr/>
          </p:nvPicPr>
          <p:blipFill rotWithShape="1">
            <a:blip r:embed="rId69">
              <a:alphaModFix/>
            </a:blip>
            <a:srcRect b="0" l="0" r="0" t="0"/>
            <a:stretch/>
          </p:blipFill>
          <p:spPr>
            <a:xfrm>
              <a:off x="3304031" y="1691610"/>
              <a:ext cx="934300" cy="3713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6" name="Google Shape;106;p15"/>
            <p:cNvPicPr preferRelativeResize="0"/>
            <p:nvPr/>
          </p:nvPicPr>
          <p:blipFill rotWithShape="1">
            <a:blip r:embed="rId70">
              <a:alphaModFix/>
            </a:blip>
            <a:srcRect b="0" l="0" r="0" t="0"/>
            <a:stretch/>
          </p:blipFill>
          <p:spPr>
            <a:xfrm>
              <a:off x="3346913" y="2366661"/>
              <a:ext cx="1134921" cy="260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7" name="Google Shape;107;p15">
              <a:hlinkClick r:id="rId71"/>
            </p:cNvPr>
            <p:cNvPicPr preferRelativeResize="0"/>
            <p:nvPr/>
          </p:nvPicPr>
          <p:blipFill rotWithShape="1">
            <a:blip r:embed="rId72">
              <a:alphaModFix/>
            </a:blip>
            <a:srcRect b="0" l="0" r="0" t="0"/>
            <a:stretch/>
          </p:blipFill>
          <p:spPr>
            <a:xfrm>
              <a:off x="479275" y="1088293"/>
              <a:ext cx="1149305" cy="4616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5">
              <a:hlinkClick r:id="rId73"/>
            </p:cNvPr>
            <p:cNvPicPr preferRelativeResize="0"/>
            <p:nvPr/>
          </p:nvPicPr>
          <p:blipFill rotWithShape="1">
            <a:blip r:embed="rId74">
              <a:alphaModFix/>
            </a:blip>
            <a:srcRect b="0" l="0" r="0" t="0"/>
            <a:stretch/>
          </p:blipFill>
          <p:spPr>
            <a:xfrm>
              <a:off x="6286678" y="3044637"/>
              <a:ext cx="706121" cy="3674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15">
              <a:hlinkClick r:id="rId75"/>
            </p:cNvPr>
            <p:cNvPicPr preferRelativeResize="0"/>
            <p:nvPr/>
          </p:nvPicPr>
          <p:blipFill rotWithShape="1">
            <a:blip r:embed="rId76">
              <a:alphaModFix/>
            </a:blip>
            <a:srcRect b="0" l="0" r="0" t="0"/>
            <a:stretch/>
          </p:blipFill>
          <p:spPr>
            <a:xfrm>
              <a:off x="516440" y="3740192"/>
              <a:ext cx="941139" cy="3559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0" name="Google Shape;110;p15">
              <a:hlinkClick r:id="rId77"/>
            </p:cNvPr>
            <p:cNvPicPr preferRelativeResize="0"/>
            <p:nvPr/>
          </p:nvPicPr>
          <p:blipFill rotWithShape="1">
            <a:blip r:embed="rId78">
              <a:alphaModFix/>
            </a:blip>
            <a:srcRect b="0" l="0" r="0" t="0"/>
            <a:stretch/>
          </p:blipFill>
          <p:spPr>
            <a:xfrm>
              <a:off x="5306686" y="3755896"/>
              <a:ext cx="974191" cy="4141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5">
              <a:hlinkClick r:id="rId79"/>
            </p:cNvPr>
            <p:cNvPicPr preferRelativeResize="0"/>
            <p:nvPr/>
          </p:nvPicPr>
          <p:blipFill rotWithShape="1">
            <a:blip r:embed="rId80">
              <a:alphaModFix/>
            </a:blip>
            <a:srcRect b="0" l="0" r="0" t="0"/>
            <a:stretch/>
          </p:blipFill>
          <p:spPr>
            <a:xfrm>
              <a:off x="7260692" y="1061332"/>
              <a:ext cx="1154278" cy="3807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2" name="Google Shape;112;p15">
              <a:hlinkClick r:id="rId81"/>
            </p:cNvPr>
            <p:cNvPicPr preferRelativeResize="0"/>
            <p:nvPr/>
          </p:nvPicPr>
          <p:blipFill rotWithShape="1">
            <a:blip r:embed="rId82">
              <a:alphaModFix/>
            </a:blip>
            <a:srcRect b="0" l="0" r="0" t="0"/>
            <a:stretch/>
          </p:blipFill>
          <p:spPr>
            <a:xfrm>
              <a:off x="4427195" y="2967763"/>
              <a:ext cx="535891" cy="5358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15">
              <a:hlinkClick r:id="rId83"/>
            </p:cNvPr>
            <p:cNvPicPr preferRelativeResize="0"/>
            <p:nvPr/>
          </p:nvPicPr>
          <p:blipFill rotWithShape="1">
            <a:blip r:embed="rId84">
              <a:alphaModFix/>
            </a:blip>
            <a:srcRect b="0" l="0" r="0" t="0"/>
            <a:stretch/>
          </p:blipFill>
          <p:spPr>
            <a:xfrm>
              <a:off x="7135010" y="3049171"/>
              <a:ext cx="1272431" cy="378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descr="Home | Research Square" id="114" name="Google Shape;114;p15"/>
            <p:cNvSpPr/>
            <p:nvPr/>
          </p:nvSpPr>
          <p:spPr>
            <a:xfrm>
              <a:off x="4457700" y="2152650"/>
              <a:ext cx="228600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15" name="Google Shape;115;p15">
              <a:hlinkClick r:id="rId85"/>
            </p:cNvPr>
            <p:cNvPicPr preferRelativeResize="0"/>
            <p:nvPr/>
          </p:nvPicPr>
          <p:blipFill rotWithShape="1">
            <a:blip r:embed="rId86">
              <a:alphaModFix/>
            </a:blip>
            <a:srcRect b="0" l="0" r="0" t="0"/>
            <a:stretch/>
          </p:blipFill>
          <p:spPr>
            <a:xfrm>
              <a:off x="1610570" y="4380538"/>
              <a:ext cx="984739" cy="3117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15">
              <a:hlinkClick r:id="rId87"/>
            </p:cNvPr>
            <p:cNvPicPr preferRelativeResize="0"/>
            <p:nvPr/>
          </p:nvPicPr>
          <p:blipFill rotWithShape="1">
            <a:blip r:embed="rId88">
              <a:alphaModFix/>
            </a:blip>
            <a:srcRect b="0" l="0" r="0" t="0"/>
            <a:stretch/>
          </p:blipFill>
          <p:spPr>
            <a:xfrm>
              <a:off x="3375124" y="3075479"/>
              <a:ext cx="1041775" cy="262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5">
              <a:hlinkClick r:id="rId89"/>
            </p:cNvPr>
            <p:cNvPicPr preferRelativeResize="0"/>
            <p:nvPr/>
          </p:nvPicPr>
          <p:blipFill rotWithShape="1">
            <a:blip r:embed="rId90">
              <a:alphaModFix/>
            </a:blip>
            <a:srcRect b="0" l="0" r="0" t="0"/>
            <a:stretch/>
          </p:blipFill>
          <p:spPr>
            <a:xfrm>
              <a:off x="503793" y="2311865"/>
              <a:ext cx="988765" cy="3807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" name="Google Shape;118;p15">
              <a:hlinkClick r:id="rId91"/>
            </p:cNvPr>
            <p:cNvPicPr preferRelativeResize="0"/>
            <p:nvPr/>
          </p:nvPicPr>
          <p:blipFill>
            <a:blip r:embed="rId92">
              <a:alphaModFix/>
            </a:blip>
            <a:stretch>
              <a:fillRect/>
            </a:stretch>
          </p:blipFill>
          <p:spPr>
            <a:xfrm>
              <a:off x="2169750" y="3053714"/>
              <a:ext cx="1169225" cy="36318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9" name="Google Shape;119;p15"/>
          <p:cNvSpPr txBox="1"/>
          <p:nvPr/>
        </p:nvSpPr>
        <p:spPr>
          <a:xfrm>
            <a:off x="479275" y="296100"/>
            <a:ext cx="81183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Preprints -  </a:t>
            </a: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integral part of the way research is communicated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3"/>
          <p:cNvSpPr txBox="1"/>
          <p:nvPr/>
        </p:nvSpPr>
        <p:spPr>
          <a:xfrm>
            <a:off x="1325550" y="296100"/>
            <a:ext cx="65139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Links to published papers in Crossref metadata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or on preprint server 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  <p:pic>
        <p:nvPicPr>
          <p:cNvPr id="370" name="Google Shape;37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1800" y="1115700"/>
            <a:ext cx="7969777" cy="3984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73250" y="2417063"/>
            <a:ext cx="1932750" cy="91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34"/>
          <p:cNvSpPr txBox="1"/>
          <p:nvPr/>
        </p:nvSpPr>
        <p:spPr>
          <a:xfrm>
            <a:off x="5457225" y="1040675"/>
            <a:ext cx="3590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222222"/>
                </a:solidFill>
                <a:highlight>
                  <a:srgbClr val="FFFFFF"/>
                </a:highlight>
              </a:rPr>
              <a:t>bioRxiv (n= 3675)</a:t>
            </a:r>
            <a:endParaRPr/>
          </a:p>
        </p:txBody>
      </p:sp>
      <p:pic>
        <p:nvPicPr>
          <p:cNvPr id="377" name="Google Shape;37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57416" y="4104250"/>
            <a:ext cx="2861208" cy="874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600" y="1324800"/>
            <a:ext cx="4482002" cy="2700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90613" y="4100513"/>
            <a:ext cx="2861999" cy="878652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34"/>
          <p:cNvSpPr txBox="1"/>
          <p:nvPr/>
        </p:nvSpPr>
        <p:spPr>
          <a:xfrm>
            <a:off x="885225" y="1040675"/>
            <a:ext cx="3590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222222"/>
                </a:solidFill>
                <a:highlight>
                  <a:srgbClr val="FFFFFF"/>
                </a:highlight>
              </a:rPr>
              <a:t>medRxiv (n= 11713)</a:t>
            </a:r>
            <a:endParaRPr/>
          </a:p>
        </p:txBody>
      </p:sp>
      <p:pic>
        <p:nvPicPr>
          <p:cNvPr id="381" name="Google Shape;381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39800" y="1310400"/>
            <a:ext cx="4400230" cy="270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34"/>
          <p:cNvSpPr txBox="1"/>
          <p:nvPr/>
        </p:nvSpPr>
        <p:spPr>
          <a:xfrm>
            <a:off x="1325550" y="296100"/>
            <a:ext cx="65139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Links to published papers in Crossref metadata 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Google Shape;387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90437" y="1363513"/>
            <a:ext cx="5357424" cy="3004326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Google Shape;39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90437" y="1363513"/>
            <a:ext cx="5357424" cy="3004326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93" name="Google Shape;393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5725" y="306025"/>
            <a:ext cx="2699201" cy="60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61423" y="306025"/>
            <a:ext cx="2473850" cy="60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40827" y="306025"/>
            <a:ext cx="2797848" cy="601975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36"/>
          <p:cNvSpPr txBox="1"/>
          <p:nvPr/>
        </p:nvSpPr>
        <p:spPr>
          <a:xfrm>
            <a:off x="452850" y="4444050"/>
            <a:ext cx="84858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>
                <a:solidFill>
                  <a:srgbClr val="222222"/>
                </a:solidFill>
                <a:highlight>
                  <a:schemeClr val="lt1"/>
                </a:highlight>
              </a:rPr>
              <a:t>Other platforms </a:t>
            </a:r>
            <a:r>
              <a:rPr lang="en-GB" sz="1700">
                <a:solidFill>
                  <a:srgbClr val="222222"/>
                </a:solidFill>
                <a:highlight>
                  <a:schemeClr val="lt1"/>
                </a:highlight>
              </a:rPr>
              <a:t>make use of information from Crossref </a:t>
            </a:r>
            <a:endParaRPr sz="1700">
              <a:solidFill>
                <a:srgbClr val="222222"/>
              </a:solidFill>
              <a:highlight>
                <a:schemeClr val="lt1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>
                <a:solidFill>
                  <a:srgbClr val="222222"/>
                </a:solidFill>
                <a:highlight>
                  <a:schemeClr val="lt1"/>
                </a:highlight>
              </a:rPr>
              <a:t>and/or </a:t>
            </a:r>
            <a:r>
              <a:rPr lang="en-GB" sz="1700">
                <a:solidFill>
                  <a:srgbClr val="222222"/>
                </a:solidFill>
                <a:highlight>
                  <a:schemeClr val="lt1"/>
                </a:highlight>
              </a:rPr>
              <a:t>perform their own detection</a:t>
            </a:r>
            <a:r>
              <a:rPr lang="en-GB" sz="1700">
                <a:solidFill>
                  <a:srgbClr val="222222"/>
                </a:solidFill>
                <a:highlight>
                  <a:schemeClr val="lt1"/>
                </a:highlight>
              </a:rPr>
              <a:t> </a:t>
            </a:r>
            <a:r>
              <a:rPr lang="en-GB" sz="1700">
                <a:solidFill>
                  <a:srgbClr val="222222"/>
                </a:solidFill>
                <a:highlight>
                  <a:schemeClr val="lt1"/>
                </a:highlight>
              </a:rPr>
              <a:t>of links between preprints and published papers </a:t>
            </a:r>
            <a:r>
              <a:rPr lang="en-GB" sz="1700">
                <a:solidFill>
                  <a:srgbClr val="222222"/>
                </a:solidFill>
                <a:highlight>
                  <a:schemeClr val="lt1"/>
                </a:highlight>
              </a:rPr>
              <a:t>.</a:t>
            </a:r>
            <a:endParaRPr sz="13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Google Shape;40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350" y="1295400"/>
            <a:ext cx="4058325" cy="3059999"/>
          </a:xfrm>
          <a:prstGeom prst="rect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02" name="Google Shape;402;p37"/>
          <p:cNvSpPr txBox="1"/>
          <p:nvPr/>
        </p:nvSpPr>
        <p:spPr>
          <a:xfrm>
            <a:off x="473775" y="4673050"/>
            <a:ext cx="4025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4"/>
              </a:rPr>
              <a:t>http://doi.org/10.1101.</a:t>
            </a:r>
            <a:r>
              <a:rPr lang="en-GB" u="sng">
                <a:solidFill>
                  <a:schemeClr val="hlink"/>
                </a:solidFill>
                <a:hlinkClick r:id="rId5"/>
              </a:rPr>
              <a:t>2020.09.04.20188771</a:t>
            </a:r>
            <a:endParaRPr/>
          </a:p>
        </p:txBody>
      </p:sp>
      <p:sp>
        <p:nvSpPr>
          <p:cNvPr id="403" name="Google Shape;403;p37"/>
          <p:cNvSpPr txBox="1"/>
          <p:nvPr/>
        </p:nvSpPr>
        <p:spPr>
          <a:xfrm>
            <a:off x="5045775" y="4673050"/>
            <a:ext cx="4025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6"/>
              </a:rPr>
              <a:t>http://doi.org/</a:t>
            </a:r>
            <a:r>
              <a:rPr lang="en-GB" u="sng">
                <a:solidFill>
                  <a:schemeClr val="hlink"/>
                </a:solidFill>
                <a:hlinkClick r:id="rId7"/>
              </a:rPr>
              <a:t>10.1007/s11192-021-03900-7</a:t>
            </a:r>
            <a:endParaRPr/>
          </a:p>
        </p:txBody>
      </p:sp>
      <p:pic>
        <p:nvPicPr>
          <p:cNvPr id="404" name="Google Shape;404;p3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55950" y="1295400"/>
            <a:ext cx="4341376" cy="3059999"/>
          </a:xfrm>
          <a:prstGeom prst="rect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05" name="Google Shape;405;p37"/>
          <p:cNvSpPr txBox="1"/>
          <p:nvPr/>
        </p:nvSpPr>
        <p:spPr>
          <a:xfrm>
            <a:off x="869950" y="296100"/>
            <a:ext cx="73923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Similarity-based detection of preprint - publication links</a:t>
            </a: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 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38"/>
          <p:cNvSpPr txBox="1"/>
          <p:nvPr/>
        </p:nvSpPr>
        <p:spPr>
          <a:xfrm>
            <a:off x="1630350" y="1362900"/>
            <a:ext cx="65139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rgbClr val="222222"/>
                </a:solidFill>
                <a:highlight>
                  <a:schemeClr val="lt1"/>
                </a:highlight>
              </a:rPr>
              <a:t>Open metadata</a:t>
            </a:r>
            <a:endParaRPr b="1" sz="2500"/>
          </a:p>
        </p:txBody>
      </p:sp>
      <p:sp>
        <p:nvSpPr>
          <p:cNvPr id="411" name="Google Shape;411;p38"/>
          <p:cNvSpPr txBox="1"/>
          <p:nvPr/>
        </p:nvSpPr>
        <p:spPr>
          <a:xfrm>
            <a:off x="1504400" y="1793175"/>
            <a:ext cx="70536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800"/>
              <a:t>no restrictions on use and reuse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800"/>
              <a:t>available for other system to integrate and build upon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800"/>
              <a:t>provenance and persistence</a:t>
            </a:r>
            <a:endParaRPr sz="1800"/>
          </a:p>
        </p:txBody>
      </p:sp>
      <p:sp>
        <p:nvSpPr>
          <p:cNvPr id="412" name="Google Shape;412;p38"/>
          <p:cNvSpPr txBox="1"/>
          <p:nvPr/>
        </p:nvSpPr>
        <p:spPr>
          <a:xfrm>
            <a:off x="869950" y="3725100"/>
            <a:ext cx="73923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Centralized or distributed ?</a:t>
            </a: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 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Google Shape;417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628650"/>
            <a:ext cx="8839199" cy="3297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39"/>
          <p:cNvSpPr txBox="1"/>
          <p:nvPr/>
        </p:nvSpPr>
        <p:spPr>
          <a:xfrm>
            <a:off x="869950" y="3877500"/>
            <a:ext cx="73923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50">
                <a:solidFill>
                  <a:srgbClr val="333333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based on W3C Linked Data Notifications (LDN)</a:t>
            </a:r>
            <a:endParaRPr sz="2500"/>
          </a:p>
        </p:txBody>
      </p:sp>
      <p:sp>
        <p:nvSpPr>
          <p:cNvPr id="419" name="Google Shape;419;p39"/>
          <p:cNvSpPr txBox="1"/>
          <p:nvPr/>
        </p:nvSpPr>
        <p:spPr>
          <a:xfrm>
            <a:off x="1052725" y="4646550"/>
            <a:ext cx="729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4"/>
              </a:rPr>
              <a:t>https://www.coar-repositories.org/notify-repository-and-services-interoperability-project/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40"/>
          <p:cNvSpPr txBox="1"/>
          <p:nvPr/>
        </p:nvSpPr>
        <p:spPr>
          <a:xfrm>
            <a:off x="293000" y="2324650"/>
            <a:ext cx="85392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>
                <a:solidFill>
                  <a:srgbClr val="666666"/>
                </a:solidFill>
              </a:rPr>
              <a:t>Links from preprints to published papers </a:t>
            </a:r>
            <a:br>
              <a:rPr b="1" lang="en-GB" sz="3000">
                <a:solidFill>
                  <a:srgbClr val="666666"/>
                </a:solidFill>
              </a:rPr>
            </a:br>
            <a:r>
              <a:rPr b="1" lang="en-GB" sz="3000">
                <a:solidFill>
                  <a:srgbClr val="666666"/>
                </a:solidFill>
              </a:rPr>
              <a:t>in preprint metadata</a:t>
            </a:r>
            <a:endParaRPr b="1" sz="3000">
              <a:solidFill>
                <a:srgbClr val="666666"/>
              </a:solidFill>
            </a:endParaRPr>
          </a:p>
        </p:txBody>
      </p:sp>
      <p:sp>
        <p:nvSpPr>
          <p:cNvPr id="425" name="Google Shape;425;p40"/>
          <p:cNvSpPr txBox="1"/>
          <p:nvPr/>
        </p:nvSpPr>
        <p:spPr>
          <a:xfrm>
            <a:off x="1199575" y="3383275"/>
            <a:ext cx="67344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222222"/>
                </a:solidFill>
                <a:highlight>
                  <a:srgbClr val="FFFFFF"/>
                </a:highlight>
              </a:rPr>
              <a:t>Bianca Kramer, Utrecht University Library</a:t>
            </a:r>
            <a:endParaRPr sz="16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222222"/>
                </a:solidFill>
                <a:highlight>
                  <a:schemeClr val="lt1"/>
                </a:highlight>
              </a:rPr>
              <a:t>ISSI 2021 - 18th Conference on Scientometrics and Informetrics</a:t>
            </a:r>
            <a:endParaRPr sz="1600">
              <a:solidFill>
                <a:srgbClr val="222222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222222"/>
              </a:solidFill>
              <a:highlight>
                <a:schemeClr val="lt1"/>
              </a:highlight>
            </a:endParaRPr>
          </a:p>
        </p:txBody>
      </p:sp>
      <p:pic>
        <p:nvPicPr>
          <p:cNvPr id="426" name="Google Shape;42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4396" y="4604728"/>
            <a:ext cx="807783" cy="2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4137" y="4450000"/>
            <a:ext cx="930938" cy="5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61150" y="12400"/>
            <a:ext cx="4348462" cy="2312249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40"/>
          <p:cNvSpPr txBox="1"/>
          <p:nvPr/>
        </p:nvSpPr>
        <p:spPr>
          <a:xfrm>
            <a:off x="2090750" y="4014150"/>
            <a:ext cx="52839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contact: 	</a:t>
            </a:r>
            <a:r>
              <a:rPr lang="en-GB" sz="1200" u="sng">
                <a:solidFill>
                  <a:schemeClr val="hlink"/>
                </a:solidFill>
                <a:hlinkClick r:id="rId6"/>
              </a:rPr>
              <a:t>b.m.r.kramer@uu.nl</a:t>
            </a:r>
            <a:r>
              <a:rPr lang="en-GB" sz="1200"/>
              <a:t> / </a:t>
            </a:r>
            <a:r>
              <a:rPr lang="en-GB" sz="1200" u="sng">
                <a:solidFill>
                  <a:schemeClr val="hlink"/>
                </a:solidFill>
                <a:hlinkClick r:id="rId7"/>
              </a:rPr>
              <a:t>@MsPhelps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presentation: </a:t>
            </a:r>
            <a:r>
              <a:rPr lang="en-GB" sz="1200" u="sng">
                <a:solidFill>
                  <a:schemeClr val="hlink"/>
                </a:solidFill>
                <a:hlinkClick r:id="rId8"/>
              </a:rPr>
              <a:t>https://doi.org/10.5281/zenodo.4765963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</a:rPr>
              <a:t>conference paper: </a:t>
            </a:r>
            <a:r>
              <a:rPr lang="en-GB" sz="1200" u="sng">
                <a:solidFill>
                  <a:schemeClr val="accent5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https:/doi.org/10.5281/zenodo.5090061 </a:t>
            </a:r>
            <a:br>
              <a:rPr lang="en-GB" sz="1200"/>
            </a:br>
            <a:r>
              <a:rPr lang="en-GB" sz="1200">
                <a:solidFill>
                  <a:schemeClr val="dk1"/>
                </a:solidFill>
              </a:rPr>
              <a:t>data/code: 	</a:t>
            </a:r>
            <a:r>
              <a:rPr lang="en-GB" sz="1200" u="sng">
                <a:solidFill>
                  <a:schemeClr val="accent5"/>
                </a:solidFill>
                <a:highlight>
                  <a:schemeClr val="lt1"/>
                </a:highlight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https://github.com/bmkramer/covid19_preprints_published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6"/>
          <p:cNvSpPr txBox="1"/>
          <p:nvPr/>
        </p:nvSpPr>
        <p:spPr>
          <a:xfrm>
            <a:off x="2277825" y="4496875"/>
            <a:ext cx="435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https://github.com/nicholasmfraser/covid19_preprints</a:t>
            </a:r>
            <a:endParaRPr/>
          </a:p>
        </p:txBody>
      </p:sp>
      <p:sp>
        <p:nvSpPr>
          <p:cNvPr id="125" name="Google Shape;125;p16"/>
          <p:cNvSpPr txBox="1"/>
          <p:nvPr/>
        </p:nvSpPr>
        <p:spPr>
          <a:xfrm>
            <a:off x="894775" y="120300"/>
            <a:ext cx="67344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</a:rPr>
              <a:t>Corpus: COVID19-related preprints per week </a:t>
            </a:r>
            <a:br>
              <a:rPr lang="en-GB" sz="2200">
                <a:solidFill>
                  <a:srgbClr val="222222"/>
                </a:solidFill>
              </a:rPr>
            </a:br>
            <a:r>
              <a:rPr lang="en-GB" sz="1600">
                <a:solidFill>
                  <a:srgbClr val="222222"/>
                </a:solidFill>
              </a:rPr>
              <a:t>(up to 2021-04-11)</a:t>
            </a:r>
            <a:r>
              <a:rPr lang="en-GB" sz="2000">
                <a:solidFill>
                  <a:srgbClr val="222222"/>
                </a:solidFill>
              </a:rPr>
              <a:t> </a:t>
            </a:r>
            <a:endParaRPr sz="2300"/>
          </a:p>
        </p:txBody>
      </p:sp>
      <p:pic>
        <p:nvPicPr>
          <p:cNvPr id="126" name="Google Shape;12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939900"/>
            <a:ext cx="8839204" cy="35132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7"/>
          <p:cNvSpPr txBox="1"/>
          <p:nvPr/>
        </p:nvSpPr>
        <p:spPr>
          <a:xfrm>
            <a:off x="1325550" y="296100"/>
            <a:ext cx="65139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Preprint servers</a:t>
            </a: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 </a:t>
            </a:r>
            <a:b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</a:br>
            <a:endParaRPr sz="2500"/>
          </a:p>
        </p:txBody>
      </p:sp>
      <p:sp>
        <p:nvSpPr>
          <p:cNvPr id="132" name="Google Shape;132;p17"/>
          <p:cNvSpPr txBox="1"/>
          <p:nvPr/>
        </p:nvSpPr>
        <p:spPr>
          <a:xfrm>
            <a:off x="894800" y="726375"/>
            <a:ext cx="70536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45720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/>
              <a:t>disciplinary / regional / linked to publisher</a:t>
            </a:r>
            <a:endParaRPr sz="1800"/>
          </a:p>
          <a:p>
            <a:pPr indent="0" lvl="0" marL="45720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/>
              <a:t>owned</a:t>
            </a:r>
            <a:r>
              <a:rPr lang="en-GB" sz="1800"/>
              <a:t> by (commercial) publisher / community-governed</a:t>
            </a:r>
            <a:endParaRPr sz="1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133" name="Google Shape;133;p1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724" y="2590459"/>
            <a:ext cx="1272450" cy="308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7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2885" y="3088921"/>
            <a:ext cx="1272431" cy="378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03800" y="2580025"/>
            <a:ext cx="1339425" cy="63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7">
            <a:hlinkClick r:id="rId8"/>
          </p:cNvPr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39092" y="4353843"/>
            <a:ext cx="1259996" cy="458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7">
            <a:hlinkClick r:id="rId10"/>
          </p:cNvPr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29008" y="3992592"/>
            <a:ext cx="1041772" cy="29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527600" y="4075100"/>
            <a:ext cx="1339425" cy="5050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prints-org.png" id="139" name="Google Shape;139;p17">
            <a:hlinkClick r:id="rId13"/>
          </p:cNvPr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3239699" y="2379377"/>
            <a:ext cx="1282700" cy="462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7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5061012" y="2232650"/>
            <a:ext cx="966188" cy="63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7">
            <a:hlinkClick r:id="rId16"/>
          </p:cNvPr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3357926" y="3074377"/>
            <a:ext cx="1275135" cy="40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7">
            <a:hlinkClick r:id="rId18"/>
          </p:cNvPr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3290701" y="3836375"/>
            <a:ext cx="985345" cy="30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7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3284516" y="4458800"/>
            <a:ext cx="1592284" cy="2972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4" name="Google Shape;144;p17"/>
          <p:cNvCxnSpPr/>
          <p:nvPr/>
        </p:nvCxnSpPr>
        <p:spPr>
          <a:xfrm>
            <a:off x="3097613" y="2154400"/>
            <a:ext cx="19500" cy="2766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5" name="Google Shape;145;p17"/>
          <p:cNvCxnSpPr/>
          <p:nvPr/>
        </p:nvCxnSpPr>
        <p:spPr>
          <a:xfrm>
            <a:off x="6298013" y="2230600"/>
            <a:ext cx="19500" cy="2766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6" name="Google Shape;146;p17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5081950" y="2962025"/>
            <a:ext cx="1041775" cy="520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7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5197145" y="3615375"/>
            <a:ext cx="581554" cy="64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7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891850" y="4223852"/>
            <a:ext cx="1448150" cy="760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7">
            <a:hlinkClick r:id="rId24"/>
          </p:cNvPr>
          <p:cNvPicPr preferRelativeResize="0"/>
          <p:nvPr/>
        </p:nvPicPr>
        <p:blipFill rotWithShape="1">
          <a:blip r:embed="rId25">
            <a:alphaModFix/>
          </a:blip>
          <a:srcRect b="0" l="0" r="0" t="0"/>
          <a:stretch/>
        </p:blipFill>
        <p:spPr>
          <a:xfrm>
            <a:off x="6351550" y="3338522"/>
            <a:ext cx="1282700" cy="508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7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7743675" y="2991625"/>
            <a:ext cx="1232563" cy="496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7"/>
          <p:cNvPicPr preferRelativeResize="0"/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7761343" y="3594304"/>
            <a:ext cx="1265032" cy="4434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documents" id="156" name="Google Shape;156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5080" y="3235345"/>
            <a:ext cx="1248278" cy="1248278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8"/>
          <p:cNvSpPr txBox="1"/>
          <p:nvPr/>
        </p:nvSpPr>
        <p:spPr>
          <a:xfrm>
            <a:off x="101450" y="4483625"/>
            <a:ext cx="3590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Preprint</a:t>
            </a:r>
            <a:endParaRPr sz="2500"/>
          </a:p>
        </p:txBody>
      </p:sp>
      <p:pic>
        <p:nvPicPr>
          <p:cNvPr id="158" name="Google Shape;158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44114" y="3393346"/>
            <a:ext cx="619125" cy="73342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8"/>
          <p:cNvSpPr txBox="1"/>
          <p:nvPr/>
        </p:nvSpPr>
        <p:spPr>
          <a:xfrm>
            <a:off x="5511650" y="4483625"/>
            <a:ext cx="3590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Published paper</a:t>
            </a:r>
            <a:endParaRPr sz="2500"/>
          </a:p>
        </p:txBody>
      </p:sp>
      <p:cxnSp>
        <p:nvCxnSpPr>
          <p:cNvPr id="160" name="Google Shape;160;p18"/>
          <p:cNvCxnSpPr/>
          <p:nvPr/>
        </p:nvCxnSpPr>
        <p:spPr>
          <a:xfrm flipH="1" rot="10800000">
            <a:off x="3106275" y="3976550"/>
            <a:ext cx="2733300" cy="12300"/>
          </a:xfrm>
          <a:prstGeom prst="straightConnector1">
            <a:avLst/>
          </a:prstGeom>
          <a:noFill/>
          <a:ln cap="flat" cmpd="sng" w="19050">
            <a:solidFill>
              <a:srgbClr val="7F7F7F"/>
            </a:solidFill>
            <a:prstDash val="solid"/>
            <a:round/>
            <a:headEnd len="med" w="med" type="none"/>
            <a:tailEnd len="med" w="med" type="stealth"/>
          </a:ln>
        </p:spPr>
      </p:cxnSp>
      <p:grpSp>
        <p:nvGrpSpPr>
          <p:cNvPr id="161" name="Google Shape;161;p18"/>
          <p:cNvGrpSpPr/>
          <p:nvPr/>
        </p:nvGrpSpPr>
        <p:grpSpPr>
          <a:xfrm>
            <a:off x="1325550" y="905700"/>
            <a:ext cx="7232450" cy="2152575"/>
            <a:chOff x="1325550" y="905700"/>
            <a:chExt cx="7232450" cy="2152575"/>
          </a:xfrm>
        </p:grpSpPr>
        <p:sp>
          <p:nvSpPr>
            <p:cNvPr id="162" name="Google Shape;162;p18"/>
            <p:cNvSpPr txBox="1"/>
            <p:nvPr/>
          </p:nvSpPr>
          <p:spPr>
            <a:xfrm>
              <a:off x="1504400" y="1488375"/>
              <a:ext cx="7053600" cy="156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-342900" lvl="0" marL="457200" rtl="0" algn="l">
                <a:spcBef>
                  <a:spcPts val="0"/>
                </a:spcBef>
                <a:spcAft>
                  <a:spcPts val="0"/>
                </a:spcAft>
                <a:buSzPts val="1800"/>
                <a:buChar char="●"/>
              </a:pPr>
              <a:r>
                <a:rPr lang="en-GB" sz="1800"/>
                <a:t>publication history</a:t>
              </a:r>
              <a:endParaRPr sz="1800"/>
            </a:p>
            <a:p>
              <a:pPr indent="-342900" lvl="0" marL="457200" rtl="0" algn="l">
                <a:spcBef>
                  <a:spcPts val="0"/>
                </a:spcBef>
                <a:spcAft>
                  <a:spcPts val="0"/>
                </a:spcAft>
                <a:buSzPts val="1800"/>
                <a:buChar char="●"/>
              </a:pPr>
              <a:r>
                <a:rPr lang="en-GB" sz="1800"/>
                <a:t>track changes over time</a:t>
              </a:r>
              <a:endParaRPr sz="1800"/>
            </a:p>
            <a:p>
              <a:pPr indent="-342900" lvl="0" marL="457200" rtl="0" algn="l">
                <a:spcBef>
                  <a:spcPts val="0"/>
                </a:spcBef>
                <a:spcAft>
                  <a:spcPts val="0"/>
                </a:spcAft>
                <a:buSzPts val="1800"/>
                <a:buChar char="●"/>
              </a:pPr>
              <a:r>
                <a:rPr lang="en-GB" sz="1800"/>
                <a:t>discovery</a:t>
              </a:r>
              <a:endParaRPr sz="1800"/>
            </a:p>
            <a:p>
              <a:pPr indent="-342900" lvl="0" marL="457200" rtl="0" algn="l">
                <a:spcBef>
                  <a:spcPts val="0"/>
                </a:spcBef>
                <a:spcAft>
                  <a:spcPts val="0"/>
                </a:spcAft>
                <a:buSzPts val="1800"/>
                <a:buChar char="●"/>
              </a:pPr>
              <a:r>
                <a:rPr lang="en-GB" sz="1800"/>
                <a:t>evaluation</a:t>
              </a:r>
              <a:endParaRPr sz="1800"/>
            </a:p>
            <a:p>
              <a:pPr indent="-342900" lvl="0" marL="457200" rtl="0" algn="l">
                <a:spcBef>
                  <a:spcPts val="0"/>
                </a:spcBef>
                <a:spcAft>
                  <a:spcPts val="0"/>
                </a:spcAft>
                <a:buSzPts val="1800"/>
                <a:buChar char="●"/>
              </a:pPr>
              <a:r>
                <a:rPr lang="en-GB" sz="1800"/>
                <a:t>analysis of developments in scholarly communication</a:t>
              </a:r>
              <a:endParaRPr sz="1800"/>
            </a:p>
          </p:txBody>
        </p:sp>
        <p:sp>
          <p:nvSpPr>
            <p:cNvPr id="163" name="Google Shape;163;p18"/>
            <p:cNvSpPr txBox="1"/>
            <p:nvPr/>
          </p:nvSpPr>
          <p:spPr>
            <a:xfrm>
              <a:off x="1325550" y="905700"/>
              <a:ext cx="6513900" cy="514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200">
                  <a:solidFill>
                    <a:srgbClr val="222222"/>
                  </a:solidFill>
                  <a:highlight>
                    <a:schemeClr val="lt1"/>
                  </a:highlight>
                </a:rPr>
                <a:t>Transparent </a:t>
              </a:r>
              <a:r>
                <a:rPr b="1" lang="en-GB" sz="2200">
                  <a:solidFill>
                    <a:srgbClr val="222222"/>
                  </a:solidFill>
                  <a:highlight>
                    <a:schemeClr val="lt1"/>
                  </a:highlight>
                </a:rPr>
                <a:t>record of versions</a:t>
              </a:r>
              <a:r>
                <a:rPr lang="en-GB" sz="2200">
                  <a:solidFill>
                    <a:srgbClr val="222222"/>
                  </a:solidFill>
                  <a:highlight>
                    <a:schemeClr val="lt1"/>
                  </a:highlight>
                </a:rPr>
                <a:t> of publications</a:t>
              </a:r>
              <a:endParaRPr sz="2500"/>
            </a:p>
          </p:txBody>
        </p:sp>
      </p:grpSp>
      <p:sp>
        <p:nvSpPr>
          <p:cNvPr id="164" name="Google Shape;164;p18"/>
          <p:cNvSpPr txBox="1"/>
          <p:nvPr/>
        </p:nvSpPr>
        <p:spPr>
          <a:xfrm>
            <a:off x="1325550" y="296100"/>
            <a:ext cx="65139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Links from preprints to published papers</a:t>
            </a:r>
            <a:endParaRPr sz="25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documents" id="169" name="Google Shape;16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64480" y="3159145"/>
            <a:ext cx="1248278" cy="1248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72314" y="3164746"/>
            <a:ext cx="619125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01314" y="954946"/>
            <a:ext cx="619125" cy="733425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19"/>
          <p:cNvSpPr txBox="1"/>
          <p:nvPr/>
        </p:nvSpPr>
        <p:spPr>
          <a:xfrm>
            <a:off x="2920850" y="4407425"/>
            <a:ext cx="3590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Preprint server</a:t>
            </a:r>
            <a:endParaRPr sz="2500"/>
          </a:p>
        </p:txBody>
      </p:sp>
      <p:sp>
        <p:nvSpPr>
          <p:cNvPr id="173" name="Google Shape;173;p19"/>
          <p:cNvSpPr txBox="1"/>
          <p:nvPr/>
        </p:nvSpPr>
        <p:spPr>
          <a:xfrm>
            <a:off x="6594888" y="349225"/>
            <a:ext cx="23844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Publisher</a:t>
            </a:r>
            <a:endParaRPr sz="2500"/>
          </a:p>
        </p:txBody>
      </p:sp>
      <p:pic>
        <p:nvPicPr>
          <p:cNvPr id="174" name="Google Shape;174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7325" y="718175"/>
            <a:ext cx="2613050" cy="911125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9"/>
          <p:cNvSpPr/>
          <p:nvPr/>
        </p:nvSpPr>
        <p:spPr>
          <a:xfrm flipH="1">
            <a:off x="3388850" y="721825"/>
            <a:ext cx="2970300" cy="294600"/>
          </a:xfrm>
          <a:prstGeom prst="curvedDownArrow">
            <a:avLst>
              <a:gd fmla="val 15723" name="adj1"/>
              <a:gd fmla="val 53144" name="adj2"/>
              <a:gd fmla="val 20322" name="adj3"/>
            </a:avLst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19"/>
          <p:cNvSpPr/>
          <p:nvPr/>
        </p:nvSpPr>
        <p:spPr>
          <a:xfrm flipH="1" rot="10800000">
            <a:off x="3388850" y="1255225"/>
            <a:ext cx="2970300" cy="294600"/>
          </a:xfrm>
          <a:prstGeom prst="curvedDownArrow">
            <a:avLst>
              <a:gd fmla="val 15723" name="adj1"/>
              <a:gd fmla="val 53144" name="adj2"/>
              <a:gd fmla="val 20322" name="adj3"/>
            </a:avLst>
          </a:prstGeom>
          <a:solidFill>
            <a:srgbClr val="7F7F7F"/>
          </a:solidFill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19"/>
          <p:cNvSpPr/>
          <p:nvPr/>
        </p:nvSpPr>
        <p:spPr>
          <a:xfrm flipH="1" rot="-1855546">
            <a:off x="5288232" y="2528190"/>
            <a:ext cx="2482648" cy="239723"/>
          </a:xfrm>
          <a:prstGeom prst="curvedDownArrow">
            <a:avLst>
              <a:gd fmla="val 15723" name="adj1"/>
              <a:gd fmla="val 53144" name="adj2"/>
              <a:gd fmla="val 20322" name="adj3"/>
            </a:avLst>
          </a:prstGeom>
          <a:solidFill>
            <a:srgbClr val="7F7F7F"/>
          </a:solidFill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19"/>
          <p:cNvSpPr/>
          <p:nvPr/>
        </p:nvSpPr>
        <p:spPr>
          <a:xfrm flipH="1" rot="8944454">
            <a:off x="5636871" y="3041215"/>
            <a:ext cx="2482648" cy="239723"/>
          </a:xfrm>
          <a:prstGeom prst="curvedDownArrow">
            <a:avLst>
              <a:gd fmla="val 15723" name="adj1"/>
              <a:gd fmla="val 53144" name="adj2"/>
              <a:gd fmla="val 20322" name="adj3"/>
            </a:avLst>
          </a:prstGeom>
          <a:solidFill>
            <a:srgbClr val="7F7F7F"/>
          </a:solidFill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19"/>
          <p:cNvSpPr/>
          <p:nvPr/>
        </p:nvSpPr>
        <p:spPr>
          <a:xfrm rot="1855546">
            <a:off x="1293471" y="2375790"/>
            <a:ext cx="2482648" cy="239723"/>
          </a:xfrm>
          <a:prstGeom prst="curvedDownArrow">
            <a:avLst>
              <a:gd fmla="val 15723" name="adj1"/>
              <a:gd fmla="val 53144" name="adj2"/>
              <a:gd fmla="val 20322" name="adj3"/>
            </a:avLst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9"/>
          <p:cNvSpPr/>
          <p:nvPr/>
        </p:nvSpPr>
        <p:spPr>
          <a:xfrm rot="-8944454">
            <a:off x="944832" y="2888815"/>
            <a:ext cx="2482648" cy="239723"/>
          </a:xfrm>
          <a:prstGeom prst="curvedDownArrow">
            <a:avLst>
              <a:gd fmla="val 15723" name="adj1"/>
              <a:gd fmla="val 53144" name="adj2"/>
              <a:gd fmla="val 20322" name="adj3"/>
            </a:avLst>
          </a:prstGeom>
          <a:solidFill>
            <a:srgbClr val="FF0000"/>
          </a:solidFill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19"/>
          <p:cNvSpPr txBox="1"/>
          <p:nvPr/>
        </p:nvSpPr>
        <p:spPr>
          <a:xfrm>
            <a:off x="4564400" y="154575"/>
            <a:ext cx="619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CC0000"/>
                </a:solidFill>
              </a:rPr>
              <a:t>1</a:t>
            </a:r>
            <a:endParaRPr b="1" sz="1500">
              <a:solidFill>
                <a:srgbClr val="CC0000"/>
              </a:solidFill>
            </a:endParaRPr>
          </a:p>
        </p:txBody>
      </p:sp>
      <p:sp>
        <p:nvSpPr>
          <p:cNvPr id="182" name="Google Shape;182;p19"/>
          <p:cNvSpPr txBox="1"/>
          <p:nvPr/>
        </p:nvSpPr>
        <p:spPr>
          <a:xfrm>
            <a:off x="2354600" y="1907175"/>
            <a:ext cx="619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CC0000"/>
                </a:solidFill>
              </a:rPr>
              <a:t>2</a:t>
            </a:r>
            <a:endParaRPr b="1" sz="1500">
              <a:solidFill>
                <a:srgbClr val="CC0000"/>
              </a:solidFill>
            </a:endParaRPr>
          </a:p>
        </p:txBody>
      </p:sp>
      <p:sp>
        <p:nvSpPr>
          <p:cNvPr id="183" name="Google Shape;183;p19"/>
          <p:cNvSpPr txBox="1"/>
          <p:nvPr/>
        </p:nvSpPr>
        <p:spPr>
          <a:xfrm>
            <a:off x="1364000" y="2973975"/>
            <a:ext cx="619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CC0000"/>
                </a:solidFill>
              </a:rPr>
              <a:t>3</a:t>
            </a:r>
            <a:endParaRPr b="1" sz="1500">
              <a:solidFill>
                <a:srgbClr val="CC0000"/>
              </a:solidFill>
            </a:endParaRPr>
          </a:p>
        </p:txBody>
      </p:sp>
      <p:sp>
        <p:nvSpPr>
          <p:cNvPr id="184" name="Google Shape;184;p19"/>
          <p:cNvSpPr txBox="1"/>
          <p:nvPr/>
        </p:nvSpPr>
        <p:spPr>
          <a:xfrm>
            <a:off x="4564400" y="1602375"/>
            <a:ext cx="619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rgbClr val="666666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85100" y="899600"/>
            <a:ext cx="5561699" cy="2814350"/>
          </a:xfrm>
          <a:prstGeom prst="rect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0" name="Google Shape;19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325" y="718175"/>
            <a:ext cx="2613050" cy="91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documents" id="195" name="Google Shape;19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5080" y="3235345"/>
            <a:ext cx="1248278" cy="1248278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1"/>
          <p:cNvSpPr txBox="1"/>
          <p:nvPr/>
        </p:nvSpPr>
        <p:spPr>
          <a:xfrm>
            <a:off x="101450" y="4483625"/>
            <a:ext cx="3590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Preprint</a:t>
            </a:r>
            <a:endParaRPr sz="2500"/>
          </a:p>
        </p:txBody>
      </p:sp>
      <p:pic>
        <p:nvPicPr>
          <p:cNvPr id="197" name="Google Shape;197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44114" y="3393346"/>
            <a:ext cx="619125" cy="733425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1"/>
          <p:cNvSpPr txBox="1"/>
          <p:nvPr/>
        </p:nvSpPr>
        <p:spPr>
          <a:xfrm>
            <a:off x="5511650" y="4483625"/>
            <a:ext cx="3590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Published paper</a:t>
            </a:r>
            <a:endParaRPr sz="2500"/>
          </a:p>
        </p:txBody>
      </p:sp>
      <p:cxnSp>
        <p:nvCxnSpPr>
          <p:cNvPr id="199" name="Google Shape;199;p21"/>
          <p:cNvCxnSpPr/>
          <p:nvPr/>
        </p:nvCxnSpPr>
        <p:spPr>
          <a:xfrm flipH="1" rot="10800000">
            <a:off x="3106275" y="3976550"/>
            <a:ext cx="2733300" cy="12300"/>
          </a:xfrm>
          <a:prstGeom prst="straightConnector1">
            <a:avLst/>
          </a:prstGeom>
          <a:noFill/>
          <a:ln cap="flat" cmpd="sng" w="19050">
            <a:solidFill>
              <a:srgbClr val="7F7F7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200" name="Google Shape;200;p21"/>
          <p:cNvSpPr txBox="1"/>
          <p:nvPr/>
        </p:nvSpPr>
        <p:spPr>
          <a:xfrm>
            <a:off x="1325550" y="296100"/>
            <a:ext cx="65139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rgbClr val="FFFFFF"/>
                </a:highlight>
              </a:rPr>
              <a:t>Links from preprints to published papers</a:t>
            </a:r>
            <a:endParaRPr sz="2500"/>
          </a:p>
        </p:txBody>
      </p:sp>
      <p:grpSp>
        <p:nvGrpSpPr>
          <p:cNvPr id="201" name="Google Shape;201;p21"/>
          <p:cNvGrpSpPr/>
          <p:nvPr/>
        </p:nvGrpSpPr>
        <p:grpSpPr>
          <a:xfrm>
            <a:off x="1504400" y="905700"/>
            <a:ext cx="7053600" cy="1446075"/>
            <a:chOff x="1504400" y="905700"/>
            <a:chExt cx="7053600" cy="1446075"/>
          </a:xfrm>
        </p:grpSpPr>
        <p:sp>
          <p:nvSpPr>
            <p:cNvPr id="202" name="Google Shape;202;p21"/>
            <p:cNvSpPr txBox="1"/>
            <p:nvPr/>
          </p:nvSpPr>
          <p:spPr>
            <a:xfrm>
              <a:off x="1630350" y="905700"/>
              <a:ext cx="6513900" cy="514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2200">
                  <a:solidFill>
                    <a:srgbClr val="222222"/>
                  </a:solidFill>
                  <a:highlight>
                    <a:schemeClr val="lt1"/>
                  </a:highlight>
                </a:rPr>
                <a:t>Open metadata</a:t>
              </a:r>
              <a:endParaRPr b="1" sz="2500"/>
            </a:p>
          </p:txBody>
        </p:sp>
        <p:sp>
          <p:nvSpPr>
            <p:cNvPr id="203" name="Google Shape;203;p21"/>
            <p:cNvSpPr txBox="1"/>
            <p:nvPr/>
          </p:nvSpPr>
          <p:spPr>
            <a:xfrm>
              <a:off x="1504400" y="1335975"/>
              <a:ext cx="7053600" cy="101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-342900" lvl="0" marL="457200" rtl="0" algn="l">
                <a:spcBef>
                  <a:spcPts val="0"/>
                </a:spcBef>
                <a:spcAft>
                  <a:spcPts val="0"/>
                </a:spcAft>
                <a:buSzPts val="1800"/>
                <a:buChar char="●"/>
              </a:pPr>
              <a:r>
                <a:rPr lang="en-GB" sz="1800"/>
                <a:t>no restrictions on use and reuse</a:t>
              </a:r>
              <a:endParaRPr sz="1800"/>
            </a:p>
            <a:p>
              <a:pPr indent="-342900" lvl="0" marL="457200" rtl="0" algn="l">
                <a:spcBef>
                  <a:spcPts val="0"/>
                </a:spcBef>
                <a:spcAft>
                  <a:spcPts val="0"/>
                </a:spcAft>
                <a:buSzPts val="1800"/>
                <a:buChar char="●"/>
              </a:pPr>
              <a:r>
                <a:rPr lang="en-GB" sz="1800"/>
                <a:t>available for other system to integrate and build upon</a:t>
              </a:r>
              <a:endParaRPr sz="1800"/>
            </a:p>
            <a:p>
              <a:pPr indent="-342900" lvl="0" marL="457200" rtl="0" algn="l">
                <a:spcBef>
                  <a:spcPts val="0"/>
                </a:spcBef>
                <a:spcAft>
                  <a:spcPts val="0"/>
                </a:spcAft>
                <a:buSzPts val="1800"/>
                <a:buChar char="●"/>
              </a:pPr>
              <a:r>
                <a:rPr lang="en-GB" sz="1800"/>
                <a:t>provenance and persistence</a:t>
              </a:r>
              <a:endParaRPr sz="1800"/>
            </a:p>
          </p:txBody>
        </p:sp>
      </p:grpSp>
      <p:sp>
        <p:nvSpPr>
          <p:cNvPr id="204" name="Google Shape;204;p21"/>
          <p:cNvSpPr txBox="1"/>
          <p:nvPr/>
        </p:nvSpPr>
        <p:spPr>
          <a:xfrm>
            <a:off x="1630350" y="2353500"/>
            <a:ext cx="69051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  <a:highlight>
                  <a:schemeClr val="lt1"/>
                </a:highlight>
              </a:rPr>
              <a:t>Making publications not only accessible and reusable, but also </a:t>
            </a:r>
            <a:r>
              <a:rPr b="1" lang="en-GB" sz="2200">
                <a:solidFill>
                  <a:srgbClr val="222222"/>
                </a:solidFill>
                <a:highlight>
                  <a:schemeClr val="lt1"/>
                </a:highlight>
              </a:rPr>
              <a:t>findable</a:t>
            </a:r>
            <a:r>
              <a:rPr lang="en-GB" sz="2200">
                <a:solidFill>
                  <a:srgbClr val="222222"/>
                </a:solidFill>
                <a:highlight>
                  <a:schemeClr val="lt1"/>
                </a:highlight>
              </a:rPr>
              <a:t> and </a:t>
            </a:r>
            <a:r>
              <a:rPr b="1" lang="en-GB" sz="2200">
                <a:solidFill>
                  <a:srgbClr val="222222"/>
                </a:solidFill>
                <a:highlight>
                  <a:schemeClr val="lt1"/>
                </a:highlight>
              </a:rPr>
              <a:t>interoperable</a:t>
            </a:r>
            <a:r>
              <a:rPr lang="en-GB" sz="2200">
                <a:solidFill>
                  <a:srgbClr val="222222"/>
                </a:solidFill>
                <a:highlight>
                  <a:schemeClr val="lt1"/>
                </a:highlight>
              </a:rPr>
              <a:t> (FAIR)</a:t>
            </a:r>
            <a:endParaRPr sz="25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2"/>
          <p:cNvSpPr txBox="1"/>
          <p:nvPr/>
        </p:nvSpPr>
        <p:spPr>
          <a:xfrm>
            <a:off x="2277825" y="4496875"/>
            <a:ext cx="435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https://github.com/nicholasmfraser/covid19_preprints</a:t>
            </a:r>
            <a:endParaRPr/>
          </a:p>
        </p:txBody>
      </p:sp>
      <p:sp>
        <p:nvSpPr>
          <p:cNvPr id="210" name="Google Shape;210;p22"/>
          <p:cNvSpPr txBox="1"/>
          <p:nvPr/>
        </p:nvSpPr>
        <p:spPr>
          <a:xfrm>
            <a:off x="894775" y="120300"/>
            <a:ext cx="67344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222222"/>
                </a:solidFill>
              </a:rPr>
              <a:t>Corpus: COVID19-related preprints per week </a:t>
            </a:r>
            <a:br>
              <a:rPr lang="en-GB" sz="2200">
                <a:solidFill>
                  <a:srgbClr val="222222"/>
                </a:solidFill>
              </a:rPr>
            </a:br>
            <a:r>
              <a:rPr lang="en-GB" sz="1600">
                <a:solidFill>
                  <a:srgbClr val="222222"/>
                </a:solidFill>
              </a:rPr>
              <a:t>(up to 2021-04-11)</a:t>
            </a:r>
            <a:r>
              <a:rPr lang="en-GB" sz="2000">
                <a:solidFill>
                  <a:srgbClr val="222222"/>
                </a:solidFill>
              </a:rPr>
              <a:t> </a:t>
            </a:r>
            <a:endParaRPr sz="2300"/>
          </a:p>
        </p:txBody>
      </p:sp>
      <p:pic>
        <p:nvPicPr>
          <p:cNvPr id="211" name="Google Shape;21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939900"/>
            <a:ext cx="8839204" cy="35132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