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66" r:id="rId2"/>
    <p:sldId id="564" r:id="rId3"/>
    <p:sldId id="574" r:id="rId4"/>
    <p:sldId id="287" r:id="rId5"/>
    <p:sldId id="569" r:id="rId6"/>
    <p:sldId id="570" r:id="rId7"/>
    <p:sldId id="552" r:id="rId8"/>
    <p:sldId id="560" r:id="rId9"/>
    <p:sldId id="553" r:id="rId10"/>
    <p:sldId id="571" r:id="rId11"/>
    <p:sldId id="588" r:id="rId12"/>
    <p:sldId id="589" r:id="rId13"/>
    <p:sldId id="256" r:id="rId14"/>
    <p:sldId id="590" r:id="rId15"/>
    <p:sldId id="262" r:id="rId16"/>
    <p:sldId id="263" r:id="rId17"/>
    <p:sldId id="264" r:id="rId18"/>
    <p:sldId id="556" r:id="rId19"/>
    <p:sldId id="561" r:id="rId20"/>
    <p:sldId id="587" r:id="rId21"/>
    <p:sldId id="318" r:id="rId22"/>
  </p:sldIdLst>
  <p:sldSz cx="9144000" cy="5143500" type="screen16x9"/>
  <p:notesSz cx="6858000" cy="9144000"/>
  <p:defaultTextStyle>
    <a:defPPr>
      <a:defRPr lang="en-GB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813"/>
    <a:srgbClr val="07080A"/>
    <a:srgbClr val="2B4053"/>
    <a:srgbClr val="2E455A"/>
    <a:srgbClr val="2A26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86" d="100"/>
          <a:sy n="86" d="100"/>
        </p:scale>
        <p:origin x="720" y="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78314-2683-3D44-949D-D7D60426DA3A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80B866-9E57-BF44-945A-C0F6117C580C}" type="slidenum">
              <a:rPr lang="fr-FR" smtClean="0"/>
              <a:pPr/>
              <a:t>‹Nr.›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4288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5635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B866-9E57-BF44-945A-C0F6117C580C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AC59B-79BD-994B-9880-CB19644CA3F9}" type="datetimeFigureOut">
              <a:rPr lang="en-GB" smtClean="0"/>
              <a:pPr/>
              <a:t>05/05/2021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98A56-7008-9545-ACAA-CEFD8499B5DA}" type="slidenum">
              <a:rPr lang="fr-FR" smtClean="0"/>
              <a:pPr/>
              <a:t>‹Nr.›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it.ly/DDI-CDI-webinar-series" TargetMode="External"/><Relationship Id="rId5" Type="http://schemas.openxmlformats.org/officeDocument/2006/relationships/hyperlink" Target="https://doi.org/10.5281/zenodo.4707263" TargetMode="Externa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777/1524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777/1524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777/620649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777/620649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uncil.science/about-us/governance/general-assembly/muscatassembly" TargetMode="Externa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data.org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bit.ly/CODATA_Careers_List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it.ly/CODATA-International-List" TargetMode="External"/><Relationship Id="rId5" Type="http://schemas.openxmlformats.org/officeDocument/2006/relationships/hyperlink" Target="http://codata.org/blog/" TargetMode="External"/><Relationship Id="rId10" Type="http://schemas.openxmlformats.org/officeDocument/2006/relationships/image" Target="../media/image20.jpeg"/><Relationship Id="rId4" Type="http://schemas.openxmlformats.org/officeDocument/2006/relationships/hyperlink" Target="http://www.codata.org/" TargetMode="External"/><Relationship Id="rId9" Type="http://schemas.openxmlformats.org/officeDocument/2006/relationships/hyperlink" Target="https://www.instagram.com/codatainternational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jpeg"/><Relationship Id="rId21" Type="http://schemas.openxmlformats.org/officeDocument/2006/relationships/image" Target="../media/image22.jpe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image" Target="../media/image2.png"/><Relationship Id="rId16" Type="http://schemas.openxmlformats.org/officeDocument/2006/relationships/image" Target="../media/image18.pn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4.jpeg"/><Relationship Id="rId10" Type="http://schemas.openxmlformats.org/officeDocument/2006/relationships/image" Target="../media/image12.png"/><Relationship Id="rId19" Type="http://schemas.openxmlformats.org/officeDocument/2006/relationships/image" Target="../media/image1.pn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Relationship Id="rId22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dx.doi.org/10.1038/sdata.2016.1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hyperlink" Target="https://arxiv.org/abs/2012.02325" TargetMode="External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hyperlink" Target="http://bit.ly/IUSSP-CODATA-FAIR-Vocabs" TargetMode="External"/><Relationship Id="rId9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100" y="0"/>
            <a:ext cx="9144000" cy="12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2482;p189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2021" y="192288"/>
            <a:ext cx="3051978" cy="846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" y="94059"/>
            <a:ext cx="2452747" cy="1080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1703284"/>
            <a:ext cx="7772400" cy="1470025"/>
          </a:xfrm>
        </p:spPr>
        <p:txBody>
          <a:bodyPr>
            <a:noAutofit/>
          </a:bodyPr>
          <a:lstStyle/>
          <a:p>
            <a:r>
              <a:rPr lang="en-US" sz="3200" dirty="0"/>
              <a:t>Interoperability and Reusability for Cross Domain Data: the next challenge for FAIR</a:t>
            </a:r>
          </a:p>
        </p:txBody>
      </p:sp>
      <p:sp>
        <p:nvSpPr>
          <p:cNvPr id="13" name="Google Shape;2481;p189"/>
          <p:cNvSpPr/>
          <p:nvPr/>
        </p:nvSpPr>
        <p:spPr>
          <a:xfrm>
            <a:off x="-102" y="4073121"/>
            <a:ext cx="9144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02" y="4202998"/>
            <a:ext cx="25244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>
                <a:solidFill>
                  <a:schemeClr val="bg1"/>
                </a:solidFill>
              </a:rPr>
              <a:t>Simon Hodson</a:t>
            </a:r>
          </a:p>
          <a:p>
            <a:r>
              <a:rPr lang="fr-FR" sz="1100" b="1" dirty="0" err="1">
                <a:solidFill>
                  <a:schemeClr val="bg1"/>
                </a:solidFill>
              </a:rPr>
              <a:t>Executive</a:t>
            </a:r>
            <a:r>
              <a:rPr lang="fr-FR" sz="1100" b="1" dirty="0">
                <a:solidFill>
                  <a:schemeClr val="bg1"/>
                </a:solidFill>
              </a:rPr>
              <a:t> </a:t>
            </a:r>
            <a:r>
              <a:rPr lang="fr-FR" sz="1100" b="1" dirty="0" err="1">
                <a:solidFill>
                  <a:schemeClr val="bg1"/>
                </a:solidFill>
              </a:rPr>
              <a:t>Director</a:t>
            </a:r>
            <a:endParaRPr lang="fr-FR" sz="1100" b="1" dirty="0">
              <a:solidFill>
                <a:schemeClr val="bg1"/>
              </a:solidFill>
            </a:endParaRPr>
          </a:p>
          <a:p>
            <a:r>
              <a:rPr lang="fr-FR" sz="1100" b="1" dirty="0">
                <a:solidFill>
                  <a:schemeClr val="bg1"/>
                </a:solidFill>
              </a:rPr>
              <a:t>CODATA</a:t>
            </a:r>
          </a:p>
          <a:p>
            <a:r>
              <a:rPr lang="fr-FR" sz="1100" b="1" dirty="0" err="1">
                <a:solidFill>
                  <a:schemeClr val="bg1"/>
                </a:solidFill>
              </a:rPr>
              <a:t>www.codata.org</a:t>
            </a:r>
            <a:endParaRPr lang="fr-FR" sz="1100" b="1" dirty="0">
              <a:solidFill>
                <a:schemeClr val="bg1"/>
              </a:solidFill>
            </a:endParaRPr>
          </a:p>
        </p:txBody>
      </p:sp>
      <p:pic>
        <p:nvPicPr>
          <p:cNvPr id="17" name="Picture 16" descr="cc-b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2628" y="4295576"/>
            <a:ext cx="1852085" cy="648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763460" y="4328071"/>
            <a:ext cx="33806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/>
                </a:solidFill>
              </a:rPr>
              <a:t>Hildesheim University Library Coffee Lecture</a:t>
            </a:r>
          </a:p>
          <a:p>
            <a:pPr algn="r"/>
            <a:r>
              <a:rPr lang="fr-FR" sz="1100" b="1" dirty="0">
                <a:solidFill>
                  <a:schemeClr val="bg1"/>
                </a:solidFill>
              </a:rPr>
              <a:t>5 May 2021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0"/>
            <a:ext cx="9101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The Role of DDI-CDI in EOSC: Possible Uses and Applications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002531" y="598155"/>
            <a:ext cx="5141470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DDI-CDI (Cross Domain Integration) is designed to interface with other standards and to help interoperability and integration of data between different data types, standards, formats.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EOSC co-creation project to explore uses and applications and make recommendations for EOSC and the specification.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Role of DDI-CDI in EOSC: Possible Uses and Applications, final report </a:t>
            </a: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5"/>
              </a:rPr>
              <a:t>https://doi.org/10.5281/zenodo.4707263</a:t>
            </a: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Report examines the challenge for EOSC: issues of scale and the challenge of cross-domain data reuse.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Presents examples of how DDI-CDI can be used in data integration and cross domain use cases; describes how DDI-CDI can interact with other standards, notably DCAT; describes how DDI-CDI fits into a FAIR Ecosystem of FAIR Digital Objects; describes how DDI-CDI can be implemented in the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Dataverse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platform.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Series of webinars to assist review of specification: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/>
              </a:rPr>
              <a:t>http://bit.ly/DDI-CDI-webinar-series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US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6CD904-4D5B-0A44-85B9-154C069A57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672" y="663436"/>
            <a:ext cx="3368517" cy="31770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0"/>
            <a:ext cx="9101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DDI-CDI: A new type of standard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0" y="598155"/>
            <a:ext cx="7355305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 is known for domain standards in the Social,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Behavioural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 Economic (SBE) sciences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 Codebook and DDI Lifecycle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Detailed, machine-actionable XML standards for data archiving, production, and management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 Cross-Domain Integration (DDI-CDI) is different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Domain-independent – focus is on structural metadata (not semantic)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Model-based (UML), not technology-specific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Designed to supplement domain standards with metadata for data integration and reuse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Designed to be machine-actionable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DDI-CDI has two functions: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a variety of data structures (wide, long, key-value, dimensional) at a granular “datum-centric” level (think “variables” not “data sets”): i.e. structures and variable cascade.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the processes at a granular level to describe how datums relate between data sets and structures: i.e. provenance and process.</a:t>
            </a: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 descr="DDI-tagline2.jpg">
            <a:extLst>
              <a:ext uri="{FF2B5EF4-FFF2-40B4-BE49-F238E27FC236}">
                <a16:creationId xmlns:a16="http://schemas.microsoft.com/office/drawing/2014/main" id="{37D924B1-9ED7-824D-88EC-F4CB0F3F10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6191" y="1603712"/>
            <a:ext cx="2337707" cy="8304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F6FAD7-00C8-5842-A241-CF592D321AAC}"/>
              </a:ext>
            </a:extLst>
          </p:cNvPr>
          <p:cNvSpPr txBox="1"/>
          <p:nvPr/>
        </p:nvSpPr>
        <p:spPr>
          <a:xfrm>
            <a:off x="7355305" y="4053808"/>
            <a:ext cx="16289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Arofan</a:t>
            </a:r>
            <a:r>
              <a:rPr lang="en-US" sz="1000" dirty="0"/>
              <a:t> Gregory</a:t>
            </a:r>
          </a:p>
        </p:txBody>
      </p:sp>
    </p:spTree>
    <p:extLst>
      <p:ext uri="{BB962C8B-B14F-4D97-AF65-F5344CB8AC3E}">
        <p14:creationId xmlns:p14="http://schemas.microsoft.com/office/powerpoint/2010/main" val="2577003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0"/>
            <a:ext cx="9101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DDI-CDI Report: Examples and Use Cases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002531" y="598155"/>
            <a:ext cx="514147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UK Data Archive: Granular metadata for cross-domain integration (climate data, meter data, survey data)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Dataverse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Data repository capturing and providing ,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etadata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a lingua franca to support cross-domain integration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European Social Survey Multilevel Application: Efficiency improvements for survey data integrated with national and regional data from other domains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ALPHA Network and INSPIRE: Integration of data from clinical systems and questionnaires highlight differences in domains which require context/provenance information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DDI-CDI and the FAIR Ecosystem (FAIR Digital Objects and FAIR Implementation Profiles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DDI-CDI and the EOSC Interoperability Framework, and the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FAIRsFAIR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Proposal on Integration of Metadata Catalogues</a:t>
            </a: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US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6CD904-4D5B-0A44-85B9-154C069A5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672" y="663436"/>
            <a:ext cx="3368517" cy="317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04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DA50075-F083-4FFB-B493-7AA64B123666}"/>
              </a:ext>
            </a:extLst>
          </p:cNvPr>
          <p:cNvSpPr/>
          <p:nvPr/>
        </p:nvSpPr>
        <p:spPr>
          <a:xfrm>
            <a:off x="6741943" y="1232682"/>
            <a:ext cx="74910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DATA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83C40F-5073-439C-A00F-D3862489D593}"/>
              </a:ext>
            </a:extLst>
          </p:cNvPr>
          <p:cNvSpPr/>
          <p:nvPr/>
        </p:nvSpPr>
        <p:spPr>
          <a:xfrm>
            <a:off x="4291010" y="2331722"/>
            <a:ext cx="1067022" cy="8229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51C768-8C97-44F5-8D85-90F821460A8D}"/>
              </a:ext>
            </a:extLst>
          </p:cNvPr>
          <p:cNvSpPr txBox="1"/>
          <p:nvPr/>
        </p:nvSpPr>
        <p:spPr>
          <a:xfrm flipH="1">
            <a:off x="4291010" y="2497004"/>
            <a:ext cx="10269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FAIR Data Object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61EF4D7-7E28-4DF8-9066-5BA93EA99046}"/>
              </a:ext>
            </a:extLst>
          </p:cNvPr>
          <p:cNvCxnSpPr>
            <a:cxnSpLocks/>
          </p:cNvCxnSpPr>
          <p:nvPr/>
        </p:nvCxnSpPr>
        <p:spPr>
          <a:xfrm flipV="1">
            <a:off x="5496952" y="1809456"/>
            <a:ext cx="1125425" cy="71216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F33C1A8-94E9-45B1-974D-D46D501DD2F3}"/>
              </a:ext>
            </a:extLst>
          </p:cNvPr>
          <p:cNvCxnSpPr>
            <a:cxnSpLocks/>
          </p:cNvCxnSpPr>
          <p:nvPr/>
        </p:nvCxnSpPr>
        <p:spPr>
          <a:xfrm>
            <a:off x="5467793" y="2739378"/>
            <a:ext cx="1659623" cy="15153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20EA2FF-FE56-42C7-95DC-E7F7DA983FA1}"/>
              </a:ext>
            </a:extLst>
          </p:cNvPr>
          <p:cNvCxnSpPr>
            <a:cxnSpLocks/>
          </p:cNvCxnSpPr>
          <p:nvPr/>
        </p:nvCxnSpPr>
        <p:spPr>
          <a:xfrm>
            <a:off x="5432252" y="2890911"/>
            <a:ext cx="1355417" cy="83174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212F586-35AF-40BC-8299-6994AE876111}"/>
              </a:ext>
            </a:extLst>
          </p:cNvPr>
          <p:cNvCxnSpPr>
            <a:cxnSpLocks/>
          </p:cNvCxnSpPr>
          <p:nvPr/>
        </p:nvCxnSpPr>
        <p:spPr>
          <a:xfrm>
            <a:off x="4786976" y="3224703"/>
            <a:ext cx="147992" cy="72128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08CCE21-FD2D-405E-8456-AFD4242A9510}"/>
              </a:ext>
            </a:extLst>
          </p:cNvPr>
          <p:cNvCxnSpPr>
            <a:cxnSpLocks/>
          </p:cNvCxnSpPr>
          <p:nvPr/>
        </p:nvCxnSpPr>
        <p:spPr>
          <a:xfrm flipH="1">
            <a:off x="3301760" y="3154682"/>
            <a:ext cx="989250" cy="75613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686C3519-99E0-451E-A032-61E50136852B}"/>
              </a:ext>
            </a:extLst>
          </p:cNvPr>
          <p:cNvSpPr/>
          <p:nvPr/>
        </p:nvSpPr>
        <p:spPr>
          <a:xfrm>
            <a:off x="7266335" y="2521623"/>
            <a:ext cx="112542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STRUCTURAL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METADATA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C1C92D-C73B-487C-9DF9-D8D8108F8602}"/>
              </a:ext>
            </a:extLst>
          </p:cNvPr>
          <p:cNvSpPr/>
          <p:nvPr/>
        </p:nvSpPr>
        <p:spPr>
          <a:xfrm>
            <a:off x="6891782" y="3596924"/>
            <a:ext cx="1437220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PROVENANCE/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PROCESS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METADATA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FD4970F-53BE-4F2C-B09B-F8A6144C0DB6}"/>
              </a:ext>
            </a:extLst>
          </p:cNvPr>
          <p:cNvSpPr/>
          <p:nvPr/>
        </p:nvSpPr>
        <p:spPr>
          <a:xfrm>
            <a:off x="4336366" y="3966212"/>
            <a:ext cx="1535669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SEMANTICS/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CLASSIFICATIONS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3E07D43-6003-4FFB-916C-BCB8B08DF3FB}"/>
              </a:ext>
            </a:extLst>
          </p:cNvPr>
          <p:cNvSpPr/>
          <p:nvPr/>
        </p:nvSpPr>
        <p:spPr>
          <a:xfrm>
            <a:off x="2112641" y="3945988"/>
            <a:ext cx="1563671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(META)METADATA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RESOURCES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EC2F3E-DA24-B14F-ADF6-F76AA28297D6}"/>
              </a:ext>
            </a:extLst>
          </p:cNvPr>
          <p:cNvSpPr txBox="1"/>
          <p:nvPr/>
        </p:nvSpPr>
        <p:spPr>
          <a:xfrm>
            <a:off x="42880" y="0"/>
            <a:ext cx="910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b="1" dirty="0">
                <a:solidFill>
                  <a:srgbClr val="0D0D0D"/>
                </a:solidFill>
              </a:rPr>
              <a:t>FAIR Digital Objects: a way of thinking about the information needed for reusability / machine actionability</a:t>
            </a:r>
            <a:endParaRPr lang="en-US" b="1" kern="0" dirty="0">
              <a:solidFill>
                <a:srgbClr val="0D0D0D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E64BE3A-F2B5-204F-A62E-B922A44C6A70}"/>
              </a:ext>
            </a:extLst>
          </p:cNvPr>
          <p:cNvSpPr/>
          <p:nvPr/>
        </p:nvSpPr>
        <p:spPr>
          <a:xfrm>
            <a:off x="5313988" y="943418"/>
            <a:ext cx="74910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PID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7443584-20E1-D64B-91A7-141BD711AAB8}"/>
              </a:ext>
            </a:extLst>
          </p:cNvPr>
          <p:cNvCxnSpPr>
            <a:cxnSpLocks/>
          </p:cNvCxnSpPr>
          <p:nvPr/>
        </p:nvCxnSpPr>
        <p:spPr>
          <a:xfrm flipV="1">
            <a:off x="4786976" y="1762096"/>
            <a:ext cx="482503" cy="49960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AFD3B6F-70E9-764A-A0C7-1952E386F32D}"/>
              </a:ext>
            </a:extLst>
          </p:cNvPr>
          <p:cNvSpPr txBox="1"/>
          <p:nvPr/>
        </p:nvSpPr>
        <p:spPr>
          <a:xfrm>
            <a:off x="7355305" y="4749605"/>
            <a:ext cx="16289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Arofan</a:t>
            </a:r>
            <a:r>
              <a:rPr lang="en-US" sz="1000" dirty="0"/>
              <a:t> Gregory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B427A83-B6A1-394E-81F4-0DEDDB23C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" y="634412"/>
            <a:ext cx="3184421" cy="184213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6676DBA-8DF9-DE49-946F-2688AD2920D9}"/>
              </a:ext>
            </a:extLst>
          </p:cNvPr>
          <p:cNvSpPr txBox="1"/>
          <p:nvPr/>
        </p:nvSpPr>
        <p:spPr>
          <a:xfrm>
            <a:off x="133697" y="2593837"/>
            <a:ext cx="30828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Turning FAIR into Reality </a:t>
            </a:r>
            <a:r>
              <a:rPr lang="en-US" sz="1000" dirty="0">
                <a:hlinkClick r:id="rId3"/>
              </a:rPr>
              <a:t>https://doi.org/10.2777/1524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5428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DA50075-F083-4FFB-B493-7AA64B123666}"/>
              </a:ext>
            </a:extLst>
          </p:cNvPr>
          <p:cNvSpPr/>
          <p:nvPr/>
        </p:nvSpPr>
        <p:spPr>
          <a:xfrm>
            <a:off x="6741943" y="1232682"/>
            <a:ext cx="74910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DATA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183C40F-5073-439C-A00F-D3862489D593}"/>
              </a:ext>
            </a:extLst>
          </p:cNvPr>
          <p:cNvSpPr/>
          <p:nvPr/>
        </p:nvSpPr>
        <p:spPr>
          <a:xfrm>
            <a:off x="4291010" y="2331722"/>
            <a:ext cx="1067022" cy="8229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51C768-8C97-44F5-8D85-90F821460A8D}"/>
              </a:ext>
            </a:extLst>
          </p:cNvPr>
          <p:cNvSpPr txBox="1"/>
          <p:nvPr/>
        </p:nvSpPr>
        <p:spPr>
          <a:xfrm flipH="1">
            <a:off x="4291010" y="2497004"/>
            <a:ext cx="10269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FAIR Data Object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61EF4D7-7E28-4DF8-9066-5BA93EA99046}"/>
              </a:ext>
            </a:extLst>
          </p:cNvPr>
          <p:cNvCxnSpPr>
            <a:cxnSpLocks/>
          </p:cNvCxnSpPr>
          <p:nvPr/>
        </p:nvCxnSpPr>
        <p:spPr>
          <a:xfrm flipV="1">
            <a:off x="5496952" y="1809456"/>
            <a:ext cx="1125425" cy="71216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F33C1A8-94E9-45B1-974D-D46D501DD2F3}"/>
              </a:ext>
            </a:extLst>
          </p:cNvPr>
          <p:cNvCxnSpPr>
            <a:cxnSpLocks/>
          </p:cNvCxnSpPr>
          <p:nvPr/>
        </p:nvCxnSpPr>
        <p:spPr>
          <a:xfrm>
            <a:off x="5467793" y="2739378"/>
            <a:ext cx="1659623" cy="15153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20EA2FF-FE56-42C7-95DC-E7F7DA983FA1}"/>
              </a:ext>
            </a:extLst>
          </p:cNvPr>
          <p:cNvCxnSpPr>
            <a:cxnSpLocks/>
          </p:cNvCxnSpPr>
          <p:nvPr/>
        </p:nvCxnSpPr>
        <p:spPr>
          <a:xfrm>
            <a:off x="5432252" y="2890911"/>
            <a:ext cx="1355417" cy="83174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212F586-35AF-40BC-8299-6994AE876111}"/>
              </a:ext>
            </a:extLst>
          </p:cNvPr>
          <p:cNvCxnSpPr>
            <a:cxnSpLocks/>
          </p:cNvCxnSpPr>
          <p:nvPr/>
        </p:nvCxnSpPr>
        <p:spPr>
          <a:xfrm>
            <a:off x="4786976" y="3224703"/>
            <a:ext cx="147992" cy="72128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08CCE21-FD2D-405E-8456-AFD4242A9510}"/>
              </a:ext>
            </a:extLst>
          </p:cNvPr>
          <p:cNvCxnSpPr>
            <a:cxnSpLocks/>
          </p:cNvCxnSpPr>
          <p:nvPr/>
        </p:nvCxnSpPr>
        <p:spPr>
          <a:xfrm flipH="1">
            <a:off x="3301760" y="3154682"/>
            <a:ext cx="989250" cy="75613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686C3519-99E0-451E-A032-61E50136852B}"/>
              </a:ext>
            </a:extLst>
          </p:cNvPr>
          <p:cNvSpPr/>
          <p:nvPr/>
        </p:nvSpPr>
        <p:spPr>
          <a:xfrm>
            <a:off x="7266335" y="2521623"/>
            <a:ext cx="112542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STRUCTURAL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METADATA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C1C92D-C73B-487C-9DF9-D8D8108F8602}"/>
              </a:ext>
            </a:extLst>
          </p:cNvPr>
          <p:cNvSpPr/>
          <p:nvPr/>
        </p:nvSpPr>
        <p:spPr>
          <a:xfrm>
            <a:off x="6891782" y="3596924"/>
            <a:ext cx="1437220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PROVENANCE/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PROCESS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METADATA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FD4970F-53BE-4F2C-B09B-F8A6144C0DB6}"/>
              </a:ext>
            </a:extLst>
          </p:cNvPr>
          <p:cNvSpPr/>
          <p:nvPr/>
        </p:nvSpPr>
        <p:spPr>
          <a:xfrm>
            <a:off x="4336366" y="3966212"/>
            <a:ext cx="1535669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SEMANTICS/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CLASSIFICATIONS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3E07D43-6003-4FFB-916C-BCB8B08DF3FB}"/>
              </a:ext>
            </a:extLst>
          </p:cNvPr>
          <p:cNvSpPr/>
          <p:nvPr/>
        </p:nvSpPr>
        <p:spPr>
          <a:xfrm>
            <a:off x="2112641" y="3945988"/>
            <a:ext cx="1563671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(META)METADATA</a:t>
            </a:r>
          </a:p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RESOURCES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2025B7D-DA57-BD49-993F-20F30BA33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" y="634412"/>
            <a:ext cx="3184421" cy="184213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7CEC2F3E-DA24-B14F-ADF6-F76AA28297D6}"/>
              </a:ext>
            </a:extLst>
          </p:cNvPr>
          <p:cNvSpPr txBox="1"/>
          <p:nvPr/>
        </p:nvSpPr>
        <p:spPr>
          <a:xfrm>
            <a:off x="42880" y="0"/>
            <a:ext cx="910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b="1" dirty="0">
                <a:solidFill>
                  <a:srgbClr val="0D0D0D"/>
                </a:solidFill>
              </a:rPr>
              <a:t>FAIR Digital Objects: a way of thinking about the information needed for reusability / machine actionability</a:t>
            </a:r>
            <a:endParaRPr lang="en-US" b="1" kern="0" dirty="0">
              <a:solidFill>
                <a:srgbClr val="0D0D0D"/>
              </a:solidFill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346CC3A-BE4C-A142-AD22-9709A4EE599F}"/>
              </a:ext>
            </a:extLst>
          </p:cNvPr>
          <p:cNvSpPr>
            <a:spLocks noChangeAspect="1"/>
          </p:cNvSpPr>
          <p:nvPr/>
        </p:nvSpPr>
        <p:spPr>
          <a:xfrm>
            <a:off x="6347282" y="2198914"/>
            <a:ext cx="2592000" cy="256180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01BD313-9F89-F64D-8CE2-2E79DC4CDDF2}"/>
              </a:ext>
            </a:extLst>
          </p:cNvPr>
          <p:cNvSpPr/>
          <p:nvPr/>
        </p:nvSpPr>
        <p:spPr>
          <a:xfrm>
            <a:off x="5313988" y="943418"/>
            <a:ext cx="749105" cy="80361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PID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EC12DA3-2F8C-9E45-9AF3-4901932557AF}"/>
              </a:ext>
            </a:extLst>
          </p:cNvPr>
          <p:cNvCxnSpPr>
            <a:cxnSpLocks/>
          </p:cNvCxnSpPr>
          <p:nvPr/>
        </p:nvCxnSpPr>
        <p:spPr>
          <a:xfrm flipV="1">
            <a:off x="4786976" y="1762096"/>
            <a:ext cx="482503" cy="49960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DB76FB8B-DB6C-E74F-9021-21EE28EADB91}"/>
              </a:ext>
            </a:extLst>
          </p:cNvPr>
          <p:cNvSpPr>
            <a:spLocks noChangeAspect="1"/>
          </p:cNvSpPr>
          <p:nvPr/>
        </p:nvSpPr>
        <p:spPr>
          <a:xfrm>
            <a:off x="1734118" y="3538868"/>
            <a:ext cx="2184789" cy="1575522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F6996-8AAB-5249-9159-1E99442DDAEA}"/>
              </a:ext>
            </a:extLst>
          </p:cNvPr>
          <p:cNvSpPr txBox="1"/>
          <p:nvPr/>
        </p:nvSpPr>
        <p:spPr>
          <a:xfrm>
            <a:off x="7409882" y="4868169"/>
            <a:ext cx="16289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Slide credit: </a:t>
            </a:r>
            <a:r>
              <a:rPr lang="en-US" sz="1000" dirty="0" err="1"/>
              <a:t>Arofan</a:t>
            </a:r>
            <a:r>
              <a:rPr lang="en-US" sz="1000" dirty="0"/>
              <a:t> Gregory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E05D55-2156-0A44-88BA-5E8ECB77E89F}"/>
              </a:ext>
            </a:extLst>
          </p:cNvPr>
          <p:cNvSpPr txBox="1"/>
          <p:nvPr/>
        </p:nvSpPr>
        <p:spPr>
          <a:xfrm>
            <a:off x="133697" y="2593837"/>
            <a:ext cx="30828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Turning FAIR into Reality </a:t>
            </a:r>
            <a:r>
              <a:rPr lang="en-US" sz="1000" dirty="0">
                <a:hlinkClick r:id="rId3"/>
              </a:rPr>
              <a:t>https://doi.org/10.2777/1524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7311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39EFC-3987-47DD-9AD5-2F3E4B21A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EOSC Interoperability Framework (1)</a:t>
            </a:r>
          </a:p>
        </p:txBody>
      </p:sp>
      <p:pic>
        <p:nvPicPr>
          <p:cNvPr id="4" name="officeArt object" descr="Picture 1">
            <a:extLst>
              <a:ext uri="{FF2B5EF4-FFF2-40B4-BE49-F238E27FC236}">
                <a16:creationId xmlns:a16="http://schemas.microsoft.com/office/drawing/2014/main" id="{81E20A97-38E5-4827-80E4-FD78E6F1353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81661" y="1268017"/>
            <a:ext cx="7180678" cy="377428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300C10-1DD6-A941-ADFA-FCE117BBB82D}"/>
              </a:ext>
            </a:extLst>
          </p:cNvPr>
          <p:cNvSpPr txBox="1"/>
          <p:nvPr/>
        </p:nvSpPr>
        <p:spPr>
          <a:xfrm>
            <a:off x="7137401" y="101202"/>
            <a:ext cx="2006600" cy="40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EOSC Interoperability Framework </a:t>
            </a:r>
            <a:r>
              <a:rPr lang="en-US" sz="1000" dirty="0">
                <a:hlinkClick r:id="rId3"/>
              </a:rPr>
              <a:t>https://doi.org/</a:t>
            </a:r>
            <a:r>
              <a:rPr lang="en-GB" sz="1000" dirty="0">
                <a:hlinkClick r:id="rId3"/>
              </a:rPr>
              <a:t>10.2777/620649</a:t>
            </a:r>
            <a:r>
              <a:rPr lang="en-GB" sz="1000" dirty="0"/>
              <a:t>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24802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321A8-A71C-45BA-BCF1-AC08CD80A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EOSC Interoperability Framework (2)</a:t>
            </a:r>
          </a:p>
        </p:txBody>
      </p:sp>
      <p:pic>
        <p:nvPicPr>
          <p:cNvPr id="4" name="officeArt object" descr="Picture 1">
            <a:extLst>
              <a:ext uri="{FF2B5EF4-FFF2-40B4-BE49-F238E27FC236}">
                <a16:creationId xmlns:a16="http://schemas.microsoft.com/office/drawing/2014/main" id="{F1AAB2DC-500F-44CE-B9AE-17207B15A6B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84871" y="986497"/>
            <a:ext cx="5992837" cy="415700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F3368A-00A7-49D8-81F6-6FFFBE95C9C3}"/>
              </a:ext>
            </a:extLst>
          </p:cNvPr>
          <p:cNvSpPr txBox="1"/>
          <p:nvPr/>
        </p:nvSpPr>
        <p:spPr>
          <a:xfrm>
            <a:off x="6754285" y="1962443"/>
            <a:ext cx="687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DCAT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C1CA7AE-0DA7-403A-B160-58C9E4CF18A6}"/>
              </a:ext>
            </a:extLst>
          </p:cNvPr>
          <p:cNvCxnSpPr/>
          <p:nvPr/>
        </p:nvCxnSpPr>
        <p:spPr>
          <a:xfrm flipH="1">
            <a:off x="6277708" y="2135567"/>
            <a:ext cx="474785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C77F64-4C62-4536-8EC3-5313D6FE9D9B}"/>
              </a:ext>
            </a:extLst>
          </p:cNvPr>
          <p:cNvSpPr txBox="1"/>
          <p:nvPr/>
        </p:nvSpPr>
        <p:spPr>
          <a:xfrm>
            <a:off x="6781778" y="2686385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DDI-CDI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3B41B28-5BF9-4442-9F7E-BE5F465FC180}"/>
              </a:ext>
            </a:extLst>
          </p:cNvPr>
          <p:cNvCxnSpPr/>
          <p:nvPr/>
        </p:nvCxnSpPr>
        <p:spPr>
          <a:xfrm flipH="1">
            <a:off x="6305200" y="2859509"/>
            <a:ext cx="474785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FCF77F0-DA59-4618-A1A9-9322D5D8BFEF}"/>
              </a:ext>
            </a:extLst>
          </p:cNvPr>
          <p:cNvSpPr txBox="1"/>
          <p:nvPr/>
        </p:nvSpPr>
        <p:spPr>
          <a:xfrm>
            <a:off x="6833178" y="3410327"/>
            <a:ext cx="2305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DDI domain standards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903C094-999B-4E95-BB8A-28B6C50F182D}"/>
              </a:ext>
            </a:extLst>
          </p:cNvPr>
          <p:cNvCxnSpPr/>
          <p:nvPr/>
        </p:nvCxnSpPr>
        <p:spPr>
          <a:xfrm flipH="1">
            <a:off x="6356601" y="3583451"/>
            <a:ext cx="474785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21BC50F7-BF4F-4C0C-AE6A-6A7331D0C938}"/>
              </a:ext>
            </a:extLst>
          </p:cNvPr>
          <p:cNvSpPr/>
          <p:nvPr/>
        </p:nvSpPr>
        <p:spPr>
          <a:xfrm>
            <a:off x="6509824" y="3903785"/>
            <a:ext cx="2349305" cy="10980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9306D6-FF48-4646-9CF9-141CDD9EB3BD}"/>
              </a:ext>
            </a:extLst>
          </p:cNvPr>
          <p:cNvSpPr txBox="1"/>
          <p:nvPr/>
        </p:nvSpPr>
        <p:spPr>
          <a:xfrm>
            <a:off x="6694181" y="3957965"/>
            <a:ext cx="2021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How do these </a:t>
            </a:r>
          </a:p>
          <a:p>
            <a:r>
              <a:rPr lang="en-US" b="1" dirty="0"/>
              <a:t>different types of </a:t>
            </a:r>
          </a:p>
          <a:p>
            <a:r>
              <a:rPr lang="en-US" b="1" dirty="0"/>
              <a:t>metadata connect?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E648A4-868E-AE45-A782-E86C6C917EE3}"/>
              </a:ext>
            </a:extLst>
          </p:cNvPr>
          <p:cNvSpPr txBox="1"/>
          <p:nvPr/>
        </p:nvSpPr>
        <p:spPr>
          <a:xfrm>
            <a:off x="7137401" y="101202"/>
            <a:ext cx="2006600" cy="40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EOSC Interoperability Framework </a:t>
            </a:r>
            <a:r>
              <a:rPr lang="en-US" sz="1000" dirty="0">
                <a:hlinkClick r:id="rId3"/>
              </a:rPr>
              <a:t>https://doi.org/</a:t>
            </a:r>
            <a:r>
              <a:rPr lang="en-GB" sz="1000" dirty="0">
                <a:hlinkClick r:id="rId3"/>
              </a:rPr>
              <a:t>10.2777/620649</a:t>
            </a:r>
            <a:r>
              <a:rPr lang="en-GB" sz="1000" dirty="0"/>
              <a:t> 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99648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AD42-4384-42F7-BF8C-258B12450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Example: (Envisioned) DCAT-AP and DDI-CDI</a:t>
            </a:r>
          </a:p>
        </p:txBody>
      </p:sp>
      <p:pic>
        <p:nvPicPr>
          <p:cNvPr id="4" name="officeArt object" descr="Picture 1">
            <a:extLst>
              <a:ext uri="{FF2B5EF4-FFF2-40B4-BE49-F238E27FC236}">
                <a16:creationId xmlns:a16="http://schemas.microsoft.com/office/drawing/2014/main" id="{C7F378CE-14F1-468E-87C3-B96479E10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97" y="1063229"/>
            <a:ext cx="6696382" cy="408027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B073FB6-50C9-414D-BDC8-0080679BA15E}"/>
              </a:ext>
            </a:extLst>
          </p:cNvPr>
          <p:cNvSpPr txBox="1"/>
          <p:nvPr/>
        </p:nvSpPr>
        <p:spPr>
          <a:xfrm>
            <a:off x="8096408" y="4660900"/>
            <a:ext cx="100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Slide credit: </a:t>
            </a:r>
            <a:r>
              <a:rPr lang="en-US" sz="1000" dirty="0" err="1"/>
              <a:t>Arofan</a:t>
            </a:r>
            <a:r>
              <a:rPr lang="en-US" sz="1000" dirty="0"/>
              <a:t> Gregory</a:t>
            </a:r>
          </a:p>
        </p:txBody>
      </p:sp>
    </p:spTree>
    <p:extLst>
      <p:ext uri="{BB962C8B-B14F-4D97-AF65-F5344CB8AC3E}">
        <p14:creationId xmlns:p14="http://schemas.microsoft.com/office/powerpoint/2010/main" val="2093015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2482;p189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16" name="Picture 15" descr="mostafa-meraji-VCH2eiJjsBc-unsplash-2880x125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2" y="1184537"/>
            <a:ext cx="9144000" cy="39751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-102" y="48090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buFont typeface="Wingdings" charset="2"/>
              <a:buChar char="§"/>
            </a:pPr>
            <a:r>
              <a:rPr lang="en-GB" sz="1400" dirty="0"/>
              <a:t>Aim to launch the Decadal Programme at the ISC GA and associated events ‘Global Knowledge Forum’ in </a:t>
            </a:r>
            <a:r>
              <a:rPr lang="en-GB" sz="1400" b="1" dirty="0"/>
              <a:t>Fully Virtual</a:t>
            </a:r>
            <a:r>
              <a:rPr lang="en-GB" sz="1400" dirty="0"/>
              <a:t>, 10-14 October 2021: </a:t>
            </a:r>
            <a:r>
              <a:rPr lang="en-US" sz="1400" dirty="0">
                <a:hlinkClick r:id="rId5"/>
              </a:rPr>
              <a:t>https://council.science/about-us/governance/general-assembly/muscatassembly</a:t>
            </a:r>
            <a:r>
              <a:rPr lang="en-US" sz="1400" dirty="0"/>
              <a:t> 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2880" y="0"/>
            <a:ext cx="9101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Making Data Work for Cross-Domain Challenges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8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DW2021_banner1_22Ju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61" y="8729"/>
            <a:ext cx="9146861" cy="45648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8A435D-2FB5-B94B-B9E9-07FA4B4264D8}"/>
              </a:ext>
            </a:extLst>
          </p:cNvPr>
          <p:cNvSpPr txBox="1"/>
          <p:nvPr/>
        </p:nvSpPr>
        <p:spPr>
          <a:xfrm>
            <a:off x="0" y="4786681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Call for presentations/papers will be released on 1 June, deadline 31 July https://</a:t>
            </a:r>
            <a:r>
              <a:rPr lang="en-US" sz="1400" dirty="0" err="1">
                <a:solidFill>
                  <a:schemeClr val="bg1"/>
                </a:solidFill>
              </a:rPr>
              <a:t>www.scidatacon.org</a:t>
            </a:r>
            <a:r>
              <a:rPr lang="en-US" sz="1400" dirty="0">
                <a:solidFill>
                  <a:schemeClr val="bg1"/>
                </a:solidFill>
              </a:rPr>
              <a:t>/IDW2021/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28863"/>
            <a:ext cx="9101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800" b="1" dirty="0" err="1">
                <a:solidFill>
                  <a:srgbClr val="0D0D0D"/>
                </a:solidFill>
              </a:rPr>
              <a:t>CODATA’s</a:t>
            </a:r>
            <a:r>
              <a:rPr lang="en-GB" sz="2800" b="1" dirty="0">
                <a:solidFill>
                  <a:srgbClr val="0D0D0D"/>
                </a:solidFill>
              </a:rPr>
              <a:t> mission and operation</a:t>
            </a:r>
            <a:endParaRPr lang="en-US" sz="28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761712"/>
            <a:ext cx="4570196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b="1" dirty="0"/>
              <a:t>The mission of CODATA is to “Connect data and people to advance science and improve our world”.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US" sz="1400" dirty="0"/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As the ‘Committee on Data of the International Science Council (ISC)’, CODATA supports the </a:t>
            </a:r>
            <a:r>
              <a:rPr lang="en-US" sz="1400" dirty="0" err="1"/>
              <a:t>ISC’s</a:t>
            </a:r>
            <a:r>
              <a:rPr lang="en-US" sz="1400" dirty="0"/>
              <a:t> mission of ‘advancing science as a global public good’ by promoting Open Science and FAIR data. CODATA convenes a global expert community and provides a forum for international consensus building and agreements around a range of data science and data policy issues, from the fundamental physical constants to cross-domain data specifications. 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b="1" dirty="0" err="1"/>
              <a:t>CODATA’s</a:t>
            </a:r>
            <a:r>
              <a:rPr lang="en-US" sz="1400" b="1" dirty="0"/>
              <a:t> membership includes national data committees, scientific academies, International Scientific Unions and other </a:t>
            </a:r>
            <a:r>
              <a:rPr lang="en-US" sz="1400" b="1" dirty="0" err="1"/>
              <a:t>organisations</a:t>
            </a:r>
            <a:r>
              <a:rPr lang="en-US" sz="1400" b="1" dirty="0"/>
              <a:t>.</a:t>
            </a: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DT_logo-sub_blue@3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731" y="1348592"/>
            <a:ext cx="4497167" cy="19802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2482;p189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4380" y="0"/>
            <a:ext cx="7688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kern="0" dirty="0">
                <a:solidFill>
                  <a:srgbClr val="0D0D0D"/>
                </a:solidFill>
              </a:rPr>
              <a:t>Follow CODATA!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6866"/>
            <a:ext cx="500316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CODATA Website: </a:t>
            </a:r>
            <a:r>
              <a:rPr lang="en-US" sz="1400" dirty="0">
                <a:hlinkClick r:id="rId4"/>
              </a:rPr>
              <a:t>http://www.codata.org/</a:t>
            </a:r>
            <a:r>
              <a:rPr lang="en-US" sz="1400" dirty="0"/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CODATA Blog: </a:t>
            </a:r>
            <a:r>
              <a:rPr lang="en-US" sz="1400" dirty="0">
                <a:hlinkClick r:id="rId5"/>
              </a:rPr>
              <a:t>http://codata.org/blog/</a:t>
            </a:r>
            <a:endParaRPr lang="en-US" sz="1400" dirty="0"/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CODATA International News and Discussion List: </a:t>
            </a:r>
            <a:r>
              <a:rPr lang="en-US" sz="1400" dirty="0">
                <a:hlinkClick r:id="rId6"/>
              </a:rPr>
              <a:t>http://bit.ly/CODATA-International-List</a:t>
            </a:r>
            <a:r>
              <a:rPr lang="en-US" sz="1400" dirty="0"/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CODATA Data Science and Data Stewardship Careers List: </a:t>
            </a:r>
            <a:r>
              <a:rPr lang="en-US" sz="1400" dirty="0">
                <a:hlinkClick r:id="rId7"/>
              </a:rPr>
              <a:t>http://bit.ly/CODATA_Careers_List</a:t>
            </a:r>
            <a:r>
              <a:rPr lang="en-US" sz="1400" dirty="0"/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/>
              <a:t>CODATA on Twitter: @</a:t>
            </a:r>
            <a:r>
              <a:rPr lang="en-US" sz="1400" dirty="0" err="1"/>
              <a:t>CODATANews</a:t>
            </a:r>
            <a:r>
              <a:rPr lang="en-US" sz="1400" dirty="0"/>
              <a:t> and @simonhodson99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 err="1"/>
              <a:t>Facebook</a:t>
            </a:r>
            <a:r>
              <a:rPr lang="en-US" sz="1400" dirty="0"/>
              <a:t>: </a:t>
            </a:r>
            <a:r>
              <a:rPr lang="en-US" sz="1400" dirty="0">
                <a:hlinkClick r:id="rId8"/>
              </a:rPr>
              <a:t>https://www.facebook.com/codata.org/</a:t>
            </a:r>
            <a:r>
              <a:rPr lang="en-US" sz="1400" dirty="0"/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r>
              <a:rPr lang="en-US" sz="1400" dirty="0" err="1"/>
              <a:t>Insta</a:t>
            </a:r>
            <a:r>
              <a:rPr lang="en-US" sz="1400" dirty="0"/>
              <a:t>: </a:t>
            </a:r>
            <a:r>
              <a:rPr lang="en-US" sz="1400" dirty="0">
                <a:hlinkClick r:id="rId9"/>
              </a:rPr>
              <a:t>https://www.instagram.com/codatainternational/</a:t>
            </a:r>
            <a:r>
              <a:rPr lang="en-US" sz="1400" dirty="0"/>
              <a:t> 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§"/>
            </a:pPr>
            <a:endParaRPr lang="en-US" sz="1400" dirty="0"/>
          </a:p>
        </p:txBody>
      </p:sp>
      <p:pic>
        <p:nvPicPr>
          <p:cNvPr id="9" name="Picture 8" descr="CDT_logo-CD_blue@3x-10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7484" y="586866"/>
            <a:ext cx="3047908" cy="33232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100" y="0"/>
            <a:ext cx="9144000" cy="12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2482;p189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92021" y="192288"/>
            <a:ext cx="3051978" cy="846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" y="94059"/>
            <a:ext cx="2452747" cy="1080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1270339"/>
            <a:ext cx="7772400" cy="2356688"/>
          </a:xfrm>
        </p:spPr>
        <p:txBody>
          <a:bodyPr anchor="ctr">
            <a:noAutofit/>
          </a:bodyPr>
          <a:lstStyle/>
          <a:p>
            <a:r>
              <a:rPr lang="en-US" sz="3200" b="1" dirty="0"/>
              <a:t>Thank you for your attention</a:t>
            </a:r>
            <a:br>
              <a:rPr lang="en-US" sz="3200" b="1" dirty="0"/>
            </a:b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1600" b="1" dirty="0"/>
              <a:t>Simon Hodson, CODATA</a:t>
            </a:r>
            <a:br>
              <a:rPr lang="en-US" sz="1600" b="1" dirty="0"/>
            </a:br>
            <a:r>
              <a:rPr lang="en-US" sz="1600" b="1" dirty="0" err="1"/>
              <a:t>www.codata.org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err="1"/>
              <a:t>simon@codata.org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/>
              <a:t>@simonhodson99 ; @</a:t>
            </a:r>
            <a:r>
              <a:rPr lang="en-US" sz="1600" b="1" dirty="0" err="1"/>
              <a:t>CODATAnews</a:t>
            </a:r>
            <a:endParaRPr lang="en-US" sz="3200" dirty="0"/>
          </a:p>
        </p:txBody>
      </p:sp>
      <p:sp>
        <p:nvSpPr>
          <p:cNvPr id="13" name="Google Shape;2481;p189"/>
          <p:cNvSpPr/>
          <p:nvPr/>
        </p:nvSpPr>
        <p:spPr>
          <a:xfrm>
            <a:off x="-102" y="4073121"/>
            <a:ext cx="9144000" cy="108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" name="Picture 16" descr="cc-b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2628" y="4295576"/>
            <a:ext cx="1852085" cy="64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rot="5400000">
            <a:off x="2787053" y="2343880"/>
            <a:ext cx="3588540" cy="36038"/>
          </a:xfrm>
          <a:prstGeom prst="line">
            <a:avLst/>
          </a:prstGeom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465550" y="2343880"/>
            <a:ext cx="3588540" cy="36038"/>
          </a:xfrm>
          <a:prstGeom prst="line">
            <a:avLst/>
          </a:prstGeom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5115166" y="2343880"/>
            <a:ext cx="3588540" cy="36038"/>
          </a:xfrm>
          <a:prstGeom prst="line">
            <a:avLst/>
          </a:prstGeom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 txBox="1">
            <a:spLocks/>
          </p:cNvSpPr>
          <p:nvPr/>
        </p:nvSpPr>
        <p:spPr>
          <a:xfrm>
            <a:off x="-101" y="0"/>
            <a:ext cx="2277942" cy="567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 Policies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285362" y="0"/>
            <a:ext cx="2277942" cy="567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 Science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649513" y="0"/>
            <a:ext cx="2277942" cy="567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 Skills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7456" y="0"/>
            <a:ext cx="2216544" cy="567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</a:t>
            </a:r>
            <a:r>
              <a:rPr lang="en-GB" sz="2000" b="1" noProof="0" dirty="0">
                <a:solidFill>
                  <a:schemeClr val="accent4"/>
                </a:solidFill>
              </a:rPr>
              <a:t> to Improve our World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Open Data Acco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359" y="1243833"/>
            <a:ext cx="636442" cy="900000"/>
          </a:xfrm>
          <a:prstGeom prst="rect">
            <a:avLst/>
          </a:prstGeom>
        </p:spPr>
      </p:pic>
      <p:pic>
        <p:nvPicPr>
          <p:cNvPr id="18" name="Picture 17" descr="GEO Benefits of Open Data Shar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6" y="1713075"/>
            <a:ext cx="634978" cy="900000"/>
          </a:xfrm>
          <a:prstGeom prst="rect">
            <a:avLst/>
          </a:prstGeom>
        </p:spPr>
      </p:pic>
      <p:pic>
        <p:nvPicPr>
          <p:cNvPr id="19" name="Picture 18" descr="OECD-CODATA-Business_Models_Repor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076" y="726486"/>
            <a:ext cx="636442" cy="900000"/>
          </a:xfrm>
          <a:prstGeom prst="rect">
            <a:avLst/>
          </a:prstGeom>
        </p:spPr>
      </p:pic>
      <p:pic>
        <p:nvPicPr>
          <p:cNvPr id="20" name="Picture 19" descr="Turning FAIR into Reality-Cov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31" y="567629"/>
            <a:ext cx="633537" cy="90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91215" y="2871166"/>
            <a:ext cx="20261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>
              <a:buFont typeface="Wingdings" charset="2"/>
              <a:buChar char="§"/>
            </a:pPr>
            <a:r>
              <a:rPr lang="en-GB" sz="1000" dirty="0"/>
              <a:t>CODATA Data Policy Committee </a:t>
            </a:r>
            <a:r>
              <a:rPr lang="en-US" sz="1000" u="sng" dirty="0">
                <a:solidFill>
                  <a:srgbClr val="4F81BD"/>
                </a:solidFill>
              </a:rPr>
              <a:t>http://</a:t>
            </a:r>
            <a:r>
              <a:rPr lang="en-US" sz="1000" u="sng" dirty="0" err="1">
                <a:solidFill>
                  <a:srgbClr val="4F81BD"/>
                </a:solidFill>
              </a:rPr>
              <a:t>bit.ly</a:t>
            </a:r>
            <a:r>
              <a:rPr lang="en-US" sz="1000" u="sng" dirty="0">
                <a:solidFill>
                  <a:srgbClr val="4F81BD"/>
                </a:solidFill>
              </a:rPr>
              <a:t>/data-policy-committee</a:t>
            </a:r>
            <a:r>
              <a:rPr lang="en-US" sz="1000" dirty="0">
                <a:solidFill>
                  <a:srgbClr val="4F81BD"/>
                </a:solidFill>
              </a:rPr>
              <a:t>; 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7313" indent="-87313">
              <a:buFont typeface="Wingdings" charset="2"/>
              <a:buChar char="§"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One major policy report per year.</a:t>
            </a:r>
          </a:p>
          <a:p>
            <a:pPr marL="87313" indent="-87313">
              <a:buFont typeface="Wingdings" charset="2"/>
              <a:buChar char="§"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20-Year Review of GBIF published in May 2020</a:t>
            </a:r>
          </a:p>
          <a:p>
            <a:pPr marL="87313" indent="-87313">
              <a:buFont typeface="Wingdings" charset="2"/>
              <a:buChar char="§"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Preparing Independent Review of CAS Earth data policy and practices </a:t>
            </a:r>
            <a:endParaRPr lang="fr-FR" sz="1000" dirty="0">
              <a:solidFill>
                <a:srgbClr val="4F81BD"/>
              </a:solidFill>
            </a:endParaRPr>
          </a:p>
        </p:txBody>
      </p:sp>
      <p:pic>
        <p:nvPicPr>
          <p:cNvPr id="29" name="Picture 28" descr="Ubiquity Logo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192" y="727692"/>
            <a:ext cx="1094271" cy="228275"/>
          </a:xfrm>
          <a:prstGeom prst="rect">
            <a:avLst/>
          </a:prstGeom>
        </p:spPr>
      </p:pic>
      <p:pic>
        <p:nvPicPr>
          <p:cNvPr id="30" name="Picture 29" descr="dsj_cov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0402" y="519302"/>
            <a:ext cx="508509" cy="66869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397134" y="3422288"/>
            <a:ext cx="20261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>
              <a:buFont typeface="Wingdings" charset="2"/>
              <a:buChar char="§"/>
            </a:pPr>
            <a:r>
              <a:rPr lang="en-GB" sz="1000" dirty="0"/>
              <a:t>Data Science Journal: </a:t>
            </a:r>
            <a:r>
              <a:rPr lang="en-US" sz="1000" b="1" u="sng" dirty="0">
                <a:solidFill>
                  <a:schemeClr val="accent1"/>
                </a:solidFill>
              </a:rPr>
              <a:t>https://</a:t>
            </a:r>
            <a:r>
              <a:rPr lang="en-US" sz="1000" b="1" u="sng" dirty="0" err="1">
                <a:solidFill>
                  <a:schemeClr val="accent1"/>
                </a:solidFill>
              </a:rPr>
              <a:t>datascience.codata.org</a:t>
            </a:r>
            <a:r>
              <a:rPr lang="en-US" sz="1000" b="1" u="sng" dirty="0">
                <a:solidFill>
                  <a:schemeClr val="accent1"/>
                </a:solidFill>
              </a:rPr>
              <a:t>/ </a:t>
            </a:r>
          </a:p>
          <a:p>
            <a:pPr marL="87313" indent="-87313">
              <a:buFont typeface="Wingdings" charset="2"/>
              <a:buChar char="§"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International Data Week and CODATA Conference series.</a:t>
            </a:r>
          </a:p>
          <a:p>
            <a:pPr marL="87313" indent="-87313">
              <a:buFont typeface="Wingdings" charset="2"/>
              <a:buChar char="§"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Task Groups and Working Groups.</a:t>
            </a:r>
          </a:p>
        </p:txBody>
      </p:sp>
      <p:pic>
        <p:nvPicPr>
          <p:cNvPr id="35" name="Picture 34" descr="GO-FAIR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5173" y="601413"/>
            <a:ext cx="1080000" cy="354554"/>
          </a:xfrm>
          <a:prstGeom prst="rect">
            <a:avLst/>
          </a:prstGeom>
        </p:spPr>
      </p:pic>
      <p:pic>
        <p:nvPicPr>
          <p:cNvPr id="36" name="Picture 35" descr="beijing_big_data_header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57068" y="2681887"/>
            <a:ext cx="2160000" cy="556051"/>
          </a:xfrm>
          <a:prstGeom prst="rect">
            <a:avLst/>
          </a:prstGeom>
        </p:spPr>
      </p:pic>
      <p:pic>
        <p:nvPicPr>
          <p:cNvPr id="37" name="Picture 36" descr="codata-china-logo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7960" y="1653456"/>
            <a:ext cx="487170" cy="405975"/>
          </a:xfrm>
          <a:prstGeom prst="rect">
            <a:avLst/>
          </a:prstGeom>
        </p:spPr>
      </p:pic>
      <p:pic>
        <p:nvPicPr>
          <p:cNvPr id="38" name="Picture 37" descr="Chinese_Academy_of_Sciences_logo-300x279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10283" y="2145860"/>
            <a:ext cx="442228" cy="411272"/>
          </a:xfrm>
          <a:prstGeom prst="rect">
            <a:avLst/>
          </a:prstGeom>
        </p:spPr>
      </p:pic>
      <p:pic>
        <p:nvPicPr>
          <p:cNvPr id="39" name="Picture 38" descr="group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85173" y="2217839"/>
            <a:ext cx="867891" cy="410006"/>
          </a:xfrm>
          <a:prstGeom prst="rect">
            <a:avLst/>
          </a:prstGeom>
        </p:spPr>
      </p:pic>
      <p:pic>
        <p:nvPicPr>
          <p:cNvPr id="40" name="Picture 39" descr="28280517563_d483bb97ef_h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17634" y="1105140"/>
            <a:ext cx="1399434" cy="880118"/>
          </a:xfrm>
          <a:prstGeom prst="rect">
            <a:avLst/>
          </a:prstGeom>
        </p:spPr>
      </p:pic>
      <p:pic>
        <p:nvPicPr>
          <p:cNvPr id="41" name="Picture 1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33978" y="726486"/>
            <a:ext cx="720000" cy="19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4727861" y="3307358"/>
            <a:ext cx="2026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>
              <a:buFont typeface="Wingdings" charset="2"/>
              <a:buChar char="§"/>
            </a:pPr>
            <a:r>
              <a:rPr lang="en-GB" sz="1000" dirty="0"/>
              <a:t>CODATA-RDA School of Research Data Science.</a:t>
            </a:r>
          </a:p>
          <a:p>
            <a:pPr marL="87313" indent="-87313">
              <a:buFont typeface="Wingdings" charset="2"/>
              <a:buChar char="§"/>
            </a:pPr>
            <a:r>
              <a:rPr lang="en-GB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CODATA China, PASTD and other training activities.</a:t>
            </a:r>
          </a:p>
          <a:p>
            <a:pPr marL="87313" indent="-87313">
              <a:buFont typeface="Wingdings" charset="2"/>
              <a:buChar char="§"/>
            </a:pPr>
            <a:r>
              <a:rPr lang="en-GB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#terms4FAIRskills and </a:t>
            </a:r>
            <a:r>
              <a:rPr lang="en-GB" sz="1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FAIRsFAIR</a:t>
            </a:r>
            <a:r>
              <a:rPr lang="en-GB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Competence Centres.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3" name="Picture 42" descr="FAIRSFAIR_logo_payoff_square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58976" y="955967"/>
            <a:ext cx="629978" cy="629978"/>
          </a:xfrm>
          <a:prstGeom prst="rect">
            <a:avLst/>
          </a:prstGeom>
        </p:spPr>
      </p:pic>
      <p:pic>
        <p:nvPicPr>
          <p:cNvPr id="44" name="Picture 43" descr="AOSP Strategy Cover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52982" y="726486"/>
            <a:ext cx="763730" cy="1080000"/>
          </a:xfrm>
          <a:prstGeom prst="rect">
            <a:avLst/>
          </a:prstGeom>
        </p:spPr>
      </p:pic>
      <p:pic>
        <p:nvPicPr>
          <p:cNvPr id="48" name="Picture 47" descr="CDT_logo-CD_blue@3x-100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58195" y="1553258"/>
            <a:ext cx="641025" cy="698924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048321" y="2445584"/>
            <a:ext cx="20261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>
              <a:buFont typeface="Wingdings" charset="2"/>
              <a:buChar char="§"/>
            </a:pPr>
            <a:r>
              <a:rPr lang="en-GB" sz="1000" b="1" dirty="0"/>
              <a:t>Decadal Programme: </a:t>
            </a:r>
            <a:r>
              <a:rPr lang="en-GB" sz="1000" dirty="0"/>
              <a:t>Making Data Work for Cross Domain Grand Challenges</a:t>
            </a:r>
          </a:p>
          <a:p>
            <a:pPr marL="87313" indent="-87313">
              <a:buFont typeface="Wingdings" charset="2"/>
              <a:buChar char="§"/>
            </a:pPr>
            <a:r>
              <a:rPr lang="en-GB" sz="1000" dirty="0"/>
              <a:t>Promoting Good Data Practices</a:t>
            </a:r>
          </a:p>
          <a:p>
            <a:pPr marL="87313" indent="-87313">
              <a:buFont typeface="Wingdings" charset="2"/>
              <a:buChar char="§"/>
            </a:pPr>
            <a:r>
              <a:rPr lang="en-GB" sz="1000" dirty="0"/>
              <a:t>Regional Open Science Platforms</a:t>
            </a:r>
          </a:p>
        </p:txBody>
      </p:sp>
      <p:pic>
        <p:nvPicPr>
          <p:cNvPr id="46" name="Google Shape;2482;p189"/>
          <p:cNvPicPr preferRelativeResize="0">
            <a:picLocks noChangeAspect="1"/>
          </p:cNvPicPr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Picture 49" descr="DDI-tagline2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06870" y="814688"/>
            <a:ext cx="1207986" cy="429145"/>
          </a:xfrm>
          <a:prstGeom prst="rect">
            <a:avLst/>
          </a:prstGeom>
        </p:spPr>
      </p:pic>
      <p:pic>
        <p:nvPicPr>
          <p:cNvPr id="45" name="Picture 44" descr="symposium-9october-1024x576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24542" y="1250584"/>
            <a:ext cx="1737134" cy="977138"/>
          </a:xfrm>
          <a:prstGeom prst="rect">
            <a:avLst/>
          </a:prstGeom>
        </p:spPr>
      </p:pic>
      <p:pic>
        <p:nvPicPr>
          <p:cNvPr id="47" name="Picture 46" descr="GBIF Review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49076" y="1713075"/>
            <a:ext cx="685102" cy="968812"/>
          </a:xfrm>
          <a:prstGeom prst="rect">
            <a:avLst/>
          </a:prstGeom>
        </p:spPr>
      </p:pic>
      <p:pic>
        <p:nvPicPr>
          <p:cNvPr id="51" name="Picture 50" descr="IDW2021_banner1_22Jun.jpg">
            <a:extLst>
              <a:ext uri="{FF2B5EF4-FFF2-40B4-BE49-F238E27FC236}">
                <a16:creationId xmlns:a16="http://schemas.microsoft.com/office/drawing/2014/main" id="{C63E038A-C4C1-7842-8492-027C6070E6A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331339" y="2317906"/>
            <a:ext cx="2130336" cy="10631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5" name="Picture 4" descr="FAIR_data_principles-Reduc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" y="654227"/>
            <a:ext cx="9144000" cy="31027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6822" y="3915650"/>
            <a:ext cx="190308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Image CC-BY-SA by </a:t>
            </a:r>
            <a:r>
              <a:rPr lang="en-GB" sz="1000" u="sng" dirty="0">
                <a:latin typeface="+mn-lt"/>
                <a:ea typeface="Arial Unicode MS" panose="020B0604020202020204" pitchFamily="34" charset="-128"/>
                <a:cs typeface="Arial Unicode MS" panose="020B0604020202020204" pitchFamily="34" charset="-128"/>
              </a:rPr>
              <a:t>SangyaPundir</a:t>
            </a:r>
            <a:endParaRPr lang="en-GB" sz="1000" dirty="0"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52056" y="3888749"/>
            <a:ext cx="5891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(Mons, B., et al., The FAIR Guiding Principles for scientific data management and stewardship, Scientific Data,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http://dx.doi.org/10.1038/sdata.2016.18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</a:p>
        </p:txBody>
      </p:sp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28863"/>
            <a:ext cx="9101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000" b="1" dirty="0">
                <a:solidFill>
                  <a:srgbClr val="0D0D0D"/>
                </a:solidFill>
              </a:rPr>
              <a:t>Making Data Work for Cross-Domain Challenges: the Premise</a:t>
            </a:r>
            <a:endParaRPr lang="en-US" sz="20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761712"/>
            <a:ext cx="5436044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major, pressing global scientific and human issues of the 21st century can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ONLY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be addressed through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research that works across disciplines to understand complex systems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 which uses a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transdisciplinary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approach to turn data into knowledge and then into action.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digital and data revolution presents us with huge opportunities and significant challenges.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Major challenges for many scientific domains – requires work on data specifications, semantics, infrastructures, etc.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 of effort used on data wrangling; conservative estimate of 10.2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Euro opportunity cost from sub-optimal data stewardship.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Open Science and FAIR data provide solutions.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Considerable global interest in data platforms (EOSC etc).</a:t>
            </a:r>
          </a:p>
        </p:txBody>
      </p:sp>
      <p:pic>
        <p:nvPicPr>
          <p:cNvPr id="16" name="Picture 15" descr="Science as a Global PUblic Go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44" y="751803"/>
            <a:ext cx="3707854" cy="3654030"/>
          </a:xfrm>
          <a:prstGeom prst="rect">
            <a:avLst/>
          </a:prstGeom>
        </p:spPr>
      </p:pic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2482;p189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00" y="631838"/>
            <a:ext cx="6169725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Addressing global grand challenges requires cross-domain collaboration.  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Needs the ability to gather data from many sources, to combine them and extract information from complex and heterogeneous data.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Combining data for SDG indicators is challenging.  </a:t>
            </a:r>
          </a:p>
          <a:p>
            <a:pPr marL="639763" lvl="1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Combining data for the scientific contribution to understanding of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SDGs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very challenging!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ISC and ISC members (particularly Unions and Associations), and ISC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programmes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have a role to play.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Addressing how to access and combine data (issues of data interoperability) need input from domain experts and definitions agreed by communities.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Major challenge of fundamental importance to science –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work of a global decadal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7" descr="future_earth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092" y="947460"/>
            <a:ext cx="1571805" cy="526568"/>
          </a:xfrm>
          <a:prstGeom prst="rect">
            <a:avLst/>
          </a:prstGeom>
        </p:spPr>
      </p:pic>
      <p:pic>
        <p:nvPicPr>
          <p:cNvPr id="9" name="Picture 8" descr="irdr_logo_high-32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1137" y="1474028"/>
            <a:ext cx="1384747" cy="575535"/>
          </a:xfrm>
          <a:prstGeom prst="rect">
            <a:avLst/>
          </a:prstGeom>
        </p:spPr>
      </p:pic>
      <p:pic>
        <p:nvPicPr>
          <p:cNvPr id="10" name="Picture 9" descr="urban_health_log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0461" y="2082552"/>
            <a:ext cx="1273539" cy="4820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44380" y="0"/>
            <a:ext cx="7688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kern="0" dirty="0">
                <a:solidFill>
                  <a:srgbClr val="0D0D0D"/>
                </a:solidFill>
              </a:rPr>
              <a:t>Data and Science for Global Grand Challenges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4" t="23112" r="36086" b="26888"/>
          <a:stretch>
            <a:fillRect/>
          </a:stretch>
        </p:blipFill>
        <p:spPr bwMode="auto">
          <a:xfrm>
            <a:off x="6169625" y="2266889"/>
            <a:ext cx="1055317" cy="109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sdg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4942" y="2969204"/>
            <a:ext cx="1918955" cy="11177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880" y="0"/>
            <a:ext cx="9101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dirty="0">
                <a:solidFill>
                  <a:srgbClr val="0D0D0D"/>
                </a:solidFill>
              </a:rPr>
              <a:t>Making Data Work: </a:t>
            </a:r>
            <a:r>
              <a:rPr lang="en-US" sz="2400" b="1" dirty="0" err="1">
                <a:solidFill>
                  <a:srgbClr val="0D0D0D"/>
                </a:solidFill>
              </a:rPr>
              <a:t>programme</a:t>
            </a:r>
            <a:r>
              <a:rPr lang="en-US" sz="2400" b="1" dirty="0">
                <a:solidFill>
                  <a:srgbClr val="0D0D0D"/>
                </a:solidFill>
              </a:rPr>
              <a:t> design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3326" y="1194808"/>
            <a:ext cx="4650674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design comprises three broad work areas.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Consensus and technical solutions for data interoperability (terminologies,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ontologies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metadata, machine learning);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Mobilising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domains and breaking down silos (working with Unions, Associations and other domain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organisations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);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Advancing solutions through cross-domain case studies.</a:t>
            </a: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le 9"/>
          <p:cNvSpPr/>
          <p:nvPr/>
        </p:nvSpPr>
        <p:spPr>
          <a:xfrm>
            <a:off x="1291702" y="1066039"/>
            <a:ext cx="1939624" cy="896983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1282081" y="1088977"/>
            <a:ext cx="1939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1: </a:t>
            </a:r>
            <a:r>
              <a:rPr lang="fr-FR" sz="1200" b="1" dirty="0" err="1"/>
              <a:t>Making</a:t>
            </a:r>
            <a:r>
              <a:rPr lang="fr-FR" sz="1200" b="1" dirty="0"/>
              <a:t> Data </a:t>
            </a:r>
            <a:r>
              <a:rPr lang="fr-FR" sz="1200" b="1" dirty="0" err="1"/>
              <a:t>Work</a:t>
            </a:r>
            <a:endParaRPr lang="fr-FR" sz="1200" b="1" dirty="0"/>
          </a:p>
          <a:p>
            <a:pPr algn="ctr"/>
            <a:r>
              <a:rPr lang="fr-FR" sz="1200" dirty="0"/>
              <a:t>Programme of </a:t>
            </a:r>
            <a:r>
              <a:rPr lang="fr-FR" sz="1200" dirty="0" err="1"/>
              <a:t>technical</a:t>
            </a:r>
            <a:r>
              <a:rPr lang="fr-FR" sz="1200" dirty="0"/>
              <a:t> and consensus building </a:t>
            </a:r>
            <a:r>
              <a:rPr lang="fr-FR" sz="1200" dirty="0" err="1"/>
              <a:t>activities</a:t>
            </a:r>
            <a:r>
              <a:rPr lang="fr-FR" sz="1200" dirty="0"/>
              <a:t> for </a:t>
            </a:r>
            <a:r>
              <a:rPr lang="fr-FR" sz="1200" dirty="0" err="1"/>
              <a:t>interoperability</a:t>
            </a:r>
            <a:endParaRPr lang="fr-FR" sz="1200" dirty="0"/>
          </a:p>
        </p:txBody>
      </p:sp>
      <p:cxnSp>
        <p:nvCxnSpPr>
          <p:cNvPr id="12" name="Straight Arrow Connector 11"/>
          <p:cNvCxnSpPr>
            <a:stCxn id="10" idx="2"/>
            <a:endCxn id="14" idx="0"/>
          </p:cNvCxnSpPr>
          <p:nvPr/>
        </p:nvCxnSpPr>
        <p:spPr>
          <a:xfrm rot="5400000">
            <a:off x="1167230" y="1952800"/>
            <a:ext cx="1084063" cy="1104507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0" idx="2"/>
          </p:cNvCxnSpPr>
          <p:nvPr/>
        </p:nvCxnSpPr>
        <p:spPr>
          <a:xfrm rot="16200000" flipH="1">
            <a:off x="2300604" y="1923931"/>
            <a:ext cx="1084063" cy="1162243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187195" y="3047085"/>
            <a:ext cx="1939624" cy="896983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/>
          <p:cNvSpPr txBox="1"/>
          <p:nvPr/>
        </p:nvSpPr>
        <p:spPr>
          <a:xfrm>
            <a:off x="177574" y="3070023"/>
            <a:ext cx="1939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2: </a:t>
            </a:r>
            <a:r>
              <a:rPr lang="fr-FR" sz="1200" b="1" dirty="0" err="1"/>
              <a:t>Mobilising</a:t>
            </a:r>
            <a:r>
              <a:rPr lang="fr-FR" sz="1200" b="1" dirty="0"/>
              <a:t> </a:t>
            </a:r>
            <a:r>
              <a:rPr lang="fr-FR" sz="1200" b="1" dirty="0" err="1"/>
              <a:t>Domains</a:t>
            </a:r>
            <a:r>
              <a:rPr lang="fr-FR" sz="1200" b="1" dirty="0"/>
              <a:t> and </a:t>
            </a:r>
            <a:r>
              <a:rPr lang="fr-FR" sz="1200" b="1" dirty="0" err="1"/>
              <a:t>Breaking</a:t>
            </a:r>
            <a:r>
              <a:rPr lang="fr-FR" sz="1200" b="1" dirty="0"/>
              <a:t> Down Silos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427453" y="3070022"/>
            <a:ext cx="1939624" cy="896983"/>
          </a:xfrm>
          <a:prstGeom prst="round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2417832" y="3092960"/>
            <a:ext cx="1939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/>
              <a:t>3: </a:t>
            </a:r>
            <a:r>
              <a:rPr lang="fr-FR" sz="1200" b="1" dirty="0" err="1"/>
              <a:t>Advancing</a:t>
            </a:r>
            <a:r>
              <a:rPr lang="fr-FR" sz="1200" b="1" dirty="0"/>
              <a:t> </a:t>
            </a:r>
            <a:r>
              <a:rPr lang="fr-FR" sz="1200" b="1" dirty="0" err="1"/>
              <a:t>Interoperability</a:t>
            </a:r>
            <a:r>
              <a:rPr lang="fr-FR" sz="1200" b="1" dirty="0"/>
              <a:t> </a:t>
            </a:r>
            <a:r>
              <a:rPr lang="fr-FR" sz="1200" b="1" dirty="0" err="1"/>
              <a:t>through</a:t>
            </a:r>
            <a:r>
              <a:rPr lang="fr-FR" sz="1200" b="1" dirty="0"/>
              <a:t> Cross Domain Case </a:t>
            </a:r>
            <a:r>
              <a:rPr lang="fr-FR" sz="1200" b="1" dirty="0" err="1"/>
              <a:t>Studies</a:t>
            </a:r>
            <a:endParaRPr lang="fr-FR" sz="1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02" y="-962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Current Pilot Activities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638" y="490528"/>
            <a:ext cx="59461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Technically Focused Groups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Representation of Units of Measure (DRUM) Task Group: 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Addressing the way units are described, represented, referenced.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Encouraging alignment with Digital SI and other initiatives.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Engaging with domains and international Scientific Unions.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Good practice for semantic resources and vocabularies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Dagstuhl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Group produced ‘10 Simple Rule for Making a Vocabulary FAIR’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https://arxiv.org/abs/2012.02325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IUSSP-CODATA WG on FAIR Vocabularies in Population Science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http://bit.ly/IUSSP-CODATA-FAIR-Vocabs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Preparing Working Group on representation, governance and sustainability of vocabularies.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further refinement of the DDI-Cross Domain Integration specification.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Includes EOSC-funded co-creation project looking at what DDI-CDI can do for EOSC.</a:t>
            </a: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</a:pPr>
            <a:endParaRPr lang="en-GB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Union Standards Workshop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5084" y="428973"/>
            <a:ext cx="1768814" cy="1521179"/>
          </a:xfrm>
          <a:prstGeom prst="rect">
            <a:avLst/>
          </a:prstGeom>
        </p:spPr>
      </p:pic>
      <p:pic>
        <p:nvPicPr>
          <p:cNvPr id="11" name="Picture 10" descr="Dagstuhl Group Photo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7118" y="1496798"/>
            <a:ext cx="1773867" cy="1379765"/>
          </a:xfrm>
          <a:prstGeom prst="rect">
            <a:avLst/>
          </a:prstGeom>
        </p:spPr>
      </p:pic>
      <p:pic>
        <p:nvPicPr>
          <p:cNvPr id="13" name="Picture 4" descr="https://www.dagstuhl.de/Gruppenbilder/18403.01.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293" y="2809166"/>
            <a:ext cx="2337707" cy="155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02" y="-9621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400" b="1" dirty="0">
                <a:solidFill>
                  <a:srgbClr val="0D0D0D"/>
                </a:solidFill>
              </a:rPr>
              <a:t>Current Pilot Activities</a:t>
            </a:r>
            <a:endParaRPr lang="en-US" sz="2400" b="1" kern="0" dirty="0">
              <a:solidFill>
                <a:srgbClr val="0D0D0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1" y="405735"/>
            <a:ext cx="4381270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Cross-Domain Case Studies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4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Policy Monitoring Indicators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(UN agenda,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SDGs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Sendai etc)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Exploring data for indicators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UNDRR Hazards list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4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Infectious Diseases: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projects looking at data integration in infectious disease research, surveillance etc.</a:t>
            </a:r>
          </a:p>
          <a:p>
            <a:pPr marL="800100" lvl="1" indent="-342900">
              <a:spcAft>
                <a:spcPts val="600"/>
              </a:spcAft>
              <a:buFont typeface="Arial"/>
              <a:buChar char="•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pilot (INSPIRE looking at HIV and COVID).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4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Resilient and Healthy Cities: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large group with a number of cities and projects, identifying shared themes and theoretical and technical approaches.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Workshop on Data-Knowledge-Action for Quality of Life and Green Spaces in June (partnership with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Urban Health and Well-Being)</a:t>
            </a: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Google Shape;2481;p189"/>
          <p:cNvSpPr/>
          <p:nvPr/>
        </p:nvSpPr>
        <p:spPr>
          <a:xfrm>
            <a:off x="-102" y="4367637"/>
            <a:ext cx="9144000" cy="79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Picture 17" descr="CDT_logo-sub_white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0" y="4405833"/>
            <a:ext cx="1635165" cy="720000"/>
          </a:xfrm>
          <a:prstGeom prst="rect">
            <a:avLst/>
          </a:prstGeom>
        </p:spPr>
      </p:pic>
      <p:pic>
        <p:nvPicPr>
          <p:cNvPr id="9" name="Google Shape;2482;p18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06293" y="4444029"/>
            <a:ext cx="2337605" cy="6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032026" y="481167"/>
            <a:ext cx="411197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Collaboration Initiatives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7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Global Open Science Cloud: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CAS-funded project as the first project under the Decadal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Programme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7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Collaboration with GO FAIR: 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FAIR 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DOs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FAIR Implementation Profiles (</a:t>
            </a:r>
            <a:r>
              <a:rPr lang="en-US" sz="1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FIPs</a:t>
            </a:r>
            <a:r>
              <a:rPr 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 startAt="7"/>
            </a:pP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Together Collaborations…</a:t>
            </a: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  <a:buFont typeface="Wingdings" charset="2"/>
              <a:buChar char="§"/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82563" indent="-182563">
              <a:spcAft>
                <a:spcPts val="600"/>
              </a:spcAft>
            </a:pPr>
            <a:endParaRPr lang="en-GB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Picture 13" descr="Data Together Logos 12.55.4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6293" y="2270375"/>
            <a:ext cx="1950281" cy="19242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1573</Words>
  <Application>Microsoft Office PowerPoint</Application>
  <PresentationFormat>Bildschirmpräsentation (16:9)</PresentationFormat>
  <Paragraphs>171</Paragraphs>
  <Slides>21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Arial Unicode MS</vt:lpstr>
      <vt:lpstr>Arial</vt:lpstr>
      <vt:lpstr>Calibri</vt:lpstr>
      <vt:lpstr>Wingdings</vt:lpstr>
      <vt:lpstr>Office Theme</vt:lpstr>
      <vt:lpstr>Interoperability and Reusability for Cross Domain Data: the next challenge for FAIR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EOSC Interoperability Framework (1)</vt:lpstr>
      <vt:lpstr>EOSC Interoperability Framework (2)</vt:lpstr>
      <vt:lpstr>Example: (Envisioned) DCAT-AP and DDI-CDI</vt:lpstr>
      <vt:lpstr>PowerPoint-Präsentation</vt:lpstr>
      <vt:lpstr>PowerPoint-Präsentation</vt:lpstr>
      <vt:lpstr>PowerPoint-Präsentation</vt:lpstr>
      <vt:lpstr>Thank you for your attention  Simon Hodson, CODATA www.codata.org simon@codata.org @simonhodson99 ; @CODATAnews</vt:lpstr>
    </vt:vector>
  </TitlesOfParts>
  <Company>University of Hull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Simon Hodson</dc:creator>
  <cp:lastModifiedBy>Annette Strauch</cp:lastModifiedBy>
  <cp:revision>715</cp:revision>
  <dcterms:created xsi:type="dcterms:W3CDTF">2021-01-28T10:23:29Z</dcterms:created>
  <dcterms:modified xsi:type="dcterms:W3CDTF">2021-05-05T12:35:32Z</dcterms:modified>
</cp:coreProperties>
</file>