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43891200" cy="32918400"/>
  <p:notesSz cx="6858000" cy="9144000"/>
  <p:defaultTextStyle>
    <a:defPPr>
      <a:defRPr lang="en-US"/>
    </a:defPPr>
    <a:lvl1pPr marL="0" algn="l" defTabSz="4389120" rtl="0" eaLnBrk="1" latinLnBrk="0" hangingPunct="1">
      <a:defRPr sz="8600" kern="1200">
        <a:solidFill>
          <a:schemeClr val="tx1"/>
        </a:solidFill>
        <a:latin typeface="+mn-lt"/>
        <a:ea typeface="+mn-ea"/>
        <a:cs typeface="+mn-cs"/>
      </a:defRPr>
    </a:lvl1pPr>
    <a:lvl2pPr marL="2194560" algn="l" defTabSz="4389120" rtl="0" eaLnBrk="1" latinLnBrk="0" hangingPunct="1">
      <a:defRPr sz="8600" kern="1200">
        <a:solidFill>
          <a:schemeClr val="tx1"/>
        </a:solidFill>
        <a:latin typeface="+mn-lt"/>
        <a:ea typeface="+mn-ea"/>
        <a:cs typeface="+mn-cs"/>
      </a:defRPr>
    </a:lvl2pPr>
    <a:lvl3pPr marL="4389120" algn="l" defTabSz="4389120" rtl="0" eaLnBrk="1" latinLnBrk="0" hangingPunct="1">
      <a:defRPr sz="8600" kern="1200">
        <a:solidFill>
          <a:schemeClr val="tx1"/>
        </a:solidFill>
        <a:latin typeface="+mn-lt"/>
        <a:ea typeface="+mn-ea"/>
        <a:cs typeface="+mn-cs"/>
      </a:defRPr>
    </a:lvl3pPr>
    <a:lvl4pPr marL="6583680" algn="l" defTabSz="4389120" rtl="0" eaLnBrk="1" latinLnBrk="0" hangingPunct="1">
      <a:defRPr sz="8600" kern="1200">
        <a:solidFill>
          <a:schemeClr val="tx1"/>
        </a:solidFill>
        <a:latin typeface="+mn-lt"/>
        <a:ea typeface="+mn-ea"/>
        <a:cs typeface="+mn-cs"/>
      </a:defRPr>
    </a:lvl4pPr>
    <a:lvl5pPr marL="8778240" algn="l" defTabSz="4389120" rtl="0" eaLnBrk="1" latinLnBrk="0" hangingPunct="1">
      <a:defRPr sz="8600" kern="1200">
        <a:solidFill>
          <a:schemeClr val="tx1"/>
        </a:solidFill>
        <a:latin typeface="+mn-lt"/>
        <a:ea typeface="+mn-ea"/>
        <a:cs typeface="+mn-cs"/>
      </a:defRPr>
    </a:lvl5pPr>
    <a:lvl6pPr marL="10972800" algn="l" defTabSz="4389120" rtl="0" eaLnBrk="1" latinLnBrk="0" hangingPunct="1">
      <a:defRPr sz="8600" kern="1200">
        <a:solidFill>
          <a:schemeClr val="tx1"/>
        </a:solidFill>
        <a:latin typeface="+mn-lt"/>
        <a:ea typeface="+mn-ea"/>
        <a:cs typeface="+mn-cs"/>
      </a:defRPr>
    </a:lvl6pPr>
    <a:lvl7pPr marL="13167360" algn="l" defTabSz="4389120" rtl="0" eaLnBrk="1" latinLnBrk="0" hangingPunct="1">
      <a:defRPr sz="8600" kern="1200">
        <a:solidFill>
          <a:schemeClr val="tx1"/>
        </a:solidFill>
        <a:latin typeface="+mn-lt"/>
        <a:ea typeface="+mn-ea"/>
        <a:cs typeface="+mn-cs"/>
      </a:defRPr>
    </a:lvl7pPr>
    <a:lvl8pPr marL="15361920" algn="l" defTabSz="4389120" rtl="0" eaLnBrk="1" latinLnBrk="0" hangingPunct="1">
      <a:defRPr sz="8600" kern="1200">
        <a:solidFill>
          <a:schemeClr val="tx1"/>
        </a:solidFill>
        <a:latin typeface="+mn-lt"/>
        <a:ea typeface="+mn-ea"/>
        <a:cs typeface="+mn-cs"/>
      </a:defRPr>
    </a:lvl8pPr>
    <a:lvl9pPr marL="17556480" algn="l" defTabSz="4389120" rtl="0" eaLnBrk="1" latinLnBrk="0" hangingPunct="1">
      <a:defRPr sz="8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368">
          <p15:clr>
            <a:srgbClr val="A4A3A4"/>
          </p15:clr>
        </p15:guide>
        <p15:guide id="2" pos="1382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57" autoAdjust="0"/>
    <p:restoredTop sz="93003" autoAdjust="0"/>
  </p:normalViewPr>
  <p:slideViewPr>
    <p:cSldViewPr>
      <p:cViewPr varScale="1">
        <p:scale>
          <a:sx n="26" d="100"/>
          <a:sy n="26" d="100"/>
        </p:scale>
        <p:origin x="30" y="216"/>
      </p:cViewPr>
      <p:guideLst>
        <p:guide orient="horz" pos="10368"/>
        <p:guide pos="1382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91840" y="10226042"/>
            <a:ext cx="37307520" cy="705612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83680" y="18653760"/>
            <a:ext cx="30723840" cy="8412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194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389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5836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778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972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31673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5361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7556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4084B-2F15-419C-AA91-DBD329B3D928}" type="datetimeFigureOut">
              <a:rPr lang="en-US" smtClean="0"/>
              <a:t>7/23/2015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C625F-63BE-4E68-B075-F504160CE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0921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4084B-2F15-419C-AA91-DBD329B3D928}" type="datetimeFigureOut">
              <a:rPr lang="en-US" smtClean="0"/>
              <a:t>7/23/2015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C625F-63BE-4E68-B075-F504160CE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1490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2742905" y="6324600"/>
            <a:ext cx="47404018" cy="1348206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0843" y="6324600"/>
            <a:ext cx="141480542" cy="1348206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4084B-2F15-419C-AA91-DBD329B3D928}" type="datetimeFigureOut">
              <a:rPr lang="en-US" smtClean="0"/>
              <a:t>7/23/2015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C625F-63BE-4E68-B075-F504160CE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5914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4084B-2F15-419C-AA91-DBD329B3D928}" type="datetimeFigureOut">
              <a:rPr lang="en-US" smtClean="0"/>
              <a:t>7/23/2015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C625F-63BE-4E68-B075-F504160CE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1884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7102" y="21153122"/>
            <a:ext cx="37307520" cy="6537960"/>
          </a:xfrm>
        </p:spPr>
        <p:txBody>
          <a:bodyPr anchor="t"/>
          <a:lstStyle>
            <a:lvl1pPr algn="l">
              <a:defRPr sz="192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67102" y="13952225"/>
            <a:ext cx="37307520" cy="7200898"/>
          </a:xfrm>
        </p:spPr>
        <p:txBody>
          <a:bodyPr anchor="b"/>
          <a:lstStyle>
            <a:lvl1pPr marL="0" indent="0">
              <a:buNone/>
              <a:defRPr sz="9600">
                <a:solidFill>
                  <a:schemeClr val="tx1">
                    <a:tint val="75000"/>
                  </a:schemeClr>
                </a:solidFill>
              </a:defRPr>
            </a:lvl1pPr>
            <a:lvl2pPr marL="2194560" indent="0">
              <a:buNone/>
              <a:defRPr sz="8600">
                <a:solidFill>
                  <a:schemeClr val="tx1">
                    <a:tint val="75000"/>
                  </a:schemeClr>
                </a:solidFill>
              </a:defRPr>
            </a:lvl2pPr>
            <a:lvl3pPr marL="4389120" indent="0">
              <a:buNone/>
              <a:defRPr sz="7700">
                <a:solidFill>
                  <a:schemeClr val="tx1">
                    <a:tint val="75000"/>
                  </a:schemeClr>
                </a:solidFill>
              </a:defRPr>
            </a:lvl3pPr>
            <a:lvl4pPr marL="6583680" indent="0">
              <a:buNone/>
              <a:defRPr sz="6700">
                <a:solidFill>
                  <a:schemeClr val="tx1">
                    <a:tint val="75000"/>
                  </a:schemeClr>
                </a:solidFill>
              </a:defRPr>
            </a:lvl4pPr>
            <a:lvl5pPr marL="8778240" indent="0">
              <a:buNone/>
              <a:defRPr sz="6700">
                <a:solidFill>
                  <a:schemeClr val="tx1">
                    <a:tint val="75000"/>
                  </a:schemeClr>
                </a:solidFill>
              </a:defRPr>
            </a:lvl5pPr>
            <a:lvl6pPr marL="10972800" indent="0">
              <a:buNone/>
              <a:defRPr sz="6700">
                <a:solidFill>
                  <a:schemeClr val="tx1">
                    <a:tint val="75000"/>
                  </a:schemeClr>
                </a:solidFill>
              </a:defRPr>
            </a:lvl6pPr>
            <a:lvl7pPr marL="13167360" indent="0">
              <a:buNone/>
              <a:defRPr sz="6700">
                <a:solidFill>
                  <a:schemeClr val="tx1">
                    <a:tint val="75000"/>
                  </a:schemeClr>
                </a:solidFill>
              </a:defRPr>
            </a:lvl7pPr>
            <a:lvl8pPr marL="15361920" indent="0">
              <a:buNone/>
              <a:defRPr sz="6700">
                <a:solidFill>
                  <a:schemeClr val="tx1">
                    <a:tint val="75000"/>
                  </a:schemeClr>
                </a:solidFill>
              </a:defRPr>
            </a:lvl8pPr>
            <a:lvl9pPr marL="17556480" indent="0">
              <a:buNone/>
              <a:defRPr sz="6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4084B-2F15-419C-AA91-DBD329B3D928}" type="datetimeFigureOut">
              <a:rPr lang="en-US" smtClean="0"/>
              <a:t>7/23/2015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C625F-63BE-4E68-B075-F504160CE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080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530842" y="36865560"/>
            <a:ext cx="94442280" cy="104279702"/>
          </a:xfrm>
        </p:spPr>
        <p:txBody>
          <a:bodyPr/>
          <a:lstStyle>
            <a:lvl1pPr>
              <a:defRPr sz="13400"/>
            </a:lvl1pPr>
            <a:lvl2pPr>
              <a:defRPr sz="11500"/>
            </a:lvl2pPr>
            <a:lvl3pPr>
              <a:defRPr sz="9600"/>
            </a:lvl3pPr>
            <a:lvl4pPr>
              <a:defRPr sz="8600"/>
            </a:lvl4pPr>
            <a:lvl5pPr>
              <a:defRPr sz="8600"/>
            </a:lvl5pPr>
            <a:lvl6pPr>
              <a:defRPr sz="8600"/>
            </a:lvl6pPr>
            <a:lvl7pPr>
              <a:defRPr sz="8600"/>
            </a:lvl7pPr>
            <a:lvl8pPr>
              <a:defRPr sz="8600"/>
            </a:lvl8pPr>
            <a:lvl9pPr>
              <a:defRPr sz="8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5704642" y="36865560"/>
            <a:ext cx="94442280" cy="104279702"/>
          </a:xfrm>
        </p:spPr>
        <p:txBody>
          <a:bodyPr/>
          <a:lstStyle>
            <a:lvl1pPr>
              <a:defRPr sz="13400"/>
            </a:lvl1pPr>
            <a:lvl2pPr>
              <a:defRPr sz="11500"/>
            </a:lvl2pPr>
            <a:lvl3pPr>
              <a:defRPr sz="9600"/>
            </a:lvl3pPr>
            <a:lvl4pPr>
              <a:defRPr sz="8600"/>
            </a:lvl4pPr>
            <a:lvl5pPr>
              <a:defRPr sz="8600"/>
            </a:lvl5pPr>
            <a:lvl6pPr>
              <a:defRPr sz="8600"/>
            </a:lvl6pPr>
            <a:lvl7pPr>
              <a:defRPr sz="8600"/>
            </a:lvl7pPr>
            <a:lvl8pPr>
              <a:defRPr sz="8600"/>
            </a:lvl8pPr>
            <a:lvl9pPr>
              <a:defRPr sz="8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4084B-2F15-419C-AA91-DBD329B3D928}" type="datetimeFigureOut">
              <a:rPr lang="en-US" smtClean="0"/>
              <a:t>7/23/2015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C625F-63BE-4E68-B075-F504160CE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115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0" y="1318262"/>
            <a:ext cx="39502080" cy="54864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560" y="7368542"/>
            <a:ext cx="19392902" cy="3070858"/>
          </a:xfrm>
        </p:spPr>
        <p:txBody>
          <a:bodyPr anchor="b"/>
          <a:lstStyle>
            <a:lvl1pPr marL="0" indent="0">
              <a:buNone/>
              <a:defRPr sz="11500" b="1"/>
            </a:lvl1pPr>
            <a:lvl2pPr marL="2194560" indent="0">
              <a:buNone/>
              <a:defRPr sz="9600" b="1"/>
            </a:lvl2pPr>
            <a:lvl3pPr marL="4389120" indent="0">
              <a:buNone/>
              <a:defRPr sz="8600" b="1"/>
            </a:lvl3pPr>
            <a:lvl4pPr marL="6583680" indent="0">
              <a:buNone/>
              <a:defRPr sz="7700" b="1"/>
            </a:lvl4pPr>
            <a:lvl5pPr marL="8778240" indent="0">
              <a:buNone/>
              <a:defRPr sz="7700" b="1"/>
            </a:lvl5pPr>
            <a:lvl6pPr marL="10972800" indent="0">
              <a:buNone/>
              <a:defRPr sz="7700" b="1"/>
            </a:lvl6pPr>
            <a:lvl7pPr marL="13167360" indent="0">
              <a:buNone/>
              <a:defRPr sz="7700" b="1"/>
            </a:lvl7pPr>
            <a:lvl8pPr marL="15361920" indent="0">
              <a:buNone/>
              <a:defRPr sz="7700" b="1"/>
            </a:lvl8pPr>
            <a:lvl9pPr marL="17556480" indent="0">
              <a:buNone/>
              <a:defRPr sz="77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94560" y="10439400"/>
            <a:ext cx="19392902" cy="18966182"/>
          </a:xfrm>
        </p:spPr>
        <p:txBody>
          <a:bodyPr/>
          <a:lstStyle>
            <a:lvl1pPr>
              <a:defRPr sz="11500"/>
            </a:lvl1pPr>
            <a:lvl2pPr>
              <a:defRPr sz="9600"/>
            </a:lvl2pPr>
            <a:lvl3pPr>
              <a:defRPr sz="8600"/>
            </a:lvl3pPr>
            <a:lvl4pPr>
              <a:defRPr sz="7700"/>
            </a:lvl4pPr>
            <a:lvl5pPr>
              <a:defRPr sz="7700"/>
            </a:lvl5pPr>
            <a:lvl6pPr>
              <a:defRPr sz="7700"/>
            </a:lvl6pPr>
            <a:lvl7pPr>
              <a:defRPr sz="7700"/>
            </a:lvl7pPr>
            <a:lvl8pPr>
              <a:defRPr sz="7700"/>
            </a:lvl8pPr>
            <a:lvl9pPr>
              <a:defRPr sz="7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2296122" y="7368542"/>
            <a:ext cx="19400520" cy="3070858"/>
          </a:xfrm>
        </p:spPr>
        <p:txBody>
          <a:bodyPr anchor="b"/>
          <a:lstStyle>
            <a:lvl1pPr marL="0" indent="0">
              <a:buNone/>
              <a:defRPr sz="11500" b="1"/>
            </a:lvl1pPr>
            <a:lvl2pPr marL="2194560" indent="0">
              <a:buNone/>
              <a:defRPr sz="9600" b="1"/>
            </a:lvl2pPr>
            <a:lvl3pPr marL="4389120" indent="0">
              <a:buNone/>
              <a:defRPr sz="8600" b="1"/>
            </a:lvl3pPr>
            <a:lvl4pPr marL="6583680" indent="0">
              <a:buNone/>
              <a:defRPr sz="7700" b="1"/>
            </a:lvl4pPr>
            <a:lvl5pPr marL="8778240" indent="0">
              <a:buNone/>
              <a:defRPr sz="7700" b="1"/>
            </a:lvl5pPr>
            <a:lvl6pPr marL="10972800" indent="0">
              <a:buNone/>
              <a:defRPr sz="7700" b="1"/>
            </a:lvl6pPr>
            <a:lvl7pPr marL="13167360" indent="0">
              <a:buNone/>
              <a:defRPr sz="7700" b="1"/>
            </a:lvl7pPr>
            <a:lvl8pPr marL="15361920" indent="0">
              <a:buNone/>
              <a:defRPr sz="7700" b="1"/>
            </a:lvl8pPr>
            <a:lvl9pPr marL="17556480" indent="0">
              <a:buNone/>
              <a:defRPr sz="77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2296122" y="10439400"/>
            <a:ext cx="19400520" cy="18966182"/>
          </a:xfrm>
        </p:spPr>
        <p:txBody>
          <a:bodyPr/>
          <a:lstStyle>
            <a:lvl1pPr>
              <a:defRPr sz="11500"/>
            </a:lvl1pPr>
            <a:lvl2pPr>
              <a:defRPr sz="9600"/>
            </a:lvl2pPr>
            <a:lvl3pPr>
              <a:defRPr sz="8600"/>
            </a:lvl3pPr>
            <a:lvl4pPr>
              <a:defRPr sz="7700"/>
            </a:lvl4pPr>
            <a:lvl5pPr>
              <a:defRPr sz="7700"/>
            </a:lvl5pPr>
            <a:lvl6pPr>
              <a:defRPr sz="7700"/>
            </a:lvl6pPr>
            <a:lvl7pPr>
              <a:defRPr sz="7700"/>
            </a:lvl7pPr>
            <a:lvl8pPr>
              <a:defRPr sz="7700"/>
            </a:lvl8pPr>
            <a:lvl9pPr>
              <a:defRPr sz="7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4084B-2F15-419C-AA91-DBD329B3D928}" type="datetimeFigureOut">
              <a:rPr lang="en-US" smtClean="0"/>
              <a:t>7/23/2015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C625F-63BE-4E68-B075-F504160CE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578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4084B-2F15-419C-AA91-DBD329B3D928}" type="datetimeFigureOut">
              <a:rPr lang="en-US" smtClean="0"/>
              <a:t>7/23/2015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C625F-63BE-4E68-B075-F504160CE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2161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4084B-2F15-419C-AA91-DBD329B3D928}" type="datetimeFigureOut">
              <a:rPr lang="en-US" smtClean="0"/>
              <a:t>7/23/2015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C625F-63BE-4E68-B075-F504160CE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6298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3" y="1310640"/>
            <a:ext cx="14439902" cy="5577840"/>
          </a:xfrm>
        </p:spPr>
        <p:txBody>
          <a:bodyPr anchor="b"/>
          <a:lstStyle>
            <a:lvl1pPr algn="l">
              <a:defRPr sz="96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160240" y="1310643"/>
            <a:ext cx="24536400" cy="28094942"/>
          </a:xfrm>
        </p:spPr>
        <p:txBody>
          <a:bodyPr/>
          <a:lstStyle>
            <a:lvl1pPr>
              <a:defRPr sz="15400"/>
            </a:lvl1pPr>
            <a:lvl2pPr>
              <a:defRPr sz="13400"/>
            </a:lvl2pPr>
            <a:lvl3pPr>
              <a:defRPr sz="11500"/>
            </a:lvl3pPr>
            <a:lvl4pPr>
              <a:defRPr sz="9600"/>
            </a:lvl4pPr>
            <a:lvl5pPr>
              <a:defRPr sz="9600"/>
            </a:lvl5pPr>
            <a:lvl6pPr>
              <a:defRPr sz="9600"/>
            </a:lvl6pPr>
            <a:lvl7pPr>
              <a:defRPr sz="9600"/>
            </a:lvl7pPr>
            <a:lvl8pPr>
              <a:defRPr sz="9600"/>
            </a:lvl8pPr>
            <a:lvl9pPr>
              <a:defRPr sz="9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3" y="6888483"/>
            <a:ext cx="14439902" cy="22517102"/>
          </a:xfrm>
        </p:spPr>
        <p:txBody>
          <a:bodyPr/>
          <a:lstStyle>
            <a:lvl1pPr marL="0" indent="0">
              <a:buNone/>
              <a:defRPr sz="6700"/>
            </a:lvl1pPr>
            <a:lvl2pPr marL="2194560" indent="0">
              <a:buNone/>
              <a:defRPr sz="5800"/>
            </a:lvl2pPr>
            <a:lvl3pPr marL="4389120" indent="0">
              <a:buNone/>
              <a:defRPr sz="4800"/>
            </a:lvl3pPr>
            <a:lvl4pPr marL="6583680" indent="0">
              <a:buNone/>
              <a:defRPr sz="4300"/>
            </a:lvl4pPr>
            <a:lvl5pPr marL="8778240" indent="0">
              <a:buNone/>
              <a:defRPr sz="4300"/>
            </a:lvl5pPr>
            <a:lvl6pPr marL="10972800" indent="0">
              <a:buNone/>
              <a:defRPr sz="4300"/>
            </a:lvl6pPr>
            <a:lvl7pPr marL="13167360" indent="0">
              <a:buNone/>
              <a:defRPr sz="4300"/>
            </a:lvl7pPr>
            <a:lvl8pPr marL="15361920" indent="0">
              <a:buNone/>
              <a:defRPr sz="4300"/>
            </a:lvl8pPr>
            <a:lvl9pPr marL="17556480" indent="0">
              <a:buNone/>
              <a:defRPr sz="4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4084B-2F15-419C-AA91-DBD329B3D928}" type="datetimeFigureOut">
              <a:rPr lang="en-US" smtClean="0"/>
              <a:t>7/23/2015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C625F-63BE-4E68-B075-F504160CE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8681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02982" y="23042880"/>
            <a:ext cx="26334720" cy="2720342"/>
          </a:xfrm>
        </p:spPr>
        <p:txBody>
          <a:bodyPr anchor="b"/>
          <a:lstStyle>
            <a:lvl1pPr algn="l">
              <a:defRPr sz="96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602982" y="2941320"/>
            <a:ext cx="26334720" cy="19751040"/>
          </a:xfrm>
        </p:spPr>
        <p:txBody>
          <a:bodyPr/>
          <a:lstStyle>
            <a:lvl1pPr marL="0" indent="0">
              <a:buNone/>
              <a:defRPr sz="15400"/>
            </a:lvl1pPr>
            <a:lvl2pPr marL="2194560" indent="0">
              <a:buNone/>
              <a:defRPr sz="13400"/>
            </a:lvl2pPr>
            <a:lvl3pPr marL="4389120" indent="0">
              <a:buNone/>
              <a:defRPr sz="11500"/>
            </a:lvl3pPr>
            <a:lvl4pPr marL="6583680" indent="0">
              <a:buNone/>
              <a:defRPr sz="9600"/>
            </a:lvl4pPr>
            <a:lvl5pPr marL="8778240" indent="0">
              <a:buNone/>
              <a:defRPr sz="9600"/>
            </a:lvl5pPr>
            <a:lvl6pPr marL="10972800" indent="0">
              <a:buNone/>
              <a:defRPr sz="9600"/>
            </a:lvl6pPr>
            <a:lvl7pPr marL="13167360" indent="0">
              <a:buNone/>
              <a:defRPr sz="9600"/>
            </a:lvl7pPr>
            <a:lvl8pPr marL="15361920" indent="0">
              <a:buNone/>
              <a:defRPr sz="9600"/>
            </a:lvl8pPr>
            <a:lvl9pPr marL="17556480" indent="0">
              <a:buNone/>
              <a:defRPr sz="96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02982" y="25763222"/>
            <a:ext cx="26334720" cy="3863338"/>
          </a:xfrm>
        </p:spPr>
        <p:txBody>
          <a:bodyPr/>
          <a:lstStyle>
            <a:lvl1pPr marL="0" indent="0">
              <a:buNone/>
              <a:defRPr sz="6700"/>
            </a:lvl1pPr>
            <a:lvl2pPr marL="2194560" indent="0">
              <a:buNone/>
              <a:defRPr sz="5800"/>
            </a:lvl2pPr>
            <a:lvl3pPr marL="4389120" indent="0">
              <a:buNone/>
              <a:defRPr sz="4800"/>
            </a:lvl3pPr>
            <a:lvl4pPr marL="6583680" indent="0">
              <a:buNone/>
              <a:defRPr sz="4300"/>
            </a:lvl4pPr>
            <a:lvl5pPr marL="8778240" indent="0">
              <a:buNone/>
              <a:defRPr sz="4300"/>
            </a:lvl5pPr>
            <a:lvl6pPr marL="10972800" indent="0">
              <a:buNone/>
              <a:defRPr sz="4300"/>
            </a:lvl6pPr>
            <a:lvl7pPr marL="13167360" indent="0">
              <a:buNone/>
              <a:defRPr sz="4300"/>
            </a:lvl7pPr>
            <a:lvl8pPr marL="15361920" indent="0">
              <a:buNone/>
              <a:defRPr sz="4300"/>
            </a:lvl8pPr>
            <a:lvl9pPr marL="17556480" indent="0">
              <a:buNone/>
              <a:defRPr sz="4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4084B-2F15-419C-AA91-DBD329B3D928}" type="datetimeFigureOut">
              <a:rPr lang="en-US" smtClean="0"/>
              <a:t>7/23/2015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C625F-63BE-4E68-B075-F504160CE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9355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94560" y="1318262"/>
            <a:ext cx="39502080" cy="5486400"/>
          </a:xfrm>
          <a:prstGeom prst="rect">
            <a:avLst/>
          </a:prstGeom>
        </p:spPr>
        <p:txBody>
          <a:bodyPr vert="horz" lIns="438912" tIns="219456" rIns="438912" bIns="21945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4560" y="7680963"/>
            <a:ext cx="39502080" cy="21724622"/>
          </a:xfrm>
          <a:prstGeom prst="rect">
            <a:avLst/>
          </a:prstGeom>
        </p:spPr>
        <p:txBody>
          <a:bodyPr vert="horz" lIns="438912" tIns="219456" rIns="438912" bIns="21945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94560" y="30510482"/>
            <a:ext cx="10241280" cy="1752600"/>
          </a:xfrm>
          <a:prstGeom prst="rect">
            <a:avLst/>
          </a:prstGeom>
        </p:spPr>
        <p:txBody>
          <a:bodyPr vert="horz" lIns="438912" tIns="219456" rIns="438912" bIns="219456" rtlCol="0" anchor="ctr"/>
          <a:lstStyle>
            <a:lvl1pPr algn="l">
              <a:defRPr sz="5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04084B-2F15-419C-AA91-DBD329B3D928}" type="datetimeFigureOut">
              <a:rPr lang="en-US" smtClean="0"/>
              <a:t>7/23/2015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996160" y="30510482"/>
            <a:ext cx="13898880" cy="1752600"/>
          </a:xfrm>
          <a:prstGeom prst="rect">
            <a:avLst/>
          </a:prstGeom>
        </p:spPr>
        <p:txBody>
          <a:bodyPr vert="horz" lIns="438912" tIns="219456" rIns="438912" bIns="219456" rtlCol="0" anchor="ctr"/>
          <a:lstStyle>
            <a:lvl1pPr algn="ctr">
              <a:defRPr sz="5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1455360" y="30510482"/>
            <a:ext cx="10241280" cy="1752600"/>
          </a:xfrm>
          <a:prstGeom prst="rect">
            <a:avLst/>
          </a:prstGeom>
        </p:spPr>
        <p:txBody>
          <a:bodyPr vert="horz" lIns="438912" tIns="219456" rIns="438912" bIns="219456" rtlCol="0" anchor="ctr"/>
          <a:lstStyle>
            <a:lvl1pPr algn="r">
              <a:defRPr sz="5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BC625F-63BE-4E68-B075-F504160CE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69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389120" rtl="0" eaLnBrk="1" latinLnBrk="0" hangingPunct="1">
        <a:spcBef>
          <a:spcPct val="0"/>
        </a:spcBef>
        <a:buNone/>
        <a:defRPr sz="21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45920" indent="-1645920" algn="l" defTabSz="4389120" rtl="0" eaLnBrk="1" latinLnBrk="0" hangingPunct="1">
        <a:spcBef>
          <a:spcPct val="20000"/>
        </a:spcBef>
        <a:buFont typeface="Arial" pitchFamily="34" charset="0"/>
        <a:buChar char="•"/>
        <a:defRPr sz="15400" kern="1200">
          <a:solidFill>
            <a:schemeClr val="tx1"/>
          </a:solidFill>
          <a:latin typeface="+mn-lt"/>
          <a:ea typeface="+mn-ea"/>
          <a:cs typeface="+mn-cs"/>
        </a:defRPr>
      </a:lvl1pPr>
      <a:lvl2pPr marL="3566160" indent="-1371600" algn="l" defTabSz="4389120" rtl="0" eaLnBrk="1" latinLnBrk="0" hangingPunct="1">
        <a:spcBef>
          <a:spcPct val="20000"/>
        </a:spcBef>
        <a:buFont typeface="Arial" pitchFamily="34" charset="0"/>
        <a:buChar char="–"/>
        <a:defRPr sz="13400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0" indent="-1097280" algn="l" defTabSz="4389120" rtl="0" eaLnBrk="1" latinLnBrk="0" hangingPunct="1">
        <a:spcBef>
          <a:spcPct val="20000"/>
        </a:spcBef>
        <a:buFont typeface="Arial" pitchFamily="34" charset="0"/>
        <a:buChar char="•"/>
        <a:defRPr sz="11500" kern="1200">
          <a:solidFill>
            <a:schemeClr val="tx1"/>
          </a:solidFill>
          <a:latin typeface="+mn-lt"/>
          <a:ea typeface="+mn-ea"/>
          <a:cs typeface="+mn-cs"/>
        </a:defRPr>
      </a:lvl3pPr>
      <a:lvl4pPr marL="7680960" indent="-1097280" algn="l" defTabSz="4389120" rtl="0" eaLnBrk="1" latinLnBrk="0" hangingPunct="1">
        <a:spcBef>
          <a:spcPct val="20000"/>
        </a:spcBef>
        <a:buFont typeface="Arial" pitchFamily="34" charset="0"/>
        <a:buChar char="–"/>
        <a:defRPr sz="9600" kern="1200">
          <a:solidFill>
            <a:schemeClr val="tx1"/>
          </a:solidFill>
          <a:latin typeface="+mn-lt"/>
          <a:ea typeface="+mn-ea"/>
          <a:cs typeface="+mn-cs"/>
        </a:defRPr>
      </a:lvl4pPr>
      <a:lvl5pPr marL="9875520" indent="-1097280" algn="l" defTabSz="4389120" rtl="0" eaLnBrk="1" latinLnBrk="0" hangingPunct="1">
        <a:spcBef>
          <a:spcPct val="20000"/>
        </a:spcBef>
        <a:buFont typeface="Arial" pitchFamily="34" charset="0"/>
        <a:buChar char="»"/>
        <a:defRPr sz="960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0" indent="-1097280" algn="l" defTabSz="4389120" rtl="0" eaLnBrk="1" latinLnBrk="0" hangingPunct="1">
        <a:spcBef>
          <a:spcPct val="20000"/>
        </a:spcBef>
        <a:buFont typeface="Arial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6pPr>
      <a:lvl7pPr marL="14264640" indent="-1097280" algn="l" defTabSz="4389120" rtl="0" eaLnBrk="1" latinLnBrk="0" hangingPunct="1">
        <a:spcBef>
          <a:spcPct val="20000"/>
        </a:spcBef>
        <a:buFont typeface="Arial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7pPr>
      <a:lvl8pPr marL="16459200" indent="-1097280" algn="l" defTabSz="4389120" rtl="0" eaLnBrk="1" latinLnBrk="0" hangingPunct="1">
        <a:spcBef>
          <a:spcPct val="20000"/>
        </a:spcBef>
        <a:buFont typeface="Arial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8pPr>
      <a:lvl9pPr marL="18653760" indent="-1097280" algn="l" defTabSz="4389120" rtl="0" eaLnBrk="1" latinLnBrk="0" hangingPunct="1">
        <a:spcBef>
          <a:spcPct val="20000"/>
        </a:spcBef>
        <a:buFont typeface="Arial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9120" rtl="0" eaLnBrk="1" latinLnBrk="0" hangingPunct="1">
        <a:defRPr sz="8600" kern="1200">
          <a:solidFill>
            <a:schemeClr val="tx1"/>
          </a:solidFill>
          <a:latin typeface="+mn-lt"/>
          <a:ea typeface="+mn-ea"/>
          <a:cs typeface="+mn-cs"/>
        </a:defRPr>
      </a:lvl1pPr>
      <a:lvl2pPr marL="2194560" algn="l" defTabSz="4389120" rtl="0" eaLnBrk="1" latinLnBrk="0" hangingPunct="1"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4389120" algn="l" defTabSz="4389120" rtl="0" eaLnBrk="1" latinLnBrk="0" hangingPunct="1">
        <a:defRPr sz="8600" kern="1200">
          <a:solidFill>
            <a:schemeClr val="tx1"/>
          </a:solidFill>
          <a:latin typeface="+mn-lt"/>
          <a:ea typeface="+mn-ea"/>
          <a:cs typeface="+mn-cs"/>
        </a:defRPr>
      </a:lvl3pPr>
      <a:lvl4pPr marL="6583680" algn="l" defTabSz="4389120" rtl="0" eaLnBrk="1" latinLnBrk="0" hangingPunct="1">
        <a:defRPr sz="8600" kern="1200">
          <a:solidFill>
            <a:schemeClr val="tx1"/>
          </a:solidFill>
          <a:latin typeface="+mn-lt"/>
          <a:ea typeface="+mn-ea"/>
          <a:cs typeface="+mn-cs"/>
        </a:defRPr>
      </a:lvl4pPr>
      <a:lvl5pPr marL="8778240" algn="l" defTabSz="4389120" rtl="0" eaLnBrk="1" latinLnBrk="0" hangingPunct="1">
        <a:defRPr sz="8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0" algn="l" defTabSz="4389120" rtl="0" eaLnBrk="1" latinLnBrk="0" hangingPunct="1">
        <a:defRPr sz="8600" kern="1200">
          <a:solidFill>
            <a:schemeClr val="tx1"/>
          </a:solidFill>
          <a:latin typeface="+mn-lt"/>
          <a:ea typeface="+mn-ea"/>
          <a:cs typeface="+mn-cs"/>
        </a:defRPr>
      </a:lvl6pPr>
      <a:lvl7pPr marL="13167360" algn="l" defTabSz="4389120" rtl="0" eaLnBrk="1" latinLnBrk="0" hangingPunct="1">
        <a:defRPr sz="8600" kern="1200">
          <a:solidFill>
            <a:schemeClr val="tx1"/>
          </a:solidFill>
          <a:latin typeface="+mn-lt"/>
          <a:ea typeface="+mn-ea"/>
          <a:cs typeface="+mn-cs"/>
        </a:defRPr>
      </a:lvl7pPr>
      <a:lvl8pPr marL="15361920" algn="l" defTabSz="4389120" rtl="0" eaLnBrk="1" latinLnBrk="0" hangingPunct="1">
        <a:defRPr sz="8600" kern="1200">
          <a:solidFill>
            <a:schemeClr val="tx1"/>
          </a:solidFill>
          <a:latin typeface="+mn-lt"/>
          <a:ea typeface="+mn-ea"/>
          <a:cs typeface="+mn-cs"/>
        </a:defRPr>
      </a:lvl8pPr>
      <a:lvl9pPr marL="17556480" algn="l" defTabSz="4389120" rtl="0" eaLnBrk="1" latinLnBrk="0" hangingPunct="1">
        <a:defRPr sz="8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196549" y="27177272"/>
            <a:ext cx="1778814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Darwin Core RDF Guide </a:t>
            </a:r>
            <a:r>
              <a:rPr lang="en-US" sz="2800" dirty="0"/>
              <a:t>from http://rs.tdwg.org/dwc/terms/guides/rdf/index.htm</a:t>
            </a:r>
            <a:endParaRPr lang="en-US" sz="2800" dirty="0" smtClean="0"/>
          </a:p>
          <a:p>
            <a:r>
              <a:rPr lang="en-US" sz="2800" dirty="0" smtClean="0"/>
              <a:t>Darwin-SW version 0.4 from </a:t>
            </a:r>
            <a:r>
              <a:rPr lang="en-US" sz="2800" dirty="0"/>
              <a:t>https://github.com/darwin-sw/dsw/blob/ver-0.4/dsw.owl  </a:t>
            </a:r>
            <a:endParaRPr lang="en-US" sz="2800" dirty="0" smtClean="0"/>
          </a:p>
          <a:p>
            <a:r>
              <a:rPr lang="en-US" sz="2800" dirty="0" smtClean="0"/>
              <a:t>Darwin-SW </a:t>
            </a:r>
            <a:r>
              <a:rPr lang="en-US" sz="2800" dirty="0"/>
              <a:t>is described in </a:t>
            </a:r>
            <a:endParaRPr lang="en-US" sz="2800" dirty="0" smtClean="0"/>
          </a:p>
          <a:p>
            <a:r>
              <a:rPr lang="en-US" sz="2800" dirty="0"/>
              <a:t>http://www.semantic-web-journal.net/content/darwin-sw-darwin-core-based-terms-expressing-biodiversity-data-rdf-0</a:t>
            </a:r>
            <a:endParaRPr lang="en-US" sz="2800" dirty="0" smtClean="0"/>
          </a:p>
        </p:txBody>
      </p:sp>
      <p:sp>
        <p:nvSpPr>
          <p:cNvPr id="4" name="Oval 3"/>
          <p:cNvSpPr/>
          <p:nvPr/>
        </p:nvSpPr>
        <p:spPr>
          <a:xfrm>
            <a:off x="19222698" y="24101880"/>
            <a:ext cx="3886200" cy="1981200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5168867" y="28441404"/>
            <a:ext cx="3886200" cy="1981200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7623072" y="23233818"/>
            <a:ext cx="2739189" cy="1524000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7032851" y="7549664"/>
            <a:ext cx="5028631" cy="1691060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5262361" y="2247070"/>
            <a:ext cx="5188180" cy="1853837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/>
          <p:cNvCxnSpPr>
            <a:stCxn id="4" idx="5"/>
            <a:endCxn id="5" idx="1"/>
          </p:cNvCxnSpPr>
          <p:nvPr/>
        </p:nvCxnSpPr>
        <p:spPr>
          <a:xfrm>
            <a:off x="22539777" y="25792940"/>
            <a:ext cx="3198211" cy="2938604"/>
          </a:xfrm>
          <a:prstGeom prst="straightConnector1">
            <a:avLst/>
          </a:prstGeom>
          <a:ln w="63500">
            <a:solidFill>
              <a:srgbClr val="00B0F0"/>
            </a:solidFill>
            <a:headEnd type="triangl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38" idx="6"/>
            <a:endCxn id="115" idx="4"/>
          </p:cNvCxnSpPr>
          <p:nvPr/>
        </p:nvCxnSpPr>
        <p:spPr>
          <a:xfrm flipV="1">
            <a:off x="22542903" y="14112354"/>
            <a:ext cx="8713418" cy="6197556"/>
          </a:xfrm>
          <a:prstGeom prst="straightConnector1">
            <a:avLst/>
          </a:prstGeom>
          <a:ln w="63500">
            <a:solidFill>
              <a:srgbClr val="FF000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4" idx="6"/>
            <a:endCxn id="8" idx="1"/>
          </p:cNvCxnSpPr>
          <p:nvPr/>
        </p:nvCxnSpPr>
        <p:spPr>
          <a:xfrm flipV="1">
            <a:off x="23108898" y="23995818"/>
            <a:ext cx="4514174" cy="1096662"/>
          </a:xfrm>
          <a:prstGeom prst="straightConnector1">
            <a:avLst/>
          </a:prstGeom>
          <a:ln w="63500">
            <a:solidFill>
              <a:srgbClr val="FF000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25365239" y="29039408"/>
            <a:ext cx="34934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dcterms:Location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 rot="2585412">
            <a:off x="21952204" y="27307820"/>
            <a:ext cx="337028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i="1" dirty="0" smtClean="0">
                <a:solidFill>
                  <a:srgbClr val="00B0F0"/>
                </a:solidFill>
              </a:rPr>
              <a:t>dsw:locatedAt</a:t>
            </a:r>
            <a:r>
              <a:rPr lang="en-US" sz="3600" b="1" i="1" dirty="0" smtClean="0">
                <a:solidFill>
                  <a:srgbClr val="00B0F0"/>
                </a:solidFill>
                <a:sym typeface="Wingdings" panose="05000000000000000000" pitchFamily="2" charset="2"/>
              </a:rPr>
              <a:t></a:t>
            </a:r>
            <a:endParaRPr lang="en-US" sz="3600" b="1" i="1" dirty="0" smtClean="0">
              <a:solidFill>
                <a:srgbClr val="00B0F0"/>
              </a:solidFill>
            </a:endParaRPr>
          </a:p>
          <a:p>
            <a:r>
              <a:rPr lang="en-US" sz="3600" b="1" i="1" dirty="0" smtClean="0">
                <a:solidFill>
                  <a:srgbClr val="00B0F0"/>
                </a:solidFill>
                <a:sym typeface="Wingdings" panose="05000000000000000000" pitchFamily="2" charset="2"/>
              </a:rPr>
              <a:t></a:t>
            </a:r>
            <a:r>
              <a:rPr lang="en-US" sz="3600" b="1" i="1" dirty="0" smtClean="0">
                <a:solidFill>
                  <a:srgbClr val="00B0F0"/>
                </a:solidFill>
              </a:rPr>
              <a:t>dsw:locates</a:t>
            </a:r>
            <a:endParaRPr lang="en-US" sz="3600" b="1" i="1" dirty="0">
              <a:solidFill>
                <a:srgbClr val="00B0F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9985776" y="24782077"/>
            <a:ext cx="21571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dwc:Event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 rot="19487323">
            <a:off x="25407797" y="17302281"/>
            <a:ext cx="36420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i="1" dirty="0" smtClean="0">
                <a:solidFill>
                  <a:srgbClr val="FF0000"/>
                </a:solidFill>
              </a:rPr>
              <a:t>dwciri:recordedBy</a:t>
            </a:r>
            <a:endParaRPr lang="en-US" sz="3600" b="1" i="1" dirty="0">
              <a:solidFill>
                <a:srgbClr val="FF0000"/>
              </a:solidFill>
            </a:endParaRPr>
          </a:p>
        </p:txBody>
      </p:sp>
      <p:sp>
        <p:nvSpPr>
          <p:cNvPr id="38" name="Oval 37"/>
          <p:cNvSpPr/>
          <p:nvPr/>
        </p:nvSpPr>
        <p:spPr>
          <a:xfrm>
            <a:off x="18104505" y="19319310"/>
            <a:ext cx="4438398" cy="1981200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6" name="Straight Arrow Connector 45"/>
          <p:cNvCxnSpPr>
            <a:stCxn id="38" idx="4"/>
            <a:endCxn id="4" idx="0"/>
          </p:cNvCxnSpPr>
          <p:nvPr/>
        </p:nvCxnSpPr>
        <p:spPr>
          <a:xfrm>
            <a:off x="20323704" y="21300510"/>
            <a:ext cx="842094" cy="2801370"/>
          </a:xfrm>
          <a:prstGeom prst="straightConnector1">
            <a:avLst/>
          </a:prstGeom>
          <a:ln w="63500">
            <a:solidFill>
              <a:srgbClr val="00B0F0"/>
            </a:solidFill>
            <a:headEnd type="triangl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 rot="4440885">
            <a:off x="20317111" y="22076078"/>
            <a:ext cx="304961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i="1" dirty="0" smtClean="0">
                <a:solidFill>
                  <a:srgbClr val="00B0F0"/>
                </a:solidFill>
              </a:rPr>
              <a:t>dsw:atEvent</a:t>
            </a:r>
            <a:r>
              <a:rPr lang="en-US" sz="3600" b="1" i="1" dirty="0" smtClean="0">
                <a:solidFill>
                  <a:srgbClr val="00B0F0"/>
                </a:solidFill>
                <a:sym typeface="Wingdings" panose="05000000000000000000" pitchFamily="2" charset="2"/>
              </a:rPr>
              <a:t></a:t>
            </a:r>
            <a:endParaRPr lang="en-US" sz="3600" b="1" i="1" dirty="0" smtClean="0">
              <a:solidFill>
                <a:srgbClr val="00B0F0"/>
              </a:solidFill>
            </a:endParaRPr>
          </a:p>
          <a:p>
            <a:r>
              <a:rPr lang="en-US" sz="3600" b="1" i="1" dirty="0" smtClean="0">
                <a:solidFill>
                  <a:srgbClr val="00B0F0"/>
                </a:solidFill>
                <a:sym typeface="Wingdings" panose="05000000000000000000" pitchFamily="2" charset="2"/>
              </a:rPr>
              <a:t></a:t>
            </a:r>
            <a:r>
              <a:rPr lang="en-US" sz="3600" b="1" i="1" dirty="0" smtClean="0">
                <a:solidFill>
                  <a:srgbClr val="00B0F0"/>
                </a:solidFill>
              </a:rPr>
              <a:t>dsw:eventOf</a:t>
            </a:r>
            <a:endParaRPr lang="en-US" sz="3600" b="1" i="1" dirty="0">
              <a:solidFill>
                <a:srgbClr val="00B0F0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8663677" y="19997944"/>
            <a:ext cx="32721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dwc:Occurrence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 rot="18014929">
            <a:off x="20789183" y="16181155"/>
            <a:ext cx="397237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i="1" dirty="0">
                <a:solidFill>
                  <a:srgbClr val="00B0F0"/>
                </a:solidFill>
                <a:sym typeface="Wingdings" panose="05000000000000000000" pitchFamily="2" charset="2"/>
              </a:rPr>
              <a:t> </a:t>
            </a:r>
            <a:r>
              <a:rPr lang="en-US" sz="3600" b="1" i="1" dirty="0" smtClean="0">
                <a:solidFill>
                  <a:srgbClr val="00B0F0"/>
                </a:solidFill>
              </a:rPr>
              <a:t>dsw:evidenceFor</a:t>
            </a:r>
            <a:endParaRPr lang="en-US" sz="3600" b="1" i="1" dirty="0" smtClean="0">
              <a:solidFill>
                <a:srgbClr val="00B0F0"/>
              </a:solidFill>
            </a:endParaRPr>
          </a:p>
          <a:p>
            <a:r>
              <a:rPr lang="en-US" sz="3600" b="1" i="1" dirty="0" smtClean="0">
                <a:solidFill>
                  <a:srgbClr val="00B0F0"/>
                </a:solidFill>
              </a:rPr>
              <a:t>dsw:hasEvidence</a:t>
            </a:r>
            <a:r>
              <a:rPr lang="en-US" sz="3600" b="1" i="1" dirty="0" smtClean="0">
                <a:solidFill>
                  <a:srgbClr val="00B0F0"/>
                </a:solidFill>
                <a:sym typeface="Wingdings" panose="05000000000000000000" pitchFamily="2" charset="2"/>
              </a:rPr>
              <a:t> </a:t>
            </a:r>
            <a:r>
              <a:rPr lang="en-US" sz="3600" b="1" i="1" dirty="0">
                <a:solidFill>
                  <a:srgbClr val="00B0F0"/>
                </a:solidFill>
                <a:sym typeface="Wingdings" panose="05000000000000000000" pitchFamily="2" charset="2"/>
              </a:rPr>
              <a:t></a:t>
            </a:r>
            <a:endParaRPr lang="en-US" sz="3600" b="1" i="1" dirty="0">
              <a:solidFill>
                <a:srgbClr val="00B0F0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4061961" y="12660763"/>
            <a:ext cx="2213811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00B0F0"/>
                </a:solidFill>
              </a:rPr>
              <a:t>dsw:Token</a:t>
            </a:r>
            <a:endParaRPr lang="en-US" sz="3600" b="1" dirty="0">
              <a:solidFill>
                <a:srgbClr val="00B0F0"/>
              </a:solidFill>
            </a:endParaRPr>
          </a:p>
        </p:txBody>
      </p:sp>
      <p:sp>
        <p:nvSpPr>
          <p:cNvPr id="62" name="Oval 61"/>
          <p:cNvSpPr/>
          <p:nvPr/>
        </p:nvSpPr>
        <p:spPr>
          <a:xfrm>
            <a:off x="22426910" y="11919053"/>
            <a:ext cx="5483913" cy="2153972"/>
          </a:xfrm>
          <a:prstGeom prst="ellipse">
            <a:avLst/>
          </a:prstGeom>
          <a:noFill/>
          <a:ln w="635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TextBox 62"/>
          <p:cNvSpPr txBox="1"/>
          <p:nvPr/>
        </p:nvSpPr>
        <p:spPr>
          <a:xfrm>
            <a:off x="27984139" y="23672652"/>
            <a:ext cx="22346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rdfs:Literal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 rot="20789146">
            <a:off x="23920855" y="24581266"/>
            <a:ext cx="30723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i="1" dirty="0" smtClean="0">
                <a:solidFill>
                  <a:srgbClr val="FF0000"/>
                </a:solidFill>
              </a:rPr>
              <a:t>dwc:eventDate</a:t>
            </a:r>
            <a:endParaRPr lang="en-US" sz="3600" b="1" i="1" dirty="0">
              <a:solidFill>
                <a:srgbClr val="FF0000"/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7794800" y="7970547"/>
            <a:ext cx="36620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dwc:Identification</a:t>
            </a:r>
            <a:endParaRPr lang="en-US" sz="3600" b="1" dirty="0">
              <a:solidFill>
                <a:srgbClr val="FF0000"/>
              </a:solidFill>
            </a:endParaRPr>
          </a:p>
        </p:txBody>
      </p:sp>
      <p:cxnSp>
        <p:nvCxnSpPr>
          <p:cNvPr id="68" name="Straight Arrow Connector 67"/>
          <p:cNvCxnSpPr>
            <a:stCxn id="12" idx="0"/>
            <a:endCxn id="13" idx="4"/>
          </p:cNvCxnSpPr>
          <p:nvPr/>
        </p:nvCxnSpPr>
        <p:spPr>
          <a:xfrm flipH="1" flipV="1">
            <a:off x="17856451" y="4100907"/>
            <a:ext cx="1690716" cy="3448757"/>
          </a:xfrm>
          <a:prstGeom prst="straightConnector1">
            <a:avLst/>
          </a:prstGeom>
          <a:ln w="63500">
            <a:solidFill>
              <a:srgbClr val="FF000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 rot="3807522">
            <a:off x="17687473" y="5390269"/>
            <a:ext cx="30071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i="1" dirty="0" smtClean="0">
                <a:solidFill>
                  <a:srgbClr val="FF0000"/>
                </a:solidFill>
              </a:rPr>
              <a:t>dwciri:toTaxon</a:t>
            </a:r>
            <a:endParaRPr lang="en-US" sz="3600" b="1" i="1" dirty="0">
              <a:solidFill>
                <a:srgbClr val="FF0000"/>
              </a:solidFill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16742276" y="2771898"/>
            <a:ext cx="2209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dwc:Taxon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12550352" y="15312747"/>
            <a:ext cx="29258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dwc:Organism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1387852" y="14656297"/>
            <a:ext cx="5342020" cy="1981200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3" name="Straight Arrow Connector 112"/>
          <p:cNvCxnSpPr>
            <a:stCxn id="38" idx="7"/>
            <a:endCxn id="62" idx="4"/>
          </p:cNvCxnSpPr>
          <p:nvPr/>
        </p:nvCxnSpPr>
        <p:spPr>
          <a:xfrm flipV="1">
            <a:off x="21892915" y="14073025"/>
            <a:ext cx="3275952" cy="5536425"/>
          </a:xfrm>
          <a:prstGeom prst="straightConnector1">
            <a:avLst/>
          </a:prstGeom>
          <a:ln w="63500">
            <a:solidFill>
              <a:srgbClr val="00B0F0"/>
            </a:solidFill>
            <a:headEnd type="triangl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TextBox 115"/>
          <p:cNvSpPr txBox="1"/>
          <p:nvPr/>
        </p:nvSpPr>
        <p:spPr>
          <a:xfrm rot="2959065">
            <a:off x="14556008" y="17755908"/>
            <a:ext cx="433477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i="1" dirty="0" smtClean="0">
                <a:solidFill>
                  <a:srgbClr val="00B0F0"/>
                </a:solidFill>
              </a:rPr>
              <a:t>dsw:hasOccurrence</a:t>
            </a:r>
            <a:r>
              <a:rPr lang="en-US" sz="3600" b="1" i="1" dirty="0" smtClean="0">
                <a:solidFill>
                  <a:srgbClr val="00B0F0"/>
                </a:solidFill>
                <a:sym typeface="Wingdings" panose="05000000000000000000" pitchFamily="2" charset="2"/>
              </a:rPr>
              <a:t></a:t>
            </a:r>
            <a:endParaRPr lang="en-US" sz="3600" b="1" i="1" dirty="0" smtClean="0">
              <a:solidFill>
                <a:srgbClr val="00B0F0"/>
              </a:solidFill>
            </a:endParaRPr>
          </a:p>
          <a:p>
            <a:r>
              <a:rPr lang="en-US" sz="3600" b="1" i="1" dirty="0" smtClean="0">
                <a:solidFill>
                  <a:srgbClr val="00B0F0"/>
                </a:solidFill>
                <a:sym typeface="Wingdings" panose="05000000000000000000" pitchFamily="2" charset="2"/>
              </a:rPr>
              <a:t></a:t>
            </a:r>
            <a:r>
              <a:rPr lang="en-US" sz="3600" b="1" i="1" dirty="0" smtClean="0">
                <a:solidFill>
                  <a:srgbClr val="00B0F0"/>
                </a:solidFill>
              </a:rPr>
              <a:t>dsw:occurrenceOf</a:t>
            </a:r>
            <a:endParaRPr lang="en-US" sz="3600" b="1" i="1" dirty="0">
              <a:solidFill>
                <a:srgbClr val="00B0F0"/>
              </a:solidFill>
            </a:endParaRPr>
          </a:p>
        </p:txBody>
      </p:sp>
      <p:cxnSp>
        <p:nvCxnSpPr>
          <p:cNvPr id="117" name="Straight Arrow Connector 116"/>
          <p:cNvCxnSpPr>
            <a:stCxn id="12" idx="3"/>
            <a:endCxn id="112" idx="7"/>
          </p:cNvCxnSpPr>
          <p:nvPr/>
        </p:nvCxnSpPr>
        <p:spPr>
          <a:xfrm flipH="1">
            <a:off x="15947551" y="8993074"/>
            <a:ext cx="1821726" cy="5953363"/>
          </a:xfrm>
          <a:prstGeom prst="straightConnector1">
            <a:avLst/>
          </a:prstGeom>
          <a:ln w="63500">
            <a:solidFill>
              <a:srgbClr val="00B0F0"/>
            </a:solidFill>
            <a:headEnd type="triangl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TextBox 121"/>
          <p:cNvSpPr txBox="1"/>
          <p:nvPr/>
        </p:nvSpPr>
        <p:spPr>
          <a:xfrm rot="17141755">
            <a:off x="15150827" y="11317253"/>
            <a:ext cx="4757071" cy="120032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3600" b="1" i="1" dirty="0" smtClean="0">
                <a:solidFill>
                  <a:srgbClr val="00B0F0"/>
                </a:solidFill>
              </a:rPr>
              <a:t>dsw:hasIdentification</a:t>
            </a:r>
            <a:r>
              <a:rPr lang="en-US" sz="3600" b="1" i="1" dirty="0" smtClean="0">
                <a:solidFill>
                  <a:srgbClr val="00B0F0"/>
                </a:solidFill>
                <a:sym typeface="Wingdings" panose="05000000000000000000" pitchFamily="2" charset="2"/>
              </a:rPr>
              <a:t></a:t>
            </a:r>
            <a:endParaRPr lang="en-US" sz="3600" b="1" i="1" dirty="0" smtClean="0">
              <a:solidFill>
                <a:srgbClr val="00B0F0"/>
              </a:solidFill>
            </a:endParaRPr>
          </a:p>
          <a:p>
            <a:r>
              <a:rPr lang="en-US" sz="3600" b="1" i="1" dirty="0" smtClean="0">
                <a:solidFill>
                  <a:srgbClr val="00B0F0"/>
                </a:solidFill>
                <a:sym typeface="Wingdings" panose="05000000000000000000" pitchFamily="2" charset="2"/>
              </a:rPr>
              <a:t></a:t>
            </a:r>
            <a:r>
              <a:rPr lang="en-US" sz="3600" b="1" i="1" dirty="0" smtClean="0">
                <a:solidFill>
                  <a:srgbClr val="00B0F0"/>
                </a:solidFill>
              </a:rPr>
              <a:t>dsw:identifies</a:t>
            </a:r>
            <a:endParaRPr lang="en-US" sz="3600" b="1" i="1" dirty="0">
              <a:solidFill>
                <a:srgbClr val="00B0F0"/>
              </a:solidFill>
            </a:endParaRPr>
          </a:p>
        </p:txBody>
      </p:sp>
      <p:cxnSp>
        <p:nvCxnSpPr>
          <p:cNvPr id="124" name="Straight Arrow Connector 123"/>
          <p:cNvCxnSpPr>
            <a:stCxn id="62" idx="1"/>
            <a:endCxn id="12" idx="5"/>
          </p:cNvCxnSpPr>
          <p:nvPr/>
        </p:nvCxnSpPr>
        <p:spPr>
          <a:xfrm flipH="1" flipV="1">
            <a:off x="21325056" y="8993074"/>
            <a:ext cx="1904954" cy="3241421"/>
          </a:xfrm>
          <a:prstGeom prst="straightConnector1">
            <a:avLst/>
          </a:prstGeom>
          <a:ln w="63500">
            <a:solidFill>
              <a:srgbClr val="00B0F0"/>
            </a:solidFill>
            <a:headEnd type="triangl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TextBox 131"/>
          <p:cNvSpPr txBox="1"/>
          <p:nvPr/>
        </p:nvSpPr>
        <p:spPr>
          <a:xfrm rot="3621669">
            <a:off x="19831267" y="10308243"/>
            <a:ext cx="3780137" cy="120032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3600" b="1" i="1" dirty="0" smtClean="0">
                <a:solidFill>
                  <a:srgbClr val="00B0F0"/>
                </a:solidFill>
              </a:rPr>
              <a:t>dsw:idBasedOn</a:t>
            </a:r>
            <a:r>
              <a:rPr lang="en-US" sz="3600" b="1" i="1" dirty="0" smtClean="0">
                <a:solidFill>
                  <a:srgbClr val="00B0F0"/>
                </a:solidFill>
                <a:sym typeface="Wingdings" panose="05000000000000000000" pitchFamily="2" charset="2"/>
              </a:rPr>
              <a:t></a:t>
            </a:r>
            <a:endParaRPr lang="en-US" sz="3600" b="1" i="1" dirty="0" smtClean="0">
              <a:solidFill>
                <a:srgbClr val="00B0F0"/>
              </a:solidFill>
            </a:endParaRPr>
          </a:p>
          <a:p>
            <a:r>
              <a:rPr lang="en-US" sz="3600" b="1" i="1" dirty="0" smtClean="0">
                <a:solidFill>
                  <a:srgbClr val="00B0F0"/>
                </a:solidFill>
                <a:sym typeface="Wingdings" panose="05000000000000000000" pitchFamily="2" charset="2"/>
              </a:rPr>
              <a:t></a:t>
            </a:r>
            <a:r>
              <a:rPr lang="en-US" sz="3600" b="1" i="1" dirty="0" smtClean="0">
                <a:solidFill>
                  <a:srgbClr val="00B0F0"/>
                </a:solidFill>
              </a:rPr>
              <a:t>dsw:isBasisForId</a:t>
            </a:r>
            <a:endParaRPr lang="en-US" sz="3600" b="1" i="1" dirty="0">
              <a:solidFill>
                <a:srgbClr val="00B0F0"/>
              </a:solidFill>
            </a:endParaRPr>
          </a:p>
        </p:txBody>
      </p:sp>
      <p:cxnSp>
        <p:nvCxnSpPr>
          <p:cNvPr id="136" name="Straight Arrow Connector 135"/>
          <p:cNvCxnSpPr>
            <a:stCxn id="62" idx="3"/>
            <a:endCxn id="112" idx="6"/>
          </p:cNvCxnSpPr>
          <p:nvPr/>
        </p:nvCxnSpPr>
        <p:spPr>
          <a:xfrm flipH="1">
            <a:off x="16729872" y="13757583"/>
            <a:ext cx="6500138" cy="1889314"/>
          </a:xfrm>
          <a:prstGeom prst="straightConnector1">
            <a:avLst/>
          </a:prstGeom>
          <a:ln w="63500">
            <a:solidFill>
              <a:srgbClr val="00B0F0"/>
            </a:solidFill>
            <a:headEnd type="triangl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TextBox 143"/>
          <p:cNvSpPr txBox="1"/>
          <p:nvPr/>
        </p:nvSpPr>
        <p:spPr>
          <a:xfrm rot="20606037">
            <a:off x="18188001" y="13232021"/>
            <a:ext cx="4168642" cy="120032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3600" b="1" i="1" dirty="0" smtClean="0">
                <a:solidFill>
                  <a:srgbClr val="00B0F0"/>
                </a:solidFill>
              </a:rPr>
              <a:t>dsw:hasDerivative</a:t>
            </a:r>
            <a:r>
              <a:rPr lang="en-US" sz="3600" b="1" i="1" dirty="0" smtClean="0">
                <a:solidFill>
                  <a:srgbClr val="00B0F0"/>
                </a:solidFill>
                <a:sym typeface="Wingdings" panose="05000000000000000000" pitchFamily="2" charset="2"/>
              </a:rPr>
              <a:t></a:t>
            </a:r>
            <a:endParaRPr lang="en-US" sz="3600" b="1" i="1" dirty="0" smtClean="0">
              <a:solidFill>
                <a:srgbClr val="00B0F0"/>
              </a:solidFill>
            </a:endParaRPr>
          </a:p>
          <a:p>
            <a:r>
              <a:rPr lang="en-US" sz="3600" b="1" i="1" dirty="0" smtClean="0">
                <a:solidFill>
                  <a:srgbClr val="00B0F0"/>
                </a:solidFill>
                <a:sym typeface="Wingdings" panose="05000000000000000000" pitchFamily="2" charset="2"/>
              </a:rPr>
              <a:t></a:t>
            </a:r>
            <a:r>
              <a:rPr lang="en-US" sz="3600" b="1" i="1" dirty="0" smtClean="0">
                <a:solidFill>
                  <a:srgbClr val="00B0F0"/>
                </a:solidFill>
              </a:rPr>
              <a:t>dsw:derivedFrom</a:t>
            </a:r>
            <a:endParaRPr lang="en-US" sz="3600" b="1" i="1" dirty="0">
              <a:solidFill>
                <a:srgbClr val="00B0F0"/>
              </a:solidFill>
            </a:endParaRPr>
          </a:p>
        </p:txBody>
      </p:sp>
      <p:sp>
        <p:nvSpPr>
          <p:cNvPr id="163" name="TextBox 162"/>
          <p:cNvSpPr txBox="1"/>
          <p:nvPr/>
        </p:nvSpPr>
        <p:spPr>
          <a:xfrm>
            <a:off x="1072121" y="7753076"/>
            <a:ext cx="118551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/>
              <a:t>Key:</a:t>
            </a:r>
            <a:endParaRPr lang="en-US" sz="4400" b="1" dirty="0"/>
          </a:p>
        </p:txBody>
      </p:sp>
      <p:grpSp>
        <p:nvGrpSpPr>
          <p:cNvPr id="176" name="Group 175"/>
          <p:cNvGrpSpPr/>
          <p:nvPr/>
        </p:nvGrpSpPr>
        <p:grpSpPr>
          <a:xfrm>
            <a:off x="1065583" y="8694416"/>
            <a:ext cx="13021513" cy="4154984"/>
            <a:chOff x="1355691" y="10524358"/>
            <a:chExt cx="13021513" cy="4154984"/>
          </a:xfrm>
        </p:grpSpPr>
        <p:sp>
          <p:nvSpPr>
            <p:cNvPr id="164" name="TextBox 163"/>
            <p:cNvSpPr txBox="1"/>
            <p:nvPr/>
          </p:nvSpPr>
          <p:spPr>
            <a:xfrm>
              <a:off x="1355691" y="10524358"/>
              <a:ext cx="13021513" cy="41549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b="1" i="1" dirty="0" smtClean="0"/>
                <a:t>namespace:property</a:t>
              </a:r>
              <a:r>
                <a:rPr lang="en-US" sz="3600" b="1" dirty="0" smtClean="0"/>
                <a:t>   </a:t>
              </a:r>
              <a:r>
                <a:rPr lang="en-US" sz="3200" dirty="0" smtClean="0">
                  <a:latin typeface="Courier New" panose="02070309020205020404" pitchFamily="49" charset="0"/>
                  <a:cs typeface="Courier New" panose="02070309020205020404" pitchFamily="49" charset="0"/>
                </a:rPr>
                <a:t>property </a:t>
              </a:r>
              <a:r>
                <a:rPr lang="en-US" sz="32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(</a:t>
              </a:r>
              <a:r>
                <a:rPr lang="en-US" sz="3200" dirty="0" smtClean="0">
                  <a:latin typeface="Courier New" panose="02070309020205020404" pitchFamily="49" charset="0"/>
                  <a:cs typeface="Courier New" panose="02070309020205020404" pitchFamily="49" charset="0"/>
                </a:rPr>
                <a:t>italicized)</a:t>
              </a:r>
            </a:p>
            <a:p>
              <a:endParaRPr lang="en-US" sz="3200" dirty="0" smtClean="0">
                <a:latin typeface="Courier New" panose="02070309020205020404" pitchFamily="49" charset="0"/>
                <a:cs typeface="Courier New" panose="02070309020205020404" pitchFamily="49" charset="0"/>
              </a:endParaRPr>
            </a:p>
            <a:p>
              <a:r>
                <a:rPr lang="en-US" sz="3600" b="1" dirty="0" smtClean="0"/>
                <a:t>namespace:Class         </a:t>
              </a:r>
              <a:r>
                <a:rPr lang="en-US" sz="3200" dirty="0" smtClean="0">
                  <a:latin typeface="Courier New" panose="02070309020205020404" pitchFamily="49" charset="0"/>
                  <a:cs typeface="Courier New" panose="02070309020205020404" pitchFamily="49" charset="0"/>
                </a:rPr>
                <a:t>instance of named class</a:t>
              </a:r>
            </a:p>
            <a:p>
              <a:endParaRPr lang="en-US" sz="3200" dirty="0">
                <a:latin typeface="Courier New" panose="02070309020205020404" pitchFamily="49" charset="0"/>
                <a:cs typeface="Courier New" panose="02070309020205020404" pitchFamily="49" charset="0"/>
              </a:endParaRPr>
            </a:p>
            <a:p>
              <a:r>
                <a:rPr lang="en-US" sz="3200" dirty="0" smtClean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     property arc from subject to object</a:t>
              </a:r>
            </a:p>
            <a:p>
              <a:endParaRPr lang="en-US" sz="3200" dirty="0" smtClean="0">
                <a:latin typeface="Courier New" panose="02070309020205020404" pitchFamily="49" charset="0"/>
                <a:cs typeface="Courier New" panose="02070309020205020404" pitchFamily="49" charset="0"/>
              </a:endParaRPr>
            </a:p>
            <a:p>
              <a:r>
                <a:rPr lang="en-US" sz="32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</a:t>
              </a:r>
              <a:r>
                <a:rPr lang="en-US" sz="3200" dirty="0" smtClean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    inverse property pair; </a:t>
              </a:r>
              <a:r>
                <a:rPr lang="en-US" sz="32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arrow </a:t>
              </a:r>
              <a:endParaRPr lang="en-US" sz="3200" dirty="0" smtClean="0">
                <a:latin typeface="Courier New" panose="02070309020205020404" pitchFamily="49" charset="0"/>
                <a:cs typeface="Courier New" panose="02070309020205020404" pitchFamily="49" charset="0"/>
              </a:endParaRPr>
            </a:p>
            <a:p>
              <a:r>
                <a:rPr lang="en-US" sz="3200" dirty="0" smtClean="0">
                  <a:latin typeface="Courier New" panose="02070309020205020404" pitchFamily="49" charset="0"/>
                  <a:cs typeface="Courier New" panose="02070309020205020404" pitchFamily="49" charset="0"/>
                </a:rPr>
                <a:t>                 with property name shows direction</a:t>
              </a:r>
            </a:p>
          </p:txBody>
        </p:sp>
        <p:cxnSp>
          <p:nvCxnSpPr>
            <p:cNvPr id="165" name="Straight Arrow Connector 164"/>
            <p:cNvCxnSpPr/>
            <p:nvPr/>
          </p:nvCxnSpPr>
          <p:spPr>
            <a:xfrm flipH="1">
              <a:off x="1499937" y="13848583"/>
              <a:ext cx="3224463" cy="7446"/>
            </a:xfrm>
            <a:prstGeom prst="straightConnector1">
              <a:avLst/>
            </a:prstGeom>
            <a:ln w="63500">
              <a:solidFill>
                <a:schemeClr val="tx1"/>
              </a:solidFill>
              <a:headEnd type="triangle" w="lg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Arrow Connector 169"/>
            <p:cNvCxnSpPr/>
            <p:nvPr/>
          </p:nvCxnSpPr>
          <p:spPr>
            <a:xfrm>
              <a:off x="1499937" y="12956777"/>
              <a:ext cx="3224463" cy="0"/>
            </a:xfrm>
            <a:prstGeom prst="straightConnector1">
              <a:avLst/>
            </a:prstGeom>
            <a:ln w="63500">
              <a:solidFill>
                <a:schemeClr val="tx1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7" name="TextBox 176"/>
          <p:cNvSpPr txBox="1"/>
          <p:nvPr/>
        </p:nvSpPr>
        <p:spPr>
          <a:xfrm>
            <a:off x="2042312" y="14894724"/>
            <a:ext cx="180004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/>
              <a:t>Colors:</a:t>
            </a:r>
            <a:endParaRPr lang="en-US" sz="4400" b="1" dirty="0"/>
          </a:p>
        </p:txBody>
      </p:sp>
      <p:sp>
        <p:nvSpPr>
          <p:cNvPr id="179" name="TextBox 178"/>
          <p:cNvSpPr txBox="1"/>
          <p:nvPr/>
        </p:nvSpPr>
        <p:spPr>
          <a:xfrm>
            <a:off x="1246667" y="15930918"/>
            <a:ext cx="9812302" cy="26161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red=Darwin Core</a:t>
            </a:r>
          </a:p>
          <a:p>
            <a:endParaRPr lang="en-US" sz="32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3600" b="1" dirty="0" smtClean="0"/>
              <a:t>                                        </a:t>
            </a:r>
            <a:r>
              <a:rPr lang="en-US" sz="32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blue=Darwin-SW</a:t>
            </a:r>
          </a:p>
          <a:p>
            <a:endParaRPr lang="en-US" sz="3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32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yellow=FOAF vocabulary</a:t>
            </a:r>
          </a:p>
        </p:txBody>
      </p:sp>
      <p:sp>
        <p:nvSpPr>
          <p:cNvPr id="182" name="Oval 181"/>
          <p:cNvSpPr/>
          <p:nvPr/>
        </p:nvSpPr>
        <p:spPr>
          <a:xfrm>
            <a:off x="1679129" y="16908005"/>
            <a:ext cx="2383539" cy="694182"/>
          </a:xfrm>
          <a:prstGeom prst="ellipse">
            <a:avLst/>
          </a:prstGeom>
          <a:noFill/>
          <a:ln w="635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3" name="Straight Arrow Connector 182"/>
          <p:cNvCxnSpPr>
            <a:endCxn id="182" idx="6"/>
          </p:cNvCxnSpPr>
          <p:nvPr/>
        </p:nvCxnSpPr>
        <p:spPr>
          <a:xfrm flipH="1">
            <a:off x="4062668" y="17255096"/>
            <a:ext cx="946499" cy="0"/>
          </a:xfrm>
          <a:prstGeom prst="straightConnector1">
            <a:avLst/>
          </a:prstGeom>
          <a:ln w="63500">
            <a:solidFill>
              <a:srgbClr val="00B0F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7" name="TextBox 186"/>
          <p:cNvSpPr txBox="1"/>
          <p:nvPr/>
        </p:nvSpPr>
        <p:spPr>
          <a:xfrm>
            <a:off x="2426948" y="16900167"/>
            <a:ext cx="9989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00B0F0"/>
                </a:solidFill>
              </a:rPr>
              <a:t>ns:X</a:t>
            </a:r>
          </a:p>
        </p:txBody>
      </p:sp>
      <p:sp>
        <p:nvSpPr>
          <p:cNvPr id="189" name="TextBox 188"/>
          <p:cNvSpPr txBox="1"/>
          <p:nvPr/>
        </p:nvSpPr>
        <p:spPr>
          <a:xfrm>
            <a:off x="4226856" y="17115738"/>
            <a:ext cx="9621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i="1" dirty="0" smtClean="0">
                <a:solidFill>
                  <a:srgbClr val="00B0F0"/>
                </a:solidFill>
              </a:rPr>
              <a:t>ns:y</a:t>
            </a:r>
          </a:p>
        </p:txBody>
      </p:sp>
      <p:sp>
        <p:nvSpPr>
          <p:cNvPr id="190" name="Oval 189"/>
          <p:cNvSpPr/>
          <p:nvPr/>
        </p:nvSpPr>
        <p:spPr>
          <a:xfrm>
            <a:off x="1679129" y="15821188"/>
            <a:ext cx="2383539" cy="694182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1" name="Straight Arrow Connector 190"/>
          <p:cNvCxnSpPr>
            <a:endCxn id="190" idx="6"/>
          </p:cNvCxnSpPr>
          <p:nvPr/>
        </p:nvCxnSpPr>
        <p:spPr>
          <a:xfrm flipH="1">
            <a:off x="4062668" y="16168279"/>
            <a:ext cx="946499" cy="0"/>
          </a:xfrm>
          <a:prstGeom prst="straightConnector1">
            <a:avLst/>
          </a:prstGeom>
          <a:ln w="63500">
            <a:solidFill>
              <a:srgbClr val="FF000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2" name="TextBox 191"/>
          <p:cNvSpPr txBox="1"/>
          <p:nvPr/>
        </p:nvSpPr>
        <p:spPr>
          <a:xfrm>
            <a:off x="2426948" y="15813350"/>
            <a:ext cx="9989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ns:X</a:t>
            </a:r>
          </a:p>
        </p:txBody>
      </p:sp>
      <p:sp>
        <p:nvSpPr>
          <p:cNvPr id="193" name="TextBox 192"/>
          <p:cNvSpPr txBox="1"/>
          <p:nvPr/>
        </p:nvSpPr>
        <p:spPr>
          <a:xfrm>
            <a:off x="4190110" y="16023777"/>
            <a:ext cx="9621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i="1" dirty="0" smtClean="0">
                <a:solidFill>
                  <a:srgbClr val="FF0000"/>
                </a:solidFill>
              </a:rPr>
              <a:t>ns:y</a:t>
            </a:r>
          </a:p>
        </p:txBody>
      </p:sp>
      <p:sp>
        <p:nvSpPr>
          <p:cNvPr id="194" name="Oval 193"/>
          <p:cNvSpPr/>
          <p:nvPr/>
        </p:nvSpPr>
        <p:spPr>
          <a:xfrm>
            <a:off x="1561998" y="17968637"/>
            <a:ext cx="2383539" cy="694182"/>
          </a:xfrm>
          <a:prstGeom prst="ellipse">
            <a:avLst/>
          </a:prstGeom>
          <a:noFill/>
          <a:ln w="635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5" name="Straight Arrow Connector 194"/>
          <p:cNvCxnSpPr>
            <a:endCxn id="194" idx="6"/>
          </p:cNvCxnSpPr>
          <p:nvPr/>
        </p:nvCxnSpPr>
        <p:spPr>
          <a:xfrm flipH="1">
            <a:off x="3945537" y="18315728"/>
            <a:ext cx="946499" cy="0"/>
          </a:xfrm>
          <a:prstGeom prst="straightConnector1">
            <a:avLst/>
          </a:prstGeom>
          <a:ln w="63500">
            <a:solidFill>
              <a:srgbClr val="FFC00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6" name="TextBox 195"/>
          <p:cNvSpPr txBox="1"/>
          <p:nvPr/>
        </p:nvSpPr>
        <p:spPr>
          <a:xfrm>
            <a:off x="2309817" y="17960799"/>
            <a:ext cx="9989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C000"/>
                </a:solidFill>
              </a:rPr>
              <a:t>ns:X</a:t>
            </a:r>
          </a:p>
        </p:txBody>
      </p:sp>
      <p:sp>
        <p:nvSpPr>
          <p:cNvPr id="197" name="TextBox 196"/>
          <p:cNvSpPr txBox="1"/>
          <p:nvPr/>
        </p:nvSpPr>
        <p:spPr>
          <a:xfrm>
            <a:off x="4101626" y="18193609"/>
            <a:ext cx="9621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i="1" dirty="0" smtClean="0">
                <a:solidFill>
                  <a:srgbClr val="FFC000"/>
                </a:solidFill>
              </a:rPr>
              <a:t>ns:y</a:t>
            </a:r>
          </a:p>
        </p:txBody>
      </p:sp>
      <p:sp>
        <p:nvSpPr>
          <p:cNvPr id="198" name="TextBox 197"/>
          <p:cNvSpPr txBox="1"/>
          <p:nvPr/>
        </p:nvSpPr>
        <p:spPr>
          <a:xfrm>
            <a:off x="906779" y="21041558"/>
            <a:ext cx="661437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/>
              <a:t>Namespace abbreviations:</a:t>
            </a:r>
            <a:endParaRPr lang="en-US" sz="4400" b="1" dirty="0"/>
          </a:p>
        </p:txBody>
      </p:sp>
      <p:sp>
        <p:nvSpPr>
          <p:cNvPr id="199" name="TextBox 198"/>
          <p:cNvSpPr txBox="1"/>
          <p:nvPr/>
        </p:nvSpPr>
        <p:spPr>
          <a:xfrm>
            <a:off x="1072121" y="22047402"/>
            <a:ext cx="1332967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 smtClean="0">
                <a:cs typeface="Courier New" panose="02070309020205020404" pitchFamily="49" charset="0"/>
              </a:rPr>
              <a:t>rdfs</a:t>
            </a:r>
            <a:r>
              <a:rPr lang="en-US" sz="3200" b="1" i="1" dirty="0">
                <a:cs typeface="Courier New" panose="02070309020205020404" pitchFamily="49" charset="0"/>
              </a:rPr>
              <a:t>:          </a:t>
            </a:r>
            <a:r>
              <a:rPr lang="en-US" sz="3200" b="1" i="1" dirty="0" smtClean="0">
                <a:cs typeface="Courier New" panose="02070309020205020404" pitchFamily="49" charset="0"/>
              </a:rPr>
              <a:t> </a:t>
            </a:r>
            <a:r>
              <a:rPr lang="en-US" sz="32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http</a:t>
            </a:r>
            <a:r>
              <a:rPr lang="en-US" sz="3200" dirty="0">
                <a:latin typeface="Courier New" panose="02070309020205020404" pitchFamily="49" charset="0"/>
                <a:cs typeface="Courier New" panose="02070309020205020404" pitchFamily="49" charset="0"/>
              </a:rPr>
              <a:t>://www.w3.org/2000/01/rdf-schema#</a:t>
            </a:r>
            <a:endParaRPr lang="en-US" sz="32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3200" b="1" i="1" dirty="0" smtClean="0">
                <a:cs typeface="Courier New" panose="02070309020205020404" pitchFamily="49" charset="0"/>
              </a:rPr>
              <a:t>dwc:</a:t>
            </a:r>
            <a:r>
              <a:rPr lang="en-US" sz="3200" dirty="0" smtClean="0">
                <a:cs typeface="Courier New" panose="02070309020205020404" pitchFamily="49" charset="0"/>
              </a:rPr>
              <a:t>           </a:t>
            </a:r>
            <a:r>
              <a:rPr lang="en-US" sz="32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http</a:t>
            </a:r>
            <a:r>
              <a:rPr lang="en-US" sz="3200" dirty="0">
                <a:latin typeface="Courier New" panose="02070309020205020404" pitchFamily="49" charset="0"/>
                <a:cs typeface="Courier New" panose="02070309020205020404" pitchFamily="49" charset="0"/>
              </a:rPr>
              <a:t>://rs.tdwg.org/dwc/terms</a:t>
            </a:r>
            <a:r>
              <a:rPr lang="en-US" sz="32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/</a:t>
            </a:r>
          </a:p>
          <a:p>
            <a:r>
              <a:rPr lang="en-US" sz="3200" b="1" i="1" dirty="0" smtClean="0">
                <a:cs typeface="Courier New" panose="02070309020205020404" pitchFamily="49" charset="0"/>
              </a:rPr>
              <a:t>dwciri</a:t>
            </a:r>
            <a:r>
              <a:rPr lang="en-US" sz="3200" b="1" i="1" dirty="0">
                <a:cs typeface="Courier New" panose="02070309020205020404" pitchFamily="49" charset="0"/>
              </a:rPr>
              <a:t>:</a:t>
            </a:r>
            <a:r>
              <a:rPr lang="en-US" sz="32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32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http</a:t>
            </a:r>
            <a:r>
              <a:rPr lang="en-US" sz="3200" dirty="0">
                <a:latin typeface="Courier New" panose="02070309020205020404" pitchFamily="49" charset="0"/>
                <a:cs typeface="Courier New" panose="02070309020205020404" pitchFamily="49" charset="0"/>
              </a:rPr>
              <a:t>://</a:t>
            </a:r>
            <a:r>
              <a:rPr lang="en-US" sz="32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rs.tdwg.org/dwc/iri</a:t>
            </a:r>
            <a:r>
              <a:rPr lang="en-US" sz="3200" dirty="0">
                <a:latin typeface="Courier New" panose="02070309020205020404" pitchFamily="49" charset="0"/>
                <a:cs typeface="Courier New" panose="02070309020205020404" pitchFamily="49" charset="0"/>
              </a:rPr>
              <a:t>/</a:t>
            </a:r>
            <a:endParaRPr lang="en-US" sz="32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3200" b="1" i="1" dirty="0" smtClean="0">
                <a:cs typeface="Courier New" panose="02070309020205020404" pitchFamily="49" charset="0"/>
              </a:rPr>
              <a:t>dsw:</a:t>
            </a:r>
            <a:r>
              <a:rPr lang="en-US" sz="32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http://purl.org/dsw/</a:t>
            </a:r>
          </a:p>
          <a:p>
            <a:r>
              <a:rPr lang="en-US" sz="3200" b="1" i="1" dirty="0" smtClean="0">
                <a:cs typeface="Courier New" panose="02070309020205020404" pitchFamily="49" charset="0"/>
              </a:rPr>
              <a:t>dcterms</a:t>
            </a:r>
            <a:r>
              <a:rPr lang="en-US" sz="3200" b="1" i="1" dirty="0">
                <a:cs typeface="Courier New" panose="02070309020205020404" pitchFamily="49" charset="0"/>
              </a:rPr>
              <a:t>:</a:t>
            </a:r>
            <a:r>
              <a:rPr lang="en-US" sz="3200" dirty="0">
                <a:latin typeface="Courier New" panose="02070309020205020404" pitchFamily="49" charset="0"/>
                <a:cs typeface="Courier New" panose="02070309020205020404" pitchFamily="49" charset="0"/>
              </a:rPr>
              <a:t> http://purl.org/dc/terms</a:t>
            </a:r>
            <a:r>
              <a:rPr lang="en-US" sz="32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/</a:t>
            </a:r>
          </a:p>
          <a:p>
            <a:r>
              <a:rPr lang="en-US" sz="3200" b="1" i="1" dirty="0" smtClean="0">
                <a:cs typeface="Courier New" panose="02070309020205020404" pitchFamily="49" charset="0"/>
              </a:rPr>
              <a:t>foaf:          </a:t>
            </a:r>
            <a:r>
              <a:rPr lang="en-US" sz="3200" dirty="0">
                <a:latin typeface="Courier New" panose="02070309020205020404" pitchFamily="49" charset="0"/>
                <a:cs typeface="Courier New" panose="02070309020205020404" pitchFamily="49" charset="0"/>
              </a:rPr>
              <a:t>http://xmlns.com/foaf/0.1</a:t>
            </a:r>
            <a:r>
              <a:rPr lang="en-US" sz="32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/</a:t>
            </a:r>
          </a:p>
        </p:txBody>
      </p:sp>
      <p:sp>
        <p:nvSpPr>
          <p:cNvPr id="202" name="TextBox 201"/>
          <p:cNvSpPr txBox="1"/>
          <p:nvPr/>
        </p:nvSpPr>
        <p:spPr>
          <a:xfrm>
            <a:off x="2858846" y="1843540"/>
            <a:ext cx="7908319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 smtClean="0"/>
              <a:t>Graph model basis of</a:t>
            </a:r>
          </a:p>
          <a:p>
            <a:pPr algn="ctr"/>
            <a:r>
              <a:rPr lang="en-US" sz="4400" b="1" dirty="0" smtClean="0"/>
              <a:t>2014 Darwin-SW (DSW) ontology</a:t>
            </a:r>
          </a:p>
          <a:p>
            <a:pPr algn="ctr"/>
            <a:r>
              <a:rPr lang="en-US" sz="4400" b="1" dirty="0" smtClean="0"/>
              <a:t>(version 0.4) </a:t>
            </a:r>
          </a:p>
        </p:txBody>
      </p:sp>
      <p:sp>
        <p:nvSpPr>
          <p:cNvPr id="203" name="TextBox 202"/>
          <p:cNvSpPr txBox="1"/>
          <p:nvPr/>
        </p:nvSpPr>
        <p:spPr>
          <a:xfrm>
            <a:off x="2079091" y="4239926"/>
            <a:ext cx="10921131" cy="2492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Steven J. Baskauf – Vanderbilt University</a:t>
            </a:r>
          </a:p>
          <a:p>
            <a:r>
              <a:rPr lang="en-US" sz="3200" dirty="0" smtClean="0"/>
              <a:t>Campbell O. Webb – Arnold Arboretum of Harvard University</a:t>
            </a:r>
          </a:p>
          <a:p>
            <a:endParaRPr lang="en-US" sz="3200" dirty="0"/>
          </a:p>
          <a:p>
            <a:r>
              <a:rPr lang="en-US" sz="3200" dirty="0" smtClean="0"/>
              <a:t>Basic class relationships laid out by Richard L. Pyle</a:t>
            </a:r>
          </a:p>
          <a:p>
            <a:r>
              <a:rPr lang="en-US" sz="2800" dirty="0" smtClean="0"/>
              <a:t>http</a:t>
            </a:r>
            <a:r>
              <a:rPr lang="en-US" sz="2800" dirty="0"/>
              <a:t>://</a:t>
            </a:r>
            <a:r>
              <a:rPr lang="en-US" sz="2800" dirty="0" smtClean="0"/>
              <a:t>lists.tdwg.org/pipermail/tdwg-content/2010-October/001703.html</a:t>
            </a:r>
          </a:p>
        </p:txBody>
      </p:sp>
      <p:sp>
        <p:nvSpPr>
          <p:cNvPr id="204" name="TextBox 203"/>
          <p:cNvSpPr txBox="1"/>
          <p:nvPr/>
        </p:nvSpPr>
        <p:spPr>
          <a:xfrm>
            <a:off x="1232810" y="26284671"/>
            <a:ext cx="214834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/>
              <a:t>Sources:</a:t>
            </a:r>
            <a:endParaRPr lang="en-US" sz="4400" b="1" dirty="0"/>
          </a:p>
        </p:txBody>
      </p:sp>
      <p:sp>
        <p:nvSpPr>
          <p:cNvPr id="115" name="Oval 114"/>
          <p:cNvSpPr/>
          <p:nvPr/>
        </p:nvSpPr>
        <p:spPr>
          <a:xfrm>
            <a:off x="29313221" y="12131154"/>
            <a:ext cx="3886200" cy="1981200"/>
          </a:xfrm>
          <a:prstGeom prst="ellipse">
            <a:avLst/>
          </a:prstGeom>
          <a:noFill/>
          <a:ln w="635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TextBox 117"/>
          <p:cNvSpPr txBox="1"/>
          <p:nvPr/>
        </p:nvSpPr>
        <p:spPr>
          <a:xfrm>
            <a:off x="30218790" y="12796740"/>
            <a:ext cx="2201757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C000"/>
                </a:solidFill>
              </a:rPr>
              <a:t>foaf:Agent</a:t>
            </a:r>
            <a:endParaRPr lang="en-US" sz="3600" b="1" dirty="0">
              <a:solidFill>
                <a:srgbClr val="FFC000"/>
              </a:solidFill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25246886" y="14215994"/>
            <a:ext cx="35585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 smtClean="0"/>
              <a:t>Note: a dsw:Token</a:t>
            </a:r>
          </a:p>
          <a:p>
            <a:r>
              <a:rPr lang="en-US" sz="3200" i="1" dirty="0" smtClean="0"/>
              <a:t>can be an instance of any class.</a:t>
            </a:r>
          </a:p>
        </p:txBody>
      </p:sp>
      <p:cxnSp>
        <p:nvCxnSpPr>
          <p:cNvPr id="125" name="Straight Arrow Connector 124"/>
          <p:cNvCxnSpPr>
            <a:stCxn id="12" idx="6"/>
            <a:endCxn id="115" idx="1"/>
          </p:cNvCxnSpPr>
          <p:nvPr/>
        </p:nvCxnSpPr>
        <p:spPr>
          <a:xfrm>
            <a:off x="22061482" y="8395194"/>
            <a:ext cx="7820860" cy="4026100"/>
          </a:xfrm>
          <a:prstGeom prst="straightConnector1">
            <a:avLst/>
          </a:prstGeom>
          <a:ln w="63500">
            <a:solidFill>
              <a:srgbClr val="FF000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TextBox 125"/>
          <p:cNvSpPr txBox="1"/>
          <p:nvPr/>
        </p:nvSpPr>
        <p:spPr>
          <a:xfrm rot="1664714">
            <a:off x="24617510" y="9730691"/>
            <a:ext cx="37750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i="1" dirty="0" smtClean="0">
                <a:solidFill>
                  <a:srgbClr val="FF0000"/>
                </a:solidFill>
              </a:rPr>
              <a:t>dwciri:identifiedBy</a:t>
            </a:r>
            <a:endParaRPr lang="en-US" sz="3600" b="1" i="1" dirty="0">
              <a:solidFill>
                <a:srgbClr val="FF0000"/>
              </a:solidFill>
            </a:endParaRPr>
          </a:p>
        </p:txBody>
      </p:sp>
      <p:cxnSp>
        <p:nvCxnSpPr>
          <p:cNvPr id="270" name="Straight Arrow Connector 269"/>
          <p:cNvCxnSpPr>
            <a:stCxn id="38" idx="1"/>
            <a:endCxn id="112" idx="5"/>
          </p:cNvCxnSpPr>
          <p:nvPr/>
        </p:nvCxnSpPr>
        <p:spPr>
          <a:xfrm flipH="1" flipV="1">
            <a:off x="15947551" y="16347357"/>
            <a:ext cx="2806942" cy="3262093"/>
          </a:xfrm>
          <a:prstGeom prst="straightConnector1">
            <a:avLst/>
          </a:prstGeom>
          <a:ln w="63500">
            <a:solidFill>
              <a:srgbClr val="00B0F0"/>
            </a:solidFill>
            <a:headEnd type="triangl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4566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412</TotalTime>
  <Words>207</Words>
  <Application>Microsoft Office PowerPoint</Application>
  <PresentationFormat>Custom</PresentationFormat>
  <Paragraphs>70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Courier New</vt:lpstr>
      <vt:lpstr>Wingdings</vt:lpstr>
      <vt:lpstr>Office Theme</vt:lpstr>
      <vt:lpstr>PowerPoint Presentation</vt:lpstr>
    </vt:vector>
  </TitlesOfParts>
  <Company>Vanderbilt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Raymer, Marc D</dc:creator>
  <cp:lastModifiedBy>Steve Baskauf</cp:lastModifiedBy>
  <cp:revision>63</cp:revision>
  <dcterms:created xsi:type="dcterms:W3CDTF">2013-04-17T13:39:40Z</dcterms:created>
  <dcterms:modified xsi:type="dcterms:W3CDTF">2015-07-23T12:04:36Z</dcterms:modified>
</cp:coreProperties>
</file>