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5"/>
  </p:notesMasterIdLst>
  <p:sldIdLst>
    <p:sldId id="256" r:id="rId2"/>
    <p:sldId id="257" r:id="rId3"/>
    <p:sldId id="258" r:id="rId4"/>
    <p:sldId id="262" r:id="rId5"/>
    <p:sldId id="277" r:id="rId6"/>
    <p:sldId id="263" r:id="rId7"/>
    <p:sldId id="270" r:id="rId8"/>
    <p:sldId id="271" r:id="rId9"/>
    <p:sldId id="265" r:id="rId10"/>
    <p:sldId id="272" r:id="rId11"/>
    <p:sldId id="278" r:id="rId12"/>
    <p:sldId id="274" r:id="rId13"/>
    <p:sldId id="264" r:id="rId14"/>
    <p:sldId id="266" r:id="rId15"/>
    <p:sldId id="259" r:id="rId16"/>
    <p:sldId id="260" r:id="rId17"/>
    <p:sldId id="261" r:id="rId18"/>
    <p:sldId id="267" r:id="rId19"/>
    <p:sldId id="268" r:id="rId20"/>
    <p:sldId id="269" r:id="rId21"/>
    <p:sldId id="275" r:id="rId22"/>
    <p:sldId id="279" r:id="rId23"/>
    <p:sldId id="276"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1" autoAdjust="0"/>
    <p:restoredTop sz="94660"/>
  </p:normalViewPr>
  <p:slideViewPr>
    <p:cSldViewPr snapToGrid="0">
      <p:cViewPr varScale="1">
        <p:scale>
          <a:sx n="73" d="100"/>
          <a:sy n="73" d="100"/>
        </p:scale>
        <p:origin x="61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788D72-7C84-4DFF-A06C-A8816632B2FC}" type="doc">
      <dgm:prSet loTypeId="urn:microsoft.com/office/officeart/2005/8/layout/venn1" loCatId="relationship" qsTypeId="urn:microsoft.com/office/officeart/2005/8/quickstyle/simple1" qsCatId="simple" csTypeId="urn:microsoft.com/office/officeart/2005/8/colors/accent1_2" csCatId="accent1" phldr="1"/>
      <dgm:spPr/>
    </dgm:pt>
    <dgm:pt modelId="{D6F09BA7-1AAB-4843-95A5-166635DC5A6A}">
      <dgm:prSet phldrT="[Text]"/>
      <dgm:spPr/>
      <dgm:t>
        <a:bodyPr/>
        <a:lstStyle/>
        <a:p>
          <a:r>
            <a:rPr lang="en-US" dirty="0" smtClean="0"/>
            <a:t>Assist researchers with responsible data collection/management (RCR)</a:t>
          </a:r>
          <a:endParaRPr lang="en-US" dirty="0"/>
        </a:p>
      </dgm:t>
    </dgm:pt>
    <dgm:pt modelId="{171BE7FE-9F59-4908-B833-7B28C3E8FC3A}" type="parTrans" cxnId="{FEEDDB17-E526-459C-B761-18A498D1C961}">
      <dgm:prSet/>
      <dgm:spPr/>
      <dgm:t>
        <a:bodyPr/>
        <a:lstStyle/>
        <a:p>
          <a:endParaRPr lang="en-US"/>
        </a:p>
      </dgm:t>
    </dgm:pt>
    <dgm:pt modelId="{474D4FE3-5FA6-442D-AE55-B5D337D7C786}" type="sibTrans" cxnId="{FEEDDB17-E526-459C-B761-18A498D1C961}">
      <dgm:prSet/>
      <dgm:spPr/>
      <dgm:t>
        <a:bodyPr/>
        <a:lstStyle/>
        <a:p>
          <a:endParaRPr lang="en-US"/>
        </a:p>
      </dgm:t>
    </dgm:pt>
    <dgm:pt modelId="{8FA6FA08-26AA-4087-9B0E-73D5FF2B1FCB}">
      <dgm:prSet phldrT="[Text]"/>
      <dgm:spPr/>
      <dgm:t>
        <a:bodyPr/>
        <a:lstStyle/>
        <a:p>
          <a:r>
            <a:rPr lang="en-US" dirty="0" smtClean="0"/>
            <a:t>Ensure that institutional data collections are open and responsibly curated (OS)</a:t>
          </a:r>
          <a:endParaRPr lang="en-US" dirty="0"/>
        </a:p>
      </dgm:t>
    </dgm:pt>
    <dgm:pt modelId="{15D97C8F-5430-419E-BE15-F11C58967CD1}" type="parTrans" cxnId="{F83EBACB-A52D-45DB-8386-8089C6312E04}">
      <dgm:prSet/>
      <dgm:spPr/>
      <dgm:t>
        <a:bodyPr/>
        <a:lstStyle/>
        <a:p>
          <a:endParaRPr lang="en-US"/>
        </a:p>
      </dgm:t>
    </dgm:pt>
    <dgm:pt modelId="{C11AAA4C-6A15-40E9-80E8-9DA064AE156E}" type="sibTrans" cxnId="{F83EBACB-A52D-45DB-8386-8089C6312E04}">
      <dgm:prSet/>
      <dgm:spPr/>
      <dgm:t>
        <a:bodyPr/>
        <a:lstStyle/>
        <a:p>
          <a:endParaRPr lang="en-US"/>
        </a:p>
      </dgm:t>
    </dgm:pt>
    <dgm:pt modelId="{04A47E5A-8977-42B3-A918-4395C8C4D2F7}">
      <dgm:prSet phldrT="[Text]"/>
      <dgm:spPr/>
      <dgm:t>
        <a:bodyPr/>
        <a:lstStyle/>
        <a:p>
          <a:r>
            <a:rPr lang="en-US" dirty="0" smtClean="0"/>
            <a:t>Enable responsible re-use of research outputs (RRI)</a:t>
          </a:r>
          <a:endParaRPr lang="en-US" dirty="0"/>
        </a:p>
      </dgm:t>
    </dgm:pt>
    <dgm:pt modelId="{F7C6F74F-B284-43BD-97BE-6F63FEA7E3A2}" type="parTrans" cxnId="{5B87A9E8-8B6A-467C-B6CF-1D967324C2DC}">
      <dgm:prSet/>
      <dgm:spPr/>
      <dgm:t>
        <a:bodyPr/>
        <a:lstStyle/>
        <a:p>
          <a:endParaRPr lang="en-US"/>
        </a:p>
      </dgm:t>
    </dgm:pt>
    <dgm:pt modelId="{86117721-DED7-49BC-80D4-4071D5BCAFA4}" type="sibTrans" cxnId="{5B87A9E8-8B6A-467C-B6CF-1D967324C2DC}">
      <dgm:prSet/>
      <dgm:spPr/>
      <dgm:t>
        <a:bodyPr/>
        <a:lstStyle/>
        <a:p>
          <a:endParaRPr lang="en-US"/>
        </a:p>
      </dgm:t>
    </dgm:pt>
    <dgm:pt modelId="{A3D5409D-5965-4949-B981-04E02EDAE0AB}" type="pres">
      <dgm:prSet presAssocID="{95788D72-7C84-4DFF-A06C-A8816632B2FC}" presName="compositeShape" presStyleCnt="0">
        <dgm:presLayoutVars>
          <dgm:chMax val="7"/>
          <dgm:dir/>
          <dgm:resizeHandles val="exact"/>
        </dgm:presLayoutVars>
      </dgm:prSet>
      <dgm:spPr/>
    </dgm:pt>
    <dgm:pt modelId="{FC6100DC-1E0A-4199-96CD-1706DB6D3174}" type="pres">
      <dgm:prSet presAssocID="{D6F09BA7-1AAB-4843-95A5-166635DC5A6A}" presName="circ1" presStyleLbl="vennNode1" presStyleIdx="0" presStyleCnt="3"/>
      <dgm:spPr/>
      <dgm:t>
        <a:bodyPr/>
        <a:lstStyle/>
        <a:p>
          <a:endParaRPr lang="en-US"/>
        </a:p>
      </dgm:t>
    </dgm:pt>
    <dgm:pt modelId="{DDA13FDC-9085-4912-AC37-A4DAA68C5F0F}" type="pres">
      <dgm:prSet presAssocID="{D6F09BA7-1AAB-4843-95A5-166635DC5A6A}" presName="circ1Tx" presStyleLbl="revTx" presStyleIdx="0" presStyleCnt="0">
        <dgm:presLayoutVars>
          <dgm:chMax val="0"/>
          <dgm:chPref val="0"/>
          <dgm:bulletEnabled val="1"/>
        </dgm:presLayoutVars>
      </dgm:prSet>
      <dgm:spPr/>
      <dgm:t>
        <a:bodyPr/>
        <a:lstStyle/>
        <a:p>
          <a:endParaRPr lang="en-US"/>
        </a:p>
      </dgm:t>
    </dgm:pt>
    <dgm:pt modelId="{7128F6BF-723B-4062-A071-AC4FBDCF2220}" type="pres">
      <dgm:prSet presAssocID="{8FA6FA08-26AA-4087-9B0E-73D5FF2B1FCB}" presName="circ2" presStyleLbl="vennNode1" presStyleIdx="1" presStyleCnt="3"/>
      <dgm:spPr/>
      <dgm:t>
        <a:bodyPr/>
        <a:lstStyle/>
        <a:p>
          <a:endParaRPr lang="en-US"/>
        </a:p>
      </dgm:t>
    </dgm:pt>
    <dgm:pt modelId="{331696E0-03FF-4CEC-A3ED-3E674EB32F02}" type="pres">
      <dgm:prSet presAssocID="{8FA6FA08-26AA-4087-9B0E-73D5FF2B1FCB}" presName="circ2Tx" presStyleLbl="revTx" presStyleIdx="0" presStyleCnt="0">
        <dgm:presLayoutVars>
          <dgm:chMax val="0"/>
          <dgm:chPref val="0"/>
          <dgm:bulletEnabled val="1"/>
        </dgm:presLayoutVars>
      </dgm:prSet>
      <dgm:spPr/>
      <dgm:t>
        <a:bodyPr/>
        <a:lstStyle/>
        <a:p>
          <a:endParaRPr lang="en-US"/>
        </a:p>
      </dgm:t>
    </dgm:pt>
    <dgm:pt modelId="{519ADA8B-57BA-48B1-B401-EEDCE56CB732}" type="pres">
      <dgm:prSet presAssocID="{04A47E5A-8977-42B3-A918-4395C8C4D2F7}" presName="circ3" presStyleLbl="vennNode1" presStyleIdx="2" presStyleCnt="3"/>
      <dgm:spPr/>
      <dgm:t>
        <a:bodyPr/>
        <a:lstStyle/>
        <a:p>
          <a:endParaRPr lang="en-US"/>
        </a:p>
      </dgm:t>
    </dgm:pt>
    <dgm:pt modelId="{E4913A0A-E03E-45C6-903F-DF193E86C3A5}" type="pres">
      <dgm:prSet presAssocID="{04A47E5A-8977-42B3-A918-4395C8C4D2F7}" presName="circ3Tx" presStyleLbl="revTx" presStyleIdx="0" presStyleCnt="0">
        <dgm:presLayoutVars>
          <dgm:chMax val="0"/>
          <dgm:chPref val="0"/>
          <dgm:bulletEnabled val="1"/>
        </dgm:presLayoutVars>
      </dgm:prSet>
      <dgm:spPr/>
      <dgm:t>
        <a:bodyPr/>
        <a:lstStyle/>
        <a:p>
          <a:endParaRPr lang="en-US"/>
        </a:p>
      </dgm:t>
    </dgm:pt>
  </dgm:ptLst>
  <dgm:cxnLst>
    <dgm:cxn modelId="{5B87A9E8-8B6A-467C-B6CF-1D967324C2DC}" srcId="{95788D72-7C84-4DFF-A06C-A8816632B2FC}" destId="{04A47E5A-8977-42B3-A918-4395C8C4D2F7}" srcOrd="2" destOrd="0" parTransId="{F7C6F74F-B284-43BD-97BE-6F63FEA7E3A2}" sibTransId="{86117721-DED7-49BC-80D4-4071D5BCAFA4}"/>
    <dgm:cxn modelId="{9C38963D-AEF1-4EE3-BAD9-14DE4505B739}" type="presOf" srcId="{8FA6FA08-26AA-4087-9B0E-73D5FF2B1FCB}" destId="{331696E0-03FF-4CEC-A3ED-3E674EB32F02}" srcOrd="1" destOrd="0" presId="urn:microsoft.com/office/officeart/2005/8/layout/venn1"/>
    <dgm:cxn modelId="{C8DA6C75-C60D-428D-B7D7-B8BA51058AE0}" type="presOf" srcId="{04A47E5A-8977-42B3-A918-4395C8C4D2F7}" destId="{519ADA8B-57BA-48B1-B401-EEDCE56CB732}" srcOrd="0" destOrd="0" presId="urn:microsoft.com/office/officeart/2005/8/layout/venn1"/>
    <dgm:cxn modelId="{3727E2C6-F518-4944-9D2A-4838C52A1BFE}" type="presOf" srcId="{D6F09BA7-1AAB-4843-95A5-166635DC5A6A}" destId="{FC6100DC-1E0A-4199-96CD-1706DB6D3174}" srcOrd="0" destOrd="0" presId="urn:microsoft.com/office/officeart/2005/8/layout/venn1"/>
    <dgm:cxn modelId="{F83EBACB-A52D-45DB-8386-8089C6312E04}" srcId="{95788D72-7C84-4DFF-A06C-A8816632B2FC}" destId="{8FA6FA08-26AA-4087-9B0E-73D5FF2B1FCB}" srcOrd="1" destOrd="0" parTransId="{15D97C8F-5430-419E-BE15-F11C58967CD1}" sibTransId="{C11AAA4C-6A15-40E9-80E8-9DA064AE156E}"/>
    <dgm:cxn modelId="{FEEDDB17-E526-459C-B761-18A498D1C961}" srcId="{95788D72-7C84-4DFF-A06C-A8816632B2FC}" destId="{D6F09BA7-1AAB-4843-95A5-166635DC5A6A}" srcOrd="0" destOrd="0" parTransId="{171BE7FE-9F59-4908-B833-7B28C3E8FC3A}" sibTransId="{474D4FE3-5FA6-442D-AE55-B5D337D7C786}"/>
    <dgm:cxn modelId="{7822C549-8598-4A4B-A47C-F885A03F7AF6}" type="presOf" srcId="{04A47E5A-8977-42B3-A918-4395C8C4D2F7}" destId="{E4913A0A-E03E-45C6-903F-DF193E86C3A5}" srcOrd="1" destOrd="0" presId="urn:microsoft.com/office/officeart/2005/8/layout/venn1"/>
    <dgm:cxn modelId="{BB99E14E-63F9-43F0-ADFB-BA5034D6FDDF}" type="presOf" srcId="{8FA6FA08-26AA-4087-9B0E-73D5FF2B1FCB}" destId="{7128F6BF-723B-4062-A071-AC4FBDCF2220}" srcOrd="0" destOrd="0" presId="urn:microsoft.com/office/officeart/2005/8/layout/venn1"/>
    <dgm:cxn modelId="{60C604FD-88C1-4D9B-AB9B-91FBDC88339B}" type="presOf" srcId="{D6F09BA7-1AAB-4843-95A5-166635DC5A6A}" destId="{DDA13FDC-9085-4912-AC37-A4DAA68C5F0F}" srcOrd="1" destOrd="0" presId="urn:microsoft.com/office/officeart/2005/8/layout/venn1"/>
    <dgm:cxn modelId="{738788A6-13B2-47E2-9F18-E0E6D1C776FF}" type="presOf" srcId="{95788D72-7C84-4DFF-A06C-A8816632B2FC}" destId="{A3D5409D-5965-4949-B981-04E02EDAE0AB}" srcOrd="0" destOrd="0" presId="urn:microsoft.com/office/officeart/2005/8/layout/venn1"/>
    <dgm:cxn modelId="{1BD59BE6-1844-4431-9E34-4A0AA4FD62FF}" type="presParOf" srcId="{A3D5409D-5965-4949-B981-04E02EDAE0AB}" destId="{FC6100DC-1E0A-4199-96CD-1706DB6D3174}" srcOrd="0" destOrd="0" presId="urn:microsoft.com/office/officeart/2005/8/layout/venn1"/>
    <dgm:cxn modelId="{A094FFDF-6423-4908-B776-4A76B2BCE97F}" type="presParOf" srcId="{A3D5409D-5965-4949-B981-04E02EDAE0AB}" destId="{DDA13FDC-9085-4912-AC37-A4DAA68C5F0F}" srcOrd="1" destOrd="0" presId="urn:microsoft.com/office/officeart/2005/8/layout/venn1"/>
    <dgm:cxn modelId="{B7E24034-FAF6-4E50-9E84-468AA70F21CD}" type="presParOf" srcId="{A3D5409D-5965-4949-B981-04E02EDAE0AB}" destId="{7128F6BF-723B-4062-A071-AC4FBDCF2220}" srcOrd="2" destOrd="0" presId="urn:microsoft.com/office/officeart/2005/8/layout/venn1"/>
    <dgm:cxn modelId="{8E4F8661-9ABA-4AB3-88DB-2E925988E9FF}" type="presParOf" srcId="{A3D5409D-5965-4949-B981-04E02EDAE0AB}" destId="{331696E0-03FF-4CEC-A3ED-3E674EB32F02}" srcOrd="3" destOrd="0" presId="urn:microsoft.com/office/officeart/2005/8/layout/venn1"/>
    <dgm:cxn modelId="{F12E7AA8-9B45-4F7E-8303-6A0CC0B5D79E}" type="presParOf" srcId="{A3D5409D-5965-4949-B981-04E02EDAE0AB}" destId="{519ADA8B-57BA-48B1-B401-EEDCE56CB732}" srcOrd="4" destOrd="0" presId="urn:microsoft.com/office/officeart/2005/8/layout/venn1"/>
    <dgm:cxn modelId="{F69BC3F7-2497-4CD2-9264-CC19768F96C8}" type="presParOf" srcId="{A3D5409D-5965-4949-B981-04E02EDAE0AB}" destId="{E4913A0A-E03E-45C6-903F-DF193E86C3A5}"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755725-68B9-47F3-B21C-758B2A8B9D92}"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US"/>
        </a:p>
      </dgm:t>
    </dgm:pt>
    <dgm:pt modelId="{0F7EFB1A-1962-4A21-88E9-2BDCF92233E4}">
      <dgm:prSet phldrT="[Text]"/>
      <dgm:spPr/>
      <dgm:t>
        <a:bodyPr/>
        <a:lstStyle/>
        <a:p>
          <a:r>
            <a:rPr lang="en-US" dirty="0" smtClean="0"/>
            <a:t>As an expert: provide advice to researchers on open and responsible researchers</a:t>
          </a:r>
          <a:endParaRPr lang="en-US" dirty="0"/>
        </a:p>
      </dgm:t>
    </dgm:pt>
    <dgm:pt modelId="{DB5FA237-BBF3-4393-889F-503EB40A83B9}" type="parTrans" cxnId="{E5C2B8EC-275C-401B-BA70-8CF979A184F2}">
      <dgm:prSet/>
      <dgm:spPr/>
      <dgm:t>
        <a:bodyPr/>
        <a:lstStyle/>
        <a:p>
          <a:endParaRPr lang="en-US"/>
        </a:p>
      </dgm:t>
    </dgm:pt>
    <dgm:pt modelId="{FAE3EE75-C5C9-437C-9EAB-0547D29B0082}" type="sibTrans" cxnId="{E5C2B8EC-275C-401B-BA70-8CF979A184F2}">
      <dgm:prSet/>
      <dgm:spPr/>
      <dgm:t>
        <a:bodyPr/>
        <a:lstStyle/>
        <a:p>
          <a:endParaRPr lang="en-US"/>
        </a:p>
      </dgm:t>
    </dgm:pt>
    <dgm:pt modelId="{856A272A-E47E-4299-AFB2-356CF98F86B1}">
      <dgm:prSet phldrT="[Text]"/>
      <dgm:spPr/>
      <dgm:t>
        <a:bodyPr/>
        <a:lstStyle/>
        <a:p>
          <a:r>
            <a:rPr lang="en-US" dirty="0" smtClean="0"/>
            <a:t>As an infrastructure curator: ensure that datasets and data infrastructures facilitate maximal global accessibility</a:t>
          </a:r>
          <a:endParaRPr lang="en-US" dirty="0"/>
        </a:p>
      </dgm:t>
    </dgm:pt>
    <dgm:pt modelId="{F7396F4D-EAE8-4172-A271-58F84B62492B}" type="parTrans" cxnId="{D7C3B34E-8E7B-4A9F-AD14-AB4B7DB6A2FB}">
      <dgm:prSet/>
      <dgm:spPr/>
      <dgm:t>
        <a:bodyPr/>
        <a:lstStyle/>
        <a:p>
          <a:endParaRPr lang="en-US"/>
        </a:p>
      </dgm:t>
    </dgm:pt>
    <dgm:pt modelId="{162697FD-2F74-48B4-82DA-19B8EC13B26B}" type="sibTrans" cxnId="{D7C3B34E-8E7B-4A9F-AD14-AB4B7DB6A2FB}">
      <dgm:prSet/>
      <dgm:spPr/>
      <dgm:t>
        <a:bodyPr/>
        <a:lstStyle/>
        <a:p>
          <a:endParaRPr lang="en-US"/>
        </a:p>
      </dgm:t>
    </dgm:pt>
    <dgm:pt modelId="{65454B59-3704-4AB7-8C96-237CD8661F72}">
      <dgm:prSet phldrT="[Text]"/>
      <dgm:spPr/>
      <dgm:t>
        <a:bodyPr/>
        <a:lstStyle/>
        <a:p>
          <a:r>
            <a:rPr lang="en-US" dirty="0" smtClean="0"/>
            <a:t>As an overseer: monitor the re-use of institutional data to safeguard against harmful re-use </a:t>
          </a:r>
          <a:endParaRPr lang="en-US" dirty="0"/>
        </a:p>
      </dgm:t>
    </dgm:pt>
    <dgm:pt modelId="{FB8AABE7-D808-4E36-BF7B-D16BF5A944A1}" type="parTrans" cxnId="{CB6387B3-7DDC-4A04-883E-7E79A38CA4D3}">
      <dgm:prSet/>
      <dgm:spPr/>
      <dgm:t>
        <a:bodyPr/>
        <a:lstStyle/>
        <a:p>
          <a:endParaRPr lang="en-US"/>
        </a:p>
      </dgm:t>
    </dgm:pt>
    <dgm:pt modelId="{169FC65F-3CD1-41B9-9B1C-29B519B47AF7}" type="sibTrans" cxnId="{CB6387B3-7DDC-4A04-883E-7E79A38CA4D3}">
      <dgm:prSet/>
      <dgm:spPr/>
      <dgm:t>
        <a:bodyPr/>
        <a:lstStyle/>
        <a:p>
          <a:endParaRPr lang="en-US"/>
        </a:p>
      </dgm:t>
    </dgm:pt>
    <dgm:pt modelId="{D5796DC9-EBAC-4B38-AB98-97D68C59965E}">
      <dgm:prSet phldrT="[Text]"/>
      <dgm:spPr/>
      <dgm:t>
        <a:bodyPr/>
        <a:lstStyle/>
        <a:p>
          <a:r>
            <a:rPr lang="en-US" dirty="0" smtClean="0"/>
            <a:t>As an expert in society: foster understandings of responsible data practices both within academia and beyond</a:t>
          </a:r>
          <a:endParaRPr lang="en-US" dirty="0"/>
        </a:p>
      </dgm:t>
    </dgm:pt>
    <dgm:pt modelId="{8842B3D2-144A-4ABC-BFF4-C0EFE82AB4FE}" type="parTrans" cxnId="{C0A21523-5333-43FB-9883-5CE5CEA423CB}">
      <dgm:prSet/>
      <dgm:spPr/>
      <dgm:t>
        <a:bodyPr/>
        <a:lstStyle/>
        <a:p>
          <a:endParaRPr lang="en-US"/>
        </a:p>
      </dgm:t>
    </dgm:pt>
    <dgm:pt modelId="{0127F6CB-256E-461A-986E-6D209984CB31}" type="sibTrans" cxnId="{C0A21523-5333-43FB-9883-5CE5CEA423CB}">
      <dgm:prSet/>
      <dgm:spPr/>
      <dgm:t>
        <a:bodyPr/>
        <a:lstStyle/>
        <a:p>
          <a:endParaRPr lang="en-US"/>
        </a:p>
      </dgm:t>
    </dgm:pt>
    <dgm:pt modelId="{5FF327C1-A278-466F-B5AF-51E24F67EB25}" type="pres">
      <dgm:prSet presAssocID="{93755725-68B9-47F3-B21C-758B2A8B9D92}" presName="matrix" presStyleCnt="0">
        <dgm:presLayoutVars>
          <dgm:chMax val="1"/>
          <dgm:dir/>
          <dgm:resizeHandles val="exact"/>
        </dgm:presLayoutVars>
      </dgm:prSet>
      <dgm:spPr/>
    </dgm:pt>
    <dgm:pt modelId="{9D3AC0FB-49AB-4DF9-9558-EBF89615788D}" type="pres">
      <dgm:prSet presAssocID="{93755725-68B9-47F3-B21C-758B2A8B9D92}" presName="axisShape" presStyleLbl="bgShp" presStyleIdx="0" presStyleCnt="1"/>
      <dgm:spPr/>
    </dgm:pt>
    <dgm:pt modelId="{AF4EA3BD-37E7-49D6-83DF-328018C7578D}" type="pres">
      <dgm:prSet presAssocID="{93755725-68B9-47F3-B21C-758B2A8B9D92}" presName="rect1" presStyleLbl="node1" presStyleIdx="0" presStyleCnt="4">
        <dgm:presLayoutVars>
          <dgm:chMax val="0"/>
          <dgm:chPref val="0"/>
          <dgm:bulletEnabled val="1"/>
        </dgm:presLayoutVars>
      </dgm:prSet>
      <dgm:spPr/>
      <dgm:t>
        <a:bodyPr/>
        <a:lstStyle/>
        <a:p>
          <a:endParaRPr lang="en-US"/>
        </a:p>
      </dgm:t>
    </dgm:pt>
    <dgm:pt modelId="{425EB716-5773-43C4-87C4-E51E5D8778DC}" type="pres">
      <dgm:prSet presAssocID="{93755725-68B9-47F3-B21C-758B2A8B9D92}" presName="rect2" presStyleLbl="node1" presStyleIdx="1" presStyleCnt="4">
        <dgm:presLayoutVars>
          <dgm:chMax val="0"/>
          <dgm:chPref val="0"/>
          <dgm:bulletEnabled val="1"/>
        </dgm:presLayoutVars>
      </dgm:prSet>
      <dgm:spPr/>
      <dgm:t>
        <a:bodyPr/>
        <a:lstStyle/>
        <a:p>
          <a:endParaRPr lang="en-US"/>
        </a:p>
      </dgm:t>
    </dgm:pt>
    <dgm:pt modelId="{2D5BD4BB-B7C5-4309-B8BD-509049B0B97E}" type="pres">
      <dgm:prSet presAssocID="{93755725-68B9-47F3-B21C-758B2A8B9D92}" presName="rect3" presStyleLbl="node1" presStyleIdx="2" presStyleCnt="4">
        <dgm:presLayoutVars>
          <dgm:chMax val="0"/>
          <dgm:chPref val="0"/>
          <dgm:bulletEnabled val="1"/>
        </dgm:presLayoutVars>
      </dgm:prSet>
      <dgm:spPr/>
      <dgm:t>
        <a:bodyPr/>
        <a:lstStyle/>
        <a:p>
          <a:endParaRPr lang="en-US"/>
        </a:p>
      </dgm:t>
    </dgm:pt>
    <dgm:pt modelId="{CCFC8F28-B44E-401D-8AB7-382509E1976C}" type="pres">
      <dgm:prSet presAssocID="{93755725-68B9-47F3-B21C-758B2A8B9D92}" presName="rect4" presStyleLbl="node1" presStyleIdx="3" presStyleCnt="4">
        <dgm:presLayoutVars>
          <dgm:chMax val="0"/>
          <dgm:chPref val="0"/>
          <dgm:bulletEnabled val="1"/>
        </dgm:presLayoutVars>
      </dgm:prSet>
      <dgm:spPr/>
      <dgm:t>
        <a:bodyPr/>
        <a:lstStyle/>
        <a:p>
          <a:endParaRPr lang="en-US"/>
        </a:p>
      </dgm:t>
    </dgm:pt>
  </dgm:ptLst>
  <dgm:cxnLst>
    <dgm:cxn modelId="{64EEAA09-43AE-44F7-833C-87F2E7B0E0DE}" type="presOf" srcId="{D5796DC9-EBAC-4B38-AB98-97D68C59965E}" destId="{CCFC8F28-B44E-401D-8AB7-382509E1976C}" srcOrd="0" destOrd="0" presId="urn:microsoft.com/office/officeart/2005/8/layout/matrix2"/>
    <dgm:cxn modelId="{D7C3B34E-8E7B-4A9F-AD14-AB4B7DB6A2FB}" srcId="{93755725-68B9-47F3-B21C-758B2A8B9D92}" destId="{856A272A-E47E-4299-AFB2-356CF98F86B1}" srcOrd="1" destOrd="0" parTransId="{F7396F4D-EAE8-4172-A271-58F84B62492B}" sibTransId="{162697FD-2F74-48B4-82DA-19B8EC13B26B}"/>
    <dgm:cxn modelId="{CB6387B3-7DDC-4A04-883E-7E79A38CA4D3}" srcId="{93755725-68B9-47F3-B21C-758B2A8B9D92}" destId="{65454B59-3704-4AB7-8C96-237CD8661F72}" srcOrd="2" destOrd="0" parTransId="{FB8AABE7-D808-4E36-BF7B-D16BF5A944A1}" sibTransId="{169FC65F-3CD1-41B9-9B1C-29B519B47AF7}"/>
    <dgm:cxn modelId="{9EAE9EBF-223E-4E39-9E62-262F41A8D866}" type="presOf" srcId="{856A272A-E47E-4299-AFB2-356CF98F86B1}" destId="{425EB716-5773-43C4-87C4-E51E5D8778DC}" srcOrd="0" destOrd="0" presId="urn:microsoft.com/office/officeart/2005/8/layout/matrix2"/>
    <dgm:cxn modelId="{434EF955-8F7C-4876-BA7C-42CB2D84641C}" type="presOf" srcId="{0F7EFB1A-1962-4A21-88E9-2BDCF92233E4}" destId="{AF4EA3BD-37E7-49D6-83DF-328018C7578D}" srcOrd="0" destOrd="0" presId="urn:microsoft.com/office/officeart/2005/8/layout/matrix2"/>
    <dgm:cxn modelId="{E5C2B8EC-275C-401B-BA70-8CF979A184F2}" srcId="{93755725-68B9-47F3-B21C-758B2A8B9D92}" destId="{0F7EFB1A-1962-4A21-88E9-2BDCF92233E4}" srcOrd="0" destOrd="0" parTransId="{DB5FA237-BBF3-4393-889F-503EB40A83B9}" sibTransId="{FAE3EE75-C5C9-437C-9EAB-0547D29B0082}"/>
    <dgm:cxn modelId="{52D1FFC7-BA08-451D-8DB0-359D9DC8E8EE}" type="presOf" srcId="{65454B59-3704-4AB7-8C96-237CD8661F72}" destId="{2D5BD4BB-B7C5-4309-B8BD-509049B0B97E}" srcOrd="0" destOrd="0" presId="urn:microsoft.com/office/officeart/2005/8/layout/matrix2"/>
    <dgm:cxn modelId="{C0A21523-5333-43FB-9883-5CE5CEA423CB}" srcId="{93755725-68B9-47F3-B21C-758B2A8B9D92}" destId="{D5796DC9-EBAC-4B38-AB98-97D68C59965E}" srcOrd="3" destOrd="0" parTransId="{8842B3D2-144A-4ABC-BFF4-C0EFE82AB4FE}" sibTransId="{0127F6CB-256E-461A-986E-6D209984CB31}"/>
    <dgm:cxn modelId="{FC350167-E40C-4957-B610-9F65D00296B6}" type="presOf" srcId="{93755725-68B9-47F3-B21C-758B2A8B9D92}" destId="{5FF327C1-A278-466F-B5AF-51E24F67EB25}" srcOrd="0" destOrd="0" presId="urn:microsoft.com/office/officeart/2005/8/layout/matrix2"/>
    <dgm:cxn modelId="{9956ABCE-D9DC-436E-A5B7-F35A91CC3844}" type="presParOf" srcId="{5FF327C1-A278-466F-B5AF-51E24F67EB25}" destId="{9D3AC0FB-49AB-4DF9-9558-EBF89615788D}" srcOrd="0" destOrd="0" presId="urn:microsoft.com/office/officeart/2005/8/layout/matrix2"/>
    <dgm:cxn modelId="{2C4BCCDE-7EE0-4077-9168-23CBCDF99FD3}" type="presParOf" srcId="{5FF327C1-A278-466F-B5AF-51E24F67EB25}" destId="{AF4EA3BD-37E7-49D6-83DF-328018C7578D}" srcOrd="1" destOrd="0" presId="urn:microsoft.com/office/officeart/2005/8/layout/matrix2"/>
    <dgm:cxn modelId="{AFE54000-2EF2-43C5-AC70-519D3BD917D4}" type="presParOf" srcId="{5FF327C1-A278-466F-B5AF-51E24F67EB25}" destId="{425EB716-5773-43C4-87C4-E51E5D8778DC}" srcOrd="2" destOrd="0" presId="urn:microsoft.com/office/officeart/2005/8/layout/matrix2"/>
    <dgm:cxn modelId="{E14C2B5A-AD0A-4B0C-AC9A-8B6BB80F7A4A}" type="presParOf" srcId="{5FF327C1-A278-466F-B5AF-51E24F67EB25}" destId="{2D5BD4BB-B7C5-4309-B8BD-509049B0B97E}" srcOrd="3" destOrd="0" presId="urn:microsoft.com/office/officeart/2005/8/layout/matrix2"/>
    <dgm:cxn modelId="{C96F53C3-394F-4145-9134-DB17A230F3F3}" type="presParOf" srcId="{5FF327C1-A278-466F-B5AF-51E24F67EB25}" destId="{CCFC8F28-B44E-401D-8AB7-382509E1976C}" srcOrd="4" destOrd="0" presId="urn:microsoft.com/office/officeart/2005/8/layout/matrix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6100DC-1E0A-4199-96CD-1706DB6D3174}">
      <dsp:nvSpPr>
        <dsp:cNvPr id="0" name=""/>
        <dsp:cNvSpPr/>
      </dsp:nvSpPr>
      <dsp:spPr>
        <a:xfrm>
          <a:off x="2327152" y="53379"/>
          <a:ext cx="2562208" cy="2562208"/>
        </a:xfrm>
        <a:prstGeom prst="ellipse">
          <a:avLst/>
        </a:prstGeom>
        <a:solidFill>
          <a:schemeClr val="accent1">
            <a:alpha val="5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r>
            <a:rPr lang="en-US" sz="1500" kern="1200" dirty="0" smtClean="0"/>
            <a:t>Assist researchers with responsible data collection/management (RCR)</a:t>
          </a:r>
          <a:endParaRPr lang="en-US" sz="1500" kern="1200" dirty="0"/>
        </a:p>
      </dsp:txBody>
      <dsp:txXfrm>
        <a:off x="2668780" y="501765"/>
        <a:ext cx="1878952" cy="1152993"/>
      </dsp:txXfrm>
    </dsp:sp>
    <dsp:sp modelId="{7128F6BF-723B-4062-A071-AC4FBDCF2220}">
      <dsp:nvSpPr>
        <dsp:cNvPr id="0" name=""/>
        <dsp:cNvSpPr/>
      </dsp:nvSpPr>
      <dsp:spPr>
        <a:xfrm>
          <a:off x="3251682" y="1654759"/>
          <a:ext cx="2562208" cy="2562208"/>
        </a:xfrm>
        <a:prstGeom prst="ellipse">
          <a:avLst/>
        </a:prstGeom>
        <a:solidFill>
          <a:schemeClr val="accent1">
            <a:alpha val="5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r>
            <a:rPr lang="en-US" sz="1500" kern="1200" dirty="0" smtClean="0"/>
            <a:t>Ensure that institutional data collections are open and responsibly curated (OS)</a:t>
          </a:r>
          <a:endParaRPr lang="en-US" sz="1500" kern="1200" dirty="0"/>
        </a:p>
      </dsp:txBody>
      <dsp:txXfrm>
        <a:off x="4035291" y="2316663"/>
        <a:ext cx="1537324" cy="1409214"/>
      </dsp:txXfrm>
    </dsp:sp>
    <dsp:sp modelId="{519ADA8B-57BA-48B1-B401-EEDCE56CB732}">
      <dsp:nvSpPr>
        <dsp:cNvPr id="0" name=""/>
        <dsp:cNvSpPr/>
      </dsp:nvSpPr>
      <dsp:spPr>
        <a:xfrm>
          <a:off x="1402622" y="1654759"/>
          <a:ext cx="2562208" cy="2562208"/>
        </a:xfrm>
        <a:prstGeom prst="ellipse">
          <a:avLst/>
        </a:prstGeom>
        <a:solidFill>
          <a:schemeClr val="accent1">
            <a:alpha val="5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666750">
            <a:lnSpc>
              <a:spcPct val="90000"/>
            </a:lnSpc>
            <a:spcBef>
              <a:spcPct val="0"/>
            </a:spcBef>
            <a:spcAft>
              <a:spcPct val="35000"/>
            </a:spcAft>
          </a:pPr>
          <a:r>
            <a:rPr lang="en-US" sz="1500" kern="1200" dirty="0" smtClean="0"/>
            <a:t>Enable responsible re-use of research outputs (RRI)</a:t>
          </a:r>
          <a:endParaRPr lang="en-US" sz="1500" kern="1200" dirty="0"/>
        </a:p>
      </dsp:txBody>
      <dsp:txXfrm>
        <a:off x="1643896" y="2316663"/>
        <a:ext cx="1537324" cy="14092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3AC0FB-49AB-4DF9-9558-EBF89615788D}">
      <dsp:nvSpPr>
        <dsp:cNvPr id="0" name=""/>
        <dsp:cNvSpPr/>
      </dsp:nvSpPr>
      <dsp:spPr>
        <a:xfrm>
          <a:off x="1553633" y="0"/>
          <a:ext cx="4400973" cy="4400973"/>
        </a:xfrm>
        <a:prstGeom prst="quadArrow">
          <a:avLst>
            <a:gd name="adj1" fmla="val 2000"/>
            <a:gd name="adj2" fmla="val 4000"/>
            <a:gd name="adj3" fmla="val 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F4EA3BD-37E7-49D6-83DF-328018C7578D}">
      <dsp:nvSpPr>
        <dsp:cNvPr id="0" name=""/>
        <dsp:cNvSpPr/>
      </dsp:nvSpPr>
      <dsp:spPr>
        <a:xfrm>
          <a:off x="1839696" y="286063"/>
          <a:ext cx="1760389" cy="1760389"/>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As an expert: provide advice to researchers on open and responsible researchers</a:t>
          </a:r>
          <a:endParaRPr lang="en-US" sz="1400" kern="1200" dirty="0"/>
        </a:p>
      </dsp:txBody>
      <dsp:txXfrm>
        <a:off x="1925631" y="371998"/>
        <a:ext cx="1588519" cy="1588519"/>
      </dsp:txXfrm>
    </dsp:sp>
    <dsp:sp modelId="{425EB716-5773-43C4-87C4-E51E5D8778DC}">
      <dsp:nvSpPr>
        <dsp:cNvPr id="0" name=""/>
        <dsp:cNvSpPr/>
      </dsp:nvSpPr>
      <dsp:spPr>
        <a:xfrm>
          <a:off x="3908154" y="286063"/>
          <a:ext cx="1760389" cy="1760389"/>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As an infrastructure curator: ensure that datasets and data infrastructures facilitate maximal global accessibility</a:t>
          </a:r>
          <a:endParaRPr lang="en-US" sz="1400" kern="1200" dirty="0"/>
        </a:p>
      </dsp:txBody>
      <dsp:txXfrm>
        <a:off x="3994089" y="371998"/>
        <a:ext cx="1588519" cy="1588519"/>
      </dsp:txXfrm>
    </dsp:sp>
    <dsp:sp modelId="{2D5BD4BB-B7C5-4309-B8BD-509049B0B97E}">
      <dsp:nvSpPr>
        <dsp:cNvPr id="0" name=""/>
        <dsp:cNvSpPr/>
      </dsp:nvSpPr>
      <dsp:spPr>
        <a:xfrm>
          <a:off x="1839696" y="2354520"/>
          <a:ext cx="1760389" cy="1760389"/>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As an overseer: monitor the re-use of institutional data to safeguard against harmful re-use </a:t>
          </a:r>
          <a:endParaRPr lang="en-US" sz="1400" kern="1200" dirty="0"/>
        </a:p>
      </dsp:txBody>
      <dsp:txXfrm>
        <a:off x="1925631" y="2440455"/>
        <a:ext cx="1588519" cy="1588519"/>
      </dsp:txXfrm>
    </dsp:sp>
    <dsp:sp modelId="{CCFC8F28-B44E-401D-8AB7-382509E1976C}">
      <dsp:nvSpPr>
        <dsp:cNvPr id="0" name=""/>
        <dsp:cNvSpPr/>
      </dsp:nvSpPr>
      <dsp:spPr>
        <a:xfrm>
          <a:off x="3908154" y="2354520"/>
          <a:ext cx="1760389" cy="1760389"/>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As an expert in society: foster understandings of responsible data practices both within academia and beyond</a:t>
          </a:r>
          <a:endParaRPr lang="en-US" sz="1400" kern="1200" dirty="0"/>
        </a:p>
      </dsp:txBody>
      <dsp:txXfrm>
        <a:off x="3994089" y="2440455"/>
        <a:ext cx="1588519" cy="1588519"/>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CD4AA7-DAE4-4900-BFB5-E451AC7969D2}" type="datetimeFigureOut">
              <a:rPr lang="en-GB" smtClean="0"/>
              <a:t>28/09/2020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13B989-AF1A-4D7D-AE81-1623C881A6AB}" type="slidenum">
              <a:rPr lang="en-GB" smtClean="0"/>
              <a:t>‹#›</a:t>
            </a:fld>
            <a:endParaRPr lang="en-GB"/>
          </a:p>
        </p:txBody>
      </p:sp>
    </p:spTree>
    <p:extLst>
      <p:ext uri="{BB962C8B-B14F-4D97-AF65-F5344CB8AC3E}">
        <p14:creationId xmlns:p14="http://schemas.microsoft.com/office/powerpoint/2010/main" val="3882844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 y="6334316"/>
            <a:ext cx="12192000"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1233388-CE99-468B-9769-7ACFCD09E90C}" type="datetime1">
              <a:rPr lang="en-GB" smtClean="0"/>
              <a:t>28/09/2020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25AD31E-79E6-4C8C-A01C-2CF709925B7D}" type="slidenum">
              <a:rPr lang="en-GB" smtClean="0"/>
              <a:t>‹#›</a:t>
            </a:fld>
            <a:endParaRPr lang="en-GB"/>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1499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19D53E7-1220-4B01-9263-77DEFDD8429D}" type="datetime1">
              <a:rPr lang="en-GB" smtClean="0"/>
              <a:t>28/09/2020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25AD31E-79E6-4C8C-A01C-2CF709925B7D}" type="slidenum">
              <a:rPr lang="en-GB" smtClean="0"/>
              <a:t>‹#›</a:t>
            </a:fld>
            <a:endParaRPr lang="en-GB"/>
          </a:p>
        </p:txBody>
      </p:sp>
    </p:spTree>
    <p:extLst>
      <p:ext uri="{BB962C8B-B14F-4D97-AF65-F5344CB8AC3E}">
        <p14:creationId xmlns:p14="http://schemas.microsoft.com/office/powerpoint/2010/main" val="1197399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F8D38BC-1CB1-437B-8680-6B7700CBACA3}" type="datetime1">
              <a:rPr lang="en-GB" smtClean="0"/>
              <a:t>28/09/2020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25AD31E-79E6-4C8C-A01C-2CF709925B7D}" type="slidenum">
              <a:rPr lang="en-GB" smtClean="0"/>
              <a:t>‹#›</a:t>
            </a:fld>
            <a:endParaRPr lang="en-GB"/>
          </a:p>
        </p:txBody>
      </p:sp>
    </p:spTree>
    <p:extLst>
      <p:ext uri="{BB962C8B-B14F-4D97-AF65-F5344CB8AC3E}">
        <p14:creationId xmlns:p14="http://schemas.microsoft.com/office/powerpoint/2010/main" val="1035087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C83B21C-1446-40E1-8EAC-A5A38C47E36D}" type="datetime1">
              <a:rPr lang="en-GB" smtClean="0"/>
              <a:t>28/09/2020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25AD31E-79E6-4C8C-A01C-2CF709925B7D}" type="slidenum">
              <a:rPr lang="en-GB" smtClean="0"/>
              <a:t>‹#›</a:t>
            </a:fld>
            <a:endParaRPr lang="en-GB"/>
          </a:p>
        </p:txBody>
      </p:sp>
    </p:spTree>
    <p:extLst>
      <p:ext uri="{BB962C8B-B14F-4D97-AF65-F5344CB8AC3E}">
        <p14:creationId xmlns:p14="http://schemas.microsoft.com/office/powerpoint/2010/main" val="2324989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DFAA603-8BEF-45D6-BDC4-FD96E2651FC4}" type="datetime1">
              <a:rPr lang="en-GB" smtClean="0"/>
              <a:t>28/09/2020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725AD31E-79E6-4C8C-A01C-2CF709925B7D}" type="slidenum">
              <a:rPr lang="en-GB" smtClean="0"/>
              <a:t>‹#›</a:t>
            </a:fld>
            <a:endParaRPr lang="en-GB"/>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97605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80" y="1845734"/>
            <a:ext cx="4937760" cy="402335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701A3C-4EFE-49B2-B1B9-58C6BBDBF1D1}" type="datetime1">
              <a:rPr lang="en-GB" smtClean="0"/>
              <a:t>28/09/2020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25AD31E-79E6-4C8C-A01C-2CF709925B7D}" type="slidenum">
              <a:rPr lang="en-GB" smtClean="0"/>
              <a:t>‹#›</a:t>
            </a:fld>
            <a:endParaRPr lang="en-GB"/>
          </a:p>
        </p:txBody>
      </p:sp>
    </p:spTree>
    <p:extLst>
      <p:ext uri="{BB962C8B-B14F-4D97-AF65-F5344CB8AC3E}">
        <p14:creationId xmlns:p14="http://schemas.microsoft.com/office/powerpoint/2010/main" val="28051540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5"/>
            <a:ext cx="4937760" cy="32867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7B7B908-0624-493B-B94C-89544E4CE5C9}" type="datetime1">
              <a:rPr lang="en-GB" smtClean="0"/>
              <a:t>28/09/2020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725AD31E-79E6-4C8C-A01C-2CF709925B7D}" type="slidenum">
              <a:rPr lang="en-GB" smtClean="0"/>
              <a:t>‹#›</a:t>
            </a:fld>
            <a:endParaRPr lang="en-GB"/>
          </a:p>
        </p:txBody>
      </p:sp>
    </p:spTree>
    <p:extLst>
      <p:ext uri="{BB962C8B-B14F-4D97-AF65-F5344CB8AC3E}">
        <p14:creationId xmlns:p14="http://schemas.microsoft.com/office/powerpoint/2010/main" val="3351845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F733802-C1FA-4B7F-AF6A-D01613C6BB18}" type="datetime1">
              <a:rPr lang="en-GB" smtClean="0"/>
              <a:t>28/09/2020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725AD31E-79E6-4C8C-A01C-2CF709925B7D}" type="slidenum">
              <a:rPr lang="en-GB" smtClean="0"/>
              <a:t>‹#›</a:t>
            </a:fld>
            <a:endParaRPr lang="en-GB"/>
          </a:p>
        </p:txBody>
      </p:sp>
    </p:spTree>
    <p:extLst>
      <p:ext uri="{BB962C8B-B14F-4D97-AF65-F5344CB8AC3E}">
        <p14:creationId xmlns:p14="http://schemas.microsoft.com/office/powerpoint/2010/main" val="3093840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1D502E5-6C2C-4E0F-8C8D-88F6A1257727}" type="datetime1">
              <a:rPr lang="en-GB" smtClean="0"/>
              <a:t>28/09/2020</a:t>
            </a:fld>
            <a:endParaRPr lang="en-GB"/>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GB"/>
          </a:p>
        </p:txBody>
      </p:sp>
      <p:sp>
        <p:nvSpPr>
          <p:cNvPr id="9" name="Slide Number Placeholder 8"/>
          <p:cNvSpPr>
            <a:spLocks noGrp="1"/>
          </p:cNvSpPr>
          <p:nvPr>
            <p:ph type="sldNum" sz="quarter" idx="12"/>
          </p:nvPr>
        </p:nvSpPr>
        <p:spPr/>
        <p:txBody>
          <a:bodyPr/>
          <a:lstStyle/>
          <a:p>
            <a:fld id="{725AD31E-79E6-4C8C-A01C-2CF709925B7D}" type="slidenum">
              <a:rPr lang="en-GB" smtClean="0"/>
              <a:t>‹#›</a:t>
            </a:fld>
            <a:endParaRPr lang="en-GB"/>
          </a:p>
        </p:txBody>
      </p:sp>
    </p:spTree>
    <p:extLst>
      <p:ext uri="{BB962C8B-B14F-4D97-AF65-F5344CB8AC3E}">
        <p14:creationId xmlns:p14="http://schemas.microsoft.com/office/powerpoint/2010/main" val="41033556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771795C7-D93B-4E1B-BD37-5B22C7D16872}" type="datetime1">
              <a:rPr lang="en-GB" smtClean="0"/>
              <a:t>28/09/2020</a:t>
            </a:fld>
            <a:endParaRPr lang="en-GB"/>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GB"/>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725AD31E-79E6-4C8C-A01C-2CF709925B7D}" type="slidenum">
              <a:rPr lang="en-GB" smtClean="0"/>
              <a:t>‹#›</a:t>
            </a:fld>
            <a:endParaRPr lang="en-GB"/>
          </a:p>
        </p:txBody>
      </p:sp>
    </p:spTree>
    <p:extLst>
      <p:ext uri="{BB962C8B-B14F-4D97-AF65-F5344CB8AC3E}">
        <p14:creationId xmlns:p14="http://schemas.microsoft.com/office/powerpoint/2010/main" val="261781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FB7F1CAC-515E-4387-89D5-87EA802744D0}" type="datetime1">
              <a:rPr lang="en-GB" smtClean="0"/>
              <a:t>28/09/2020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725AD31E-79E6-4C8C-A01C-2CF709925B7D}" type="slidenum">
              <a:rPr lang="en-GB" smtClean="0"/>
              <a:t>‹#›</a:t>
            </a:fld>
            <a:endParaRPr lang="en-GB"/>
          </a:p>
        </p:txBody>
      </p:sp>
    </p:spTree>
    <p:extLst>
      <p:ext uri="{BB962C8B-B14F-4D97-AF65-F5344CB8AC3E}">
        <p14:creationId xmlns:p14="http://schemas.microsoft.com/office/powerpoint/2010/main" val="9911282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E98E69E-E088-46A9-AB2C-96DECBD72AC8}" type="datetime1">
              <a:rPr lang="en-GB" smtClean="0"/>
              <a:t>28/09/2020</a:t>
            </a:fld>
            <a:endParaRPr lang="en-GB"/>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GB"/>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725AD31E-79E6-4C8C-A01C-2CF709925B7D}" type="slidenum">
              <a:rPr lang="en-GB" smtClean="0"/>
              <a:t>‹#›</a:t>
            </a:fld>
            <a:endParaRPr lang="en-GB"/>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920686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op.europa.eu/en/publication-detail/-/publication/60153e8a-0fe9-4911-a7f4-1b530967ef10/language-en" TargetMode="Externa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nap.edu/catalog/12192/on-being-a-scientist-a-guide-to-responsible-conduct-in" TargetMode="External"/><Relationship Id="rId2" Type="http://schemas.openxmlformats.org/officeDocument/2006/relationships/image" Target="../media/image2.tiff"/><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hyperlink" Target="https://www.nap.edu/catalog/12192/on-being-a-scientist-a-guide-to-responsible-conduct-in" TargetMode="External"/><Relationship Id="rId2" Type="http://schemas.openxmlformats.org/officeDocument/2006/relationships/image" Target="../media/image2.tiff"/><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hyperlink" Target="https://www.fosteropenscience.eu/content/what-open-science-introduction" TargetMode="External"/><Relationship Id="rId1" Type="http://schemas.openxmlformats.org/officeDocument/2006/relationships/slideLayout" Target="../slideLayouts/slideLayout2.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7017" y="758952"/>
            <a:ext cx="11260183" cy="3566160"/>
          </a:xfrm>
        </p:spPr>
        <p:txBody>
          <a:bodyPr>
            <a:normAutofit/>
          </a:bodyPr>
          <a:lstStyle/>
          <a:p>
            <a:pPr algn="ctr"/>
            <a:r>
              <a:rPr lang="en-GB" sz="6600" b="1" dirty="0" smtClean="0"/>
              <a:t>Open and Responsible </a:t>
            </a:r>
            <a:r>
              <a:rPr lang="en-GB" sz="6600" b="1" dirty="0" smtClean="0"/>
              <a:t>Research</a:t>
            </a:r>
            <a:r>
              <a:rPr lang="en-GB" sz="6600" b="1" dirty="0" smtClean="0"/>
              <a:t/>
            </a:r>
            <a:br>
              <a:rPr lang="en-GB" sz="6600" b="1" dirty="0" smtClean="0"/>
            </a:br>
            <a:r>
              <a:rPr lang="en-GB" sz="4000" b="1" dirty="0" smtClean="0"/>
              <a:t/>
            </a:r>
            <a:br>
              <a:rPr lang="en-GB" sz="4000" b="1" dirty="0" smtClean="0"/>
            </a:br>
            <a:r>
              <a:rPr lang="en-GB" sz="4000" b="1" i="1" dirty="0" smtClean="0"/>
              <a:t>Roles and Responsibilities for Data Stewards</a:t>
            </a:r>
            <a:endParaRPr lang="en-GB" sz="4000" b="1" i="1" dirty="0"/>
          </a:p>
        </p:txBody>
      </p:sp>
      <p:sp>
        <p:nvSpPr>
          <p:cNvPr id="3" name="Subtitle 2"/>
          <p:cNvSpPr>
            <a:spLocks noGrp="1"/>
          </p:cNvSpPr>
          <p:nvPr>
            <p:ph type="subTitle" idx="1"/>
          </p:nvPr>
        </p:nvSpPr>
        <p:spPr>
          <a:xfrm>
            <a:off x="1563188" y="4971171"/>
            <a:ext cx="9144000" cy="842554"/>
          </a:xfrm>
        </p:spPr>
        <p:txBody>
          <a:bodyPr>
            <a:normAutofit fontScale="92500" lnSpcReduction="10000"/>
          </a:bodyPr>
          <a:lstStyle/>
          <a:p>
            <a:pPr algn="ctr"/>
            <a:r>
              <a:rPr lang="en-GB" dirty="0" smtClean="0"/>
              <a:t>Louise Bezuidenhout</a:t>
            </a:r>
          </a:p>
          <a:p>
            <a:pPr algn="ctr"/>
            <a:r>
              <a:rPr lang="en-GB" dirty="0" smtClean="0"/>
              <a:t>University of Oxford</a:t>
            </a:r>
            <a:endParaRPr lang="en-GB" dirty="0"/>
          </a:p>
        </p:txBody>
      </p:sp>
      <p:sp>
        <p:nvSpPr>
          <p:cNvPr id="4" name="Slide Number Placeholder 3"/>
          <p:cNvSpPr>
            <a:spLocks noGrp="1"/>
          </p:cNvSpPr>
          <p:nvPr>
            <p:ph type="sldNum" sz="quarter" idx="12"/>
          </p:nvPr>
        </p:nvSpPr>
        <p:spPr/>
        <p:txBody>
          <a:bodyPr/>
          <a:lstStyle/>
          <a:p>
            <a:fld id="{725AD31E-79E6-4C8C-A01C-2CF709925B7D}" type="slidenum">
              <a:rPr lang="en-GB" smtClean="0"/>
              <a:t>1</a:t>
            </a:fld>
            <a:endParaRPr lang="en-GB"/>
          </a:p>
        </p:txBody>
      </p:sp>
      <p:pic>
        <p:nvPicPr>
          <p:cNvPr id="5" name="Google Shape;67;p14"/>
          <p:cNvPicPr preferRelativeResize="0"/>
          <p:nvPr/>
        </p:nvPicPr>
        <p:blipFill>
          <a:blip r:embed="rId2">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31458134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err="1" smtClean="0"/>
              <a:t>Libre</a:t>
            </a:r>
            <a:r>
              <a:rPr lang="en-GB" b="1" dirty="0" smtClean="0"/>
              <a:t> not Gratis</a:t>
            </a:r>
            <a:endParaRPr lang="en-GB" b="1" dirty="0"/>
          </a:p>
        </p:txBody>
      </p:sp>
      <p:sp>
        <p:nvSpPr>
          <p:cNvPr id="6" name="Slide Number Placeholder 5"/>
          <p:cNvSpPr>
            <a:spLocks noGrp="1"/>
          </p:cNvSpPr>
          <p:nvPr>
            <p:ph type="sldNum" sz="quarter" idx="12"/>
          </p:nvPr>
        </p:nvSpPr>
        <p:spPr/>
        <p:txBody>
          <a:bodyPr/>
          <a:lstStyle/>
          <a:p>
            <a:fld id="{725AD31E-79E6-4C8C-A01C-2CF709925B7D}" type="slidenum">
              <a:rPr lang="en-GB" smtClean="0"/>
              <a:t>10</a:t>
            </a:fld>
            <a:endParaRPr lang="en-GB"/>
          </a:p>
        </p:txBody>
      </p:sp>
      <p:sp>
        <p:nvSpPr>
          <p:cNvPr id="4" name="Content Placeholder 2">
            <a:extLst>
              <a:ext uri="{FF2B5EF4-FFF2-40B4-BE49-F238E27FC236}">
                <a16:creationId xmlns:a16="http://schemas.microsoft.com/office/drawing/2014/main" id="{84B0569D-F9EE-944A-9526-8C5B8CE8C849}"/>
              </a:ext>
            </a:extLst>
          </p:cNvPr>
          <p:cNvSpPr txBox="1">
            <a:spLocks/>
          </p:cNvSpPr>
          <p:nvPr/>
        </p:nvSpPr>
        <p:spPr>
          <a:xfrm>
            <a:off x="591126" y="2076993"/>
            <a:ext cx="6593445" cy="4382791"/>
          </a:xfrm>
          <a:prstGeom prst="rect">
            <a:avLst/>
          </a:prstGeom>
          <a:noFill/>
          <a:ln>
            <a:noFill/>
          </a:ln>
        </p:spPr>
        <p:txBody>
          <a:bodyPr spcFirstLastPara="1" wrap="square" lIns="91425" tIns="91425" rIns="91425" bIns="91425" anchor="t" anchorCtr="0">
            <a:normAutofit fontScale="77500" lnSpcReduction="20000"/>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a:lnSpc>
                <a:spcPct val="150000"/>
              </a:lnSpc>
              <a:buFont typeface="Arial" panose="020B0604020202020204" pitchFamily="34" charset="0"/>
              <a:buChar char="•"/>
            </a:pPr>
            <a:r>
              <a:rPr lang="en-GB" sz="2800" dirty="0" smtClean="0">
                <a:solidFill>
                  <a:schemeClr val="tx1">
                    <a:lumMod val="75000"/>
                    <a:lumOff val="25000"/>
                  </a:schemeClr>
                </a:solidFill>
                <a:latin typeface="+mn-lt"/>
              </a:rPr>
              <a:t>“Openness” in Open Science is understood as </a:t>
            </a:r>
            <a:r>
              <a:rPr lang="en-GB" sz="2800" i="1" dirty="0" smtClean="0">
                <a:solidFill>
                  <a:schemeClr val="tx1">
                    <a:lumMod val="75000"/>
                    <a:lumOff val="25000"/>
                  </a:schemeClr>
                </a:solidFill>
                <a:latin typeface="+mn-lt"/>
              </a:rPr>
              <a:t>Gratis not</a:t>
            </a:r>
            <a:r>
              <a:rPr lang="en-GB" sz="2800" dirty="0" smtClean="0">
                <a:solidFill>
                  <a:schemeClr val="tx1">
                    <a:lumMod val="75000"/>
                    <a:lumOff val="25000"/>
                  </a:schemeClr>
                </a:solidFill>
                <a:latin typeface="+mn-lt"/>
              </a:rPr>
              <a:t> </a:t>
            </a:r>
            <a:r>
              <a:rPr lang="en-GB" sz="2800" i="1" dirty="0" err="1" smtClean="0">
                <a:solidFill>
                  <a:schemeClr val="tx1">
                    <a:lumMod val="75000"/>
                    <a:lumOff val="25000"/>
                  </a:schemeClr>
                </a:solidFill>
                <a:latin typeface="+mn-lt"/>
              </a:rPr>
              <a:t>Libre</a:t>
            </a:r>
            <a:endParaRPr lang="en-GB" sz="2800" i="1" dirty="0">
              <a:solidFill>
                <a:schemeClr val="tx1">
                  <a:lumMod val="75000"/>
                  <a:lumOff val="25000"/>
                </a:schemeClr>
              </a:solidFill>
              <a:latin typeface="+mn-lt"/>
            </a:endParaRPr>
          </a:p>
          <a:p>
            <a:pPr>
              <a:lnSpc>
                <a:spcPct val="150000"/>
              </a:lnSpc>
              <a:buFont typeface="Arial" panose="020B0604020202020204" pitchFamily="34" charset="0"/>
              <a:buChar char="•"/>
            </a:pPr>
            <a:r>
              <a:rPr lang="en-GB" sz="2800" dirty="0" smtClean="0">
                <a:solidFill>
                  <a:schemeClr val="tx1">
                    <a:lumMod val="75000"/>
                    <a:lumOff val="25000"/>
                  </a:schemeClr>
                </a:solidFill>
                <a:latin typeface="+mn-lt"/>
              </a:rPr>
              <a:t>This is an important distinction as it draws attention to the responsibilities associated with the use of open resources</a:t>
            </a:r>
          </a:p>
          <a:p>
            <a:pPr algn="just">
              <a:lnSpc>
                <a:spcPct val="150000"/>
              </a:lnSpc>
              <a:buFont typeface="Arial" panose="020B0604020202020204" pitchFamily="34" charset="0"/>
              <a:buChar char="•"/>
            </a:pPr>
            <a:r>
              <a:rPr lang="en-GB" sz="2800" dirty="0" smtClean="0">
                <a:solidFill>
                  <a:schemeClr val="tx1">
                    <a:lumMod val="75000"/>
                    <a:lumOff val="25000"/>
                  </a:schemeClr>
                </a:solidFill>
                <a:latin typeface="+mn-lt"/>
              </a:rPr>
              <a:t>"</a:t>
            </a:r>
            <a:r>
              <a:rPr lang="en-GB" sz="2800" b="1" dirty="0" smtClean="0">
                <a:solidFill>
                  <a:schemeClr val="tx1">
                    <a:lumMod val="75000"/>
                    <a:lumOff val="25000"/>
                  </a:schemeClr>
                </a:solidFill>
                <a:latin typeface="+mn-lt"/>
              </a:rPr>
              <a:t>Free</a:t>
            </a:r>
            <a:r>
              <a:rPr lang="en-GB" sz="2800" dirty="0" smtClean="0">
                <a:solidFill>
                  <a:schemeClr val="tx1">
                    <a:lumMod val="75000"/>
                    <a:lumOff val="25000"/>
                  </a:schemeClr>
                </a:solidFill>
                <a:latin typeface="+mn-lt"/>
              </a:rPr>
              <a:t>" means there is no cost, where </a:t>
            </a:r>
            <a:r>
              <a:rPr lang="en-GB" sz="2800" b="1" dirty="0" err="1" smtClean="0">
                <a:solidFill>
                  <a:schemeClr val="tx1">
                    <a:lumMod val="75000"/>
                    <a:lumOff val="25000"/>
                  </a:schemeClr>
                </a:solidFill>
                <a:latin typeface="+mn-lt"/>
              </a:rPr>
              <a:t>libre</a:t>
            </a:r>
            <a:r>
              <a:rPr lang="en-GB" sz="2800" dirty="0" smtClean="0">
                <a:solidFill>
                  <a:schemeClr val="tx1">
                    <a:lumMod val="75000"/>
                    <a:lumOff val="25000"/>
                  </a:schemeClr>
                </a:solidFill>
                <a:latin typeface="+mn-lt"/>
              </a:rPr>
              <a:t> means "at liberty", referring to the freedom to modify source code. </a:t>
            </a:r>
            <a:r>
              <a:rPr lang="en-GB" sz="2800" b="1" dirty="0" err="1" smtClean="0">
                <a:solidFill>
                  <a:schemeClr val="tx1">
                    <a:lumMod val="75000"/>
                    <a:lumOff val="25000"/>
                  </a:schemeClr>
                </a:solidFill>
                <a:latin typeface="+mn-lt"/>
              </a:rPr>
              <a:t>Libre</a:t>
            </a:r>
            <a:r>
              <a:rPr lang="en-GB" sz="2800" dirty="0" smtClean="0">
                <a:solidFill>
                  <a:schemeClr val="tx1">
                    <a:lumMod val="75000"/>
                    <a:lumOff val="25000"/>
                  </a:schemeClr>
                </a:solidFill>
                <a:latin typeface="+mn-lt"/>
              </a:rPr>
              <a:t> doesn't mean </a:t>
            </a:r>
            <a:r>
              <a:rPr lang="en-GB" sz="2800" b="1" dirty="0" smtClean="0">
                <a:solidFill>
                  <a:schemeClr val="tx1">
                    <a:lumMod val="75000"/>
                    <a:lumOff val="25000"/>
                  </a:schemeClr>
                </a:solidFill>
                <a:latin typeface="+mn-lt"/>
              </a:rPr>
              <a:t>gratis</a:t>
            </a:r>
            <a:r>
              <a:rPr lang="en-GB" sz="2800" dirty="0" smtClean="0">
                <a:solidFill>
                  <a:schemeClr val="tx1">
                    <a:lumMod val="75000"/>
                    <a:lumOff val="25000"/>
                  </a:schemeClr>
                </a:solidFill>
                <a:latin typeface="+mn-lt"/>
              </a:rPr>
              <a:t>. </a:t>
            </a:r>
            <a:r>
              <a:rPr lang="en-GB" sz="2800" b="1" dirty="0" err="1" smtClean="0">
                <a:solidFill>
                  <a:schemeClr val="tx1">
                    <a:lumMod val="75000"/>
                    <a:lumOff val="25000"/>
                  </a:schemeClr>
                </a:solidFill>
                <a:latin typeface="+mn-lt"/>
              </a:rPr>
              <a:t>Libre</a:t>
            </a:r>
            <a:r>
              <a:rPr lang="en-GB" sz="2800" dirty="0" smtClean="0">
                <a:solidFill>
                  <a:schemeClr val="tx1">
                    <a:lumMod val="75000"/>
                    <a:lumOff val="25000"/>
                  </a:schemeClr>
                </a:solidFill>
                <a:latin typeface="+mn-lt"/>
              </a:rPr>
              <a:t> can mean available. </a:t>
            </a:r>
            <a:r>
              <a:rPr lang="en-GB" sz="2800" b="1" dirty="0" err="1" smtClean="0">
                <a:solidFill>
                  <a:schemeClr val="tx1">
                    <a:lumMod val="75000"/>
                    <a:lumOff val="25000"/>
                  </a:schemeClr>
                </a:solidFill>
                <a:latin typeface="+mn-lt"/>
              </a:rPr>
              <a:t>Libre</a:t>
            </a:r>
            <a:r>
              <a:rPr lang="en-GB" sz="2800" dirty="0" smtClean="0">
                <a:solidFill>
                  <a:schemeClr val="tx1">
                    <a:lumMod val="75000"/>
                    <a:lumOff val="25000"/>
                  </a:schemeClr>
                </a:solidFill>
                <a:latin typeface="+mn-lt"/>
              </a:rPr>
              <a:t> can mean without restriction</a:t>
            </a:r>
          </a:p>
          <a:p>
            <a:pPr>
              <a:lnSpc>
                <a:spcPct val="150000"/>
              </a:lnSpc>
            </a:pPr>
            <a:endParaRPr lang="en-GB"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45389" y="1870985"/>
            <a:ext cx="4755358" cy="2674889"/>
          </a:xfrm>
          <a:prstGeom prst="rect">
            <a:avLst/>
          </a:prstGeom>
        </p:spPr>
      </p:pic>
      <p:pic>
        <p:nvPicPr>
          <p:cNvPr id="8" name="Google Shape;67;p14"/>
          <p:cNvPicPr preferRelativeResize="0"/>
          <p:nvPr/>
        </p:nvPicPr>
        <p:blipFill>
          <a:blip r:embed="rId3">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10070572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79" y="286603"/>
            <a:ext cx="10254343" cy="1450757"/>
          </a:xfrm>
        </p:spPr>
        <p:txBody>
          <a:bodyPr/>
          <a:lstStyle/>
          <a:p>
            <a:r>
              <a:rPr lang="en-GB" b="1" dirty="0" smtClean="0"/>
              <a:t>Openness Through the Research Lifecycle</a:t>
            </a:r>
            <a:endParaRPr lang="en-GB" b="1" dirty="0"/>
          </a:p>
        </p:txBody>
      </p:sp>
      <p:sp>
        <p:nvSpPr>
          <p:cNvPr id="4" name="Slide Number Placeholder 3"/>
          <p:cNvSpPr>
            <a:spLocks noGrp="1"/>
          </p:cNvSpPr>
          <p:nvPr>
            <p:ph type="sldNum" sz="quarter" idx="12"/>
          </p:nvPr>
        </p:nvSpPr>
        <p:spPr/>
        <p:txBody>
          <a:bodyPr/>
          <a:lstStyle/>
          <a:p>
            <a:fld id="{725AD31E-79E6-4C8C-A01C-2CF709925B7D}" type="slidenum">
              <a:rPr lang="en-GB" smtClean="0"/>
              <a:t>11</a:t>
            </a:fld>
            <a:endParaRPr lang="en-GB"/>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3409" y="1859609"/>
            <a:ext cx="8085183" cy="4380927"/>
          </a:xfrm>
          <a:prstGeom prst="rect">
            <a:avLst/>
          </a:prstGeom>
        </p:spPr>
      </p:pic>
    </p:spTree>
    <p:extLst>
      <p:ext uri="{BB962C8B-B14F-4D97-AF65-F5344CB8AC3E}">
        <p14:creationId xmlns:p14="http://schemas.microsoft.com/office/powerpoint/2010/main" val="1315175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90124D0-A2A8-674E-8D4B-2522D8D9E8EA}"/>
              </a:ext>
            </a:extLst>
          </p:cNvPr>
          <p:cNvPicPr>
            <a:picLocks noChangeAspect="1"/>
          </p:cNvPicPr>
          <p:nvPr/>
        </p:nvPicPr>
        <p:blipFill>
          <a:blip r:embed="rId2"/>
          <a:stretch>
            <a:fillRect/>
          </a:stretch>
        </p:blipFill>
        <p:spPr>
          <a:xfrm>
            <a:off x="3618897" y="1790091"/>
            <a:ext cx="4593209" cy="4542622"/>
          </a:xfrm>
          <a:prstGeom prst="rect">
            <a:avLst/>
          </a:prstGeom>
        </p:spPr>
      </p:pic>
      <p:cxnSp>
        <p:nvCxnSpPr>
          <p:cNvPr id="5" name="Straight Arrow Connector 4">
            <a:extLst>
              <a:ext uri="{FF2B5EF4-FFF2-40B4-BE49-F238E27FC236}">
                <a16:creationId xmlns:a16="http://schemas.microsoft.com/office/drawing/2014/main" id="{24ED67F9-6CA6-F941-B4F4-7C1A7EB56112}"/>
              </a:ext>
            </a:extLst>
          </p:cNvPr>
          <p:cNvCxnSpPr>
            <a:cxnSpLocks/>
          </p:cNvCxnSpPr>
          <p:nvPr/>
        </p:nvCxnSpPr>
        <p:spPr>
          <a:xfrm flipH="1" flipV="1">
            <a:off x="2523462" y="3898605"/>
            <a:ext cx="1046758" cy="31250"/>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3EF7C45-7328-9844-9C1C-0183257DBB12}"/>
              </a:ext>
            </a:extLst>
          </p:cNvPr>
          <p:cNvSpPr txBox="1"/>
          <p:nvPr/>
        </p:nvSpPr>
        <p:spPr>
          <a:xfrm>
            <a:off x="2" y="3618898"/>
            <a:ext cx="3154439" cy="1200329"/>
          </a:xfrm>
          <a:prstGeom prst="rect">
            <a:avLst/>
          </a:prstGeom>
          <a:noFill/>
        </p:spPr>
        <p:txBody>
          <a:bodyPr wrap="square" rtlCol="0">
            <a:spAutoFit/>
          </a:bodyPr>
          <a:lstStyle/>
          <a:p>
            <a:r>
              <a:rPr lang="en-GB" i="1" dirty="0"/>
              <a:t>Open Peer Review: </a:t>
            </a:r>
            <a:r>
              <a:rPr lang="en-GB" dirty="0"/>
              <a:t>Transparency in peer review leads to better dialogue and collegial behaviour</a:t>
            </a:r>
          </a:p>
        </p:txBody>
      </p:sp>
      <p:cxnSp>
        <p:nvCxnSpPr>
          <p:cNvPr id="7" name="Straight Arrow Connector 6">
            <a:extLst>
              <a:ext uri="{FF2B5EF4-FFF2-40B4-BE49-F238E27FC236}">
                <a16:creationId xmlns:a16="http://schemas.microsoft.com/office/drawing/2014/main" id="{0800F35B-3065-F744-8B02-07B5A881FDDB}"/>
              </a:ext>
            </a:extLst>
          </p:cNvPr>
          <p:cNvCxnSpPr>
            <a:cxnSpLocks/>
          </p:cNvCxnSpPr>
          <p:nvPr/>
        </p:nvCxnSpPr>
        <p:spPr>
          <a:xfrm flipH="1" flipV="1">
            <a:off x="3359888" y="5573569"/>
            <a:ext cx="789258" cy="4"/>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DD951A8C-7C27-BC4D-A119-54D6A4E3AC0A}"/>
              </a:ext>
            </a:extLst>
          </p:cNvPr>
          <p:cNvSpPr txBox="1"/>
          <p:nvPr/>
        </p:nvSpPr>
        <p:spPr>
          <a:xfrm>
            <a:off x="-7733" y="5083438"/>
            <a:ext cx="3512456" cy="1200329"/>
          </a:xfrm>
          <a:prstGeom prst="rect">
            <a:avLst/>
          </a:prstGeom>
          <a:noFill/>
        </p:spPr>
        <p:txBody>
          <a:bodyPr wrap="square" rtlCol="0">
            <a:spAutoFit/>
          </a:bodyPr>
          <a:lstStyle/>
          <a:p>
            <a:r>
              <a:rPr lang="en-GB" i="1" dirty="0"/>
              <a:t>Open Access: </a:t>
            </a:r>
            <a:r>
              <a:rPr lang="en-GB" dirty="0"/>
              <a:t>Improves availability of research outputs</a:t>
            </a:r>
          </a:p>
          <a:p>
            <a:r>
              <a:rPr lang="en-GB" i="1" dirty="0"/>
              <a:t>Open publishing: </a:t>
            </a:r>
            <a:r>
              <a:rPr lang="en-GB" dirty="0"/>
              <a:t>leads to improved citations, credit and collaboration</a:t>
            </a:r>
          </a:p>
        </p:txBody>
      </p:sp>
      <p:cxnSp>
        <p:nvCxnSpPr>
          <p:cNvPr id="9" name="Straight Arrow Connector 8">
            <a:extLst>
              <a:ext uri="{FF2B5EF4-FFF2-40B4-BE49-F238E27FC236}">
                <a16:creationId xmlns:a16="http://schemas.microsoft.com/office/drawing/2014/main" id="{D2CBD70B-B01F-C340-A0B4-B0591435302C}"/>
              </a:ext>
            </a:extLst>
          </p:cNvPr>
          <p:cNvCxnSpPr>
            <a:cxnSpLocks/>
          </p:cNvCxnSpPr>
          <p:nvPr/>
        </p:nvCxnSpPr>
        <p:spPr>
          <a:xfrm flipH="1" flipV="1">
            <a:off x="2991294" y="2324987"/>
            <a:ext cx="1157852" cy="636848"/>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4CF31C0-70CB-274C-9BF8-96F46673BE7F}"/>
              </a:ext>
            </a:extLst>
          </p:cNvPr>
          <p:cNvSpPr txBox="1"/>
          <p:nvPr/>
        </p:nvSpPr>
        <p:spPr>
          <a:xfrm>
            <a:off x="0" y="1871219"/>
            <a:ext cx="3512456" cy="1200329"/>
          </a:xfrm>
          <a:prstGeom prst="rect">
            <a:avLst/>
          </a:prstGeom>
          <a:noFill/>
        </p:spPr>
        <p:txBody>
          <a:bodyPr wrap="square" rtlCol="0">
            <a:spAutoFit/>
          </a:bodyPr>
          <a:lstStyle/>
          <a:p>
            <a:r>
              <a:rPr lang="en-GB" i="1" dirty="0"/>
              <a:t>Open Lab Books: </a:t>
            </a:r>
            <a:r>
              <a:rPr lang="en-GB" dirty="0"/>
              <a:t>Transparency in research practices</a:t>
            </a:r>
          </a:p>
          <a:p>
            <a:r>
              <a:rPr lang="en-GB" i="1" dirty="0"/>
              <a:t>Sharing and openness: </a:t>
            </a:r>
            <a:r>
              <a:rPr lang="en-GB" dirty="0"/>
              <a:t>enhance transmission of values</a:t>
            </a:r>
            <a:endParaRPr lang="en-GB" i="1" dirty="0"/>
          </a:p>
        </p:txBody>
      </p:sp>
      <p:cxnSp>
        <p:nvCxnSpPr>
          <p:cNvPr id="11" name="Straight Arrow Connector 10">
            <a:extLst>
              <a:ext uri="{FF2B5EF4-FFF2-40B4-BE49-F238E27FC236}">
                <a16:creationId xmlns:a16="http://schemas.microsoft.com/office/drawing/2014/main" id="{1BCFC42B-7CB7-B64B-8D58-4DE06B44A5D4}"/>
              </a:ext>
            </a:extLst>
          </p:cNvPr>
          <p:cNvCxnSpPr>
            <a:cxnSpLocks/>
          </p:cNvCxnSpPr>
          <p:nvPr/>
        </p:nvCxnSpPr>
        <p:spPr>
          <a:xfrm>
            <a:off x="6493342" y="2110402"/>
            <a:ext cx="1897495" cy="214585"/>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FD76852-8817-9146-AFE9-590378370BD1}"/>
              </a:ext>
            </a:extLst>
          </p:cNvPr>
          <p:cNvSpPr txBox="1"/>
          <p:nvPr/>
        </p:nvSpPr>
        <p:spPr>
          <a:xfrm>
            <a:off x="8390837" y="2317150"/>
            <a:ext cx="3657731" cy="923330"/>
          </a:xfrm>
          <a:prstGeom prst="rect">
            <a:avLst/>
          </a:prstGeom>
          <a:noFill/>
        </p:spPr>
        <p:txBody>
          <a:bodyPr wrap="square" rtlCol="0">
            <a:spAutoFit/>
          </a:bodyPr>
          <a:lstStyle/>
          <a:p>
            <a:r>
              <a:rPr lang="en-GB" i="1" dirty="0"/>
              <a:t>Open Data and Open Methodologies:</a:t>
            </a:r>
          </a:p>
          <a:p>
            <a:r>
              <a:rPr lang="en-GB" dirty="0"/>
              <a:t>Improve transparency and reproducibility of research</a:t>
            </a:r>
          </a:p>
        </p:txBody>
      </p:sp>
      <p:cxnSp>
        <p:nvCxnSpPr>
          <p:cNvPr id="14" name="Straight Arrow Connector 13">
            <a:extLst>
              <a:ext uri="{FF2B5EF4-FFF2-40B4-BE49-F238E27FC236}">
                <a16:creationId xmlns:a16="http://schemas.microsoft.com/office/drawing/2014/main" id="{7DDD5CA0-8AAE-BA45-8D6D-190D2C790C2E}"/>
              </a:ext>
            </a:extLst>
          </p:cNvPr>
          <p:cNvCxnSpPr>
            <a:cxnSpLocks/>
          </p:cNvCxnSpPr>
          <p:nvPr/>
        </p:nvCxnSpPr>
        <p:spPr>
          <a:xfrm flipV="1">
            <a:off x="7723980" y="2829920"/>
            <a:ext cx="602300" cy="266289"/>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45E18CB0-7B63-134E-ACE2-A9B21B145CD9}"/>
              </a:ext>
            </a:extLst>
          </p:cNvPr>
          <p:cNvCxnSpPr>
            <a:cxnSpLocks/>
          </p:cNvCxnSpPr>
          <p:nvPr/>
        </p:nvCxnSpPr>
        <p:spPr>
          <a:xfrm flipV="1">
            <a:off x="8212106" y="3217267"/>
            <a:ext cx="536748" cy="941525"/>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BBABB525-4972-6148-96C9-75C1707F543E}"/>
              </a:ext>
            </a:extLst>
          </p:cNvPr>
          <p:cNvCxnSpPr>
            <a:cxnSpLocks/>
            <a:endCxn id="20" idx="1"/>
          </p:cNvCxnSpPr>
          <p:nvPr/>
        </p:nvCxnSpPr>
        <p:spPr>
          <a:xfrm flipV="1">
            <a:off x="6493342" y="5896739"/>
            <a:ext cx="1904461" cy="224769"/>
          </a:xfrm>
          <a:prstGeom prst="straightConnector1">
            <a:avLst/>
          </a:prstGeom>
          <a:ln w="317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28D1E266-BB26-6C49-8489-3433F335A73D}"/>
              </a:ext>
            </a:extLst>
          </p:cNvPr>
          <p:cNvSpPr txBox="1"/>
          <p:nvPr/>
        </p:nvSpPr>
        <p:spPr>
          <a:xfrm>
            <a:off x="8397803" y="5573573"/>
            <a:ext cx="3657731" cy="646331"/>
          </a:xfrm>
          <a:prstGeom prst="rect">
            <a:avLst/>
          </a:prstGeom>
          <a:noFill/>
        </p:spPr>
        <p:txBody>
          <a:bodyPr wrap="square" rtlCol="0">
            <a:spAutoFit/>
          </a:bodyPr>
          <a:lstStyle/>
          <a:p>
            <a:r>
              <a:rPr lang="en-GB" i="1" dirty="0"/>
              <a:t>Open Science Tools:</a:t>
            </a:r>
          </a:p>
          <a:p>
            <a:r>
              <a:rPr lang="en-GB" dirty="0"/>
              <a:t>Improve collaboration</a:t>
            </a:r>
          </a:p>
        </p:txBody>
      </p:sp>
      <p:sp>
        <p:nvSpPr>
          <p:cNvPr id="19" name="Google Shape;112;p19"/>
          <p:cNvSpPr txBox="1">
            <a:spLocks noGrp="1"/>
          </p:cNvSpPr>
          <p:nvPr>
            <p:ph type="title"/>
          </p:nvPr>
        </p:nvSpPr>
        <p:spPr>
          <a:xfrm>
            <a:off x="964242" y="906879"/>
            <a:ext cx="11360800" cy="763600"/>
          </a:xfrm>
          <a:prstGeom prst="rect">
            <a:avLst/>
          </a:prstGeom>
        </p:spPr>
        <p:txBody>
          <a:bodyPr spcFirstLastPara="1" vert="horz" wrap="square" lIns="121900" tIns="121900" rIns="121900" bIns="121900" rtlCol="0" anchor="t" anchorCtr="0">
            <a:noAutofit/>
          </a:bodyPr>
          <a:lstStyle/>
          <a:p>
            <a:pPr>
              <a:spcBef>
                <a:spcPts val="0"/>
              </a:spcBef>
            </a:pPr>
            <a:r>
              <a:rPr lang="en-GB" b="1" dirty="0"/>
              <a:t>Openness as an Extension of Responsibility</a:t>
            </a:r>
            <a:endParaRPr b="1" dirty="0"/>
          </a:p>
        </p:txBody>
      </p:sp>
      <p:sp>
        <p:nvSpPr>
          <p:cNvPr id="26" name="Google Shape;84;p16"/>
          <p:cNvSpPr txBox="1">
            <a:spLocks noGrp="1"/>
          </p:cNvSpPr>
          <p:nvPr>
            <p:ph type="sldNum" sz="quarter" idx="12"/>
          </p:nvPr>
        </p:nvSpPr>
        <p:spPr>
          <a:xfrm>
            <a:off x="10480883" y="6359685"/>
            <a:ext cx="731600" cy="524800"/>
          </a:xfrm>
          <a:prstGeom prst="rect">
            <a:avLst/>
          </a:prstGeom>
        </p:spPr>
        <p:txBody>
          <a:bodyPr spcFirstLastPara="1" vert="horz" wrap="square" lIns="121900" tIns="121900" rIns="121900" bIns="121900" rtlCol="0" anchor="ctr" anchorCtr="0">
            <a:noAutofit/>
          </a:bodyPr>
          <a:lstStyle/>
          <a:p>
            <a:fld id="{00000000-1234-1234-1234-123412341234}" type="slidenum">
              <a:rPr lang="en"/>
              <a:pPr/>
              <a:t>12</a:t>
            </a:fld>
            <a:endParaRPr dirty="0"/>
          </a:p>
        </p:txBody>
      </p:sp>
      <p:pic>
        <p:nvPicPr>
          <p:cNvPr id="27" name="Google Shape;67;p14"/>
          <p:cNvPicPr preferRelativeResize="0"/>
          <p:nvPr/>
        </p:nvPicPr>
        <p:blipFill>
          <a:blip r:embed="rId3">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32772236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Expectations of Research: Responsible Research and Innovation</a:t>
            </a:r>
            <a:endParaRPr lang="en-GB" b="1" dirty="0"/>
          </a:p>
        </p:txBody>
      </p:sp>
      <p:sp>
        <p:nvSpPr>
          <p:cNvPr id="3" name="Content Placeholder 2"/>
          <p:cNvSpPr>
            <a:spLocks noGrp="1"/>
          </p:cNvSpPr>
          <p:nvPr>
            <p:ph idx="1"/>
          </p:nvPr>
        </p:nvSpPr>
        <p:spPr>
          <a:xfrm>
            <a:off x="1097280" y="2090056"/>
            <a:ext cx="6805749" cy="4127864"/>
          </a:xfrm>
        </p:spPr>
        <p:txBody>
          <a:bodyPr>
            <a:normAutofit lnSpcReduction="10000"/>
          </a:bodyPr>
          <a:lstStyle/>
          <a:p>
            <a:pPr>
              <a:buFont typeface="Arial" panose="020B0604020202020204" pitchFamily="34" charset="0"/>
              <a:buChar char="•"/>
            </a:pPr>
            <a:r>
              <a:rPr lang="en-GB" sz="2400" dirty="0"/>
              <a:t>Responsible Research and Innovation </a:t>
            </a:r>
            <a:r>
              <a:rPr lang="en-GB" sz="2400" dirty="0" smtClean="0"/>
              <a:t>(RRI) is </a:t>
            </a:r>
            <a:r>
              <a:rPr lang="en-GB" sz="2400" dirty="0"/>
              <a:t>a transparent, interactive process by which societal actors and innovators become mutually responsive to each other with a view on the (ethical) acceptability, sustainability and societal desirability of the innovation process and its marketable products (in order to allow a proper embedding of scientific and technological advances in our society</a:t>
            </a:r>
            <a:r>
              <a:rPr lang="en-GB" sz="2400" dirty="0" smtClean="0"/>
              <a:t>). </a:t>
            </a:r>
            <a:r>
              <a:rPr lang="en-GB" sz="1600" dirty="0" smtClean="0">
                <a:hlinkClick r:id="rId2"/>
              </a:rPr>
              <a:t>https</a:t>
            </a:r>
            <a:r>
              <a:rPr lang="en-GB" sz="1600" dirty="0">
                <a:hlinkClick r:id="rId2"/>
              </a:rPr>
              <a:t>://op.europa.eu/en/publication-detail/-/</a:t>
            </a:r>
            <a:r>
              <a:rPr lang="en-GB" sz="1600" dirty="0" smtClean="0">
                <a:hlinkClick r:id="rId2"/>
              </a:rPr>
              <a:t>publication/60153e8a-0fe9-4911-a7f4-1b530967ef10/language-en</a:t>
            </a:r>
            <a:r>
              <a:rPr lang="en-GB" sz="1600" dirty="0" smtClean="0"/>
              <a:t> </a:t>
            </a:r>
          </a:p>
          <a:p>
            <a:pPr>
              <a:buFont typeface="Arial" panose="020B0604020202020204" pitchFamily="34" charset="0"/>
              <a:buChar char="•"/>
            </a:pPr>
            <a:r>
              <a:rPr lang="en-GB" sz="2400" dirty="0" smtClean="0"/>
              <a:t>RRI is increasingly influential in understanding how research transitions into innovation and in societal applications</a:t>
            </a:r>
            <a:endParaRPr lang="en-GB" sz="2400" dirty="0"/>
          </a:p>
        </p:txBody>
      </p:sp>
      <p:sp>
        <p:nvSpPr>
          <p:cNvPr id="4" name="Slide Number Placeholder 3"/>
          <p:cNvSpPr>
            <a:spLocks noGrp="1"/>
          </p:cNvSpPr>
          <p:nvPr>
            <p:ph type="sldNum" sz="quarter" idx="12"/>
          </p:nvPr>
        </p:nvSpPr>
        <p:spPr/>
        <p:txBody>
          <a:bodyPr/>
          <a:lstStyle/>
          <a:p>
            <a:fld id="{725AD31E-79E6-4C8C-A01C-2CF709925B7D}" type="slidenum">
              <a:rPr lang="en-GB" smtClean="0"/>
              <a:t>13</a:t>
            </a:fld>
            <a:endParaRPr lang="en-GB"/>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1979" y="2425909"/>
            <a:ext cx="3693598" cy="3443185"/>
          </a:xfrm>
          <a:prstGeom prst="rect">
            <a:avLst/>
          </a:prstGeom>
        </p:spPr>
      </p:pic>
      <p:pic>
        <p:nvPicPr>
          <p:cNvPr id="6" name="Google Shape;67;p14"/>
          <p:cNvPicPr preferRelativeResize="0"/>
          <p:nvPr/>
        </p:nvPicPr>
        <p:blipFill>
          <a:blip r:embed="rId4">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10216790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Responsible Management of Data</a:t>
            </a:r>
            <a:endParaRPr lang="en-GB" b="1" dirty="0"/>
          </a:p>
        </p:txBody>
      </p:sp>
      <p:sp>
        <p:nvSpPr>
          <p:cNvPr id="3" name="Content Placeholder 2"/>
          <p:cNvSpPr>
            <a:spLocks noGrp="1"/>
          </p:cNvSpPr>
          <p:nvPr>
            <p:ph idx="1"/>
          </p:nvPr>
        </p:nvSpPr>
        <p:spPr>
          <a:xfrm>
            <a:off x="1097280" y="2090056"/>
            <a:ext cx="10058400" cy="4153990"/>
          </a:xfrm>
        </p:spPr>
        <p:txBody>
          <a:bodyPr>
            <a:normAutofit/>
          </a:bodyPr>
          <a:lstStyle/>
          <a:p>
            <a:pPr>
              <a:buFont typeface="Arial" panose="020B0604020202020204" pitchFamily="34" charset="0"/>
              <a:buChar char="•"/>
            </a:pPr>
            <a:r>
              <a:rPr lang="en-GB" sz="2400" dirty="0" smtClean="0"/>
              <a:t>RCR, Open Science and RRI all hinge on the responsible management of data</a:t>
            </a:r>
          </a:p>
          <a:p>
            <a:pPr>
              <a:buFont typeface="Arial" panose="020B0604020202020204" pitchFamily="34" charset="0"/>
              <a:buChar char="•"/>
            </a:pPr>
            <a:r>
              <a:rPr lang="en-GB" sz="2400" dirty="0" smtClean="0"/>
              <a:t>In particular, Open Science and RRI rely on the responsible management and re-use of data both during and </a:t>
            </a:r>
            <a:r>
              <a:rPr lang="en-GB" sz="2400" i="1" dirty="0" smtClean="0"/>
              <a:t>after </a:t>
            </a:r>
            <a:r>
              <a:rPr lang="en-GB" sz="2400" dirty="0" smtClean="0"/>
              <a:t>the research process/involvement of researcher</a:t>
            </a:r>
          </a:p>
          <a:p>
            <a:pPr>
              <a:buFont typeface="Arial" panose="020B0604020202020204" pitchFamily="34" charset="0"/>
              <a:buChar char="•"/>
            </a:pPr>
            <a:r>
              <a:rPr lang="en-GB" sz="2400" dirty="0" smtClean="0"/>
              <a:t>Need to foster an understanding of responsible research and innovation that includes an awareness of how data moves beyond it’s point of creation and into new spaces of re-use</a:t>
            </a:r>
          </a:p>
          <a:p>
            <a:pPr>
              <a:buFont typeface="Arial" panose="020B0604020202020204" pitchFamily="34" charset="0"/>
              <a:buChar char="•"/>
            </a:pPr>
            <a:r>
              <a:rPr lang="en-GB" sz="2400" dirty="0" smtClean="0"/>
              <a:t>Need to have critical scrutiny of data and data infrastructures at all stages of research and post-research </a:t>
            </a:r>
            <a:endParaRPr lang="en-GB" sz="2400" dirty="0"/>
          </a:p>
        </p:txBody>
      </p:sp>
      <p:sp>
        <p:nvSpPr>
          <p:cNvPr id="4" name="Slide Number Placeholder 3"/>
          <p:cNvSpPr>
            <a:spLocks noGrp="1"/>
          </p:cNvSpPr>
          <p:nvPr>
            <p:ph type="sldNum" sz="quarter" idx="12"/>
          </p:nvPr>
        </p:nvSpPr>
        <p:spPr/>
        <p:txBody>
          <a:bodyPr/>
          <a:lstStyle/>
          <a:p>
            <a:fld id="{725AD31E-79E6-4C8C-A01C-2CF709925B7D}" type="slidenum">
              <a:rPr lang="en-GB" smtClean="0"/>
              <a:t>14</a:t>
            </a:fld>
            <a:endParaRPr lang="en-GB"/>
          </a:p>
        </p:txBody>
      </p:sp>
      <p:pic>
        <p:nvPicPr>
          <p:cNvPr id="5" name="Google Shape;67;p14"/>
          <p:cNvPicPr preferRelativeResize="0"/>
          <p:nvPr/>
        </p:nvPicPr>
        <p:blipFill>
          <a:blip r:embed="rId2">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37022405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10058400" cy="1404085"/>
          </a:xfrm>
        </p:spPr>
        <p:txBody>
          <a:bodyPr/>
          <a:lstStyle/>
          <a:p>
            <a:r>
              <a:rPr lang="en-GB" b="1" dirty="0" smtClean="0"/>
              <a:t>The Key Role of Data Stewards</a:t>
            </a:r>
            <a:endParaRPr lang="en-GB" b="1" dirty="0"/>
          </a:p>
        </p:txBody>
      </p:sp>
      <p:sp>
        <p:nvSpPr>
          <p:cNvPr id="3" name="Slide Number Placeholder 2"/>
          <p:cNvSpPr>
            <a:spLocks noGrp="1"/>
          </p:cNvSpPr>
          <p:nvPr>
            <p:ph type="sldNum" sz="quarter" idx="12"/>
          </p:nvPr>
        </p:nvSpPr>
        <p:spPr/>
        <p:txBody>
          <a:bodyPr/>
          <a:lstStyle/>
          <a:p>
            <a:fld id="{725AD31E-79E6-4C8C-A01C-2CF709925B7D}" type="slidenum">
              <a:rPr lang="en-GB" smtClean="0"/>
              <a:t>15</a:t>
            </a:fld>
            <a:endParaRPr lang="en-GB"/>
          </a:p>
        </p:txBody>
      </p:sp>
      <p:graphicFrame>
        <p:nvGraphicFramePr>
          <p:cNvPr id="4" name="Diagram 3"/>
          <p:cNvGraphicFramePr/>
          <p:nvPr>
            <p:extLst>
              <p:ext uri="{D42A27DB-BD31-4B8C-83A1-F6EECF244321}">
                <p14:modId xmlns:p14="http://schemas.microsoft.com/office/powerpoint/2010/main" val="3004781672"/>
              </p:ext>
            </p:extLst>
          </p:nvPr>
        </p:nvGraphicFramePr>
        <p:xfrm>
          <a:off x="-985530" y="1946364"/>
          <a:ext cx="7216513" cy="4270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5-Point Star 4"/>
          <p:cNvSpPr/>
          <p:nvPr/>
        </p:nvSpPr>
        <p:spPr>
          <a:xfrm>
            <a:off x="2302681" y="3866606"/>
            <a:ext cx="675650" cy="727174"/>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5055325" y="1946365"/>
            <a:ext cx="6792685" cy="4431983"/>
          </a:xfrm>
          <a:prstGeom prst="rect">
            <a:avLst/>
          </a:prstGeom>
          <a:noFill/>
        </p:spPr>
        <p:txBody>
          <a:bodyPr wrap="square" rtlCol="0">
            <a:spAutoFit/>
          </a:bodyPr>
          <a:lstStyle/>
          <a:p>
            <a:pPr marL="285750" indent="-285750">
              <a:buFont typeface="Arial" panose="020B0604020202020204" pitchFamily="34" charset="0"/>
              <a:buChar char="•"/>
            </a:pPr>
            <a:r>
              <a:rPr lang="en-GB" sz="2400" dirty="0" smtClean="0"/>
              <a:t>Data stewards are in a unique position to influence responsible research and innovation through their roles in institutions as:</a:t>
            </a:r>
          </a:p>
          <a:p>
            <a:pPr marL="742950" lvl="1" indent="-285750">
              <a:buFont typeface="Arial" panose="020B0604020202020204" pitchFamily="34" charset="0"/>
              <a:buChar char="•"/>
            </a:pPr>
            <a:r>
              <a:rPr lang="en-GB" sz="2400" dirty="0" smtClean="0"/>
              <a:t>champions of responsible conduct of research and Open Science amongst data curators</a:t>
            </a:r>
          </a:p>
          <a:p>
            <a:pPr marL="742950" lvl="1" indent="-285750">
              <a:buFont typeface="Arial" panose="020B0604020202020204" pitchFamily="34" charset="0"/>
              <a:buChar char="•"/>
            </a:pPr>
            <a:r>
              <a:rPr lang="en-GB" sz="2400" dirty="0"/>
              <a:t>d</a:t>
            </a:r>
            <a:r>
              <a:rPr lang="en-GB" sz="2400" dirty="0" smtClean="0"/>
              <a:t>evelopers and managers of institutional data management systems – controlling data </a:t>
            </a:r>
            <a:r>
              <a:rPr lang="en-GB" sz="2400" i="1" dirty="0" smtClean="0"/>
              <a:t>after </a:t>
            </a:r>
            <a:r>
              <a:rPr lang="en-GB" sz="2400" dirty="0" smtClean="0"/>
              <a:t>research projects finish</a:t>
            </a:r>
          </a:p>
          <a:p>
            <a:pPr marL="742950" lvl="1" indent="-285750">
              <a:buFont typeface="Arial" panose="020B0604020202020204" pitchFamily="34" charset="0"/>
              <a:buChar char="•"/>
            </a:pPr>
            <a:r>
              <a:rPr lang="en-GB" sz="2400" dirty="0"/>
              <a:t>i</a:t>
            </a:r>
            <a:r>
              <a:rPr lang="en-GB" sz="2400" dirty="0" smtClean="0"/>
              <a:t>ntegrators of institutional infrastructures into broader data ecosystems – enabling data to travel beyond institutions</a:t>
            </a:r>
          </a:p>
          <a:p>
            <a:r>
              <a:rPr lang="en-GB" dirty="0" smtClean="0"/>
              <a:t> </a:t>
            </a:r>
            <a:endParaRPr lang="en-GB" dirty="0"/>
          </a:p>
        </p:txBody>
      </p:sp>
      <p:pic>
        <p:nvPicPr>
          <p:cNvPr id="7" name="Google Shape;67;p14"/>
          <p:cNvPicPr preferRelativeResize="0"/>
          <p:nvPr/>
        </p:nvPicPr>
        <p:blipFill>
          <a:blip r:embed="rId7">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1426799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86603"/>
            <a:ext cx="10931434" cy="1450757"/>
          </a:xfrm>
        </p:spPr>
        <p:txBody>
          <a:bodyPr/>
          <a:lstStyle/>
          <a:p>
            <a:r>
              <a:rPr lang="en-GB" b="1" dirty="0" smtClean="0"/>
              <a:t>Data Stewards and RCR Ethics Considerations</a:t>
            </a:r>
            <a:endParaRPr lang="en-GB" b="1" dirty="0"/>
          </a:p>
        </p:txBody>
      </p:sp>
      <p:sp>
        <p:nvSpPr>
          <p:cNvPr id="3" name="Content Placeholder 2"/>
          <p:cNvSpPr>
            <a:spLocks noGrp="1"/>
          </p:cNvSpPr>
          <p:nvPr>
            <p:ph idx="1"/>
          </p:nvPr>
        </p:nvSpPr>
        <p:spPr>
          <a:xfrm>
            <a:off x="838200" y="1825624"/>
            <a:ext cx="10515600" cy="4731929"/>
          </a:xfrm>
        </p:spPr>
        <p:txBody>
          <a:bodyPr>
            <a:normAutofit/>
          </a:bodyPr>
          <a:lstStyle/>
          <a:p>
            <a:pPr>
              <a:buFont typeface="Arial" panose="020B0604020202020204" pitchFamily="34" charset="0"/>
              <a:buChar char="•"/>
            </a:pPr>
            <a:r>
              <a:rPr lang="en-GB" sz="2400" i="1" dirty="0" smtClean="0"/>
              <a:t>Open and Responsible Data Science Citizenship</a:t>
            </a:r>
            <a:r>
              <a:rPr lang="en-GB" sz="2400" dirty="0" smtClean="0"/>
              <a:t>: champions for researchers to be mindful of all decisions involving their research and data</a:t>
            </a:r>
          </a:p>
          <a:p>
            <a:pPr>
              <a:buFont typeface="Arial" panose="020B0604020202020204" pitchFamily="34" charset="0"/>
              <a:buChar char="•"/>
            </a:pPr>
            <a:r>
              <a:rPr lang="en-GB" sz="2400" dirty="0" smtClean="0"/>
              <a:t>Beyond poor research conduct/misconduct, researchers have daily decisions to make that can influence the responsibility of their research</a:t>
            </a:r>
          </a:p>
          <a:p>
            <a:pPr>
              <a:buFont typeface="Arial" panose="020B0604020202020204" pitchFamily="34" charset="0"/>
              <a:buChar char="•"/>
            </a:pPr>
            <a:r>
              <a:rPr lang="en-GB" sz="2400" dirty="0" smtClean="0"/>
              <a:t>“Micro decisions have macro consequences” </a:t>
            </a:r>
          </a:p>
          <a:p>
            <a:pPr lvl="1">
              <a:buFont typeface="Arial" panose="020B0604020202020204" pitchFamily="34" charset="0"/>
              <a:buChar char="•"/>
            </a:pPr>
            <a:r>
              <a:rPr lang="en-GB" sz="2400" dirty="0" smtClean="0"/>
              <a:t>Bias in data selection/algorithm design can lead to long-term harms</a:t>
            </a:r>
          </a:p>
          <a:p>
            <a:pPr lvl="1">
              <a:buFont typeface="Arial" panose="020B0604020202020204" pitchFamily="34" charset="0"/>
              <a:buChar char="•"/>
            </a:pPr>
            <a:r>
              <a:rPr lang="en-GB" sz="2400" dirty="0" smtClean="0"/>
              <a:t>Use of proprietary research tools (</a:t>
            </a:r>
            <a:r>
              <a:rPr lang="en-GB" sz="2400" dirty="0" err="1" smtClean="0"/>
              <a:t>ie</a:t>
            </a:r>
            <a:r>
              <a:rPr lang="en-GB" sz="2400" dirty="0" smtClean="0"/>
              <a:t>. Software) can influence transparency and re-usability</a:t>
            </a:r>
          </a:p>
          <a:p>
            <a:pPr lvl="1">
              <a:buFont typeface="Arial" panose="020B0604020202020204" pitchFamily="34" charset="0"/>
              <a:buChar char="•"/>
            </a:pPr>
            <a:r>
              <a:rPr lang="en-GB" sz="2400" dirty="0" smtClean="0"/>
              <a:t>Decisions about language of meta/data, selection of publication outlets can all influence access by communities of researchers and the public in resource scarce areas, non-English language environments or low-technical literacy communities</a:t>
            </a:r>
          </a:p>
          <a:p>
            <a:pPr lvl="1"/>
            <a:endParaRPr lang="en-GB" dirty="0" smtClean="0"/>
          </a:p>
        </p:txBody>
      </p:sp>
      <p:sp>
        <p:nvSpPr>
          <p:cNvPr id="4" name="Slide Number Placeholder 3"/>
          <p:cNvSpPr>
            <a:spLocks noGrp="1"/>
          </p:cNvSpPr>
          <p:nvPr>
            <p:ph type="sldNum" sz="quarter" idx="12"/>
          </p:nvPr>
        </p:nvSpPr>
        <p:spPr/>
        <p:txBody>
          <a:bodyPr/>
          <a:lstStyle/>
          <a:p>
            <a:fld id="{725AD31E-79E6-4C8C-A01C-2CF709925B7D}" type="slidenum">
              <a:rPr lang="en-GB" smtClean="0"/>
              <a:t>16</a:t>
            </a:fld>
            <a:endParaRPr lang="en-GB"/>
          </a:p>
        </p:txBody>
      </p:sp>
      <p:pic>
        <p:nvPicPr>
          <p:cNvPr id="5" name="Google Shape;67;p14"/>
          <p:cNvPicPr preferRelativeResize="0"/>
          <p:nvPr/>
        </p:nvPicPr>
        <p:blipFill>
          <a:blip r:embed="rId2">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35223321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3954" y="286603"/>
            <a:ext cx="11064240" cy="1450757"/>
          </a:xfrm>
        </p:spPr>
        <p:txBody>
          <a:bodyPr/>
          <a:lstStyle/>
          <a:p>
            <a:r>
              <a:rPr lang="en-GB" b="1" dirty="0"/>
              <a:t>Data Stewards and RCR Ethics Considerations</a:t>
            </a:r>
          </a:p>
        </p:txBody>
      </p:sp>
      <p:sp>
        <p:nvSpPr>
          <p:cNvPr id="3" name="Content Placeholder 2"/>
          <p:cNvSpPr>
            <a:spLocks noGrp="1"/>
          </p:cNvSpPr>
          <p:nvPr>
            <p:ph idx="1"/>
          </p:nvPr>
        </p:nvSpPr>
        <p:spPr>
          <a:xfrm>
            <a:off x="1097280" y="2168434"/>
            <a:ext cx="10058400" cy="3700660"/>
          </a:xfrm>
        </p:spPr>
        <p:txBody>
          <a:bodyPr>
            <a:normAutofit/>
          </a:bodyPr>
          <a:lstStyle/>
          <a:p>
            <a:pPr>
              <a:buFont typeface="Arial" panose="020B0604020202020204" pitchFamily="34" charset="0"/>
              <a:buChar char="•"/>
            </a:pPr>
            <a:r>
              <a:rPr lang="en-GB" sz="2400" dirty="0" smtClean="0"/>
              <a:t>Highlight that awareness of justice, inclusivity, responsibility and openness as key components of responsible data management practices</a:t>
            </a:r>
          </a:p>
          <a:p>
            <a:pPr>
              <a:buFont typeface="Arial" panose="020B0604020202020204" pitchFamily="34" charset="0"/>
              <a:buChar char="•"/>
            </a:pPr>
            <a:r>
              <a:rPr lang="en-GB" sz="2400" dirty="0" smtClean="0"/>
              <a:t>Work with researchers to develop data management plans that reflect these norms</a:t>
            </a:r>
          </a:p>
          <a:p>
            <a:pPr>
              <a:buFont typeface="Arial" panose="020B0604020202020204" pitchFamily="34" charset="0"/>
              <a:buChar char="•"/>
            </a:pPr>
            <a:r>
              <a:rPr lang="en-GB" sz="2400" dirty="0" smtClean="0"/>
              <a:t>Encourage regular revisits to data management plans to ensure that data management reflects changing project protocols</a:t>
            </a:r>
          </a:p>
          <a:p>
            <a:pPr>
              <a:buFont typeface="Arial" panose="020B0604020202020204" pitchFamily="34" charset="0"/>
              <a:buChar char="•"/>
            </a:pPr>
            <a:r>
              <a:rPr lang="en-GB" sz="2400" dirty="0" smtClean="0"/>
              <a:t>Provide an additional link in collaborative projects by connecting with data stewards in collaborating institutions</a:t>
            </a:r>
            <a:endParaRPr lang="en-GB" sz="2400" dirty="0"/>
          </a:p>
        </p:txBody>
      </p:sp>
      <p:sp>
        <p:nvSpPr>
          <p:cNvPr id="4" name="Slide Number Placeholder 3"/>
          <p:cNvSpPr>
            <a:spLocks noGrp="1"/>
          </p:cNvSpPr>
          <p:nvPr>
            <p:ph type="sldNum" sz="quarter" idx="12"/>
          </p:nvPr>
        </p:nvSpPr>
        <p:spPr/>
        <p:txBody>
          <a:bodyPr/>
          <a:lstStyle/>
          <a:p>
            <a:fld id="{725AD31E-79E6-4C8C-A01C-2CF709925B7D}" type="slidenum">
              <a:rPr lang="en-GB" smtClean="0"/>
              <a:t>17</a:t>
            </a:fld>
            <a:endParaRPr lang="en-GB"/>
          </a:p>
        </p:txBody>
      </p:sp>
      <p:pic>
        <p:nvPicPr>
          <p:cNvPr id="5" name="Google Shape;67;p14"/>
          <p:cNvPicPr preferRelativeResize="0"/>
          <p:nvPr/>
        </p:nvPicPr>
        <p:blipFill>
          <a:blip r:embed="rId2">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28486706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Data Stewards and Open Science Ethics</a:t>
            </a:r>
            <a:endParaRPr lang="en-GB" b="1" dirty="0"/>
          </a:p>
        </p:txBody>
      </p:sp>
      <p:sp>
        <p:nvSpPr>
          <p:cNvPr id="3" name="Content Placeholder 2"/>
          <p:cNvSpPr>
            <a:spLocks noGrp="1"/>
          </p:cNvSpPr>
          <p:nvPr>
            <p:ph idx="1"/>
          </p:nvPr>
        </p:nvSpPr>
        <p:spPr>
          <a:xfrm>
            <a:off x="838200" y="2011679"/>
            <a:ext cx="10515600" cy="4519749"/>
          </a:xfrm>
        </p:spPr>
        <p:txBody>
          <a:bodyPr>
            <a:normAutofit/>
          </a:bodyPr>
          <a:lstStyle/>
          <a:p>
            <a:pPr>
              <a:buFont typeface="Arial" panose="020B0604020202020204" pitchFamily="34" charset="0"/>
              <a:buChar char="•"/>
            </a:pPr>
            <a:r>
              <a:rPr lang="en-GB" dirty="0" smtClean="0"/>
              <a:t>The Open Science landscape is not equally open to all researchers. Some researchers are blocked from using Open Science resources due to infrastructure, language, geo-blocking </a:t>
            </a:r>
            <a:r>
              <a:rPr lang="en-GB" dirty="0" err="1" smtClean="0"/>
              <a:t>etc</a:t>
            </a:r>
            <a:endParaRPr lang="en-GB" dirty="0" smtClean="0"/>
          </a:p>
          <a:p>
            <a:pPr lvl="1">
              <a:buFont typeface="Arial" panose="020B0604020202020204" pitchFamily="34" charset="0"/>
              <a:buChar char="•"/>
            </a:pPr>
            <a:r>
              <a:rPr lang="en-GB" dirty="0" smtClean="0"/>
              <a:t>We need to be aware of how the tools we use influence accessibility of resources to other user communities (academic and societal)</a:t>
            </a:r>
          </a:p>
          <a:p>
            <a:pPr>
              <a:buFont typeface="Arial" panose="020B0604020202020204" pitchFamily="34" charset="0"/>
              <a:buChar char="•"/>
            </a:pPr>
            <a:r>
              <a:rPr lang="en-GB" dirty="0" smtClean="0"/>
              <a:t>FAIR data standards emphasise </a:t>
            </a:r>
            <a:r>
              <a:rPr lang="en-GB" i="1" dirty="0" smtClean="0"/>
              <a:t>findable, accessible, interoperable and re-usable </a:t>
            </a:r>
            <a:r>
              <a:rPr lang="en-GB" dirty="0" smtClean="0"/>
              <a:t>data. However, it is important to question </a:t>
            </a:r>
            <a:r>
              <a:rPr lang="en-GB" b="1" dirty="0" smtClean="0"/>
              <a:t>who</a:t>
            </a:r>
            <a:r>
              <a:rPr lang="en-GB" dirty="0" smtClean="0"/>
              <a:t> we are thinking about when we assess the FAIR-ness of our data</a:t>
            </a:r>
          </a:p>
          <a:p>
            <a:pPr lvl="1">
              <a:buFont typeface="Arial" panose="020B0604020202020204" pitchFamily="34" charset="0"/>
              <a:buChar char="•"/>
            </a:pPr>
            <a:r>
              <a:rPr lang="en-GB" dirty="0" smtClean="0"/>
              <a:t>Are we thinking about our colleagues in the same institution?</a:t>
            </a:r>
          </a:p>
          <a:p>
            <a:pPr lvl="1">
              <a:buFont typeface="Arial" panose="020B0604020202020204" pitchFamily="34" charset="0"/>
              <a:buChar char="•"/>
            </a:pPr>
            <a:r>
              <a:rPr lang="en-GB" dirty="0" smtClean="0"/>
              <a:t>Are we thinking about colleagues in the UK or another high-income country?</a:t>
            </a:r>
          </a:p>
          <a:p>
            <a:pPr lvl="1">
              <a:buFont typeface="Arial" panose="020B0604020202020204" pitchFamily="34" charset="0"/>
              <a:buChar char="•"/>
            </a:pPr>
            <a:r>
              <a:rPr lang="en-GB" dirty="0" smtClean="0"/>
              <a:t>Are we thinking about colleagues in low/middle-income countries with infrastructural challenges like low bandwidth?</a:t>
            </a:r>
          </a:p>
          <a:p>
            <a:pPr lvl="1">
              <a:buFont typeface="Arial" panose="020B0604020202020204" pitchFamily="34" charset="0"/>
              <a:buChar char="•"/>
            </a:pPr>
            <a:r>
              <a:rPr lang="en-GB" dirty="0" smtClean="0"/>
              <a:t>Are we thinking about non-research communities? If so, which ones?</a:t>
            </a:r>
          </a:p>
          <a:p>
            <a:pPr>
              <a:buFont typeface="Arial" panose="020B0604020202020204" pitchFamily="34" charset="0"/>
              <a:buChar char="•"/>
            </a:pPr>
            <a:r>
              <a:rPr lang="en-GB" dirty="0" smtClean="0"/>
              <a:t>It is important to remind ourselves that our frame of reference influences our data management choices and the systems we use</a:t>
            </a:r>
            <a:endParaRPr lang="en-GB" dirty="0"/>
          </a:p>
        </p:txBody>
      </p:sp>
      <p:sp>
        <p:nvSpPr>
          <p:cNvPr id="4" name="Slide Number Placeholder 3"/>
          <p:cNvSpPr>
            <a:spLocks noGrp="1"/>
          </p:cNvSpPr>
          <p:nvPr>
            <p:ph type="sldNum" sz="quarter" idx="12"/>
          </p:nvPr>
        </p:nvSpPr>
        <p:spPr/>
        <p:txBody>
          <a:bodyPr/>
          <a:lstStyle/>
          <a:p>
            <a:fld id="{725AD31E-79E6-4C8C-A01C-2CF709925B7D}" type="slidenum">
              <a:rPr lang="en-GB" smtClean="0"/>
              <a:t>18</a:t>
            </a:fld>
            <a:endParaRPr lang="en-GB"/>
          </a:p>
        </p:txBody>
      </p:sp>
      <p:pic>
        <p:nvPicPr>
          <p:cNvPr id="5" name="Google Shape;67;p14"/>
          <p:cNvPicPr preferRelativeResize="0"/>
          <p:nvPr/>
        </p:nvPicPr>
        <p:blipFill>
          <a:blip r:embed="rId2">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6364911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Data Stewards and Open Science Ethics</a:t>
            </a:r>
          </a:p>
        </p:txBody>
      </p:sp>
      <p:sp>
        <p:nvSpPr>
          <p:cNvPr id="3" name="Content Placeholder 2"/>
          <p:cNvSpPr>
            <a:spLocks noGrp="1"/>
          </p:cNvSpPr>
          <p:nvPr>
            <p:ph idx="1"/>
          </p:nvPr>
        </p:nvSpPr>
        <p:spPr>
          <a:xfrm>
            <a:off x="1097280" y="2129246"/>
            <a:ext cx="10058400" cy="3739848"/>
          </a:xfrm>
        </p:spPr>
        <p:txBody>
          <a:bodyPr>
            <a:normAutofit/>
          </a:bodyPr>
          <a:lstStyle/>
          <a:p>
            <a:pPr>
              <a:buFont typeface="Arial" panose="020B0604020202020204" pitchFamily="34" charset="0"/>
              <a:buChar char="•"/>
            </a:pPr>
            <a:r>
              <a:rPr lang="en-GB" sz="2400" dirty="0" smtClean="0"/>
              <a:t>Establish links with colleagues in different research/non-research institutions and test fit-for-purpose of data curation decisions</a:t>
            </a:r>
          </a:p>
          <a:p>
            <a:pPr>
              <a:buFont typeface="Arial" panose="020B0604020202020204" pitchFamily="34" charset="0"/>
              <a:buChar char="•"/>
            </a:pPr>
            <a:r>
              <a:rPr lang="en-GB" sz="2400" dirty="0" smtClean="0"/>
              <a:t>Strategically question whether new tools, platforms and curation practices contribute to global access. If not, what is the justification for using them?</a:t>
            </a:r>
          </a:p>
          <a:p>
            <a:pPr>
              <a:buFont typeface="Arial" panose="020B0604020202020204" pitchFamily="34" charset="0"/>
              <a:buChar char="•"/>
            </a:pPr>
            <a:r>
              <a:rPr lang="en-GB" sz="2400" dirty="0" smtClean="0"/>
              <a:t>Engage with researchers involved in public engagement work, international collaborations and those that work with governmental/non-governmental organizations to find out whether there are options that could facilitate meaningful data sharing and re-use to these communities</a:t>
            </a:r>
            <a:endParaRPr lang="en-GB" sz="2400" dirty="0"/>
          </a:p>
        </p:txBody>
      </p:sp>
      <p:sp>
        <p:nvSpPr>
          <p:cNvPr id="4" name="Slide Number Placeholder 3"/>
          <p:cNvSpPr>
            <a:spLocks noGrp="1"/>
          </p:cNvSpPr>
          <p:nvPr>
            <p:ph type="sldNum" sz="quarter" idx="12"/>
          </p:nvPr>
        </p:nvSpPr>
        <p:spPr/>
        <p:txBody>
          <a:bodyPr/>
          <a:lstStyle/>
          <a:p>
            <a:fld id="{725AD31E-79E6-4C8C-A01C-2CF709925B7D}" type="slidenum">
              <a:rPr lang="en-GB" smtClean="0"/>
              <a:t>19</a:t>
            </a:fld>
            <a:endParaRPr lang="en-GB"/>
          </a:p>
        </p:txBody>
      </p:sp>
      <p:pic>
        <p:nvPicPr>
          <p:cNvPr id="5" name="Google Shape;67;p14"/>
          <p:cNvPicPr preferRelativeResize="0"/>
          <p:nvPr/>
        </p:nvPicPr>
        <p:blipFill>
          <a:blip r:embed="rId2">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41810355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Outline</a:t>
            </a:r>
            <a:endParaRPr lang="en-GB" b="1" dirty="0"/>
          </a:p>
        </p:txBody>
      </p:sp>
      <p:sp>
        <p:nvSpPr>
          <p:cNvPr id="3" name="Content Placeholder 2"/>
          <p:cNvSpPr>
            <a:spLocks noGrp="1"/>
          </p:cNvSpPr>
          <p:nvPr>
            <p:ph idx="1"/>
          </p:nvPr>
        </p:nvSpPr>
        <p:spPr>
          <a:xfrm>
            <a:off x="1097280" y="2090056"/>
            <a:ext cx="10058400" cy="3779037"/>
          </a:xfrm>
        </p:spPr>
        <p:txBody>
          <a:bodyPr>
            <a:normAutofit/>
          </a:bodyPr>
          <a:lstStyle/>
          <a:p>
            <a:pPr>
              <a:buFont typeface="Arial" panose="020B0604020202020204" pitchFamily="34" charset="0"/>
              <a:buChar char="•"/>
            </a:pPr>
            <a:r>
              <a:rPr lang="en-GB" sz="2800" dirty="0" smtClean="0"/>
              <a:t>Elements of responsible research ecosystems</a:t>
            </a:r>
          </a:p>
          <a:p>
            <a:pPr lvl="1">
              <a:buFont typeface="Arial" panose="020B0604020202020204" pitchFamily="34" charset="0"/>
              <a:buChar char="•"/>
            </a:pPr>
            <a:r>
              <a:rPr lang="en-GB" sz="2800" dirty="0" smtClean="0"/>
              <a:t>Responsible Conduct of Research (RCR)</a:t>
            </a:r>
          </a:p>
          <a:p>
            <a:pPr lvl="1">
              <a:buFont typeface="Arial" panose="020B0604020202020204" pitchFamily="34" charset="0"/>
              <a:buChar char="•"/>
            </a:pPr>
            <a:r>
              <a:rPr lang="en-GB" sz="2800" dirty="0" smtClean="0"/>
              <a:t>Open Science</a:t>
            </a:r>
          </a:p>
          <a:p>
            <a:pPr lvl="1">
              <a:buFont typeface="Arial" panose="020B0604020202020204" pitchFamily="34" charset="0"/>
              <a:buChar char="•"/>
            </a:pPr>
            <a:r>
              <a:rPr lang="en-GB" sz="2800" dirty="0" smtClean="0"/>
              <a:t>Responsible Research and Innovation (RRI)</a:t>
            </a:r>
          </a:p>
          <a:p>
            <a:pPr>
              <a:buFont typeface="Arial" panose="020B0604020202020204" pitchFamily="34" charset="0"/>
              <a:buChar char="•"/>
            </a:pPr>
            <a:r>
              <a:rPr lang="en-GB" sz="2800" dirty="0" smtClean="0"/>
              <a:t>RCR, Open Science, RRI and data</a:t>
            </a:r>
          </a:p>
          <a:p>
            <a:pPr>
              <a:buFont typeface="Arial" panose="020B0604020202020204" pitchFamily="34" charset="0"/>
              <a:buChar char="•"/>
            </a:pPr>
            <a:r>
              <a:rPr lang="en-GB" sz="2800" dirty="0" smtClean="0"/>
              <a:t>Roles for data stewards in responsible research ecosystems</a:t>
            </a:r>
          </a:p>
        </p:txBody>
      </p:sp>
      <p:sp>
        <p:nvSpPr>
          <p:cNvPr id="4" name="Slide Number Placeholder 3"/>
          <p:cNvSpPr>
            <a:spLocks noGrp="1"/>
          </p:cNvSpPr>
          <p:nvPr>
            <p:ph type="sldNum" sz="quarter" idx="12"/>
          </p:nvPr>
        </p:nvSpPr>
        <p:spPr/>
        <p:txBody>
          <a:bodyPr/>
          <a:lstStyle/>
          <a:p>
            <a:fld id="{725AD31E-79E6-4C8C-A01C-2CF709925B7D}" type="slidenum">
              <a:rPr lang="en-GB" smtClean="0"/>
              <a:t>2</a:t>
            </a:fld>
            <a:endParaRPr lang="en-GB"/>
          </a:p>
        </p:txBody>
      </p:sp>
      <p:pic>
        <p:nvPicPr>
          <p:cNvPr id="5" name="Google Shape;67;p14"/>
          <p:cNvPicPr preferRelativeResize="0"/>
          <p:nvPr/>
        </p:nvPicPr>
        <p:blipFill>
          <a:blip r:embed="rId2">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23286200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Data Stewards and RRI Ethics</a:t>
            </a:r>
            <a:endParaRPr lang="en-GB" b="1" dirty="0"/>
          </a:p>
        </p:txBody>
      </p:sp>
      <p:sp>
        <p:nvSpPr>
          <p:cNvPr id="3" name="Content Placeholder 2"/>
          <p:cNvSpPr>
            <a:spLocks noGrp="1"/>
          </p:cNvSpPr>
          <p:nvPr>
            <p:ph idx="1"/>
          </p:nvPr>
        </p:nvSpPr>
        <p:spPr>
          <a:xfrm>
            <a:off x="1097280" y="2086892"/>
            <a:ext cx="6048103" cy="4023360"/>
          </a:xfrm>
        </p:spPr>
        <p:txBody>
          <a:bodyPr>
            <a:normAutofit lnSpcReduction="10000"/>
          </a:bodyPr>
          <a:lstStyle/>
          <a:p>
            <a:pPr>
              <a:buFont typeface="Arial" panose="020B0604020202020204" pitchFamily="34" charset="0"/>
              <a:buChar char="•"/>
            </a:pPr>
            <a:r>
              <a:rPr lang="en-GB" sz="2400" dirty="0" smtClean="0"/>
              <a:t>The integration of research data into innovation projects provides a useful opportunity to scrutinize the intended outcomes of the innovation process</a:t>
            </a:r>
          </a:p>
          <a:p>
            <a:pPr>
              <a:buFont typeface="Arial" panose="020B0604020202020204" pitchFamily="34" charset="0"/>
              <a:buChar char="•"/>
            </a:pPr>
            <a:r>
              <a:rPr lang="en-GB" sz="2400" dirty="0" smtClean="0"/>
              <a:t>The </a:t>
            </a:r>
            <a:r>
              <a:rPr lang="en-GB" sz="2400" dirty="0"/>
              <a:t>social consequences of a technology </a:t>
            </a:r>
            <a:r>
              <a:rPr lang="en-GB" sz="2400" dirty="0" smtClean="0"/>
              <a:t>are difficult to predict </a:t>
            </a:r>
            <a:r>
              <a:rPr lang="en-GB" sz="2400" dirty="0"/>
              <a:t>early in the life of the technology. </a:t>
            </a:r>
            <a:r>
              <a:rPr lang="en-GB" sz="2400" dirty="0" smtClean="0"/>
              <a:t>Nonetheless, without any precaution on the part of the innovators, by </a:t>
            </a:r>
            <a:r>
              <a:rPr lang="en-GB" sz="2400" dirty="0"/>
              <a:t>the time undesirable consequences are </a:t>
            </a:r>
            <a:r>
              <a:rPr lang="en-GB" sz="2400" dirty="0" smtClean="0"/>
              <a:t>discovered the </a:t>
            </a:r>
            <a:r>
              <a:rPr lang="en-GB" sz="2400" dirty="0"/>
              <a:t>technology is so much part of the whole economics and social fabric that its control is extremely difficult. </a:t>
            </a:r>
          </a:p>
        </p:txBody>
      </p:sp>
      <p:sp>
        <p:nvSpPr>
          <p:cNvPr id="4" name="Slide Number Placeholder 3"/>
          <p:cNvSpPr>
            <a:spLocks noGrp="1"/>
          </p:cNvSpPr>
          <p:nvPr>
            <p:ph type="sldNum" sz="quarter" idx="12"/>
          </p:nvPr>
        </p:nvSpPr>
        <p:spPr/>
        <p:txBody>
          <a:bodyPr/>
          <a:lstStyle/>
          <a:p>
            <a:fld id="{725AD31E-79E6-4C8C-A01C-2CF709925B7D}" type="slidenum">
              <a:rPr lang="en-GB" smtClean="0"/>
              <a:t>20</a:t>
            </a:fld>
            <a:endParaRPr lang="en-GB"/>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7091" y="2210751"/>
            <a:ext cx="3786733" cy="3530005"/>
          </a:xfrm>
          <a:prstGeom prst="rect">
            <a:avLst/>
          </a:prstGeom>
        </p:spPr>
      </p:pic>
      <p:pic>
        <p:nvPicPr>
          <p:cNvPr id="6" name="Google Shape;67;p14"/>
          <p:cNvPicPr preferRelativeResize="0"/>
          <p:nvPr/>
        </p:nvPicPr>
        <p:blipFill>
          <a:blip r:embed="rId3">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661612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Data Stewards and RRI Ethics</a:t>
            </a:r>
          </a:p>
        </p:txBody>
      </p:sp>
      <p:sp>
        <p:nvSpPr>
          <p:cNvPr id="3" name="Content Placeholder 2"/>
          <p:cNvSpPr>
            <a:spLocks noGrp="1"/>
          </p:cNvSpPr>
          <p:nvPr>
            <p:ph idx="1"/>
          </p:nvPr>
        </p:nvSpPr>
        <p:spPr>
          <a:xfrm>
            <a:off x="1097280" y="2259874"/>
            <a:ext cx="10058400" cy="3609220"/>
          </a:xfrm>
        </p:spPr>
        <p:txBody>
          <a:bodyPr>
            <a:normAutofit/>
          </a:bodyPr>
          <a:lstStyle/>
          <a:p>
            <a:pPr>
              <a:buFont typeface="Arial" panose="020B0604020202020204" pitchFamily="34" charset="0"/>
              <a:buChar char="•"/>
            </a:pPr>
            <a:r>
              <a:rPr lang="en-GB" sz="2400" dirty="0" smtClean="0"/>
              <a:t>Monitor data re-use from institutional repositories</a:t>
            </a:r>
          </a:p>
          <a:p>
            <a:pPr>
              <a:buFont typeface="Arial" panose="020B0604020202020204" pitchFamily="34" charset="0"/>
              <a:buChar char="•"/>
            </a:pPr>
            <a:r>
              <a:rPr lang="en-GB" sz="2400" dirty="0" smtClean="0"/>
              <a:t>Engage with innovators within institution to discuss RRI and data management</a:t>
            </a:r>
          </a:p>
          <a:p>
            <a:pPr>
              <a:buFont typeface="Arial" panose="020B0604020202020204" pitchFamily="34" charset="0"/>
              <a:buChar char="•"/>
            </a:pPr>
            <a:r>
              <a:rPr lang="en-GB" sz="2400" dirty="0" smtClean="0"/>
              <a:t>Ensure that the curation of institutional data supports RRI areas such as gender and language inclusivity</a:t>
            </a:r>
            <a:endParaRPr lang="en-GB" sz="2400" dirty="0"/>
          </a:p>
        </p:txBody>
      </p:sp>
      <p:sp>
        <p:nvSpPr>
          <p:cNvPr id="4" name="Slide Number Placeholder 3"/>
          <p:cNvSpPr>
            <a:spLocks noGrp="1"/>
          </p:cNvSpPr>
          <p:nvPr>
            <p:ph type="sldNum" sz="quarter" idx="12"/>
          </p:nvPr>
        </p:nvSpPr>
        <p:spPr/>
        <p:txBody>
          <a:bodyPr/>
          <a:lstStyle/>
          <a:p>
            <a:fld id="{725AD31E-79E6-4C8C-A01C-2CF709925B7D}" type="slidenum">
              <a:rPr lang="en-GB" smtClean="0"/>
              <a:t>21</a:t>
            </a:fld>
            <a:endParaRPr lang="en-GB"/>
          </a:p>
        </p:txBody>
      </p:sp>
      <p:pic>
        <p:nvPicPr>
          <p:cNvPr id="5" name="Google Shape;67;p14"/>
          <p:cNvPicPr preferRelativeResize="0"/>
          <p:nvPr/>
        </p:nvPicPr>
        <p:blipFill>
          <a:blip r:embed="rId2">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18740443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Summary: Data Stewards and Ethics</a:t>
            </a:r>
            <a:endParaRPr lang="en-GB" b="1" dirty="0"/>
          </a:p>
        </p:txBody>
      </p:sp>
      <p:sp>
        <p:nvSpPr>
          <p:cNvPr id="4" name="Slide Number Placeholder 3"/>
          <p:cNvSpPr>
            <a:spLocks noGrp="1"/>
          </p:cNvSpPr>
          <p:nvPr>
            <p:ph type="sldNum" sz="quarter" idx="12"/>
          </p:nvPr>
        </p:nvSpPr>
        <p:spPr/>
        <p:txBody>
          <a:bodyPr/>
          <a:lstStyle/>
          <a:p>
            <a:fld id="{725AD31E-79E6-4C8C-A01C-2CF709925B7D}" type="slidenum">
              <a:rPr lang="en-GB" smtClean="0"/>
              <a:t>22</a:t>
            </a:fld>
            <a:endParaRPr lang="en-GB"/>
          </a:p>
        </p:txBody>
      </p:sp>
      <p:graphicFrame>
        <p:nvGraphicFramePr>
          <p:cNvPr id="5" name="Diagram 4"/>
          <p:cNvGraphicFramePr/>
          <p:nvPr>
            <p:extLst>
              <p:ext uri="{D42A27DB-BD31-4B8C-83A1-F6EECF244321}">
                <p14:modId xmlns:p14="http://schemas.microsoft.com/office/powerpoint/2010/main" val="1687071873"/>
              </p:ext>
            </p:extLst>
          </p:nvPr>
        </p:nvGraphicFramePr>
        <p:xfrm>
          <a:off x="2651760" y="1841864"/>
          <a:ext cx="7508240" cy="44009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90565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Thank You</a:t>
            </a:r>
            <a:endParaRPr lang="en-GB" b="1" dirty="0"/>
          </a:p>
        </p:txBody>
      </p:sp>
      <p:sp>
        <p:nvSpPr>
          <p:cNvPr id="3" name="Content Placeholder 2"/>
          <p:cNvSpPr>
            <a:spLocks noGrp="1"/>
          </p:cNvSpPr>
          <p:nvPr>
            <p:ph idx="1"/>
          </p:nvPr>
        </p:nvSpPr>
        <p:spPr>
          <a:xfrm>
            <a:off x="1097280" y="2116182"/>
            <a:ext cx="10058400" cy="3752911"/>
          </a:xfrm>
        </p:spPr>
        <p:txBody>
          <a:bodyPr/>
          <a:lstStyle/>
          <a:p>
            <a:r>
              <a:rPr lang="en-GB" dirty="0" smtClean="0"/>
              <a:t>If you have any further questions please reach out to me via Twitter at @</a:t>
            </a:r>
            <a:r>
              <a:rPr lang="en-GB" dirty="0" err="1" smtClean="0"/>
              <a:t>loubezuidenhout</a:t>
            </a:r>
            <a:endParaRPr lang="en-GB" dirty="0"/>
          </a:p>
        </p:txBody>
      </p:sp>
      <p:sp>
        <p:nvSpPr>
          <p:cNvPr id="4" name="Slide Number Placeholder 3"/>
          <p:cNvSpPr>
            <a:spLocks noGrp="1"/>
          </p:cNvSpPr>
          <p:nvPr>
            <p:ph type="sldNum" sz="quarter" idx="12"/>
          </p:nvPr>
        </p:nvSpPr>
        <p:spPr/>
        <p:txBody>
          <a:bodyPr/>
          <a:lstStyle/>
          <a:p>
            <a:fld id="{725AD31E-79E6-4C8C-A01C-2CF709925B7D}" type="slidenum">
              <a:rPr lang="en-GB" smtClean="0"/>
              <a:t>23</a:t>
            </a:fld>
            <a:endParaRPr lang="en-GB"/>
          </a:p>
        </p:txBody>
      </p:sp>
      <p:pic>
        <p:nvPicPr>
          <p:cNvPr id="5" name="Picture 2">
            <a:extLst>
              <a:ext uri="{FF2B5EF4-FFF2-40B4-BE49-F238E27FC236}">
                <a16:creationId xmlns:a16="http://schemas.microsoft.com/office/drawing/2014/main" id="{3188C3A4-070A-7948-8A32-CDFCC5127BD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97280" y="4793712"/>
            <a:ext cx="5330818" cy="11717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0365" y="4696588"/>
            <a:ext cx="4425315" cy="1366037"/>
          </a:xfrm>
          <a:prstGeom prst="rect">
            <a:avLst/>
          </a:prstGeom>
        </p:spPr>
      </p:pic>
      <p:pic>
        <p:nvPicPr>
          <p:cNvPr id="7" name="Google Shape;67;p14"/>
          <p:cNvPicPr preferRelativeResize="0"/>
          <p:nvPr/>
        </p:nvPicPr>
        <p:blipFill>
          <a:blip r:embed="rId4">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579661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1353801" cy="1325563"/>
          </a:xfrm>
        </p:spPr>
        <p:txBody>
          <a:bodyPr>
            <a:normAutofit fontScale="90000"/>
          </a:bodyPr>
          <a:lstStyle/>
          <a:p>
            <a:r>
              <a:rPr lang="en-GB" b="1" dirty="0" smtClean="0"/>
              <a:t>Responsible Research and Innovation Ecosystems</a:t>
            </a:r>
            <a:endParaRPr lang="en-GB" b="1" dirty="0"/>
          </a:p>
        </p:txBody>
      </p:sp>
      <p:sp>
        <p:nvSpPr>
          <p:cNvPr id="3" name="Content Placeholder 2"/>
          <p:cNvSpPr>
            <a:spLocks noGrp="1"/>
          </p:cNvSpPr>
          <p:nvPr>
            <p:ph idx="1"/>
          </p:nvPr>
        </p:nvSpPr>
        <p:spPr>
          <a:xfrm>
            <a:off x="1097280" y="1845733"/>
            <a:ext cx="10058400" cy="4319935"/>
          </a:xfrm>
        </p:spPr>
        <p:txBody>
          <a:bodyPr>
            <a:normAutofit/>
          </a:bodyPr>
          <a:lstStyle/>
          <a:p>
            <a:pPr>
              <a:buFont typeface="Arial" panose="020B0604020202020204" pitchFamily="34" charset="0"/>
              <a:buChar char="•"/>
            </a:pPr>
            <a:r>
              <a:rPr lang="en-GB" dirty="0" smtClean="0"/>
              <a:t>Responsible research is not just about producing high quality data</a:t>
            </a:r>
          </a:p>
          <a:p>
            <a:pPr>
              <a:buFont typeface="Arial" panose="020B0604020202020204" pitchFamily="34" charset="0"/>
              <a:buChar char="•"/>
            </a:pPr>
            <a:r>
              <a:rPr lang="en-GB" dirty="0" smtClean="0"/>
              <a:t>Responsible research should be responsive to societal needs and avoid causing physical, social or environmental harm</a:t>
            </a:r>
          </a:p>
          <a:p>
            <a:pPr>
              <a:buFont typeface="Arial" panose="020B0604020202020204" pitchFamily="34" charset="0"/>
              <a:buChar char="•"/>
            </a:pPr>
            <a:r>
              <a:rPr lang="en-GB" dirty="0" smtClean="0"/>
              <a:t>As research is largely publicly funded, research should also responsibly manage the resources it is allocated to ensure the best return on these investment</a:t>
            </a:r>
          </a:p>
          <a:p>
            <a:pPr>
              <a:buFont typeface="Arial" panose="020B0604020202020204" pitchFamily="34" charset="0"/>
              <a:buChar char="•"/>
            </a:pPr>
            <a:r>
              <a:rPr lang="en-GB" dirty="0" smtClean="0"/>
              <a:t>Responsible research is not only a personal endeavour, it is a community activity and the needs of the global research community should also be taken into account</a:t>
            </a:r>
          </a:p>
          <a:p>
            <a:pPr>
              <a:buFont typeface="Arial" panose="020B0604020202020204" pitchFamily="34" charset="0"/>
              <a:buChar char="•"/>
            </a:pPr>
            <a:endParaRPr lang="en-GB" dirty="0"/>
          </a:p>
          <a:p>
            <a:pPr>
              <a:buFont typeface="Arial" panose="020B0604020202020204" pitchFamily="34" charset="0"/>
              <a:buChar char="•"/>
            </a:pPr>
            <a:r>
              <a:rPr lang="en-GB" dirty="0" smtClean="0"/>
              <a:t>In order to achieve a responsible research and innovation ecosystem, researchers need to work with their institution, and within national and international systems </a:t>
            </a:r>
          </a:p>
          <a:p>
            <a:pPr>
              <a:buFont typeface="Arial" panose="020B0604020202020204" pitchFamily="34" charset="0"/>
              <a:buChar char="•"/>
            </a:pPr>
            <a:r>
              <a:rPr lang="en-GB" dirty="0" smtClean="0"/>
              <a:t>Responsible research and innovation is a </a:t>
            </a:r>
            <a:r>
              <a:rPr lang="en-GB" i="1" dirty="0" smtClean="0"/>
              <a:t>communal endeavour</a:t>
            </a:r>
            <a:endParaRPr lang="en-GB" i="1" dirty="0"/>
          </a:p>
        </p:txBody>
      </p:sp>
      <p:sp>
        <p:nvSpPr>
          <p:cNvPr id="4" name="Slide Number Placeholder 3"/>
          <p:cNvSpPr>
            <a:spLocks noGrp="1"/>
          </p:cNvSpPr>
          <p:nvPr>
            <p:ph type="sldNum" sz="quarter" idx="12"/>
          </p:nvPr>
        </p:nvSpPr>
        <p:spPr/>
        <p:txBody>
          <a:bodyPr/>
          <a:lstStyle/>
          <a:p>
            <a:fld id="{725AD31E-79E6-4C8C-A01C-2CF709925B7D}" type="slidenum">
              <a:rPr lang="en-GB" smtClean="0"/>
              <a:t>3</a:t>
            </a:fld>
            <a:endParaRPr lang="en-GB"/>
          </a:p>
        </p:txBody>
      </p:sp>
      <p:pic>
        <p:nvPicPr>
          <p:cNvPr id="5" name="Google Shape;67;p14"/>
          <p:cNvPicPr preferRelativeResize="0"/>
          <p:nvPr/>
        </p:nvPicPr>
        <p:blipFill>
          <a:blip r:embed="rId2">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3389652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79" y="286603"/>
            <a:ext cx="10437223" cy="1450757"/>
          </a:xfrm>
        </p:spPr>
        <p:txBody>
          <a:bodyPr/>
          <a:lstStyle/>
          <a:p>
            <a:r>
              <a:rPr lang="en-GB" b="1" dirty="0" smtClean="0"/>
              <a:t>Guiding Principles of Responsible Research</a:t>
            </a:r>
            <a:endParaRPr lang="en-GB" b="1" dirty="0"/>
          </a:p>
        </p:txBody>
      </p:sp>
      <p:sp>
        <p:nvSpPr>
          <p:cNvPr id="3" name="Content Placeholder 2"/>
          <p:cNvSpPr>
            <a:spLocks noGrp="1"/>
          </p:cNvSpPr>
          <p:nvPr>
            <p:ph idx="1"/>
          </p:nvPr>
        </p:nvSpPr>
        <p:spPr>
          <a:xfrm>
            <a:off x="1097280" y="2086892"/>
            <a:ext cx="10058400" cy="4023360"/>
          </a:xfrm>
        </p:spPr>
        <p:txBody>
          <a:bodyPr>
            <a:noAutofit/>
          </a:bodyPr>
          <a:lstStyle/>
          <a:p>
            <a:pPr>
              <a:buFont typeface="Arial" panose="020B0604020202020204" pitchFamily="34" charset="0"/>
              <a:buChar char="•"/>
            </a:pPr>
            <a:r>
              <a:rPr lang="en-GB" sz="2400" dirty="0" smtClean="0"/>
              <a:t>Key norms:</a:t>
            </a:r>
          </a:p>
          <a:p>
            <a:pPr lvl="1">
              <a:buFont typeface="Arial" panose="020B0604020202020204" pitchFamily="34" charset="0"/>
              <a:buChar char="•"/>
            </a:pPr>
            <a:r>
              <a:rPr lang="en-GB" sz="2400" dirty="0" smtClean="0"/>
              <a:t>Beneficence (research should positively contribute benefits/good to society)</a:t>
            </a:r>
          </a:p>
          <a:p>
            <a:pPr lvl="1">
              <a:buFont typeface="Arial" panose="020B0604020202020204" pitchFamily="34" charset="0"/>
              <a:buChar char="•"/>
            </a:pPr>
            <a:r>
              <a:rPr lang="en-GB" sz="2400" dirty="0" smtClean="0"/>
              <a:t>Non-maleficence (research should not cause harm)</a:t>
            </a:r>
          </a:p>
          <a:p>
            <a:pPr lvl="1">
              <a:buFont typeface="Arial" panose="020B0604020202020204" pitchFamily="34" charset="0"/>
              <a:buChar char="•"/>
            </a:pPr>
            <a:r>
              <a:rPr lang="en-GB" sz="2400" dirty="0" smtClean="0"/>
              <a:t>Dignity (research and research environments should support the dignity of individuals) </a:t>
            </a:r>
          </a:p>
          <a:p>
            <a:pPr lvl="1">
              <a:buFont typeface="Arial" panose="020B0604020202020204" pitchFamily="34" charset="0"/>
              <a:buChar char="•"/>
            </a:pPr>
            <a:r>
              <a:rPr lang="en-GB" sz="2400" dirty="0" smtClean="0"/>
              <a:t>Justice (research should contribute to making the world more just)</a:t>
            </a:r>
          </a:p>
          <a:p>
            <a:pPr>
              <a:buFont typeface="Arial" panose="020B0604020202020204" pitchFamily="34" charset="0"/>
              <a:buChar char="•"/>
            </a:pPr>
            <a:r>
              <a:rPr lang="en-GB" sz="2400" dirty="0" smtClean="0"/>
              <a:t>Key values:</a:t>
            </a:r>
          </a:p>
          <a:p>
            <a:pPr lvl="1">
              <a:buFont typeface="Arial" panose="020B0604020202020204" pitchFamily="34" charset="0"/>
              <a:buChar char="•"/>
            </a:pPr>
            <a:r>
              <a:rPr lang="en-GB" sz="2400" dirty="0" smtClean="0"/>
              <a:t>Openness</a:t>
            </a:r>
          </a:p>
          <a:p>
            <a:pPr lvl="1">
              <a:buFont typeface="Arial" panose="020B0604020202020204" pitchFamily="34" charset="0"/>
              <a:buChar char="•"/>
            </a:pPr>
            <a:r>
              <a:rPr lang="en-GB" sz="2400" dirty="0" smtClean="0"/>
              <a:t>Transparency</a:t>
            </a:r>
          </a:p>
          <a:p>
            <a:pPr lvl="1">
              <a:buFont typeface="Arial" panose="020B0604020202020204" pitchFamily="34" charset="0"/>
              <a:buChar char="•"/>
            </a:pPr>
            <a:r>
              <a:rPr lang="en-GB" sz="2400" dirty="0" smtClean="0"/>
              <a:t>Reproducibility </a:t>
            </a:r>
            <a:endParaRPr lang="en-GB" sz="2400" dirty="0"/>
          </a:p>
        </p:txBody>
      </p:sp>
      <p:sp>
        <p:nvSpPr>
          <p:cNvPr id="4" name="Slide Number Placeholder 3"/>
          <p:cNvSpPr>
            <a:spLocks noGrp="1"/>
          </p:cNvSpPr>
          <p:nvPr>
            <p:ph type="sldNum" sz="quarter" idx="12"/>
          </p:nvPr>
        </p:nvSpPr>
        <p:spPr/>
        <p:txBody>
          <a:bodyPr/>
          <a:lstStyle/>
          <a:p>
            <a:fld id="{725AD31E-79E6-4C8C-A01C-2CF709925B7D}" type="slidenum">
              <a:rPr lang="en-GB" smtClean="0"/>
              <a:t>4</a:t>
            </a:fld>
            <a:endParaRPr lang="en-GB"/>
          </a:p>
        </p:txBody>
      </p:sp>
      <p:pic>
        <p:nvPicPr>
          <p:cNvPr id="5" name="Google Shape;67;p14"/>
          <p:cNvPicPr preferRelativeResize="0"/>
          <p:nvPr/>
        </p:nvPicPr>
        <p:blipFill>
          <a:blip r:embed="rId2">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38996034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3 Key Frameworks of Responsibility</a:t>
            </a:r>
            <a:endParaRPr lang="en-GB" b="1" dirty="0"/>
          </a:p>
        </p:txBody>
      </p:sp>
      <p:sp>
        <p:nvSpPr>
          <p:cNvPr id="3" name="Content Placeholder 2"/>
          <p:cNvSpPr>
            <a:spLocks noGrp="1"/>
          </p:cNvSpPr>
          <p:nvPr>
            <p:ph idx="1"/>
          </p:nvPr>
        </p:nvSpPr>
        <p:spPr>
          <a:xfrm>
            <a:off x="1097280" y="2103120"/>
            <a:ext cx="10058400" cy="3765974"/>
          </a:xfrm>
        </p:spPr>
        <p:txBody>
          <a:bodyPr>
            <a:normAutofit/>
          </a:bodyPr>
          <a:lstStyle/>
          <a:p>
            <a:pPr marL="457200" indent="-457200">
              <a:buFont typeface="+mj-lt"/>
              <a:buAutoNum type="arabicPeriod"/>
            </a:pPr>
            <a:r>
              <a:rPr lang="en-GB" sz="2400" dirty="0" smtClean="0"/>
              <a:t>Responsible Conduct of Research: outlines expectations made of individuals and institutions to ensure beneficial research and research environments that avoid harm</a:t>
            </a:r>
          </a:p>
          <a:p>
            <a:pPr marL="457200" indent="-457200">
              <a:buFont typeface="+mj-lt"/>
              <a:buAutoNum type="arabicPeriod"/>
            </a:pPr>
            <a:r>
              <a:rPr lang="en-GB" sz="2400" dirty="0" smtClean="0"/>
              <a:t>Open Science: outlines the responsibilities towards sharing research outputs. </a:t>
            </a:r>
            <a:r>
              <a:rPr lang="en-GB" sz="2400" dirty="0" smtClean="0"/>
              <a:t>Foregrounds </a:t>
            </a:r>
            <a:r>
              <a:rPr lang="en-GB" sz="2400" dirty="0" smtClean="0"/>
              <a:t>research outputs as a global resource that should be shared equitably</a:t>
            </a:r>
          </a:p>
          <a:p>
            <a:pPr marL="457200" indent="-457200">
              <a:buFont typeface="+mj-lt"/>
              <a:buAutoNum type="arabicPeriod"/>
            </a:pPr>
            <a:r>
              <a:rPr lang="en-GB" sz="2400" dirty="0" smtClean="0"/>
              <a:t>Responsible Research and Innovation: foregrounds anticipatory practices that can ensure that research can positively influence society as it transitions into innovation and societal applications</a:t>
            </a:r>
            <a:endParaRPr lang="en-GB" sz="2400" dirty="0"/>
          </a:p>
        </p:txBody>
      </p:sp>
      <p:sp>
        <p:nvSpPr>
          <p:cNvPr id="4" name="Slide Number Placeholder 3"/>
          <p:cNvSpPr>
            <a:spLocks noGrp="1"/>
          </p:cNvSpPr>
          <p:nvPr>
            <p:ph type="sldNum" sz="quarter" idx="12"/>
          </p:nvPr>
        </p:nvSpPr>
        <p:spPr/>
        <p:txBody>
          <a:bodyPr/>
          <a:lstStyle/>
          <a:p>
            <a:fld id="{725AD31E-79E6-4C8C-A01C-2CF709925B7D}" type="slidenum">
              <a:rPr lang="en-GB" smtClean="0"/>
              <a:t>5</a:t>
            </a:fld>
            <a:endParaRPr lang="en-GB"/>
          </a:p>
        </p:txBody>
      </p:sp>
    </p:spTree>
    <p:extLst>
      <p:ext uri="{BB962C8B-B14F-4D97-AF65-F5344CB8AC3E}">
        <p14:creationId xmlns:p14="http://schemas.microsoft.com/office/powerpoint/2010/main" val="896902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Responsible Conduct of Research</a:t>
            </a:r>
            <a:endParaRPr lang="en-GB" b="1" dirty="0"/>
          </a:p>
        </p:txBody>
      </p:sp>
      <p:sp>
        <p:nvSpPr>
          <p:cNvPr id="3" name="Content Placeholder 2"/>
          <p:cNvSpPr>
            <a:spLocks noGrp="1"/>
          </p:cNvSpPr>
          <p:nvPr>
            <p:ph idx="1"/>
          </p:nvPr>
        </p:nvSpPr>
        <p:spPr>
          <a:xfrm>
            <a:off x="933462" y="2108447"/>
            <a:ext cx="6203882" cy="4351338"/>
          </a:xfrm>
        </p:spPr>
        <p:txBody>
          <a:bodyPr>
            <a:normAutofit/>
          </a:bodyPr>
          <a:lstStyle/>
          <a:p>
            <a:pPr>
              <a:buFont typeface="Arial" panose="020B0604020202020204" pitchFamily="34" charset="0"/>
              <a:buChar char="•"/>
            </a:pPr>
            <a:r>
              <a:rPr lang="en-GB" sz="2400" dirty="0" smtClean="0"/>
              <a:t>Research misconduct (fabrication, falsification, plagiarism) is a familiar topic for most researchers</a:t>
            </a:r>
          </a:p>
          <a:p>
            <a:pPr>
              <a:buFont typeface="Arial" panose="020B0604020202020204" pitchFamily="34" charset="0"/>
              <a:buChar char="•"/>
            </a:pPr>
            <a:r>
              <a:rPr lang="en-GB" sz="2400" dirty="0" smtClean="0"/>
              <a:t>Responsible research extends beyond research misconduct to many other areas of responsibility</a:t>
            </a:r>
          </a:p>
          <a:p>
            <a:pPr>
              <a:buFont typeface="Arial" panose="020B0604020202020204" pitchFamily="34" charset="0"/>
              <a:buChar char="•"/>
            </a:pPr>
            <a:r>
              <a:rPr lang="en-GB" sz="2400" dirty="0" smtClean="0"/>
              <a:t>Areas of responsibility reflect multiple roles that researchers play in academic environments</a:t>
            </a:r>
          </a:p>
          <a:p>
            <a:pPr>
              <a:buFont typeface="Arial" panose="020B0604020202020204" pitchFamily="34" charset="0"/>
              <a:buChar char="•"/>
            </a:pPr>
            <a:r>
              <a:rPr lang="en-GB" sz="2400" dirty="0" smtClean="0"/>
              <a:t>Responsible Conduct of Research (RCR) is a framework that brings together these different areas of responsibility</a:t>
            </a:r>
          </a:p>
        </p:txBody>
      </p:sp>
      <p:sp>
        <p:nvSpPr>
          <p:cNvPr id="6" name="Slide Number Placeholder 5"/>
          <p:cNvSpPr>
            <a:spLocks noGrp="1"/>
          </p:cNvSpPr>
          <p:nvPr>
            <p:ph type="sldNum" sz="quarter" idx="12"/>
          </p:nvPr>
        </p:nvSpPr>
        <p:spPr/>
        <p:txBody>
          <a:bodyPr/>
          <a:lstStyle/>
          <a:p>
            <a:fld id="{725AD31E-79E6-4C8C-A01C-2CF709925B7D}" type="slidenum">
              <a:rPr lang="en-GB" smtClean="0"/>
              <a:t>6</a:t>
            </a:fld>
            <a:endParaRPr lang="en-GB"/>
          </a:p>
        </p:txBody>
      </p:sp>
      <p:pic>
        <p:nvPicPr>
          <p:cNvPr id="4" name="Picture 3">
            <a:extLst>
              <a:ext uri="{FF2B5EF4-FFF2-40B4-BE49-F238E27FC236}">
                <a16:creationId xmlns:a16="http://schemas.microsoft.com/office/drawing/2014/main" id="{9853D4D5-3927-6144-A07E-4E5145D049E8}"/>
              </a:ext>
            </a:extLst>
          </p:cNvPr>
          <p:cNvPicPr>
            <a:picLocks noChangeAspect="1"/>
          </p:cNvPicPr>
          <p:nvPr/>
        </p:nvPicPr>
        <p:blipFill>
          <a:blip r:embed="rId2"/>
          <a:stretch>
            <a:fillRect/>
          </a:stretch>
        </p:blipFill>
        <p:spPr>
          <a:xfrm>
            <a:off x="7316405" y="2244926"/>
            <a:ext cx="3771984" cy="3730443"/>
          </a:xfrm>
          <a:prstGeom prst="rect">
            <a:avLst/>
          </a:prstGeom>
        </p:spPr>
      </p:pic>
      <p:sp>
        <p:nvSpPr>
          <p:cNvPr id="5" name="TextBox 4">
            <a:extLst>
              <a:ext uri="{FF2B5EF4-FFF2-40B4-BE49-F238E27FC236}">
                <a16:creationId xmlns:a16="http://schemas.microsoft.com/office/drawing/2014/main" id="{2425C9EF-C749-3142-B61C-F88425D01695}"/>
              </a:ext>
            </a:extLst>
          </p:cNvPr>
          <p:cNvSpPr txBox="1"/>
          <p:nvPr/>
        </p:nvSpPr>
        <p:spPr>
          <a:xfrm>
            <a:off x="7137344" y="6065679"/>
            <a:ext cx="5328979" cy="246221"/>
          </a:xfrm>
          <a:prstGeom prst="rect">
            <a:avLst/>
          </a:prstGeom>
          <a:noFill/>
        </p:spPr>
        <p:txBody>
          <a:bodyPr wrap="square" rtlCol="0">
            <a:spAutoFit/>
          </a:bodyPr>
          <a:lstStyle/>
          <a:p>
            <a:r>
              <a:rPr lang="en-GB" sz="1000" dirty="0">
                <a:hlinkClick r:id="rId3"/>
              </a:rPr>
              <a:t>https://www.nap.edu/catalog/12192/on-being-a-scientist-a-guide-to-responsible-conduct-in</a:t>
            </a:r>
            <a:endParaRPr lang="en-US" sz="1000" dirty="0"/>
          </a:p>
        </p:txBody>
      </p:sp>
      <p:pic>
        <p:nvPicPr>
          <p:cNvPr id="7" name="Google Shape;67;p14"/>
          <p:cNvPicPr preferRelativeResize="0"/>
          <p:nvPr/>
        </p:nvPicPr>
        <p:blipFill>
          <a:blip r:embed="rId4">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20946395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4767" y="286603"/>
            <a:ext cx="11390810" cy="1450757"/>
          </a:xfrm>
        </p:spPr>
        <p:txBody>
          <a:bodyPr/>
          <a:lstStyle/>
          <a:p>
            <a:r>
              <a:rPr lang="en-GB" b="1" dirty="0" smtClean="0"/>
              <a:t>Expectations Responsible Conduct of Research</a:t>
            </a:r>
            <a:endParaRPr lang="en-GB" b="1" dirty="0"/>
          </a:p>
        </p:txBody>
      </p:sp>
      <p:sp>
        <p:nvSpPr>
          <p:cNvPr id="3" name="Content Placeholder 2"/>
          <p:cNvSpPr>
            <a:spLocks noGrp="1"/>
          </p:cNvSpPr>
          <p:nvPr>
            <p:ph idx="1"/>
          </p:nvPr>
        </p:nvSpPr>
        <p:spPr>
          <a:xfrm>
            <a:off x="799011" y="2179612"/>
            <a:ext cx="6203882" cy="4351338"/>
          </a:xfrm>
        </p:spPr>
        <p:txBody>
          <a:bodyPr>
            <a:normAutofit/>
          </a:bodyPr>
          <a:lstStyle/>
          <a:p>
            <a:pPr>
              <a:buFont typeface="Arial" panose="020B0604020202020204" pitchFamily="34" charset="0"/>
              <a:buChar char="•"/>
            </a:pPr>
            <a:r>
              <a:rPr lang="en-GB" sz="2400" dirty="0" smtClean="0"/>
              <a:t>RCR highlights many key areas that contribute to truly responsible research and learning environments</a:t>
            </a:r>
          </a:p>
          <a:p>
            <a:pPr>
              <a:buFont typeface="Arial" panose="020B0604020202020204" pitchFamily="34" charset="0"/>
              <a:buChar char="•"/>
            </a:pPr>
            <a:r>
              <a:rPr lang="en-GB" sz="2400" dirty="0" smtClean="0"/>
              <a:t>While there is an expectation that researchers will engage with these areas, they must be supported by institutions, governance frameworks and national research infrastructures</a:t>
            </a:r>
          </a:p>
          <a:p>
            <a:pPr>
              <a:buFont typeface="Arial" panose="020B0604020202020204" pitchFamily="34" charset="0"/>
              <a:buChar char="•"/>
            </a:pPr>
            <a:r>
              <a:rPr lang="en-GB" sz="2400" dirty="0" smtClean="0"/>
              <a:t>RCR is both an individual and a collective responsibility oriented towards research and societal beneficence</a:t>
            </a:r>
          </a:p>
        </p:txBody>
      </p:sp>
      <p:sp>
        <p:nvSpPr>
          <p:cNvPr id="6" name="Slide Number Placeholder 5"/>
          <p:cNvSpPr>
            <a:spLocks noGrp="1"/>
          </p:cNvSpPr>
          <p:nvPr>
            <p:ph type="sldNum" sz="quarter" idx="12"/>
          </p:nvPr>
        </p:nvSpPr>
        <p:spPr/>
        <p:txBody>
          <a:bodyPr/>
          <a:lstStyle/>
          <a:p>
            <a:fld id="{725AD31E-79E6-4C8C-A01C-2CF709925B7D}" type="slidenum">
              <a:rPr lang="en-GB" smtClean="0"/>
              <a:t>7</a:t>
            </a:fld>
            <a:endParaRPr lang="en-GB"/>
          </a:p>
        </p:txBody>
      </p:sp>
      <p:pic>
        <p:nvPicPr>
          <p:cNvPr id="4" name="Picture 3">
            <a:extLst>
              <a:ext uri="{FF2B5EF4-FFF2-40B4-BE49-F238E27FC236}">
                <a16:creationId xmlns:a16="http://schemas.microsoft.com/office/drawing/2014/main" id="{9853D4D5-3927-6144-A07E-4E5145D049E8}"/>
              </a:ext>
            </a:extLst>
          </p:cNvPr>
          <p:cNvPicPr>
            <a:picLocks noChangeAspect="1"/>
          </p:cNvPicPr>
          <p:nvPr/>
        </p:nvPicPr>
        <p:blipFill>
          <a:blip r:embed="rId2"/>
          <a:stretch>
            <a:fillRect/>
          </a:stretch>
        </p:blipFill>
        <p:spPr>
          <a:xfrm>
            <a:off x="7316405" y="2244926"/>
            <a:ext cx="3771984" cy="3730443"/>
          </a:xfrm>
          <a:prstGeom prst="rect">
            <a:avLst/>
          </a:prstGeom>
        </p:spPr>
      </p:pic>
      <p:sp>
        <p:nvSpPr>
          <p:cNvPr id="5" name="TextBox 4">
            <a:extLst>
              <a:ext uri="{FF2B5EF4-FFF2-40B4-BE49-F238E27FC236}">
                <a16:creationId xmlns:a16="http://schemas.microsoft.com/office/drawing/2014/main" id="{2425C9EF-C749-3142-B61C-F88425D01695}"/>
              </a:ext>
            </a:extLst>
          </p:cNvPr>
          <p:cNvSpPr txBox="1"/>
          <p:nvPr/>
        </p:nvSpPr>
        <p:spPr>
          <a:xfrm>
            <a:off x="7137344" y="6065679"/>
            <a:ext cx="5328979" cy="246221"/>
          </a:xfrm>
          <a:prstGeom prst="rect">
            <a:avLst/>
          </a:prstGeom>
          <a:noFill/>
        </p:spPr>
        <p:txBody>
          <a:bodyPr wrap="square" rtlCol="0">
            <a:spAutoFit/>
          </a:bodyPr>
          <a:lstStyle/>
          <a:p>
            <a:r>
              <a:rPr lang="en-GB" sz="1000" dirty="0">
                <a:hlinkClick r:id="rId3"/>
              </a:rPr>
              <a:t>https://www.nap.edu/catalog/12192/on-being-a-scientist-a-guide-to-responsible-conduct-in</a:t>
            </a:r>
            <a:endParaRPr lang="en-US" sz="1000" dirty="0"/>
          </a:p>
        </p:txBody>
      </p:sp>
      <p:pic>
        <p:nvPicPr>
          <p:cNvPr id="7" name="Google Shape;67;p14"/>
          <p:cNvPicPr preferRelativeResize="0"/>
          <p:nvPr/>
        </p:nvPicPr>
        <p:blipFill>
          <a:blip r:embed="rId4">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38517032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Expectations in Research: More than RCR</a:t>
            </a:r>
            <a:endParaRPr lang="en-GB" b="1" dirty="0"/>
          </a:p>
        </p:txBody>
      </p:sp>
      <p:sp>
        <p:nvSpPr>
          <p:cNvPr id="3" name="Content Placeholder 2"/>
          <p:cNvSpPr>
            <a:spLocks noGrp="1"/>
          </p:cNvSpPr>
          <p:nvPr>
            <p:ph idx="1"/>
          </p:nvPr>
        </p:nvSpPr>
        <p:spPr>
          <a:xfrm>
            <a:off x="825137" y="2027889"/>
            <a:ext cx="5040086" cy="4797244"/>
          </a:xfrm>
        </p:spPr>
        <p:txBody>
          <a:bodyPr>
            <a:noAutofit/>
          </a:bodyPr>
          <a:lstStyle/>
          <a:p>
            <a:pPr>
              <a:buFont typeface="Arial" panose="020B0604020202020204" pitchFamily="34" charset="0"/>
              <a:buChar char="•"/>
            </a:pPr>
            <a:r>
              <a:rPr lang="en-GB" sz="2400" dirty="0" smtClean="0"/>
              <a:t>Increasing scrutiny of research by public is foregrounding expectations of research</a:t>
            </a:r>
          </a:p>
          <a:p>
            <a:pPr>
              <a:buFont typeface="Arial" panose="020B0604020202020204" pitchFamily="34" charset="0"/>
              <a:buChar char="•"/>
            </a:pPr>
            <a:r>
              <a:rPr lang="en-GB" sz="2400" dirty="0" smtClean="0"/>
              <a:t>Research is publicly funded and should be accountable to public scrutiny</a:t>
            </a:r>
          </a:p>
          <a:p>
            <a:pPr>
              <a:buFont typeface="Arial" panose="020B0604020202020204" pitchFamily="34" charset="0"/>
              <a:buChar char="•"/>
            </a:pPr>
            <a:r>
              <a:rPr lang="en-GB" sz="2400" dirty="0" smtClean="0"/>
              <a:t>Increased science literacy  and citizen science is blurring boundaries between academia and society</a:t>
            </a:r>
          </a:p>
          <a:p>
            <a:pPr>
              <a:buFont typeface="Arial" panose="020B0604020202020204" pitchFamily="34" charset="0"/>
              <a:buChar char="•"/>
            </a:pPr>
            <a:r>
              <a:rPr lang="en-GB" sz="2400" dirty="0" smtClean="0"/>
              <a:t>SDGs draw attention to the global nature of research and the need for global collaboration</a:t>
            </a:r>
          </a:p>
        </p:txBody>
      </p:sp>
      <p:sp>
        <p:nvSpPr>
          <p:cNvPr id="5" name="Slide Number Placeholder 4"/>
          <p:cNvSpPr>
            <a:spLocks noGrp="1"/>
          </p:cNvSpPr>
          <p:nvPr>
            <p:ph type="sldNum" sz="quarter" idx="12"/>
          </p:nvPr>
        </p:nvSpPr>
        <p:spPr/>
        <p:txBody>
          <a:bodyPr/>
          <a:lstStyle/>
          <a:p>
            <a:fld id="{725AD31E-79E6-4C8C-A01C-2CF709925B7D}" type="slidenum">
              <a:rPr lang="en-GB" smtClean="0"/>
              <a:t>8</a:t>
            </a:fld>
            <a:endParaRPr lang="en-GB"/>
          </a:p>
        </p:txBody>
      </p:sp>
      <p:pic>
        <p:nvPicPr>
          <p:cNvPr id="4" name="Google Shape;244;g5e5392d084_0_141"/>
          <p:cNvPicPr preferRelativeResize="0"/>
          <p:nvPr/>
        </p:nvPicPr>
        <p:blipFill rotWithShape="1">
          <a:blip r:embed="rId2">
            <a:alphaModFix/>
          </a:blip>
          <a:srcRect t="27879"/>
          <a:stretch/>
        </p:blipFill>
        <p:spPr>
          <a:xfrm>
            <a:off x="6008914" y="2935549"/>
            <a:ext cx="6183086" cy="2981925"/>
          </a:xfrm>
          <a:prstGeom prst="rect">
            <a:avLst/>
          </a:prstGeom>
          <a:noFill/>
          <a:ln>
            <a:noFill/>
          </a:ln>
        </p:spPr>
      </p:pic>
      <p:pic>
        <p:nvPicPr>
          <p:cNvPr id="6" name="Google Shape;67;p14"/>
          <p:cNvPicPr preferRelativeResize="0"/>
          <p:nvPr/>
        </p:nvPicPr>
        <p:blipFill>
          <a:blip r:embed="rId3">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21823934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Open Science</a:t>
            </a:r>
            <a:endParaRPr lang="en-GB" b="1" dirty="0"/>
          </a:p>
        </p:txBody>
      </p:sp>
      <p:sp>
        <p:nvSpPr>
          <p:cNvPr id="3" name="Content Placeholder 2"/>
          <p:cNvSpPr>
            <a:spLocks noGrp="1"/>
          </p:cNvSpPr>
          <p:nvPr>
            <p:ph idx="1"/>
          </p:nvPr>
        </p:nvSpPr>
        <p:spPr>
          <a:xfrm>
            <a:off x="608848" y="2108447"/>
            <a:ext cx="5340531" cy="4351338"/>
          </a:xfrm>
        </p:spPr>
        <p:txBody>
          <a:bodyPr>
            <a:normAutofit/>
          </a:bodyPr>
          <a:lstStyle/>
          <a:p>
            <a:pPr>
              <a:buFont typeface="Arial" panose="020B0604020202020204" pitchFamily="34" charset="0"/>
              <a:buChar char="•"/>
            </a:pPr>
            <a:r>
              <a:rPr lang="en-GB" sz="2400" dirty="0" smtClean="0"/>
              <a:t>The Open Science movement has emerged in response to these challenges to the research process</a:t>
            </a:r>
          </a:p>
          <a:p>
            <a:pPr>
              <a:buFont typeface="Arial" panose="020B0604020202020204" pitchFamily="34" charset="0"/>
              <a:buChar char="•"/>
            </a:pPr>
            <a:r>
              <a:rPr lang="en-GB" sz="2400" dirty="0"/>
              <a:t>Open Science is the practice of science in such a way that others can collaborate and contribute, where research data, lab notes and other research processes are freely available, under terms that enable reuse, redistribution and reproduction of the research and its underlying data and methods.</a:t>
            </a:r>
          </a:p>
        </p:txBody>
      </p:sp>
      <p:sp>
        <p:nvSpPr>
          <p:cNvPr id="6" name="Slide Number Placeholder 5"/>
          <p:cNvSpPr>
            <a:spLocks noGrp="1"/>
          </p:cNvSpPr>
          <p:nvPr>
            <p:ph type="sldNum" sz="quarter" idx="12"/>
          </p:nvPr>
        </p:nvSpPr>
        <p:spPr/>
        <p:txBody>
          <a:bodyPr/>
          <a:lstStyle/>
          <a:p>
            <a:fld id="{725AD31E-79E6-4C8C-A01C-2CF709925B7D}" type="slidenum">
              <a:rPr lang="en-GB" smtClean="0"/>
              <a:t>9</a:t>
            </a:fld>
            <a:endParaRPr lang="en-GB"/>
          </a:p>
        </p:txBody>
      </p:sp>
      <p:sp>
        <p:nvSpPr>
          <p:cNvPr id="4" name="Rectangle 3"/>
          <p:cNvSpPr/>
          <p:nvPr/>
        </p:nvSpPr>
        <p:spPr>
          <a:xfrm>
            <a:off x="7069507" y="5930742"/>
            <a:ext cx="4478059" cy="246221"/>
          </a:xfrm>
          <a:prstGeom prst="rect">
            <a:avLst/>
          </a:prstGeom>
        </p:spPr>
        <p:txBody>
          <a:bodyPr wrap="square">
            <a:spAutoFit/>
          </a:bodyPr>
          <a:lstStyle/>
          <a:p>
            <a:r>
              <a:rPr lang="en-GB" sz="1000" dirty="0">
                <a:hlinkClick r:id="rId2"/>
              </a:rPr>
              <a:t>https://www.fosteropenscience.eu/content/what-open-science-introduction</a:t>
            </a:r>
            <a:endParaRPr lang="en-GB" sz="10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9379" y="2255769"/>
            <a:ext cx="6023482" cy="3480440"/>
          </a:xfrm>
          <a:prstGeom prst="rect">
            <a:avLst/>
          </a:prstGeom>
        </p:spPr>
      </p:pic>
      <p:pic>
        <p:nvPicPr>
          <p:cNvPr id="7" name="Google Shape;67;p14"/>
          <p:cNvPicPr preferRelativeResize="0"/>
          <p:nvPr/>
        </p:nvPicPr>
        <p:blipFill>
          <a:blip r:embed="rId4">
            <a:alphaModFix/>
          </a:blip>
          <a:stretch>
            <a:fillRect/>
          </a:stretch>
        </p:blipFill>
        <p:spPr>
          <a:xfrm>
            <a:off x="11212483" y="6459785"/>
            <a:ext cx="927716" cy="324600"/>
          </a:xfrm>
          <a:prstGeom prst="rect">
            <a:avLst/>
          </a:prstGeom>
          <a:noFill/>
          <a:ln>
            <a:noFill/>
          </a:ln>
        </p:spPr>
      </p:pic>
    </p:spTree>
    <p:extLst>
      <p:ext uri="{BB962C8B-B14F-4D97-AF65-F5344CB8AC3E}">
        <p14:creationId xmlns:p14="http://schemas.microsoft.com/office/powerpoint/2010/main" val="1791239500"/>
      </p:ext>
    </p:extLst>
  </p:cSld>
  <p:clrMapOvr>
    <a:masterClrMapping/>
  </p:clrMapOvr>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166</TotalTime>
  <Words>1659</Words>
  <Application>Microsoft Office PowerPoint</Application>
  <PresentationFormat>Widescreen</PresentationFormat>
  <Paragraphs>146</Paragraphs>
  <Slides>23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Calibri Light</vt:lpstr>
      <vt:lpstr>Retrospect</vt:lpstr>
      <vt:lpstr>Open and Responsible Research  Roles and Responsibilities for Data Stewards</vt:lpstr>
      <vt:lpstr>Outline</vt:lpstr>
      <vt:lpstr>Responsible Research and Innovation Ecosystems</vt:lpstr>
      <vt:lpstr>Guiding Principles of Responsible Research</vt:lpstr>
      <vt:lpstr>3 Key Frameworks of Responsibility</vt:lpstr>
      <vt:lpstr>Responsible Conduct of Research</vt:lpstr>
      <vt:lpstr>Expectations Responsible Conduct of Research</vt:lpstr>
      <vt:lpstr>Expectations in Research: More than RCR</vt:lpstr>
      <vt:lpstr>Open Science</vt:lpstr>
      <vt:lpstr>Libre not Gratis</vt:lpstr>
      <vt:lpstr>Openness Through the Research Lifecycle</vt:lpstr>
      <vt:lpstr>Openness as an Extension of Responsibility</vt:lpstr>
      <vt:lpstr>Expectations of Research: Responsible Research and Innovation</vt:lpstr>
      <vt:lpstr>Responsible Management of Data</vt:lpstr>
      <vt:lpstr>The Key Role of Data Stewards</vt:lpstr>
      <vt:lpstr>Data Stewards and RCR Ethics Considerations</vt:lpstr>
      <vt:lpstr>Data Stewards and RCR Ethics Considerations</vt:lpstr>
      <vt:lpstr>Data Stewards and Open Science Ethics</vt:lpstr>
      <vt:lpstr>Data Stewards and Open Science Ethics</vt:lpstr>
      <vt:lpstr>Data Stewards and RRI Ethics</vt:lpstr>
      <vt:lpstr>Data Stewards and RRI Ethics</vt:lpstr>
      <vt:lpstr>Summary: Data Stewards and Ethics</vt:lpstr>
      <vt:lpstr>Thank You</vt:lpstr>
    </vt:vector>
  </TitlesOfParts>
  <Company>University of Oxford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Responsible and Open Research</dc:title>
  <dc:creator>Louise Bezuidenhout</dc:creator>
  <cp:lastModifiedBy>Louise Bezuidenhout</cp:lastModifiedBy>
  <cp:revision>32</cp:revision>
  <dcterms:created xsi:type="dcterms:W3CDTF">2020-09-23T15:24:14Z</dcterms:created>
  <dcterms:modified xsi:type="dcterms:W3CDTF">2020-09-28T11:15:09Z</dcterms:modified>
</cp:coreProperties>
</file>