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50" r:id="rId1"/>
  </p:sldMasterIdLst>
  <p:notesMasterIdLst>
    <p:notesMasterId r:id="rId22"/>
  </p:notesMasterIdLst>
  <p:sldIdLst>
    <p:sldId id="257" r:id="rId2"/>
    <p:sldId id="267" r:id="rId3"/>
    <p:sldId id="302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6" r:id="rId12"/>
    <p:sldId id="297" r:id="rId13"/>
    <p:sldId id="282" r:id="rId14"/>
    <p:sldId id="300" r:id="rId15"/>
    <p:sldId id="301" r:id="rId16"/>
    <p:sldId id="264" r:id="rId17"/>
    <p:sldId id="281" r:id="rId18"/>
    <p:sldId id="299" r:id="rId19"/>
    <p:sldId id="295" r:id="rId20"/>
    <p:sldId id="298" r:id="rId2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83764" autoAdjust="0"/>
  </p:normalViewPr>
  <p:slideViewPr>
    <p:cSldViewPr snapToGrid="0" snapToObjects="1">
      <p:cViewPr>
        <p:scale>
          <a:sx n="100" d="100"/>
          <a:sy n="100" d="100"/>
        </p:scale>
        <p:origin x="1522" y="-19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A79F8-9615-1743-9037-61A2ACBB5C3F}" type="datetimeFigureOut">
              <a:rPr lang="de-DE" smtClean="0"/>
              <a:t>08.03.2021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75B0F-F00D-AC4B-8ABC-033D495A626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08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4351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09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4285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3327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407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668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4206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306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246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988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6426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0480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4592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624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4258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3195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220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473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75B0F-F00D-AC4B-8ABC-033D495A626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39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5B8F2492-3E25-B44C-8BEC-53B08C24E1C7}" type="datetime1">
              <a:rPr lang="de-DE" smtClean="0"/>
              <a:t>08.03.2021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596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51A70-4620-D942-94F1-AC514824EE0D}" type="datetime1">
              <a:rPr lang="de-DE" smtClean="0"/>
              <a:t>08.03.2021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61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EF40-FA75-A44D-94DD-84303409E424}" type="datetime1">
              <a:rPr lang="de-DE" smtClean="0"/>
              <a:t>08.03.2021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21ED8708-F66D-0341-AA56-7DB357781640}" type="datetime1">
              <a:rPr lang="de-DE" smtClean="0"/>
              <a:t>08.03.2021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0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829E1-F95D-1C45-B455-7367B7782E28}" type="datetime1">
              <a:rPr lang="de-DE" smtClean="0"/>
              <a:t>08.03.2021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3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D22A6C11-D8D7-8C42-9883-AEB89BBA26BD}" type="datetime1">
              <a:rPr lang="de-DE" smtClean="0"/>
              <a:t>08.03.2021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09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C4E0C8-846A-BF43-9407-45F42BAAD9FA}" type="datetime1">
              <a:rPr lang="de-DE" smtClean="0"/>
              <a:t>08.03.2021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45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FD87-CA9C-1445-B3BA-1E86AF714668}" type="datetime1">
              <a:rPr lang="de-DE" smtClean="0"/>
              <a:t>08.03.2021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0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5F63-9BA9-7C4C-B4B3-6273BFA740EA}" type="datetime1">
              <a:rPr lang="de-DE" smtClean="0"/>
              <a:t>08.03.2021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61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2EDA7228-2C6D-4E42-A796-C0D5240C5925}" type="datetime1">
              <a:rPr lang="de-DE" smtClean="0"/>
              <a:t>08.03.2021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37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6E3E9269-C37F-ED4E-A067-734FE0AC7C87}" type="datetime1">
              <a:rPr lang="de-DE" smtClean="0"/>
              <a:t>08.03.2021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921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8A9A2-245D-B147-9C96-55E9D78364E9}" type="datetime1">
              <a:rPr lang="de-DE" smtClean="0"/>
              <a:t>08.03.2021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99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9" r:id="rId6"/>
    <p:sldLayoutId id="2147483744" r:id="rId7"/>
    <p:sldLayoutId id="2147483745" r:id="rId8"/>
    <p:sldLayoutId id="2147483746" r:id="rId9"/>
    <p:sldLayoutId id="2147483748" r:id="rId10"/>
    <p:sldLayoutId id="2147483747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image" Target="../media/image2.svg"/><Relationship Id="rId10" Type="http://schemas.openxmlformats.org/officeDocument/2006/relationships/image" Target="../media/image10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sens.de/" TargetMode="External"/><Relationship Id="rId2" Type="http://schemas.openxmlformats.org/officeDocument/2006/relationships/hyperlink" Target="http://www.mewiko.de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87/20110306" TargetMode="External"/><Relationship Id="rId3" Type="http://schemas.openxmlformats.org/officeDocument/2006/relationships/hyperlink" Target="https://doi.org/10.1177/0963662518761733" TargetMode="External"/><Relationship Id="rId7" Type="http://schemas.openxmlformats.org/officeDocument/2006/relationships/hyperlink" Target="https://doi.org/10.1002/meet.14504701201" TargetMode="External"/><Relationship Id="rId12" Type="http://schemas.openxmlformats.org/officeDocument/2006/relationships/hyperlink" Target="http://research-acumen.eu/wp-content/uploads/Users-narcissism-and-control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22230/src.2020v11n1a355" TargetMode="External"/><Relationship Id="rId11" Type="http://schemas.openxmlformats.org/officeDocument/2006/relationships/hyperlink" Target="https://doi.org/10.1038/512126a" TargetMode="External"/><Relationship Id="rId5" Type="http://schemas.openxmlformats.org/officeDocument/2006/relationships/hyperlink" Target="https://www.asist.org/sig/sigmet/events/past-sig-met-workshops/" TargetMode="External"/><Relationship Id="rId10" Type="http://schemas.openxmlformats.org/officeDocument/2006/relationships/hyperlink" Target="https://doi.org/10.1007/s11192-017-2368-0" TargetMode="External"/><Relationship Id="rId4" Type="http://schemas.openxmlformats.org/officeDocument/2006/relationships/hyperlink" Target="https://doi.org/10.1007/978-3-030-02511-3_28" TargetMode="External"/><Relationship Id="rId9" Type="http://schemas.openxmlformats.org/officeDocument/2006/relationships/hyperlink" Target="https://doi.org/10.1108/OIR-04-2012-0062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BFF0FD-0DF5-244E-B4D5-81CA8C84E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911992"/>
            <a:ext cx="11234928" cy="252720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Does</a:t>
            </a:r>
            <a:r>
              <a:rPr lang="de-DE" sz="3600" dirty="0" smtClean="0"/>
              <a:t> </a:t>
            </a:r>
            <a:r>
              <a:rPr lang="de-DE" sz="3600" dirty="0" err="1" smtClean="0"/>
              <a:t>the</a:t>
            </a:r>
            <a:r>
              <a:rPr lang="de-DE" sz="3600" dirty="0" smtClean="0"/>
              <a:t> General Public Share Research on Twitter?</a:t>
            </a:r>
            <a:br>
              <a:rPr lang="de-DE" sz="36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A Case Study on </a:t>
            </a:r>
            <a:r>
              <a:rPr lang="de-DE" sz="2400" dirty="0" err="1" smtClean="0"/>
              <a:t>the</a:t>
            </a:r>
            <a:r>
              <a:rPr lang="de-DE" sz="2400" dirty="0" smtClean="0"/>
              <a:t> Online </a:t>
            </a:r>
            <a:r>
              <a:rPr lang="de-DE" sz="2400" dirty="0" err="1" smtClean="0"/>
              <a:t>Conversation</a:t>
            </a:r>
            <a:r>
              <a:rPr lang="de-DE" sz="2400" dirty="0" smtClean="0"/>
              <a:t> </a:t>
            </a:r>
            <a:r>
              <a:rPr lang="de-DE" sz="2400" dirty="0" err="1" smtClean="0"/>
              <a:t>About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Search </a:t>
            </a:r>
            <a:r>
              <a:rPr lang="de-DE" sz="2400" dirty="0" err="1" smtClean="0"/>
              <a:t>for</a:t>
            </a:r>
            <a:r>
              <a:rPr lang="de-DE" sz="2400" dirty="0" smtClean="0"/>
              <a:t> a </a:t>
            </a:r>
            <a:r>
              <a:rPr lang="de-DE" sz="2400" dirty="0" err="1" smtClean="0"/>
              <a:t>Nuclear</a:t>
            </a:r>
            <a:r>
              <a:rPr lang="de-DE" sz="2400" dirty="0" smtClean="0"/>
              <a:t> Repository in Germany</a:t>
            </a:r>
            <a:endParaRPr lang="de-DE" sz="24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4AB0B12-BA4E-2646-A8FE-1C7C6E44CA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614806"/>
            <a:ext cx="11036806" cy="148132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de-DE" sz="2000" dirty="0" smtClean="0"/>
              <a:t>Steffen Lemke, Paula Bräuer, Isabella Peters</a:t>
            </a:r>
          </a:p>
          <a:p>
            <a:pPr>
              <a:lnSpc>
                <a:spcPct val="100000"/>
              </a:lnSpc>
            </a:pPr>
            <a:r>
              <a:rPr lang="de-DE" sz="2000" i="1" dirty="0" smtClean="0"/>
              <a:t>16th International Symposium </a:t>
            </a:r>
            <a:r>
              <a:rPr lang="de-DE" sz="2000" i="1" dirty="0" err="1" smtClean="0"/>
              <a:t>for</a:t>
            </a:r>
            <a:r>
              <a:rPr lang="de-DE" sz="2000" i="1" dirty="0" smtClean="0"/>
              <a:t> Information Science</a:t>
            </a:r>
          </a:p>
          <a:p>
            <a:pPr>
              <a:lnSpc>
                <a:spcPct val="100000"/>
              </a:lnSpc>
            </a:pPr>
            <a:r>
              <a:rPr lang="de-DE" sz="2000" dirty="0" smtClean="0"/>
              <a:t>March </a:t>
            </a:r>
            <a:r>
              <a:rPr lang="de-DE" sz="2000" dirty="0" smtClean="0"/>
              <a:t>8-10</a:t>
            </a:r>
            <a:r>
              <a:rPr lang="de-DE" sz="2000" dirty="0" smtClean="0"/>
              <a:t>, 2020</a:t>
            </a:r>
          </a:p>
          <a:p>
            <a:pPr>
              <a:lnSpc>
                <a:spcPct val="100000"/>
              </a:lnSpc>
            </a:pP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These </a:t>
            </a:r>
            <a:r>
              <a:rPr lang="de-DE" sz="1600" dirty="0" err="1" smtClean="0">
                <a:solidFill>
                  <a:schemeClr val="bg2">
                    <a:lumMod val="50000"/>
                  </a:schemeClr>
                </a:solidFill>
              </a:rPr>
              <a:t>slides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bg2">
                    <a:lumMod val="50000"/>
                  </a:schemeClr>
                </a:solidFill>
              </a:rPr>
              <a:t>can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bg2">
                    <a:lumMod val="50000"/>
                  </a:schemeClr>
                </a:solidFill>
              </a:rPr>
              <a:t>be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bg2">
                    <a:lumMod val="50000"/>
                  </a:schemeClr>
                </a:solidFill>
              </a:rPr>
              <a:t>found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 on </a:t>
            </a:r>
            <a:r>
              <a:rPr lang="de-DE" sz="1600" dirty="0" err="1" smtClean="0">
                <a:solidFill>
                  <a:schemeClr val="bg2">
                    <a:lumMod val="50000"/>
                  </a:schemeClr>
                </a:solidFill>
              </a:rPr>
              <a:t>Zenodo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de-DE" sz="1600" dirty="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</a:rPr>
              <a:t>zenodo.org/4592237</a:t>
            </a:r>
            <a:endParaRPr lang="de-DE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FB44786-025E-4B4D-8EB8-C47FB58C0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94764" y="478949"/>
            <a:ext cx="5018114" cy="1063159"/>
          </a:xfrm>
          <a:prstGeom prst="rect">
            <a:avLst/>
          </a:prstGeom>
        </p:spPr>
      </p:pic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BCEE8B60-D8B8-CA4A-BBCF-8B5BEC2A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4300" y="6421664"/>
            <a:ext cx="11234928" cy="365125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MeWiKo</a:t>
            </a:r>
            <a:r>
              <a:rPr lang="en-US" dirty="0" smtClean="0"/>
              <a:t> project is funded by the German Federal Ministry of Education and Research (grant number: 01PU17018A), the TRANSENS project is funded by </a:t>
            </a:r>
          </a:p>
          <a:p>
            <a:r>
              <a:rPr lang="en-US" dirty="0"/>
              <a:t>t</a:t>
            </a:r>
            <a:r>
              <a:rPr lang="en-US" dirty="0" smtClean="0"/>
              <a:t>he German Federal Ministry of Economics and Energy, Volkswagen Foundation, and Lower Saxony Ministry for Science and Culture (grant number 02E11849A-J).</a:t>
            </a:r>
            <a:endParaRPr lang="en-US" dirty="0"/>
          </a:p>
        </p:txBody>
      </p:sp>
      <p:pic>
        <p:nvPicPr>
          <p:cNvPr id="8" name="Picture 2" descr="https://www.transens.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077" y="1653064"/>
            <a:ext cx="3629025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7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 Analysis – Manual </a:t>
            </a:r>
            <a:r>
              <a:rPr lang="en-US" b="1" dirty="0" smtClean="0"/>
              <a:t>Coding Results</a:t>
            </a:r>
            <a:endParaRPr lang="en-US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10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0865" y="2516190"/>
            <a:ext cx="5092073" cy="323039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470866" y="2177636"/>
            <a:ext cx="5442632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Coding results for 50 most active users:</a:t>
            </a:r>
            <a:endParaRPr lang="en-US" sz="900" b="1" dirty="0" smtClean="0"/>
          </a:p>
        </p:txBody>
      </p:sp>
      <p:sp>
        <p:nvSpPr>
          <p:cNvPr id="10" name="Textfeld 9"/>
          <p:cNvSpPr txBox="1"/>
          <p:nvPr/>
        </p:nvSpPr>
        <p:spPr>
          <a:xfrm>
            <a:off x="638192" y="2588570"/>
            <a:ext cx="5719744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600" dirty="0" smtClean="0"/>
              <a:t>Most tweets contributed by activists/initiatives</a:t>
            </a:r>
            <a:endParaRPr lang="en-US" sz="9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600" dirty="0" smtClean="0"/>
              <a:t>Most influential in terms of reach are journalism accounts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600" dirty="0" smtClean="0"/>
              <a:t>Scientists/research institutes seem to play a minor role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931493" y="3829741"/>
            <a:ext cx="789410" cy="156779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10727481" y="4587353"/>
            <a:ext cx="789410" cy="156779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4086" y="2588570"/>
            <a:ext cx="3616749" cy="2639119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Abgerundetes Rechteck 14"/>
          <p:cNvSpPr/>
          <p:nvPr/>
        </p:nvSpPr>
        <p:spPr>
          <a:xfrm>
            <a:off x="1537065" y="4201531"/>
            <a:ext cx="789410" cy="15677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winkelter Verbinder 15"/>
          <p:cNvCxnSpPr>
            <a:stCxn id="15" idx="3"/>
          </p:cNvCxnSpPr>
          <p:nvPr/>
        </p:nvCxnSpPr>
        <p:spPr>
          <a:xfrm flipV="1">
            <a:off x="2326475" y="3143250"/>
            <a:ext cx="4144390" cy="1136671"/>
          </a:xfrm>
          <a:prstGeom prst="bentConnector3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winkelter Verbinder 17"/>
          <p:cNvCxnSpPr/>
          <p:nvPr/>
        </p:nvCxnSpPr>
        <p:spPr>
          <a:xfrm>
            <a:off x="5153813" y="5067895"/>
            <a:ext cx="1277101" cy="534036"/>
          </a:xfrm>
          <a:prstGeom prst="bentConnector3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bgerundetes Rechteck 18"/>
          <p:cNvSpPr/>
          <p:nvPr/>
        </p:nvSpPr>
        <p:spPr>
          <a:xfrm>
            <a:off x="1537064" y="4529256"/>
            <a:ext cx="3092085" cy="2767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winkelter Verbinder 19"/>
          <p:cNvCxnSpPr>
            <a:stCxn id="19" idx="3"/>
          </p:cNvCxnSpPr>
          <p:nvPr/>
        </p:nvCxnSpPr>
        <p:spPr>
          <a:xfrm flipV="1">
            <a:off x="4629149" y="3919488"/>
            <a:ext cx="1801765" cy="748153"/>
          </a:xfrm>
          <a:prstGeom prst="bentConnector3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winkelter Verbinder 22"/>
          <p:cNvCxnSpPr/>
          <p:nvPr/>
        </p:nvCxnSpPr>
        <p:spPr>
          <a:xfrm>
            <a:off x="4629149" y="3619500"/>
            <a:ext cx="1801765" cy="299988"/>
          </a:xfrm>
          <a:prstGeom prst="bentConnector3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eck 27"/>
          <p:cNvSpPr/>
          <p:nvPr/>
        </p:nvSpPr>
        <p:spPr>
          <a:xfrm>
            <a:off x="9135032" y="2487615"/>
            <a:ext cx="2466418" cy="3360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1941767" y="4224579"/>
            <a:ext cx="338661" cy="11577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1896047" y="4376979"/>
            <a:ext cx="338661" cy="7614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2127189" y="4868906"/>
            <a:ext cx="259396" cy="7614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60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  <p:bldP spid="13" grpId="0" animBg="1"/>
      <p:bldP spid="15" grpId="0" animBg="1"/>
      <p:bldP spid="15" grpId="1" animBg="1"/>
      <p:bldP spid="19" grpId="0" animBg="1"/>
      <p:bldP spid="19" grpId="1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Reference Analysis – Approach </a:t>
            </a:r>
            <a:endParaRPr lang="en-US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11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565366" y="2177636"/>
            <a:ext cx="11170530" cy="230832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Do the conversations’ participants reference research in their tweets?</a:t>
            </a:r>
          </a:p>
          <a:p>
            <a:pPr marL="342900" indent="-342900">
              <a:buAutoNum type="arabicPeriod"/>
            </a:pPr>
            <a:endParaRPr lang="en-US" sz="1600" dirty="0"/>
          </a:p>
          <a:p>
            <a:pPr marL="342900" indent="-342900">
              <a:buAutoNum type="arabicPeriod"/>
            </a:pPr>
            <a:r>
              <a:rPr lang="en-US" sz="1600" dirty="0" smtClean="0"/>
              <a:t>Automatic </a:t>
            </a:r>
            <a:r>
              <a:rPr lang="en-US" sz="1600" dirty="0" smtClean="0"/>
              <a:t>approach: searching whole dataset for string ‘</a:t>
            </a:r>
            <a:r>
              <a:rPr lang="en-US" sz="1600" dirty="0" err="1" smtClean="0"/>
              <a:t>doi</a:t>
            </a:r>
            <a:r>
              <a:rPr lang="en-US" sz="1600" dirty="0" smtClean="0"/>
              <a:t>’ and regular expression for </a:t>
            </a:r>
            <a:r>
              <a:rPr lang="en-US" sz="1600" b="1" dirty="0" smtClean="0"/>
              <a:t>DOIs</a:t>
            </a:r>
            <a:r>
              <a:rPr lang="en-US" sz="1600" dirty="0" smtClean="0"/>
              <a:t>,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en-US" sz="1600" dirty="0" smtClean="0"/>
              <a:t>which led to exactly </a:t>
            </a:r>
            <a:r>
              <a:rPr lang="en-US" sz="1600" b="1" dirty="0" smtClean="0"/>
              <a:t>one link to a scientific journal article </a:t>
            </a:r>
            <a:r>
              <a:rPr lang="en-US" sz="1600" dirty="0" smtClean="0"/>
              <a:t>among the 3,667 unique tweets.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en-US" sz="1600" dirty="0"/>
          </a:p>
          <a:p>
            <a:pPr marL="342900" indent="-342900">
              <a:buAutoNum type="arabicPeriod" startAt="2"/>
            </a:pPr>
            <a:r>
              <a:rPr lang="en-US" sz="1600" dirty="0" smtClean="0"/>
              <a:t>Extracting subsample of all 2,463 tweets containing an </a:t>
            </a:r>
            <a:r>
              <a:rPr lang="en-US" sz="1600" b="1" dirty="0" smtClean="0"/>
              <a:t>outgoing link </a:t>
            </a:r>
            <a:r>
              <a:rPr lang="en-US" sz="1600" dirty="0" smtClean="0"/>
              <a:t>by searching for string ‘http’,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en-US" sz="1600" dirty="0" smtClean="0"/>
              <a:t>take random subsample of 250 such tweets,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en-US" sz="1600" dirty="0"/>
              <a:t>c</a:t>
            </a:r>
            <a:r>
              <a:rPr lang="en-US" sz="1600" dirty="0" smtClean="0"/>
              <a:t>ode these manually for types of resources they link to with an inductive approach.</a:t>
            </a:r>
            <a:r>
              <a:rPr lang="en-US" sz="1600" dirty="0"/>
              <a:t>	</a:t>
            </a:r>
            <a:endParaRPr lang="en-US" sz="1600" dirty="0" smtClean="0"/>
          </a:p>
          <a:p>
            <a:pPr marL="285750" indent="-285750">
              <a:buFontTx/>
              <a:buChar char="-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0202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Reference Analysis – </a:t>
            </a:r>
            <a:r>
              <a:rPr lang="en-US" b="1" dirty="0" smtClean="0"/>
              <a:t>Results</a:t>
            </a:r>
            <a:r>
              <a:rPr lang="de-DE" b="1" dirty="0" smtClean="0"/>
              <a:t> </a:t>
            </a:r>
            <a:endParaRPr lang="en-US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12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223289" y="2177636"/>
            <a:ext cx="11170530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Coding of 250 random tweets with outgoing links: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289" y="2815563"/>
            <a:ext cx="5088651" cy="3336152"/>
          </a:xfrm>
          <a:prstGeom prst="rect">
            <a:avLst/>
          </a:prstGeom>
        </p:spPr>
      </p:pic>
      <p:sp>
        <p:nvSpPr>
          <p:cNvPr id="8" name="Abgerundetes Rechteck 7"/>
          <p:cNvSpPr/>
          <p:nvPr/>
        </p:nvSpPr>
        <p:spPr>
          <a:xfrm>
            <a:off x="259796" y="5612493"/>
            <a:ext cx="5002939" cy="296660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Abgerundetes Rechteck 9"/>
          <p:cNvSpPr/>
          <p:nvPr/>
        </p:nvSpPr>
        <p:spPr>
          <a:xfrm>
            <a:off x="259797" y="3209012"/>
            <a:ext cx="5004036" cy="288348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396256" y="2171970"/>
            <a:ext cx="6260924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400" dirty="0" smtClean="0"/>
              <a:t>Only two direct links to scholarly resources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400" dirty="0" smtClean="0"/>
              <a:t>But many ‘second-order’ citations, i.e., links to paraphrases of research: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4796" y="2845472"/>
            <a:ext cx="3579356" cy="2693555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0229" y="3967459"/>
            <a:ext cx="3583733" cy="2282127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14" name="Abgerundetes Rechteck 13"/>
          <p:cNvSpPr/>
          <p:nvPr/>
        </p:nvSpPr>
        <p:spPr>
          <a:xfrm>
            <a:off x="257656" y="5270413"/>
            <a:ext cx="5006176" cy="288348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winkelter Verbinder 12"/>
          <p:cNvCxnSpPr>
            <a:stCxn id="14" idx="3"/>
            <a:endCxn id="6" idx="1"/>
          </p:cNvCxnSpPr>
          <p:nvPr/>
        </p:nvCxnSpPr>
        <p:spPr>
          <a:xfrm flipV="1">
            <a:off x="5263832" y="4192250"/>
            <a:ext cx="280964" cy="1222337"/>
          </a:xfrm>
          <a:prstGeom prst="bentConnector3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r Verbinder 18"/>
          <p:cNvCxnSpPr>
            <a:endCxn id="5" idx="0"/>
          </p:cNvCxnSpPr>
          <p:nvPr/>
        </p:nvCxnSpPr>
        <p:spPr>
          <a:xfrm>
            <a:off x="8540496" y="3433934"/>
            <a:ext cx="1371600" cy="533525"/>
          </a:xfrm>
          <a:prstGeom prst="bent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bgerundetes Rechteck 20"/>
          <p:cNvSpPr/>
          <p:nvPr/>
        </p:nvSpPr>
        <p:spPr>
          <a:xfrm>
            <a:off x="252176" y="4771547"/>
            <a:ext cx="5006176" cy="445133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winkelter Verbinder 21"/>
          <p:cNvCxnSpPr>
            <a:stCxn id="21" idx="3"/>
            <a:endCxn id="23" idx="1"/>
          </p:cNvCxnSpPr>
          <p:nvPr/>
        </p:nvCxnSpPr>
        <p:spPr>
          <a:xfrm flipV="1">
            <a:off x="5258352" y="4351645"/>
            <a:ext cx="340032" cy="642469"/>
          </a:xfrm>
          <a:prstGeom prst="bentConnector3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fik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98384" y="2852005"/>
            <a:ext cx="3300323" cy="2999280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41071" y="3874363"/>
            <a:ext cx="4212999" cy="2358649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cxnSp>
        <p:nvCxnSpPr>
          <p:cNvPr id="27" name="Gewinkelter Verbinder 26"/>
          <p:cNvCxnSpPr>
            <a:endCxn id="25" idx="0"/>
          </p:cNvCxnSpPr>
          <p:nvPr/>
        </p:nvCxnSpPr>
        <p:spPr>
          <a:xfrm>
            <a:off x="8898707" y="3095439"/>
            <a:ext cx="848864" cy="778924"/>
          </a:xfrm>
          <a:prstGeom prst="bent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bgerundetes Rechteck 31"/>
          <p:cNvSpPr/>
          <p:nvPr/>
        </p:nvSpPr>
        <p:spPr>
          <a:xfrm>
            <a:off x="252176" y="4078128"/>
            <a:ext cx="5006176" cy="321152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Gewinkelter Verbinder 32"/>
          <p:cNvCxnSpPr>
            <a:stCxn id="32" idx="3"/>
            <a:endCxn id="36" idx="1"/>
          </p:cNvCxnSpPr>
          <p:nvPr/>
        </p:nvCxnSpPr>
        <p:spPr>
          <a:xfrm>
            <a:off x="5258352" y="4238704"/>
            <a:ext cx="416022" cy="1619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74374" y="2835727"/>
            <a:ext cx="3067467" cy="3129857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38" name="Grafik 3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54801" y="3604322"/>
            <a:ext cx="5136675" cy="2752028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cxnSp>
        <p:nvCxnSpPr>
          <p:cNvPr id="39" name="Gewinkelter Verbinder 38"/>
          <p:cNvCxnSpPr>
            <a:endCxn id="38" idx="0"/>
          </p:cNvCxnSpPr>
          <p:nvPr/>
        </p:nvCxnSpPr>
        <p:spPr>
          <a:xfrm>
            <a:off x="8741841" y="3054258"/>
            <a:ext cx="581298" cy="550064"/>
          </a:xfrm>
          <a:prstGeom prst="bent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Grafik 4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19747" y="2990186"/>
            <a:ext cx="4190100" cy="3366164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43" name="Abgerundetes Rechteck 42"/>
          <p:cNvSpPr/>
          <p:nvPr/>
        </p:nvSpPr>
        <p:spPr>
          <a:xfrm>
            <a:off x="259796" y="3537108"/>
            <a:ext cx="5006176" cy="321152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4" name="Gewinkelter Verbinder 43"/>
          <p:cNvCxnSpPr>
            <a:stCxn id="43" idx="3"/>
            <a:endCxn id="42" idx="1"/>
          </p:cNvCxnSpPr>
          <p:nvPr/>
        </p:nvCxnSpPr>
        <p:spPr>
          <a:xfrm>
            <a:off x="5265972" y="3697684"/>
            <a:ext cx="1453775" cy="97558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bgerundetes Rechteck 46"/>
          <p:cNvSpPr/>
          <p:nvPr/>
        </p:nvSpPr>
        <p:spPr>
          <a:xfrm>
            <a:off x="6907508" y="4408635"/>
            <a:ext cx="3890032" cy="86177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175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4" grpId="0" animBg="1"/>
      <p:bldP spid="14" grpId="1" animBg="1"/>
      <p:bldP spid="21" grpId="0" animBg="1"/>
      <p:bldP spid="21" grpId="1" animBg="1"/>
      <p:bldP spid="32" grpId="0" animBg="1"/>
      <p:bldP spid="32" grpId="1" animBg="1"/>
      <p:bldP spid="43" grpId="0" animBg="1"/>
      <p:bldP spid="43" grpId="1" animBg="1"/>
      <p:bldP spid="47" grpId="0" animBg="1"/>
      <p:bldP spid="4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b="1" dirty="0" smtClean="0"/>
              <a:t>Summary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8469E9-D2B0-E744-8724-6439AAA6D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1" y="2057400"/>
            <a:ext cx="11167195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We set out to characterize the Twitter conversation around the search for a German nuclear </a:t>
            </a:r>
            <a:r>
              <a:rPr lang="en-US" sz="1600" dirty="0" smtClean="0"/>
              <a:t>repository quantitatively and qualitatively. In particular, </a:t>
            </a:r>
            <a:r>
              <a:rPr lang="en-US" sz="1600" dirty="0" smtClean="0"/>
              <a:t>we examined whether the conversations’ participants would link to research and if so, in which form. 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600" dirty="0" smtClean="0"/>
              <a:t>Conversation was dominated by relatively </a:t>
            </a:r>
            <a:r>
              <a:rPr lang="en-US" sz="1600" b="1" dirty="0" smtClean="0"/>
              <a:t>few very active accounts </a:t>
            </a:r>
            <a:r>
              <a:rPr lang="en-US" sz="1000" dirty="0" smtClean="0"/>
              <a:t>(see also </a:t>
            </a:r>
            <a:r>
              <a:rPr lang="en-US" sz="1000" dirty="0" err="1" smtClean="0"/>
              <a:t>Haustein</a:t>
            </a:r>
            <a:r>
              <a:rPr lang="en-US" sz="1000" dirty="0" smtClean="0"/>
              <a:t>, 2019)</a:t>
            </a:r>
          </a:p>
          <a:p>
            <a:r>
              <a:rPr lang="en-US" sz="1600" dirty="0" smtClean="0"/>
              <a:t>Most activity proceeded from accounts devoted to </a:t>
            </a:r>
            <a:r>
              <a:rPr lang="en-US" sz="1600" b="1" dirty="0" smtClean="0"/>
              <a:t>activism</a:t>
            </a:r>
            <a:r>
              <a:rPr lang="en-US" sz="1600" dirty="0" smtClean="0"/>
              <a:t>, follower-wise most influential accounts were from </a:t>
            </a:r>
            <a:r>
              <a:rPr lang="en-US" sz="1600" b="1" dirty="0" smtClean="0"/>
              <a:t>journalism</a:t>
            </a:r>
            <a:r>
              <a:rPr lang="en-US" sz="1600" dirty="0" smtClean="0"/>
              <a:t>, comparatively little activity from researchers/research institutes</a:t>
            </a:r>
          </a:p>
          <a:p>
            <a:r>
              <a:rPr lang="en-US" sz="1600" dirty="0" smtClean="0"/>
              <a:t>Both automatic and manual search for research mentions suggest that </a:t>
            </a:r>
            <a:r>
              <a:rPr lang="en-US" sz="1600" b="1" dirty="0" smtClean="0"/>
              <a:t>direct links to publications </a:t>
            </a:r>
            <a:r>
              <a:rPr lang="en-US" sz="1600" b="1" dirty="0" smtClean="0"/>
              <a:t>are </a:t>
            </a:r>
            <a:r>
              <a:rPr lang="en-US" sz="1600" b="1" dirty="0" smtClean="0"/>
              <a:t>very </a:t>
            </a:r>
            <a:r>
              <a:rPr lang="en-US" sz="1600" b="1" dirty="0" smtClean="0"/>
              <a:t>rare</a:t>
            </a:r>
            <a:endParaRPr lang="en-US" sz="1600" b="1" dirty="0" smtClean="0"/>
          </a:p>
          <a:p>
            <a:r>
              <a:rPr lang="en-US" sz="1600" dirty="0" smtClean="0"/>
              <a:t>However, </a:t>
            </a:r>
            <a:r>
              <a:rPr lang="en-US" sz="1600" b="1" dirty="0" smtClean="0"/>
              <a:t>many cases of second-order citations could be found</a:t>
            </a:r>
            <a:r>
              <a:rPr lang="en-US" sz="1600" dirty="0" smtClean="0"/>
              <a:t>, e.g., links to news articles, blogs, or other tweets that themselves were based on research findings</a:t>
            </a:r>
            <a:r>
              <a:rPr lang="en-US" sz="1000" dirty="0" smtClean="0"/>
              <a:t> (see also </a:t>
            </a:r>
            <a:r>
              <a:rPr lang="en-US" sz="1000" dirty="0" err="1" smtClean="0"/>
              <a:t>Priem</a:t>
            </a:r>
            <a:r>
              <a:rPr lang="en-US" sz="1000" dirty="0" smtClean="0"/>
              <a:t> &amp; Costello, 2010; </a:t>
            </a:r>
            <a:r>
              <a:rPr lang="en-US" sz="1000" dirty="0" err="1" smtClean="0"/>
              <a:t>Thelwall</a:t>
            </a:r>
            <a:r>
              <a:rPr lang="en-US" sz="1000" dirty="0" smtClean="0"/>
              <a:t> et al., 2013)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072" y="6314121"/>
            <a:ext cx="2122025" cy="449581"/>
          </a:xfrm>
          <a:prstGeom prst="rect">
            <a:avLst/>
          </a:prstGeom>
        </p:spPr>
      </p:pic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F5253A3D-72DF-6248-BCD5-E762A2886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80862" y="6356348"/>
            <a:ext cx="779131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2" descr="https://www.transens.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08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n-US" b="1" dirty="0" smtClean="0"/>
              <a:t>Conclusion (1/2)</a:t>
            </a:r>
            <a:endParaRPr lang="en-US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8469E9-D2B0-E744-8724-6439AAA6D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1" y="2057400"/>
            <a:ext cx="11167195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Results on Twitter as a platform to gain insights into the </a:t>
            </a:r>
            <a:r>
              <a:rPr lang="en-US" sz="1600" i="1" dirty="0"/>
              <a:t>participative</a:t>
            </a:r>
            <a:r>
              <a:rPr lang="en-US" sz="1600" dirty="0"/>
              <a:t> and </a:t>
            </a:r>
            <a:r>
              <a:rPr lang="en-US" sz="1600" i="1" dirty="0"/>
              <a:t>science-based</a:t>
            </a:r>
            <a:r>
              <a:rPr lang="en-US" sz="1600" dirty="0"/>
              <a:t> shaping of the selection process in the German search for a nuclear repository: </a:t>
            </a: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342900" indent="-342900">
              <a:buAutoNum type="arabicParenR"/>
            </a:pPr>
            <a:r>
              <a:rPr lang="en-US" sz="1600" dirty="0" smtClean="0"/>
              <a:t>Diversity of </a:t>
            </a:r>
            <a:r>
              <a:rPr lang="en-US" sz="1600" dirty="0"/>
              <a:t>represented roles </a:t>
            </a:r>
            <a:r>
              <a:rPr lang="en-US" sz="1600" dirty="0" smtClean="0"/>
              <a:t>and </a:t>
            </a:r>
            <a:r>
              <a:rPr lang="en-US" sz="1600" dirty="0"/>
              <a:t>high degree of activity coming from activists and </a:t>
            </a:r>
            <a:r>
              <a:rPr lang="en-US" sz="1600" dirty="0" smtClean="0"/>
              <a:t>initiatives: conversation did </a:t>
            </a:r>
            <a:r>
              <a:rPr lang="en-US" sz="1600" dirty="0"/>
              <a:t>not take place in an ‘ivory tower’ of academics and technocrats, but to an extensive degree also involved committed </a:t>
            </a:r>
            <a:r>
              <a:rPr lang="en-US" sz="1600" dirty="0" smtClean="0"/>
              <a:t>citizens; </a:t>
            </a:r>
          </a:p>
          <a:p>
            <a:pPr marL="342900" indent="-342900">
              <a:buAutoNum type="arabicParenR"/>
            </a:pPr>
            <a:r>
              <a:rPr lang="en-US" sz="1600" dirty="0" smtClean="0"/>
              <a:t>Surprisingly many links pointed to ‘processed’ research results, although very rarely directly to academic publications; </a:t>
            </a:r>
          </a:p>
          <a:p>
            <a:pPr marL="342900" indent="-342900">
              <a:buAutoNum type="arabicParenR"/>
            </a:pPr>
            <a:r>
              <a:rPr lang="en-US" sz="1600" dirty="0" smtClean="0"/>
              <a:t>But: not </a:t>
            </a:r>
            <a:r>
              <a:rPr lang="en-US" sz="1600" dirty="0"/>
              <a:t>much of an exchange around scientific findings and ideas could be observed – </a:t>
            </a:r>
            <a:r>
              <a:rPr lang="en-US" sz="1600" dirty="0" smtClean="0"/>
              <a:t>most references </a:t>
            </a:r>
            <a:r>
              <a:rPr lang="en-US" sz="1600" dirty="0"/>
              <a:t>to research </a:t>
            </a:r>
            <a:r>
              <a:rPr lang="en-US" sz="1600" dirty="0" smtClean="0"/>
              <a:t>went to the same few academic studies.</a:t>
            </a:r>
            <a:endParaRPr lang="en-US" sz="10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072" y="6314121"/>
            <a:ext cx="2122025" cy="449581"/>
          </a:xfrm>
          <a:prstGeom prst="rect">
            <a:avLst/>
          </a:prstGeom>
        </p:spPr>
      </p:pic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F5253A3D-72DF-6248-BCD5-E762A2886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80862" y="6356348"/>
            <a:ext cx="779131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2" descr="https://www.transens.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16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n-US" b="1" dirty="0" smtClean="0"/>
              <a:t>Conclusion (2/2)</a:t>
            </a:r>
            <a:endParaRPr lang="en-US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8469E9-D2B0-E744-8724-6439AAA6D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1" y="2057400"/>
            <a:ext cx="11167195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 smtClean="0"/>
              <a:t>Implications </a:t>
            </a:r>
            <a:r>
              <a:rPr lang="en-US" sz="1500" b="1" dirty="0"/>
              <a:t>for altmetrics: </a:t>
            </a:r>
            <a:endParaRPr lang="en-US" sz="1500" b="1" dirty="0" smtClean="0"/>
          </a:p>
          <a:p>
            <a:pPr marL="0" indent="0">
              <a:buNone/>
            </a:pPr>
            <a:r>
              <a:rPr lang="en-US" sz="1500" dirty="0" smtClean="0"/>
              <a:t>Most signals </a:t>
            </a:r>
            <a:r>
              <a:rPr lang="en-US" sz="1500" dirty="0"/>
              <a:t>indicating the influence of scholarly articles on Twitter will </a:t>
            </a:r>
            <a:r>
              <a:rPr lang="en-US" sz="1500" dirty="0" smtClean="0"/>
              <a:t>be </a:t>
            </a:r>
            <a:r>
              <a:rPr lang="en-US" sz="1500" dirty="0"/>
              <a:t>missed with automated data collection approaches, </a:t>
            </a:r>
            <a:r>
              <a:rPr lang="en-US" sz="1500" dirty="0" smtClean="0"/>
              <a:t>if </a:t>
            </a:r>
            <a:r>
              <a:rPr lang="en-US" sz="1500" dirty="0"/>
              <a:t>these do not resolve links within tweets and process the contents behind </a:t>
            </a:r>
            <a:r>
              <a:rPr lang="en-US" sz="1500" dirty="0" smtClean="0"/>
              <a:t>them.</a:t>
            </a:r>
            <a:endParaRPr lang="en-US" sz="1500" dirty="0"/>
          </a:p>
          <a:p>
            <a:pPr marL="0" indent="0">
              <a:buNone/>
            </a:pPr>
            <a:r>
              <a:rPr lang="en-US" sz="1500" dirty="0" smtClean="0"/>
              <a:t>Especially </a:t>
            </a:r>
            <a:r>
              <a:rPr lang="en-US" sz="1500" dirty="0"/>
              <a:t>news articles </a:t>
            </a:r>
            <a:r>
              <a:rPr lang="en-US" sz="1500" dirty="0" smtClean="0"/>
              <a:t>proved </a:t>
            </a:r>
            <a:r>
              <a:rPr lang="en-US" sz="1500" dirty="0"/>
              <a:t>to be popular </a:t>
            </a:r>
            <a:r>
              <a:rPr lang="en-US" sz="1500" dirty="0" smtClean="0"/>
              <a:t>intermediaries</a:t>
            </a:r>
            <a:r>
              <a:rPr lang="en-US" sz="1500" dirty="0"/>
              <a:t>, </a:t>
            </a:r>
            <a:r>
              <a:rPr lang="en-US" sz="1500" dirty="0" smtClean="0"/>
              <a:t>linked </a:t>
            </a:r>
            <a:r>
              <a:rPr lang="en-US" sz="1500" dirty="0"/>
              <a:t>to more frequently as sources for scientific findings than the respective original studies. </a:t>
            </a:r>
            <a:r>
              <a:rPr lang="en-US" sz="1500" dirty="0" smtClean="0"/>
              <a:t>Might news mentions be better at capturing what tweet mentions are supposed to capture?</a:t>
            </a:r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b="1" dirty="0" smtClean="0"/>
              <a:t>Outlook &amp; Limitations: </a:t>
            </a:r>
            <a:endParaRPr lang="en-US" sz="1500" b="1" dirty="0" smtClean="0"/>
          </a:p>
          <a:p>
            <a:pPr>
              <a:lnSpc>
                <a:spcPct val="100000"/>
              </a:lnSpc>
            </a:pPr>
            <a:r>
              <a:rPr lang="en-US" sz="1500" dirty="0" smtClean="0"/>
              <a:t>Extension of manual coding to larger samples</a:t>
            </a:r>
          </a:p>
          <a:p>
            <a:pPr>
              <a:lnSpc>
                <a:spcPct val="100000"/>
              </a:lnSpc>
            </a:pPr>
            <a:r>
              <a:rPr lang="en-US" sz="1500" dirty="0" smtClean="0"/>
              <a:t>Network analysis of conversation participants</a:t>
            </a:r>
            <a:r>
              <a:rPr lang="en-US" sz="1000" dirty="0" smtClean="0"/>
              <a:t> (see also </a:t>
            </a:r>
            <a:r>
              <a:rPr lang="en-US" sz="1000" dirty="0" err="1" smtClean="0"/>
              <a:t>Alperin</a:t>
            </a:r>
            <a:r>
              <a:rPr lang="en-US" sz="1000" dirty="0" smtClean="0"/>
              <a:t> et al., 2019)</a:t>
            </a:r>
            <a:endParaRPr lang="en-US" sz="1000" dirty="0" smtClean="0"/>
          </a:p>
          <a:p>
            <a:pPr>
              <a:lnSpc>
                <a:spcPct val="100000"/>
              </a:lnSpc>
            </a:pPr>
            <a:r>
              <a:rPr lang="en-US" sz="1500" dirty="0" smtClean="0"/>
              <a:t>Debate </a:t>
            </a:r>
            <a:r>
              <a:rPr lang="en-US" sz="1500" dirty="0"/>
              <a:t>on nuclear energy has shown to vary greatly from country to country </a:t>
            </a:r>
            <a:r>
              <a:rPr lang="en-US" sz="1000" dirty="0" smtClean="0"/>
              <a:t>(see also </a:t>
            </a:r>
            <a:r>
              <a:rPr lang="en-US" sz="1000" dirty="0" err="1" smtClean="0"/>
              <a:t>Arlt</a:t>
            </a:r>
            <a:r>
              <a:rPr lang="en-US" sz="1000" dirty="0" smtClean="0"/>
              <a:t> </a:t>
            </a:r>
            <a:r>
              <a:rPr lang="en-US" sz="1000" dirty="0"/>
              <a:t>et al., </a:t>
            </a:r>
            <a:r>
              <a:rPr lang="en-US" sz="1000" dirty="0" smtClean="0"/>
              <a:t>2018)</a:t>
            </a:r>
          </a:p>
          <a:p>
            <a:pPr lvl="1">
              <a:lnSpc>
                <a:spcPct val="100000"/>
              </a:lnSpc>
            </a:pPr>
            <a:r>
              <a:rPr lang="en-US" sz="1500" dirty="0" smtClean="0"/>
              <a:t>Findings </a:t>
            </a:r>
            <a:r>
              <a:rPr lang="en-US" sz="1500" dirty="0"/>
              <a:t>presumably cannot be transferred to the discourse in other </a:t>
            </a:r>
            <a:r>
              <a:rPr lang="en-US" sz="1500" dirty="0" smtClean="0"/>
              <a:t>countries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072" y="6314121"/>
            <a:ext cx="2122025" cy="449581"/>
          </a:xfrm>
          <a:prstGeom prst="rect">
            <a:avLst/>
          </a:prstGeom>
        </p:spPr>
      </p:pic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F5253A3D-72DF-6248-BCD5-E762A2886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80862" y="6356348"/>
            <a:ext cx="779131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2" descr="https://www.transens.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33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BFF0FD-0DF5-244E-B4D5-81CA8C84E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408020"/>
            <a:ext cx="11036808" cy="2690636"/>
          </a:xfrm>
        </p:spPr>
        <p:txBody>
          <a:bodyPr>
            <a:noAutofit/>
          </a:bodyPr>
          <a:lstStyle/>
          <a:p>
            <a:pPr algn="ctr"/>
            <a:r>
              <a:rPr lang="de-DE" sz="4000" b="1" dirty="0" err="1" smtClean="0"/>
              <a:t>Thank</a:t>
            </a:r>
            <a:r>
              <a:rPr lang="de-DE" sz="4000" b="1" dirty="0" smtClean="0"/>
              <a:t> </a:t>
            </a:r>
            <a:r>
              <a:rPr lang="de-DE" sz="4000" b="1" dirty="0" err="1" smtClean="0"/>
              <a:t>you</a:t>
            </a:r>
            <a:r>
              <a:rPr lang="de-DE" sz="4000" b="1" dirty="0" smtClean="0"/>
              <a:t> </a:t>
            </a:r>
            <a:r>
              <a:rPr lang="de-DE" sz="4000" b="1" dirty="0" err="1" smtClean="0"/>
              <a:t>very</a:t>
            </a:r>
            <a:r>
              <a:rPr lang="de-DE" sz="4000" b="1" dirty="0" smtClean="0"/>
              <a:t> </a:t>
            </a:r>
            <a:r>
              <a:rPr lang="de-DE" sz="4000" b="1" dirty="0" err="1" smtClean="0"/>
              <a:t>much</a:t>
            </a:r>
            <a:r>
              <a:rPr lang="de-DE" sz="4000" b="1" dirty="0" smtClean="0"/>
              <a:t>!</a:t>
            </a:r>
            <a:r>
              <a:rPr lang="de-DE" sz="3200" b="1" dirty="0" smtClean="0"/>
              <a:t/>
            </a:r>
            <a:br>
              <a:rPr lang="de-DE" sz="3200" b="1" dirty="0" smtClean="0"/>
            </a:br>
            <a:r>
              <a:rPr lang="de-DE" sz="2800" b="1" dirty="0" smtClean="0">
                <a:solidFill>
                  <a:schemeClr val="bg2">
                    <a:lumMod val="50000"/>
                  </a:schemeClr>
                </a:solidFill>
              </a:rPr>
              <a:t>Email: s.lemke@zbw.eu</a:t>
            </a:r>
            <a:br>
              <a:rPr lang="de-DE" sz="28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de-DE" sz="2800" b="1" dirty="0" smtClean="0">
                <a:solidFill>
                  <a:schemeClr val="bg2">
                    <a:lumMod val="50000"/>
                  </a:schemeClr>
                </a:solidFill>
              </a:rPr>
              <a:t>Twitter: @stl90</a:t>
            </a:r>
            <a:endParaRPr lang="de-DE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4AB0B12-BA4E-2646-A8FE-1C7C6E44CA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3185151"/>
            <a:ext cx="11036808" cy="2393428"/>
          </a:xfrm>
        </p:spPr>
        <p:txBody>
          <a:bodyPr/>
          <a:lstStyle/>
          <a:p>
            <a:pPr algn="ctr"/>
            <a:r>
              <a:rPr lang="de-DE" dirty="0" smtClean="0">
                <a:solidFill>
                  <a:schemeClr val="accent1"/>
                </a:solidFill>
                <a:hlinkClick r:id="rId2"/>
              </a:rPr>
              <a:t>www.mewiko.de</a:t>
            </a:r>
            <a:endParaRPr lang="de-DE" dirty="0" smtClean="0">
              <a:solidFill>
                <a:schemeClr val="accent1"/>
              </a:solidFill>
            </a:endParaRPr>
          </a:p>
          <a:p>
            <a:pPr algn="ctr"/>
            <a:r>
              <a:rPr lang="de-DE" dirty="0" smtClean="0">
                <a:solidFill>
                  <a:schemeClr val="accent1"/>
                </a:solidFill>
                <a:hlinkClick r:id="rId3"/>
              </a:rPr>
              <a:t>www.transens.de</a:t>
            </a:r>
            <a:r>
              <a:rPr lang="de-DE" dirty="0" smtClean="0">
                <a:solidFill>
                  <a:schemeClr val="accent1"/>
                </a:solidFill>
              </a:rPr>
              <a:t> </a:t>
            </a:r>
            <a:endParaRPr lang="de-DE" dirty="0">
              <a:solidFill>
                <a:schemeClr val="accent1"/>
              </a:solidFill>
            </a:endParaRPr>
          </a:p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FB44786-025E-4B4D-8EB8-C47FB58C0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4878" y="4775604"/>
            <a:ext cx="4776300" cy="1011928"/>
          </a:xfrm>
          <a:prstGeom prst="rect">
            <a:avLst/>
          </a:prstGeom>
        </p:spPr>
      </p:pic>
      <p:sp>
        <p:nvSpPr>
          <p:cNvPr id="15" name="Fußzeilenplatzhalter 3">
            <a:extLst>
              <a:ext uri="{FF2B5EF4-FFF2-40B4-BE49-F238E27FC236}">
                <a16:creationId xmlns:a16="http://schemas.microsoft.com/office/drawing/2014/main" id="{BCEE8B60-D8B8-CA4A-BBCF-8B5BEC2A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4300" y="6421664"/>
            <a:ext cx="11234928" cy="365125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MeWiKo</a:t>
            </a:r>
            <a:r>
              <a:rPr lang="en-US" dirty="0" smtClean="0"/>
              <a:t> project is funded by the German Federal Ministry of Education and Research (grant number: 01PU17018A), the TRANSENS project is funded by </a:t>
            </a:r>
          </a:p>
          <a:p>
            <a:r>
              <a:rPr lang="en-US" dirty="0"/>
              <a:t>t</a:t>
            </a:r>
            <a:r>
              <a:rPr lang="en-US" dirty="0" smtClean="0"/>
              <a:t>he German Federal Ministry of Economics and Energy, Volkswagen Foundation, and Lower Saxony Ministry for Science and Culture (grant number 02E11849A-J).</a:t>
            </a:r>
            <a:endParaRPr lang="en-US" dirty="0"/>
          </a:p>
        </p:txBody>
      </p:sp>
      <p:pic>
        <p:nvPicPr>
          <p:cNvPr id="17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50" y="4758831"/>
            <a:ext cx="3629025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b="1" dirty="0" smtClean="0"/>
              <a:t>References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8469E9-D2B0-E744-8724-6439AAA6D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1" y="2077381"/>
            <a:ext cx="11192595" cy="42789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de-DE" sz="900" dirty="0" err="1"/>
              <a:t>Alperin</a:t>
            </a:r>
            <a:r>
              <a:rPr lang="de-DE" sz="900" dirty="0"/>
              <a:t>, J. P., Gomez, C. J., &amp; Haustein, S. (2019). </a:t>
            </a:r>
            <a:r>
              <a:rPr lang="en-US" sz="900" dirty="0"/>
              <a:t>Identifying diffusion patterns of research articles on Twitter: A case study of online engagement with open access articles. </a:t>
            </a:r>
            <a:r>
              <a:rPr lang="en-US" sz="900" i="1" dirty="0"/>
              <a:t>Public Understanding of Science</a:t>
            </a:r>
            <a:r>
              <a:rPr lang="en-US" sz="900" dirty="0"/>
              <a:t>, </a:t>
            </a:r>
            <a:r>
              <a:rPr lang="en-US" sz="900" i="1" dirty="0"/>
              <a:t>28</a:t>
            </a:r>
            <a:r>
              <a:rPr lang="en-US" sz="900" dirty="0"/>
              <a:t>(1), 2–18. </a:t>
            </a:r>
            <a:r>
              <a:rPr lang="en-US" sz="900" u="sng" dirty="0">
                <a:hlinkClick r:id="rId3"/>
              </a:rPr>
              <a:t>https://</a:t>
            </a:r>
            <a:r>
              <a:rPr lang="en-US" sz="900" u="sng" dirty="0" smtClean="0">
                <a:hlinkClick r:id="rId3"/>
              </a:rPr>
              <a:t>doi.org/10.1177/0963662518761733</a:t>
            </a:r>
            <a:endParaRPr lang="en-US" sz="900" dirty="0" smtClean="0"/>
          </a:p>
          <a:p>
            <a:r>
              <a:rPr lang="en-US" sz="900" dirty="0" err="1"/>
              <a:t>Haustein</a:t>
            </a:r>
            <a:r>
              <a:rPr lang="en-US" sz="900" dirty="0"/>
              <a:t>, S. (2019). Scholarly Twitter Metrics. In W. </a:t>
            </a:r>
            <a:r>
              <a:rPr lang="en-US" sz="900" dirty="0" err="1"/>
              <a:t>Glänzel</a:t>
            </a:r>
            <a:r>
              <a:rPr lang="en-US" sz="900" dirty="0"/>
              <a:t>, H. F. </a:t>
            </a:r>
            <a:r>
              <a:rPr lang="en-US" sz="900" dirty="0" err="1"/>
              <a:t>Moed</a:t>
            </a:r>
            <a:r>
              <a:rPr lang="en-US" sz="900" dirty="0"/>
              <a:t>, U. </a:t>
            </a:r>
            <a:r>
              <a:rPr lang="en-US" sz="900" dirty="0" err="1"/>
              <a:t>Schmoch</a:t>
            </a:r>
            <a:r>
              <a:rPr lang="en-US" sz="900" dirty="0"/>
              <a:t>, &amp; M. </a:t>
            </a:r>
            <a:r>
              <a:rPr lang="en-US" sz="900" dirty="0" err="1"/>
              <a:t>Thelwall</a:t>
            </a:r>
            <a:r>
              <a:rPr lang="en-US" sz="900" dirty="0"/>
              <a:t> (Eds.), </a:t>
            </a:r>
            <a:r>
              <a:rPr lang="en-US" sz="900" i="1" dirty="0"/>
              <a:t>Springer Handbook of Science and Technology Indicators</a:t>
            </a:r>
            <a:r>
              <a:rPr lang="en-US" sz="900" dirty="0"/>
              <a:t> (pp. 729–760). Cham: Springer International Publishing. </a:t>
            </a:r>
            <a:r>
              <a:rPr lang="en-US" sz="900" u="sng" dirty="0">
                <a:hlinkClick r:id="rId4"/>
              </a:rPr>
              <a:t>https://</a:t>
            </a:r>
            <a:r>
              <a:rPr lang="en-US" sz="900" u="sng" dirty="0" smtClean="0">
                <a:hlinkClick r:id="rId4"/>
              </a:rPr>
              <a:t>doi.org/10.1007/978-3-030-02511-3_28</a:t>
            </a:r>
            <a:r>
              <a:rPr lang="de-DE" sz="900" dirty="0"/>
              <a:t> </a:t>
            </a:r>
            <a:endParaRPr lang="en-US" sz="900" dirty="0" smtClean="0"/>
          </a:p>
          <a:p>
            <a:r>
              <a:rPr lang="en-US" sz="900" dirty="0" err="1" smtClean="0"/>
              <a:t>Haustein</a:t>
            </a:r>
            <a:r>
              <a:rPr lang="en-US" sz="900" dirty="0"/>
              <a:t>, S., &amp; Costas, R. (2015). Identifying Twitter audiences: Who is tweeting about scientific papers? Presented at </a:t>
            </a:r>
            <a:r>
              <a:rPr lang="en-US" sz="900" i="1" dirty="0"/>
              <a:t>ASIS&amp;T SIG/MET Metrics 2015 Workshop</a:t>
            </a:r>
            <a:r>
              <a:rPr lang="en-US" sz="900" dirty="0"/>
              <a:t>. St. Louis, USA, November 7, 2015. Retrieved, November 12, 2020, from </a:t>
            </a:r>
            <a:r>
              <a:rPr lang="en-US" sz="900" u="sng" dirty="0">
                <a:hlinkClick r:id="rId5"/>
              </a:rPr>
              <a:t>https://www.asist.org/sig/sigmet/events/past-sig-met-workshops</a:t>
            </a:r>
            <a:r>
              <a:rPr lang="en-US" sz="900" u="sng" dirty="0" smtClean="0">
                <a:hlinkClick r:id="rId5"/>
              </a:rPr>
              <a:t>/</a:t>
            </a:r>
            <a:endParaRPr lang="en-US" sz="900" dirty="0" smtClean="0"/>
          </a:p>
          <a:p>
            <a:r>
              <a:rPr lang="en-US" sz="900" dirty="0" smtClean="0"/>
              <a:t>Lemke</a:t>
            </a:r>
            <a:r>
              <a:rPr lang="en-US" sz="900" dirty="0"/>
              <a:t>, S., &amp; Peters, I. (2019). Coping with Altmetrics’ Heterogeneity—A Survey on Social Media Platforms’ Usage Purposes and Target Groups for Researchers. </a:t>
            </a:r>
            <a:r>
              <a:rPr lang="en-US" sz="900" i="1" dirty="0"/>
              <a:t>Proceedings of the 17th Conference of the International Society for </a:t>
            </a:r>
            <a:r>
              <a:rPr lang="en-US" sz="900" i="1" dirty="0" err="1"/>
              <a:t>Scientometrics</a:t>
            </a:r>
            <a:r>
              <a:rPr lang="en-US" sz="900" i="1" dirty="0"/>
              <a:t> and </a:t>
            </a:r>
            <a:r>
              <a:rPr lang="en-US" sz="900" i="1" dirty="0" err="1"/>
              <a:t>Informetrics</a:t>
            </a:r>
            <a:r>
              <a:rPr lang="en-US" sz="900" dirty="0"/>
              <a:t>, </a:t>
            </a:r>
            <a:r>
              <a:rPr lang="en-US" sz="900" i="1" dirty="0"/>
              <a:t>2</a:t>
            </a:r>
            <a:r>
              <a:rPr lang="en-US" sz="900" dirty="0"/>
              <a:t>, 2320–2325. Rome, Italy: </a:t>
            </a:r>
            <a:r>
              <a:rPr lang="en-US" sz="900" dirty="0" err="1"/>
              <a:t>Edizioni</a:t>
            </a:r>
            <a:r>
              <a:rPr lang="en-US" sz="900" dirty="0"/>
              <a:t> </a:t>
            </a:r>
            <a:r>
              <a:rPr lang="en-US" sz="900" dirty="0" err="1"/>
              <a:t>Efesto</a:t>
            </a:r>
            <a:r>
              <a:rPr lang="en-US" sz="900" dirty="0" smtClean="0"/>
              <a:t>.</a:t>
            </a:r>
          </a:p>
          <a:p>
            <a:r>
              <a:rPr lang="en-US" sz="900" dirty="0" err="1"/>
              <a:t>Moscrop</a:t>
            </a:r>
            <a:r>
              <a:rPr lang="en-US" sz="900" dirty="0"/>
              <a:t>, D., Wong, L., &amp; </a:t>
            </a:r>
            <a:r>
              <a:rPr lang="en-US" sz="900" dirty="0" err="1"/>
              <a:t>Alperin</a:t>
            </a:r>
            <a:r>
              <a:rPr lang="en-US" sz="900" dirty="0"/>
              <a:t>, J. P. (2020). Have You Seen This? Why Political Pundits Share Scholarly Research on Social Media. </a:t>
            </a:r>
            <a:r>
              <a:rPr lang="en-US" sz="900" i="1" dirty="0"/>
              <a:t>Scholarly and Research Communication</a:t>
            </a:r>
            <a:r>
              <a:rPr lang="en-US" sz="900" dirty="0"/>
              <a:t>, </a:t>
            </a:r>
            <a:r>
              <a:rPr lang="en-US" sz="900" i="1" dirty="0"/>
              <a:t>11</a:t>
            </a:r>
            <a:r>
              <a:rPr lang="en-US" sz="900" dirty="0"/>
              <a:t>(1), 21–21. </a:t>
            </a:r>
            <a:r>
              <a:rPr lang="en-US" sz="900" u="sng" dirty="0">
                <a:hlinkClick r:id="rId6"/>
              </a:rPr>
              <a:t>https://</a:t>
            </a:r>
            <a:r>
              <a:rPr lang="en-US" sz="900" u="sng" dirty="0" smtClean="0">
                <a:hlinkClick r:id="rId6"/>
              </a:rPr>
              <a:t>doi.org/10.22230/src.2020v11n1a355</a:t>
            </a:r>
            <a:endParaRPr lang="en-US" sz="900" u="sng" dirty="0" smtClean="0"/>
          </a:p>
          <a:p>
            <a:r>
              <a:rPr lang="en-US" sz="900" dirty="0" err="1"/>
              <a:t>Priem</a:t>
            </a:r>
            <a:r>
              <a:rPr lang="en-US" sz="900" dirty="0"/>
              <a:t>, J., &amp; Costello, K. L. (2010). How and why scholars cite on Twitter. </a:t>
            </a:r>
            <a:r>
              <a:rPr lang="en-US" sz="900" i="1" dirty="0"/>
              <a:t>Proceedings of the American Society for Information Science and Technology</a:t>
            </a:r>
            <a:r>
              <a:rPr lang="en-US" sz="900" dirty="0"/>
              <a:t>, </a:t>
            </a:r>
            <a:r>
              <a:rPr lang="en-US" sz="900" i="1" dirty="0"/>
              <a:t>47</a:t>
            </a:r>
            <a:r>
              <a:rPr lang="en-US" sz="900" dirty="0"/>
              <a:t>(1), 1–4. </a:t>
            </a:r>
            <a:r>
              <a:rPr lang="en-US" sz="900" u="sng" dirty="0">
                <a:hlinkClick r:id="rId7"/>
              </a:rPr>
              <a:t>https://</a:t>
            </a:r>
            <a:r>
              <a:rPr lang="en-US" sz="900" u="sng" dirty="0" smtClean="0">
                <a:hlinkClick r:id="rId7"/>
              </a:rPr>
              <a:t>doi.org/10.1002/meet.14504701201</a:t>
            </a:r>
            <a:endParaRPr lang="en-US" sz="900" dirty="0" smtClean="0"/>
          </a:p>
          <a:p>
            <a:r>
              <a:rPr lang="en-US" sz="900" dirty="0" smtClean="0"/>
              <a:t>Rowlands</a:t>
            </a:r>
            <a:r>
              <a:rPr lang="en-US" sz="900" dirty="0"/>
              <a:t>, I., Nicholas, D., Russell, B., </a:t>
            </a:r>
            <a:r>
              <a:rPr lang="en-US" sz="900" dirty="0" err="1"/>
              <a:t>Canty</a:t>
            </a:r>
            <a:r>
              <a:rPr lang="en-US" sz="900" dirty="0"/>
              <a:t>, N., &amp; Watkinson, A. (2011). Social media use in the research workflow. </a:t>
            </a:r>
            <a:r>
              <a:rPr lang="en-US" sz="900" i="1" dirty="0"/>
              <a:t>Learned Publishing</a:t>
            </a:r>
            <a:r>
              <a:rPr lang="en-US" sz="900" dirty="0"/>
              <a:t>, </a:t>
            </a:r>
            <a:r>
              <a:rPr lang="en-US" sz="900" i="1" dirty="0"/>
              <a:t>24</a:t>
            </a:r>
            <a:r>
              <a:rPr lang="en-US" sz="900" dirty="0"/>
              <a:t>(3), 183–195. </a:t>
            </a:r>
            <a:r>
              <a:rPr lang="en-US" sz="900" u="sng" dirty="0">
                <a:hlinkClick r:id="rId8"/>
              </a:rPr>
              <a:t>https://</a:t>
            </a:r>
            <a:r>
              <a:rPr lang="en-US" sz="900" u="sng" dirty="0" smtClean="0">
                <a:hlinkClick r:id="rId8"/>
              </a:rPr>
              <a:t>doi.org/10.1087/20110306</a:t>
            </a:r>
            <a:endParaRPr lang="en-US" sz="900" u="sng" dirty="0" smtClean="0"/>
          </a:p>
          <a:p>
            <a:r>
              <a:rPr lang="en-US" sz="900" dirty="0" err="1"/>
              <a:t>Tenopir</a:t>
            </a:r>
            <a:r>
              <a:rPr lang="en-US" sz="900" dirty="0"/>
              <a:t>, C., </a:t>
            </a:r>
            <a:r>
              <a:rPr lang="en-US" sz="900" dirty="0" err="1"/>
              <a:t>Volentine</a:t>
            </a:r>
            <a:r>
              <a:rPr lang="en-US" sz="900" dirty="0"/>
              <a:t>, R., &amp; King, D. W. (2013). Social media and scholarly reading. </a:t>
            </a:r>
            <a:r>
              <a:rPr lang="de-DE" sz="900" i="1" dirty="0"/>
              <a:t>Online Information Review</a:t>
            </a:r>
            <a:r>
              <a:rPr lang="de-DE" sz="900" dirty="0"/>
              <a:t>, </a:t>
            </a:r>
            <a:r>
              <a:rPr lang="de-DE" sz="900" i="1" dirty="0"/>
              <a:t>37</a:t>
            </a:r>
            <a:r>
              <a:rPr lang="de-DE" sz="900" dirty="0"/>
              <a:t>(2), 193–216. </a:t>
            </a:r>
            <a:r>
              <a:rPr lang="de-DE" sz="900" u="sng" dirty="0">
                <a:hlinkClick r:id="rId9"/>
              </a:rPr>
              <a:t>https://</a:t>
            </a:r>
            <a:r>
              <a:rPr lang="de-DE" sz="900" u="sng" dirty="0" smtClean="0">
                <a:hlinkClick r:id="rId9"/>
              </a:rPr>
              <a:t>doi.org/10.1108/OIR-04-2012-0062</a:t>
            </a:r>
            <a:endParaRPr lang="de-DE" sz="900" u="sng" dirty="0" smtClean="0"/>
          </a:p>
          <a:p>
            <a:r>
              <a:rPr lang="de-DE" sz="900" dirty="0" err="1"/>
              <a:t>Thelwall</a:t>
            </a:r>
            <a:r>
              <a:rPr lang="de-DE" sz="900" dirty="0"/>
              <a:t>, M., </a:t>
            </a:r>
            <a:r>
              <a:rPr lang="de-DE" sz="900" dirty="0" err="1"/>
              <a:t>Tsou</a:t>
            </a:r>
            <a:r>
              <a:rPr lang="de-DE" sz="900" dirty="0"/>
              <a:t>, A., </a:t>
            </a:r>
            <a:r>
              <a:rPr lang="de-DE" sz="900" dirty="0" err="1"/>
              <a:t>Weingart</a:t>
            </a:r>
            <a:r>
              <a:rPr lang="de-DE" sz="900" dirty="0"/>
              <a:t>, S., </a:t>
            </a:r>
            <a:r>
              <a:rPr lang="de-DE" sz="900" dirty="0" err="1"/>
              <a:t>Holmberg</a:t>
            </a:r>
            <a:r>
              <a:rPr lang="de-DE" sz="900" dirty="0"/>
              <a:t>, K., &amp; Haustein, S. (2013). </a:t>
            </a:r>
            <a:r>
              <a:rPr lang="en-US" sz="900" dirty="0"/>
              <a:t>Tweeting Links to Academic Articles. </a:t>
            </a:r>
            <a:r>
              <a:rPr lang="en-US" sz="900" i="1" dirty="0" err="1"/>
              <a:t>Cybermetrics</a:t>
            </a:r>
            <a:r>
              <a:rPr lang="en-US" sz="900" dirty="0"/>
              <a:t>, </a:t>
            </a:r>
            <a:r>
              <a:rPr lang="en-US" sz="900" i="1" dirty="0"/>
              <a:t>17</a:t>
            </a:r>
            <a:r>
              <a:rPr lang="en-US" sz="900" dirty="0"/>
              <a:t>, 1–8</a:t>
            </a:r>
            <a:r>
              <a:rPr lang="en-US" sz="900" dirty="0" smtClean="0"/>
              <a:t>.</a:t>
            </a:r>
            <a:endParaRPr lang="de-DE" sz="900" u="sng" dirty="0" smtClean="0"/>
          </a:p>
          <a:p>
            <a:r>
              <a:rPr lang="en-US" sz="900" dirty="0"/>
              <a:t>Tsou, A., Bowman, T. D., </a:t>
            </a:r>
            <a:r>
              <a:rPr lang="en-US" sz="900" dirty="0" err="1"/>
              <a:t>Ghazinejad</a:t>
            </a:r>
            <a:r>
              <a:rPr lang="en-US" sz="900" dirty="0"/>
              <a:t>, A., &amp; Sugimoto, C. R. (2015). Who tweets about science? </a:t>
            </a:r>
            <a:r>
              <a:rPr lang="en-US" sz="900" i="1" dirty="0"/>
              <a:t>Proceedings of the 2015 International Conference on </a:t>
            </a:r>
            <a:r>
              <a:rPr lang="en-US" sz="900" i="1" dirty="0" err="1"/>
              <a:t>Scientometrics</a:t>
            </a:r>
            <a:r>
              <a:rPr lang="en-US" sz="900" i="1" dirty="0"/>
              <a:t> and </a:t>
            </a:r>
            <a:r>
              <a:rPr lang="en-US" sz="900" i="1" dirty="0" err="1"/>
              <a:t>Informetrics</a:t>
            </a:r>
            <a:r>
              <a:rPr lang="en-US" sz="900" dirty="0"/>
              <a:t>. Presented at the ISSI2015, Istanbul, Turkey, June 29 – July 04, 2015.</a:t>
            </a:r>
            <a:endParaRPr lang="de-DE" sz="900" dirty="0"/>
          </a:p>
          <a:p>
            <a:r>
              <a:rPr lang="en-US" sz="900" dirty="0" err="1"/>
              <a:t>Vainio</a:t>
            </a:r>
            <a:r>
              <a:rPr lang="en-US" sz="900" dirty="0"/>
              <a:t>, J., &amp; Holmberg, K. (2017). Highly tweeted science articles: Who tweets them? An analysis of Twitter user profile descriptions. </a:t>
            </a:r>
            <a:r>
              <a:rPr lang="en-US" sz="900" i="1" dirty="0" err="1"/>
              <a:t>Scientometrics</a:t>
            </a:r>
            <a:r>
              <a:rPr lang="en-US" sz="900" dirty="0"/>
              <a:t>, </a:t>
            </a:r>
            <a:r>
              <a:rPr lang="en-US" sz="900" i="1" dirty="0"/>
              <a:t>112</a:t>
            </a:r>
            <a:r>
              <a:rPr lang="en-US" sz="900" dirty="0"/>
              <a:t>(1), 345–366. </a:t>
            </a:r>
            <a:r>
              <a:rPr lang="en-US" sz="900" u="sng" dirty="0">
                <a:hlinkClick r:id="rId10"/>
              </a:rPr>
              <a:t>https://</a:t>
            </a:r>
            <a:r>
              <a:rPr lang="en-US" sz="900" u="sng" dirty="0" smtClean="0">
                <a:hlinkClick r:id="rId10"/>
              </a:rPr>
              <a:t>doi.org/10.1007/s11192-017-2368-0</a:t>
            </a:r>
            <a:endParaRPr lang="de-DE" sz="900" u="sng" dirty="0" smtClean="0"/>
          </a:p>
          <a:p>
            <a:r>
              <a:rPr lang="en-US" sz="900" dirty="0"/>
              <a:t>Van </a:t>
            </a:r>
            <a:r>
              <a:rPr lang="en-US" sz="900" dirty="0" err="1"/>
              <a:t>Noorden</a:t>
            </a:r>
            <a:r>
              <a:rPr lang="en-US" sz="900" dirty="0"/>
              <a:t>, R. (2014). Online collaboration: Scientists and the social network. </a:t>
            </a:r>
            <a:r>
              <a:rPr lang="en-US" sz="900" i="1" dirty="0"/>
              <a:t>Nature</a:t>
            </a:r>
            <a:r>
              <a:rPr lang="en-US" sz="900" dirty="0"/>
              <a:t>, </a:t>
            </a:r>
            <a:r>
              <a:rPr lang="en-US" sz="900" i="1" dirty="0"/>
              <a:t>512</a:t>
            </a:r>
            <a:r>
              <a:rPr lang="en-US" sz="900" dirty="0"/>
              <a:t>(7513). </a:t>
            </a:r>
            <a:r>
              <a:rPr lang="en-US" sz="900" u="sng" dirty="0">
                <a:hlinkClick r:id="rId11"/>
              </a:rPr>
              <a:t>https://</a:t>
            </a:r>
            <a:r>
              <a:rPr lang="en-US" sz="900" u="sng" dirty="0" smtClean="0">
                <a:hlinkClick r:id="rId11"/>
              </a:rPr>
              <a:t>doi.org/10.1038/512126a</a:t>
            </a:r>
            <a:endParaRPr lang="en-US" sz="900" u="sng" dirty="0" smtClean="0"/>
          </a:p>
          <a:p>
            <a:r>
              <a:rPr lang="en-US" sz="900" dirty="0" err="1"/>
              <a:t>Wouters</a:t>
            </a:r>
            <a:r>
              <a:rPr lang="en-US" sz="900" dirty="0"/>
              <a:t>, P., &amp; Costas, R. (2012). </a:t>
            </a:r>
            <a:r>
              <a:rPr lang="en-US" sz="900" i="1" dirty="0"/>
              <a:t>Users, Narcissism and the Control: Tracking the Impact of Scholarly Publications in the 21st Century</a:t>
            </a:r>
            <a:r>
              <a:rPr lang="en-US" sz="900" dirty="0"/>
              <a:t>. Utrecht: </a:t>
            </a:r>
            <a:r>
              <a:rPr lang="en-US" sz="900" dirty="0" err="1"/>
              <a:t>Stichting</a:t>
            </a:r>
            <a:r>
              <a:rPr lang="en-US" sz="900" dirty="0"/>
              <a:t> Surf. Retrieved from </a:t>
            </a:r>
            <a:r>
              <a:rPr lang="en-US" sz="900" u="sng" dirty="0">
                <a:hlinkClick r:id="rId12"/>
              </a:rPr>
              <a:t>http://research-acumen.eu/wp-content/uploads/Users-narcissism-and-control.pdf</a:t>
            </a:r>
            <a:endParaRPr lang="de-DE" sz="900" dirty="0"/>
          </a:p>
          <a:p>
            <a:endParaRPr lang="de-DE" sz="900" dirty="0"/>
          </a:p>
          <a:p>
            <a:endParaRPr lang="de-DE" sz="900" dirty="0"/>
          </a:p>
          <a:p>
            <a:endParaRPr lang="en-US" sz="9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 Analysis – </a:t>
            </a:r>
            <a:r>
              <a:rPr lang="de-DE" b="1" dirty="0" err="1" smtClean="0"/>
              <a:t>Codebook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18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568" y="2118359"/>
            <a:ext cx="5016353" cy="396240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4753" y="2148839"/>
            <a:ext cx="5249067" cy="107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2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 Analysis – DBPS</a:t>
            </a:r>
            <a:endParaRPr lang="en-US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19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565366" y="2177636"/>
            <a:ext cx="11170530" cy="218521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We additionally looked up the users involved in our sample in the </a:t>
            </a:r>
            <a:r>
              <a:rPr lang="en-US" sz="1600" i="1" dirty="0" smtClean="0"/>
              <a:t>Database of Public Speakers </a:t>
            </a:r>
            <a:r>
              <a:rPr lang="en-US" sz="1600" dirty="0" smtClean="0"/>
              <a:t>by the Leibniz Institute for Media Research. </a:t>
            </a:r>
          </a:p>
          <a:p>
            <a:endParaRPr lang="en-US" sz="1600" b="1" i="1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235 (13%) of participating accounts are registered as public speakers, responsible for 621 (17%) of the tweets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115 of these accounts belong to media organizations, 75 to individuals, 45 to other types of organizations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Only 5 institutions are from the domain </a:t>
            </a:r>
            <a:r>
              <a:rPr lang="en-US" sz="1600" i="1" dirty="0" smtClean="0"/>
              <a:t>Education and Research</a:t>
            </a:r>
            <a:r>
              <a:rPr lang="en-US" sz="1600" dirty="0" smtClean="0"/>
              <a:t>, responsible for 26 tweets in total</a:t>
            </a:r>
          </a:p>
          <a:p>
            <a:pPr marL="285750" indent="-285750">
              <a:buFontTx/>
              <a:buChar char="-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199754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Project Background &amp; Motivation</a:t>
            </a:r>
            <a:endParaRPr lang="de-DE" b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2</a:t>
            </a:fld>
            <a:endParaRPr lang="en-US"/>
          </a:p>
        </p:txBody>
      </p:sp>
      <p:sp>
        <p:nvSpPr>
          <p:cNvPr id="24" name="Textfeld 23"/>
          <p:cNvSpPr txBox="1"/>
          <p:nvPr/>
        </p:nvSpPr>
        <p:spPr>
          <a:xfrm>
            <a:off x="389798" y="2061272"/>
            <a:ext cx="11509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We </a:t>
            </a:r>
            <a:r>
              <a:rPr lang="en-US" dirty="0" smtClean="0"/>
              <a:t>analyzed the Twitter communication surrounding the </a:t>
            </a:r>
            <a:r>
              <a:rPr lang="en-US" b="1" dirty="0" smtClean="0"/>
              <a:t>search for a nuclear repository in Germany</a:t>
            </a:r>
            <a:r>
              <a:rPr lang="en-US" dirty="0" smtClean="0"/>
              <a:t>. Particularly: what is the </a:t>
            </a:r>
            <a:r>
              <a:rPr lang="en-US" b="1" dirty="0" smtClean="0"/>
              <a:t>role of academic research </a:t>
            </a:r>
            <a:r>
              <a:rPr lang="en-US" dirty="0" smtClean="0"/>
              <a:t>in the conversations?</a:t>
            </a:r>
            <a:endParaRPr lang="en-US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439226" y="2853404"/>
            <a:ext cx="11265118" cy="1477328"/>
            <a:chOff x="389798" y="2766902"/>
            <a:chExt cx="11265118" cy="1477328"/>
          </a:xfrm>
        </p:grpSpPr>
        <p:pic>
          <p:nvPicPr>
            <p:cNvPr id="1026" name="Picture 2" descr="https://www.transens.d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8773" y="3024998"/>
              <a:ext cx="3346143" cy="948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feld 17"/>
            <p:cNvSpPr txBox="1"/>
            <p:nvPr/>
          </p:nvSpPr>
          <p:spPr>
            <a:xfrm>
              <a:off x="389798" y="2766902"/>
              <a:ext cx="772237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Aims </a:t>
              </a:r>
              <a:r>
                <a:rPr lang="en-US" dirty="0" smtClean="0"/>
                <a:t>to understand and strengthen connections between science and society related to the subject of nuclear waste disposal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German legislation emphasizes that the repository search should be transparent, </a:t>
              </a:r>
              <a:r>
                <a:rPr lang="en-US" b="1" dirty="0" smtClean="0"/>
                <a:t>participatory</a:t>
              </a:r>
              <a:r>
                <a:rPr lang="en-US" dirty="0" smtClean="0"/>
                <a:t>, and </a:t>
              </a:r>
              <a:r>
                <a:rPr lang="en-US" b="1" dirty="0" smtClean="0"/>
                <a:t>science-based</a:t>
              </a:r>
              <a:r>
                <a:rPr lang="en-US" dirty="0" smtClean="0"/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Can we find evidence on social media for this to be the case?</a:t>
              </a:r>
              <a:endParaRPr lang="en-US" dirty="0"/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443341" y="4587470"/>
            <a:ext cx="11457601" cy="1477328"/>
            <a:chOff x="393913" y="4315621"/>
            <a:chExt cx="11457601" cy="1477328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3FB44786-025E-4B4D-8EB8-C47FB58C0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12176" y="4673098"/>
              <a:ext cx="3739338" cy="792232"/>
            </a:xfrm>
            <a:prstGeom prst="rect">
              <a:avLst/>
            </a:prstGeom>
          </p:spPr>
        </p:pic>
        <p:sp>
          <p:nvSpPr>
            <p:cNvPr id="22" name="Textfeld 21"/>
            <p:cNvSpPr txBox="1"/>
            <p:nvPr/>
          </p:nvSpPr>
          <p:spPr>
            <a:xfrm>
              <a:off x="393913" y="4315621"/>
              <a:ext cx="791485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Main goal </a:t>
              </a:r>
              <a:r>
                <a:rPr lang="en-US" dirty="0" smtClean="0"/>
                <a:t>is to describe the relationship between research publications’ promotion in external science communication and impact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This case study provides an opportunity to characterize the </a:t>
              </a:r>
              <a:r>
                <a:rPr lang="en-US" b="1" dirty="0" smtClean="0"/>
                <a:t>role of academic research in online conversations</a:t>
              </a:r>
              <a:r>
                <a:rPr lang="en-US" dirty="0" smtClean="0"/>
                <a:t> on a societal and political controversy that received </a:t>
              </a:r>
              <a:r>
                <a:rPr lang="en-US" b="1" dirty="0" smtClean="0"/>
                <a:t>high media coverage</a:t>
              </a:r>
              <a:endParaRPr lang="en-US" b="1" dirty="0"/>
            </a:p>
          </p:txBody>
        </p:sp>
      </p:grpSp>
      <p:sp>
        <p:nvSpPr>
          <p:cNvPr id="6" name="Rechteck 5"/>
          <p:cNvSpPr/>
          <p:nvPr/>
        </p:nvSpPr>
        <p:spPr>
          <a:xfrm>
            <a:off x="345990" y="2794105"/>
            <a:ext cx="11554952" cy="16080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350108" y="4528168"/>
            <a:ext cx="11554952" cy="16080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0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User-Reference-Cross Analysis</a:t>
            </a:r>
            <a:endParaRPr lang="en-US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20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4637" y="2452115"/>
            <a:ext cx="6689989" cy="3073572"/>
          </a:xfrm>
          <a:prstGeom prst="rect">
            <a:avLst/>
          </a:prstGeom>
        </p:spPr>
      </p:pic>
      <p:sp>
        <p:nvSpPr>
          <p:cNvPr id="10" name="Abgerundetes Rechteck 9"/>
          <p:cNvSpPr/>
          <p:nvPr/>
        </p:nvSpPr>
        <p:spPr>
          <a:xfrm>
            <a:off x="5093479" y="5312132"/>
            <a:ext cx="531034" cy="1599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/>
          <p:cNvSpPr/>
          <p:nvPr/>
        </p:nvSpPr>
        <p:spPr>
          <a:xfrm>
            <a:off x="5093479" y="4375960"/>
            <a:ext cx="531034" cy="1599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bgerundetes Rechteck 11"/>
          <p:cNvSpPr/>
          <p:nvPr/>
        </p:nvSpPr>
        <p:spPr>
          <a:xfrm>
            <a:off x="6748108" y="4183321"/>
            <a:ext cx="531034" cy="1599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7303281" y="4743935"/>
            <a:ext cx="531034" cy="1599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82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Project Background &amp; Motivation</a:t>
            </a:r>
            <a:endParaRPr lang="de-DE" b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3</a:t>
            </a:fld>
            <a:endParaRPr lang="en-US"/>
          </a:p>
        </p:txBody>
      </p:sp>
      <p:sp>
        <p:nvSpPr>
          <p:cNvPr id="24" name="Textfeld 23"/>
          <p:cNvSpPr txBox="1"/>
          <p:nvPr/>
        </p:nvSpPr>
        <p:spPr>
          <a:xfrm>
            <a:off x="389798" y="2061272"/>
            <a:ext cx="11509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We </a:t>
            </a:r>
            <a:r>
              <a:rPr lang="en-US" dirty="0" smtClean="0"/>
              <a:t>analyzed the Twitter communication surrounding the </a:t>
            </a:r>
            <a:r>
              <a:rPr lang="en-US" b="1" dirty="0" smtClean="0"/>
              <a:t>search for a nuclear repository in Germany</a:t>
            </a:r>
            <a:r>
              <a:rPr lang="en-US" dirty="0" smtClean="0"/>
              <a:t>. Particularly: what is the </a:t>
            </a:r>
            <a:r>
              <a:rPr lang="en-US" b="1" dirty="0" smtClean="0"/>
              <a:t>role of academic research </a:t>
            </a:r>
            <a:r>
              <a:rPr lang="en-US" dirty="0" smtClean="0"/>
              <a:t>in the conversations?</a:t>
            </a:r>
            <a:endParaRPr lang="en-US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439226" y="2853404"/>
            <a:ext cx="11265118" cy="1477328"/>
            <a:chOff x="389798" y="2766902"/>
            <a:chExt cx="11265118" cy="1477328"/>
          </a:xfrm>
        </p:grpSpPr>
        <p:pic>
          <p:nvPicPr>
            <p:cNvPr id="1026" name="Picture 2" descr="https://www.transens.d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8773" y="3024998"/>
              <a:ext cx="3346143" cy="948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feld 17"/>
            <p:cNvSpPr txBox="1"/>
            <p:nvPr/>
          </p:nvSpPr>
          <p:spPr>
            <a:xfrm>
              <a:off x="389798" y="2766902"/>
              <a:ext cx="772237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Aims </a:t>
              </a:r>
              <a:r>
                <a:rPr lang="en-US" dirty="0" smtClean="0"/>
                <a:t>to understand and strengthen connections between science and society related to the subject of nuclear waste disposal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German legislation emphasizes that the repository search should be transparent, </a:t>
              </a:r>
              <a:r>
                <a:rPr lang="en-US" b="1" dirty="0" smtClean="0"/>
                <a:t>participatory</a:t>
              </a:r>
              <a:r>
                <a:rPr lang="en-US" dirty="0" smtClean="0"/>
                <a:t>, and </a:t>
              </a:r>
              <a:r>
                <a:rPr lang="en-US" b="1" dirty="0" smtClean="0"/>
                <a:t>science-based</a:t>
              </a:r>
              <a:r>
                <a:rPr lang="en-US" dirty="0" smtClean="0"/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Can we find evidence on social media for this to be the case?</a:t>
              </a:r>
              <a:endParaRPr lang="en-US" dirty="0"/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443341" y="4587470"/>
            <a:ext cx="11457601" cy="1477328"/>
            <a:chOff x="393913" y="4315621"/>
            <a:chExt cx="11457601" cy="1477328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3FB44786-025E-4B4D-8EB8-C47FB58C0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12176" y="4673098"/>
              <a:ext cx="3739338" cy="792232"/>
            </a:xfrm>
            <a:prstGeom prst="rect">
              <a:avLst/>
            </a:prstGeom>
          </p:spPr>
        </p:pic>
        <p:sp>
          <p:nvSpPr>
            <p:cNvPr id="22" name="Textfeld 21"/>
            <p:cNvSpPr txBox="1"/>
            <p:nvPr/>
          </p:nvSpPr>
          <p:spPr>
            <a:xfrm>
              <a:off x="393913" y="4315621"/>
              <a:ext cx="791485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Main goal </a:t>
              </a:r>
              <a:r>
                <a:rPr lang="en-US" dirty="0" smtClean="0"/>
                <a:t>is to describe the relationship between research publications’ promotion in external science communication and impact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This case study provides an opportunity to characterize the </a:t>
              </a:r>
              <a:r>
                <a:rPr lang="en-US" b="1" dirty="0" smtClean="0"/>
                <a:t>role of academic research in online conversations</a:t>
              </a:r>
              <a:r>
                <a:rPr lang="en-US" dirty="0" smtClean="0"/>
                <a:t> on a societal and political controversy that received </a:t>
              </a:r>
              <a:r>
                <a:rPr lang="en-US" b="1" dirty="0" smtClean="0"/>
                <a:t>high media coverage</a:t>
              </a:r>
              <a:endParaRPr lang="en-US" b="1" dirty="0"/>
            </a:p>
          </p:txBody>
        </p:sp>
      </p:grpSp>
      <p:sp>
        <p:nvSpPr>
          <p:cNvPr id="6" name="Rechteck 5"/>
          <p:cNvSpPr/>
          <p:nvPr/>
        </p:nvSpPr>
        <p:spPr>
          <a:xfrm>
            <a:off x="345990" y="2794105"/>
            <a:ext cx="11554952" cy="16080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350108" y="4528168"/>
            <a:ext cx="11554952" cy="16080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pieren 15"/>
          <p:cNvGrpSpPr/>
          <p:nvPr/>
        </p:nvGrpSpPr>
        <p:grpSpPr>
          <a:xfrm>
            <a:off x="341866" y="4519929"/>
            <a:ext cx="11554952" cy="1608018"/>
            <a:chOff x="341866" y="4519929"/>
            <a:chExt cx="11554952" cy="1608018"/>
          </a:xfrm>
        </p:grpSpPr>
        <p:sp>
          <p:nvSpPr>
            <p:cNvPr id="17" name="Rechteck 16"/>
            <p:cNvSpPr/>
            <p:nvPr/>
          </p:nvSpPr>
          <p:spPr>
            <a:xfrm>
              <a:off x="341866" y="4519929"/>
              <a:ext cx="11554952" cy="16080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450959" y="5107309"/>
              <a:ext cx="11353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/>
                <a:t>Objective 2: do participants actively reference research? If so, how?</a:t>
              </a:r>
              <a:endParaRPr lang="en-US" sz="2400" dirty="0"/>
            </a:p>
          </p:txBody>
        </p:sp>
      </p:grpSp>
      <p:grpSp>
        <p:nvGrpSpPr>
          <p:cNvPr id="20" name="Gruppieren 19"/>
          <p:cNvGrpSpPr/>
          <p:nvPr/>
        </p:nvGrpSpPr>
        <p:grpSpPr>
          <a:xfrm>
            <a:off x="350106" y="2798221"/>
            <a:ext cx="11554952" cy="1608018"/>
            <a:chOff x="350106" y="2798221"/>
            <a:chExt cx="11554952" cy="1608018"/>
          </a:xfrm>
        </p:grpSpPr>
        <p:sp>
          <p:nvSpPr>
            <p:cNvPr id="21" name="Rechteck 20"/>
            <p:cNvSpPr/>
            <p:nvPr/>
          </p:nvSpPr>
          <p:spPr>
            <a:xfrm>
              <a:off x="350106" y="2798221"/>
              <a:ext cx="11554952" cy="16080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447458" y="3167201"/>
              <a:ext cx="113532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/>
                <a:t>Objective 1: get an overview over the conversations about the German nuclear repository search on Twitter </a:t>
              </a:r>
              <a:r>
                <a:rPr lang="en-US" sz="2400" dirty="0">
                  <a:sym typeface="Wingdings" panose="05000000000000000000" pitchFamily="2" charset="2"/>
                </a:rPr>
                <a:t></a:t>
              </a:r>
              <a:r>
                <a:rPr lang="en-US" sz="2400" dirty="0" smtClean="0"/>
                <a:t> who are the most active and vocal participants?  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7390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en-US" b="1" dirty="0" smtClean="0"/>
              <a:t>Previous</a:t>
            </a:r>
            <a:r>
              <a:rPr lang="de-DE" b="1" dirty="0" smtClean="0"/>
              <a:t> Research </a:t>
            </a:r>
            <a:r>
              <a:rPr lang="de-DE" sz="2800" b="1" i="1" dirty="0" smtClean="0"/>
              <a:t>(More </a:t>
            </a:r>
            <a:r>
              <a:rPr lang="en-US" sz="2800" b="1" i="1" dirty="0" smtClean="0"/>
              <a:t>generally</a:t>
            </a:r>
            <a:r>
              <a:rPr lang="de-DE" sz="2800" b="1" i="1" dirty="0" smtClean="0"/>
              <a:t>…)</a:t>
            </a:r>
            <a:endParaRPr lang="de-DE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4</a:t>
            </a:fld>
            <a:endParaRPr lang="en-US"/>
          </a:p>
        </p:txBody>
      </p:sp>
      <p:sp>
        <p:nvSpPr>
          <p:cNvPr id="24" name="Textfeld 23"/>
          <p:cNvSpPr txBox="1"/>
          <p:nvPr/>
        </p:nvSpPr>
        <p:spPr>
          <a:xfrm>
            <a:off x="389798" y="2061272"/>
            <a:ext cx="1150975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plethora of studies analyzed social media’s role in scholarly and science communication </a:t>
            </a:r>
            <a:r>
              <a:rPr lang="en-US" sz="1000" dirty="0" smtClean="0"/>
              <a:t>(Sugimoto et al., 2017)</a:t>
            </a:r>
            <a:r>
              <a:rPr lang="en-US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Frequently focusing on scientists, e.g., addressing questions regarding platforms used in the context of scientific work and needs they fulfill </a:t>
            </a:r>
            <a:r>
              <a:rPr lang="en-US" sz="1000" dirty="0" smtClean="0"/>
              <a:t>(e.g., Rowlands et al., 2011; </a:t>
            </a:r>
            <a:r>
              <a:rPr lang="en-US" sz="1000" dirty="0" err="1" smtClean="0"/>
              <a:t>Tenopir</a:t>
            </a:r>
            <a:r>
              <a:rPr lang="en-US" sz="1000" dirty="0" smtClean="0"/>
              <a:t> et al., 2013, Van </a:t>
            </a:r>
            <a:r>
              <a:rPr lang="en-US" sz="1000" dirty="0" err="1" smtClean="0"/>
              <a:t>Noorden</a:t>
            </a:r>
            <a:r>
              <a:rPr lang="en-US" sz="1000" dirty="0" smtClean="0"/>
              <a:t>, 2014; Lemke &amp; Peters, 2019)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Studies on users behind interactions with research online exist as well </a:t>
            </a:r>
            <a:r>
              <a:rPr lang="en-US" sz="1000" dirty="0" smtClean="0"/>
              <a:t>(e.g., </a:t>
            </a:r>
            <a:r>
              <a:rPr lang="en-US" sz="1000" dirty="0" err="1" smtClean="0"/>
              <a:t>Haustein</a:t>
            </a:r>
            <a:r>
              <a:rPr lang="en-US" sz="1000" dirty="0" smtClean="0"/>
              <a:t> &amp; Costas, 2015; Tsou et al., 2015)</a:t>
            </a:r>
            <a:r>
              <a:rPr lang="en-US" dirty="0" smtClean="0"/>
              <a:t>, but still comparatively little is known on the extent to which the general public actively references and distributes academic research in debates on social media, e.g., to strengthen claims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Whether this is the case is particularly interesting from the point of altmetrics, as they are frequently associated with the hope that they might reflect research’s societal influence</a:t>
            </a:r>
            <a:r>
              <a:rPr lang="en-US" sz="1000" dirty="0" smtClean="0"/>
              <a:t> (</a:t>
            </a:r>
            <a:r>
              <a:rPr lang="en-US" sz="1000" dirty="0" err="1" smtClean="0"/>
              <a:t>Wouters</a:t>
            </a:r>
            <a:r>
              <a:rPr lang="en-US" sz="1000" dirty="0" smtClean="0"/>
              <a:t> &amp; Costas, 2012</a:t>
            </a:r>
            <a:r>
              <a:rPr lang="en-US" sz="1000" dirty="0" smtClean="0"/>
              <a:t>)</a:t>
            </a:r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16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en-US" b="1" dirty="0" smtClean="0"/>
              <a:t>Previous</a:t>
            </a:r>
            <a:r>
              <a:rPr lang="de-DE" b="1" dirty="0" smtClean="0"/>
              <a:t> Research </a:t>
            </a:r>
            <a:r>
              <a:rPr lang="de-DE" sz="2800" b="1" i="1" dirty="0" smtClean="0"/>
              <a:t>(…</a:t>
            </a:r>
            <a:r>
              <a:rPr lang="en-US" sz="2800" b="1" i="1" dirty="0" smtClean="0"/>
              <a:t>and</a:t>
            </a:r>
            <a:r>
              <a:rPr lang="de-DE" sz="2800" b="1" i="1" dirty="0" smtClean="0"/>
              <a:t> </a:t>
            </a:r>
            <a:r>
              <a:rPr lang="en-US" sz="2800" b="1" i="1" dirty="0" smtClean="0"/>
              <a:t>more</a:t>
            </a:r>
            <a:r>
              <a:rPr lang="de-DE" sz="2800" b="1" i="1" dirty="0" smtClean="0"/>
              <a:t> </a:t>
            </a:r>
            <a:r>
              <a:rPr lang="en-US" sz="2800" b="1" i="1" dirty="0" smtClean="0"/>
              <a:t>specifically</a:t>
            </a:r>
            <a:r>
              <a:rPr lang="de-DE" sz="2800" b="1" i="1" dirty="0" smtClean="0"/>
              <a:t>)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5</a:t>
            </a:fld>
            <a:endParaRPr lang="en-US"/>
          </a:p>
        </p:txBody>
      </p:sp>
      <p:sp>
        <p:nvSpPr>
          <p:cNvPr id="24" name="Textfeld 23"/>
          <p:cNvSpPr txBox="1"/>
          <p:nvPr/>
        </p:nvSpPr>
        <p:spPr>
          <a:xfrm>
            <a:off x="389798" y="2061272"/>
            <a:ext cx="115097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Several studies </a:t>
            </a:r>
            <a:r>
              <a:rPr lang="en-US" dirty="0" smtClean="0"/>
              <a:t>insinuate </a:t>
            </a:r>
            <a:r>
              <a:rPr lang="en-US" dirty="0" smtClean="0"/>
              <a:t>that it is mostly academics who reference research on </a:t>
            </a:r>
            <a:r>
              <a:rPr lang="en-US" dirty="0" smtClean="0"/>
              <a:t>Twitter </a:t>
            </a:r>
            <a:r>
              <a:rPr lang="en-US" sz="1000" dirty="0" smtClean="0"/>
              <a:t>(Tsou et al., 2015; </a:t>
            </a:r>
            <a:r>
              <a:rPr lang="en-US" sz="1000" dirty="0" err="1" smtClean="0"/>
              <a:t>Vainio</a:t>
            </a:r>
            <a:r>
              <a:rPr lang="en-US" sz="1000" dirty="0" smtClean="0"/>
              <a:t> &amp; Holmberg, 2017; </a:t>
            </a:r>
            <a:r>
              <a:rPr lang="en-US" sz="1000" dirty="0" err="1" smtClean="0"/>
              <a:t>Alperin</a:t>
            </a:r>
            <a:r>
              <a:rPr lang="en-US" sz="1000" dirty="0"/>
              <a:t> </a:t>
            </a:r>
            <a:r>
              <a:rPr lang="en-US" sz="1000" dirty="0" smtClean="0"/>
              <a:t>et al., 2019; </a:t>
            </a:r>
            <a:r>
              <a:rPr lang="en-US" sz="1000" dirty="0" err="1" smtClean="0"/>
              <a:t>Moscrop</a:t>
            </a:r>
            <a:r>
              <a:rPr lang="en-US" sz="1000" dirty="0" smtClean="0"/>
              <a:t> et al., 2020)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Moreover, </a:t>
            </a:r>
            <a:r>
              <a:rPr lang="en-US" dirty="0"/>
              <a:t>p</a:t>
            </a:r>
            <a:r>
              <a:rPr lang="en-US" dirty="0" smtClean="0"/>
              <a:t>revious studies suggest that considerable shares of references to research on Twitter are indirect (‘second-order’) citations of intermediate webpages, which link to or paraphrase the original academic resource </a:t>
            </a:r>
            <a:r>
              <a:rPr lang="en-US" sz="1000" dirty="0" smtClean="0"/>
              <a:t>(</a:t>
            </a:r>
            <a:r>
              <a:rPr lang="en-US" sz="1000" dirty="0" err="1" smtClean="0"/>
              <a:t>Priem</a:t>
            </a:r>
            <a:r>
              <a:rPr lang="en-US" sz="1000" dirty="0" smtClean="0"/>
              <a:t> &amp; Costello, 2010; </a:t>
            </a:r>
            <a:r>
              <a:rPr lang="en-US" sz="1000" dirty="0" err="1" smtClean="0"/>
              <a:t>Thelwall</a:t>
            </a:r>
            <a:r>
              <a:rPr lang="en-US" sz="1000" dirty="0" smtClean="0"/>
              <a:t> et al., 2013)</a:t>
            </a:r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11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Approach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6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feld 23"/>
          <p:cNvSpPr txBox="1"/>
          <p:nvPr/>
        </p:nvSpPr>
        <p:spPr>
          <a:xfrm>
            <a:off x="1019769" y="2947163"/>
            <a:ext cx="4195359" cy="31854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Tweet collection with </a:t>
            </a:r>
            <a:r>
              <a:rPr lang="en-US" sz="1600" i="1" dirty="0" smtClean="0"/>
              <a:t>TAGS</a:t>
            </a:r>
            <a:r>
              <a:rPr lang="en-US" sz="1600" dirty="0"/>
              <a:t> (tags.hawksey.info</a:t>
            </a:r>
            <a:r>
              <a:rPr lang="en-US" sz="1600" dirty="0" smtClean="0"/>
              <a:t>)</a:t>
            </a:r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Based on a list of keywords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Ran from 29.07. to 13.10.20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(~</a:t>
            </a:r>
            <a:r>
              <a:rPr lang="en-US" sz="1600" b="1" dirty="0" smtClean="0"/>
              <a:t>12 weeks around 28.09.2020</a:t>
            </a:r>
            <a:r>
              <a:rPr lang="en-US" sz="1600" dirty="0" smtClean="0"/>
              <a:t>, the date of announcement of the final repository’s potential sites)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8509" y="3617246"/>
            <a:ext cx="1857877" cy="463168"/>
          </a:xfrm>
          <a:prstGeom prst="rect">
            <a:avLst/>
          </a:prstGeom>
          <a:ln w="12700"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Ellipse 4"/>
          <p:cNvSpPr/>
          <p:nvPr/>
        </p:nvSpPr>
        <p:spPr>
          <a:xfrm>
            <a:off x="1087339" y="4999601"/>
            <a:ext cx="129778" cy="1249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6383868" y="3406715"/>
            <a:ext cx="5015770" cy="220060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Statistical description of tweet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Coding of most active participants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Automatic search for direct references to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Manual search for indirect references to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 smtClean="0"/>
          </a:p>
        </p:txBody>
      </p:sp>
      <p:sp>
        <p:nvSpPr>
          <p:cNvPr id="12" name="Rechteck 11"/>
          <p:cNvSpPr/>
          <p:nvPr/>
        </p:nvSpPr>
        <p:spPr>
          <a:xfrm>
            <a:off x="631643" y="2143155"/>
            <a:ext cx="11058204" cy="6539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13" name="Textfeld 12"/>
          <p:cNvSpPr txBox="1"/>
          <p:nvPr/>
        </p:nvSpPr>
        <p:spPr>
          <a:xfrm>
            <a:off x="751535" y="2166280"/>
            <a:ext cx="10885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Objectives: characterize the conversations on the German nuclear repository search on Twitter (who are the most active and vocal participants?), investigate the role of research within these conversations.  </a:t>
            </a:r>
            <a:endParaRPr lang="en-US" sz="1600" dirty="0"/>
          </a:p>
        </p:txBody>
      </p:sp>
      <p:sp>
        <p:nvSpPr>
          <p:cNvPr id="8" name="Pfeil nach rechts 7"/>
          <p:cNvSpPr/>
          <p:nvPr/>
        </p:nvSpPr>
        <p:spPr>
          <a:xfrm>
            <a:off x="5440974" y="3908378"/>
            <a:ext cx="717047" cy="1263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17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Dataset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7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244416"/>
              </p:ext>
            </p:extLst>
          </p:nvPr>
        </p:nvGraphicFramePr>
        <p:xfrm>
          <a:off x="3269323" y="2228096"/>
          <a:ext cx="5648120" cy="163880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306364">
                  <a:extLst>
                    <a:ext uri="{9D8B030D-6E8A-4147-A177-3AD203B41FA5}">
                      <a16:colId xmlns:a16="http://schemas.microsoft.com/office/drawing/2014/main" val="45735718"/>
                    </a:ext>
                  </a:extLst>
                </a:gridCol>
                <a:gridCol w="2907660">
                  <a:extLst>
                    <a:ext uri="{9D8B030D-6E8A-4147-A177-3AD203B41FA5}">
                      <a16:colId xmlns:a16="http://schemas.microsoft.com/office/drawing/2014/main" val="2216662670"/>
                    </a:ext>
                  </a:extLst>
                </a:gridCol>
                <a:gridCol w="1434096">
                  <a:extLst>
                    <a:ext uri="{9D8B030D-6E8A-4147-A177-3AD203B41FA5}">
                      <a16:colId xmlns:a16="http://schemas.microsoft.com/office/drawing/2014/main" val="253770222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Keyword used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English translations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# of retrieved tweets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6537941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Atomausstieg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Nuclear (power) phase-out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501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404930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Atomenergie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Atomic/nuclear energy/power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373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26073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Atomkraft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Atomic/nuclear energy/power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2,541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2236218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Atommüll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Atomic/nuclear/radioactive waste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5,361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563416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Endlager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Final/permanent disposal site/repository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4,807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936006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1200" b="0" noProof="0" dirty="0" smtClean="0">
                          <a:effectLst/>
                        </a:rPr>
                        <a:t>Kernkraft</a:t>
                      </a:r>
                      <a:endParaRPr lang="de-DE" sz="1200" b="0" noProof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Atomic/nuclear energy/power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2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</a:rPr>
                        <a:t>325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8487424"/>
                  </a:ext>
                </a:extLst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3505155" y="3939539"/>
            <a:ext cx="5176455" cy="126188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			=&gt; 13,908 initial tweets</a:t>
            </a:r>
          </a:p>
          <a:p>
            <a:r>
              <a:rPr lang="en-US" sz="1400" dirty="0" smtClean="0"/>
              <a:t>Removal of duplicates: 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		=&gt; 10,884 tweets</a:t>
            </a:r>
          </a:p>
          <a:p>
            <a:r>
              <a:rPr lang="en-US" sz="1400" dirty="0" smtClean="0"/>
              <a:t>Removal of retweets: 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		=&gt; </a:t>
            </a:r>
            <a:r>
              <a:rPr lang="en-US" sz="1600" b="1" dirty="0" smtClean="0"/>
              <a:t>3,677 unique tweets</a:t>
            </a:r>
            <a:endParaRPr lang="en-US" sz="900" b="1" dirty="0" smtClean="0"/>
          </a:p>
        </p:txBody>
      </p:sp>
      <p:cxnSp>
        <p:nvCxnSpPr>
          <p:cNvPr id="16" name="Gerader Verbinder 15"/>
          <p:cNvCxnSpPr/>
          <p:nvPr/>
        </p:nvCxnSpPr>
        <p:spPr>
          <a:xfrm flipV="1">
            <a:off x="6617889" y="5206700"/>
            <a:ext cx="1966947" cy="6580"/>
          </a:xfrm>
          <a:prstGeom prst="line">
            <a:avLst/>
          </a:prstGeom>
          <a:ln w="41275" cmpd="dbl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8624302" y="4397164"/>
            <a:ext cx="2661684" cy="146193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f</a:t>
            </a:r>
            <a:r>
              <a:rPr lang="en-US" sz="1600" dirty="0" smtClean="0"/>
              <a:t>rom 5,616 users.</a:t>
            </a:r>
          </a:p>
          <a:p>
            <a:endParaRPr lang="en-US" sz="1400" dirty="0"/>
          </a:p>
          <a:p>
            <a:r>
              <a:rPr lang="en-US" sz="1600" dirty="0" smtClean="0"/>
              <a:t>from 1,808 users.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900" dirty="0" smtClean="0"/>
          </a:p>
        </p:txBody>
      </p:sp>
    </p:spTree>
    <p:extLst>
      <p:ext uri="{BB962C8B-B14F-4D97-AF65-F5344CB8AC3E}">
        <p14:creationId xmlns:p14="http://schemas.microsoft.com/office/powerpoint/2010/main" val="28246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 Analysis – Tweets per User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8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feld 16"/>
          <p:cNvSpPr txBox="1"/>
          <p:nvPr/>
        </p:nvSpPr>
        <p:spPr>
          <a:xfrm>
            <a:off x="690648" y="2516346"/>
            <a:ext cx="5304234" cy="1077218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Of those 1,808 users, 1,347 contributed only exactly one tweet. Over the remaining, more active users, the distribution of tweets is heavily skewed (as is typical for social media communication) </a:t>
            </a:r>
            <a:r>
              <a:rPr lang="en-US" sz="1000" dirty="0" smtClean="0"/>
              <a:t>(see also </a:t>
            </a:r>
            <a:r>
              <a:rPr lang="en-US" sz="1000" dirty="0" err="1" smtClean="0"/>
              <a:t>Haustein</a:t>
            </a:r>
            <a:r>
              <a:rPr lang="en-US" sz="1000" dirty="0" smtClean="0"/>
              <a:t>, 2019) </a:t>
            </a:r>
            <a:r>
              <a:rPr lang="en-US" sz="1600" dirty="0" smtClean="0"/>
              <a:t> </a:t>
            </a:r>
            <a:endParaRPr lang="en-US" sz="900" b="1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5377" y="2507180"/>
            <a:ext cx="5027655" cy="299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2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3BF3C-1384-3442-82C3-D7E98033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/>
          <a:lstStyle/>
          <a:p>
            <a:r>
              <a:rPr lang="de-DE" b="1" dirty="0" smtClean="0"/>
              <a:t>User Analysis – Manual </a:t>
            </a:r>
            <a:r>
              <a:rPr lang="de-DE" b="1" dirty="0" err="1" smtClean="0"/>
              <a:t>Coding</a:t>
            </a:r>
            <a:endParaRPr lang="de-DE" sz="2800" b="1" i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86A18DC-4753-8D44-BB6C-12F16E440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074" y="6314121"/>
            <a:ext cx="2122025" cy="44958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1298E2-97CE-3F4D-B53B-EA5A7CCB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9</a:t>
            </a:fld>
            <a:endParaRPr lang="en-US"/>
          </a:p>
        </p:txBody>
      </p:sp>
      <p:pic>
        <p:nvPicPr>
          <p:cNvPr id="26" name="Picture 2" descr="https://www.transens.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618" y="6249586"/>
            <a:ext cx="1820844" cy="5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feld 16"/>
          <p:cNvSpPr txBox="1"/>
          <p:nvPr/>
        </p:nvSpPr>
        <p:spPr>
          <a:xfrm>
            <a:off x="742220" y="2214793"/>
            <a:ext cx="10875265" cy="255454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We manually examined the Twitter profiles of the </a:t>
            </a:r>
            <a:r>
              <a:rPr lang="en-US" sz="1600" b="1" dirty="0" smtClean="0"/>
              <a:t>50 most active users</a:t>
            </a:r>
            <a:r>
              <a:rPr lang="en-US" sz="1600" dirty="0" smtClean="0"/>
              <a:t>, together responsible for 1,161 (31.6%) of all unique tweets in our sample. </a:t>
            </a:r>
          </a:p>
          <a:p>
            <a:endParaRPr lang="en-US" sz="1600" dirty="0" smtClean="0"/>
          </a:p>
          <a:p>
            <a:r>
              <a:rPr lang="en-US" sz="1600" dirty="0" smtClean="0"/>
              <a:t>We determined for said accounts</a:t>
            </a:r>
          </a:p>
          <a:p>
            <a:endParaRPr lang="en-US" sz="1600" dirty="0" smtClean="0"/>
          </a:p>
          <a:p>
            <a:r>
              <a:rPr lang="en-US" sz="1600" b="1" dirty="0"/>
              <a:t>	</a:t>
            </a:r>
            <a:r>
              <a:rPr lang="en-US" sz="1600" dirty="0" smtClean="0"/>
              <a:t>(1) whether they belonged to individuals or groups,</a:t>
            </a:r>
          </a:p>
          <a:p>
            <a:endParaRPr lang="en-US" sz="1600" b="1" dirty="0" smtClean="0"/>
          </a:p>
          <a:p>
            <a:r>
              <a:rPr lang="en-US" sz="1600" b="1" dirty="0"/>
              <a:t>	</a:t>
            </a:r>
            <a:r>
              <a:rPr lang="en-US" sz="1600" dirty="0" smtClean="0"/>
              <a:t>(2) the primary profession or role of the account’s user,</a:t>
            </a:r>
          </a:p>
          <a:p>
            <a:endParaRPr lang="en-US" sz="1600" b="1" dirty="0" smtClean="0"/>
          </a:p>
          <a:p>
            <a:r>
              <a:rPr lang="en-US" sz="1600" b="1" dirty="0"/>
              <a:t>	</a:t>
            </a:r>
            <a:r>
              <a:rPr lang="en-US" sz="1600" dirty="0" smtClean="0"/>
              <a:t>(3) whether the user evidently has an academic background.</a:t>
            </a:r>
            <a:endParaRPr lang="en-US" sz="900" b="1" dirty="0" smtClean="0"/>
          </a:p>
        </p:txBody>
      </p:sp>
    </p:spTree>
    <p:extLst>
      <p:ext uri="{BB962C8B-B14F-4D97-AF65-F5344CB8AC3E}">
        <p14:creationId xmlns:p14="http://schemas.microsoft.com/office/powerpoint/2010/main" val="74794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eWiKo-Vorlage">
  <a:themeElements>
    <a:clrScheme name="Office">
      <a:dk1>
        <a:srgbClr val="000000"/>
      </a:dk1>
      <a:lt1>
        <a:srgbClr val="FFFFFF"/>
      </a:lt1>
      <a:dk2>
        <a:srgbClr val="2E3948"/>
      </a:dk2>
      <a:lt2>
        <a:srgbClr val="E7E6E6"/>
      </a:lt2>
      <a:accent1>
        <a:srgbClr val="5A82CB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A9718D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WiKo-Vorlage" id="{1AA60E32-0F66-D64C-A4DE-0553A258EBBD}" vid="{E9AB6B91-D433-2D42-A32B-13F88FFD5D9B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MeWiKo-Vorlage</Template>
  <TotalTime>0</TotalTime>
  <Words>2280</Words>
  <Application>Microsoft Office PowerPoint</Application>
  <PresentationFormat>Breitbild</PresentationFormat>
  <Paragraphs>202</Paragraphs>
  <Slides>20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7" baseType="lpstr">
      <vt:lpstr>Arial</vt:lpstr>
      <vt:lpstr>Avenir Next LT Pro</vt:lpstr>
      <vt:lpstr>Calibri</vt:lpstr>
      <vt:lpstr>Symbol</vt:lpstr>
      <vt:lpstr>Times New Roman</vt:lpstr>
      <vt:lpstr>Wingdings</vt:lpstr>
      <vt:lpstr>MeWiKo-Vorlage</vt:lpstr>
      <vt:lpstr>Does the General Public Share Research on Twitter?  A Case Study on the Online Conversation About the Search for a Nuclear Repository in Germany</vt:lpstr>
      <vt:lpstr>Project Background &amp; Motivation</vt:lpstr>
      <vt:lpstr>Project Background &amp; Motivation</vt:lpstr>
      <vt:lpstr>Previous Research (More generally…)</vt:lpstr>
      <vt:lpstr>Previous Research (…and more specifically)</vt:lpstr>
      <vt:lpstr>Approach</vt:lpstr>
      <vt:lpstr>Dataset</vt:lpstr>
      <vt:lpstr>User Analysis – Tweets per User</vt:lpstr>
      <vt:lpstr>User Analysis – Manual Coding</vt:lpstr>
      <vt:lpstr>User Analysis – Manual Coding Results</vt:lpstr>
      <vt:lpstr>Reference Analysis – Approach </vt:lpstr>
      <vt:lpstr>Reference Analysis – Results </vt:lpstr>
      <vt:lpstr>Summary</vt:lpstr>
      <vt:lpstr>Conclusion (1/2)</vt:lpstr>
      <vt:lpstr>Conclusion (2/2)</vt:lpstr>
      <vt:lpstr>Thank you very much! Email: s.lemke@zbw.eu Twitter: @stl90</vt:lpstr>
      <vt:lpstr>References</vt:lpstr>
      <vt:lpstr>User Analysis – Codebook</vt:lpstr>
      <vt:lpstr>User Analysis – DBPS</vt:lpstr>
      <vt:lpstr>User-Reference-Cross Analysis</vt:lpstr>
    </vt:vector>
  </TitlesOfParts>
  <Company>ZBW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Lemke Steffen</dc:creator>
  <cp:lastModifiedBy>Lemke, Steffen</cp:lastModifiedBy>
  <cp:revision>211</cp:revision>
  <cp:lastPrinted>2020-01-27T15:34:05Z</cp:lastPrinted>
  <dcterms:created xsi:type="dcterms:W3CDTF">2020-05-05T11:35:30Z</dcterms:created>
  <dcterms:modified xsi:type="dcterms:W3CDTF">2021-03-09T18:25:32Z</dcterms:modified>
</cp:coreProperties>
</file>