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autoCompressPictures="0">
  <p:sldMasterIdLst>
    <p:sldMasterId id="2147483648" r:id="rId1"/>
    <p:sldMasterId id="2147483650" r:id="rId2"/>
  </p:sldMasterIdLst>
  <p:notesMasterIdLst>
    <p:notesMasterId r:id="rId4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5" r:id="rId31"/>
    <p:sldId id="286" r:id="rId32"/>
    <p:sldId id="287" r:id="rId33"/>
    <p:sldId id="288" r:id="rId34"/>
    <p:sldId id="290" r:id="rId35"/>
    <p:sldId id="291" r:id="rId36"/>
    <p:sldId id="292" r:id="rId37"/>
    <p:sldId id="293" r:id="rId38"/>
    <p:sldId id="289" r:id="rId39"/>
  </p:sldIdLst>
  <p:sldSz cx="9144000" cy="5143500" type="screen16x9"/>
  <p:notesSz cx="5143500" cy="9144000"/>
  <p:embeddedFontLst>
    <p:embeddedFont>
      <p:font typeface="Calibri" panose="020F0502020204030204" pitchFamily="34" charset="0"/>
      <p:regular r:id="rId41"/>
      <p:bold r:id="rId42"/>
      <p:italic r:id="rId43"/>
      <p:boldItalic r:id="rId44"/>
    </p:embeddedFont>
  </p:embeddedFontLst>
  <p:defaultTextStyle>
    <a:defPPr marR="0" lvl="0" algn="l">
      <a:lnSpc>
        <a:spcPct val="100000"/>
      </a:lnSpc>
      <a:spcBef>
        <a:spcPts val="0"/>
      </a:spcBef>
      <a:spcAft>
        <a:spcPts val="0"/>
      </a:spcAft>
    </a:defPPr>
    <a:lvl1pPr marR="0" lv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nna Neumann" initials="JN" lastIdx="2" clrIdx="0"/>
  <p:cmAuthor id="2" name="Jacob, Juliane (juliane.jacob@uni-hamburg.de)" initials="JJ(" lastIdx="1" clrIdx="1"/>
  <p:cmAuthor id="3" name="Biernacka, Katarzyna (katarzyna.biernacka@hu-berlin.de)" initials="BK(" lastIdx="1" clrIdx="2"/>
  <p:cmAuthor id="4" name="Asef, Esther Marie (esther.asef@fu-berlin.de)" initials="AEM(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89686" autoAdjust="0"/>
  </p:normalViewPr>
  <p:slideViewPr>
    <p:cSldViewPr>
      <p:cViewPr varScale="1">
        <p:scale>
          <a:sx n="101" d="100"/>
          <a:sy n="101" d="100"/>
        </p:scale>
        <p:origin x="283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2.fntdata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3.fntdata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Google Shape;3;n"/>
          <p:cNvSpPr>
            <a:spLocks noGrp="1"/>
          </p:cNvSpPr>
          <p:nvPr>
            <p:ph type="hdr" idx="2"/>
          </p:nvPr>
        </p:nvSpPr>
        <p:spPr bwMode="auto">
          <a:xfrm>
            <a:off x="0" y="0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5" name="Google Shape;4;n"/>
          <p:cNvSpPr>
            <a:spLocks noGrp="1"/>
          </p:cNvSpPr>
          <p:nvPr>
            <p:ph type="dt" idx="10"/>
          </p:nvPr>
        </p:nvSpPr>
        <p:spPr bwMode="auto">
          <a:xfrm>
            <a:off x="3884612" y="0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6" name="Google Shape;5;n"/>
          <p:cNvSpPr>
            <a:spLocks noGrp="1" noRot="1" noChangeAspect="1"/>
          </p:cNvSpPr>
          <p:nvPr>
            <p:ph type="sldImg" idx="3"/>
          </p:nvPr>
        </p:nvSpPr>
        <p:spPr bwMode="auto"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" name="Google Shape;6;n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pPr>
              <a:defRPr/>
            </a:pPr>
            <a:endParaRPr/>
          </a:p>
        </p:txBody>
      </p:sp>
      <p:sp>
        <p:nvSpPr>
          <p:cNvPr id="8" name="Google Shape;7;n"/>
          <p:cNvSpPr>
            <a:spLocks noGrp="1"/>
          </p:cNvSpPr>
          <p:nvPr>
            <p:ph type="ftr" idx="11"/>
          </p:nvPr>
        </p:nvSpPr>
        <p:spPr bwMode="auto">
          <a:xfrm>
            <a:off x="0" y="8685212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9" name="Google Shape;8;n"/>
          <p:cNvSpPr>
            <a:spLocks noGrp="1"/>
          </p:cNvSpPr>
          <p:nvPr>
            <p:ph type="sldNum" idx="12"/>
          </p:nvPr>
        </p:nvSpPr>
        <p:spPr bwMode="auto">
          <a:xfrm>
            <a:off x="3884612" y="8685212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>
      <a:lnSpc>
        <a:spcPct val="100000"/>
      </a:lnSpc>
      <a:spcBef>
        <a:spcPts val="0"/>
      </a:spcBef>
      <a:spcAft>
        <a:spcPts val="0"/>
      </a:spcAft>
    </a:defPPr>
    <a:lvl1pPr marR="0" lv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1pPr>
    <a:lvl2pPr marR="0" lvl="1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2pPr>
    <a:lvl3pPr marR="0" lvl="2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3pPr>
    <a:lvl4pPr marR="0" lvl="3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4pPr>
    <a:lvl5pPr marR="0" lvl="4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5pPr>
    <a:lvl6pPr marR="0" lvl="5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6pPr>
    <a:lvl7pPr marR="0" lvl="6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7pPr>
    <a:lvl8pPr marR="0" lvl="7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8pPr>
    <a:lvl9pPr marR="0" lvl="8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5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t>Umfrage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Folienbildplatzhalt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5" name="Notizenplatzhalt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FORCE11, eine Gruppe aus Forschenden sowie Personen aus Bibliotheken, Archiven, Verlagen und Forschungsförderern, hat 2016 Prinzipien zur Aufbereitung von Forschungsdaten verfasst. Die sogenannten FAIR-Prinzipien umfassen vier Ziele:</a:t>
            </a:r>
            <a:endParaRPr lang="de-DE" sz="16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lvl="1">
              <a:defRPr/>
            </a:pP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Daten sollten auffindbar sein (</a:t>
            </a:r>
            <a:r>
              <a:rPr lang="de-DE" sz="12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F</a:t>
            </a: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indable) dh sie haben einen </a:t>
            </a:r>
            <a:r>
              <a:rPr lang="de-DE" sz="12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persistenten Identifier</a:t>
            </a: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, sind mit </a:t>
            </a:r>
            <a:r>
              <a:rPr lang="de-DE" sz="12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Metadaten</a:t>
            </a: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 beschrieben, sind in einem durchsuchbaren </a:t>
            </a:r>
            <a:r>
              <a:rPr lang="de-DE" sz="12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Repositorium</a:t>
            </a: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 verfügbar</a:t>
            </a:r>
            <a:endParaRPr lang="de-DE" sz="16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lvl="1">
              <a:defRPr/>
            </a:pP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Daten sollten zugänglich sein (</a:t>
            </a:r>
            <a:r>
              <a:rPr lang="de-DE" sz="12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A</a:t>
            </a: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ccessible) dh die (meta)daten ist über den persistenten Identifier </a:t>
            </a:r>
            <a:r>
              <a:rPr lang="de-DE" sz="12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erreichbar</a:t>
            </a: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, das </a:t>
            </a:r>
            <a:r>
              <a:rPr lang="de-DE" sz="12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Protokoll</a:t>
            </a: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 mi dem die Daten abgerufen werden können ist offen und umfasst ggf. Authentifizierungs- und Autorisierungsschritte, die </a:t>
            </a:r>
            <a:r>
              <a:rPr lang="de-DE" sz="12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Metadaten</a:t>
            </a: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 sind zugänglich, auch wenn die Daten selbst es nicht mehr sind</a:t>
            </a:r>
            <a:endParaRPr lang="de-DE" sz="16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lvl="1">
              <a:defRPr/>
            </a:pP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Daten sollten interoperabel sein (</a:t>
            </a:r>
            <a:r>
              <a:rPr lang="de-DE" sz="12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I</a:t>
            </a: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nteroperable) dh. (meta)daten sind in einem gängigen, offenem </a:t>
            </a:r>
            <a:r>
              <a:rPr lang="de-DE" sz="12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Format</a:t>
            </a: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, die (meta)daten entsprechen anerkannten </a:t>
            </a:r>
            <a:r>
              <a:rPr lang="de-DE" sz="12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Standards</a:t>
            </a: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, es werden </a:t>
            </a:r>
            <a:r>
              <a:rPr lang="de-DE" sz="12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Verweise</a:t>
            </a: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 auf andere (meta)daten bereitgestellt</a:t>
            </a:r>
            <a:endParaRPr lang="de-DE" sz="16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 lvl="1">
              <a:defRPr/>
            </a:pP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Daten sollten nachnutzbar sein (</a:t>
            </a:r>
            <a:r>
              <a:rPr lang="de-DE" sz="12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R</a:t>
            </a: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eusable) dh die (meta)Daten haben eine klare </a:t>
            </a:r>
            <a:r>
              <a:rPr lang="de-DE" sz="12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Nutzungslizenz</a:t>
            </a: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, die (meta)Daten haben eine vielzahl an gut beschriebenen </a:t>
            </a:r>
            <a:r>
              <a:rPr lang="de-DE" sz="12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Merkmalen</a:t>
            </a: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, die </a:t>
            </a:r>
            <a:r>
              <a:rPr lang="de-DE" sz="12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Herkunft</a:t>
            </a: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 der Daten ist klar, die (meta)daten entsprechen den relevanten fachspezifischen </a:t>
            </a:r>
            <a:r>
              <a:rPr lang="de-DE" sz="1200" b="1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Standards</a:t>
            </a:r>
            <a:endParaRPr lang="de-DE" sz="1600" b="1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>
              <a:defRPr/>
            </a:pPr>
            <a:endParaRPr lang="de-DE" sz="1200" b="0" i="0" u="none" strike="noStrike" cap="none">
              <a:solidFill>
                <a:schemeClr val="tx1"/>
              </a:solidFill>
              <a:latin typeface="Arial"/>
              <a:ea typeface="Arial"/>
              <a:cs typeface="Arial"/>
            </a:endParaRPr>
          </a:p>
          <a:p>
            <a:pPr>
              <a:defRPr/>
            </a:pPr>
            <a:r>
              <a:rPr lang="de-DE" sz="1200" b="0" i="0" u="none" strike="noStrike" cap="none">
                <a:solidFill>
                  <a:schemeClr val="tx1"/>
                </a:solidFill>
                <a:latin typeface="Arial"/>
                <a:ea typeface="Arial"/>
                <a:cs typeface="Arial"/>
              </a:rPr>
              <a:t>Dies bedeutet jedoch nicht, dass Daten uneingeschränkt zugänglich sein müssen. Eine eingeschränkte Zugänglichkeit, beispielsweise auf Grund von Datenschutz, widerspricht den FAIR-Prinzipien nicht. </a:t>
            </a: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Aus Kommentar: Mündlich noch ergänzen: FAIR nicht gleich open und Sharing nicht gleich Publikation</a:t>
            </a:r>
            <a:endParaRPr lang="en-GB"/>
          </a:p>
        </p:txBody>
      </p:sp>
      <p:sp>
        <p:nvSpPr>
          <p:cNvPr id="6" name="Foliennummernplatzhalter 3"/>
          <p:cNvSpPr>
            <a:spLocks noGrp="1"/>
          </p:cNvSpPr>
          <p:nvPr>
            <p:ph type="sldNum" idx="10"/>
          </p:nvPr>
        </p:nvSpPr>
        <p:spPr bwMode="auto"/>
        <p:txBody>
          <a:bodyPr/>
          <a:lstStyle/>
          <a:p>
            <a: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defRPr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Slide Image Placeholder 1"/>
          <p:cNvSpPr>
            <a:spLocks noGrp="1" noRot="1" noChangeAspect="1"/>
          </p:cNvSpPr>
          <p:nvPr>
            <p:ph type="sldImg"/>
          </p:nvPr>
        </p:nvSpPr>
        <p:spPr bwMode="auto"/>
      </p:sp>
      <p:sp>
        <p:nvSpPr>
          <p:cNvPr id="5" name="Notes Placeholder 2"/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t>Sagen, dass </a:t>
            </a:r>
            <a:r>
              <a:rPr lang="de-DE" sz="1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rPr>
              <a:t>URLs problematisch sind, da sie nur auf Ort und nicht auf Inhalte verweisen</a:t>
            </a:r>
            <a:endParaRPr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0"/>
          </p:nvPr>
        </p:nvSpPr>
        <p:spPr bwMode="auto"/>
        <p:txBody>
          <a:bodyPr/>
          <a:lstStyle/>
          <a:p>
            <a:pPr>
              <a:defRPr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matchingName="1_Titelfolie" userDrawn="1">
  <p:cSld name="1_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Google Shape;18;p2"/>
          <p:cNvSpPr>
            <a:spLocks noGrp="1"/>
          </p:cNvSpPr>
          <p:nvPr>
            <p:ph type="subTitle" idx="1"/>
          </p:nvPr>
        </p:nvSpPr>
        <p:spPr bwMode="auto">
          <a:xfrm>
            <a:off x="1" y="1420586"/>
            <a:ext cx="9143999" cy="283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>
            <a:lvl1pPr lvl="0" algn="ctr">
              <a:lnSpc>
                <a:spcPct val="94375"/>
              </a:lnSpc>
              <a:spcBef>
                <a:spcPts val="0"/>
              </a:spcBef>
              <a:spcAft>
                <a:spcPts val="0"/>
              </a:spcAft>
              <a:buClr>
                <a:srgbClr val="304E9A"/>
              </a:buClr>
              <a:buSzPts val="2400"/>
              <a:buFont typeface="Arial"/>
              <a:buNone/>
              <a:defRPr sz="2400">
                <a:solidFill>
                  <a:srgbClr val="304E9A"/>
                </a:solidFill>
              </a:defRPr>
            </a:lvl1pPr>
            <a:lvl2pPr lvl="1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None/>
              <a:defRPr sz="1350"/>
            </a:lvl3pPr>
            <a:lvl4pPr lvl="3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pPr>
              <a:defRPr/>
            </a:pPr>
            <a:endParaRPr/>
          </a:p>
        </p:txBody>
      </p:sp>
      <p:sp>
        <p:nvSpPr>
          <p:cNvPr id="5" name="Google Shape;19;p2"/>
          <p:cNvSpPr>
            <a:spLocks noGrp="1"/>
          </p:cNvSpPr>
          <p:nvPr>
            <p:ph type="body" idx="2"/>
          </p:nvPr>
        </p:nvSpPr>
        <p:spPr bwMode="auto">
          <a:xfrm>
            <a:off x="0" y="1908362"/>
            <a:ext cx="9144000" cy="2939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>
              <a:defRPr/>
            </a:pPr>
            <a:endParaRPr/>
          </a:p>
        </p:txBody>
      </p:sp>
      <p:sp>
        <p:nvSpPr>
          <p:cNvPr id="6" name="Google Shape;20;p2"/>
          <p:cNvSpPr>
            <a:spLocks noGrp="1"/>
          </p:cNvSpPr>
          <p:nvPr>
            <p:ph type="ftr" idx="11"/>
          </p:nvPr>
        </p:nvSpPr>
        <p:spPr bwMode="auto">
          <a:xfrm>
            <a:off x="5788025" y="4887912"/>
            <a:ext cx="2732087" cy="168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r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rgbClr val="797979"/>
                </a:solidFill>
                <a:latin typeface="Helvetica Neue"/>
                <a:ea typeface="Helvetica Neue"/>
                <a:cs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>
              <a:defRPr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userDrawn="1">
  <p:cSld name="1_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Mastertitelformat bearbeiten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de-DE"/>
              <a:t>Mastertextformat bearbeiten</a:t>
            </a:r>
            <a:br>
              <a:rPr lang="de-DE"/>
            </a:br>
            <a:r>
              <a:rPr lang="de-DE"/>
              <a:t>Zweite Ebene</a:t>
            </a:r>
            <a:br>
              <a:rPr lang="de-DE"/>
            </a:br>
            <a:r>
              <a:rPr lang="de-DE"/>
              <a:t>Dritte Ebene</a:t>
            </a:r>
            <a:br>
              <a:rPr lang="de-DE"/>
            </a:br>
            <a:r>
              <a:rPr lang="de-DE"/>
              <a:t>Vierte Ebene</a:t>
            </a:r>
            <a:br>
              <a:rPr lang="de-DE"/>
            </a:br>
            <a:r>
              <a:rPr lang="de-DE"/>
              <a:t>Fünfte Ebene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808B9D2A-21D0-804C-91BA-AC1E3E890D1C}" type="datetimeFigureOut">
              <a:rPr lang="de-DE"/>
              <a:t>09.03.2021</a:t>
            </a:fld>
            <a:endParaRPr lang="de-DE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6DD40A4C-FBED-0D48-B591-7D55191F8373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628650" y="1369218"/>
            <a:ext cx="3886200" cy="3263504"/>
          </a:xfrm>
        </p:spPr>
        <p:txBody>
          <a:bodyPr/>
          <a:lstStyle/>
          <a:p>
            <a:pPr lvl="0">
              <a:defRPr/>
            </a:pPr>
            <a:r>
              <a:rPr lang="de-DE"/>
              <a:t>Textmasterformat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29150" y="1369218"/>
            <a:ext cx="3886200" cy="3263504"/>
          </a:xfrm>
        </p:spPr>
        <p:txBody>
          <a:bodyPr/>
          <a:lstStyle/>
          <a:p>
            <a:pPr lvl="0">
              <a:defRPr/>
            </a:pPr>
            <a:r>
              <a:rPr lang="de-DE"/>
              <a:t>Textmasterformat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Katarzyna Biernacka, Petra Buchholz, Dr. Dominika Dolzycka, Kerstin Helbig</a:t>
            </a:r>
            <a:endParaRPr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3A583AC-90C3-47D4-8E3F-971AFFF238DC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userDrawn="1">
  <p:cSld name="Vergleich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629841" y="273845"/>
            <a:ext cx="7886700" cy="994172"/>
          </a:xfrm>
        </p:spPr>
        <p:txBody>
          <a:bodyPr/>
          <a:lstStyle/>
          <a:p>
            <a:pPr>
              <a:defRPr/>
            </a:pPr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6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29842" y="1878806"/>
            <a:ext cx="3868340" cy="2763441"/>
          </a:xfrm>
        </p:spPr>
        <p:txBody>
          <a:bodyPr/>
          <a:lstStyle/>
          <a:p>
            <a:pPr lvl="0">
              <a:defRPr/>
            </a:pPr>
            <a:r>
              <a:rPr lang="de-DE"/>
              <a:t>Textmasterformat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de-DE"/>
              <a:t>Textmasterformat bearbeiten</a:t>
            </a:r>
            <a:endParaRPr/>
          </a:p>
        </p:txBody>
      </p:sp>
      <p:sp>
        <p:nvSpPr>
          <p:cNvPr id="8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29151" y="1878806"/>
            <a:ext cx="3887391" cy="2763441"/>
          </a:xfrm>
        </p:spPr>
        <p:txBody>
          <a:bodyPr/>
          <a:lstStyle/>
          <a:p>
            <a:pPr lvl="0">
              <a:defRPr/>
            </a:pPr>
            <a:r>
              <a:rPr lang="de-DE"/>
              <a:t>Textmasterformat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en-US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de-DE"/>
              <a:t>Katarzyna Biernacka, Petra Buchholz, Dr. Dominika Dolzycka, Kerstin Helbig</a:t>
            </a:r>
            <a:endParaRPr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A3A583AC-90C3-47D4-8E3F-971AFFF238DC}" type="slidenum">
              <a:rPr lang="de-DE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3.jp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Google Shape;10;p1"/>
          <p:cNvPicPr/>
          <p:nvPr/>
        </p:nvPicPr>
        <p:blipFill>
          <a:blip r:embed="rId3">
            <a:alphaModFix/>
          </a:blip>
          <a:stretch/>
        </p:blipFill>
        <p:spPr bwMode="auto">
          <a:xfrm>
            <a:off x="8858250" y="4611687"/>
            <a:ext cx="4465637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1;p1"/>
          <p:cNvPicPr/>
          <p:nvPr/>
        </p:nvPicPr>
        <p:blipFill>
          <a:blip r:embed="rId4">
            <a:alphaModFix/>
          </a:blip>
          <a:stretch/>
        </p:blipFill>
        <p:spPr bwMode="auto">
          <a:xfrm>
            <a:off x="-363537" y="-306387"/>
            <a:ext cx="2282825" cy="161448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2;p1"/>
          <p:cNvSpPr/>
          <p:nvPr/>
        </p:nvSpPr>
        <p:spPr bwMode="auto">
          <a:xfrm>
            <a:off x="309562" y="4702175"/>
            <a:ext cx="2890837" cy="44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pPr>
            <a:endParaRPr sz="900" b="0" i="0" u="none" strike="noStrike" cap="none">
              <a:solidFill>
                <a:srgbClr val="898989"/>
              </a:solidFill>
              <a:latin typeface="Helvetica Neue"/>
              <a:ea typeface="Helvetica Neue"/>
              <a:cs typeface="Helvetica Neue"/>
            </a:endParaRPr>
          </a:p>
          <a:p>
            <a:pPr marL="0" marR="0" lvl="0" indent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rgbClr val="797979"/>
              </a:buClr>
              <a:buSzPts val="900"/>
              <a:buFont typeface="Helvetica Neue"/>
              <a:buNone/>
              <a:defRPr/>
            </a:pPr>
            <a:r>
              <a:rPr lang="en-US" sz="900" b="0" i="0" u="none" strike="noStrike" cap="none">
                <a:solidFill>
                  <a:srgbClr val="797979"/>
                </a:solidFill>
                <a:latin typeface="Helvetica Neue"/>
                <a:ea typeface="Helvetica Neue"/>
                <a:cs typeface="Helvetica Neue"/>
              </a:rPr>
              <a:t>Deutsche Initiative für Netzwerkinformation e. V.</a:t>
            </a:r>
            <a:endParaRPr/>
          </a:p>
        </p:txBody>
      </p:sp>
      <p:pic>
        <p:nvPicPr>
          <p:cNvPr id="7" name="Google Shape;13;p1"/>
          <p:cNvPicPr/>
          <p:nvPr/>
        </p:nvPicPr>
        <p:blipFill>
          <a:blip r:embed="rId5">
            <a:alphaModFix/>
          </a:blip>
          <a:stretch/>
        </p:blipFill>
        <p:spPr bwMode="auto">
          <a:xfrm>
            <a:off x="7578725" y="277812"/>
            <a:ext cx="1343025" cy="25241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4;p1"/>
          <p:cNvSpPr>
            <a:spLocks noGrp="1"/>
          </p:cNvSpPr>
          <p:nvPr>
            <p:ph type="body" idx="1"/>
          </p:nvPr>
        </p:nvSpPr>
        <p:spPr bwMode="auto">
          <a:xfrm>
            <a:off x="1323974" y="1258887"/>
            <a:ext cx="7191375" cy="3373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238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1pPr>
            <a:lvl2pPr marL="914400" marR="0" lvl="1" indent="-3111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2pPr>
            <a:lvl3pPr marL="1371600" marR="0" lvl="2" indent="-30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3pPr>
            <a:lvl4pPr marL="1828800" marR="0" lvl="3" indent="-2921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4pPr>
            <a:lvl5pPr marL="2286000" marR="0" lvl="4" indent="-2857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5pPr>
            <a:lvl6pPr marL="2743200" marR="0" lvl="5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6pPr>
            <a:lvl7pPr marL="3200400" marR="0" lvl="6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7pPr>
            <a:lvl8pPr marL="3657600" marR="0" lvl="7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8pPr>
            <a:lvl9pPr marL="4114800" marR="0" lvl="8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9" name="Google Shape;15;p1"/>
          <p:cNvSpPr>
            <a:spLocks noGrp="1"/>
          </p:cNvSpPr>
          <p:nvPr>
            <p:ph type="title"/>
          </p:nvPr>
        </p:nvSpPr>
        <p:spPr bwMode="auto">
          <a:xfrm>
            <a:off x="1323974" y="263525"/>
            <a:ext cx="7886700" cy="995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1pPr>
            <a:lvl2pPr marR="0"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2pPr>
            <a:lvl3pPr marR="0"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3pPr>
            <a:lvl4pPr marR="0"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4pPr>
            <a:lvl5pPr marR="0"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5pPr>
            <a:lvl6pPr marR="0"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6pPr>
            <a:lvl7pPr marR="0"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7pPr>
            <a:lvl8pPr marR="0"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8pPr>
            <a:lvl9pPr marR="0"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0" name="Google Shape;16;p1"/>
          <p:cNvSpPr>
            <a:spLocks noGrp="1"/>
          </p:cNvSpPr>
          <p:nvPr>
            <p:ph type="ftr" idx="11"/>
          </p:nvPr>
        </p:nvSpPr>
        <p:spPr bwMode="auto">
          <a:xfrm>
            <a:off x="5788025" y="4887912"/>
            <a:ext cx="2732087" cy="168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797979"/>
                </a:solidFill>
                <a:latin typeface="Helvetica Neue"/>
                <a:ea typeface="Helvetica Neue"/>
                <a:cs typeface="Helvetica Neue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Google Shape;22;p3"/>
          <p:cNvPicPr/>
          <p:nvPr/>
        </p:nvPicPr>
        <p:blipFill>
          <a:blip r:embed="rId5">
            <a:alphaModFix/>
          </a:blip>
          <a:stretch/>
        </p:blipFill>
        <p:spPr bwMode="auto">
          <a:xfrm>
            <a:off x="8858250" y="4611687"/>
            <a:ext cx="4465637" cy="4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23;p3"/>
          <p:cNvPicPr/>
          <p:nvPr/>
        </p:nvPicPr>
        <p:blipFill>
          <a:blip r:embed="rId6">
            <a:alphaModFix/>
          </a:blip>
          <a:stretch/>
        </p:blipFill>
        <p:spPr bwMode="auto">
          <a:xfrm>
            <a:off x="-363537" y="-306387"/>
            <a:ext cx="2282825" cy="1614487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24;p3"/>
          <p:cNvSpPr/>
          <p:nvPr/>
        </p:nvSpPr>
        <p:spPr bwMode="auto">
          <a:xfrm>
            <a:off x="309562" y="4702175"/>
            <a:ext cx="2890837" cy="44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/>
            </a:pPr>
            <a:endParaRPr sz="900" b="0" i="0" u="none" strike="noStrike" cap="none">
              <a:solidFill>
                <a:srgbClr val="898989"/>
              </a:solidFill>
              <a:latin typeface="Helvetica Neue"/>
              <a:ea typeface="Helvetica Neue"/>
              <a:cs typeface="Helvetica Neue"/>
            </a:endParaRPr>
          </a:p>
          <a:p>
            <a:pPr marL="0" marR="0" lvl="0" indent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Clr>
                <a:srgbClr val="797979"/>
              </a:buClr>
              <a:buSzPts val="900"/>
              <a:buFont typeface="Helvetica Neue"/>
              <a:buNone/>
              <a:defRPr/>
            </a:pPr>
            <a:r>
              <a:rPr lang="en-US" sz="900" b="0" i="0" u="none" strike="noStrike" cap="none">
                <a:solidFill>
                  <a:srgbClr val="797979"/>
                </a:solidFill>
                <a:latin typeface="Helvetica Neue"/>
                <a:ea typeface="Helvetica Neue"/>
                <a:cs typeface="Helvetica Neue"/>
              </a:rPr>
              <a:t>Deutsche Initiative für Netzwerkinformation e. V.</a:t>
            </a:r>
            <a:endParaRPr/>
          </a:p>
        </p:txBody>
      </p:sp>
      <p:pic>
        <p:nvPicPr>
          <p:cNvPr id="7" name="Google Shape;25;p3"/>
          <p:cNvPicPr/>
          <p:nvPr/>
        </p:nvPicPr>
        <p:blipFill>
          <a:blip r:embed="rId7">
            <a:alphaModFix/>
          </a:blip>
          <a:stretch/>
        </p:blipFill>
        <p:spPr bwMode="auto">
          <a:xfrm>
            <a:off x="7578725" y="277812"/>
            <a:ext cx="1343025" cy="25241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26;p3"/>
          <p:cNvSpPr>
            <a:spLocks noGrp="1"/>
          </p:cNvSpPr>
          <p:nvPr>
            <p:ph type="body" idx="1"/>
          </p:nvPr>
        </p:nvSpPr>
        <p:spPr bwMode="auto">
          <a:xfrm>
            <a:off x="1323974" y="1258887"/>
            <a:ext cx="7191375" cy="3373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238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1pPr>
            <a:lvl2pPr marL="914400" marR="0" lvl="1" indent="-3111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2pPr>
            <a:lvl3pPr marL="1371600" marR="0" lvl="2" indent="-30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3pPr>
            <a:lvl4pPr marL="1828800" marR="0" lvl="3" indent="-2921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4pPr>
            <a:lvl5pPr marL="2286000" marR="0" lvl="4" indent="-2857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5pPr>
            <a:lvl6pPr marL="2743200" marR="0" lvl="5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6pPr>
            <a:lvl7pPr marL="3200400" marR="0" lvl="6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7pPr>
            <a:lvl8pPr marL="3657600" marR="0" lvl="7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8pPr>
            <a:lvl9pPr marL="4114800" marR="0" lvl="8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9" name="Google Shape;27;p3"/>
          <p:cNvSpPr>
            <a:spLocks noGrp="1"/>
          </p:cNvSpPr>
          <p:nvPr>
            <p:ph type="title"/>
          </p:nvPr>
        </p:nvSpPr>
        <p:spPr bwMode="auto">
          <a:xfrm>
            <a:off x="1323974" y="263525"/>
            <a:ext cx="7886700" cy="995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1pPr>
            <a:lvl2pPr marR="0"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2pPr>
            <a:lvl3pPr marR="0"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3pPr>
            <a:lvl4pPr marR="0"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4pPr>
            <a:lvl5pPr marR="0"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5pPr>
            <a:lvl6pPr marR="0"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6pPr>
            <a:lvl7pPr marR="0"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7pPr>
            <a:lvl8pPr marR="0"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8pPr>
            <a:lvl9pPr marR="0"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9pPr>
          </a:lstStyle>
          <a:p>
            <a:pPr>
              <a:defRPr/>
            </a:pPr>
            <a:endParaRPr/>
          </a:p>
        </p:txBody>
      </p:sp>
      <p:sp>
        <p:nvSpPr>
          <p:cNvPr id="10" name="Google Shape;28;p3"/>
          <p:cNvSpPr>
            <a:spLocks noGrp="1"/>
          </p:cNvSpPr>
          <p:nvPr>
            <p:ph type="ftr" idx="11"/>
          </p:nvPr>
        </p:nvSpPr>
        <p:spPr bwMode="auto">
          <a:xfrm>
            <a:off x="5788025" y="4887912"/>
            <a:ext cx="2732087" cy="168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900" b="0" i="0" u="none" strike="noStrike" cap="none">
                <a:solidFill>
                  <a:srgbClr val="797979"/>
                </a:solidFill>
                <a:latin typeface="Helvetica Neue"/>
                <a:ea typeface="Helvetica Neue"/>
                <a:cs typeface="Helvetica Neue"/>
              </a:defRPr>
            </a:lvl1pPr>
            <a:lvl2pPr marR="0"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2pPr>
            <a:lvl3pPr marR="0"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3pPr>
            <a:lvl4pPr marR="0"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4pPr>
            <a:lvl5pPr marR="0"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5pPr>
            <a:lvl6pPr marR="0"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6pPr>
            <a:lvl7pPr marR="0"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7pPr>
            <a:lvl8pPr marR="0"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8pPr>
            <a:lvl9pPr marR="0"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</p:sldLayoutIdLst>
  <p:hf sldNum="0" hdr="0" ftr="0" dt="0"/>
  <p:txStyles>
    <p:title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titleStyle>
    <p:body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bodyStyle>
    <p:otherStyle>
      <a:defPPr marR="0" lvl="0" algn="l">
        <a:lnSpc>
          <a:spcPct val="100000"/>
        </a:lnSpc>
        <a:spcBef>
          <a:spcPts val="0"/>
        </a:spcBef>
        <a:spcAft>
          <a:spcPts val="0"/>
        </a:spcAft>
      </a:defPPr>
      <a:lvl1pPr marR="0" lv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1pPr>
      <a:lvl2pPr marR="0" lvl="1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2pPr>
      <a:lvl3pPr marR="0" lvl="2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3pPr>
      <a:lvl4pPr marR="0" lvl="3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4pPr>
      <a:lvl5pPr marR="0" lvl="4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5pPr>
      <a:lvl6pPr marR="0" lvl="5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6pPr>
      <a:lvl7pPr marR="0" lvl="6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7pPr>
      <a:lvl8pPr marR="0" lvl="7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8pPr>
      <a:lvl9pPr marR="0" lvl="8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creativecommons.org/publicdomain/zero/1.0/deed.de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arth-system-science-data.net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risources.dfg.de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re3data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ervice.re3data.org/about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www.re3data.org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geek-and-poke.com/geekandpoke/2010/4/17/meta.html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creativecommons.org/licenses/by/3.0/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rd-alliance.github.io/metadata-directory/subjects/" TargetMode="Externa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em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www.forschungsdaten.org/index.php/Online-Workshops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hyperlink" Target="https://www.forschungsdaten.org/index.php/UAG_Schulungen/Fortbildungen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sa/4.0/deed.en" TargetMode="External"/><Relationship Id="rId4" Type="http://schemas.openxmlformats.org/officeDocument/2006/relationships/hyperlink" Target="https://commons.wikimedia.org/wiki/File:FAIR_data_principles.jp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pollev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Google Shape;37;p5"/>
          <p:cNvSpPr>
            <a:spLocks noGrp="1"/>
          </p:cNvSpPr>
          <p:nvPr>
            <p:ph type="subTitle" idx="1"/>
          </p:nvPr>
        </p:nvSpPr>
        <p:spPr bwMode="auto">
          <a:xfrm>
            <a:off x="0" y="1420758"/>
            <a:ext cx="9144000" cy="1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/>
          <a:p>
            <a:pPr marL="0" lvl="0" indent="0">
              <a:lnSpc>
                <a:spcPct val="90000"/>
              </a:lnSpc>
              <a:buClr>
                <a:schemeClr val="dk1"/>
              </a:buClr>
              <a:defRPr/>
            </a:pPr>
            <a:r>
              <a:rPr lang="de-DE" sz="3200" dirty="0">
                <a:latin typeface="Helvetica Neue Light"/>
                <a:ea typeface="Helvetica Neue Light"/>
                <a:cs typeface="Helvetica Neue Light"/>
              </a:rPr>
              <a:t>Data Sharing interaktiv vermitteln</a:t>
            </a:r>
            <a:endParaRPr sz="3200" dirty="0">
              <a:latin typeface="Helvetica Neue Light"/>
              <a:ea typeface="Helvetica Neue Light"/>
              <a:cs typeface="Helvetica Neue Light"/>
            </a:endParaRPr>
          </a:p>
        </p:txBody>
      </p:sp>
      <p:sp>
        <p:nvSpPr>
          <p:cNvPr id="5" name="Google Shape;38;p5"/>
          <p:cNvSpPr>
            <a:spLocks noGrp="1"/>
          </p:cNvSpPr>
          <p:nvPr>
            <p:ph type="body" idx="2"/>
          </p:nvPr>
        </p:nvSpPr>
        <p:spPr bwMode="auto">
          <a:xfrm>
            <a:off x="1556792" y="2685824"/>
            <a:ext cx="6255568" cy="4683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defRPr/>
            </a:pPr>
            <a:r>
              <a:rPr lang="en-US" dirty="0"/>
              <a:t>Esther </a:t>
            </a:r>
            <a:r>
              <a:rPr lang="en-US" dirty="0" err="1"/>
              <a:t>Asef</a:t>
            </a:r>
            <a:r>
              <a:rPr lang="en-US" dirty="0"/>
              <a:t>, </a:t>
            </a:r>
            <a:r>
              <a:rPr lang="en-US" dirty="0" err="1"/>
              <a:t>Katarzyna</a:t>
            </a:r>
            <a:r>
              <a:rPr lang="en-US" dirty="0"/>
              <a:t> </a:t>
            </a:r>
            <a:r>
              <a:rPr lang="en-US" dirty="0" err="1"/>
              <a:t>Biernacka</a:t>
            </a:r>
            <a:r>
              <a:rPr lang="en-US" dirty="0"/>
              <a:t>, Elisabeth </a:t>
            </a:r>
            <a:r>
              <a:rPr lang="en-US" dirty="0" err="1"/>
              <a:t>Böker</a:t>
            </a:r>
            <a:r>
              <a:rPr lang="en-US" dirty="0"/>
              <a:t>,</a:t>
            </a:r>
            <a:endParaRPr dirty="0"/>
          </a:p>
          <a:p>
            <a:pPr marL="0" lvl="0" indent="0">
              <a:spcBef>
                <a:spcPts val="0"/>
              </a:spcBef>
              <a:defRPr/>
            </a:pPr>
            <a:r>
              <a:rPr lang="en-US" dirty="0"/>
              <a:t>Sarah Ann Danker, Juliane Jacob, Janna Neumann, Britta Petersen,</a:t>
            </a:r>
            <a:endParaRPr dirty="0"/>
          </a:p>
          <a:p>
            <a:pPr marL="0" lvl="0" indent="0">
              <a:spcBef>
                <a:spcPts val="0"/>
              </a:spcBef>
              <a:defRPr/>
            </a:pPr>
            <a:r>
              <a:rPr lang="en-US" dirty="0"/>
              <a:t>Jessica Rex und Ute </a:t>
            </a:r>
            <a:r>
              <a:rPr lang="en-US" dirty="0" err="1"/>
              <a:t>Trautwein-Bruns</a:t>
            </a:r>
            <a:endParaRPr dirty="0"/>
          </a:p>
          <a:p>
            <a:pPr marL="0" lvl="0" indent="0">
              <a:spcBef>
                <a:spcPts val="0"/>
              </a:spcBef>
              <a:defRPr/>
            </a:pPr>
            <a:endParaRPr lang="en-US" dirty="0"/>
          </a:p>
          <a:p>
            <a:pPr marL="0" lvl="0" indent="0">
              <a:spcBef>
                <a:spcPts val="0"/>
              </a:spcBef>
              <a:defRPr/>
            </a:pPr>
            <a:r>
              <a:rPr lang="en-US" dirty="0"/>
              <a:t>der </a:t>
            </a:r>
            <a:r>
              <a:rPr lang="en-US" i="1" dirty="0"/>
              <a:t>DINI/</a:t>
            </a:r>
            <a:r>
              <a:rPr lang="en-US" i="1" dirty="0" err="1"/>
              <a:t>nestor</a:t>
            </a:r>
            <a:r>
              <a:rPr lang="en-US" i="1" dirty="0"/>
              <a:t> UAG „</a:t>
            </a:r>
            <a:r>
              <a:rPr lang="en-US" i="1" dirty="0" err="1"/>
              <a:t>Schulungen</a:t>
            </a:r>
            <a:r>
              <a:rPr lang="en-US" i="1" dirty="0"/>
              <a:t>/</a:t>
            </a:r>
            <a:r>
              <a:rPr lang="en-US" i="1" dirty="0" err="1"/>
              <a:t>Fortbildungen</a:t>
            </a:r>
            <a:r>
              <a:rPr lang="en-US" i="1" dirty="0"/>
              <a:t>“</a:t>
            </a:r>
            <a:endParaRPr dirty="0"/>
          </a:p>
          <a:p>
            <a:pPr marL="0" lvl="0" indent="0">
              <a:spcBef>
                <a:spcPts val="0"/>
              </a:spcBef>
              <a:defRPr/>
            </a:pPr>
            <a:endParaRPr lang="en-US" i="1" dirty="0"/>
          </a:p>
          <a:p>
            <a:pPr marL="0" lvl="0" indent="0">
              <a:spcBef>
                <a:spcPts val="0"/>
              </a:spcBef>
              <a:defRPr/>
            </a:pPr>
            <a:r>
              <a:rPr lang="en-US" b="1" dirty="0" err="1">
                <a:solidFill>
                  <a:schemeClr val="tx1"/>
                </a:solidFill>
              </a:rPr>
              <a:t>eScience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Tage</a:t>
            </a:r>
            <a:r>
              <a:rPr lang="en-US" b="1" dirty="0">
                <a:solidFill>
                  <a:schemeClr val="tx1"/>
                </a:solidFill>
              </a:rPr>
              <a:t> 2021, 05. </a:t>
            </a:r>
            <a:r>
              <a:rPr lang="en-US" b="1" dirty="0" err="1">
                <a:solidFill>
                  <a:schemeClr val="tx1"/>
                </a:solidFill>
              </a:rPr>
              <a:t>März</a:t>
            </a:r>
            <a:r>
              <a:rPr lang="en-US" b="1" dirty="0">
                <a:solidFill>
                  <a:schemeClr val="tx1"/>
                </a:solidFill>
              </a:rPr>
              <a:t> 2021</a:t>
            </a:r>
            <a:endParaRPr b="1" dirty="0">
              <a:solidFill>
                <a:schemeClr val="tx1"/>
              </a:solidFill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678421" y="4227934"/>
            <a:ext cx="7787158" cy="184666"/>
            <a:chOff x="494592" y="4619332"/>
            <a:chExt cx="7787158" cy="184666"/>
          </a:xfrm>
        </p:grpSpPr>
        <p:sp>
          <p:nvSpPr>
            <p:cNvPr id="8" name="Textfeld 7">
              <a:extLst>
                <a:ext uri="{FF2B5EF4-FFF2-40B4-BE49-F238E27FC236}">
                  <a16:creationId xmlns:a16="http://schemas.microsoft.com/office/drawing/2014/main" id="{B5E5E38F-DB2B-45F0-BC92-F5EC4EE778A4}"/>
                </a:ext>
              </a:extLst>
            </p:cNvPr>
            <p:cNvSpPr txBox="1"/>
            <p:nvPr/>
          </p:nvSpPr>
          <p:spPr bwMode="auto">
            <a:xfrm>
              <a:off x="971600" y="4619332"/>
              <a:ext cx="7310150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Sofern nicht anders angegeben, stehen die Inhalte dieser Präsentation unter einer unter CC0 1.0 Universell (CC0 1.0) Public Domain </a:t>
              </a:r>
              <a:r>
                <a:rPr lang="de-DE" sz="6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Dedication</a:t>
              </a:r>
              <a:r>
                <a:rPr lang="de-DE" sz="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(</a:t>
              </a:r>
              <a:r>
                <a:rPr lang="de-DE" sz="600" dirty="0">
                  <a:solidFill>
                    <a:schemeClr val="tx1">
                      <a:lumMod val="65000"/>
                      <a:lumOff val="35000"/>
                    </a:schemeClr>
                  </a:solidFill>
                  <a:hlinkClick r:id="rId2"/>
                </a:rPr>
                <a:t>https://creativecommons.org/publicdomain/zero/1.0/deed.de</a:t>
              </a:r>
              <a:r>
                <a:rPr lang="de-DE" sz="6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).</a:t>
              </a:r>
            </a:p>
          </p:txBody>
        </p:sp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4592" y="4619332"/>
              <a:ext cx="524087" cy="18466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9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Findable &amp; Accessible</a:t>
            </a:r>
            <a:endParaRPr/>
          </a:p>
        </p:txBody>
      </p:sp>
      <p:sp>
        <p:nvSpPr>
          <p:cNvPr id="5" name="Inhaltsplatzhalter 10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r>
              <a:rPr lang="de-DE" dirty="0"/>
              <a:t>„F“ und „A“ stehen für eine Kultur des Teilens</a:t>
            </a:r>
            <a:endParaRPr dirty="0"/>
          </a:p>
          <a:p>
            <a:pPr>
              <a:defRPr/>
            </a:pPr>
            <a:r>
              <a:rPr lang="de-DE" dirty="0"/>
              <a:t>Passend zum </a:t>
            </a:r>
            <a:r>
              <a:rPr lang="en-GB" dirty="0"/>
              <a:t>Motto der E-Science-</a:t>
            </a:r>
            <a:r>
              <a:rPr lang="en-GB" dirty="0" err="1"/>
              <a:t>Tage</a:t>
            </a:r>
            <a:r>
              <a:rPr lang="en-GB" dirty="0"/>
              <a:t> 2021 - „Share Your Research Data”</a:t>
            </a:r>
            <a:endParaRPr dirty="0"/>
          </a:p>
          <a:p>
            <a:pPr>
              <a:defRPr/>
            </a:pPr>
            <a:r>
              <a:rPr lang="de-DE" dirty="0"/>
              <a:t>Passend zum </a:t>
            </a:r>
            <a:r>
              <a:rPr lang="de-DE" dirty="0" err="1"/>
              <a:t>Workshoptitel</a:t>
            </a:r>
            <a:r>
              <a:rPr lang="de-DE" dirty="0"/>
              <a:t> „Data Sharing interaktiv vermitteln“</a:t>
            </a:r>
            <a:endParaRPr dirty="0"/>
          </a:p>
          <a:p>
            <a:pPr>
              <a:defRPr/>
            </a:pPr>
            <a:r>
              <a:rPr lang="de-DE" dirty="0"/>
              <a:t>Aber was bedeutet das konkret?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9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 dirty="0"/>
              <a:t>Data Sharing – Wie?</a:t>
            </a:r>
            <a:br>
              <a:rPr lang="de-DE" dirty="0"/>
            </a:br>
            <a:r>
              <a:rPr lang="de-DE" dirty="0"/>
              <a:t>Publikationswege für Daten</a:t>
            </a:r>
            <a:endParaRPr dirty="0"/>
          </a:p>
        </p:txBody>
      </p:sp>
      <p:sp>
        <p:nvSpPr>
          <p:cNvPr id="5" name="Inhaltsplatzhalter 10"/>
          <p:cNvSpPr>
            <a:spLocks noGrp="1"/>
          </p:cNvSpPr>
          <p:nvPr>
            <p:ph idx="1"/>
          </p:nvPr>
        </p:nvSpPr>
        <p:spPr bwMode="auto">
          <a:xfrm>
            <a:off x="1323974" y="1258887"/>
            <a:ext cx="5120234" cy="3373437"/>
          </a:xfrm>
        </p:spPr>
        <p:txBody>
          <a:bodyPr/>
          <a:lstStyle/>
          <a:p>
            <a:pPr indent="-457200">
              <a:buFont typeface="+mj-lt"/>
              <a:buAutoNum type="arabicPeriod"/>
              <a:defRPr/>
            </a:pPr>
            <a:r>
              <a:rPr lang="de-DE"/>
              <a:t>Ergänzung zu einem begutachteten Artikel </a:t>
            </a:r>
            <a:br>
              <a:rPr lang="de-DE"/>
            </a:br>
            <a:r>
              <a:rPr lang="de-DE"/>
              <a:t>(„enhanced publication“)</a:t>
            </a:r>
            <a:endParaRPr/>
          </a:p>
          <a:p>
            <a:pPr indent="-457200">
              <a:buFont typeface="+mj-lt"/>
              <a:buAutoNum type="arabicPeriod"/>
              <a:defRPr/>
            </a:pPr>
            <a:r>
              <a:rPr lang="de-DE"/>
              <a:t>Eigenständiges Informationsobjekt in einem Forschungsdaten-Repositorium</a:t>
            </a:r>
            <a:endParaRPr/>
          </a:p>
          <a:p>
            <a:pPr indent="-457200">
              <a:buFont typeface="+mj-lt"/>
              <a:buAutoNum type="arabicPeriod"/>
              <a:defRPr/>
            </a:pPr>
            <a:r>
              <a:rPr lang="de-DE"/>
              <a:t>Data Journals</a:t>
            </a:r>
            <a:endParaRPr/>
          </a:p>
          <a:p>
            <a:pPr marL="0" indent="0">
              <a:buNone/>
              <a:defRPr/>
            </a:pPr>
            <a:endParaRPr lang="de-DE"/>
          </a:p>
          <a:p>
            <a:pPr marL="0" indent="0">
              <a:buNone/>
              <a:defRPr/>
            </a:pPr>
            <a:endParaRPr lang="de-DE"/>
          </a:p>
        </p:txBody>
      </p:sp>
      <p:pic>
        <p:nvPicPr>
          <p:cNvPr id="6" name="Grafik 2"/>
          <p:cNvPicPr>
            <a:picLocks noChangeAspect="1"/>
          </p:cNvPicPr>
          <p:nvPr/>
        </p:nvPicPr>
        <p:blipFill>
          <a:blip r:embed="rId2"/>
          <a:srcRect l="47517" t="12200" r="27734" b="5200"/>
          <a:stretch/>
        </p:blipFill>
        <p:spPr bwMode="auto">
          <a:xfrm>
            <a:off x="6444208" y="1137046"/>
            <a:ext cx="1532678" cy="36171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 sz="2400" b="0" i="0" u="none" strike="noStrike" cap="none" spc="0" dirty="0">
                <a:solidFill>
                  <a:srgbClr val="304E9A"/>
                </a:solidFill>
                <a:latin typeface="Helvetica Neue"/>
                <a:ea typeface="Helvetica Neue"/>
                <a:cs typeface="Helvetica Neue"/>
              </a:rPr>
              <a:t>Publikationswege für Daten</a:t>
            </a:r>
            <a:endParaRPr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46714" y="3000968"/>
            <a:ext cx="8824668" cy="1066168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 bwMode="auto">
          <a:xfrm>
            <a:off x="6059986" y="4254963"/>
            <a:ext cx="2822736" cy="243339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>
              <a:defRPr/>
            </a:pPr>
            <a:r>
              <a:rPr lang="en-US" sz="800" b="0" i="0" u="none" strike="noStrike" cap="none" spc="0">
                <a:solidFill>
                  <a:srgbClr val="000000"/>
                </a:solidFill>
                <a:latin typeface="Arial"/>
                <a:ea typeface="Arial"/>
                <a:cs typeface="Arial"/>
              </a:rPr>
              <a:t>Quelle: https://doi.pangaea.de/10.1594/PANGAEA.925015</a:t>
            </a:r>
            <a:endParaRPr sz="800"/>
          </a:p>
        </p:txBody>
      </p:sp>
      <p:sp>
        <p:nvSpPr>
          <p:cNvPr id="8" name="Inhaltsplatzhalter 10"/>
          <p:cNvSpPr>
            <a:spLocks noGrp="1"/>
          </p:cNvSpPr>
          <p:nvPr>
            <p:ph idx="1"/>
          </p:nvPr>
        </p:nvSpPr>
        <p:spPr bwMode="auto">
          <a:xfrm>
            <a:off x="1341065" y="1258887"/>
            <a:ext cx="7191375" cy="3373437"/>
          </a:xfrm>
        </p:spPr>
        <p:txBody>
          <a:bodyPr/>
          <a:lstStyle/>
          <a:p>
            <a:pPr indent="-457200">
              <a:buFont typeface="+mj-lt"/>
              <a:buAutoNum type="arabicPeriod"/>
              <a:defRPr/>
            </a:pPr>
            <a:r>
              <a:rPr lang="de-DE" dirty="0"/>
              <a:t>Ergänzung zu einem begutachteten Artikel </a:t>
            </a:r>
            <a:br>
              <a:rPr lang="de-DE" dirty="0"/>
            </a:br>
            <a:r>
              <a:rPr lang="de-DE" dirty="0"/>
              <a:t>(„</a:t>
            </a:r>
            <a:r>
              <a:rPr lang="de-DE" dirty="0" err="1"/>
              <a:t>enhanced</a:t>
            </a:r>
            <a:r>
              <a:rPr lang="de-DE" dirty="0"/>
              <a:t> </a:t>
            </a:r>
            <a:r>
              <a:rPr lang="de-DE" dirty="0" err="1"/>
              <a:t>publication</a:t>
            </a:r>
            <a:r>
              <a:rPr lang="de-DE" dirty="0"/>
              <a:t>“)</a:t>
            </a:r>
            <a:endParaRPr dirty="0"/>
          </a:p>
          <a:p>
            <a:pPr lvl="1">
              <a:lnSpc>
                <a:spcPct val="150000"/>
              </a:lnSpc>
              <a:defRPr/>
            </a:pPr>
            <a:r>
              <a:rPr lang="de-DE" dirty="0"/>
              <a:t>als sog. Supplement beim dazugehörigen Artikel</a:t>
            </a:r>
          </a:p>
          <a:p>
            <a:pPr lvl="1">
              <a:lnSpc>
                <a:spcPct val="150000"/>
              </a:lnSpc>
              <a:defRPr/>
            </a:pPr>
            <a:r>
              <a:rPr lang="de-DE" dirty="0"/>
              <a:t>als Datensatz in einem Repositorium mit Verlinkung zum dazugehörigen Artikel</a:t>
            </a:r>
          </a:p>
          <a:p>
            <a:pPr marL="603250" lvl="1" indent="0">
              <a:lnSpc>
                <a:spcPct val="150000"/>
              </a:lnSpc>
              <a:buNone/>
              <a:defRPr/>
            </a:pPr>
            <a:r>
              <a:rPr lang="de-DE" dirty="0"/>
              <a:t>Beispiel:</a:t>
            </a:r>
          </a:p>
          <a:p>
            <a:pPr indent="-457200">
              <a:buFont typeface="+mj-lt"/>
              <a:buAutoNum type="arabicPeriod"/>
              <a:defRPr/>
            </a:pPr>
            <a:endParaRPr lang="de-DE" dirty="0"/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9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Publikationswege für Daten</a:t>
            </a:r>
            <a:endParaRPr/>
          </a:p>
        </p:txBody>
      </p:sp>
      <p:sp>
        <p:nvSpPr>
          <p:cNvPr id="5" name="Inhaltsplatzhalter 10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indent="-457200">
              <a:buFont typeface="+mj-lt"/>
              <a:buAutoNum type="arabicPeriod" startAt="2"/>
              <a:defRPr/>
            </a:pPr>
            <a:r>
              <a:rPr lang="de-DE" dirty="0"/>
              <a:t>Eigenständiges Informationsobjekt in einem Forschungsdaten-Repositorium</a:t>
            </a:r>
            <a:endParaRPr dirty="0"/>
          </a:p>
          <a:p>
            <a:pPr lvl="1">
              <a:lnSpc>
                <a:spcPct val="150000"/>
              </a:lnSpc>
              <a:defRPr/>
            </a:pPr>
            <a:r>
              <a:rPr lang="de-DE" dirty="0"/>
              <a:t>disziplinspezifische Repositorien, z. B. </a:t>
            </a:r>
            <a:r>
              <a:rPr lang="de-DE" dirty="0" err="1"/>
              <a:t>Datorium</a:t>
            </a:r>
            <a:r>
              <a:rPr lang="de-DE" dirty="0"/>
              <a:t>, </a:t>
            </a:r>
            <a:r>
              <a:rPr lang="de-DE" dirty="0" err="1"/>
              <a:t>Pangaea</a:t>
            </a:r>
            <a:endParaRPr dirty="0"/>
          </a:p>
          <a:p>
            <a:pPr lvl="1">
              <a:lnSpc>
                <a:spcPct val="150000"/>
              </a:lnSpc>
              <a:defRPr/>
            </a:pPr>
            <a:r>
              <a:rPr lang="de-DE" dirty="0"/>
              <a:t>disziplinübergreifende Repositorien, z. B. ZENODO</a:t>
            </a:r>
            <a:endParaRPr dirty="0"/>
          </a:p>
          <a:p>
            <a:pPr lvl="1">
              <a:lnSpc>
                <a:spcPct val="150000"/>
              </a:lnSpc>
              <a:defRPr/>
            </a:pPr>
            <a:r>
              <a:rPr lang="de-DE" dirty="0"/>
              <a:t>institutionelle Repositorien, z. B. </a:t>
            </a:r>
            <a:r>
              <a:rPr lang="de-DE" dirty="0" err="1"/>
              <a:t>Refubium</a:t>
            </a:r>
            <a:r>
              <a:rPr lang="de-DE" dirty="0"/>
              <a:t>, </a:t>
            </a:r>
            <a:r>
              <a:rPr lang="de-DE" dirty="0" err="1"/>
              <a:t>edoc</a:t>
            </a:r>
            <a:r>
              <a:rPr lang="de-DE" dirty="0"/>
              <a:t> </a:t>
            </a:r>
            <a:endParaRPr dirty="0"/>
          </a:p>
          <a:p>
            <a:pPr indent="-457200">
              <a:buFont typeface="+mj-lt"/>
              <a:buAutoNum type="arabicPeriod" startAt="2"/>
              <a:defRPr/>
            </a:pPr>
            <a:endParaRPr lang="de-DE" dirty="0"/>
          </a:p>
          <a:p>
            <a:pPr>
              <a:defRPr/>
            </a:pPr>
            <a:endParaRPr lang="de-DE" dirty="0"/>
          </a:p>
        </p:txBody>
      </p:sp>
      <p:pic>
        <p:nvPicPr>
          <p:cNvPr id="6" name="Grafik 1"/>
          <p:cNvPicPr>
            <a:picLocks noChangeAspect="1"/>
          </p:cNvPicPr>
          <p:nvPr/>
        </p:nvPicPr>
        <p:blipFill>
          <a:blip r:embed="rId2"/>
          <a:srcRect l="3537" t="14318" r="36614" b="7534"/>
          <a:stretch/>
        </p:blipFill>
        <p:spPr bwMode="auto">
          <a:xfrm>
            <a:off x="4945970" y="2715766"/>
            <a:ext cx="2520280" cy="1851134"/>
          </a:xfrm>
          <a:prstGeom prst="rect">
            <a:avLst/>
          </a:prstGeom>
        </p:spPr>
      </p:pic>
      <p:pic>
        <p:nvPicPr>
          <p:cNvPr id="7" name="Grafik 2"/>
          <p:cNvPicPr>
            <a:picLocks noChangeAspect="1"/>
          </p:cNvPicPr>
          <p:nvPr/>
        </p:nvPicPr>
        <p:blipFill>
          <a:blip r:embed="rId3"/>
          <a:srcRect l="16138" t="16401" r="1962" b="6046"/>
          <a:stretch/>
        </p:blipFill>
        <p:spPr bwMode="auto">
          <a:xfrm>
            <a:off x="1223960" y="2787774"/>
            <a:ext cx="3287613" cy="1751178"/>
          </a:xfrm>
          <a:prstGeom prst="rect">
            <a:avLst/>
          </a:prstGeom>
        </p:spPr>
      </p:pic>
      <p:sp>
        <p:nvSpPr>
          <p:cNvPr id="8" name="Fußzeilenplatzhalter 3"/>
          <p:cNvSpPr/>
          <p:nvPr/>
        </p:nvSpPr>
        <p:spPr bwMode="auto">
          <a:xfrm>
            <a:off x="1156371" y="4544841"/>
            <a:ext cx="3487637" cy="259157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r>
              <a:rPr lang="de-DE" sz="700">
                <a:solidFill>
                  <a:srgbClr val="004476"/>
                </a:solidFill>
                <a:latin typeface="Helvetica Neue"/>
              </a:rPr>
              <a:t>Quelle: </a:t>
            </a:r>
            <a:r>
              <a:rPr lang="en-GB" sz="700">
                <a:latin typeface="Helvetica Neue"/>
              </a:rPr>
              <a:t>https://www.pangaea.de/</a:t>
            </a:r>
            <a:r>
              <a:rPr lang="de-DE" sz="700">
                <a:solidFill>
                  <a:srgbClr val="004476"/>
                </a:solidFill>
                <a:latin typeface="Helvetica Neue"/>
              </a:rPr>
              <a:t>, Zugriff 10.02.2021</a:t>
            </a:r>
            <a:endParaRPr sz="700">
              <a:latin typeface="Helvetica Neue"/>
            </a:endParaRPr>
          </a:p>
        </p:txBody>
      </p:sp>
      <p:sp>
        <p:nvSpPr>
          <p:cNvPr id="9" name="Fußzeilenplatzhalter 3"/>
          <p:cNvSpPr/>
          <p:nvPr/>
        </p:nvSpPr>
        <p:spPr bwMode="auto">
          <a:xfrm>
            <a:off x="4860032" y="4530154"/>
            <a:ext cx="308801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r>
              <a:rPr lang="de-DE" sz="700">
                <a:solidFill>
                  <a:srgbClr val="004476"/>
                </a:solidFill>
                <a:latin typeface="Helvetica Neue"/>
              </a:rPr>
              <a:t>Quelle: </a:t>
            </a:r>
            <a:r>
              <a:rPr lang="de-DE" sz="700" u="sng">
                <a:solidFill>
                  <a:srgbClr val="004476"/>
                </a:solidFill>
                <a:latin typeface="Helvetica Neue"/>
              </a:rPr>
              <a:t>https://zenodo.org/</a:t>
            </a:r>
            <a:r>
              <a:rPr lang="de-DE" sz="700">
                <a:solidFill>
                  <a:srgbClr val="004476"/>
                </a:solidFill>
                <a:latin typeface="Helvetica Neue"/>
              </a:rPr>
              <a:t>, Zugriff 10.02.2021</a:t>
            </a:r>
            <a:endParaRPr>
              <a:latin typeface="Helvetica Neu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Grafik 7"/>
          <p:cNvPicPr>
            <a:picLocks noChangeAspect="1"/>
          </p:cNvPicPr>
          <p:nvPr/>
        </p:nvPicPr>
        <p:blipFill>
          <a:blip r:embed="rId2"/>
          <a:srcRect l="-8490" r="32962"/>
          <a:stretch/>
        </p:blipFill>
        <p:spPr bwMode="auto">
          <a:xfrm>
            <a:off x="5074315" y="2325855"/>
            <a:ext cx="3003500" cy="1965373"/>
          </a:xfrm>
          <a:prstGeom prst="rect">
            <a:avLst/>
          </a:prstGeom>
        </p:spPr>
      </p:pic>
      <p:sp>
        <p:nvSpPr>
          <p:cNvPr id="5" name="Titel 2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Publikationswege für Daten</a:t>
            </a:r>
            <a:endParaRPr/>
          </a:p>
        </p:txBody>
      </p:sp>
      <p:sp>
        <p:nvSpPr>
          <p:cNvPr id="6" name="Inhaltsplatzhalter 3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marL="457200" indent="-457200">
              <a:buFont typeface="+mj-lt"/>
              <a:buAutoNum type="arabicPeriod" startAt="3"/>
              <a:defRPr/>
            </a:pPr>
            <a:r>
              <a:rPr lang="de-DE" dirty="0"/>
              <a:t>Data Journals</a:t>
            </a:r>
            <a:endParaRPr dirty="0"/>
          </a:p>
          <a:p>
            <a:pPr lvl="1">
              <a:buClr>
                <a:schemeClr val="dk1"/>
              </a:buClr>
              <a:buSzPts val="1300"/>
              <a:buFont typeface="Arial" panose="020B0604020202020204" pitchFamily="34" charset="0"/>
              <a:buChar char="•"/>
              <a:defRPr/>
            </a:pPr>
            <a:r>
              <a:rPr lang="de-DE" dirty="0"/>
              <a:t>publizieren ausführliche Beschreibung der Daten</a:t>
            </a:r>
            <a:endParaRPr dirty="0"/>
          </a:p>
          <a:p>
            <a:pPr lvl="1">
              <a:buClr>
                <a:schemeClr val="dk1"/>
              </a:buClr>
              <a:buSzPts val="1300"/>
              <a:buFont typeface="Arial" panose="020B0604020202020204" pitchFamily="34" charset="0"/>
              <a:buChar char="•"/>
              <a:defRPr/>
            </a:pPr>
            <a:r>
              <a:rPr lang="de-DE" dirty="0"/>
              <a:t>z. T. peer-</a:t>
            </a:r>
            <a:r>
              <a:rPr lang="de-DE" dirty="0" err="1"/>
              <a:t>reviewed</a:t>
            </a:r>
            <a:endParaRPr dirty="0"/>
          </a:p>
        </p:txBody>
      </p:sp>
      <p:pic>
        <p:nvPicPr>
          <p:cNvPr id="7" name="Grafik 5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528980" y="2325855"/>
            <a:ext cx="2477201" cy="2002067"/>
          </a:xfrm>
          <a:prstGeom prst="rect">
            <a:avLst/>
          </a:prstGeom>
        </p:spPr>
      </p:pic>
      <p:sp>
        <p:nvSpPr>
          <p:cNvPr id="8" name="Fußzeilenplatzhalter 3"/>
          <p:cNvSpPr/>
          <p:nvPr/>
        </p:nvSpPr>
        <p:spPr bwMode="auto">
          <a:xfrm>
            <a:off x="1195958" y="4510089"/>
            <a:ext cx="308801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defRPr/>
            </a:pPr>
            <a:r>
              <a:rPr lang="de-DE" sz="700">
                <a:solidFill>
                  <a:srgbClr val="004476"/>
                </a:solidFill>
                <a:latin typeface="Helvetica Neue"/>
              </a:rPr>
              <a:t>Quelle: </a:t>
            </a:r>
            <a:r>
              <a:rPr lang="de-DE" sz="700" u="sng">
                <a:solidFill>
                  <a:srgbClr val="004476"/>
                </a:solidFill>
                <a:latin typeface="Helvetica Neue"/>
                <a:hlinkClick r:id="rId4" tooltip="https://www.earth-system-science-data.net/"/>
              </a:rPr>
              <a:t>https://www.earth-system-science-data.net</a:t>
            </a:r>
            <a:r>
              <a:rPr lang="de-DE" sz="700">
                <a:solidFill>
                  <a:srgbClr val="004476"/>
                </a:solidFill>
                <a:latin typeface="Helvetica Neue"/>
              </a:rPr>
              <a:t>, Zugriff 10.02.2021</a:t>
            </a:r>
            <a:endParaRPr>
              <a:latin typeface="Helvetica Neue"/>
            </a:endParaRPr>
          </a:p>
        </p:txBody>
      </p:sp>
      <p:sp>
        <p:nvSpPr>
          <p:cNvPr id="9" name="Fußzeilenplatzhalter 3"/>
          <p:cNvSpPr/>
          <p:nvPr/>
        </p:nvSpPr>
        <p:spPr bwMode="auto">
          <a:xfrm>
            <a:off x="5364088" y="4510089"/>
            <a:ext cx="318135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>
              <a:defRPr/>
            </a:pPr>
            <a:r>
              <a:rPr lang="de-DE" sz="700">
                <a:solidFill>
                  <a:srgbClr val="004476"/>
                </a:solidFill>
                <a:latin typeface="Helvetica Neue"/>
              </a:rPr>
              <a:t> Quelle: https://www.journals.elsevier.com/data-in-brief, Zugriff 10.02.2021</a:t>
            </a:r>
            <a:endParaRPr lang="de-DE" sz="700" b="0" i="0" u="none" strike="noStrike" cap="none" spc="0">
              <a:ln>
                <a:noFill/>
              </a:ln>
              <a:solidFill>
                <a:srgbClr val="004476"/>
              </a:solidFill>
              <a:latin typeface="Helvetica Neue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9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Data Sharing – Wo?</a:t>
            </a:r>
            <a:br>
              <a:rPr lang="de-DE"/>
            </a:br>
            <a:r>
              <a:rPr lang="de-DE"/>
              <a:t>Repositorium </a:t>
            </a:r>
            <a:endParaRPr/>
          </a:p>
        </p:txBody>
      </p:sp>
      <p:sp>
        <p:nvSpPr>
          <p:cNvPr id="5" name="Inhaltsplatzhalter 10"/>
          <p:cNvSpPr>
            <a:spLocks noGrp="1"/>
          </p:cNvSpPr>
          <p:nvPr>
            <p:ph idx="1"/>
          </p:nvPr>
        </p:nvSpPr>
        <p:spPr bwMode="auto">
          <a:xfrm>
            <a:off x="1323974" y="1258887"/>
            <a:ext cx="4788284" cy="3373437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de-DE" dirty="0"/>
              <a:t>„Ein Repositorium (lateinisch </a:t>
            </a:r>
            <a:r>
              <a:rPr lang="de-DE" dirty="0" err="1"/>
              <a:t>repositorium</a:t>
            </a:r>
            <a:r>
              <a:rPr lang="de-DE" dirty="0"/>
              <a:t>, Lager‘) ist ein verwalteter Ort zur Aufbewahrung geordneter Dokumente, die öffentlich oder einem beschränkten Nutzerkreis zugänglich sind.</a:t>
            </a:r>
            <a:endParaRPr dirty="0"/>
          </a:p>
          <a:p>
            <a:pPr marL="0" indent="0">
              <a:buNone/>
              <a:defRPr/>
            </a:pPr>
            <a:r>
              <a:rPr lang="de-DE" dirty="0"/>
              <a:t>In einem Archiv (lat. </a:t>
            </a:r>
            <a:r>
              <a:rPr lang="de-DE" dirty="0" err="1"/>
              <a:t>Archivum</a:t>
            </a:r>
            <a:r>
              <a:rPr lang="de-DE" dirty="0"/>
              <a:t>, Aktenschrank‘) werden dagegen ausschließlich historische Dokumente verwaltet.“</a:t>
            </a:r>
            <a:endParaRPr dirty="0"/>
          </a:p>
          <a:p>
            <a:pPr marL="0" indent="0">
              <a:buNone/>
              <a:defRPr/>
            </a:pPr>
            <a:r>
              <a:rPr lang="de-DE" dirty="0"/>
              <a:t>„Digitale Forschungsdaten-Repositorien sind Informationsinfrastrukturen, die digitale Forschungsdaten möglichst dauerhaft… speichern und organisieren, um die Auffindbarkeit und Zugänglichkeit der Daten zu sichern..."</a:t>
            </a:r>
            <a:endParaRPr dirty="0"/>
          </a:p>
          <a:p>
            <a:pPr marL="0" indent="0">
              <a:buNone/>
              <a:defRPr/>
            </a:pPr>
            <a:endParaRPr dirty="0"/>
          </a:p>
          <a:p>
            <a:pPr marL="0" indent="0">
              <a:buNone/>
              <a:defRPr/>
            </a:pPr>
            <a:r>
              <a:rPr lang="de-DE" sz="800" b="0" i="0" u="none" strike="noStrike" cap="none" spc="0" dirty="0">
                <a:solidFill>
                  <a:schemeClr val="dk1"/>
                </a:solidFill>
              </a:rPr>
              <a:t>Quelle: Heinz </a:t>
            </a:r>
            <a:r>
              <a:rPr lang="de-DE" sz="800" b="0" i="0" u="none" strike="noStrike" cap="none" spc="0" dirty="0" err="1">
                <a:solidFill>
                  <a:schemeClr val="dk1"/>
                </a:solidFill>
              </a:rPr>
              <a:t>Pampel</a:t>
            </a:r>
            <a:r>
              <a:rPr lang="de-DE" sz="800" b="0" i="0" u="none" strike="noStrike" cap="none" spc="0" dirty="0">
                <a:solidFill>
                  <a:schemeClr val="dk1"/>
                </a:solidFill>
              </a:rPr>
              <a:t>, Vortrag in einer Vorlesung im Modul „Ausgewählte Aspekte digitaler Informationsversorgung “ an der Humboldt-Universität zu Berlin, Institut für Bibliotheks- und Informationswissenschaft (IBI), 12.06.2014 </a:t>
            </a:r>
            <a:endParaRPr sz="800" dirty="0"/>
          </a:p>
        </p:txBody>
      </p:sp>
      <p:pic>
        <p:nvPicPr>
          <p:cNvPr id="6" name="Grafik 1"/>
          <p:cNvPicPr>
            <a:picLocks noChangeAspect="1"/>
          </p:cNvPicPr>
          <p:nvPr/>
        </p:nvPicPr>
        <p:blipFill>
          <a:blip r:embed="rId2"/>
          <a:srcRect l="29211" t="8000" r="25251" b="20601"/>
          <a:stretch/>
        </p:blipFill>
        <p:spPr bwMode="auto">
          <a:xfrm>
            <a:off x="6300192" y="1419623"/>
            <a:ext cx="2403091" cy="2664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2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Repositorien finden: </a:t>
            </a:r>
            <a:r>
              <a:rPr lang="de-DE" u="sng">
                <a:solidFill>
                  <a:srgbClr val="002060"/>
                </a:solidFill>
                <a:hlinkClick r:id="rId2" tooltip="https://risources.dfg.de/"/>
              </a:rPr>
              <a:t>risources.dfg.de</a:t>
            </a:r>
            <a:endParaRPr lang="de-DE">
              <a:solidFill>
                <a:srgbClr val="002060"/>
              </a:solidFill>
            </a:endParaRPr>
          </a:p>
        </p:txBody>
      </p:sp>
      <p:sp>
        <p:nvSpPr>
          <p:cNvPr id="5" name="Textfeld 6"/>
          <p:cNvSpPr/>
          <p:nvPr/>
        </p:nvSpPr>
        <p:spPr bwMode="auto">
          <a:xfrm>
            <a:off x="212973" y="1851670"/>
            <a:ext cx="306161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de-DE" sz="1600" dirty="0">
                <a:solidFill>
                  <a:schemeClr val="tx1"/>
                </a:solidFill>
                <a:latin typeface="Helvetica Neue"/>
              </a:rPr>
              <a:t>Angebot der DFG</a:t>
            </a:r>
            <a:endParaRPr sz="1600" dirty="0">
              <a:solidFill>
                <a:schemeClr val="tx1"/>
              </a:solidFill>
              <a:latin typeface="Helvetica Neue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600" dirty="0">
                <a:solidFill>
                  <a:schemeClr val="tx1"/>
                </a:solidFill>
                <a:latin typeface="Helvetica Neue"/>
              </a:rPr>
              <a:t>Informationsportal </a:t>
            </a:r>
            <a:endParaRPr sz="1600" dirty="0">
              <a:solidFill>
                <a:schemeClr val="tx1"/>
              </a:solidFill>
              <a:latin typeface="Helvetica Neue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600" dirty="0">
                <a:solidFill>
                  <a:schemeClr val="tx1"/>
                </a:solidFill>
                <a:latin typeface="Helvetica Neue"/>
              </a:rPr>
              <a:t>Deutschlandweit</a:t>
            </a:r>
            <a:endParaRPr sz="1600" dirty="0">
              <a:solidFill>
                <a:schemeClr val="tx1"/>
              </a:solidFill>
              <a:latin typeface="Helvetica Neue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600" dirty="0">
                <a:solidFill>
                  <a:schemeClr val="tx1"/>
                </a:solidFill>
                <a:latin typeface="Helvetica Neue"/>
              </a:rPr>
              <a:t>Forschungsinfrastrukturen</a:t>
            </a:r>
            <a:endParaRPr sz="1600" dirty="0">
              <a:solidFill>
                <a:schemeClr val="tx1"/>
              </a:solidFill>
              <a:latin typeface="Helvetica Neue"/>
            </a:endParaRPr>
          </a:p>
          <a:p>
            <a:pPr marL="285750" indent="-285750">
              <a:buFont typeface="Arial"/>
              <a:buChar char="•"/>
              <a:defRPr/>
            </a:pPr>
            <a:r>
              <a:rPr lang="de-DE" sz="1600" dirty="0">
                <a:solidFill>
                  <a:schemeClr val="tx1"/>
                </a:solidFill>
                <a:latin typeface="Helvetica Neue"/>
              </a:rPr>
              <a:t>Für Forschende</a:t>
            </a:r>
            <a:endParaRPr sz="16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3059832" y="1027855"/>
            <a:ext cx="5976664" cy="3463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feld 1"/>
          <p:cNvSpPr/>
          <p:nvPr/>
        </p:nvSpPr>
        <p:spPr bwMode="auto">
          <a:xfrm>
            <a:off x="3020663" y="4675951"/>
            <a:ext cx="479169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DE" sz="700">
                <a:solidFill>
                  <a:schemeClr val="tx1"/>
                </a:solidFill>
                <a:latin typeface="Helvetica Neue"/>
              </a:rPr>
              <a:t>Quelle: http://risources.dfg.de/index.html#q=*&amp;sort=RI_SORT_DE%20asc&amp;rows=10&amp;RI_EXT=Y. Zugriff 10.02.2021</a:t>
            </a:r>
            <a:endParaRPr lang="de-DE" sz="1200">
              <a:solidFill>
                <a:schemeClr val="tx1"/>
              </a:solidFill>
              <a:latin typeface="Helvetica Neu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2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Repositorien finden: </a:t>
            </a:r>
            <a:r>
              <a:rPr lang="de-DE" u="sng">
                <a:solidFill>
                  <a:srgbClr val="002060"/>
                </a:solidFill>
                <a:hlinkClick r:id="rId2" tooltip="http://www.re3data.org/"/>
              </a:rPr>
              <a:t>re3data.org</a:t>
            </a:r>
            <a:endParaRPr lang="de-DE"/>
          </a:p>
        </p:txBody>
      </p:sp>
      <p:sp>
        <p:nvSpPr>
          <p:cNvPr id="5" name="Textfeld 6"/>
          <p:cNvSpPr/>
          <p:nvPr/>
        </p:nvSpPr>
        <p:spPr bwMode="auto">
          <a:xfrm>
            <a:off x="323528" y="1851670"/>
            <a:ext cx="31953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  <a:defRPr/>
            </a:pPr>
            <a:r>
              <a:rPr lang="de-DE" sz="1600" dirty="0">
                <a:solidFill>
                  <a:schemeClr val="tx1"/>
                </a:solidFill>
                <a:latin typeface="Helvetica Neue"/>
              </a:rPr>
              <a:t>Sammlung von Repositorien</a:t>
            </a:r>
            <a:endParaRPr sz="1600" dirty="0"/>
          </a:p>
          <a:p>
            <a:pPr marL="285750" indent="-285750">
              <a:buFont typeface="Arial"/>
              <a:buChar char="•"/>
              <a:defRPr/>
            </a:pPr>
            <a:r>
              <a:rPr lang="de-DE" sz="1600" dirty="0">
                <a:solidFill>
                  <a:schemeClr val="tx1"/>
                </a:solidFill>
                <a:latin typeface="Helvetica Neue"/>
              </a:rPr>
              <a:t>Weltweit</a:t>
            </a:r>
            <a:endParaRPr sz="1600" dirty="0"/>
          </a:p>
          <a:p>
            <a:pPr marL="285750" indent="-285750">
              <a:buFont typeface="Arial"/>
              <a:buChar char="•"/>
              <a:defRPr/>
            </a:pPr>
            <a:r>
              <a:rPr lang="de-DE" sz="1600" dirty="0">
                <a:solidFill>
                  <a:schemeClr val="tx1"/>
                </a:solidFill>
                <a:latin typeface="Helvetica Neue"/>
              </a:rPr>
              <a:t>Verschiedene Disziplinen</a:t>
            </a:r>
            <a:endParaRPr sz="1600" dirty="0"/>
          </a:p>
          <a:p>
            <a:pPr marL="285750" indent="-285750">
              <a:buFont typeface="Arial"/>
              <a:buChar char="•"/>
              <a:defRPr/>
            </a:pPr>
            <a:r>
              <a:rPr lang="de-DE" sz="1600" dirty="0">
                <a:solidFill>
                  <a:schemeClr val="tx1"/>
                </a:solidFill>
                <a:latin typeface="Helvetica Neue"/>
              </a:rPr>
              <a:t>Forschende, Förderer, </a:t>
            </a:r>
            <a:br>
              <a:rPr lang="de-DE" sz="1600" dirty="0">
                <a:solidFill>
                  <a:schemeClr val="tx1"/>
                </a:solidFill>
                <a:latin typeface="Helvetica Neue"/>
              </a:rPr>
            </a:br>
            <a:r>
              <a:rPr lang="de-DE" sz="1600" dirty="0">
                <a:solidFill>
                  <a:schemeClr val="tx1"/>
                </a:solidFill>
                <a:latin typeface="Helvetica Neue"/>
              </a:rPr>
              <a:t>Verlage und Institutionen</a:t>
            </a:r>
            <a:endParaRPr sz="1600" dirty="0"/>
          </a:p>
        </p:txBody>
      </p:sp>
      <p:pic>
        <p:nvPicPr>
          <p:cNvPr id="6" name="Grafik 12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3779912" y="1059582"/>
            <a:ext cx="4158371" cy="3752205"/>
          </a:xfrm>
          <a:prstGeom prst="rect">
            <a:avLst/>
          </a:prstGeom>
          <a:ln w="6350">
            <a:solidFill>
              <a:schemeClr val="accent1"/>
            </a:solidFill>
          </a:ln>
        </p:spPr>
      </p:pic>
      <p:sp>
        <p:nvSpPr>
          <p:cNvPr id="7" name="Textfeld 1"/>
          <p:cNvSpPr/>
          <p:nvPr/>
        </p:nvSpPr>
        <p:spPr bwMode="auto">
          <a:xfrm>
            <a:off x="611560" y="4671764"/>
            <a:ext cx="31373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de-DE" sz="700">
                <a:solidFill>
                  <a:schemeClr val="tx1"/>
                </a:solidFill>
              </a:rPr>
              <a:t>Quelle: re3data About. </a:t>
            </a:r>
            <a:r>
              <a:rPr lang="de-DE" sz="700" u="sng">
                <a:solidFill>
                  <a:schemeClr val="tx1"/>
                </a:solidFill>
                <a:hlinkClick r:id="rId4" tooltip="http://service.re3data.org/about"/>
              </a:rPr>
              <a:t>http://service.re3data.org/about</a:t>
            </a:r>
            <a:r>
              <a:rPr lang="de-DE" sz="700">
                <a:solidFill>
                  <a:schemeClr val="tx1"/>
                </a:solidFill>
              </a:rPr>
              <a:t>. Zugriff 10.02.2021</a:t>
            </a:r>
            <a:endParaRPr lang="de-DE" sz="120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2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Übung: Repositorien finden auf </a:t>
            </a:r>
            <a:r>
              <a:rPr lang="de-DE" u="sng">
                <a:solidFill>
                  <a:srgbClr val="002060"/>
                </a:solidFill>
                <a:hlinkClick r:id="rId2" tooltip="http://www.re3data.org/"/>
              </a:rPr>
              <a:t>re3data.org</a:t>
            </a:r>
            <a:endParaRPr lang="de-DE"/>
          </a:p>
        </p:txBody>
      </p:sp>
      <p:pic>
        <p:nvPicPr>
          <p:cNvPr id="5" name="Grafik 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2843807" y="2247105"/>
            <a:ext cx="3048006" cy="2340869"/>
          </a:xfrm>
          <a:prstGeom prst="rect">
            <a:avLst/>
          </a:prstGeom>
        </p:spPr>
      </p:pic>
      <p:sp>
        <p:nvSpPr>
          <p:cNvPr id="6" name="Textfeld 1"/>
          <p:cNvSpPr/>
          <p:nvPr/>
        </p:nvSpPr>
        <p:spPr bwMode="auto">
          <a:xfrm>
            <a:off x="954979" y="1149488"/>
            <a:ext cx="7144905" cy="5966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13999"/>
              </a:lnSpc>
              <a:defRPr/>
            </a:pPr>
            <a:r>
              <a:rPr lang="de-DE" sz="1500" dirty="0">
                <a:latin typeface="Helvetica Neue"/>
              </a:rPr>
              <a:t>Suche auf re3data.org nach einen Repositorium, das für deine Daten passend ist.</a:t>
            </a:r>
            <a:br>
              <a:rPr lang="de-DE" sz="1500" dirty="0">
                <a:latin typeface="Helvetica Neue"/>
              </a:rPr>
            </a:br>
            <a:r>
              <a:rPr lang="de-DE" sz="1500" dirty="0">
                <a:latin typeface="Helvetica Neue"/>
              </a:rPr>
              <a:t>Diskutiert in der Gruppe (Breakout-Sessions) eure Suche und Auswahl (</a:t>
            </a:r>
            <a:r>
              <a:rPr lang="de-DE" sz="1500" dirty="0" err="1">
                <a:latin typeface="Helvetica Neue"/>
              </a:rPr>
              <a:t>Padlet</a:t>
            </a:r>
            <a:r>
              <a:rPr lang="de-DE" sz="1500" dirty="0">
                <a:latin typeface="Helvetica Neue"/>
              </a:rPr>
              <a:t>).</a:t>
            </a:r>
            <a:endParaRPr dirty="0"/>
          </a:p>
        </p:txBody>
      </p:sp>
      <p:sp>
        <p:nvSpPr>
          <p:cNvPr id="2" name="Textfeld 1"/>
          <p:cNvSpPr txBox="1"/>
          <p:nvPr/>
        </p:nvSpPr>
        <p:spPr>
          <a:xfrm>
            <a:off x="2861226" y="4587974"/>
            <a:ext cx="264687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 err="1"/>
              <a:t>Quelle</a:t>
            </a:r>
            <a:r>
              <a:rPr lang="en-GB" sz="900" dirty="0"/>
              <a:t>: Wikipedia / Daniel </a:t>
            </a:r>
            <a:r>
              <a:rPr lang="en-GB" sz="900" dirty="0" err="1"/>
              <a:t>Mietchen</a:t>
            </a:r>
            <a:r>
              <a:rPr lang="en-GB" sz="900" dirty="0"/>
              <a:t> / CC BY 4.0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2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Data Sharing – Was?</a:t>
            </a:r>
            <a:br>
              <a:rPr lang="de-DE"/>
            </a:br>
            <a:r>
              <a:rPr lang="de-DE"/>
              <a:t>Daten auswählen</a:t>
            </a:r>
            <a:endParaRPr/>
          </a:p>
        </p:txBody>
      </p:sp>
      <p:sp>
        <p:nvSpPr>
          <p:cNvPr id="5" name="Inhaltsplatzhalter 3"/>
          <p:cNvSpPr>
            <a:spLocks noGrp="1"/>
          </p:cNvSpPr>
          <p:nvPr>
            <p:ph idx="1"/>
          </p:nvPr>
        </p:nvSpPr>
        <p:spPr bwMode="auto">
          <a:xfrm>
            <a:off x="596251" y="1268017"/>
            <a:ext cx="3615709" cy="325668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/>
              <a:t>Meilenstein-Version</a:t>
            </a:r>
            <a:endParaRPr/>
          </a:p>
          <a:p>
            <a:pPr>
              <a:defRPr/>
            </a:pPr>
            <a:r>
              <a:rPr lang="de-DE"/>
              <a:t>Daten, die einer Publikation zugrunde liegen</a:t>
            </a:r>
            <a:endParaRPr/>
          </a:p>
          <a:p>
            <a:pPr>
              <a:defRPr/>
            </a:pPr>
            <a:r>
              <a:rPr lang="de-DE"/>
              <a:t>Datenqualität</a:t>
            </a:r>
            <a:endParaRPr/>
          </a:p>
          <a:p>
            <a:pPr>
              <a:defRPr/>
            </a:pPr>
            <a:r>
              <a:rPr lang="de-DE"/>
              <a:t>Rechte</a:t>
            </a:r>
            <a:endParaRPr/>
          </a:p>
          <a:p>
            <a:pPr>
              <a:defRPr/>
            </a:pPr>
            <a:r>
              <a:rPr lang="de-DE"/>
              <a:t>Einzigartigkeit der Daten</a:t>
            </a:r>
            <a:endParaRPr/>
          </a:p>
          <a:p>
            <a:pPr>
              <a:defRPr/>
            </a:pPr>
            <a:r>
              <a:rPr lang="de-DE"/>
              <a:t>Zeit/Kosten/Nutzen</a:t>
            </a:r>
            <a:endParaRPr/>
          </a:p>
          <a:p>
            <a:pPr>
              <a:defRPr/>
            </a:pPr>
            <a:r>
              <a:rPr lang="de-DE"/>
              <a:t>Technischer Aufwand</a:t>
            </a:r>
            <a:endParaRPr/>
          </a:p>
        </p:txBody>
      </p:sp>
      <p:pic>
        <p:nvPicPr>
          <p:cNvPr id="6" name="Grafik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4283968" y="1203598"/>
            <a:ext cx="4550066" cy="3026268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 bwMode="auto">
          <a:xfrm>
            <a:off x="4207509" y="4303001"/>
            <a:ext cx="9925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 err="1"/>
              <a:t>Quelle</a:t>
            </a:r>
            <a:r>
              <a:rPr lang="en-GB" sz="900" dirty="0"/>
              <a:t>: </a:t>
            </a:r>
            <a:r>
              <a:rPr lang="en-GB" sz="900" dirty="0" err="1"/>
              <a:t>Pixabay</a:t>
            </a:r>
            <a:endParaRPr lang="en-GB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Die UAG Schulungen/Fortbildungen</a:t>
            </a:r>
            <a:endParaRPr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de-DE" sz="1800" dirty="0"/>
              <a:t>Unter-AG der DINI/nestor-AG Forschungsdaten</a:t>
            </a:r>
            <a:endParaRPr sz="1800" dirty="0"/>
          </a:p>
          <a:p>
            <a:pPr lvl="0">
              <a:defRPr/>
            </a:pPr>
            <a:r>
              <a:rPr lang="de-DE" sz="1800" dirty="0"/>
              <a:t>gegründet am 5. März 2019 in Berlin</a:t>
            </a:r>
            <a:endParaRPr sz="1800" dirty="0"/>
          </a:p>
          <a:p>
            <a:pPr lvl="0">
              <a:defRPr/>
            </a:pPr>
            <a:r>
              <a:rPr lang="de-DE" sz="1800" dirty="0"/>
              <a:t>aktuelle Mitgliederzahl: 27</a:t>
            </a:r>
            <a:endParaRPr sz="1800" dirty="0"/>
          </a:p>
          <a:p>
            <a:pPr lvl="0">
              <a:defRPr/>
            </a:pPr>
            <a:r>
              <a:rPr lang="de-DE" sz="1800" dirty="0"/>
              <a:t>Ziel: </a:t>
            </a:r>
            <a:endParaRPr sz="1800" dirty="0"/>
          </a:p>
          <a:p>
            <a:pPr lvl="1">
              <a:defRPr/>
            </a:pPr>
            <a:r>
              <a:rPr lang="de-DE" sz="1800" dirty="0"/>
              <a:t>Schulungskonzepte und -Modelle erarbeiten und weiterentwickeln</a:t>
            </a:r>
            <a:endParaRPr sz="1800" dirty="0"/>
          </a:p>
          <a:p>
            <a:pPr lvl="1">
              <a:defRPr/>
            </a:pPr>
            <a:r>
              <a:rPr lang="de-DE" sz="1800" dirty="0"/>
              <a:t>Schulungsmaterialien sammeln und bereitstellen</a:t>
            </a:r>
            <a:endParaRPr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2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Metadaten – Daten über Daten</a:t>
            </a:r>
            <a:endParaRPr/>
          </a:p>
        </p:txBody>
      </p:sp>
      <p:sp>
        <p:nvSpPr>
          <p:cNvPr id="5" name="Inhaltsplatzhalter 9"/>
          <p:cNvSpPr>
            <a:spLocks noGrp="1"/>
          </p:cNvSpPr>
          <p:nvPr>
            <p:ph sz="half" idx="1"/>
          </p:nvPr>
        </p:nvSpPr>
        <p:spPr bwMode="auto">
          <a:xfrm>
            <a:off x="973833" y="1369218"/>
            <a:ext cx="3022104" cy="3263504"/>
          </a:xfrm>
        </p:spPr>
        <p:txBody>
          <a:bodyPr>
            <a:normAutofit/>
          </a:bodyPr>
          <a:lstStyle/>
          <a:p>
            <a:pPr marL="133349" indent="0">
              <a:buClr>
                <a:schemeClr val="dk1"/>
              </a:buClr>
              <a:buSzPts val="1500"/>
              <a:buFont typeface="Arial"/>
              <a:buNone/>
              <a:defRPr/>
            </a:pPr>
            <a:r>
              <a:rPr lang="de-DE" dirty="0"/>
              <a:t>Inhaltliche Metadaten:</a:t>
            </a:r>
            <a:endParaRPr dirty="0"/>
          </a:p>
          <a:p>
            <a:pPr lvl="0">
              <a:defRPr/>
            </a:pPr>
            <a:r>
              <a:rPr lang="de-DE" dirty="0"/>
              <a:t>Titel</a:t>
            </a:r>
            <a:endParaRPr dirty="0"/>
          </a:p>
          <a:p>
            <a:pPr lvl="0">
              <a:defRPr/>
            </a:pPr>
            <a:r>
              <a:rPr lang="de-DE" dirty="0"/>
              <a:t>Beschreibung</a:t>
            </a:r>
            <a:endParaRPr dirty="0"/>
          </a:p>
          <a:p>
            <a:pPr lvl="0">
              <a:defRPr/>
            </a:pPr>
            <a:r>
              <a:rPr lang="de-DE" dirty="0"/>
              <a:t>Autor*in</a:t>
            </a:r>
            <a:endParaRPr dirty="0"/>
          </a:p>
          <a:p>
            <a:pPr lvl="0">
              <a:defRPr/>
            </a:pPr>
            <a:r>
              <a:rPr lang="de-DE" dirty="0"/>
              <a:t>Urheberrechts-Inhaber*in</a:t>
            </a:r>
            <a:endParaRPr dirty="0"/>
          </a:p>
          <a:p>
            <a:pPr lvl="0">
              <a:defRPr/>
            </a:pPr>
            <a:r>
              <a:rPr lang="de-DE" dirty="0"/>
              <a:t>Kontaktdaten</a:t>
            </a:r>
            <a:endParaRPr dirty="0"/>
          </a:p>
          <a:p>
            <a:pPr lvl="0">
              <a:defRPr/>
            </a:pPr>
            <a:r>
              <a:rPr lang="de-DE" dirty="0"/>
              <a:t>Lizenzangaben</a:t>
            </a:r>
            <a:endParaRPr dirty="0"/>
          </a:p>
          <a:p>
            <a:pPr lvl="0">
              <a:defRPr/>
            </a:pPr>
            <a:r>
              <a:rPr lang="de-DE" dirty="0"/>
              <a:t>Schlüsselwörter</a:t>
            </a:r>
            <a:endParaRPr dirty="0"/>
          </a:p>
        </p:txBody>
      </p:sp>
      <p:sp>
        <p:nvSpPr>
          <p:cNvPr id="6" name="Inhaltsplatzhalter 1"/>
          <p:cNvSpPr>
            <a:spLocks noGrp="1"/>
          </p:cNvSpPr>
          <p:nvPr>
            <p:ph sz="half" idx="2"/>
          </p:nvPr>
        </p:nvSpPr>
        <p:spPr bwMode="auto">
          <a:xfrm>
            <a:off x="3782145" y="1369218"/>
            <a:ext cx="3238127" cy="3263504"/>
          </a:xfrm>
        </p:spPr>
        <p:txBody>
          <a:bodyPr/>
          <a:lstStyle/>
          <a:p>
            <a:pPr marL="133349" indent="0">
              <a:buClr>
                <a:schemeClr val="dk1"/>
              </a:buClr>
              <a:buSzPts val="1500"/>
              <a:buFont typeface="Arial"/>
              <a:buNone/>
              <a:defRPr/>
            </a:pPr>
            <a:r>
              <a:rPr lang="de-DE"/>
              <a:t>Technische Metadaten:</a:t>
            </a:r>
            <a:endParaRPr/>
          </a:p>
          <a:p>
            <a:pPr lvl="0">
              <a:defRPr/>
            </a:pPr>
            <a:r>
              <a:rPr lang="de-DE"/>
              <a:t>Aufnahmedatum</a:t>
            </a:r>
            <a:endParaRPr/>
          </a:p>
          <a:p>
            <a:pPr lvl="0">
              <a:defRPr/>
            </a:pPr>
            <a:r>
              <a:rPr lang="de-DE"/>
              <a:t>Brennweite</a:t>
            </a:r>
            <a:endParaRPr/>
          </a:p>
          <a:p>
            <a:pPr lvl="0">
              <a:defRPr/>
            </a:pPr>
            <a:r>
              <a:rPr lang="de-DE"/>
              <a:t>Blende</a:t>
            </a:r>
            <a:endParaRPr/>
          </a:p>
          <a:p>
            <a:pPr lvl="0">
              <a:defRPr/>
            </a:pPr>
            <a:r>
              <a:rPr lang="de-DE"/>
              <a:t>Belichtungsdauer</a:t>
            </a:r>
            <a:endParaRPr/>
          </a:p>
          <a:p>
            <a:pPr lvl="0">
              <a:defRPr/>
            </a:pPr>
            <a:r>
              <a:rPr lang="de-DE"/>
              <a:t>Geographische Koordinaten</a:t>
            </a:r>
            <a:endParaRPr/>
          </a:p>
          <a:p>
            <a:pPr lvl="0">
              <a:defRPr/>
            </a:pPr>
            <a:r>
              <a:rPr lang="de-DE"/>
              <a:t>und viele weitere</a:t>
            </a:r>
            <a:endParaRPr/>
          </a:p>
          <a:p>
            <a:pPr>
              <a:defRPr/>
            </a:pPr>
            <a:endParaRPr lang="de-DE"/>
          </a:p>
        </p:txBody>
      </p:sp>
      <p:pic>
        <p:nvPicPr>
          <p:cNvPr id="7" name="Grafik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307298" y="1204328"/>
            <a:ext cx="1618175" cy="3183760"/>
          </a:xfrm>
          <a:prstGeom prst="rect">
            <a:avLst/>
          </a:prstGeom>
        </p:spPr>
      </p:pic>
      <p:sp>
        <p:nvSpPr>
          <p:cNvPr id="8" name="Rechteck 9"/>
          <p:cNvSpPr/>
          <p:nvPr/>
        </p:nvSpPr>
        <p:spPr bwMode="auto">
          <a:xfrm>
            <a:off x="7340291" y="4388088"/>
            <a:ext cx="1585182" cy="194671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noAutofit/>
          </a:bodyPr>
          <a:lstStyle/>
          <a:p>
            <a:pPr>
              <a:defRPr/>
            </a:pPr>
            <a:r>
              <a:rPr sz="700" u="sng">
                <a:solidFill>
                  <a:schemeClr val="hlink"/>
                </a:solidFill>
                <a:latin typeface="Helvetica Neue"/>
                <a:hlinkClick r:id="rId3" tooltip="http://geek-and-poke.com/geekandpoke/2010/4/17/meta.html"/>
              </a:rPr>
              <a:t>by Geek and Poke</a:t>
            </a:r>
            <a:r>
              <a:rPr sz="700" b="0" i="0" u="none">
                <a:solidFill>
                  <a:srgbClr val="555555"/>
                </a:solidFill>
                <a:latin typeface="Helvetica Neue"/>
              </a:rPr>
              <a:t>,</a:t>
            </a:r>
            <a:r>
              <a:rPr lang="de-DE" sz="700" b="0" i="0" u="none">
                <a:solidFill>
                  <a:srgbClr val="555555"/>
                </a:solidFill>
                <a:latin typeface="Helvetica Neue"/>
              </a:rPr>
              <a:t> </a:t>
            </a:r>
            <a:r>
              <a:rPr sz="700" b="0" i="0" u="sng">
                <a:solidFill>
                  <a:srgbClr val="555555"/>
                </a:solidFill>
                <a:latin typeface="Helvetica Neue"/>
                <a:hlinkClick r:id="rId4" tooltip="https://creativecommons.org/licenses/by/3.0/"/>
              </a:rPr>
              <a:t>CC-BY-3.0</a:t>
            </a:r>
            <a:endParaRPr sz="700">
              <a:latin typeface="Helvetica Neu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2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Beispiele für Metadatenstandards</a:t>
            </a:r>
            <a:endParaRPr/>
          </a:p>
        </p:txBody>
      </p:sp>
      <p:sp>
        <p:nvSpPr>
          <p:cNvPr id="5" name="Inhaltsplatzhalter 3"/>
          <p:cNvSpPr>
            <a:spLocks noGrp="1"/>
          </p:cNvSpPr>
          <p:nvPr>
            <p:ph sz="half" idx="1"/>
          </p:nvPr>
        </p:nvSpPr>
        <p:spPr bwMode="auto">
          <a:xfrm>
            <a:off x="636372" y="2067694"/>
            <a:ext cx="3886200" cy="2292935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buNone/>
              <a:defRPr/>
            </a:pPr>
            <a:r>
              <a:rPr lang="de-DE" dirty="0"/>
              <a:t>Beispiele:</a:t>
            </a:r>
            <a:endParaRPr dirty="0"/>
          </a:p>
          <a:p>
            <a:pPr>
              <a:lnSpc>
                <a:spcPct val="120000"/>
              </a:lnSpc>
              <a:defRPr/>
            </a:pPr>
            <a:r>
              <a:rPr lang="de-DE" dirty="0"/>
              <a:t>Fachübergreifende Metadatenstandards:</a:t>
            </a:r>
            <a:endParaRPr dirty="0"/>
          </a:p>
          <a:p>
            <a:pPr lvl="1">
              <a:lnSpc>
                <a:spcPct val="120000"/>
              </a:lnSpc>
              <a:defRPr/>
            </a:pPr>
            <a:r>
              <a:rPr lang="de-DE" dirty="0"/>
              <a:t>Dublin Core</a:t>
            </a:r>
            <a:endParaRPr dirty="0"/>
          </a:p>
          <a:p>
            <a:pPr lvl="1">
              <a:lnSpc>
                <a:spcPct val="120000"/>
              </a:lnSpc>
              <a:defRPr/>
            </a:pPr>
            <a:r>
              <a:rPr lang="de-DE" dirty="0"/>
              <a:t>MARC21</a:t>
            </a:r>
            <a:endParaRPr dirty="0"/>
          </a:p>
          <a:p>
            <a:pPr>
              <a:defRPr/>
            </a:pPr>
            <a:r>
              <a:rPr lang="de-DE" dirty="0"/>
              <a:t>Geowissenschaften:</a:t>
            </a:r>
            <a:endParaRPr dirty="0"/>
          </a:p>
          <a:p>
            <a:pPr lvl="1">
              <a:defRPr/>
            </a:pPr>
            <a:r>
              <a:rPr lang="de-DE" dirty="0"/>
              <a:t>ISO 19115</a:t>
            </a:r>
            <a:endParaRPr dirty="0"/>
          </a:p>
          <a:p>
            <a:pPr>
              <a:defRPr/>
            </a:pPr>
            <a:r>
              <a:rPr lang="de-DE" dirty="0"/>
              <a:t>Biodiversität:</a:t>
            </a:r>
            <a:endParaRPr dirty="0"/>
          </a:p>
          <a:p>
            <a:pPr lvl="1">
              <a:defRPr/>
            </a:pPr>
            <a:r>
              <a:rPr lang="de-DE" dirty="0"/>
              <a:t>Darwin Core</a:t>
            </a:r>
            <a:endParaRPr dirty="0"/>
          </a:p>
        </p:txBody>
      </p:sp>
      <p:sp>
        <p:nvSpPr>
          <p:cNvPr id="6" name="Inhaltsplatzhalter 5"/>
          <p:cNvSpPr>
            <a:spLocks noGrp="1"/>
          </p:cNvSpPr>
          <p:nvPr>
            <p:ph sz="half" idx="2"/>
          </p:nvPr>
        </p:nvSpPr>
        <p:spPr bwMode="auto">
          <a:xfrm>
            <a:off x="4629150" y="2471106"/>
            <a:ext cx="3886200" cy="1889523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de-DE" dirty="0"/>
              <a:t>Geisteswissenschaften:</a:t>
            </a:r>
            <a:endParaRPr dirty="0"/>
          </a:p>
          <a:p>
            <a:pPr lvl="1">
              <a:defRPr/>
            </a:pPr>
            <a:r>
              <a:rPr lang="de-DE" dirty="0"/>
              <a:t>Text Encoding Initiative (TEI)</a:t>
            </a:r>
            <a:endParaRPr dirty="0"/>
          </a:p>
          <a:p>
            <a:pPr>
              <a:defRPr/>
            </a:pPr>
            <a:r>
              <a:rPr lang="de-DE" dirty="0"/>
              <a:t>Naturwissenschaften:</a:t>
            </a:r>
            <a:endParaRPr dirty="0"/>
          </a:p>
          <a:p>
            <a:pPr lvl="1">
              <a:defRPr/>
            </a:pPr>
            <a:r>
              <a:rPr lang="de-DE" dirty="0"/>
              <a:t>ICAT Schema</a:t>
            </a:r>
            <a:endParaRPr dirty="0"/>
          </a:p>
          <a:p>
            <a:pPr lvl="1">
              <a:defRPr/>
            </a:pPr>
            <a:r>
              <a:rPr lang="de-DE" dirty="0" err="1"/>
              <a:t>Cristallographic</a:t>
            </a:r>
            <a:r>
              <a:rPr lang="de-DE" dirty="0"/>
              <a:t> Information Framework</a:t>
            </a:r>
            <a:endParaRPr dirty="0"/>
          </a:p>
          <a:p>
            <a:pPr>
              <a:defRPr/>
            </a:pPr>
            <a:r>
              <a:rPr lang="de-DE" dirty="0"/>
              <a:t>Sozialwissenschaften:</a:t>
            </a:r>
            <a:endParaRPr dirty="0"/>
          </a:p>
          <a:p>
            <a:pPr lvl="1">
              <a:defRPr/>
            </a:pPr>
            <a:r>
              <a:rPr lang="de-DE" dirty="0"/>
              <a:t>Data </a:t>
            </a:r>
            <a:r>
              <a:rPr lang="de-DE" dirty="0" err="1"/>
              <a:t>Documentation</a:t>
            </a:r>
            <a:r>
              <a:rPr lang="de-DE" dirty="0"/>
              <a:t> Initiative (DDI)</a:t>
            </a:r>
            <a:endParaRPr dirty="0"/>
          </a:p>
          <a:p>
            <a:pPr marL="457200" lvl="1" indent="0">
              <a:buNone/>
              <a:defRPr/>
            </a:pPr>
            <a:endParaRPr lang="de-DE" dirty="0"/>
          </a:p>
          <a:p>
            <a:pPr>
              <a:defRPr/>
            </a:pPr>
            <a:endParaRPr lang="de-DE" dirty="0"/>
          </a:p>
        </p:txBody>
      </p:sp>
      <p:sp>
        <p:nvSpPr>
          <p:cNvPr id="7" name="Textfeld 6"/>
          <p:cNvSpPr/>
          <p:nvPr/>
        </p:nvSpPr>
        <p:spPr bwMode="auto">
          <a:xfrm>
            <a:off x="649505" y="1260442"/>
            <a:ext cx="7886772" cy="1225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Aft>
                <a:spcPts val="1200"/>
              </a:spcAft>
              <a:defRPr/>
            </a:pPr>
            <a:r>
              <a:rPr lang="de-DE">
                <a:solidFill>
                  <a:schemeClr val="tx1"/>
                </a:solidFill>
                <a:latin typeface="Helvetica Neue"/>
              </a:rPr>
              <a:t>Eine Übersicht zu disziplinspezifischen und fachübergreifenden Metadatenstandards unter:</a:t>
            </a:r>
            <a:endParaRPr>
              <a:solidFill>
                <a:schemeClr val="tx1"/>
              </a:solidFill>
              <a:latin typeface="Helvetica Neue"/>
            </a:endParaRPr>
          </a:p>
          <a:p>
            <a:pPr algn="ctr">
              <a:lnSpc>
                <a:spcPct val="120000"/>
              </a:lnSpc>
              <a:defRPr/>
            </a:pPr>
            <a:r>
              <a:rPr lang="de-DE" u="sng">
                <a:solidFill>
                  <a:schemeClr val="tx1"/>
                </a:solidFill>
                <a:latin typeface="Helvetica Neue"/>
                <a:hlinkClick r:id="rId2" tooltip="http://rd-alliance.github.io/metadata-directory/subjects/"/>
              </a:rPr>
              <a:t>http://rd-alliance.github.io/metadata-directory/subjects/</a:t>
            </a:r>
            <a:endParaRPr lang="de-DE">
              <a:solidFill>
                <a:schemeClr val="tx1"/>
              </a:solidFill>
              <a:latin typeface="Helvetica Neue"/>
            </a:endParaRPr>
          </a:p>
          <a:p>
            <a:pPr>
              <a:lnSpc>
                <a:spcPct val="120000"/>
              </a:lnSpc>
              <a:defRPr/>
            </a:pPr>
            <a:endParaRPr lang="de-DE">
              <a:solidFill>
                <a:schemeClr val="tx1"/>
              </a:solidFill>
              <a:latin typeface="Helvetica Neue"/>
            </a:endParaRPr>
          </a:p>
          <a:p>
            <a:pPr>
              <a:defRPr/>
            </a:pPr>
            <a:endParaRPr lang="de-DE">
              <a:solidFill>
                <a:schemeClr val="tx1"/>
              </a:solidFill>
              <a:latin typeface="Helvetica Neu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6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Normdaten	</a:t>
            </a:r>
            <a:endParaRPr/>
          </a:p>
        </p:txBody>
      </p:sp>
      <p:sp>
        <p:nvSpPr>
          <p:cNvPr id="5" name="Inhaltsplatzhalter 7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marL="0" indent="0">
              <a:lnSpc>
                <a:spcPct val="100000"/>
              </a:lnSpc>
              <a:buNone/>
              <a:defRPr/>
            </a:pPr>
            <a:r>
              <a:rPr lang="de-DE"/>
              <a:t>Dienen der eindeutigen Identifikation von Personen, Institutionen, Forschungsförderer... </a:t>
            </a:r>
            <a:endParaRPr/>
          </a:p>
          <a:p>
            <a:pPr>
              <a:lnSpc>
                <a:spcPct val="100000"/>
              </a:lnSpc>
              <a:defRPr/>
            </a:pPr>
            <a:r>
              <a:rPr lang="de-DE"/>
              <a:t>Gemeinsame Normdatei (GND)</a:t>
            </a:r>
            <a:endParaRPr/>
          </a:p>
          <a:p>
            <a:pPr>
              <a:lnSpc>
                <a:spcPct val="100000"/>
              </a:lnSpc>
              <a:defRPr/>
            </a:pPr>
            <a:r>
              <a:rPr lang="de-DE"/>
              <a:t>International Standard Name Identifier (ISNI)</a:t>
            </a:r>
            <a:endParaRPr/>
          </a:p>
          <a:p>
            <a:pPr>
              <a:lnSpc>
                <a:spcPct val="100000"/>
              </a:lnSpc>
              <a:defRPr/>
            </a:pPr>
            <a:r>
              <a:rPr lang="de-DE"/>
              <a:t>Virtual International Authority File (VIAF)</a:t>
            </a:r>
            <a:endParaRPr/>
          </a:p>
          <a:p>
            <a:pPr>
              <a:lnSpc>
                <a:spcPct val="100000"/>
              </a:lnSpc>
              <a:defRPr/>
            </a:pPr>
            <a:r>
              <a:rPr lang="de-DE"/>
              <a:t>Open Funder Registry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861764" y="1260872"/>
            <a:ext cx="3868340" cy="617934"/>
          </a:xfrm>
        </p:spPr>
        <p:txBody>
          <a:bodyPr/>
          <a:lstStyle/>
          <a:p>
            <a:pPr>
              <a:defRPr/>
            </a:pPr>
            <a:r>
              <a:rPr lang="de-DE" sz="1600" b="0"/>
              <a:t>Klassifikation</a:t>
            </a:r>
            <a:endParaRPr sz="1600"/>
          </a:p>
        </p:txBody>
      </p:sp>
      <p:sp>
        <p:nvSpPr>
          <p:cNvPr id="5" name="Inhaltsplatzhalter 3"/>
          <p:cNvSpPr>
            <a:spLocks noGrp="1"/>
          </p:cNvSpPr>
          <p:nvPr>
            <p:ph sz="half" idx="2"/>
          </p:nvPr>
        </p:nvSpPr>
        <p:spPr bwMode="auto">
          <a:xfrm>
            <a:off x="861764" y="1878806"/>
            <a:ext cx="3868340" cy="2763441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  <a:defRPr/>
            </a:pPr>
            <a:r>
              <a:rPr lang="de-DE"/>
              <a:t>dient der Zuordnung von Objekten in (meist hierarchisch strukturierten) Klassen. Die Klassen sind durch bestimmte Merkmale charakterisiert.</a:t>
            </a:r>
            <a:endParaRPr/>
          </a:p>
        </p:txBody>
      </p:sp>
      <p:sp>
        <p:nvSpPr>
          <p:cNvPr id="6" name="Textplatzhalter 4"/>
          <p:cNvSpPr>
            <a:spLocks noGrp="1"/>
          </p:cNvSpPr>
          <p:nvPr>
            <p:ph type="body" sz="quarter" idx="3"/>
          </p:nvPr>
        </p:nvSpPr>
        <p:spPr bwMode="auto">
          <a:xfrm>
            <a:off x="4861073" y="1260872"/>
            <a:ext cx="3887391" cy="617934"/>
          </a:xfrm>
        </p:spPr>
        <p:txBody>
          <a:bodyPr/>
          <a:lstStyle/>
          <a:p>
            <a:pPr>
              <a:defRPr/>
            </a:pPr>
            <a:r>
              <a:rPr lang="de-DE" sz="1600" b="0"/>
              <a:t>Thesaurus</a:t>
            </a:r>
            <a:endParaRPr/>
          </a:p>
        </p:txBody>
      </p:sp>
      <p:sp>
        <p:nvSpPr>
          <p:cNvPr id="7" name="Inhaltsplatzhalter 5"/>
          <p:cNvSpPr>
            <a:spLocks noGrp="1"/>
          </p:cNvSpPr>
          <p:nvPr>
            <p:ph sz="quarter" idx="4"/>
          </p:nvPr>
        </p:nvSpPr>
        <p:spPr bwMode="auto">
          <a:xfrm>
            <a:off x="4861073" y="1878806"/>
            <a:ext cx="3887391" cy="2763441"/>
          </a:xfrm>
        </p:spPr>
        <p:txBody>
          <a:bodyPr/>
          <a:lstStyle/>
          <a:p>
            <a:pPr marL="0" indent="0">
              <a:lnSpc>
                <a:spcPct val="100000"/>
              </a:lnSpc>
              <a:buNone/>
              <a:defRPr/>
            </a:pPr>
            <a:r>
              <a:rPr lang="de-DE"/>
              <a:t>Ist eine natürlich-sprachliche geordnete Sammlung von Begriffen und deren Beziehungen zueinander.</a:t>
            </a:r>
            <a:endParaRPr/>
          </a:p>
        </p:txBody>
      </p:sp>
      <p:sp>
        <p:nvSpPr>
          <p:cNvPr id="8" name="Titel 6"/>
          <p:cNvSpPr/>
          <p:nvPr/>
        </p:nvSpPr>
        <p:spPr bwMode="auto">
          <a:xfrm>
            <a:off x="1259632" y="263525"/>
            <a:ext cx="7886700" cy="995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1pPr>
            <a:lvl2pPr marR="0"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2pPr>
            <a:lvl3pPr marR="0"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3pPr>
            <a:lvl4pPr marR="0"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4pPr>
            <a:lvl5pPr marR="0"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5pPr>
            <a:lvl6pPr marR="0"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6pPr>
            <a:lvl7pPr marR="0"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7pPr>
            <a:lvl8pPr marR="0"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8pPr>
            <a:lvl9pPr marR="0"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9pPr>
          </a:lstStyle>
          <a:p>
            <a:pPr>
              <a:defRPr/>
            </a:pPr>
            <a:r>
              <a:rPr lang="de-DE"/>
              <a:t>Kontrolliertes Vokabular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Inhaltsplatzhalter 10"/>
          <p:cNvSpPr>
            <a:spLocks noGrp="1"/>
          </p:cNvSpPr>
          <p:nvPr>
            <p:ph idx="1"/>
          </p:nvPr>
        </p:nvSpPr>
        <p:spPr bwMode="auto">
          <a:xfrm>
            <a:off x="755576" y="1258887"/>
            <a:ext cx="7712522" cy="388461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r>
              <a:rPr lang="de-DE" dirty="0"/>
              <a:t>dauerhafter, digitaler </a:t>
            </a:r>
            <a:r>
              <a:rPr lang="de-DE" dirty="0" err="1"/>
              <a:t>Identifikator</a:t>
            </a:r>
            <a:r>
              <a:rPr lang="de-DE" dirty="0"/>
              <a:t> aus Ziffern und/oder alphanumerischen Zeichen</a:t>
            </a:r>
            <a:endParaRPr dirty="0"/>
          </a:p>
          <a:p>
            <a:pPr>
              <a:lnSpc>
                <a:spcPct val="100000"/>
              </a:lnSpc>
              <a:defRPr/>
            </a:pPr>
            <a:r>
              <a:rPr lang="de-DE" dirty="0"/>
              <a:t>PIDs sind digitalem Objekt zugeordnet und verweist direkt darauf</a:t>
            </a:r>
            <a:endParaRPr dirty="0"/>
          </a:p>
          <a:p>
            <a:pPr>
              <a:lnSpc>
                <a:spcPct val="100000"/>
              </a:lnSpc>
              <a:defRPr/>
            </a:pPr>
            <a:r>
              <a:rPr lang="de-DE" dirty="0"/>
              <a:t>Beispiele für PIDs:</a:t>
            </a:r>
            <a:endParaRPr dirty="0"/>
          </a:p>
          <a:p>
            <a:pPr lvl="1">
              <a:lnSpc>
                <a:spcPct val="100000"/>
              </a:lnSpc>
              <a:defRPr/>
            </a:pPr>
            <a:r>
              <a:rPr lang="de-DE" dirty="0"/>
              <a:t> DOI (Digital </a:t>
            </a:r>
            <a:r>
              <a:rPr lang="de-DE" dirty="0" err="1"/>
              <a:t>Object</a:t>
            </a:r>
            <a:r>
              <a:rPr lang="de-DE" dirty="0"/>
              <a:t> Identifier)</a:t>
            </a:r>
            <a:endParaRPr dirty="0"/>
          </a:p>
          <a:p>
            <a:pPr lvl="1">
              <a:lnSpc>
                <a:spcPct val="100000"/>
              </a:lnSpc>
              <a:defRPr/>
            </a:pPr>
            <a:r>
              <a:rPr lang="de-DE" dirty="0"/>
              <a:t> URN (Uniform </a:t>
            </a:r>
            <a:r>
              <a:rPr lang="de-DE" dirty="0" err="1"/>
              <a:t>Resource</a:t>
            </a:r>
            <a:r>
              <a:rPr lang="de-DE" dirty="0"/>
              <a:t> Name)</a:t>
            </a:r>
            <a:endParaRPr dirty="0"/>
          </a:p>
          <a:p>
            <a:pPr lvl="1">
              <a:lnSpc>
                <a:spcPct val="100000"/>
              </a:lnSpc>
              <a:defRPr/>
            </a:pPr>
            <a:r>
              <a:rPr lang="de-DE" dirty="0"/>
              <a:t> Handle</a:t>
            </a:r>
            <a:endParaRPr dirty="0"/>
          </a:p>
          <a:p>
            <a:pPr lvl="1">
              <a:lnSpc>
                <a:spcPct val="100000"/>
              </a:lnSpc>
              <a:defRPr/>
            </a:pPr>
            <a:r>
              <a:rPr lang="de-DE" dirty="0"/>
              <a:t> ORCID (Personen)</a:t>
            </a:r>
            <a:endParaRPr dirty="0"/>
          </a:p>
          <a:p>
            <a:pPr>
              <a:lnSpc>
                <a:spcPct val="100000"/>
              </a:lnSpc>
              <a:defRPr/>
            </a:pPr>
            <a:r>
              <a:rPr lang="de-DE" dirty="0"/>
              <a:t>PID bleibt unverändert, auch wenn sich Ablageort ändert</a:t>
            </a:r>
            <a:endParaRPr dirty="0"/>
          </a:p>
          <a:p>
            <a:pPr>
              <a:lnSpc>
                <a:spcPct val="100000"/>
              </a:lnSpc>
              <a:defRPr/>
            </a:pPr>
            <a:r>
              <a:rPr lang="de-DE" dirty="0"/>
              <a:t>wird das Objekt gelöscht, bleibt </a:t>
            </a:r>
            <a:r>
              <a:rPr lang="de-DE" dirty="0" err="1"/>
              <a:t>Landing</a:t>
            </a:r>
            <a:r>
              <a:rPr lang="de-DE" dirty="0"/>
              <a:t>-Page mit Metadaten erhalten</a:t>
            </a:r>
            <a:endParaRPr dirty="0"/>
          </a:p>
          <a:p>
            <a:pPr marL="133350" indent="0">
              <a:lnSpc>
                <a:spcPct val="50000"/>
              </a:lnSpc>
              <a:buNone/>
              <a:defRPr/>
            </a:pPr>
            <a:endParaRPr lang="de-DE" dirty="0"/>
          </a:p>
          <a:p>
            <a:pPr>
              <a:lnSpc>
                <a:spcPct val="50000"/>
              </a:lnSpc>
              <a:buFont typeface="Wingdings"/>
              <a:buChar char="Ø"/>
              <a:defRPr/>
            </a:pPr>
            <a:r>
              <a:rPr lang="de-DE" dirty="0"/>
              <a:t>Durch PIDs sind digitale Objekte dauerhaft auffindbar, abrufbar und zitierbar.</a:t>
            </a:r>
            <a:endParaRPr dirty="0"/>
          </a:p>
        </p:txBody>
      </p:sp>
      <p:sp>
        <p:nvSpPr>
          <p:cNvPr id="5" name="Titel 2"/>
          <p:cNvSpPr/>
          <p:nvPr/>
        </p:nvSpPr>
        <p:spPr bwMode="auto">
          <a:xfrm>
            <a:off x="1259632" y="263525"/>
            <a:ext cx="7820026" cy="995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1pPr>
            <a:lvl2pPr marR="0"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2pPr>
            <a:lvl3pPr marR="0"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3pPr>
            <a:lvl4pPr marR="0"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4pPr>
            <a:lvl5pPr marR="0"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5pPr>
            <a:lvl6pPr marR="0"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6pPr>
            <a:lvl7pPr marR="0"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7pPr>
            <a:lvl8pPr marR="0"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8pPr>
            <a:lvl9pPr marR="0"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304E9A"/>
                </a:solidFill>
                <a:latin typeface="Helvetica Neue"/>
                <a:ea typeface="Helvetica Neue"/>
                <a:cs typeface="Helvetica Neue"/>
              </a:defRPr>
            </a:lvl9pPr>
          </a:lstStyle>
          <a:p>
            <a:pPr>
              <a:defRPr/>
            </a:pPr>
            <a:r>
              <a:rPr lang="de-DE"/>
              <a:t>Persistente Identifier (PID)</a:t>
            </a:r>
            <a:endParaRPr/>
          </a:p>
        </p:txBody>
      </p:sp>
      <p:pic>
        <p:nvPicPr>
          <p:cNvPr id="6" name="Grafik 2"/>
          <p:cNvPicPr>
            <a:picLocks noChangeAspect="1"/>
          </p:cNvPicPr>
          <p:nvPr/>
        </p:nvPicPr>
        <p:blipFill>
          <a:blip r:embed="rId3"/>
          <a:srcRect l="11828" t="52079" r="44488" b="35110"/>
          <a:stretch/>
        </p:blipFill>
        <p:spPr bwMode="auto">
          <a:xfrm>
            <a:off x="4283968" y="2305169"/>
            <a:ext cx="4655473" cy="7676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2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Was sind Lizenzen?</a:t>
            </a:r>
            <a:endParaRPr/>
          </a:p>
        </p:txBody>
      </p:sp>
      <p:sp>
        <p:nvSpPr>
          <p:cNvPr id="5" name="Inhaltsplatzhalter 3"/>
          <p:cNvSpPr>
            <a:spLocks noGrp="1"/>
          </p:cNvSpPr>
          <p:nvPr>
            <p:ph idx="1"/>
          </p:nvPr>
        </p:nvSpPr>
        <p:spPr bwMode="auto">
          <a:xfrm>
            <a:off x="665775" y="1198492"/>
            <a:ext cx="7916260" cy="3461490"/>
          </a:xfrm>
        </p:spPr>
        <p:txBody>
          <a:bodyPr>
            <a:normAutofit/>
          </a:bodyPr>
          <a:lstStyle/>
          <a:p>
            <a:pPr>
              <a:lnSpc>
                <a:spcPct val="113999"/>
              </a:lnSpc>
              <a:defRPr/>
            </a:pPr>
            <a:r>
              <a:rPr lang="de-DE" dirty="0"/>
              <a:t>Lizenzen regeln Bedingungen der Nachnutzung von veröffentlichten Daten</a:t>
            </a:r>
            <a:endParaRPr dirty="0"/>
          </a:p>
          <a:p>
            <a:pPr>
              <a:lnSpc>
                <a:spcPct val="113999"/>
              </a:lnSpc>
              <a:defRPr/>
            </a:pPr>
            <a:r>
              <a:rPr lang="de-DE" dirty="0"/>
              <a:t>Freie Lizenzen erlauben die Nutzung, Weiterverbreitung und Änderung urheberrechtlich geschützter Werke</a:t>
            </a:r>
            <a:endParaRPr dirty="0"/>
          </a:p>
          <a:p>
            <a:pPr lvl="1">
              <a:lnSpc>
                <a:spcPct val="113999"/>
              </a:lnSpc>
              <a:defRPr/>
            </a:pPr>
            <a:r>
              <a:rPr lang="de-DE" dirty="0"/>
              <a:t>stehen </a:t>
            </a:r>
            <a:r>
              <a:rPr lang="de-DE" dirty="0" err="1"/>
              <a:t>i.d.R</a:t>
            </a:r>
            <a:r>
              <a:rPr lang="de-DE" dirty="0"/>
              <a:t> zum freien Einsatz zur Verfügung und müssen nur verlinkt werden</a:t>
            </a:r>
            <a:endParaRPr dirty="0"/>
          </a:p>
          <a:p>
            <a:pPr lvl="1">
              <a:lnSpc>
                <a:spcPct val="113999"/>
              </a:lnSpc>
              <a:defRPr/>
            </a:pPr>
            <a:r>
              <a:rPr lang="de-DE" dirty="0"/>
              <a:t>Voraussetzung ist, dass du der/die Rechteinhaber*in bist</a:t>
            </a:r>
            <a:endParaRPr dirty="0"/>
          </a:p>
          <a:p>
            <a:pPr>
              <a:lnSpc>
                <a:spcPct val="113999"/>
              </a:lnSpc>
              <a:defRPr/>
            </a:pPr>
            <a:r>
              <a:rPr lang="de-DE" dirty="0"/>
              <a:t> Auswahl der Lizenz ist von der Art der Daten abhängig:</a:t>
            </a:r>
            <a:endParaRPr dirty="0"/>
          </a:p>
          <a:p>
            <a:pPr lvl="1">
              <a:lnSpc>
                <a:spcPct val="113999"/>
              </a:lnSpc>
              <a:defRPr/>
            </a:pPr>
            <a:r>
              <a:rPr lang="de-DE" dirty="0"/>
              <a:t>z.B. Creative </a:t>
            </a:r>
            <a:r>
              <a:rPr lang="de-DE" dirty="0" err="1"/>
              <a:t>Commons</a:t>
            </a:r>
            <a:r>
              <a:rPr lang="de-DE" dirty="0"/>
              <a:t> (CC) - Lizenzen für Artikel, Monografien, Bilder etc.</a:t>
            </a:r>
            <a:endParaRPr dirty="0"/>
          </a:p>
          <a:p>
            <a:pPr lvl="1">
              <a:lnSpc>
                <a:spcPct val="113999"/>
              </a:lnSpc>
              <a:defRPr/>
            </a:pPr>
            <a:r>
              <a:rPr lang="de-DE" dirty="0"/>
              <a:t>Open-Database-</a:t>
            </a:r>
            <a:r>
              <a:rPr lang="de-DE" dirty="0" err="1"/>
              <a:t>License</a:t>
            </a:r>
            <a:r>
              <a:rPr lang="de-DE" dirty="0"/>
              <a:t> (</a:t>
            </a:r>
            <a:r>
              <a:rPr lang="de-DE" dirty="0" err="1"/>
              <a:t>ODbL</a:t>
            </a:r>
            <a:r>
              <a:rPr lang="de-DE" dirty="0"/>
              <a:t>) für DB oder CC ab Version 4</a:t>
            </a:r>
            <a:endParaRPr dirty="0"/>
          </a:p>
          <a:p>
            <a:pPr lvl="1">
              <a:lnSpc>
                <a:spcPct val="113999"/>
              </a:lnSpc>
              <a:defRPr/>
            </a:pPr>
            <a:r>
              <a:rPr lang="de-DE" dirty="0"/>
              <a:t>General Public </a:t>
            </a:r>
            <a:r>
              <a:rPr lang="de-DE" dirty="0" err="1"/>
              <a:t>Licence</a:t>
            </a:r>
            <a:r>
              <a:rPr lang="de-DE" dirty="0"/>
              <a:t> (GNU) für Software</a:t>
            </a:r>
            <a:endParaRPr dirty="0"/>
          </a:p>
          <a:p>
            <a:pPr>
              <a:lnSpc>
                <a:spcPct val="113999"/>
              </a:lnSpc>
              <a:defRPr/>
            </a:pPr>
            <a:r>
              <a:rPr lang="de-DE" dirty="0"/>
              <a:t>wird keine Lizenz vergeben, gilt ggf. das strengere Urheberrecht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2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CC-Lizenzen</a:t>
            </a:r>
            <a:endParaRPr/>
          </a:p>
        </p:txBody>
      </p:sp>
      <p:pic>
        <p:nvPicPr>
          <p:cNvPr id="5" name="Grafik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525761" y="1639994"/>
            <a:ext cx="301743" cy="301743"/>
          </a:xfrm>
          <a:prstGeom prst="rect">
            <a:avLst/>
          </a:prstGeom>
        </p:spPr>
      </p:pic>
      <p:pic>
        <p:nvPicPr>
          <p:cNvPr id="6" name="Grafik 10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533782" y="3080208"/>
            <a:ext cx="293721" cy="293721"/>
          </a:xfrm>
          <a:prstGeom prst="rect">
            <a:avLst/>
          </a:prstGeom>
        </p:spPr>
      </p:pic>
      <p:pic>
        <p:nvPicPr>
          <p:cNvPr id="7" name="Grafik 25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525762" y="3674498"/>
            <a:ext cx="301742" cy="301742"/>
          </a:xfrm>
          <a:prstGeom prst="rect">
            <a:avLst/>
          </a:prstGeom>
        </p:spPr>
      </p:pic>
      <p:sp>
        <p:nvSpPr>
          <p:cNvPr id="8" name="Textfeld 1"/>
          <p:cNvSpPr/>
          <p:nvPr/>
        </p:nvSpPr>
        <p:spPr bwMode="auto">
          <a:xfrm>
            <a:off x="1898599" y="1124814"/>
            <a:ext cx="690337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de-DE" sz="1600">
                <a:solidFill>
                  <a:schemeClr val="tx1"/>
                </a:solidFill>
                <a:latin typeface="Helvetica Neue"/>
              </a:rPr>
              <a:t>CC0 (Public Domain)</a:t>
            </a:r>
            <a:endParaRPr>
              <a:solidFill>
                <a:schemeClr val="tx1"/>
              </a:solidFill>
              <a:latin typeface="Helvetica Neue"/>
            </a:endParaRPr>
          </a:p>
          <a:p>
            <a:pPr lvl="0">
              <a:defRPr/>
            </a:pPr>
            <a:endParaRPr lang="de-DE" sz="1600">
              <a:solidFill>
                <a:schemeClr val="tx1"/>
              </a:solidFill>
              <a:latin typeface="Helvetica Neue"/>
            </a:endParaRPr>
          </a:p>
          <a:p>
            <a:pPr lvl="0">
              <a:defRPr/>
            </a:pPr>
            <a:r>
              <a:rPr lang="de-DE" sz="1600">
                <a:solidFill>
                  <a:schemeClr val="tx1"/>
                </a:solidFill>
                <a:latin typeface="Helvetica Neue"/>
              </a:rPr>
              <a:t>CC BY (Namensnennung)</a:t>
            </a:r>
            <a:br>
              <a:rPr lang="de-DE" sz="1600">
                <a:solidFill>
                  <a:schemeClr val="tx1"/>
                </a:solidFill>
                <a:latin typeface="Helvetica Neue"/>
              </a:rPr>
            </a:br>
            <a:endParaRPr lang="de-DE" sz="1600">
              <a:solidFill>
                <a:schemeClr val="tx1"/>
              </a:solidFill>
              <a:latin typeface="Helvetica Neue"/>
            </a:endParaRPr>
          </a:p>
          <a:p>
            <a:pPr lvl="0">
              <a:defRPr/>
            </a:pPr>
            <a:r>
              <a:rPr lang="de-DE" sz="1600">
                <a:solidFill>
                  <a:schemeClr val="tx1"/>
                </a:solidFill>
                <a:latin typeface="Helvetica Neue"/>
              </a:rPr>
              <a:t>CC BY-SA (Namensnennung - Weitergabe unter gleichen Bedingungen)</a:t>
            </a:r>
            <a:endParaRPr>
              <a:solidFill>
                <a:schemeClr val="tx1"/>
              </a:solidFill>
              <a:latin typeface="Helvetica Neue"/>
            </a:endParaRPr>
          </a:p>
          <a:p>
            <a:pPr lvl="0">
              <a:defRPr/>
            </a:pPr>
            <a:endParaRPr lang="de-DE" sz="1600">
              <a:solidFill>
                <a:schemeClr val="tx1"/>
              </a:solidFill>
              <a:latin typeface="Helvetica Neue"/>
            </a:endParaRPr>
          </a:p>
          <a:p>
            <a:pPr lvl="0">
              <a:defRPr/>
            </a:pPr>
            <a:r>
              <a:rPr lang="de-DE" sz="1600">
                <a:solidFill>
                  <a:schemeClr val="tx1"/>
                </a:solidFill>
                <a:latin typeface="Helvetica Neue"/>
              </a:rPr>
              <a:t>CC BY-ND (Namensnennung - Keine Bearbeitung)</a:t>
            </a:r>
            <a:br>
              <a:rPr lang="de-DE" sz="1600">
                <a:solidFill>
                  <a:schemeClr val="tx1"/>
                </a:solidFill>
                <a:latin typeface="Helvetica Neue"/>
              </a:rPr>
            </a:br>
            <a:endParaRPr lang="de-DE" sz="1600">
              <a:solidFill>
                <a:schemeClr val="tx1"/>
              </a:solidFill>
              <a:latin typeface="Helvetica Neue"/>
            </a:endParaRPr>
          </a:p>
          <a:p>
            <a:pPr lvl="0">
              <a:defRPr/>
            </a:pPr>
            <a:r>
              <a:rPr lang="de-DE" sz="1600">
                <a:solidFill>
                  <a:schemeClr val="tx1"/>
                </a:solidFill>
                <a:latin typeface="Helvetica Neue"/>
              </a:rPr>
              <a:t>CC BY-NC (Namensnennung - Nicht kommerziell)</a:t>
            </a:r>
            <a:br>
              <a:rPr lang="de-DE" sz="1600">
                <a:solidFill>
                  <a:schemeClr val="tx1"/>
                </a:solidFill>
                <a:latin typeface="Helvetica Neue"/>
              </a:rPr>
            </a:br>
            <a:endParaRPr lang="de-DE" sz="1600">
              <a:solidFill>
                <a:schemeClr val="tx1"/>
              </a:solidFill>
              <a:latin typeface="Helvetica Neue"/>
            </a:endParaRPr>
          </a:p>
          <a:p>
            <a:pPr lvl="0">
              <a:defRPr/>
            </a:pPr>
            <a:r>
              <a:rPr lang="de-DE" sz="1600">
                <a:solidFill>
                  <a:schemeClr val="tx1"/>
                </a:solidFill>
                <a:latin typeface="Helvetica Neue"/>
              </a:rPr>
              <a:t>CC BY-NC-SA (Namensnennung - Nicht-kommerziell - Weitergabe unter gleichen Bedingungen)</a:t>
            </a:r>
            <a:br>
              <a:rPr lang="de-DE" sz="1600">
                <a:solidFill>
                  <a:schemeClr val="tx1"/>
                </a:solidFill>
                <a:latin typeface="Helvetica Neue"/>
              </a:rPr>
            </a:br>
            <a:endParaRPr lang="de-DE" sz="1600">
              <a:solidFill>
                <a:schemeClr val="tx1"/>
              </a:solidFill>
              <a:latin typeface="Helvetica Neue"/>
            </a:endParaRPr>
          </a:p>
          <a:p>
            <a:pPr lvl="0">
              <a:defRPr/>
            </a:pPr>
            <a:r>
              <a:rPr lang="de-DE" sz="1600">
                <a:solidFill>
                  <a:schemeClr val="tx1"/>
                </a:solidFill>
                <a:latin typeface="Helvetica Neue"/>
              </a:rPr>
              <a:t>CC BY-NC-ND (Namensnennung - Nicht-kommerziell - Keine Bearbeitung)</a:t>
            </a:r>
            <a:endParaRPr/>
          </a:p>
        </p:txBody>
      </p:sp>
      <p:pic>
        <p:nvPicPr>
          <p:cNvPr id="9" name="Grafik 19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232040" y="1641931"/>
            <a:ext cx="293721" cy="293721"/>
          </a:xfrm>
          <a:prstGeom prst="rect">
            <a:avLst/>
          </a:prstGeom>
        </p:spPr>
      </p:pic>
      <p:pic>
        <p:nvPicPr>
          <p:cNvPr id="10" name="Grafik 2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224018" y="2097182"/>
            <a:ext cx="301743" cy="301743"/>
          </a:xfrm>
          <a:prstGeom prst="rect">
            <a:avLst/>
          </a:prstGeom>
        </p:spPr>
      </p:pic>
      <p:pic>
        <p:nvPicPr>
          <p:cNvPr id="11" name="Grafik 24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30297" y="2099119"/>
            <a:ext cx="293721" cy="293721"/>
          </a:xfrm>
          <a:prstGeom prst="rect">
            <a:avLst/>
          </a:prstGeom>
        </p:spPr>
      </p:pic>
      <p:pic>
        <p:nvPicPr>
          <p:cNvPr id="12" name="Grafik 2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532092" y="2102678"/>
            <a:ext cx="301742" cy="301742"/>
          </a:xfrm>
          <a:prstGeom prst="rect">
            <a:avLst/>
          </a:prstGeom>
        </p:spPr>
      </p:pic>
      <p:pic>
        <p:nvPicPr>
          <p:cNvPr id="13" name="Grafik 28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224018" y="2605976"/>
            <a:ext cx="301743" cy="301743"/>
          </a:xfrm>
          <a:prstGeom prst="rect">
            <a:avLst/>
          </a:prstGeom>
        </p:spPr>
      </p:pic>
      <p:pic>
        <p:nvPicPr>
          <p:cNvPr id="14" name="Grafik 29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30297" y="2607913"/>
            <a:ext cx="293721" cy="293721"/>
          </a:xfrm>
          <a:prstGeom prst="rect">
            <a:avLst/>
          </a:prstGeom>
        </p:spPr>
      </p:pic>
      <p:pic>
        <p:nvPicPr>
          <p:cNvPr id="15" name="Grafik 30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1525761" y="2605976"/>
            <a:ext cx="301742" cy="301742"/>
          </a:xfrm>
          <a:prstGeom prst="rect">
            <a:avLst/>
          </a:prstGeom>
        </p:spPr>
      </p:pic>
      <p:pic>
        <p:nvPicPr>
          <p:cNvPr id="16" name="Grafik 3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232040" y="3089431"/>
            <a:ext cx="301743" cy="301743"/>
          </a:xfrm>
          <a:prstGeom prst="rect">
            <a:avLst/>
          </a:prstGeom>
        </p:spPr>
      </p:pic>
      <p:pic>
        <p:nvPicPr>
          <p:cNvPr id="17" name="Grafik 3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38319" y="3091368"/>
            <a:ext cx="293721" cy="293721"/>
          </a:xfrm>
          <a:prstGeom prst="rect">
            <a:avLst/>
          </a:prstGeom>
        </p:spPr>
      </p:pic>
      <p:pic>
        <p:nvPicPr>
          <p:cNvPr id="18" name="Grafik 33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234067" y="3675982"/>
            <a:ext cx="294173" cy="294173"/>
          </a:xfrm>
          <a:prstGeom prst="rect">
            <a:avLst/>
          </a:prstGeom>
        </p:spPr>
      </p:pic>
      <p:pic>
        <p:nvPicPr>
          <p:cNvPr id="19" name="Grafik 3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32324" y="3674497"/>
            <a:ext cx="301743" cy="301743"/>
          </a:xfrm>
          <a:prstGeom prst="rect">
            <a:avLst/>
          </a:prstGeom>
        </p:spPr>
      </p:pic>
      <p:pic>
        <p:nvPicPr>
          <p:cNvPr id="20" name="Grafik 35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38603" y="3676434"/>
            <a:ext cx="293721" cy="293721"/>
          </a:xfrm>
          <a:prstGeom prst="rect">
            <a:avLst/>
          </a:prstGeom>
        </p:spPr>
      </p:pic>
      <p:pic>
        <p:nvPicPr>
          <p:cNvPr id="21" name="Grafik 36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239609" y="4309460"/>
            <a:ext cx="294173" cy="294173"/>
          </a:xfrm>
          <a:prstGeom prst="rect">
            <a:avLst/>
          </a:prstGeom>
        </p:spPr>
      </p:pic>
      <p:pic>
        <p:nvPicPr>
          <p:cNvPr id="22" name="Grafik 37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37866" y="4307975"/>
            <a:ext cx="301743" cy="301743"/>
          </a:xfrm>
          <a:prstGeom prst="rect">
            <a:avLst/>
          </a:prstGeom>
        </p:spPr>
      </p:pic>
      <p:pic>
        <p:nvPicPr>
          <p:cNvPr id="23" name="Grafik 38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644145" y="4309912"/>
            <a:ext cx="293721" cy="293721"/>
          </a:xfrm>
          <a:prstGeom prst="rect">
            <a:avLst/>
          </a:prstGeom>
        </p:spPr>
      </p:pic>
      <p:pic>
        <p:nvPicPr>
          <p:cNvPr id="24" name="Grafik 39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1530093" y="4303515"/>
            <a:ext cx="301742" cy="301742"/>
          </a:xfrm>
          <a:prstGeom prst="rect">
            <a:avLst/>
          </a:prstGeom>
        </p:spPr>
      </p:pic>
      <p:pic>
        <p:nvPicPr>
          <p:cNvPr id="25" name="Grafik 40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218501" y="1178577"/>
            <a:ext cx="293721" cy="293721"/>
          </a:xfrm>
          <a:prstGeom prst="rect">
            <a:avLst/>
          </a:prstGeom>
        </p:spPr>
      </p:pic>
      <p:pic>
        <p:nvPicPr>
          <p:cNvPr id="26" name="Grafik 6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1508981" y="1178577"/>
            <a:ext cx="295200" cy="295200"/>
          </a:xfrm>
          <a:prstGeom prst="rect">
            <a:avLst/>
          </a:prstGeom>
        </p:spPr>
      </p:pic>
      <p:sp>
        <p:nvSpPr>
          <p:cNvPr id="27" name="Rechteck 1"/>
          <p:cNvSpPr/>
          <p:nvPr/>
        </p:nvSpPr>
        <p:spPr bwMode="auto">
          <a:xfrm>
            <a:off x="638603" y="1051252"/>
            <a:ext cx="7992888" cy="1475077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2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Vorsicht!</a:t>
            </a:r>
            <a:endParaRPr/>
          </a:p>
        </p:txBody>
      </p:sp>
      <p:sp>
        <p:nvSpPr>
          <p:cNvPr id="5" name="Inhaltsplatzhalter 3"/>
          <p:cNvSpPr>
            <a:spLocks noGrp="1"/>
          </p:cNvSpPr>
          <p:nvPr>
            <p:ph idx="1"/>
          </p:nvPr>
        </p:nvSpPr>
        <p:spPr bwMode="auto">
          <a:xfrm>
            <a:off x="1115397" y="1119835"/>
            <a:ext cx="7191374" cy="3373436"/>
          </a:xfrm>
        </p:spPr>
        <p:txBody>
          <a:bodyPr anchor="ctr">
            <a:normAutofit/>
          </a:bodyPr>
          <a:lstStyle/>
          <a:p>
            <a:pPr marL="0" indent="0" algn="ctr">
              <a:buNone/>
              <a:defRPr/>
            </a:pPr>
            <a:r>
              <a:rPr lang="de-DE" sz="4800"/>
              <a:t>Lizenzfrei </a:t>
            </a:r>
            <a:endParaRPr/>
          </a:p>
          <a:p>
            <a:pPr marL="0" indent="0" algn="ctr">
              <a:buNone/>
              <a:defRPr/>
            </a:pPr>
            <a:r>
              <a:rPr lang="de-DE" sz="6600" b="1">
                <a:solidFill>
                  <a:srgbClr val="FF0000"/>
                </a:solidFill>
              </a:rPr>
              <a:t>≠</a:t>
            </a:r>
            <a:endParaRPr lang="de-DE" sz="6600"/>
          </a:p>
          <a:p>
            <a:pPr marL="0" indent="0" algn="ctr">
              <a:buNone/>
              <a:defRPr/>
            </a:pPr>
            <a:r>
              <a:rPr lang="de-DE" sz="4800"/>
              <a:t>freie Lizenz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2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Übung: Stimmungslage Data Sharing</a:t>
            </a:r>
            <a:endParaRPr/>
          </a:p>
        </p:txBody>
      </p:sp>
      <p:sp>
        <p:nvSpPr>
          <p:cNvPr id="5" name="Inhaltsplatzhalter 3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marL="133350" indent="0">
              <a:lnSpc>
                <a:spcPct val="113999"/>
              </a:lnSpc>
              <a:buNone/>
              <a:defRPr/>
            </a:pPr>
            <a:r>
              <a:rPr lang="de-DE" dirty="0"/>
              <a:t>Gebt eine Einschätzung zu den folgenden Aussagen bzgl. Data Sharing ab (</a:t>
            </a:r>
            <a:r>
              <a:rPr lang="de-DE" dirty="0" err="1"/>
              <a:t>Mentimeter</a:t>
            </a:r>
            <a:r>
              <a:rPr lang="de-DE" dirty="0"/>
              <a:t>-Umfrage)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2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Checkliste für Data Sharing</a:t>
            </a:r>
            <a:endParaRPr/>
          </a:p>
        </p:txBody>
      </p:sp>
      <p:sp>
        <p:nvSpPr>
          <p:cNvPr id="5" name="Inhaltsplatzhalter 3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lnSpc>
                <a:spcPct val="113999"/>
              </a:lnSpc>
              <a:defRPr/>
            </a:pPr>
            <a:r>
              <a:rPr lang="de-DE"/>
              <a:t>Policies: fordern i.d.R. „FAIRe“ Daten</a:t>
            </a:r>
            <a:endParaRPr/>
          </a:p>
          <a:p>
            <a:pPr lvl="1">
              <a:lnSpc>
                <a:spcPct val="113999"/>
              </a:lnSpc>
              <a:defRPr/>
            </a:pPr>
            <a:r>
              <a:rPr lang="de-DE"/>
              <a:t>„So offen wie möglich, so geschlossen wie nötig“  </a:t>
            </a:r>
            <a:endParaRPr/>
          </a:p>
          <a:p>
            <a:pPr>
              <a:lnSpc>
                <a:spcPct val="113999"/>
              </a:lnSpc>
              <a:buFont typeface="Arial"/>
              <a:buChar char="•"/>
              <a:defRPr/>
            </a:pPr>
            <a:r>
              <a:rPr lang="de-DE"/>
              <a:t>Access: so niederschwellig wie möglich</a:t>
            </a:r>
            <a:endParaRPr/>
          </a:p>
          <a:p>
            <a:pPr>
              <a:lnSpc>
                <a:spcPct val="113999"/>
              </a:lnSpc>
              <a:buFont typeface="Arial"/>
              <a:buChar char="•"/>
              <a:defRPr/>
            </a:pPr>
            <a:r>
              <a:rPr lang="de-DE"/>
              <a:t>Lizenzen: so frei wie möglich</a:t>
            </a:r>
            <a:endParaRPr/>
          </a:p>
          <a:p>
            <a:pPr>
              <a:lnSpc>
                <a:spcPct val="113999"/>
              </a:lnSpc>
              <a:buFont typeface="Arial"/>
              <a:buChar char="•"/>
              <a:defRPr/>
            </a:pPr>
            <a:r>
              <a:rPr lang="de-DE"/>
              <a:t>PIDs: stabile Identifikation und Verlinkung</a:t>
            </a:r>
            <a:endParaRPr/>
          </a:p>
          <a:p>
            <a:pPr>
              <a:lnSpc>
                <a:spcPct val="113999"/>
              </a:lnSpc>
              <a:buFont typeface="Arial"/>
              <a:buChar char="•"/>
              <a:defRPr/>
            </a:pPr>
            <a:r>
              <a:rPr lang="de-DE"/>
              <a:t>Zertifikate und Standards: Vertrauen und Interoperabilität </a:t>
            </a:r>
            <a:endParaRPr/>
          </a:p>
          <a:p>
            <a:pPr>
              <a:lnSpc>
                <a:spcPct val="113999"/>
              </a:lnSpc>
              <a:defRPr/>
            </a:pPr>
            <a:r>
              <a:rPr lang="de-DE"/>
              <a:t>Informationen für Nachnutzer verständlich?</a:t>
            </a:r>
            <a:endParaRPr/>
          </a:p>
          <a:p>
            <a:pPr lvl="1">
              <a:lnSpc>
                <a:spcPct val="113999"/>
              </a:lnSpc>
              <a:defRPr/>
            </a:pPr>
            <a:r>
              <a:rPr lang="de-DE"/>
              <a:t>Benennung</a:t>
            </a:r>
            <a:endParaRPr/>
          </a:p>
          <a:p>
            <a:pPr lvl="1">
              <a:lnSpc>
                <a:spcPct val="113999"/>
              </a:lnSpc>
              <a:defRPr/>
            </a:pPr>
            <a:r>
              <a:rPr lang="de-DE"/>
              <a:t>Formate</a:t>
            </a:r>
            <a:endParaRPr/>
          </a:p>
          <a:p>
            <a:pPr lvl="1">
              <a:lnSpc>
                <a:spcPct val="113999"/>
              </a:lnSpc>
              <a:defRPr/>
            </a:pPr>
            <a:r>
              <a:rPr lang="de-DE"/>
              <a:t>Dokumentation</a:t>
            </a:r>
            <a:endParaRPr/>
          </a:p>
          <a:p>
            <a:pPr>
              <a:lnSpc>
                <a:spcPct val="113999"/>
              </a:lnSpc>
              <a:buFont typeface="Arial"/>
              <a:buChar char="•"/>
              <a:defRPr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t>Code of Conduct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lnSpc>
                <a:spcPct val="150000"/>
              </a:lnSpc>
              <a:defRPr/>
            </a:pPr>
            <a:r>
              <a:rPr lang="de-DE" sz="1800" dirty="0"/>
              <a:t>Mikros und Kameras bitte in der Regel aus</a:t>
            </a:r>
            <a:endParaRPr sz="1800" dirty="0"/>
          </a:p>
          <a:p>
            <a:pPr>
              <a:lnSpc>
                <a:spcPct val="150000"/>
              </a:lnSpc>
              <a:defRPr/>
            </a:pPr>
            <a:r>
              <a:rPr lang="de-DE" sz="1800" dirty="0"/>
              <a:t>Technische Probleme bitte im Chat melden</a:t>
            </a:r>
            <a:endParaRPr sz="1800" dirty="0"/>
          </a:p>
          <a:p>
            <a:pPr>
              <a:lnSpc>
                <a:spcPct val="150000"/>
              </a:lnSpc>
              <a:defRPr/>
            </a:pPr>
            <a:r>
              <a:rPr lang="de-DE" sz="1800" dirty="0"/>
              <a:t>Workshop-Du</a:t>
            </a:r>
            <a:endParaRPr dirty="0"/>
          </a:p>
          <a:p>
            <a:pPr>
              <a:lnSpc>
                <a:spcPct val="150000"/>
              </a:lnSpc>
              <a:defRPr/>
            </a:pPr>
            <a:r>
              <a:rPr lang="de-DE" sz="1800" dirty="0"/>
              <a:t>Beteiligt euch rege!</a:t>
            </a:r>
            <a:endParaRPr dirty="0"/>
          </a:p>
          <a:p>
            <a:pPr>
              <a:lnSpc>
                <a:spcPct val="150000"/>
              </a:lnSpc>
              <a:defRPr/>
            </a:pPr>
            <a:r>
              <a:rPr lang="de-DE" sz="1800" b="0" i="0" u="none" strike="noStrike" cap="none" spc="0" dirty="0">
                <a:solidFill>
                  <a:schemeClr val="dk1"/>
                </a:solidFill>
              </a:rPr>
              <a:t>Fragen bitte über die Funktion "Hand heben"</a:t>
            </a:r>
            <a:endParaRPr lang="de-DE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Inhaltsplatzhalter 3"/>
          <p:cNvSpPr>
            <a:spLocks noGrp="1"/>
          </p:cNvSpPr>
          <p:nvPr>
            <p:ph idx="1"/>
          </p:nvPr>
        </p:nvSpPr>
        <p:spPr bwMode="auto">
          <a:xfrm>
            <a:off x="2106024" y="3435846"/>
            <a:ext cx="4176464" cy="1196478"/>
          </a:xfrm>
        </p:spPr>
        <p:txBody>
          <a:bodyPr/>
          <a:lstStyle/>
          <a:p>
            <a:pPr>
              <a:lnSpc>
                <a:spcPct val="113999"/>
              </a:lnSpc>
              <a:defRPr/>
            </a:pPr>
            <a:r>
              <a:rPr lang="de-DE" dirty="0"/>
              <a:t>Ziel von Data Sharing ist Nachnutzung</a:t>
            </a:r>
            <a:endParaRPr dirty="0"/>
          </a:p>
          <a:p>
            <a:pPr>
              <a:lnSpc>
                <a:spcPct val="113999"/>
              </a:lnSpc>
              <a:defRPr/>
            </a:pPr>
            <a:r>
              <a:rPr lang="de-DE" dirty="0"/>
              <a:t>Wird Inhalt eines nächsten Workshops</a:t>
            </a:r>
            <a:endParaRPr dirty="0"/>
          </a:p>
          <a:p>
            <a:pPr>
              <a:lnSpc>
                <a:spcPct val="113999"/>
              </a:lnSpc>
              <a:buFont typeface="Arial"/>
              <a:buChar char="•"/>
              <a:defRPr/>
            </a:pPr>
            <a:endParaRPr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83518"/>
            <a:ext cx="4248472" cy="2832315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 rot="16200000">
            <a:off x="5597627" y="2308011"/>
            <a:ext cx="1800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/>
              <a:t>Quelle: </a:t>
            </a:r>
            <a:r>
              <a:rPr lang="de-DE" sz="800" dirty="0" err="1"/>
              <a:t>Pixabay</a:t>
            </a:r>
            <a:endParaRPr lang="en-GB" sz="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t>Q&amp;A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1259632" y="1635646"/>
            <a:ext cx="7191374" cy="2276596"/>
          </a:xfrm>
        </p:spPr>
        <p:txBody>
          <a:bodyPr anchor="ctr"/>
          <a:lstStyle/>
          <a:p>
            <a:pPr marL="133349" indent="0">
              <a:lnSpc>
                <a:spcPct val="150000"/>
              </a:lnSpc>
              <a:buNone/>
              <a:defRPr/>
            </a:pPr>
            <a:r>
              <a:rPr lang="de-DE" sz="2400" dirty="0"/>
              <a:t>Gibt es inhaltliche Fragen?</a:t>
            </a:r>
            <a:endParaRPr dirty="0"/>
          </a:p>
          <a:p>
            <a:pPr>
              <a:lnSpc>
                <a:spcPct val="150000"/>
              </a:lnSpc>
              <a:defRPr/>
            </a:pPr>
            <a:r>
              <a:rPr lang="de-DE" sz="1800" dirty="0"/>
              <a:t>aus dem Chat</a:t>
            </a:r>
            <a:endParaRPr lang="de-DE" sz="1400" dirty="0"/>
          </a:p>
          <a:p>
            <a:pPr>
              <a:lnSpc>
                <a:spcPct val="150000"/>
              </a:lnSpc>
              <a:defRPr/>
            </a:pPr>
            <a:r>
              <a:rPr lang="de-DE" sz="1800" dirty="0"/>
              <a:t>Wortmeldungen</a:t>
            </a:r>
            <a:endParaRPr lang="de-DE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Dokumentation des Workshops</a:t>
            </a:r>
            <a:endParaRPr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3131840" y="1235762"/>
            <a:ext cx="5040560" cy="3373437"/>
          </a:xfrm>
        </p:spPr>
        <p:txBody>
          <a:bodyPr anchor="t"/>
          <a:lstStyle/>
          <a:p>
            <a:pPr marL="133350" indent="0">
              <a:buNone/>
              <a:defRPr/>
            </a:pPr>
            <a:r>
              <a:rPr lang="de-DE" sz="1600" dirty="0"/>
              <a:t>Alle Materialien unter: </a:t>
            </a:r>
            <a:endParaRPr sz="1600" dirty="0"/>
          </a:p>
          <a:p>
            <a:pPr marL="133350" indent="0">
              <a:buNone/>
              <a:defRPr/>
            </a:pPr>
            <a:r>
              <a:rPr lang="de-DE" sz="1600" u="sng" dirty="0">
                <a:hlinkClick r:id="rId2" tooltip="https://www.forschungsdaten.org/index.php/Online-Workshops"/>
              </a:rPr>
              <a:t>https://www.forschungsdaten.org/index.php/Online-Workshops</a:t>
            </a:r>
            <a:endParaRPr lang="de-DE" sz="1600" dirty="0"/>
          </a:p>
          <a:p>
            <a:pPr marL="133350" indent="0">
              <a:buNone/>
              <a:defRPr/>
            </a:pPr>
            <a:endParaRPr lang="de-DE" sz="1600" dirty="0"/>
          </a:p>
          <a:p>
            <a:pPr>
              <a:defRPr/>
            </a:pPr>
            <a:r>
              <a:rPr lang="de-DE" sz="1600" dirty="0"/>
              <a:t>Lehrdrehbuch</a:t>
            </a:r>
            <a:endParaRPr sz="1600" dirty="0"/>
          </a:p>
          <a:p>
            <a:pPr>
              <a:defRPr/>
            </a:pPr>
            <a:r>
              <a:rPr lang="de-DE" sz="1600" dirty="0"/>
              <a:t>Präsentationsfolien</a:t>
            </a:r>
          </a:p>
          <a:p>
            <a:pPr>
              <a:defRPr/>
            </a:pPr>
            <a:r>
              <a:rPr lang="de-DE" sz="1600" dirty="0"/>
              <a:t>Ergebnisse:</a:t>
            </a:r>
          </a:p>
          <a:p>
            <a:pPr lvl="1">
              <a:defRPr/>
            </a:pPr>
            <a:r>
              <a:rPr lang="de-DE" sz="1400" dirty="0" err="1"/>
              <a:t>PollEv</a:t>
            </a:r>
            <a:r>
              <a:rPr lang="de-DE" sz="1400" dirty="0"/>
              <a:t>-Umfrage</a:t>
            </a:r>
          </a:p>
          <a:p>
            <a:pPr lvl="1">
              <a:defRPr/>
            </a:pPr>
            <a:r>
              <a:rPr lang="de-DE" sz="1400" dirty="0" err="1"/>
              <a:t>Mentimeter</a:t>
            </a:r>
            <a:r>
              <a:rPr lang="de-DE" sz="1400" dirty="0"/>
              <a:t>-Umfrage</a:t>
            </a:r>
            <a:endParaRPr lang="de-DE" sz="1600" dirty="0"/>
          </a:p>
          <a:p>
            <a:pPr lvl="1">
              <a:defRPr/>
            </a:pPr>
            <a:r>
              <a:rPr lang="de-DE" sz="1400" dirty="0"/>
              <a:t>Break-Out-Diskussion im </a:t>
            </a:r>
            <a:r>
              <a:rPr lang="de-DE" sz="1400" dirty="0" err="1"/>
              <a:t>Padlet</a:t>
            </a:r>
            <a:endParaRPr lang="de-DE" sz="1400" dirty="0"/>
          </a:p>
        </p:txBody>
      </p:sp>
      <p:pic>
        <p:nvPicPr>
          <p:cNvPr id="6" name="Grafik 1"/>
          <p:cNvPicPr>
            <a:picLocks noChangeAspect="1"/>
          </p:cNvPicPr>
          <p:nvPr/>
        </p:nvPicPr>
        <p:blipFill>
          <a:blip r:embed="rId3"/>
          <a:srcRect l="34161" t="12200" r="30200" b="10801"/>
          <a:stretch/>
        </p:blipFill>
        <p:spPr bwMode="auto">
          <a:xfrm>
            <a:off x="395536" y="1352120"/>
            <a:ext cx="2131906" cy="32570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t>Feedback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marL="133349" indent="0">
              <a:buNone/>
              <a:defRPr/>
            </a:pPr>
            <a:r>
              <a:rPr lang="de-DE" b="1"/>
              <a:t>Dieser virtuelle Workshop war...</a:t>
            </a:r>
            <a:endParaRPr lang="de-DE"/>
          </a:p>
          <a:p>
            <a:pPr marL="133349" indent="0">
              <a:buNone/>
              <a:defRPr/>
            </a:pPr>
            <a:endParaRPr lang="de-DE"/>
          </a:p>
          <a:p>
            <a:pPr marL="384186" indent="-250835">
              <a:buAutoNum type="alphaUcPeriod"/>
              <a:defRPr/>
            </a:pPr>
            <a:r>
              <a:rPr lang="de-DE"/>
              <a:t>grandios - so sollten Workshops immer sein.</a:t>
            </a:r>
            <a:endParaRPr/>
          </a:p>
          <a:p>
            <a:pPr marL="384186" indent="-250835">
              <a:buAutoNum type="alphaUcPeriod"/>
              <a:defRPr/>
            </a:pPr>
            <a:endParaRPr lang="de-DE"/>
          </a:p>
          <a:p>
            <a:pPr marL="384186" indent="-250835">
              <a:buAutoNum type="alphaUcPeriod"/>
              <a:defRPr/>
            </a:pPr>
            <a:r>
              <a:rPr lang="de-DE"/>
              <a:t>hilfreich, ich habe viel gelernt.</a:t>
            </a:r>
            <a:endParaRPr/>
          </a:p>
          <a:p>
            <a:pPr marL="384186" indent="-250835">
              <a:buAutoNum type="alphaUcPeriod"/>
              <a:defRPr/>
            </a:pPr>
            <a:endParaRPr lang="de-DE"/>
          </a:p>
          <a:p>
            <a:pPr marL="384186" indent="-250835">
              <a:buAutoNum type="alphaUcPeriod"/>
              <a:defRPr/>
            </a:pPr>
            <a:r>
              <a:rPr lang="de-DE"/>
              <a:t>so lala, könnte man besser machen.</a:t>
            </a:r>
            <a:endParaRPr/>
          </a:p>
          <a:p>
            <a:pPr marL="384186" indent="-250835">
              <a:buAutoNum type="alphaUcPeriod"/>
              <a:defRPr/>
            </a:pPr>
            <a:endParaRPr lang="de-DE"/>
          </a:p>
          <a:p>
            <a:pPr marL="384186" indent="-250835">
              <a:buAutoNum type="alphaUcPeriod"/>
              <a:defRPr/>
            </a:pPr>
            <a:r>
              <a:rPr lang="de-DE"/>
              <a:t>nicht hilfreich - ich habe mehr erwartet.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Feedback: Methodik</a:t>
            </a:r>
            <a:endParaRPr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marL="133349" lvl="0" indent="0">
              <a:buClr>
                <a:srgbClr val="000000"/>
              </a:buClr>
              <a:buNone/>
              <a:defRPr/>
            </a:pPr>
            <a:r>
              <a:rPr lang="de-DE" b="1">
                <a:solidFill>
                  <a:srgbClr val="000000"/>
                </a:solidFill>
              </a:rPr>
              <a:t>Wie bewertest du den Einsatz der Umfragen in diesem Online-Workshop?</a:t>
            </a:r>
            <a:endParaRPr lang="de-DE">
              <a:solidFill>
                <a:srgbClr val="000000"/>
              </a:solidFill>
            </a:endParaRPr>
          </a:p>
          <a:p>
            <a:pPr marL="133349" lvl="0" indent="0">
              <a:buClr>
                <a:srgbClr val="000000"/>
              </a:buClr>
              <a:buNone/>
              <a:defRPr/>
            </a:pPr>
            <a:endParaRPr lang="de-DE">
              <a:solidFill>
                <a:srgbClr val="000000"/>
              </a:solidFill>
            </a:endParaRPr>
          </a:p>
          <a:p>
            <a:pPr marL="384186" lvl="0" indent="-250835">
              <a:buClr>
                <a:srgbClr val="000000"/>
              </a:buClr>
              <a:buFont typeface="Arial"/>
              <a:buAutoNum type="alphaUcPeriod"/>
              <a:defRPr/>
            </a:pPr>
            <a:r>
              <a:rPr lang="de-DE">
                <a:solidFill>
                  <a:srgbClr val="000000"/>
                </a:solidFill>
              </a:rPr>
              <a:t>Überflüssig</a:t>
            </a:r>
            <a:endParaRPr/>
          </a:p>
          <a:p>
            <a:pPr marL="384186" lvl="0" indent="-250835">
              <a:buClr>
                <a:srgbClr val="000000"/>
              </a:buClr>
              <a:buFont typeface="Arial"/>
              <a:buAutoNum type="alphaUcPeriod"/>
              <a:defRPr/>
            </a:pPr>
            <a:endParaRPr lang="de-DE">
              <a:solidFill>
                <a:srgbClr val="000000"/>
              </a:solidFill>
            </a:endParaRPr>
          </a:p>
          <a:p>
            <a:pPr marL="384186" lvl="0" indent="-250835">
              <a:buClr>
                <a:srgbClr val="000000"/>
              </a:buClr>
              <a:buFont typeface="Arial"/>
              <a:buAutoNum type="alphaUcPeriod"/>
              <a:defRPr/>
            </a:pPr>
            <a:r>
              <a:rPr lang="de-DE">
                <a:solidFill>
                  <a:srgbClr val="000000"/>
                </a:solidFill>
              </a:rPr>
              <a:t>Angemessen</a:t>
            </a:r>
            <a:endParaRPr/>
          </a:p>
          <a:p>
            <a:pPr marL="384186" lvl="0" indent="-250835">
              <a:buClr>
                <a:srgbClr val="000000"/>
              </a:buClr>
              <a:buFont typeface="Arial"/>
              <a:buAutoNum type="alphaUcPeriod"/>
              <a:defRPr/>
            </a:pPr>
            <a:endParaRPr lang="de-DE">
              <a:solidFill>
                <a:srgbClr val="000000"/>
              </a:solidFill>
            </a:endParaRPr>
          </a:p>
          <a:p>
            <a:pPr marL="384186" lvl="0" indent="-250835">
              <a:buClr>
                <a:srgbClr val="000000"/>
              </a:buClr>
              <a:buFont typeface="Arial"/>
              <a:buAutoNum type="alphaUcPeriod"/>
              <a:defRPr/>
            </a:pPr>
            <a:r>
              <a:rPr lang="de-DE">
                <a:solidFill>
                  <a:srgbClr val="000000"/>
                </a:solidFill>
              </a:rPr>
              <a:t>Ich habe dazu keine Meinung</a:t>
            </a:r>
            <a:endParaRPr/>
          </a:p>
          <a:p>
            <a:pPr marL="133351" lvl="0" indent="0">
              <a:buClr>
                <a:srgbClr val="000000"/>
              </a:buClr>
              <a:buNone/>
              <a:defRPr/>
            </a:pPr>
            <a:endParaRPr lang="de-DE">
              <a:solidFill>
                <a:srgbClr val="000000"/>
              </a:solidFill>
            </a:endParaRPr>
          </a:p>
          <a:p>
            <a:pPr marL="133350" indent="0">
              <a:buNone/>
              <a:defRPr/>
            </a:pP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Feedback: Methodik</a:t>
            </a:r>
            <a:endParaRPr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marL="133349" lvl="0" indent="0">
              <a:buClr>
                <a:srgbClr val="000000"/>
              </a:buClr>
              <a:buNone/>
              <a:defRPr/>
            </a:pPr>
            <a:r>
              <a:rPr lang="de-DE" b="1">
                <a:solidFill>
                  <a:srgbClr val="000000"/>
                </a:solidFill>
              </a:rPr>
              <a:t>Wie bewertest du den Einsatz der Breakout-Sessions in diesem</a:t>
            </a:r>
            <a:br>
              <a:rPr lang="de-DE" b="1">
                <a:solidFill>
                  <a:srgbClr val="000000"/>
                </a:solidFill>
              </a:rPr>
            </a:br>
            <a:r>
              <a:rPr lang="de-DE" b="1">
                <a:solidFill>
                  <a:srgbClr val="000000"/>
                </a:solidFill>
              </a:rPr>
              <a:t>Online-Workshop?</a:t>
            </a:r>
            <a:endParaRPr lang="de-DE">
              <a:solidFill>
                <a:srgbClr val="000000"/>
              </a:solidFill>
            </a:endParaRPr>
          </a:p>
          <a:p>
            <a:pPr marL="133349" lvl="0" indent="0">
              <a:buClr>
                <a:srgbClr val="000000"/>
              </a:buClr>
              <a:buNone/>
              <a:defRPr/>
            </a:pPr>
            <a:endParaRPr lang="de-DE">
              <a:solidFill>
                <a:srgbClr val="000000"/>
              </a:solidFill>
            </a:endParaRPr>
          </a:p>
          <a:p>
            <a:pPr marL="384186" lvl="0" indent="-250835">
              <a:buClr>
                <a:srgbClr val="000000"/>
              </a:buClr>
              <a:buFont typeface="Arial"/>
              <a:buAutoNum type="alphaUcPeriod"/>
              <a:defRPr/>
            </a:pPr>
            <a:r>
              <a:rPr lang="de-DE">
                <a:solidFill>
                  <a:srgbClr val="000000"/>
                </a:solidFill>
              </a:rPr>
              <a:t>Überflüssig</a:t>
            </a:r>
            <a:endParaRPr/>
          </a:p>
          <a:p>
            <a:pPr marL="384186" lvl="0" indent="-250835">
              <a:buClr>
                <a:srgbClr val="000000"/>
              </a:buClr>
              <a:buFont typeface="Arial"/>
              <a:buAutoNum type="alphaUcPeriod"/>
              <a:defRPr/>
            </a:pPr>
            <a:endParaRPr lang="de-DE">
              <a:solidFill>
                <a:srgbClr val="000000"/>
              </a:solidFill>
            </a:endParaRPr>
          </a:p>
          <a:p>
            <a:pPr marL="384186" lvl="0" indent="-250835">
              <a:buClr>
                <a:srgbClr val="000000"/>
              </a:buClr>
              <a:buFont typeface="Arial"/>
              <a:buAutoNum type="alphaUcPeriod"/>
              <a:defRPr/>
            </a:pPr>
            <a:r>
              <a:rPr lang="de-DE">
                <a:solidFill>
                  <a:srgbClr val="000000"/>
                </a:solidFill>
              </a:rPr>
              <a:t>Angemessen</a:t>
            </a:r>
            <a:endParaRPr/>
          </a:p>
          <a:p>
            <a:pPr marL="384186" lvl="0" indent="-250835">
              <a:buClr>
                <a:srgbClr val="000000"/>
              </a:buClr>
              <a:buFont typeface="Arial"/>
              <a:buAutoNum type="alphaUcPeriod"/>
              <a:defRPr/>
            </a:pPr>
            <a:endParaRPr lang="de-DE">
              <a:solidFill>
                <a:srgbClr val="000000"/>
              </a:solidFill>
            </a:endParaRPr>
          </a:p>
          <a:p>
            <a:pPr marL="384186" lvl="0" indent="-250835">
              <a:buClr>
                <a:srgbClr val="000000"/>
              </a:buClr>
              <a:buFont typeface="Arial"/>
              <a:buAutoNum type="alphaUcPeriod"/>
              <a:defRPr/>
            </a:pPr>
            <a:r>
              <a:rPr lang="de-DE">
                <a:solidFill>
                  <a:srgbClr val="000000"/>
                </a:solidFill>
              </a:rPr>
              <a:t>Ich habe dazu keine Meinung</a:t>
            </a:r>
            <a:endParaRPr/>
          </a:p>
          <a:p>
            <a:pPr marL="133351" lvl="0" indent="0">
              <a:buClr>
                <a:srgbClr val="000000"/>
              </a:buClr>
              <a:buNone/>
              <a:defRPr/>
            </a:pPr>
            <a:endParaRPr lang="de-DE">
              <a:solidFill>
                <a:srgbClr val="000000"/>
              </a:solidFill>
            </a:endParaRPr>
          </a:p>
          <a:p>
            <a:pPr marL="133350" indent="0">
              <a:buNone/>
              <a:defRPr/>
            </a:pP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Feedback: Methodik</a:t>
            </a:r>
            <a:endParaRPr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marL="133349" lvl="0" indent="0">
              <a:buClr>
                <a:srgbClr val="000000"/>
              </a:buClr>
              <a:buNone/>
              <a:defRPr/>
            </a:pPr>
            <a:r>
              <a:rPr lang="de-DE" b="1">
                <a:solidFill>
                  <a:srgbClr val="000000"/>
                </a:solidFill>
              </a:rPr>
              <a:t>Wie bewertest du den Einsatz von Padlet in diesem Online-Workshop?</a:t>
            </a:r>
            <a:endParaRPr lang="de-DE">
              <a:solidFill>
                <a:srgbClr val="000000"/>
              </a:solidFill>
            </a:endParaRPr>
          </a:p>
          <a:p>
            <a:pPr marL="133349" lvl="0" indent="0">
              <a:buClr>
                <a:srgbClr val="000000"/>
              </a:buClr>
              <a:buNone/>
              <a:defRPr/>
            </a:pPr>
            <a:endParaRPr lang="de-DE">
              <a:solidFill>
                <a:srgbClr val="000000"/>
              </a:solidFill>
            </a:endParaRPr>
          </a:p>
          <a:p>
            <a:pPr marL="384186" lvl="0" indent="-250835">
              <a:buClr>
                <a:srgbClr val="000000"/>
              </a:buClr>
              <a:buFont typeface="Arial"/>
              <a:buAutoNum type="alphaUcPeriod"/>
              <a:defRPr/>
            </a:pPr>
            <a:r>
              <a:rPr lang="de-DE">
                <a:solidFill>
                  <a:srgbClr val="000000"/>
                </a:solidFill>
              </a:rPr>
              <a:t>Überflüssig</a:t>
            </a:r>
            <a:endParaRPr/>
          </a:p>
          <a:p>
            <a:pPr marL="384186" lvl="0" indent="-250835">
              <a:buClr>
                <a:srgbClr val="000000"/>
              </a:buClr>
              <a:buFont typeface="Arial"/>
              <a:buAutoNum type="alphaUcPeriod"/>
              <a:defRPr/>
            </a:pPr>
            <a:endParaRPr lang="de-DE">
              <a:solidFill>
                <a:srgbClr val="000000"/>
              </a:solidFill>
            </a:endParaRPr>
          </a:p>
          <a:p>
            <a:pPr marL="384186" lvl="0" indent="-250835">
              <a:buClr>
                <a:srgbClr val="000000"/>
              </a:buClr>
              <a:buFont typeface="Arial"/>
              <a:buAutoNum type="alphaUcPeriod"/>
              <a:defRPr/>
            </a:pPr>
            <a:r>
              <a:rPr lang="de-DE">
                <a:solidFill>
                  <a:srgbClr val="000000"/>
                </a:solidFill>
              </a:rPr>
              <a:t>Angemessen</a:t>
            </a:r>
            <a:endParaRPr/>
          </a:p>
          <a:p>
            <a:pPr marL="384186" lvl="0" indent="-250835">
              <a:buClr>
                <a:srgbClr val="000000"/>
              </a:buClr>
              <a:buFont typeface="Arial"/>
              <a:buAutoNum type="alphaUcPeriod"/>
              <a:defRPr/>
            </a:pPr>
            <a:endParaRPr lang="de-DE">
              <a:solidFill>
                <a:srgbClr val="000000"/>
              </a:solidFill>
            </a:endParaRPr>
          </a:p>
          <a:p>
            <a:pPr marL="384186" lvl="0" indent="-250835">
              <a:buClr>
                <a:srgbClr val="000000"/>
              </a:buClr>
              <a:buFont typeface="Arial"/>
              <a:buAutoNum type="alphaUcPeriod"/>
              <a:defRPr/>
            </a:pPr>
            <a:r>
              <a:rPr lang="de-DE">
                <a:solidFill>
                  <a:srgbClr val="000000"/>
                </a:solidFill>
              </a:rPr>
              <a:t>Ich habe dazu keine Meinung</a:t>
            </a:r>
            <a:endParaRPr/>
          </a:p>
          <a:p>
            <a:pPr marL="133351" lvl="0" indent="0">
              <a:buClr>
                <a:srgbClr val="000000"/>
              </a:buClr>
              <a:buNone/>
              <a:defRPr/>
            </a:pPr>
            <a:endParaRPr lang="de-DE">
              <a:solidFill>
                <a:srgbClr val="000000"/>
              </a:solidFill>
            </a:endParaRPr>
          </a:p>
          <a:p>
            <a:pPr marL="133350" indent="0">
              <a:buNone/>
              <a:defRPr/>
            </a:pP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echteck 4"/>
          <p:cNvSpPr/>
          <p:nvPr/>
        </p:nvSpPr>
        <p:spPr bwMode="auto">
          <a:xfrm>
            <a:off x="4499992" y="1491630"/>
            <a:ext cx="4176464" cy="2733184"/>
          </a:xfrm>
          <a:prstGeom prst="rect">
            <a:avLst/>
          </a:prstGeom>
          <a:noFill/>
        </p:spPr>
        <p:txBody>
          <a:bodyPr vertOverflow="overflow" horzOverflow="clip" vert="horz" wrap="square" lIns="91440" tIns="45720" rIns="91440" bIns="45720" numCol="1" spcCol="0" rtlCol="0" fromWordArt="0" anchor="t" anchorCtr="0" forceAA="0" compatLnSpc="0">
            <a:spAutoFit/>
          </a:bodyPr>
          <a:lstStyle/>
          <a:p>
            <a:pPr lvl="0"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dirty="0">
                <a:latin typeface="Helvetica Neue"/>
              </a:rPr>
              <a:t>Esther </a:t>
            </a:r>
            <a:r>
              <a:rPr lang="en-US" dirty="0" err="1">
                <a:latin typeface="Helvetica Neue"/>
              </a:rPr>
              <a:t>Asef</a:t>
            </a:r>
            <a:r>
              <a:rPr lang="en-US" dirty="0">
                <a:latin typeface="Helvetica Neue"/>
              </a:rPr>
              <a:t> (FU Berlin)</a:t>
            </a:r>
            <a:endParaRPr dirty="0">
              <a:latin typeface="Helvetica Neue"/>
            </a:endParaRPr>
          </a:p>
          <a:p>
            <a:pPr lvl="0"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dirty="0" err="1">
                <a:latin typeface="Helvetica Neue"/>
              </a:rPr>
              <a:t>Katarzyna</a:t>
            </a:r>
            <a:r>
              <a:rPr lang="en-US" dirty="0">
                <a:latin typeface="Helvetica Neue"/>
              </a:rPr>
              <a:t> </a:t>
            </a:r>
            <a:r>
              <a:rPr lang="en-US" dirty="0" err="1">
                <a:latin typeface="Helvetica Neue"/>
              </a:rPr>
              <a:t>Biernacka</a:t>
            </a:r>
            <a:r>
              <a:rPr lang="en-US" dirty="0">
                <a:latin typeface="Helvetica Neue"/>
              </a:rPr>
              <a:t> (HU Berlin)</a:t>
            </a:r>
            <a:endParaRPr dirty="0">
              <a:latin typeface="Helvetica Neue"/>
            </a:endParaRPr>
          </a:p>
          <a:p>
            <a:pPr lvl="0"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dirty="0">
                <a:latin typeface="Helvetica Neue"/>
              </a:rPr>
              <a:t>Elisabeth </a:t>
            </a:r>
            <a:r>
              <a:rPr lang="en-US" dirty="0" err="1">
                <a:latin typeface="Helvetica Neue"/>
              </a:rPr>
              <a:t>Böker</a:t>
            </a:r>
            <a:r>
              <a:rPr lang="en-US" dirty="0">
                <a:latin typeface="Helvetica Neue"/>
              </a:rPr>
              <a:t> (KIM Konstanz)</a:t>
            </a:r>
            <a:endParaRPr dirty="0">
              <a:latin typeface="Helvetica Neue"/>
            </a:endParaRPr>
          </a:p>
          <a:p>
            <a:pPr lvl="0">
              <a:lnSpc>
                <a:spcPct val="110000"/>
              </a:lnSpc>
              <a:spcBef>
                <a:spcPts val="400"/>
              </a:spcBef>
              <a:defRPr/>
            </a:pPr>
            <a:r>
              <a:rPr lang="en-US" dirty="0">
                <a:latin typeface="Helvetica Neue"/>
              </a:rPr>
              <a:t>Sarah Ann Danker (</a:t>
            </a:r>
            <a:r>
              <a:rPr lang="en-US" dirty="0" err="1">
                <a:latin typeface="Helvetica Neue"/>
              </a:rPr>
              <a:t>Uni</a:t>
            </a:r>
            <a:r>
              <a:rPr lang="en-US" dirty="0">
                <a:latin typeface="Helvetica Neue"/>
              </a:rPr>
              <a:t> Duisburg-Essen)</a:t>
            </a:r>
          </a:p>
          <a:p>
            <a:pPr lvl="0"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dirty="0">
                <a:latin typeface="Helvetica Neue"/>
              </a:rPr>
              <a:t>Juliane Jacob (</a:t>
            </a:r>
            <a:r>
              <a:rPr lang="en-US" dirty="0" err="1">
                <a:latin typeface="Helvetica Neue"/>
              </a:rPr>
              <a:t>Uni</a:t>
            </a:r>
            <a:r>
              <a:rPr lang="en-US" dirty="0">
                <a:latin typeface="Helvetica Neue"/>
              </a:rPr>
              <a:t> Hamburg)</a:t>
            </a:r>
            <a:endParaRPr dirty="0">
              <a:latin typeface="Helvetica Neue"/>
            </a:endParaRPr>
          </a:p>
          <a:p>
            <a:pPr lvl="0"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dirty="0">
                <a:latin typeface="Helvetica Neue"/>
              </a:rPr>
              <a:t>Janna Neumann (TIB)</a:t>
            </a:r>
            <a:endParaRPr dirty="0"/>
          </a:p>
          <a:p>
            <a:pPr lvl="0">
              <a:lnSpc>
                <a:spcPct val="110000"/>
              </a:lnSpc>
              <a:spcBef>
                <a:spcPts val="600"/>
              </a:spcBef>
              <a:defRPr/>
            </a:pPr>
            <a:r>
              <a:rPr lang="de-DE" dirty="0">
                <a:latin typeface="Helvetica Neue"/>
              </a:rPr>
              <a:t>Britta Petersen (CAU Kiel)</a:t>
            </a:r>
            <a:endParaRPr dirty="0">
              <a:latin typeface="Helvetica Neue"/>
            </a:endParaRPr>
          </a:p>
          <a:p>
            <a:pPr lvl="0"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dirty="0">
                <a:latin typeface="Helvetica Neue"/>
              </a:rPr>
              <a:t>Jessica Rex (TU </a:t>
            </a:r>
            <a:r>
              <a:rPr lang="en-US" dirty="0" err="1">
                <a:latin typeface="Helvetica Neue"/>
              </a:rPr>
              <a:t>Ilmenau</a:t>
            </a:r>
            <a:r>
              <a:rPr lang="en-US" dirty="0">
                <a:latin typeface="Helvetica Neue"/>
              </a:rPr>
              <a:t>)</a:t>
            </a:r>
            <a:endParaRPr dirty="0">
              <a:latin typeface="Helvetica Neue"/>
            </a:endParaRPr>
          </a:p>
          <a:p>
            <a:pPr lvl="0">
              <a:lnSpc>
                <a:spcPct val="110000"/>
              </a:lnSpc>
              <a:spcBef>
                <a:spcPts val="600"/>
              </a:spcBef>
              <a:defRPr/>
            </a:pPr>
            <a:r>
              <a:rPr lang="en-US" dirty="0">
                <a:latin typeface="Helvetica Neue"/>
              </a:rPr>
              <a:t>Ute Trautwein-Bruns (RWTH </a:t>
            </a:r>
            <a:r>
              <a:rPr lang="en-US" dirty="0" smtClean="0">
                <a:latin typeface="Helvetica Neue"/>
              </a:rPr>
              <a:t>Aachen University)</a:t>
            </a:r>
            <a:endParaRPr lang="en-US" i="1" dirty="0">
              <a:latin typeface="Helvetica Neue"/>
            </a:endParaRPr>
          </a:p>
        </p:txBody>
      </p:sp>
      <p:sp>
        <p:nvSpPr>
          <p:cNvPr id="5" name="Textfeld 6"/>
          <p:cNvSpPr/>
          <p:nvPr/>
        </p:nvSpPr>
        <p:spPr bwMode="auto">
          <a:xfrm>
            <a:off x="1115616" y="4371950"/>
            <a:ext cx="6696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u="sng" dirty="0">
                <a:latin typeface="Helvetica Neue"/>
                <a:hlinkClick r:id="rId2" tooltip="https://www.forschungsdaten.org/index.php/UAG_Schulungen/Fortbildungen"/>
              </a:rPr>
              <a:t>https://www.forschungsdaten.org/index.php/UAG_Schulungen/Fortbildungen</a:t>
            </a:r>
            <a:endParaRPr lang="en-US" dirty="0">
              <a:latin typeface="Helvetica Neue"/>
            </a:endParaRPr>
          </a:p>
          <a:p>
            <a:pPr>
              <a:defRPr/>
            </a:pPr>
            <a:endParaRPr lang="en-US" dirty="0">
              <a:latin typeface="Helvetica Neue"/>
            </a:endParaRPr>
          </a:p>
        </p:txBody>
      </p:sp>
      <p:pic>
        <p:nvPicPr>
          <p:cNvPr id="6" name="Grafik 1"/>
          <p:cNvPicPr>
            <a:picLocks noChangeAspect="1"/>
          </p:cNvPicPr>
          <p:nvPr/>
        </p:nvPicPr>
        <p:blipFill>
          <a:blip r:embed="rId3"/>
          <a:srcRect l="10155" t="15857" r="16170" b="7593"/>
          <a:stretch/>
        </p:blipFill>
        <p:spPr bwMode="auto">
          <a:xfrm>
            <a:off x="827584" y="1491630"/>
            <a:ext cx="3191476" cy="23447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1251966" y="263525"/>
            <a:ext cx="7784530" cy="995362"/>
          </a:xfrm>
        </p:spPr>
        <p:txBody>
          <a:bodyPr/>
          <a:lstStyle/>
          <a:p>
            <a:pPr>
              <a:defRPr/>
            </a:pPr>
            <a:r>
              <a:rPr lang="de-DE"/>
              <a:t>Funktion "Hand heben"</a:t>
            </a:r>
            <a:endParaRPr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marL="419099" indent="-285750">
              <a:defRPr/>
            </a:pPr>
            <a:r>
              <a:rPr lang="de-DE"/>
              <a:t>Unter „Teilnehmer“</a:t>
            </a:r>
            <a:endParaRPr/>
          </a:p>
        </p:txBody>
      </p:sp>
      <p:pic>
        <p:nvPicPr>
          <p:cNvPr id="6" name="Grafik 1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916508" y="1193415"/>
            <a:ext cx="3054507" cy="3562533"/>
          </a:xfrm>
          <a:prstGeom prst="rect">
            <a:avLst/>
          </a:prstGeom>
        </p:spPr>
      </p:pic>
      <p:sp>
        <p:nvSpPr>
          <p:cNvPr id="7" name="Rechteck 7"/>
          <p:cNvSpPr/>
          <p:nvPr/>
        </p:nvSpPr>
        <p:spPr bwMode="auto">
          <a:xfrm>
            <a:off x="5652120" y="2361184"/>
            <a:ext cx="1008112" cy="282574"/>
          </a:xfrm>
          <a:prstGeom prst="rect">
            <a:avLst/>
          </a:prstGeom>
          <a:noFill/>
          <a:ln w="38100">
            <a:solidFill>
              <a:srgbClr val="FF40FF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title"/>
          </p:nvPr>
        </p:nvSpPr>
        <p:spPr bwMode="auto">
          <a:xfrm>
            <a:off x="1221804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Erwartungsabfrage</a:t>
            </a:r>
            <a:endParaRPr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 bwMode="auto">
          <a:xfrm>
            <a:off x="1323974" y="1258887"/>
            <a:ext cx="7191375" cy="3373437"/>
          </a:xfrm>
        </p:spPr>
        <p:txBody>
          <a:bodyPr anchor="ctr"/>
          <a:lstStyle/>
          <a:p>
            <a:pPr marL="0" indent="0">
              <a:lnSpc>
                <a:spcPct val="104999"/>
              </a:lnSpc>
              <a:buNone/>
              <a:defRPr/>
            </a:pPr>
            <a:r>
              <a:rPr lang="de-DE" sz="2400">
                <a:latin typeface="+mn-lt"/>
              </a:rPr>
              <a:t>Was interessiert dich an diesem Online-Workshop?</a:t>
            </a:r>
            <a:endParaRPr>
              <a:latin typeface="+mn-lt"/>
            </a:endParaRPr>
          </a:p>
          <a:p>
            <a:pPr marL="0" indent="0">
              <a:lnSpc>
                <a:spcPct val="104999"/>
              </a:lnSpc>
              <a:buNone/>
              <a:defRPr/>
            </a:pPr>
            <a:r>
              <a:rPr lang="de-DE">
                <a:latin typeface="+mn-lt"/>
              </a:rPr>
              <a:t>Bitte beantworte die BBB-Umfrage</a:t>
            </a:r>
            <a:endParaRPr>
              <a:latin typeface="Arial"/>
            </a:endParaRPr>
          </a:p>
          <a:p>
            <a:pPr marL="0" indent="0">
              <a:lnSpc>
                <a:spcPct val="104999"/>
              </a:lnSpc>
              <a:buNone/>
              <a:defRPr/>
            </a:pPr>
            <a:endParaRPr lang="de-DE" sz="2400"/>
          </a:p>
          <a:p>
            <a:pPr marL="0" indent="0">
              <a:lnSpc>
                <a:spcPct val="104999"/>
              </a:lnSpc>
              <a:buNone/>
              <a:defRPr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1221804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Erwartungsabfrage</a:t>
            </a:r>
            <a:endParaRPr lang="de-DE">
              <a:latin typeface="+mj-lt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marL="133349" indent="0">
              <a:buClr>
                <a:srgbClr val="000000"/>
              </a:buClr>
              <a:buNone/>
              <a:defRPr/>
            </a:pPr>
            <a:r>
              <a:rPr lang="de-DE" b="1">
                <a:solidFill>
                  <a:srgbClr val="000000"/>
                </a:solidFill>
              </a:rPr>
              <a:t>Was interessiert dich an diesem Online-Workshop am meisten?</a:t>
            </a:r>
            <a:endParaRPr/>
          </a:p>
          <a:p>
            <a:pPr marL="133349" indent="0">
              <a:buClr>
                <a:srgbClr val="000000"/>
              </a:buClr>
              <a:buNone/>
              <a:defRPr/>
            </a:pPr>
            <a:endParaRPr lang="de-DE" b="1">
              <a:solidFill>
                <a:srgbClr val="000000"/>
              </a:solidFill>
            </a:endParaRPr>
          </a:p>
          <a:p>
            <a:pPr marL="384186" indent="-250835">
              <a:buClr>
                <a:srgbClr val="000000"/>
              </a:buClr>
              <a:buFont typeface="Arial"/>
              <a:buAutoNum type="alphaUcPeriod"/>
              <a:defRPr/>
            </a:pPr>
            <a:r>
              <a:rPr lang="de-DE">
                <a:solidFill>
                  <a:srgbClr val="000000"/>
                </a:solidFill>
              </a:rPr>
              <a:t>Inhalte</a:t>
            </a:r>
            <a:endParaRPr/>
          </a:p>
          <a:p>
            <a:pPr marL="384186" indent="-250835">
              <a:buClr>
                <a:srgbClr val="000000"/>
              </a:buClr>
              <a:buFont typeface="Arial"/>
              <a:buAutoNum type="alphaUcPeriod"/>
              <a:defRPr/>
            </a:pPr>
            <a:endParaRPr lang="de-DE">
              <a:solidFill>
                <a:srgbClr val="000000"/>
              </a:solidFill>
            </a:endParaRPr>
          </a:p>
          <a:p>
            <a:pPr marL="384186" indent="-250835">
              <a:buClr>
                <a:srgbClr val="000000"/>
              </a:buClr>
              <a:buFont typeface="Arial"/>
              <a:buAutoNum type="alphaUcPeriod"/>
              <a:defRPr/>
            </a:pPr>
            <a:r>
              <a:rPr lang="de-DE">
                <a:solidFill>
                  <a:srgbClr val="000000"/>
                </a:solidFill>
              </a:rPr>
              <a:t>Didaktische Methoden</a:t>
            </a:r>
            <a:endParaRPr/>
          </a:p>
          <a:p>
            <a:pPr marL="384186" indent="-250835">
              <a:buClr>
                <a:srgbClr val="000000"/>
              </a:buClr>
              <a:buFont typeface="Arial"/>
              <a:buAutoNum type="alphaUcPeriod"/>
              <a:defRPr/>
            </a:pPr>
            <a:endParaRPr>
              <a:solidFill>
                <a:srgbClr val="000000"/>
              </a:solidFill>
            </a:endParaRPr>
          </a:p>
          <a:p>
            <a:pPr marL="384186" indent="-250835">
              <a:buClr>
                <a:srgbClr val="000000"/>
              </a:buClr>
              <a:buFont typeface="Arial"/>
              <a:buAutoNum type="alphaUcPeriod"/>
              <a:defRPr/>
            </a:pPr>
            <a:r>
              <a:rPr lang="de-DE">
                <a:solidFill>
                  <a:srgbClr val="000000"/>
                </a:solidFill>
              </a:rPr>
              <a:t>Beides</a:t>
            </a:r>
            <a:endParaRPr>
              <a:solidFill>
                <a:srgbClr val="000000"/>
              </a:solidFill>
            </a:endParaRPr>
          </a:p>
          <a:p>
            <a:pPr marL="133350" indent="0">
              <a:buNone/>
              <a:defRPr/>
            </a:pP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4" name="Tabelle 2"/>
          <p:cNvGraphicFramePr>
            <a:graphicFrameLocks noGrp="1"/>
          </p:cNvGraphicFramePr>
          <p:nvPr/>
        </p:nvGraphicFramePr>
        <p:xfrm>
          <a:off x="613571" y="1051063"/>
          <a:ext cx="7742684" cy="3168352"/>
        </p:xfrm>
        <a:graphic>
          <a:graphicData uri="http://schemas.openxmlformats.org/drawingml/2006/table">
            <a:tbl>
              <a:tblPr firstRow="1" bandRow="1"/>
              <a:tblGrid>
                <a:gridCol w="38713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134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91825">
                <a:tc gridSpan="2"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Font typeface="Arial"/>
                        <a:buNone/>
                        <a:defRPr/>
                      </a:pPr>
                      <a:r>
                        <a:rPr lang="de-DE" sz="1400" b="0" i="0" u="none" strike="noStrike" cap="none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Orientierung</a:t>
                      </a:r>
                      <a:endParaRPr/>
                    </a:p>
                  </a:txBody>
                  <a:tcPr>
                    <a:solidFill>
                      <a:srgbClr val="E8E9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4702">
                <a:tc>
                  <a:txBody>
                    <a:bodyPr/>
                    <a:lstStyle/>
                    <a:p>
                      <a:pPr marL="0" indent="0">
                        <a:lnSpc>
                          <a:spcPct val="150000"/>
                        </a:lnSpc>
                        <a:buFont typeface="Arial"/>
                        <a:buNone/>
                        <a:defRPr/>
                      </a:pPr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  <a:defRPr/>
                      </a:pPr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1825">
                <a:tc gridSpan="2">
                  <a:txBody>
                    <a:bodyPr/>
                    <a:lstStyle/>
                    <a:p>
                      <a:pPr marL="0" marR="0" lvl="0" indent="0" algn="l" defTabSz="91440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defRPr/>
                      </a:pPr>
                      <a:r>
                        <a:rPr lang="de-DE" sz="1400" b="0" i="0" u="none" strike="noStrike" cap="none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Fragen, Diskussion und Feedback</a:t>
                      </a:r>
                      <a:endParaRPr lang="de-DE"/>
                    </a:p>
                  </a:txBody>
                  <a:tcPr>
                    <a:solidFill>
                      <a:srgbClr val="E8E9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Rechteck 6"/>
          <p:cNvSpPr/>
          <p:nvPr/>
        </p:nvSpPr>
        <p:spPr bwMode="auto">
          <a:xfrm rot="16199998">
            <a:off x="3947506" y="2400620"/>
            <a:ext cx="1620000" cy="294911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>
              <a:defRPr/>
            </a:pPr>
            <a:r>
              <a:rPr lang="de-DE"/>
              <a:t>methodisch</a:t>
            </a:r>
            <a:endParaRPr/>
          </a:p>
        </p:txBody>
      </p:sp>
      <p:sp>
        <p:nvSpPr>
          <p:cNvPr id="6" name="Rechteck 5"/>
          <p:cNvSpPr/>
          <p:nvPr/>
        </p:nvSpPr>
        <p:spPr bwMode="auto">
          <a:xfrm rot="16199998">
            <a:off x="167052" y="2400620"/>
            <a:ext cx="1620000" cy="294911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>
              <a:defRPr/>
            </a:pPr>
            <a:r>
              <a:rPr lang="de-DE"/>
              <a:t>inhaltlich</a:t>
            </a:r>
            <a:endParaRPr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 bwMode="auto">
          <a:xfrm>
            <a:off x="1221804" y="255006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Agenda</a:t>
            </a:r>
            <a:endParaRPr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 bwMode="auto">
          <a:xfrm>
            <a:off x="380457" y="4184138"/>
            <a:ext cx="8208911" cy="727677"/>
          </a:xfrm>
        </p:spPr>
        <p:txBody>
          <a:bodyPr/>
          <a:lstStyle/>
          <a:p>
            <a:pPr>
              <a:lnSpc>
                <a:spcPct val="150000"/>
              </a:lnSpc>
              <a:buFont typeface="Wingdings"/>
              <a:buChar char="Ø"/>
              <a:defRPr/>
            </a:pPr>
            <a:r>
              <a:rPr lang="de-DE" sz="1600">
                <a:latin typeface="+mj-lt"/>
              </a:rPr>
              <a:t>Ziel: "Vermittlung von Data Sharing mit interaktiven Lehrmethoden verbessern"</a:t>
            </a:r>
            <a:endParaRPr/>
          </a:p>
        </p:txBody>
      </p:sp>
      <p:sp>
        <p:nvSpPr>
          <p:cNvPr id="9" name="Inhaltsplatzhalter 10"/>
          <p:cNvSpPr/>
          <p:nvPr/>
        </p:nvSpPr>
        <p:spPr bwMode="auto">
          <a:xfrm>
            <a:off x="1257320" y="1563637"/>
            <a:ext cx="3033116" cy="2262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3" tIns="45699" rIns="91423" bIns="45699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1pPr>
            <a:lvl2pPr marL="914400" marR="0" lvl="1" indent="-3111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2pPr>
            <a:lvl3pPr marL="1371600" marR="0" lvl="2" indent="-30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3pPr>
            <a:lvl4pPr marL="1828800" marR="0" lvl="3" indent="-2921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4pPr>
            <a:lvl5pPr marL="2286000" marR="0" lvl="4" indent="-2857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5pPr>
            <a:lvl6pPr marL="2743200" marR="0" lvl="5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6pPr>
            <a:lvl7pPr marL="3200400" marR="0" lvl="6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7pPr>
            <a:lvl8pPr marL="3657600" marR="0" lvl="7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8pPr>
            <a:lvl9pPr marL="4114800" marR="0" lvl="8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r>
              <a:rPr lang="de-DE"/>
              <a:t>FAIR Principles und ihre Bedeutung</a:t>
            </a:r>
            <a:endParaRPr/>
          </a:p>
          <a:p>
            <a:pPr>
              <a:defRPr/>
            </a:pPr>
            <a:r>
              <a:rPr lang="de-DE"/>
              <a:t>Data Sharing</a:t>
            </a:r>
            <a:endParaRPr/>
          </a:p>
          <a:p>
            <a:pPr lvl="1">
              <a:defRPr/>
            </a:pPr>
            <a:r>
              <a:rPr lang="de-DE"/>
              <a:t>Wie?</a:t>
            </a:r>
            <a:endParaRPr/>
          </a:p>
          <a:p>
            <a:pPr lvl="1">
              <a:defRPr/>
            </a:pPr>
            <a:r>
              <a:rPr lang="de-DE"/>
              <a:t>Wo?</a:t>
            </a:r>
            <a:endParaRPr/>
          </a:p>
          <a:p>
            <a:pPr lvl="1">
              <a:defRPr/>
            </a:pPr>
            <a:r>
              <a:rPr lang="de-DE"/>
              <a:t>Was?</a:t>
            </a:r>
            <a:endParaRPr/>
          </a:p>
        </p:txBody>
      </p:sp>
      <p:sp>
        <p:nvSpPr>
          <p:cNvPr id="10" name="Inhaltsplatzhalter 10"/>
          <p:cNvSpPr/>
          <p:nvPr/>
        </p:nvSpPr>
        <p:spPr bwMode="auto">
          <a:xfrm>
            <a:off x="5021517" y="1563638"/>
            <a:ext cx="3334737" cy="22626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2385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1pPr>
            <a:lvl2pPr marL="914400" marR="0" lvl="1" indent="-3111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Char char="•"/>
              <a:defRPr sz="13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2pPr>
            <a:lvl3pPr marL="1371600" marR="0" lvl="2" indent="-3048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3pPr>
            <a:lvl4pPr marL="1828800" marR="0" lvl="3" indent="-2921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4pPr>
            <a:lvl5pPr marL="2286000" marR="0" lvl="4" indent="-28575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dk1"/>
                </a:solidFill>
                <a:latin typeface="Helvetica Neue"/>
                <a:ea typeface="Helvetica Neue"/>
                <a:cs typeface="Helvetica Neue"/>
              </a:defRPr>
            </a:lvl5pPr>
            <a:lvl6pPr marL="2743200" marR="0" lvl="5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6pPr>
            <a:lvl7pPr marL="3200400" marR="0" lvl="6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7pPr>
            <a:lvl8pPr marL="3657600" marR="0" lvl="7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8pPr>
            <a:lvl9pPr marL="4114800" marR="0" lvl="8" indent="-31432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/>
              <a:buChar char="•"/>
              <a:defRPr sz="135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</a:defRPr>
            </a:lvl9pPr>
          </a:lstStyle>
          <a:p>
            <a:pPr>
              <a:defRPr/>
            </a:pPr>
            <a:r>
              <a:rPr lang="de-DE" dirty="0"/>
              <a:t>Funktionen von BBB</a:t>
            </a:r>
            <a:endParaRPr dirty="0"/>
          </a:p>
          <a:p>
            <a:pPr lvl="1">
              <a:defRPr/>
            </a:pPr>
            <a:r>
              <a:rPr lang="de-DE" dirty="0"/>
              <a:t>Breakout-Sessions</a:t>
            </a:r>
            <a:endParaRPr dirty="0"/>
          </a:p>
          <a:p>
            <a:pPr>
              <a:defRPr/>
            </a:pPr>
            <a:r>
              <a:rPr lang="de-DE" dirty="0"/>
              <a:t>Einbindung externer Tools</a:t>
            </a:r>
            <a:endParaRPr dirty="0"/>
          </a:p>
          <a:p>
            <a:pPr lvl="1">
              <a:defRPr/>
            </a:pPr>
            <a:r>
              <a:rPr lang="de-DE" dirty="0" err="1"/>
              <a:t>PollEv</a:t>
            </a:r>
            <a:endParaRPr dirty="0"/>
          </a:p>
          <a:p>
            <a:pPr lvl="1">
              <a:defRPr/>
            </a:pPr>
            <a:r>
              <a:rPr lang="de-DE" dirty="0" err="1"/>
              <a:t>Mentimeter</a:t>
            </a:r>
            <a:endParaRPr dirty="0"/>
          </a:p>
          <a:p>
            <a:pPr lvl="1">
              <a:defRPr/>
            </a:pPr>
            <a:r>
              <a:rPr lang="de-DE" dirty="0" err="1"/>
              <a:t>Padlet</a:t>
            </a:r>
            <a:endParaRPr dirty="0"/>
          </a:p>
          <a:p>
            <a:pPr>
              <a:defRPr/>
            </a:pPr>
            <a:r>
              <a:rPr lang="de-DE" dirty="0"/>
              <a:t>Unterschiedliche Sozial- und Arbeitsformen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9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/>
              <a:t>Die FAIR-Prinzipien</a:t>
            </a:r>
            <a:endParaRPr/>
          </a:p>
        </p:txBody>
      </p:sp>
      <p:pic>
        <p:nvPicPr>
          <p:cNvPr id="5" name="Picture 8" descr="ttps://upload.wikimedia.org/wikipedia/commons/a/aa/FAIR_data_principles.jpg"/>
          <p:cNvPicPr>
            <a:picLocks noChangeAspect="1" noChangeArrowheads="1"/>
          </p:cNvPicPr>
          <p:nvPr/>
        </p:nvPicPr>
        <p:blipFill>
          <a:blip r:embed="rId3"/>
          <a:srcRect l="3839" t="4194" r="1691" b="5555"/>
          <a:stretch/>
        </p:blipFill>
        <p:spPr bwMode="auto">
          <a:xfrm>
            <a:off x="1323974" y="1419622"/>
            <a:ext cx="6481377" cy="2100625"/>
          </a:xfrm>
          <a:prstGeom prst="rect">
            <a:avLst/>
          </a:prstGeom>
          <a:noFill/>
        </p:spPr>
      </p:pic>
      <p:sp>
        <p:nvSpPr>
          <p:cNvPr id="6" name="Textfeld 7"/>
          <p:cNvSpPr/>
          <p:nvPr/>
        </p:nvSpPr>
        <p:spPr bwMode="auto">
          <a:xfrm>
            <a:off x="874953" y="4083918"/>
            <a:ext cx="74414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800">
                <a:solidFill>
                  <a:srgbClr val="004476"/>
                </a:solidFill>
                <a:latin typeface="Helvetica Neue"/>
              </a:rPr>
              <a:t>Quelle: Pundir, Sangya. </a:t>
            </a:r>
            <a:r>
              <a:rPr lang="en-US" sz="800" i="1" u="sng">
                <a:solidFill>
                  <a:srgbClr val="004476"/>
                </a:solidFill>
                <a:latin typeface="Helvetica Neue"/>
                <a:hlinkClick r:id="rId4" tooltip="https://commons.wikimedia.org/wiki/File:FAIR_data_principles.jpg"/>
              </a:rPr>
              <a:t>https://commons.wikimedia.org/wiki/File:FAIR_data_principles.jpg</a:t>
            </a:r>
            <a:r>
              <a:rPr lang="en-US" sz="800" i="1">
                <a:solidFill>
                  <a:srgbClr val="004476"/>
                </a:solidFill>
                <a:latin typeface="Helvetica Neue"/>
              </a:rPr>
              <a:t> </a:t>
            </a:r>
            <a:r>
              <a:rPr lang="en-US" sz="800">
                <a:solidFill>
                  <a:srgbClr val="004476"/>
                </a:solidFill>
                <a:latin typeface="Helvetica Neue"/>
              </a:rPr>
              <a:t>[letzter Zugriff: 10.02.2021], CC-BY-SA-4.0 </a:t>
            </a:r>
            <a:r>
              <a:rPr lang="en-US" sz="800" u="sng">
                <a:solidFill>
                  <a:srgbClr val="004476"/>
                </a:solidFill>
                <a:latin typeface="Helvetica Neue"/>
                <a:hlinkClick r:id="rId5" tooltip="https://creativecommons.org/licenses/by-sa/4.0/deed.en"/>
              </a:rPr>
              <a:t>https://creativecommons.org/licenses/by-sa/4.0/deed.en</a:t>
            </a:r>
            <a:r>
              <a:rPr lang="en-US" sz="800">
                <a:solidFill>
                  <a:srgbClr val="004476"/>
                </a:solidFill>
                <a:latin typeface="Helvetica Neue"/>
              </a:rPr>
              <a:t>. </a:t>
            </a:r>
            <a:endParaRPr>
              <a:latin typeface="Helvetica Neue"/>
            </a:endParaRPr>
          </a:p>
          <a:p>
            <a:pPr>
              <a:defRPr/>
            </a:pPr>
            <a:endParaRPr lang="en-US" sz="800">
              <a:solidFill>
                <a:srgbClr val="004476"/>
              </a:solidFill>
              <a:latin typeface="Helvetica Neue"/>
            </a:endParaRPr>
          </a:p>
          <a:p>
            <a:pPr>
              <a:defRPr/>
            </a:pPr>
            <a:r>
              <a:rPr lang="de-DE" sz="800">
                <a:solidFill>
                  <a:srgbClr val="004476"/>
                </a:solidFill>
                <a:latin typeface="Helvetica Neue"/>
              </a:rPr>
              <a:t>Wilkinson, Mark D., Michel Dumontier, IJsbrand J. Aalberg, Gabrielle Appleton, Myles Axton, Arie Baak, Niklas Blomberg et al. </a:t>
            </a:r>
            <a:r>
              <a:rPr lang="en-US" sz="800">
                <a:solidFill>
                  <a:srgbClr val="004476"/>
                </a:solidFill>
                <a:latin typeface="Helvetica Neue"/>
              </a:rPr>
              <a:t>"The FAIR Guiding Principles for scientific data management and stewardship." </a:t>
            </a:r>
            <a:r>
              <a:rPr lang="en-US" sz="800" i="1">
                <a:solidFill>
                  <a:srgbClr val="004476"/>
                </a:solidFill>
                <a:latin typeface="Helvetica Neue"/>
              </a:rPr>
              <a:t>Scientific Data</a:t>
            </a:r>
            <a:r>
              <a:rPr lang="en-US" sz="800">
                <a:solidFill>
                  <a:srgbClr val="004476"/>
                </a:solidFill>
                <a:latin typeface="Helvetica Neue"/>
              </a:rPr>
              <a:t> 3, 160018 (2016). https://doi.org/10.1038/sdata.2016.18.</a:t>
            </a:r>
            <a:endParaRPr>
              <a:latin typeface="Helvetica Neu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el 9"/>
          <p:cNvSpPr>
            <a:spLocks noGrp="1"/>
          </p:cNvSpPr>
          <p:nvPr>
            <p:ph type="title"/>
          </p:nvPr>
        </p:nvSpPr>
        <p:spPr bwMode="auto">
          <a:xfrm>
            <a:off x="1259632" y="263525"/>
            <a:ext cx="7886700" cy="995362"/>
          </a:xfrm>
        </p:spPr>
        <p:txBody>
          <a:bodyPr/>
          <a:lstStyle/>
          <a:p>
            <a:pPr>
              <a:defRPr/>
            </a:pPr>
            <a:r>
              <a:rPr lang="de-DE" dirty="0"/>
              <a:t>Übung: FAIR-Zuordnung</a:t>
            </a:r>
            <a:endParaRPr dirty="0"/>
          </a:p>
        </p:txBody>
      </p:sp>
      <p:sp>
        <p:nvSpPr>
          <p:cNvPr id="5" name="Inhaltsplatzhalter 10"/>
          <p:cNvSpPr>
            <a:spLocks noGrp="1"/>
          </p:cNvSpPr>
          <p:nvPr>
            <p:ph idx="1"/>
          </p:nvPr>
        </p:nvSpPr>
        <p:spPr bwMode="auto">
          <a:xfrm>
            <a:off x="1187624" y="1258887"/>
            <a:ext cx="6840759" cy="3373437"/>
          </a:xfrm>
        </p:spPr>
        <p:txBody>
          <a:bodyPr/>
          <a:lstStyle/>
          <a:p>
            <a:pPr marL="133350" indent="0">
              <a:buNone/>
              <a:defRPr/>
            </a:pPr>
            <a:r>
              <a:rPr lang="de-DE" dirty="0"/>
              <a:t>Bitte nimm an der </a:t>
            </a:r>
            <a:r>
              <a:rPr lang="de-DE" dirty="0"/>
              <a:t>Umfrage (</a:t>
            </a:r>
            <a:r>
              <a:rPr lang="de-DE" dirty="0" smtClean="0">
                <a:hlinkClick r:id="rId2"/>
              </a:rPr>
              <a:t>Poll </a:t>
            </a:r>
            <a:r>
              <a:rPr lang="de-DE" dirty="0" err="1" smtClean="0">
                <a:hlinkClick r:id="rId2"/>
              </a:rPr>
              <a:t>Everywhere</a:t>
            </a:r>
            <a:r>
              <a:rPr lang="de-DE" dirty="0" smtClean="0"/>
              <a:t>) </a:t>
            </a:r>
            <a:r>
              <a:rPr lang="de-DE" dirty="0"/>
              <a:t>teil und ordne die Aussagen einer der vier FAIR-Kategorien </a:t>
            </a:r>
            <a:r>
              <a:rPr lang="de-DE" dirty="0" smtClean="0"/>
              <a:t>zu:</a:t>
            </a:r>
          </a:p>
          <a:p>
            <a:pPr>
              <a:defRPr/>
            </a:pPr>
            <a:r>
              <a:rPr lang="de-DE" dirty="0"/>
              <a:t>Die Forschungsdaten haben eine klare und zugängliche Nutzungslizenz. (</a:t>
            </a:r>
            <a:r>
              <a:rPr lang="de-DE" dirty="0" err="1"/>
              <a:t>Reusable</a:t>
            </a:r>
            <a:r>
              <a:rPr lang="de-DE" dirty="0"/>
              <a:t>)</a:t>
            </a:r>
          </a:p>
          <a:p>
            <a:pPr>
              <a:defRPr/>
            </a:pPr>
            <a:r>
              <a:rPr lang="de-DE" dirty="0"/>
              <a:t>Den </a:t>
            </a:r>
            <a:r>
              <a:rPr lang="de-DE" dirty="0"/>
              <a:t>(</a:t>
            </a:r>
            <a:r>
              <a:rPr lang="de-DE" dirty="0" err="1"/>
              <a:t>Meta</a:t>
            </a:r>
            <a:r>
              <a:rPr lang="de-DE" dirty="0"/>
              <a:t>)Daten wurde ein global eindeutiger und dauerhaft persistenter Identifier zugewiesen. (</a:t>
            </a:r>
            <a:r>
              <a:rPr lang="de-DE" dirty="0" err="1"/>
              <a:t>Findable</a:t>
            </a:r>
            <a:r>
              <a:rPr lang="de-DE" dirty="0"/>
              <a:t>)</a:t>
            </a:r>
          </a:p>
          <a:p>
            <a:pPr>
              <a:defRPr/>
            </a:pPr>
            <a:r>
              <a:rPr lang="de-DE" dirty="0"/>
              <a:t>Die </a:t>
            </a:r>
            <a:r>
              <a:rPr lang="de-DE" dirty="0"/>
              <a:t>Forschungs- und Metadaten verwenden allgemein übliche, zugängliche und vorzugsweise offene Standards und Formate. (Interoperable)</a:t>
            </a:r>
          </a:p>
          <a:p>
            <a:pPr>
              <a:defRPr/>
            </a:pPr>
            <a:r>
              <a:rPr lang="de-DE" dirty="0"/>
              <a:t>Die </a:t>
            </a:r>
            <a:r>
              <a:rPr lang="de-DE" dirty="0"/>
              <a:t>Metadaten sind und bleiben verfügbar, auch für den Fall, dass die zugehörigen Forschungsdaten nicht mehr vorhanden sind. (</a:t>
            </a:r>
            <a:r>
              <a:rPr lang="de-DE" dirty="0" err="1"/>
              <a:t>Accessable</a:t>
            </a:r>
            <a:r>
              <a:rPr lang="de-DE" dirty="0" smtClean="0"/>
              <a:t>)</a:t>
            </a:r>
          </a:p>
          <a:p>
            <a:pPr>
              <a:defRPr/>
            </a:pPr>
            <a:endParaRPr lang="de-DE" dirty="0"/>
          </a:p>
          <a:p>
            <a:pPr marL="133350" indent="0">
              <a:buNone/>
              <a:defRPr/>
            </a:pPr>
            <a:r>
              <a:rPr lang="de-DE" dirty="0" smtClean="0"/>
              <a:t>[Die </a:t>
            </a:r>
            <a:r>
              <a:rPr lang="de-DE" dirty="0"/>
              <a:t>Umfrage erfolgt anonym</a:t>
            </a:r>
            <a:r>
              <a:rPr lang="de-DE" dirty="0"/>
              <a:t>. Es ist nicht nötig einen Namen einzutragen</a:t>
            </a:r>
            <a:r>
              <a:rPr lang="de-DE" dirty="0" smtClean="0"/>
              <a:t>!]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DINI-181105">
  <a:themeElements>
    <a:clrScheme name="DINI-Farben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3519C"/>
      </a:accent1>
      <a:accent2>
        <a:srgbClr val="EE822B"/>
      </a:accent2>
      <a:accent3>
        <a:srgbClr val="69B981"/>
      </a:accent3>
      <a:accent4>
        <a:srgbClr val="D52F89"/>
      </a:accent4>
      <a:accent5>
        <a:srgbClr val="D5D5D5"/>
      </a:accent5>
      <a:accent6>
        <a:srgbClr val="797979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DINI-181105">
  <a:themeElements>
    <a:clrScheme name="DINI-Farben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3519C"/>
      </a:accent1>
      <a:accent2>
        <a:srgbClr val="EE822B"/>
      </a:accent2>
      <a:accent3>
        <a:srgbClr val="69B981"/>
      </a:accent3>
      <a:accent4>
        <a:srgbClr val="D52F89"/>
      </a:accent4>
      <a:accent5>
        <a:srgbClr val="D5D5D5"/>
      </a:accent5>
      <a:accent6>
        <a:srgbClr val="797979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1761</Words>
  <Application>Microsoft Office PowerPoint</Application>
  <DocSecurity>0</DocSecurity>
  <PresentationFormat>Bildschirmpräsentation (16:9)</PresentationFormat>
  <Paragraphs>293</Paragraphs>
  <Slides>37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37</vt:i4>
      </vt:variant>
    </vt:vector>
  </HeadingPairs>
  <TitlesOfParts>
    <vt:vector size="44" baseType="lpstr">
      <vt:lpstr>Helvetica Neue Light</vt:lpstr>
      <vt:lpstr>Calibri</vt:lpstr>
      <vt:lpstr>Helvetica Neue</vt:lpstr>
      <vt:lpstr>Arial</vt:lpstr>
      <vt:lpstr>Wingdings</vt:lpstr>
      <vt:lpstr>1_DINI-181105</vt:lpstr>
      <vt:lpstr>2_DINI-181105</vt:lpstr>
      <vt:lpstr>PowerPoint-Präsentation</vt:lpstr>
      <vt:lpstr>Die UAG Schulungen/Fortbildungen</vt:lpstr>
      <vt:lpstr>Code of Conduct</vt:lpstr>
      <vt:lpstr>Funktion "Hand heben"</vt:lpstr>
      <vt:lpstr>Erwartungsabfrage</vt:lpstr>
      <vt:lpstr>Erwartungsabfrage</vt:lpstr>
      <vt:lpstr>Agenda</vt:lpstr>
      <vt:lpstr>Die FAIR-Prinzipien</vt:lpstr>
      <vt:lpstr>Übung: FAIR-Zuordnung</vt:lpstr>
      <vt:lpstr>Findable &amp; Accessible</vt:lpstr>
      <vt:lpstr>Data Sharing – Wie? Publikationswege für Daten</vt:lpstr>
      <vt:lpstr>Publikationswege für Daten</vt:lpstr>
      <vt:lpstr>Publikationswege für Daten</vt:lpstr>
      <vt:lpstr>Publikationswege für Daten</vt:lpstr>
      <vt:lpstr>Data Sharing – Wo? Repositorium </vt:lpstr>
      <vt:lpstr>Repositorien finden: risources.dfg.de</vt:lpstr>
      <vt:lpstr>Repositorien finden: re3data.org</vt:lpstr>
      <vt:lpstr>Übung: Repositorien finden auf re3data.org</vt:lpstr>
      <vt:lpstr>Data Sharing – Was? Daten auswählen</vt:lpstr>
      <vt:lpstr>Metadaten – Daten über Daten</vt:lpstr>
      <vt:lpstr>Beispiele für Metadatenstandards</vt:lpstr>
      <vt:lpstr>Normdaten </vt:lpstr>
      <vt:lpstr>PowerPoint-Präsentation</vt:lpstr>
      <vt:lpstr>PowerPoint-Präsentation</vt:lpstr>
      <vt:lpstr>Was sind Lizenzen?</vt:lpstr>
      <vt:lpstr>CC-Lizenzen</vt:lpstr>
      <vt:lpstr>Vorsicht!</vt:lpstr>
      <vt:lpstr>Übung: Stimmungslage Data Sharing</vt:lpstr>
      <vt:lpstr>Checkliste für Data Sharing</vt:lpstr>
      <vt:lpstr>PowerPoint-Präsentation</vt:lpstr>
      <vt:lpstr>Q&amp;A</vt:lpstr>
      <vt:lpstr>Dokumentation des Workshops</vt:lpstr>
      <vt:lpstr>Feedback</vt:lpstr>
      <vt:lpstr>Feedback: Methodik</vt:lpstr>
      <vt:lpstr>Feedback: Methodik</vt:lpstr>
      <vt:lpstr>Feedback: Methodik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Sharing interaktiv vermitteln</dc:title>
  <dc:subject/>
  <dc:creator>Esther Asef;Katarzyna Biernacka;Elisabeth Böker;Sarah Ann Danker;Juliane Jacob;Janna Neumann;Britta Petersen;Jessica Rex;trautwein-bruns@ub.rwth-aachen.de</dc:creator>
  <cp:keywords/>
  <dc:description/>
  <cp:lastModifiedBy>Ute Trautwein-Bruns</cp:lastModifiedBy>
  <cp:revision>115</cp:revision>
  <dcterms:modified xsi:type="dcterms:W3CDTF">2021-03-09T08:49:28Z</dcterms:modified>
  <cp:category/>
  <dc:identifier/>
  <cp:contentStatus/>
  <dc:language/>
  <cp:version/>
</cp:coreProperties>
</file>