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embeddedFontLst>
    <p:embeddedFont>
      <p:font typeface="Roboto"/>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Roboto-bold.fntdata"/><Relationship Id="rId10" Type="http://schemas.openxmlformats.org/officeDocument/2006/relationships/slide" Target="slides/slide5.xml"/><Relationship Id="rId32" Type="http://schemas.openxmlformats.org/officeDocument/2006/relationships/font" Target="fonts/Roboto-regular.fntdata"/><Relationship Id="rId13" Type="http://schemas.openxmlformats.org/officeDocument/2006/relationships/slide" Target="slides/slide8.xml"/><Relationship Id="rId35" Type="http://schemas.openxmlformats.org/officeDocument/2006/relationships/font" Target="fonts/Roboto-boldItalic.fntdata"/><Relationship Id="rId12" Type="http://schemas.openxmlformats.org/officeDocument/2006/relationships/slide" Target="slides/slide7.xml"/><Relationship Id="rId34" Type="http://schemas.openxmlformats.org/officeDocument/2006/relationships/font" Target="fonts/Roboto-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Structure of the talk: (1) motivation, (2) goals, (3) setup, (4) results, (5) key explanation, (6) summary &amp; planned </a:t>
            </a:r>
            <a:r>
              <a:rPr lang="en"/>
              <a:t>follow up</a:t>
            </a:r>
            <a:endParaRPr/>
          </a:p>
          <a:p>
            <a:pPr indent="-298450" lvl="0" marL="457200" rtl="0" algn="l">
              <a:spcBef>
                <a:spcPts val="0"/>
              </a:spcBef>
              <a:spcAft>
                <a:spcPts val="0"/>
              </a:spcAft>
              <a:buSzPts val="1100"/>
              <a:buAutoNum type="arabicParenBoth"/>
            </a:pPr>
            <a:r>
              <a:rPr lang="en"/>
              <a:t>(a) sea ice loss as consequence and driver of Arctic warming, (b) effect of sea ice on seasonal and intraseasonal anomalies, </a:t>
            </a:r>
            <a:r>
              <a:rPr lang="en"/>
              <a:t>(c)</a:t>
            </a:r>
            <a:r>
              <a:rPr lang="en"/>
              <a:t> multiple mechanisms of sea ice loss’ impact on climate have been proposed, but which one(s) is(are) most relevant to climate change likely depends on the spatial pattern of sea ice change and climate models used across studies, (d) impact of sea ice loss may be non-additive, and if so we would like to understand, (e) Fall sea ice may have a dominant impact on climate variability  [2 slides].</a:t>
            </a:r>
            <a:endParaRPr/>
          </a:p>
          <a:p>
            <a:pPr indent="-298450" lvl="0" marL="457200" rtl="0" algn="l">
              <a:spcBef>
                <a:spcPts val="0"/>
              </a:spcBef>
              <a:spcAft>
                <a:spcPts val="0"/>
              </a:spcAft>
              <a:buSzPts val="1100"/>
              <a:buAutoNum type="arabicParenBoth"/>
            </a:pPr>
            <a:r>
              <a:rPr lang="en"/>
              <a:t>(a) to do a systematic study of regional sea ice loss, and assess degree of additivity of the response, (b) assess the importance of Fall sea ice loss in the Central Arctic for the winter climate response and the role played by the stratosphere, (c) propose a mechanism of action for the influence of sea </a:t>
            </a:r>
            <a:r>
              <a:rPr lang="en"/>
              <a:t>ice</a:t>
            </a:r>
            <a:r>
              <a:rPr lang="en"/>
              <a:t> on the winter climate. [1 slides]</a:t>
            </a:r>
            <a:endParaRPr/>
          </a:p>
          <a:p>
            <a:pPr indent="-298450" lvl="0" marL="457200" rtl="0" algn="l">
              <a:spcBef>
                <a:spcPts val="0"/>
              </a:spcBef>
              <a:spcAft>
                <a:spcPts val="0"/>
              </a:spcAft>
              <a:buSzPts val="1100"/>
              <a:buAutoNum type="arabicParenBoth"/>
            </a:pPr>
            <a:r>
              <a:rPr lang="en"/>
              <a:t>(a) AMIP experiments, 150 members run 1 year, sea ice loss mask; 9 experiments, including a control, a future pan-Arctic (don’t mention yet the 2 last experiments) [1-2 slides] </a:t>
            </a:r>
            <a:endParaRPr/>
          </a:p>
          <a:p>
            <a:pPr indent="-298450" lvl="0" marL="457200" rtl="0" algn="l">
              <a:spcBef>
                <a:spcPts val="0"/>
              </a:spcBef>
              <a:spcAft>
                <a:spcPts val="0"/>
              </a:spcAft>
              <a:buSzPts val="1100"/>
              <a:buAutoNum type="arabicParenBoth"/>
            </a:pPr>
            <a:r>
              <a:rPr lang="en"/>
              <a:t>Geopotential height at 500hPa: stationary, zonal-mean.</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6dafaaa51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6dafaaa51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6da4319ac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6da4319ac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74d17da317_1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74d17da317_1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6da4319acc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6da4319acc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(top row): zonal-mean zg, ua, psi for future pan-arctic</a:t>
            </a:r>
            <a:endParaRPr/>
          </a:p>
          <a:p>
            <a:pPr indent="0" lvl="0" marL="0" rtl="0" algn="l">
              <a:spcBef>
                <a:spcPts val="0"/>
              </a:spcBef>
              <a:spcAft>
                <a:spcPts val="0"/>
              </a:spcAft>
              <a:buNone/>
            </a:pPr>
            <a:r>
              <a:rPr lang="en"/>
              <a:t>(bottom row): zonal-mean  </a:t>
            </a:r>
            <a:r>
              <a:rPr lang="en">
                <a:solidFill>
                  <a:schemeClr val="dk1"/>
                </a:solidFill>
              </a:rPr>
              <a:t>zg, ua, psi for additivity</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6dafaaa517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6dafaaa517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74d17da317_1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74d17da317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774e2591c9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774e2591c9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774e2591c9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774e2591c9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Delete red and blue cross experiments (not regional experiments)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774e2591c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774e2591c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6da4319acc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6da4319acc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74d17da317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74d17da317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6dafaaa517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6dafaaa517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770b24fc10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770b24fc10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774e2591c9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774e2591c9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6dafaaa517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6dafaaa517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6da4319acc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6da4319acc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6dafaaa517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6dafaaa517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6dafaaa517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6dafaaa517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770b24fc1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770b24fc1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76f94ddf1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76f94ddf1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770b24fc10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770b24fc10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6da4319acc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6da4319acc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Surface (LH+SH) fluxes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6da4319acc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6da4319acc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6da2ad473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6da2ad473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47ae80de1a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47ae80de1a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 Id="rId4" Type="http://schemas.openxmlformats.org/officeDocument/2006/relationships/image" Target="../media/image2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6.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8.png"/><Relationship Id="rId4" Type="http://schemas.openxmlformats.org/officeDocument/2006/relationships/image" Target="../media/image28.png"/><Relationship Id="rId5"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7.png"/><Relationship Id="rId4" Type="http://schemas.openxmlformats.org/officeDocument/2006/relationships/image" Target="../media/image25.png"/><Relationship Id="rId5" Type="http://schemas.openxmlformats.org/officeDocument/2006/relationships/image" Target="../media/image31.png"/><Relationship Id="rId6" Type="http://schemas.openxmlformats.org/officeDocument/2006/relationships/image" Target="../media/image30.png"/><Relationship Id="rId7" Type="http://schemas.openxmlformats.org/officeDocument/2006/relationships/image" Target="../media/image29.png"/><Relationship Id="rId8"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9.png"/><Relationship Id="rId4" Type="http://schemas.openxmlformats.org/officeDocument/2006/relationships/image" Target="../media/image34.png"/><Relationship Id="rId5" Type="http://schemas.openxmlformats.org/officeDocument/2006/relationships/image" Target="../media/image36.png"/><Relationship Id="rId6" Type="http://schemas.openxmlformats.org/officeDocument/2006/relationships/image" Target="../media/image35.png"/><Relationship Id="rId7" Type="http://schemas.openxmlformats.org/officeDocument/2006/relationships/image" Target="../media/image41.png"/><Relationship Id="rId8"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0.png"/><Relationship Id="rId4" Type="http://schemas.openxmlformats.org/officeDocument/2006/relationships/image" Target="../media/image43.png"/><Relationship Id="rId5"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5.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4.jp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49.png"/><Relationship Id="rId5" Type="http://schemas.openxmlformats.org/officeDocument/2006/relationships/image" Target="../media/image48.png"/><Relationship Id="rId6" Type="http://schemas.openxmlformats.org/officeDocument/2006/relationships/image" Target="../media/image17.png"/><Relationship Id="rId7" Type="http://schemas.openxmlformats.org/officeDocument/2006/relationships/image" Target="../media/image57.png"/><Relationship Id="rId8" Type="http://schemas.openxmlformats.org/officeDocument/2006/relationships/image" Target="../media/image5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60.png"/><Relationship Id="rId4" Type="http://schemas.openxmlformats.org/officeDocument/2006/relationships/image" Target="../media/image52.png"/><Relationship Id="rId10" Type="http://schemas.openxmlformats.org/officeDocument/2006/relationships/image" Target="../media/image63.png"/><Relationship Id="rId9" Type="http://schemas.openxmlformats.org/officeDocument/2006/relationships/image" Target="../media/image56.png"/><Relationship Id="rId5" Type="http://schemas.openxmlformats.org/officeDocument/2006/relationships/image" Target="../media/image55.png"/><Relationship Id="rId6" Type="http://schemas.openxmlformats.org/officeDocument/2006/relationships/image" Target="../media/image51.png"/><Relationship Id="rId7" Type="http://schemas.openxmlformats.org/officeDocument/2006/relationships/image" Target="../media/image59.png"/><Relationship Id="rId8" Type="http://schemas.openxmlformats.org/officeDocument/2006/relationships/image" Target="../media/image5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58.png"/><Relationship Id="rId4" Type="http://schemas.openxmlformats.org/officeDocument/2006/relationships/image" Target="../media/image64.png"/><Relationship Id="rId10" Type="http://schemas.openxmlformats.org/officeDocument/2006/relationships/image" Target="../media/image67.png"/><Relationship Id="rId9" Type="http://schemas.openxmlformats.org/officeDocument/2006/relationships/image" Target="../media/image66.png"/><Relationship Id="rId5" Type="http://schemas.openxmlformats.org/officeDocument/2006/relationships/image" Target="../media/image68.png"/><Relationship Id="rId6" Type="http://schemas.openxmlformats.org/officeDocument/2006/relationships/image" Target="../media/image61.png"/><Relationship Id="rId7" Type="http://schemas.openxmlformats.org/officeDocument/2006/relationships/image" Target="../media/image62.png"/><Relationship Id="rId8" Type="http://schemas.openxmlformats.org/officeDocument/2006/relationships/image" Target="../media/image6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71.png"/><Relationship Id="rId4" Type="http://schemas.openxmlformats.org/officeDocument/2006/relationships/image" Target="../media/image70.png"/><Relationship Id="rId10" Type="http://schemas.openxmlformats.org/officeDocument/2006/relationships/image" Target="../media/image80.png"/><Relationship Id="rId9" Type="http://schemas.openxmlformats.org/officeDocument/2006/relationships/image" Target="../media/image81.png"/><Relationship Id="rId5" Type="http://schemas.openxmlformats.org/officeDocument/2006/relationships/image" Target="../media/image69.png"/><Relationship Id="rId6" Type="http://schemas.openxmlformats.org/officeDocument/2006/relationships/image" Target="../media/image74.png"/><Relationship Id="rId7" Type="http://schemas.openxmlformats.org/officeDocument/2006/relationships/image" Target="../media/image73.png"/><Relationship Id="rId8" Type="http://schemas.openxmlformats.org/officeDocument/2006/relationships/image" Target="../media/image7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76.png"/><Relationship Id="rId4" Type="http://schemas.openxmlformats.org/officeDocument/2006/relationships/image" Target="../media/image75.png"/><Relationship Id="rId10" Type="http://schemas.openxmlformats.org/officeDocument/2006/relationships/image" Target="../media/image82.png"/><Relationship Id="rId9" Type="http://schemas.openxmlformats.org/officeDocument/2006/relationships/image" Target="../media/image78.png"/><Relationship Id="rId5" Type="http://schemas.openxmlformats.org/officeDocument/2006/relationships/image" Target="../media/image77.png"/><Relationship Id="rId6" Type="http://schemas.openxmlformats.org/officeDocument/2006/relationships/image" Target="../media/image84.png"/><Relationship Id="rId7" Type="http://schemas.openxmlformats.org/officeDocument/2006/relationships/image" Target="../media/image83.png"/><Relationship Id="rId8" Type="http://schemas.openxmlformats.org/officeDocument/2006/relationships/image" Target="../media/image7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5.png"/><Relationship Id="rId4" Type="http://schemas.openxmlformats.org/officeDocument/2006/relationships/image" Target="../media/image9.png"/><Relationship Id="rId10" Type="http://schemas.openxmlformats.org/officeDocument/2006/relationships/image" Target="../media/image5.png"/><Relationship Id="rId9"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8.png"/><Relationship Id="rId7" Type="http://schemas.openxmlformats.org/officeDocument/2006/relationships/image" Target="../media/image16.png"/><Relationship Id="rId8"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7.png"/><Relationship Id="rId10" Type="http://schemas.openxmlformats.org/officeDocument/2006/relationships/image" Target="../media/image21.png"/><Relationship Id="rId9" Type="http://schemas.openxmlformats.org/officeDocument/2006/relationships/image" Target="../media/image27.png"/><Relationship Id="rId5" Type="http://schemas.openxmlformats.org/officeDocument/2006/relationships/image" Target="../media/image6.png"/><Relationship Id="rId6" Type="http://schemas.openxmlformats.org/officeDocument/2006/relationships/image" Target="../media/image3.png"/><Relationship Id="rId7" Type="http://schemas.openxmlformats.org/officeDocument/2006/relationships/image" Target="../media/image22.png"/><Relationship Id="rId8"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699" y="3233925"/>
            <a:ext cx="8520600" cy="18288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en" sz="2500">
                <a:solidFill>
                  <a:srgbClr val="222222"/>
                </a:solidFill>
                <a:highlight>
                  <a:srgbClr val="FFFFFF"/>
                </a:highlight>
              </a:rPr>
              <a:t>Assessing the climate response to regional sea ice change across all Arctic regions</a:t>
            </a:r>
            <a:endParaRPr b="1" sz="2500">
              <a:solidFill>
                <a:srgbClr val="222222"/>
              </a:solidFill>
              <a:highlight>
                <a:srgbClr val="FFFFFF"/>
              </a:highlight>
            </a:endParaRPr>
          </a:p>
          <a:p>
            <a:pPr indent="0" lvl="0" marL="0" rtl="0" algn="ctr">
              <a:lnSpc>
                <a:spcPct val="50000"/>
              </a:lnSpc>
              <a:spcBef>
                <a:spcPts val="0"/>
              </a:spcBef>
              <a:spcAft>
                <a:spcPts val="0"/>
              </a:spcAft>
              <a:buNone/>
            </a:pPr>
            <a:r>
              <a:t/>
            </a:r>
            <a:endParaRPr b="1" sz="2600">
              <a:solidFill>
                <a:srgbClr val="222222"/>
              </a:solidFill>
              <a:highlight>
                <a:srgbClr val="FFFFFF"/>
              </a:highlight>
            </a:endParaRPr>
          </a:p>
          <a:p>
            <a:pPr indent="0" lvl="0" marL="0" rtl="0" algn="ctr">
              <a:lnSpc>
                <a:spcPct val="115000"/>
              </a:lnSpc>
              <a:spcBef>
                <a:spcPts val="0"/>
              </a:spcBef>
              <a:spcAft>
                <a:spcPts val="0"/>
              </a:spcAft>
              <a:buNone/>
            </a:pPr>
            <a:r>
              <a:rPr b="1" lang="en" sz="2300">
                <a:solidFill>
                  <a:srgbClr val="222222"/>
                </a:solidFill>
                <a:highlight>
                  <a:srgbClr val="FFFFFF"/>
                </a:highlight>
              </a:rPr>
              <a:t>EGU General Assembly 2020</a:t>
            </a:r>
            <a:endParaRPr b="1" sz="2300">
              <a:solidFill>
                <a:srgbClr val="222222"/>
              </a:solidFill>
              <a:highlight>
                <a:srgbClr val="FFFFFF"/>
              </a:highlight>
            </a:endParaRPr>
          </a:p>
          <a:p>
            <a:pPr indent="0" lvl="0" marL="0" rtl="0" algn="ctr">
              <a:lnSpc>
                <a:spcPct val="115000"/>
              </a:lnSpc>
              <a:spcBef>
                <a:spcPts val="0"/>
              </a:spcBef>
              <a:spcAft>
                <a:spcPts val="0"/>
              </a:spcAft>
              <a:buNone/>
            </a:pPr>
            <a:r>
              <a:rPr lang="en" sz="2300">
                <a:solidFill>
                  <a:srgbClr val="222222"/>
                </a:solidFill>
                <a:highlight>
                  <a:srgbClr val="FFFFFF"/>
                </a:highlight>
              </a:rPr>
              <a:t>Online Session CL4.15</a:t>
            </a:r>
            <a:endParaRPr sz="2300">
              <a:solidFill>
                <a:srgbClr val="222222"/>
              </a:solidFill>
              <a:highlight>
                <a:srgbClr val="FFFFFF"/>
              </a:highlight>
            </a:endParaRPr>
          </a:p>
          <a:p>
            <a:pPr indent="0" lvl="0" marL="0" rtl="0" algn="ctr">
              <a:lnSpc>
                <a:spcPct val="115000"/>
              </a:lnSpc>
              <a:spcBef>
                <a:spcPts val="0"/>
              </a:spcBef>
              <a:spcAft>
                <a:spcPts val="0"/>
              </a:spcAft>
              <a:buNone/>
            </a:pPr>
            <a:r>
              <a:rPr lang="en" sz="1700">
                <a:solidFill>
                  <a:srgbClr val="222222"/>
                </a:solidFill>
                <a:highlight>
                  <a:srgbClr val="FFFFFF"/>
                </a:highlight>
              </a:rPr>
              <a:t>May 8th, 2020</a:t>
            </a:r>
            <a:endParaRPr sz="1700">
              <a:solidFill>
                <a:srgbClr val="222222"/>
              </a:solidFill>
              <a:highlight>
                <a:srgbClr val="FFFFFF"/>
              </a:highlight>
            </a:endParaRPr>
          </a:p>
          <a:p>
            <a:pPr indent="0" lvl="0" marL="0" rtl="0" algn="ctr">
              <a:lnSpc>
                <a:spcPct val="115000"/>
              </a:lnSpc>
              <a:spcBef>
                <a:spcPts val="0"/>
              </a:spcBef>
              <a:spcAft>
                <a:spcPts val="0"/>
              </a:spcAft>
              <a:buClr>
                <a:schemeClr val="dk1"/>
              </a:buClr>
              <a:buSzPts val="1100"/>
              <a:buFont typeface="Arial"/>
              <a:buNone/>
            </a:pPr>
            <a:r>
              <a:t/>
            </a:r>
            <a:endParaRPr b="1" sz="3000">
              <a:solidFill>
                <a:srgbClr val="222222"/>
              </a:solidFill>
              <a:highlight>
                <a:srgbClr val="FFFFFF"/>
              </a:highlight>
            </a:endParaRPr>
          </a:p>
          <a:p>
            <a:pPr indent="0" lvl="0" marL="0" rtl="0" algn="ctr">
              <a:spcBef>
                <a:spcPts val="0"/>
              </a:spcBef>
              <a:spcAft>
                <a:spcPts val="0"/>
              </a:spcAft>
              <a:buNone/>
            </a:pPr>
            <a:r>
              <a:t/>
            </a:r>
            <a:endParaRPr/>
          </a:p>
        </p:txBody>
      </p:sp>
      <p:sp>
        <p:nvSpPr>
          <p:cNvPr id="55" name="Google Shape;55;p13"/>
          <p:cNvSpPr txBox="1"/>
          <p:nvPr>
            <p:ph idx="1" type="subTitle"/>
          </p:nvPr>
        </p:nvSpPr>
        <p:spPr>
          <a:xfrm>
            <a:off x="387900" y="3874008"/>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434343"/>
                </a:solidFill>
              </a:rPr>
              <a:t>Xavier J. Levine</a:t>
            </a:r>
            <a:endParaRPr sz="2200">
              <a:solidFill>
                <a:srgbClr val="434343"/>
              </a:solidFill>
            </a:endParaRPr>
          </a:p>
          <a:p>
            <a:pPr indent="0" lvl="0" marL="0" rtl="0" algn="ctr">
              <a:spcBef>
                <a:spcPts val="0"/>
              </a:spcBef>
              <a:spcAft>
                <a:spcPts val="0"/>
              </a:spcAft>
              <a:buNone/>
            </a:pPr>
            <a:r>
              <a:rPr lang="en" sz="2200">
                <a:solidFill>
                  <a:srgbClr val="434343"/>
                </a:solidFill>
              </a:rPr>
              <a:t> </a:t>
            </a:r>
            <a:r>
              <a:rPr lang="en" sz="2000">
                <a:solidFill>
                  <a:srgbClr val="434343"/>
                </a:solidFill>
              </a:rPr>
              <a:t>Ivana Cvijanovic, Pablo Ortega, Markus Donat</a:t>
            </a:r>
            <a:endParaRPr sz="2000">
              <a:solidFill>
                <a:srgbClr val="434343"/>
              </a:solidFill>
            </a:endParaRPr>
          </a:p>
          <a:p>
            <a:pPr indent="0" lvl="0" marL="0" rtl="0" algn="ctr">
              <a:spcBef>
                <a:spcPts val="0"/>
              </a:spcBef>
              <a:spcAft>
                <a:spcPts val="0"/>
              </a:spcAft>
              <a:buNone/>
            </a:pPr>
            <a:r>
              <a:t/>
            </a:r>
            <a:endParaRPr/>
          </a:p>
        </p:txBody>
      </p:sp>
      <p:pic>
        <p:nvPicPr>
          <p:cNvPr id="56" name="Google Shape;56;p13"/>
          <p:cNvPicPr preferRelativeResize="0"/>
          <p:nvPr/>
        </p:nvPicPr>
        <p:blipFill>
          <a:blip r:embed="rId3">
            <a:alphaModFix/>
          </a:blip>
          <a:stretch>
            <a:fillRect/>
          </a:stretch>
        </p:blipFill>
        <p:spPr>
          <a:xfrm>
            <a:off x="0" y="0"/>
            <a:ext cx="4048507" cy="1005840"/>
          </a:xfrm>
          <a:prstGeom prst="rect">
            <a:avLst/>
          </a:prstGeom>
          <a:noFill/>
          <a:ln>
            <a:noFill/>
          </a:ln>
        </p:spPr>
      </p:pic>
      <p:pic>
        <p:nvPicPr>
          <p:cNvPr id="57" name="Google Shape;57;p13"/>
          <p:cNvPicPr preferRelativeResize="0"/>
          <p:nvPr/>
        </p:nvPicPr>
        <p:blipFill>
          <a:blip r:embed="rId4">
            <a:alphaModFix/>
          </a:blip>
          <a:stretch>
            <a:fillRect/>
          </a:stretch>
        </p:blipFill>
        <p:spPr>
          <a:xfrm>
            <a:off x="6665750" y="36179"/>
            <a:ext cx="2463889" cy="109728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id="136" name="Google Shape;136;p22"/>
          <p:cNvPicPr preferRelativeResize="0"/>
          <p:nvPr/>
        </p:nvPicPr>
        <p:blipFill>
          <a:blip r:embed="rId3">
            <a:alphaModFix/>
          </a:blip>
          <a:stretch>
            <a:fillRect/>
          </a:stretch>
        </p:blipFill>
        <p:spPr>
          <a:xfrm>
            <a:off x="0" y="457200"/>
            <a:ext cx="4267200" cy="3200400"/>
          </a:xfrm>
          <a:prstGeom prst="rect">
            <a:avLst/>
          </a:prstGeom>
          <a:noFill/>
          <a:ln>
            <a:noFill/>
          </a:ln>
        </p:spPr>
      </p:pic>
      <p:pic>
        <p:nvPicPr>
          <p:cNvPr id="137" name="Google Shape;137;p22"/>
          <p:cNvPicPr preferRelativeResize="0"/>
          <p:nvPr/>
        </p:nvPicPr>
        <p:blipFill>
          <a:blip r:embed="rId4">
            <a:alphaModFix/>
          </a:blip>
          <a:stretch>
            <a:fillRect/>
          </a:stretch>
        </p:blipFill>
        <p:spPr>
          <a:xfrm>
            <a:off x="4572000" y="457200"/>
            <a:ext cx="4267200" cy="3200400"/>
          </a:xfrm>
          <a:prstGeom prst="rect">
            <a:avLst/>
          </a:prstGeom>
          <a:noFill/>
          <a:ln>
            <a:noFill/>
          </a:ln>
        </p:spPr>
      </p:pic>
      <p:sp>
        <p:nvSpPr>
          <p:cNvPr id="138" name="Google Shape;138;p22"/>
          <p:cNvSpPr txBox="1"/>
          <p:nvPr/>
        </p:nvSpPr>
        <p:spPr>
          <a:xfrm>
            <a:off x="381025" y="3590050"/>
            <a:ext cx="8763000" cy="706800"/>
          </a:xfrm>
          <a:prstGeom prst="rect">
            <a:avLst/>
          </a:prstGeom>
          <a:noFill/>
          <a:ln>
            <a:noFill/>
          </a:ln>
        </p:spPr>
        <p:txBody>
          <a:bodyPr anchorCtr="0" anchor="t" bIns="91425" lIns="91425" spcFirstLastPara="1" rIns="91425" wrap="square" tIns="91425">
            <a:noAutofit/>
          </a:bodyPr>
          <a:lstStyle/>
          <a:p>
            <a:pPr indent="0" lvl="0" marL="457200" rtl="0" algn="ctr">
              <a:spcBef>
                <a:spcPts val="0"/>
              </a:spcBef>
              <a:spcAft>
                <a:spcPts val="0"/>
              </a:spcAft>
              <a:buNone/>
            </a:pPr>
            <a:r>
              <a:rPr lang="en" sz="1800">
                <a:solidFill>
                  <a:srgbClr val="FF0000"/>
                </a:solidFill>
              </a:rPr>
              <a:t>Tropospheric circulation changes from regional sea ice loss are not linearly additive</a:t>
            </a:r>
            <a:endParaRPr sz="1800">
              <a:solidFill>
                <a:srgbClr val="FF0000"/>
              </a:solidFill>
            </a:endParaRPr>
          </a:p>
          <a:p>
            <a:pPr indent="0" lvl="0" marL="0" rtl="0" algn="ctr">
              <a:spcBef>
                <a:spcPts val="0"/>
              </a:spcBef>
              <a:spcAft>
                <a:spcPts val="0"/>
              </a:spcAft>
              <a:buNone/>
            </a:pPr>
            <a:r>
              <a:t/>
            </a:r>
            <a:endParaRPr sz="1800"/>
          </a:p>
          <a:p>
            <a:pPr indent="0" lvl="0" marL="457200" rtl="0" algn="ctr">
              <a:spcBef>
                <a:spcPts val="0"/>
              </a:spcBef>
              <a:spcAft>
                <a:spcPts val="0"/>
              </a:spcAft>
              <a:buNone/>
            </a:pPr>
            <a:r>
              <a:t/>
            </a:r>
            <a:endParaRPr sz="1800"/>
          </a:p>
        </p:txBody>
      </p:sp>
      <p:sp>
        <p:nvSpPr>
          <p:cNvPr id="139" name="Google Shape;139;p22"/>
          <p:cNvSpPr txBox="1"/>
          <p:nvPr>
            <p:ph type="title"/>
          </p:nvPr>
        </p:nvSpPr>
        <p:spPr>
          <a:xfrm>
            <a:off x="311700" y="-883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Geopotential height changes at 500hPa</a:t>
            </a:r>
            <a:endParaRPr b="1" sz="1800"/>
          </a:p>
          <a:p>
            <a:pPr indent="0" lvl="0" marL="0" rtl="0" algn="ctr">
              <a:spcBef>
                <a:spcPts val="0"/>
              </a:spcBef>
              <a:spcAft>
                <a:spcPts val="0"/>
              </a:spcAft>
              <a:buNone/>
            </a:pPr>
            <a:r>
              <a:rPr b="1" lang="en" sz="1800"/>
              <a:t>(left) in pan-Arctic, and (right) sum of all regional experiments.</a:t>
            </a:r>
            <a:endParaRPr b="1" sz="1800"/>
          </a:p>
          <a:p>
            <a:pPr indent="0" lvl="0" marL="0" rtl="0" algn="ctr">
              <a:spcBef>
                <a:spcPts val="0"/>
              </a:spcBef>
              <a:spcAft>
                <a:spcPts val="0"/>
              </a:spcAft>
              <a:buNone/>
            </a:pPr>
            <a:r>
              <a:t/>
            </a:r>
            <a:endParaRPr b="1" sz="18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3"/>
          <p:cNvSpPr txBox="1"/>
          <p:nvPr/>
        </p:nvSpPr>
        <p:spPr>
          <a:xfrm>
            <a:off x="1141525" y="3878650"/>
            <a:ext cx="7193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0000"/>
                </a:solidFill>
              </a:rPr>
              <a:t>Arctic High projects mostly on its zonal-mean component</a:t>
            </a:r>
            <a:endParaRPr sz="1800">
              <a:solidFill>
                <a:srgbClr val="FF0000"/>
              </a:solidFill>
            </a:endParaRPr>
          </a:p>
        </p:txBody>
      </p:sp>
      <p:sp>
        <p:nvSpPr>
          <p:cNvPr id="145" name="Google Shape;145;p23"/>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Pan-Arctic sea ice experiment: </a:t>
            </a:r>
            <a:endParaRPr b="1" sz="1800"/>
          </a:p>
          <a:p>
            <a:pPr indent="0" lvl="0" marL="0" rtl="0" algn="ctr">
              <a:spcBef>
                <a:spcPts val="0"/>
              </a:spcBef>
              <a:spcAft>
                <a:spcPts val="0"/>
              </a:spcAft>
              <a:buNone/>
            </a:pPr>
            <a:r>
              <a:rPr b="1" lang="en" sz="1800"/>
              <a:t>(left) total, (middle) stationary, </a:t>
            </a:r>
            <a:r>
              <a:rPr b="1" lang="en" sz="1800"/>
              <a:t>(right)</a:t>
            </a:r>
            <a:r>
              <a:rPr b="1" lang="en" sz="1800"/>
              <a:t> zonal-mean components</a:t>
            </a:r>
            <a:endParaRPr b="1" sz="1800"/>
          </a:p>
        </p:txBody>
      </p:sp>
      <p:pic>
        <p:nvPicPr>
          <p:cNvPr id="146" name="Google Shape;146;p23"/>
          <p:cNvPicPr preferRelativeResize="0"/>
          <p:nvPr/>
        </p:nvPicPr>
        <p:blipFill>
          <a:blip r:embed="rId3">
            <a:alphaModFix/>
          </a:blip>
          <a:stretch>
            <a:fillRect/>
          </a:stretch>
        </p:blipFill>
        <p:spPr>
          <a:xfrm>
            <a:off x="457200" y="950600"/>
            <a:ext cx="2451887" cy="2743200"/>
          </a:xfrm>
          <a:prstGeom prst="rect">
            <a:avLst/>
          </a:prstGeom>
          <a:noFill/>
          <a:ln>
            <a:noFill/>
          </a:ln>
        </p:spPr>
      </p:pic>
      <p:pic>
        <p:nvPicPr>
          <p:cNvPr id="147" name="Google Shape;147;p23"/>
          <p:cNvPicPr preferRelativeResize="0"/>
          <p:nvPr/>
        </p:nvPicPr>
        <p:blipFill>
          <a:blip r:embed="rId4">
            <a:alphaModFix/>
          </a:blip>
          <a:stretch>
            <a:fillRect/>
          </a:stretch>
        </p:blipFill>
        <p:spPr>
          <a:xfrm>
            <a:off x="3505525" y="936313"/>
            <a:ext cx="2419766" cy="2743200"/>
          </a:xfrm>
          <a:prstGeom prst="rect">
            <a:avLst/>
          </a:prstGeom>
          <a:noFill/>
          <a:ln>
            <a:noFill/>
          </a:ln>
        </p:spPr>
      </p:pic>
      <p:pic>
        <p:nvPicPr>
          <p:cNvPr id="148" name="Google Shape;148;p23"/>
          <p:cNvPicPr preferRelativeResize="0"/>
          <p:nvPr/>
        </p:nvPicPr>
        <p:blipFill>
          <a:blip r:embed="rId5">
            <a:alphaModFix/>
          </a:blip>
          <a:stretch>
            <a:fillRect/>
          </a:stretch>
        </p:blipFill>
        <p:spPr>
          <a:xfrm>
            <a:off x="6402650" y="941075"/>
            <a:ext cx="2430379" cy="2743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4"/>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Zonal-mean vs. stationary components</a:t>
            </a:r>
            <a:endParaRPr b="1" sz="1800"/>
          </a:p>
        </p:txBody>
      </p:sp>
      <p:pic>
        <p:nvPicPr>
          <p:cNvPr id="154" name="Google Shape;154;p24"/>
          <p:cNvPicPr preferRelativeResize="0"/>
          <p:nvPr/>
        </p:nvPicPr>
        <p:blipFill>
          <a:blip r:embed="rId3">
            <a:alphaModFix/>
          </a:blip>
          <a:stretch>
            <a:fillRect/>
          </a:stretch>
        </p:blipFill>
        <p:spPr>
          <a:xfrm>
            <a:off x="378250" y="408125"/>
            <a:ext cx="1847850" cy="2066925"/>
          </a:xfrm>
          <a:prstGeom prst="rect">
            <a:avLst/>
          </a:prstGeom>
          <a:noFill/>
          <a:ln>
            <a:noFill/>
          </a:ln>
        </p:spPr>
      </p:pic>
      <p:pic>
        <p:nvPicPr>
          <p:cNvPr id="155" name="Google Shape;155;p24"/>
          <p:cNvPicPr preferRelativeResize="0"/>
          <p:nvPr/>
        </p:nvPicPr>
        <p:blipFill>
          <a:blip r:embed="rId4">
            <a:alphaModFix/>
          </a:blip>
          <a:stretch>
            <a:fillRect/>
          </a:stretch>
        </p:blipFill>
        <p:spPr>
          <a:xfrm>
            <a:off x="378250" y="2548675"/>
            <a:ext cx="1847850" cy="2085975"/>
          </a:xfrm>
          <a:prstGeom prst="rect">
            <a:avLst/>
          </a:prstGeom>
          <a:noFill/>
          <a:ln>
            <a:noFill/>
          </a:ln>
        </p:spPr>
      </p:pic>
      <p:pic>
        <p:nvPicPr>
          <p:cNvPr id="156" name="Google Shape;156;p24"/>
          <p:cNvPicPr preferRelativeResize="0"/>
          <p:nvPr/>
        </p:nvPicPr>
        <p:blipFill>
          <a:blip r:embed="rId5">
            <a:alphaModFix/>
          </a:blip>
          <a:stretch>
            <a:fillRect/>
          </a:stretch>
        </p:blipFill>
        <p:spPr>
          <a:xfrm>
            <a:off x="6984450" y="2396275"/>
            <a:ext cx="1847850" cy="2057400"/>
          </a:xfrm>
          <a:prstGeom prst="rect">
            <a:avLst/>
          </a:prstGeom>
          <a:noFill/>
          <a:ln>
            <a:noFill/>
          </a:ln>
        </p:spPr>
      </p:pic>
      <p:pic>
        <p:nvPicPr>
          <p:cNvPr id="157" name="Google Shape;157;p24"/>
          <p:cNvPicPr preferRelativeResize="0"/>
          <p:nvPr/>
        </p:nvPicPr>
        <p:blipFill>
          <a:blip r:embed="rId6">
            <a:alphaModFix/>
          </a:blip>
          <a:stretch>
            <a:fillRect/>
          </a:stretch>
        </p:blipFill>
        <p:spPr>
          <a:xfrm>
            <a:off x="7055207" y="490550"/>
            <a:ext cx="1706340" cy="1935025"/>
          </a:xfrm>
          <a:prstGeom prst="rect">
            <a:avLst/>
          </a:prstGeom>
          <a:noFill/>
          <a:ln>
            <a:noFill/>
          </a:ln>
        </p:spPr>
      </p:pic>
      <p:pic>
        <p:nvPicPr>
          <p:cNvPr id="158" name="Google Shape;158;p24"/>
          <p:cNvPicPr preferRelativeResize="0"/>
          <p:nvPr/>
        </p:nvPicPr>
        <p:blipFill>
          <a:blip r:embed="rId7">
            <a:alphaModFix/>
          </a:blip>
          <a:stretch>
            <a:fillRect/>
          </a:stretch>
        </p:blipFill>
        <p:spPr>
          <a:xfrm>
            <a:off x="3571875" y="2398850"/>
            <a:ext cx="1847850" cy="2114550"/>
          </a:xfrm>
          <a:prstGeom prst="rect">
            <a:avLst/>
          </a:prstGeom>
          <a:noFill/>
          <a:ln>
            <a:noFill/>
          </a:ln>
        </p:spPr>
      </p:pic>
      <p:pic>
        <p:nvPicPr>
          <p:cNvPr id="159" name="Google Shape;159;p24"/>
          <p:cNvPicPr preferRelativeResize="0"/>
          <p:nvPr/>
        </p:nvPicPr>
        <p:blipFill>
          <a:blip r:embed="rId8">
            <a:alphaModFix/>
          </a:blip>
          <a:stretch>
            <a:fillRect/>
          </a:stretch>
        </p:blipFill>
        <p:spPr>
          <a:xfrm>
            <a:off x="3562200" y="397875"/>
            <a:ext cx="1847850" cy="2085992"/>
          </a:xfrm>
          <a:prstGeom prst="rect">
            <a:avLst/>
          </a:prstGeom>
          <a:noFill/>
          <a:ln>
            <a:noFill/>
          </a:ln>
        </p:spPr>
      </p:pic>
      <p:sp>
        <p:nvSpPr>
          <p:cNvPr id="160" name="Google Shape;160;p24"/>
          <p:cNvSpPr txBox="1"/>
          <p:nvPr/>
        </p:nvSpPr>
        <p:spPr>
          <a:xfrm>
            <a:off x="1986550" y="5097300"/>
            <a:ext cx="7342500" cy="85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24"/>
          <p:cNvSpPr txBox="1"/>
          <p:nvPr/>
        </p:nvSpPr>
        <p:spPr>
          <a:xfrm>
            <a:off x="378250" y="4696900"/>
            <a:ext cx="8383200" cy="32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0000"/>
                </a:solidFill>
              </a:rPr>
              <a:t>Non-additivity</a:t>
            </a:r>
            <a:r>
              <a:rPr lang="en" sz="1800">
                <a:solidFill>
                  <a:srgbClr val="FF0000"/>
                </a:solidFill>
              </a:rPr>
              <a:t> of climate response to regional sea ice loss derives from the zonal-mean atmospheric circulation response.</a:t>
            </a:r>
            <a:endParaRPr sz="1800">
              <a:solidFill>
                <a:srgbClr val="FF0000"/>
              </a:solidFill>
            </a:endParaRPr>
          </a:p>
        </p:txBody>
      </p:sp>
      <p:sp>
        <p:nvSpPr>
          <p:cNvPr id="162" name="Google Shape;162;p24"/>
          <p:cNvSpPr txBox="1"/>
          <p:nvPr/>
        </p:nvSpPr>
        <p:spPr>
          <a:xfrm rot="-5400000">
            <a:off x="-480601" y="11136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PAN-ARCTIC</a:t>
            </a:r>
            <a:endParaRPr b="1"/>
          </a:p>
        </p:txBody>
      </p:sp>
      <p:sp>
        <p:nvSpPr>
          <p:cNvPr id="163" name="Google Shape;163;p24"/>
          <p:cNvSpPr txBox="1"/>
          <p:nvPr/>
        </p:nvSpPr>
        <p:spPr>
          <a:xfrm rot="-5400000">
            <a:off x="-556801" y="33234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REGIONAL ADD</a:t>
            </a:r>
            <a:endParaRPr b="1"/>
          </a:p>
        </p:txBody>
      </p:sp>
      <p:sp>
        <p:nvSpPr>
          <p:cNvPr id="164" name="Google Shape;164;p24"/>
          <p:cNvSpPr txBox="1"/>
          <p:nvPr/>
        </p:nvSpPr>
        <p:spPr>
          <a:xfrm rot="-5400000">
            <a:off x="2414999" y="11136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PAN-ARCTIC</a:t>
            </a:r>
            <a:endParaRPr b="1"/>
          </a:p>
        </p:txBody>
      </p:sp>
      <p:sp>
        <p:nvSpPr>
          <p:cNvPr id="165" name="Google Shape;165;p24"/>
          <p:cNvSpPr txBox="1"/>
          <p:nvPr/>
        </p:nvSpPr>
        <p:spPr>
          <a:xfrm rot="-5400000">
            <a:off x="5920199" y="11898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PAN-ARCTIC</a:t>
            </a:r>
            <a:endParaRPr b="1"/>
          </a:p>
        </p:txBody>
      </p:sp>
      <p:sp>
        <p:nvSpPr>
          <p:cNvPr id="166" name="Google Shape;166;p24"/>
          <p:cNvSpPr txBox="1"/>
          <p:nvPr/>
        </p:nvSpPr>
        <p:spPr>
          <a:xfrm rot="-5400000">
            <a:off x="2414999" y="30948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REGIONAL ADD</a:t>
            </a:r>
            <a:endParaRPr b="1"/>
          </a:p>
        </p:txBody>
      </p:sp>
      <p:sp>
        <p:nvSpPr>
          <p:cNvPr id="167" name="Google Shape;167;p24"/>
          <p:cNvSpPr txBox="1"/>
          <p:nvPr/>
        </p:nvSpPr>
        <p:spPr>
          <a:xfrm rot="-5400000">
            <a:off x="5920199" y="30948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REGIONAL ADD</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5"/>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Zonal-mean anomalies in temperature, zonal wind, streamfunction</a:t>
            </a:r>
            <a:endParaRPr b="1" sz="1800"/>
          </a:p>
        </p:txBody>
      </p:sp>
      <p:pic>
        <p:nvPicPr>
          <p:cNvPr id="173" name="Google Shape;173;p25"/>
          <p:cNvPicPr preferRelativeResize="0"/>
          <p:nvPr/>
        </p:nvPicPr>
        <p:blipFill>
          <a:blip r:embed="rId3">
            <a:alphaModFix/>
          </a:blip>
          <a:stretch>
            <a:fillRect/>
          </a:stretch>
        </p:blipFill>
        <p:spPr>
          <a:xfrm>
            <a:off x="284275" y="350975"/>
            <a:ext cx="2743200" cy="2104931"/>
          </a:xfrm>
          <a:prstGeom prst="rect">
            <a:avLst/>
          </a:prstGeom>
          <a:noFill/>
          <a:ln>
            <a:noFill/>
          </a:ln>
        </p:spPr>
      </p:pic>
      <p:pic>
        <p:nvPicPr>
          <p:cNvPr id="174" name="Google Shape;174;p25"/>
          <p:cNvPicPr preferRelativeResize="0"/>
          <p:nvPr/>
        </p:nvPicPr>
        <p:blipFill>
          <a:blip r:embed="rId4">
            <a:alphaModFix/>
          </a:blip>
          <a:stretch>
            <a:fillRect/>
          </a:stretch>
        </p:blipFill>
        <p:spPr>
          <a:xfrm>
            <a:off x="3308400" y="441463"/>
            <a:ext cx="2743200" cy="2104931"/>
          </a:xfrm>
          <a:prstGeom prst="rect">
            <a:avLst/>
          </a:prstGeom>
          <a:noFill/>
          <a:ln>
            <a:noFill/>
          </a:ln>
        </p:spPr>
      </p:pic>
      <p:pic>
        <p:nvPicPr>
          <p:cNvPr id="175" name="Google Shape;175;p25"/>
          <p:cNvPicPr preferRelativeResize="0"/>
          <p:nvPr/>
        </p:nvPicPr>
        <p:blipFill>
          <a:blip r:embed="rId5">
            <a:alphaModFix/>
          </a:blip>
          <a:stretch>
            <a:fillRect/>
          </a:stretch>
        </p:blipFill>
        <p:spPr>
          <a:xfrm>
            <a:off x="6255225" y="408125"/>
            <a:ext cx="2743200" cy="2213572"/>
          </a:xfrm>
          <a:prstGeom prst="rect">
            <a:avLst/>
          </a:prstGeom>
          <a:noFill/>
          <a:ln>
            <a:noFill/>
          </a:ln>
        </p:spPr>
      </p:pic>
      <p:pic>
        <p:nvPicPr>
          <p:cNvPr id="176" name="Google Shape;176;p25"/>
          <p:cNvPicPr preferRelativeResize="0"/>
          <p:nvPr/>
        </p:nvPicPr>
        <p:blipFill>
          <a:blip r:embed="rId6">
            <a:alphaModFix/>
          </a:blip>
          <a:stretch>
            <a:fillRect/>
          </a:stretch>
        </p:blipFill>
        <p:spPr>
          <a:xfrm>
            <a:off x="284275" y="2398850"/>
            <a:ext cx="2743200" cy="2104931"/>
          </a:xfrm>
          <a:prstGeom prst="rect">
            <a:avLst/>
          </a:prstGeom>
          <a:noFill/>
          <a:ln>
            <a:noFill/>
          </a:ln>
        </p:spPr>
      </p:pic>
      <p:pic>
        <p:nvPicPr>
          <p:cNvPr id="177" name="Google Shape;177;p25"/>
          <p:cNvPicPr preferRelativeResize="0"/>
          <p:nvPr/>
        </p:nvPicPr>
        <p:blipFill>
          <a:blip r:embed="rId7">
            <a:alphaModFix/>
          </a:blip>
          <a:stretch>
            <a:fillRect/>
          </a:stretch>
        </p:blipFill>
        <p:spPr>
          <a:xfrm>
            <a:off x="3232200" y="2360750"/>
            <a:ext cx="2743200" cy="2227153"/>
          </a:xfrm>
          <a:prstGeom prst="rect">
            <a:avLst/>
          </a:prstGeom>
          <a:noFill/>
          <a:ln>
            <a:noFill/>
          </a:ln>
        </p:spPr>
      </p:pic>
      <p:pic>
        <p:nvPicPr>
          <p:cNvPr id="178" name="Google Shape;178;p25"/>
          <p:cNvPicPr preferRelativeResize="0"/>
          <p:nvPr/>
        </p:nvPicPr>
        <p:blipFill>
          <a:blip r:embed="rId8">
            <a:alphaModFix/>
          </a:blip>
          <a:stretch>
            <a:fillRect/>
          </a:stretch>
        </p:blipFill>
        <p:spPr>
          <a:xfrm>
            <a:off x="6236175" y="2385975"/>
            <a:ext cx="2926080" cy="2237035"/>
          </a:xfrm>
          <a:prstGeom prst="rect">
            <a:avLst/>
          </a:prstGeom>
          <a:noFill/>
          <a:ln>
            <a:noFill/>
          </a:ln>
        </p:spPr>
      </p:pic>
      <p:sp>
        <p:nvSpPr>
          <p:cNvPr id="179" name="Google Shape;179;p25"/>
          <p:cNvSpPr txBox="1"/>
          <p:nvPr/>
        </p:nvSpPr>
        <p:spPr>
          <a:xfrm>
            <a:off x="1065325" y="4640650"/>
            <a:ext cx="7193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0000"/>
                </a:solidFill>
              </a:rPr>
              <a:t>Zonal-mean fields are non-additive, esp. </a:t>
            </a:r>
            <a:r>
              <a:rPr lang="en" sz="1800">
                <a:solidFill>
                  <a:srgbClr val="FF0000"/>
                </a:solidFill>
              </a:rPr>
              <a:t>t</a:t>
            </a:r>
            <a:r>
              <a:rPr lang="en" sz="1800">
                <a:solidFill>
                  <a:srgbClr val="FF0000"/>
                </a:solidFill>
              </a:rPr>
              <a:t>he zonal-mean jet</a:t>
            </a:r>
            <a:endParaRPr sz="1800">
              <a:solidFill>
                <a:srgbClr val="FF0000"/>
              </a:solidFill>
            </a:endParaRPr>
          </a:p>
        </p:txBody>
      </p:sp>
      <p:sp>
        <p:nvSpPr>
          <p:cNvPr id="180" name="Google Shape;180;p25"/>
          <p:cNvSpPr txBox="1"/>
          <p:nvPr/>
        </p:nvSpPr>
        <p:spPr>
          <a:xfrm rot="-5400000">
            <a:off x="-480601" y="11136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PAN-ARCTIC</a:t>
            </a:r>
            <a:endParaRPr b="1"/>
          </a:p>
        </p:txBody>
      </p:sp>
      <p:sp>
        <p:nvSpPr>
          <p:cNvPr id="181" name="Google Shape;181;p25"/>
          <p:cNvSpPr txBox="1"/>
          <p:nvPr/>
        </p:nvSpPr>
        <p:spPr>
          <a:xfrm rot="-5400000">
            <a:off x="-556801" y="33234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REGIONAL ADD</a:t>
            </a:r>
            <a:endParaRPr b="1"/>
          </a:p>
        </p:txBody>
      </p:sp>
      <p:sp>
        <p:nvSpPr>
          <p:cNvPr id="182" name="Google Shape;182;p25"/>
          <p:cNvSpPr txBox="1"/>
          <p:nvPr/>
        </p:nvSpPr>
        <p:spPr>
          <a:xfrm rot="-5400000">
            <a:off x="2491199" y="11136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PAN-ARCTIC</a:t>
            </a:r>
            <a:endParaRPr b="1"/>
          </a:p>
        </p:txBody>
      </p:sp>
      <p:sp>
        <p:nvSpPr>
          <p:cNvPr id="183" name="Google Shape;183;p25"/>
          <p:cNvSpPr txBox="1"/>
          <p:nvPr/>
        </p:nvSpPr>
        <p:spPr>
          <a:xfrm rot="-5400000">
            <a:off x="5462999" y="11136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PAN-ARCTIC</a:t>
            </a:r>
            <a:endParaRPr b="1"/>
          </a:p>
        </p:txBody>
      </p:sp>
      <p:sp>
        <p:nvSpPr>
          <p:cNvPr id="184" name="Google Shape;184;p25"/>
          <p:cNvSpPr txBox="1"/>
          <p:nvPr/>
        </p:nvSpPr>
        <p:spPr>
          <a:xfrm rot="-5400000">
            <a:off x="2414999" y="31710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REGIONAL ADD</a:t>
            </a:r>
            <a:endParaRPr b="1"/>
          </a:p>
        </p:txBody>
      </p:sp>
      <p:sp>
        <p:nvSpPr>
          <p:cNvPr id="185" name="Google Shape;185;p25"/>
          <p:cNvSpPr txBox="1"/>
          <p:nvPr/>
        </p:nvSpPr>
        <p:spPr>
          <a:xfrm rot="-5400000">
            <a:off x="5462999" y="3247274"/>
            <a:ext cx="1587000" cy="57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REGIONAL ADD</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6"/>
          <p:cNvSpPr txBox="1"/>
          <p:nvPr>
            <p:ph type="title"/>
          </p:nvPr>
        </p:nvSpPr>
        <p:spPr>
          <a:xfrm>
            <a:off x="311700" y="1588025"/>
            <a:ext cx="8520600" cy="18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t>How does sea ice loss impact the zonal-mean flow</a:t>
            </a:r>
            <a:r>
              <a:rPr b="1" lang="en"/>
              <a:t>?</a:t>
            </a:r>
            <a:endParaRPr b="1"/>
          </a:p>
          <a:p>
            <a:pPr indent="0" lvl="0" marL="0" rtl="0" algn="ctr">
              <a:spcBef>
                <a:spcPts val="0"/>
              </a:spcBef>
              <a:spcAft>
                <a:spcPts val="0"/>
              </a:spcAft>
              <a:buNone/>
            </a:pPr>
            <a:r>
              <a:t/>
            </a:r>
            <a:endParaRPr b="1"/>
          </a:p>
          <a:p>
            <a:pPr indent="0" lvl="0" marL="0" rtl="0" algn="ctr">
              <a:spcBef>
                <a:spcPts val="0"/>
              </a:spcBef>
              <a:spcAft>
                <a:spcPts val="0"/>
              </a:spcAft>
              <a:buNone/>
            </a:pPr>
            <a:r>
              <a:rPr b="1" lang="en"/>
              <a:t>Why is its influence seemingly non-additive?</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7"/>
          <p:cNvSpPr txBox="1"/>
          <p:nvPr>
            <p:ph type="title"/>
          </p:nvPr>
        </p:nvSpPr>
        <p:spPr>
          <a:xfrm>
            <a:off x="311700" y="-442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Proposed mechanism of </a:t>
            </a:r>
            <a:r>
              <a:rPr b="1" lang="en" sz="1800"/>
              <a:t>sea ice loss impact on </a:t>
            </a:r>
            <a:r>
              <a:rPr b="1" lang="en" sz="1800"/>
              <a:t>zonal-mean climate </a:t>
            </a:r>
            <a:endParaRPr b="1" sz="1800"/>
          </a:p>
          <a:p>
            <a:pPr indent="0" lvl="0" marL="0" rtl="0" algn="ctr">
              <a:spcBef>
                <a:spcPts val="0"/>
              </a:spcBef>
              <a:spcAft>
                <a:spcPts val="0"/>
              </a:spcAft>
              <a:buNone/>
            </a:pPr>
            <a:r>
              <a:t/>
            </a:r>
            <a:endParaRPr b="1" sz="1800"/>
          </a:p>
        </p:txBody>
      </p:sp>
      <p:sp>
        <p:nvSpPr>
          <p:cNvPr id="196" name="Google Shape;196;p27"/>
          <p:cNvSpPr txBox="1"/>
          <p:nvPr>
            <p:ph idx="1" type="body"/>
          </p:nvPr>
        </p:nvSpPr>
        <p:spPr>
          <a:xfrm>
            <a:off x="89600" y="466675"/>
            <a:ext cx="9054300" cy="42471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chemeClr val="dk1"/>
                </a:solidFill>
              </a:rPr>
              <a:t>R</a:t>
            </a:r>
            <a:r>
              <a:rPr b="1" lang="en">
                <a:solidFill>
                  <a:schemeClr val="dk1"/>
                </a:solidFill>
              </a:rPr>
              <a:t>egional or pan-Arctic </a:t>
            </a:r>
            <a:r>
              <a:rPr b="1" lang="en">
                <a:solidFill>
                  <a:srgbClr val="000000"/>
                </a:solidFill>
              </a:rPr>
              <a:t>Sea ice loss</a:t>
            </a:r>
            <a:r>
              <a:rPr lang="en">
                <a:solidFill>
                  <a:srgbClr val="000000"/>
                </a:solidFill>
              </a:rPr>
              <a:t>...</a:t>
            </a:r>
            <a:r>
              <a:rPr lang="en">
                <a:solidFill>
                  <a:srgbClr val="000000"/>
                </a:solidFill>
              </a:rPr>
              <a:t>. </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 warms the atmospheric boundary layer in the Arctic,...</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 leading to a r</a:t>
            </a:r>
            <a:r>
              <a:rPr lang="en">
                <a:solidFill>
                  <a:srgbClr val="000000"/>
                </a:solidFill>
              </a:rPr>
              <a:t>eduction of near-surface baroclinicity at the polar front. </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This drives an anomalous </a:t>
            </a:r>
            <a:r>
              <a:rPr lang="en">
                <a:solidFill>
                  <a:schemeClr val="dk1"/>
                </a:solidFill>
              </a:rPr>
              <a:t>polar cell,...</a:t>
            </a:r>
            <a:r>
              <a:rPr lang="en">
                <a:solidFill>
                  <a:srgbClr val="000000"/>
                </a:solidFill>
              </a:rPr>
              <a:t> </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 which </a:t>
            </a:r>
            <a:r>
              <a:rPr lang="en">
                <a:solidFill>
                  <a:srgbClr val="000000"/>
                </a:solidFill>
              </a:rPr>
              <a:t>enhances subsidence over the Arctic,….</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 leading to adiabatic warming of the tropospheric column,….</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This weakens the tropospheric meridional temperature gradient.</a:t>
            </a:r>
            <a:endParaRPr>
              <a:solidFill>
                <a:srgbClr val="000000"/>
              </a:solidFill>
            </a:endParaRPr>
          </a:p>
          <a:p>
            <a:pPr indent="0" lvl="0" marL="457200" rtl="0" algn="ctr">
              <a:spcBef>
                <a:spcPts val="1600"/>
              </a:spcBef>
              <a:spcAft>
                <a:spcPts val="0"/>
              </a:spcAft>
              <a:buNone/>
            </a:pPr>
            <a:r>
              <a:rPr b="1" lang="en">
                <a:solidFill>
                  <a:srgbClr val="000000"/>
                </a:solidFill>
              </a:rPr>
              <a:t>=&gt; zonal-mean tropospheric subpolar jet weakens.</a:t>
            </a:r>
            <a:endParaRPr b="1">
              <a:solidFill>
                <a:srgbClr val="000000"/>
              </a:solidFill>
            </a:endParaRPr>
          </a:p>
          <a:p>
            <a:pPr indent="0" lvl="0" marL="0" rtl="0" algn="ctr">
              <a:spcBef>
                <a:spcPts val="1600"/>
              </a:spcBef>
              <a:spcAft>
                <a:spcPts val="0"/>
              </a:spcAft>
              <a:buNone/>
            </a:pPr>
            <a:r>
              <a:rPr lang="en" u="sng">
                <a:solidFill>
                  <a:schemeClr val="dk1"/>
                </a:solidFill>
              </a:rPr>
              <a:t>T</a:t>
            </a:r>
            <a:r>
              <a:rPr lang="en" u="sng">
                <a:solidFill>
                  <a:schemeClr val="dk1"/>
                </a:solidFill>
              </a:rPr>
              <a:t>his mechanism is expected to be found in all experiments, </a:t>
            </a:r>
            <a:endParaRPr u="sng">
              <a:solidFill>
                <a:schemeClr val="dk1"/>
              </a:solidFill>
            </a:endParaRPr>
          </a:p>
          <a:p>
            <a:pPr indent="0" lvl="0" marL="0" rtl="0" algn="ctr">
              <a:spcBef>
                <a:spcPts val="1600"/>
              </a:spcBef>
              <a:spcAft>
                <a:spcPts val="0"/>
              </a:spcAft>
              <a:buNone/>
            </a:pPr>
            <a:r>
              <a:rPr lang="en" u="sng">
                <a:solidFill>
                  <a:schemeClr val="dk1"/>
                </a:solidFill>
              </a:rPr>
              <a:t>However, </a:t>
            </a:r>
            <a:r>
              <a:rPr lang="en" u="sng">
                <a:solidFill>
                  <a:srgbClr val="000000"/>
                </a:solidFill>
              </a:rPr>
              <a:t>s</a:t>
            </a:r>
            <a:r>
              <a:rPr lang="en" u="sng">
                <a:solidFill>
                  <a:srgbClr val="000000"/>
                </a:solidFill>
              </a:rPr>
              <a:t>tationary waves activity in Winter or preceding Fall will also be playing a role</a:t>
            </a:r>
            <a:endParaRPr u="sng">
              <a:solidFill>
                <a:srgbClr val="000000"/>
              </a:solidFill>
            </a:endParaRPr>
          </a:p>
          <a:p>
            <a:pPr indent="0" lvl="0" marL="0" rtl="0" algn="ctr">
              <a:spcBef>
                <a:spcPts val="1600"/>
              </a:spcBef>
              <a:spcAft>
                <a:spcPts val="1600"/>
              </a:spcAft>
              <a:buNone/>
            </a:pPr>
            <a:r>
              <a:t/>
            </a:r>
            <a:endParaRPr>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8"/>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Pathway between sea ice loss between tropospheric jet weakening</a:t>
            </a:r>
            <a:endParaRPr b="1" sz="1800"/>
          </a:p>
        </p:txBody>
      </p:sp>
      <p:sp>
        <p:nvSpPr>
          <p:cNvPr id="202" name="Google Shape;202;p28"/>
          <p:cNvSpPr txBox="1"/>
          <p:nvPr/>
        </p:nvSpPr>
        <p:spPr>
          <a:xfrm>
            <a:off x="159300" y="2961575"/>
            <a:ext cx="2881800" cy="96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(3) </a:t>
            </a:r>
            <a:r>
              <a:rPr i="1" lang="en"/>
              <a:t>Stronger polar cell leads to weaker tropospheric subpolar jet </a:t>
            </a:r>
            <a:endParaRPr i="1"/>
          </a:p>
          <a:p>
            <a:pPr indent="0" lvl="0" marL="0" rtl="0" algn="ctr">
              <a:spcBef>
                <a:spcPts val="0"/>
              </a:spcBef>
              <a:spcAft>
                <a:spcPts val="0"/>
              </a:spcAft>
              <a:buNone/>
            </a:pPr>
            <a:r>
              <a:rPr lang="en"/>
              <a:t>(increased adiabatic warming)</a:t>
            </a:r>
            <a:endParaRPr/>
          </a:p>
        </p:txBody>
      </p:sp>
      <p:sp>
        <p:nvSpPr>
          <p:cNvPr id="203" name="Google Shape;203;p28"/>
          <p:cNvSpPr txBox="1"/>
          <p:nvPr/>
        </p:nvSpPr>
        <p:spPr>
          <a:xfrm>
            <a:off x="3312175" y="2885375"/>
            <a:ext cx="2743200" cy="96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(2) </a:t>
            </a:r>
            <a:r>
              <a:rPr i="1" lang="en"/>
              <a:t>Weaker baroclinic wave activity leads to a s</a:t>
            </a:r>
            <a:r>
              <a:rPr i="1" lang="en"/>
              <a:t>tronger polar cell at subpolar front</a:t>
            </a:r>
            <a:endParaRPr i="1"/>
          </a:p>
          <a:p>
            <a:pPr indent="0" lvl="0" marL="0" rtl="0" algn="ctr">
              <a:spcBef>
                <a:spcPts val="0"/>
              </a:spcBef>
              <a:spcAft>
                <a:spcPts val="0"/>
              </a:spcAft>
              <a:buNone/>
            </a:pPr>
            <a:r>
              <a:rPr lang="en"/>
              <a:t>(reduced upward wave activity)</a:t>
            </a:r>
            <a:endParaRPr/>
          </a:p>
        </p:txBody>
      </p:sp>
      <p:sp>
        <p:nvSpPr>
          <p:cNvPr id="204" name="Google Shape;204;p28"/>
          <p:cNvSpPr txBox="1"/>
          <p:nvPr/>
        </p:nvSpPr>
        <p:spPr>
          <a:xfrm>
            <a:off x="6026700" y="2885375"/>
            <a:ext cx="2881800" cy="96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(1)</a:t>
            </a:r>
            <a:r>
              <a:rPr i="1" lang="en"/>
              <a:t> Near-surface Arctic warming weakens baroclinic wave activity at subpolar front</a:t>
            </a:r>
            <a:endParaRPr i="1"/>
          </a:p>
          <a:p>
            <a:pPr indent="0" lvl="0" marL="0" rtl="0" algn="ctr">
              <a:spcBef>
                <a:spcPts val="0"/>
              </a:spcBef>
              <a:spcAft>
                <a:spcPts val="0"/>
              </a:spcAft>
              <a:buNone/>
            </a:pPr>
            <a:r>
              <a:rPr lang="en"/>
              <a:t>(reduced baroclinicity)</a:t>
            </a:r>
            <a:endParaRPr/>
          </a:p>
        </p:txBody>
      </p:sp>
      <p:sp>
        <p:nvSpPr>
          <p:cNvPr id="205" name="Google Shape;205;p28"/>
          <p:cNvSpPr txBox="1"/>
          <p:nvPr/>
        </p:nvSpPr>
        <p:spPr>
          <a:xfrm>
            <a:off x="501800" y="3835225"/>
            <a:ext cx="5097600" cy="62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FF0000"/>
                </a:solidFill>
              </a:rPr>
              <a:t>Subpolar jet weakening and polar cell strengthening can be related to upward wave activity from surface</a:t>
            </a:r>
            <a:endParaRPr b="1" sz="1800">
              <a:solidFill>
                <a:srgbClr val="FF0000"/>
              </a:solidFill>
            </a:endParaRPr>
          </a:p>
        </p:txBody>
      </p:sp>
      <p:sp>
        <p:nvSpPr>
          <p:cNvPr id="206" name="Google Shape;206;p28"/>
          <p:cNvSpPr txBox="1"/>
          <p:nvPr/>
        </p:nvSpPr>
        <p:spPr>
          <a:xfrm>
            <a:off x="6026000" y="3853175"/>
            <a:ext cx="3000000" cy="30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FF0000"/>
                </a:solidFill>
              </a:rPr>
              <a:t>Upward wave activity is only qualitatively related to the near-surface baroclinicity    </a:t>
            </a:r>
            <a:endParaRPr b="1" sz="1800">
              <a:solidFill>
                <a:srgbClr val="FF0000"/>
              </a:solidFill>
            </a:endParaRPr>
          </a:p>
        </p:txBody>
      </p:sp>
      <p:sp>
        <p:nvSpPr>
          <p:cNvPr id="207" name="Google Shape;207;p28"/>
          <p:cNvSpPr txBox="1"/>
          <p:nvPr/>
        </p:nvSpPr>
        <p:spPr>
          <a:xfrm>
            <a:off x="304800" y="2514600"/>
            <a:ext cx="8578500" cy="45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1100">
                <a:solidFill>
                  <a:schemeClr val="dk1"/>
                </a:solidFill>
              </a:rPr>
              <a:t>Pan </a:t>
            </a:r>
            <a:r>
              <a:rPr lang="en" sz="1100">
                <a:solidFill>
                  <a:schemeClr val="dk1"/>
                </a:solidFill>
              </a:rPr>
              <a:t>Arctic (diamond), Central Arctic (cross),  </a:t>
            </a:r>
            <a:r>
              <a:rPr lang="en" sz="1100">
                <a:solidFill>
                  <a:srgbClr val="0000FF"/>
                </a:solidFill>
              </a:rPr>
              <a:t>Okhotsk</a:t>
            </a:r>
            <a:r>
              <a:rPr lang="en" sz="1100">
                <a:solidFill>
                  <a:srgbClr val="9900FF"/>
                </a:solidFill>
              </a:rPr>
              <a:t>,</a:t>
            </a:r>
            <a:r>
              <a:rPr lang="en" sz="1100">
                <a:solidFill>
                  <a:srgbClr val="BF9000"/>
                </a:solidFill>
              </a:rPr>
              <a:t> Bering-Chukchi</a:t>
            </a:r>
            <a:r>
              <a:rPr lang="en" sz="1100">
                <a:solidFill>
                  <a:schemeClr val="dk1"/>
                </a:solidFill>
              </a:rPr>
              <a:t>, </a:t>
            </a:r>
            <a:r>
              <a:rPr lang="en" sz="1100">
                <a:solidFill>
                  <a:srgbClr val="38761D"/>
                </a:solidFill>
              </a:rPr>
              <a:t>Beaufort-East Siberian-Laptev</a:t>
            </a:r>
            <a:r>
              <a:rPr lang="en" sz="1100">
                <a:solidFill>
                  <a:schemeClr val="dk1"/>
                </a:solidFill>
              </a:rPr>
              <a:t>, </a:t>
            </a:r>
            <a:r>
              <a:rPr lang="en" sz="1100">
                <a:solidFill>
                  <a:srgbClr val="9900FF"/>
                </a:solidFill>
              </a:rPr>
              <a:t>Hudson-Baffin</a:t>
            </a:r>
            <a:r>
              <a:rPr lang="en" sz="1100">
                <a:solidFill>
                  <a:schemeClr val="dk1"/>
                </a:solidFill>
              </a:rPr>
              <a:t>, </a:t>
            </a:r>
            <a:r>
              <a:rPr lang="en" sz="1100">
                <a:solidFill>
                  <a:srgbClr val="00FFFF"/>
                </a:solidFill>
              </a:rPr>
              <a:t>Irminger-Nordic Seas</a:t>
            </a:r>
            <a:r>
              <a:rPr lang="en" sz="1100">
                <a:solidFill>
                  <a:schemeClr val="dk1"/>
                </a:solidFill>
              </a:rPr>
              <a:t>, </a:t>
            </a:r>
            <a:r>
              <a:rPr lang="en" sz="1100">
                <a:solidFill>
                  <a:srgbClr val="FF0000"/>
                </a:solidFill>
              </a:rPr>
              <a:t>Barents-Kara</a:t>
            </a:r>
            <a:endParaRPr sz="1100">
              <a:solidFill>
                <a:srgbClr val="FF0000"/>
              </a:solidFill>
            </a:endParaRPr>
          </a:p>
        </p:txBody>
      </p:sp>
      <p:sp>
        <p:nvSpPr>
          <p:cNvPr id="208" name="Google Shape;208;p28"/>
          <p:cNvSpPr txBox="1"/>
          <p:nvPr/>
        </p:nvSpPr>
        <p:spPr>
          <a:xfrm>
            <a:off x="1397875" y="1738400"/>
            <a:ext cx="286800" cy="1971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09" name="Google Shape;209;p28"/>
          <p:cNvPicPr preferRelativeResize="0"/>
          <p:nvPr/>
        </p:nvPicPr>
        <p:blipFill>
          <a:blip r:embed="rId3">
            <a:alphaModFix/>
          </a:blip>
          <a:stretch>
            <a:fillRect/>
          </a:stretch>
        </p:blipFill>
        <p:spPr>
          <a:xfrm>
            <a:off x="248875" y="323100"/>
            <a:ext cx="2743200" cy="2056372"/>
          </a:xfrm>
          <a:prstGeom prst="rect">
            <a:avLst/>
          </a:prstGeom>
          <a:noFill/>
          <a:ln>
            <a:noFill/>
          </a:ln>
        </p:spPr>
      </p:pic>
      <p:pic>
        <p:nvPicPr>
          <p:cNvPr id="210" name="Google Shape;210;p28"/>
          <p:cNvPicPr preferRelativeResize="0"/>
          <p:nvPr/>
        </p:nvPicPr>
        <p:blipFill>
          <a:blip r:embed="rId4">
            <a:alphaModFix/>
          </a:blip>
          <a:stretch>
            <a:fillRect/>
          </a:stretch>
        </p:blipFill>
        <p:spPr>
          <a:xfrm>
            <a:off x="2958450" y="320625"/>
            <a:ext cx="2743200" cy="2056372"/>
          </a:xfrm>
          <a:prstGeom prst="rect">
            <a:avLst/>
          </a:prstGeom>
          <a:noFill/>
          <a:ln>
            <a:noFill/>
          </a:ln>
        </p:spPr>
      </p:pic>
      <p:pic>
        <p:nvPicPr>
          <p:cNvPr id="211" name="Google Shape;211;p28"/>
          <p:cNvPicPr preferRelativeResize="0"/>
          <p:nvPr/>
        </p:nvPicPr>
        <p:blipFill>
          <a:blip r:embed="rId5">
            <a:alphaModFix/>
          </a:blip>
          <a:stretch>
            <a:fillRect/>
          </a:stretch>
        </p:blipFill>
        <p:spPr>
          <a:xfrm>
            <a:off x="6293925" y="380500"/>
            <a:ext cx="2743200" cy="2056372"/>
          </a:xfrm>
          <a:prstGeom prst="rect">
            <a:avLst/>
          </a:prstGeom>
          <a:noFill/>
          <a:ln>
            <a:noFill/>
          </a:ln>
        </p:spPr>
      </p:pic>
      <p:sp>
        <p:nvSpPr>
          <p:cNvPr id="212" name="Google Shape;212;p28"/>
          <p:cNvSpPr txBox="1"/>
          <p:nvPr/>
        </p:nvSpPr>
        <p:spPr>
          <a:xfrm rot="-5400000">
            <a:off x="-1640150" y="1272300"/>
            <a:ext cx="3853200" cy="19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800"/>
              <a:t>Mean zonal wind </a:t>
            </a:r>
            <a:r>
              <a:rPr lang="en" sz="800"/>
              <a:t>[m s-1]</a:t>
            </a:r>
            <a:endParaRPr sz="800"/>
          </a:p>
        </p:txBody>
      </p:sp>
      <p:sp>
        <p:nvSpPr>
          <p:cNvPr id="213" name="Google Shape;213;p28"/>
          <p:cNvSpPr txBox="1"/>
          <p:nvPr/>
        </p:nvSpPr>
        <p:spPr>
          <a:xfrm rot="-5400000">
            <a:off x="1061625" y="1343050"/>
            <a:ext cx="3853200" cy="19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800"/>
              <a:t>Mean overturning mass flux [10^9 kg s-1]</a:t>
            </a:r>
            <a:endParaRPr sz="800"/>
          </a:p>
        </p:txBody>
      </p:sp>
      <p:sp>
        <p:nvSpPr>
          <p:cNvPr id="214" name="Google Shape;214;p28"/>
          <p:cNvSpPr txBox="1"/>
          <p:nvPr/>
        </p:nvSpPr>
        <p:spPr>
          <a:xfrm>
            <a:off x="-386175" y="2257450"/>
            <a:ext cx="3853200" cy="19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800"/>
              <a:t>Mean overturning mass flux [10^9 kg s-1]</a:t>
            </a:r>
            <a:endParaRPr sz="800"/>
          </a:p>
        </p:txBody>
      </p:sp>
      <p:sp>
        <p:nvSpPr>
          <p:cNvPr id="215" name="Google Shape;215;p28"/>
          <p:cNvSpPr txBox="1"/>
          <p:nvPr/>
        </p:nvSpPr>
        <p:spPr>
          <a:xfrm>
            <a:off x="2357025" y="2257450"/>
            <a:ext cx="3853200" cy="19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800"/>
              <a:t>Mean upward wave activity [</a:t>
            </a:r>
            <a:r>
              <a:rPr lang="en" sz="800"/>
              <a:t>s-1]</a:t>
            </a:r>
            <a:endParaRPr sz="800"/>
          </a:p>
        </p:txBody>
      </p:sp>
      <p:sp>
        <p:nvSpPr>
          <p:cNvPr id="216" name="Google Shape;216;p28"/>
          <p:cNvSpPr txBox="1"/>
          <p:nvPr/>
        </p:nvSpPr>
        <p:spPr>
          <a:xfrm rot="-5400000">
            <a:off x="4262025" y="1266850"/>
            <a:ext cx="3853200" cy="19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800"/>
              <a:t>Mean upward wave activity [s-1]</a:t>
            </a:r>
            <a:endParaRPr sz="800"/>
          </a:p>
        </p:txBody>
      </p:sp>
      <p:sp>
        <p:nvSpPr>
          <p:cNvPr id="217" name="Google Shape;217;p28"/>
          <p:cNvSpPr txBox="1"/>
          <p:nvPr/>
        </p:nvSpPr>
        <p:spPr>
          <a:xfrm>
            <a:off x="5599400" y="2284100"/>
            <a:ext cx="3853200" cy="19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800"/>
              <a:t>Mean near-surface temperature</a:t>
            </a:r>
            <a:r>
              <a:rPr lang="en" sz="800"/>
              <a:t> [K]</a:t>
            </a:r>
            <a:endParaRPr sz="800"/>
          </a:p>
        </p:txBody>
      </p:sp>
      <p:sp>
        <p:nvSpPr>
          <p:cNvPr id="218" name="Google Shape;218;p28"/>
          <p:cNvSpPr/>
          <p:nvPr/>
        </p:nvSpPr>
        <p:spPr>
          <a:xfrm>
            <a:off x="6419600" y="458200"/>
            <a:ext cx="1269300" cy="1203900"/>
          </a:xfrm>
          <a:prstGeom prst="ellipse">
            <a:avLst/>
          </a:prstGeom>
          <a:noFill/>
          <a:ln cap="flat" cmpd="sng" w="9525">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28"/>
          <p:cNvSpPr/>
          <p:nvPr/>
        </p:nvSpPr>
        <p:spPr>
          <a:xfrm>
            <a:off x="8245425" y="1873000"/>
            <a:ext cx="662700" cy="627300"/>
          </a:xfrm>
          <a:prstGeom prst="ellipse">
            <a:avLst/>
          </a:prstGeom>
          <a:no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9"/>
          <p:cNvSpPr txBox="1"/>
          <p:nvPr/>
        </p:nvSpPr>
        <p:spPr>
          <a:xfrm>
            <a:off x="76200" y="3212350"/>
            <a:ext cx="8709900" cy="1908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b="1" lang="en"/>
              <a:t>In natural variability, stationary and transient eddy activity changes cancel one another.</a:t>
            </a:r>
            <a:r>
              <a:rPr lang="en"/>
              <a:t>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b="1" lang="en"/>
              <a:t>This cancellation holds when comparing the ensemble-mean of the regional experiments</a:t>
            </a:r>
            <a:r>
              <a:rPr lang="en"/>
              <a:t> </a:t>
            </a:r>
            <a:endParaRPr/>
          </a:p>
          <a:p>
            <a:pPr indent="0" lvl="0" marL="914400" rtl="0" algn="l">
              <a:spcBef>
                <a:spcPts val="0"/>
              </a:spcBef>
              <a:spcAft>
                <a:spcPts val="0"/>
              </a:spcAft>
              <a:buNone/>
            </a:pPr>
            <a:r>
              <a:rPr lang="en"/>
              <a:t>=&gt; cancellation of wave activity, lack of strong response in subpolar jet or polar cell strength</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b="1" lang="en"/>
              <a:t>In the pan-Arctic experiment, however, the decrease in transient eddy activity is not compensated by a 1-to-1 increase in stationary wave activity </a:t>
            </a:r>
            <a:r>
              <a:rPr lang="en"/>
              <a:t> </a:t>
            </a:r>
            <a:endParaRPr/>
          </a:p>
          <a:p>
            <a:pPr indent="0" lvl="0" marL="457200" rtl="0" algn="l">
              <a:spcBef>
                <a:spcPts val="0"/>
              </a:spcBef>
              <a:spcAft>
                <a:spcPts val="0"/>
              </a:spcAft>
              <a:buNone/>
            </a:pPr>
            <a:r>
              <a:rPr lang="en"/>
              <a:t>	=&gt; strong decrease in wave activity strengthens </a:t>
            </a:r>
            <a:r>
              <a:rPr lang="en">
                <a:solidFill>
                  <a:schemeClr val="dk1"/>
                </a:solidFill>
              </a:rPr>
              <a:t>polar cell and </a:t>
            </a:r>
            <a:r>
              <a:rPr lang="en"/>
              <a:t>weakens </a:t>
            </a:r>
            <a:r>
              <a:rPr lang="en">
                <a:solidFill>
                  <a:schemeClr val="dk1"/>
                </a:solidFill>
              </a:rPr>
              <a:t>subpolar jet.</a:t>
            </a:r>
            <a:endParaRPr/>
          </a:p>
        </p:txBody>
      </p:sp>
      <p:sp>
        <p:nvSpPr>
          <p:cNvPr id="225" name="Google Shape;225;p29"/>
          <p:cNvSpPr txBox="1"/>
          <p:nvPr>
            <p:ph type="title"/>
          </p:nvPr>
        </p:nvSpPr>
        <p:spPr>
          <a:xfrm>
            <a:off x="6836900" y="978425"/>
            <a:ext cx="1690500" cy="1252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 </a:t>
            </a:r>
            <a:r>
              <a:rPr b="1" lang="en" sz="1800"/>
              <a:t>except in the pan-Arctic experiment</a:t>
            </a:r>
            <a:endParaRPr b="1" sz="1800"/>
          </a:p>
        </p:txBody>
      </p:sp>
      <p:pic>
        <p:nvPicPr>
          <p:cNvPr id="226" name="Google Shape;226;p29"/>
          <p:cNvPicPr preferRelativeResize="0"/>
          <p:nvPr/>
        </p:nvPicPr>
        <p:blipFill>
          <a:blip r:embed="rId3">
            <a:alphaModFix/>
          </a:blip>
          <a:stretch>
            <a:fillRect/>
          </a:stretch>
        </p:blipFill>
        <p:spPr>
          <a:xfrm>
            <a:off x="3484100" y="597425"/>
            <a:ext cx="2926080" cy="2184806"/>
          </a:xfrm>
          <a:prstGeom prst="rect">
            <a:avLst/>
          </a:prstGeom>
          <a:noFill/>
          <a:ln>
            <a:noFill/>
          </a:ln>
        </p:spPr>
      </p:pic>
      <p:pic>
        <p:nvPicPr>
          <p:cNvPr id="227" name="Google Shape;227;p29"/>
          <p:cNvPicPr preferRelativeResize="0"/>
          <p:nvPr/>
        </p:nvPicPr>
        <p:blipFill>
          <a:blip r:embed="rId4">
            <a:alphaModFix/>
          </a:blip>
          <a:stretch>
            <a:fillRect/>
          </a:stretch>
        </p:blipFill>
        <p:spPr>
          <a:xfrm>
            <a:off x="501750" y="594360"/>
            <a:ext cx="2926080" cy="2204314"/>
          </a:xfrm>
          <a:prstGeom prst="rect">
            <a:avLst/>
          </a:prstGeom>
          <a:noFill/>
          <a:ln>
            <a:noFill/>
          </a:ln>
        </p:spPr>
      </p:pic>
      <p:sp>
        <p:nvSpPr>
          <p:cNvPr id="228" name="Google Shape;228;p29"/>
          <p:cNvSpPr/>
          <p:nvPr/>
        </p:nvSpPr>
        <p:spPr>
          <a:xfrm>
            <a:off x="3614050" y="2214075"/>
            <a:ext cx="1058700" cy="572700"/>
          </a:xfrm>
          <a:prstGeom prst="ellipse">
            <a:avLst/>
          </a:prstGeom>
          <a:no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29"/>
          <p:cNvSpPr txBox="1"/>
          <p:nvPr>
            <p:ph type="title"/>
          </p:nvPr>
        </p:nvSpPr>
        <p:spPr>
          <a:xfrm>
            <a:off x="0" y="64025"/>
            <a:ext cx="924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Stationary and transient waves changes generally cancel each other …..</a:t>
            </a:r>
            <a:endParaRPr b="1" sz="1800"/>
          </a:p>
        </p:txBody>
      </p:sp>
      <p:sp>
        <p:nvSpPr>
          <p:cNvPr id="230" name="Google Shape;230;p29"/>
          <p:cNvSpPr txBox="1"/>
          <p:nvPr/>
        </p:nvSpPr>
        <p:spPr>
          <a:xfrm>
            <a:off x="1135575" y="521208"/>
            <a:ext cx="4609200" cy="3339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Transient vs. Stationary EPFz </a:t>
            </a:r>
            <a:endParaRPr/>
          </a:p>
        </p:txBody>
      </p:sp>
      <p:sp>
        <p:nvSpPr>
          <p:cNvPr id="231" name="Google Shape;231;p29"/>
          <p:cNvSpPr/>
          <p:nvPr/>
        </p:nvSpPr>
        <p:spPr>
          <a:xfrm rot="2317493">
            <a:off x="368232" y="1362082"/>
            <a:ext cx="3536259" cy="987830"/>
          </a:xfrm>
          <a:prstGeom prst="ellipse">
            <a:avLst/>
          </a:prstGeom>
          <a:noFill/>
          <a:ln cap="flat" cmpd="sng" w="9525">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29"/>
          <p:cNvSpPr/>
          <p:nvPr/>
        </p:nvSpPr>
        <p:spPr>
          <a:xfrm rot="2317493">
            <a:off x="3340032" y="1209682"/>
            <a:ext cx="3536259" cy="987830"/>
          </a:xfrm>
          <a:prstGeom prst="ellipse">
            <a:avLst/>
          </a:prstGeom>
          <a:noFill/>
          <a:ln cap="flat" cmpd="sng" w="9525">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29"/>
          <p:cNvSpPr txBox="1"/>
          <p:nvPr/>
        </p:nvSpPr>
        <p:spPr>
          <a:xfrm>
            <a:off x="304800" y="2743200"/>
            <a:ext cx="8578500" cy="45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1100">
                <a:solidFill>
                  <a:schemeClr val="dk1"/>
                </a:solidFill>
              </a:rPr>
              <a:t>Pan Arctic (diamond), Central Arctic (cross),  </a:t>
            </a:r>
            <a:r>
              <a:rPr lang="en" sz="1100">
                <a:solidFill>
                  <a:srgbClr val="0000FF"/>
                </a:solidFill>
              </a:rPr>
              <a:t>Okhotsk</a:t>
            </a:r>
            <a:r>
              <a:rPr lang="en" sz="1100">
                <a:solidFill>
                  <a:srgbClr val="9900FF"/>
                </a:solidFill>
              </a:rPr>
              <a:t>,</a:t>
            </a:r>
            <a:r>
              <a:rPr lang="en" sz="1100">
                <a:solidFill>
                  <a:srgbClr val="BF9000"/>
                </a:solidFill>
              </a:rPr>
              <a:t> Bering-Chukchi</a:t>
            </a:r>
            <a:r>
              <a:rPr lang="en" sz="1100">
                <a:solidFill>
                  <a:schemeClr val="dk1"/>
                </a:solidFill>
              </a:rPr>
              <a:t>, </a:t>
            </a:r>
            <a:r>
              <a:rPr lang="en" sz="1100">
                <a:solidFill>
                  <a:srgbClr val="38761D"/>
                </a:solidFill>
              </a:rPr>
              <a:t>Beaufort-East Siberian-Laptev</a:t>
            </a:r>
            <a:r>
              <a:rPr lang="en" sz="1100">
                <a:solidFill>
                  <a:schemeClr val="dk1"/>
                </a:solidFill>
              </a:rPr>
              <a:t>, </a:t>
            </a:r>
            <a:r>
              <a:rPr lang="en" sz="1100">
                <a:solidFill>
                  <a:srgbClr val="9900FF"/>
                </a:solidFill>
              </a:rPr>
              <a:t>Hudson-Baffin</a:t>
            </a:r>
            <a:r>
              <a:rPr lang="en" sz="1100">
                <a:solidFill>
                  <a:schemeClr val="dk1"/>
                </a:solidFill>
              </a:rPr>
              <a:t>, </a:t>
            </a:r>
            <a:r>
              <a:rPr lang="en" sz="1100">
                <a:solidFill>
                  <a:srgbClr val="00FFFF"/>
                </a:solidFill>
              </a:rPr>
              <a:t>Irminger-Nordic Seas</a:t>
            </a:r>
            <a:r>
              <a:rPr lang="en" sz="1100">
                <a:solidFill>
                  <a:schemeClr val="dk1"/>
                </a:solidFill>
              </a:rPr>
              <a:t>, </a:t>
            </a:r>
            <a:r>
              <a:rPr lang="en" sz="1100">
                <a:solidFill>
                  <a:srgbClr val="FF0000"/>
                </a:solidFill>
              </a:rPr>
              <a:t>Barents-Kara</a:t>
            </a:r>
            <a:endParaRPr sz="110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0"/>
          <p:cNvSpPr txBox="1"/>
          <p:nvPr>
            <p:ph type="title"/>
          </p:nvPr>
        </p:nvSpPr>
        <p:spPr>
          <a:xfrm>
            <a:off x="5403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Cartoon</a:t>
            </a:r>
            <a:endParaRPr b="1" sz="1800"/>
          </a:p>
        </p:txBody>
      </p:sp>
      <p:sp>
        <p:nvSpPr>
          <p:cNvPr id="239" name="Google Shape;239;p30"/>
          <p:cNvSpPr txBox="1"/>
          <p:nvPr/>
        </p:nvSpPr>
        <p:spPr>
          <a:xfrm>
            <a:off x="3337275" y="582725"/>
            <a:ext cx="30468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Sea ice loss</a:t>
            </a:r>
            <a:endParaRPr b="1" sz="1800"/>
          </a:p>
        </p:txBody>
      </p:sp>
      <p:sp>
        <p:nvSpPr>
          <p:cNvPr id="240" name="Google Shape;240;p30"/>
          <p:cNvSpPr txBox="1"/>
          <p:nvPr/>
        </p:nvSpPr>
        <p:spPr>
          <a:xfrm>
            <a:off x="5201375" y="1505950"/>
            <a:ext cx="30468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Arctic boundary layer warms</a:t>
            </a:r>
            <a:endParaRPr b="1" sz="1800"/>
          </a:p>
        </p:txBody>
      </p:sp>
      <p:sp>
        <p:nvSpPr>
          <p:cNvPr id="241" name="Google Shape;241;p30"/>
          <p:cNvSpPr txBox="1"/>
          <p:nvPr/>
        </p:nvSpPr>
        <p:spPr>
          <a:xfrm>
            <a:off x="6166500" y="2406200"/>
            <a:ext cx="30468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Near-surface baroclinicity reduced at polar front</a:t>
            </a:r>
            <a:endParaRPr b="1" sz="1800"/>
          </a:p>
        </p:txBody>
      </p:sp>
      <p:sp>
        <p:nvSpPr>
          <p:cNvPr id="242" name="Google Shape;242;p30"/>
          <p:cNvSpPr txBox="1"/>
          <p:nvPr/>
        </p:nvSpPr>
        <p:spPr>
          <a:xfrm>
            <a:off x="5277575" y="3535050"/>
            <a:ext cx="30468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Baroclinic wave activity is weakened at polar front</a:t>
            </a:r>
            <a:endParaRPr b="1" sz="1800"/>
          </a:p>
        </p:txBody>
      </p:sp>
      <p:sp>
        <p:nvSpPr>
          <p:cNvPr id="243" name="Google Shape;243;p30"/>
          <p:cNvSpPr txBox="1"/>
          <p:nvPr/>
        </p:nvSpPr>
        <p:spPr>
          <a:xfrm>
            <a:off x="5139075" y="4080850"/>
            <a:ext cx="41577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b="1" sz="1800"/>
          </a:p>
        </p:txBody>
      </p:sp>
      <p:sp>
        <p:nvSpPr>
          <p:cNvPr id="244" name="Google Shape;244;p30"/>
          <p:cNvSpPr txBox="1"/>
          <p:nvPr/>
        </p:nvSpPr>
        <p:spPr>
          <a:xfrm>
            <a:off x="931275" y="3494050"/>
            <a:ext cx="39072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Increased air subsidence over Arctic </a:t>
            </a:r>
            <a:endParaRPr b="1" sz="1800"/>
          </a:p>
          <a:p>
            <a:pPr indent="0" lvl="0" marL="0" rtl="0" algn="ctr">
              <a:spcBef>
                <a:spcPts val="0"/>
              </a:spcBef>
              <a:spcAft>
                <a:spcPts val="0"/>
              </a:spcAft>
              <a:buNone/>
            </a:pPr>
            <a:r>
              <a:t/>
            </a:r>
            <a:endParaRPr b="1" sz="1800"/>
          </a:p>
        </p:txBody>
      </p:sp>
      <p:sp>
        <p:nvSpPr>
          <p:cNvPr id="245" name="Google Shape;245;p30"/>
          <p:cNvSpPr txBox="1"/>
          <p:nvPr/>
        </p:nvSpPr>
        <p:spPr>
          <a:xfrm>
            <a:off x="69950" y="2489800"/>
            <a:ext cx="39072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Adiabatic warming of troposphere in the Arctic</a:t>
            </a:r>
            <a:endParaRPr b="1" sz="1800"/>
          </a:p>
          <a:p>
            <a:pPr indent="0" lvl="0" marL="0" rtl="0" algn="ctr">
              <a:spcBef>
                <a:spcPts val="0"/>
              </a:spcBef>
              <a:spcAft>
                <a:spcPts val="0"/>
              </a:spcAft>
              <a:buNone/>
            </a:pPr>
            <a:r>
              <a:t/>
            </a:r>
            <a:endParaRPr b="1" sz="1800"/>
          </a:p>
        </p:txBody>
      </p:sp>
      <p:sp>
        <p:nvSpPr>
          <p:cNvPr id="246" name="Google Shape;246;p30"/>
          <p:cNvSpPr txBox="1"/>
          <p:nvPr/>
        </p:nvSpPr>
        <p:spPr>
          <a:xfrm>
            <a:off x="997500" y="1432150"/>
            <a:ext cx="35412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Weakening of tropospheric jet at polar front</a:t>
            </a:r>
            <a:endParaRPr b="1" sz="1800"/>
          </a:p>
        </p:txBody>
      </p:sp>
      <p:sp>
        <p:nvSpPr>
          <p:cNvPr id="247" name="Google Shape;247;p30"/>
          <p:cNvSpPr txBox="1"/>
          <p:nvPr/>
        </p:nvSpPr>
        <p:spPr>
          <a:xfrm>
            <a:off x="2895600" y="4358300"/>
            <a:ext cx="41577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rPr>
              <a:t>Ferrel cell shifts equatorward</a:t>
            </a:r>
            <a:endParaRPr b="1" sz="1800">
              <a:solidFill>
                <a:schemeClr val="dk1"/>
              </a:solidFill>
            </a:endParaRPr>
          </a:p>
          <a:p>
            <a:pPr indent="0" lvl="0" marL="0" rtl="0" algn="ctr">
              <a:spcBef>
                <a:spcPts val="0"/>
              </a:spcBef>
              <a:spcAft>
                <a:spcPts val="0"/>
              </a:spcAft>
              <a:buNone/>
            </a:pPr>
            <a:r>
              <a:rPr b="1" lang="en" sz="1800">
                <a:solidFill>
                  <a:schemeClr val="dk1"/>
                </a:solidFill>
              </a:rPr>
              <a:t>Ferrel and Polar cells strengthen </a:t>
            </a:r>
            <a:endParaRPr b="1" sz="1800">
              <a:solidFill>
                <a:schemeClr val="dk1"/>
              </a:solidFill>
            </a:endParaRPr>
          </a:p>
        </p:txBody>
      </p:sp>
      <p:sp>
        <p:nvSpPr>
          <p:cNvPr id="248" name="Google Shape;248;p30"/>
          <p:cNvSpPr/>
          <p:nvPr/>
        </p:nvSpPr>
        <p:spPr>
          <a:xfrm rot="5402586">
            <a:off x="5801731" y="631978"/>
            <a:ext cx="797700" cy="1029600"/>
          </a:xfrm>
          <a:prstGeom prst="bentArrow">
            <a:avLst>
              <a:gd fmla="val 25000" name="adj1"/>
              <a:gd fmla="val 25000" name="adj2"/>
              <a:gd fmla="val 25000" name="adj3"/>
              <a:gd fmla="val 43750" name="adj4"/>
            </a:avLst>
          </a:prstGeom>
          <a:solidFill>
            <a:srgbClr val="E6B8A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30"/>
          <p:cNvSpPr/>
          <p:nvPr/>
        </p:nvSpPr>
        <p:spPr>
          <a:xfrm rot="5402586">
            <a:off x="8163931" y="1546378"/>
            <a:ext cx="797700" cy="1029600"/>
          </a:xfrm>
          <a:prstGeom prst="bentArrow">
            <a:avLst>
              <a:gd fmla="val 25000" name="adj1"/>
              <a:gd fmla="val 25000" name="adj2"/>
              <a:gd fmla="val 25000" name="adj3"/>
              <a:gd fmla="val 43750" name="adj4"/>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30"/>
          <p:cNvSpPr/>
          <p:nvPr/>
        </p:nvSpPr>
        <p:spPr>
          <a:xfrm rot="-10797414">
            <a:off x="6944725" y="4207076"/>
            <a:ext cx="797700" cy="807300"/>
          </a:xfrm>
          <a:prstGeom prst="bentArrow">
            <a:avLst>
              <a:gd fmla="val 25000" name="adj1"/>
              <a:gd fmla="val 25000" name="adj2"/>
              <a:gd fmla="val 25000" name="adj3"/>
              <a:gd fmla="val 43750" name="adj4"/>
            </a:avLst>
          </a:prstGeom>
          <a:solidFill>
            <a:srgbClr val="FFF2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30"/>
          <p:cNvSpPr/>
          <p:nvPr/>
        </p:nvSpPr>
        <p:spPr>
          <a:xfrm rot="-10797414">
            <a:off x="8240125" y="3216476"/>
            <a:ext cx="797700" cy="807300"/>
          </a:xfrm>
          <a:prstGeom prst="bentArrow">
            <a:avLst>
              <a:gd fmla="val 25000" name="adj1"/>
              <a:gd fmla="val 25000" name="adj2"/>
              <a:gd fmla="val 25000" name="adj3"/>
              <a:gd fmla="val 43750" name="adj4"/>
            </a:avLst>
          </a:prstGeom>
          <a:solidFill>
            <a:srgbClr val="F9CB9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30"/>
          <p:cNvSpPr/>
          <p:nvPr/>
        </p:nvSpPr>
        <p:spPr>
          <a:xfrm rot="2586">
            <a:off x="250531" y="1470165"/>
            <a:ext cx="797700" cy="1029600"/>
          </a:xfrm>
          <a:prstGeom prst="bentArrow">
            <a:avLst>
              <a:gd fmla="val 25000" name="adj1"/>
              <a:gd fmla="val 25000" name="adj2"/>
              <a:gd fmla="val 25000" name="adj3"/>
              <a:gd fmla="val 43750" name="adj4"/>
            </a:avLst>
          </a:prstGeom>
          <a:solidFill>
            <a:srgbClr val="D9D2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30"/>
          <p:cNvSpPr/>
          <p:nvPr/>
        </p:nvSpPr>
        <p:spPr>
          <a:xfrm rot="-5397414">
            <a:off x="250531" y="2917965"/>
            <a:ext cx="797700" cy="1029600"/>
          </a:xfrm>
          <a:prstGeom prst="bentArrow">
            <a:avLst>
              <a:gd fmla="val 25000" name="adj1"/>
              <a:gd fmla="val 25000" name="adj2"/>
              <a:gd fmla="val 25000" name="adj3"/>
              <a:gd fmla="val 43750" name="adj4"/>
            </a:avLst>
          </a:prstGeom>
          <a:solidFill>
            <a:srgbClr val="9FC5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30"/>
          <p:cNvSpPr/>
          <p:nvPr/>
        </p:nvSpPr>
        <p:spPr>
          <a:xfrm rot="-5397414">
            <a:off x="2231731" y="4060965"/>
            <a:ext cx="797700" cy="1029600"/>
          </a:xfrm>
          <a:prstGeom prst="bentArrow">
            <a:avLst>
              <a:gd fmla="val 25000" name="adj1"/>
              <a:gd fmla="val 25000" name="adj2"/>
              <a:gd fmla="val 25000" name="adj3"/>
              <a:gd fmla="val 43750" name="adj4"/>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30"/>
          <p:cNvSpPr/>
          <p:nvPr/>
        </p:nvSpPr>
        <p:spPr>
          <a:xfrm>
            <a:off x="4233900" y="2179350"/>
            <a:ext cx="1491300" cy="1494000"/>
          </a:xfrm>
          <a:prstGeom prst="ellipse">
            <a:avLst/>
          </a:prstGeom>
          <a:solidFill>
            <a:srgbClr val="93C4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30"/>
          <p:cNvSpPr txBox="1"/>
          <p:nvPr/>
        </p:nvSpPr>
        <p:spPr>
          <a:xfrm>
            <a:off x="4229500" y="2589875"/>
            <a:ext cx="1455900" cy="68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Stationary waves</a:t>
            </a:r>
            <a:endParaRPr b="1" sz="1800"/>
          </a:p>
        </p:txBody>
      </p:sp>
      <p:sp>
        <p:nvSpPr>
          <p:cNvPr id="257" name="Google Shape;257;p30"/>
          <p:cNvSpPr/>
          <p:nvPr/>
        </p:nvSpPr>
        <p:spPr>
          <a:xfrm rot="8098929">
            <a:off x="5470910" y="2033946"/>
            <a:ext cx="680732" cy="385232"/>
          </a:xfrm>
          <a:prstGeom prst="rightArrow">
            <a:avLst>
              <a:gd fmla="val 50000" name="adj1"/>
              <a:gd fmla="val 50000" name="adj2"/>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30"/>
          <p:cNvSpPr/>
          <p:nvPr/>
        </p:nvSpPr>
        <p:spPr>
          <a:xfrm rot="5400000">
            <a:off x="4622278" y="3823154"/>
            <a:ext cx="681000" cy="385200"/>
          </a:xfrm>
          <a:prstGeom prst="rightArrow">
            <a:avLst>
              <a:gd fmla="val 50000" name="adj1"/>
              <a:gd fmla="val 50000" name="adj2"/>
            </a:avLst>
          </a:prstGeom>
          <a:solidFill>
            <a:srgbClr val="B6D7A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1"/>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Summary</a:t>
            </a:r>
            <a:endParaRPr b="1" sz="1800"/>
          </a:p>
        </p:txBody>
      </p:sp>
      <p:sp>
        <p:nvSpPr>
          <p:cNvPr id="264" name="Google Shape;264;p31"/>
          <p:cNvSpPr txBox="1"/>
          <p:nvPr>
            <p:ph idx="1" type="body"/>
          </p:nvPr>
        </p:nvSpPr>
        <p:spPr>
          <a:xfrm>
            <a:off x="174100" y="542875"/>
            <a:ext cx="8808600" cy="34164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Char char="●"/>
            </a:pPr>
            <a:r>
              <a:rPr lang="en">
                <a:solidFill>
                  <a:srgbClr val="000000"/>
                </a:solidFill>
              </a:rPr>
              <a:t>We ran 7 regional Arctic sea ice loss experiments, and compared their climate anomalies with the future pan-Arctic sea ice loss experiment) </a:t>
            </a:r>
            <a:endParaRPr>
              <a:solidFill>
                <a:srgbClr val="000000"/>
              </a:solidFill>
            </a:endParaRPr>
          </a:p>
          <a:p>
            <a:pPr indent="0" lvl="0" marL="0" rtl="0" algn="l">
              <a:lnSpc>
                <a:spcPct val="100000"/>
              </a:lnSpc>
              <a:spcBef>
                <a:spcPts val="1600"/>
              </a:spcBef>
              <a:spcAft>
                <a:spcPts val="0"/>
              </a:spcAft>
              <a:buNone/>
            </a:pPr>
            <a:r>
              <a:t/>
            </a:r>
            <a:endParaRPr>
              <a:solidFill>
                <a:srgbClr val="000000"/>
              </a:solidFill>
            </a:endParaRPr>
          </a:p>
          <a:p>
            <a:pPr indent="-342900" lvl="0" marL="457200" rtl="0" algn="l">
              <a:lnSpc>
                <a:spcPct val="100000"/>
              </a:lnSpc>
              <a:spcBef>
                <a:spcPts val="1600"/>
              </a:spcBef>
              <a:spcAft>
                <a:spcPts val="0"/>
              </a:spcAft>
              <a:buClr>
                <a:srgbClr val="000000"/>
              </a:buClr>
              <a:buSzPts val="1800"/>
              <a:buChar char="●"/>
            </a:pPr>
            <a:r>
              <a:rPr lang="en">
                <a:solidFill>
                  <a:srgbClr val="000000"/>
                </a:solidFill>
              </a:rPr>
              <a:t>Zonal-mean tropospheric circulation response to sea ice loss is non-additive:</a:t>
            </a:r>
            <a:endParaRPr>
              <a:solidFill>
                <a:srgbClr val="000000"/>
              </a:solidFill>
            </a:endParaRPr>
          </a:p>
          <a:p>
            <a:pPr indent="-317500" lvl="1" marL="914400" rtl="0" algn="l">
              <a:lnSpc>
                <a:spcPct val="100000"/>
              </a:lnSpc>
              <a:spcBef>
                <a:spcPts val="0"/>
              </a:spcBef>
              <a:spcAft>
                <a:spcPts val="0"/>
              </a:spcAft>
              <a:buClr>
                <a:srgbClr val="000000"/>
              </a:buClr>
              <a:buSzPts val="1400"/>
              <a:buChar char="○"/>
            </a:pPr>
            <a:r>
              <a:rPr lang="en">
                <a:solidFill>
                  <a:srgbClr val="000000"/>
                </a:solidFill>
              </a:rPr>
              <a:t>In regional experiments, stationary wave and baroclinic eddy activity nearly cancel one another, leading to a small response of the zonal-mean climate.</a:t>
            </a:r>
            <a:endParaRPr>
              <a:solidFill>
                <a:srgbClr val="000000"/>
              </a:solidFill>
            </a:endParaRPr>
          </a:p>
          <a:p>
            <a:pPr indent="-317500" lvl="1" marL="914400" rtl="0" algn="l">
              <a:lnSpc>
                <a:spcPct val="100000"/>
              </a:lnSpc>
              <a:spcBef>
                <a:spcPts val="0"/>
              </a:spcBef>
              <a:spcAft>
                <a:spcPts val="0"/>
              </a:spcAft>
              <a:buClr>
                <a:srgbClr val="000000"/>
              </a:buClr>
              <a:buSzPts val="1400"/>
              <a:buChar char="○"/>
            </a:pPr>
            <a:r>
              <a:rPr lang="en">
                <a:solidFill>
                  <a:srgbClr val="000000"/>
                </a:solidFill>
              </a:rPr>
              <a:t>In Pan-Arctic  experiments, </a:t>
            </a:r>
            <a:r>
              <a:rPr lang="en">
                <a:solidFill>
                  <a:schemeClr val="dk1"/>
                </a:solidFill>
              </a:rPr>
              <a:t>baroclinic eddy activity weakens but without compensation from stationary waves, leading to strong weakening of the polar jet and strengthening of the polar cell.</a:t>
            </a:r>
            <a:endParaRPr>
              <a:solidFill>
                <a:schemeClr val="dk1"/>
              </a:solidFill>
            </a:endParaRPr>
          </a:p>
          <a:p>
            <a:pPr indent="0" lvl="0" marL="457200" rtl="0" algn="l">
              <a:lnSpc>
                <a:spcPct val="100000"/>
              </a:lnSpc>
              <a:spcBef>
                <a:spcPts val="1600"/>
              </a:spcBef>
              <a:spcAft>
                <a:spcPts val="0"/>
              </a:spcAft>
              <a:buNone/>
            </a:pPr>
            <a:r>
              <a:t/>
            </a:r>
            <a:endParaRPr>
              <a:solidFill>
                <a:schemeClr val="dk1"/>
              </a:solidFill>
            </a:endParaRPr>
          </a:p>
          <a:p>
            <a:pPr indent="-342900" lvl="0" marL="457200" rtl="0" algn="l">
              <a:lnSpc>
                <a:spcPct val="100000"/>
              </a:lnSpc>
              <a:spcBef>
                <a:spcPts val="1600"/>
              </a:spcBef>
              <a:spcAft>
                <a:spcPts val="0"/>
              </a:spcAft>
              <a:buClr>
                <a:schemeClr val="dk1"/>
              </a:buClr>
              <a:buSzPts val="1800"/>
              <a:buChar char="●"/>
            </a:pPr>
            <a:r>
              <a:rPr lang="en">
                <a:solidFill>
                  <a:srgbClr val="FF0000"/>
                </a:solidFill>
              </a:rPr>
              <a:t>What controls the compensation between transient and stationary eddies is key for understanding the nonlinearity of the tropospheric response to sea ice loss.</a:t>
            </a:r>
            <a:endParaRPr>
              <a:solidFill>
                <a:srgbClr val="FF0000"/>
              </a:solidFill>
            </a:endParaRPr>
          </a:p>
          <a:p>
            <a:pPr indent="0" lvl="0" marL="0" rtl="0" algn="l">
              <a:lnSpc>
                <a:spcPct val="100000"/>
              </a:lnSpc>
              <a:spcBef>
                <a:spcPts val="1600"/>
              </a:spcBef>
              <a:spcAft>
                <a:spcPts val="0"/>
              </a:spcAft>
              <a:buNone/>
            </a:pPr>
            <a:r>
              <a:t/>
            </a:r>
            <a:endParaRPr>
              <a:solidFill>
                <a:srgbClr val="000000"/>
              </a:solidFill>
            </a:endParaRPr>
          </a:p>
          <a:p>
            <a:pPr indent="0" lvl="0" marL="457200" rtl="0" algn="l">
              <a:lnSpc>
                <a:spcPct val="100000"/>
              </a:lnSpc>
              <a:spcBef>
                <a:spcPts val="1600"/>
              </a:spcBef>
              <a:spcAft>
                <a:spcPts val="0"/>
              </a:spcAft>
              <a:buNone/>
            </a:pPr>
            <a:r>
              <a:t/>
            </a:r>
            <a:endParaRPr>
              <a:solidFill>
                <a:srgbClr val="000000"/>
              </a:solidFill>
            </a:endParaRPr>
          </a:p>
          <a:p>
            <a:pPr indent="0" lvl="0" marL="0" rtl="0" algn="l">
              <a:lnSpc>
                <a:spcPct val="100000"/>
              </a:lnSpc>
              <a:spcBef>
                <a:spcPts val="1600"/>
              </a:spcBef>
              <a:spcAft>
                <a:spcPts val="0"/>
              </a:spcAft>
              <a:buNone/>
            </a:pPr>
            <a:r>
              <a:t/>
            </a:r>
            <a:endParaRPr>
              <a:solidFill>
                <a:srgbClr val="000000"/>
              </a:solidFill>
            </a:endParaRPr>
          </a:p>
          <a:p>
            <a:pPr indent="0" lvl="0" marL="0" rtl="0" algn="l">
              <a:lnSpc>
                <a:spcPct val="100000"/>
              </a:lnSpc>
              <a:spcBef>
                <a:spcPts val="1600"/>
              </a:spcBef>
              <a:spcAft>
                <a:spcPts val="1600"/>
              </a:spcAft>
              <a:buNone/>
            </a:pPr>
            <a:r>
              <a:t/>
            </a:r>
            <a:endParaRPr>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000000"/>
                </a:solidFill>
              </a:rPr>
              <a:t>Motivations</a:t>
            </a:r>
            <a:endParaRPr b="1" sz="1800">
              <a:solidFill>
                <a:srgbClr val="000000"/>
              </a:solidFill>
            </a:endParaRPr>
          </a:p>
        </p:txBody>
      </p:sp>
      <p:sp>
        <p:nvSpPr>
          <p:cNvPr id="63" name="Google Shape;63;p14"/>
          <p:cNvSpPr txBox="1"/>
          <p:nvPr>
            <p:ph idx="1" type="body"/>
          </p:nvPr>
        </p:nvSpPr>
        <p:spPr>
          <a:xfrm>
            <a:off x="123200" y="484325"/>
            <a:ext cx="8931600" cy="455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Sea ice cover has dramatically shrunk in the past 3 decades </a:t>
            </a:r>
            <a:r>
              <a:rPr lang="en" sz="1100">
                <a:solidFill>
                  <a:schemeClr val="dk1"/>
                </a:solidFill>
              </a:rPr>
              <a:t>(e.g. Stroeve et al., 2012)</a:t>
            </a:r>
            <a:r>
              <a:rPr lang="en">
                <a:solidFill>
                  <a:srgbClr val="000000"/>
                </a:solidFill>
              </a:rPr>
              <a:t>.</a:t>
            </a:r>
            <a:endParaRPr>
              <a:solidFill>
                <a:srgbClr val="000000"/>
              </a:solidFill>
            </a:endParaRPr>
          </a:p>
          <a:p>
            <a:pPr indent="0" lvl="0" marL="0" rtl="0" algn="l">
              <a:spcBef>
                <a:spcPts val="1600"/>
              </a:spcBef>
              <a:spcAft>
                <a:spcPts val="0"/>
              </a:spcAft>
              <a:buNone/>
            </a:pPr>
            <a:r>
              <a:rPr lang="en">
                <a:solidFill>
                  <a:srgbClr val="000000"/>
                </a:solidFill>
              </a:rPr>
              <a:t>Sea ice cover is expected to shrink further in the coming decades, but intermodel agreement in regional pattern of sea ice loss is poor </a:t>
            </a:r>
            <a:r>
              <a:rPr lang="en" sz="1100">
                <a:solidFill>
                  <a:schemeClr val="dk1"/>
                </a:solidFill>
              </a:rPr>
              <a:t>(Collins et al. 2013)</a:t>
            </a:r>
            <a:r>
              <a:rPr lang="en">
                <a:solidFill>
                  <a:schemeClr val="dk1"/>
                </a:solidFill>
              </a:rPr>
              <a:t>.</a:t>
            </a:r>
            <a:r>
              <a:rPr lang="en">
                <a:solidFill>
                  <a:srgbClr val="000000"/>
                </a:solidFill>
              </a:rPr>
              <a:t>  </a:t>
            </a:r>
            <a:endParaRPr>
              <a:solidFill>
                <a:srgbClr val="000000"/>
              </a:solidFill>
            </a:endParaRPr>
          </a:p>
          <a:p>
            <a:pPr indent="0" lvl="0" marL="0" rtl="0" algn="l">
              <a:spcBef>
                <a:spcPts val="1600"/>
              </a:spcBef>
              <a:spcAft>
                <a:spcPts val="0"/>
              </a:spcAft>
              <a:buNone/>
            </a:pPr>
            <a:r>
              <a:rPr lang="en">
                <a:solidFill>
                  <a:srgbClr val="000000"/>
                </a:solidFill>
              </a:rPr>
              <a:t>Sea ice loss, whether regional or global, has a noticeable impact on the Winter climate </a:t>
            </a:r>
            <a:r>
              <a:rPr lang="en" sz="1100">
                <a:solidFill>
                  <a:schemeClr val="dk1"/>
                </a:solidFill>
              </a:rPr>
              <a:t>(Vihma, 2014; Cohen et al., 2014)</a:t>
            </a:r>
            <a:r>
              <a:rPr lang="en">
                <a:solidFill>
                  <a:srgbClr val="000000"/>
                </a:solidFill>
              </a:rPr>
              <a:t>, but its </a:t>
            </a:r>
            <a:r>
              <a:rPr lang="en">
                <a:solidFill>
                  <a:schemeClr val="dk1"/>
                </a:solidFill>
              </a:rPr>
              <a:t>influence seems to depend on pattern of sea ice loss </a:t>
            </a:r>
            <a:r>
              <a:rPr lang="en" sz="1100">
                <a:solidFill>
                  <a:schemeClr val="dk1"/>
                </a:solidFill>
              </a:rPr>
              <a:t>(Petoukhov and Semenov, 2010; Semenov and Latif, 2015; Chen et al., 2016; Screen, 2017)</a:t>
            </a:r>
            <a:r>
              <a:rPr lang="en">
                <a:solidFill>
                  <a:schemeClr val="dk1"/>
                </a:solidFill>
              </a:rPr>
              <a:t>.</a:t>
            </a:r>
            <a:endParaRPr>
              <a:solidFill>
                <a:srgbClr val="000000"/>
              </a:solidFill>
            </a:endParaRPr>
          </a:p>
          <a:p>
            <a:pPr indent="0" lvl="0" marL="0" rtl="0" algn="l">
              <a:spcBef>
                <a:spcPts val="1600"/>
              </a:spcBef>
              <a:spcAft>
                <a:spcPts val="0"/>
              </a:spcAft>
              <a:buNone/>
            </a:pPr>
            <a:r>
              <a:t/>
            </a:r>
            <a:endParaRPr>
              <a:solidFill>
                <a:srgbClr val="000000"/>
              </a:solidFill>
            </a:endParaRPr>
          </a:p>
          <a:p>
            <a:pPr indent="0" lvl="0" marL="0" rtl="0" algn="ctr">
              <a:spcBef>
                <a:spcPts val="1600"/>
              </a:spcBef>
              <a:spcAft>
                <a:spcPts val="1600"/>
              </a:spcAft>
              <a:buNone/>
            </a:pPr>
            <a:r>
              <a:rPr lang="en">
                <a:solidFill>
                  <a:srgbClr val="FF0000"/>
                </a:solidFill>
                <a:highlight>
                  <a:srgbClr val="FFFFFF"/>
                </a:highlight>
                <a:latin typeface="Roboto"/>
                <a:ea typeface="Roboto"/>
                <a:cs typeface="Roboto"/>
                <a:sym typeface="Roboto"/>
              </a:rPr>
              <a:t>How does the Northern Hemisphere Winter climate respond to regional sea ice loss in the Arctic?</a:t>
            </a:r>
            <a:endParaRPr>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2"/>
          <p:cNvSpPr txBox="1"/>
          <p:nvPr>
            <p:ph idx="1" type="body"/>
          </p:nvPr>
        </p:nvSpPr>
        <p:spPr>
          <a:xfrm>
            <a:off x="311700" y="9475"/>
            <a:ext cx="8520600" cy="3416400"/>
          </a:xfrm>
          <a:prstGeom prst="rect">
            <a:avLst/>
          </a:prstGeom>
        </p:spPr>
        <p:txBody>
          <a:bodyPr anchorCtr="0" anchor="t" bIns="91425" lIns="91425" spcFirstLastPara="1" rIns="91425" wrap="square" tIns="91425">
            <a:noAutofit/>
          </a:bodyPr>
          <a:lstStyle/>
          <a:p>
            <a:pPr indent="0" lvl="0" marL="0" rtl="0" algn="ctr">
              <a:spcBef>
                <a:spcPts val="1000"/>
              </a:spcBef>
              <a:spcAft>
                <a:spcPts val="0"/>
              </a:spcAft>
              <a:buNone/>
            </a:pPr>
            <a:r>
              <a:t/>
            </a:r>
            <a:endParaRPr b="1" i="1">
              <a:solidFill>
                <a:srgbClr val="222222"/>
              </a:solidFill>
              <a:highlight>
                <a:srgbClr val="FFFFFF"/>
              </a:highlight>
              <a:latin typeface="Calibri"/>
              <a:ea typeface="Calibri"/>
              <a:cs typeface="Calibri"/>
              <a:sym typeface="Calibri"/>
            </a:endParaRPr>
          </a:p>
          <a:p>
            <a:pPr indent="0" lvl="0" marL="0" rtl="0" algn="ctr">
              <a:spcBef>
                <a:spcPts val="1000"/>
              </a:spcBef>
              <a:spcAft>
                <a:spcPts val="0"/>
              </a:spcAft>
              <a:buNone/>
            </a:pPr>
            <a:r>
              <a:rPr b="1" lang="en">
                <a:solidFill>
                  <a:srgbClr val="222222"/>
                </a:solidFill>
                <a:highlight>
                  <a:srgbClr val="FFFFFF"/>
                </a:highlight>
                <a:latin typeface="Calibri"/>
                <a:ea typeface="Calibri"/>
                <a:cs typeface="Calibri"/>
                <a:sym typeface="Calibri"/>
              </a:rPr>
              <a:t>THANK YOU! Questions?</a:t>
            </a:r>
            <a:endParaRPr b="1">
              <a:solidFill>
                <a:srgbClr val="222222"/>
              </a:solidFill>
              <a:highlight>
                <a:srgbClr val="FFFFFF"/>
              </a:highlight>
              <a:latin typeface="Calibri"/>
              <a:ea typeface="Calibri"/>
              <a:cs typeface="Calibri"/>
              <a:sym typeface="Calibri"/>
            </a:endParaRPr>
          </a:p>
          <a:p>
            <a:pPr indent="0" lvl="0" marL="0" rtl="0" algn="ctr">
              <a:spcBef>
                <a:spcPts val="1000"/>
              </a:spcBef>
              <a:spcAft>
                <a:spcPts val="0"/>
              </a:spcAft>
              <a:buNone/>
            </a:pPr>
            <a:r>
              <a:t/>
            </a:r>
            <a:endParaRPr b="1" i="1">
              <a:solidFill>
                <a:srgbClr val="222222"/>
              </a:solidFill>
              <a:highlight>
                <a:srgbClr val="FFFFFF"/>
              </a:highlight>
              <a:latin typeface="Calibri"/>
              <a:ea typeface="Calibri"/>
              <a:cs typeface="Calibri"/>
              <a:sym typeface="Calibri"/>
            </a:endParaRPr>
          </a:p>
          <a:p>
            <a:pPr indent="0" lvl="0" marL="0" rtl="0" algn="ctr">
              <a:spcBef>
                <a:spcPts val="1000"/>
              </a:spcBef>
              <a:spcAft>
                <a:spcPts val="0"/>
              </a:spcAft>
              <a:buNone/>
            </a:pPr>
            <a:r>
              <a:t/>
            </a:r>
            <a:endParaRPr b="1" i="1">
              <a:solidFill>
                <a:srgbClr val="222222"/>
              </a:solidFill>
              <a:highlight>
                <a:srgbClr val="FFFFFF"/>
              </a:highlight>
              <a:latin typeface="Calibri"/>
              <a:ea typeface="Calibri"/>
              <a:cs typeface="Calibri"/>
              <a:sym typeface="Calibri"/>
            </a:endParaRPr>
          </a:p>
          <a:p>
            <a:pPr indent="0" lvl="0" marL="0" rtl="0" algn="ctr">
              <a:spcBef>
                <a:spcPts val="1000"/>
              </a:spcBef>
              <a:spcAft>
                <a:spcPts val="0"/>
              </a:spcAft>
              <a:buClr>
                <a:schemeClr val="dk1"/>
              </a:buClr>
              <a:buSzPts val="1100"/>
              <a:buFont typeface="Arial"/>
              <a:buNone/>
            </a:pPr>
            <a:r>
              <a:rPr b="1" i="1" lang="en">
                <a:solidFill>
                  <a:srgbClr val="222222"/>
                </a:solidFill>
                <a:highlight>
                  <a:srgbClr val="FFFFFF"/>
                </a:highlight>
                <a:latin typeface="Calibri"/>
                <a:ea typeface="Calibri"/>
                <a:cs typeface="Calibri"/>
                <a:sym typeface="Calibri"/>
              </a:rPr>
              <a:t>This project has received funding from the European Union’s Horizon 2020 research and innovation programme under the Marie Skłodowska-Curie grant agreement H2020-MSCA-COFUND-2016-754433</a:t>
            </a:r>
            <a:endParaRPr i="1">
              <a:solidFill>
                <a:srgbClr val="000000"/>
              </a:solidFill>
            </a:endParaRPr>
          </a:p>
          <a:p>
            <a:pPr indent="0" lvl="0" marL="0" rtl="0" algn="l">
              <a:spcBef>
                <a:spcPts val="1000"/>
              </a:spcBef>
              <a:spcAft>
                <a:spcPts val="1600"/>
              </a:spcAft>
              <a:buNone/>
            </a:pPr>
            <a:r>
              <a:t/>
            </a:r>
            <a:endParaRPr/>
          </a:p>
        </p:txBody>
      </p:sp>
      <p:pic>
        <p:nvPicPr>
          <p:cNvPr id="270" name="Google Shape;270;p32"/>
          <p:cNvPicPr preferRelativeResize="0"/>
          <p:nvPr/>
        </p:nvPicPr>
        <p:blipFill>
          <a:blip r:embed="rId3">
            <a:alphaModFix/>
          </a:blip>
          <a:stretch>
            <a:fillRect/>
          </a:stretch>
        </p:blipFill>
        <p:spPr>
          <a:xfrm>
            <a:off x="200375" y="3314700"/>
            <a:ext cx="3426593" cy="1828800"/>
          </a:xfrm>
          <a:prstGeom prst="rect">
            <a:avLst/>
          </a:prstGeom>
          <a:noFill/>
          <a:ln>
            <a:noFill/>
          </a:ln>
        </p:spPr>
      </p:pic>
      <p:pic>
        <p:nvPicPr>
          <p:cNvPr id="271" name="Google Shape;271;p32"/>
          <p:cNvPicPr preferRelativeResize="0"/>
          <p:nvPr/>
        </p:nvPicPr>
        <p:blipFill>
          <a:blip r:embed="rId4">
            <a:alphaModFix/>
          </a:blip>
          <a:stretch>
            <a:fillRect/>
          </a:stretch>
        </p:blipFill>
        <p:spPr>
          <a:xfrm>
            <a:off x="5251375" y="3688415"/>
            <a:ext cx="3671316" cy="9143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3"/>
          <p:cNvSpPr txBox="1"/>
          <p:nvPr>
            <p:ph type="title"/>
          </p:nvPr>
        </p:nvSpPr>
        <p:spPr>
          <a:xfrm>
            <a:off x="311700" y="2350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100"/>
              <a:t>Appendix</a:t>
            </a:r>
            <a:endParaRPr b="1" sz="3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4"/>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Surface climate anomalies</a:t>
            </a:r>
            <a:endParaRPr b="1" sz="1800"/>
          </a:p>
        </p:txBody>
      </p:sp>
      <p:pic>
        <p:nvPicPr>
          <p:cNvPr id="282" name="Google Shape;282;p34"/>
          <p:cNvPicPr preferRelativeResize="0"/>
          <p:nvPr/>
        </p:nvPicPr>
        <p:blipFill>
          <a:blip r:embed="rId3">
            <a:alphaModFix/>
          </a:blip>
          <a:stretch>
            <a:fillRect/>
          </a:stretch>
        </p:blipFill>
        <p:spPr>
          <a:xfrm>
            <a:off x="152400" y="331925"/>
            <a:ext cx="1828800" cy="1880007"/>
          </a:xfrm>
          <a:prstGeom prst="rect">
            <a:avLst/>
          </a:prstGeom>
          <a:noFill/>
          <a:ln>
            <a:noFill/>
          </a:ln>
        </p:spPr>
      </p:pic>
      <p:pic>
        <p:nvPicPr>
          <p:cNvPr id="283" name="Google Shape;283;p34"/>
          <p:cNvPicPr preferRelativeResize="0"/>
          <p:nvPr/>
        </p:nvPicPr>
        <p:blipFill>
          <a:blip r:embed="rId4">
            <a:alphaModFix/>
          </a:blip>
          <a:stretch>
            <a:fillRect/>
          </a:stretch>
        </p:blipFill>
        <p:spPr>
          <a:xfrm>
            <a:off x="3448050" y="331925"/>
            <a:ext cx="1828800" cy="2114093"/>
          </a:xfrm>
          <a:prstGeom prst="rect">
            <a:avLst/>
          </a:prstGeom>
          <a:noFill/>
          <a:ln>
            <a:noFill/>
          </a:ln>
        </p:spPr>
      </p:pic>
      <p:pic>
        <p:nvPicPr>
          <p:cNvPr id="284" name="Google Shape;284;p34"/>
          <p:cNvPicPr preferRelativeResize="0"/>
          <p:nvPr/>
        </p:nvPicPr>
        <p:blipFill>
          <a:blip r:embed="rId5">
            <a:alphaModFix/>
          </a:blip>
          <a:stretch>
            <a:fillRect/>
          </a:stretch>
        </p:blipFill>
        <p:spPr>
          <a:xfrm>
            <a:off x="6899675" y="331925"/>
            <a:ext cx="1828800" cy="2077517"/>
          </a:xfrm>
          <a:prstGeom prst="rect">
            <a:avLst/>
          </a:prstGeom>
          <a:noFill/>
          <a:ln>
            <a:noFill/>
          </a:ln>
        </p:spPr>
      </p:pic>
      <p:pic>
        <p:nvPicPr>
          <p:cNvPr id="285" name="Google Shape;285;p34"/>
          <p:cNvPicPr preferRelativeResize="0"/>
          <p:nvPr/>
        </p:nvPicPr>
        <p:blipFill>
          <a:blip r:embed="rId6">
            <a:alphaModFix/>
          </a:blip>
          <a:stretch>
            <a:fillRect/>
          </a:stretch>
        </p:blipFill>
        <p:spPr>
          <a:xfrm>
            <a:off x="152400" y="2236925"/>
            <a:ext cx="1828800" cy="2055223"/>
          </a:xfrm>
          <a:prstGeom prst="rect">
            <a:avLst/>
          </a:prstGeom>
          <a:noFill/>
          <a:ln>
            <a:noFill/>
          </a:ln>
        </p:spPr>
      </p:pic>
      <p:pic>
        <p:nvPicPr>
          <p:cNvPr id="286" name="Google Shape;286;p34"/>
          <p:cNvPicPr preferRelativeResize="0"/>
          <p:nvPr/>
        </p:nvPicPr>
        <p:blipFill>
          <a:blip r:embed="rId7">
            <a:alphaModFix/>
          </a:blip>
          <a:stretch>
            <a:fillRect/>
          </a:stretch>
        </p:blipFill>
        <p:spPr>
          <a:xfrm>
            <a:off x="3460974" y="2219775"/>
            <a:ext cx="1828800" cy="2084832"/>
          </a:xfrm>
          <a:prstGeom prst="rect">
            <a:avLst/>
          </a:prstGeom>
          <a:noFill/>
          <a:ln>
            <a:noFill/>
          </a:ln>
        </p:spPr>
      </p:pic>
      <p:pic>
        <p:nvPicPr>
          <p:cNvPr id="287" name="Google Shape;287;p34"/>
          <p:cNvPicPr preferRelativeResize="0"/>
          <p:nvPr/>
        </p:nvPicPr>
        <p:blipFill>
          <a:blip r:embed="rId8">
            <a:alphaModFix/>
          </a:blip>
          <a:stretch>
            <a:fillRect/>
          </a:stretch>
        </p:blipFill>
        <p:spPr>
          <a:xfrm>
            <a:off x="6896100" y="2198825"/>
            <a:ext cx="1828800" cy="2070202"/>
          </a:xfrm>
          <a:prstGeom prst="rect">
            <a:avLst/>
          </a:prstGeom>
          <a:noFill/>
          <a:ln>
            <a:noFill/>
          </a:ln>
        </p:spPr>
      </p:pic>
      <p:sp>
        <p:nvSpPr>
          <p:cNvPr id="288" name="Google Shape;288;p34"/>
          <p:cNvSpPr txBox="1"/>
          <p:nvPr/>
        </p:nvSpPr>
        <p:spPr>
          <a:xfrm>
            <a:off x="107525" y="4267200"/>
            <a:ext cx="8914800" cy="112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0000"/>
                </a:solidFill>
              </a:rPr>
              <a:t>Near-surface warming is qualitatively additive when comparing the added climate response to sea ice loss in regional experiments with the pan-Arctic experiment.</a:t>
            </a:r>
            <a:endParaRPr sz="1800">
              <a:solidFill>
                <a:srgbClr val="FF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5"/>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Zonal-mean t</a:t>
            </a:r>
            <a:r>
              <a:rPr b="1" lang="en" sz="1800"/>
              <a:t>emperature anomalies </a:t>
            </a:r>
            <a:endParaRPr b="1" sz="1800"/>
          </a:p>
        </p:txBody>
      </p:sp>
      <p:pic>
        <p:nvPicPr>
          <p:cNvPr id="294" name="Google Shape;294;p35"/>
          <p:cNvPicPr preferRelativeResize="0"/>
          <p:nvPr/>
        </p:nvPicPr>
        <p:blipFill>
          <a:blip r:embed="rId3">
            <a:alphaModFix/>
          </a:blip>
          <a:stretch>
            <a:fillRect/>
          </a:stretch>
        </p:blipFill>
        <p:spPr>
          <a:xfrm>
            <a:off x="0" y="457200"/>
            <a:ext cx="2810533" cy="2103120"/>
          </a:xfrm>
          <a:prstGeom prst="rect">
            <a:avLst/>
          </a:prstGeom>
          <a:noFill/>
          <a:ln>
            <a:noFill/>
          </a:ln>
        </p:spPr>
      </p:pic>
      <p:pic>
        <p:nvPicPr>
          <p:cNvPr id="295" name="Google Shape;295;p35"/>
          <p:cNvPicPr preferRelativeResize="0"/>
          <p:nvPr/>
        </p:nvPicPr>
        <p:blipFill>
          <a:blip r:embed="rId4">
            <a:alphaModFix/>
          </a:blip>
          <a:stretch>
            <a:fillRect/>
          </a:stretch>
        </p:blipFill>
        <p:spPr>
          <a:xfrm>
            <a:off x="2194560" y="457200"/>
            <a:ext cx="2798064" cy="2100841"/>
          </a:xfrm>
          <a:prstGeom prst="rect">
            <a:avLst/>
          </a:prstGeom>
          <a:noFill/>
          <a:ln>
            <a:noFill/>
          </a:ln>
        </p:spPr>
      </p:pic>
      <p:pic>
        <p:nvPicPr>
          <p:cNvPr id="296" name="Google Shape;296;p35"/>
          <p:cNvPicPr preferRelativeResize="0"/>
          <p:nvPr/>
        </p:nvPicPr>
        <p:blipFill>
          <a:blip r:embed="rId5">
            <a:alphaModFix/>
          </a:blip>
          <a:stretch>
            <a:fillRect/>
          </a:stretch>
        </p:blipFill>
        <p:spPr>
          <a:xfrm>
            <a:off x="4379976" y="457200"/>
            <a:ext cx="2800973" cy="2103120"/>
          </a:xfrm>
          <a:prstGeom prst="rect">
            <a:avLst/>
          </a:prstGeom>
          <a:noFill/>
          <a:ln>
            <a:noFill/>
          </a:ln>
        </p:spPr>
      </p:pic>
      <p:pic>
        <p:nvPicPr>
          <p:cNvPr id="297" name="Google Shape;297;p35"/>
          <p:cNvPicPr preferRelativeResize="0"/>
          <p:nvPr/>
        </p:nvPicPr>
        <p:blipFill>
          <a:blip r:embed="rId6">
            <a:alphaModFix/>
          </a:blip>
          <a:stretch>
            <a:fillRect/>
          </a:stretch>
        </p:blipFill>
        <p:spPr>
          <a:xfrm>
            <a:off x="0" y="2743200"/>
            <a:ext cx="2807666" cy="2103120"/>
          </a:xfrm>
          <a:prstGeom prst="rect">
            <a:avLst/>
          </a:prstGeom>
          <a:noFill/>
          <a:ln>
            <a:noFill/>
          </a:ln>
        </p:spPr>
      </p:pic>
      <p:pic>
        <p:nvPicPr>
          <p:cNvPr id="298" name="Google Shape;298;p35"/>
          <p:cNvPicPr preferRelativeResize="0"/>
          <p:nvPr/>
        </p:nvPicPr>
        <p:blipFill>
          <a:blip r:embed="rId7">
            <a:alphaModFix/>
          </a:blip>
          <a:stretch>
            <a:fillRect/>
          </a:stretch>
        </p:blipFill>
        <p:spPr>
          <a:xfrm>
            <a:off x="6565392" y="457200"/>
            <a:ext cx="2810533" cy="2103120"/>
          </a:xfrm>
          <a:prstGeom prst="rect">
            <a:avLst/>
          </a:prstGeom>
          <a:noFill/>
          <a:ln>
            <a:noFill/>
          </a:ln>
        </p:spPr>
      </p:pic>
      <p:pic>
        <p:nvPicPr>
          <p:cNvPr id="299" name="Google Shape;299;p35"/>
          <p:cNvPicPr preferRelativeResize="0"/>
          <p:nvPr/>
        </p:nvPicPr>
        <p:blipFill>
          <a:blip r:embed="rId8">
            <a:alphaModFix/>
          </a:blip>
          <a:stretch>
            <a:fillRect/>
          </a:stretch>
        </p:blipFill>
        <p:spPr>
          <a:xfrm>
            <a:off x="2194560" y="2743200"/>
            <a:ext cx="2810533" cy="2103120"/>
          </a:xfrm>
          <a:prstGeom prst="rect">
            <a:avLst/>
          </a:prstGeom>
          <a:noFill/>
          <a:ln>
            <a:noFill/>
          </a:ln>
        </p:spPr>
      </p:pic>
      <p:pic>
        <p:nvPicPr>
          <p:cNvPr id="300" name="Google Shape;300;p35"/>
          <p:cNvPicPr preferRelativeResize="0"/>
          <p:nvPr/>
        </p:nvPicPr>
        <p:blipFill>
          <a:blip r:embed="rId9">
            <a:alphaModFix/>
          </a:blip>
          <a:stretch>
            <a:fillRect/>
          </a:stretch>
        </p:blipFill>
        <p:spPr>
          <a:xfrm>
            <a:off x="4379976" y="2743200"/>
            <a:ext cx="2810533" cy="2103120"/>
          </a:xfrm>
          <a:prstGeom prst="rect">
            <a:avLst/>
          </a:prstGeom>
          <a:noFill/>
          <a:ln>
            <a:noFill/>
          </a:ln>
        </p:spPr>
      </p:pic>
      <p:pic>
        <p:nvPicPr>
          <p:cNvPr id="301" name="Google Shape;301;p35"/>
          <p:cNvPicPr preferRelativeResize="0"/>
          <p:nvPr/>
        </p:nvPicPr>
        <p:blipFill>
          <a:blip r:embed="rId10">
            <a:alphaModFix/>
          </a:blip>
          <a:stretch>
            <a:fillRect/>
          </a:stretch>
        </p:blipFill>
        <p:spPr>
          <a:xfrm>
            <a:off x="6565392" y="2743200"/>
            <a:ext cx="2810533" cy="210312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6"/>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Zonal-mean changes in Geopotential Height</a:t>
            </a:r>
            <a:endParaRPr b="1" sz="1800"/>
          </a:p>
        </p:txBody>
      </p:sp>
      <p:pic>
        <p:nvPicPr>
          <p:cNvPr id="307" name="Google Shape;307;p36"/>
          <p:cNvPicPr preferRelativeResize="0"/>
          <p:nvPr/>
        </p:nvPicPr>
        <p:blipFill>
          <a:blip r:embed="rId3">
            <a:alphaModFix/>
          </a:blip>
          <a:stretch>
            <a:fillRect/>
          </a:stretch>
        </p:blipFill>
        <p:spPr>
          <a:xfrm>
            <a:off x="0" y="2743200"/>
            <a:ext cx="2810533" cy="2103120"/>
          </a:xfrm>
          <a:prstGeom prst="rect">
            <a:avLst/>
          </a:prstGeom>
          <a:noFill/>
          <a:ln>
            <a:noFill/>
          </a:ln>
        </p:spPr>
      </p:pic>
      <p:pic>
        <p:nvPicPr>
          <p:cNvPr id="308" name="Google Shape;308;p36"/>
          <p:cNvPicPr preferRelativeResize="0"/>
          <p:nvPr/>
        </p:nvPicPr>
        <p:blipFill>
          <a:blip r:embed="rId4">
            <a:alphaModFix/>
          </a:blip>
          <a:stretch>
            <a:fillRect/>
          </a:stretch>
        </p:blipFill>
        <p:spPr>
          <a:xfrm>
            <a:off x="2194560" y="2743200"/>
            <a:ext cx="2810533" cy="2103120"/>
          </a:xfrm>
          <a:prstGeom prst="rect">
            <a:avLst/>
          </a:prstGeom>
          <a:noFill/>
          <a:ln>
            <a:noFill/>
          </a:ln>
        </p:spPr>
      </p:pic>
      <p:pic>
        <p:nvPicPr>
          <p:cNvPr id="309" name="Google Shape;309;p36"/>
          <p:cNvPicPr preferRelativeResize="0"/>
          <p:nvPr/>
        </p:nvPicPr>
        <p:blipFill>
          <a:blip r:embed="rId5">
            <a:alphaModFix/>
          </a:blip>
          <a:stretch>
            <a:fillRect/>
          </a:stretch>
        </p:blipFill>
        <p:spPr>
          <a:xfrm>
            <a:off x="0" y="457200"/>
            <a:ext cx="2810533" cy="2103120"/>
          </a:xfrm>
          <a:prstGeom prst="rect">
            <a:avLst/>
          </a:prstGeom>
          <a:noFill/>
          <a:ln>
            <a:noFill/>
          </a:ln>
        </p:spPr>
      </p:pic>
      <p:pic>
        <p:nvPicPr>
          <p:cNvPr id="310" name="Google Shape;310;p36"/>
          <p:cNvPicPr preferRelativeResize="0"/>
          <p:nvPr/>
        </p:nvPicPr>
        <p:blipFill>
          <a:blip r:embed="rId6">
            <a:alphaModFix/>
          </a:blip>
          <a:stretch>
            <a:fillRect/>
          </a:stretch>
        </p:blipFill>
        <p:spPr>
          <a:xfrm>
            <a:off x="2194560" y="457200"/>
            <a:ext cx="2810533" cy="2103120"/>
          </a:xfrm>
          <a:prstGeom prst="rect">
            <a:avLst/>
          </a:prstGeom>
          <a:noFill/>
          <a:ln>
            <a:noFill/>
          </a:ln>
        </p:spPr>
      </p:pic>
      <p:pic>
        <p:nvPicPr>
          <p:cNvPr id="311" name="Google Shape;311;p36"/>
          <p:cNvPicPr preferRelativeResize="0"/>
          <p:nvPr/>
        </p:nvPicPr>
        <p:blipFill>
          <a:blip r:embed="rId7">
            <a:alphaModFix/>
          </a:blip>
          <a:stretch>
            <a:fillRect/>
          </a:stretch>
        </p:blipFill>
        <p:spPr>
          <a:xfrm>
            <a:off x="4379976" y="457200"/>
            <a:ext cx="2810533" cy="2103120"/>
          </a:xfrm>
          <a:prstGeom prst="rect">
            <a:avLst/>
          </a:prstGeom>
          <a:noFill/>
          <a:ln>
            <a:noFill/>
          </a:ln>
        </p:spPr>
      </p:pic>
      <p:pic>
        <p:nvPicPr>
          <p:cNvPr id="312" name="Google Shape;312;p36"/>
          <p:cNvPicPr preferRelativeResize="0"/>
          <p:nvPr/>
        </p:nvPicPr>
        <p:blipFill>
          <a:blip r:embed="rId8">
            <a:alphaModFix/>
          </a:blip>
          <a:stretch>
            <a:fillRect/>
          </a:stretch>
        </p:blipFill>
        <p:spPr>
          <a:xfrm>
            <a:off x="6565392" y="457200"/>
            <a:ext cx="2810533" cy="2103120"/>
          </a:xfrm>
          <a:prstGeom prst="rect">
            <a:avLst/>
          </a:prstGeom>
          <a:noFill/>
          <a:ln>
            <a:noFill/>
          </a:ln>
        </p:spPr>
      </p:pic>
      <p:pic>
        <p:nvPicPr>
          <p:cNvPr id="313" name="Google Shape;313;p36"/>
          <p:cNvPicPr preferRelativeResize="0"/>
          <p:nvPr/>
        </p:nvPicPr>
        <p:blipFill>
          <a:blip r:embed="rId9">
            <a:alphaModFix/>
          </a:blip>
          <a:stretch>
            <a:fillRect/>
          </a:stretch>
        </p:blipFill>
        <p:spPr>
          <a:xfrm>
            <a:off x="4379976" y="2743200"/>
            <a:ext cx="2800973" cy="2103120"/>
          </a:xfrm>
          <a:prstGeom prst="rect">
            <a:avLst/>
          </a:prstGeom>
          <a:noFill/>
          <a:ln>
            <a:noFill/>
          </a:ln>
        </p:spPr>
      </p:pic>
      <p:pic>
        <p:nvPicPr>
          <p:cNvPr id="314" name="Google Shape;314;p36"/>
          <p:cNvPicPr preferRelativeResize="0"/>
          <p:nvPr/>
        </p:nvPicPr>
        <p:blipFill>
          <a:blip r:embed="rId10">
            <a:alphaModFix/>
          </a:blip>
          <a:stretch>
            <a:fillRect/>
          </a:stretch>
        </p:blipFill>
        <p:spPr>
          <a:xfrm>
            <a:off x="6565392" y="2743200"/>
            <a:ext cx="2800973" cy="210312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7"/>
          <p:cNvSpPr txBox="1"/>
          <p:nvPr>
            <p:ph type="title"/>
          </p:nvPr>
        </p:nvSpPr>
        <p:spPr>
          <a:xfrm>
            <a:off x="311700" y="-883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Zonal-mean changes in the Zonal Wind</a:t>
            </a:r>
            <a:endParaRPr b="1" sz="1800"/>
          </a:p>
        </p:txBody>
      </p:sp>
      <p:pic>
        <p:nvPicPr>
          <p:cNvPr id="320" name="Google Shape;320;p37"/>
          <p:cNvPicPr preferRelativeResize="0"/>
          <p:nvPr/>
        </p:nvPicPr>
        <p:blipFill>
          <a:blip r:embed="rId3">
            <a:alphaModFix/>
          </a:blip>
          <a:stretch>
            <a:fillRect/>
          </a:stretch>
        </p:blipFill>
        <p:spPr>
          <a:xfrm>
            <a:off x="0" y="274320"/>
            <a:ext cx="2810533" cy="2103120"/>
          </a:xfrm>
          <a:prstGeom prst="rect">
            <a:avLst/>
          </a:prstGeom>
          <a:noFill/>
          <a:ln>
            <a:noFill/>
          </a:ln>
        </p:spPr>
      </p:pic>
      <p:pic>
        <p:nvPicPr>
          <p:cNvPr id="321" name="Google Shape;321;p37"/>
          <p:cNvPicPr preferRelativeResize="0"/>
          <p:nvPr/>
        </p:nvPicPr>
        <p:blipFill>
          <a:blip r:embed="rId4">
            <a:alphaModFix/>
          </a:blip>
          <a:stretch>
            <a:fillRect/>
          </a:stretch>
        </p:blipFill>
        <p:spPr>
          <a:xfrm>
            <a:off x="2194560" y="274320"/>
            <a:ext cx="2800973" cy="2103120"/>
          </a:xfrm>
          <a:prstGeom prst="rect">
            <a:avLst/>
          </a:prstGeom>
          <a:noFill/>
          <a:ln>
            <a:noFill/>
          </a:ln>
        </p:spPr>
      </p:pic>
      <p:pic>
        <p:nvPicPr>
          <p:cNvPr id="322" name="Google Shape;322;p37"/>
          <p:cNvPicPr preferRelativeResize="0"/>
          <p:nvPr/>
        </p:nvPicPr>
        <p:blipFill>
          <a:blip r:embed="rId5">
            <a:alphaModFix/>
          </a:blip>
          <a:stretch>
            <a:fillRect/>
          </a:stretch>
        </p:blipFill>
        <p:spPr>
          <a:xfrm>
            <a:off x="4379976" y="274320"/>
            <a:ext cx="2800973" cy="2103120"/>
          </a:xfrm>
          <a:prstGeom prst="rect">
            <a:avLst/>
          </a:prstGeom>
          <a:noFill/>
          <a:ln>
            <a:noFill/>
          </a:ln>
        </p:spPr>
      </p:pic>
      <p:pic>
        <p:nvPicPr>
          <p:cNvPr id="323" name="Google Shape;323;p37"/>
          <p:cNvPicPr preferRelativeResize="0"/>
          <p:nvPr/>
        </p:nvPicPr>
        <p:blipFill>
          <a:blip r:embed="rId6">
            <a:alphaModFix/>
          </a:blip>
          <a:stretch>
            <a:fillRect/>
          </a:stretch>
        </p:blipFill>
        <p:spPr>
          <a:xfrm>
            <a:off x="0" y="2240280"/>
            <a:ext cx="2810533" cy="2103120"/>
          </a:xfrm>
          <a:prstGeom prst="rect">
            <a:avLst/>
          </a:prstGeom>
          <a:noFill/>
          <a:ln>
            <a:noFill/>
          </a:ln>
        </p:spPr>
      </p:pic>
      <p:pic>
        <p:nvPicPr>
          <p:cNvPr id="324" name="Google Shape;324;p37"/>
          <p:cNvPicPr preferRelativeResize="0"/>
          <p:nvPr/>
        </p:nvPicPr>
        <p:blipFill>
          <a:blip r:embed="rId7">
            <a:alphaModFix/>
          </a:blip>
          <a:stretch>
            <a:fillRect/>
          </a:stretch>
        </p:blipFill>
        <p:spPr>
          <a:xfrm>
            <a:off x="6565392" y="274320"/>
            <a:ext cx="2810533" cy="2103120"/>
          </a:xfrm>
          <a:prstGeom prst="rect">
            <a:avLst/>
          </a:prstGeom>
          <a:noFill/>
          <a:ln>
            <a:noFill/>
          </a:ln>
        </p:spPr>
      </p:pic>
      <p:sp>
        <p:nvSpPr>
          <p:cNvPr id="325" name="Google Shape;325;p37"/>
          <p:cNvSpPr txBox="1"/>
          <p:nvPr/>
        </p:nvSpPr>
        <p:spPr>
          <a:xfrm>
            <a:off x="124425" y="4440350"/>
            <a:ext cx="9075900" cy="32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t>None of the </a:t>
            </a:r>
            <a:r>
              <a:rPr lang="en" sz="1800"/>
              <a:t>regional expt shows a robust weakening of the tropospheric subpolar jet</a:t>
            </a:r>
            <a:endParaRPr sz="1800"/>
          </a:p>
        </p:txBody>
      </p:sp>
      <p:pic>
        <p:nvPicPr>
          <p:cNvPr id="326" name="Google Shape;326;p37"/>
          <p:cNvPicPr preferRelativeResize="0"/>
          <p:nvPr/>
        </p:nvPicPr>
        <p:blipFill>
          <a:blip r:embed="rId8">
            <a:alphaModFix/>
          </a:blip>
          <a:stretch>
            <a:fillRect/>
          </a:stretch>
        </p:blipFill>
        <p:spPr>
          <a:xfrm>
            <a:off x="2194560" y="2240280"/>
            <a:ext cx="2810533" cy="2103120"/>
          </a:xfrm>
          <a:prstGeom prst="rect">
            <a:avLst/>
          </a:prstGeom>
          <a:noFill/>
          <a:ln>
            <a:noFill/>
          </a:ln>
        </p:spPr>
      </p:pic>
      <p:pic>
        <p:nvPicPr>
          <p:cNvPr id="327" name="Google Shape;327;p37"/>
          <p:cNvPicPr preferRelativeResize="0"/>
          <p:nvPr/>
        </p:nvPicPr>
        <p:blipFill>
          <a:blip r:embed="rId9">
            <a:alphaModFix/>
          </a:blip>
          <a:stretch>
            <a:fillRect/>
          </a:stretch>
        </p:blipFill>
        <p:spPr>
          <a:xfrm>
            <a:off x="4379976" y="2240280"/>
            <a:ext cx="2810533" cy="2103120"/>
          </a:xfrm>
          <a:prstGeom prst="rect">
            <a:avLst/>
          </a:prstGeom>
          <a:noFill/>
          <a:ln>
            <a:noFill/>
          </a:ln>
        </p:spPr>
      </p:pic>
      <p:pic>
        <p:nvPicPr>
          <p:cNvPr id="328" name="Google Shape;328;p37"/>
          <p:cNvPicPr preferRelativeResize="0"/>
          <p:nvPr/>
        </p:nvPicPr>
        <p:blipFill>
          <a:blip r:embed="rId10">
            <a:alphaModFix/>
          </a:blip>
          <a:stretch>
            <a:fillRect/>
          </a:stretch>
        </p:blipFill>
        <p:spPr>
          <a:xfrm>
            <a:off x="6565392" y="2240280"/>
            <a:ext cx="2810533" cy="210312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38"/>
          <p:cNvSpPr txBox="1"/>
          <p:nvPr>
            <p:ph type="title"/>
          </p:nvPr>
        </p:nvSpPr>
        <p:spPr>
          <a:xfrm>
            <a:off x="311700" y="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Precipitation  </a:t>
            </a:r>
            <a:r>
              <a:rPr b="1" lang="en" sz="1800"/>
              <a:t>in DJF</a:t>
            </a:r>
            <a:endParaRPr b="1" sz="1800"/>
          </a:p>
        </p:txBody>
      </p:sp>
      <p:pic>
        <p:nvPicPr>
          <p:cNvPr id="334" name="Google Shape;334;p38"/>
          <p:cNvPicPr preferRelativeResize="0"/>
          <p:nvPr/>
        </p:nvPicPr>
        <p:blipFill>
          <a:blip r:embed="rId3">
            <a:alphaModFix/>
          </a:blip>
          <a:stretch>
            <a:fillRect/>
          </a:stretch>
        </p:blipFill>
        <p:spPr>
          <a:xfrm>
            <a:off x="6638544" y="457200"/>
            <a:ext cx="3040381" cy="2286000"/>
          </a:xfrm>
          <a:prstGeom prst="rect">
            <a:avLst/>
          </a:prstGeom>
          <a:noFill/>
          <a:ln>
            <a:noFill/>
          </a:ln>
        </p:spPr>
      </p:pic>
      <p:pic>
        <p:nvPicPr>
          <p:cNvPr id="335" name="Google Shape;335;p38"/>
          <p:cNvPicPr preferRelativeResize="0"/>
          <p:nvPr/>
        </p:nvPicPr>
        <p:blipFill>
          <a:blip r:embed="rId4">
            <a:alphaModFix/>
          </a:blip>
          <a:stretch>
            <a:fillRect/>
          </a:stretch>
        </p:blipFill>
        <p:spPr>
          <a:xfrm>
            <a:off x="6638544" y="2743200"/>
            <a:ext cx="3051810" cy="2286000"/>
          </a:xfrm>
          <a:prstGeom prst="rect">
            <a:avLst/>
          </a:prstGeom>
          <a:noFill/>
          <a:ln>
            <a:noFill/>
          </a:ln>
        </p:spPr>
      </p:pic>
      <p:pic>
        <p:nvPicPr>
          <p:cNvPr id="336" name="Google Shape;336;p38"/>
          <p:cNvPicPr preferRelativeResize="0"/>
          <p:nvPr/>
        </p:nvPicPr>
        <p:blipFill>
          <a:blip r:embed="rId5">
            <a:alphaModFix/>
          </a:blip>
          <a:stretch>
            <a:fillRect/>
          </a:stretch>
        </p:blipFill>
        <p:spPr>
          <a:xfrm>
            <a:off x="4251960" y="2743200"/>
            <a:ext cx="3048000" cy="2286000"/>
          </a:xfrm>
          <a:prstGeom prst="rect">
            <a:avLst/>
          </a:prstGeom>
          <a:noFill/>
          <a:ln>
            <a:noFill/>
          </a:ln>
        </p:spPr>
      </p:pic>
      <p:pic>
        <p:nvPicPr>
          <p:cNvPr id="337" name="Google Shape;337;p38"/>
          <p:cNvPicPr preferRelativeResize="0"/>
          <p:nvPr/>
        </p:nvPicPr>
        <p:blipFill>
          <a:blip r:embed="rId6">
            <a:alphaModFix/>
          </a:blip>
          <a:stretch>
            <a:fillRect/>
          </a:stretch>
        </p:blipFill>
        <p:spPr>
          <a:xfrm>
            <a:off x="1920240" y="2743200"/>
            <a:ext cx="3049523" cy="2286000"/>
          </a:xfrm>
          <a:prstGeom prst="rect">
            <a:avLst/>
          </a:prstGeom>
          <a:noFill/>
          <a:ln>
            <a:noFill/>
          </a:ln>
        </p:spPr>
      </p:pic>
      <p:pic>
        <p:nvPicPr>
          <p:cNvPr id="338" name="Google Shape;338;p38"/>
          <p:cNvPicPr preferRelativeResize="0"/>
          <p:nvPr/>
        </p:nvPicPr>
        <p:blipFill>
          <a:blip r:embed="rId7">
            <a:alphaModFix/>
          </a:blip>
          <a:stretch>
            <a:fillRect/>
          </a:stretch>
        </p:blipFill>
        <p:spPr>
          <a:xfrm>
            <a:off x="4251960" y="457200"/>
            <a:ext cx="3049523" cy="2286000"/>
          </a:xfrm>
          <a:prstGeom prst="rect">
            <a:avLst/>
          </a:prstGeom>
          <a:noFill/>
          <a:ln>
            <a:noFill/>
          </a:ln>
        </p:spPr>
      </p:pic>
      <p:pic>
        <p:nvPicPr>
          <p:cNvPr id="339" name="Google Shape;339;p38"/>
          <p:cNvPicPr preferRelativeResize="0"/>
          <p:nvPr/>
        </p:nvPicPr>
        <p:blipFill>
          <a:blip r:embed="rId8">
            <a:alphaModFix/>
          </a:blip>
          <a:stretch>
            <a:fillRect/>
          </a:stretch>
        </p:blipFill>
        <p:spPr>
          <a:xfrm>
            <a:off x="1920240" y="457200"/>
            <a:ext cx="3049523" cy="2286000"/>
          </a:xfrm>
          <a:prstGeom prst="rect">
            <a:avLst/>
          </a:prstGeom>
          <a:noFill/>
          <a:ln>
            <a:noFill/>
          </a:ln>
        </p:spPr>
      </p:pic>
      <p:pic>
        <p:nvPicPr>
          <p:cNvPr id="340" name="Google Shape;340;p38"/>
          <p:cNvPicPr preferRelativeResize="0"/>
          <p:nvPr/>
        </p:nvPicPr>
        <p:blipFill>
          <a:blip r:embed="rId9">
            <a:alphaModFix/>
          </a:blip>
          <a:stretch>
            <a:fillRect/>
          </a:stretch>
        </p:blipFill>
        <p:spPr>
          <a:xfrm>
            <a:off x="-457200" y="457200"/>
            <a:ext cx="3049523" cy="2286000"/>
          </a:xfrm>
          <a:prstGeom prst="rect">
            <a:avLst/>
          </a:prstGeom>
          <a:noFill/>
          <a:ln>
            <a:noFill/>
          </a:ln>
        </p:spPr>
      </p:pic>
      <p:pic>
        <p:nvPicPr>
          <p:cNvPr id="341" name="Google Shape;341;p38"/>
          <p:cNvPicPr preferRelativeResize="0"/>
          <p:nvPr/>
        </p:nvPicPr>
        <p:blipFill>
          <a:blip r:embed="rId10">
            <a:alphaModFix/>
          </a:blip>
          <a:stretch>
            <a:fillRect/>
          </a:stretch>
        </p:blipFill>
        <p:spPr>
          <a:xfrm>
            <a:off x="-457200" y="2743200"/>
            <a:ext cx="3049523" cy="2286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000000"/>
                </a:solidFill>
              </a:rPr>
              <a:t>Goals</a:t>
            </a:r>
            <a:endParaRPr b="1" sz="1800">
              <a:solidFill>
                <a:srgbClr val="000000"/>
              </a:solidFill>
            </a:endParaRPr>
          </a:p>
        </p:txBody>
      </p:sp>
      <p:sp>
        <p:nvSpPr>
          <p:cNvPr id="69" name="Google Shape;69;p15"/>
          <p:cNvSpPr txBox="1"/>
          <p:nvPr>
            <p:ph idx="1" type="body"/>
          </p:nvPr>
        </p:nvSpPr>
        <p:spPr>
          <a:xfrm>
            <a:off x="123200" y="484325"/>
            <a:ext cx="8931600" cy="45516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AutoNum type="arabicPeriod"/>
            </a:pPr>
            <a:r>
              <a:rPr lang="en">
                <a:solidFill>
                  <a:srgbClr val="000000"/>
                </a:solidFill>
              </a:rPr>
              <a:t>Describe the climate response to regional sea ice loss in a set of  atmosphere-only experiments (“AMIP”) run with EC-EARTH.</a:t>
            </a:r>
            <a:endParaRPr>
              <a:solidFill>
                <a:srgbClr val="000000"/>
              </a:solidFill>
            </a:endParaRPr>
          </a:p>
          <a:p>
            <a:pPr indent="0" lvl="0" marL="457200" rtl="0" algn="l">
              <a:spcBef>
                <a:spcPts val="1600"/>
              </a:spcBef>
              <a:spcAft>
                <a:spcPts val="0"/>
              </a:spcAft>
              <a:buNone/>
            </a:pPr>
            <a:r>
              <a:t/>
            </a:r>
            <a:endParaRPr>
              <a:solidFill>
                <a:srgbClr val="000000"/>
              </a:solidFill>
            </a:endParaRPr>
          </a:p>
          <a:p>
            <a:pPr indent="-342900" lvl="0" marL="457200" rtl="0" algn="l">
              <a:spcBef>
                <a:spcPts val="1600"/>
              </a:spcBef>
              <a:spcAft>
                <a:spcPts val="0"/>
              </a:spcAft>
              <a:buClr>
                <a:srgbClr val="000000"/>
              </a:buClr>
              <a:buSzPts val="1800"/>
              <a:buAutoNum type="arabicPeriod"/>
            </a:pPr>
            <a:r>
              <a:rPr lang="en">
                <a:solidFill>
                  <a:srgbClr val="000000"/>
                </a:solidFill>
              </a:rPr>
              <a:t>Assess the degree of linearity of the climate response to regional sea ice loss.</a:t>
            </a:r>
            <a:endParaRPr>
              <a:solidFill>
                <a:srgbClr val="000000"/>
              </a:solidFill>
            </a:endParaRPr>
          </a:p>
          <a:p>
            <a:pPr indent="0" lvl="0" marL="0" rtl="0" algn="l">
              <a:spcBef>
                <a:spcPts val="1600"/>
              </a:spcBef>
              <a:spcAft>
                <a:spcPts val="0"/>
              </a:spcAft>
              <a:buNone/>
            </a:pPr>
            <a:r>
              <a:t/>
            </a:r>
            <a:endParaRPr>
              <a:solidFill>
                <a:srgbClr val="000000"/>
              </a:solidFill>
            </a:endParaRPr>
          </a:p>
          <a:p>
            <a:pPr indent="0" lvl="0" marL="0" rtl="0" algn="l">
              <a:spcBef>
                <a:spcPts val="1600"/>
              </a:spcBef>
              <a:spcAft>
                <a:spcPts val="0"/>
              </a:spcAft>
              <a:buNone/>
            </a:pPr>
            <a:r>
              <a:rPr lang="en">
                <a:solidFill>
                  <a:srgbClr val="000000"/>
                </a:solidFill>
              </a:rPr>
              <a:t>3.	Propose a mechanism explaining qualitatively the similarities and discrepancies in the climate response to regional and pan-Arctic sea ice loss. </a:t>
            </a:r>
            <a:endParaRPr>
              <a:solidFill>
                <a:srgbClr val="000000"/>
              </a:solidFill>
            </a:endParaRPr>
          </a:p>
          <a:p>
            <a:pPr indent="0" lvl="0" marL="0" rtl="0" algn="ctr">
              <a:spcBef>
                <a:spcPts val="1600"/>
              </a:spcBef>
              <a:spcAft>
                <a:spcPts val="1600"/>
              </a:spcAft>
              <a:buNone/>
            </a:pPr>
            <a:r>
              <a:t/>
            </a:r>
            <a:endParaRPr>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6"/>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Protocol</a:t>
            </a:r>
            <a:endParaRPr b="1" sz="1800"/>
          </a:p>
        </p:txBody>
      </p:sp>
      <p:pic>
        <p:nvPicPr>
          <p:cNvPr id="75" name="Google Shape;75;p16"/>
          <p:cNvPicPr preferRelativeResize="0"/>
          <p:nvPr/>
        </p:nvPicPr>
        <p:blipFill>
          <a:blip r:embed="rId3">
            <a:alphaModFix/>
          </a:blip>
          <a:stretch>
            <a:fillRect/>
          </a:stretch>
        </p:blipFill>
        <p:spPr>
          <a:xfrm>
            <a:off x="5715000" y="2057400"/>
            <a:ext cx="4273475" cy="3200400"/>
          </a:xfrm>
          <a:prstGeom prst="rect">
            <a:avLst/>
          </a:prstGeom>
          <a:noFill/>
          <a:ln>
            <a:noFill/>
          </a:ln>
        </p:spPr>
      </p:pic>
      <p:sp>
        <p:nvSpPr>
          <p:cNvPr id="76" name="Google Shape;76;p16"/>
          <p:cNvSpPr/>
          <p:nvPr/>
        </p:nvSpPr>
        <p:spPr>
          <a:xfrm>
            <a:off x="6694200" y="4788408"/>
            <a:ext cx="2469000" cy="338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6"/>
          <p:cNvSpPr txBox="1"/>
          <p:nvPr>
            <p:ph idx="1" type="body"/>
          </p:nvPr>
        </p:nvSpPr>
        <p:spPr>
          <a:xfrm>
            <a:off x="235500" y="478200"/>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500">
                <a:solidFill>
                  <a:schemeClr val="dk1"/>
                </a:solidFill>
              </a:rPr>
              <a:t>Model</a:t>
            </a:r>
            <a:r>
              <a:rPr lang="en" sz="1500">
                <a:solidFill>
                  <a:schemeClr val="dk1"/>
                </a:solidFill>
              </a:rPr>
              <a:t>: EC-Earth v3.3 (CMIP6 production):  atmosphere IFS T255, 91 vertical levels.</a:t>
            </a:r>
            <a:endParaRPr sz="1500">
              <a:solidFill>
                <a:schemeClr val="dk1"/>
              </a:solidFill>
            </a:endParaRPr>
          </a:p>
          <a:p>
            <a:pPr indent="0" lvl="0" marL="0" rtl="0" algn="l">
              <a:spcBef>
                <a:spcPts val="1600"/>
              </a:spcBef>
              <a:spcAft>
                <a:spcPts val="0"/>
              </a:spcAft>
              <a:buNone/>
            </a:pPr>
            <a:r>
              <a:rPr b="1" lang="en" sz="1500">
                <a:solidFill>
                  <a:schemeClr val="dk1"/>
                </a:solidFill>
              </a:rPr>
              <a:t>Configuration</a:t>
            </a:r>
            <a:r>
              <a:rPr lang="en" sz="1500">
                <a:solidFill>
                  <a:schemeClr val="dk1"/>
                </a:solidFill>
              </a:rPr>
              <a:t>: </a:t>
            </a:r>
            <a:r>
              <a:rPr lang="en" sz="1500">
                <a:solidFill>
                  <a:srgbClr val="0000FF"/>
                </a:solidFill>
              </a:rPr>
              <a:t>atmosphere-only 1-year simulations*</a:t>
            </a:r>
            <a:r>
              <a:rPr lang="en" sz="1500">
                <a:solidFill>
                  <a:schemeClr val="dk1"/>
                </a:solidFill>
              </a:rPr>
              <a:t> (150 members)</a:t>
            </a:r>
            <a:endParaRPr sz="1900">
              <a:solidFill>
                <a:srgbClr val="000000"/>
              </a:solidFill>
            </a:endParaRPr>
          </a:p>
          <a:p>
            <a:pPr indent="0" lvl="0" marL="0" rtl="0" algn="l">
              <a:spcBef>
                <a:spcPts val="1600"/>
              </a:spcBef>
              <a:spcAft>
                <a:spcPts val="0"/>
              </a:spcAft>
              <a:buNone/>
            </a:pPr>
            <a:r>
              <a:rPr b="1" lang="en" sz="1500">
                <a:solidFill>
                  <a:srgbClr val="000000"/>
                </a:solidFill>
              </a:rPr>
              <a:t>Setup</a:t>
            </a:r>
            <a:r>
              <a:rPr lang="en" sz="1500">
                <a:solidFill>
                  <a:srgbClr val="000000"/>
                </a:solidFill>
              </a:rPr>
              <a:t>: Combining the present-day (</a:t>
            </a:r>
            <a:r>
              <a:rPr b="1" lang="en" sz="1500">
                <a:solidFill>
                  <a:srgbClr val="000000"/>
                </a:solidFill>
              </a:rPr>
              <a:t>pdSST-pdSIC</a:t>
            </a:r>
            <a:r>
              <a:rPr lang="en" sz="1500">
                <a:solidFill>
                  <a:srgbClr val="000000"/>
                </a:solidFill>
              </a:rPr>
              <a:t>) and projected future Arctic SIC and SST masks (</a:t>
            </a:r>
            <a:r>
              <a:rPr b="1" lang="en" sz="1500">
                <a:solidFill>
                  <a:srgbClr val="000000"/>
                </a:solidFill>
              </a:rPr>
              <a:t>pdSST-futArcSIC</a:t>
            </a:r>
            <a:r>
              <a:rPr lang="en" sz="1500">
                <a:solidFill>
                  <a:srgbClr val="000000"/>
                </a:solidFill>
              </a:rPr>
              <a:t>), we define new masks by setting SIC and SST to its present-day state everywhere except over </a:t>
            </a:r>
            <a:r>
              <a:rPr i="1" lang="en" sz="1500">
                <a:solidFill>
                  <a:srgbClr val="000000"/>
                </a:solidFill>
              </a:rPr>
              <a:t>specific</a:t>
            </a:r>
            <a:r>
              <a:rPr lang="en" sz="1500">
                <a:solidFill>
                  <a:srgbClr val="000000"/>
                </a:solidFill>
              </a:rPr>
              <a:t> regions, where the projected future Arctic state is chosen instead. </a:t>
            </a:r>
            <a:endParaRPr sz="1500">
              <a:solidFill>
                <a:srgbClr val="000000"/>
              </a:solidFill>
            </a:endParaRPr>
          </a:p>
          <a:p>
            <a:pPr indent="0" lvl="0" marL="0" rtl="0" algn="l">
              <a:spcBef>
                <a:spcPts val="1600"/>
              </a:spcBef>
              <a:spcAft>
                <a:spcPts val="0"/>
              </a:spcAft>
              <a:buNone/>
            </a:pPr>
            <a:r>
              <a:rPr lang="en" sz="1400">
                <a:solidFill>
                  <a:srgbClr val="000000"/>
                </a:solidFill>
              </a:rPr>
              <a:t>Experiments are run for each sea ice loss regions: </a:t>
            </a:r>
            <a:endParaRPr sz="1400">
              <a:solidFill>
                <a:srgbClr val="000000"/>
              </a:solidFill>
            </a:endParaRPr>
          </a:p>
          <a:p>
            <a:pPr indent="-317500" lvl="0" marL="457200" rtl="0" algn="l">
              <a:spcBef>
                <a:spcPts val="1600"/>
              </a:spcBef>
              <a:spcAft>
                <a:spcPts val="0"/>
              </a:spcAft>
              <a:buClr>
                <a:srgbClr val="0B5394"/>
              </a:buClr>
              <a:buSzPts val="1400"/>
              <a:buAutoNum type="arabicPeriod"/>
            </a:pPr>
            <a:r>
              <a:rPr lang="en" sz="1400">
                <a:solidFill>
                  <a:srgbClr val="0B5394"/>
                </a:solidFill>
              </a:rPr>
              <a:t>Central Arctic (pdSST-fut</a:t>
            </a:r>
            <a:r>
              <a:rPr b="1" lang="en" sz="1400">
                <a:solidFill>
                  <a:srgbClr val="0B5394"/>
                </a:solidFill>
              </a:rPr>
              <a:t>CentArc</a:t>
            </a:r>
            <a:r>
              <a:rPr lang="en" sz="1400">
                <a:solidFill>
                  <a:srgbClr val="0B5394"/>
                </a:solidFill>
              </a:rPr>
              <a:t>SIC)</a:t>
            </a:r>
            <a:endParaRPr sz="1400">
              <a:solidFill>
                <a:srgbClr val="0B5394"/>
              </a:solidFill>
            </a:endParaRPr>
          </a:p>
          <a:p>
            <a:pPr indent="-317500" lvl="0" marL="457200" rtl="0" algn="l">
              <a:spcBef>
                <a:spcPts val="0"/>
              </a:spcBef>
              <a:spcAft>
                <a:spcPts val="0"/>
              </a:spcAft>
              <a:buClr>
                <a:srgbClr val="38761D"/>
              </a:buClr>
              <a:buSzPts val="1400"/>
              <a:buAutoNum type="arabicPeriod"/>
            </a:pPr>
            <a:r>
              <a:rPr lang="en" sz="1400" u="sng">
                <a:solidFill>
                  <a:srgbClr val="38761D"/>
                </a:solidFill>
              </a:rPr>
              <a:t>Barents-Kara</a:t>
            </a:r>
            <a:r>
              <a:rPr lang="en" sz="1400">
                <a:solidFill>
                  <a:srgbClr val="38761D"/>
                </a:solidFill>
              </a:rPr>
              <a:t> (pdSST-fut</a:t>
            </a:r>
            <a:r>
              <a:rPr b="1" lang="en" sz="1400">
                <a:solidFill>
                  <a:srgbClr val="38761D"/>
                </a:solidFill>
              </a:rPr>
              <a:t>BKSeas</a:t>
            </a:r>
            <a:r>
              <a:rPr lang="en" sz="1400">
                <a:solidFill>
                  <a:srgbClr val="38761D"/>
                </a:solidFill>
              </a:rPr>
              <a:t>SIC)</a:t>
            </a:r>
            <a:endParaRPr sz="1400">
              <a:solidFill>
                <a:srgbClr val="38761D"/>
              </a:solidFill>
            </a:endParaRPr>
          </a:p>
          <a:p>
            <a:pPr indent="-317500" lvl="0" marL="457200" rtl="0" algn="l">
              <a:spcBef>
                <a:spcPts val="0"/>
              </a:spcBef>
              <a:spcAft>
                <a:spcPts val="0"/>
              </a:spcAft>
              <a:buClr>
                <a:srgbClr val="FF0000"/>
              </a:buClr>
              <a:buSzPts val="1400"/>
              <a:buAutoNum type="arabicPeriod"/>
            </a:pPr>
            <a:r>
              <a:rPr lang="en" sz="1400">
                <a:solidFill>
                  <a:srgbClr val="FF0000"/>
                </a:solidFill>
              </a:rPr>
              <a:t>Hudson-Baffin-Labrador (pdSST-fut</a:t>
            </a:r>
            <a:r>
              <a:rPr b="1" lang="en" sz="1400">
                <a:solidFill>
                  <a:srgbClr val="FF0000"/>
                </a:solidFill>
              </a:rPr>
              <a:t>HudBafLab</a:t>
            </a:r>
            <a:r>
              <a:rPr lang="en" sz="1400">
                <a:solidFill>
                  <a:srgbClr val="FF0000"/>
                </a:solidFill>
              </a:rPr>
              <a:t>SIC)</a:t>
            </a:r>
            <a:endParaRPr sz="1400">
              <a:solidFill>
                <a:srgbClr val="FF0000"/>
              </a:solidFill>
            </a:endParaRPr>
          </a:p>
          <a:p>
            <a:pPr indent="-317500" lvl="0" marL="457200" rtl="0" algn="l">
              <a:spcBef>
                <a:spcPts val="0"/>
              </a:spcBef>
              <a:spcAft>
                <a:spcPts val="0"/>
              </a:spcAft>
              <a:buClr>
                <a:srgbClr val="BF9000"/>
              </a:buClr>
              <a:buSzPts val="1400"/>
              <a:buAutoNum type="arabicPeriod"/>
            </a:pPr>
            <a:r>
              <a:rPr lang="en" sz="1400" u="sng">
                <a:solidFill>
                  <a:srgbClr val="BF9000"/>
                </a:solidFill>
              </a:rPr>
              <a:t>Okhotsk</a:t>
            </a:r>
            <a:r>
              <a:rPr lang="en" sz="1400">
                <a:solidFill>
                  <a:srgbClr val="BF9000"/>
                </a:solidFill>
              </a:rPr>
              <a:t> (pdSST-fu</a:t>
            </a:r>
            <a:r>
              <a:rPr b="1" lang="en" sz="1400">
                <a:solidFill>
                  <a:srgbClr val="BF9000"/>
                </a:solidFill>
              </a:rPr>
              <a:t>tOkhotsk</a:t>
            </a:r>
            <a:r>
              <a:rPr lang="en" sz="1400">
                <a:solidFill>
                  <a:srgbClr val="BF9000"/>
                </a:solidFill>
              </a:rPr>
              <a:t>SIC)</a:t>
            </a:r>
            <a:endParaRPr sz="1400">
              <a:solidFill>
                <a:srgbClr val="BF9000"/>
              </a:solidFill>
            </a:endParaRPr>
          </a:p>
          <a:p>
            <a:pPr indent="-317500" lvl="0" marL="457200" rtl="0" algn="l">
              <a:spcBef>
                <a:spcPts val="0"/>
              </a:spcBef>
              <a:spcAft>
                <a:spcPts val="0"/>
              </a:spcAft>
              <a:buClr>
                <a:srgbClr val="A64D79"/>
              </a:buClr>
              <a:buSzPts val="1400"/>
              <a:buAutoNum type="arabicPeriod"/>
            </a:pPr>
            <a:r>
              <a:rPr lang="en" sz="1400">
                <a:solidFill>
                  <a:srgbClr val="A64D79"/>
                </a:solidFill>
              </a:rPr>
              <a:t>Beaufort-East Siberian-Laptev (pdSST-fut</a:t>
            </a:r>
            <a:r>
              <a:rPr b="1" lang="en" sz="1400">
                <a:solidFill>
                  <a:srgbClr val="A64D79"/>
                </a:solidFill>
              </a:rPr>
              <a:t>BeaufSib</a:t>
            </a:r>
            <a:r>
              <a:rPr lang="en" sz="1400">
                <a:solidFill>
                  <a:srgbClr val="A64D79"/>
                </a:solidFill>
              </a:rPr>
              <a:t>SIC)</a:t>
            </a:r>
            <a:endParaRPr sz="1400">
              <a:solidFill>
                <a:srgbClr val="A64D79"/>
              </a:solidFill>
            </a:endParaRPr>
          </a:p>
          <a:p>
            <a:pPr indent="-317500" lvl="0" marL="457200" rtl="0" algn="l">
              <a:spcBef>
                <a:spcPts val="0"/>
              </a:spcBef>
              <a:spcAft>
                <a:spcPts val="0"/>
              </a:spcAft>
              <a:buClr>
                <a:srgbClr val="F1C232"/>
              </a:buClr>
              <a:buSzPts val="1400"/>
              <a:buAutoNum type="arabicPeriod"/>
            </a:pPr>
            <a:r>
              <a:rPr lang="en" sz="1400">
                <a:solidFill>
                  <a:srgbClr val="F1C232"/>
                </a:solidFill>
              </a:rPr>
              <a:t>Irminger-Nordic Seas (pdSST-fut</a:t>
            </a:r>
            <a:r>
              <a:rPr b="1" lang="en" sz="1400">
                <a:solidFill>
                  <a:srgbClr val="F1C232"/>
                </a:solidFill>
              </a:rPr>
              <a:t>IrminNor</a:t>
            </a:r>
            <a:r>
              <a:rPr lang="en" sz="1400">
                <a:solidFill>
                  <a:srgbClr val="F1C232"/>
                </a:solidFill>
              </a:rPr>
              <a:t>SIC)</a:t>
            </a:r>
            <a:endParaRPr sz="1400">
              <a:solidFill>
                <a:srgbClr val="F1C232"/>
              </a:solidFill>
            </a:endParaRPr>
          </a:p>
          <a:p>
            <a:pPr indent="-317500" lvl="0" marL="457200" rtl="0" algn="l">
              <a:spcBef>
                <a:spcPts val="0"/>
              </a:spcBef>
              <a:spcAft>
                <a:spcPts val="0"/>
              </a:spcAft>
              <a:buClr>
                <a:srgbClr val="783F04"/>
              </a:buClr>
              <a:buSzPts val="1400"/>
              <a:buAutoNum type="arabicPeriod"/>
            </a:pPr>
            <a:r>
              <a:rPr lang="en" sz="1400">
                <a:solidFill>
                  <a:srgbClr val="783F04"/>
                </a:solidFill>
              </a:rPr>
              <a:t>Bering-Chukchi (pdSST-fut</a:t>
            </a:r>
            <a:r>
              <a:rPr b="1" lang="en" sz="1400">
                <a:solidFill>
                  <a:srgbClr val="783F04"/>
                </a:solidFill>
              </a:rPr>
              <a:t>BerChuk</a:t>
            </a:r>
            <a:r>
              <a:rPr lang="en" sz="1400">
                <a:solidFill>
                  <a:srgbClr val="783F04"/>
                </a:solidFill>
              </a:rPr>
              <a:t>SIC)</a:t>
            </a:r>
            <a:endParaRPr sz="1400">
              <a:solidFill>
                <a:srgbClr val="783F04"/>
              </a:solidFill>
            </a:endParaRPr>
          </a:p>
          <a:p>
            <a:pPr indent="0" lvl="0" marL="0" rtl="0" algn="l">
              <a:spcBef>
                <a:spcPts val="1600"/>
              </a:spcBef>
              <a:spcAft>
                <a:spcPts val="0"/>
              </a:spcAft>
              <a:buNone/>
            </a:pPr>
            <a:r>
              <a:rPr lang="en" sz="1400">
                <a:solidFill>
                  <a:srgbClr val="000000"/>
                </a:solidFill>
              </a:rPr>
              <a:t>Note: </a:t>
            </a:r>
            <a:r>
              <a:rPr lang="en" sz="1500">
                <a:solidFill>
                  <a:srgbClr val="000000"/>
                </a:solidFill>
              </a:rPr>
              <a:t>pdSST-pdSIC and pdSST-futArcSIC masks are provided by the PAMIP consortium</a:t>
            </a:r>
            <a:endParaRPr sz="1400">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S</a:t>
            </a:r>
            <a:r>
              <a:rPr b="1" lang="en" sz="1800"/>
              <a:t>urface forcing pattern: </a:t>
            </a:r>
            <a:endParaRPr b="1" sz="1800"/>
          </a:p>
          <a:p>
            <a:pPr indent="0" lvl="0" marL="0" rtl="0" algn="ctr">
              <a:spcBef>
                <a:spcPts val="0"/>
              </a:spcBef>
              <a:spcAft>
                <a:spcPts val="0"/>
              </a:spcAft>
              <a:buNone/>
            </a:pPr>
            <a:r>
              <a:rPr b="1" lang="en" sz="1800"/>
              <a:t>(Left) predefined regions (Right) prescribed sea ice loss pattern in </a:t>
            </a:r>
            <a:r>
              <a:rPr b="1" lang="en" sz="1800"/>
              <a:t>Winter</a:t>
            </a:r>
            <a:endParaRPr b="1" sz="1800"/>
          </a:p>
        </p:txBody>
      </p:sp>
      <p:pic>
        <p:nvPicPr>
          <p:cNvPr id="83" name="Google Shape;83;p17"/>
          <p:cNvPicPr preferRelativeResize="0"/>
          <p:nvPr/>
        </p:nvPicPr>
        <p:blipFill>
          <a:blip r:embed="rId3">
            <a:alphaModFix/>
          </a:blip>
          <a:stretch>
            <a:fillRect/>
          </a:stretch>
        </p:blipFill>
        <p:spPr>
          <a:xfrm>
            <a:off x="1532100" y="793550"/>
            <a:ext cx="2743200" cy="2825496"/>
          </a:xfrm>
          <a:prstGeom prst="rect">
            <a:avLst/>
          </a:prstGeom>
          <a:noFill/>
          <a:ln>
            <a:noFill/>
          </a:ln>
        </p:spPr>
      </p:pic>
      <p:pic>
        <p:nvPicPr>
          <p:cNvPr id="84" name="Google Shape;84;p17"/>
          <p:cNvPicPr preferRelativeResize="0"/>
          <p:nvPr/>
        </p:nvPicPr>
        <p:blipFill>
          <a:blip r:embed="rId4">
            <a:alphaModFix/>
          </a:blip>
          <a:stretch>
            <a:fillRect/>
          </a:stretch>
        </p:blipFill>
        <p:spPr>
          <a:xfrm>
            <a:off x="5708100" y="782138"/>
            <a:ext cx="2743200" cy="3086100"/>
          </a:xfrm>
          <a:prstGeom prst="rect">
            <a:avLst/>
          </a:prstGeom>
          <a:noFill/>
          <a:ln>
            <a:noFill/>
          </a:ln>
        </p:spPr>
      </p:pic>
      <p:sp>
        <p:nvSpPr>
          <p:cNvPr id="85" name="Google Shape;85;p17"/>
          <p:cNvSpPr txBox="1"/>
          <p:nvPr/>
        </p:nvSpPr>
        <p:spPr>
          <a:xfrm>
            <a:off x="107525" y="3657600"/>
            <a:ext cx="8914800" cy="112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800">
              <a:solidFill>
                <a:srgbClr val="FF0000"/>
              </a:solidFill>
            </a:endParaRPr>
          </a:p>
        </p:txBody>
      </p:sp>
      <p:sp>
        <p:nvSpPr>
          <p:cNvPr id="86" name="Google Shape;86;p17"/>
          <p:cNvSpPr txBox="1"/>
          <p:nvPr/>
        </p:nvSpPr>
        <p:spPr>
          <a:xfrm>
            <a:off x="50" y="3962400"/>
            <a:ext cx="9144000" cy="60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0000"/>
                </a:solidFill>
              </a:rPr>
              <a:t>Winter sea ice loss predicted to be largest over marginal areas of the Arctic:</a:t>
            </a:r>
            <a:endParaRPr sz="1800">
              <a:solidFill>
                <a:srgbClr val="FF0000"/>
              </a:solidFill>
            </a:endParaRPr>
          </a:p>
          <a:p>
            <a:pPr indent="0" lvl="0" marL="0" rtl="0" algn="ctr">
              <a:spcBef>
                <a:spcPts val="0"/>
              </a:spcBef>
              <a:spcAft>
                <a:spcPts val="0"/>
              </a:spcAft>
              <a:buNone/>
            </a:pPr>
            <a:r>
              <a:rPr lang="en" sz="1800">
                <a:solidFill>
                  <a:srgbClr val="FF0000"/>
                </a:solidFill>
              </a:rPr>
              <a:t>Hudson-Baffin Bays, Nordic-Irminger, Barents-Kara, Okhotsk and Bering-Chukchi seas.</a:t>
            </a:r>
            <a:endParaRPr sz="1800">
              <a:solidFill>
                <a:srgbClr val="FF0000"/>
              </a:solidFill>
            </a:endParaRPr>
          </a:p>
          <a:p>
            <a:pPr indent="0" lvl="0" marL="0" rtl="0" algn="ctr">
              <a:spcBef>
                <a:spcPts val="0"/>
              </a:spcBef>
              <a:spcAft>
                <a:spcPts val="0"/>
              </a:spcAft>
              <a:buNone/>
            </a:pPr>
            <a:r>
              <a:rPr lang="en" sz="1800">
                <a:solidFill>
                  <a:srgbClr val="FF0000"/>
                </a:solidFill>
              </a:rPr>
              <a:t>Note relative invariance over Central Arctic  </a:t>
            </a:r>
            <a:endParaRPr sz="180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18"/>
          <p:cNvPicPr preferRelativeResize="0"/>
          <p:nvPr/>
        </p:nvPicPr>
        <p:blipFill>
          <a:blip r:embed="rId3">
            <a:alphaModFix/>
          </a:blip>
          <a:stretch>
            <a:fillRect/>
          </a:stretch>
        </p:blipFill>
        <p:spPr>
          <a:xfrm>
            <a:off x="6638544" y="274320"/>
            <a:ext cx="3040381" cy="2286000"/>
          </a:xfrm>
          <a:prstGeom prst="rect">
            <a:avLst/>
          </a:prstGeom>
          <a:noFill/>
          <a:ln>
            <a:noFill/>
          </a:ln>
        </p:spPr>
      </p:pic>
      <p:pic>
        <p:nvPicPr>
          <p:cNvPr id="92" name="Google Shape;92;p18"/>
          <p:cNvPicPr preferRelativeResize="0"/>
          <p:nvPr/>
        </p:nvPicPr>
        <p:blipFill>
          <a:blip r:embed="rId4">
            <a:alphaModFix/>
          </a:blip>
          <a:stretch>
            <a:fillRect/>
          </a:stretch>
        </p:blipFill>
        <p:spPr>
          <a:xfrm>
            <a:off x="6638544" y="2240280"/>
            <a:ext cx="3051810" cy="2286000"/>
          </a:xfrm>
          <a:prstGeom prst="rect">
            <a:avLst/>
          </a:prstGeom>
          <a:noFill/>
          <a:ln>
            <a:noFill/>
          </a:ln>
        </p:spPr>
      </p:pic>
      <p:pic>
        <p:nvPicPr>
          <p:cNvPr id="93" name="Google Shape;93;p18"/>
          <p:cNvPicPr preferRelativeResize="0"/>
          <p:nvPr/>
        </p:nvPicPr>
        <p:blipFill>
          <a:blip r:embed="rId5">
            <a:alphaModFix/>
          </a:blip>
          <a:stretch>
            <a:fillRect/>
          </a:stretch>
        </p:blipFill>
        <p:spPr>
          <a:xfrm>
            <a:off x="4251960" y="274320"/>
            <a:ext cx="3051810" cy="2286000"/>
          </a:xfrm>
          <a:prstGeom prst="rect">
            <a:avLst/>
          </a:prstGeom>
          <a:noFill/>
          <a:ln>
            <a:noFill/>
          </a:ln>
        </p:spPr>
      </p:pic>
      <p:pic>
        <p:nvPicPr>
          <p:cNvPr id="94" name="Google Shape;94;p18"/>
          <p:cNvPicPr preferRelativeResize="0"/>
          <p:nvPr/>
        </p:nvPicPr>
        <p:blipFill>
          <a:blip r:embed="rId6">
            <a:alphaModFix/>
          </a:blip>
          <a:stretch>
            <a:fillRect/>
          </a:stretch>
        </p:blipFill>
        <p:spPr>
          <a:xfrm>
            <a:off x="1920240" y="274320"/>
            <a:ext cx="3051810" cy="2286000"/>
          </a:xfrm>
          <a:prstGeom prst="rect">
            <a:avLst/>
          </a:prstGeom>
          <a:noFill/>
          <a:ln>
            <a:noFill/>
          </a:ln>
        </p:spPr>
      </p:pic>
      <p:pic>
        <p:nvPicPr>
          <p:cNvPr id="95" name="Google Shape;95;p18"/>
          <p:cNvPicPr preferRelativeResize="0"/>
          <p:nvPr/>
        </p:nvPicPr>
        <p:blipFill>
          <a:blip r:embed="rId7">
            <a:alphaModFix/>
          </a:blip>
          <a:stretch>
            <a:fillRect/>
          </a:stretch>
        </p:blipFill>
        <p:spPr>
          <a:xfrm>
            <a:off x="-457200" y="274320"/>
            <a:ext cx="3049523" cy="2286000"/>
          </a:xfrm>
          <a:prstGeom prst="rect">
            <a:avLst/>
          </a:prstGeom>
          <a:noFill/>
          <a:ln>
            <a:noFill/>
          </a:ln>
        </p:spPr>
      </p:pic>
      <p:pic>
        <p:nvPicPr>
          <p:cNvPr id="96" name="Google Shape;96;p18"/>
          <p:cNvPicPr preferRelativeResize="0"/>
          <p:nvPr/>
        </p:nvPicPr>
        <p:blipFill>
          <a:blip r:embed="rId8">
            <a:alphaModFix/>
          </a:blip>
          <a:stretch>
            <a:fillRect/>
          </a:stretch>
        </p:blipFill>
        <p:spPr>
          <a:xfrm>
            <a:off x="4251960" y="2240280"/>
            <a:ext cx="3051810" cy="2286000"/>
          </a:xfrm>
          <a:prstGeom prst="rect">
            <a:avLst/>
          </a:prstGeom>
          <a:noFill/>
          <a:ln>
            <a:noFill/>
          </a:ln>
        </p:spPr>
      </p:pic>
      <p:pic>
        <p:nvPicPr>
          <p:cNvPr id="97" name="Google Shape;97;p18"/>
          <p:cNvPicPr preferRelativeResize="0"/>
          <p:nvPr/>
        </p:nvPicPr>
        <p:blipFill>
          <a:blip r:embed="rId9">
            <a:alphaModFix/>
          </a:blip>
          <a:stretch>
            <a:fillRect/>
          </a:stretch>
        </p:blipFill>
        <p:spPr>
          <a:xfrm>
            <a:off x="1920240" y="2240280"/>
            <a:ext cx="3051810" cy="2286000"/>
          </a:xfrm>
          <a:prstGeom prst="rect">
            <a:avLst/>
          </a:prstGeom>
          <a:noFill/>
          <a:ln>
            <a:noFill/>
          </a:ln>
        </p:spPr>
      </p:pic>
      <p:pic>
        <p:nvPicPr>
          <p:cNvPr id="98" name="Google Shape;98;p18"/>
          <p:cNvPicPr preferRelativeResize="0"/>
          <p:nvPr/>
        </p:nvPicPr>
        <p:blipFill>
          <a:blip r:embed="rId10">
            <a:alphaModFix/>
          </a:blip>
          <a:stretch>
            <a:fillRect/>
          </a:stretch>
        </p:blipFill>
        <p:spPr>
          <a:xfrm>
            <a:off x="-457200" y="2240280"/>
            <a:ext cx="3051810" cy="2286000"/>
          </a:xfrm>
          <a:prstGeom prst="rect">
            <a:avLst/>
          </a:prstGeom>
          <a:noFill/>
          <a:ln>
            <a:noFill/>
          </a:ln>
        </p:spPr>
      </p:pic>
      <p:sp>
        <p:nvSpPr>
          <p:cNvPr id="99" name="Google Shape;99;p18"/>
          <p:cNvSpPr txBox="1"/>
          <p:nvPr/>
        </p:nvSpPr>
        <p:spPr>
          <a:xfrm>
            <a:off x="465950" y="4495800"/>
            <a:ext cx="7509300" cy="60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0000"/>
                </a:solidFill>
              </a:rPr>
              <a:t>Near-surface warming is confined to areas of sea ice loss</a:t>
            </a:r>
            <a:endParaRPr sz="1800">
              <a:solidFill>
                <a:srgbClr val="FF0000"/>
              </a:solidFill>
            </a:endParaRPr>
          </a:p>
        </p:txBody>
      </p:sp>
      <p:sp>
        <p:nvSpPr>
          <p:cNvPr id="100" name="Google Shape;100;p18"/>
          <p:cNvSpPr txBox="1"/>
          <p:nvPr>
            <p:ph type="title"/>
          </p:nvPr>
        </p:nvSpPr>
        <p:spPr>
          <a:xfrm>
            <a:off x="132500" y="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2-m air temperature</a:t>
            </a:r>
            <a:r>
              <a:rPr b="1" lang="en" sz="1800"/>
              <a:t> anomalies in Winter (DJF)</a:t>
            </a:r>
            <a:endParaRPr b="1" sz="1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9"/>
          <p:cNvSpPr txBox="1"/>
          <p:nvPr>
            <p:ph type="title"/>
          </p:nvPr>
        </p:nvSpPr>
        <p:spPr>
          <a:xfrm>
            <a:off x="311700" y="-1645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2-m air temperature </a:t>
            </a:r>
            <a:r>
              <a:rPr b="1" lang="en" sz="1800"/>
              <a:t>changes: </a:t>
            </a:r>
            <a:endParaRPr b="1" sz="1800"/>
          </a:p>
          <a:p>
            <a:pPr indent="0" lvl="0" marL="0" rtl="0" algn="ctr">
              <a:spcBef>
                <a:spcPts val="0"/>
              </a:spcBef>
              <a:spcAft>
                <a:spcPts val="0"/>
              </a:spcAft>
              <a:buNone/>
            </a:pPr>
            <a:r>
              <a:rPr b="1" lang="en" sz="1800"/>
              <a:t>(left) in </a:t>
            </a:r>
            <a:r>
              <a:rPr b="1" lang="en" sz="1800"/>
              <a:t>pan-Arctic, and (right) sum of all regional experiments.</a:t>
            </a:r>
            <a:endParaRPr b="1" sz="1800"/>
          </a:p>
        </p:txBody>
      </p:sp>
      <p:pic>
        <p:nvPicPr>
          <p:cNvPr id="106" name="Google Shape;106;p19"/>
          <p:cNvPicPr preferRelativeResize="0"/>
          <p:nvPr/>
        </p:nvPicPr>
        <p:blipFill>
          <a:blip r:embed="rId3">
            <a:alphaModFix/>
          </a:blip>
          <a:stretch>
            <a:fillRect/>
          </a:stretch>
        </p:blipFill>
        <p:spPr>
          <a:xfrm>
            <a:off x="4572000" y="457200"/>
            <a:ext cx="4267200" cy="3200400"/>
          </a:xfrm>
          <a:prstGeom prst="rect">
            <a:avLst/>
          </a:prstGeom>
          <a:noFill/>
          <a:ln>
            <a:noFill/>
          </a:ln>
        </p:spPr>
      </p:pic>
      <p:pic>
        <p:nvPicPr>
          <p:cNvPr id="107" name="Google Shape;107;p19"/>
          <p:cNvPicPr preferRelativeResize="0"/>
          <p:nvPr/>
        </p:nvPicPr>
        <p:blipFill>
          <a:blip r:embed="rId4">
            <a:alphaModFix/>
          </a:blip>
          <a:stretch>
            <a:fillRect/>
          </a:stretch>
        </p:blipFill>
        <p:spPr>
          <a:xfrm>
            <a:off x="0" y="457200"/>
            <a:ext cx="4267200" cy="3200400"/>
          </a:xfrm>
          <a:prstGeom prst="rect">
            <a:avLst/>
          </a:prstGeom>
          <a:noFill/>
          <a:ln>
            <a:noFill/>
          </a:ln>
        </p:spPr>
      </p:pic>
      <p:sp>
        <p:nvSpPr>
          <p:cNvPr id="108" name="Google Shape;108;p19"/>
          <p:cNvSpPr txBox="1"/>
          <p:nvPr/>
        </p:nvSpPr>
        <p:spPr>
          <a:xfrm>
            <a:off x="107525" y="3886200"/>
            <a:ext cx="8914800" cy="112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0000"/>
                </a:solidFill>
              </a:rPr>
              <a:t>Near-surface warming is qualitatively additive when comparing the added climate response to sea ice loss in regional experiments with the pan-Arctic experiment.</a:t>
            </a:r>
            <a:endParaRPr sz="180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0"/>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Let’s investigate impact of regional sea ice loss on the tropospheric circulation</a:t>
            </a:r>
            <a:endParaRPr b="1" sz="1800"/>
          </a:p>
        </p:txBody>
      </p:sp>
      <p:pic>
        <p:nvPicPr>
          <p:cNvPr id="114" name="Google Shape;114;p20"/>
          <p:cNvPicPr preferRelativeResize="0"/>
          <p:nvPr/>
        </p:nvPicPr>
        <p:blipFill>
          <a:blip r:embed="rId3">
            <a:alphaModFix/>
          </a:blip>
          <a:stretch>
            <a:fillRect/>
          </a:stretch>
        </p:blipFill>
        <p:spPr>
          <a:xfrm>
            <a:off x="1371600" y="1627325"/>
            <a:ext cx="6696075" cy="3009900"/>
          </a:xfrm>
          <a:prstGeom prst="rect">
            <a:avLst/>
          </a:prstGeom>
          <a:noFill/>
          <a:ln>
            <a:noFill/>
          </a:ln>
        </p:spPr>
      </p:pic>
      <p:sp>
        <p:nvSpPr>
          <p:cNvPr id="115" name="Google Shape;115;p20"/>
          <p:cNvSpPr txBox="1"/>
          <p:nvPr/>
        </p:nvSpPr>
        <p:spPr>
          <a:xfrm>
            <a:off x="387900" y="1078300"/>
            <a:ext cx="8720700" cy="10815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t>Due to its dominant role in driving the large-scale circulation (e.g. geostrophy), we focus on the </a:t>
            </a:r>
            <a:r>
              <a:rPr lang="en" sz="1800">
                <a:solidFill>
                  <a:srgbClr val="FF0000"/>
                </a:solidFill>
              </a:rPr>
              <a:t>geopotential height</a:t>
            </a:r>
            <a:r>
              <a:rPr lang="en" sz="1800"/>
              <a:t> response to sea ice loss. </a:t>
            </a:r>
            <a:endParaRPr sz="1800"/>
          </a:p>
          <a:p>
            <a:pPr indent="0" lvl="0" marL="0" rtl="0" algn="ctr">
              <a:spcBef>
                <a:spcPts val="0"/>
              </a:spcBef>
              <a:spcAft>
                <a:spcPts val="0"/>
              </a:spcAft>
              <a:buNone/>
            </a:pPr>
            <a:r>
              <a:t/>
            </a:r>
            <a:endParaRPr sz="1800"/>
          </a:p>
          <a:p>
            <a:pPr indent="0" lvl="0" marL="0" rtl="0" algn="ctr">
              <a:spcBef>
                <a:spcPts val="0"/>
              </a:spcBef>
              <a:spcAft>
                <a:spcPts val="0"/>
              </a:spcAft>
              <a:buNone/>
            </a:pPr>
            <a:r>
              <a:t/>
            </a:r>
            <a:endParaRPr sz="1800"/>
          </a:p>
        </p:txBody>
      </p:sp>
      <p:sp>
        <p:nvSpPr>
          <p:cNvPr id="116" name="Google Shape;116;p20"/>
          <p:cNvSpPr txBox="1"/>
          <p:nvPr/>
        </p:nvSpPr>
        <p:spPr>
          <a:xfrm>
            <a:off x="1192375" y="2419350"/>
            <a:ext cx="7105200" cy="206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chemeClr val="dk1"/>
                </a:solidFill>
              </a:rPr>
              <a:t>Here, we focus on the mid-tropospheric (</a:t>
            </a:r>
            <a:r>
              <a:rPr lang="en" sz="1800">
                <a:solidFill>
                  <a:srgbClr val="FF0000"/>
                </a:solidFill>
              </a:rPr>
              <a:t>500 hPa</a:t>
            </a:r>
            <a:r>
              <a:rPr lang="en" sz="1800">
                <a:solidFill>
                  <a:schemeClr val="dk1"/>
                </a:solidFill>
              </a:rPr>
              <a:t>) anomalies.</a:t>
            </a:r>
            <a:endParaRPr sz="1800">
              <a:solidFill>
                <a:schemeClr val="dk1"/>
              </a:solidFill>
            </a:endParaRPr>
          </a:p>
        </p:txBody>
      </p:sp>
      <p:sp>
        <p:nvSpPr>
          <p:cNvPr id="117" name="Google Shape;117;p20"/>
          <p:cNvSpPr/>
          <p:nvPr/>
        </p:nvSpPr>
        <p:spPr>
          <a:xfrm>
            <a:off x="1904200" y="3794875"/>
            <a:ext cx="6057600" cy="9498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1"/>
          <p:cNvSpPr txBox="1"/>
          <p:nvPr>
            <p:ph type="title"/>
          </p:nvPr>
        </p:nvSpPr>
        <p:spPr>
          <a:xfrm>
            <a:off x="311700" y="-762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t>Geopotential height anomalies at 500hPa in Winter</a:t>
            </a:r>
            <a:endParaRPr b="1" sz="1800"/>
          </a:p>
        </p:txBody>
      </p:sp>
      <p:pic>
        <p:nvPicPr>
          <p:cNvPr id="123" name="Google Shape;123;p21"/>
          <p:cNvPicPr preferRelativeResize="0"/>
          <p:nvPr/>
        </p:nvPicPr>
        <p:blipFill>
          <a:blip r:embed="rId3">
            <a:alphaModFix/>
          </a:blip>
          <a:stretch>
            <a:fillRect/>
          </a:stretch>
        </p:blipFill>
        <p:spPr>
          <a:xfrm>
            <a:off x="6638544" y="274320"/>
            <a:ext cx="3040381" cy="2286000"/>
          </a:xfrm>
          <a:prstGeom prst="rect">
            <a:avLst/>
          </a:prstGeom>
          <a:noFill/>
          <a:ln>
            <a:noFill/>
          </a:ln>
        </p:spPr>
      </p:pic>
      <p:pic>
        <p:nvPicPr>
          <p:cNvPr id="124" name="Google Shape;124;p21"/>
          <p:cNvPicPr preferRelativeResize="0"/>
          <p:nvPr/>
        </p:nvPicPr>
        <p:blipFill>
          <a:blip r:embed="rId4">
            <a:alphaModFix/>
          </a:blip>
          <a:stretch>
            <a:fillRect/>
          </a:stretch>
        </p:blipFill>
        <p:spPr>
          <a:xfrm>
            <a:off x="6638544" y="2240280"/>
            <a:ext cx="3051810" cy="2286000"/>
          </a:xfrm>
          <a:prstGeom prst="rect">
            <a:avLst/>
          </a:prstGeom>
          <a:noFill/>
          <a:ln>
            <a:noFill/>
          </a:ln>
        </p:spPr>
      </p:pic>
      <p:pic>
        <p:nvPicPr>
          <p:cNvPr id="125" name="Google Shape;125;p21"/>
          <p:cNvPicPr preferRelativeResize="0"/>
          <p:nvPr/>
        </p:nvPicPr>
        <p:blipFill>
          <a:blip r:embed="rId5">
            <a:alphaModFix/>
          </a:blip>
          <a:stretch>
            <a:fillRect/>
          </a:stretch>
        </p:blipFill>
        <p:spPr>
          <a:xfrm>
            <a:off x="4251960" y="274320"/>
            <a:ext cx="3049523" cy="2286000"/>
          </a:xfrm>
          <a:prstGeom prst="rect">
            <a:avLst/>
          </a:prstGeom>
          <a:noFill/>
          <a:ln>
            <a:noFill/>
          </a:ln>
        </p:spPr>
      </p:pic>
      <p:pic>
        <p:nvPicPr>
          <p:cNvPr id="126" name="Google Shape;126;p21"/>
          <p:cNvPicPr preferRelativeResize="0"/>
          <p:nvPr/>
        </p:nvPicPr>
        <p:blipFill>
          <a:blip r:embed="rId6">
            <a:alphaModFix/>
          </a:blip>
          <a:stretch>
            <a:fillRect/>
          </a:stretch>
        </p:blipFill>
        <p:spPr>
          <a:xfrm>
            <a:off x="1920240" y="274320"/>
            <a:ext cx="3049523" cy="2286000"/>
          </a:xfrm>
          <a:prstGeom prst="rect">
            <a:avLst/>
          </a:prstGeom>
          <a:noFill/>
          <a:ln>
            <a:noFill/>
          </a:ln>
        </p:spPr>
      </p:pic>
      <p:pic>
        <p:nvPicPr>
          <p:cNvPr id="127" name="Google Shape;127;p21"/>
          <p:cNvPicPr preferRelativeResize="0"/>
          <p:nvPr/>
        </p:nvPicPr>
        <p:blipFill>
          <a:blip r:embed="rId7">
            <a:alphaModFix/>
          </a:blip>
          <a:stretch>
            <a:fillRect/>
          </a:stretch>
        </p:blipFill>
        <p:spPr>
          <a:xfrm>
            <a:off x="-457200" y="274320"/>
            <a:ext cx="3049523" cy="2286000"/>
          </a:xfrm>
          <a:prstGeom prst="rect">
            <a:avLst/>
          </a:prstGeom>
          <a:noFill/>
          <a:ln>
            <a:noFill/>
          </a:ln>
        </p:spPr>
      </p:pic>
      <p:pic>
        <p:nvPicPr>
          <p:cNvPr id="128" name="Google Shape;128;p21"/>
          <p:cNvPicPr preferRelativeResize="0"/>
          <p:nvPr/>
        </p:nvPicPr>
        <p:blipFill>
          <a:blip r:embed="rId8">
            <a:alphaModFix/>
          </a:blip>
          <a:stretch>
            <a:fillRect/>
          </a:stretch>
        </p:blipFill>
        <p:spPr>
          <a:xfrm>
            <a:off x="4251960" y="2240280"/>
            <a:ext cx="3051810" cy="2286000"/>
          </a:xfrm>
          <a:prstGeom prst="rect">
            <a:avLst/>
          </a:prstGeom>
          <a:noFill/>
          <a:ln>
            <a:noFill/>
          </a:ln>
        </p:spPr>
      </p:pic>
      <p:pic>
        <p:nvPicPr>
          <p:cNvPr id="129" name="Google Shape;129;p21"/>
          <p:cNvPicPr preferRelativeResize="0"/>
          <p:nvPr/>
        </p:nvPicPr>
        <p:blipFill>
          <a:blip r:embed="rId9">
            <a:alphaModFix/>
          </a:blip>
          <a:stretch>
            <a:fillRect/>
          </a:stretch>
        </p:blipFill>
        <p:spPr>
          <a:xfrm>
            <a:off x="1920240" y="2240280"/>
            <a:ext cx="3049523" cy="2286000"/>
          </a:xfrm>
          <a:prstGeom prst="rect">
            <a:avLst/>
          </a:prstGeom>
          <a:noFill/>
          <a:ln>
            <a:noFill/>
          </a:ln>
        </p:spPr>
      </p:pic>
      <p:pic>
        <p:nvPicPr>
          <p:cNvPr id="130" name="Google Shape;130;p21"/>
          <p:cNvPicPr preferRelativeResize="0"/>
          <p:nvPr/>
        </p:nvPicPr>
        <p:blipFill>
          <a:blip r:embed="rId10">
            <a:alphaModFix/>
          </a:blip>
          <a:stretch>
            <a:fillRect/>
          </a:stretch>
        </p:blipFill>
        <p:spPr>
          <a:xfrm>
            <a:off x="-457200" y="2240280"/>
            <a:ext cx="3049523" cy="2286000"/>
          </a:xfrm>
          <a:prstGeom prst="rect">
            <a:avLst/>
          </a:prstGeom>
          <a:noFill/>
          <a:ln>
            <a:noFill/>
          </a:ln>
        </p:spPr>
      </p:pic>
      <p:sp>
        <p:nvSpPr>
          <p:cNvPr id="131" name="Google Shape;131;p21"/>
          <p:cNvSpPr txBox="1"/>
          <p:nvPr/>
        </p:nvSpPr>
        <p:spPr>
          <a:xfrm>
            <a:off x="311700" y="4495800"/>
            <a:ext cx="8738700" cy="60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0000"/>
                </a:solidFill>
              </a:rPr>
              <a:t>Thermal </a:t>
            </a:r>
            <a:r>
              <a:rPr lang="en" sz="1800">
                <a:solidFill>
                  <a:srgbClr val="FF0000"/>
                </a:solidFill>
              </a:rPr>
              <a:t>High in </a:t>
            </a:r>
            <a:r>
              <a:rPr lang="en" sz="1800">
                <a:solidFill>
                  <a:srgbClr val="FF0000"/>
                </a:solidFill>
              </a:rPr>
              <a:t>Pan-Arctic </a:t>
            </a:r>
            <a:r>
              <a:rPr lang="en" sz="1800">
                <a:solidFill>
                  <a:srgbClr val="FF0000"/>
                </a:solidFill>
              </a:rPr>
              <a:t>experiment not found in other (</a:t>
            </a:r>
            <a:r>
              <a:rPr lang="en" sz="1800">
                <a:solidFill>
                  <a:srgbClr val="FF0000"/>
                </a:solidFill>
              </a:rPr>
              <a:t>regional) experiments!</a:t>
            </a:r>
            <a:endParaRPr sz="1800">
              <a:solidFill>
                <a:srgbClr val="FF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