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3" r:id="rId5"/>
    <p:sldMasterId id="2147483654" r:id="rId6"/>
    <p:sldMasterId id="2147483655" r:id="rId7"/>
    <p:sldMasterId id="2147483656" r:id="rId8"/>
    <p:sldMasterId id="2147483657" r:id="rId9"/>
    <p:sldMasterId id="2147483658" r:id="rId10"/>
    <p:sldMasterId id="2147483659" r:id="rId11"/>
    <p:sldMasterId id="2147483660" r:id="rId12"/>
  </p:sldMasterIdLst>
  <p:notesMasterIdLst>
    <p:notesMasterId r:id="rId47"/>
  </p:notesMasterIdLst>
  <p:sldIdLst>
    <p:sldId id="256" r:id="rId13"/>
    <p:sldId id="436" r:id="rId14"/>
    <p:sldId id="394" r:id="rId15"/>
    <p:sldId id="395" r:id="rId16"/>
    <p:sldId id="399" r:id="rId17"/>
    <p:sldId id="396" r:id="rId18"/>
    <p:sldId id="418" r:id="rId19"/>
    <p:sldId id="406" r:id="rId20"/>
    <p:sldId id="415" r:id="rId21"/>
    <p:sldId id="377" r:id="rId22"/>
    <p:sldId id="388" r:id="rId23"/>
    <p:sldId id="416" r:id="rId24"/>
    <p:sldId id="400" r:id="rId25"/>
    <p:sldId id="414" r:id="rId26"/>
    <p:sldId id="413" r:id="rId27"/>
    <p:sldId id="419" r:id="rId28"/>
    <p:sldId id="383" r:id="rId29"/>
    <p:sldId id="384" r:id="rId30"/>
    <p:sldId id="420" r:id="rId31"/>
    <p:sldId id="421" r:id="rId32"/>
    <p:sldId id="422" r:id="rId33"/>
    <p:sldId id="423" r:id="rId34"/>
    <p:sldId id="424" r:id="rId35"/>
    <p:sldId id="425" r:id="rId36"/>
    <p:sldId id="426" r:id="rId37"/>
    <p:sldId id="427" r:id="rId38"/>
    <p:sldId id="428" r:id="rId39"/>
    <p:sldId id="429" r:id="rId40"/>
    <p:sldId id="432" r:id="rId41"/>
    <p:sldId id="433" r:id="rId42"/>
    <p:sldId id="434" r:id="rId43"/>
    <p:sldId id="357" r:id="rId44"/>
    <p:sldId id="435" r:id="rId45"/>
    <p:sldId id="276" r:id="rId46"/>
  </p:sldIdLst>
  <p:sldSz cx="9144000" cy="6858000" type="screen4x3"/>
  <p:notesSz cx="6796088" cy="992505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1pPr>
    <a:lvl2pPr marL="742950" indent="-285750" algn="l" defTabSz="457200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2pPr>
    <a:lvl3pPr marL="1143000" indent="-228600" algn="l" defTabSz="457200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3pPr>
    <a:lvl4pPr marL="1600200" indent="-228600" algn="l" defTabSz="457200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4pPr>
    <a:lvl5pPr marL="2057400" indent="-228600" algn="l" defTabSz="457200" rtl="0" fontAlgn="base">
      <a:spcBef>
        <a:spcPct val="0"/>
      </a:spcBef>
      <a:spcAft>
        <a:spcPct val="0"/>
      </a:spcAft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5pPr>
    <a:lvl6pPr marL="22860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6pPr>
    <a:lvl7pPr marL="27432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7pPr>
    <a:lvl8pPr marL="32004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8pPr>
    <a:lvl9pPr marL="3657600" algn="l" defTabSz="914400" rtl="0" eaLnBrk="1" latinLnBrk="0" hangingPunct="1">
      <a:defRPr sz="2400" kern="1200">
        <a:solidFill>
          <a:schemeClr val="bg1"/>
        </a:solidFill>
        <a:latin typeface="Times New Roman" pitchFamily="18" charset="0"/>
        <a:ea typeface="WenQuanYi Micro Hei"/>
        <a:cs typeface="WenQuanYi Micro He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FF"/>
    <a:srgbClr val="ED7F26"/>
    <a:srgbClr val="006EA1"/>
    <a:srgbClr val="229C3B"/>
    <a:srgbClr val="FFA7A7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638" y="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1"/>
          <p:cNvSpPr>
            <a:spLocks noChangeArrowheads="1"/>
          </p:cNvSpPr>
          <p:nvPr/>
        </p:nvSpPr>
        <p:spPr bwMode="auto">
          <a:xfrm>
            <a:off x="0" y="0"/>
            <a:ext cx="6796088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0483" name="AutoShape 2"/>
          <p:cNvSpPr>
            <a:spLocks noChangeArrowheads="1"/>
          </p:cNvSpPr>
          <p:nvPr/>
        </p:nvSpPr>
        <p:spPr bwMode="auto">
          <a:xfrm>
            <a:off x="0" y="0"/>
            <a:ext cx="6796088" cy="992505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0485" name="Text Box 4"/>
          <p:cNvSpPr txBox="1">
            <a:spLocks noChangeArrowheads="1"/>
          </p:cNvSpPr>
          <p:nvPr/>
        </p:nvSpPr>
        <p:spPr bwMode="auto">
          <a:xfrm>
            <a:off x="3849688" y="0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0486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17575" y="744538"/>
            <a:ext cx="4959350" cy="371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14342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79450" y="4714875"/>
            <a:ext cx="5435600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es-ES" noProof="0" smtClean="0"/>
          </a:p>
        </p:txBody>
      </p:sp>
      <p:sp>
        <p:nvSpPr>
          <p:cNvPr id="20488" name="Text Box 7"/>
          <p:cNvSpPr txBox="1">
            <a:spLocks noChangeArrowheads="1"/>
          </p:cNvSpPr>
          <p:nvPr/>
        </p:nvSpPr>
        <p:spPr bwMode="auto">
          <a:xfrm>
            <a:off x="0" y="9426575"/>
            <a:ext cx="29464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849688" y="9426575"/>
            <a:ext cx="29432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45000"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12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364C4789-9BDE-4C7D-AA00-1A82A08018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312147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57200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8EBAB4D8-B943-4340-8239-8D3392C408B9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1D514900-49F2-4550-B90F-06F7AF75941E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11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11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12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12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64C4789-9BDE-4C7D-AA00-1A82A080186D}" type="slidenum">
              <a:rPr lang="es-ES" smtClean="0">
                <a:solidFill>
                  <a:prstClr val="white"/>
                </a:solidFill>
              </a:rPr>
              <a:pPr>
                <a:defRPr/>
              </a:pPr>
              <a:t>13</a:t>
            </a:fld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608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64C4789-9BDE-4C7D-AA00-1A82A080186D}" type="slidenum">
              <a:rPr lang="es-ES" smtClean="0">
                <a:solidFill>
                  <a:prstClr val="white"/>
                </a:solidFill>
              </a:rPr>
              <a:pPr>
                <a:defRPr/>
              </a:pPr>
              <a:t>14</a:t>
            </a:fld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608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364C4789-9BDE-4C7D-AA00-1A82A080186D}" type="slidenum">
              <a:rPr lang="es-ES" smtClean="0">
                <a:solidFill>
                  <a:prstClr val="white"/>
                </a:solidFill>
              </a:rPr>
              <a:pPr>
                <a:defRPr/>
              </a:pPr>
              <a:t>15</a:t>
            </a:fld>
            <a:endParaRPr lang="es-E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3608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16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16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17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17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18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18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19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19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20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20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21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21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22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22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23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23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24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24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25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25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26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26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27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27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28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28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29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29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30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30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31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31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32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32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33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33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5046D04E-076B-4FE6-9DB5-DFBA3B893998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34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7651" name="Text Box 1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BB4CC0AB-1820-4C24-8CF0-367759FC9C92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34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7653" name="Text Box 3"/>
          <p:cNvSpPr txBox="1">
            <a:spLocks noChangeArrowheads="1"/>
          </p:cNvSpPr>
          <p:nvPr/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7654" name="Text Box 4"/>
          <p:cNvSpPr txBox="1">
            <a:spLocks noChangeArrowheads="1"/>
          </p:cNvSpPr>
          <p:nvPr/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100000"/>
            </a:pPr>
            <a:fld id="{8BFAFCCF-B5A7-4042-AC33-B7EE2082009B}" type="slidenum">
              <a:rPr lang="en-US" sz="1200">
                <a:solidFill>
                  <a:srgbClr val="000000"/>
                </a:solidFill>
              </a:rPr>
              <a:pPr algn="r" eaLnBrk="1" hangingPunct="1">
                <a:buSzPct val="100000"/>
              </a:pPr>
              <a:t>34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4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4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6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6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7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7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8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8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9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9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/>
            <a:fld id="{B6C34A50-EC13-40AA-8BA8-0BD16C34E216}" type="slidenum">
              <a:rPr lang="es-ES" sz="1200" smtClean="0">
                <a:solidFill>
                  <a:srgbClr val="000000"/>
                </a:solidFill>
                <a:ea typeface="DejaVu Sans"/>
                <a:cs typeface="DejaVu Sans"/>
              </a:rPr>
              <a:pPr eaLnBrk="1" hangingPunct="1"/>
              <a:t>10</a:t>
            </a:fld>
            <a:endParaRPr lang="es-ES" sz="1200" smtClean="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0938" cy="37211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6628" name="Text Box 2"/>
          <p:cNvSpPr txBox="1">
            <a:spLocks noChangeArrowheads="1"/>
          </p:cNvSpPr>
          <p:nvPr/>
        </p:nvSpPr>
        <p:spPr bwMode="auto">
          <a:xfrm>
            <a:off x="679450" y="4714875"/>
            <a:ext cx="5437188" cy="4465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solidFill>
                <a:prstClr val="white"/>
              </a:solidFill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49688" y="9426575"/>
            <a:ext cx="2944812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r" eaLnBrk="1" hangingPunct="1">
              <a:buSzPct val="45000"/>
            </a:pPr>
            <a:fld id="{8F11488D-6D7F-409A-AF32-5DB258AE32FA}" type="slidenum">
              <a:rPr lang="es-ES" sz="1200">
                <a:solidFill>
                  <a:srgbClr val="000000"/>
                </a:solidFill>
                <a:ea typeface="DejaVu Sans"/>
                <a:cs typeface="DejaVu Sans"/>
              </a:rPr>
              <a:pPr algn="r" eaLnBrk="1" hangingPunct="1">
                <a:buSzPct val="45000"/>
              </a:pPr>
              <a:t>10</a:t>
            </a:fld>
            <a:endParaRPr lang="es-ES" sz="1200">
              <a:solidFill>
                <a:srgbClr val="000000"/>
              </a:solidFill>
              <a:ea typeface="DejaVu Sans"/>
              <a:cs typeface="DejaVu Sans"/>
            </a:endParaRPr>
          </a:p>
        </p:txBody>
      </p:sp>
      <p:sp>
        <p:nvSpPr>
          <p:cNvPr id="26630" name="1 Marcador de notas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s-ES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9D7B7-6004-4176-916C-4199338D0C6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0608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AFDB53-1AF4-46A9-A57D-9947577A3A2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319966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0954004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2284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957520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8311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1356889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20654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437656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779248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243119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0811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513" y="609600"/>
            <a:ext cx="1941512" cy="5346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5313" cy="5346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B2B90-F5FB-4EFB-AEB4-0A1DDCD7DA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83900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66323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887009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64010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2442337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02682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030636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957289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448533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1577742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92274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50EC4-0623-4BB5-9785-C4AADAB0014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163551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9498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3346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57098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29372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410840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87926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43549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762202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793904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1335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79F845-CEB6-44D5-BC10-640930931A0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570963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867891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45666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3133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4CEBF-E5DE-4DB2-93C7-D10E0EF24B7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92403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69E1A-7A07-442F-BD9C-4D8E143C830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1778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5B957-66F5-4FEA-8777-8E1155870F0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90644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C0711-29F2-4A98-B73C-0CA9D6AB2F7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73823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C6599-C91A-44CF-8305-30AF8DDB0E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4265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2292B7-0ABF-4E3D-95ED-22151FDB28A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2493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E0DE1-4213-42C3-BF81-60885CAF6E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408185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6019C-5F30-4F91-8233-6004DB785F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17096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DC8962-C1F7-4151-A93B-766B3517AEB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90492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513" y="609600"/>
            <a:ext cx="1941512" cy="5346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5313" cy="5346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1A1F8-4C6E-4BA1-B495-B6776FB679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739942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5344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75588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744248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7633120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7138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1589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8445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8C217-7EB6-4405-BC5F-3A1075A899E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4310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0608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41101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9078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513" y="609600"/>
            <a:ext cx="1941512" cy="5346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5313" cy="5346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623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13E323-235E-4D64-810A-EC817735989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117463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50D67-9876-4B06-879B-CEB19936172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05231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C7C6B-1E53-47B9-81C6-73761A4574A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61232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72CCBF-C373-45B8-8682-9056100B7D6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781251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AD7BC-44AD-4C01-927E-D5049089A9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37695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67CD5-D739-418F-9A39-1B8E5BE7D52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2992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D535CE-DEF0-4031-8270-3F3A106D61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13502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A69AAC-CC9F-4745-BBDE-B931B1164A8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04516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51F838-7663-472B-B6C4-B2832770BB6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042767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93F33-B77A-45E7-8312-A8765B1B0B5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245051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B7FFF4-F203-42D5-8A7E-39B62D8FCC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31490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9C097-9669-4E17-A33B-8C85C4B8A4B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70082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4C3A7F-ECF3-4268-A9BD-C832842B7B1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21695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6D8B37-E3CA-4225-928E-1AC34347EA9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468855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19859-E254-4F28-A59D-0F2EF521A5F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593480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08412" cy="3975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E5B58-401D-4363-83B6-0BDE32CB8B4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59238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70478-2555-48DE-9734-67ADE9F4525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3203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8EB023-8DA0-40AB-8E8B-15C9FD8CC67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29548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6FB95E-068C-4535-91EC-50E4EF4C6DD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25383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7B4EA4-35BA-4565-B700-7897737D3B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566615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3D4D69-794C-44B3-9238-092E0E2B8D0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233997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75224-88B6-4B27-AEB0-FB472BF697C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23614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9EC05-2ED6-495A-86AC-0462FB80BC5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348600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3513" y="609600"/>
            <a:ext cx="1941512" cy="5346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5313" cy="5346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1E9B9-E3CE-4ABF-B2A7-34FD65D11D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5084681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2659EE-C8D5-4015-9F68-E609B91F948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97241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D021B-7E44-486E-A751-4658EC55B0B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6490636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5A81B-DBB1-44E1-A7B0-51F7BC5E297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531241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28973-2219-4919-864C-D5B8E8C8682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4683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193C3D-0C18-4782-B7FD-21AA4CC603B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199307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14CBB-DE44-4F1A-9D12-51134AF7F5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536147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F435D-B640-4033-9F8B-3E9BC2F59C5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643726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00C36-C0D3-48F7-B3E3-6EE24179BB2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833755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00869-A8AE-4AB6-8F3F-C89DB504CBF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31190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B7C96-D4A9-4BD4-8CCF-DDDB3DCED7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7035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2E47CF-CA9B-40AE-86BA-9A640ACE98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51160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FE0D5-152A-444E-8A59-A8006CB853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55631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4FE59-DBB1-4638-8C85-65C1FC7BFD5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39012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2C706A-C43F-4205-B1E1-DBBB2757AE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95041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24E6B-F373-42DC-839E-0074D2B9D63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4676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C8D9B-5C9E-4802-9109-D2407424ED5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268542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C6153F-94BA-4917-B877-B806634957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562917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B37500-53A8-4A74-83A0-DAD8B791BB9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783872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0E94C-3C5E-42FA-B7F8-B0B48B1CCE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226176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24B66-1CDF-4E7B-8C92-E0EA02E805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4624391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EFED9-E59E-4B2A-9675-B189F06A4FC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697114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60059-4274-4830-8B20-57F6E56B012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8181435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12E733-5A6D-4BFA-8B33-3B5108EC06D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66497047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DBF8B-02BD-41D3-8CDF-486FC716C0E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100931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2EC6A6-BCA4-49F9-A5EE-5C01ADF9452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33257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880C2-C597-466C-BD2F-B6B30403CF6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5345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26BD3-FF33-4E35-9AE8-B062C8EFF7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833314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327EB3-B100-4E3D-8AC2-AF6F6520C99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726839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46A41-9669-4EF6-B2C3-2822978D36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15131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E96EC-A8B9-44DD-B724-F8BD127B400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8917959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4F2C6-7F54-4FF8-9DFC-6BD02616FBF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515931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D8174-F61D-4796-8952-677C8A91276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5201013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39A54E-72FD-476A-9F16-62039054930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653112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54FAF9-007B-4B7C-A510-5B850C0F32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25482074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C48B90-E6C2-47C1-9FB1-47CA7E497F1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98209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AE945-336B-4304-88D9-A77597065CC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8518697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2192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06515-E700-44FA-8DDA-2364515590A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674773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94836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566213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13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981200"/>
            <a:ext cx="3810000" cy="41132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83001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92639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47699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92053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779009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07113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882074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1513" cy="54848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48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3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3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4.jpe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image" Target="../media/image16.png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15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6.jpe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11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10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692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685800" y="6248400"/>
            <a:ext cx="19050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124200" y="6248400"/>
            <a:ext cx="2895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1825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eaLnBrk="0" hangingPunct="0">
              <a:buClrTx/>
              <a:buSzPct val="100000"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Times New Roman" pitchFamily="16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75145EC0-9160-44A7-ACC0-50CEF316DCA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0" y="152400"/>
            <a:ext cx="9144000" cy="5397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grpSp>
        <p:nvGrpSpPr>
          <p:cNvPr id="10243" name="Group 2"/>
          <p:cNvGrpSpPr>
            <a:grpSpLocks/>
          </p:cNvGrpSpPr>
          <p:nvPr/>
        </p:nvGrpSpPr>
        <p:grpSpPr bwMode="auto">
          <a:xfrm>
            <a:off x="0" y="0"/>
            <a:ext cx="9142413" cy="187325"/>
            <a:chOff x="0" y="0"/>
            <a:chExt cx="5759" cy="118"/>
          </a:xfrm>
        </p:grpSpPr>
        <p:pic>
          <p:nvPicPr>
            <p:cNvPr id="10247" name="Picture 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59" cy="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0248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59" cy="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>
                <a:ea typeface="Noto Sans CJK SC Regular"/>
                <a:cs typeface="Noto Sans CJK SC Regular"/>
              </a:endParaRPr>
            </a:p>
          </p:txBody>
        </p:sp>
      </p:grpSp>
      <p:sp>
        <p:nvSpPr>
          <p:cNvPr id="10244" name="Line 5"/>
          <p:cNvSpPr>
            <a:spLocks noChangeShapeType="1"/>
          </p:cNvSpPr>
          <p:nvPr/>
        </p:nvSpPr>
        <p:spPr bwMode="auto">
          <a:xfrm>
            <a:off x="395288" y="692150"/>
            <a:ext cx="8748712" cy="1588"/>
          </a:xfrm>
          <a:prstGeom prst="line">
            <a:avLst/>
          </a:prstGeom>
          <a:noFill/>
          <a:ln w="28440" cap="sq">
            <a:solidFill>
              <a:srgbClr val="00AB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4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024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0" y="152400"/>
            <a:ext cx="9144000" cy="684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grpSp>
        <p:nvGrpSpPr>
          <p:cNvPr id="11267" name="Group 2"/>
          <p:cNvGrpSpPr>
            <a:grpSpLocks/>
          </p:cNvGrpSpPr>
          <p:nvPr/>
        </p:nvGrpSpPr>
        <p:grpSpPr bwMode="auto">
          <a:xfrm>
            <a:off x="0" y="0"/>
            <a:ext cx="9142413" cy="187325"/>
            <a:chOff x="0" y="0"/>
            <a:chExt cx="5759" cy="118"/>
          </a:xfrm>
        </p:grpSpPr>
        <p:pic>
          <p:nvPicPr>
            <p:cNvPr id="11271" name="Picture 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59" cy="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11272" name="Text Box 4"/>
            <p:cNvSpPr txBox="1">
              <a:spLocks noChangeArrowheads="1"/>
            </p:cNvSpPr>
            <p:nvPr/>
          </p:nvSpPr>
          <p:spPr bwMode="auto">
            <a:xfrm>
              <a:off x="0" y="0"/>
              <a:ext cx="5759" cy="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8" charset="0"/>
                <a:buNone/>
              </a:pPr>
              <a:endParaRPr lang="es-ES">
                <a:ea typeface="Noto Sans CJK SC Regular"/>
                <a:cs typeface="Noto Sans CJK SC Regular"/>
              </a:endParaRPr>
            </a:p>
          </p:txBody>
        </p:sp>
      </p:grpSp>
      <p:sp>
        <p:nvSpPr>
          <p:cNvPr id="11268" name="Line 5"/>
          <p:cNvSpPr>
            <a:spLocks noChangeShapeType="1"/>
          </p:cNvSpPr>
          <p:nvPr/>
        </p:nvSpPr>
        <p:spPr bwMode="auto">
          <a:xfrm>
            <a:off x="395288" y="836613"/>
            <a:ext cx="8748712" cy="1587"/>
          </a:xfrm>
          <a:prstGeom prst="line">
            <a:avLst/>
          </a:prstGeom>
          <a:noFill/>
          <a:ln w="28440" cap="sq">
            <a:solidFill>
              <a:srgbClr val="00ABC4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69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1270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15240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55563"/>
            <a:ext cx="902335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5427663"/>
            <a:ext cx="3600450" cy="89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5184775"/>
            <a:ext cx="7651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4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12295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250825" y="2781300"/>
            <a:ext cx="8640763" cy="71438"/>
          </a:xfrm>
          <a:prstGeom prst="rect">
            <a:avLst/>
          </a:prstGeom>
          <a:solidFill>
            <a:srgbClr val="514E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2"/>
          <a:stretch>
            <a:fillRect/>
          </a:stretch>
        </p:blipFill>
        <p:spPr bwMode="auto">
          <a:xfrm>
            <a:off x="6381750" y="6092825"/>
            <a:ext cx="22526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7543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6092825"/>
            <a:ext cx="2520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3" name="Line 4"/>
          <p:cNvSpPr>
            <a:spLocks noChangeShapeType="1"/>
          </p:cNvSpPr>
          <p:nvPr/>
        </p:nvSpPr>
        <p:spPr bwMode="auto">
          <a:xfrm>
            <a:off x="250825" y="6021388"/>
            <a:ext cx="8640763" cy="1587"/>
          </a:xfrm>
          <a:prstGeom prst="line">
            <a:avLst/>
          </a:prstGeom>
          <a:noFill/>
          <a:ln w="32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2054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20713"/>
            <a:ext cx="63404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55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692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205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8748713" y="6597650"/>
            <a:ext cx="3556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defRPr sz="800"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9CA7DF7C-1B18-4889-8B86-4BD98E52011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152400"/>
            <a:ext cx="9144000" cy="1447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55563"/>
            <a:ext cx="9023350" cy="601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988" y="5422900"/>
            <a:ext cx="35464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7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692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8400"/>
            <a:ext cx="1903413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0">
              <a:buClrTx/>
              <a:buSzPct val="100000"/>
              <a:buFontTx/>
              <a:buNone/>
              <a:tabLst>
                <a:tab pos="457200" algn="l"/>
                <a:tab pos="914400" algn="l"/>
                <a:tab pos="1371600" algn="l"/>
                <a:tab pos="1828800" algn="l"/>
              </a:tabLst>
              <a:defRPr sz="1400">
                <a:solidFill>
                  <a:srgbClr val="000000"/>
                </a:solidFill>
                <a:latin typeface="Times New Roman" pitchFamily="16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512E0674-A5D6-488D-91C5-2A745411696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250825" y="2781300"/>
            <a:ext cx="8640763" cy="71438"/>
          </a:xfrm>
          <a:prstGeom prst="rect">
            <a:avLst/>
          </a:prstGeom>
          <a:solidFill>
            <a:srgbClr val="514E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2"/>
          <a:stretch>
            <a:fillRect/>
          </a:stretch>
        </p:blipFill>
        <p:spPr bwMode="auto">
          <a:xfrm>
            <a:off x="6381750" y="6092825"/>
            <a:ext cx="22526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7543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6092825"/>
            <a:ext cx="2520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5" name="Line 4"/>
          <p:cNvSpPr>
            <a:spLocks noChangeShapeType="1"/>
          </p:cNvSpPr>
          <p:nvPr/>
        </p:nvSpPr>
        <p:spPr bwMode="auto">
          <a:xfrm>
            <a:off x="250825" y="6021388"/>
            <a:ext cx="8640763" cy="1587"/>
          </a:xfrm>
          <a:prstGeom prst="line">
            <a:avLst/>
          </a:prstGeom>
          <a:noFill/>
          <a:ln w="32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20713"/>
            <a:ext cx="63404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7" name="Rectangle 6"/>
          <p:cNvSpPr>
            <a:spLocks noChangeArrowheads="1"/>
          </p:cNvSpPr>
          <p:nvPr/>
        </p:nvSpPr>
        <p:spPr bwMode="auto">
          <a:xfrm>
            <a:off x="250825" y="2781300"/>
            <a:ext cx="8640763" cy="71438"/>
          </a:xfrm>
          <a:prstGeom prst="rect">
            <a:avLst/>
          </a:prstGeom>
          <a:solidFill>
            <a:srgbClr val="514E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/>
          </a:p>
        </p:txBody>
      </p:sp>
      <p:pic>
        <p:nvPicPr>
          <p:cNvPr id="5128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432"/>
          <a:stretch>
            <a:fillRect/>
          </a:stretch>
        </p:blipFill>
        <p:spPr bwMode="auto">
          <a:xfrm>
            <a:off x="6381750" y="6092825"/>
            <a:ext cx="22526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75432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9" name="Picture 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6092825"/>
            <a:ext cx="2520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0" name="Line 9"/>
          <p:cNvSpPr>
            <a:spLocks noChangeShapeType="1"/>
          </p:cNvSpPr>
          <p:nvPr/>
        </p:nvSpPr>
        <p:spPr bwMode="auto">
          <a:xfrm>
            <a:off x="250825" y="6021388"/>
            <a:ext cx="8640763" cy="1587"/>
          </a:xfrm>
          <a:prstGeom prst="line">
            <a:avLst/>
          </a:prstGeom>
          <a:noFill/>
          <a:ln w="32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5131" name="Picture 10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20713"/>
            <a:ext cx="6340475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32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69225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5133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9225" cy="397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2" name="Rectangle 13"/>
          <p:cNvSpPr>
            <a:spLocks noGrp="1" noChangeArrowheads="1"/>
          </p:cNvSpPr>
          <p:nvPr>
            <p:ph type="sldNum"/>
          </p:nvPr>
        </p:nvSpPr>
        <p:spPr bwMode="auto">
          <a:xfrm>
            <a:off x="8748713" y="6597650"/>
            <a:ext cx="357187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ClrTx/>
              <a:buSzPct val="100000"/>
              <a:buFontTx/>
              <a:buNone/>
              <a:defRPr sz="800"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BBD5EDC7-54A7-4E12-9C42-BE7DF18F1A7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WenQuanYi Micro Hei" charset="0"/>
          <a:cs typeface="WenQuanYi Micro Hei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250825" y="2781300"/>
            <a:ext cx="8640763" cy="71438"/>
          </a:xfrm>
          <a:prstGeom prst="rect">
            <a:avLst/>
          </a:prstGeom>
          <a:solidFill>
            <a:srgbClr val="514E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6092825"/>
            <a:ext cx="22526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6092825"/>
            <a:ext cx="2520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49" name="Line 4"/>
          <p:cNvSpPr>
            <a:spLocks noChangeShapeType="1"/>
          </p:cNvSpPr>
          <p:nvPr/>
        </p:nvSpPr>
        <p:spPr bwMode="auto">
          <a:xfrm>
            <a:off x="250825" y="6092825"/>
            <a:ext cx="8640763" cy="1588"/>
          </a:xfrm>
          <a:prstGeom prst="line">
            <a:avLst/>
          </a:prstGeom>
          <a:noFill/>
          <a:ln w="324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620713"/>
            <a:ext cx="7059612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151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2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8748713" y="6597650"/>
            <a:ext cx="357187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0">
              <a:buClrTx/>
              <a:buSzPct val="100000"/>
              <a:buFontTx/>
              <a:buNone/>
              <a:defRPr sz="800"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ABAA9D28-F4A0-4736-AC8F-FA25D9B7CE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 noChangeArrowheads="1"/>
          </p:cNvPicPr>
          <p:nvPr/>
        </p:nvPicPr>
        <p:blipFill>
          <a:blip r:embed="rId13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-26988"/>
            <a:ext cx="9144000" cy="688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>
                    <a:lum contrast="18000"/>
                  </a:blip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12700"/>
            <a:ext cx="863600" cy="863600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13"/>
            <a:ext cx="9144000" cy="1908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7174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8748713" y="6597650"/>
            <a:ext cx="357187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0">
              <a:buClrTx/>
              <a:buSzPct val="100000"/>
              <a:buFontTx/>
              <a:buNone/>
              <a:defRPr sz="800"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46624C6A-0B05-4233-8135-E9800BD5E4FC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0" y="1628775"/>
            <a:ext cx="9144000" cy="1079500"/>
          </a:xfrm>
          <a:prstGeom prst="rect">
            <a:avLst/>
          </a:prstGeom>
          <a:solidFill>
            <a:srgbClr val="514E6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0" hangingPunct="0"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s-ES">
              <a:ea typeface="Noto Sans CJK SC Regular"/>
              <a:cs typeface="Noto Sans CJK SC Regular"/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46075" y="1944688"/>
            <a:ext cx="22098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rgbClr val="FFFFFF"/>
                </a:solidFill>
                <a:latin typeface="Times New Roman" pitchFamily="16" charset="0"/>
                <a:ea typeface="WenQuanYi Micro Hei" charset="0"/>
                <a:cs typeface="WenQuanYi Micro Hei" charset="0"/>
              </a:defRPr>
            </a:lvl9pPr>
          </a:lstStyle>
          <a:p>
            <a:pPr eaLnBrk="0" hangingPunct="0">
              <a:spcBef>
                <a:spcPts val="1500"/>
              </a:spcBef>
              <a:buSzPct val="100000"/>
              <a:defRPr/>
            </a:pPr>
            <a:r>
              <a:rPr lang="es-ES" smtClean="0">
                <a:latin typeface="Arial" charset="0"/>
                <a:ea typeface="ヒラギノ角ゴ Pro W3" pitchFamily="48" charset="0"/>
                <a:cs typeface="ヒラギノ角ゴ Pro W3" pitchFamily="48" charset="0"/>
              </a:rPr>
              <a:t>s u m m a r y</a:t>
            </a:r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0" y="6092825"/>
            <a:ext cx="2252663" cy="68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363" y="6092825"/>
            <a:ext cx="252095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198" name="Line 5"/>
          <p:cNvSpPr>
            <a:spLocks noChangeShapeType="1"/>
          </p:cNvSpPr>
          <p:nvPr/>
        </p:nvSpPr>
        <p:spPr bwMode="auto">
          <a:xfrm>
            <a:off x="611188" y="6092825"/>
            <a:ext cx="8531225" cy="1588"/>
          </a:xfrm>
          <a:prstGeom prst="line">
            <a:avLst/>
          </a:prstGeom>
          <a:noFill/>
          <a:ln w="936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pic>
        <p:nvPicPr>
          <p:cNvPr id="8199" name="Picture 6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913"/>
            <a:ext cx="4491038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200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8201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8748713" y="6597650"/>
            <a:ext cx="357187" cy="23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 eaLnBrk="1" hangingPunct="0">
              <a:buClrTx/>
              <a:buSzPct val="100000"/>
              <a:buFontTx/>
              <a:buNone/>
              <a:defRPr sz="800">
                <a:solidFill>
                  <a:srgbClr val="000000"/>
                </a:solidFill>
                <a:latin typeface="Arial" charset="0"/>
                <a:ea typeface="DejaVu Sans" charset="0"/>
                <a:cs typeface="DejaVu Sans" charset="0"/>
              </a:defRPr>
            </a:lvl1pPr>
          </a:lstStyle>
          <a:p>
            <a:pPr>
              <a:defRPr/>
            </a:pPr>
            <a:fld id="{9F37503D-F9DB-4DD3-9814-E2F71517AC5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8" y="0"/>
            <a:ext cx="910113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0813" cy="1141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0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ea typeface="Noto Sans CJK SC Regular" charset="0"/>
          <a:cs typeface="Noto Sans CJK SC Regular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50.png"/><Relationship Id="rId5" Type="http://schemas.openxmlformats.org/officeDocument/2006/relationships/image" Target="../media/image44.png"/><Relationship Id="rId4" Type="http://schemas.openxmlformats.org/officeDocument/2006/relationships/image" Target="../media/image330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hyperlink" Target="http://www.marinedataexchange.co.uk/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45.png"/><Relationship Id="rId5" Type="http://schemas.microsoft.com/office/2007/relationships/hdphoto" Target="../media/hdphoto3.wdp"/><Relationship Id="rId4" Type="http://schemas.openxmlformats.org/officeDocument/2006/relationships/image" Target="../media/image31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9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12" Type="http://schemas.microsoft.com/office/2007/relationships/hdphoto" Target="../media/hdphoto2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1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1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55.png"/><Relationship Id="rId11" Type="http://schemas.openxmlformats.org/officeDocument/2006/relationships/image" Target="../media/image59.png"/><Relationship Id="rId5" Type="http://schemas.openxmlformats.org/officeDocument/2006/relationships/image" Target="../media/image54.png"/><Relationship Id="rId10" Type="http://schemas.microsoft.com/office/2007/relationships/hdphoto" Target="../media/hdphoto2.wdp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9.png"/><Relationship Id="rId5" Type="http://schemas.openxmlformats.org/officeDocument/2006/relationships/image" Target="../media/image680.png"/><Relationship Id="rId4" Type="http://schemas.openxmlformats.org/officeDocument/2006/relationships/image" Target="../media/image6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80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80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6.xml"/><Relationship Id="rId5" Type="http://schemas.microsoft.com/office/2007/relationships/hdphoto" Target="../media/hdphoto2.wdp"/><Relationship Id="rId4" Type="http://schemas.openxmlformats.org/officeDocument/2006/relationships/image" Target="../media/image5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6.xml"/><Relationship Id="rId5" Type="http://schemas.microsoft.com/office/2007/relationships/hdphoto" Target="../media/hdphoto2.wdp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80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5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680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6.xml"/><Relationship Id="rId5" Type="http://schemas.openxmlformats.org/officeDocument/2006/relationships/image" Target="../media/image2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microsoft.com/office/2007/relationships/hdphoto" Target="../media/hdphoto6.wdp"/><Relationship Id="rId18" Type="http://schemas.openxmlformats.org/officeDocument/2006/relationships/image" Target="../media/image38.png"/><Relationship Id="rId3" Type="http://schemas.openxmlformats.org/officeDocument/2006/relationships/image" Target="../media/image29.png"/><Relationship Id="rId7" Type="http://schemas.microsoft.com/office/2007/relationships/hdphoto" Target="../media/hdphoto3.wdp"/><Relationship Id="rId12" Type="http://schemas.openxmlformats.org/officeDocument/2006/relationships/image" Target="../media/image34.png"/><Relationship Id="rId17" Type="http://schemas.openxmlformats.org/officeDocument/2006/relationships/image" Target="../media/image37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1.png"/><Relationship Id="rId11" Type="http://schemas.microsoft.com/office/2007/relationships/hdphoto" Target="../media/hdphoto5.wdp"/><Relationship Id="rId5" Type="http://schemas.openxmlformats.org/officeDocument/2006/relationships/image" Target="../media/image30.png"/><Relationship Id="rId15" Type="http://schemas.openxmlformats.org/officeDocument/2006/relationships/image" Target="../media/image47.png"/><Relationship Id="rId10" Type="http://schemas.openxmlformats.org/officeDocument/2006/relationships/image" Target="../media/image33.png"/><Relationship Id="rId19" Type="http://schemas.openxmlformats.org/officeDocument/2006/relationships/image" Target="../media/image39.png"/><Relationship Id="rId4" Type="http://schemas.microsoft.com/office/2007/relationships/hdphoto" Target="../media/hdphoto2.wdp"/><Relationship Id="rId9" Type="http://schemas.microsoft.com/office/2007/relationships/hdphoto" Target="../media/hdphoto4.wdp"/><Relationship Id="rId1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290.png"/><Relationship Id="rId5" Type="http://schemas.openxmlformats.org/officeDocument/2006/relationships/image" Target="../media/image41.png"/><Relationship Id="rId4" Type="http://schemas.openxmlformats.org/officeDocument/2006/relationships/image" Target="../media/image18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6.xml"/><Relationship Id="rId4" Type="http://schemas.openxmlformats.org/officeDocument/2006/relationships/image" Target="../media/image3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50825" y="3048483"/>
            <a:ext cx="8642350" cy="275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/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s-ES" b="1" dirty="0" smtClean="0">
                <a:solidFill>
                  <a:srgbClr val="000000"/>
                </a:solidFill>
              </a:rPr>
              <a:t>OWA Wake </a:t>
            </a:r>
            <a:r>
              <a:rPr lang="es-ES" b="1" dirty="0" err="1" smtClean="0">
                <a:solidFill>
                  <a:srgbClr val="000000"/>
                </a:solidFill>
              </a:rPr>
              <a:t>Modelling</a:t>
            </a:r>
            <a:r>
              <a:rPr lang="es-ES" b="1" dirty="0" smtClean="0">
                <a:solidFill>
                  <a:srgbClr val="000000"/>
                </a:solidFill>
              </a:rPr>
              <a:t> </a:t>
            </a:r>
            <a:r>
              <a:rPr lang="es-ES" b="1" dirty="0" err="1" smtClean="0">
                <a:solidFill>
                  <a:srgbClr val="000000"/>
                </a:solidFill>
              </a:rPr>
              <a:t>Challenge</a:t>
            </a:r>
            <a:endParaRPr lang="es-ES" b="1" dirty="0">
              <a:solidFill>
                <a:srgbClr val="000000"/>
              </a:solidFill>
            </a:endParaRPr>
          </a:p>
          <a:p>
            <a:pPr algn="ctr"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2000" dirty="0">
              <a:solidFill>
                <a:srgbClr val="000000"/>
              </a:solidFill>
              <a:latin typeface="Arial" pitchFamily="34" charset="0"/>
            </a:endParaRPr>
          </a:p>
          <a:p>
            <a:pPr algn="ctr" eaLnBrk="0" hangingPunct="0">
              <a:spcAft>
                <a:spcPts val="6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Javier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Sanz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Rodrigo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Fernando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Borbón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Guillén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Pedro M. Fernandes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Correia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</a:rPr>
              <a:t>Bibiana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</a:rPr>
              <a:t>García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Hevia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Wolfgang Schlez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</a:rPr>
              <a:t>Sascha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Schmidt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Sukanta Basu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Bowen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Li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Per Nielsen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4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Marie Cathelain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5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" pitchFamily="34" charset="0"/>
              </a:rPr>
              <a:t>Cédric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 Dall’Ozzo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6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Laure Grignon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7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David Pullinger</a:t>
            </a:r>
            <a:r>
              <a:rPr lang="en-US" sz="1600" baseline="30000" dirty="0">
                <a:solidFill>
                  <a:srgbClr val="000000"/>
                </a:solidFill>
                <a:latin typeface="Arial" pitchFamily="34" charset="0"/>
              </a:rPr>
              <a:t>7</a:t>
            </a:r>
            <a:endParaRPr lang="en-US" sz="1600" baseline="30000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ctr" eaLnBrk="0" hangingPunct="0">
              <a:spcAft>
                <a:spcPts val="6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CENER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, 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2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ProPlanEn, 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3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TU-Delft, 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4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EMD International, 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5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IFP Energies </a:t>
            </a:r>
            <a:r>
              <a:rPr lang="en-US" sz="1600" dirty="0" err="1" smtClean="0">
                <a:solidFill>
                  <a:srgbClr val="000000"/>
                </a:solidFill>
                <a:latin typeface="Arial" pitchFamily="34" charset="0"/>
              </a:rPr>
              <a:t>Nouvelles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, EDF Renewables, </a:t>
            </a:r>
            <a:r>
              <a:rPr lang="en-US" sz="1600" baseline="30000" dirty="0" smtClean="0">
                <a:solidFill>
                  <a:srgbClr val="000000"/>
                </a:solidFill>
                <a:latin typeface="Arial" pitchFamily="34" charset="0"/>
              </a:rPr>
              <a:t>7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</a:rPr>
              <a:t>Lloyd’s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</a:rPr>
              <a:t>Register  </a:t>
            </a:r>
            <a:endParaRPr lang="en-US" sz="1600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ctr" eaLnBrk="0" hangingPunct="0">
              <a:spcAft>
                <a:spcPts val="6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sz="1600" dirty="0" smtClean="0">
              <a:solidFill>
                <a:srgbClr val="000000"/>
              </a:solidFill>
              <a:latin typeface="Arial" pitchFamily="34" charset="0"/>
            </a:endParaRPr>
          </a:p>
          <a:p>
            <a:pPr algn="ctr" eaLnBrk="0" hangingPunct="0">
              <a:spcAft>
                <a:spcPts val="6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</a:rPr>
              <a:t>IEA Task 31 Wakebench meeting, 17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</a:rPr>
              <a:t> June 2020</a:t>
            </a:r>
            <a:endParaRPr lang="en-US" sz="1800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8110" y="1412776"/>
            <a:ext cx="4381927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FreeStream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Mesoscale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Correction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Factors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(</a:t>
            </a:r>
            <a:r>
              <a:rPr lang="es-ES" sz="2200" b="1" i="1" dirty="0" err="1" smtClean="0">
                <a:solidFill>
                  <a:srgbClr val="00ABC4"/>
                </a:solidFill>
                <a:latin typeface="Arial" pitchFamily="34" charset="0"/>
              </a:rPr>
              <a:t>corr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input)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5004048" y="692696"/>
                <a:ext cx="3816424" cy="7016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p>
                        <m:sSup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𝑜𝑏𝑠</m:t>
                                      </m:r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𝑓𝑟𝑒𝑒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,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≈</m:t>
                      </m:r>
                      <m:f>
                        <m:f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s-E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𝑀</m:t>
                                  </m:r>
                                  <m:r>
                                    <a:rPr lang="es-E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,</m:t>
                                  </m:r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sSub>
                            <m:sSub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𝑤𝑡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004048" y="692696"/>
                <a:ext cx="3816424" cy="70160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59" y="1340768"/>
            <a:ext cx="3506493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 Box 6"/>
              <p:cNvSpPr txBox="1">
                <a:spLocks noChangeArrowheads="1"/>
              </p:cNvSpPr>
              <p:nvPr/>
            </p:nvSpPr>
            <p:spPr bwMode="auto">
              <a:xfrm>
                <a:off x="467544" y="692696"/>
                <a:ext cx="3816424" cy="6963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p>
                        <m:sSup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𝑜𝑏𝑠</m:t>
                                      </m:r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𝑓𝑟𝑒𝑒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,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≈</m:t>
                      </m:r>
                      <m:f>
                        <m:f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𝑜𝑏𝑠𝑓𝑟𝑒𝑒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1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7544" y="692696"/>
                <a:ext cx="3816424" cy="69634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2 Conector recto de flecha"/>
          <p:cNvCxnSpPr/>
          <p:nvPr/>
        </p:nvCxnSpPr>
        <p:spPr bwMode="auto">
          <a:xfrm>
            <a:off x="7524328" y="1412776"/>
            <a:ext cx="0" cy="1008112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1 CuadroTexto"/>
          <p:cNvSpPr txBox="1"/>
          <p:nvPr/>
        </p:nvSpPr>
        <p:spPr>
          <a:xfrm>
            <a:off x="467544" y="4941168"/>
            <a:ext cx="853244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long-term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bin-averaged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correction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factors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calibrate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s-ES" sz="1800" b="1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corr</a:t>
            </a:r>
            <a:r>
              <a:rPr lang="es-ES" sz="18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es-E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input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are “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climatology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 linear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corrections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so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do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compensate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hour-to-hour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like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scada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input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does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TU-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Delft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could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use time series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scada-derived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800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s-ES" sz="1800" i="1" baseline="-250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obsfree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run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simulations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least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influence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(“</a:t>
            </a:r>
            <a:r>
              <a:rPr lang="es-ES" sz="1800" b="1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scada</a:t>
            </a:r>
            <a:r>
              <a:rPr lang="es-ES" sz="18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es-ES" sz="1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input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</a:t>
            </a:r>
            <a:endParaRPr lang="en-GB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4499992" y="3915053"/>
            <a:ext cx="432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Dudgeon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global mesoscale </a:t>
            </a: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correction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= 0.892</a:t>
            </a:r>
          </a:p>
          <a:p>
            <a:endParaRPr lang="es-ES" sz="1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Similarly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Anholt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(0.971), </a:t>
            </a: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Ormonde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(1.043), </a:t>
            </a:r>
          </a:p>
          <a:p>
            <a:r>
              <a:rPr lang="es-E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s-ES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Rødsand</a:t>
            </a:r>
            <a:r>
              <a:rPr lang="es-E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(0.885), </a:t>
            </a:r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Westermost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Rough (0.991)</a:t>
            </a:r>
            <a:endParaRPr lang="en-GB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1575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Validation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of Mesoscale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360363" y="764704"/>
            <a:ext cx="860425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>
                <a:solidFill>
                  <a:sysClr val="windowText" lastClr="000000"/>
                </a:solidFill>
                <a:latin typeface="Arial"/>
              </a:rPr>
              <a:t>Mast measurements from </a:t>
            </a:r>
            <a:r>
              <a:rPr lang="en-US" sz="1800" kern="0" dirty="0" smtClean="0">
                <a:solidFill>
                  <a:sysClr val="windowText" lastClr="000000"/>
                </a:solidFill>
                <a:hlinkClick r:id="rId3"/>
              </a:rPr>
              <a:t>http://www.marinedataexchange.co.uk/</a:t>
            </a: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lvl="1"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solidFill>
                  <a:sysClr val="windowText" lastClr="000000"/>
                </a:solidFill>
                <a:latin typeface="Arial"/>
                <a:sym typeface="Wingdings" pitchFamily="2" charset="2"/>
              </a:rPr>
              <a:t></a:t>
            </a:r>
            <a:r>
              <a:rPr lang="en-US" sz="1800" kern="0" dirty="0" smtClean="0">
                <a:solidFill>
                  <a:sysClr val="windowText" lastClr="000000"/>
                </a:solidFill>
                <a:latin typeface="Arial"/>
              </a:rPr>
              <a:t>They come quality-checked</a:t>
            </a:r>
            <a:endParaRPr lang="en-US" sz="1800" kern="0" dirty="0">
              <a:solidFill>
                <a:sysClr val="windowText" lastClr="000000"/>
              </a:solidFill>
              <a:latin typeface="Arial"/>
            </a:endParaRPr>
          </a:p>
          <a:p>
            <a:pPr algn="just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 smtClean="0">
              <a:solidFill>
                <a:sysClr val="windowText" lastClr="000000"/>
              </a:solidFill>
            </a:endParaRPr>
          </a:p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>
                <a:solidFill>
                  <a:sysClr val="windowText" lastClr="000000"/>
                </a:solidFill>
                <a:latin typeface="Arial"/>
              </a:rPr>
              <a:t>West </a:t>
            </a:r>
            <a:r>
              <a:rPr lang="en-US" sz="1800" b="1" kern="0" dirty="0" err="1">
                <a:solidFill>
                  <a:sysClr val="windowText" lastClr="000000"/>
                </a:solidFill>
                <a:latin typeface="Arial"/>
              </a:rPr>
              <a:t>Duddon</a:t>
            </a:r>
            <a:r>
              <a:rPr lang="en-US" sz="1800" b="1" kern="0" dirty="0">
                <a:solidFill>
                  <a:sysClr val="windowText" lastClr="000000"/>
                </a:solidFill>
                <a:latin typeface="Arial"/>
              </a:rPr>
              <a:t> Sands </a:t>
            </a:r>
            <a:r>
              <a:rPr lang="en-US" sz="1800" kern="0" dirty="0">
                <a:solidFill>
                  <a:sysClr val="windowText" lastClr="000000"/>
                </a:solidFill>
                <a:latin typeface="Arial"/>
              </a:rPr>
              <a:t>(Data from 2014-2015)</a:t>
            </a:r>
          </a:p>
          <a:p>
            <a:pPr marL="522900" lvl="1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Near to </a:t>
            </a:r>
            <a:r>
              <a:rPr lang="en-US" sz="1600" kern="0" dirty="0" err="1" smtClean="0">
                <a:solidFill>
                  <a:sysClr val="windowText" lastClr="000000"/>
                </a:solidFill>
                <a:latin typeface="Arial"/>
              </a:rPr>
              <a:t>Ormonde</a:t>
            </a:r>
            <a:endParaRPr lang="en-US" sz="1600" kern="0" dirty="0" smtClean="0">
              <a:solidFill>
                <a:sysClr val="windowText" lastClr="000000"/>
              </a:solidFill>
              <a:latin typeface="Arial"/>
            </a:endParaRPr>
          </a:p>
          <a:p>
            <a:pPr marL="522900" lvl="1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90-m mast with wind farm already in operation</a:t>
            </a:r>
          </a:p>
          <a:p>
            <a:pPr marL="522900" lvl="1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Wake effects from the North </a:t>
            </a:r>
          </a:p>
          <a:p>
            <a:pPr marL="522900" lvl="1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Assessment of WRF-Wakes, SSE-NW sector:</a:t>
            </a:r>
          </a:p>
          <a:p>
            <a:pPr marL="980100" lvl="2" indent="-285750" algn="just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Bias = 0,3 m/s, A</a:t>
            </a:r>
            <a:r>
              <a:rPr lang="en-US" sz="1600" kern="0" baseline="-25000" dirty="0" smtClean="0">
                <a:solidFill>
                  <a:sysClr val="windowText" lastClr="000000"/>
                </a:solidFill>
                <a:latin typeface="Arial"/>
              </a:rPr>
              <a:t>M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 = 1,1 </a:t>
            </a:r>
          </a:p>
          <a:p>
            <a:pPr marL="980100" lvl="2" indent="-285750" algn="just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From </a:t>
            </a:r>
            <a:r>
              <a:rPr lang="en-US" sz="1600" kern="0" dirty="0" err="1" smtClean="0">
                <a:solidFill>
                  <a:sysClr val="windowText" lastClr="000000"/>
                </a:solidFill>
                <a:latin typeface="Arial"/>
              </a:rPr>
              <a:t>Ormonde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 SCADA: A</a:t>
            </a:r>
            <a:r>
              <a:rPr lang="en-US" sz="1600" kern="0" baseline="-25000" dirty="0" smtClean="0">
                <a:solidFill>
                  <a:sysClr val="windowText" lastClr="000000"/>
                </a:solidFill>
                <a:latin typeface="Arial"/>
              </a:rPr>
              <a:t>M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 = 1.095</a:t>
            </a:r>
          </a:p>
          <a:p>
            <a:pPr marL="1094400" lvl="2" indent="-457200" algn="just" defTabSz="9144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kern="0" dirty="0" smtClean="0">
              <a:solidFill>
                <a:sysClr val="windowText" lastClr="000000"/>
              </a:solidFill>
              <a:latin typeface="Arial"/>
            </a:endParaRPr>
          </a:p>
          <a:p>
            <a:pPr marL="1094400" lvl="2" indent="-457200" algn="just" defTabSz="9144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kern="0" dirty="0">
              <a:solidFill>
                <a:sysClr val="windowText" lastClr="000000"/>
              </a:solidFill>
              <a:latin typeface="Arial"/>
            </a:endParaRPr>
          </a:p>
          <a:p>
            <a:pPr marL="1094400" lvl="2" indent="-457200" algn="just" defTabSz="91440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1600" kern="0" dirty="0" smtClean="0">
              <a:solidFill>
                <a:sysClr val="windowText" lastClr="000000"/>
              </a:solidFill>
              <a:latin typeface="Arial"/>
            </a:endParaRPr>
          </a:p>
          <a:p>
            <a:pPr algn="just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kern="0" dirty="0" smtClean="0">
                <a:solidFill>
                  <a:sysClr val="windowText" lastClr="000000"/>
                </a:solidFill>
                <a:latin typeface="Arial"/>
              </a:rPr>
              <a:t>Race Bank </a:t>
            </a:r>
            <a:r>
              <a:rPr lang="en-US" sz="1800" kern="0" dirty="0" smtClean="0">
                <a:solidFill>
                  <a:sysClr val="windowText" lastClr="000000"/>
                </a:solidFill>
                <a:latin typeface="Arial"/>
              </a:rPr>
              <a:t>(Data from 2006-2008)</a:t>
            </a:r>
          </a:p>
          <a:p>
            <a:pPr marL="694350" lvl="1" indent="-457200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Near to Dudgeon</a:t>
            </a:r>
          </a:p>
          <a:p>
            <a:pPr marL="694350" lvl="1" indent="-457200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90-m mast pre-construction</a:t>
            </a:r>
          </a:p>
          <a:p>
            <a:pPr marL="694350" lvl="1" indent="-457200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Only wake effects from neighbor wind farms</a:t>
            </a:r>
          </a:p>
          <a:p>
            <a:pPr marL="694350" lvl="1" indent="-457200" algn="just" defTabSz="9144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q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Assessment of WRF-Wakes</a:t>
            </a:r>
          </a:p>
          <a:p>
            <a:pPr marL="1094400" lvl="2" indent="-457200" algn="just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Bias = 0,39 m/s, A</a:t>
            </a:r>
            <a:r>
              <a:rPr lang="en-US" sz="1600" kern="0" baseline="-25000" dirty="0" smtClean="0">
                <a:solidFill>
                  <a:sysClr val="windowText" lastClr="000000"/>
                </a:solidFill>
                <a:latin typeface="Arial"/>
              </a:rPr>
              <a:t>M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 = 0.885 </a:t>
            </a:r>
          </a:p>
          <a:p>
            <a:pPr marL="1094400" lvl="2" indent="-457200" algn="just" defTabSz="9144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From Dudgeon SCADA: </a:t>
            </a:r>
            <a:r>
              <a:rPr lang="en-US" sz="1600" kern="0" dirty="0">
                <a:solidFill>
                  <a:sysClr val="windowText" lastClr="000000"/>
                </a:solidFill>
                <a:latin typeface="Arial"/>
              </a:rPr>
              <a:t>A</a:t>
            </a:r>
            <a:r>
              <a:rPr lang="en-US" sz="1600" kern="0" baseline="-25000" dirty="0">
                <a:solidFill>
                  <a:sysClr val="windowText" lastClr="000000"/>
                </a:solidFill>
                <a:latin typeface="Arial"/>
              </a:rPr>
              <a:t>M</a:t>
            </a:r>
            <a:r>
              <a:rPr lang="en-US" sz="1600" kern="0" dirty="0">
                <a:solidFill>
                  <a:sysClr val="windowText" lastClr="000000"/>
                </a:solidFill>
                <a:latin typeface="Arial"/>
              </a:rPr>
              <a:t> = </a:t>
            </a:r>
            <a:r>
              <a:rPr lang="en-US" sz="1600" kern="0" dirty="0" smtClean="0">
                <a:solidFill>
                  <a:sysClr val="windowText" lastClr="000000"/>
                </a:solidFill>
                <a:latin typeface="Arial"/>
              </a:rPr>
              <a:t>0.892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5166538" y="1052736"/>
            <a:ext cx="3960000" cy="2787875"/>
            <a:chOff x="5166538" y="1361205"/>
            <a:chExt cx="3960000" cy="2787875"/>
          </a:xfrm>
        </p:grpSpPr>
        <p:pic>
          <p:nvPicPr>
            <p:cNvPr id="26" name="Picture 6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E5F1F9"/>
                </a:clrFrom>
                <a:clrTo>
                  <a:srgbClr val="E5F1F9">
                    <a:alpha val="0"/>
                  </a:srgbClr>
                </a:clrTo>
              </a:clrChange>
              <a:grayscl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Photocopy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1861541"/>
              <a:ext cx="1850661" cy="1609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4" name="Picture 4" descr="PreMed_sec_bias.png"/>
            <p:cNvPicPr>
              <a:picLocks/>
            </p:cNvPicPr>
            <p:nvPr/>
          </p:nvPicPr>
          <p:blipFill>
            <a:blip r:embed="rId6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66538" y="1361205"/>
              <a:ext cx="3960000" cy="2700000"/>
            </a:xfrm>
            <a:prstGeom prst="rect">
              <a:avLst/>
            </a:prstGeom>
          </p:spPr>
        </p:pic>
        <p:sp>
          <p:nvSpPr>
            <p:cNvPr id="24" name="23 Rectángulo"/>
            <p:cNvSpPr/>
            <p:nvPr/>
          </p:nvSpPr>
          <p:spPr bwMode="auto">
            <a:xfrm>
              <a:off x="6822282" y="1702195"/>
              <a:ext cx="1512168" cy="2446885"/>
            </a:xfrm>
            <a:prstGeom prst="rect">
              <a:avLst/>
            </a:prstGeom>
            <a:solidFill>
              <a:srgbClr val="00B8FF">
                <a:alpha val="16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eaLnBrk="0" hangingPunct="0"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en-GB" dirty="0" smtClean="0">
                <a:solidFill>
                  <a:srgbClr val="FFFFFF"/>
                </a:solidFill>
                <a:latin typeface="Times New Roman" pitchFamily="16" charset="0"/>
              </a:endParaRPr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7251007" y="3902859"/>
              <a:ext cx="79541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i="1" dirty="0" smtClean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rPr>
                <a:t>Wake-free</a:t>
              </a:r>
              <a:endParaRPr lang="en-GB" sz="10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7255924" y="3086388"/>
              <a:ext cx="48442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b="1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WDS</a:t>
              </a:r>
              <a:endParaRPr lang="en-GB" sz="1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5 CuadroTexto"/>
            <p:cNvSpPr txBox="1"/>
            <p:nvPr/>
          </p:nvSpPr>
          <p:spPr>
            <a:xfrm>
              <a:off x="7505278" y="2925177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+</a:t>
              </a:r>
              <a:endParaRPr lang="en-GB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5266522" y="4103487"/>
            <a:ext cx="3760032" cy="2474816"/>
            <a:chOff x="5266522" y="4103487"/>
            <a:chExt cx="3760032" cy="2474816"/>
          </a:xfrm>
        </p:grpSpPr>
        <p:grpSp>
          <p:nvGrpSpPr>
            <p:cNvPr id="2" name="1 Grupo"/>
            <p:cNvGrpSpPr/>
            <p:nvPr/>
          </p:nvGrpSpPr>
          <p:grpSpPr>
            <a:xfrm>
              <a:off x="5266522" y="4103487"/>
              <a:ext cx="3760032" cy="2401420"/>
              <a:chOff x="5266522" y="4103487"/>
              <a:chExt cx="3760032" cy="2401420"/>
            </a:xfrm>
          </p:grpSpPr>
          <p:pic>
            <p:nvPicPr>
              <p:cNvPr id="20" name="Picture 4"/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D5ECF9"/>
                  </a:clrFrom>
                  <a:clrTo>
                    <a:srgbClr val="D5ECF9">
                      <a:alpha val="0"/>
                    </a:srgbClr>
                  </a:clrTo>
                </a:clrChange>
                <a:grayscl/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3463" y="4743964"/>
                <a:ext cx="1796929" cy="17609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22" name="21 CuadroTexto"/>
              <p:cNvSpPr txBox="1"/>
              <p:nvPr/>
            </p:nvSpPr>
            <p:spPr>
              <a:xfrm>
                <a:off x="6946131" y="5227035"/>
                <a:ext cx="31931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800" dirty="0" smtClean="0">
                    <a:solidFill>
                      <a:srgbClr val="FF0000"/>
                    </a:solidFill>
                    <a:latin typeface="Arial" pitchFamily="34" charset="0"/>
                    <a:cs typeface="Arial" pitchFamily="34" charset="0"/>
                  </a:rPr>
                  <a:t>+</a:t>
                </a:r>
                <a:endParaRPr lang="en-GB" sz="18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pic>
            <p:nvPicPr>
              <p:cNvPr id="28" name="Picture 3" descr="PreMed_sec_bias_era5.png"/>
              <p:cNvPicPr>
                <a:picLocks noChangeAspect="1"/>
              </p:cNvPicPr>
              <p:nvPr/>
            </p:nvPicPr>
            <p:blipFill>
              <a:blip r:embed="rId9">
                <a:clrChange>
                  <a:clrFrom>
                    <a:srgbClr val="E5E5E5"/>
                  </a:clrFrom>
                  <a:clrTo>
                    <a:srgbClr val="E5E5E5">
                      <a:alpha val="0"/>
                    </a:srgbClr>
                  </a:clrTo>
                </a:clrChange>
              </a:blip>
              <a:srcRect l="7373" t="7930" r="5266" b="5947"/>
              <a:stretch>
                <a:fillRect/>
              </a:stretch>
            </p:blipFill>
            <p:spPr>
              <a:xfrm>
                <a:off x="5266522" y="4103487"/>
                <a:ext cx="3760032" cy="1969371"/>
              </a:xfrm>
              <a:prstGeom prst="rect">
                <a:avLst/>
              </a:prstGeom>
            </p:spPr>
          </p:pic>
        </p:grpSp>
        <p:sp>
          <p:nvSpPr>
            <p:cNvPr id="8" name="7 Rectángulo"/>
            <p:cNvSpPr/>
            <p:nvPr/>
          </p:nvSpPr>
          <p:spPr bwMode="auto">
            <a:xfrm>
              <a:off x="5364088" y="6074246"/>
              <a:ext cx="3662466" cy="504057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17446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Free-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stream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Bias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in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the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Gross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Power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396267" y="836712"/>
            <a:ext cx="8532441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Using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simulation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data,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can compare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obtained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-casting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method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s-ES" sz="1800" i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free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real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based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background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P(S</a:t>
            </a:r>
            <a:r>
              <a:rPr lang="es-ES" sz="1800" i="1" baseline="-25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s-ES" sz="18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Similarly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Anholt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(0.99),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Ormonde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(1.006)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Westermost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Rough (0.991)  </a:t>
            </a:r>
          </a:p>
          <a:p>
            <a:pPr marL="285750" indent="-285750">
              <a:buFont typeface="Arial" pitchFamily="34" charset="0"/>
              <a:buChar char="•"/>
            </a:pPr>
            <a:endParaRPr lang="en-GB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547664" y="2420888"/>
            <a:ext cx="2029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Dudgeon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1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s-ES" sz="1400" i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free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= 0.995</a:t>
            </a:r>
            <a:endParaRPr lang="en-GB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 Box 6"/>
              <p:cNvSpPr txBox="1">
                <a:spLocks noChangeArrowheads="1"/>
              </p:cNvSpPr>
              <p:nvPr/>
            </p:nvSpPr>
            <p:spPr bwMode="auto">
              <a:xfrm>
                <a:off x="2725917" y="1556792"/>
                <a:ext cx="3816424" cy="6963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𝑓𝑟𝑒𝑒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𝑓𝑟𝑒𝑒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sSup>
                        <m:sSup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  <m:t>≈</m:t>
                          </m:r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𝑓𝑟𝑒𝑒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,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5917" y="1556792"/>
                <a:ext cx="3816424" cy="6963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7 CuadroTexto"/>
          <p:cNvSpPr txBox="1"/>
          <p:nvPr/>
        </p:nvSpPr>
        <p:spPr>
          <a:xfrm>
            <a:off x="5638878" y="2420888"/>
            <a:ext cx="21785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Rødsand</a:t>
            </a:r>
            <a:r>
              <a:rPr lang="es-E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14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s-ES" sz="1400" i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free</a:t>
            </a:r>
            <a:r>
              <a:rPr lang="es-ES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= 0.943</a:t>
            </a:r>
            <a:endParaRPr lang="en-GB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771478"/>
            <a:ext cx="3805714" cy="219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27463"/>
            <a:ext cx="3794093" cy="2213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3309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Blind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Test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Results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vs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Ensemble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Are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models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consistent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?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32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Reasonably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consistency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spread in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sites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farm-farm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orm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and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farms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</a:p>
          <a:p>
            <a:pPr lvl="1">
              <a:buSzPct val="100000"/>
              <a:buFont typeface="Wingdings"/>
              <a:buChar char="à"/>
            </a:pPr>
            <a:r>
              <a:rPr lang="es-ES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Challenge</a:t>
            </a:r>
            <a:r>
              <a:rPr lang="es-E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: horizontal </a:t>
            </a:r>
            <a:r>
              <a:rPr lang="es-ES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gradients</a:t>
            </a:r>
            <a:endParaRPr lang="es-ES" sz="1600" dirty="0">
              <a:solidFill>
                <a:srgbClr val="0070C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Better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agreement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when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there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more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mixing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unstable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</a:p>
          <a:p>
            <a:pPr marL="457200" lvl="1" indent="0">
              <a:buSzPct val="100000"/>
            </a:pPr>
            <a:r>
              <a:rPr lang="es-E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s-ES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Challenge</a:t>
            </a:r>
            <a:r>
              <a:rPr lang="es-E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: </a:t>
            </a:r>
            <a:r>
              <a:rPr lang="es-ES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stable</a:t>
            </a:r>
            <a:r>
              <a:rPr lang="es-ES" sz="1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600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conditions</a:t>
            </a:r>
            <a:endParaRPr lang="es-ES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08" y="2183458"/>
            <a:ext cx="3247168" cy="24614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170826"/>
            <a:ext cx="3087243" cy="2482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4 Conector recto de flecha"/>
          <p:cNvCxnSpPr/>
          <p:nvPr/>
        </p:nvCxnSpPr>
        <p:spPr bwMode="auto">
          <a:xfrm flipH="1">
            <a:off x="6516216" y="1844824"/>
            <a:ext cx="288032" cy="432048"/>
          </a:xfrm>
          <a:prstGeom prst="straightConnector1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" name="5 CuadroTexto"/>
          <p:cNvSpPr txBox="1"/>
          <p:nvPr/>
        </p:nvSpPr>
        <p:spPr>
          <a:xfrm>
            <a:off x="6733760" y="1609055"/>
            <a:ext cx="9605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</a:t>
            </a:r>
            <a:endParaRPr lang="en-GB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8270"/>
            <a:ext cx="1606018" cy="162634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8" name="27 Imagen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7" y="5851618"/>
            <a:ext cx="889683" cy="889749"/>
          </a:xfrm>
          <a:prstGeom prst="rect">
            <a:avLst/>
          </a:prstGeom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355" y="5089431"/>
            <a:ext cx="1662525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" name="29 Imagen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29" y="5911630"/>
            <a:ext cx="828280" cy="8297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19" y="5075957"/>
            <a:ext cx="1850661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31 Imagen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19" y="5868045"/>
            <a:ext cx="844639" cy="84612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794" y="5069314"/>
            <a:ext cx="1829468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4" name="56 Imagen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5540007" y="5827369"/>
            <a:ext cx="861101" cy="86480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5" name="Picture 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07" y="5076652"/>
            <a:ext cx="1639183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6" name="35 Imagen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536" y="5782797"/>
            <a:ext cx="905463" cy="907056"/>
          </a:xfrm>
          <a:prstGeom prst="rect">
            <a:avLst/>
          </a:prstGeom>
          <a:ln>
            <a:noFill/>
          </a:ln>
          <a:effectLst/>
        </p:spPr>
      </p:pic>
      <p:sp>
        <p:nvSpPr>
          <p:cNvPr id="37" name="36 CuadroTexto"/>
          <p:cNvSpPr txBox="1"/>
          <p:nvPr/>
        </p:nvSpPr>
        <p:spPr>
          <a:xfrm>
            <a:off x="439872" y="5085184"/>
            <a:ext cx="8851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Anholt (anh)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38" name="37 CuadroTexto"/>
          <p:cNvSpPr txBox="1"/>
          <p:nvPr/>
        </p:nvSpPr>
        <p:spPr>
          <a:xfrm>
            <a:off x="2111428" y="5085184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Dudgeon (dud)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5857875" y="5065067"/>
            <a:ext cx="10743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Rødsand 2 (rod)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7402604" y="5065067"/>
            <a:ext cx="1614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Westermost Rough (wmr)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3950842" y="5075958"/>
            <a:ext cx="1059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Ormonde (orm)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986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Validation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Results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Negative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Bias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910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Tendency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towards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underestimation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Possible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reasons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are:</a:t>
            </a: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Underestimation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turbulence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intensity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mesoscale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simulations</a:t>
            </a:r>
            <a:endParaRPr lang="es-ES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Streamwise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free-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stream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method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resolved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endParaRPr lang="es-ES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Turbine performance and local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interaction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endParaRPr lang="es-ES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Largest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deviations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Ormonde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where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detailed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enough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solve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farm-farm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effects</a:t>
            </a:r>
            <a:endParaRPr lang="es-ES" sz="16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88270"/>
            <a:ext cx="1606018" cy="162634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9" name="28 Imagen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7" y="5851618"/>
            <a:ext cx="889683" cy="889749"/>
          </a:xfrm>
          <a:prstGeom prst="rect">
            <a:avLst/>
          </a:prstGeom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355" y="5089431"/>
            <a:ext cx="1662525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1" name="30 Imagen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329" y="5911630"/>
            <a:ext cx="828280" cy="82973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4319" y="5075957"/>
            <a:ext cx="1850661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32 Imagen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19" y="5868045"/>
            <a:ext cx="844639" cy="84612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794" y="5069314"/>
            <a:ext cx="1829468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5" name="56 Imagen"/>
          <p:cNvPicPr>
            <a:picLocks noChangeAspect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5540007" y="5827369"/>
            <a:ext cx="861101" cy="86480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36" name="Picture 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5207" y="5076652"/>
            <a:ext cx="1639183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7" name="36 Imagen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536" y="5782797"/>
            <a:ext cx="905463" cy="907056"/>
          </a:xfrm>
          <a:prstGeom prst="rect">
            <a:avLst/>
          </a:prstGeom>
          <a:ln>
            <a:noFill/>
          </a:ln>
          <a:effectLst/>
        </p:spPr>
      </p:pic>
      <p:sp>
        <p:nvSpPr>
          <p:cNvPr id="38" name="37 CuadroTexto"/>
          <p:cNvSpPr txBox="1"/>
          <p:nvPr/>
        </p:nvSpPr>
        <p:spPr>
          <a:xfrm>
            <a:off x="439872" y="5085184"/>
            <a:ext cx="8851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Anholt (anh)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2111428" y="5085184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Dudgeon (dud)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0" name="39 CuadroTexto"/>
          <p:cNvSpPr txBox="1"/>
          <p:nvPr/>
        </p:nvSpPr>
        <p:spPr>
          <a:xfrm>
            <a:off x="5857875" y="5065067"/>
            <a:ext cx="10743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Rødsand 2 (rod)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1" name="40 CuadroTexto"/>
          <p:cNvSpPr txBox="1"/>
          <p:nvPr/>
        </p:nvSpPr>
        <p:spPr>
          <a:xfrm>
            <a:off x="7402604" y="5065067"/>
            <a:ext cx="16145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Westermost Rough (wmr)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42" name="41 CuadroTexto"/>
          <p:cNvSpPr txBox="1"/>
          <p:nvPr/>
        </p:nvSpPr>
        <p:spPr>
          <a:xfrm>
            <a:off x="3950842" y="5075958"/>
            <a:ext cx="10599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Ormonde (orm)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pic>
        <p:nvPicPr>
          <p:cNvPr id="43" name="42 Imagen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14853" y="2772896"/>
            <a:ext cx="8189595" cy="224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54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Validation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Results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Error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Compensation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Compensation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bins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turbines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especially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neutral and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stable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conditions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limit </a:t>
            </a:r>
            <a:r>
              <a:rPr lang="en-GB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capacity of </a:t>
            </a:r>
            <a:r>
              <a:rPr lang="en-GB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using engineering wake models in wind farm design optimization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definition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impose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zero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at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freestream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turbines</a:t>
            </a:r>
          </a:p>
        </p:txBody>
      </p:sp>
      <p:pic>
        <p:nvPicPr>
          <p:cNvPr id="28" name="27 Imagen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2451085"/>
            <a:ext cx="3348539" cy="3155030"/>
          </a:xfrm>
          <a:prstGeom prst="rect">
            <a:avLst/>
          </a:prstGeom>
        </p:spPr>
      </p:pic>
      <p:pic>
        <p:nvPicPr>
          <p:cNvPr id="30" name="29 Imag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9887" y="2451084"/>
            <a:ext cx="3340125" cy="3163443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1256125" y="2204864"/>
            <a:ext cx="409146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Distribution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errors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Dudgeon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ensemble</a:t>
            </a:r>
            <a:r>
              <a:rPr lang="es-ES" sz="1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</a:t>
            </a:r>
            <a:endParaRPr lang="en-GB" sz="1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483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Dudgeon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7540312" cy="5198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1330" y="5089431"/>
            <a:ext cx="1662525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3" name="32 Imagen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5911630"/>
            <a:ext cx="828280" cy="829738"/>
          </a:xfrm>
          <a:prstGeom prst="rect">
            <a:avLst/>
          </a:prstGeom>
          <a:ln>
            <a:noFill/>
          </a:ln>
          <a:effectLst/>
        </p:spPr>
      </p:pic>
      <p:sp>
        <p:nvSpPr>
          <p:cNvPr id="34" name="33 CuadroTexto"/>
          <p:cNvSpPr txBox="1"/>
          <p:nvPr/>
        </p:nvSpPr>
        <p:spPr>
          <a:xfrm>
            <a:off x="7593403" y="5085184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b="1" dirty="0" smtClean="0">
                <a:solidFill>
                  <a:srgbClr val="000000"/>
                </a:solidFill>
                <a:latin typeface="Times New Roman"/>
                <a:cs typeface="Arial" pitchFamily="34" charset="0"/>
              </a:rPr>
              <a:t>Dudgeon (dud)</a:t>
            </a:r>
            <a:endParaRPr lang="en-GB" sz="1000" b="1" dirty="0" smtClean="0">
              <a:solidFill>
                <a:srgbClr val="000000"/>
              </a:solidFill>
              <a:latin typeface="Times New Roman"/>
              <a:cs typeface="Arial" pitchFamily="34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833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esoscale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correction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does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affect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i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efficiciency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prediction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performance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seems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model-dependent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1600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wt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Comparing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i="1" dirty="0" err="1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scada</a:t>
            </a:r>
            <a:r>
              <a:rPr lang="es-ES" sz="1600" dirty="0" smtClean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s-ES" sz="1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wakes-corr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can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around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2% off </a:t>
            </a:r>
          </a:p>
        </p:txBody>
      </p:sp>
      <p:cxnSp>
        <p:nvCxnSpPr>
          <p:cNvPr id="4" name="3 Conector recto de flecha"/>
          <p:cNvCxnSpPr/>
          <p:nvPr/>
        </p:nvCxnSpPr>
        <p:spPr bwMode="auto">
          <a:xfrm>
            <a:off x="4109859" y="3457575"/>
            <a:ext cx="500241" cy="360040"/>
          </a:xfrm>
          <a:prstGeom prst="straightConnector1">
            <a:avLst/>
          </a:prstGeom>
          <a:solidFill>
            <a:srgbClr val="00B8FF"/>
          </a:solidFill>
          <a:ln w="1587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36 Conector recto de flecha"/>
          <p:cNvCxnSpPr/>
          <p:nvPr/>
        </p:nvCxnSpPr>
        <p:spPr bwMode="auto">
          <a:xfrm>
            <a:off x="4359791" y="2996952"/>
            <a:ext cx="500241" cy="360040"/>
          </a:xfrm>
          <a:prstGeom prst="straightConnector1">
            <a:avLst/>
          </a:prstGeom>
          <a:solidFill>
            <a:srgbClr val="00B8FF"/>
          </a:solidFill>
          <a:ln w="15875" cap="flat" cmpd="sng" algn="ctr">
            <a:solidFill>
              <a:srgbClr val="00B0F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37 Conector recto de flecha"/>
          <p:cNvCxnSpPr/>
          <p:nvPr/>
        </p:nvCxnSpPr>
        <p:spPr bwMode="auto">
          <a:xfrm>
            <a:off x="4431799" y="3870573"/>
            <a:ext cx="860281" cy="432048"/>
          </a:xfrm>
          <a:prstGeom prst="straightConnector1">
            <a:avLst/>
          </a:prstGeom>
          <a:solidFill>
            <a:srgbClr val="00B8FF"/>
          </a:solidFill>
          <a:ln w="15875" cap="flat" cmpd="sng" algn="ctr">
            <a:solidFill>
              <a:srgbClr val="FF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38 Conector recto de flecha"/>
          <p:cNvCxnSpPr/>
          <p:nvPr/>
        </p:nvCxnSpPr>
        <p:spPr bwMode="auto">
          <a:xfrm>
            <a:off x="4259208" y="4355579"/>
            <a:ext cx="860281" cy="432048"/>
          </a:xfrm>
          <a:prstGeom prst="straightConnector1">
            <a:avLst/>
          </a:prstGeom>
          <a:solidFill>
            <a:srgbClr val="00B8FF"/>
          </a:solidFill>
          <a:ln w="15875" cap="flat" cmpd="sng" algn="ctr">
            <a:solidFill>
              <a:srgbClr val="FF00FF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6 Llamada rectangular"/>
          <p:cNvSpPr/>
          <p:nvPr/>
        </p:nvSpPr>
        <p:spPr bwMode="auto">
          <a:xfrm>
            <a:off x="7087992" y="2996952"/>
            <a:ext cx="2016224" cy="1277094"/>
          </a:xfrm>
          <a:prstGeom prst="wedgeRectCallout">
            <a:avLst>
              <a:gd name="adj1" fmla="val -66184"/>
              <a:gd name="adj2" fmla="val 20287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s-ES" sz="1400" dirty="0" smtClean="0">
                <a:latin typeface="Times New Roman" pitchFamily="16" charset="0"/>
              </a:rPr>
              <a:t>- </a:t>
            </a:r>
            <a:r>
              <a:rPr lang="es-ES" sz="1400" dirty="0" err="1" smtClean="0">
                <a:latin typeface="Times New Roman" pitchFamily="16" charset="0"/>
              </a:rPr>
              <a:t>Calibration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through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the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wake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decay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coefficient</a:t>
            </a:r>
            <a:r>
              <a:rPr lang="es-ES" sz="1400" dirty="0" smtClean="0">
                <a:latin typeface="Times New Roman" pitchFamily="16" charset="0"/>
              </a:rPr>
              <a:t>. </a:t>
            </a:r>
          </a:p>
          <a:p>
            <a:pPr marR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s-ES" sz="1400" dirty="0" smtClean="0">
                <a:latin typeface="Times New Roman" pitchFamily="16" charset="0"/>
              </a:rPr>
              <a:t>- BP </a:t>
            </a:r>
            <a:r>
              <a:rPr lang="es-ES" sz="1400" dirty="0" err="1" smtClean="0">
                <a:latin typeface="Times New Roman" pitchFamily="16" charset="0"/>
              </a:rPr>
              <a:t>model</a:t>
            </a:r>
            <a:r>
              <a:rPr lang="es-ES" sz="1400" dirty="0" smtClean="0">
                <a:latin typeface="Times New Roman" pitchFamily="16" charset="0"/>
              </a:rPr>
              <a:t> more </a:t>
            </a:r>
            <a:r>
              <a:rPr lang="es-ES" sz="1400" dirty="0" err="1" smtClean="0">
                <a:latin typeface="Times New Roman" pitchFamily="16" charset="0"/>
              </a:rPr>
              <a:t>sensitive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than</a:t>
            </a:r>
            <a:r>
              <a:rPr lang="es-ES" sz="1400" dirty="0" smtClean="0">
                <a:latin typeface="Times New Roman" pitchFamily="16" charset="0"/>
              </a:rPr>
              <a:t> PARK </a:t>
            </a:r>
            <a:r>
              <a:rPr lang="es-ES" sz="1400" dirty="0" err="1" smtClean="0">
                <a:latin typeface="Times New Roman" pitchFamily="16" charset="0"/>
              </a:rPr>
              <a:t>model</a:t>
            </a:r>
            <a:endParaRPr lang="es-ES" sz="1400" dirty="0" smtClean="0">
              <a:latin typeface="Times New Roman" pitchFamily="16" charset="0"/>
            </a:endParaRPr>
          </a:p>
        </p:txBody>
      </p:sp>
      <p:sp>
        <p:nvSpPr>
          <p:cNvPr id="11" name="10 Rectángulo"/>
          <p:cNvSpPr/>
          <p:nvPr/>
        </p:nvSpPr>
        <p:spPr bwMode="auto">
          <a:xfrm>
            <a:off x="467544" y="2147013"/>
            <a:ext cx="6336704" cy="115702"/>
          </a:xfrm>
          <a:prstGeom prst="rect">
            <a:avLst/>
          </a:prstGeom>
          <a:solidFill>
            <a:srgbClr val="FFFF0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1" name="40 Rectángulo"/>
          <p:cNvSpPr/>
          <p:nvPr/>
        </p:nvSpPr>
        <p:spPr bwMode="auto">
          <a:xfrm>
            <a:off x="467544" y="2377455"/>
            <a:ext cx="6336704" cy="115702"/>
          </a:xfrm>
          <a:prstGeom prst="rect">
            <a:avLst/>
          </a:prstGeom>
          <a:solidFill>
            <a:srgbClr val="FFFF0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2" name="41 Rectángulo"/>
          <p:cNvSpPr/>
          <p:nvPr/>
        </p:nvSpPr>
        <p:spPr bwMode="auto">
          <a:xfrm>
            <a:off x="467544" y="2603004"/>
            <a:ext cx="6336704" cy="115702"/>
          </a:xfrm>
          <a:prstGeom prst="rect">
            <a:avLst/>
          </a:prstGeom>
          <a:solidFill>
            <a:srgbClr val="FFC00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3" name="42 Rectángulo"/>
          <p:cNvSpPr/>
          <p:nvPr/>
        </p:nvSpPr>
        <p:spPr bwMode="auto">
          <a:xfrm>
            <a:off x="467544" y="3394831"/>
            <a:ext cx="6336704" cy="115702"/>
          </a:xfrm>
          <a:prstGeom prst="rect">
            <a:avLst/>
          </a:prstGeom>
          <a:solidFill>
            <a:srgbClr val="FFC00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4" name="43 Rectángulo"/>
          <p:cNvSpPr/>
          <p:nvPr/>
        </p:nvSpPr>
        <p:spPr bwMode="auto">
          <a:xfrm>
            <a:off x="467544" y="5219675"/>
            <a:ext cx="6336704" cy="115702"/>
          </a:xfrm>
          <a:prstGeom prst="rect">
            <a:avLst/>
          </a:prstGeom>
          <a:solidFill>
            <a:srgbClr val="00B05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5" name="44 Rectángulo"/>
          <p:cNvSpPr/>
          <p:nvPr/>
        </p:nvSpPr>
        <p:spPr bwMode="auto">
          <a:xfrm>
            <a:off x="467544" y="5329783"/>
            <a:ext cx="6336704" cy="115702"/>
          </a:xfrm>
          <a:prstGeom prst="rect">
            <a:avLst/>
          </a:prstGeom>
          <a:solidFill>
            <a:srgbClr val="00B050">
              <a:alpha val="26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46" name="45 Rectángulo"/>
          <p:cNvSpPr/>
          <p:nvPr/>
        </p:nvSpPr>
        <p:spPr bwMode="auto">
          <a:xfrm>
            <a:off x="467544" y="2943733"/>
            <a:ext cx="6336704" cy="115702"/>
          </a:xfrm>
          <a:prstGeom prst="rect">
            <a:avLst/>
          </a:prstGeom>
          <a:solidFill>
            <a:srgbClr val="FFC000">
              <a:alpha val="34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20" name="19 Rectángulo"/>
          <p:cNvSpPr/>
          <p:nvPr/>
        </p:nvSpPr>
        <p:spPr bwMode="auto">
          <a:xfrm>
            <a:off x="467544" y="4758076"/>
            <a:ext cx="6336704" cy="237026"/>
          </a:xfrm>
          <a:prstGeom prst="rect">
            <a:avLst/>
          </a:prstGeom>
          <a:solidFill>
            <a:srgbClr val="00B0F0">
              <a:alpha val="29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21" name="20 Rectángulo"/>
          <p:cNvSpPr/>
          <p:nvPr/>
        </p:nvSpPr>
        <p:spPr bwMode="auto">
          <a:xfrm>
            <a:off x="467544" y="5771356"/>
            <a:ext cx="6336704" cy="347030"/>
          </a:xfrm>
          <a:prstGeom prst="rect">
            <a:avLst/>
          </a:prstGeom>
          <a:solidFill>
            <a:srgbClr val="00B0F0">
              <a:alpha val="29000"/>
            </a:srgbClr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p:sp>
        <p:nvSpPr>
          <p:cNvPr id="23" name="22 Llamada rectangular"/>
          <p:cNvSpPr/>
          <p:nvPr/>
        </p:nvSpPr>
        <p:spPr bwMode="auto">
          <a:xfrm>
            <a:off x="7092280" y="4571603"/>
            <a:ext cx="2016224" cy="2025749"/>
          </a:xfrm>
          <a:prstGeom prst="wedgeRectCallout">
            <a:avLst>
              <a:gd name="adj1" fmla="val -66184"/>
              <a:gd name="adj2" fmla="val 19755"/>
            </a:avLst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tabLst/>
            </a:pPr>
            <a:r>
              <a:rPr lang="es-ES" sz="1400" dirty="0" smtClean="0">
                <a:latin typeface="Times New Roman" pitchFamily="16" charset="0"/>
              </a:rPr>
              <a:t>- </a:t>
            </a:r>
            <a:r>
              <a:rPr lang="es-ES" sz="1400" dirty="0" err="1" smtClean="0">
                <a:latin typeface="Times New Roman" pitchFamily="16" charset="0"/>
              </a:rPr>
              <a:t>Two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users</a:t>
            </a:r>
            <a:r>
              <a:rPr lang="es-ES" sz="1400" dirty="0" smtClean="0">
                <a:latin typeface="Times New Roman" pitchFamily="16" charset="0"/>
              </a:rPr>
              <a:t> of </a:t>
            </a:r>
            <a:r>
              <a:rPr lang="es-ES" sz="1400" dirty="0" err="1" smtClean="0">
                <a:latin typeface="Times New Roman" pitchFamily="16" charset="0"/>
              </a:rPr>
              <a:t>the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same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code</a:t>
            </a:r>
            <a:r>
              <a:rPr lang="es-ES" sz="1400" dirty="0" smtClean="0">
                <a:latin typeface="Times New Roman" pitchFamily="16" charset="0"/>
              </a:rPr>
              <a:t> come up </a:t>
            </a:r>
            <a:r>
              <a:rPr lang="es-ES" sz="1400" dirty="0" err="1" smtClean="0">
                <a:latin typeface="Times New Roman" pitchFamily="16" charset="0"/>
              </a:rPr>
              <a:t>with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differences</a:t>
            </a:r>
            <a:r>
              <a:rPr lang="es-ES" sz="1400" dirty="0" smtClean="0">
                <a:latin typeface="Times New Roman" pitchFamily="16" charset="0"/>
              </a:rPr>
              <a:t> of up </a:t>
            </a:r>
            <a:r>
              <a:rPr lang="es-ES" sz="1400" dirty="0" err="1" smtClean="0">
                <a:latin typeface="Times New Roman" pitchFamily="16" charset="0"/>
              </a:rPr>
              <a:t>to</a:t>
            </a:r>
            <a:r>
              <a:rPr lang="es-ES" sz="1400" dirty="0" smtClean="0">
                <a:latin typeface="Times New Roman" pitchFamily="16" charset="0"/>
              </a:rPr>
              <a:t> 2% </a:t>
            </a:r>
            <a:r>
              <a:rPr lang="es-ES" sz="1400" dirty="0" err="1" smtClean="0">
                <a:latin typeface="Times New Roman" pitchFamily="16" charset="0"/>
              </a:rPr>
              <a:t>depending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on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how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the</a:t>
            </a:r>
            <a:r>
              <a:rPr lang="es-ES" sz="1400" dirty="0" smtClean="0">
                <a:latin typeface="Times New Roman" pitchFamily="16" charset="0"/>
              </a:rPr>
              <a:t> input </a:t>
            </a:r>
            <a:r>
              <a:rPr lang="es-ES" sz="1400" dirty="0" err="1" smtClean="0">
                <a:latin typeface="Times New Roman" pitchFamily="16" charset="0"/>
              </a:rPr>
              <a:t>is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interpreted</a:t>
            </a:r>
            <a:r>
              <a:rPr lang="es-ES" sz="1400" dirty="0" smtClean="0">
                <a:latin typeface="Times New Roman" pitchFamily="16" charset="0"/>
              </a:rPr>
              <a:t> (WDC </a:t>
            </a:r>
            <a:r>
              <a:rPr lang="es-ES" sz="1400" dirty="0" err="1" smtClean="0">
                <a:latin typeface="Times New Roman" pitchFamily="16" charset="0"/>
              </a:rPr>
              <a:t>dependency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on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turbulence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intensity</a:t>
            </a:r>
            <a:r>
              <a:rPr lang="es-ES" sz="1400" dirty="0" smtClean="0">
                <a:latin typeface="Times New Roman" pitchFamily="16" charset="0"/>
              </a:rPr>
              <a:t>). </a:t>
            </a:r>
            <a:r>
              <a:rPr lang="es-ES" sz="1400" dirty="0" err="1" smtClean="0">
                <a:latin typeface="Times New Roman" pitchFamily="16" charset="0"/>
              </a:rPr>
              <a:t>Sign</a:t>
            </a:r>
            <a:r>
              <a:rPr lang="es-ES" sz="1400" dirty="0" smtClean="0">
                <a:latin typeface="Times New Roman" pitchFamily="16" charset="0"/>
              </a:rPr>
              <a:t> of </a:t>
            </a:r>
            <a:r>
              <a:rPr lang="es-ES" sz="1400" dirty="0" err="1" smtClean="0">
                <a:latin typeface="Times New Roman" pitchFamily="16" charset="0"/>
              </a:rPr>
              <a:t>robustness</a:t>
            </a:r>
            <a:r>
              <a:rPr lang="es-ES" sz="1400" dirty="0" smtClean="0">
                <a:latin typeface="Times New Roman" pitchFamily="16" charset="0"/>
              </a:rPr>
              <a:t> in </a:t>
            </a:r>
            <a:r>
              <a:rPr lang="es-ES" sz="1400" dirty="0" err="1" smtClean="0">
                <a:latin typeface="Times New Roman" pitchFamily="16" charset="0"/>
              </a:rPr>
              <a:t>the</a:t>
            </a:r>
            <a:r>
              <a:rPr lang="es-ES" sz="1400" dirty="0" smtClean="0">
                <a:latin typeface="Times New Roman" pitchFamily="16" charset="0"/>
              </a:rPr>
              <a:t> </a:t>
            </a:r>
            <a:r>
              <a:rPr lang="es-ES" sz="1400" dirty="0" err="1" smtClean="0">
                <a:latin typeface="Times New Roman" pitchFamily="16" charset="0"/>
              </a:rPr>
              <a:t>model</a:t>
            </a:r>
            <a:endParaRPr kumimoji="0" lang="en-GB" sz="1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403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1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20" grpId="0" animBg="1"/>
      <p:bldP spid="21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Dudgeon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Direction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S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tability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67544" y="764704"/>
            <a:ext cx="8437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quality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validation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bins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NNE-ESE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sectors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Weak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dependency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camptured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802687" cy="503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963" y="3397263"/>
            <a:ext cx="1662525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1505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6314"/>
            <a:ext cx="8298180" cy="3643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Dudgeon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WSW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can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eventhough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10%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increase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along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transect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depending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input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can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focus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effect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Notice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effect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increasing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coefficient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TUD_PARK83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Little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dependency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56314"/>
            <a:ext cx="8332470" cy="3669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5 Flecha derecha"/>
          <p:cNvSpPr/>
          <p:nvPr/>
        </p:nvSpPr>
        <p:spPr bwMode="auto">
          <a:xfrm>
            <a:off x="222942" y="4960592"/>
            <a:ext cx="489204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80000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1 CuadroTexto"/>
              <p:cNvSpPr txBox="1"/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2" name="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blipFill rotWithShape="1">
                <a:blip r:embed="rId5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CuadroTexto"/>
              <p:cNvSpPr txBox="1"/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7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31472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Anholt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Negative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apparent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 in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Dudgeon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corr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input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neutral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IFPEN, positive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PPE and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negative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EDPR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SzPct val="100000"/>
              <a:buFont typeface="Arial" pitchFamily="34" charset="0"/>
              <a:buChar char="•"/>
            </a:pP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9130" y="5103263"/>
            <a:ext cx="1606018" cy="162634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19" y="1556017"/>
            <a:ext cx="6701185" cy="5185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45185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Open-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Source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Repositories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907009" y="879819"/>
            <a:ext cx="7057479" cy="535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marL="342900" indent="-342900">
              <a:buSzPct val="100000"/>
              <a:buFont typeface="+mj-lt"/>
              <a:buAutoNum type="arabicPeriod"/>
            </a:pPr>
            <a:endParaRPr lang="en-US" sz="18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SzPct val="100000"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Sanz Rodrigo J, Borbón Guillén F, Fernandes Correia P M,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García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Hevia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Schlez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W, Schmidt S, Basu S, Li B, Nielsen P,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Cathelain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Dall’Ozzo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Grignon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L,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Pullinger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 (2020) Validation of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Meso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-Wake Models for Array Efficiency Prediction Using Operational Data from Five Offshore Wind Farms. J. Phys.: Conf. Ser., under 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review </a:t>
            </a: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SzPct val="100000"/>
            </a:pPr>
            <a:endParaRPr lang="en-US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SzPct val="100000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Sanz 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Rodrigo, Javier, Borbón Guillén, Fernando, Fernandes Correia, Pedro M.,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García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Hevia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Bibiana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Schlez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Wolfgang, Schmidt,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Sascha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…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Pullinger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David. (2020). OWA Wake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Modelling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Challenge Dataset (Version 1.0) 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http://</a:t>
            </a:r>
            <a:r>
              <a:rPr lang="en-US" sz="18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doi.org/10.5281/zenodo.3715198</a:t>
            </a:r>
          </a:p>
          <a:p>
            <a:pPr marL="0" indent="0">
              <a:buSzPct val="100000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SzPct val="100000"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Sanz Rodrigo, Javier, Gancarski, Pawel, &amp; Fernandes Correia, Pedro Miguel. (2020, April 28). OWA Wake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Modelling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Challenge Scripts (Version v2.0.1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). </a:t>
            </a:r>
          </a:p>
          <a:p>
            <a:pPr marL="0" indent="0">
              <a:buSzPct val="100000"/>
            </a:pPr>
            <a:r>
              <a:rPr lang="en-US" sz="18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http</a:t>
            </a:r>
            <a:r>
              <a:rPr lang="en-US" sz="18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://</a:t>
            </a:r>
            <a:r>
              <a:rPr lang="en-US" sz="18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doi.org/10.5281/zenodo.3773129</a:t>
            </a:r>
          </a:p>
          <a:p>
            <a:pPr marL="0" indent="0">
              <a:buSzPct val="100000"/>
            </a:pPr>
            <a:r>
              <a:rPr lang="en-US" sz="18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https://github.com/CENER-EPR/OWAbench</a:t>
            </a:r>
            <a:endParaRPr lang="en-US" sz="1800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SzPct val="100000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14287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1463923" cy="541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68999"/>
            <a:ext cx="1484208" cy="444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67528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34597"/>
            <a:ext cx="8892480" cy="507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Anholt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Direction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S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tability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67544" y="764704"/>
            <a:ext cx="8437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performance in general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agreement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EMD and EDFR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PARK2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FLORIS/Jensen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eventhough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no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considered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478" y="3356992"/>
            <a:ext cx="1606018" cy="162634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508497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11" y="2588374"/>
            <a:ext cx="8795385" cy="4080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Anholt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WSW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match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Reasonably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Spike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F25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much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dependency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except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F27-F26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that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show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which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61" y="2602661"/>
            <a:ext cx="8759190" cy="4053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 bwMode="auto">
          <a:xfrm>
            <a:off x="107504" y="5693024"/>
            <a:ext cx="489204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80000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CuadroTexto"/>
              <p:cNvSpPr txBox="1"/>
              <p:nvPr/>
            </p:nvSpPr>
            <p:spPr>
              <a:xfrm>
                <a:off x="7164288" y="5890425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7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5890425"/>
                <a:ext cx="1565557" cy="56291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8 CuadroTexto"/>
              <p:cNvSpPr txBox="1"/>
              <p:nvPr/>
            </p:nvSpPr>
            <p:spPr>
              <a:xfrm>
                <a:off x="7302807" y="2564904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8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564904"/>
                <a:ext cx="1157625" cy="556563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42079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Westermost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Rough: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scatter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tends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provide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positive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while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others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cluster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more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towards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negative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441" y="1708076"/>
            <a:ext cx="6816903" cy="510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941168"/>
            <a:ext cx="1639183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25933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676456" cy="499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Westermost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Rough: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Direction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S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tability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67544" y="764704"/>
            <a:ext cx="8437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shows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directional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performance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variability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observed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indicative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mixed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which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reproduced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engineering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3284984"/>
            <a:ext cx="1639183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5302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98" y="2867223"/>
            <a:ext cx="8759190" cy="3836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Westermost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Rough: WSW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performance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stratified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other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neutral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Fully-alighned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transect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underestimation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Maybe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representing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smoothing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effect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deficit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mixing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turbulent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direction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variability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meandering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yaw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missalignment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etc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Small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variation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2835225"/>
            <a:ext cx="8759190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35225"/>
            <a:ext cx="8777288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 bwMode="auto">
          <a:xfrm>
            <a:off x="194364" y="5608664"/>
            <a:ext cx="489204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80000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CuadroTexto"/>
              <p:cNvSpPr txBox="1"/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7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blipFill rotWithShape="1">
                <a:blip r:embed="rId6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8 CuadroTexto"/>
              <p:cNvSpPr txBox="1"/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8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205274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62" y="2796495"/>
            <a:ext cx="8804434" cy="387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69" y="2801257"/>
            <a:ext cx="8786336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8" y="2806019"/>
            <a:ext cx="8750141" cy="385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Westermost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Rough: ENE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performance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smalest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scatter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neutral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drop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second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turbine (E03)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but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underpredict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mixing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Mind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sample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count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unstable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1 Flecha derecha"/>
          <p:cNvSpPr/>
          <p:nvPr/>
        </p:nvSpPr>
        <p:spPr bwMode="auto">
          <a:xfrm>
            <a:off x="2411760" y="4208301"/>
            <a:ext cx="489204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260000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CuadroTexto"/>
              <p:cNvSpPr txBox="1"/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7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blipFill rotWithShape="1">
                <a:blip r:embed="rId6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8 CuadroTexto"/>
              <p:cNvSpPr txBox="1"/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8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340240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Rødsand</a:t>
            </a:r>
            <a:r>
              <a:rPr lang="es-ES" sz="2200" b="1" dirty="0">
                <a:solidFill>
                  <a:srgbClr val="00ABC4"/>
                </a:solidFill>
                <a:latin typeface="Arial" pitchFamily="34" charset="0"/>
              </a:rPr>
              <a:t> 2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when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Rødsand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2 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Nysted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are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both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simulated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at microscale (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ctrlNysted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PARK-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type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whyle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does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 bit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simulating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Rødsand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alone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at microscale (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correction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clearly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introducing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923"/>
            <a:ext cx="6597164" cy="492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012" y="4981439"/>
            <a:ext cx="1829468" cy="16159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37945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Rødsand</a:t>
            </a:r>
            <a:r>
              <a:rPr lang="es-ES" sz="2200" b="1" dirty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2: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Direction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S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tability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67544" y="764704"/>
            <a:ext cx="8437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shows a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systematic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overprediction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Coastal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farm-farm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sectors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problematic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otherwise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relatively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98" y="1844824"/>
            <a:ext cx="8555682" cy="4877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3012" y="3736082"/>
            <a:ext cx="1548964" cy="136815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540797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Rødsand</a:t>
            </a:r>
            <a:r>
              <a:rPr lang="es-ES" sz="2200" b="1" dirty="0">
                <a:solidFill>
                  <a:srgbClr val="00ABC4"/>
                </a:solidFill>
                <a:latin typeface="Arial" pitchFamily="34" charset="0"/>
              </a:rPr>
              <a:t>  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2: W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scatter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performance in neutral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Observations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show more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apparent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deep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towards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constant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turbines)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while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 show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monotonic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decrease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11" y="2877075"/>
            <a:ext cx="8795385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10" y="2886600"/>
            <a:ext cx="8777288" cy="385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198" y="2881837"/>
            <a:ext cx="8804435" cy="3854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Flecha derecha"/>
          <p:cNvSpPr/>
          <p:nvPr/>
        </p:nvSpPr>
        <p:spPr bwMode="auto">
          <a:xfrm>
            <a:off x="464052" y="5085184"/>
            <a:ext cx="489204" cy="460400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CuadroTexto"/>
              <p:cNvSpPr txBox="1"/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8" name="7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blipFill rotWithShape="1">
                <a:blip r:embed="rId6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8 CuadroTexto"/>
              <p:cNvSpPr txBox="1"/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9" name="8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95649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Ormonde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Overall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360363" y="741184"/>
            <a:ext cx="8360069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similar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all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cluster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at microscale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just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Ormonde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otherwise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even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using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scada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as input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TUD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calibration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points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higher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values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Dudgeon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Maybe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realistic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751" y="2011827"/>
            <a:ext cx="6349529" cy="4729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085183"/>
            <a:ext cx="1850661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8746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The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OWA Wake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Modelling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Challenge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Objectives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23528" y="808972"/>
            <a:ext cx="8497639" cy="3418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marL="342900" indent="-342900">
              <a:buSzPct val="100000"/>
              <a:buFont typeface="+mj-lt"/>
              <a:buAutoNum type="arabicPeriod"/>
            </a:pPr>
            <a:endParaRPr lang="en-US" sz="1800" b="1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Evaluate 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modelling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power prediction methods and validate the results with measured data.</a:t>
            </a: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Examine the accuracy of specific models, quantify uncertainty bands and highlight </a:t>
            </a:r>
            <a:r>
              <a:rPr lang="en-US" sz="18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modelling</a:t>
            </a: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trends.</a:t>
            </a: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Define an open-access model evaluation methodology that can systematically improve consistency and traceability in the assessment of state-of-the-art wake models for power prediction as more datasets are added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457200" lvl="1" indent="0" algn="just" eaLnBrk="1" hangingPunct="1">
              <a:buClr>
                <a:srgbClr val="000000"/>
              </a:buClr>
              <a:buSzPct val="100000"/>
            </a:pP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Integrate with IEA-Wind Task 31 V&amp;V Framework </a:t>
            </a:r>
            <a:r>
              <a:rPr lang="en-U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SzPct val="100000"/>
              <a:buFont typeface="+mj-lt"/>
              <a:buAutoNum type="arabicPeriod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89" y="4869160"/>
            <a:ext cx="8448675" cy="147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10 CuadroTexto"/>
          <p:cNvSpPr txBox="1"/>
          <p:nvPr/>
        </p:nvSpPr>
        <p:spPr>
          <a:xfrm>
            <a:off x="467544" y="6525344"/>
            <a:ext cx="374254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https://www.carbontrust.com/offshore-wind/owa/wakes</a:t>
            </a:r>
            <a:r>
              <a:rPr lang="en-GB" sz="1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14534969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Ormonde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Metrics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by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Wind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Direction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S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tability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467544" y="764704"/>
            <a:ext cx="84375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Slightly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better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simulating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whole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cluster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microscale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Otherwise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systematic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underprediction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89500"/>
            <a:ext cx="8023051" cy="4579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988082"/>
            <a:ext cx="1850661" cy="160927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68060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Ormonde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: WSW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Transect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467544" y="764704"/>
            <a:ext cx="843751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Very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uncertain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inflow</a:t>
            </a:r>
            <a:r>
              <a:rPr lang="es-E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conditions</a:t>
            </a:r>
            <a:endParaRPr lang="es-ES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028700" lvl="1">
              <a:buFont typeface="Arial" pitchFamily="34" charset="0"/>
              <a:buChar char="•"/>
            </a:pPr>
            <a:r>
              <a:rPr lang="es-ES" sz="1800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simulation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shows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first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rows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near-wake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cluster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1028700" lvl="1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Streamwise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scada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s-ES" sz="1800" i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wakes-corr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dependency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stability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Small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differences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between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simulating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cluster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microscale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at mesoscale</a:t>
            </a:r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18" y="2855427"/>
            <a:ext cx="8777288" cy="3872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32" y="2877552"/>
            <a:ext cx="8768239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4951"/>
            <a:ext cx="8768239" cy="3863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Flecha derecha"/>
          <p:cNvSpPr/>
          <p:nvPr/>
        </p:nvSpPr>
        <p:spPr bwMode="auto">
          <a:xfrm>
            <a:off x="333869" y="5397553"/>
            <a:ext cx="489204" cy="484632"/>
          </a:xfrm>
          <a:prstGeom prst="rightArrow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1800000"/>
            </a:camera>
            <a:lightRig rig="threePt" dir="t"/>
          </a:scene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6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9 CuadroTexto"/>
              <p:cNvSpPr txBox="1"/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𝐺𝑃𝑅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𝑟𝑒𝑓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0" name="9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4288" y="6034441"/>
                <a:ext cx="1565557" cy="562911"/>
              </a:xfrm>
              <a:prstGeom prst="rect">
                <a:avLst/>
              </a:prstGeom>
              <a:blipFill rotWithShape="1">
                <a:blip r:embed="rId6"/>
                <a:stretch>
                  <a:fillRect b="-10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11 CuadroTexto"/>
              <p:cNvSpPr txBox="1"/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4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400" b="0" i="1" smtClean="0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4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4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GB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2" name="1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2807" y="2708920"/>
                <a:ext cx="1157625" cy="556563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16484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23529" y="228600"/>
            <a:ext cx="864096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Multi-Site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Assessment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95536" y="764704"/>
            <a:ext cx="5616624" cy="2064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Simulations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without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correction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(input = 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ctrl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anh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6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rest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Aggregated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show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tendency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towards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negative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shows positive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while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PARK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Gaussian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show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negative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Ensemble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(PPE+TUD+EMD+EDFR)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showing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lowest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MAE</a:t>
            </a:r>
          </a:p>
          <a:p>
            <a:pPr>
              <a:buSzPct val="100000"/>
              <a:buFont typeface="Arial" pitchFamily="34" charset="0"/>
              <a:buChar char="•"/>
            </a:pP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790575"/>
            <a:ext cx="2723741" cy="2350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47" y="3202260"/>
            <a:ext cx="7934325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03666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23529" y="228600"/>
            <a:ext cx="864096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Conclusions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95536" y="764704"/>
            <a:ext cx="8496944" cy="5849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Validation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losses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requires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good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otherwise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can be “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contaminated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”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presence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which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can be as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as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losses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themselves</a:t>
            </a:r>
            <a:endParaRPr lang="es-ES" sz="17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defining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from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freestream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turbines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limit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influence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induction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and transversal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resource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sz="17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Tendency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towards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underestimation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except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Wakeblaster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).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Possible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reasons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are:</a:t>
            </a: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Underestimation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turbulence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intensity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mesoscale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simulations</a:t>
            </a:r>
            <a:endParaRPr lang="es-E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Streamwise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gradients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gross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free-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stream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method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resolved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endParaRPr lang="es-E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1">
              <a:buSzPct val="100000"/>
              <a:buFont typeface="Wingdings" pitchFamily="2" charset="2"/>
              <a:buChar char="q"/>
            </a:pP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Turbine performance and local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interaction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captured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by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endParaRPr lang="es-E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Largest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deviations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Ormonde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where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mesoscale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not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detailed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enough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solve</a:t>
            </a:r>
            <a:r>
              <a:rPr lang="es-ES" sz="17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farm-farm</a:t>
            </a:r>
            <a:r>
              <a:rPr lang="es-ES" sz="1700" b="1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effects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brings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high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uncertainty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assessment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efficiency</a:t>
            </a:r>
            <a:endParaRPr lang="es-ES" sz="17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Error </a:t>
            </a:r>
            <a:r>
              <a:rPr lang="es-ES" sz="17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compensation</a:t>
            </a:r>
            <a:r>
              <a:rPr lang="es-ES" sz="17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at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turbine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levels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where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errors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than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20% are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frequent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This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limits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capacity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using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engineering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farm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optimization</a:t>
            </a:r>
            <a:endParaRPr lang="es-ES" sz="17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Mesoscale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calibration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useful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reduce net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power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requires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further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iterations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remove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influence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array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efficiency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 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Sensitivity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analysis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TUD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shows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how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decay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coefficient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remains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main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parameter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tune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engineering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es-ES" sz="1700" b="1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Calibration</a:t>
            </a:r>
            <a:r>
              <a:rPr lang="es-ES" sz="1700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</a:t>
            </a:r>
            <a:r>
              <a:rPr lang="es-ES" sz="17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specific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7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course</a:t>
            </a:r>
            <a:r>
              <a:rPr lang="es-ES" sz="17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s-ES" sz="17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11321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6362700" y="188913"/>
            <a:ext cx="213995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>
                <a:solidFill>
                  <a:srgbClr val="FFFFFF"/>
                </a:solidFill>
              </a:rPr>
              <a:t>www.cener.com</a:t>
            </a: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9438" y="5184775"/>
            <a:ext cx="765175" cy="76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42" y="709286"/>
            <a:ext cx="9159842" cy="6148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Validation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Priorities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and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Site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Selection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0825" y="808972"/>
            <a:ext cx="6121375" cy="1756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Large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 turbines (up to 6 MW) and large offshore wind farm arrays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Multiple-site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evaluation to map performance across diverse wind climates and layout characteristics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Targeted validation focus on heterogeneous inflow and stability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397" y="5733256"/>
            <a:ext cx="5868144" cy="970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8485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Challenge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Participants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95536" y="866651"/>
            <a:ext cx="266429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Input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ES" sz="18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</a:t>
            </a:r>
            <a:r>
              <a:rPr lang="es-ES" sz="18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ef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homogeneous</a:t>
            </a:r>
            <a:endParaRPr lang="es-ES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s-ES" sz="1800" i="1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s-ES" sz="18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heterogeneous</a:t>
            </a:r>
            <a:endParaRPr lang="es-ES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s-E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1800" b="1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Ensemble</a:t>
            </a:r>
            <a:r>
              <a:rPr lang="es-ES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= Mean of </a:t>
            </a:r>
            <a:r>
              <a:rPr lang="es-ES" sz="1800" i="1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wt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-models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benchmark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compute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bias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mae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the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blind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test)</a:t>
            </a:r>
          </a:p>
          <a:p>
            <a:endParaRPr lang="es-ES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Some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submissions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include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several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parameterizations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wake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8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models</a:t>
            </a:r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(40+ 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simulations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s-ES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site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endParaRPr lang="es-E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6708" y="881776"/>
            <a:ext cx="5319748" cy="427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404381" y="5301208"/>
            <a:ext cx="86321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à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We’ll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focus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on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results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of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participants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0 – 8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that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submitted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all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simulations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and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follow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a time-series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approach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which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avoids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potential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errors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bin-averaging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process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) and are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not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anonymous</a:t>
            </a:r>
            <a:endParaRPr lang="es-ES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285750" indent="-285750">
              <a:buFont typeface="Wingdings"/>
              <a:buChar char="à"/>
            </a:pP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These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participants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(0-8)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have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agreed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to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include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their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data in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the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open-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access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benchmark</a:t>
            </a:r>
            <a:r>
              <a:rPr lang="es-ES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s-ES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repository</a:t>
            </a:r>
            <a:endParaRPr lang="en-GB" sz="18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026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593" y="708767"/>
            <a:ext cx="2949143" cy="1571084"/>
          </a:xfrm>
          <a:prstGeom prst="rect">
            <a:avLst/>
          </a:prstGeom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Model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Evaluation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Methodology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322833" y="808972"/>
            <a:ext cx="5257279" cy="6311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Input </a:t>
            </a:r>
            <a:r>
              <a:rPr lang="en-GB" sz="1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data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each turbine </a:t>
            </a:r>
            <a:r>
              <a:rPr lang="en-GB" sz="1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from mesoscale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simulations following the NEWA WRF set-up (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ERA5, MY-NN,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27&gt;9&gt;3 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km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+ Fitch wind farm parameterization. </a:t>
            </a:r>
            <a:endParaRPr lang="en-GB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 conditions classified based on a </a:t>
            </a:r>
            <a:r>
              <a:rPr lang="en-GB" sz="1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reference site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at the 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wind farm centroid.</a:t>
            </a:r>
          </a:p>
          <a:p>
            <a:pPr marL="800100" lvl="1" indent="-342900"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WD</a:t>
            </a:r>
            <a:r>
              <a:rPr lang="es-ES" sz="1600" baseline="-25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 30º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bins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(12 </a:t>
            </a:r>
            <a:r>
              <a:rPr lang="es-ES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sectors</a:t>
            </a:r>
            <a:r>
              <a:rPr lang="es-E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800100" lvl="1" indent="-342900"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 m/s &lt; </a:t>
            </a:r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s-ES" sz="1600" i="1" baseline="-25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&lt; 10 m/s </a:t>
            </a:r>
          </a:p>
          <a:p>
            <a:pPr marL="800100" lvl="1" indent="-342900"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Unstable </a:t>
            </a: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(u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):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-0.2 &lt; </a:t>
            </a:r>
            <a:r>
              <a:rPr lang="pl-PL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z/</a:t>
            </a:r>
            <a:r>
              <a:rPr lang="pl-PL" sz="16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s-ES" sz="1600" i="1" baseline="-25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&lt; -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0.02</a:t>
            </a:r>
            <a:endParaRPr lang="es-ES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800100" lvl="1" indent="-342900"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pt-B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Neutral (n): </a:t>
            </a:r>
            <a:r>
              <a:rPr lang="pt-BR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-</a:t>
            </a:r>
            <a:r>
              <a:rPr lang="pt-B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0.02 &lt; </a:t>
            </a:r>
            <a:r>
              <a:rPr lang="pt-BR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z/</a:t>
            </a:r>
            <a:r>
              <a:rPr lang="pl-PL" sz="1600" i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</a:t>
            </a:r>
            <a:r>
              <a:rPr lang="es-ES" sz="1600" i="1" baseline="-25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pt-BR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t-B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&lt; </a:t>
            </a:r>
            <a:r>
              <a:rPr lang="pt-BR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0.02</a:t>
            </a:r>
          </a:p>
          <a:p>
            <a:pPr marL="800100" lvl="1" indent="-342900" algn="just" eaLnBrk="1" hangingPunct="1"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Stable (s): </a:t>
            </a:r>
            <a:r>
              <a:rPr lang="es-E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0.02 </a:t>
            </a: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&lt; </a:t>
            </a:r>
            <a:r>
              <a:rPr lang="pl-PL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z/L</a:t>
            </a:r>
            <a:r>
              <a:rPr lang="es-ES" sz="1600" i="1" baseline="-25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r>
              <a:rPr lang="pl-PL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&lt;0.2</a:t>
            </a:r>
            <a:endParaRPr lang="en-GB" sz="1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Machine-learning based </a:t>
            </a:r>
            <a:r>
              <a:rPr lang="en-GB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gap-filling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correct observed power data from turbines that are working in non-nominal conditions, i.e. abnormally large deviations from power curve (less than 10% corrected data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).</a:t>
            </a: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just" eaLnBrk="1" hangingPunct="1">
              <a:buClr>
                <a:srgbClr val="000000"/>
              </a:buClr>
              <a:buSzPct val="100000"/>
              <a:buFont typeface="+mj-lt"/>
              <a:buAutoNum type="arabicPeriod"/>
            </a:pP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18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Open-source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sz="18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evaluation script available during the benchmarking process </a:t>
            </a:r>
            <a:r>
              <a:rPr lang="en-GB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transparency and collaboration.</a:t>
            </a:r>
            <a:endParaRPr lang="en-GB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SzPct val="100000"/>
              <a:buFont typeface="+mj-lt"/>
              <a:buAutoNum type="arabicPeriod"/>
            </a:pPr>
            <a:endParaRPr lang="en-US" sz="18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3277" y="3933056"/>
            <a:ext cx="1741743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3 Grupo"/>
          <p:cNvGrpSpPr/>
          <p:nvPr/>
        </p:nvGrpSpPr>
        <p:grpSpPr>
          <a:xfrm>
            <a:off x="6274174" y="2276872"/>
            <a:ext cx="2690314" cy="1584176"/>
            <a:chOff x="6274174" y="2276872"/>
            <a:chExt cx="2690314" cy="1584176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4174" y="2276872"/>
              <a:ext cx="2359951" cy="158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35124" y="2427346"/>
              <a:ext cx="329364" cy="5696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1" name="10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589240"/>
            <a:ext cx="727303" cy="727303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935645" y="6464369"/>
            <a:ext cx="29568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dirty="0">
                <a:solidFill>
                  <a:srgbClr val="000000"/>
                </a:solidFill>
              </a:rPr>
              <a:t>https://</a:t>
            </a:r>
            <a:r>
              <a:rPr lang="en-GB" sz="1200" dirty="0" smtClean="0">
                <a:solidFill>
                  <a:srgbClr val="000000"/>
                </a:solidFill>
              </a:rPr>
              <a:t>github.com/CENER-EPR/OWAbench</a:t>
            </a:r>
            <a:endParaRPr lang="en-GB" sz="12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39232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0F1FC"/>
              </a:clrFrom>
              <a:clrTo>
                <a:srgbClr val="E0F1FC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aturation sat="2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348" y="4950693"/>
            <a:ext cx="1829468" cy="16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9E8F2"/>
              </a:clrFrom>
              <a:clrTo>
                <a:srgbClr val="E9E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602" y="4752356"/>
            <a:ext cx="3342894" cy="2085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6F1F9"/>
              </a:clrFrom>
              <a:clrTo>
                <a:srgbClr val="E6F1F9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283" y="4869160"/>
            <a:ext cx="1850661" cy="1609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8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/>
                    </a14:imgEffect>
                    <a14:imgEffect>
                      <a14:brightnessContrast contras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681" y="2971858"/>
            <a:ext cx="1639183" cy="1609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D5ECF9"/>
              </a:clrFrom>
              <a:clrTo>
                <a:srgbClr val="D5ECF9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817" y="2633750"/>
            <a:ext cx="1662525" cy="16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CBEAF9"/>
              </a:clrFrom>
              <a:clrTo>
                <a:srgbClr val="CBEAF9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681" y="980728"/>
            <a:ext cx="1606018" cy="1626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E9E8F2"/>
              </a:clrFrom>
              <a:clrTo>
                <a:srgbClr val="E9E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9333" y="769993"/>
            <a:ext cx="3367163" cy="2082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Horizontal </a:t>
            </a:r>
            <a:r>
              <a:rPr lang="es-ES" sz="2200" b="1" dirty="0" err="1">
                <a:solidFill>
                  <a:srgbClr val="00ABC4"/>
                </a:solidFill>
                <a:latin typeface="Arial" pitchFamily="34" charset="0"/>
              </a:rPr>
              <a:t>W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ind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Resource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Gradients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 Box 6"/>
              <p:cNvSpPr txBox="1">
                <a:spLocks noChangeArrowheads="1"/>
              </p:cNvSpPr>
              <p:nvPr/>
            </p:nvSpPr>
            <p:spPr bwMode="auto">
              <a:xfrm>
                <a:off x="-1044624" y="4361847"/>
                <a:ext cx="3816424" cy="697564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>
                  <a:rot lat="0" lon="0" rev="5400000"/>
                </a:camera>
                <a:lightRig rig="threePt" dir="t"/>
              </a:scene3d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 smtClean="0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∆</m:t>
                      </m:r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es-ES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  <m:t>𝑔𝑟𝑜𝑠𝑠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6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s-ES" sz="1600" b="0" i="0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max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E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𝑔𝑟𝑜𝑠𝑠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  <m:r>
                            <a:rPr lang="es-ES" sz="1600" b="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s-ES" sz="160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m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𝑖𝑛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𝑔𝑟𝑜𝑠𝑠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s-ES" sz="160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m</m:t>
                              </m:r>
                              <m:r>
                                <a:rPr lang="es-ES" sz="1600" b="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𝑒𝑎𝑛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𝑃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𝑔𝑟𝑜𝑠𝑠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func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35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44624" y="4361847"/>
                <a:ext cx="3816424" cy="697564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3 CuadroTexto"/>
          <p:cNvSpPr txBox="1"/>
          <p:nvPr/>
        </p:nvSpPr>
        <p:spPr>
          <a:xfrm>
            <a:off x="7839495" y="908720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Anholt</a:t>
            </a:r>
            <a:endParaRPr lang="en-GB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6">
            <a:clrChange>
              <a:clrFrom>
                <a:srgbClr val="E9E8F2"/>
              </a:clrFrom>
              <a:clrTo>
                <a:srgbClr val="E9E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11" y="2420888"/>
            <a:ext cx="3335084" cy="210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35 CuadroTexto"/>
          <p:cNvSpPr txBox="1"/>
          <p:nvPr/>
        </p:nvSpPr>
        <p:spPr>
          <a:xfrm>
            <a:off x="3268947" y="2593479"/>
            <a:ext cx="1015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Dudgeon</a:t>
            </a:r>
            <a:endParaRPr lang="en-GB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17">
            <a:clrChange>
              <a:clrFrom>
                <a:srgbClr val="E9E8F2"/>
              </a:clrFrom>
              <a:clrTo>
                <a:srgbClr val="E9E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311" y="4738449"/>
            <a:ext cx="3350705" cy="21088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36 CuadroTexto"/>
          <p:cNvSpPr txBox="1"/>
          <p:nvPr/>
        </p:nvSpPr>
        <p:spPr>
          <a:xfrm>
            <a:off x="3315306" y="4890646"/>
            <a:ext cx="10406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Ormonde</a:t>
            </a:r>
            <a:endParaRPr lang="en-GB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18">
            <a:clrChange>
              <a:clrFrom>
                <a:srgbClr val="E9E8F2"/>
              </a:clrFrom>
              <a:clrTo>
                <a:srgbClr val="E9E8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791" y="2739560"/>
            <a:ext cx="3350705" cy="210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39 CuadroTexto"/>
          <p:cNvSpPr txBox="1"/>
          <p:nvPr/>
        </p:nvSpPr>
        <p:spPr>
          <a:xfrm>
            <a:off x="6660232" y="2874422"/>
            <a:ext cx="19378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Westermost</a:t>
            </a:r>
            <a:r>
              <a:rPr lang="es-E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Rough</a:t>
            </a:r>
            <a:endParaRPr lang="en-GB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95536" y="764704"/>
            <a:ext cx="52902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GB"/>
            </a:defPPr>
            <a:lvl1pPr marL="285750" indent="-285750"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s-ES" sz="1600" dirty="0" err="1"/>
              <a:t>Large</a:t>
            </a:r>
            <a:r>
              <a:rPr lang="es-ES" sz="1600" dirty="0"/>
              <a:t> </a:t>
            </a:r>
            <a:r>
              <a:rPr lang="es-ES" sz="1600" dirty="0" err="1"/>
              <a:t>values</a:t>
            </a:r>
            <a:r>
              <a:rPr lang="es-ES" sz="1600" dirty="0"/>
              <a:t>, of similar </a:t>
            </a:r>
            <a:r>
              <a:rPr lang="es-ES" sz="1600" dirty="0" err="1"/>
              <a:t>magnitude</a:t>
            </a:r>
            <a:r>
              <a:rPr lang="es-ES" sz="1600" dirty="0"/>
              <a:t> </a:t>
            </a:r>
            <a:r>
              <a:rPr lang="es-ES" sz="1600" dirty="0" err="1"/>
              <a:t>than</a:t>
            </a:r>
            <a:r>
              <a:rPr lang="es-ES" sz="1600" dirty="0"/>
              <a:t> </a:t>
            </a:r>
            <a:r>
              <a:rPr lang="es-ES" sz="1600" dirty="0" err="1"/>
              <a:t>wake</a:t>
            </a:r>
            <a:r>
              <a:rPr lang="es-ES" sz="1600" dirty="0"/>
              <a:t> </a:t>
            </a:r>
            <a:r>
              <a:rPr lang="es-ES" sz="1600" dirty="0" err="1" smtClean="0"/>
              <a:t>losses</a:t>
            </a:r>
            <a:endParaRPr lang="es-ES" sz="1600" dirty="0" smtClean="0"/>
          </a:p>
          <a:p>
            <a:r>
              <a:rPr lang="es-ES" sz="1600" dirty="0" err="1" smtClean="0"/>
              <a:t>Ormonde</a:t>
            </a:r>
            <a:r>
              <a:rPr lang="es-ES" sz="1600" dirty="0" smtClean="0"/>
              <a:t> and </a:t>
            </a:r>
            <a:r>
              <a:rPr lang="es-ES" sz="1600" dirty="0" err="1"/>
              <a:t>Rødsand</a:t>
            </a:r>
            <a:r>
              <a:rPr lang="es-ES" sz="1600" dirty="0"/>
              <a:t> </a:t>
            </a:r>
            <a:r>
              <a:rPr lang="es-ES" sz="1600" dirty="0" smtClean="0"/>
              <a:t>2 </a:t>
            </a:r>
            <a:r>
              <a:rPr lang="es-ES" sz="1600" dirty="0" err="1" smtClean="0"/>
              <a:t>gradients</a:t>
            </a:r>
            <a:r>
              <a:rPr lang="es-ES" sz="1600" dirty="0" smtClean="0"/>
              <a:t> </a:t>
            </a:r>
            <a:r>
              <a:rPr lang="es-ES" sz="1600" dirty="0" err="1" smtClean="0"/>
              <a:t>questionable</a:t>
            </a:r>
            <a:r>
              <a:rPr lang="es-ES" sz="1600" dirty="0" smtClean="0"/>
              <a:t> </a:t>
            </a:r>
            <a:r>
              <a:rPr lang="es-ES" sz="1600" dirty="0" err="1" smtClean="0"/>
              <a:t>being</a:t>
            </a:r>
            <a:r>
              <a:rPr lang="es-ES" sz="1600" dirty="0" smtClean="0"/>
              <a:t> in </a:t>
            </a:r>
            <a:r>
              <a:rPr lang="es-ES" sz="1600" dirty="0" err="1" smtClean="0"/>
              <a:t>the</a:t>
            </a:r>
            <a:r>
              <a:rPr lang="es-ES" sz="1600" dirty="0" smtClean="0"/>
              <a:t> </a:t>
            </a:r>
            <a:r>
              <a:rPr lang="es-ES" sz="1600" dirty="0" err="1" smtClean="0"/>
              <a:t>near-wake</a:t>
            </a:r>
            <a:r>
              <a:rPr lang="es-ES" sz="1600" dirty="0" smtClean="0"/>
              <a:t> </a:t>
            </a:r>
            <a:r>
              <a:rPr lang="es-ES" sz="1600" dirty="0" err="1" smtClean="0"/>
              <a:t>region</a:t>
            </a:r>
            <a:r>
              <a:rPr lang="es-ES" sz="1600" dirty="0" smtClean="0"/>
              <a:t> of </a:t>
            </a:r>
            <a:r>
              <a:rPr lang="es-ES" sz="1600" dirty="0" err="1" smtClean="0"/>
              <a:t>upstream</a:t>
            </a:r>
            <a:r>
              <a:rPr lang="es-ES" sz="1600" dirty="0" smtClean="0"/>
              <a:t> </a:t>
            </a:r>
            <a:r>
              <a:rPr lang="es-ES" sz="1600" dirty="0" err="1" smtClean="0"/>
              <a:t>wind</a:t>
            </a:r>
            <a:r>
              <a:rPr lang="es-ES" sz="1600" dirty="0" smtClean="0"/>
              <a:t> </a:t>
            </a:r>
            <a:r>
              <a:rPr lang="es-ES" sz="1600" dirty="0" err="1" smtClean="0"/>
              <a:t>farms</a:t>
            </a:r>
            <a:r>
              <a:rPr lang="es-ES" sz="1600" dirty="0"/>
              <a:t> </a:t>
            </a:r>
            <a:r>
              <a:rPr lang="es-ES" sz="1600" dirty="0" err="1" smtClean="0"/>
              <a:t>where</a:t>
            </a:r>
            <a:r>
              <a:rPr lang="es-ES" sz="1600" dirty="0" smtClean="0"/>
              <a:t> </a:t>
            </a:r>
            <a:r>
              <a:rPr lang="es-ES" sz="1600" dirty="0" err="1" smtClean="0"/>
              <a:t>largest</a:t>
            </a:r>
            <a:r>
              <a:rPr lang="es-ES" sz="1600" dirty="0" smtClean="0"/>
              <a:t> </a:t>
            </a:r>
            <a:r>
              <a:rPr lang="es-ES" sz="1600" dirty="0" err="1" smtClean="0"/>
              <a:t>gradients</a:t>
            </a:r>
            <a:r>
              <a:rPr lang="es-ES" sz="1600" dirty="0" smtClean="0"/>
              <a:t> </a:t>
            </a:r>
            <a:r>
              <a:rPr lang="es-ES" sz="1600" dirty="0" err="1" smtClean="0"/>
              <a:t>take</a:t>
            </a:r>
            <a:r>
              <a:rPr lang="es-ES" sz="1600" dirty="0" smtClean="0"/>
              <a:t> place  </a:t>
            </a:r>
          </a:p>
          <a:p>
            <a:r>
              <a:rPr lang="es-ES" sz="1600" dirty="0" err="1" smtClean="0"/>
              <a:t>Larger</a:t>
            </a:r>
            <a:r>
              <a:rPr lang="es-ES" sz="1600" dirty="0" smtClean="0"/>
              <a:t> </a:t>
            </a:r>
            <a:r>
              <a:rPr lang="es-ES" sz="1600" dirty="0" err="1" smtClean="0"/>
              <a:t>gradients</a:t>
            </a:r>
            <a:r>
              <a:rPr lang="es-ES" sz="1600" dirty="0" smtClean="0"/>
              <a:t> in </a:t>
            </a:r>
            <a:r>
              <a:rPr lang="es-ES" sz="1600" dirty="0" err="1" smtClean="0"/>
              <a:t>stable</a:t>
            </a:r>
            <a:r>
              <a:rPr lang="es-ES" sz="1600" dirty="0" smtClean="0"/>
              <a:t> </a:t>
            </a:r>
            <a:r>
              <a:rPr lang="es-ES" sz="1600" dirty="0" err="1" smtClean="0"/>
              <a:t>conditions</a:t>
            </a:r>
            <a:endParaRPr lang="es-ES" sz="1600" dirty="0" smtClean="0"/>
          </a:p>
        </p:txBody>
      </p:sp>
      <p:sp>
        <p:nvSpPr>
          <p:cNvPr id="38" name="37 CuadroTexto"/>
          <p:cNvSpPr txBox="1"/>
          <p:nvPr/>
        </p:nvSpPr>
        <p:spPr>
          <a:xfrm>
            <a:off x="7458394" y="4890134"/>
            <a:ext cx="11753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Rødsand</a:t>
            </a:r>
            <a:r>
              <a:rPr lang="es-E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</a:t>
            </a:r>
            <a:endParaRPr lang="en-GB" sz="16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4736341" y="774229"/>
            <a:ext cx="4311118" cy="3950036"/>
            <a:chOff x="8028221" y="1109886"/>
            <a:chExt cx="4311118" cy="3950036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28221" y="2854999"/>
              <a:ext cx="4303585" cy="2204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8063" y="1109886"/>
              <a:ext cx="3161276" cy="18197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1 CuadroTexto"/>
            <p:cNvSpPr txBox="1"/>
            <p:nvPr/>
          </p:nvSpPr>
          <p:spPr>
            <a:xfrm>
              <a:off x="10548664" y="4345359"/>
              <a:ext cx="163673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err="1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Volker</a:t>
              </a:r>
              <a:r>
                <a:rPr lang="es-ES" sz="14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 et al (2015)</a:t>
              </a:r>
              <a:endParaRPr lang="en-GB" sz="1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87747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Meso-Wake Framework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for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Array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Efficiency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Prediction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Box 6"/>
              <p:cNvSpPr txBox="1">
                <a:spLocks noChangeArrowheads="1"/>
              </p:cNvSpPr>
              <p:nvPr/>
            </p:nvSpPr>
            <p:spPr bwMode="auto">
              <a:xfrm>
                <a:off x="250825" y="836712"/>
                <a:ext cx="8785671" cy="55533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:r>
                  <a:rPr lang="es-ES" sz="20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Array </a:t>
                </a:r>
                <a:r>
                  <a:rPr lang="es-ES" sz="2000" b="1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Efficiency</a:t>
                </a:r>
                <a:r>
                  <a:rPr lang="es-ES" sz="20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</a:p>
              <a:p>
                <a:pPr marL="0" indent="0">
                  <a:buSzPct val="100000"/>
                </a:pPr>
                <a:endParaRPr lang="en-US" sz="20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0" indent="0">
                  <a:buSzPct val="100000"/>
                </a:pPr>
                <a:endParaRPr lang="en-US" sz="20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0" indent="0">
                  <a:buSzPct val="100000"/>
                </a:pP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where:</a:t>
                </a: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:r>
                  <a:rPr lang="en-US" sz="1800" i="1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</a:t>
                </a:r>
                <a:r>
                  <a:rPr lang="en-US" sz="1800" i="1" baseline="-2500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i</a:t>
                </a:r>
                <a:r>
                  <a:rPr lang="en-US" sz="180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: net power at turbine position </a:t>
                </a:r>
                <a:r>
                  <a:rPr lang="en-US" sz="1800" i="1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i</a:t>
                </a:r>
                <a:endParaRPr lang="en-US" sz="1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s-ES" sz="1800" i="1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𝑆</m:t>
                        </m:r>
                      </m:e>
                      <m:sub>
                        <m:r>
                          <a:rPr lang="es-ES" sz="1800" i="1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𝑟𝑒𝑓</m:t>
                        </m:r>
                      </m:sub>
                    </m:sSub>
                    <m:r>
                      <a:rPr lang="es-ES" sz="1800" i="1">
                        <a:solidFill>
                          <a:srgbClr val="000000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f>
                      <m:fPr>
                        <m:ctrlP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9"/>
                              </m:rP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s-ES" sz="1800" i="1" smtClean="0">
                                    <a:solidFill>
                                      <a:srgbClr val="00000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s-ES" sz="1800" i="1" smtClean="0">
                                    <a:solidFill>
                                      <a:srgbClr val="00000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s-ES" sz="1800" i="1" smtClean="0">
                                    <a:solidFill>
                                      <a:srgbClr val="00000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𝑤𝑡</m:t>
                            </m:r>
                          </m:sub>
                        </m:sSub>
                      </m:den>
                    </m:f>
                    <m:r>
                      <a:rPr lang="es-ES" sz="1800" smtClean="0">
                        <a:solidFill>
                          <a:srgbClr val="000000"/>
                        </a:solidFill>
                        <a:latin typeface="Cambria Math"/>
                        <a:cs typeface="Arial" pitchFamily="34" charset="0"/>
                      </a:rPr>
                      <m:t>:</m:t>
                    </m:r>
                  </m:oMath>
                </a14:m>
                <a:r>
                  <a:rPr lang="en-US" sz="180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8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reference wind speed 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at the wind farm centroid</a:t>
                </a:r>
                <a:endParaRPr lang="en-US" sz="1800" dirty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:r>
                  <a:rPr lang="en-US" sz="1800" i="1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</a:t>
                </a:r>
                <a:r>
                  <a:rPr lang="en-US" sz="1800" i="1" baseline="-250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ref,i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:r>
                  <a:rPr lang="en-US" sz="18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wake model 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prediction assuming </a:t>
                </a:r>
                <a:r>
                  <a:rPr lang="en-US" sz="18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homogeneous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inflow </a:t>
                </a:r>
              </a:p>
              <a:p>
                <a:pPr marL="0" indent="0">
                  <a:buSzPct val="100000"/>
                </a:pPr>
                <a:r>
                  <a:rPr lang="en-US" sz="180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            from mesoscale (</a:t>
                </a:r>
                <a:r>
                  <a:rPr lang="en-US" sz="1800" i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en-US" sz="1800" i="1" baseline="-250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ref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:r>
                  <a:rPr lang="en-US" sz="1800" i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</a:t>
                </a:r>
                <a:r>
                  <a:rPr lang="en-US" sz="1800" i="1" baseline="-250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wt,i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:r>
                  <a:rPr lang="en-US" sz="18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wake model 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prediction using </a:t>
                </a:r>
                <a:r>
                  <a:rPr lang="en-US" sz="1800" b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heterogeneous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inflow </a:t>
                </a:r>
              </a:p>
              <a:p>
                <a:pPr marL="0" indent="0">
                  <a:buSzPct val="100000"/>
                </a:pPr>
                <a:r>
                  <a:rPr lang="en-US" sz="1800" dirty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            from mesoscale (</a:t>
                </a:r>
                <a:r>
                  <a:rPr lang="en-US" sz="1800" i="1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S</a:t>
                </a:r>
                <a:r>
                  <a:rPr lang="en-US" sz="1800" i="1" baseline="-250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i</a:t>
                </a:r>
                <a:r>
                  <a:rPr lang="en-U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)</a:t>
                </a: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𝐴</m:t>
                        </m:r>
                      </m:e>
                      <m:sub>
                        <m: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𝑆</m:t>
                        </m:r>
                        <m: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,</m:t>
                        </m:r>
                        <m: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𝑖</m:t>
                        </m:r>
                      </m:sub>
                    </m:sSub>
                    <m:r>
                      <a:rPr lang="es-ES" sz="1800" i="1" smtClean="0">
                        <a:solidFill>
                          <a:srgbClr val="000000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sSup>
                      <m:sSupPr>
                        <m:ctrlP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s-ES" sz="1800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s-ES" sz="1800" i="1" smtClean="0">
                                    <a:solidFill>
                                      <a:srgbClr val="00000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𝑖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 smtClean="0">
                                        <a:solidFill>
                                          <a:srgbClr val="00000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𝑟𝑒𝑓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s-ES" sz="1800" i="1" smtClean="0">
                            <a:solidFill>
                              <a:srgbClr val="00000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: horizontal </a:t>
                </a:r>
                <a:r>
                  <a:rPr lang="es-ES" sz="1800" b="1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heterogeneity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factor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due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to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coastal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and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farm-farm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effects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predicted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s-ES" sz="1800" dirty="0" err="1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by</a:t>
                </a:r>
                <a:r>
                  <a:rPr lang="es-ES" sz="1800" dirty="0" smtClean="0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 mesoscale</a:t>
                </a:r>
                <a:endParaRPr lang="en-US" sz="1800" dirty="0" smtClean="0">
                  <a:solidFill>
                    <a:srgbClr val="00B0F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342900" indent="-342900">
                  <a:buSzPct val="100000"/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𝐴</m:t>
                        </m:r>
                      </m:e>
                      <m:sub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𝑀</m:t>
                        </m:r>
                        <m:r>
                          <a:rPr lang="es-ES" sz="180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,</m:t>
                        </m:r>
                        <m:r>
                          <a:rPr lang="es-ES" sz="1800" i="1" smtClean="0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𝑖</m:t>
                        </m:r>
                      </m:sub>
                    </m:sSub>
                    <m:r>
                      <a:rPr lang="es-ES" sz="1800" i="1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sSup>
                      <m:sSupPr>
                        <m:ctrlP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s-ES" sz="1800" i="1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s-ES" sz="1800" i="1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𝑜𝑏𝑠</m:t>
                                    </m:r>
                                    <m:r>
                                      <a:rPr lang="es-ES" sz="1800" b="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𝑓𝑟𝑒𝑒</m:t>
                                    </m:r>
                                    <m:r>
                                      <a:rPr lang="es-ES" sz="180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,</m:t>
                                    </m:r>
                                    <m:r>
                                      <a:rPr lang="es-ES" sz="180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𝑖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𝑖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sup>
                    </m:sSup>
                    <m:r>
                      <a:rPr lang="es-ES" sz="1800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≈</m:t>
                    </m:r>
                    <m:f>
                      <m:fPr>
                        <m:ctrlP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𝑜𝑏𝑠𝑓𝑟𝑒𝑒</m:t>
                            </m:r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,</m:t>
                            </m:r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𝑃</m:t>
                        </m:r>
                        <m:d>
                          <m:dPr>
                            <m:ctrlPr>
                              <a:rPr lang="es-ES" sz="1800" i="1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s-ES" sz="1800" i="1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s-ES" sz="1800" i="1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s-ES" sz="180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den>
                    </m:f>
                  </m:oMath>
                </a14:m>
                <a:r>
                  <a:rPr lang="en-US" sz="18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:r>
                  <a:rPr lang="en-US" sz="1800" b="1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local mesoscale bias </a:t>
                </a:r>
                <a:r>
                  <a:rPr lang="en-US" sz="1800" dirty="0" smtClean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correction factor that includes horizontal gradients</a:t>
                </a:r>
                <a:endParaRPr lang="en-US" sz="1800" dirty="0">
                  <a:solidFill>
                    <a:srgbClr val="0070C0"/>
                  </a:solidFill>
                  <a:latin typeface="Arial" pitchFamily="34" charset="0"/>
                  <a:cs typeface="Arial" pitchFamily="34" charset="0"/>
                </a:endParaRPr>
              </a:p>
              <a:p>
                <a:pPr>
                  <a:buSzPct val="100000"/>
                  <a:buFont typeface="Arial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bPr>
                      <m:e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𝐴</m:t>
                        </m:r>
                      </m:e>
                      <m:sub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𝑀</m:t>
                        </m:r>
                      </m:sub>
                    </m:sSub>
                    <m:r>
                      <a:rPr lang="es-ES" sz="1800" i="1">
                        <a:solidFill>
                          <a:srgbClr val="0070C0"/>
                        </a:solidFill>
                        <a:latin typeface="Cambria Math"/>
                        <a:cs typeface="Arial" pitchFamily="34" charset="0"/>
                      </a:rPr>
                      <m:t>=</m:t>
                    </m:r>
                    <m:sSup>
                      <m:sSupPr>
                        <m:ctrlP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s-ES" sz="1800" i="1">
                                <a:solidFill>
                                  <a:srgbClr val="0070C0"/>
                                </a:solidFill>
                                <a:latin typeface="Cambria Math"/>
                                <a:cs typeface="Arial" pitchFamily="34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s-ES" sz="1800" i="1">
                                    <a:solidFill>
                                      <a:srgbClr val="0070C0"/>
                                    </a:solidFill>
                                    <a:latin typeface="Cambria Math"/>
                                    <a:cs typeface="Arial" pitchFamily="34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𝑜𝑏𝑠</m:t>
                                    </m:r>
                                    <m:r>
                                      <a:rPr lang="es-ES" sz="1800" b="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𝑓𝑟𝑒𝑒</m:t>
                                    </m:r>
                                    <m:r>
                                      <a:rPr lang="es-ES" sz="180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,</m:t>
                                    </m:r>
                                    <m:r>
                                      <a:rPr lang="es-ES" sz="1800" i="1" smtClean="0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𝑟𝑒𝑓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𝑆</m:t>
                                    </m:r>
                                  </m:e>
                                  <m:sub>
                                    <m:r>
                                      <a:rPr lang="es-ES" sz="1800" i="1">
                                        <a:solidFill>
                                          <a:srgbClr val="0070C0"/>
                                        </a:solidFill>
                                        <a:latin typeface="Cambria Math"/>
                                        <a:cs typeface="Arial" pitchFamily="34" charset="0"/>
                                      </a:rPr>
                                      <m:t>𝑟𝑒𝑓</m:t>
                                    </m:r>
                                  </m:sub>
                                </m:sSub>
                              </m:den>
                            </m:f>
                          </m:e>
                        </m:d>
                      </m:e>
                      <m:sup>
                        <m:r>
                          <a:rPr lang="es-ES" sz="1800" i="1">
                            <a:solidFill>
                              <a:srgbClr val="0070C0"/>
                            </a:solidFill>
                            <a:latin typeface="Cambria Math"/>
                            <a:cs typeface="Arial" pitchFamily="34" charset="0"/>
                          </a:rPr>
                          <m:t>3</m:t>
                        </m:r>
                      </m:sup>
                    </m:sSup>
                    <m:r>
                      <a:rPr lang="es-ES" sz="1800" i="1" smtClean="0">
                        <a:solidFill>
                          <a:srgbClr val="0070C0"/>
                        </a:solidFill>
                        <a:latin typeface="Cambria Math"/>
                        <a:ea typeface="Cambria Math"/>
                        <a:cs typeface="Arial" pitchFamily="34" charset="0"/>
                      </a:rPr>
                      <m:t>≈</m:t>
                    </m:r>
                    <m:f>
                      <m:fPr>
                        <m:ctrlPr>
                          <a:rPr lang="es-ES" sz="1800" i="1" smtClean="0">
                            <a:solidFill>
                              <a:srgbClr val="0070C0"/>
                            </a:solidFill>
                            <a:latin typeface="Cambria Math"/>
                            <a:ea typeface="Cambria Math"/>
                            <a:cs typeface="Arial" pitchFamily="34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supHide m:val="on"/>
                            <m:ctrlP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9"/>
                              </m:rP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𝑖</m:t>
                            </m:r>
                          </m:sub>
                          <m:sup/>
                          <m:e>
                            <m:sSub>
                              <m:sSubPr>
                                <m:ctrlPr>
                                  <a:rPr lang="es-ES" sz="180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ea typeface="Cambria Math"/>
                                    <a:cs typeface="Arial" pitchFamily="34" charset="0"/>
                                  </a:rPr>
                                </m:ctrlPr>
                              </m:sSubPr>
                              <m:e>
                                <m:r>
                                  <a:rPr lang="es-ES" sz="180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ea typeface="Cambria Math"/>
                                    <a:cs typeface="Arial" pitchFamily="34" charset="0"/>
                                  </a:rPr>
                                  <m:t>𝐴</m:t>
                                </m:r>
                              </m:e>
                              <m:sub>
                                <m:r>
                                  <a:rPr lang="es-ES" sz="1800" i="1" smtClean="0">
                                    <a:solidFill>
                                      <a:srgbClr val="0070C0"/>
                                    </a:solidFill>
                                    <a:latin typeface="Cambria Math"/>
                                    <a:ea typeface="Cambria Math"/>
                                    <a:cs typeface="Arial" pitchFamily="34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nary>
                      </m:num>
                      <m:den>
                        <m:sSub>
                          <m:sSubPr>
                            <m:ctrlP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</m:ctrlPr>
                          </m:sSubPr>
                          <m:e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s-ES" sz="1800" i="1" smtClean="0">
                                <a:solidFill>
                                  <a:srgbClr val="0070C0"/>
                                </a:solidFill>
                                <a:latin typeface="Cambria Math"/>
                                <a:ea typeface="Cambria Math"/>
                                <a:cs typeface="Arial" pitchFamily="34" charset="0"/>
                              </a:rPr>
                              <m:t>𝑤𝑡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800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: </a:t>
                </a:r>
                <a:r>
                  <a:rPr lang="en-US" sz="1800" b="1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global</a:t>
                </a:r>
                <a:r>
                  <a:rPr lang="en-US" sz="1800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 </a:t>
                </a:r>
                <a:r>
                  <a:rPr lang="en-US" sz="1800" b="1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mesoscale bias </a:t>
                </a:r>
                <a:r>
                  <a:rPr lang="en-US" sz="1800" dirty="0">
                    <a:solidFill>
                      <a:srgbClr val="0070C0"/>
                    </a:solidFill>
                    <a:latin typeface="Arial" pitchFamily="34" charset="0"/>
                    <a:cs typeface="Arial" pitchFamily="34" charset="0"/>
                  </a:rPr>
                  <a:t>correction factor</a:t>
                </a:r>
              </a:p>
              <a:p>
                <a:pPr>
                  <a:buSzPct val="100000"/>
                  <a:buFont typeface="Arial" pitchFamily="34" charset="0"/>
                  <a:buChar char="•"/>
                </a:pPr>
                <a:endParaRPr lang="en-US" sz="1800" dirty="0" smtClean="0">
                  <a:solidFill>
                    <a:srgbClr val="000000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6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825" y="836712"/>
                <a:ext cx="8785671" cy="5553381"/>
              </a:xfrm>
              <a:prstGeom prst="rect">
                <a:avLst/>
              </a:prstGeom>
              <a:blipFill rotWithShape="1">
                <a:blip r:embed="rId3"/>
                <a:stretch>
                  <a:fillRect l="-763" t="-43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4 CuadroTexto"/>
              <p:cNvSpPr txBox="1"/>
              <p:nvPr/>
            </p:nvSpPr>
            <p:spPr>
              <a:xfrm>
                <a:off x="3131840" y="1525250"/>
                <a:ext cx="3162404" cy="3915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b>
                        <m:sSubPr>
                          <m:ctrlPr>
                            <a:rPr lang="en-GB" sz="1800" i="1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𝑟𝑒𝑓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𝑆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b>
                        <m:sSubPr>
                          <m:ctrlP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𝑤𝑡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800" i="1" smtClean="0">
                              <a:solidFill>
                                <a:srgbClr val="0070C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s-ES" sz="1800" dirty="0" smtClean="0">
                  <a:solidFill>
                    <a:srgbClr val="000000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5" name="4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1525250"/>
                <a:ext cx="3162404" cy="391582"/>
              </a:xfrm>
              <a:prstGeom prst="rect">
                <a:avLst/>
              </a:prstGeom>
              <a:blipFill rotWithShape="1">
                <a:blip r:embed="rId4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280" y="1014637"/>
            <a:ext cx="1537728" cy="212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7 CuadroTexto"/>
          <p:cNvSpPr txBox="1"/>
          <p:nvPr/>
        </p:nvSpPr>
        <p:spPr>
          <a:xfrm>
            <a:off x="7833010" y="1835299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8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+</a:t>
            </a:r>
            <a:endParaRPr lang="en-GB" sz="18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10 Conector recto de flecha"/>
          <p:cNvCxnSpPr/>
          <p:nvPr/>
        </p:nvCxnSpPr>
        <p:spPr bwMode="auto">
          <a:xfrm flipV="1">
            <a:off x="7581107" y="1205482"/>
            <a:ext cx="936594" cy="305327"/>
          </a:xfrm>
          <a:prstGeom prst="straightConnector1">
            <a:avLst/>
          </a:prstGeom>
          <a:solidFill>
            <a:srgbClr val="00B8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lg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11 CuadroTexto"/>
          <p:cNvSpPr txBox="1"/>
          <p:nvPr/>
        </p:nvSpPr>
        <p:spPr>
          <a:xfrm>
            <a:off x="7960687" y="908720"/>
            <a:ext cx="1003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i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{WD,S,I}</a:t>
            </a:r>
            <a:r>
              <a:rPr lang="es-ES" sz="1600" i="1" baseline="-250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</a:t>
            </a:r>
            <a:endParaRPr lang="en-GB" sz="1600" i="1" baseline="-250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CuadroTexto"/>
              <p:cNvSpPr txBox="1"/>
              <p:nvPr/>
            </p:nvSpPr>
            <p:spPr>
              <a:xfrm>
                <a:off x="2677279" y="778565"/>
                <a:ext cx="3766929" cy="7062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η</m:t>
                          </m:r>
                        </m:e>
                        <m:sub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f>
                        <m:fPr>
                          <m:ctrlP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; </m:t>
                      </m:r>
                      <m:r>
                        <m:rPr>
                          <m:sty m:val="p"/>
                        </m:rPr>
                        <a:rPr lang="el-GR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η</m:t>
                      </m:r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= </m:t>
                      </m:r>
                      <m:f>
                        <m:fPr>
                          <m:ctrlP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𝑃</m:t>
                                  </m:r>
                                </m:e>
                                <m:sub>
                                  <m: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  <m:d>
                                <m:dPr>
                                  <m:ctrlPr>
                                    <a:rPr lang="es-ES" sz="1800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s-ES" sz="180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80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800" i="1" smtClean="0">
                                          <a:solidFill>
                                            <a:srgbClr val="000000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nary>
                        </m:den>
                      </m:f>
                      <m:r>
                        <a:rPr lang="es-ES" sz="1800" i="1" smtClean="0">
                          <a:solidFill>
                            <a:srgbClr val="000000"/>
                          </a:solidFill>
                          <a:latin typeface="Cambria Math"/>
                          <a:cs typeface="Arial" pitchFamily="34" charset="0"/>
                        </a:rPr>
                        <m:t>= </m:t>
                      </m:r>
                      <m:f>
                        <m:fPr>
                          <m:ctrlPr>
                            <a:rPr lang="es-ES" sz="1800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𝑛𝑒𝑡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800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𝑔𝑟𝑜𝑠𝑠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s-ES" sz="1800" dirty="0" smtClean="0">
                  <a:solidFill>
                    <a:srgbClr val="000000"/>
                  </a:solidFill>
                  <a:latin typeface="Arial" pitchFamily="34" charset="0"/>
                  <a:ea typeface="Cambria Math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3" name="12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77279" y="778565"/>
                <a:ext cx="3766929" cy="70621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1 CuadroTexto"/>
          <p:cNvSpPr txBox="1"/>
          <p:nvPr/>
        </p:nvSpPr>
        <p:spPr>
          <a:xfrm>
            <a:off x="7956344" y="1772816"/>
            <a:ext cx="39305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ref</a:t>
            </a:r>
            <a:endParaRPr lang="en-GB" sz="1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4913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360363" y="228600"/>
            <a:ext cx="8604250" cy="43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 eaLnBrk="1" hangingPunct="1">
              <a:spcBef>
                <a:spcPts val="1500"/>
              </a:spcBef>
              <a:buSzPct val="100000"/>
            </a:pP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Defining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“Free-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Stream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”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Gross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r>
              <a:rPr lang="es-ES" sz="2200" b="1" dirty="0" err="1" smtClean="0">
                <a:solidFill>
                  <a:srgbClr val="00ABC4"/>
                </a:solidFill>
                <a:latin typeface="Arial" pitchFamily="34" charset="0"/>
              </a:rPr>
              <a:t>Power</a:t>
            </a:r>
            <a:r>
              <a:rPr lang="es-ES" sz="2200" b="1" dirty="0" smtClean="0">
                <a:solidFill>
                  <a:srgbClr val="00ABC4"/>
                </a:solidFill>
                <a:latin typeface="Arial" pitchFamily="34" charset="0"/>
              </a:rPr>
              <a:t> </a:t>
            </a:r>
            <a:endParaRPr lang="en-US" sz="2200" b="1" dirty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50825" y="980728"/>
            <a:ext cx="5013734" cy="5018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285750" indent="-28575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bg1"/>
                </a:solidFill>
                <a:latin typeface="Times New Roman" pitchFamily="18" charset="0"/>
                <a:ea typeface="WenQuanYi Micro Hei"/>
                <a:cs typeface="WenQuanYi Micro Hei"/>
              </a:defRPr>
            </a:lvl9pPr>
          </a:lstStyle>
          <a:p>
            <a:pPr>
              <a:buSzPct val="100000"/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Since we don’t have undisturbed measurements of the wind resource (</a:t>
            </a:r>
            <a:r>
              <a:rPr lang="en-US" sz="16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en-US" sz="1600" i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obs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), we obtain the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 power from the </a:t>
            </a:r>
            <a:r>
              <a:rPr lang="en-US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freestream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turbines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600" i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</a:t>
            </a:r>
            <a:r>
              <a:rPr lang="en-US" sz="1600" i="1" baseline="-25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obsfree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gross power is derived from the net power and, therefore, is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affected by turbine performance, induction effects and potential global blockage effects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Since these effects are present in both the gross and the net power, we can limit their impact in array efficiency and allow a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fairer assessment 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engineering wake models that, in principle, do not account for these effects 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Ray </a:t>
            </a:r>
            <a:r>
              <a:rPr lang="en-US" sz="16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casting algorithm</a:t>
            </a: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identifies free-stream turbines depending on wind direction and transfer the gross power to interior turbines through nearest neighbor interpolation</a:t>
            </a:r>
          </a:p>
          <a:p>
            <a:pPr>
              <a:buSzPct val="100000"/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Gross power is converted into “free-stream” wind speed, through the inverse of the theoretical power curve, to </a:t>
            </a:r>
            <a:r>
              <a:rPr lang="en-US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derive mesoscale correction factors</a:t>
            </a: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59" y="1123345"/>
            <a:ext cx="3700054" cy="35402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Box 6"/>
              <p:cNvSpPr txBox="1">
                <a:spLocks noChangeArrowheads="1"/>
              </p:cNvSpPr>
              <p:nvPr/>
            </p:nvSpPr>
            <p:spPr bwMode="auto">
              <a:xfrm>
                <a:off x="5327576" y="4717853"/>
                <a:ext cx="3816424" cy="13034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>
                <a:lvl1pPr marL="285750" indent="-285750"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1pPr>
                <a:lvl2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2pPr>
                <a:lvl3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3pPr>
                <a:lvl4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4pPr>
                <a:lvl5pPr eaLnBrk="0" hangingPunct="0"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  <a:defRPr sz="2400">
                    <a:solidFill>
                      <a:schemeClr val="bg1"/>
                    </a:solidFill>
                    <a:latin typeface="Times New Roman" pitchFamily="18" charset="0"/>
                    <a:ea typeface="WenQuanYi Micro Hei"/>
                    <a:cs typeface="WenQuanYi Micro Hei"/>
                  </a:defRPr>
                </a:lvl9pPr>
              </a:lstStyle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 smtClean="0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,</m:t>
                          </m:r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𝑖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p>
                        <m:sSup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𝑜𝑏𝑠</m:t>
                                      </m:r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𝑓𝑟𝑒𝑒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,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≈</m:t>
                      </m:r>
                      <m:f>
                        <m:f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𝑃</m:t>
                              </m:r>
                            </m:e>
                            <m:sub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𝑜𝑏𝑠𝑓𝑟𝑒𝑒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,</m:t>
                              </m:r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𝑃</m:t>
                          </m:r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marL="0" indent="0"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bPr>
                        <m:e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𝐴</m:t>
                          </m:r>
                        </m:e>
                        <m:sub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𝑀</m:t>
                          </m:r>
                        </m:sub>
                      </m:sSub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cs typeface="Arial" pitchFamily="34" charset="0"/>
                        </a:rPr>
                        <m:t>=</m:t>
                      </m:r>
                      <m:sSup>
                        <m:sSup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cs typeface="Arial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cs typeface="Arial" pitchFamily="34" charset="0"/>
                                    </a:rPr>
                                  </m:ctrlPr>
                                </m:fPr>
                                <m:num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𝑜𝑏𝑠</m:t>
                                      </m:r>
                                      <m:r>
                                        <a:rPr lang="es-ES" sz="1600" b="0" i="1" smtClean="0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𝑓𝑟𝑒𝑒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,</m:t>
                                      </m:r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num>
                                <m:den>
                                  <m:sSub>
                                    <m:sSubPr>
                                      <m:ctrlP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𝑆</m:t>
                                      </m:r>
                                    </m:e>
                                    <m:sub>
                                      <m:r>
                                        <a:rPr lang="es-ES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  <a:cs typeface="Arial" pitchFamily="34" charset="0"/>
                                        </a:rPr>
                                        <m:t>𝑟𝑒𝑓</m:t>
                                      </m:r>
                                    </m:sub>
                                  </m:sSub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cs typeface="Arial" pitchFamily="34" charset="0"/>
                            </a:rPr>
                            <m:t>3</m:t>
                          </m:r>
                        </m:sup>
                      </m:sSup>
                      <m:r>
                        <a:rPr lang="es-ES" sz="1600" i="1">
                          <a:solidFill>
                            <a:schemeClr val="tx1"/>
                          </a:solidFill>
                          <a:latin typeface="Cambria Math"/>
                          <a:ea typeface="Cambria Math"/>
                          <a:cs typeface="Arial" pitchFamily="34" charset="0"/>
                        </a:rPr>
                        <m:t>≈</m:t>
                      </m:r>
                      <m:f>
                        <m:fPr>
                          <m:ctrlPr>
                            <a:rPr lang="es-ES" sz="1600" i="1">
                              <a:solidFill>
                                <a:schemeClr val="tx1"/>
                              </a:solidFill>
                              <a:latin typeface="Cambria Math"/>
                              <a:ea typeface="Cambria Math"/>
                              <a:cs typeface="Arial" pitchFamily="34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limLoc m:val="subSup"/>
                              <m:supHide m:val="on"/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9"/>
                                </m:r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𝑖</m:t>
                              </m:r>
                            </m:sub>
                            <m:sup/>
                            <m:e>
                              <m:sSub>
                                <m:sSubPr>
                                  <m:ctrlP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es-E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𝑀</m:t>
                                  </m:r>
                                  <m:r>
                                    <a:rPr lang="es-ES" sz="1600" b="0" i="1" smtClean="0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,</m:t>
                                  </m:r>
                                  <m:r>
                                    <a:rPr lang="es-ES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  <a:ea typeface="Cambria Math"/>
                                      <a:cs typeface="Arial" pitchFamily="34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</m:num>
                        <m:den>
                          <m:sSub>
                            <m:sSubPr>
                              <m:ctrlP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</m:ctrlPr>
                            </m:sSubPr>
                            <m:e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𝑛</m:t>
                              </m:r>
                            </m:e>
                            <m:sub>
                              <m:r>
                                <a:rPr lang="es-ES" sz="16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  <a:cs typeface="Arial" pitchFamily="34" charset="0"/>
                                </a:rPr>
                                <m:t>𝑤𝑡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6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mc:Choice>
        <mc:Fallback xmlns="">
          <p:sp>
            <p:nvSpPr>
              <p:cNvPr id="14" name="Text 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27576" y="4717853"/>
                <a:ext cx="3816424" cy="130343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3465A4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03711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WenQuanYi Micro Hei"/>
        <a:cs typeface="WenQuanYi Micro Hei"/>
      </a:majorFont>
      <a:minorFont>
        <a:latin typeface="Times New Roman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  <a:txDef>
      <a:spPr>
        <a:noFill/>
      </a:spPr>
      <a:bodyPr wrap="square" rtlCol="0">
        <a:spAutoFit/>
      </a:bodyPr>
      <a:lstStyle>
        <a:defPPr>
          <a:defRPr sz="1800" dirty="0" smtClean="0">
            <a:solidFill>
              <a:schemeClr val="tx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WenQuanYi Micro Hei"/>
        <a:cs typeface="WenQuanYi Micro Hei"/>
      </a:majorFont>
      <a:minorFont>
        <a:latin typeface="Times New Roman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WenQuanYi Micro Hei"/>
        <a:cs typeface="WenQuanYi Micro Hei"/>
      </a:majorFont>
      <a:minorFont>
        <a:latin typeface="Times New Roman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WenQuanYi Micro Hei"/>
        <a:cs typeface="WenQuanYi Micro Hei"/>
      </a:majorFont>
      <a:minorFont>
        <a:latin typeface="Times New Roman"/>
        <a:ea typeface="WenQuanYi Micro Hei"/>
        <a:cs typeface="WenQuanYi Micro 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6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9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Noto Sans CJK SC Regular"/>
        <a:cs typeface="Noto Sans CJK SC Regular"/>
      </a:majorFont>
      <a:minorFont>
        <a:latin typeface="Times New Roman"/>
        <a:ea typeface="Noto Sans CJK SC Regular"/>
        <a:cs typeface="Noto Sans CJK SC Regula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17977</TotalTime>
  <Words>2940</Words>
  <Application>Microsoft Office PowerPoint</Application>
  <PresentationFormat>Presentación en pantalla (4:3)</PresentationFormat>
  <Paragraphs>333</Paragraphs>
  <Slides>34</Slides>
  <Notes>33</Notes>
  <HiddenSlides>0</HiddenSlides>
  <MMClips>0</MMClips>
  <ScaleCrop>false</ScaleCrop>
  <HeadingPairs>
    <vt:vector size="4" baseType="variant">
      <vt:variant>
        <vt:lpstr>Tema</vt:lpstr>
      </vt:variant>
      <vt:variant>
        <vt:i4>12</vt:i4>
      </vt:variant>
      <vt:variant>
        <vt:lpstr>Títulos de diapositiva</vt:lpstr>
      </vt:variant>
      <vt:variant>
        <vt:i4>34</vt:i4>
      </vt:variant>
    </vt:vector>
  </HeadingPairs>
  <TitlesOfParts>
    <vt:vector size="46" baseType="lpstr">
      <vt:lpstr>Office Theme</vt:lpstr>
      <vt:lpstr>1_Office Theme</vt:lpstr>
      <vt:lpstr>2_Office Theme</vt:lpstr>
      <vt:lpstr>3_Office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Javier Sanz Rodrigo</cp:lastModifiedBy>
  <cp:revision>667</cp:revision>
  <cp:lastPrinted>2019-12-13T13:54:09Z</cp:lastPrinted>
  <dcterms:created xsi:type="dcterms:W3CDTF">2017-06-19T08:56:00Z</dcterms:created>
  <dcterms:modified xsi:type="dcterms:W3CDTF">2020-06-17T08:02:50Z</dcterms:modified>
</cp:coreProperties>
</file>