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3" r:id="rId4"/>
    <p:sldId id="268" r:id="rId5"/>
    <p:sldId id="261" r:id="rId6"/>
    <p:sldId id="262" r:id="rId7"/>
    <p:sldId id="258" r:id="rId8"/>
    <p:sldId id="267" r:id="rId9"/>
    <p:sldId id="260" r:id="rId10"/>
    <p:sldId id="270" r:id="rId11"/>
    <p:sldId id="259" r:id="rId12"/>
    <p:sldId id="264" r:id="rId13"/>
    <p:sldId id="266" r:id="rId14"/>
    <p:sldId id="269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747"/>
    <a:srgbClr val="3B9400"/>
    <a:srgbClr val="529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0"/>
    <p:restoredTop sz="94647"/>
  </p:normalViewPr>
  <p:slideViewPr>
    <p:cSldViewPr snapToGrid="0" snapToObjects="1">
      <p:cViewPr varScale="1">
        <p:scale>
          <a:sx n="118" d="100"/>
          <a:sy n="118" d="100"/>
        </p:scale>
        <p:origin x="248" y="8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40347-906D-9D4C-913B-A66E264A6D90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4A9DB-B9A7-B44F-9F98-4E287A3667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18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high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94A9DB-B9A7-B44F-9F98-4E287A3667B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876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DDEA2-19EB-BC41-AFE8-EE52B0235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F1171D-324F-2040-BADB-1A40F36947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70C3E-B9B8-C34E-B6AD-F3A919D336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F624A-4C9C-C74B-A874-B277F792C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D05B3-0580-C147-9792-A5129D96F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640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F982C-9BA1-BE44-8010-4F5A0D58A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C1A27F-598C-AC4A-BC85-56571FB71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EFC4F-C73D-764C-B0DA-AC787E4FB4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8A701-5D47-4B47-B210-A7D98B6D7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5EAF6-986A-FE42-A30F-9D812D6F5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82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443268-EFA8-8841-844F-6954287F8C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10F485-0F34-B544-8BC5-B6DB10B70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5290B-DBFA-4340-AAAA-4D5AFED000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D5A89-F717-3344-AF83-935C2ABB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76B67-4CF5-FD45-B456-AF7B94CB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6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D0CF8-C64C-5545-94E8-B4A631C79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245BF-5E14-694C-A160-6609DEEC0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21B44-D71A-FF45-ABE6-4B42C77BB6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968B5-0601-C043-B93A-9A00616BD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D2CE0A-9529-1343-92DC-6392AB62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948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F4A8-7A80-7B45-849F-57AF08C45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F86D1-4E6F-D049-A391-9F5DE1850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D661D-F45D-654A-8A19-BA4EB9D3BE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9E99D-03AF-F040-BF0F-584085FED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34A706-8E3C-944E-8BEE-CEF18BD7A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237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6982C-F4A8-F54A-8CE1-963FFB84C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8E207-DAFF-D846-BABF-74D9841915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75FE2-E733-4F49-A28D-257B41CCE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8D1F78-4873-5D42-AFA5-36D1AA2DC8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4AF8A1-E81F-DE4F-8FC8-0F3552A6E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89E3A-03D7-7943-9730-D67A33CF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24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74F0-D49F-C842-BECC-84FB5A76A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6AF811-AE8F-BE42-8A5B-D99C49182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801434-548A-6A4C-B424-BBE43AFF3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47EC4-E7A8-0A46-B3A6-C53598AA27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FFEDB9-A513-7D4B-92AB-3B6D10F453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87F616-1A37-364E-9807-9444E3D4B6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768AA2-399E-644E-BCB1-3ADF99684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BA5FB5-EDAD-4A4D-BDFF-CF3060A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241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4A63C-8350-804C-B331-CC1A87FC0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BF9467-7D51-7049-9D1D-40CE454ACF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B24223-265D-6D47-8309-F00B97632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89FB93-9340-6143-A346-5333B568B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70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CCE05D-C347-FF4F-8A93-D2005F043D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955D9B-A633-674F-96D7-C276EE852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F7494-22D1-9244-B0C9-DAA4820CA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636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9EFC5-EAC7-1344-97FF-DC7B4CB73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6276E-71EE-E24B-ACBC-3D8A9A4135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9E820D-4541-AD45-961E-77EFE2E09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084103-6517-7946-A213-8DD34FD5D1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F41FF-87C7-7F41-AE08-1C10AB1FE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F4082E-5CAC-7F49-B7F3-37273D766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08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64C3A-7A1F-734A-AE86-BF9CF3A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181963-00DA-A140-8CF1-C632A92C9A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06DB0-1489-E049-BC55-B503CA742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5FCB5C-EFA2-DC44-9566-8122C0983E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708AC7A6-11B2-0248-9562-7CD8FC4BC2AF}" type="datetimeFigureOut">
              <a:rPr lang="en-GB" smtClean="0"/>
              <a:t>09/12/2020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2A8B2-009D-354C-B5EE-ED72184E3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544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72D3F-682E-8D43-ACB1-54E369B87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5441"/>
            <a:ext cx="2743200" cy="365125"/>
          </a:xfrm>
          <a:prstGeom prst="rect">
            <a:avLst/>
          </a:prstGeom>
        </p:spPr>
        <p:txBody>
          <a:bodyPr/>
          <a:lstStyle/>
          <a:p>
            <a:fld id="{CFBA76BB-007E-4B42-BB17-D3CDC4838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21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52ED122-DBA9-754B-A905-36EAE06262DD}"/>
              </a:ext>
            </a:extLst>
          </p:cNvPr>
          <p:cNvSpPr/>
          <p:nvPr userDrawn="1"/>
        </p:nvSpPr>
        <p:spPr>
          <a:xfrm>
            <a:off x="0" y="6476104"/>
            <a:ext cx="12192000" cy="381896"/>
          </a:xfrm>
          <a:prstGeom prst="rect">
            <a:avLst/>
          </a:prstGeom>
          <a:solidFill>
            <a:srgbClr val="4B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2D6701-CD91-2E47-B95D-F63041E73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BE1B91-B112-9D41-A4BA-3EEFC1F7B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E213C1-5039-4746-9EE1-BE20726F8FCA}"/>
              </a:ext>
            </a:extLst>
          </p:cNvPr>
          <p:cNvSpPr txBox="1"/>
          <p:nvPr userDrawn="1"/>
        </p:nvSpPr>
        <p:spPr>
          <a:xfrm>
            <a:off x="11014090" y="6476104"/>
            <a:ext cx="77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igraph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6816A6B-5BAC-6346-BED6-7781DBC6332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67347" y="6503853"/>
            <a:ext cx="346743" cy="34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89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igraph.discourse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tabula-muris-senis.ds.czbiohub.org/limb-muscle/dropl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1B7D4-1713-1347-AB55-DB8F66B8F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105" y="1122363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en-GB" sz="8000" dirty="0"/>
              <a:t>igraph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F06C13-DEF4-164D-B4AC-6F0B9A75A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105" y="3602038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n-GB" sz="3600" dirty="0"/>
              <a:t>The network analysis package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EC26C71-1C1F-7C43-83BB-E87878597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46617" y="1879586"/>
            <a:ext cx="2822580" cy="2822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E9E307-02B0-C848-97AA-1B03DB89F1FF}"/>
              </a:ext>
            </a:extLst>
          </p:cNvPr>
          <p:cNvSpPr txBox="1"/>
          <p:nvPr/>
        </p:nvSpPr>
        <p:spPr>
          <a:xfrm>
            <a:off x="971105" y="5649616"/>
            <a:ext cx="9909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Szabolcs Horvát</a:t>
            </a:r>
            <a:r>
              <a:rPr lang="en-GB" sz="2400" dirty="0"/>
              <a:t>, Tamás Nepusz, Vincent Traag, Fabio Zanini, Gábor Csárdi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FCC5A4-0749-BE42-94D5-E84566F6D51C}"/>
              </a:ext>
            </a:extLst>
          </p:cNvPr>
          <p:cNvSpPr txBox="1"/>
          <p:nvPr/>
        </p:nvSpPr>
        <p:spPr>
          <a:xfrm>
            <a:off x="1506068" y="717828"/>
            <a:ext cx="12554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andara" panose="020E0502030303020204" pitchFamily="34" charset="0"/>
                <a:ea typeface="Linux Libertine Display O" panose="02000503000000000000" pitchFamily="2" charset="0"/>
                <a:cs typeface="Linux Libertine Display O" panose="02000503000000000000" pitchFamily="2" charset="0"/>
              </a:rPr>
              <a:t>@igraph2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1EFD46-F26B-8842-B279-1839ABC40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850" y="685951"/>
            <a:ext cx="502525" cy="5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12"/>
    </mc:Choice>
    <mc:Fallback xmlns="">
      <p:transition spd="slow" advTm="3211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lusters">
            <a:hlinkClick r:id="" action="ppaction://media"/>
            <a:extLst>
              <a:ext uri="{FF2B5EF4-FFF2-40B4-BE49-F238E27FC236}">
                <a16:creationId xmlns:a16="http://schemas.microsoft.com/office/drawing/2014/main" id="{468E35DE-BF59-0D48-9E0F-FB83D26E0E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6588" y="982853"/>
            <a:ext cx="4324124" cy="46841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1E5F95-E66C-0A40-8E19-160985B70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1171" y="899862"/>
            <a:ext cx="4425703" cy="48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8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41112-B423-F146-8A60-15CCBC83D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Revitalizing igraph:</a:t>
            </a:r>
            <a:r>
              <a:rPr lang="en-GB" dirty="0"/>
              <a:t> Recent 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A3230-7CFB-C942-B4F8-7C135148D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dirty="0"/>
              <a:t>C/igraph 0.8 release </a:t>
            </a:r>
            <a:r>
              <a:rPr lang="en-GB" sz="2000" dirty="0"/>
              <a:t>(</a:t>
            </a:r>
            <a:r>
              <a:rPr lang="en-GB" sz="2000" i="1" dirty="0"/>
              <a:t>first release in 5 years! — </a:t>
            </a:r>
            <a:r>
              <a:rPr lang="en-GB" sz="2000" dirty="0"/>
              <a:t>now at 0.8.5)</a:t>
            </a:r>
          </a:p>
          <a:p>
            <a:endParaRPr lang="en-GB" sz="2000" dirty="0"/>
          </a:p>
          <a:p>
            <a:r>
              <a:rPr lang="en-GB" dirty="0"/>
              <a:t>python-igraph:</a:t>
            </a:r>
            <a:r>
              <a:rPr lang="en-GB" b="1" dirty="0"/>
              <a:t> binary </a:t>
            </a:r>
            <a:r>
              <a:rPr lang="en-GB" dirty="0"/>
              <a:t>wheels on PyPI</a:t>
            </a:r>
            <a:endParaRPr lang="en-GB" b="1" dirty="0"/>
          </a:p>
          <a:p>
            <a:endParaRPr lang="en-GB" dirty="0"/>
          </a:p>
          <a:p>
            <a:r>
              <a:rPr lang="en-GB" dirty="0"/>
              <a:t>New user forum: </a:t>
            </a:r>
            <a:r>
              <a:rPr lang="en-GB" dirty="0">
                <a:hlinkClick r:id="rId2"/>
              </a:rPr>
              <a:t>https://igraph.discourse.org/</a:t>
            </a:r>
            <a:r>
              <a:rPr lang="en-GB" dirty="0"/>
              <a:t> </a:t>
            </a:r>
          </a:p>
          <a:p>
            <a:endParaRPr lang="en-GB" dirty="0"/>
          </a:p>
          <a:p>
            <a:r>
              <a:rPr lang="en-GB" dirty="0"/>
              <a:t>Transitioned to </a:t>
            </a:r>
            <a:r>
              <a:rPr lang="en-GB" b="1" dirty="0"/>
              <a:t>CMake</a:t>
            </a:r>
            <a:r>
              <a:rPr lang="en-GB" dirty="0"/>
              <a:t> build system from </a:t>
            </a:r>
            <a:r>
              <a:rPr lang="en-GB" b="1" dirty="0"/>
              <a:t>autotools</a:t>
            </a:r>
          </a:p>
          <a:p>
            <a:pPr lvl="1"/>
            <a:r>
              <a:rPr lang="en-GB" dirty="0"/>
              <a:t>Faster builds, easier maintenance, better cross-platform support</a:t>
            </a:r>
          </a:p>
          <a:p>
            <a:endParaRPr lang="en-GB" dirty="0"/>
          </a:p>
          <a:p>
            <a:r>
              <a:rPr lang="en-GB" dirty="0"/>
              <a:t>New functionality, many bug fixes, etc.</a:t>
            </a:r>
          </a:p>
        </p:txBody>
      </p:sp>
    </p:spTree>
    <p:extLst>
      <p:ext uri="{BB962C8B-B14F-4D97-AF65-F5344CB8AC3E}">
        <p14:creationId xmlns:p14="http://schemas.microsoft.com/office/powerpoint/2010/main" val="257847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A08A5-A433-8D4D-B791-7CBD3864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Revitalizing igraph:</a:t>
            </a:r>
            <a:r>
              <a:rPr lang="en-GB" dirty="0"/>
              <a:t> Future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B8DD8-B755-FE44-AA36-AB934833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b="1" dirty="0"/>
              <a:t>Release new R package! </a:t>
            </a:r>
            <a:r>
              <a:rPr lang="en-GB" dirty="0"/>
              <a:t>— help is welcome</a:t>
            </a:r>
          </a:p>
          <a:p>
            <a:endParaRPr lang="en-GB" dirty="0"/>
          </a:p>
          <a:p>
            <a:r>
              <a:rPr lang="en-GB" dirty="0"/>
              <a:t>Internal restructuring, improved maintainability</a:t>
            </a:r>
          </a:p>
          <a:p>
            <a:endParaRPr lang="en-GB" dirty="0"/>
          </a:p>
          <a:p>
            <a:r>
              <a:rPr lang="en-GB" dirty="0"/>
              <a:t>Ease of use, accessibility, documentation</a:t>
            </a:r>
          </a:p>
          <a:p>
            <a:endParaRPr lang="en-GB" dirty="0"/>
          </a:p>
          <a:p>
            <a:r>
              <a:rPr lang="en-GB" dirty="0"/>
              <a:t>New graph representation for </a:t>
            </a:r>
            <a:r>
              <a:rPr lang="en-GB" b="1" dirty="0"/>
              <a:t>efficient modification</a:t>
            </a:r>
          </a:p>
          <a:p>
            <a:r>
              <a:rPr lang="en-GB" dirty="0"/>
              <a:t>igraph 1.0 with stable API</a:t>
            </a:r>
          </a:p>
          <a:p>
            <a:endParaRPr lang="en-GB" dirty="0"/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 network package is never complete … </a:t>
            </a:r>
            <a:r>
              <a:rPr lang="en-GB" sz="2200" dirty="0"/>
              <a:t>(</a:t>
            </a:r>
            <a:r>
              <a:rPr lang="en-GB" sz="2200" i="1" dirty="0"/>
              <a:t>lots of new feature ideas</a:t>
            </a:r>
            <a:r>
              <a:rPr lang="en-GB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326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EF24F-E0B3-2149-B735-0B7E2B6FF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D3F3E-0B24-B04C-B91B-14A572CA5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dirty="0">
                <a:solidFill>
                  <a:srgbClr val="C00000"/>
                </a:solidFill>
              </a:rPr>
              <a:t>We are looking for R developers!</a:t>
            </a:r>
          </a:p>
          <a:p>
            <a:endParaRPr lang="en-GB" b="1" dirty="0"/>
          </a:p>
          <a:p>
            <a:r>
              <a:rPr lang="en-GB" b="1" dirty="0"/>
              <a:t>Coordinate with other network packages</a:t>
            </a:r>
          </a:p>
          <a:p>
            <a:pPr lvl="1"/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Users should have a seamless experience — </a:t>
            </a:r>
            <a:r>
              <a:rPr lang="en-GB" sz="2000" dirty="0"/>
              <a:t>e.g. </a:t>
            </a:r>
            <a:r>
              <a:rPr lang="en-GB" sz="2000" dirty="0" err="1"/>
              <a:t>networkx</a:t>
            </a:r>
            <a:r>
              <a:rPr lang="en-GB" sz="2000" dirty="0"/>
              <a:t> &lt;-&gt; igraph conversion</a:t>
            </a:r>
          </a:p>
          <a:p>
            <a:pPr lvl="1"/>
            <a:r>
              <a:rPr lang="en-GB" sz="2000" dirty="0"/>
              <a:t>Sharing of expertise</a:t>
            </a:r>
          </a:p>
          <a:p>
            <a:pPr lvl="1"/>
            <a:r>
              <a:rPr lang="en-GB" sz="2000" dirty="0"/>
              <a:t>Ways to reduce duplication of effort</a:t>
            </a:r>
          </a:p>
          <a:p>
            <a:endParaRPr lang="en-GB" dirty="0"/>
          </a:p>
          <a:p>
            <a:r>
              <a:rPr lang="en-GB" dirty="0"/>
              <a:t>Novel network method? </a:t>
            </a:r>
            <a:r>
              <a:rPr lang="en-GB" dirty="0">
                <a:sym typeface="Wingdings" pitchFamily="2" charset="2"/>
              </a:rPr>
              <a:t> Contribute it to igraph.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Downstream tools (Seurat, </a:t>
            </a:r>
            <a:r>
              <a:rPr lang="en-GB" dirty="0" err="1"/>
              <a:t>ScanPy</a:t>
            </a:r>
            <a:r>
              <a:rPr lang="en-GB" dirty="0"/>
              <a:t>, etc.): </a:t>
            </a:r>
            <a:r>
              <a:rPr lang="en-GB" b="1" dirty="0"/>
              <a:t>talk to us!</a:t>
            </a:r>
          </a:p>
        </p:txBody>
      </p:sp>
    </p:spTree>
    <p:extLst>
      <p:ext uri="{BB962C8B-B14F-4D97-AF65-F5344CB8AC3E}">
        <p14:creationId xmlns:p14="http://schemas.microsoft.com/office/powerpoint/2010/main" val="146062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329A4E7B-C0F4-B341-B820-062C8ABCAF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6420" y="1409287"/>
            <a:ext cx="2339160" cy="359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421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A3EE228-BC99-BE46-A5E2-35CD119F3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8314"/>
            <a:ext cx="10515600" cy="4968649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 general purpose software package for:</a:t>
            </a:r>
          </a:p>
          <a:p>
            <a:pPr marL="0" indent="0">
              <a:buNone/>
            </a:pPr>
            <a:endParaRPr lang="en-GB" sz="800" dirty="0"/>
          </a:p>
          <a:p>
            <a:r>
              <a:rPr lang="en-GB" b="1" dirty="0">
                <a:solidFill>
                  <a:schemeClr val="accent2">
                    <a:lumMod val="75000"/>
                  </a:schemeClr>
                </a:solidFill>
              </a:rPr>
              <a:t>Network science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sz="1000" dirty="0"/>
          </a:p>
          <a:p>
            <a:r>
              <a:rPr lang="en-GB" b="1" dirty="0">
                <a:solidFill>
                  <a:schemeClr val="accent5">
                    <a:lumMod val="75000"/>
                  </a:schemeClr>
                </a:solidFill>
              </a:rPr>
              <a:t>Graph theory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F139C95-4833-B646-B78C-FA7DDDCD8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3189"/>
          </a:xfrm>
        </p:spPr>
        <p:txBody>
          <a:bodyPr/>
          <a:lstStyle/>
          <a:p>
            <a:r>
              <a:rPr lang="en-GB" dirty="0"/>
              <a:t>What is </a:t>
            </a:r>
            <a:r>
              <a:rPr lang="en-GB" b="1" dirty="0"/>
              <a:t>igraph</a:t>
            </a:r>
            <a:r>
              <a:rPr lang="en-GB" dirty="0"/>
              <a:t>? </a:t>
            </a:r>
            <a:r>
              <a:rPr lang="en-GB" sz="2800" dirty="0"/>
              <a:t>— </a:t>
            </a:r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igraph.org</a:t>
            </a:r>
            <a:endParaRPr lang="en-GB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B56F97-27C9-7140-AA97-8127DDA74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5066586" y="4663212"/>
            <a:ext cx="1762705" cy="1694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8F64F7-E7BA-4240-820A-F4C6DD9881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8050" y="4848974"/>
            <a:ext cx="1456781" cy="14527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A37CB6-D375-9040-9746-00F0338505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4789" y="4824605"/>
            <a:ext cx="1456781" cy="13879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D23DFD-D88D-BF44-9A6A-A673D35821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4954681" y="953988"/>
            <a:ext cx="6045620" cy="39674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226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7"/>
    </mc:Choice>
    <mc:Fallback xmlns="">
      <p:transition spd="slow" advTm="2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A6C889E9-507E-454E-AC6B-4CC99C20D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85105" y="4315303"/>
            <a:ext cx="3501251" cy="212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88C7469-EE7F-AB4C-AE56-7E32F8BCD9D1}"/>
              </a:ext>
            </a:extLst>
          </p:cNvPr>
          <p:cNvGrpSpPr/>
          <p:nvPr/>
        </p:nvGrpSpPr>
        <p:grpSpPr>
          <a:xfrm>
            <a:off x="8901986" y="294226"/>
            <a:ext cx="3088255" cy="2776477"/>
            <a:chOff x="602279" y="613317"/>
            <a:chExt cx="3088255" cy="277647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1CC7EA1-2FA8-8D49-8352-4118FB59B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03" t="15534" r="7905" b="17942"/>
            <a:stretch/>
          </p:blipFill>
          <p:spPr>
            <a:xfrm>
              <a:off x="602279" y="916249"/>
              <a:ext cx="3088255" cy="247354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C07E896-E95C-1C4B-9C13-7B9CCF7247D6}"/>
                </a:ext>
              </a:extLst>
            </p:cNvPr>
            <p:cNvSpPr txBox="1"/>
            <p:nvPr/>
          </p:nvSpPr>
          <p:spPr>
            <a:xfrm>
              <a:off x="1159727" y="613317"/>
              <a:ext cx="1973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neural connections</a:t>
              </a:r>
            </a:p>
          </p:txBody>
        </p:sp>
      </p:grpSp>
      <p:pic>
        <p:nvPicPr>
          <p:cNvPr id="8" name="Picture 2">
            <a:extLst>
              <a:ext uri="{FF2B5EF4-FFF2-40B4-BE49-F238E27FC236}">
                <a16:creationId xmlns:a16="http://schemas.microsoft.com/office/drawing/2014/main" id="{5552E48E-24F6-A44E-9E04-93CEBA74722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09808" y="431919"/>
            <a:ext cx="2525560" cy="357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9B1CB7-3A1B-1E4D-96C3-54876097792B}"/>
              </a:ext>
            </a:extLst>
          </p:cNvPr>
          <p:cNvSpPr txBox="1"/>
          <p:nvPr/>
        </p:nvSpPr>
        <p:spPr>
          <a:xfrm>
            <a:off x="975179" y="68889"/>
            <a:ext cx="1950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metabolic network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198FF3-3BCC-6444-BD8C-F3C485951F1C}"/>
              </a:ext>
            </a:extLst>
          </p:cNvPr>
          <p:cNvGrpSpPr/>
          <p:nvPr/>
        </p:nvGrpSpPr>
        <p:grpSpPr>
          <a:xfrm>
            <a:off x="180468" y="4326834"/>
            <a:ext cx="3886200" cy="2032000"/>
            <a:chOff x="838200" y="2398712"/>
            <a:chExt cx="3886200" cy="20320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89D8674-A082-5746-807C-679AC5285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1765300" y="1471612"/>
              <a:ext cx="2032000" cy="38862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6FA55D0-21DE-1B43-BEA8-6D9C5EBEEC9F}"/>
                </a:ext>
              </a:extLst>
            </p:cNvPr>
            <p:cNvSpPr txBox="1"/>
            <p:nvPr/>
          </p:nvSpPr>
          <p:spPr>
            <a:xfrm>
              <a:off x="847725" y="2571751"/>
              <a:ext cx="17841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vascular network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7A94CAF6-23C5-8F4B-8F66-73A7A84F00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5730" y="3335298"/>
            <a:ext cx="2602281" cy="28191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BF8E07-7A66-8F4E-A90A-5B913A116D35}"/>
              </a:ext>
            </a:extLst>
          </p:cNvPr>
          <p:cNvSpPr txBox="1"/>
          <p:nvPr/>
        </p:nvSpPr>
        <p:spPr>
          <a:xfrm>
            <a:off x="8912744" y="3884577"/>
            <a:ext cx="1069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food web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FE2B3E-20B9-A24E-A32F-7218317DA967}"/>
              </a:ext>
            </a:extLst>
          </p:cNvPr>
          <p:cNvSpPr txBox="1"/>
          <p:nvPr/>
        </p:nvSpPr>
        <p:spPr>
          <a:xfrm>
            <a:off x="4524062" y="4250342"/>
            <a:ext cx="154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social contacts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327A2A1-A4A9-DF42-B5B9-DD95BFB2DAC5}"/>
              </a:ext>
            </a:extLst>
          </p:cNvPr>
          <p:cNvPicPr/>
          <p:nvPr/>
        </p:nvPicPr>
        <p:blipFill rotWithShape="1">
          <a:blip r:embed="rId7"/>
          <a:srcRect l="8960" t="8774"/>
          <a:stretch/>
        </p:blipFill>
        <p:spPr>
          <a:xfrm>
            <a:off x="3938947" y="249288"/>
            <a:ext cx="3973643" cy="3682887"/>
          </a:xfrm>
          <a:prstGeom prst="rect">
            <a:avLst/>
          </a:prstGeom>
          <a:ln w="0"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F767D47-89A7-2D46-9B5E-3AE03BFC35A1}"/>
              </a:ext>
            </a:extLst>
          </p:cNvPr>
          <p:cNvSpPr txBox="1"/>
          <p:nvPr/>
        </p:nvSpPr>
        <p:spPr>
          <a:xfrm>
            <a:off x="6160572" y="108753"/>
            <a:ext cx="1699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gene expression</a:t>
            </a:r>
          </a:p>
          <a:p>
            <a:pPr algn="r"/>
            <a:r>
              <a:rPr lang="en-GB" dirty="0"/>
              <a:t>similarities</a:t>
            </a:r>
          </a:p>
        </p:txBody>
      </p:sp>
    </p:spTree>
    <p:extLst>
      <p:ext uri="{BB962C8B-B14F-4D97-AF65-F5344CB8AC3E}">
        <p14:creationId xmlns:p14="http://schemas.microsoft.com/office/powerpoint/2010/main" val="145552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"/>
    </mc:Choice>
    <mc:Fallback xmlns="">
      <p:transition spd="slow" advTm="469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DC35-1E41-FC47-B9F7-2A250698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uses igraph?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9207D-388C-6443-B59C-CEC5E5ADB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7033 citations on Google Scholar (1430 in 2020)</a:t>
            </a:r>
          </a:p>
          <a:p>
            <a:r>
              <a:rPr lang="en-GB" dirty="0"/>
              <a:t>python-igraph: 141 dependents on GitHub</a:t>
            </a:r>
          </a:p>
          <a:p>
            <a:r>
              <a:rPr lang="en-GB" dirty="0"/>
              <a:t>R igraph: 825 dependents on CRAN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CZI EOSS: </a:t>
            </a:r>
            <a:r>
              <a:rPr lang="en-GB" b="1" dirty="0"/>
              <a:t>Seurat</a:t>
            </a:r>
            <a:r>
              <a:rPr lang="en-GB" dirty="0"/>
              <a:t>, </a:t>
            </a:r>
            <a:r>
              <a:rPr lang="en-GB" b="1" dirty="0"/>
              <a:t>ScanPy</a:t>
            </a:r>
          </a:p>
        </p:txBody>
      </p:sp>
    </p:spTree>
    <p:extLst>
      <p:ext uri="{BB962C8B-B14F-4D97-AF65-F5344CB8AC3E}">
        <p14:creationId xmlns:p14="http://schemas.microsoft.com/office/powerpoint/2010/main" val="40919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3"/>
    </mc:Choice>
    <mc:Fallback xmlns="">
      <p:transition spd="slow" advTm="42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AA0BB32-39F6-3C46-8688-8B49EA32BE7F}"/>
              </a:ext>
            </a:extLst>
          </p:cNvPr>
          <p:cNvGrpSpPr/>
          <p:nvPr/>
        </p:nvGrpSpPr>
        <p:grpSpPr>
          <a:xfrm rot="10800000">
            <a:off x="838775" y="1826225"/>
            <a:ext cx="10514449" cy="4350137"/>
            <a:chOff x="838775" y="1826225"/>
            <a:chExt cx="10514449" cy="4350137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D3D944B-EBAA-B745-BAB9-A0A4F3366884}"/>
                </a:ext>
              </a:extLst>
            </p:cNvPr>
            <p:cNvSpPr/>
            <p:nvPr/>
          </p:nvSpPr>
          <p:spPr>
            <a:xfrm rot="10800000">
              <a:off x="838775" y="1826225"/>
              <a:ext cx="10514449" cy="1330047"/>
            </a:xfrm>
            <a:custGeom>
              <a:avLst/>
              <a:gdLst>
                <a:gd name="connsiteX0" fmla="*/ 0 w 10514449"/>
                <a:gd name="connsiteY0" fmla="*/ 133005 h 1330047"/>
                <a:gd name="connsiteX1" fmla="*/ 133005 w 10514449"/>
                <a:gd name="connsiteY1" fmla="*/ 0 h 1330047"/>
                <a:gd name="connsiteX2" fmla="*/ 10381444 w 10514449"/>
                <a:gd name="connsiteY2" fmla="*/ 0 h 1330047"/>
                <a:gd name="connsiteX3" fmla="*/ 10514449 w 10514449"/>
                <a:gd name="connsiteY3" fmla="*/ 133005 h 1330047"/>
                <a:gd name="connsiteX4" fmla="*/ 10514449 w 10514449"/>
                <a:gd name="connsiteY4" fmla="*/ 1197042 h 1330047"/>
                <a:gd name="connsiteX5" fmla="*/ 10381444 w 10514449"/>
                <a:gd name="connsiteY5" fmla="*/ 1330047 h 1330047"/>
                <a:gd name="connsiteX6" fmla="*/ 133005 w 10514449"/>
                <a:gd name="connsiteY6" fmla="*/ 1330047 h 1330047"/>
                <a:gd name="connsiteX7" fmla="*/ 0 w 10514449"/>
                <a:gd name="connsiteY7" fmla="*/ 1197042 h 1330047"/>
                <a:gd name="connsiteX8" fmla="*/ 0 w 10514449"/>
                <a:gd name="connsiteY8" fmla="*/ 133005 h 1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14449" h="1330047">
                  <a:moveTo>
                    <a:pt x="0" y="133005"/>
                  </a:moveTo>
                  <a:cubicBezTo>
                    <a:pt x="0" y="59548"/>
                    <a:pt x="59548" y="0"/>
                    <a:pt x="133005" y="0"/>
                  </a:cubicBezTo>
                  <a:lnTo>
                    <a:pt x="10381444" y="0"/>
                  </a:lnTo>
                  <a:cubicBezTo>
                    <a:pt x="10454901" y="0"/>
                    <a:pt x="10514449" y="59548"/>
                    <a:pt x="10514449" y="133005"/>
                  </a:cubicBezTo>
                  <a:lnTo>
                    <a:pt x="10514449" y="1197042"/>
                  </a:lnTo>
                  <a:cubicBezTo>
                    <a:pt x="10514449" y="1270499"/>
                    <a:pt x="10454901" y="1330047"/>
                    <a:pt x="10381444" y="1330047"/>
                  </a:cubicBezTo>
                  <a:lnTo>
                    <a:pt x="133005" y="1330047"/>
                  </a:lnTo>
                  <a:cubicBezTo>
                    <a:pt x="59548" y="1330047"/>
                    <a:pt x="0" y="1270499"/>
                    <a:pt x="0" y="1197042"/>
                  </a:cubicBezTo>
                  <a:lnTo>
                    <a:pt x="0" y="133005"/>
                  </a:lnTo>
                  <a:close/>
                </a:path>
              </a:pathLst>
            </a:custGeom>
            <a:solidFill>
              <a:schemeClr val="accent1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6" tIns="259936" rIns="259936" bIns="259936" numCol="1" spcCol="1270" anchor="ctr" anchorCtr="0">
              <a:noAutofit/>
            </a:bodyPr>
            <a:lstStyle/>
            <a:p>
              <a:pPr marL="0" lvl="0" indent="0"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graph representation  |  </a:t>
              </a:r>
              <a:r>
                <a:rPr lang="en-US" sz="4400" b="1" kern="1200" dirty="0"/>
                <a:t>core API</a:t>
              </a: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7A084EE-14F4-8C4F-98D1-EB4A86467AEC}"/>
                </a:ext>
              </a:extLst>
            </p:cNvPr>
            <p:cNvSpPr/>
            <p:nvPr/>
          </p:nvSpPr>
          <p:spPr>
            <a:xfrm rot="10800000">
              <a:off x="838775" y="3336270"/>
              <a:ext cx="10514449" cy="1330047"/>
            </a:xfrm>
            <a:custGeom>
              <a:avLst/>
              <a:gdLst>
                <a:gd name="connsiteX0" fmla="*/ 0 w 10514449"/>
                <a:gd name="connsiteY0" fmla="*/ 133005 h 1330047"/>
                <a:gd name="connsiteX1" fmla="*/ 133005 w 10514449"/>
                <a:gd name="connsiteY1" fmla="*/ 0 h 1330047"/>
                <a:gd name="connsiteX2" fmla="*/ 10381444 w 10514449"/>
                <a:gd name="connsiteY2" fmla="*/ 0 h 1330047"/>
                <a:gd name="connsiteX3" fmla="*/ 10514449 w 10514449"/>
                <a:gd name="connsiteY3" fmla="*/ 133005 h 1330047"/>
                <a:gd name="connsiteX4" fmla="*/ 10514449 w 10514449"/>
                <a:gd name="connsiteY4" fmla="*/ 1197042 h 1330047"/>
                <a:gd name="connsiteX5" fmla="*/ 10381444 w 10514449"/>
                <a:gd name="connsiteY5" fmla="*/ 1330047 h 1330047"/>
                <a:gd name="connsiteX6" fmla="*/ 133005 w 10514449"/>
                <a:gd name="connsiteY6" fmla="*/ 1330047 h 1330047"/>
                <a:gd name="connsiteX7" fmla="*/ 0 w 10514449"/>
                <a:gd name="connsiteY7" fmla="*/ 1197042 h 1330047"/>
                <a:gd name="connsiteX8" fmla="*/ 0 w 10514449"/>
                <a:gd name="connsiteY8" fmla="*/ 133005 h 1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14449" h="1330047">
                  <a:moveTo>
                    <a:pt x="0" y="133005"/>
                  </a:moveTo>
                  <a:cubicBezTo>
                    <a:pt x="0" y="59548"/>
                    <a:pt x="59548" y="0"/>
                    <a:pt x="133005" y="0"/>
                  </a:cubicBezTo>
                  <a:lnTo>
                    <a:pt x="10381444" y="0"/>
                  </a:lnTo>
                  <a:cubicBezTo>
                    <a:pt x="10454901" y="0"/>
                    <a:pt x="10514449" y="59548"/>
                    <a:pt x="10514449" y="133005"/>
                  </a:cubicBezTo>
                  <a:lnTo>
                    <a:pt x="10514449" y="1197042"/>
                  </a:lnTo>
                  <a:cubicBezTo>
                    <a:pt x="10514449" y="1270499"/>
                    <a:pt x="10454901" y="1330047"/>
                    <a:pt x="10381444" y="1330047"/>
                  </a:cubicBezTo>
                  <a:lnTo>
                    <a:pt x="133005" y="1330047"/>
                  </a:lnTo>
                  <a:cubicBezTo>
                    <a:pt x="59548" y="1330047"/>
                    <a:pt x="0" y="1270499"/>
                    <a:pt x="0" y="1197042"/>
                  </a:cubicBezTo>
                  <a:lnTo>
                    <a:pt x="0" y="13300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6" tIns="259936" rIns="259936" bIns="259936" numCol="1" spcCol="1270" anchor="ctr" anchorCtr="0">
              <a:noAutofit/>
            </a:bodyPr>
            <a:lstStyle/>
            <a:p>
              <a:pPr marL="0" lvl="0" indent="0"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kern="1200" dirty="0"/>
                <a:t>algorithms  |  </a:t>
              </a:r>
              <a:r>
                <a:rPr lang="en-US" sz="4400" b="1" kern="1200" dirty="0"/>
                <a:t>C language API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BA9A55EB-A19D-C34A-B674-5FE0F9EAE889}"/>
                </a:ext>
              </a:extLst>
            </p:cNvPr>
            <p:cNvSpPr/>
            <p:nvPr/>
          </p:nvSpPr>
          <p:spPr>
            <a:xfrm rot="10800000">
              <a:off x="838775" y="4846315"/>
              <a:ext cx="3409354" cy="1330047"/>
            </a:xfrm>
            <a:custGeom>
              <a:avLst/>
              <a:gdLst>
                <a:gd name="connsiteX0" fmla="*/ 0 w 3409354"/>
                <a:gd name="connsiteY0" fmla="*/ 133005 h 1330047"/>
                <a:gd name="connsiteX1" fmla="*/ 133005 w 3409354"/>
                <a:gd name="connsiteY1" fmla="*/ 0 h 1330047"/>
                <a:gd name="connsiteX2" fmla="*/ 3276349 w 3409354"/>
                <a:gd name="connsiteY2" fmla="*/ 0 h 1330047"/>
                <a:gd name="connsiteX3" fmla="*/ 3409354 w 3409354"/>
                <a:gd name="connsiteY3" fmla="*/ 133005 h 1330047"/>
                <a:gd name="connsiteX4" fmla="*/ 3409354 w 3409354"/>
                <a:gd name="connsiteY4" fmla="*/ 1197042 h 1330047"/>
                <a:gd name="connsiteX5" fmla="*/ 3276349 w 3409354"/>
                <a:gd name="connsiteY5" fmla="*/ 1330047 h 1330047"/>
                <a:gd name="connsiteX6" fmla="*/ 133005 w 3409354"/>
                <a:gd name="connsiteY6" fmla="*/ 1330047 h 1330047"/>
                <a:gd name="connsiteX7" fmla="*/ 0 w 3409354"/>
                <a:gd name="connsiteY7" fmla="*/ 1197042 h 1330047"/>
                <a:gd name="connsiteX8" fmla="*/ 0 w 3409354"/>
                <a:gd name="connsiteY8" fmla="*/ 133005 h 1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9354" h="1330047">
                  <a:moveTo>
                    <a:pt x="0" y="133005"/>
                  </a:moveTo>
                  <a:cubicBezTo>
                    <a:pt x="0" y="59548"/>
                    <a:pt x="59548" y="0"/>
                    <a:pt x="133005" y="0"/>
                  </a:cubicBezTo>
                  <a:lnTo>
                    <a:pt x="3276349" y="0"/>
                  </a:lnTo>
                  <a:cubicBezTo>
                    <a:pt x="3349806" y="0"/>
                    <a:pt x="3409354" y="59548"/>
                    <a:pt x="3409354" y="133005"/>
                  </a:cubicBezTo>
                  <a:lnTo>
                    <a:pt x="3409354" y="1197042"/>
                  </a:lnTo>
                  <a:cubicBezTo>
                    <a:pt x="3409354" y="1270499"/>
                    <a:pt x="3349806" y="1330047"/>
                    <a:pt x="3276349" y="1330047"/>
                  </a:cubicBezTo>
                  <a:lnTo>
                    <a:pt x="133005" y="1330047"/>
                  </a:lnTo>
                  <a:cubicBezTo>
                    <a:pt x="59548" y="1330047"/>
                    <a:pt x="0" y="1270499"/>
                    <a:pt x="0" y="1197042"/>
                  </a:cubicBezTo>
                  <a:lnTo>
                    <a:pt x="0" y="133005"/>
                  </a:lnTo>
                  <a:close/>
                </a:path>
              </a:pathLst>
            </a:custGeom>
            <a:solidFill>
              <a:schemeClr val="accent6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8976" tIns="198976" rIns="198976" bIns="198976" numCol="1" spcCol="1270" anchor="ctr" anchorCtr="0">
              <a:noAutofit/>
            </a:bodyPr>
            <a:lstStyle/>
            <a:p>
              <a:pPr marL="0" lvl="0" indent="0" algn="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b="1" kern="1200" dirty="0"/>
                <a:t>IGraph/M</a:t>
              </a:r>
              <a:br>
                <a:rPr lang="en-US" sz="3200" b="1" kern="1200" dirty="0"/>
              </a:br>
              <a:r>
                <a:rPr lang="en-US" sz="2400" kern="1200" dirty="0"/>
                <a:t>(for Mathematica)</a:t>
              </a: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07AC01D-4AD7-7149-90A3-DE7DCFC735D8}"/>
                </a:ext>
              </a:extLst>
            </p:cNvPr>
            <p:cNvSpPr/>
            <p:nvPr/>
          </p:nvSpPr>
          <p:spPr>
            <a:xfrm rot="10800000">
              <a:off x="4391322" y="4846315"/>
              <a:ext cx="3409354" cy="1330047"/>
            </a:xfrm>
            <a:custGeom>
              <a:avLst/>
              <a:gdLst>
                <a:gd name="connsiteX0" fmla="*/ 0 w 3409354"/>
                <a:gd name="connsiteY0" fmla="*/ 133005 h 1330047"/>
                <a:gd name="connsiteX1" fmla="*/ 133005 w 3409354"/>
                <a:gd name="connsiteY1" fmla="*/ 0 h 1330047"/>
                <a:gd name="connsiteX2" fmla="*/ 3276349 w 3409354"/>
                <a:gd name="connsiteY2" fmla="*/ 0 h 1330047"/>
                <a:gd name="connsiteX3" fmla="*/ 3409354 w 3409354"/>
                <a:gd name="connsiteY3" fmla="*/ 133005 h 1330047"/>
                <a:gd name="connsiteX4" fmla="*/ 3409354 w 3409354"/>
                <a:gd name="connsiteY4" fmla="*/ 1197042 h 1330047"/>
                <a:gd name="connsiteX5" fmla="*/ 3276349 w 3409354"/>
                <a:gd name="connsiteY5" fmla="*/ 1330047 h 1330047"/>
                <a:gd name="connsiteX6" fmla="*/ 133005 w 3409354"/>
                <a:gd name="connsiteY6" fmla="*/ 1330047 h 1330047"/>
                <a:gd name="connsiteX7" fmla="*/ 0 w 3409354"/>
                <a:gd name="connsiteY7" fmla="*/ 1197042 h 1330047"/>
                <a:gd name="connsiteX8" fmla="*/ 0 w 3409354"/>
                <a:gd name="connsiteY8" fmla="*/ 133005 h 1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9354" h="1330047">
                  <a:moveTo>
                    <a:pt x="0" y="133005"/>
                  </a:moveTo>
                  <a:cubicBezTo>
                    <a:pt x="0" y="59548"/>
                    <a:pt x="59548" y="0"/>
                    <a:pt x="133005" y="0"/>
                  </a:cubicBezTo>
                  <a:lnTo>
                    <a:pt x="3276349" y="0"/>
                  </a:lnTo>
                  <a:cubicBezTo>
                    <a:pt x="3349806" y="0"/>
                    <a:pt x="3409354" y="59548"/>
                    <a:pt x="3409354" y="133005"/>
                  </a:cubicBezTo>
                  <a:lnTo>
                    <a:pt x="3409354" y="1197042"/>
                  </a:lnTo>
                  <a:cubicBezTo>
                    <a:pt x="3409354" y="1270499"/>
                    <a:pt x="3349806" y="1330047"/>
                    <a:pt x="3276349" y="1330047"/>
                  </a:cubicBezTo>
                  <a:lnTo>
                    <a:pt x="133005" y="1330047"/>
                  </a:lnTo>
                  <a:cubicBezTo>
                    <a:pt x="59548" y="1330047"/>
                    <a:pt x="0" y="1270499"/>
                    <a:pt x="0" y="1197042"/>
                  </a:cubicBezTo>
                  <a:lnTo>
                    <a:pt x="0" y="133005"/>
                  </a:lnTo>
                  <a:close/>
                </a:path>
              </a:pathLst>
            </a:custGeom>
            <a:solidFill>
              <a:schemeClr val="accent6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8976" tIns="198976" rIns="198976" bIns="198976" numCol="1" spcCol="1270" anchor="ctr" anchorCtr="0">
              <a:noAutofit/>
            </a:bodyPr>
            <a:lstStyle/>
            <a:p>
              <a:pPr lvl="0" algn="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/>
                <a:t>igraph</a:t>
              </a:r>
              <a:br>
                <a:rPr lang="en-US" sz="3200" b="1" dirty="0"/>
              </a:br>
              <a:r>
                <a:rPr lang="en-US" sz="3200" b="1" kern="1200" dirty="0"/>
                <a:t>R package</a:t>
              </a: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AB99E40-8513-574F-BBCF-F7CA30F7BF6B}"/>
                </a:ext>
              </a:extLst>
            </p:cNvPr>
            <p:cNvSpPr/>
            <p:nvPr/>
          </p:nvSpPr>
          <p:spPr>
            <a:xfrm rot="10800000">
              <a:off x="7943870" y="4846315"/>
              <a:ext cx="3409354" cy="1330047"/>
            </a:xfrm>
            <a:custGeom>
              <a:avLst/>
              <a:gdLst>
                <a:gd name="connsiteX0" fmla="*/ 0 w 3409354"/>
                <a:gd name="connsiteY0" fmla="*/ 133005 h 1330047"/>
                <a:gd name="connsiteX1" fmla="*/ 133005 w 3409354"/>
                <a:gd name="connsiteY1" fmla="*/ 0 h 1330047"/>
                <a:gd name="connsiteX2" fmla="*/ 3276349 w 3409354"/>
                <a:gd name="connsiteY2" fmla="*/ 0 h 1330047"/>
                <a:gd name="connsiteX3" fmla="*/ 3409354 w 3409354"/>
                <a:gd name="connsiteY3" fmla="*/ 133005 h 1330047"/>
                <a:gd name="connsiteX4" fmla="*/ 3409354 w 3409354"/>
                <a:gd name="connsiteY4" fmla="*/ 1197042 h 1330047"/>
                <a:gd name="connsiteX5" fmla="*/ 3276349 w 3409354"/>
                <a:gd name="connsiteY5" fmla="*/ 1330047 h 1330047"/>
                <a:gd name="connsiteX6" fmla="*/ 133005 w 3409354"/>
                <a:gd name="connsiteY6" fmla="*/ 1330047 h 1330047"/>
                <a:gd name="connsiteX7" fmla="*/ 0 w 3409354"/>
                <a:gd name="connsiteY7" fmla="*/ 1197042 h 1330047"/>
                <a:gd name="connsiteX8" fmla="*/ 0 w 3409354"/>
                <a:gd name="connsiteY8" fmla="*/ 133005 h 133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09354" h="1330047">
                  <a:moveTo>
                    <a:pt x="0" y="133005"/>
                  </a:moveTo>
                  <a:cubicBezTo>
                    <a:pt x="0" y="59548"/>
                    <a:pt x="59548" y="0"/>
                    <a:pt x="133005" y="0"/>
                  </a:cubicBezTo>
                  <a:lnTo>
                    <a:pt x="3276349" y="0"/>
                  </a:lnTo>
                  <a:cubicBezTo>
                    <a:pt x="3349806" y="0"/>
                    <a:pt x="3409354" y="59548"/>
                    <a:pt x="3409354" y="133005"/>
                  </a:cubicBezTo>
                  <a:lnTo>
                    <a:pt x="3409354" y="1197042"/>
                  </a:lnTo>
                  <a:cubicBezTo>
                    <a:pt x="3409354" y="1270499"/>
                    <a:pt x="3349806" y="1330047"/>
                    <a:pt x="3276349" y="1330047"/>
                  </a:cubicBezTo>
                  <a:lnTo>
                    <a:pt x="133005" y="1330047"/>
                  </a:lnTo>
                  <a:cubicBezTo>
                    <a:pt x="59548" y="1330047"/>
                    <a:pt x="0" y="1270499"/>
                    <a:pt x="0" y="1197042"/>
                  </a:cubicBezTo>
                  <a:lnTo>
                    <a:pt x="0" y="133005"/>
                  </a:lnTo>
                  <a:close/>
                </a:path>
              </a:pathLst>
            </a:custGeom>
            <a:solidFill>
              <a:schemeClr val="accent6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8976" tIns="198976" rIns="198976" bIns="198976" numCol="1" spcCol="1270" anchor="ctr" anchorCtr="0">
              <a:noAutofit/>
            </a:bodyPr>
            <a:lstStyle/>
            <a:p>
              <a:pPr marL="0" lvl="0" indent="0" algn="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200" b="1" kern="1200" dirty="0"/>
                <a:t>python-igraph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433F9B2-C545-9541-9293-9C4F6CBB5662}"/>
              </a:ext>
            </a:extLst>
          </p:cNvPr>
          <p:cNvSpPr txBox="1"/>
          <p:nvPr/>
        </p:nvSpPr>
        <p:spPr>
          <a:xfrm>
            <a:off x="-42863" y="7143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4" descr="R">
            <a:extLst>
              <a:ext uri="{FF2B5EF4-FFF2-40B4-BE49-F238E27FC236}">
                <a16:creationId xmlns:a16="http://schemas.microsoft.com/office/drawing/2014/main" id="{C814435C-9BDC-1E40-AD64-492998BD1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139" y="2161403"/>
            <a:ext cx="788569" cy="61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90D226-D45D-2841-86F9-7A6F7886E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5700" y1="36429" x2="15700" y2="36429"/>
                        <a14:foregroundMark x1="33333" y1="62619" x2="33333" y2="62619"/>
                        <a14:foregroundMark x1="27053" y1="56429" x2="27053" y2="56429"/>
                        <a14:foregroundMark x1="35024" y1="55714" x2="35024" y2="55714"/>
                        <a14:foregroundMark x1="42271" y1="50238" x2="42271" y2="502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0145" y="2161403"/>
            <a:ext cx="692272" cy="702305"/>
          </a:xfrm>
          <a:prstGeom prst="rect">
            <a:avLst/>
          </a:prstGeom>
        </p:spPr>
      </p:pic>
      <p:pic>
        <p:nvPicPr>
          <p:cNvPr id="14" name="Picture 2" descr="https://www.python.org/static/community_logos/python-logo-master-v3-TM.png">
            <a:extLst>
              <a:ext uri="{FF2B5EF4-FFF2-40B4-BE49-F238E27FC236}">
                <a16:creationId xmlns:a16="http://schemas.microsoft.com/office/drawing/2014/main" id="{EEB731E2-0FEC-D246-84A9-09024D9127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722" r="32732">
                        <a14:foregroundMark x1="15807" y1="41379" x2="15807" y2="41379"/>
                        <a14:foregroundMark x1="23461" y1="21182" x2="23461" y2="21182"/>
                        <a14:foregroundMark x1="23794" y1="25616" x2="24626" y2="39901"/>
                        <a14:foregroundMark x1="15308" y1="37438" x2="22296" y2="36453"/>
                        <a14:foregroundMark x1="15141" y1="53202" x2="14642" y2="38424"/>
                        <a14:foregroundMark x1="25624" y1="28571" x2="20965" y2="21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71" r="64517"/>
          <a:stretch/>
        </p:blipFill>
        <p:spPr bwMode="auto">
          <a:xfrm>
            <a:off x="892872" y="2126067"/>
            <a:ext cx="735980" cy="90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C646A73F-7212-6340-B9BA-F2FC58C9C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igraph architecture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E477C4-20E5-EF4D-A56B-1230ED12EB9E}"/>
              </a:ext>
            </a:extLst>
          </p:cNvPr>
          <p:cNvSpPr txBox="1"/>
          <p:nvPr/>
        </p:nvSpPr>
        <p:spPr>
          <a:xfrm>
            <a:off x="6949440" y="892885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works on all major platforms (Mac/Linux/Win)</a:t>
            </a:r>
          </a:p>
        </p:txBody>
      </p:sp>
    </p:spTree>
    <p:extLst>
      <p:ext uri="{BB962C8B-B14F-4D97-AF65-F5344CB8AC3E}">
        <p14:creationId xmlns:p14="http://schemas.microsoft.com/office/powerpoint/2010/main" val="140846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7"/>
    </mc:Choice>
    <mc:Fallback xmlns="">
      <p:transition spd="slow" advTm="217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49CA7A-E1C9-EA4B-979F-BDCA2CDD7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11" y="-86064"/>
            <a:ext cx="568389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1C6700-79E3-4542-9540-305C63061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802" y="-86064"/>
            <a:ext cx="6072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7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"/>
    </mc:Choice>
    <mc:Fallback xmlns="">
      <p:transition spd="slow" advTm="22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BFEFF-12F0-1848-A919-1F42D2D18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Designed for </a:t>
            </a:r>
            <a:r>
              <a:rPr lang="en-GB" b="1" dirty="0"/>
              <a:t>high-level languages</a:t>
            </a:r>
            <a:br>
              <a:rPr lang="en-GB" b="1" dirty="0"/>
            </a:br>
            <a:r>
              <a:rPr lang="en-GB" dirty="0"/>
              <a:t>		     &amp; </a:t>
            </a:r>
            <a:r>
              <a:rPr lang="en-GB" b="1" dirty="0"/>
              <a:t>interactive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D637E-CE72-9F4F-9F98-F1C57D98C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b="1" dirty="0"/>
              <a:t>Interruptible</a:t>
            </a:r>
          </a:p>
          <a:p>
            <a:pPr lvl="1">
              <a:buFont typeface="Wingdings" pitchFamily="2" charset="2"/>
              <a:buChar char="ü"/>
            </a:pPr>
            <a:r>
              <a:rPr lang="en-GB" dirty="0"/>
              <a:t> Does not lock up your session</a:t>
            </a:r>
          </a:p>
          <a:p>
            <a:pPr lvl="1">
              <a:buFont typeface="Wingdings" pitchFamily="2" charset="2"/>
              <a:buChar char="ü"/>
            </a:pPr>
            <a:endParaRPr lang="en-GB" dirty="0"/>
          </a:p>
          <a:p>
            <a:r>
              <a:rPr lang="en-GB" b="1" dirty="0"/>
              <a:t>Integrates with the supplied RNG</a:t>
            </a:r>
          </a:p>
          <a:p>
            <a:pPr lvl="1">
              <a:buFont typeface="Wingdings" pitchFamily="2" charset="2"/>
              <a:buChar char="ü"/>
            </a:pPr>
            <a:r>
              <a:rPr lang="en-GB" dirty="0"/>
              <a:t> Just use the native </a:t>
            </a:r>
            <a:r>
              <a:rPr lang="en-GB" dirty="0">
                <a:latin typeface="Andale Mono" panose="020B0509000000000004" pitchFamily="49" charset="0"/>
              </a:rPr>
              <a:t>seed()</a:t>
            </a:r>
            <a:r>
              <a:rPr lang="en-GB" dirty="0"/>
              <a:t> function</a:t>
            </a:r>
          </a:p>
          <a:p>
            <a:pPr lvl="1">
              <a:buFont typeface="Wingdings" pitchFamily="2" charset="2"/>
              <a:buChar char="ü"/>
            </a:pPr>
            <a:endParaRPr lang="en-GB" dirty="0"/>
          </a:p>
          <a:p>
            <a:r>
              <a:rPr lang="en-GB" b="1" dirty="0"/>
              <a:t>Hooks for error and warning reporting</a:t>
            </a:r>
          </a:p>
          <a:p>
            <a:pPr lvl="1">
              <a:buFont typeface="Wingdings" pitchFamily="2" charset="2"/>
              <a:buChar char="ü"/>
            </a:pPr>
            <a:r>
              <a:rPr lang="en-GB" dirty="0"/>
              <a:t> E.g. errors are mapped to Python exceptions</a:t>
            </a:r>
          </a:p>
          <a:p>
            <a:pPr marL="0" indent="0">
              <a:buNone/>
            </a:pPr>
            <a:endParaRPr lang="en-GB" b="1" dirty="0"/>
          </a:p>
          <a:p>
            <a:r>
              <a:rPr lang="en-GB" b="1" dirty="0"/>
              <a:t>Flexible vertex and edge attributes</a:t>
            </a:r>
          </a:p>
          <a:p>
            <a:pPr lvl="1">
              <a:buFont typeface="Wingdings" pitchFamily="2" charset="2"/>
              <a:buChar char="ü"/>
            </a:pPr>
            <a:r>
              <a:rPr lang="en-GB" dirty="0"/>
              <a:t>Use any Python/R object</a:t>
            </a:r>
          </a:p>
          <a:p>
            <a:pPr lvl="1">
              <a:buFont typeface="Wingdings" pitchFamily="2" charset="2"/>
              <a:buChar char="ü"/>
            </a:pPr>
            <a:endParaRPr lang="en-GB" dirty="0"/>
          </a:p>
          <a:p>
            <a:r>
              <a:rPr lang="en-GB" b="1" dirty="0"/>
              <a:t>Progress reporting (e.g. for GUIs)</a:t>
            </a:r>
          </a:p>
          <a:p>
            <a:pPr lvl="1">
              <a:buFont typeface="Wingdings" pitchFamily="2" charset="2"/>
              <a:buChar char="ü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47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0"/>
    </mc:Choice>
    <mc:Fallback xmlns="">
      <p:transition spd="slow" advTm="18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6FE033-B640-4844-B50A-F8996DA8C592}"/>
              </a:ext>
            </a:extLst>
          </p:cNvPr>
          <p:cNvSpPr txBox="1"/>
          <p:nvPr/>
        </p:nvSpPr>
        <p:spPr>
          <a:xfrm>
            <a:off x="2297150" y="2419815"/>
            <a:ext cx="462177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0" dirty="0"/>
              <a:t>Demos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C2EDDD3-AA98-BA40-8A4A-838172FD0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9729" y="2360822"/>
            <a:ext cx="2120646" cy="212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86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32E18D-7FBE-7645-A12F-ED532B67C796}"/>
              </a:ext>
            </a:extLst>
          </p:cNvPr>
          <p:cNvSpPr txBox="1"/>
          <p:nvPr/>
        </p:nvSpPr>
        <p:spPr>
          <a:xfrm>
            <a:off x="767671" y="391887"/>
            <a:ext cx="6290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4"/>
              </a:rPr>
              <a:t>https://tabula-</a:t>
            </a:r>
            <a:r>
              <a:rPr lang="en-GB" dirty="0" err="1">
                <a:hlinkClick r:id="rId4"/>
              </a:rPr>
              <a:t>muris</a:t>
            </a:r>
            <a:r>
              <a:rPr lang="en-GB" dirty="0">
                <a:hlinkClick r:id="rId4"/>
              </a:rPr>
              <a:t>-</a:t>
            </a:r>
            <a:r>
              <a:rPr lang="en-GB" dirty="0" err="1">
                <a:hlinkClick r:id="rId4"/>
              </a:rPr>
              <a:t>senis.ds.czbiohub.org</a:t>
            </a:r>
            <a:r>
              <a:rPr lang="en-GB" dirty="0">
                <a:hlinkClick r:id="rId4"/>
              </a:rPr>
              <a:t>/limb-muscle/droplet/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C89CCD-EA3D-FC44-B6A9-D3DAD9F487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3157" y="2087479"/>
            <a:ext cx="6748843" cy="2791901"/>
          </a:xfrm>
          <a:prstGeom prst="rect">
            <a:avLst/>
          </a:prstGeom>
        </p:spPr>
      </p:pic>
      <p:pic>
        <p:nvPicPr>
          <p:cNvPr id="8" name="tms">
            <a:hlinkClick r:id="" action="ppaction://media"/>
            <a:extLst>
              <a:ext uri="{FF2B5EF4-FFF2-40B4-BE49-F238E27FC236}">
                <a16:creationId xmlns:a16="http://schemas.microsoft.com/office/drawing/2014/main" id="{1C028A0F-B8D2-6941-ACED-9789894185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7208" y="1492889"/>
            <a:ext cx="5046848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8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3142</TotalTime>
  <Words>372</Words>
  <Application>Microsoft Macintosh PowerPoint</Application>
  <PresentationFormat>Widescreen</PresentationFormat>
  <Paragraphs>85</Paragraphs>
  <Slides>14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Andale Mono</vt:lpstr>
      <vt:lpstr>Arial</vt:lpstr>
      <vt:lpstr>Calibri</vt:lpstr>
      <vt:lpstr>Calibri Light</vt:lpstr>
      <vt:lpstr>Candara</vt:lpstr>
      <vt:lpstr>Linux Libertine Display O</vt:lpstr>
      <vt:lpstr>Wingdings</vt:lpstr>
      <vt:lpstr>Office Theme</vt:lpstr>
      <vt:lpstr>igraph</vt:lpstr>
      <vt:lpstr>What is igraph? — igraph.org</vt:lpstr>
      <vt:lpstr>PowerPoint Presentation</vt:lpstr>
      <vt:lpstr>Who uses igraph?</vt:lpstr>
      <vt:lpstr>igraph architecture</vt:lpstr>
      <vt:lpstr>PowerPoint Presentation</vt:lpstr>
      <vt:lpstr>Designed for high-level languages        &amp; interactive use</vt:lpstr>
      <vt:lpstr>PowerPoint Presentation</vt:lpstr>
      <vt:lpstr>PowerPoint Presentation</vt:lpstr>
      <vt:lpstr>PowerPoint Presentation</vt:lpstr>
      <vt:lpstr>Revitalizing igraph: Recent progress</vt:lpstr>
      <vt:lpstr>Revitalizing igraph: Future plans</vt:lpstr>
      <vt:lpstr>Collaboration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igraph</dc:title>
  <dc:creator>Szabolcs Horvát</dc:creator>
  <cp:lastModifiedBy>Szabolcs Horvát</cp:lastModifiedBy>
  <cp:revision>53</cp:revision>
  <dcterms:created xsi:type="dcterms:W3CDTF">2020-12-07T11:18:24Z</dcterms:created>
  <dcterms:modified xsi:type="dcterms:W3CDTF">2020-12-09T17:41:36Z</dcterms:modified>
</cp:coreProperties>
</file>