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6858000" cx="12192000"/>
  <p:notesSz cx="6858000" cy="9144000"/>
  <p:embeddedFontLst>
    <p:embeddedFont>
      <p:font typeface="Source Sans Pro"/>
      <p:regular r:id="rId26"/>
      <p:bold r:id="rId27"/>
      <p:italic r:id="rId28"/>
      <p:boldItalic r:id="rId29"/>
    </p:embeddedFont>
    <p:embeddedFont>
      <p:font typeface="Open Sans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4" roundtripDataSignature="AMtx7mho6/Gw/XTXtcx89OEyx8uAoWUZ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SourceSansPro-regular.fntdata"/><Relationship Id="rId25" Type="http://schemas.openxmlformats.org/officeDocument/2006/relationships/slide" Target="slides/slide20.xml"/><Relationship Id="rId28" Type="http://schemas.openxmlformats.org/officeDocument/2006/relationships/font" Target="fonts/SourceSansPro-italic.fntdata"/><Relationship Id="rId27" Type="http://schemas.openxmlformats.org/officeDocument/2006/relationships/font" Target="fonts/SourceSansPr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SourceSansPr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bold.fntdata"/><Relationship Id="rId30" Type="http://schemas.openxmlformats.org/officeDocument/2006/relationships/font" Target="fonts/OpenSans-regular.fntdata"/><Relationship Id="rId11" Type="http://schemas.openxmlformats.org/officeDocument/2006/relationships/slide" Target="slides/slide6.xml"/><Relationship Id="rId33" Type="http://schemas.openxmlformats.org/officeDocument/2006/relationships/font" Target="fonts/OpenSans-boldItalic.fntdata"/><Relationship Id="rId10" Type="http://schemas.openxmlformats.org/officeDocument/2006/relationships/slide" Target="slides/slide5.xml"/><Relationship Id="rId32" Type="http://schemas.openxmlformats.org/officeDocument/2006/relationships/font" Target="fonts/OpenSans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" name="Google Shape;10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8" name="Google Shape;25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ac19573027_0_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ac19573027_0_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ac19573027_0_3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4" name="Google Shape;294;p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8" name="Google Shape;318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6" name="Google Shape;33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ac19573027_0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ac19573027_0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gac19573027_0_7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ac19573027_0_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ac19573027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gac19573027_0_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ac19573027_0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ac19573027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gac19573027_0_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5" name="Google Shape;385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9" name="Google Shape;38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77ebb4a0b2_1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3" name="Google Shape;423;g77ebb4a0b2_1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4" name="Google Shape;424;g77ebb4a0b2_1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ac506c0635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ac506c0635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ac506c0635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1" name="Google Shape;131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6" name="Google Shape;18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ac4226b7e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ac4226b7e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ac4226b7eb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ac19573027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ac19573027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ac19573027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2" name="Google Shape;23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11.png"/><Relationship Id="rId6" Type="http://schemas.openxmlformats.org/officeDocument/2006/relationships/image" Target="../media/image3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jpg"/><Relationship Id="rId3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_slide" showMasterSp="0">
  <p:cSld name="Intro_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4807" y="4980217"/>
            <a:ext cx="636044" cy="578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164" y="5363229"/>
            <a:ext cx="667687" cy="63322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33"/>
          <p:cNvSpPr/>
          <p:nvPr/>
        </p:nvSpPr>
        <p:spPr>
          <a:xfrm>
            <a:off x="649608" y="6311962"/>
            <a:ext cx="11041227" cy="430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EOSC-hub receives funding from the European Union’s Horizon 2020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and innovation programme under grant agreement No. 777536.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33"/>
          <p:cNvSpPr txBox="1"/>
          <p:nvPr/>
        </p:nvSpPr>
        <p:spPr>
          <a:xfrm>
            <a:off x="1051107" y="5091560"/>
            <a:ext cx="170828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eosc-hub.eu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3"/>
          <p:cNvSpPr txBox="1"/>
          <p:nvPr/>
        </p:nvSpPr>
        <p:spPr>
          <a:xfrm>
            <a:off x="1008604" y="5477829"/>
            <a:ext cx="178749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@EOSC_eu</a:t>
            </a:r>
            <a:endParaRPr b="0" i="0" sz="20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16;p33"/>
          <p:cNvCxnSpPr/>
          <p:nvPr/>
        </p:nvCxnSpPr>
        <p:spPr>
          <a:xfrm>
            <a:off x="768803" y="4970507"/>
            <a:ext cx="1872208" cy="0"/>
          </a:xfrm>
          <a:prstGeom prst="straightConnector1">
            <a:avLst/>
          </a:prstGeom>
          <a:noFill/>
          <a:ln cap="flat" cmpd="sng" w="25400">
            <a:solidFill>
              <a:srgbClr val="1C3046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" name="Google Shape;17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9608" y="1074541"/>
            <a:ext cx="4694026" cy="1168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7432" y="6386386"/>
            <a:ext cx="422176" cy="28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Content" showMasterSp="0">
  <p:cSld name="Title &amp; Conte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4"/>
          <p:cNvSpPr/>
          <p:nvPr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5098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4"/>
          <p:cNvSpPr txBox="1"/>
          <p:nvPr>
            <p:ph idx="1" type="body"/>
          </p:nvPr>
        </p:nvSpPr>
        <p:spPr>
          <a:xfrm>
            <a:off x="1110343" y="1268763"/>
            <a:ext cx="10746296" cy="4855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b="0" i="0" sz="2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051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b="0" i="0" sz="24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4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34"/>
          <p:cNvSpPr txBox="1"/>
          <p:nvPr>
            <p:ph idx="11" type="ftr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24" name="Google Shape;24;p34"/>
          <p:cNvCxnSpPr/>
          <p:nvPr/>
        </p:nvCxnSpPr>
        <p:spPr>
          <a:xfrm rot="10800000">
            <a:off x="335360" y="6376246"/>
            <a:ext cx="11521280" cy="5085"/>
          </a:xfrm>
          <a:prstGeom prst="straightConnector1">
            <a:avLst/>
          </a:prstGeom>
          <a:noFill/>
          <a:ln cap="flat" cmpd="sng" w="12700">
            <a:solidFill>
              <a:srgbClr val="1D2F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34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" name="Google Shape;26;p34"/>
          <p:cNvSpPr/>
          <p:nvPr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4"/>
          <p:cNvSpPr/>
          <p:nvPr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4"/>
          <p:cNvSpPr/>
          <p:nvPr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4"/>
          <p:cNvSpPr/>
          <p:nvPr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4"/>
          <p:cNvSpPr/>
          <p:nvPr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4"/>
          <p:cNvSpPr/>
          <p:nvPr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4"/>
          <p:cNvSpPr/>
          <p:nvPr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4"/>
          <p:cNvSpPr/>
          <p:nvPr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4"/>
          <p:cNvSpPr/>
          <p:nvPr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4"/>
          <p:cNvSpPr/>
          <p:nvPr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34"/>
          <p:cNvSpPr/>
          <p:nvPr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34"/>
          <p:cNvSpPr/>
          <p:nvPr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" name="Google Shape;38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04" y="120788"/>
            <a:ext cx="2808312" cy="754672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34"/>
          <p:cNvSpPr txBox="1"/>
          <p:nvPr>
            <p:ph type="title"/>
          </p:nvPr>
        </p:nvSpPr>
        <p:spPr>
          <a:xfrm>
            <a:off x="3220977" y="336557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600"/>
              <a:buFont typeface="Calibri"/>
              <a:buNone/>
              <a:defRPr b="1" i="0" sz="2300" u="none" cap="none" strike="noStrike">
                <a:solidFill>
                  <a:srgbClr val="1D2F4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40" name="Google Shape;40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6826217"/>
            <a:ext cx="12192000" cy="31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 showMasterSp="0">
  <p:cSld name="End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35"/>
          <p:cNvGrpSpPr/>
          <p:nvPr/>
        </p:nvGrpSpPr>
        <p:grpSpPr>
          <a:xfrm>
            <a:off x="2109860" y="4482840"/>
            <a:ext cx="4184378" cy="669777"/>
            <a:chOff x="4269008" y="5679297"/>
            <a:chExt cx="3956040" cy="633228"/>
          </a:xfrm>
        </p:grpSpPr>
        <p:pic>
          <p:nvPicPr>
            <p:cNvPr id="43" name="Google Shape;43;p3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269008" y="5706432"/>
              <a:ext cx="630033" cy="578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" name="Google Shape;44;p3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43505" y="5679297"/>
              <a:ext cx="658903" cy="6332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" name="Google Shape;45;p35"/>
            <p:cNvSpPr txBox="1"/>
            <p:nvPr/>
          </p:nvSpPr>
          <p:spPr>
            <a:xfrm>
              <a:off x="4759216" y="5795856"/>
              <a:ext cx="1552984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GB" sz="2000" u="none" cap="none" strike="noStrike">
                  <a:solidFill>
                    <a:srgbClr val="1C3046"/>
                  </a:solidFill>
                  <a:latin typeface="Calibri"/>
                  <a:ea typeface="Calibri"/>
                  <a:cs typeface="Calibri"/>
                  <a:sym typeface="Calibri"/>
                </a:rPr>
                <a:t>eosc-hub.eu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35"/>
            <p:cNvSpPr txBox="1"/>
            <p:nvPr/>
          </p:nvSpPr>
          <p:spPr>
            <a:xfrm>
              <a:off x="6600056" y="5795856"/>
              <a:ext cx="1624992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en-GB" sz="2000" u="none" cap="none" strike="noStrike">
                  <a:solidFill>
                    <a:srgbClr val="1C3046"/>
                  </a:solidFill>
                  <a:latin typeface="Calibri"/>
                  <a:ea typeface="Calibri"/>
                  <a:cs typeface="Calibri"/>
                  <a:sym typeface="Calibri"/>
                </a:rPr>
                <a:t>@EOSC_eu</a:t>
              </a:r>
              <a:endParaRPr b="0" i="0" sz="20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" name="Google Shape;47;p35"/>
          <p:cNvSpPr txBox="1"/>
          <p:nvPr/>
        </p:nvSpPr>
        <p:spPr>
          <a:xfrm>
            <a:off x="1170040" y="1309040"/>
            <a:ext cx="4128459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1D2F45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1D2F45"/>
                </a:solidFill>
                <a:latin typeface="Calibri"/>
                <a:ea typeface="Calibri"/>
                <a:cs typeface="Calibri"/>
                <a:sym typeface="Calibri"/>
              </a:rPr>
              <a:t>for your attention!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5"/>
          <p:cNvSpPr txBox="1"/>
          <p:nvPr/>
        </p:nvSpPr>
        <p:spPr>
          <a:xfrm>
            <a:off x="1157233" y="2551915"/>
            <a:ext cx="3888459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1" lang="en-GB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" name="Google Shape;49;p35"/>
          <p:cNvCxnSpPr/>
          <p:nvPr/>
        </p:nvCxnSpPr>
        <p:spPr>
          <a:xfrm>
            <a:off x="1253245" y="2490918"/>
            <a:ext cx="2112235" cy="0"/>
          </a:xfrm>
          <a:prstGeom prst="straightConnector1">
            <a:avLst/>
          </a:prstGeom>
          <a:noFill/>
          <a:ln cap="flat" cmpd="sng" w="25400">
            <a:solidFill>
              <a:srgbClr val="1D2F45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50" name="Google Shape;50;p35"/>
          <p:cNvGrpSpPr/>
          <p:nvPr/>
        </p:nvGrpSpPr>
        <p:grpSpPr>
          <a:xfrm>
            <a:off x="226298" y="5992157"/>
            <a:ext cx="7025756" cy="268477"/>
            <a:chOff x="899592" y="6271590"/>
            <a:chExt cx="7705726" cy="294461"/>
          </a:xfrm>
        </p:grpSpPr>
        <p:pic>
          <p:nvPicPr>
            <p:cNvPr id="51" name="Google Shape;51;p3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99592" y="6271590"/>
              <a:ext cx="842697" cy="2944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2" name="Google Shape;52;p3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813045" y="6349354"/>
              <a:ext cx="6792273" cy="21669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3" name="Google Shape;53;p35"/>
          <p:cNvSpPr/>
          <p:nvPr/>
        </p:nvSpPr>
        <p:spPr>
          <a:xfrm>
            <a:off x="633126" y="6425517"/>
            <a:ext cx="8312715" cy="261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EOSC-hub receives funding from the European Union’s Horizon 2020 research and innovation programme under grant agreement No. 777536.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" name="Google Shape;54;p3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10950" y="6405087"/>
            <a:ext cx="422176" cy="28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3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157233" y="3557295"/>
            <a:ext cx="4112897" cy="1024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_slide" showMasterSp="0">
  <p:cSld name="Content_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6"/>
          <p:cNvSpPr/>
          <p:nvPr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5098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36"/>
          <p:cNvSpPr/>
          <p:nvPr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36"/>
          <p:cNvSpPr/>
          <p:nvPr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36"/>
          <p:cNvSpPr/>
          <p:nvPr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36"/>
          <p:cNvSpPr/>
          <p:nvPr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36"/>
          <p:cNvSpPr/>
          <p:nvPr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36"/>
          <p:cNvSpPr/>
          <p:nvPr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36"/>
          <p:cNvSpPr/>
          <p:nvPr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36"/>
          <p:cNvSpPr/>
          <p:nvPr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36"/>
          <p:cNvSpPr/>
          <p:nvPr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36"/>
          <p:cNvSpPr/>
          <p:nvPr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36"/>
          <p:cNvSpPr/>
          <p:nvPr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36"/>
          <p:cNvSpPr/>
          <p:nvPr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36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36"/>
          <p:cNvSpPr txBox="1"/>
          <p:nvPr>
            <p:ph idx="11" type="ftr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72" name="Google Shape;72;p36"/>
          <p:cNvCxnSpPr/>
          <p:nvPr/>
        </p:nvCxnSpPr>
        <p:spPr>
          <a:xfrm rot="10800000">
            <a:off x="335360" y="6376246"/>
            <a:ext cx="11521280" cy="5085"/>
          </a:xfrm>
          <a:prstGeom prst="straightConnector1">
            <a:avLst/>
          </a:prstGeom>
          <a:noFill/>
          <a:ln cap="flat" cmpd="sng" w="12700">
            <a:solidFill>
              <a:srgbClr val="1D2F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3" name="Google Shape;73;p36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4" name="Google Shape;7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04" y="120788"/>
            <a:ext cx="2808312" cy="754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6826217"/>
            <a:ext cx="12192000" cy="31783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36"/>
          <p:cNvSpPr txBox="1"/>
          <p:nvPr>
            <p:ph type="title"/>
          </p:nvPr>
        </p:nvSpPr>
        <p:spPr>
          <a:xfrm>
            <a:off x="3220977" y="323110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600"/>
              <a:buFont typeface="Calibri"/>
              <a:buNone/>
              <a:defRPr b="1" i="0" sz="2300" u="none" cap="none" strike="noStrike">
                <a:solidFill>
                  <a:srgbClr val="1D2F4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_Slide_2" showMasterSp="0">
  <p:cSld name="Content_Slide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7"/>
          <p:cNvSpPr/>
          <p:nvPr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5098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37"/>
          <p:cNvSpPr txBox="1"/>
          <p:nvPr>
            <p:ph idx="1" type="body"/>
          </p:nvPr>
        </p:nvSpPr>
        <p:spPr>
          <a:xfrm>
            <a:off x="1084097" y="1280609"/>
            <a:ext cx="5281532" cy="4794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b="0" i="0" sz="2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051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b="0" i="0" sz="24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Google Shape;80;p37"/>
          <p:cNvSpPr txBox="1"/>
          <p:nvPr>
            <p:ph idx="2" type="body"/>
          </p:nvPr>
        </p:nvSpPr>
        <p:spPr>
          <a:xfrm>
            <a:off x="6575109" y="1293223"/>
            <a:ext cx="5281532" cy="4794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b="0" i="0" sz="2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051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b="0" i="0" sz="24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37"/>
          <p:cNvSpPr/>
          <p:nvPr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37"/>
          <p:cNvSpPr/>
          <p:nvPr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37"/>
          <p:cNvSpPr/>
          <p:nvPr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37"/>
          <p:cNvSpPr/>
          <p:nvPr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37"/>
          <p:cNvSpPr/>
          <p:nvPr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37"/>
          <p:cNvSpPr/>
          <p:nvPr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37"/>
          <p:cNvSpPr/>
          <p:nvPr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37"/>
          <p:cNvSpPr/>
          <p:nvPr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37"/>
          <p:cNvSpPr/>
          <p:nvPr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37"/>
          <p:cNvSpPr/>
          <p:nvPr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37"/>
          <p:cNvSpPr/>
          <p:nvPr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37"/>
          <p:cNvSpPr/>
          <p:nvPr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37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37"/>
          <p:cNvSpPr txBox="1"/>
          <p:nvPr>
            <p:ph idx="11" type="ftr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95" name="Google Shape;95;p37"/>
          <p:cNvCxnSpPr/>
          <p:nvPr/>
        </p:nvCxnSpPr>
        <p:spPr>
          <a:xfrm rot="10800000">
            <a:off x="335360" y="6376246"/>
            <a:ext cx="11521280" cy="5085"/>
          </a:xfrm>
          <a:prstGeom prst="straightConnector1">
            <a:avLst/>
          </a:prstGeom>
          <a:noFill/>
          <a:ln cap="flat" cmpd="sng" w="12700">
            <a:solidFill>
              <a:srgbClr val="1D2F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6" name="Google Shape;96;p37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7" name="Google Shape;97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04" y="120788"/>
            <a:ext cx="2808312" cy="754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6826217"/>
            <a:ext cx="12192000" cy="3178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37"/>
          <p:cNvSpPr txBox="1"/>
          <p:nvPr>
            <p:ph type="title"/>
          </p:nvPr>
        </p:nvSpPr>
        <p:spPr>
          <a:xfrm>
            <a:off x="3220977" y="309663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600"/>
              <a:buFont typeface="Calibri"/>
              <a:buNone/>
              <a:defRPr b="1" i="0" sz="2300" u="none" cap="none" strike="noStrike">
                <a:solidFill>
                  <a:srgbClr val="1D2F4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mediate Slide">
  <p:cSld name="Intermediate Slide">
    <p:bg>
      <p:bgPr>
        <a:blipFill rotWithShape="1">
          <a:blip r:embed="rId2">
            <a:alphaModFix/>
          </a:blip>
          <a:tile algn="tl" flip="none" tx="0" sx="100000" ty="0" sy="100000"/>
        </a:blip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2348" y="1449438"/>
            <a:ext cx="2645516" cy="655642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38"/>
          <p:cNvSpPr txBox="1"/>
          <p:nvPr>
            <p:ph idx="1" type="body"/>
          </p:nvPr>
        </p:nvSpPr>
        <p:spPr>
          <a:xfrm>
            <a:off x="628650" y="3631913"/>
            <a:ext cx="7759774" cy="23173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b="0" i="0" sz="2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051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b="0" i="0" sz="24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Calibri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38"/>
          <p:cNvSpPr txBox="1"/>
          <p:nvPr>
            <p:ph idx="2" type="body"/>
          </p:nvPr>
        </p:nvSpPr>
        <p:spPr>
          <a:xfrm>
            <a:off x="628650" y="2944594"/>
            <a:ext cx="5883079" cy="505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BF9003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BF900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b="0" i="0" sz="2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051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b="0" i="0" sz="24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Calibri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04" name="Google Shape;104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6826217"/>
            <a:ext cx="12192000" cy="3178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38"/>
          <p:cNvSpPr txBox="1"/>
          <p:nvPr>
            <p:ph type="title"/>
          </p:nvPr>
        </p:nvSpPr>
        <p:spPr>
          <a:xfrm>
            <a:off x="628650" y="2286670"/>
            <a:ext cx="5756582" cy="505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600"/>
              <a:buFont typeface="Calibri"/>
              <a:buNone/>
              <a:defRPr b="1" i="0" sz="3600" u="none" cap="none" strike="noStrike">
                <a:solidFill>
                  <a:srgbClr val="1D2F4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1" Type="http://schemas.openxmlformats.org/officeDocument/2006/relationships/image" Target="../media/image30.png"/><Relationship Id="rId10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3.png"/><Relationship Id="rId4" Type="http://schemas.openxmlformats.org/officeDocument/2006/relationships/image" Target="../media/image26.png"/><Relationship Id="rId9" Type="http://schemas.openxmlformats.org/officeDocument/2006/relationships/image" Target="../media/image32.png"/><Relationship Id="rId5" Type="http://schemas.openxmlformats.org/officeDocument/2006/relationships/image" Target="../media/image23.png"/><Relationship Id="rId6" Type="http://schemas.openxmlformats.org/officeDocument/2006/relationships/image" Target="../media/image22.png"/><Relationship Id="rId7" Type="http://schemas.openxmlformats.org/officeDocument/2006/relationships/image" Target="../media/image21.png"/><Relationship Id="rId8" Type="http://schemas.openxmlformats.org/officeDocument/2006/relationships/image" Target="../media/image2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1" Type="http://schemas.openxmlformats.org/officeDocument/2006/relationships/image" Target="../media/image30.png"/><Relationship Id="rId10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3.png"/><Relationship Id="rId4" Type="http://schemas.openxmlformats.org/officeDocument/2006/relationships/image" Target="../media/image25.png"/><Relationship Id="rId9" Type="http://schemas.openxmlformats.org/officeDocument/2006/relationships/image" Target="../media/image32.png"/><Relationship Id="rId5" Type="http://schemas.openxmlformats.org/officeDocument/2006/relationships/image" Target="../media/image23.png"/><Relationship Id="rId6" Type="http://schemas.openxmlformats.org/officeDocument/2006/relationships/image" Target="../media/image22.png"/><Relationship Id="rId7" Type="http://schemas.openxmlformats.org/officeDocument/2006/relationships/image" Target="../media/image20.png"/><Relationship Id="rId8" Type="http://schemas.openxmlformats.org/officeDocument/2006/relationships/image" Target="../media/image29.png"/></Relationships>
</file>

<file path=ppt/slides/_rels/slide13.xml.rels><?xml version="1.0" encoding="UTF-8" standalone="yes"?><Relationships xmlns="http://schemas.openxmlformats.org/package/2006/relationships"><Relationship Id="rId11" Type="http://schemas.openxmlformats.org/officeDocument/2006/relationships/image" Target="../media/image31.png"/><Relationship Id="rId10" Type="http://schemas.openxmlformats.org/officeDocument/2006/relationships/image" Target="../media/image32.png"/><Relationship Id="rId1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ww.eosc-hub.eu/eosc-hub-key-exploitable-results#KER5" TargetMode="External"/><Relationship Id="rId4" Type="http://schemas.openxmlformats.org/officeDocument/2006/relationships/image" Target="../media/image33.png"/><Relationship Id="rId9" Type="http://schemas.openxmlformats.org/officeDocument/2006/relationships/image" Target="../media/image29.png"/><Relationship Id="rId5" Type="http://schemas.openxmlformats.org/officeDocument/2006/relationships/image" Target="../media/image25.png"/><Relationship Id="rId6" Type="http://schemas.openxmlformats.org/officeDocument/2006/relationships/image" Target="../media/image23.png"/><Relationship Id="rId7" Type="http://schemas.openxmlformats.org/officeDocument/2006/relationships/image" Target="../media/image22.png"/><Relationship Id="rId8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1" Type="http://schemas.openxmlformats.org/officeDocument/2006/relationships/image" Target="../media/image30.png"/><Relationship Id="rId10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3.png"/><Relationship Id="rId4" Type="http://schemas.openxmlformats.org/officeDocument/2006/relationships/image" Target="../media/image25.png"/><Relationship Id="rId9" Type="http://schemas.openxmlformats.org/officeDocument/2006/relationships/image" Target="../media/image32.png"/><Relationship Id="rId5" Type="http://schemas.openxmlformats.org/officeDocument/2006/relationships/image" Target="../media/image23.png"/><Relationship Id="rId6" Type="http://schemas.openxmlformats.org/officeDocument/2006/relationships/image" Target="../media/image22.png"/><Relationship Id="rId7" Type="http://schemas.openxmlformats.org/officeDocument/2006/relationships/image" Target="../media/image20.png"/><Relationship Id="rId8" Type="http://schemas.openxmlformats.org/officeDocument/2006/relationships/image" Target="../media/image2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6.png"/><Relationship Id="rId4" Type="http://schemas.openxmlformats.org/officeDocument/2006/relationships/image" Target="../media/image3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1" Type="http://schemas.openxmlformats.org/officeDocument/2006/relationships/image" Target="../media/image30.png"/><Relationship Id="rId10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3.png"/><Relationship Id="rId4" Type="http://schemas.openxmlformats.org/officeDocument/2006/relationships/image" Target="../media/image26.png"/><Relationship Id="rId9" Type="http://schemas.openxmlformats.org/officeDocument/2006/relationships/image" Target="../media/image32.png"/><Relationship Id="rId5" Type="http://schemas.openxmlformats.org/officeDocument/2006/relationships/image" Target="../media/image23.png"/><Relationship Id="rId6" Type="http://schemas.openxmlformats.org/officeDocument/2006/relationships/image" Target="../media/image22.png"/><Relationship Id="rId7" Type="http://schemas.openxmlformats.org/officeDocument/2006/relationships/image" Target="../media/image21.png"/><Relationship Id="rId8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1" Type="http://schemas.openxmlformats.org/officeDocument/2006/relationships/image" Target="../media/image30.png"/><Relationship Id="rId10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3.png"/><Relationship Id="rId4" Type="http://schemas.openxmlformats.org/officeDocument/2006/relationships/image" Target="../media/image26.png"/><Relationship Id="rId9" Type="http://schemas.openxmlformats.org/officeDocument/2006/relationships/image" Target="../media/image32.png"/><Relationship Id="rId5" Type="http://schemas.openxmlformats.org/officeDocument/2006/relationships/image" Target="../media/image23.png"/><Relationship Id="rId6" Type="http://schemas.openxmlformats.org/officeDocument/2006/relationships/image" Target="../media/image22.png"/><Relationship Id="rId7" Type="http://schemas.openxmlformats.org/officeDocument/2006/relationships/image" Target="../media/image21.png"/><Relationship Id="rId8" Type="http://schemas.openxmlformats.org/officeDocument/2006/relationships/image" Target="../media/image2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png"/><Relationship Id="rId4" Type="http://schemas.openxmlformats.org/officeDocument/2006/relationships/image" Target="../media/image26.png"/><Relationship Id="rId11" Type="http://schemas.openxmlformats.org/officeDocument/2006/relationships/image" Target="../media/image15.png"/><Relationship Id="rId10" Type="http://schemas.openxmlformats.org/officeDocument/2006/relationships/image" Target="../media/image27.png"/><Relationship Id="rId9" Type="http://schemas.openxmlformats.org/officeDocument/2006/relationships/image" Target="../media/image18.png"/><Relationship Id="rId5" Type="http://schemas.openxmlformats.org/officeDocument/2006/relationships/image" Target="../media/image24.png"/><Relationship Id="rId6" Type="http://schemas.openxmlformats.org/officeDocument/2006/relationships/image" Target="../media/image14.png"/><Relationship Id="rId7" Type="http://schemas.openxmlformats.org/officeDocument/2006/relationships/image" Target="../media/image20.png"/><Relationship Id="rId8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Relationship Id="rId4" Type="http://schemas.openxmlformats.org/officeDocument/2006/relationships/image" Target="../media/image28.png"/><Relationship Id="rId11" Type="http://schemas.openxmlformats.org/officeDocument/2006/relationships/image" Target="../media/image31.png"/><Relationship Id="rId10" Type="http://schemas.openxmlformats.org/officeDocument/2006/relationships/image" Target="../media/image32.png"/><Relationship Id="rId12" Type="http://schemas.openxmlformats.org/officeDocument/2006/relationships/image" Target="../media/image30.png"/><Relationship Id="rId9" Type="http://schemas.openxmlformats.org/officeDocument/2006/relationships/image" Target="../media/image29.png"/><Relationship Id="rId5" Type="http://schemas.openxmlformats.org/officeDocument/2006/relationships/image" Target="../media/image25.png"/><Relationship Id="rId6" Type="http://schemas.openxmlformats.org/officeDocument/2006/relationships/image" Target="../media/image23.png"/><Relationship Id="rId7" Type="http://schemas.openxmlformats.org/officeDocument/2006/relationships/image" Target="../media/image22.png"/><Relationship Id="rId8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20" Type="http://schemas.openxmlformats.org/officeDocument/2006/relationships/image" Target="../media/image30.png"/><Relationship Id="rId11" Type="http://schemas.openxmlformats.org/officeDocument/2006/relationships/hyperlink" Target="https://www.eosc-hub.eu/eosc-hub-key-exploitable-results#KER1" TargetMode="External"/><Relationship Id="rId10" Type="http://schemas.openxmlformats.org/officeDocument/2006/relationships/hyperlink" Target="https://marketplace.eosc-portal.eu/" TargetMode="External"/><Relationship Id="rId13" Type="http://schemas.openxmlformats.org/officeDocument/2006/relationships/image" Target="../media/image25.png"/><Relationship Id="rId1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eosc-portal.eu/" TargetMode="External"/><Relationship Id="rId4" Type="http://schemas.openxmlformats.org/officeDocument/2006/relationships/hyperlink" Target="https://www.eosc-hub.eu/" TargetMode="External"/><Relationship Id="rId9" Type="http://schemas.openxmlformats.org/officeDocument/2006/relationships/hyperlink" Target="https://providers.eosc-portal.eu/" TargetMode="External"/><Relationship Id="rId15" Type="http://schemas.openxmlformats.org/officeDocument/2006/relationships/image" Target="../media/image22.png"/><Relationship Id="rId14" Type="http://schemas.openxmlformats.org/officeDocument/2006/relationships/image" Target="../media/image23.png"/><Relationship Id="rId17" Type="http://schemas.openxmlformats.org/officeDocument/2006/relationships/image" Target="../media/image29.png"/><Relationship Id="rId16" Type="http://schemas.openxmlformats.org/officeDocument/2006/relationships/image" Target="../media/image21.png"/><Relationship Id="rId5" Type="http://schemas.openxmlformats.org/officeDocument/2006/relationships/hyperlink" Target="https://www.openaire.eu/" TargetMode="External"/><Relationship Id="rId19" Type="http://schemas.openxmlformats.org/officeDocument/2006/relationships/image" Target="../media/image31.png"/><Relationship Id="rId6" Type="http://schemas.openxmlformats.org/officeDocument/2006/relationships/hyperlink" Target="https://www.openaire.eu/advance/" TargetMode="External"/><Relationship Id="rId18" Type="http://schemas.openxmlformats.org/officeDocument/2006/relationships/image" Target="../media/image32.png"/><Relationship Id="rId7" Type="http://schemas.openxmlformats.org/officeDocument/2006/relationships/hyperlink" Target="https://www.eosc-portal.eu/enhance" TargetMode="External"/><Relationship Id="rId8" Type="http://schemas.openxmlformats.org/officeDocument/2006/relationships/hyperlink" Target="https://www.einfracentral.eu/" TargetMode="External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image" Target="../media/image31.png"/><Relationship Id="rId10" Type="http://schemas.openxmlformats.org/officeDocument/2006/relationships/image" Target="../media/image32.png"/><Relationship Id="rId1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5.png"/><Relationship Id="rId4" Type="http://schemas.openxmlformats.org/officeDocument/2006/relationships/image" Target="../media/image28.png"/><Relationship Id="rId9" Type="http://schemas.openxmlformats.org/officeDocument/2006/relationships/image" Target="../media/image29.png"/><Relationship Id="rId5" Type="http://schemas.openxmlformats.org/officeDocument/2006/relationships/image" Target="../media/image25.png"/><Relationship Id="rId6" Type="http://schemas.openxmlformats.org/officeDocument/2006/relationships/image" Target="../media/image23.png"/><Relationship Id="rId7" Type="http://schemas.openxmlformats.org/officeDocument/2006/relationships/image" Target="../media/image22.png"/><Relationship Id="rId8" Type="http://schemas.openxmlformats.org/officeDocument/2006/relationships/image" Target="../media/image2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1" Type="http://schemas.openxmlformats.org/officeDocument/2006/relationships/image" Target="../media/image30.png"/><Relationship Id="rId10" Type="http://schemas.openxmlformats.org/officeDocument/2006/relationships/image" Target="../media/image31.png"/><Relationship Id="rId1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3.png"/><Relationship Id="rId4" Type="http://schemas.openxmlformats.org/officeDocument/2006/relationships/image" Target="../media/image26.png"/><Relationship Id="rId9" Type="http://schemas.openxmlformats.org/officeDocument/2006/relationships/image" Target="../media/image32.png"/><Relationship Id="rId5" Type="http://schemas.openxmlformats.org/officeDocument/2006/relationships/image" Target="../media/image23.png"/><Relationship Id="rId6" Type="http://schemas.openxmlformats.org/officeDocument/2006/relationships/image" Target="../media/image22.png"/><Relationship Id="rId7" Type="http://schemas.openxmlformats.org/officeDocument/2006/relationships/image" Target="../media/image21.png"/><Relationship Id="rId8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/>
          <p:nvPr/>
        </p:nvSpPr>
        <p:spPr>
          <a:xfrm>
            <a:off x="662988" y="2599154"/>
            <a:ext cx="4277454" cy="14536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3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EOSC-hub: selected KERs, governance and sustainability strategies</a:t>
            </a:r>
            <a:endParaRPr b="1" i="0" sz="21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"/>
          <p:cNvSpPr txBox="1"/>
          <p:nvPr/>
        </p:nvSpPr>
        <p:spPr>
          <a:xfrm>
            <a:off x="662988" y="4147503"/>
            <a:ext cx="3507805" cy="8309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Tiziana Ferrari</a:t>
            </a:r>
            <a:br>
              <a:rPr b="1" i="0" lang="en-GB" sz="16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GB" sz="16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EOSC-hub Project Coordinator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EGI Foundation Director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6"/>
          <p:cNvSpPr txBox="1"/>
          <p:nvPr>
            <p:ph idx="1" type="body"/>
          </p:nvPr>
        </p:nvSpPr>
        <p:spPr>
          <a:xfrm>
            <a:off x="5220589" y="1790219"/>
            <a:ext cx="6784909" cy="39935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Char char="•"/>
            </a:pPr>
            <a:r>
              <a:rPr lang="en-GB" sz="2380"/>
              <a:t>EOSC-hub defined and implemented the EOSC IT service management system (ITSM): plan, deliver, operate and control services offered to customers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800"/>
              <a:buNone/>
            </a:pPr>
            <a:r>
              <a:t/>
            </a:r>
            <a:endParaRPr sz="2380"/>
          </a:p>
          <a:p>
            <a:pPr indent="-285750" lvl="1" marL="742950" rtl="0" algn="l">
              <a:lnSpc>
                <a:spcPct val="7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Char char="-"/>
            </a:pPr>
            <a:r>
              <a:rPr b="1" lang="en-GB" sz="2210">
                <a:solidFill>
                  <a:srgbClr val="75A4D8"/>
                </a:solidFill>
              </a:rPr>
              <a:t>Directed by policies </a:t>
            </a:r>
            <a:r>
              <a:rPr lang="en-GB" sz="2210"/>
              <a:t>and are structured and </a:t>
            </a:r>
            <a:r>
              <a:rPr b="1" lang="en-GB" sz="2210">
                <a:solidFill>
                  <a:srgbClr val="75A4D8"/>
                </a:solidFill>
              </a:rPr>
              <a:t>organised by processes and procedures</a:t>
            </a:r>
            <a:br>
              <a:rPr b="1" lang="en-GB" sz="2210"/>
            </a:br>
            <a:endParaRPr b="1" sz="2210"/>
          </a:p>
          <a:p>
            <a:pPr indent="-285750" lvl="1" marL="742950" rtl="0" algn="l">
              <a:lnSpc>
                <a:spcPct val="7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Char char="-"/>
            </a:pPr>
            <a:r>
              <a:rPr b="1" lang="en-GB" sz="2210">
                <a:solidFill>
                  <a:srgbClr val="75A4D8"/>
                </a:solidFill>
              </a:rPr>
              <a:t>Maintain customer focus</a:t>
            </a:r>
            <a:r>
              <a:rPr lang="en-GB" sz="2210">
                <a:solidFill>
                  <a:srgbClr val="75A4D8"/>
                </a:solidFill>
              </a:rPr>
              <a:t> </a:t>
            </a:r>
            <a:r>
              <a:rPr lang="en-GB" sz="2210"/>
              <a:t>while </a:t>
            </a:r>
            <a:br>
              <a:rPr lang="en-GB" sz="2210"/>
            </a:br>
            <a:r>
              <a:rPr lang="en-GB" sz="2210"/>
              <a:t>sharing the load and responsibilities</a:t>
            </a:r>
            <a:br>
              <a:rPr lang="en-GB" sz="2210"/>
            </a:br>
            <a:r>
              <a:rPr lang="en-GB" sz="2210"/>
              <a:t>dynamically across providers</a:t>
            </a:r>
            <a:br>
              <a:rPr lang="en-GB" sz="2210"/>
            </a:br>
            <a:endParaRPr sz="2210"/>
          </a:p>
          <a:p>
            <a:pPr indent="-285750" lvl="1" marL="742950" rtl="0" algn="l">
              <a:lnSpc>
                <a:spcPct val="7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Char char="-"/>
            </a:pPr>
            <a:r>
              <a:rPr b="1" lang="en-GB" sz="2210">
                <a:solidFill>
                  <a:srgbClr val="75A4D8"/>
                </a:solidFill>
              </a:rPr>
              <a:t>Shared awareness across</a:t>
            </a:r>
            <a:br>
              <a:rPr b="1" lang="en-GB" sz="2210">
                <a:solidFill>
                  <a:srgbClr val="75A4D8"/>
                </a:solidFill>
              </a:rPr>
            </a:br>
            <a:r>
              <a:rPr b="1" lang="en-GB" sz="2210">
                <a:solidFill>
                  <a:srgbClr val="75A4D8"/>
                </a:solidFill>
              </a:rPr>
              <a:t>organisations</a:t>
            </a:r>
            <a:r>
              <a:rPr lang="en-GB" sz="2210">
                <a:solidFill>
                  <a:srgbClr val="75A4D8"/>
                </a:solidFill>
              </a:rPr>
              <a:t> </a:t>
            </a:r>
            <a:r>
              <a:rPr lang="en-GB" sz="2210"/>
              <a:t>– e.g. coordinate updates,</a:t>
            </a:r>
            <a:br>
              <a:rPr lang="en-GB" sz="2210"/>
            </a:br>
            <a:r>
              <a:rPr lang="en-GB" sz="2210"/>
              <a:t>Manage personal data in a GDPR Compliant manner, EOSC trust and identity framework, etc.</a:t>
            </a:r>
            <a:endParaRPr sz="2210"/>
          </a:p>
          <a:p>
            <a:pPr indent="-137159" lvl="1" marL="742950" rtl="0" algn="l">
              <a:lnSpc>
                <a:spcPct val="7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None/>
            </a:pPr>
            <a:r>
              <a:t/>
            </a:r>
            <a:endParaRPr sz="2210"/>
          </a:p>
          <a:p>
            <a:pPr indent="-137159" lvl="1" marL="742950" rtl="0" algn="l">
              <a:lnSpc>
                <a:spcPct val="7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None/>
            </a:pPr>
            <a:r>
              <a:t/>
            </a:r>
            <a:endParaRPr sz="2210"/>
          </a:p>
        </p:txBody>
      </p:sp>
      <p:sp>
        <p:nvSpPr>
          <p:cNvPr id="261" name="Google Shape;261;p6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05/05/2020</a:t>
            </a:r>
            <a:endParaRPr/>
          </a:p>
        </p:txBody>
      </p:sp>
      <p:sp>
        <p:nvSpPr>
          <p:cNvPr id="262" name="Google Shape;262;p6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3" name="Google Shape;263;p6"/>
          <p:cNvSpPr txBox="1"/>
          <p:nvPr>
            <p:ph type="title"/>
          </p:nvPr>
        </p:nvSpPr>
        <p:spPr>
          <a:xfrm>
            <a:off x="3220977" y="323110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240"/>
              <a:buFont typeface="Calibri"/>
              <a:buNone/>
            </a:pPr>
            <a:r>
              <a:rPr lang="en-GB" sz="2300"/>
              <a:t>Service Management System (SMS) - Overview</a:t>
            </a:r>
            <a:endParaRPr sz="2300"/>
          </a:p>
        </p:txBody>
      </p:sp>
      <p:grpSp>
        <p:nvGrpSpPr>
          <p:cNvPr id="264" name="Google Shape;264;p6"/>
          <p:cNvGrpSpPr/>
          <p:nvPr/>
        </p:nvGrpSpPr>
        <p:grpSpPr>
          <a:xfrm>
            <a:off x="1278880" y="1748054"/>
            <a:ext cx="4224469" cy="3876584"/>
            <a:chOff x="4470374" y="1957659"/>
            <a:chExt cx="3251251" cy="3005692"/>
          </a:xfrm>
        </p:grpSpPr>
        <p:grpSp>
          <p:nvGrpSpPr>
            <p:cNvPr id="265" name="Google Shape;265;p6"/>
            <p:cNvGrpSpPr/>
            <p:nvPr/>
          </p:nvGrpSpPr>
          <p:grpSpPr>
            <a:xfrm>
              <a:off x="5151783" y="1957659"/>
              <a:ext cx="1888432" cy="1888432"/>
              <a:chOff x="1848543" y="102352"/>
              <a:chExt cx="1888432" cy="1888432"/>
            </a:xfrm>
          </p:grpSpPr>
          <p:sp>
            <p:nvSpPr>
              <p:cNvPr id="266" name="Google Shape;266;p6"/>
              <p:cNvSpPr/>
              <p:nvPr/>
            </p:nvSpPr>
            <p:spPr>
              <a:xfrm>
                <a:off x="1848543" y="102352"/>
                <a:ext cx="1888432" cy="1888432"/>
              </a:xfrm>
              <a:prstGeom prst="ellipse">
                <a:avLst/>
              </a:prstGeom>
              <a:solidFill>
                <a:srgbClr val="1D497D">
                  <a:alpha val="49019"/>
                </a:srgbClr>
              </a:solidFill>
              <a:ln cap="flat" cmpd="sng" w="38100">
                <a:solidFill>
                  <a:srgbClr val="EEECE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6"/>
              <p:cNvSpPr txBox="1"/>
              <p:nvPr/>
            </p:nvSpPr>
            <p:spPr>
              <a:xfrm>
                <a:off x="1999707" y="357746"/>
                <a:ext cx="1636641" cy="8497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1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300"/>
                  <a:buFont typeface="Calibri"/>
                  <a:buNone/>
                </a:pPr>
                <a:r>
                  <a:rPr b="1" i="0" lang="en-GB" sz="20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People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455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Responsibilities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15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Skills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15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Awareness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8" name="Google Shape;268;p6"/>
            <p:cNvGrpSpPr/>
            <p:nvPr/>
          </p:nvGrpSpPr>
          <p:grpSpPr>
            <a:xfrm>
              <a:off x="5833193" y="3074919"/>
              <a:ext cx="1888432" cy="1888432"/>
              <a:chOff x="2529953" y="1219612"/>
              <a:chExt cx="1888432" cy="1888432"/>
            </a:xfrm>
          </p:grpSpPr>
          <p:sp>
            <p:nvSpPr>
              <p:cNvPr id="269" name="Google Shape;269;p6"/>
              <p:cNvSpPr/>
              <p:nvPr/>
            </p:nvSpPr>
            <p:spPr>
              <a:xfrm>
                <a:off x="2529953" y="1219612"/>
                <a:ext cx="1888432" cy="1888432"/>
              </a:xfrm>
              <a:prstGeom prst="ellipse">
                <a:avLst/>
              </a:prstGeom>
              <a:solidFill>
                <a:srgbClr val="1D497D">
                  <a:alpha val="49019"/>
                </a:srgbClr>
              </a:solidFill>
              <a:ln cap="flat" cmpd="sng" w="38100">
                <a:solidFill>
                  <a:srgbClr val="EEECE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6"/>
              <p:cNvSpPr txBox="1"/>
              <p:nvPr/>
            </p:nvSpPr>
            <p:spPr>
              <a:xfrm>
                <a:off x="3069820" y="1658533"/>
                <a:ext cx="1133059" cy="10386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1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300"/>
                  <a:buFont typeface="Calibri"/>
                  <a:buNone/>
                </a:pPr>
                <a:r>
                  <a:rPr b="1" i="0" lang="en-GB" sz="20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Processes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455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Defined activities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15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Effectiveness and repeatability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1" name="Google Shape;271;p6"/>
            <p:cNvGrpSpPr/>
            <p:nvPr/>
          </p:nvGrpSpPr>
          <p:grpSpPr>
            <a:xfrm>
              <a:off x="4470374" y="3074919"/>
              <a:ext cx="1888432" cy="1888432"/>
              <a:chOff x="1167134" y="1219612"/>
              <a:chExt cx="1888432" cy="1888432"/>
            </a:xfrm>
          </p:grpSpPr>
          <p:sp>
            <p:nvSpPr>
              <p:cNvPr id="272" name="Google Shape;272;p6"/>
              <p:cNvSpPr/>
              <p:nvPr/>
            </p:nvSpPr>
            <p:spPr>
              <a:xfrm>
                <a:off x="1167134" y="1219612"/>
                <a:ext cx="1888432" cy="1888432"/>
              </a:xfrm>
              <a:prstGeom prst="ellipse">
                <a:avLst/>
              </a:prstGeom>
              <a:solidFill>
                <a:srgbClr val="1D497D">
                  <a:alpha val="49019"/>
                </a:srgbClr>
              </a:solidFill>
              <a:ln cap="flat" cmpd="sng" w="38100">
                <a:solidFill>
                  <a:srgbClr val="EEECE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6"/>
              <p:cNvSpPr txBox="1"/>
              <p:nvPr/>
            </p:nvSpPr>
            <p:spPr>
              <a:xfrm>
                <a:off x="1294348" y="1658533"/>
                <a:ext cx="1434767" cy="10952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1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300"/>
                  <a:buFont typeface="Calibri"/>
                  <a:buNone/>
                </a:pPr>
                <a:r>
                  <a:rPr b="1" i="0" lang="en-GB" sz="20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Technology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455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Support people</a:t>
                </a:r>
                <a:endParaRPr/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455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 their roles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90000"/>
                  </a:lnSpc>
                  <a:spcBef>
                    <a:spcPts val="15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-GB" sz="14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Increase process effectiveness and efficiency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4" name="Google Shape;274;p6"/>
          <p:cNvGrpSpPr/>
          <p:nvPr/>
        </p:nvGrpSpPr>
        <p:grpSpPr>
          <a:xfrm>
            <a:off x="324728" y="1105787"/>
            <a:ext cx="524856" cy="4954772"/>
            <a:chOff x="335360" y="949839"/>
            <a:chExt cx="566259" cy="5345629"/>
          </a:xfrm>
        </p:grpSpPr>
        <p:pic>
          <p:nvPicPr>
            <p:cNvPr id="275" name="Google Shape;275;p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6" name="Google Shape;276;p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8" name="Google Shape;278;p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9" name="Google Shape;279;p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0" name="Google Shape;280;p6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1" name="Google Shape;281;p6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2" name="Google Shape;282;p6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3" name="Google Shape;283;p6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ac19573027_0_31"/>
          <p:cNvSpPr txBox="1"/>
          <p:nvPr>
            <p:ph idx="1" type="body"/>
          </p:nvPr>
        </p:nvSpPr>
        <p:spPr>
          <a:xfrm>
            <a:off x="1110343" y="1268763"/>
            <a:ext cx="10746300" cy="4854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Governance</a:t>
            </a:r>
            <a:endParaRPr/>
          </a:p>
          <a:p>
            <a:pPr indent="-377190" lvl="1" marL="914400" rtl="0" algn="l">
              <a:spcBef>
                <a:spcPts val="0"/>
              </a:spcBef>
              <a:spcAft>
                <a:spcPts val="0"/>
              </a:spcAft>
              <a:buSzPts val="2340"/>
              <a:buChar char="-"/>
            </a:pPr>
            <a:r>
              <a:rPr lang="en-GB"/>
              <a:t>Intellectual Property of SMS specifications (processes/procedures/policies)</a:t>
            </a:r>
            <a:endParaRPr/>
          </a:p>
          <a:p>
            <a:pPr indent="-364489" lvl="2" marL="1371600" rtl="0" algn="l">
              <a:spcBef>
                <a:spcPts val="0"/>
              </a:spcBef>
              <a:spcAft>
                <a:spcPts val="0"/>
              </a:spcAft>
              <a:buSzPts val="2140"/>
              <a:buChar char="▪"/>
            </a:pPr>
            <a:r>
              <a:rPr lang="en-GB" sz="2400"/>
              <a:t>IP co-owned by specific organizations/authors of EOSC-hub</a:t>
            </a:r>
            <a:endParaRPr sz="2400"/>
          </a:p>
          <a:p>
            <a:pPr indent="-381000" lvl="2" marL="1371600" rtl="0" algn="l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GB" sz="2400"/>
              <a:t>Access rights will ensure re-use and evolution in the context of follow-up projects</a:t>
            </a:r>
            <a:r>
              <a:rPr lang="en-GB"/>
              <a:t>. Default project license: Creative Commons Attribution 4.0 International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Sustainability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400">
                <a:solidFill>
                  <a:srgbClr val="000000"/>
                </a:solidFill>
              </a:rPr>
              <a:t>Follow-on projects,  EOSC AISBL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gac19573027_0_31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1" name="Google Shape;291;gac19573027_0_31"/>
          <p:cNvSpPr txBox="1"/>
          <p:nvPr>
            <p:ph type="title"/>
          </p:nvPr>
        </p:nvSpPr>
        <p:spPr>
          <a:xfrm>
            <a:off x="3220977" y="336557"/>
            <a:ext cx="8640900" cy="53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SMS</a:t>
            </a:r>
            <a:r>
              <a:rPr lang="en-GB"/>
              <a:t>: Governance and Sustainability Strategies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Google Shape;296;p50"/>
          <p:cNvGrpSpPr/>
          <p:nvPr/>
        </p:nvGrpSpPr>
        <p:grpSpPr>
          <a:xfrm>
            <a:off x="1477920" y="1230894"/>
            <a:ext cx="9968432" cy="4560049"/>
            <a:chOff x="1026034" y="1166441"/>
            <a:chExt cx="10707403" cy="4560049"/>
          </a:xfrm>
        </p:grpSpPr>
        <p:sp>
          <p:nvSpPr>
            <p:cNvPr id="297" name="Google Shape;297;p50"/>
            <p:cNvSpPr/>
            <p:nvPr/>
          </p:nvSpPr>
          <p:spPr>
            <a:xfrm>
              <a:off x="1026034" y="1166441"/>
              <a:ext cx="8620227" cy="999983"/>
            </a:xfrm>
            <a:prstGeom prst="rect">
              <a:avLst/>
            </a:prstGeom>
            <a:solidFill>
              <a:srgbClr val="8CB3E3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Enterprise</a:t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50"/>
            <p:cNvSpPr/>
            <p:nvPr/>
          </p:nvSpPr>
          <p:spPr>
            <a:xfrm>
              <a:off x="1026035" y="4553308"/>
              <a:ext cx="8620226" cy="1173182"/>
            </a:xfrm>
            <a:prstGeom prst="rect">
              <a:avLst/>
            </a:prstGeom>
            <a:solidFill>
              <a:srgbClr val="1C3046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Researchers and </a:t>
              </a:r>
              <a:b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research communities</a:t>
              </a:r>
              <a:endParaRPr b="1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p50"/>
            <p:cNvSpPr/>
            <p:nvPr/>
          </p:nvSpPr>
          <p:spPr>
            <a:xfrm>
              <a:off x="1048027" y="2299533"/>
              <a:ext cx="4397986" cy="2091062"/>
            </a:xfrm>
            <a:prstGeom prst="rect">
              <a:avLst/>
            </a:prstGeom>
            <a:solidFill>
              <a:srgbClr val="8CB3E3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EOSC-hub Operators</a:t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p50"/>
            <p:cNvSpPr/>
            <p:nvPr/>
          </p:nvSpPr>
          <p:spPr>
            <a:xfrm>
              <a:off x="5592420" y="2299533"/>
              <a:ext cx="4053841" cy="2091062"/>
            </a:xfrm>
            <a:prstGeom prst="rect">
              <a:avLst/>
            </a:prstGeom>
            <a:solidFill>
              <a:srgbClr val="8CB3E3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Service Providers</a:t>
              </a:r>
              <a:endParaRPr b="1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Google Shape;301;p50"/>
            <p:cNvSpPr/>
            <p:nvPr/>
          </p:nvSpPr>
          <p:spPr>
            <a:xfrm>
              <a:off x="9792668" y="1166441"/>
              <a:ext cx="1940769" cy="4560049"/>
            </a:xfrm>
            <a:prstGeom prst="rect">
              <a:avLst/>
            </a:prstGeom>
            <a:solidFill>
              <a:srgbClr val="8CB3E3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1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Educate, inform and support</a:t>
              </a:r>
              <a:endParaRPr b="1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2" name="Google Shape;302;p50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3" name="Google Shape;303;p50"/>
          <p:cNvSpPr txBox="1"/>
          <p:nvPr>
            <p:ph type="title"/>
          </p:nvPr>
        </p:nvSpPr>
        <p:spPr>
          <a:xfrm>
            <a:off x="3220977" y="284337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600"/>
              <a:buFont typeface="Calibri"/>
              <a:buNone/>
            </a:pPr>
            <a:r>
              <a:rPr lang="en-GB"/>
              <a:t>EOSC-hub contributions to the EOSC Exchange</a:t>
            </a:r>
            <a:endParaRPr/>
          </a:p>
        </p:txBody>
      </p:sp>
      <p:sp>
        <p:nvSpPr>
          <p:cNvPr id="304" name="Google Shape;304;p50"/>
          <p:cNvSpPr/>
          <p:nvPr/>
        </p:nvSpPr>
        <p:spPr>
          <a:xfrm>
            <a:off x="5376058" y="4728702"/>
            <a:ext cx="3157870" cy="964443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Services in the EOSC </a:t>
            </a:r>
            <a:br>
              <a:rPr b="1" i="0" lang="en-GB" sz="16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0" lang="en-GB" sz="16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Service Portfolio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5" name="Google Shape;305;p50"/>
          <p:cNvGrpSpPr/>
          <p:nvPr/>
        </p:nvGrpSpPr>
        <p:grpSpPr>
          <a:xfrm>
            <a:off x="335360" y="1082033"/>
            <a:ext cx="544267" cy="5138018"/>
            <a:chOff x="335360" y="949839"/>
            <a:chExt cx="566259" cy="5345629"/>
          </a:xfrm>
        </p:grpSpPr>
        <p:pic>
          <p:nvPicPr>
            <p:cNvPr id="306" name="Google Shape;306;p5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7" name="Google Shape;307;p5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8" name="Google Shape;308;p5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9" name="Google Shape;309;p5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0" name="Google Shape;310;p5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1" name="Google Shape;311;p50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2" name="Google Shape;312;p50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3" name="Google Shape;313;p50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4" name="Google Shape;314;p50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15" name="Google Shape;315;p5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489583" y="4811806"/>
            <a:ext cx="811505" cy="811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6"/>
          <p:cNvSpPr txBox="1"/>
          <p:nvPr>
            <p:ph idx="1" type="body"/>
          </p:nvPr>
        </p:nvSpPr>
        <p:spPr>
          <a:xfrm>
            <a:off x="2009553" y="1445682"/>
            <a:ext cx="8549913" cy="4855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655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700"/>
              <a:buFont typeface="Calibri"/>
              <a:buChar char="•"/>
            </a:pPr>
            <a:r>
              <a:rPr lang="en-GB" sz="2295"/>
              <a:t>These services and solutions are “onboarded” to EOSC Portal and Marketplace and also often integrated with each other ⇒ </a:t>
            </a:r>
            <a:r>
              <a:rPr lang="en-GB" sz="2295"/>
              <a:t>Contribution</a:t>
            </a:r>
            <a:r>
              <a:rPr lang="en-GB" sz="2295"/>
              <a:t> to the EOSC Exchange portfolio</a:t>
            </a:r>
            <a:endParaRPr sz="2125"/>
          </a:p>
          <a:p>
            <a:pPr indent="-279400" lvl="1" marL="74295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240"/>
              <a:buChar char="-"/>
            </a:pPr>
            <a:r>
              <a:rPr lang="en-GB" sz="2125"/>
              <a:t>Research outputs including services have different application areas and sustainability models.</a:t>
            </a:r>
            <a:endParaRPr sz="2125"/>
          </a:p>
          <a:p>
            <a:pPr indent="-279400" lvl="1" marL="74295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240"/>
              <a:buChar char="-"/>
            </a:pPr>
            <a:r>
              <a:rPr lang="en-GB" sz="2125"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They speed up the research process and enable cross-disciplinary collaboration and reuse of tools and results. </a:t>
            </a:r>
            <a:endParaRPr sz="2125"/>
          </a:p>
          <a:p>
            <a:pPr indent="-279400" lvl="1" marL="74295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240"/>
              <a:buChar char="-"/>
            </a:pPr>
            <a:r>
              <a:rPr lang="en-GB" sz="2125"/>
              <a:t>EOSC Service Portfolio will support them by making the discovery of </a:t>
            </a:r>
            <a:br>
              <a:rPr lang="en-GB" sz="2125"/>
            </a:br>
            <a:r>
              <a:rPr lang="en-GB" sz="2125"/>
              <a:t>the services easier and reducing the effort needed to adopt them. </a:t>
            </a:r>
            <a:endParaRPr sz="2125"/>
          </a:p>
          <a:p>
            <a:pPr indent="0" lvl="0" marL="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None/>
            </a:pPr>
            <a:r>
              <a:t/>
            </a:r>
            <a:endParaRPr sz="2125"/>
          </a:p>
          <a:p>
            <a:pPr indent="0" lvl="0" marL="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None/>
            </a:pPr>
            <a:r>
              <a:t/>
            </a:r>
            <a:endParaRPr sz="2125"/>
          </a:p>
          <a:p>
            <a:pPr indent="0" lvl="0" marL="0" rtl="0" algn="l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None/>
            </a:pPr>
            <a:r>
              <a:rPr lang="en-GB" sz="2125"/>
              <a:t>More information: </a:t>
            </a:r>
            <a:r>
              <a:rPr lang="en-GB" sz="2125" u="sng">
                <a:solidFill>
                  <a:schemeClr val="hlink"/>
                </a:solidFill>
                <a:hlinkClick r:id="rId3"/>
              </a:rPr>
              <a:t>https://www.eosc-hub.eu/eosc-hub-key-exploitable-results#KER5</a:t>
            </a:r>
            <a:r>
              <a:rPr lang="en-GB" sz="2125"/>
              <a:t> </a:t>
            </a:r>
            <a:endParaRPr sz="2125"/>
          </a:p>
        </p:txBody>
      </p:sp>
      <p:sp>
        <p:nvSpPr>
          <p:cNvPr id="321" name="Google Shape;321;p16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05/05/2020</a:t>
            </a:r>
            <a:endParaRPr/>
          </a:p>
        </p:txBody>
      </p:sp>
      <p:sp>
        <p:nvSpPr>
          <p:cNvPr id="322" name="Google Shape;322;p16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23" name="Google Shape;323;p16"/>
          <p:cNvSpPr txBox="1"/>
          <p:nvPr>
            <p:ph type="title"/>
          </p:nvPr>
        </p:nvSpPr>
        <p:spPr>
          <a:xfrm>
            <a:off x="3220977" y="336557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240"/>
              <a:buFont typeface="Calibri"/>
              <a:buNone/>
            </a:pPr>
            <a:r>
              <a:rPr lang="en-GB"/>
              <a:t>Value proposition </a:t>
            </a:r>
            <a:endParaRPr/>
          </a:p>
        </p:txBody>
      </p:sp>
      <p:grpSp>
        <p:nvGrpSpPr>
          <p:cNvPr id="324" name="Google Shape;324;p16"/>
          <p:cNvGrpSpPr/>
          <p:nvPr/>
        </p:nvGrpSpPr>
        <p:grpSpPr>
          <a:xfrm>
            <a:off x="335360" y="1082033"/>
            <a:ext cx="544267" cy="5138018"/>
            <a:chOff x="335360" y="949839"/>
            <a:chExt cx="566259" cy="5345629"/>
          </a:xfrm>
        </p:grpSpPr>
        <p:pic>
          <p:nvPicPr>
            <p:cNvPr id="325" name="Google Shape;325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6" name="Google Shape;326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7" name="Google Shape;327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8" name="Google Shape;328;p1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9" name="Google Shape;329;p16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0" name="Google Shape;330;p16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1" name="Google Shape;331;p16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2" name="Google Shape;332;p16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3" name="Google Shape;333;p16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7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05/05/2020</a:t>
            </a:r>
            <a:endParaRPr/>
          </a:p>
        </p:txBody>
      </p:sp>
      <p:sp>
        <p:nvSpPr>
          <p:cNvPr id="339" name="Google Shape;339;p17"/>
          <p:cNvSpPr txBox="1"/>
          <p:nvPr>
            <p:ph idx="12" type="sldNum"/>
          </p:nvPr>
        </p:nvSpPr>
        <p:spPr>
          <a:xfrm>
            <a:off x="7959768" y="6524758"/>
            <a:ext cx="4703306" cy="2777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0" name="Google Shape;340;p17"/>
          <p:cNvSpPr txBox="1"/>
          <p:nvPr/>
        </p:nvSpPr>
        <p:spPr>
          <a:xfrm>
            <a:off x="3220977" y="284337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240"/>
              <a:buFont typeface="Calibri"/>
              <a:buNone/>
            </a:pPr>
            <a:r>
              <a:rPr b="1" lang="en-GB" sz="2300">
                <a:solidFill>
                  <a:srgbClr val="1D2F45"/>
                </a:solidFill>
                <a:latin typeface="Calibri"/>
                <a:ea typeface="Calibri"/>
                <a:cs typeface="Calibri"/>
                <a:sym typeface="Calibri"/>
              </a:rPr>
              <a:t>EOSC Exchange: Horizontal services </a:t>
            </a:r>
            <a:endParaRPr b="1" i="0" sz="2300" u="none" cap="none" strike="noStrike">
              <a:solidFill>
                <a:srgbClr val="1D2F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17"/>
          <p:cNvSpPr/>
          <p:nvPr/>
        </p:nvSpPr>
        <p:spPr>
          <a:xfrm>
            <a:off x="8160051" y="1407642"/>
            <a:ext cx="2985299" cy="2163812"/>
          </a:xfrm>
          <a:prstGeom prst="roundRect">
            <a:avLst>
              <a:gd fmla="val 16667" name="adj"/>
            </a:avLst>
          </a:prstGeom>
          <a:solidFill>
            <a:srgbClr val="1C3046"/>
          </a:solidFill>
          <a:ln cap="flat" cmpd="sng" w="9525">
            <a:solidFill>
              <a:srgbClr val="171E6D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6862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PROCESSING AND ORCHESTRATION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Provide orchestration services to provision &amp; configure virtual infrastructures across multiple cloud sites, and support deployment onto EOSC compute resources as well as commercial providers (AWS, Azure...)</a:t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17"/>
          <p:cNvSpPr/>
          <p:nvPr/>
        </p:nvSpPr>
        <p:spPr>
          <a:xfrm>
            <a:off x="1891177" y="3845518"/>
            <a:ext cx="2901948" cy="2006561"/>
          </a:xfrm>
          <a:prstGeom prst="roundRect">
            <a:avLst>
              <a:gd fmla="val 16667" name="adj"/>
            </a:avLst>
          </a:prstGeom>
          <a:solidFill>
            <a:srgbClr val="1C3046"/>
          </a:solidFill>
          <a:ln cap="flat" cmpd="sng" w="9525">
            <a:solidFill>
              <a:srgbClr val="171E6D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6862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 AND METADATA MANAGEMENT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FAIR data resources with seamless access from EOSC-hub computational resources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17"/>
          <p:cNvSpPr/>
          <p:nvPr/>
        </p:nvSpPr>
        <p:spPr>
          <a:xfrm>
            <a:off x="5033109" y="3845519"/>
            <a:ext cx="2901948" cy="2006562"/>
          </a:xfrm>
          <a:prstGeom prst="roundRect">
            <a:avLst>
              <a:gd fmla="val 16667" name="adj"/>
            </a:avLst>
          </a:prstGeom>
          <a:solidFill>
            <a:srgbClr val="1C3046"/>
          </a:solidFill>
          <a:ln cap="flat" cmpd="sng" w="9525">
            <a:solidFill>
              <a:srgbClr val="171E6D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6862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 </a:t>
            </a:r>
            <a:br>
              <a:rPr b="1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PRESERVATION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Provide a Certified Trusted Digital Repository.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Fully integrated with EOSC FAIR data service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17"/>
          <p:cNvSpPr/>
          <p:nvPr/>
        </p:nvSpPr>
        <p:spPr>
          <a:xfrm>
            <a:off x="5025614" y="1424769"/>
            <a:ext cx="2985296" cy="2163812"/>
          </a:xfrm>
          <a:prstGeom prst="roundRect">
            <a:avLst>
              <a:gd fmla="val 16667" name="adj"/>
            </a:avLst>
          </a:prstGeom>
          <a:solidFill>
            <a:srgbClr val="1C3046"/>
          </a:solidFill>
          <a:ln cap="flat" cmpd="sng" w="9525">
            <a:solidFill>
              <a:srgbClr val="171E6D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6862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FEDERATED COMPUTE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Provide a multi purpose, federated compute environment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Cloud Compute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Container compute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High Throughput Compute </a:t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17"/>
          <p:cNvSpPr/>
          <p:nvPr/>
        </p:nvSpPr>
        <p:spPr>
          <a:xfrm>
            <a:off x="8175041" y="3845519"/>
            <a:ext cx="2901948" cy="2006562"/>
          </a:xfrm>
          <a:prstGeom prst="roundRect">
            <a:avLst>
              <a:gd fmla="val 16667" name="adj"/>
            </a:avLst>
          </a:prstGeom>
          <a:solidFill>
            <a:srgbClr val="1C3046"/>
          </a:solidFill>
          <a:ln cap="flat" cmpd="sng" w="9525">
            <a:solidFill>
              <a:srgbClr val="171E6D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6862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SENSITIVE DATA SERVICES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Off the shelf sensitive data services.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EOSC Integration: Exposing sensitive data services via EOSC FAIR data services.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52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17"/>
          <p:cNvSpPr/>
          <p:nvPr/>
        </p:nvSpPr>
        <p:spPr>
          <a:xfrm>
            <a:off x="1891177" y="1424769"/>
            <a:ext cx="2985296" cy="2163812"/>
          </a:xfrm>
          <a:prstGeom prst="roundRect">
            <a:avLst>
              <a:gd fmla="val 16667" name="adj"/>
            </a:avLst>
          </a:prstGeom>
          <a:solidFill>
            <a:srgbClr val="1C3046"/>
          </a:solidFill>
          <a:ln cap="flat" cmpd="sng" w="9525">
            <a:solidFill>
              <a:srgbClr val="171E6D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6862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 DISCOVERY AND ACCESS</a:t>
            </a:r>
            <a:br>
              <a:rPr b="1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Providing a common data discovery and access layer for EOSC</a:t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Off-the-shelf services to support FAIR data</a:t>
            </a:r>
            <a:endParaRPr b="1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47" name="Google Shape;347;p17"/>
          <p:cNvGrpSpPr/>
          <p:nvPr/>
        </p:nvGrpSpPr>
        <p:grpSpPr>
          <a:xfrm>
            <a:off x="335360" y="1082033"/>
            <a:ext cx="544267" cy="5138018"/>
            <a:chOff x="335360" y="949839"/>
            <a:chExt cx="566259" cy="5345629"/>
          </a:xfrm>
        </p:grpSpPr>
        <p:pic>
          <p:nvPicPr>
            <p:cNvPr id="348" name="Google Shape;348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9" name="Google Shape;349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0" name="Google Shape;350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1" name="Google Shape;351;p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2" name="Google Shape;352;p1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3" name="Google Shape;353;p17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4" name="Google Shape;354;p17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5" name="Google Shape;355;p17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6" name="Google Shape;356;p17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7" name="Google Shape;357;p17"/>
          <p:cNvSpPr txBox="1"/>
          <p:nvPr/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b="0" i="0" lang="en-GB" sz="1300" u="none" cap="none" strike="noStrike">
                <a:solidFill>
                  <a:srgbClr val="3C3C3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b="0" i="0" sz="1300" u="none" cap="none" strike="noStrike">
              <a:solidFill>
                <a:srgbClr val="3C3C3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ac19573027_0_75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4" name="Google Shape;364;gac19573027_0_75"/>
          <p:cNvSpPr txBox="1"/>
          <p:nvPr>
            <p:ph type="title"/>
          </p:nvPr>
        </p:nvSpPr>
        <p:spPr>
          <a:xfrm>
            <a:off x="3220977" y="336557"/>
            <a:ext cx="8640900" cy="53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240"/>
              <a:buFont typeface="Calibri"/>
              <a:buNone/>
            </a:pPr>
            <a:r>
              <a:rPr lang="en-GB"/>
              <a:t>EOSC Exchange: Thematic services </a:t>
            </a:r>
            <a:endParaRPr/>
          </a:p>
        </p:txBody>
      </p:sp>
      <p:pic>
        <p:nvPicPr>
          <p:cNvPr id="365" name="Google Shape;365;gac19573027_0_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9625" y="964275"/>
            <a:ext cx="5219614" cy="541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gac19573027_0_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675" y="1199582"/>
            <a:ext cx="1628775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ac19573027_0_58"/>
          <p:cNvSpPr txBox="1"/>
          <p:nvPr>
            <p:ph idx="1" type="body"/>
          </p:nvPr>
        </p:nvSpPr>
        <p:spPr>
          <a:xfrm>
            <a:off x="1110343" y="1268763"/>
            <a:ext cx="10746300" cy="4854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Sustainability/Technical integration </a:t>
            </a:r>
            <a:endParaRPr/>
          </a:p>
          <a:p>
            <a:pPr indent="-364490" lvl="1" marL="914400" rtl="0" algn="l">
              <a:spcBef>
                <a:spcPts val="0"/>
              </a:spcBef>
              <a:spcAft>
                <a:spcPts val="0"/>
              </a:spcAft>
              <a:buSzPts val="2140"/>
              <a:buChar char="-"/>
            </a:pPr>
            <a:r>
              <a:rPr lang="en-GB" sz="2400"/>
              <a:t>Currently: </a:t>
            </a:r>
            <a:r>
              <a:rPr lang="en-GB" sz="2400"/>
              <a:t>Incremental improvement to existing software code for integration and interoperability merged back in the related software package </a:t>
            </a:r>
            <a:endParaRPr sz="2400"/>
          </a:p>
          <a:p>
            <a:pPr indent="-364490" lvl="1" marL="914400" rtl="0" algn="l">
              <a:spcBef>
                <a:spcPts val="0"/>
              </a:spcBef>
              <a:spcAft>
                <a:spcPts val="0"/>
              </a:spcAft>
              <a:buSzPts val="2140"/>
              <a:buChar char="-"/>
            </a:pPr>
            <a:r>
              <a:rPr lang="en-GB" sz="2400"/>
              <a:t>After EOSC-hub: b</a:t>
            </a:r>
            <a:r>
              <a:rPr lang="en-GB" sz="2400"/>
              <a:t>ilateral agreements between the provider of the thematic service provider and the providers of horizontal services/solutions</a:t>
            </a:r>
            <a:endParaRPr sz="2400"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406400" lvl="0" marL="457200" rtl="0" algn="l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Governance/A</a:t>
            </a:r>
            <a:r>
              <a:rPr lang="en-GB"/>
              <a:t>ccess policies</a:t>
            </a:r>
            <a:endParaRPr/>
          </a:p>
          <a:p>
            <a:pPr indent="-364490" lvl="1" marL="914400" rtl="0" algn="l">
              <a:spcBef>
                <a:spcPts val="0"/>
              </a:spcBef>
              <a:spcAft>
                <a:spcPts val="0"/>
              </a:spcAft>
              <a:buSzPts val="2140"/>
              <a:buChar char="-"/>
            </a:pPr>
            <a:r>
              <a:rPr lang="en-GB" sz="2400"/>
              <a:t>EOSC-hub: transnational access with EC funded support</a:t>
            </a:r>
            <a:endParaRPr sz="2400"/>
          </a:p>
          <a:p>
            <a:pPr indent="-364490" lvl="1" marL="914400" rtl="0" algn="l">
              <a:spcBef>
                <a:spcPts val="0"/>
              </a:spcBef>
              <a:spcAft>
                <a:spcPts val="0"/>
              </a:spcAft>
              <a:buSzPts val="2140"/>
              <a:buChar char="-"/>
            </a:pPr>
            <a:r>
              <a:rPr lang="en-GB" sz="2400"/>
              <a:t>After EOSC-hub: to be defined by each thematic service provider according to their specific business model</a:t>
            </a:r>
            <a:endParaRPr sz="2400"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373" name="Google Shape;373;gac19573027_0_58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74" name="Google Shape;374;gac19573027_0_58"/>
          <p:cNvSpPr txBox="1"/>
          <p:nvPr>
            <p:ph type="title"/>
          </p:nvPr>
        </p:nvSpPr>
        <p:spPr>
          <a:xfrm>
            <a:off x="3220977" y="336557"/>
            <a:ext cx="8640900" cy="53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Governance and sustainability of </a:t>
            </a:r>
            <a:br>
              <a:rPr lang="en-GB"/>
            </a:br>
            <a:r>
              <a:rPr lang="en-GB"/>
              <a:t>thematic services of the EOSC Exchange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ac19573027_0_82"/>
          <p:cNvSpPr txBox="1"/>
          <p:nvPr>
            <p:ph idx="1" type="body"/>
          </p:nvPr>
        </p:nvSpPr>
        <p:spPr>
          <a:xfrm>
            <a:off x="1110343" y="1268763"/>
            <a:ext cx="10746300" cy="4854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Different paths for governance and sustainability depending on the result and its role in the EOSC implementation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Proper licensing of project </a:t>
            </a:r>
            <a:r>
              <a:rPr lang="en-GB"/>
              <a:t>foreground</a:t>
            </a:r>
            <a:r>
              <a:rPr lang="en-GB"/>
              <a:t> is key for exploitation in EOSC beyond the project lifetime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Intellectual property ownership important for proper attribution of results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EOSC-Hub choice wrt branding</a:t>
            </a:r>
            <a:endParaRPr/>
          </a:p>
          <a:p>
            <a:pPr indent="-377190" lvl="1" marL="914400" rtl="0" algn="l">
              <a:spcBef>
                <a:spcPts val="0"/>
              </a:spcBef>
              <a:spcAft>
                <a:spcPts val="0"/>
              </a:spcAft>
              <a:buSzPts val="2340"/>
              <a:buChar char="-"/>
            </a:pPr>
            <a:r>
              <a:rPr lang="en-GB"/>
              <a:t>EOSC brand for candidate EOSC Core components</a:t>
            </a:r>
            <a:endParaRPr/>
          </a:p>
          <a:p>
            <a:pPr indent="-377190" lvl="1" marL="914400" rtl="0" algn="l">
              <a:spcBef>
                <a:spcPts val="0"/>
              </a:spcBef>
              <a:spcAft>
                <a:spcPts val="0"/>
              </a:spcAft>
              <a:buSzPts val="2340"/>
              <a:buChar char="-"/>
            </a:pPr>
            <a:r>
              <a:rPr lang="en-GB"/>
              <a:t>For other results the owners retain their brand</a:t>
            </a:r>
            <a:endParaRPr/>
          </a:p>
        </p:txBody>
      </p:sp>
      <p:sp>
        <p:nvSpPr>
          <p:cNvPr id="381" name="Google Shape;381;gac19573027_0_82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2" name="Google Shape;382;gac19573027_0_82"/>
          <p:cNvSpPr txBox="1"/>
          <p:nvPr>
            <p:ph type="title"/>
          </p:nvPr>
        </p:nvSpPr>
        <p:spPr>
          <a:xfrm>
            <a:off x="3220977" y="336557"/>
            <a:ext cx="8640900" cy="53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8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05/05/2020</a:t>
            </a:r>
            <a:endParaRPr/>
          </a:p>
        </p:txBody>
      </p:sp>
      <p:sp>
        <p:nvSpPr>
          <p:cNvPr id="392" name="Google Shape;392;p8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93" name="Google Shape;393;p8"/>
          <p:cNvSpPr txBox="1"/>
          <p:nvPr>
            <p:ph type="title"/>
          </p:nvPr>
        </p:nvSpPr>
        <p:spPr>
          <a:xfrm>
            <a:off x="3220977" y="294970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240"/>
              <a:buFont typeface="Calibri"/>
              <a:buNone/>
            </a:pPr>
            <a:r>
              <a:rPr lang="en-GB"/>
              <a:t>EOSC SMS scope</a:t>
            </a:r>
            <a:endParaRPr/>
          </a:p>
        </p:txBody>
      </p:sp>
      <p:sp>
        <p:nvSpPr>
          <p:cNvPr id="394" name="Google Shape;394;p8"/>
          <p:cNvSpPr txBox="1"/>
          <p:nvPr/>
        </p:nvSpPr>
        <p:spPr>
          <a:xfrm>
            <a:off x="5192179" y="1105787"/>
            <a:ext cx="6647935" cy="9600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2400"/>
              <a:buFont typeface="Calibri"/>
              <a:buNone/>
            </a:pPr>
            <a:r>
              <a:rPr b="0" i="0" lang="en-GB" sz="21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SMS aims to</a:t>
            </a:r>
            <a:r>
              <a:rPr b="1" i="0" lang="en-GB" sz="21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GB" sz="2100" u="none" cap="none" strike="noStrike">
                <a:solidFill>
                  <a:srgbClr val="75A4D8"/>
                </a:solidFill>
                <a:latin typeface="Calibri"/>
                <a:ea typeface="Calibri"/>
                <a:cs typeface="Calibri"/>
                <a:sym typeface="Calibri"/>
              </a:rPr>
              <a:t>structure, plan, implement, monitor and continually improve all service management processes </a:t>
            </a:r>
            <a:r>
              <a:rPr b="0" i="0" lang="en-GB" sz="21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that support the services </a:t>
            </a:r>
            <a:r>
              <a:rPr b="1" i="0" lang="en-GB" sz="2100" u="none" cap="none" strike="noStrike">
                <a:solidFill>
                  <a:srgbClr val="75A4D8"/>
                </a:solidFill>
                <a:latin typeface="Calibri"/>
                <a:ea typeface="Calibri"/>
                <a:cs typeface="Calibri"/>
                <a:sym typeface="Calibri"/>
              </a:rPr>
              <a:t>within the EOSC</a:t>
            </a:r>
            <a:r>
              <a:rPr b="1" i="0" lang="en-GB" sz="21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1" i="0" sz="21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2400"/>
              <a:buFont typeface="Calibri"/>
              <a:buNone/>
            </a:pPr>
            <a:r>
              <a:t/>
            </a:r>
            <a:endParaRPr b="0" i="0" sz="21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95" name="Google Shape;395;p8"/>
          <p:cNvGrpSpPr/>
          <p:nvPr/>
        </p:nvGrpSpPr>
        <p:grpSpPr>
          <a:xfrm>
            <a:off x="1532813" y="2183467"/>
            <a:ext cx="3294694" cy="3294694"/>
            <a:chOff x="2022429" y="2339261"/>
            <a:chExt cx="2666244" cy="2666244"/>
          </a:xfrm>
        </p:grpSpPr>
        <p:grpSp>
          <p:nvGrpSpPr>
            <p:cNvPr id="396" name="Google Shape;396;p8"/>
            <p:cNvGrpSpPr/>
            <p:nvPr/>
          </p:nvGrpSpPr>
          <p:grpSpPr>
            <a:xfrm>
              <a:off x="2022429" y="2339261"/>
              <a:ext cx="2666244" cy="2666244"/>
              <a:chOff x="51177" y="377"/>
              <a:chExt cx="2666244" cy="2666244"/>
            </a:xfrm>
          </p:grpSpPr>
          <p:sp>
            <p:nvSpPr>
              <p:cNvPr id="397" name="Google Shape;397;p8"/>
              <p:cNvSpPr/>
              <p:nvPr/>
            </p:nvSpPr>
            <p:spPr>
              <a:xfrm>
                <a:off x="1714211" y="59993"/>
                <a:ext cx="943595" cy="9435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p8"/>
              <p:cNvSpPr txBox="1"/>
              <p:nvPr/>
            </p:nvSpPr>
            <p:spPr>
              <a:xfrm>
                <a:off x="1755435" y="124908"/>
                <a:ext cx="943595" cy="9435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5550" lIns="35550" spcFirstLastPara="1" rIns="35550" wrap="square" tIns="3555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Calibri"/>
                  <a:buNone/>
                </a:pPr>
                <a:r>
                  <a:rPr b="0" i="0" lang="en-GB" sz="2800" u="none" cap="none" strike="noStrike">
                    <a:solidFill>
                      <a:srgbClr val="1C304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Plan</a:t>
                </a:r>
                <a:endParaRPr b="0" i="0" sz="2800" u="none" cap="none" strike="noStrike">
                  <a:solidFill>
                    <a:srgbClr val="1C304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" name="Google Shape;399;p8"/>
              <p:cNvSpPr/>
              <p:nvPr/>
            </p:nvSpPr>
            <p:spPr>
              <a:xfrm>
                <a:off x="51177" y="377"/>
                <a:ext cx="2666244" cy="2666244"/>
              </a:xfrm>
              <a:custGeom>
                <a:rect b="b" l="l" r="r" t="t"/>
                <a:pathLst>
                  <a:path extrusionOk="0" h="120000" w="120000">
                    <a:moveTo>
                      <a:pt x="112122" y="44147"/>
                    </a:moveTo>
                    <a:lnTo>
                      <a:pt x="112122" y="44147"/>
                    </a:lnTo>
                    <a:cubicBezTo>
                      <a:pt x="114593" y="52272"/>
                      <a:pt x="115131" y="60861"/>
                      <a:pt x="113692" y="69230"/>
                    </a:cubicBezTo>
                    <a:lnTo>
                      <a:pt x="118940" y="70827"/>
                    </a:lnTo>
                    <a:lnTo>
                      <a:pt x="108161" y="74648"/>
                    </a:lnTo>
                    <a:lnTo>
                      <a:pt x="100453" y="65204"/>
                    </a:lnTo>
                    <a:lnTo>
                      <a:pt x="105695" y="66798"/>
                    </a:lnTo>
                    <a:lnTo>
                      <a:pt x="105695" y="66798"/>
                    </a:lnTo>
                    <a:cubicBezTo>
                      <a:pt x="106703" y="60024"/>
                      <a:pt x="106192" y="53110"/>
                      <a:pt x="104199" y="46557"/>
                    </a:cubicBezTo>
                    <a:close/>
                  </a:path>
                </a:pathLst>
              </a:custGeom>
              <a:solidFill>
                <a:srgbClr val="F39602"/>
              </a:solidFill>
              <a:ln cap="flat" cmpd="sng" w="25400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0" name="Google Shape;400;p8"/>
              <p:cNvSpPr/>
              <p:nvPr/>
            </p:nvSpPr>
            <p:spPr>
              <a:xfrm>
                <a:off x="1714211" y="1663411"/>
                <a:ext cx="943595" cy="9435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p8"/>
              <p:cNvSpPr txBox="1"/>
              <p:nvPr/>
            </p:nvSpPr>
            <p:spPr>
              <a:xfrm>
                <a:off x="1744018" y="1631483"/>
                <a:ext cx="943595" cy="9435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5550" lIns="35550" spcFirstLastPara="1" rIns="35550" wrap="square" tIns="3555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Calibri"/>
                  <a:buNone/>
                </a:pPr>
                <a:r>
                  <a:rPr b="0" i="0" lang="en-GB" sz="2800" u="none" cap="none" strike="noStrike">
                    <a:solidFill>
                      <a:srgbClr val="1C304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Do</a:t>
                </a:r>
                <a:endParaRPr b="0" i="0" sz="2800" u="none" cap="none" strike="noStrike">
                  <a:solidFill>
                    <a:srgbClr val="1C304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" name="Google Shape;402;p8"/>
              <p:cNvSpPr/>
              <p:nvPr/>
            </p:nvSpPr>
            <p:spPr>
              <a:xfrm>
                <a:off x="51177" y="377"/>
                <a:ext cx="2666244" cy="2666244"/>
              </a:xfrm>
              <a:custGeom>
                <a:rect b="b" l="l" r="r" t="t"/>
                <a:pathLst>
                  <a:path extrusionOk="0" h="120000" w="120000">
                    <a:moveTo>
                      <a:pt x="75853" y="112122"/>
                    </a:moveTo>
                    <a:cubicBezTo>
                      <a:pt x="67728" y="114593"/>
                      <a:pt x="59139" y="115131"/>
                      <a:pt x="50770" y="113692"/>
                    </a:cubicBezTo>
                    <a:lnTo>
                      <a:pt x="49173" y="118940"/>
                    </a:lnTo>
                    <a:lnTo>
                      <a:pt x="45352" y="108161"/>
                    </a:lnTo>
                    <a:lnTo>
                      <a:pt x="54796" y="100453"/>
                    </a:lnTo>
                    <a:lnTo>
                      <a:pt x="53202" y="105695"/>
                    </a:lnTo>
                    <a:lnTo>
                      <a:pt x="53202" y="105695"/>
                    </a:lnTo>
                    <a:cubicBezTo>
                      <a:pt x="59976" y="106703"/>
                      <a:pt x="66890" y="106192"/>
                      <a:pt x="73443" y="104199"/>
                    </a:cubicBezTo>
                    <a:close/>
                  </a:path>
                </a:pathLst>
              </a:custGeom>
              <a:solidFill>
                <a:srgbClr val="F6A303"/>
              </a:solidFill>
              <a:ln cap="flat" cmpd="sng" w="25400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3" name="Google Shape;403;p8"/>
              <p:cNvSpPr/>
              <p:nvPr/>
            </p:nvSpPr>
            <p:spPr>
              <a:xfrm>
                <a:off x="110793" y="1663411"/>
                <a:ext cx="943595" cy="9435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4" name="Google Shape;404;p8"/>
              <p:cNvSpPr txBox="1"/>
              <p:nvPr/>
            </p:nvSpPr>
            <p:spPr>
              <a:xfrm>
                <a:off x="101181" y="1619685"/>
                <a:ext cx="943595" cy="9435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5550" lIns="35550" spcFirstLastPara="1" rIns="35550" wrap="square" tIns="3555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Calibri"/>
                  <a:buNone/>
                </a:pPr>
                <a:r>
                  <a:rPr b="0" i="0" lang="en-GB" sz="2800" u="none" cap="none" strike="noStrike">
                    <a:solidFill>
                      <a:srgbClr val="1C304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Check</a:t>
                </a:r>
                <a:endParaRPr b="0" i="0" sz="2800" u="none" cap="none" strike="noStrike">
                  <a:solidFill>
                    <a:srgbClr val="1C304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5" name="Google Shape;405;p8"/>
              <p:cNvSpPr/>
              <p:nvPr/>
            </p:nvSpPr>
            <p:spPr>
              <a:xfrm>
                <a:off x="51177" y="377"/>
                <a:ext cx="2666244" cy="2666244"/>
              </a:xfrm>
              <a:custGeom>
                <a:rect b="b" l="l" r="r" t="t"/>
                <a:pathLst>
                  <a:path extrusionOk="0" h="120000" w="120000">
                    <a:moveTo>
                      <a:pt x="7878" y="75853"/>
                    </a:moveTo>
                    <a:lnTo>
                      <a:pt x="7878" y="75853"/>
                    </a:lnTo>
                    <a:cubicBezTo>
                      <a:pt x="5407" y="67728"/>
                      <a:pt x="4869" y="59139"/>
                      <a:pt x="6308" y="50770"/>
                    </a:cubicBezTo>
                    <a:lnTo>
                      <a:pt x="1060" y="49173"/>
                    </a:lnTo>
                    <a:lnTo>
                      <a:pt x="11839" y="45352"/>
                    </a:lnTo>
                    <a:lnTo>
                      <a:pt x="19547" y="54796"/>
                    </a:lnTo>
                    <a:lnTo>
                      <a:pt x="14305" y="53202"/>
                    </a:lnTo>
                    <a:lnTo>
                      <a:pt x="14305" y="53202"/>
                    </a:lnTo>
                    <a:cubicBezTo>
                      <a:pt x="13297" y="59976"/>
                      <a:pt x="13808" y="66890"/>
                      <a:pt x="15801" y="73443"/>
                    </a:cubicBezTo>
                    <a:close/>
                  </a:path>
                </a:pathLst>
              </a:custGeom>
              <a:solidFill>
                <a:srgbClr val="FAB103"/>
              </a:solidFill>
              <a:ln cap="flat" cmpd="sng" w="25400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6" name="Google Shape;406;p8"/>
              <p:cNvSpPr/>
              <p:nvPr/>
            </p:nvSpPr>
            <p:spPr>
              <a:xfrm>
                <a:off x="110793" y="59993"/>
                <a:ext cx="943595" cy="9435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7" name="Google Shape;407;p8"/>
              <p:cNvSpPr txBox="1"/>
              <p:nvPr/>
            </p:nvSpPr>
            <p:spPr>
              <a:xfrm>
                <a:off x="110793" y="124909"/>
                <a:ext cx="943595" cy="9435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5550" lIns="35550" spcFirstLastPara="1" rIns="35550" wrap="square" tIns="3555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Calibri"/>
                  <a:buNone/>
                </a:pPr>
                <a:r>
                  <a:rPr b="0" i="0" lang="en-GB" sz="2800" u="none" cap="none" strike="noStrike">
                    <a:solidFill>
                      <a:srgbClr val="1C3046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Act</a:t>
                </a:r>
                <a:endParaRPr b="0" i="0" sz="2800" u="none" cap="none" strike="noStrike">
                  <a:solidFill>
                    <a:srgbClr val="1C3046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8" name="Google Shape;408;p8"/>
              <p:cNvSpPr/>
              <p:nvPr/>
            </p:nvSpPr>
            <p:spPr>
              <a:xfrm>
                <a:off x="51177" y="377"/>
                <a:ext cx="2666244" cy="2666244"/>
              </a:xfrm>
              <a:custGeom>
                <a:rect b="b" l="l" r="r" t="t"/>
                <a:pathLst>
                  <a:path extrusionOk="0" h="120000" w="120000">
                    <a:moveTo>
                      <a:pt x="44147" y="7878"/>
                    </a:moveTo>
                    <a:lnTo>
                      <a:pt x="44147" y="7878"/>
                    </a:lnTo>
                    <a:cubicBezTo>
                      <a:pt x="52272" y="5407"/>
                      <a:pt x="60861" y="4869"/>
                      <a:pt x="69230" y="6308"/>
                    </a:cubicBezTo>
                    <a:lnTo>
                      <a:pt x="70827" y="1060"/>
                    </a:lnTo>
                    <a:lnTo>
                      <a:pt x="74648" y="11839"/>
                    </a:lnTo>
                    <a:lnTo>
                      <a:pt x="65204" y="19547"/>
                    </a:lnTo>
                    <a:lnTo>
                      <a:pt x="66798" y="14305"/>
                    </a:lnTo>
                    <a:lnTo>
                      <a:pt x="66798" y="14305"/>
                    </a:lnTo>
                    <a:cubicBezTo>
                      <a:pt x="60024" y="13297"/>
                      <a:pt x="53110" y="13808"/>
                      <a:pt x="46557" y="15801"/>
                    </a:cubicBezTo>
                    <a:close/>
                  </a:path>
                </a:pathLst>
              </a:custGeom>
              <a:solidFill>
                <a:srgbClr val="FCBE05"/>
              </a:solidFill>
              <a:ln cap="flat" cmpd="sng" w="25400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09" name="Google Shape;409;p8"/>
            <p:cNvSpPr txBox="1"/>
            <p:nvPr/>
          </p:nvSpPr>
          <p:spPr>
            <a:xfrm>
              <a:off x="2583785" y="3359813"/>
              <a:ext cx="1543534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-GB" sz="2200" u="none" cap="none" strike="noStrike">
                  <a:solidFill>
                    <a:srgbClr val="75A4D8"/>
                  </a:solidFill>
                  <a:latin typeface="Calibri"/>
                  <a:ea typeface="Calibri"/>
                  <a:cs typeface="Calibri"/>
                  <a:sym typeface="Calibri"/>
                </a:rPr>
                <a:t>Continuous Improvement</a:t>
              </a:r>
              <a:endParaRPr b="0" i="0" sz="2200" u="none" cap="none" strike="noStrike">
                <a:solidFill>
                  <a:srgbClr val="75A4D8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0" name="Google Shape;410;p8"/>
          <p:cNvSpPr txBox="1"/>
          <p:nvPr/>
        </p:nvSpPr>
        <p:spPr>
          <a:xfrm>
            <a:off x="5129388" y="2395662"/>
            <a:ext cx="6551233" cy="3985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1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 The Hub service portfolio</a:t>
            </a:r>
            <a:r>
              <a:rPr b="1" i="0" lang="en-GB" sz="21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: internal services</a:t>
            </a:r>
            <a:endParaRPr b="0" i="0" sz="2100" u="none" cap="none" strike="noStrike">
              <a:solidFill>
                <a:srgbClr val="1C304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Services enabling EOSC (the Hub) and supporting EOSC SMS.</a:t>
            </a:r>
            <a:endParaRPr b="0" i="0" sz="16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■"/>
            </a:pPr>
            <a:r>
              <a:rPr b="0" i="0" lang="en-GB" sz="14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E.g. accounting, monitoring, helpdesk, AAI, order management tool</a:t>
            </a:r>
            <a:endParaRPr b="0" i="0" sz="14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1" i="0" lang="en-GB" sz="16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Scope</a:t>
            </a:r>
            <a:r>
              <a:rPr b="0" i="0" lang="en-GB" sz="16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: all service management processes, high expectations and close control. </a:t>
            </a:r>
            <a:endParaRPr b="0" i="0" sz="16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1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1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EOSC service portfolio: external services</a:t>
            </a:r>
            <a:endParaRPr b="0" i="0" sz="2100" u="none" cap="none" strike="noStrike">
              <a:solidFill>
                <a:srgbClr val="1C304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EOSC services promoted and delivered to the research communities, that can be found and ordered via EOSC portal.</a:t>
            </a:r>
            <a:endParaRPr b="0" i="0" sz="16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■"/>
            </a:pPr>
            <a:r>
              <a:rPr b="0" i="0" lang="en-GB" sz="14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E.g. storage, compute, processing, data management</a:t>
            </a:r>
            <a:endParaRPr b="0" i="0" sz="14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1" i="0" lang="en-GB" sz="16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Scope</a:t>
            </a:r>
            <a:r>
              <a:rPr b="0" i="0" lang="en-GB" sz="16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: Portfolio management (Rules of Participation), Service level management, Order management, Customer Relationship Management</a:t>
            </a:r>
            <a:endParaRPr b="0" i="0" sz="16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■"/>
            </a:pPr>
            <a:r>
              <a:rPr b="0" i="0" lang="en-GB" sz="14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Possible limited interaction with Incident management,</a:t>
            </a:r>
            <a:br>
              <a:rPr b="0" i="0" lang="en-GB" sz="14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14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change management etc. </a:t>
            </a:r>
            <a:endParaRPr b="0" i="0" sz="14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11" name="Google Shape;411;p8"/>
          <p:cNvGrpSpPr/>
          <p:nvPr/>
        </p:nvGrpSpPr>
        <p:grpSpPr>
          <a:xfrm>
            <a:off x="324728" y="1105787"/>
            <a:ext cx="524856" cy="4954772"/>
            <a:chOff x="335360" y="949839"/>
            <a:chExt cx="566259" cy="5345629"/>
          </a:xfrm>
        </p:grpSpPr>
        <p:pic>
          <p:nvPicPr>
            <p:cNvPr id="412" name="Google Shape;412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3" name="Google Shape;413;p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4" name="Google Shape;414;p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5" name="Google Shape;415;p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6" name="Google Shape;416;p8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7" name="Google Shape;417;p8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8" name="Google Shape;418;p8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9" name="Google Shape;419;p8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0" name="Google Shape;420;p8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9"/>
          <p:cNvSpPr txBox="1"/>
          <p:nvPr>
            <p:ph idx="1" type="body"/>
          </p:nvPr>
        </p:nvSpPr>
        <p:spPr>
          <a:xfrm>
            <a:off x="1110343" y="1268763"/>
            <a:ext cx="10746296" cy="4855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Overview of EOSC-hub KERs</a:t>
            </a:r>
            <a:endParaRPr/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Examples of sustainability and governance for selected KERs</a:t>
            </a:r>
            <a:endParaRPr/>
          </a:p>
          <a:p>
            <a:pPr indent="-37719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Char char="-"/>
            </a:pPr>
            <a:r>
              <a:rPr lang="en-GB"/>
              <a:t>EOSC Core</a:t>
            </a:r>
            <a:endParaRPr/>
          </a:p>
          <a:p>
            <a:pPr indent="-350519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Char char="▪"/>
            </a:pPr>
            <a:r>
              <a:rPr lang="en-GB"/>
              <a:t>EOSC Marketplace </a:t>
            </a:r>
            <a:endParaRPr/>
          </a:p>
          <a:p>
            <a:pPr indent="-350519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Char char="▪"/>
            </a:pPr>
            <a:r>
              <a:rPr lang="en-GB"/>
              <a:t>Service Management System</a:t>
            </a:r>
            <a:endParaRPr/>
          </a:p>
          <a:p>
            <a:pPr indent="-37719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Char char="-"/>
            </a:pPr>
            <a:r>
              <a:rPr lang="en-GB"/>
              <a:t>EOSC Exchange</a:t>
            </a:r>
            <a:endParaRPr/>
          </a:p>
          <a:p>
            <a:pPr indent="-350519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Char char="▪"/>
            </a:pPr>
            <a:r>
              <a:rPr lang="en-GB"/>
              <a:t>Horizontal services</a:t>
            </a:r>
            <a:endParaRPr/>
          </a:p>
          <a:p>
            <a:pPr indent="-350519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Char char="▪"/>
            </a:pPr>
            <a:r>
              <a:rPr lang="en-GB"/>
              <a:t>Thematic services</a:t>
            </a:r>
            <a:endParaRPr/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GB"/>
              <a:t>Conclusions</a:t>
            </a:r>
            <a:endParaRPr/>
          </a:p>
        </p:txBody>
      </p:sp>
      <p:sp>
        <p:nvSpPr>
          <p:cNvPr id="117" name="Google Shape;117;p9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8" name="Google Shape;118;p9"/>
          <p:cNvSpPr txBox="1"/>
          <p:nvPr>
            <p:ph type="title"/>
          </p:nvPr>
        </p:nvSpPr>
        <p:spPr>
          <a:xfrm>
            <a:off x="3220977" y="336557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/>
              <a:t>Outline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77ebb4a0b2_1_2"/>
          <p:cNvSpPr txBox="1"/>
          <p:nvPr>
            <p:ph idx="1" type="body"/>
          </p:nvPr>
        </p:nvSpPr>
        <p:spPr>
          <a:xfrm>
            <a:off x="1801458" y="1751310"/>
            <a:ext cx="9458420" cy="4554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900"/>
              <a:buChar char="●"/>
            </a:pPr>
            <a:r>
              <a:rPr b="1"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Robust and resilient service delivery </a:t>
            </a:r>
            <a:r>
              <a:rPr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within the hub to the EOSC federated infrastructure;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900"/>
              <a:buChar char="●"/>
            </a:pPr>
            <a:r>
              <a:rPr b="1"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Facilitate communication between customer and providers </a:t>
            </a:r>
            <a:r>
              <a:rPr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by introducing single point of contact (helpdesk, marketplace etc.);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900"/>
              <a:buChar char="●"/>
            </a:pPr>
            <a:r>
              <a:rPr b="1"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Shares service delivery best practices</a:t>
            </a:r>
            <a:r>
              <a:rPr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among providers;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900"/>
              <a:buChar char="●"/>
            </a:pPr>
            <a:r>
              <a:rPr b="1"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Aligns service management activities of all of the service providers</a:t>
            </a:r>
            <a:r>
              <a:rPr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</a:t>
            </a:r>
            <a:endParaRPr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900"/>
              <a:buChar char="●"/>
            </a:pPr>
            <a:r>
              <a:rPr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supporting different integration levels with the centralised services;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900"/>
              <a:buChar char="●"/>
            </a:pPr>
            <a:r>
              <a:rPr b="1"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Integrates services provided by the different providers into the common marketplace and monitoring frameworks</a:t>
            </a:r>
            <a:r>
              <a:rPr lang="en-GB" sz="18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in a way that provides value for EOSC.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/>
          </a:p>
        </p:txBody>
      </p:sp>
      <p:sp>
        <p:nvSpPr>
          <p:cNvPr id="427" name="Google Shape;427;g77ebb4a0b2_1_2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28" name="Google Shape;428;g77ebb4a0b2_1_2"/>
          <p:cNvSpPr txBox="1"/>
          <p:nvPr>
            <p:ph type="title"/>
          </p:nvPr>
        </p:nvSpPr>
        <p:spPr>
          <a:xfrm>
            <a:off x="3220977" y="336557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/>
              <a:t>EOSC SMS key benefits</a:t>
            </a:r>
            <a:endParaRPr/>
          </a:p>
        </p:txBody>
      </p:sp>
      <p:grpSp>
        <p:nvGrpSpPr>
          <p:cNvPr id="429" name="Google Shape;429;g77ebb4a0b2_1_2"/>
          <p:cNvGrpSpPr/>
          <p:nvPr/>
        </p:nvGrpSpPr>
        <p:grpSpPr>
          <a:xfrm>
            <a:off x="324728" y="1105787"/>
            <a:ext cx="524856" cy="4954772"/>
            <a:chOff x="335360" y="949839"/>
            <a:chExt cx="566259" cy="5345629"/>
          </a:xfrm>
        </p:grpSpPr>
        <p:pic>
          <p:nvPicPr>
            <p:cNvPr id="430" name="Google Shape;430;g77ebb4a0b2_1_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1" name="Google Shape;431;g77ebb4a0b2_1_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2" name="Google Shape;432;g77ebb4a0b2_1_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3" name="Google Shape;433;g77ebb4a0b2_1_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4" name="Google Shape;434;g77ebb4a0b2_1_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5" name="Google Shape;435;g77ebb4a0b2_1_2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6" name="Google Shape;436;g77ebb4a0b2_1_2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7" name="Google Shape;437;g77ebb4a0b2_1_2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8" name="Google Shape;438;g77ebb4a0b2_1_2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ac506c0635_0_11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5" name="Google Shape;125;gac506c0635_0_11"/>
          <p:cNvSpPr txBox="1"/>
          <p:nvPr>
            <p:ph type="title"/>
          </p:nvPr>
        </p:nvSpPr>
        <p:spPr>
          <a:xfrm>
            <a:off x="3220977" y="336557"/>
            <a:ext cx="8640900" cy="53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Mission</a:t>
            </a:r>
            <a:endParaRPr/>
          </a:p>
        </p:txBody>
      </p:sp>
      <p:sp>
        <p:nvSpPr>
          <p:cNvPr id="126" name="Google Shape;126;gac506c0635_0_11"/>
          <p:cNvSpPr txBox="1"/>
          <p:nvPr/>
        </p:nvSpPr>
        <p:spPr>
          <a:xfrm>
            <a:off x="352925" y="1467100"/>
            <a:ext cx="67680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EOSC-hub project </a:t>
            </a:r>
            <a:r>
              <a:rPr i="1" lang="en-GB" sz="2500">
                <a:solidFill>
                  <a:srgbClr val="B5892D"/>
                </a:solidFill>
                <a:latin typeface="Calibri"/>
                <a:ea typeface="Calibri"/>
                <a:cs typeface="Calibri"/>
                <a:sym typeface="Calibri"/>
              </a:rPr>
              <a:t>mobilises providers of pan-European relevance </a:t>
            </a:r>
            <a:r>
              <a:rPr i="1" lang="en-GB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offering</a:t>
            </a:r>
            <a:r>
              <a:rPr i="1" lang="en-GB" sz="2500">
                <a:solidFill>
                  <a:srgbClr val="B5892D"/>
                </a:solidFill>
                <a:latin typeface="Calibri"/>
                <a:ea typeface="Calibri"/>
                <a:cs typeface="Calibri"/>
                <a:sym typeface="Calibri"/>
              </a:rPr>
              <a:t> services, software and data for advanced data-driven research and innovation.</a:t>
            </a:r>
            <a:endParaRPr i="1" sz="2500">
              <a:solidFill>
                <a:srgbClr val="B589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500">
              <a:solidFill>
                <a:srgbClr val="B589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resources are offered via </a:t>
            </a:r>
            <a:r>
              <a:rPr i="1" lang="en-GB" sz="2500">
                <a:solidFill>
                  <a:srgbClr val="B5892D"/>
                </a:solidFill>
                <a:latin typeface="Calibri"/>
                <a:ea typeface="Calibri"/>
                <a:cs typeface="Calibri"/>
                <a:sym typeface="Calibri"/>
              </a:rPr>
              <a:t>the Hub – the integration and management system of the European Open Science Cloud</a:t>
            </a:r>
            <a:r>
              <a:rPr i="1" lang="en-GB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acting as</a:t>
            </a:r>
            <a:endParaRPr i="1"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2500">
                <a:solidFill>
                  <a:srgbClr val="B5892D"/>
                </a:solidFill>
                <a:latin typeface="Calibri"/>
                <a:ea typeface="Calibri"/>
                <a:cs typeface="Calibri"/>
                <a:sym typeface="Calibri"/>
              </a:rPr>
              <a:t>a European-level entry point for all stakeholders. </a:t>
            </a:r>
            <a:endParaRPr i="1" sz="2500">
              <a:solidFill>
                <a:srgbClr val="B589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27" name="Google Shape;127;gac506c0635_0_11"/>
          <p:cNvSpPr txBox="1"/>
          <p:nvPr/>
        </p:nvSpPr>
        <p:spPr>
          <a:xfrm>
            <a:off x="7784963" y="2325150"/>
            <a:ext cx="3633000" cy="22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1B216E"/>
                </a:solidFill>
                <a:latin typeface="Calibri"/>
                <a:ea typeface="Calibri"/>
                <a:cs typeface="Calibri"/>
                <a:sym typeface="Calibri"/>
              </a:rPr>
              <a:t>Tot budget: €33,287,542 </a:t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1B216E"/>
                </a:solidFill>
                <a:latin typeface="Calibri"/>
                <a:ea typeface="Calibri"/>
                <a:cs typeface="Calibri"/>
                <a:sym typeface="Calibri"/>
              </a:rPr>
              <a:t>EC Grant  30 000 000  </a:t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1B216E"/>
                </a:solidFill>
                <a:latin typeface="Calibri"/>
                <a:ea typeface="Calibri"/>
                <a:cs typeface="Calibri"/>
                <a:sym typeface="Calibri"/>
              </a:rPr>
              <a:t>Coordinator</a:t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1B216E"/>
                </a:solidFill>
                <a:latin typeface="Calibri"/>
                <a:ea typeface="Calibri"/>
                <a:cs typeface="Calibri"/>
                <a:sym typeface="Calibri"/>
              </a:rPr>
              <a:t>EGI Foundation</a:t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1B216E"/>
                </a:solidFill>
                <a:latin typeface="Calibri"/>
                <a:ea typeface="Calibri"/>
                <a:cs typeface="Calibri"/>
                <a:sym typeface="Calibri"/>
              </a:rPr>
              <a:t>Consortium</a:t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1B216E"/>
                </a:solidFill>
                <a:latin typeface="Calibri"/>
                <a:ea typeface="Calibri"/>
                <a:cs typeface="Calibri"/>
                <a:sym typeface="Calibri"/>
              </a:rPr>
              <a:t>100 partners, 53 countries</a:t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1B216E"/>
                </a:solidFill>
                <a:latin typeface="Calibri"/>
                <a:ea typeface="Calibri"/>
                <a:cs typeface="Calibri"/>
                <a:sym typeface="Calibri"/>
              </a:rPr>
              <a:t>Duration </a:t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1B216E"/>
                </a:solidFill>
                <a:latin typeface="Calibri"/>
                <a:ea typeface="Calibri"/>
                <a:cs typeface="Calibri"/>
                <a:sym typeface="Calibri"/>
              </a:rPr>
              <a:t>36 Months </a:t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0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1B216E"/>
                </a:solidFill>
                <a:latin typeface="Calibri"/>
                <a:ea typeface="Calibri"/>
                <a:cs typeface="Calibri"/>
                <a:sym typeface="Calibri"/>
              </a:rPr>
              <a:t>Jan 2018 – 31 Mar 2021 </a:t>
            </a:r>
            <a:endParaRPr b="1" sz="1800">
              <a:solidFill>
                <a:srgbClr val="1B216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gac506c0635_0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89975" y="1094900"/>
            <a:ext cx="3133725" cy="93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9"/>
          <p:cNvSpPr txBox="1"/>
          <p:nvPr>
            <p:ph idx="12" type="sldNum"/>
          </p:nvPr>
        </p:nvSpPr>
        <p:spPr>
          <a:xfrm>
            <a:off x="8697751" y="6382490"/>
            <a:ext cx="3086625" cy="227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4" name="Google Shape;134;p39"/>
          <p:cNvSpPr txBox="1"/>
          <p:nvPr>
            <p:ph type="title"/>
          </p:nvPr>
        </p:nvSpPr>
        <p:spPr>
          <a:xfrm>
            <a:off x="3220977" y="329430"/>
            <a:ext cx="8640960" cy="4443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600"/>
              <a:buFont typeface="Calibri"/>
              <a:buNone/>
            </a:pPr>
            <a:r>
              <a:rPr lang="en-GB"/>
              <a:t>Key Exploitable Results</a:t>
            </a:r>
            <a:r>
              <a:rPr lang="en-GB" sz="2300"/>
              <a:t> </a:t>
            </a:r>
            <a:endParaRPr sz="2300"/>
          </a:p>
        </p:txBody>
      </p:sp>
      <p:sp>
        <p:nvSpPr>
          <p:cNvPr id="135" name="Google Shape;135;p39"/>
          <p:cNvSpPr/>
          <p:nvPr/>
        </p:nvSpPr>
        <p:spPr>
          <a:xfrm>
            <a:off x="1195837" y="1153377"/>
            <a:ext cx="8651166" cy="868429"/>
          </a:xfrm>
          <a:prstGeom prst="rect">
            <a:avLst/>
          </a:prstGeom>
          <a:solidFill>
            <a:srgbClr val="1C3046"/>
          </a:solidFill>
          <a:ln cap="flat" cmpd="sng" w="38100">
            <a:solidFill>
              <a:srgbClr val="75A5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Enterprise: </a:t>
            </a:r>
            <a:r>
              <a:rPr b="0" i="1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Boost innovation</a:t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39"/>
          <p:cNvSpPr/>
          <p:nvPr/>
        </p:nvSpPr>
        <p:spPr>
          <a:xfrm>
            <a:off x="1195837" y="4528308"/>
            <a:ext cx="8651165" cy="1560530"/>
          </a:xfrm>
          <a:prstGeom prst="rect">
            <a:avLst/>
          </a:prstGeom>
          <a:solidFill>
            <a:srgbClr val="1C3046"/>
          </a:solidFill>
          <a:ln cap="flat" cmpd="sng" w="38100">
            <a:solidFill>
              <a:srgbClr val="75A5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Researchers and research communities: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Empower my research</a:t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39"/>
          <p:cNvSpPr/>
          <p:nvPr/>
        </p:nvSpPr>
        <p:spPr>
          <a:xfrm>
            <a:off x="1195837" y="2192853"/>
            <a:ext cx="4517208" cy="2215228"/>
          </a:xfrm>
          <a:prstGeom prst="rect">
            <a:avLst/>
          </a:prstGeom>
          <a:solidFill>
            <a:srgbClr val="1C3046"/>
          </a:solidFill>
          <a:ln cap="flat" cmpd="sng" w="38100">
            <a:solidFill>
              <a:srgbClr val="75A5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EOSC </a:t>
            </a:r>
            <a:r>
              <a:rPr b="1" lang="en-GB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Core</a:t>
            </a:r>
            <a:r>
              <a:rPr b="1" i="0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Operators: </a:t>
            </a:r>
            <a:r>
              <a:rPr i="1" lang="en-GB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implement components of the</a:t>
            </a:r>
            <a:r>
              <a:rPr b="0" i="1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EOSC </a:t>
            </a:r>
            <a:r>
              <a:rPr i="1" lang="en-GB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39"/>
          <p:cNvSpPr/>
          <p:nvPr/>
        </p:nvSpPr>
        <p:spPr>
          <a:xfrm>
            <a:off x="5842106" y="2188011"/>
            <a:ext cx="4004896" cy="2215228"/>
          </a:xfrm>
          <a:prstGeom prst="rect">
            <a:avLst/>
          </a:prstGeom>
          <a:solidFill>
            <a:srgbClr val="1C3046"/>
          </a:solidFill>
          <a:ln cap="flat" cmpd="sng" w="38100">
            <a:solidFill>
              <a:srgbClr val="75A5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Service Providers: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Provide services for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Researchers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7432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39"/>
          <p:cNvSpPr/>
          <p:nvPr/>
        </p:nvSpPr>
        <p:spPr>
          <a:xfrm>
            <a:off x="10029378" y="1136989"/>
            <a:ext cx="1728173" cy="884817"/>
          </a:xfrm>
          <a:prstGeom prst="roundRect">
            <a:avLst>
              <a:gd fmla="val 16667" name="adj"/>
            </a:avLst>
          </a:prstGeom>
          <a:solidFill>
            <a:srgbClr val="C4A460"/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EOSC-hub 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Key Exploitable Results</a:t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p39"/>
          <p:cNvSpPr/>
          <p:nvPr/>
        </p:nvSpPr>
        <p:spPr>
          <a:xfrm>
            <a:off x="10005850" y="2188010"/>
            <a:ext cx="1728173" cy="3887245"/>
          </a:xfrm>
          <a:prstGeom prst="rect">
            <a:avLst/>
          </a:prstGeom>
          <a:solidFill>
            <a:srgbClr val="1C3046"/>
          </a:solidFill>
          <a:ln cap="flat" cmpd="sng" w="38100">
            <a:solidFill>
              <a:srgbClr val="75A5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-GB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Educate, inform and support my team and community</a:t>
            </a:r>
            <a:endParaRPr b="1" i="1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9"/>
          <p:cNvSpPr/>
          <p:nvPr/>
        </p:nvSpPr>
        <p:spPr>
          <a:xfrm>
            <a:off x="10215144" y="4297776"/>
            <a:ext cx="1309584" cy="1120576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Training courses and Materials</a:t>
            </a:r>
            <a:endParaRPr b="1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2" name="Google Shape;142;p39"/>
          <p:cNvSpPr/>
          <p:nvPr/>
        </p:nvSpPr>
        <p:spPr>
          <a:xfrm>
            <a:off x="7946552" y="1649442"/>
            <a:ext cx="1607481" cy="1012347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EOSC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Portal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Marketplace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39"/>
          <p:cNvSpPr/>
          <p:nvPr/>
        </p:nvSpPr>
        <p:spPr>
          <a:xfrm>
            <a:off x="5597494" y="5056119"/>
            <a:ext cx="2722423" cy="672030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Services in the EOSC Service Portfolio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39"/>
          <p:cNvSpPr/>
          <p:nvPr/>
        </p:nvSpPr>
        <p:spPr>
          <a:xfrm>
            <a:off x="2135674" y="1769214"/>
            <a:ext cx="2988986" cy="739798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Digital Innovation Hub: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Platform for industrial collaborations with EOSC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39"/>
          <p:cNvSpPr/>
          <p:nvPr/>
        </p:nvSpPr>
        <p:spPr>
          <a:xfrm>
            <a:off x="1593334" y="3410750"/>
            <a:ext cx="2530381" cy="507355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Rules of Participation</a:t>
            </a:r>
            <a:endParaRPr b="0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39"/>
          <p:cNvSpPr/>
          <p:nvPr/>
        </p:nvSpPr>
        <p:spPr>
          <a:xfrm>
            <a:off x="1588668" y="4053301"/>
            <a:ext cx="2530381" cy="606035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Service Management System</a:t>
            </a:r>
            <a:endParaRPr b="0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p39"/>
          <p:cNvSpPr/>
          <p:nvPr/>
        </p:nvSpPr>
        <p:spPr>
          <a:xfrm>
            <a:off x="1568655" y="4797958"/>
            <a:ext cx="2530381" cy="551968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Interoperability &amp; Integration Guidelines</a:t>
            </a:r>
            <a:endParaRPr b="0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Google Shape;148;p39"/>
          <p:cNvSpPr/>
          <p:nvPr/>
        </p:nvSpPr>
        <p:spPr>
          <a:xfrm>
            <a:off x="4732007" y="3538816"/>
            <a:ext cx="3588990" cy="507355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Internal services in the Hub portfolio</a:t>
            </a:r>
            <a:endParaRPr b="0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Google Shape;149;p39"/>
          <p:cNvSpPr/>
          <p:nvPr/>
        </p:nvSpPr>
        <p:spPr>
          <a:xfrm>
            <a:off x="4713215" y="4224023"/>
            <a:ext cx="3588990" cy="672029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Business and sustainability models for services and the Hub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0" name="Google Shape;150;p39"/>
          <p:cNvGrpSpPr/>
          <p:nvPr/>
        </p:nvGrpSpPr>
        <p:grpSpPr>
          <a:xfrm>
            <a:off x="366040" y="1169638"/>
            <a:ext cx="522132" cy="4929060"/>
            <a:chOff x="335360" y="949839"/>
            <a:chExt cx="566259" cy="5345629"/>
          </a:xfrm>
        </p:grpSpPr>
        <p:pic>
          <p:nvPicPr>
            <p:cNvPr id="151" name="Google Shape;151;p3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" name="Google Shape;152;p3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" name="Google Shape;153;p3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" name="Google Shape;154;p3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" name="Google Shape;155;p3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" name="Google Shape;156;p39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" name="Google Shape;157;p39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39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" name="Google Shape;159;p39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0"/>
          <p:cNvSpPr txBox="1"/>
          <p:nvPr>
            <p:ph idx="12" type="sldNum"/>
          </p:nvPr>
        </p:nvSpPr>
        <p:spPr>
          <a:xfrm>
            <a:off x="9034392" y="6381328"/>
            <a:ext cx="2822247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5" name="Google Shape;165;p40"/>
          <p:cNvSpPr txBox="1"/>
          <p:nvPr>
            <p:ph type="title"/>
          </p:nvPr>
        </p:nvSpPr>
        <p:spPr>
          <a:xfrm>
            <a:off x="3220977" y="336557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600"/>
              <a:buFont typeface="Calibri"/>
              <a:buNone/>
            </a:pPr>
            <a:r>
              <a:rPr lang="en-GB" sz="2300"/>
              <a:t>1. EOSC Portal and Marketplace</a:t>
            </a:r>
            <a:endParaRPr sz="2300"/>
          </a:p>
        </p:txBody>
      </p:sp>
      <p:grpSp>
        <p:nvGrpSpPr>
          <p:cNvPr id="166" name="Google Shape;166;p40"/>
          <p:cNvGrpSpPr/>
          <p:nvPr/>
        </p:nvGrpSpPr>
        <p:grpSpPr>
          <a:xfrm>
            <a:off x="1667437" y="1354529"/>
            <a:ext cx="9238129" cy="4685256"/>
            <a:chOff x="1026034" y="983913"/>
            <a:chExt cx="10707403" cy="5430420"/>
          </a:xfrm>
        </p:grpSpPr>
        <p:sp>
          <p:nvSpPr>
            <p:cNvPr id="167" name="Google Shape;167;p40"/>
            <p:cNvSpPr/>
            <p:nvPr/>
          </p:nvSpPr>
          <p:spPr>
            <a:xfrm>
              <a:off x="1026034" y="983913"/>
              <a:ext cx="8620227" cy="1182511"/>
            </a:xfrm>
            <a:prstGeom prst="rect">
              <a:avLst/>
            </a:prstGeom>
            <a:solidFill>
              <a:srgbClr val="1C3046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1" i="0" lang="en-GB" sz="23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Enterprise</a:t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40"/>
            <p:cNvSpPr/>
            <p:nvPr/>
          </p:nvSpPr>
          <p:spPr>
            <a:xfrm>
              <a:off x="1026035" y="5241151"/>
              <a:ext cx="8620226" cy="1173182"/>
            </a:xfrm>
            <a:prstGeom prst="rect">
              <a:avLst/>
            </a:prstGeom>
            <a:solidFill>
              <a:srgbClr val="1C3046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1" i="0" lang="en-GB" sz="23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Researchers and research communities</a:t>
              </a:r>
              <a:endParaRPr b="1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40"/>
            <p:cNvSpPr/>
            <p:nvPr/>
          </p:nvSpPr>
          <p:spPr>
            <a:xfrm>
              <a:off x="1048027" y="2299532"/>
              <a:ext cx="4397986" cy="2808511"/>
            </a:xfrm>
            <a:prstGeom prst="rect">
              <a:avLst/>
            </a:prstGeom>
            <a:solidFill>
              <a:srgbClr val="8CB3E3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1" i="0" lang="en-GB" sz="23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EOSC-hub Operators</a:t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170;p40"/>
            <p:cNvSpPr/>
            <p:nvPr/>
          </p:nvSpPr>
          <p:spPr>
            <a:xfrm>
              <a:off x="5592420" y="2299532"/>
              <a:ext cx="4053841" cy="2808511"/>
            </a:xfrm>
            <a:prstGeom prst="rect">
              <a:avLst/>
            </a:prstGeom>
            <a:solidFill>
              <a:srgbClr val="1C3046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1" i="0" lang="en-GB" sz="23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Service </a:t>
              </a:r>
              <a:br>
                <a:rPr b="1" i="0" lang="en-GB" sz="23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1" i="0" lang="en-GB" sz="23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Providers</a:t>
              </a:r>
              <a:endParaRPr b="1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40"/>
            <p:cNvSpPr/>
            <p:nvPr/>
          </p:nvSpPr>
          <p:spPr>
            <a:xfrm>
              <a:off x="9792668" y="983914"/>
              <a:ext cx="1940769" cy="5430419"/>
            </a:xfrm>
            <a:prstGeom prst="rect">
              <a:avLst/>
            </a:prstGeom>
            <a:solidFill>
              <a:srgbClr val="8CB3E3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0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rPr b="0" i="1" lang="en-GB" sz="23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Educate, inform and support</a:t>
              </a:r>
              <a:endParaRPr b="1" i="1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r>
                <a:t/>
              </a:r>
              <a:endParaRPr b="1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2" name="Google Shape;172;p40"/>
          <p:cNvSpPr/>
          <p:nvPr/>
        </p:nvSpPr>
        <p:spPr>
          <a:xfrm>
            <a:off x="7302013" y="1510064"/>
            <a:ext cx="1617373" cy="4393195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EOSC Portal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Marketplace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06066" y="2600616"/>
            <a:ext cx="1228816" cy="1358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4" name="Google Shape;174;p40"/>
          <p:cNvGrpSpPr/>
          <p:nvPr/>
        </p:nvGrpSpPr>
        <p:grpSpPr>
          <a:xfrm>
            <a:off x="362445" y="1183341"/>
            <a:ext cx="518714" cy="4896786"/>
            <a:chOff x="335360" y="949839"/>
            <a:chExt cx="566259" cy="5345629"/>
          </a:xfrm>
        </p:grpSpPr>
        <p:pic>
          <p:nvPicPr>
            <p:cNvPr id="175" name="Google Shape;175;p4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Google Shape;176;p4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" name="Google Shape;177;p4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" name="Google Shape;178;p4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40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p40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" name="Google Shape;181;p40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p40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Google Shape;183;p40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"/>
          <p:cNvSpPr/>
          <p:nvPr/>
        </p:nvSpPr>
        <p:spPr>
          <a:xfrm>
            <a:off x="2110618" y="5587560"/>
            <a:ext cx="7786417" cy="492567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1318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"/>
          <p:cNvSpPr txBox="1"/>
          <p:nvPr>
            <p:ph idx="1" type="body"/>
          </p:nvPr>
        </p:nvSpPr>
        <p:spPr>
          <a:xfrm>
            <a:off x="1705875" y="992175"/>
            <a:ext cx="9938100" cy="40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Calibri"/>
              <a:buChar char="•"/>
            </a:pPr>
            <a:r>
              <a:rPr lang="en-GB" sz="2300" u="sng">
                <a:solidFill>
                  <a:schemeClr val="hlink"/>
                </a:solidFill>
                <a:hlinkClick r:id="rId3"/>
              </a:rPr>
              <a:t>EOSC Portal</a:t>
            </a:r>
            <a:r>
              <a:rPr lang="en-GB" sz="2300"/>
              <a:t> </a:t>
            </a:r>
            <a:r>
              <a:rPr lang="en-GB" sz="2100"/>
              <a:t>is </a:t>
            </a:r>
            <a:r>
              <a:rPr lang="en-GB" sz="2100"/>
              <a:t>the result of </a:t>
            </a:r>
            <a:r>
              <a:rPr b="1" lang="en-GB" sz="2100"/>
              <a:t>EOSC Portal collaboration</a:t>
            </a:r>
            <a:endParaRPr sz="2100"/>
          </a:p>
          <a:p>
            <a:pPr indent="-3937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Calibri"/>
              <a:buChar char="-"/>
            </a:pPr>
            <a:r>
              <a:rPr lang="en-GB" sz="2000"/>
              <a:t>Agreement between </a:t>
            </a:r>
            <a:r>
              <a:rPr lang="en-GB" sz="2000" u="sng">
                <a:solidFill>
                  <a:schemeClr val="hlink"/>
                </a:solidFill>
                <a:hlinkClick r:id="rId4"/>
              </a:rPr>
              <a:t>EOSC-hub</a:t>
            </a:r>
            <a:r>
              <a:rPr lang="en-GB" sz="2000"/>
              <a:t>, </a:t>
            </a:r>
            <a:r>
              <a:rPr lang="en-GB" sz="2000" u="sng">
                <a:solidFill>
                  <a:schemeClr val="hlink"/>
                </a:solidFill>
                <a:hlinkClick r:id="rId5"/>
              </a:rPr>
              <a:t>OpenAIRE</a:t>
            </a:r>
            <a:r>
              <a:rPr lang="en-GB" sz="2000" u="sng">
                <a:solidFill>
                  <a:schemeClr val="hlink"/>
                </a:solidFill>
                <a:hlinkClick r:id="rId6"/>
              </a:rPr>
              <a:t>-Advance</a:t>
            </a:r>
            <a:r>
              <a:rPr lang="en-GB" sz="2000"/>
              <a:t> and </a:t>
            </a:r>
            <a:r>
              <a:rPr lang="en-GB" sz="2000" u="sng">
                <a:solidFill>
                  <a:schemeClr val="hlink"/>
                </a:solidFill>
                <a:hlinkClick r:id="rId7"/>
              </a:rPr>
              <a:t>EOSC Enhance</a:t>
            </a:r>
            <a:r>
              <a:rPr lang="en-GB" sz="2000"/>
              <a:t> (</a:t>
            </a:r>
            <a:r>
              <a:rPr lang="en-GB" sz="2000"/>
              <a:t>previously</a:t>
            </a:r>
            <a:r>
              <a:rPr lang="en-GB" sz="2000"/>
              <a:t> </a:t>
            </a:r>
            <a:r>
              <a:rPr lang="en-GB" sz="2000" u="sng">
                <a:solidFill>
                  <a:schemeClr val="hlink"/>
                </a:solidFill>
                <a:hlinkClick r:id="rId8"/>
              </a:rPr>
              <a:t>eInfraCentral</a:t>
            </a:r>
            <a:r>
              <a:rPr lang="en-GB" sz="2200"/>
              <a:t>)</a:t>
            </a:r>
            <a:endParaRPr sz="2200"/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000"/>
              <a:buFont typeface="Calibri"/>
              <a:buChar char="-"/>
            </a:pPr>
            <a:r>
              <a:rPr lang="en-GB" sz="2000"/>
              <a:t>Registry of EOSC Exchange services </a:t>
            </a:r>
            <a:endParaRPr sz="2000"/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000"/>
              <a:buFont typeface="Calibri"/>
              <a:buChar char="-"/>
            </a:pPr>
            <a:r>
              <a:rPr lang="en-GB" sz="2000"/>
              <a:t>Providers and resources onboard via the </a:t>
            </a:r>
            <a:r>
              <a:rPr lang="en-GB" sz="2000" u="sng">
                <a:solidFill>
                  <a:schemeClr val="hlink"/>
                </a:solidFill>
                <a:hlinkClick r:id="rId9"/>
              </a:rPr>
              <a:t>EOSC Provider Portal </a:t>
            </a:r>
            <a:r>
              <a:rPr lang="en-GB" sz="2000"/>
              <a:t>while users explore, compare, access and order them via the </a:t>
            </a:r>
            <a:r>
              <a:rPr lang="en-GB" sz="2000"/>
              <a:t> </a:t>
            </a:r>
            <a:r>
              <a:rPr lang="en-GB" sz="2000" u="sng">
                <a:solidFill>
                  <a:schemeClr val="hlink"/>
                </a:solidFill>
                <a:hlinkClick r:id="rId10"/>
              </a:rPr>
              <a:t>Marketplace</a:t>
            </a:r>
            <a:r>
              <a:rPr lang="en-GB" sz="2000"/>
              <a:t> (connect the demand and supply side)</a:t>
            </a:r>
            <a:endParaRPr sz="2000"/>
          </a:p>
          <a:p>
            <a:pPr indent="-355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-GB" sz="2000"/>
              <a:t>Platform being expanded to cover </a:t>
            </a:r>
            <a:r>
              <a:rPr b="1" lang="en-GB" sz="2000"/>
              <a:t>data</a:t>
            </a:r>
            <a:r>
              <a:rPr lang="en-GB" sz="2000"/>
              <a:t> and </a:t>
            </a:r>
            <a:r>
              <a:rPr b="1" lang="en-GB" sz="2000"/>
              <a:t>other research products</a:t>
            </a:r>
            <a:r>
              <a:rPr lang="en-GB" sz="2000"/>
              <a:t> under EOSC Enhance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100"/>
              <a:t>A delivery </a:t>
            </a:r>
            <a:r>
              <a:rPr b="1" lang="en-GB" sz="2100"/>
              <a:t>channel connecting the demand-side and the supply-side </a:t>
            </a:r>
            <a:r>
              <a:rPr lang="en-GB" sz="2100"/>
              <a:t>which showcases the potential of </a:t>
            </a:r>
            <a:r>
              <a:rPr b="1" lang="en-GB" sz="2100"/>
              <a:t>integrated and coordinated access </a:t>
            </a:r>
            <a:r>
              <a:rPr lang="en-GB" sz="2100"/>
              <a:t>to European services, data and other scientific outputs</a:t>
            </a:r>
            <a:endParaRPr sz="2000"/>
          </a:p>
        </p:txBody>
      </p:sp>
      <p:sp>
        <p:nvSpPr>
          <p:cNvPr id="190" name="Google Shape;190;p4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05/05/2020</a:t>
            </a:r>
            <a:endParaRPr/>
          </a:p>
        </p:txBody>
      </p:sp>
      <p:sp>
        <p:nvSpPr>
          <p:cNvPr id="191" name="Google Shape;191;p4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2" name="Google Shape;192;p4"/>
          <p:cNvSpPr txBox="1"/>
          <p:nvPr>
            <p:ph type="title"/>
          </p:nvPr>
        </p:nvSpPr>
        <p:spPr>
          <a:xfrm>
            <a:off x="3220977" y="323110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240"/>
              <a:buFont typeface="Calibri"/>
              <a:buNone/>
            </a:pPr>
            <a:r>
              <a:rPr lang="en-GB" sz="2300"/>
              <a:t>EOSC Portal and Marketplace - Overview</a:t>
            </a:r>
            <a:endParaRPr sz="2300"/>
          </a:p>
        </p:txBody>
      </p:sp>
      <p:sp>
        <p:nvSpPr>
          <p:cNvPr id="193" name="Google Shape;193;p4"/>
          <p:cNvSpPr/>
          <p:nvPr/>
        </p:nvSpPr>
        <p:spPr>
          <a:xfrm>
            <a:off x="2126013" y="5635730"/>
            <a:ext cx="9938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95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For more information, visit: </a:t>
            </a:r>
            <a:r>
              <a:rPr b="0" i="0" lang="en-GB" sz="1800" u="sng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eosc-hub.eu/eosc-hub-key-exploitable-results#KER1</a:t>
            </a: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grpSp>
        <p:nvGrpSpPr>
          <p:cNvPr id="194" name="Google Shape;194;p4"/>
          <p:cNvGrpSpPr/>
          <p:nvPr/>
        </p:nvGrpSpPr>
        <p:grpSpPr>
          <a:xfrm>
            <a:off x="362445" y="1183341"/>
            <a:ext cx="518714" cy="4896786"/>
            <a:chOff x="335360" y="949839"/>
            <a:chExt cx="566259" cy="5345629"/>
          </a:xfrm>
        </p:grpSpPr>
        <p:pic>
          <p:nvPicPr>
            <p:cNvPr id="195" name="Google Shape;195;p4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" name="Google Shape;196;p4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p4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" name="Google Shape;198;p4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" name="Google Shape;199;p4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" name="Google Shape;200;p4"/>
            <p:cNvPicPr preferRelativeResize="0"/>
            <p:nvPr/>
          </p:nvPicPr>
          <p:blipFill rotWithShape="1">
            <a:blip r:embed="rId17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" name="Google Shape;201;p4"/>
            <p:cNvPicPr preferRelativeResize="0"/>
            <p:nvPr/>
          </p:nvPicPr>
          <p:blipFill rotWithShape="1">
            <a:blip r:embed="rId18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" name="Google Shape;202;p4"/>
            <p:cNvPicPr preferRelativeResize="0"/>
            <p:nvPr/>
          </p:nvPicPr>
          <p:blipFill rotWithShape="1">
            <a:blip r:embed="rId19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" name="Google Shape;203;p4"/>
            <p:cNvPicPr preferRelativeResize="0"/>
            <p:nvPr/>
          </p:nvPicPr>
          <p:blipFill rotWithShape="1">
            <a:blip r:embed="rId20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ac4226b7eb_0_0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0" name="Google Shape;210;gac4226b7eb_0_0"/>
          <p:cNvSpPr txBox="1"/>
          <p:nvPr>
            <p:ph type="title"/>
          </p:nvPr>
        </p:nvSpPr>
        <p:spPr>
          <a:xfrm>
            <a:off x="3220977" y="336557"/>
            <a:ext cx="8640900" cy="53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Marketplace and portal ecosystem</a:t>
            </a:r>
            <a:endParaRPr/>
          </a:p>
        </p:txBody>
      </p:sp>
      <p:pic>
        <p:nvPicPr>
          <p:cNvPr id="211" name="Google Shape;211;gac4226b7eb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1300" y="1106625"/>
            <a:ext cx="11083675" cy="4997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2" name="Google Shape;212;gac4226b7eb_0_0"/>
          <p:cNvGrpSpPr/>
          <p:nvPr/>
        </p:nvGrpSpPr>
        <p:grpSpPr>
          <a:xfrm>
            <a:off x="362433" y="1183307"/>
            <a:ext cx="518694" cy="4896597"/>
            <a:chOff x="335360" y="949839"/>
            <a:chExt cx="566259" cy="5345630"/>
          </a:xfrm>
        </p:grpSpPr>
        <p:pic>
          <p:nvPicPr>
            <p:cNvPr id="213" name="Google Shape;213;gac4226b7eb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" name="Google Shape;214;gac4226b7eb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" name="Google Shape;215;gac4226b7eb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" name="Google Shape;216;gac4226b7eb_0_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" name="Google Shape;217;gac4226b7eb_0_0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" name="Google Shape;218;gac4226b7eb_0_0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" name="Google Shape;219;gac4226b7eb_0_0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" name="Google Shape;220;gac4226b7eb_0_0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" name="Google Shape;221;gac4226b7eb_0_0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ac19573027_0_24"/>
          <p:cNvSpPr txBox="1"/>
          <p:nvPr>
            <p:ph idx="1" type="body"/>
          </p:nvPr>
        </p:nvSpPr>
        <p:spPr>
          <a:xfrm>
            <a:off x="1110343" y="1268763"/>
            <a:ext cx="10746300" cy="4854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l">
              <a:spcBef>
                <a:spcPts val="560"/>
              </a:spcBef>
              <a:spcAft>
                <a:spcPts val="0"/>
              </a:spcAft>
              <a:buSzPts val="3000"/>
              <a:buChar char="•"/>
            </a:pPr>
            <a:r>
              <a:rPr lang="en-GB" sz="3000"/>
              <a:t>Running service</a:t>
            </a:r>
            <a:endParaRPr sz="3000"/>
          </a:p>
          <a:p>
            <a:pPr indent="-389890" lvl="1" marL="914400" rtl="0" algn="l">
              <a:spcBef>
                <a:spcPts val="0"/>
              </a:spcBef>
              <a:spcAft>
                <a:spcPts val="0"/>
              </a:spcAft>
              <a:buSzPts val="2540"/>
              <a:buChar char="-"/>
            </a:pPr>
            <a:r>
              <a:rPr i="1" lang="en-GB">
                <a:solidFill>
                  <a:schemeClr val="dk2"/>
                </a:solidFill>
              </a:rPr>
              <a:t>Service provisioning</a:t>
            </a:r>
            <a:r>
              <a:rPr lang="en-GB"/>
              <a:t>: Service provisioning by the </a:t>
            </a:r>
            <a:r>
              <a:rPr lang="en-GB"/>
              <a:t>EGI Federation governed by a Service Level Agreement </a:t>
            </a:r>
            <a:endParaRPr/>
          </a:p>
          <a:p>
            <a:pPr indent="-389890" lvl="1" marL="914400" rtl="0" algn="l">
              <a:spcBef>
                <a:spcPts val="0"/>
              </a:spcBef>
              <a:spcAft>
                <a:spcPts val="0"/>
              </a:spcAft>
              <a:buSzPts val="2540"/>
              <a:buChar char="-"/>
            </a:pPr>
            <a:r>
              <a:rPr i="1" lang="en-GB">
                <a:solidFill>
                  <a:schemeClr val="dk2"/>
                </a:solidFill>
              </a:rPr>
              <a:t>Software: </a:t>
            </a:r>
            <a:r>
              <a:rPr lang="en-GB"/>
              <a:t>Technical developments by consortium members of EOSC-hub and EOSC Future ⇒ Source code licenses: different OSI licenses</a:t>
            </a:r>
            <a:endParaRPr/>
          </a:p>
          <a:p>
            <a:pPr indent="-377190" lvl="1" marL="914400" rtl="0" algn="l">
              <a:spcBef>
                <a:spcPts val="0"/>
              </a:spcBef>
              <a:spcAft>
                <a:spcPts val="0"/>
              </a:spcAft>
              <a:buSzPts val="2340"/>
              <a:buChar char="-"/>
            </a:pPr>
            <a:r>
              <a:rPr i="1" lang="en-GB">
                <a:solidFill>
                  <a:schemeClr val="dk2"/>
                </a:solidFill>
              </a:rPr>
              <a:t>Brand: </a:t>
            </a:r>
            <a:r>
              <a:rPr lang="en-GB"/>
              <a:t>Use of EOSC </a:t>
            </a:r>
            <a:r>
              <a:rPr lang="en-GB"/>
              <a:t>brand</a:t>
            </a:r>
            <a:endParaRPr/>
          </a:p>
          <a:p>
            <a:pPr indent="-377190" lvl="0" marL="457200" rtl="0" algn="l">
              <a:spcBef>
                <a:spcPts val="0"/>
              </a:spcBef>
              <a:spcAft>
                <a:spcPts val="0"/>
              </a:spcAft>
              <a:buSzPts val="2340"/>
              <a:buChar char="•"/>
            </a:pPr>
            <a:r>
              <a:rPr lang="en-GB" sz="2600"/>
              <a:t>Continuity of support and development in EOSC-Future</a:t>
            </a:r>
            <a:endParaRPr sz="2600"/>
          </a:p>
          <a:p>
            <a:pPr indent="-377190" lvl="0" marL="457200" rtl="0" algn="l">
              <a:spcBef>
                <a:spcPts val="0"/>
              </a:spcBef>
              <a:spcAft>
                <a:spcPts val="0"/>
              </a:spcAft>
              <a:buSzPts val="2340"/>
              <a:buChar char="•"/>
            </a:pPr>
            <a:r>
              <a:rPr lang="en-GB" sz="2600"/>
              <a:t>The long term vision is that the service will be part of the EOSC Core</a:t>
            </a:r>
            <a:endParaRPr sz="2600"/>
          </a:p>
          <a:p>
            <a:pPr indent="0" lvl="0" marL="45720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</p:txBody>
      </p:sp>
      <p:sp>
        <p:nvSpPr>
          <p:cNvPr id="228" name="Google Shape;228;gac19573027_0_24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9" name="Google Shape;229;gac19573027_0_24"/>
          <p:cNvSpPr txBox="1"/>
          <p:nvPr>
            <p:ph type="title"/>
          </p:nvPr>
        </p:nvSpPr>
        <p:spPr>
          <a:xfrm>
            <a:off x="3220977" y="336557"/>
            <a:ext cx="8640900" cy="53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Marketplace: Governance and Sustainability Strategies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oogle Shape;234;p10"/>
          <p:cNvGrpSpPr/>
          <p:nvPr/>
        </p:nvGrpSpPr>
        <p:grpSpPr>
          <a:xfrm>
            <a:off x="1424751" y="1105787"/>
            <a:ext cx="9925902" cy="4954772"/>
            <a:chOff x="1026034" y="983913"/>
            <a:chExt cx="10707403" cy="5178307"/>
          </a:xfrm>
        </p:grpSpPr>
        <p:sp>
          <p:nvSpPr>
            <p:cNvPr id="235" name="Google Shape;235;p10"/>
            <p:cNvSpPr/>
            <p:nvPr/>
          </p:nvSpPr>
          <p:spPr>
            <a:xfrm>
              <a:off x="1026034" y="983913"/>
              <a:ext cx="8620227" cy="1182511"/>
            </a:xfrm>
            <a:prstGeom prst="rect">
              <a:avLst/>
            </a:prstGeom>
            <a:solidFill>
              <a:srgbClr val="1C3046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Enterprise</a:t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10"/>
            <p:cNvSpPr/>
            <p:nvPr/>
          </p:nvSpPr>
          <p:spPr>
            <a:xfrm>
              <a:off x="1026035" y="5241151"/>
              <a:ext cx="8620226" cy="921069"/>
            </a:xfrm>
            <a:prstGeom prst="rect">
              <a:avLst/>
            </a:prstGeom>
            <a:solidFill>
              <a:srgbClr val="1C3046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Researchers and research communities</a:t>
              </a:r>
              <a:endParaRPr b="1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10"/>
            <p:cNvSpPr/>
            <p:nvPr/>
          </p:nvSpPr>
          <p:spPr>
            <a:xfrm>
              <a:off x="1048027" y="2299532"/>
              <a:ext cx="4397986" cy="2808511"/>
            </a:xfrm>
            <a:prstGeom prst="rect">
              <a:avLst/>
            </a:prstGeom>
            <a:solidFill>
              <a:srgbClr val="8CB3E3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EOSC-hub Operators</a:t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1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p10"/>
            <p:cNvSpPr/>
            <p:nvPr/>
          </p:nvSpPr>
          <p:spPr>
            <a:xfrm>
              <a:off x="5592420" y="2299532"/>
              <a:ext cx="4053841" cy="2808511"/>
            </a:xfrm>
            <a:prstGeom prst="rect">
              <a:avLst/>
            </a:prstGeom>
            <a:solidFill>
              <a:srgbClr val="1C3046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Service </a:t>
              </a:r>
              <a:b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b="1" i="0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Providers</a:t>
              </a:r>
              <a:endParaRPr b="1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27432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Google Shape;239;p10"/>
            <p:cNvSpPr/>
            <p:nvPr/>
          </p:nvSpPr>
          <p:spPr>
            <a:xfrm>
              <a:off x="9792668" y="983914"/>
              <a:ext cx="1940769" cy="5178306"/>
            </a:xfrm>
            <a:prstGeom prst="rect">
              <a:avLst/>
            </a:prstGeom>
            <a:solidFill>
              <a:srgbClr val="8CB3E3"/>
            </a:solidFill>
            <a:ln cap="flat" cmpd="sng" w="3810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1" lang="en-GB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Educate, inform and support</a:t>
              </a:r>
              <a:endParaRPr b="1" i="1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0" name="Google Shape;240;p10"/>
          <p:cNvSpPr txBox="1"/>
          <p:nvPr>
            <p:ph type="title"/>
          </p:nvPr>
        </p:nvSpPr>
        <p:spPr>
          <a:xfrm>
            <a:off x="3220977" y="309663"/>
            <a:ext cx="8640960" cy="5377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D2F45"/>
              </a:buClr>
              <a:buSzPts val="3600"/>
              <a:buFont typeface="Calibri"/>
              <a:buNone/>
            </a:pPr>
            <a:r>
              <a:rPr lang="en-GB" sz="2300"/>
              <a:t>2. EOSC Service Management System</a:t>
            </a:r>
            <a:endParaRPr sz="2300"/>
          </a:p>
        </p:txBody>
      </p:sp>
      <p:sp>
        <p:nvSpPr>
          <p:cNvPr id="241" name="Google Shape;241;p10"/>
          <p:cNvSpPr/>
          <p:nvPr/>
        </p:nvSpPr>
        <p:spPr>
          <a:xfrm>
            <a:off x="1754557" y="3429000"/>
            <a:ext cx="2556955" cy="1381971"/>
          </a:xfrm>
          <a:prstGeom prst="roundRect">
            <a:avLst>
              <a:gd fmla="val 16667" name="adj"/>
            </a:avLst>
          </a:prstGeom>
          <a:solidFill>
            <a:srgbClr val="FFFFFF">
              <a:alpha val="91764"/>
            </a:srgbClr>
          </a:solidFill>
          <a:ln cap="flat" cmpd="sng" w="38100">
            <a:solidFill>
              <a:srgbClr val="B5892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1600" u="none" cap="none" strike="noStrike">
                <a:solidFill>
                  <a:srgbClr val="B5892D"/>
                </a:solidFill>
                <a:latin typeface="Open Sans"/>
                <a:ea typeface="Open Sans"/>
                <a:cs typeface="Open Sans"/>
                <a:sym typeface="Open Sans"/>
              </a:rPr>
              <a:t>Service Management System</a:t>
            </a:r>
            <a:endParaRPr b="0" i="0" sz="1600" u="none" cap="none" strike="noStrike">
              <a:solidFill>
                <a:srgbClr val="B5892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42" name="Google Shape;242;p10"/>
          <p:cNvGrpSpPr/>
          <p:nvPr/>
        </p:nvGrpSpPr>
        <p:grpSpPr>
          <a:xfrm>
            <a:off x="324728" y="1105787"/>
            <a:ext cx="524856" cy="4954772"/>
            <a:chOff x="335360" y="949839"/>
            <a:chExt cx="566259" cy="5345629"/>
          </a:xfrm>
        </p:grpSpPr>
        <p:pic>
          <p:nvPicPr>
            <p:cNvPr id="243" name="Google Shape;243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63820" y="949839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" name="Google Shape;244;p1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64660" y="155040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" name="Google Shape;245;p1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3820" y="2150977"/>
              <a:ext cx="537715" cy="5369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" name="Google Shape;246;p1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64660" y="2751544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" name="Google Shape;247;p1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63820" y="3352114"/>
              <a:ext cx="537715" cy="5377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" name="Google Shape;248;p10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4660" y="3954364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" name="Google Shape;249;p10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64660" y="455661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" name="Google Shape;250;p10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64660" y="5157186"/>
              <a:ext cx="536959" cy="5369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" name="Google Shape;251;p10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335360" y="5757752"/>
              <a:ext cx="536959" cy="53771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52" name="Google Shape;25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72566" y="3429000"/>
            <a:ext cx="920936" cy="920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0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070600" y="3409950"/>
            <a:ext cx="50800" cy="3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10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223000" y="3562350"/>
            <a:ext cx="50800" cy="38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10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de_base">
  <a:themeElements>
    <a:clrScheme name="Eudat-Color">
      <a:dk1>
        <a:srgbClr val="515151"/>
      </a:dk1>
      <a:lt1>
        <a:srgbClr val="FFFFFF"/>
      </a:lt1>
      <a:dk2>
        <a:srgbClr val="1F497D"/>
      </a:dk2>
      <a:lt2>
        <a:srgbClr val="EEECE1"/>
      </a:lt2>
      <a:accent1>
        <a:srgbClr val="1B216E"/>
      </a:accent1>
      <a:accent2>
        <a:srgbClr val="B01813"/>
      </a:accent2>
      <a:accent3>
        <a:srgbClr val="DF3A10"/>
      </a:accent3>
      <a:accent4>
        <a:srgbClr val="F39605"/>
      </a:accent4>
      <a:accent5>
        <a:srgbClr val="FBBE09"/>
      </a:accent5>
      <a:accent6>
        <a:srgbClr val="FFF3E6"/>
      </a:accent6>
      <a:hlink>
        <a:srgbClr val="B11913"/>
      </a:hlink>
      <a:folHlink>
        <a:srgbClr val="DF3B1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2019-07-15T06:44:32Z</dcterms:created>
  <dc:creator>Owen Appleton</dc:creator>
</cp:coreProperties>
</file>