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8"/>
  </p:notesMasterIdLst>
  <p:sldIdLst>
    <p:sldId id="256" r:id="rId2"/>
    <p:sldId id="434" r:id="rId3"/>
    <p:sldId id="433" r:id="rId4"/>
    <p:sldId id="375" r:id="rId5"/>
    <p:sldId id="415" r:id="rId6"/>
    <p:sldId id="353" r:id="rId7"/>
    <p:sldId id="354" r:id="rId8"/>
    <p:sldId id="297" r:id="rId9"/>
    <p:sldId id="355" r:id="rId10"/>
    <p:sldId id="356" r:id="rId11"/>
    <p:sldId id="357" r:id="rId12"/>
    <p:sldId id="363" r:id="rId13"/>
    <p:sldId id="364" r:id="rId14"/>
    <p:sldId id="418" r:id="rId15"/>
    <p:sldId id="416" r:id="rId16"/>
    <p:sldId id="382" r:id="rId17"/>
    <p:sldId id="417" r:id="rId18"/>
    <p:sldId id="314" r:id="rId19"/>
    <p:sldId id="273" r:id="rId20"/>
    <p:sldId id="408" r:id="rId21"/>
    <p:sldId id="284" r:id="rId22"/>
    <p:sldId id="286" r:id="rId23"/>
    <p:sldId id="399" r:id="rId24"/>
    <p:sldId id="398" r:id="rId25"/>
    <p:sldId id="385" r:id="rId26"/>
    <p:sldId id="436" r:id="rId27"/>
    <p:sldId id="437" r:id="rId28"/>
    <p:sldId id="438" r:id="rId29"/>
    <p:sldId id="439" r:id="rId30"/>
    <p:sldId id="440" r:id="rId31"/>
    <p:sldId id="441" r:id="rId32"/>
    <p:sldId id="442" r:id="rId33"/>
    <p:sldId id="443" r:id="rId34"/>
    <p:sldId id="444" r:id="rId35"/>
    <p:sldId id="445" r:id="rId36"/>
    <p:sldId id="446" r:id="rId37"/>
    <p:sldId id="447" r:id="rId38"/>
    <p:sldId id="448" r:id="rId39"/>
    <p:sldId id="449" r:id="rId40"/>
    <p:sldId id="450" r:id="rId41"/>
    <p:sldId id="451" r:id="rId42"/>
    <p:sldId id="452" r:id="rId43"/>
    <p:sldId id="453" r:id="rId44"/>
    <p:sldId id="435" r:id="rId45"/>
    <p:sldId id="389" r:id="rId46"/>
    <p:sldId id="390" r:id="rId47"/>
    <p:sldId id="430" r:id="rId48"/>
    <p:sldId id="431" r:id="rId49"/>
    <p:sldId id="432" r:id="rId50"/>
    <p:sldId id="311" r:id="rId51"/>
    <p:sldId id="319" r:id="rId52"/>
    <p:sldId id="267" r:id="rId53"/>
    <p:sldId id="258" r:id="rId54"/>
    <p:sldId id="260" r:id="rId55"/>
    <p:sldId id="259" r:id="rId56"/>
    <p:sldId id="262" r:id="rId57"/>
    <p:sldId id="261" r:id="rId58"/>
    <p:sldId id="263" r:id="rId59"/>
    <p:sldId id="266" r:id="rId60"/>
    <p:sldId id="386" r:id="rId61"/>
    <p:sldId id="428" r:id="rId62"/>
    <p:sldId id="429" r:id="rId63"/>
    <p:sldId id="454" r:id="rId64"/>
    <p:sldId id="455" r:id="rId65"/>
    <p:sldId id="456" r:id="rId66"/>
    <p:sldId id="457" r:id="rId6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79" autoAdjust="0"/>
    <p:restoredTop sz="75816" autoAdjust="0"/>
  </p:normalViewPr>
  <p:slideViewPr>
    <p:cSldViewPr snapToGrid="0" showGuides="1">
      <p:cViewPr varScale="1">
        <p:scale>
          <a:sx n="64" d="100"/>
          <a:sy n="64" d="100"/>
        </p:scale>
        <p:origin x="1086" y="66"/>
      </p:cViewPr>
      <p:guideLst>
        <p:guide orient="horz" pos="2136"/>
        <p:guide pos="381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7CC987-226A-49BE-A420-D128007A08E2}" type="datetimeFigureOut">
              <a:rPr lang="en-US" smtClean="0"/>
              <a:pPr/>
              <a:t>12/1/2020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71D656-562F-4672-9768-3C654A67C616}" type="slidenum">
              <a:rPr lang="en-US" smtClean="0"/>
              <a:pPr/>
              <a:t>‹#›</a:t>
            </a:fld>
            <a:endParaRPr lang="en-US"/>
          </a:p>
        </p:txBody>
      </p:sp>
    </p:spTree>
    <p:extLst>
      <p:ext uri="{BB962C8B-B14F-4D97-AF65-F5344CB8AC3E}">
        <p14:creationId xmlns:p14="http://schemas.microsoft.com/office/powerpoint/2010/main" val="5979690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w3.org/TR/vocab-ssn/#iphone_barometer-sosa"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indent="0">
              <a:buNone/>
            </a:pPr>
            <a:endParaRPr lang="nb-NO" dirty="0"/>
          </a:p>
        </p:txBody>
      </p:sp>
    </p:spTree>
    <p:extLst>
      <p:ext uri="{BB962C8B-B14F-4D97-AF65-F5344CB8AC3E}">
        <p14:creationId xmlns:p14="http://schemas.microsoft.com/office/powerpoint/2010/main" val="17133833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addition to a text description, the model can describe Concepts associated with the  </a:t>
            </a:r>
          </a:p>
          <a:p>
            <a:r>
              <a:rPr lang="en-US" dirty="0" err="1" smtClean="0"/>
              <a:t>ConceptualVariable</a:t>
            </a:r>
            <a:r>
              <a:rPr lang="en-US" dirty="0" smtClean="0"/>
              <a:t>. It can also describe what units</a:t>
            </a:r>
            <a:r>
              <a:rPr lang="en-US" baseline="0" dirty="0" smtClean="0"/>
              <a:t> we want to collect measures on</a:t>
            </a:r>
            <a:r>
              <a:rPr lang="en-US" dirty="0" smtClean="0"/>
              <a:t>. </a:t>
            </a:r>
          </a:p>
          <a:p>
            <a:r>
              <a:rPr lang="en-US" dirty="0" smtClean="0"/>
              <a:t>It can also describe substantive and sentinel conceptual domains. </a:t>
            </a:r>
          </a:p>
          <a:p>
            <a:endParaRPr lang="en-US" dirty="0" smtClean="0"/>
          </a:p>
          <a:p>
            <a:r>
              <a:rPr lang="en-US" dirty="0" smtClean="0"/>
              <a:t>The substantive categories would describe data you would like to include in your analyses. The sentinel categories could typically be missing values like “don’t know” and “unanswered”. </a:t>
            </a:r>
          </a:p>
          <a:p>
            <a:r>
              <a:rPr lang="en-US" dirty="0" smtClean="0"/>
              <a:t>No codes for categories are specified at this level. Those are specified at the </a:t>
            </a:r>
            <a:r>
              <a:rPr lang="en-US" dirty="0" err="1" smtClean="0"/>
              <a:t>RepresentedVariable</a:t>
            </a:r>
            <a:r>
              <a:rPr lang="en-US" dirty="0" smtClean="0"/>
              <a:t> level. This allows tying together any </a:t>
            </a:r>
            <a:r>
              <a:rPr lang="en-US" dirty="0" err="1" smtClean="0"/>
              <a:t>RepresentedVariables</a:t>
            </a:r>
            <a:r>
              <a:rPr lang="en-US" dirty="0" smtClean="0"/>
              <a:t> that use different codes for the same categories. </a:t>
            </a:r>
          </a:p>
          <a:p>
            <a:endParaRPr lang="en-US" dirty="0"/>
          </a:p>
        </p:txBody>
      </p:sp>
      <p:sp>
        <p:nvSpPr>
          <p:cNvPr id="4" name="Slide Number Placeholder 3"/>
          <p:cNvSpPr>
            <a:spLocks noGrp="1"/>
          </p:cNvSpPr>
          <p:nvPr>
            <p:ph type="sldNum" sz="quarter" idx="5"/>
          </p:nvPr>
        </p:nvSpPr>
        <p:spPr/>
        <p:txBody>
          <a:bodyPr/>
          <a:lstStyle/>
          <a:p>
            <a:fld id="{FE0AF796-6038-4A37-81B4-65B81D74E855}" type="slidenum">
              <a:rPr lang="en-US" smtClean="0"/>
              <a:t>20</a:t>
            </a:fld>
            <a:endParaRPr lang="en-US"/>
          </a:p>
        </p:txBody>
      </p:sp>
    </p:spTree>
    <p:extLst>
      <p:ext uri="{BB962C8B-B14F-4D97-AF65-F5344CB8AC3E}">
        <p14:creationId xmlns:p14="http://schemas.microsoft.com/office/powerpoint/2010/main" val="14949945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err="1">
                <a:solidFill>
                  <a:schemeClr val="tx1"/>
                </a:solidFill>
                <a:latin typeface="+mn-lt"/>
                <a:ea typeface="+mn-ea"/>
                <a:cs typeface="+mn-cs"/>
              </a:rPr>
              <a:t>RepresentedVariable</a:t>
            </a:r>
            <a:r>
              <a:rPr lang="en-US" sz="1200" b="0" i="0" u="none" strike="noStrike" kern="1200" baseline="0" dirty="0">
                <a:solidFill>
                  <a:schemeClr val="tx1"/>
                </a:solidFill>
                <a:latin typeface="+mn-lt"/>
                <a:ea typeface="+mn-ea"/>
                <a:cs typeface="+mn-cs"/>
              </a:rPr>
              <a:t>: A </a:t>
            </a:r>
            <a:r>
              <a:rPr lang="en-US" sz="1200" b="0" i="0" u="none" strike="noStrike" kern="1200" baseline="0" dirty="0" err="1">
                <a:solidFill>
                  <a:schemeClr val="tx1"/>
                </a:solidFill>
                <a:latin typeface="+mn-lt"/>
                <a:ea typeface="+mn-ea"/>
                <a:cs typeface="+mn-cs"/>
              </a:rPr>
              <a:t>ConceptualVariable</a:t>
            </a:r>
            <a:r>
              <a:rPr lang="en-US" sz="1200" b="0" i="0" u="none" strike="noStrike" kern="1200" baseline="0" dirty="0">
                <a:solidFill>
                  <a:schemeClr val="tx1"/>
                </a:solidFill>
                <a:latin typeface="+mn-lt"/>
                <a:ea typeface="+mn-ea"/>
                <a:cs typeface="+mn-cs"/>
              </a:rPr>
              <a:t> with a substantive value domain specified.</a:t>
            </a:r>
          </a:p>
        </p:txBody>
      </p:sp>
      <p:sp>
        <p:nvSpPr>
          <p:cNvPr id="4" name="Slide Number Placeholder 3"/>
          <p:cNvSpPr>
            <a:spLocks noGrp="1"/>
          </p:cNvSpPr>
          <p:nvPr>
            <p:ph type="sldNum" sz="quarter" idx="5"/>
          </p:nvPr>
        </p:nvSpPr>
        <p:spPr/>
        <p:txBody>
          <a:bodyPr/>
          <a:lstStyle/>
          <a:p>
            <a:fld id="{FE0AF796-6038-4A37-81B4-65B81D74E855}" type="slidenum">
              <a:rPr lang="en-US" smtClean="0"/>
              <a:pPr/>
              <a:t>21</a:t>
            </a:fld>
            <a:endParaRPr lang="en-US"/>
          </a:p>
        </p:txBody>
      </p:sp>
    </p:spTree>
    <p:extLst>
      <p:ext uri="{BB962C8B-B14F-4D97-AF65-F5344CB8AC3E}">
        <p14:creationId xmlns:p14="http://schemas.microsoft.com/office/powerpoint/2010/main" val="22323371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InstanceVariables are for collected data. </a:t>
            </a:r>
            <a:r>
              <a:rPr lang="en-US" sz="1200" b="0" i="0" u="none" strike="noStrike" kern="1200" baseline="0" dirty="0">
                <a:solidFill>
                  <a:schemeClr val="tx1"/>
                </a:solidFill>
                <a:latin typeface="+mn-lt"/>
                <a:ea typeface="+mn-ea"/>
                <a:cs typeface="+mn-cs"/>
              </a:rPr>
              <a:t>Represents the use of a </a:t>
            </a:r>
            <a:r>
              <a:rPr lang="en-US" sz="1200" b="0" i="0" u="none" strike="noStrike" kern="1200" baseline="0" dirty="0" err="1">
                <a:solidFill>
                  <a:schemeClr val="tx1"/>
                </a:solidFill>
                <a:latin typeface="+mn-lt"/>
                <a:ea typeface="+mn-ea"/>
                <a:cs typeface="+mn-cs"/>
              </a:rPr>
              <a:t>RepresentedVariable</a:t>
            </a:r>
            <a:r>
              <a:rPr lang="en-US" sz="1200" b="0" i="0" u="none" strike="noStrike" kern="1200" baseline="0" dirty="0">
                <a:solidFill>
                  <a:schemeClr val="tx1"/>
                </a:solidFill>
                <a:latin typeface="+mn-lt"/>
                <a:ea typeface="+mn-ea"/>
                <a:cs typeface="+mn-cs"/>
              </a:rPr>
              <a:t> within a data set.</a:t>
            </a:r>
          </a:p>
          <a:p>
            <a:endParaRPr lang="nb-NO"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a:t>
            </a:r>
            <a:r>
              <a:rPr lang="en-US" sz="1200" b="0" i="0" u="none" strike="noStrike" kern="1200" baseline="0" dirty="0" err="1">
                <a:solidFill>
                  <a:schemeClr val="tx1"/>
                </a:solidFill>
                <a:latin typeface="+mn-lt"/>
                <a:ea typeface="+mn-ea"/>
                <a:cs typeface="+mn-cs"/>
              </a:rPr>
              <a:t>InstanceVariable</a:t>
            </a:r>
            <a:r>
              <a:rPr lang="en-US" sz="1200" b="0" i="0" u="none" strike="noStrike" kern="1200" baseline="0" dirty="0">
                <a:solidFill>
                  <a:schemeClr val="tx1"/>
                </a:solidFill>
                <a:latin typeface="+mn-lt"/>
                <a:ea typeface="+mn-ea"/>
                <a:cs typeface="+mn-cs"/>
              </a:rPr>
              <a:t> class inherits all of the properties and relationships of the </a:t>
            </a:r>
            <a:r>
              <a:rPr lang="en-US" sz="1200" b="0" i="0" u="none" strike="noStrike" kern="1200" baseline="0" dirty="0" err="1">
                <a:solidFill>
                  <a:schemeClr val="tx1"/>
                </a:solidFill>
                <a:latin typeface="+mn-lt"/>
                <a:ea typeface="+mn-ea"/>
                <a:cs typeface="+mn-cs"/>
              </a:rPr>
              <a:t>RepresentedVariable</a:t>
            </a:r>
            <a:r>
              <a:rPr lang="en-US" sz="1200" b="0" i="0" u="none" strike="noStrike" kern="1200" baseline="0" dirty="0">
                <a:solidFill>
                  <a:schemeClr val="tx1"/>
                </a:solidFill>
                <a:latin typeface="+mn-lt"/>
                <a:ea typeface="+mn-ea"/>
                <a:cs typeface="+mn-cs"/>
              </a:rPr>
              <a:t> class and, in turn, the </a:t>
            </a:r>
            <a:r>
              <a:rPr lang="en-US" sz="1200" b="0" i="0" u="none" strike="noStrike" kern="1200" baseline="0" dirty="0" err="1">
                <a:solidFill>
                  <a:schemeClr val="tx1"/>
                </a:solidFill>
                <a:latin typeface="+mn-lt"/>
                <a:ea typeface="+mn-ea"/>
                <a:cs typeface="+mn-cs"/>
              </a:rPr>
              <a:t>ConceptualVariable</a:t>
            </a:r>
            <a:r>
              <a:rPr lang="en-US" sz="1200" b="0" i="0" u="none" strike="noStrike" kern="1200" baseline="0" dirty="0">
                <a:solidFill>
                  <a:schemeClr val="tx1"/>
                </a:solidFill>
                <a:latin typeface="+mn-lt"/>
                <a:ea typeface="+mn-ea"/>
                <a:cs typeface="+mn-cs"/>
              </a:rPr>
              <a:t> class. </a:t>
            </a:r>
          </a:p>
          <a:p>
            <a:r>
              <a:rPr lang="en-US" sz="1200" b="0" i="0" u="none" strike="noStrike" kern="1200" baseline="0" dirty="0">
                <a:solidFill>
                  <a:schemeClr val="tx1"/>
                </a:solidFill>
                <a:latin typeface="+mn-lt"/>
                <a:ea typeface="+mn-ea"/>
                <a:cs typeface="+mn-cs"/>
              </a:rPr>
              <a:t>This means that an </a:t>
            </a:r>
            <a:r>
              <a:rPr lang="en-US" sz="1200" b="0" i="0" u="none" strike="noStrike" kern="1200" baseline="0" dirty="0" err="1">
                <a:solidFill>
                  <a:schemeClr val="tx1"/>
                </a:solidFill>
                <a:latin typeface="+mn-lt"/>
                <a:ea typeface="+mn-ea"/>
                <a:cs typeface="+mn-cs"/>
              </a:rPr>
              <a:t>InstanceVariable</a:t>
            </a:r>
            <a:r>
              <a:rPr lang="en-US" sz="1200" b="0" i="0" u="none" strike="noStrike" kern="1200" baseline="0" dirty="0">
                <a:solidFill>
                  <a:schemeClr val="tx1"/>
                </a:solidFill>
                <a:latin typeface="+mn-lt"/>
                <a:ea typeface="+mn-ea"/>
                <a:cs typeface="+mn-cs"/>
              </a:rPr>
              <a:t> can be completely populated without the need to create an associated </a:t>
            </a:r>
            <a:r>
              <a:rPr lang="en-US" sz="1200" b="0" i="0" u="none" strike="noStrike" kern="1200" baseline="0" dirty="0" err="1">
                <a:solidFill>
                  <a:schemeClr val="tx1"/>
                </a:solidFill>
                <a:latin typeface="+mn-lt"/>
                <a:ea typeface="+mn-ea"/>
                <a:cs typeface="+mn-cs"/>
              </a:rPr>
              <a:t>RepresentedVariable</a:t>
            </a:r>
            <a:r>
              <a:rPr lang="en-US" sz="1200" b="0" i="0" u="none" strike="noStrike" kern="1200" baseline="0" dirty="0">
                <a:solidFill>
                  <a:schemeClr val="tx1"/>
                </a:solidFill>
                <a:latin typeface="+mn-lt"/>
                <a:ea typeface="+mn-ea"/>
                <a:cs typeface="+mn-cs"/>
              </a:rPr>
              <a:t> or </a:t>
            </a:r>
            <a:r>
              <a:rPr lang="en-US" sz="1200" b="0" i="0" u="none" strike="noStrike" kern="1200" baseline="0" dirty="0" err="1">
                <a:solidFill>
                  <a:schemeClr val="tx1"/>
                </a:solidFill>
                <a:latin typeface="+mn-lt"/>
                <a:ea typeface="+mn-ea"/>
                <a:cs typeface="+mn-cs"/>
              </a:rPr>
              <a:t>ConceptualVariable</a:t>
            </a:r>
            <a:r>
              <a:rPr lang="en-US" sz="1200" b="0" i="0" u="none" strike="noStrike" kern="1200" baseline="0" dirty="0">
                <a:solidFill>
                  <a:schemeClr val="tx1"/>
                </a:solidFill>
                <a:latin typeface="+mn-lt"/>
                <a:ea typeface="+mn-ea"/>
                <a:cs typeface="+mn-cs"/>
              </a:rPr>
              <a:t>.</a:t>
            </a:r>
            <a:endParaRPr lang="en-US" dirty="0"/>
          </a:p>
        </p:txBody>
      </p:sp>
      <p:sp>
        <p:nvSpPr>
          <p:cNvPr id="4" name="Slide Number Placeholder 3"/>
          <p:cNvSpPr>
            <a:spLocks noGrp="1"/>
          </p:cNvSpPr>
          <p:nvPr>
            <p:ph type="sldNum" sz="quarter" idx="5"/>
          </p:nvPr>
        </p:nvSpPr>
        <p:spPr/>
        <p:txBody>
          <a:bodyPr/>
          <a:lstStyle/>
          <a:p>
            <a:fld id="{FE0AF796-6038-4A37-81B4-65B81D74E855}" type="slidenum">
              <a:rPr lang="en-US" smtClean="0"/>
              <a:pPr/>
              <a:t>22</a:t>
            </a:fld>
            <a:endParaRPr lang="en-US"/>
          </a:p>
        </p:txBody>
      </p:sp>
    </p:spTree>
    <p:extLst>
      <p:ext uri="{BB962C8B-B14F-4D97-AF65-F5344CB8AC3E}">
        <p14:creationId xmlns:p14="http://schemas.microsoft.com/office/powerpoint/2010/main" val="11881919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The example, European Social Survey 2004, 2008 and 2018:</a:t>
            </a:r>
          </a:p>
          <a:p>
            <a:endParaRPr lang="sv-SE"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Three Different (distinct) sets of data with a different variables all measuring legal marriage status.</a:t>
            </a:r>
          </a:p>
          <a:p>
            <a:pPr lvl="0"/>
            <a:endParaRPr lang="sv-S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Represented variables link variables which are directly comparable</a:t>
            </a:r>
            <a:r>
              <a:rPr lang="en-GB" sz="1200" kern="1200" baseline="0" dirty="0">
                <a:solidFill>
                  <a:schemeClr val="tx1"/>
                </a:solidFill>
                <a:effectLst/>
                <a:latin typeface="+mn-lt"/>
                <a:ea typeface="+mn-ea"/>
                <a:cs typeface="+mn-cs"/>
              </a:rPr>
              <a:t> and have the s</a:t>
            </a:r>
            <a:r>
              <a:rPr lang="en-GB" sz="1200" kern="1200" dirty="0">
                <a:solidFill>
                  <a:schemeClr val="tx1"/>
                </a:solidFill>
                <a:effectLst/>
                <a:latin typeface="+mn-lt"/>
                <a:ea typeface="+mn-ea"/>
                <a:cs typeface="+mn-cs"/>
              </a:rPr>
              <a:t>ame representation of the value domain. It doesn’t care about the question asked- only the value domain. </a:t>
            </a:r>
            <a:endParaRPr lang="sv-S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represented variable is a way to measure marriage and so links to the marriage conceptual variable. </a:t>
            </a:r>
            <a:endParaRPr lang="sv-S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lvl="0"/>
            <a:endParaRPr lang="sv-SE"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(Value domain = Variable representation in DDI-Lifecycle)</a:t>
            </a:r>
            <a:endParaRPr lang="sv-SE"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82E7B8E-2A5B-4963-98B3-F55FF1DA915E}" type="slidenum">
              <a:rPr lang="sv-SE" smtClean="0"/>
              <a:pPr/>
              <a:t>23</a:t>
            </a:fld>
            <a:endParaRPr lang="sv-SE"/>
          </a:p>
        </p:txBody>
      </p:sp>
    </p:spTree>
    <p:extLst>
      <p:ext uri="{BB962C8B-B14F-4D97-AF65-F5344CB8AC3E}">
        <p14:creationId xmlns:p14="http://schemas.microsoft.com/office/powerpoint/2010/main" val="2542680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9758" indent="-57724">
              <a:spcBef>
                <a:spcPts val="0"/>
              </a:spcBef>
              <a:buSzPts val="2800"/>
              <a:buNone/>
            </a:pPr>
            <a:r>
              <a:rPr lang="en-US" dirty="0" smtClean="0"/>
              <a:t>Wide Data</a:t>
            </a:r>
          </a:p>
          <a:p>
            <a:pPr marL="779275" indent="-57724">
              <a:spcBef>
                <a:spcPts val="0"/>
              </a:spcBef>
              <a:buSzPts val="2800"/>
              <a:buNone/>
            </a:pPr>
            <a:r>
              <a:rPr lang="en-US" sz="2400" dirty="0" smtClean="0"/>
              <a:t>Traditional rectangular unit record data sets. Each record has a unit identifier and a set of measures for the same unit</a:t>
            </a:r>
          </a:p>
          <a:p>
            <a:pPr marL="779275" indent="-57724">
              <a:spcBef>
                <a:spcPts val="0"/>
              </a:spcBef>
              <a:buSzPts val="2800"/>
              <a:buNone/>
            </a:pPr>
            <a:endParaRPr lang="en-US" sz="2500" dirty="0" smtClean="0"/>
          </a:p>
          <a:p>
            <a:pPr marL="259758" indent="-57724">
              <a:spcBef>
                <a:spcPts val="0"/>
              </a:spcBef>
              <a:buSzPts val="2800"/>
              <a:buNone/>
            </a:pPr>
            <a:r>
              <a:rPr lang="en-US" dirty="0" smtClean="0"/>
              <a:t>Long Data</a:t>
            </a:r>
          </a:p>
          <a:p>
            <a:pPr marL="779275" indent="-57724">
              <a:spcBef>
                <a:spcPts val="0"/>
              </a:spcBef>
              <a:buSzPts val="2800"/>
              <a:buNone/>
            </a:pPr>
            <a:r>
              <a:rPr lang="en-US" sz="2400" dirty="0" smtClean="0"/>
              <a:t>Each record has a unit identifier and a set of measures but there may be multiple records for any given unit. The structure is used for many different data types, for example event data and spell data</a:t>
            </a:r>
          </a:p>
          <a:p>
            <a:pPr marL="779275" indent="-57724">
              <a:spcBef>
                <a:spcPts val="0"/>
              </a:spcBef>
              <a:buSzPts val="2800"/>
              <a:buNone/>
            </a:pPr>
            <a:endParaRPr lang="en-US" sz="2500" dirty="0" smtClean="0"/>
          </a:p>
          <a:p>
            <a:pPr marL="259758" indent="-57724">
              <a:spcBef>
                <a:spcPts val="0"/>
              </a:spcBef>
              <a:buSzPts val="2800"/>
              <a:buNone/>
            </a:pPr>
            <a:r>
              <a:rPr lang="en-US" dirty="0" smtClean="0"/>
              <a:t>Multi-Dimensional Data</a:t>
            </a:r>
          </a:p>
          <a:p>
            <a:pPr marL="779275" indent="-57724">
              <a:spcBef>
                <a:spcPts val="0"/>
              </a:spcBef>
              <a:buSzPts val="2800"/>
              <a:buNone/>
            </a:pPr>
            <a:r>
              <a:rPr lang="en-US" sz="2400" dirty="0" smtClean="0"/>
              <a:t>Data in which observations are identified using a set of dimensions. Examples are multi-dimensional cubes and time series</a:t>
            </a:r>
          </a:p>
          <a:p>
            <a:pPr marL="779275" indent="-57724">
              <a:spcBef>
                <a:spcPts val="0"/>
              </a:spcBef>
              <a:buSzPts val="2800"/>
              <a:buNone/>
            </a:pPr>
            <a:endParaRPr lang="en-US" sz="2500" dirty="0" smtClean="0"/>
          </a:p>
          <a:p>
            <a:pPr marL="259758" indent="-57724">
              <a:spcBef>
                <a:spcPts val="0"/>
              </a:spcBef>
              <a:buSzPts val="2800"/>
              <a:buNone/>
            </a:pPr>
            <a:r>
              <a:rPr lang="en-US" dirty="0" smtClean="0"/>
              <a:t>Key-Value Data	</a:t>
            </a:r>
          </a:p>
          <a:p>
            <a:pPr marL="779275" lvl="1" indent="-57724">
              <a:spcBef>
                <a:spcPts val="0"/>
              </a:spcBef>
              <a:buSzPts val="2800"/>
              <a:buNone/>
            </a:pPr>
            <a:r>
              <a:rPr lang="en-US" sz="2100" dirty="0" smtClean="0"/>
              <a:t>	</a:t>
            </a:r>
            <a:r>
              <a:rPr lang="en-US" dirty="0" smtClean="0"/>
              <a:t>Set of measures, each paired with an identifier</a:t>
            </a:r>
            <a:endParaRPr lang="en-US" dirty="0"/>
          </a:p>
        </p:txBody>
      </p:sp>
      <p:sp>
        <p:nvSpPr>
          <p:cNvPr id="4" name="Slide Number Placeholder 3"/>
          <p:cNvSpPr>
            <a:spLocks noGrp="1"/>
          </p:cNvSpPr>
          <p:nvPr>
            <p:ph type="sldNum" sz="quarter" idx="10"/>
          </p:nvPr>
        </p:nvSpPr>
        <p:spPr/>
        <p:txBody>
          <a:bodyPr/>
          <a:lstStyle/>
          <a:p>
            <a:fld id="{2871D656-562F-4672-9768-3C654A67C616}" type="slidenum">
              <a:rPr lang="en-US" smtClean="0"/>
              <a:pPr/>
              <a:t>26</a:t>
            </a:fld>
            <a:endParaRPr lang="en-US"/>
          </a:p>
        </p:txBody>
      </p:sp>
    </p:spTree>
    <p:extLst>
      <p:ext uri="{BB962C8B-B14F-4D97-AF65-F5344CB8AC3E}">
        <p14:creationId xmlns:p14="http://schemas.microsoft.com/office/powerpoint/2010/main" val="9436050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COVID example: In this example we’ll use a set of sample data that might be collected in the screenings that are common now for the COVID19 pandemic. These include biometric and survey type data. This photo shows some of the instruments that might be used to collect the data in  a home setting.</a:t>
            </a:r>
          </a:p>
        </p:txBody>
      </p:sp>
      <p:sp>
        <p:nvSpPr>
          <p:cNvPr id="4" name="Slide Number Placeholder 3"/>
          <p:cNvSpPr>
            <a:spLocks noGrp="1"/>
          </p:cNvSpPr>
          <p:nvPr>
            <p:ph type="sldNum" sz="quarter" idx="5"/>
          </p:nvPr>
        </p:nvSpPr>
        <p:spPr/>
        <p:txBody>
          <a:bodyPr/>
          <a:lstStyle/>
          <a:p>
            <a:fld id="{FE0AF796-6038-4A37-81B4-65B81D74E855}" type="slidenum">
              <a:rPr lang="en-US" smtClean="0"/>
              <a:pPr/>
              <a:t>27</a:t>
            </a:fld>
            <a:endParaRPr lang="en-US"/>
          </a:p>
        </p:txBody>
      </p:sp>
    </p:spTree>
    <p:extLst>
      <p:ext uri="{BB962C8B-B14F-4D97-AF65-F5344CB8AC3E}">
        <p14:creationId xmlns:p14="http://schemas.microsoft.com/office/powerpoint/2010/main" val="32837372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9758" indent="-57724">
              <a:spcBef>
                <a:spcPts val="0"/>
              </a:spcBef>
              <a:buSzPts val="2800"/>
              <a:buNone/>
            </a:pPr>
            <a:r>
              <a:rPr lang="en-US" dirty="0" smtClean="0"/>
              <a:t>Wide Data:</a:t>
            </a:r>
            <a:r>
              <a:rPr lang="en-US" baseline="0" dirty="0" smtClean="0"/>
              <a:t> </a:t>
            </a:r>
            <a:r>
              <a:rPr lang="en-US" sz="1200" dirty="0" smtClean="0"/>
              <a:t>Traditional rectangular unit record data sets. Each record has a unit identifier and a set of measures for the same unit</a:t>
            </a:r>
          </a:p>
          <a:p>
            <a:endParaRPr lang="en-US" dirty="0" smtClean="0"/>
          </a:p>
          <a:p>
            <a:pPr lvl="1"/>
            <a:r>
              <a:rPr lang="en-US" dirty="0" smtClean="0"/>
              <a:t>COVID </a:t>
            </a:r>
            <a:r>
              <a:rPr lang="en-US" dirty="0"/>
              <a:t>example:</a:t>
            </a:r>
            <a:r>
              <a:rPr lang="en-US" baseline="0" dirty="0"/>
              <a:t> </a:t>
            </a:r>
            <a:r>
              <a:rPr lang="en-US" dirty="0"/>
              <a:t>Here are two rows from our example data in a wide structure. </a:t>
            </a:r>
          </a:p>
          <a:p>
            <a:pPr lvl="1"/>
            <a:r>
              <a:rPr lang="en-US" dirty="0"/>
              <a:t>At the top the data are displayed as in a spreadsheet. Below they are displayed as tab delimited text. </a:t>
            </a:r>
            <a:endParaRPr lang="en-US" dirty="0" smtClean="0"/>
          </a:p>
          <a:p>
            <a:pPr lvl="1"/>
            <a:endParaRPr lang="en-US" dirty="0"/>
          </a:p>
          <a:p>
            <a:pPr lvl="1"/>
            <a:r>
              <a:rPr lang="en-US" dirty="0"/>
              <a:t>Each row represents one observed unit (a person represented by the entry number) and each column contains values for one variable, for example the person’s temperature in degrees Celsius .</a:t>
            </a:r>
          </a:p>
        </p:txBody>
      </p:sp>
      <p:sp>
        <p:nvSpPr>
          <p:cNvPr id="4" name="Slide Number Placeholder 3"/>
          <p:cNvSpPr>
            <a:spLocks noGrp="1"/>
          </p:cNvSpPr>
          <p:nvPr>
            <p:ph type="sldNum" sz="quarter" idx="5"/>
          </p:nvPr>
        </p:nvSpPr>
        <p:spPr/>
        <p:txBody>
          <a:bodyPr/>
          <a:lstStyle/>
          <a:p>
            <a:fld id="{FE0AF796-6038-4A37-81B4-65B81D74E855}" type="slidenum">
              <a:rPr lang="en-US" smtClean="0"/>
              <a:pPr/>
              <a:t>28</a:t>
            </a:fld>
            <a:endParaRPr lang="en-US"/>
          </a:p>
        </p:txBody>
      </p:sp>
    </p:spTree>
    <p:extLst>
      <p:ext uri="{BB962C8B-B14F-4D97-AF65-F5344CB8AC3E}">
        <p14:creationId xmlns:p14="http://schemas.microsoft.com/office/powerpoint/2010/main" val="42719534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59758" indent="-57724">
              <a:spcBef>
                <a:spcPts val="0"/>
              </a:spcBef>
              <a:buSzPts val="2800"/>
              <a:buNone/>
            </a:pPr>
            <a:r>
              <a:rPr lang="en-US" dirty="0" smtClean="0"/>
              <a:t>Long Data:</a:t>
            </a:r>
            <a:r>
              <a:rPr lang="en-US" baseline="0" dirty="0" smtClean="0"/>
              <a:t> </a:t>
            </a:r>
            <a:r>
              <a:rPr lang="en-US" sz="1200" dirty="0" smtClean="0"/>
              <a:t>Each record has one</a:t>
            </a:r>
            <a:r>
              <a:rPr lang="en-US" sz="1200" baseline="0" dirty="0" smtClean="0"/>
              <a:t> or more</a:t>
            </a:r>
            <a:r>
              <a:rPr lang="en-US" sz="1200" dirty="0" smtClean="0"/>
              <a:t> unit identifier and a set of measures but there may be multiple records for any given unit. The structure is used for many different data types, for example event data and spell data</a:t>
            </a:r>
          </a:p>
          <a:p>
            <a:endParaRPr lang="en-US" dirty="0" smtClean="0"/>
          </a:p>
          <a:p>
            <a:r>
              <a:rPr lang="en-US" dirty="0" smtClean="0"/>
              <a:t>COVID </a:t>
            </a:r>
            <a:r>
              <a:rPr lang="en-US" dirty="0"/>
              <a:t>example: Here are the same data in a </a:t>
            </a:r>
            <a:r>
              <a:rPr lang="en-US" dirty="0" smtClean="0"/>
              <a:t>long </a:t>
            </a:r>
            <a:r>
              <a:rPr lang="en-US" dirty="0"/>
              <a:t>structure, The columns Entry and DateTime are identifiers and Position is an attribute. These are repeated from their respective row in the wide structure. The column labeled Value has the other values from both wide rows.</a:t>
            </a:r>
          </a:p>
        </p:txBody>
      </p:sp>
      <p:sp>
        <p:nvSpPr>
          <p:cNvPr id="4" name="Slide Number Placeholder 3"/>
          <p:cNvSpPr>
            <a:spLocks noGrp="1"/>
          </p:cNvSpPr>
          <p:nvPr>
            <p:ph type="sldNum" sz="quarter" idx="5"/>
          </p:nvPr>
        </p:nvSpPr>
        <p:spPr/>
        <p:txBody>
          <a:bodyPr/>
          <a:lstStyle/>
          <a:p>
            <a:fld id="{FE0AF796-6038-4A37-81B4-65B81D74E855}" type="slidenum">
              <a:rPr lang="en-US" smtClean="0"/>
              <a:pPr/>
              <a:t>29</a:t>
            </a:fld>
            <a:endParaRPr lang="en-US"/>
          </a:p>
        </p:txBody>
      </p:sp>
    </p:spTree>
    <p:extLst>
      <p:ext uri="{BB962C8B-B14F-4D97-AF65-F5344CB8AC3E}">
        <p14:creationId xmlns:p14="http://schemas.microsoft.com/office/powerpoint/2010/main" val="26526582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Fisheries statistics example: Fisheries</a:t>
            </a:r>
            <a:r>
              <a:rPr lang="en-US" baseline="0" dirty="0"/>
              <a:t> statistics in Norway </a:t>
            </a:r>
            <a:r>
              <a:rPr lang="en-US" dirty="0"/>
              <a:t>collected when catches are delivered or ‘landed’ on shore based fish receptions.</a:t>
            </a:r>
            <a:endParaRPr lang="nb-NO" dirty="0"/>
          </a:p>
        </p:txBody>
      </p:sp>
      <p:sp>
        <p:nvSpPr>
          <p:cNvPr id="4" name="Slide Number Placeholder 3"/>
          <p:cNvSpPr>
            <a:spLocks noGrp="1"/>
          </p:cNvSpPr>
          <p:nvPr>
            <p:ph type="sldNum" sz="quarter" idx="10"/>
          </p:nvPr>
        </p:nvSpPr>
        <p:spPr/>
        <p:txBody>
          <a:bodyPr/>
          <a:lstStyle/>
          <a:p>
            <a:fld id="{2871D656-562F-4672-9768-3C654A67C616}" type="slidenum">
              <a:rPr lang="en-US" smtClean="0"/>
              <a:pPr/>
              <a:t>30</a:t>
            </a:fld>
            <a:endParaRPr lang="en-US"/>
          </a:p>
        </p:txBody>
      </p:sp>
    </p:spTree>
    <p:extLst>
      <p:ext uri="{BB962C8B-B14F-4D97-AF65-F5344CB8AC3E}">
        <p14:creationId xmlns:p14="http://schemas.microsoft.com/office/powerpoint/2010/main" val="6139435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Again a long example. A</a:t>
            </a:r>
            <a:r>
              <a:rPr lang="en-US" baseline="0" dirty="0"/>
              <a:t> selection of landing data for the boats </a:t>
            </a:r>
            <a:r>
              <a:rPr lang="en-US" baseline="0" dirty="0" err="1"/>
              <a:t>Lønningen</a:t>
            </a:r>
            <a:r>
              <a:rPr lang="en-US" baseline="0" dirty="0"/>
              <a:t>, </a:t>
            </a:r>
            <a:r>
              <a:rPr lang="en-US" baseline="0" dirty="0" err="1"/>
              <a:t>Ligrunn</a:t>
            </a:r>
            <a:r>
              <a:rPr lang="en-US" baseline="0" dirty="0"/>
              <a:t> and </a:t>
            </a:r>
            <a:r>
              <a:rPr lang="en-US" baseline="0" dirty="0" err="1"/>
              <a:t>Vikingbank</a:t>
            </a:r>
            <a:r>
              <a:rPr lang="en-US" baseline="0" dirty="0"/>
              <a:t> in 2019 are selected for this example.</a:t>
            </a:r>
            <a:endParaRPr lang="en-US" dirty="0"/>
          </a:p>
          <a:p>
            <a:endParaRPr lang="en-US" dirty="0"/>
          </a:p>
          <a:p>
            <a:r>
              <a:rPr lang="en-US" dirty="0"/>
              <a:t>Sample</a:t>
            </a:r>
            <a:r>
              <a:rPr lang="en-US" baseline="0" dirty="0"/>
              <a:t> statistics adapted from s</a:t>
            </a:r>
            <a:r>
              <a:rPr lang="en-US" dirty="0"/>
              <a:t>ources: </a:t>
            </a:r>
          </a:p>
          <a:p>
            <a:r>
              <a:rPr lang="en-US" dirty="0"/>
              <a:t>https://fiskeriportalen.no/fiskebater/lonningen-h-0030b</a:t>
            </a:r>
          </a:p>
          <a:p>
            <a:r>
              <a:rPr lang="en-US" dirty="0"/>
              <a:t>https://fiskeriportalen.no/fiskebater/ligrunn-h-0002f</a:t>
            </a:r>
          </a:p>
          <a:p>
            <a:r>
              <a:rPr lang="en-US" dirty="0"/>
              <a:t>https://fiskeriportalen.no/fiskebater/vikingbank-r-0003k</a:t>
            </a:r>
          </a:p>
        </p:txBody>
      </p:sp>
      <p:sp>
        <p:nvSpPr>
          <p:cNvPr id="4" name="Slide Number Placeholder 3"/>
          <p:cNvSpPr>
            <a:spLocks noGrp="1"/>
          </p:cNvSpPr>
          <p:nvPr>
            <p:ph type="sldNum" sz="quarter" idx="5"/>
          </p:nvPr>
        </p:nvSpPr>
        <p:spPr/>
        <p:txBody>
          <a:bodyPr/>
          <a:lstStyle/>
          <a:p>
            <a:fld id="{FE0AF796-6038-4A37-81B4-65B81D74E855}" type="slidenum">
              <a:rPr lang="en-US" smtClean="0"/>
              <a:pPr/>
              <a:t>31</a:t>
            </a:fld>
            <a:endParaRPr lang="en-US"/>
          </a:p>
        </p:txBody>
      </p:sp>
    </p:spTree>
    <p:extLst>
      <p:ext uri="{BB962C8B-B14F-4D97-AF65-F5344CB8AC3E}">
        <p14:creationId xmlns:p14="http://schemas.microsoft.com/office/powerpoint/2010/main" val="3983460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indent="0">
              <a:buNone/>
            </a:pPr>
            <a:endParaRPr lang="en-US" dirty="0"/>
          </a:p>
        </p:txBody>
      </p:sp>
    </p:spTree>
    <p:extLst>
      <p:ext uri="{BB962C8B-B14F-4D97-AF65-F5344CB8AC3E}">
        <p14:creationId xmlns:p14="http://schemas.microsoft.com/office/powerpoint/2010/main" val="23053283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Adapted from source: https://www.fiskeridir.no/Yrkesfiske/Tall-og-analyse/Fangst-og-kvoter/Fangst/Fangst-fordelt-paa-art</a:t>
            </a:r>
          </a:p>
        </p:txBody>
      </p:sp>
      <p:sp>
        <p:nvSpPr>
          <p:cNvPr id="4" name="Slide Number Placeholder 3"/>
          <p:cNvSpPr>
            <a:spLocks noGrp="1"/>
          </p:cNvSpPr>
          <p:nvPr>
            <p:ph type="sldNum" sz="quarter" idx="5"/>
          </p:nvPr>
        </p:nvSpPr>
        <p:spPr/>
        <p:txBody>
          <a:bodyPr/>
          <a:lstStyle/>
          <a:p>
            <a:fld id="{FE0AF796-6038-4A37-81B4-65B81D74E855}" type="slidenum">
              <a:rPr lang="en-US" smtClean="0"/>
              <a:pPr/>
              <a:t>33</a:t>
            </a:fld>
            <a:endParaRPr lang="en-US"/>
          </a:p>
        </p:txBody>
      </p:sp>
    </p:spTree>
    <p:extLst>
      <p:ext uri="{BB962C8B-B14F-4D97-AF65-F5344CB8AC3E}">
        <p14:creationId xmlns:p14="http://schemas.microsoft.com/office/powerpoint/2010/main" val="37214224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3"/>
        <p:cNvGrpSpPr/>
        <p:nvPr/>
      </p:nvGrpSpPr>
      <p:grpSpPr>
        <a:xfrm>
          <a:off x="0" y="0"/>
          <a:ext cx="0" cy="0"/>
          <a:chOff x="0" y="0"/>
          <a:chExt cx="0" cy="0"/>
        </a:xfrm>
      </p:grpSpPr>
      <p:sp>
        <p:nvSpPr>
          <p:cNvPr id="324" name="Google Shape;324;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dirty="0">
                <a:solidFill>
                  <a:schemeClr val="dk1"/>
                </a:solidFill>
                <a:latin typeface="Calibri"/>
                <a:ea typeface="Calibri"/>
                <a:cs typeface="Calibri"/>
                <a:sym typeface="Calibri"/>
              </a:rPr>
              <a:t>Streaming data may involve a flexible set of measures arriving at unpredictable times. Structures that may be useful for streaming data include the </a:t>
            </a:r>
            <a:r>
              <a:rPr lang="en-US" dirty="0" smtClean="0">
                <a:solidFill>
                  <a:schemeClr val="dk1"/>
                </a:solidFill>
                <a:latin typeface="Calibri"/>
                <a:ea typeface="Calibri"/>
                <a:cs typeface="Calibri"/>
                <a:sym typeface="Calibri"/>
              </a:rPr>
              <a:t>long </a:t>
            </a:r>
            <a:r>
              <a:rPr lang="en-US" dirty="0">
                <a:solidFill>
                  <a:schemeClr val="dk1"/>
                </a:solidFill>
                <a:latin typeface="Calibri"/>
                <a:ea typeface="Calibri"/>
                <a:cs typeface="Calibri"/>
                <a:sym typeface="Calibri"/>
              </a:rPr>
              <a:t>structure (like for event data) or a key value store. </a:t>
            </a:r>
            <a:endParaRPr lang="en-US" dirty="0" smtClean="0">
              <a:solidFill>
                <a:schemeClr val="dk1"/>
              </a:solidFill>
              <a:latin typeface="Calibri"/>
              <a:ea typeface="Calibri"/>
              <a:cs typeface="Calibri"/>
              <a:sym typeface="Calibri"/>
            </a:endParaRPr>
          </a:p>
          <a:p>
            <a:pPr marL="0" lvl="0" indent="0" algn="l" rtl="0">
              <a:lnSpc>
                <a:spcPct val="115000"/>
              </a:lnSpc>
              <a:spcBef>
                <a:spcPts val="1200"/>
              </a:spcBef>
              <a:spcAft>
                <a:spcPts val="0"/>
              </a:spcAft>
              <a:buClr>
                <a:schemeClr val="dk1"/>
              </a:buClr>
              <a:buSzPts val="1100"/>
              <a:buFont typeface="Arial"/>
              <a:buNone/>
            </a:pPr>
            <a:r>
              <a:rPr lang="en-US" dirty="0" smtClean="0">
                <a:solidFill>
                  <a:schemeClr val="dk1"/>
                </a:solidFill>
                <a:latin typeface="Calibri"/>
                <a:ea typeface="Calibri"/>
                <a:cs typeface="Calibri"/>
                <a:sym typeface="Calibri"/>
              </a:rPr>
              <a:t>With </a:t>
            </a:r>
            <a:r>
              <a:rPr lang="en-US" dirty="0">
                <a:solidFill>
                  <a:schemeClr val="dk1"/>
                </a:solidFill>
                <a:latin typeface="Calibri"/>
                <a:ea typeface="Calibri"/>
                <a:cs typeface="Calibri"/>
                <a:sym typeface="Calibri"/>
              </a:rPr>
              <a:t>a </a:t>
            </a:r>
            <a:r>
              <a:rPr lang="en-US" dirty="0" smtClean="0">
                <a:solidFill>
                  <a:schemeClr val="dk1"/>
                </a:solidFill>
                <a:latin typeface="Calibri"/>
                <a:ea typeface="Calibri"/>
                <a:cs typeface="Calibri"/>
                <a:sym typeface="Calibri"/>
              </a:rPr>
              <a:t>long structure </a:t>
            </a:r>
            <a:r>
              <a:rPr lang="en-US" dirty="0">
                <a:solidFill>
                  <a:schemeClr val="dk1"/>
                </a:solidFill>
                <a:latin typeface="Calibri"/>
                <a:ea typeface="Calibri"/>
                <a:cs typeface="Calibri"/>
                <a:sym typeface="Calibri"/>
              </a:rPr>
              <a:t>measure variables, may be associated with identifier variables (such as a sensor identifier) and attribute variables (such as time of measurement, time of receipt, location of measurement).</a:t>
            </a:r>
            <a:endParaRPr dirty="0">
              <a:solidFill>
                <a:schemeClr val="dk1"/>
              </a:solidFill>
              <a:latin typeface="Calibri"/>
              <a:ea typeface="Calibri"/>
              <a:cs typeface="Calibri"/>
              <a:sym typeface="Calibri"/>
            </a:endParaRPr>
          </a:p>
          <a:p>
            <a:pPr marL="0" lvl="0" indent="0" algn="l" rtl="0">
              <a:spcBef>
                <a:spcPts val="1200"/>
              </a:spcBef>
              <a:spcAft>
                <a:spcPts val="0"/>
              </a:spcAft>
              <a:buNone/>
            </a:pPr>
            <a:r>
              <a:rPr lang="en-US" dirty="0">
                <a:solidFill>
                  <a:schemeClr val="dk1"/>
                </a:solidFill>
                <a:latin typeface="Calibri"/>
                <a:ea typeface="Calibri"/>
                <a:cs typeface="Calibri"/>
                <a:sym typeface="Calibri"/>
              </a:rPr>
              <a:t>An example sensor observation from the W3C Semantic Sensor Network Ontology (SSN) (</a:t>
            </a:r>
            <a:r>
              <a:rPr lang="en-US" u="sng" dirty="0">
                <a:solidFill>
                  <a:schemeClr val="hlink"/>
                </a:solidFill>
                <a:latin typeface="Calibri"/>
                <a:ea typeface="Calibri"/>
                <a:cs typeface="Calibri"/>
                <a:sym typeface="Calibri"/>
                <a:hlinkClick r:id="rId3"/>
              </a:rPr>
              <a:t>https://www.w3.org/TR/vocab-ssn/#iphone_barometer-sosa</a:t>
            </a:r>
            <a:r>
              <a:rPr lang="en-US" dirty="0">
                <a:solidFill>
                  <a:schemeClr val="dk1"/>
                </a:solidFill>
                <a:latin typeface="Calibri"/>
                <a:ea typeface="Calibri"/>
                <a:cs typeface="Calibri"/>
                <a:sym typeface="Calibri"/>
              </a:rPr>
              <a:t>) is of a barometric pressure taken by an iPhone.</a:t>
            </a:r>
            <a:endParaRPr dirty="0">
              <a:solidFill>
                <a:schemeClr val="dk1"/>
              </a:solidFill>
              <a:latin typeface="Calibri"/>
              <a:ea typeface="Calibri"/>
              <a:cs typeface="Calibri"/>
              <a:sym typeface="Calibri"/>
            </a:endParaRPr>
          </a:p>
          <a:p>
            <a:pPr marL="0" lvl="0" indent="0" algn="l" rtl="0">
              <a:spcBef>
                <a:spcPts val="0"/>
              </a:spcBef>
              <a:spcAft>
                <a:spcPts val="0"/>
              </a:spcAft>
              <a:buNone/>
            </a:pPr>
            <a:endParaRPr dirty="0">
              <a:solidFill>
                <a:schemeClr val="dk1"/>
              </a:solidFill>
              <a:latin typeface="Calibri"/>
              <a:ea typeface="Calibri"/>
              <a:cs typeface="Calibri"/>
              <a:sym typeface="Calibri"/>
            </a:endParaRPr>
          </a:p>
          <a:p>
            <a:pPr marL="0" lvl="0" indent="0" algn="l" rtl="0">
              <a:spcBef>
                <a:spcPts val="0"/>
              </a:spcBef>
              <a:spcAft>
                <a:spcPts val="0"/>
              </a:spcAft>
              <a:buNone/>
            </a:pPr>
            <a:r>
              <a:rPr lang="en-US" dirty="0">
                <a:solidFill>
                  <a:schemeClr val="dk1"/>
                </a:solidFill>
                <a:latin typeface="Calibri"/>
                <a:ea typeface="Calibri"/>
                <a:cs typeface="Calibri"/>
                <a:sym typeface="Calibri"/>
              </a:rPr>
              <a:t>Upper table: </a:t>
            </a:r>
            <a:r>
              <a:rPr lang="en-US" dirty="0" smtClean="0">
                <a:solidFill>
                  <a:schemeClr val="dk1"/>
                </a:solidFill>
                <a:latin typeface="Calibri"/>
                <a:ea typeface="Calibri"/>
                <a:cs typeface="Calibri"/>
                <a:sym typeface="Calibri"/>
              </a:rPr>
              <a:t>Long </a:t>
            </a:r>
            <a:r>
              <a:rPr lang="en-US" dirty="0">
                <a:solidFill>
                  <a:schemeClr val="dk1"/>
                </a:solidFill>
                <a:latin typeface="Calibri"/>
                <a:ea typeface="Calibri"/>
                <a:cs typeface="Calibri"/>
                <a:sym typeface="Calibri"/>
              </a:rPr>
              <a:t>format:</a:t>
            </a:r>
            <a:endParaRPr dirty="0">
              <a:solidFill>
                <a:schemeClr val="dk1"/>
              </a:solidFill>
              <a:latin typeface="Calibri"/>
              <a:ea typeface="Calibri"/>
              <a:cs typeface="Calibri"/>
              <a:sym typeface="Calibri"/>
            </a:endParaRPr>
          </a:p>
          <a:p>
            <a:pPr marL="0" lvl="0" indent="0" algn="l" rtl="0">
              <a:spcBef>
                <a:spcPts val="0"/>
              </a:spcBef>
              <a:spcAft>
                <a:spcPts val="0"/>
              </a:spcAft>
              <a:buNone/>
            </a:pPr>
            <a:r>
              <a:rPr lang="en-US" dirty="0">
                <a:solidFill>
                  <a:schemeClr val="dk1"/>
                </a:solidFill>
                <a:latin typeface="Calibri"/>
                <a:ea typeface="Calibri"/>
                <a:cs typeface="Calibri"/>
                <a:sym typeface="Calibri"/>
              </a:rPr>
              <a:t>The value </a:t>
            </a:r>
            <a:r>
              <a:rPr lang="en-US" dirty="0" err="1">
                <a:solidFill>
                  <a:schemeClr val="dk1"/>
                </a:solidFill>
                <a:latin typeface="Calibri"/>
                <a:ea typeface="Calibri"/>
                <a:cs typeface="Calibri"/>
                <a:sym typeface="Calibri"/>
              </a:rPr>
              <a:t>atmosphericPressurehPa</a:t>
            </a:r>
            <a:r>
              <a:rPr lang="en-US" dirty="0">
                <a:solidFill>
                  <a:schemeClr val="dk1"/>
                </a:solidFill>
                <a:latin typeface="Calibri"/>
                <a:ea typeface="Calibri"/>
                <a:cs typeface="Calibri"/>
                <a:sym typeface="Calibri"/>
              </a:rPr>
              <a:t> is a code that points to a variable that links to the Concept “</a:t>
            </a:r>
            <a:r>
              <a:rPr lang="en-US" dirty="0" err="1">
                <a:solidFill>
                  <a:schemeClr val="dk1"/>
                </a:solidFill>
                <a:latin typeface="Calibri"/>
                <a:ea typeface="Calibri"/>
                <a:cs typeface="Calibri"/>
                <a:sym typeface="Calibri"/>
              </a:rPr>
              <a:t>earthAtmosphere</a:t>
            </a:r>
            <a:r>
              <a:rPr lang="en-US" dirty="0">
                <a:solidFill>
                  <a:schemeClr val="dk1"/>
                </a:solidFill>
                <a:latin typeface="Calibri"/>
                <a:ea typeface="Calibri"/>
                <a:cs typeface="Calibri"/>
                <a:sym typeface="Calibri"/>
              </a:rPr>
              <a:t>” in units of </a:t>
            </a:r>
            <a:r>
              <a:rPr lang="en-US" dirty="0" err="1">
                <a:solidFill>
                  <a:schemeClr val="dk1"/>
                </a:solidFill>
                <a:latin typeface="Calibri"/>
                <a:ea typeface="Calibri"/>
                <a:cs typeface="Calibri"/>
                <a:sym typeface="Calibri"/>
              </a:rPr>
              <a:t>hectoPascal</a:t>
            </a:r>
            <a:r>
              <a:rPr lang="en-US" dirty="0">
                <a:solidFill>
                  <a:schemeClr val="dk1"/>
                </a:solidFill>
                <a:latin typeface="Calibri"/>
                <a:ea typeface="Calibri"/>
                <a:cs typeface="Calibri"/>
                <a:sym typeface="Calibri"/>
              </a:rPr>
              <a:t> (</a:t>
            </a:r>
            <a:r>
              <a:rPr lang="en-US" dirty="0" err="1">
                <a:solidFill>
                  <a:schemeClr val="dk1"/>
                </a:solidFill>
                <a:latin typeface="Calibri"/>
                <a:ea typeface="Calibri"/>
                <a:cs typeface="Calibri"/>
                <a:sym typeface="Calibri"/>
              </a:rPr>
              <a:t>hPa</a:t>
            </a:r>
            <a:r>
              <a:rPr lang="en-US" dirty="0">
                <a:solidFill>
                  <a:schemeClr val="dk1"/>
                </a:solidFill>
                <a:latin typeface="Calibri"/>
                <a:ea typeface="Calibri"/>
                <a:cs typeface="Calibri"/>
                <a:sym typeface="Calibri"/>
              </a:rPr>
              <a:t>).</a:t>
            </a:r>
            <a:endParaRPr dirty="0">
              <a:solidFill>
                <a:schemeClr val="dk1"/>
              </a:solidFill>
              <a:latin typeface="Calibri"/>
              <a:ea typeface="Calibri"/>
              <a:cs typeface="Calibri"/>
              <a:sym typeface="Calibri"/>
            </a:endParaRPr>
          </a:p>
          <a:p>
            <a:pPr marL="0" lvl="0" indent="0" algn="l" rtl="0">
              <a:spcBef>
                <a:spcPts val="0"/>
              </a:spcBef>
              <a:spcAft>
                <a:spcPts val="0"/>
              </a:spcAft>
              <a:buNone/>
            </a:pPr>
            <a:endParaRPr lang="en-US" dirty="0" smtClean="0">
              <a:solidFill>
                <a:schemeClr val="dk1"/>
              </a:solidFill>
              <a:latin typeface="Calibri"/>
              <a:ea typeface="Calibri"/>
              <a:cs typeface="Calibri"/>
              <a:sym typeface="Calibri"/>
            </a:endParaRPr>
          </a:p>
          <a:p>
            <a:pPr marL="0" lvl="0" indent="0" algn="l" rtl="0">
              <a:spcBef>
                <a:spcPts val="0"/>
              </a:spcBef>
              <a:spcAft>
                <a:spcPts val="0"/>
              </a:spcAft>
              <a:buNone/>
            </a:pPr>
            <a:r>
              <a:rPr lang="en-US" dirty="0" smtClean="0">
                <a:solidFill>
                  <a:schemeClr val="dk1"/>
                </a:solidFill>
                <a:latin typeface="Calibri"/>
                <a:ea typeface="Calibri"/>
                <a:cs typeface="Calibri"/>
                <a:sym typeface="Calibri"/>
              </a:rPr>
              <a:t>Lower </a:t>
            </a:r>
            <a:r>
              <a:rPr lang="en-US" dirty="0">
                <a:solidFill>
                  <a:schemeClr val="dk1"/>
                </a:solidFill>
                <a:latin typeface="Calibri"/>
                <a:ea typeface="Calibri"/>
                <a:cs typeface="Calibri"/>
                <a:sym typeface="Calibri"/>
              </a:rPr>
              <a:t>table: Key Value Store format: </a:t>
            </a:r>
            <a:endParaRPr dirty="0">
              <a:solidFill>
                <a:schemeClr val="dk1"/>
              </a:solidFill>
              <a:latin typeface="Calibri"/>
              <a:ea typeface="Calibri"/>
              <a:cs typeface="Calibri"/>
              <a:sym typeface="Calibri"/>
            </a:endParaRPr>
          </a:p>
          <a:p>
            <a:pPr marL="0" lvl="0" indent="0" algn="l" rtl="0">
              <a:spcBef>
                <a:spcPts val="0"/>
              </a:spcBef>
              <a:spcAft>
                <a:spcPts val="0"/>
              </a:spcAft>
              <a:buNone/>
            </a:pPr>
            <a:r>
              <a:rPr lang="en-US" dirty="0">
                <a:solidFill>
                  <a:schemeClr val="dk1"/>
                </a:solidFill>
                <a:latin typeface="Calibri"/>
                <a:ea typeface="Calibri"/>
                <a:cs typeface="Calibri"/>
                <a:sym typeface="Calibri"/>
              </a:rPr>
              <a:t>The </a:t>
            </a:r>
            <a:r>
              <a:rPr lang="en-US" dirty="0" err="1">
                <a:solidFill>
                  <a:schemeClr val="dk1"/>
                </a:solidFill>
                <a:latin typeface="Calibri"/>
                <a:ea typeface="Calibri"/>
                <a:cs typeface="Calibri"/>
                <a:sym typeface="Calibri"/>
              </a:rPr>
              <a:t>SensorID</a:t>
            </a:r>
            <a:r>
              <a:rPr lang="en-US" dirty="0">
                <a:solidFill>
                  <a:schemeClr val="dk1"/>
                </a:solidFill>
                <a:latin typeface="Calibri"/>
                <a:ea typeface="Calibri"/>
                <a:cs typeface="Calibri"/>
                <a:sym typeface="Calibri"/>
              </a:rPr>
              <a:t> and Property are concatenated into a single Key. The Key could be decomposed into the </a:t>
            </a:r>
            <a:r>
              <a:rPr lang="en-US" dirty="0" err="1">
                <a:solidFill>
                  <a:schemeClr val="dk1"/>
                </a:solidFill>
                <a:latin typeface="Calibri"/>
                <a:ea typeface="Calibri"/>
                <a:cs typeface="Calibri"/>
                <a:sym typeface="Calibri"/>
              </a:rPr>
              <a:t>SensorID</a:t>
            </a:r>
            <a:r>
              <a:rPr lang="en-US" dirty="0">
                <a:solidFill>
                  <a:schemeClr val="dk1"/>
                </a:solidFill>
                <a:latin typeface="Calibri"/>
                <a:ea typeface="Calibri"/>
                <a:cs typeface="Calibri"/>
                <a:sym typeface="Calibri"/>
              </a:rPr>
              <a:t> and Property components as needed.</a:t>
            </a:r>
            <a:endParaRPr dirty="0">
              <a:solidFill>
                <a:schemeClr val="dk1"/>
              </a:solidFill>
              <a:latin typeface="Calibri"/>
              <a:ea typeface="Calibri"/>
              <a:cs typeface="Calibri"/>
              <a:sym typeface="Calibri"/>
            </a:endParaRPr>
          </a:p>
          <a:p>
            <a:pPr marL="0" lvl="0" indent="0" algn="l" rtl="0">
              <a:spcBef>
                <a:spcPts val="0"/>
              </a:spcBef>
              <a:spcAft>
                <a:spcPts val="0"/>
              </a:spcAft>
              <a:buNone/>
            </a:pPr>
            <a:endParaRPr dirty="0">
              <a:solidFill>
                <a:schemeClr val="dk1"/>
              </a:solidFill>
              <a:latin typeface="Calibri"/>
              <a:ea typeface="Calibri"/>
              <a:cs typeface="Calibri"/>
              <a:sym typeface="Calibri"/>
            </a:endParaRPr>
          </a:p>
          <a:p>
            <a:pPr marL="0" lvl="0" indent="0" algn="l" rtl="0">
              <a:lnSpc>
                <a:spcPct val="115000"/>
              </a:lnSpc>
              <a:spcBef>
                <a:spcPts val="1200"/>
              </a:spcBef>
              <a:spcAft>
                <a:spcPts val="0"/>
              </a:spcAft>
              <a:buClr>
                <a:schemeClr val="dk1"/>
              </a:buClr>
              <a:buSzPts val="1100"/>
              <a:buFont typeface="Arial"/>
              <a:buNone/>
            </a:pPr>
            <a:r>
              <a:rPr lang="en-US" dirty="0">
                <a:solidFill>
                  <a:schemeClr val="dk1"/>
                </a:solidFill>
                <a:latin typeface="Calibri"/>
                <a:ea typeface="Calibri"/>
                <a:cs typeface="Calibri"/>
                <a:sym typeface="Calibri"/>
              </a:rPr>
              <a:t>Measures may involve datatypes </a:t>
            </a:r>
            <a:r>
              <a:rPr lang="en-US" dirty="0" smtClean="0">
                <a:solidFill>
                  <a:schemeClr val="dk1"/>
                </a:solidFill>
                <a:latin typeface="Calibri"/>
                <a:ea typeface="Calibri"/>
                <a:cs typeface="Calibri"/>
                <a:sym typeface="Calibri"/>
              </a:rPr>
              <a:t>not</a:t>
            </a:r>
            <a:r>
              <a:rPr lang="en-US" baseline="0" dirty="0" smtClean="0">
                <a:solidFill>
                  <a:schemeClr val="dk1"/>
                </a:solidFill>
                <a:latin typeface="Calibri"/>
                <a:ea typeface="Calibri"/>
                <a:cs typeface="Calibri"/>
                <a:sym typeface="Calibri"/>
              </a:rPr>
              <a:t> </a:t>
            </a:r>
            <a:r>
              <a:rPr lang="en-US" dirty="0" smtClean="0">
                <a:solidFill>
                  <a:schemeClr val="dk1"/>
                </a:solidFill>
                <a:latin typeface="Calibri"/>
                <a:ea typeface="Calibri"/>
                <a:cs typeface="Calibri"/>
                <a:sym typeface="Calibri"/>
              </a:rPr>
              <a:t>currently </a:t>
            </a:r>
            <a:r>
              <a:rPr lang="en-US" dirty="0">
                <a:solidFill>
                  <a:schemeClr val="dk1"/>
                </a:solidFill>
                <a:latin typeface="Calibri"/>
                <a:ea typeface="Calibri"/>
                <a:cs typeface="Calibri"/>
                <a:sym typeface="Calibri"/>
              </a:rPr>
              <a:t>described in DDI (images, sound recording, etc.) but envisioned for future updates such as for Qualitative data.</a:t>
            </a:r>
            <a:endParaRPr dirty="0">
              <a:solidFill>
                <a:schemeClr val="dk1"/>
              </a:solidFill>
              <a:latin typeface="Calibri"/>
              <a:ea typeface="Calibri"/>
              <a:cs typeface="Calibri"/>
              <a:sym typeface="Calibri"/>
            </a:endParaRPr>
          </a:p>
          <a:p>
            <a:pPr marL="0" lvl="0" indent="0" algn="l" rtl="0">
              <a:spcBef>
                <a:spcPts val="1200"/>
              </a:spcBef>
              <a:spcAft>
                <a:spcPts val="0"/>
              </a:spcAft>
              <a:buNone/>
            </a:pPr>
            <a:endParaRPr dirty="0">
              <a:solidFill>
                <a:schemeClr val="dk1"/>
              </a:solidFill>
              <a:latin typeface="Calibri"/>
              <a:ea typeface="Calibri"/>
              <a:cs typeface="Calibri"/>
              <a:sym typeface="Calibri"/>
            </a:endParaRPr>
          </a:p>
        </p:txBody>
      </p:sp>
      <p:sp>
        <p:nvSpPr>
          <p:cNvPr id="325" name="Google Shape;325;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24696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of the preceding structures are built up as sets of </a:t>
            </a:r>
            <a:r>
              <a:rPr lang="en-US" dirty="0" err="1"/>
              <a:t>DataPoints</a:t>
            </a:r>
            <a:r>
              <a:rPr lang="en-US" dirty="0"/>
              <a:t>. These are </a:t>
            </a:r>
            <a:r>
              <a:rPr lang="nb-NO" sz="1200" b="0" i="0" u="none" strike="noStrike" kern="1200" baseline="0" dirty="0">
                <a:solidFill>
                  <a:schemeClr val="tx1"/>
                </a:solidFill>
                <a:latin typeface="+mn-lt"/>
                <a:ea typeface="+mn-ea"/>
                <a:cs typeface="+mn-cs"/>
              </a:rPr>
              <a:t>‘c</a:t>
            </a:r>
            <a:r>
              <a:rPr lang="en-US" sz="1200" b="0" i="0" u="none" strike="noStrike" kern="1200" baseline="0" dirty="0" err="1">
                <a:solidFill>
                  <a:schemeClr val="tx1"/>
                </a:solidFill>
                <a:latin typeface="+mn-lt"/>
                <a:ea typeface="+mn-ea"/>
                <a:cs typeface="+mn-cs"/>
              </a:rPr>
              <a:t>ontainers</a:t>
            </a:r>
            <a:r>
              <a:rPr lang="en-US" sz="1200" b="0" i="0" u="none" strike="noStrike" kern="1200" baseline="0" dirty="0">
                <a:solidFill>
                  <a:schemeClr val="tx1"/>
                </a:solidFill>
                <a:latin typeface="+mn-lt"/>
                <a:ea typeface="+mn-ea"/>
                <a:cs typeface="+mn-cs"/>
              </a:rPr>
              <a:t>’ for an instance value in a structure and exist independently of them. </a:t>
            </a:r>
          </a:p>
          <a:p>
            <a:r>
              <a:rPr lang="en-US" sz="1200" b="0" i="0" u="none" strike="noStrike" kern="1200" baseline="0" dirty="0">
                <a:solidFill>
                  <a:schemeClr val="tx1"/>
                </a:solidFill>
                <a:latin typeface="+mn-lt"/>
                <a:ea typeface="+mn-ea"/>
                <a:cs typeface="+mn-cs"/>
              </a:rPr>
              <a:t>An example is a cell in a data cube or a table. Data points are reusable across structures.</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NB: </a:t>
            </a:r>
            <a:r>
              <a:rPr lang="en-US" dirty="0"/>
              <a:t>It’s not unknown, anymore to have metadata at the cell (</a:t>
            </a:r>
            <a:r>
              <a:rPr lang="en-US" dirty="0" err="1"/>
              <a:t>DataPoint</a:t>
            </a:r>
            <a:r>
              <a:rPr lang="en-US" dirty="0"/>
              <a:t>) level. Excel, for example has built-in styles for cells allowing them to be labeled with standard or custom styles.</a:t>
            </a:r>
          </a:p>
          <a:p>
            <a:endParaRPr lang="en-US" dirty="0"/>
          </a:p>
          <a:p>
            <a:r>
              <a:rPr lang="en-US" dirty="0"/>
              <a:t>DDI-CDI allows for a package of metadata to be attached to an individual </a:t>
            </a:r>
            <a:r>
              <a:rPr lang="en-US" dirty="0" err="1"/>
              <a:t>DataPoint</a:t>
            </a:r>
            <a:r>
              <a:rPr lang="en-US" dirty="0"/>
              <a:t>. There have been suggestions that this package (the Annotation class) be structured differently but the ability to attach that set of information at the </a:t>
            </a:r>
            <a:r>
              <a:rPr lang="en-US" dirty="0" err="1"/>
              <a:t>DataPoint</a:t>
            </a:r>
            <a:r>
              <a:rPr lang="en-US" dirty="0"/>
              <a:t> level should not change.</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‘instance value’ is the representation of the measured value. If the Conceptual Value is the same the measured value is the same too.</a:t>
            </a:r>
            <a:endParaRPr lang="nb-NO" sz="1200" b="0" i="0" u="none" strike="noStrike" kern="1200" baseline="0" dirty="0">
              <a:solidFill>
                <a:schemeClr val="tx1"/>
              </a:solidFill>
              <a:latin typeface="+mn-lt"/>
              <a:ea typeface="+mn-ea"/>
              <a:cs typeface="+mn-cs"/>
            </a:endParaRPr>
          </a:p>
          <a:p>
            <a:endParaRPr lang="en-US" dirty="0"/>
          </a:p>
          <a:p>
            <a:r>
              <a:rPr lang="en-US" dirty="0"/>
              <a:t>The Datum ties together the </a:t>
            </a:r>
            <a:r>
              <a:rPr lang="en-US" dirty="0" err="1"/>
              <a:t>InstanceVariable</a:t>
            </a:r>
            <a:r>
              <a:rPr lang="en-US" dirty="0"/>
              <a:t>, the </a:t>
            </a:r>
            <a:r>
              <a:rPr lang="en-US" dirty="0" err="1"/>
              <a:t>InstanceValue</a:t>
            </a:r>
            <a:r>
              <a:rPr lang="en-US" dirty="0"/>
              <a:t> and the </a:t>
            </a:r>
            <a:r>
              <a:rPr lang="en-US" dirty="0" err="1"/>
              <a:t>ConceptualValue</a:t>
            </a:r>
            <a:r>
              <a:rPr lang="en-US" dirty="0"/>
              <a:t>.  </a:t>
            </a:r>
          </a:p>
          <a:p>
            <a:r>
              <a:rPr lang="en-US" dirty="0"/>
              <a:t>Contained in a </a:t>
            </a:r>
            <a:r>
              <a:rPr lang="en-US" dirty="0" err="1"/>
              <a:t>DataPoint</a:t>
            </a:r>
            <a:r>
              <a:rPr lang="en-US" dirty="0"/>
              <a:t>, the </a:t>
            </a:r>
            <a:r>
              <a:rPr lang="en-US" dirty="0" err="1"/>
              <a:t>InstanceValue</a:t>
            </a:r>
            <a:r>
              <a:rPr lang="en-US" dirty="0"/>
              <a:t> is the physical  representation of the measurement. </a:t>
            </a:r>
          </a:p>
          <a:p>
            <a:r>
              <a:rPr lang="en-US" dirty="0"/>
              <a:t>There could be many </a:t>
            </a:r>
            <a:r>
              <a:rPr lang="en-US" dirty="0" err="1"/>
              <a:t>InstanceValues</a:t>
            </a:r>
            <a:r>
              <a:rPr lang="en-US" dirty="0"/>
              <a:t> representing the same </a:t>
            </a:r>
            <a:r>
              <a:rPr lang="en-US" dirty="0" err="1"/>
              <a:t>ConceptualValue</a:t>
            </a:r>
            <a:r>
              <a:rPr lang="en-US" dirty="0"/>
              <a:t>.</a:t>
            </a:r>
          </a:p>
          <a:p>
            <a:endParaRPr lang="nb-NO" dirty="0"/>
          </a:p>
        </p:txBody>
      </p:sp>
      <p:sp>
        <p:nvSpPr>
          <p:cNvPr id="4" name="Slide Number Placeholder 3"/>
          <p:cNvSpPr>
            <a:spLocks noGrp="1"/>
          </p:cNvSpPr>
          <p:nvPr>
            <p:ph type="sldNum" sz="quarter" idx="10"/>
          </p:nvPr>
        </p:nvSpPr>
        <p:spPr/>
        <p:txBody>
          <a:bodyPr/>
          <a:lstStyle/>
          <a:p>
            <a:fld id="{2871D656-562F-4672-9768-3C654A67C616}" type="slidenum">
              <a:rPr lang="en-US" smtClean="0"/>
              <a:pPr/>
              <a:t>36</a:t>
            </a:fld>
            <a:endParaRPr lang="en-US"/>
          </a:p>
        </p:txBody>
      </p:sp>
    </p:spTree>
    <p:extLst>
      <p:ext uri="{BB962C8B-B14F-4D97-AF65-F5344CB8AC3E}">
        <p14:creationId xmlns:p14="http://schemas.microsoft.com/office/powerpoint/2010/main" val="36040877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Previous versions of DDI would have difficulty in documenting these three representations (Instance values) of the weight of entry 101 at 2020-07-14T13:54 as representing the same thing.</a:t>
            </a:r>
          </a:p>
          <a:p>
            <a:endParaRPr lang="en-US" dirty="0"/>
          </a:p>
          <a:p>
            <a:r>
              <a:rPr lang="en-US" dirty="0"/>
              <a:t>DDI-CDI allows for identifying DataPoints through the use of keys. </a:t>
            </a:r>
          </a:p>
        </p:txBody>
      </p:sp>
      <p:sp>
        <p:nvSpPr>
          <p:cNvPr id="4" name="Slide Number Placeholder 3"/>
          <p:cNvSpPr>
            <a:spLocks noGrp="1"/>
          </p:cNvSpPr>
          <p:nvPr>
            <p:ph type="sldNum" sz="quarter" idx="5"/>
          </p:nvPr>
        </p:nvSpPr>
        <p:spPr/>
        <p:txBody>
          <a:bodyPr/>
          <a:lstStyle/>
          <a:p>
            <a:fld id="{FE0AF796-6038-4A37-81B4-65B81D74E855}" type="slidenum">
              <a:rPr lang="en-US" smtClean="0"/>
              <a:t>37</a:t>
            </a:fld>
            <a:endParaRPr lang="en-US"/>
          </a:p>
        </p:txBody>
      </p:sp>
    </p:spTree>
    <p:extLst>
      <p:ext uri="{BB962C8B-B14F-4D97-AF65-F5344CB8AC3E}">
        <p14:creationId xmlns:p14="http://schemas.microsoft.com/office/powerpoint/2010/main" val="17136746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DDI-CDI uses keys to place </a:t>
            </a:r>
            <a:r>
              <a:rPr lang="en-US" dirty="0" err="1"/>
              <a:t>DataPoints</a:t>
            </a:r>
            <a:r>
              <a:rPr lang="en-US" dirty="0"/>
              <a:t> in a </a:t>
            </a:r>
            <a:r>
              <a:rPr lang="en-US" dirty="0" smtClean="0"/>
              <a:t>structure.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nb-NO" dirty="0" smtClean="0"/>
              <a:t>In </a:t>
            </a:r>
            <a:r>
              <a:rPr lang="nb-NO" dirty="0" err="1" smtClean="0"/>
              <a:t>the</a:t>
            </a:r>
            <a:r>
              <a:rPr lang="nb-NO" dirty="0" smtClean="0"/>
              <a:t> </a:t>
            </a:r>
            <a:r>
              <a:rPr lang="nb-NO" dirty="0" err="1" smtClean="0"/>
              <a:t>model</a:t>
            </a:r>
            <a:r>
              <a:rPr lang="nb-NO" dirty="0" smtClean="0"/>
              <a:t> Keys </a:t>
            </a:r>
            <a:r>
              <a:rPr lang="nb-NO" dirty="0" err="1" smtClean="0"/>
              <a:t>work</a:t>
            </a:r>
            <a:r>
              <a:rPr lang="nb-NO" dirty="0" smtClean="0"/>
              <a:t> as </a:t>
            </a:r>
            <a:r>
              <a:rPr lang="nb-NO" dirty="0" err="1" smtClean="0"/>
              <a:t>identifiers</a:t>
            </a:r>
            <a:r>
              <a:rPr lang="nb-NO" dirty="0" smtClean="0"/>
              <a:t> </a:t>
            </a:r>
            <a:r>
              <a:rPr lang="nb-NO" dirty="0" err="1" smtClean="0"/>
              <a:t>that</a:t>
            </a:r>
            <a:r>
              <a:rPr lang="nb-NO" dirty="0" smtClean="0"/>
              <a:t> ty</a:t>
            </a:r>
            <a:r>
              <a:rPr lang="nb-NO" baseline="0" dirty="0" smtClean="0"/>
              <a:t> </a:t>
            </a:r>
            <a:r>
              <a:rPr lang="nb-NO" baseline="0" dirty="0" err="1" smtClean="0"/>
              <a:t>things</a:t>
            </a:r>
            <a:r>
              <a:rPr lang="nb-NO" baseline="0" dirty="0" smtClean="0"/>
              <a:t> </a:t>
            </a:r>
            <a:r>
              <a:rPr lang="nb-NO" baseline="0" dirty="0" err="1" smtClean="0"/>
              <a:t>together</a:t>
            </a:r>
            <a:r>
              <a:rPr lang="nb-NO" dirty="0" smtClean="0"/>
              <a:t>. </a:t>
            </a:r>
            <a:r>
              <a:rPr lang="nb-NO" dirty="0" err="1" smtClean="0"/>
              <a:t>They</a:t>
            </a:r>
            <a:r>
              <a:rPr lang="nb-NO" dirty="0" smtClean="0"/>
              <a:t> </a:t>
            </a:r>
            <a:r>
              <a:rPr lang="nb-NO" dirty="0" err="1" smtClean="0"/>
              <a:t>identify</a:t>
            </a:r>
            <a:r>
              <a:rPr lang="nb-NO" baseline="0" dirty="0" smtClean="0"/>
              <a:t> a </a:t>
            </a:r>
            <a:r>
              <a:rPr lang="nb-NO" baseline="0" dirty="0" err="1" smtClean="0"/>
              <a:t>DataPoint</a:t>
            </a:r>
            <a:r>
              <a:rPr lang="nb-NO" baseline="0" dirty="0" smtClean="0"/>
              <a:t> and links it to a unit or a or </a:t>
            </a:r>
            <a:r>
              <a:rPr lang="nb-NO" baseline="0" dirty="0" err="1" smtClean="0"/>
              <a:t>population</a:t>
            </a:r>
            <a:endParaRPr lang="nb-NO"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nb-NO" dirty="0" smtClean="0"/>
              <a:t>An </a:t>
            </a:r>
            <a:r>
              <a:rPr lang="nb-NO" dirty="0" err="1" smtClean="0"/>
              <a:t>InstanceValue</a:t>
            </a:r>
            <a:r>
              <a:rPr lang="nb-NO" dirty="0" smtClean="0"/>
              <a:t> is </a:t>
            </a:r>
            <a:r>
              <a:rPr lang="nb-NO" dirty="0" err="1" smtClean="0"/>
              <a:t>linked</a:t>
            </a:r>
            <a:r>
              <a:rPr lang="nb-NO" dirty="0" smtClean="0"/>
              <a:t> to a Unit via a Key </a:t>
            </a:r>
            <a:r>
              <a:rPr lang="nb-NO" dirty="0" err="1" smtClean="0"/>
              <a:t>that</a:t>
            </a:r>
            <a:r>
              <a:rPr lang="nb-NO" dirty="0" smtClean="0"/>
              <a:t> </a:t>
            </a:r>
            <a:r>
              <a:rPr lang="nb-NO" dirty="0" err="1" smtClean="0"/>
              <a:t>identifies</a:t>
            </a:r>
            <a:r>
              <a:rPr lang="nb-NO" dirty="0" smtClean="0"/>
              <a:t> </a:t>
            </a:r>
            <a:r>
              <a:rPr lang="nb-NO" dirty="0" err="1" smtClean="0"/>
              <a:t>the</a:t>
            </a:r>
            <a:r>
              <a:rPr lang="nb-NO" dirty="0" smtClean="0"/>
              <a:t> </a:t>
            </a:r>
            <a:r>
              <a:rPr lang="nb-NO" dirty="0" err="1" smtClean="0"/>
              <a:t>DataPoint</a:t>
            </a:r>
            <a:r>
              <a:rPr lang="nb-NO" dirty="0" smtClean="0"/>
              <a:t> </a:t>
            </a:r>
            <a:r>
              <a:rPr lang="nb-NO" dirty="0" err="1" smtClean="0"/>
              <a:t>where</a:t>
            </a:r>
            <a:r>
              <a:rPr lang="nb-NO" dirty="0" smtClean="0"/>
              <a:t> </a:t>
            </a:r>
            <a:r>
              <a:rPr lang="nb-NO" baseline="0" dirty="0" err="1" smtClean="0"/>
              <a:t>the</a:t>
            </a:r>
            <a:r>
              <a:rPr lang="nb-NO" baseline="0" dirty="0" smtClean="0"/>
              <a:t> </a:t>
            </a:r>
            <a:r>
              <a:rPr lang="nb-NO" baseline="0" dirty="0" err="1" smtClean="0"/>
              <a:t>InstanceValue</a:t>
            </a:r>
            <a:r>
              <a:rPr lang="nb-NO" baseline="0" dirty="0" smtClean="0"/>
              <a:t> is </a:t>
            </a:r>
            <a:r>
              <a:rPr lang="nb-NO" baseline="0" dirty="0" err="1" smtClean="0"/>
              <a:t>stored</a:t>
            </a:r>
            <a:r>
              <a:rPr lang="nb-NO" baseline="0" dirty="0" smtClean="0"/>
              <a:t>. </a:t>
            </a:r>
            <a:endParaRPr lang="en-US" sz="1200" b="0" i="0" u="none" strike="noStrike" cap="none" baseline="0" dirty="0" smtClean="0">
              <a:solidFill>
                <a:srgbClr val="000000"/>
              </a:solidFill>
              <a:effectLst/>
              <a:latin typeface="Arial"/>
              <a:cs typeface="Arial"/>
              <a:sym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cap="none" dirty="0" smtClean="0">
                <a:solidFill>
                  <a:srgbClr val="000000"/>
                </a:solidFill>
                <a:effectLst/>
                <a:latin typeface="Arial"/>
                <a:ea typeface="Arial"/>
                <a:cs typeface="Arial"/>
                <a:sym typeface="Arial"/>
              </a:rPr>
              <a:t>If the key has a physical representation (an </a:t>
            </a:r>
            <a:r>
              <a:rPr lang="en-US" sz="1200" b="0" i="0" u="none" strike="noStrike" cap="none" dirty="0" err="1" smtClean="0">
                <a:solidFill>
                  <a:srgbClr val="000000"/>
                </a:solidFill>
                <a:effectLst/>
                <a:latin typeface="Arial"/>
                <a:ea typeface="Arial"/>
                <a:cs typeface="Arial"/>
                <a:sym typeface="Arial"/>
              </a:rPr>
              <a:t>InstanceKey</a:t>
            </a:r>
            <a:r>
              <a:rPr lang="en-US" sz="1200" b="0" i="0" u="none" strike="noStrike" cap="none" dirty="0" smtClean="0">
                <a:solidFill>
                  <a:srgbClr val="000000"/>
                </a:solidFill>
                <a:effectLst/>
                <a:latin typeface="Arial"/>
                <a:ea typeface="Arial"/>
                <a:cs typeface="Arial"/>
                <a:sym typeface="Arial"/>
              </a:rPr>
              <a:t>), that is one or more </a:t>
            </a:r>
            <a:r>
              <a:rPr lang="en-US" sz="1200" b="0" i="0" u="none" strike="noStrike" cap="none" dirty="0" err="1" smtClean="0">
                <a:solidFill>
                  <a:srgbClr val="000000"/>
                </a:solidFill>
                <a:effectLst/>
                <a:latin typeface="Arial"/>
                <a:ea typeface="Arial"/>
                <a:cs typeface="Arial"/>
                <a:sym typeface="Arial"/>
              </a:rPr>
              <a:t>InstanceValue</a:t>
            </a:r>
            <a:r>
              <a:rPr lang="en-US" sz="1200" b="0" i="0" u="none" strike="noStrike" cap="none" dirty="0" smtClean="0">
                <a:solidFill>
                  <a:srgbClr val="000000"/>
                </a:solidFill>
                <a:effectLst/>
                <a:latin typeface="Arial"/>
                <a:ea typeface="Arial"/>
                <a:cs typeface="Arial"/>
                <a:sym typeface="Arial"/>
              </a:rPr>
              <a:t> too. </a:t>
            </a:r>
            <a:endParaRPr lang="nb-NO"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nb-NO" dirty="0"/>
          </a:p>
        </p:txBody>
      </p:sp>
      <p:sp>
        <p:nvSpPr>
          <p:cNvPr id="4" name="Slide Number Placeholder 3"/>
          <p:cNvSpPr>
            <a:spLocks noGrp="1"/>
          </p:cNvSpPr>
          <p:nvPr>
            <p:ph type="sldNum" sz="quarter" idx="10"/>
          </p:nvPr>
        </p:nvSpPr>
        <p:spPr/>
        <p:txBody>
          <a:bodyPr/>
          <a:lstStyle/>
          <a:p>
            <a:fld id="{2871D656-562F-4672-9768-3C654A67C616}" type="slidenum">
              <a:rPr lang="en-US" smtClean="0"/>
              <a:pPr/>
              <a:t>38</a:t>
            </a:fld>
            <a:endParaRPr lang="en-US"/>
          </a:p>
        </p:txBody>
      </p:sp>
    </p:spTree>
    <p:extLst>
      <p:ext uri="{BB962C8B-B14F-4D97-AF65-F5344CB8AC3E}">
        <p14:creationId xmlns:p14="http://schemas.microsoft.com/office/powerpoint/2010/main" val="12079062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COVID example: DDI-CDI builds up compound keys from components. For Long structures there are identifier, measure and attribute components. </a:t>
            </a:r>
          </a:p>
          <a:p>
            <a:r>
              <a:rPr lang="en-US" dirty="0"/>
              <a:t>Here Position is intended as an attribute of the blood pressure measurement. More on that in the next slide. A long structure has a column that is problematic for describing this as a traditional record. The </a:t>
            </a:r>
            <a:endParaRPr lang="en-US" dirty="0" smtClean="0"/>
          </a:p>
          <a:p>
            <a:endParaRPr lang="en-US" dirty="0" smtClean="0"/>
          </a:p>
          <a:p>
            <a:r>
              <a:rPr lang="en-US" dirty="0" smtClean="0"/>
              <a:t>Value </a:t>
            </a:r>
            <a:r>
              <a:rPr lang="en-US" dirty="0"/>
              <a:t>column does not have a single concept or datatype, instead there is another column that has a code that indicates what the measure is. This is a common type of  structure for event or stream data. Here, the value column is associated with a VariableValueComponent and the Measure column is associated with the VariableDescriptorComponent. </a:t>
            </a:r>
            <a:endParaRPr lang="en-US" dirty="0" smtClean="0"/>
          </a:p>
          <a:p>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IdentifierComponent</a:t>
            </a:r>
            <a:r>
              <a:rPr lang="en-US" sz="1200" kern="1200" dirty="0" smtClean="0">
                <a:solidFill>
                  <a:schemeClr val="tx1"/>
                </a:solidFill>
                <a:effectLst/>
                <a:latin typeface="+mn-lt"/>
                <a:ea typeface="+mn-ea"/>
                <a:cs typeface="+mn-cs"/>
              </a:rPr>
              <a:t> – one of possibly several components that together identify the Unit associated with the measures and attributes. </a:t>
            </a:r>
            <a:endParaRPr lang="nb-NO"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AttributeComponent</a:t>
            </a:r>
            <a:r>
              <a:rPr lang="en-US" sz="1200" kern="1200" dirty="0" smtClean="0">
                <a:solidFill>
                  <a:schemeClr val="tx1"/>
                </a:solidFill>
                <a:effectLst/>
                <a:latin typeface="+mn-lt"/>
                <a:ea typeface="+mn-ea"/>
                <a:cs typeface="+mn-cs"/>
              </a:rPr>
              <a:t> – an attribute that annotates the associated measure values. </a:t>
            </a:r>
            <a:endParaRPr lang="nb-NO"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VariableDescriptorComponent</a:t>
            </a:r>
            <a:r>
              <a:rPr lang="en-US" sz="1200" kern="1200" dirty="0" smtClean="0">
                <a:solidFill>
                  <a:schemeClr val="tx1"/>
                </a:solidFill>
                <a:effectLst/>
                <a:latin typeface="+mn-lt"/>
                <a:ea typeface="+mn-ea"/>
                <a:cs typeface="+mn-cs"/>
              </a:rPr>
              <a:t> – an indicator of the </a:t>
            </a:r>
            <a:r>
              <a:rPr lang="en-US" sz="1200" kern="1200" dirty="0" err="1" smtClean="0">
                <a:solidFill>
                  <a:schemeClr val="tx1"/>
                </a:solidFill>
                <a:effectLst/>
                <a:latin typeface="+mn-lt"/>
                <a:ea typeface="+mn-ea"/>
                <a:cs typeface="+mn-cs"/>
              </a:rPr>
              <a:t>InstanceVariable</a:t>
            </a:r>
            <a:r>
              <a:rPr lang="en-US" sz="1200" kern="1200" dirty="0" smtClean="0">
                <a:solidFill>
                  <a:schemeClr val="tx1"/>
                </a:solidFill>
                <a:effectLst/>
                <a:latin typeface="+mn-lt"/>
                <a:ea typeface="+mn-ea"/>
                <a:cs typeface="+mn-cs"/>
              </a:rPr>
              <a:t> in each associated </a:t>
            </a:r>
            <a:r>
              <a:rPr lang="en-US" sz="1200" kern="1200" dirty="0" err="1" smtClean="0">
                <a:solidFill>
                  <a:schemeClr val="tx1"/>
                </a:solidFill>
                <a:effectLst/>
                <a:latin typeface="+mn-lt"/>
                <a:ea typeface="+mn-ea"/>
                <a:cs typeface="+mn-cs"/>
              </a:rPr>
              <a:t>VariableValueComponent</a:t>
            </a:r>
            <a:r>
              <a:rPr lang="en-US" sz="1200" kern="1200" dirty="0" smtClean="0">
                <a:solidFill>
                  <a:schemeClr val="tx1"/>
                </a:solidFill>
                <a:effectLst/>
                <a:latin typeface="+mn-lt"/>
                <a:ea typeface="+mn-ea"/>
                <a:cs typeface="+mn-cs"/>
              </a:rPr>
              <a:t>.</a:t>
            </a:r>
            <a:endParaRPr lang="nb-NO"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VariableValueComponent</a:t>
            </a:r>
            <a:r>
              <a:rPr lang="en-US" sz="1200" kern="1200" dirty="0" smtClean="0">
                <a:solidFill>
                  <a:schemeClr val="tx1"/>
                </a:solidFill>
                <a:effectLst/>
                <a:latin typeface="+mn-lt"/>
                <a:ea typeface="+mn-ea"/>
                <a:cs typeface="+mn-cs"/>
              </a:rPr>
              <a:t> – defines a column that has a value associated with the value in the </a:t>
            </a:r>
            <a:r>
              <a:rPr lang="en-US" sz="1200" kern="1200" dirty="0" err="1" smtClean="0">
                <a:solidFill>
                  <a:schemeClr val="tx1"/>
                </a:solidFill>
                <a:effectLst/>
                <a:latin typeface="+mn-lt"/>
                <a:ea typeface="+mn-ea"/>
                <a:cs typeface="+mn-cs"/>
              </a:rPr>
              <a:t>VariableDescriptorComponent</a:t>
            </a:r>
            <a:r>
              <a:rPr lang="en-US" sz="1200" kern="1200" dirty="0" smtClean="0">
                <a:solidFill>
                  <a:schemeClr val="tx1"/>
                </a:solidFill>
                <a:effectLst/>
                <a:latin typeface="+mn-lt"/>
                <a:ea typeface="+mn-ea"/>
                <a:cs typeface="+mn-cs"/>
              </a:rPr>
              <a:t>. A </a:t>
            </a:r>
            <a:r>
              <a:rPr lang="en-US" sz="1200" b="1" kern="1200" dirty="0" smtClean="0">
                <a:solidFill>
                  <a:schemeClr val="tx1"/>
                </a:solidFill>
                <a:effectLst/>
                <a:latin typeface="+mn-lt"/>
                <a:ea typeface="+mn-ea"/>
                <a:cs typeface="+mn-cs"/>
              </a:rPr>
              <a:t>character</a:t>
            </a:r>
            <a:r>
              <a:rPr lang="en-US" sz="1200" kern="1200" dirty="0" smtClean="0">
                <a:solidFill>
                  <a:schemeClr val="tx1"/>
                </a:solidFill>
                <a:effectLst/>
                <a:latin typeface="+mn-lt"/>
                <a:ea typeface="+mn-ea"/>
                <a:cs typeface="+mn-cs"/>
              </a:rPr>
              <a:t> datatype for the associated </a:t>
            </a:r>
            <a:r>
              <a:rPr lang="en-US" sz="1200" kern="1200" dirty="0" err="1" smtClean="0">
                <a:solidFill>
                  <a:schemeClr val="tx1"/>
                </a:solidFill>
                <a:effectLst/>
                <a:latin typeface="+mn-lt"/>
                <a:ea typeface="+mn-ea"/>
                <a:cs typeface="+mn-cs"/>
              </a:rPr>
              <a:t>RepresentedVariable</a:t>
            </a:r>
            <a:r>
              <a:rPr lang="en-US" sz="1200" kern="1200" dirty="0" smtClean="0">
                <a:solidFill>
                  <a:schemeClr val="tx1"/>
                </a:solidFill>
                <a:effectLst/>
                <a:latin typeface="+mn-lt"/>
                <a:ea typeface="+mn-ea"/>
                <a:cs typeface="+mn-cs"/>
              </a:rPr>
              <a:t> would be required. </a:t>
            </a:r>
            <a:endParaRPr lang="nb-NO" sz="1200" kern="120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NB: In many statistical platforms there are tools to reshape data between wide and long format. Many have restrictions that would force all of the measure values to have the same datatype (e.g. all numeric).</a:t>
            </a:r>
            <a:endParaRPr lang="nb-NO"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MeasureComponent</a:t>
            </a:r>
            <a:r>
              <a:rPr lang="en-US" sz="1200" kern="1200" dirty="0" smtClean="0">
                <a:solidFill>
                  <a:schemeClr val="tx1"/>
                </a:solidFill>
                <a:effectLst/>
                <a:latin typeface="+mn-lt"/>
                <a:ea typeface="+mn-ea"/>
                <a:cs typeface="+mn-cs"/>
              </a:rPr>
              <a:t> (not in the example) – a measure just like in the wide layout. This allows a hybrid wide-tall layout. There is no such column in the example above.</a:t>
            </a:r>
            <a:endParaRPr lang="nb-NO" sz="1200" kern="1200" dirty="0" smtClean="0">
              <a:solidFill>
                <a:schemeClr val="tx1"/>
              </a:solidFill>
              <a:effectLst/>
              <a:latin typeface="+mn-lt"/>
              <a:ea typeface="+mn-ea"/>
              <a:cs typeface="+mn-cs"/>
            </a:endParaRPr>
          </a:p>
          <a:p>
            <a:endParaRPr lang="en-US" dirty="0" smtClean="0"/>
          </a:p>
        </p:txBody>
      </p:sp>
      <p:sp>
        <p:nvSpPr>
          <p:cNvPr id="4" name="Slide Number Placeholder 3"/>
          <p:cNvSpPr>
            <a:spLocks noGrp="1"/>
          </p:cNvSpPr>
          <p:nvPr>
            <p:ph type="sldNum" sz="quarter" idx="5"/>
          </p:nvPr>
        </p:nvSpPr>
        <p:spPr/>
        <p:txBody>
          <a:bodyPr/>
          <a:lstStyle/>
          <a:p>
            <a:fld id="{FE0AF796-6038-4A37-81B4-65B81D74E855}" type="slidenum">
              <a:rPr lang="en-US" smtClean="0"/>
              <a:pPr/>
              <a:t>40</a:t>
            </a:fld>
            <a:endParaRPr lang="en-US"/>
          </a:p>
        </p:txBody>
      </p:sp>
    </p:spTree>
    <p:extLst>
      <p:ext uri="{BB962C8B-B14F-4D97-AF65-F5344CB8AC3E}">
        <p14:creationId xmlns:p14="http://schemas.microsoft.com/office/powerpoint/2010/main" val="38277615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b-NO" dirty="0"/>
          </a:p>
        </p:txBody>
      </p:sp>
      <p:sp>
        <p:nvSpPr>
          <p:cNvPr id="4" name="Slide Number Placeholder 3"/>
          <p:cNvSpPr>
            <a:spLocks noGrp="1"/>
          </p:cNvSpPr>
          <p:nvPr>
            <p:ph type="sldNum" sz="quarter" idx="10"/>
          </p:nvPr>
        </p:nvSpPr>
        <p:spPr/>
        <p:txBody>
          <a:bodyPr/>
          <a:lstStyle/>
          <a:p>
            <a:fld id="{2871D656-562F-4672-9768-3C654A67C616}" type="slidenum">
              <a:rPr lang="en-US" smtClean="0"/>
              <a:pPr/>
              <a:t>41</a:t>
            </a:fld>
            <a:endParaRPr lang="en-US"/>
          </a:p>
        </p:txBody>
      </p:sp>
    </p:spTree>
    <p:extLst>
      <p:ext uri="{BB962C8B-B14F-4D97-AF65-F5344CB8AC3E}">
        <p14:creationId xmlns:p14="http://schemas.microsoft.com/office/powerpoint/2010/main" val="25521057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t>
            </a:r>
            <a:r>
              <a:rPr lang="en-US" dirty="0" err="1"/>
              <a:t>Covid</a:t>
            </a:r>
            <a:r>
              <a:rPr lang="en-US" dirty="0"/>
              <a:t> example: Here Position is intended as an attribute of the blood pressure measurement. In the tall structure that can be made clear by only having it in the relevant rows. In the wide structure that is not possible.</a:t>
            </a:r>
          </a:p>
          <a:p>
            <a:endParaRPr lang="en-US" dirty="0"/>
          </a:p>
          <a:p>
            <a:r>
              <a:rPr lang="en-US" dirty="0" err="1"/>
              <a:t>VariableCollection</a:t>
            </a:r>
            <a:r>
              <a:rPr lang="en-US" dirty="0"/>
              <a:t> could be useful for the wide structure to indicate that position is an attribute of the blood pressure measures.</a:t>
            </a:r>
          </a:p>
          <a:p>
            <a:endParaRPr lang="en-US" dirty="0"/>
          </a:p>
        </p:txBody>
      </p:sp>
      <p:sp>
        <p:nvSpPr>
          <p:cNvPr id="4" name="Slide Number Placeholder 3"/>
          <p:cNvSpPr>
            <a:spLocks noGrp="1"/>
          </p:cNvSpPr>
          <p:nvPr>
            <p:ph type="sldNum" sz="quarter" idx="5"/>
          </p:nvPr>
        </p:nvSpPr>
        <p:spPr/>
        <p:txBody>
          <a:bodyPr/>
          <a:lstStyle/>
          <a:p>
            <a:fld id="{FE0AF796-6038-4A37-81B4-65B81D74E855}" type="slidenum">
              <a:rPr lang="en-US" smtClean="0"/>
              <a:pPr/>
              <a:t>43</a:t>
            </a:fld>
            <a:endParaRPr lang="en-US"/>
          </a:p>
        </p:txBody>
      </p:sp>
    </p:spTree>
    <p:extLst>
      <p:ext uri="{BB962C8B-B14F-4D97-AF65-F5344CB8AC3E}">
        <p14:creationId xmlns:p14="http://schemas.microsoft.com/office/powerpoint/2010/main" val="3544384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Back row,</a:t>
            </a:r>
            <a:r>
              <a:rPr lang="en-US" baseline="0" dirty="0"/>
              <a:t> from left: Joachim Wackerow, Dan Gillman, Larry Hoyle, Arofan Gregory, Jay Greenfield</a:t>
            </a:r>
          </a:p>
          <a:p>
            <a:pPr marL="0" lvl="0" indent="0" algn="l" rtl="0">
              <a:spcBef>
                <a:spcPts val="0"/>
              </a:spcBef>
              <a:spcAft>
                <a:spcPts val="0"/>
              </a:spcAft>
              <a:buNone/>
            </a:pPr>
            <a:r>
              <a:rPr lang="en-US" baseline="0" dirty="0"/>
              <a:t>In front, from left: Hilde Orten, Flavio Rizzolo</a:t>
            </a:r>
          </a:p>
          <a:p>
            <a:pPr marL="0" lvl="0" indent="0" algn="l" rtl="0">
              <a:spcBef>
                <a:spcPts val="0"/>
              </a:spcBef>
              <a:spcAft>
                <a:spcPts val="0"/>
              </a:spcAft>
              <a:buNone/>
            </a:pPr>
            <a:endParaRPr lang="en-US" baseline="0" dirty="0"/>
          </a:p>
          <a:p>
            <a:pPr marL="0" lvl="0" indent="0" algn="l" rtl="0">
              <a:spcBef>
                <a:spcPts val="0"/>
              </a:spcBef>
              <a:spcAft>
                <a:spcPts val="0"/>
              </a:spcAft>
              <a:buNone/>
            </a:pPr>
            <a:r>
              <a:rPr lang="en-US" baseline="0" dirty="0"/>
              <a:t>Not on the picture: Oliver Hopt, Wendy Thomas</a:t>
            </a:r>
            <a:endParaRPr lang="en-US" dirty="0"/>
          </a:p>
          <a:p>
            <a:pPr marL="0" lvl="0" indent="0" algn="l" rtl="0">
              <a:spcBef>
                <a:spcPts val="0"/>
              </a:spcBef>
              <a:spcAft>
                <a:spcPts val="0"/>
              </a:spcAft>
              <a:buNone/>
            </a:pPr>
            <a:endParaRPr dirty="0"/>
          </a:p>
        </p:txBody>
      </p:sp>
      <p:sp>
        <p:nvSpPr>
          <p:cNvPr id="332" name="Google Shape;33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indent="0">
              <a:buNone/>
            </a:pPr>
            <a:endParaRPr lang="nb-NO" dirty="0"/>
          </a:p>
        </p:txBody>
      </p:sp>
    </p:spTree>
    <p:extLst>
      <p:ext uri="{BB962C8B-B14F-4D97-AF65-F5344CB8AC3E}">
        <p14:creationId xmlns:p14="http://schemas.microsoft.com/office/powerpoint/2010/main" val="3458738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indent="0">
              <a:buNone/>
            </a:pPr>
            <a:endParaRPr lang="nb-NO" dirty="0"/>
          </a:p>
        </p:txBody>
      </p:sp>
    </p:spTree>
    <p:extLst>
      <p:ext uri="{BB962C8B-B14F-4D97-AF65-F5344CB8AC3E}">
        <p14:creationId xmlns:p14="http://schemas.microsoft.com/office/powerpoint/2010/main" val="887096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indent="0">
              <a:buNone/>
            </a:pPr>
            <a:endParaRPr lang="nb-NO" dirty="0"/>
          </a:p>
        </p:txBody>
      </p:sp>
    </p:spTree>
    <p:extLst>
      <p:ext uri="{BB962C8B-B14F-4D97-AF65-F5344CB8AC3E}">
        <p14:creationId xmlns:p14="http://schemas.microsoft.com/office/powerpoint/2010/main" val="31327740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indent="0">
              <a:buNone/>
            </a:pPr>
            <a:endParaRPr lang="nb-NO" dirty="0"/>
          </a:p>
        </p:txBody>
      </p:sp>
    </p:spTree>
    <p:extLst>
      <p:ext uri="{BB962C8B-B14F-4D97-AF65-F5344CB8AC3E}">
        <p14:creationId xmlns:p14="http://schemas.microsoft.com/office/powerpoint/2010/main" val="26817738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Variable Cascade was developed as part of the DDI-CDI (DDI4) development. It</a:t>
            </a:r>
            <a:r>
              <a:rPr lang="en-US" baseline="0" dirty="0"/>
              <a:t> is also taken on board in DDI-Lifecycle</a:t>
            </a:r>
            <a:endParaRPr lang="nb-NO" dirty="0"/>
          </a:p>
        </p:txBody>
      </p:sp>
      <p:sp>
        <p:nvSpPr>
          <p:cNvPr id="4" name="Slide Number Placeholder 3"/>
          <p:cNvSpPr>
            <a:spLocks noGrp="1"/>
          </p:cNvSpPr>
          <p:nvPr>
            <p:ph type="sldNum" sz="quarter" idx="10"/>
          </p:nvPr>
        </p:nvSpPr>
        <p:spPr/>
        <p:txBody>
          <a:bodyPr/>
          <a:lstStyle/>
          <a:p>
            <a:fld id="{2871D656-562F-4672-9768-3C654A67C616}" type="slidenum">
              <a:rPr lang="en-US" smtClean="0"/>
              <a:pPr/>
              <a:t>18</a:t>
            </a:fld>
            <a:endParaRPr lang="en-US"/>
          </a:p>
        </p:txBody>
      </p:sp>
    </p:spTree>
    <p:extLst>
      <p:ext uri="{BB962C8B-B14F-4D97-AF65-F5344CB8AC3E}">
        <p14:creationId xmlns:p14="http://schemas.microsoft.com/office/powerpoint/2010/main" val="6925011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ConceptualVariable holds information at a very general level.</a:t>
            </a:r>
          </a:p>
        </p:txBody>
      </p:sp>
      <p:sp>
        <p:nvSpPr>
          <p:cNvPr id="4" name="Slide Number Placeholder 3"/>
          <p:cNvSpPr>
            <a:spLocks noGrp="1"/>
          </p:cNvSpPr>
          <p:nvPr>
            <p:ph type="sldNum" sz="quarter" idx="5"/>
          </p:nvPr>
        </p:nvSpPr>
        <p:spPr/>
        <p:txBody>
          <a:bodyPr/>
          <a:lstStyle/>
          <a:p>
            <a:fld id="{FE0AF796-6038-4A37-81B4-65B81D74E855}" type="slidenum">
              <a:rPr lang="en-US" smtClean="0"/>
              <a:pPr/>
              <a:t>19</a:t>
            </a:fld>
            <a:endParaRPr lang="en-US"/>
          </a:p>
        </p:txBody>
      </p:sp>
    </p:spTree>
    <p:extLst>
      <p:ext uri="{BB962C8B-B14F-4D97-AF65-F5344CB8AC3E}">
        <p14:creationId xmlns:p14="http://schemas.microsoft.com/office/powerpoint/2010/main" val="135466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36183-C719-4665-9102-691D20C7197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0F1789A-02BB-43CC-9BA9-50AB6C8C56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468A54E-79A8-450E-97EC-AF1ADB7E4D8E}"/>
              </a:ext>
            </a:extLst>
          </p:cNvPr>
          <p:cNvSpPr>
            <a:spLocks noGrp="1"/>
          </p:cNvSpPr>
          <p:nvPr>
            <p:ph type="dt" sz="half" idx="10"/>
          </p:nvPr>
        </p:nvSpPr>
        <p:spPr/>
        <p:txBody>
          <a:bodyPr/>
          <a:lstStyle/>
          <a:p>
            <a:fld id="{55166024-4973-42BF-BAE7-822B8A1507B5}" type="datetimeFigureOut">
              <a:rPr lang="en-US" smtClean="0"/>
              <a:pPr/>
              <a:t>12/1/2020</a:t>
            </a:fld>
            <a:endParaRPr lang="en-US"/>
          </a:p>
        </p:txBody>
      </p:sp>
      <p:sp>
        <p:nvSpPr>
          <p:cNvPr id="5" name="Footer Placeholder 4">
            <a:extLst>
              <a:ext uri="{FF2B5EF4-FFF2-40B4-BE49-F238E27FC236}">
                <a16:creationId xmlns:a16="http://schemas.microsoft.com/office/drawing/2014/main" id="{381B4ABE-5CBF-4E95-BAAC-A6BAC45EAC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6CFAAA-C968-41E4-9F8B-4ACBD68E913F}"/>
              </a:ext>
            </a:extLst>
          </p:cNvPr>
          <p:cNvSpPr>
            <a:spLocks noGrp="1"/>
          </p:cNvSpPr>
          <p:nvPr>
            <p:ph type="sldNum" sz="quarter" idx="12"/>
          </p:nvPr>
        </p:nvSpPr>
        <p:spPr/>
        <p:txBody>
          <a:bodyPr/>
          <a:lstStyle/>
          <a:p>
            <a:fld id="{0985606F-733B-4E08-B72E-A48E497F7D8B}" type="slidenum">
              <a:rPr lang="en-US" smtClean="0"/>
              <a:pPr/>
              <a:t>‹#›</a:t>
            </a:fld>
            <a:endParaRPr lang="en-US"/>
          </a:p>
        </p:txBody>
      </p:sp>
    </p:spTree>
    <p:extLst>
      <p:ext uri="{BB962C8B-B14F-4D97-AF65-F5344CB8AC3E}">
        <p14:creationId xmlns:p14="http://schemas.microsoft.com/office/powerpoint/2010/main" val="30445871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4B420-A793-43EE-9BE4-AF4CCC242C7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F1D53EF-90A9-4CEC-8522-3CD3BAA020A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3193B5-73D2-4099-84AB-7250BA7AB405}"/>
              </a:ext>
            </a:extLst>
          </p:cNvPr>
          <p:cNvSpPr>
            <a:spLocks noGrp="1"/>
          </p:cNvSpPr>
          <p:nvPr>
            <p:ph type="dt" sz="half" idx="10"/>
          </p:nvPr>
        </p:nvSpPr>
        <p:spPr/>
        <p:txBody>
          <a:bodyPr/>
          <a:lstStyle/>
          <a:p>
            <a:fld id="{55166024-4973-42BF-BAE7-822B8A1507B5}" type="datetimeFigureOut">
              <a:rPr lang="en-US" smtClean="0"/>
              <a:pPr/>
              <a:t>12/1/2020</a:t>
            </a:fld>
            <a:endParaRPr lang="en-US"/>
          </a:p>
        </p:txBody>
      </p:sp>
      <p:sp>
        <p:nvSpPr>
          <p:cNvPr id="5" name="Footer Placeholder 4">
            <a:extLst>
              <a:ext uri="{FF2B5EF4-FFF2-40B4-BE49-F238E27FC236}">
                <a16:creationId xmlns:a16="http://schemas.microsoft.com/office/drawing/2014/main" id="{A0909872-920F-48AE-968E-8CC7652365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0E2A3A-764A-430C-A255-FDDEA1303533}"/>
              </a:ext>
            </a:extLst>
          </p:cNvPr>
          <p:cNvSpPr>
            <a:spLocks noGrp="1"/>
          </p:cNvSpPr>
          <p:nvPr>
            <p:ph type="sldNum" sz="quarter" idx="12"/>
          </p:nvPr>
        </p:nvSpPr>
        <p:spPr/>
        <p:txBody>
          <a:bodyPr/>
          <a:lstStyle/>
          <a:p>
            <a:fld id="{0985606F-733B-4E08-B72E-A48E497F7D8B}" type="slidenum">
              <a:rPr lang="en-US" smtClean="0"/>
              <a:pPr/>
              <a:t>‹#›</a:t>
            </a:fld>
            <a:endParaRPr lang="en-US"/>
          </a:p>
        </p:txBody>
      </p:sp>
    </p:spTree>
    <p:extLst>
      <p:ext uri="{BB962C8B-B14F-4D97-AF65-F5344CB8AC3E}">
        <p14:creationId xmlns:p14="http://schemas.microsoft.com/office/powerpoint/2010/main" val="2129286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CD015E0-2A91-4B6C-A58D-2320FF83D8D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7D99C6A-2B64-43E5-A5A2-539E9ED89AF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485EA4-670A-4143-A8C4-091086108493}"/>
              </a:ext>
            </a:extLst>
          </p:cNvPr>
          <p:cNvSpPr>
            <a:spLocks noGrp="1"/>
          </p:cNvSpPr>
          <p:nvPr>
            <p:ph type="dt" sz="half" idx="10"/>
          </p:nvPr>
        </p:nvSpPr>
        <p:spPr/>
        <p:txBody>
          <a:bodyPr/>
          <a:lstStyle/>
          <a:p>
            <a:fld id="{55166024-4973-42BF-BAE7-822B8A1507B5}" type="datetimeFigureOut">
              <a:rPr lang="en-US" smtClean="0"/>
              <a:pPr/>
              <a:t>12/1/2020</a:t>
            </a:fld>
            <a:endParaRPr lang="en-US"/>
          </a:p>
        </p:txBody>
      </p:sp>
      <p:sp>
        <p:nvSpPr>
          <p:cNvPr id="5" name="Footer Placeholder 4">
            <a:extLst>
              <a:ext uri="{FF2B5EF4-FFF2-40B4-BE49-F238E27FC236}">
                <a16:creationId xmlns:a16="http://schemas.microsoft.com/office/drawing/2014/main" id="{3A7741EE-7275-4141-ABE8-63CDBE9656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7EBF4A-6481-4C2F-990F-E3AEEB83F34E}"/>
              </a:ext>
            </a:extLst>
          </p:cNvPr>
          <p:cNvSpPr>
            <a:spLocks noGrp="1"/>
          </p:cNvSpPr>
          <p:nvPr>
            <p:ph type="sldNum" sz="quarter" idx="12"/>
          </p:nvPr>
        </p:nvSpPr>
        <p:spPr/>
        <p:txBody>
          <a:bodyPr/>
          <a:lstStyle/>
          <a:p>
            <a:fld id="{0985606F-733B-4E08-B72E-A48E497F7D8B}" type="slidenum">
              <a:rPr lang="en-US" smtClean="0"/>
              <a:pPr/>
              <a:t>‹#›</a:t>
            </a:fld>
            <a:endParaRPr lang="en-US"/>
          </a:p>
        </p:txBody>
      </p:sp>
    </p:spTree>
    <p:extLst>
      <p:ext uri="{BB962C8B-B14F-4D97-AF65-F5344CB8AC3E}">
        <p14:creationId xmlns:p14="http://schemas.microsoft.com/office/powerpoint/2010/main" val="924134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C231F-5EEB-4F0C-9A6C-66559B07B3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24531C1-06B0-4F89-9D6F-17F6FF095B7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01F50B-34FB-4587-BDA4-A4AA02FAE70A}"/>
              </a:ext>
            </a:extLst>
          </p:cNvPr>
          <p:cNvSpPr>
            <a:spLocks noGrp="1"/>
          </p:cNvSpPr>
          <p:nvPr>
            <p:ph type="dt" sz="half" idx="10"/>
          </p:nvPr>
        </p:nvSpPr>
        <p:spPr/>
        <p:txBody>
          <a:bodyPr/>
          <a:lstStyle/>
          <a:p>
            <a:fld id="{55166024-4973-42BF-BAE7-822B8A1507B5}" type="datetimeFigureOut">
              <a:rPr lang="en-US" smtClean="0"/>
              <a:pPr/>
              <a:t>12/1/2020</a:t>
            </a:fld>
            <a:endParaRPr lang="en-US"/>
          </a:p>
        </p:txBody>
      </p:sp>
      <p:sp>
        <p:nvSpPr>
          <p:cNvPr id="5" name="Footer Placeholder 4">
            <a:extLst>
              <a:ext uri="{FF2B5EF4-FFF2-40B4-BE49-F238E27FC236}">
                <a16:creationId xmlns:a16="http://schemas.microsoft.com/office/drawing/2014/main" id="{856EAD6B-BCE7-4DA1-A9E4-78DFB2C81A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F284A0-A044-4B36-8B06-603D94DB2AF5}"/>
              </a:ext>
            </a:extLst>
          </p:cNvPr>
          <p:cNvSpPr>
            <a:spLocks noGrp="1"/>
          </p:cNvSpPr>
          <p:nvPr>
            <p:ph type="sldNum" sz="quarter" idx="12"/>
          </p:nvPr>
        </p:nvSpPr>
        <p:spPr/>
        <p:txBody>
          <a:bodyPr/>
          <a:lstStyle/>
          <a:p>
            <a:fld id="{0985606F-733B-4E08-B72E-A48E497F7D8B}" type="slidenum">
              <a:rPr lang="en-US" smtClean="0"/>
              <a:pPr/>
              <a:t>‹#›</a:t>
            </a:fld>
            <a:endParaRPr lang="en-US"/>
          </a:p>
        </p:txBody>
      </p:sp>
    </p:spTree>
    <p:extLst>
      <p:ext uri="{BB962C8B-B14F-4D97-AF65-F5344CB8AC3E}">
        <p14:creationId xmlns:p14="http://schemas.microsoft.com/office/powerpoint/2010/main" val="1497417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40ABF-B6E7-4116-BE8D-791DFA985AE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917C2F3-F221-4275-92AC-741A140D531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CE16976-3B6F-4A96-8C9B-53F08D09739B}"/>
              </a:ext>
            </a:extLst>
          </p:cNvPr>
          <p:cNvSpPr>
            <a:spLocks noGrp="1"/>
          </p:cNvSpPr>
          <p:nvPr>
            <p:ph type="dt" sz="half" idx="10"/>
          </p:nvPr>
        </p:nvSpPr>
        <p:spPr/>
        <p:txBody>
          <a:bodyPr/>
          <a:lstStyle/>
          <a:p>
            <a:fld id="{55166024-4973-42BF-BAE7-822B8A1507B5}" type="datetimeFigureOut">
              <a:rPr lang="en-US" smtClean="0"/>
              <a:pPr/>
              <a:t>12/1/2020</a:t>
            </a:fld>
            <a:endParaRPr lang="en-US"/>
          </a:p>
        </p:txBody>
      </p:sp>
      <p:sp>
        <p:nvSpPr>
          <p:cNvPr id="5" name="Footer Placeholder 4">
            <a:extLst>
              <a:ext uri="{FF2B5EF4-FFF2-40B4-BE49-F238E27FC236}">
                <a16:creationId xmlns:a16="http://schemas.microsoft.com/office/drawing/2014/main" id="{2EBDC500-8B57-4644-9709-68CA0C28D6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27E244-6366-43B6-B01D-197CED039B05}"/>
              </a:ext>
            </a:extLst>
          </p:cNvPr>
          <p:cNvSpPr>
            <a:spLocks noGrp="1"/>
          </p:cNvSpPr>
          <p:nvPr>
            <p:ph type="sldNum" sz="quarter" idx="12"/>
          </p:nvPr>
        </p:nvSpPr>
        <p:spPr/>
        <p:txBody>
          <a:bodyPr/>
          <a:lstStyle/>
          <a:p>
            <a:fld id="{0985606F-733B-4E08-B72E-A48E497F7D8B}" type="slidenum">
              <a:rPr lang="en-US" smtClean="0"/>
              <a:pPr/>
              <a:t>‹#›</a:t>
            </a:fld>
            <a:endParaRPr lang="en-US"/>
          </a:p>
        </p:txBody>
      </p:sp>
    </p:spTree>
    <p:extLst>
      <p:ext uri="{BB962C8B-B14F-4D97-AF65-F5344CB8AC3E}">
        <p14:creationId xmlns:p14="http://schemas.microsoft.com/office/powerpoint/2010/main" val="27242937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177D4-D9DE-4925-821B-9FD032DFFEF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3F49B76-4B8D-46C9-8264-31121A197E2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48764E9-0F72-4534-94FB-3538EAB8170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EC093F8-9F9A-42CB-9BEF-2701B214030A}"/>
              </a:ext>
            </a:extLst>
          </p:cNvPr>
          <p:cNvSpPr>
            <a:spLocks noGrp="1"/>
          </p:cNvSpPr>
          <p:nvPr>
            <p:ph type="dt" sz="half" idx="10"/>
          </p:nvPr>
        </p:nvSpPr>
        <p:spPr/>
        <p:txBody>
          <a:bodyPr/>
          <a:lstStyle/>
          <a:p>
            <a:fld id="{55166024-4973-42BF-BAE7-822B8A1507B5}" type="datetimeFigureOut">
              <a:rPr lang="en-US" smtClean="0"/>
              <a:pPr/>
              <a:t>12/1/2020</a:t>
            </a:fld>
            <a:endParaRPr lang="en-US"/>
          </a:p>
        </p:txBody>
      </p:sp>
      <p:sp>
        <p:nvSpPr>
          <p:cNvPr id="6" name="Footer Placeholder 5">
            <a:extLst>
              <a:ext uri="{FF2B5EF4-FFF2-40B4-BE49-F238E27FC236}">
                <a16:creationId xmlns:a16="http://schemas.microsoft.com/office/drawing/2014/main" id="{206016EE-A0BD-4323-94D9-6EE3BFA6D1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8519BC-100D-4360-9305-90EFFCBC1E81}"/>
              </a:ext>
            </a:extLst>
          </p:cNvPr>
          <p:cNvSpPr>
            <a:spLocks noGrp="1"/>
          </p:cNvSpPr>
          <p:nvPr>
            <p:ph type="sldNum" sz="quarter" idx="12"/>
          </p:nvPr>
        </p:nvSpPr>
        <p:spPr/>
        <p:txBody>
          <a:bodyPr/>
          <a:lstStyle/>
          <a:p>
            <a:fld id="{0985606F-733B-4E08-B72E-A48E497F7D8B}" type="slidenum">
              <a:rPr lang="en-US" smtClean="0"/>
              <a:pPr/>
              <a:t>‹#›</a:t>
            </a:fld>
            <a:endParaRPr lang="en-US"/>
          </a:p>
        </p:txBody>
      </p:sp>
    </p:spTree>
    <p:extLst>
      <p:ext uri="{BB962C8B-B14F-4D97-AF65-F5344CB8AC3E}">
        <p14:creationId xmlns:p14="http://schemas.microsoft.com/office/powerpoint/2010/main" val="1760571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0A113-1B2B-48B3-82EC-078EA7C9BB8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498FDAD-AAB8-4C66-8694-1EF212574DA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F2075B8-6DBB-4E27-8CD8-6811F31D394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78DEEB8-FB20-4624-A8ED-7FD5B8B673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D556E88-E0CC-4C59-9052-5725648BAA2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EAA2596-4A82-4C75-B8B3-B5302EE4FB31}"/>
              </a:ext>
            </a:extLst>
          </p:cNvPr>
          <p:cNvSpPr>
            <a:spLocks noGrp="1"/>
          </p:cNvSpPr>
          <p:nvPr>
            <p:ph type="dt" sz="half" idx="10"/>
          </p:nvPr>
        </p:nvSpPr>
        <p:spPr/>
        <p:txBody>
          <a:bodyPr/>
          <a:lstStyle/>
          <a:p>
            <a:fld id="{55166024-4973-42BF-BAE7-822B8A1507B5}" type="datetimeFigureOut">
              <a:rPr lang="en-US" smtClean="0"/>
              <a:pPr/>
              <a:t>12/1/2020</a:t>
            </a:fld>
            <a:endParaRPr lang="en-US"/>
          </a:p>
        </p:txBody>
      </p:sp>
      <p:sp>
        <p:nvSpPr>
          <p:cNvPr id="8" name="Footer Placeholder 7">
            <a:extLst>
              <a:ext uri="{FF2B5EF4-FFF2-40B4-BE49-F238E27FC236}">
                <a16:creationId xmlns:a16="http://schemas.microsoft.com/office/drawing/2014/main" id="{36E8CDFC-E9EA-4235-BD34-2FD3D169569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8031F64-690D-4CF9-A129-B0C6310AFFF7}"/>
              </a:ext>
            </a:extLst>
          </p:cNvPr>
          <p:cNvSpPr>
            <a:spLocks noGrp="1"/>
          </p:cNvSpPr>
          <p:nvPr>
            <p:ph type="sldNum" sz="quarter" idx="12"/>
          </p:nvPr>
        </p:nvSpPr>
        <p:spPr/>
        <p:txBody>
          <a:bodyPr/>
          <a:lstStyle/>
          <a:p>
            <a:fld id="{0985606F-733B-4E08-B72E-A48E497F7D8B}" type="slidenum">
              <a:rPr lang="en-US" smtClean="0"/>
              <a:pPr/>
              <a:t>‹#›</a:t>
            </a:fld>
            <a:endParaRPr lang="en-US"/>
          </a:p>
        </p:txBody>
      </p:sp>
    </p:spTree>
    <p:extLst>
      <p:ext uri="{BB962C8B-B14F-4D97-AF65-F5344CB8AC3E}">
        <p14:creationId xmlns:p14="http://schemas.microsoft.com/office/powerpoint/2010/main" val="1913145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26DBB-8E01-4F41-9C5B-2E51149CE51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D3EA42B-CEC0-45F8-94B6-F36293587681}"/>
              </a:ext>
            </a:extLst>
          </p:cNvPr>
          <p:cNvSpPr>
            <a:spLocks noGrp="1"/>
          </p:cNvSpPr>
          <p:nvPr>
            <p:ph type="dt" sz="half" idx="10"/>
          </p:nvPr>
        </p:nvSpPr>
        <p:spPr/>
        <p:txBody>
          <a:bodyPr/>
          <a:lstStyle/>
          <a:p>
            <a:fld id="{55166024-4973-42BF-BAE7-822B8A1507B5}" type="datetimeFigureOut">
              <a:rPr lang="en-US" smtClean="0"/>
              <a:pPr/>
              <a:t>12/1/2020</a:t>
            </a:fld>
            <a:endParaRPr lang="en-US"/>
          </a:p>
        </p:txBody>
      </p:sp>
      <p:sp>
        <p:nvSpPr>
          <p:cNvPr id="4" name="Footer Placeholder 3">
            <a:extLst>
              <a:ext uri="{FF2B5EF4-FFF2-40B4-BE49-F238E27FC236}">
                <a16:creationId xmlns:a16="http://schemas.microsoft.com/office/drawing/2014/main" id="{38E4E851-3D91-4B7A-BCFF-F8B6B60256F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4DFFDEC-C7CD-49F3-A3A2-BA1FAD690FFB}"/>
              </a:ext>
            </a:extLst>
          </p:cNvPr>
          <p:cNvSpPr>
            <a:spLocks noGrp="1"/>
          </p:cNvSpPr>
          <p:nvPr>
            <p:ph type="sldNum" sz="quarter" idx="12"/>
          </p:nvPr>
        </p:nvSpPr>
        <p:spPr/>
        <p:txBody>
          <a:bodyPr/>
          <a:lstStyle/>
          <a:p>
            <a:fld id="{0985606F-733B-4E08-B72E-A48E497F7D8B}" type="slidenum">
              <a:rPr lang="en-US" smtClean="0"/>
              <a:pPr/>
              <a:t>‹#›</a:t>
            </a:fld>
            <a:endParaRPr lang="en-US"/>
          </a:p>
        </p:txBody>
      </p:sp>
    </p:spTree>
    <p:extLst>
      <p:ext uri="{BB962C8B-B14F-4D97-AF65-F5344CB8AC3E}">
        <p14:creationId xmlns:p14="http://schemas.microsoft.com/office/powerpoint/2010/main" val="2994486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0E46E58-3E38-49A0-823F-95C5C238765B}"/>
              </a:ext>
            </a:extLst>
          </p:cNvPr>
          <p:cNvSpPr>
            <a:spLocks noGrp="1"/>
          </p:cNvSpPr>
          <p:nvPr>
            <p:ph type="dt" sz="half" idx="10"/>
          </p:nvPr>
        </p:nvSpPr>
        <p:spPr/>
        <p:txBody>
          <a:bodyPr/>
          <a:lstStyle/>
          <a:p>
            <a:fld id="{55166024-4973-42BF-BAE7-822B8A1507B5}" type="datetimeFigureOut">
              <a:rPr lang="en-US" smtClean="0"/>
              <a:pPr/>
              <a:t>12/1/2020</a:t>
            </a:fld>
            <a:endParaRPr lang="en-US"/>
          </a:p>
        </p:txBody>
      </p:sp>
      <p:sp>
        <p:nvSpPr>
          <p:cNvPr id="3" name="Footer Placeholder 2">
            <a:extLst>
              <a:ext uri="{FF2B5EF4-FFF2-40B4-BE49-F238E27FC236}">
                <a16:creationId xmlns:a16="http://schemas.microsoft.com/office/drawing/2014/main" id="{99B2B768-1792-424B-8ABD-7482A9AEDC9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42B75A9-453A-4B02-B818-967E649BEE54}"/>
              </a:ext>
            </a:extLst>
          </p:cNvPr>
          <p:cNvSpPr>
            <a:spLocks noGrp="1"/>
          </p:cNvSpPr>
          <p:nvPr>
            <p:ph type="sldNum" sz="quarter" idx="12"/>
          </p:nvPr>
        </p:nvSpPr>
        <p:spPr/>
        <p:txBody>
          <a:bodyPr/>
          <a:lstStyle/>
          <a:p>
            <a:fld id="{0985606F-733B-4E08-B72E-A48E497F7D8B}" type="slidenum">
              <a:rPr lang="en-US" smtClean="0"/>
              <a:pPr/>
              <a:t>‹#›</a:t>
            </a:fld>
            <a:endParaRPr lang="en-US"/>
          </a:p>
        </p:txBody>
      </p:sp>
    </p:spTree>
    <p:extLst>
      <p:ext uri="{BB962C8B-B14F-4D97-AF65-F5344CB8AC3E}">
        <p14:creationId xmlns:p14="http://schemas.microsoft.com/office/powerpoint/2010/main" val="31051111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A6DB3-E938-4D79-BDFD-06B1654959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08CE591-9173-4B97-9477-B7C81316EA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3EE60E1-79A9-46B3-B287-FDF88F44D9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DB4F179-DEF9-44A8-9337-0F026742B365}"/>
              </a:ext>
            </a:extLst>
          </p:cNvPr>
          <p:cNvSpPr>
            <a:spLocks noGrp="1"/>
          </p:cNvSpPr>
          <p:nvPr>
            <p:ph type="dt" sz="half" idx="10"/>
          </p:nvPr>
        </p:nvSpPr>
        <p:spPr/>
        <p:txBody>
          <a:bodyPr/>
          <a:lstStyle/>
          <a:p>
            <a:fld id="{55166024-4973-42BF-BAE7-822B8A1507B5}" type="datetimeFigureOut">
              <a:rPr lang="en-US" smtClean="0"/>
              <a:pPr/>
              <a:t>12/1/2020</a:t>
            </a:fld>
            <a:endParaRPr lang="en-US"/>
          </a:p>
        </p:txBody>
      </p:sp>
      <p:sp>
        <p:nvSpPr>
          <p:cNvPr id="6" name="Footer Placeholder 5">
            <a:extLst>
              <a:ext uri="{FF2B5EF4-FFF2-40B4-BE49-F238E27FC236}">
                <a16:creationId xmlns:a16="http://schemas.microsoft.com/office/drawing/2014/main" id="{68D5E804-B6F7-409C-96C3-D611B680795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4587AC-EBAD-446A-8B34-54A770CEC6E9}"/>
              </a:ext>
            </a:extLst>
          </p:cNvPr>
          <p:cNvSpPr>
            <a:spLocks noGrp="1"/>
          </p:cNvSpPr>
          <p:nvPr>
            <p:ph type="sldNum" sz="quarter" idx="12"/>
          </p:nvPr>
        </p:nvSpPr>
        <p:spPr/>
        <p:txBody>
          <a:bodyPr/>
          <a:lstStyle/>
          <a:p>
            <a:fld id="{0985606F-733B-4E08-B72E-A48E497F7D8B}" type="slidenum">
              <a:rPr lang="en-US" smtClean="0"/>
              <a:pPr/>
              <a:t>‹#›</a:t>
            </a:fld>
            <a:endParaRPr lang="en-US"/>
          </a:p>
        </p:txBody>
      </p:sp>
    </p:spTree>
    <p:extLst>
      <p:ext uri="{BB962C8B-B14F-4D97-AF65-F5344CB8AC3E}">
        <p14:creationId xmlns:p14="http://schemas.microsoft.com/office/powerpoint/2010/main" val="1259463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3203E-93C2-4F3B-9277-FB0CB538E0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1AFADAB-B33B-4924-96CC-A2D0AB088D1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6A4A617-19DC-4951-A183-E79DE64355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0A3D64A-297B-4715-9BEE-438577555A48}"/>
              </a:ext>
            </a:extLst>
          </p:cNvPr>
          <p:cNvSpPr>
            <a:spLocks noGrp="1"/>
          </p:cNvSpPr>
          <p:nvPr>
            <p:ph type="dt" sz="half" idx="10"/>
          </p:nvPr>
        </p:nvSpPr>
        <p:spPr/>
        <p:txBody>
          <a:bodyPr/>
          <a:lstStyle/>
          <a:p>
            <a:fld id="{55166024-4973-42BF-BAE7-822B8A1507B5}" type="datetimeFigureOut">
              <a:rPr lang="en-US" smtClean="0"/>
              <a:pPr/>
              <a:t>12/1/2020</a:t>
            </a:fld>
            <a:endParaRPr lang="en-US"/>
          </a:p>
        </p:txBody>
      </p:sp>
      <p:sp>
        <p:nvSpPr>
          <p:cNvPr id="6" name="Footer Placeholder 5">
            <a:extLst>
              <a:ext uri="{FF2B5EF4-FFF2-40B4-BE49-F238E27FC236}">
                <a16:creationId xmlns:a16="http://schemas.microsoft.com/office/drawing/2014/main" id="{630D1BC6-8352-4309-83E9-37DB5926F46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B6F9AE-F1E6-4BA4-A98E-1977892D92BB}"/>
              </a:ext>
            </a:extLst>
          </p:cNvPr>
          <p:cNvSpPr>
            <a:spLocks noGrp="1"/>
          </p:cNvSpPr>
          <p:nvPr>
            <p:ph type="sldNum" sz="quarter" idx="12"/>
          </p:nvPr>
        </p:nvSpPr>
        <p:spPr/>
        <p:txBody>
          <a:bodyPr/>
          <a:lstStyle/>
          <a:p>
            <a:fld id="{0985606F-733B-4E08-B72E-A48E497F7D8B}" type="slidenum">
              <a:rPr lang="en-US" smtClean="0"/>
              <a:pPr/>
              <a:t>‹#›</a:t>
            </a:fld>
            <a:endParaRPr lang="en-US"/>
          </a:p>
        </p:txBody>
      </p:sp>
    </p:spTree>
    <p:extLst>
      <p:ext uri="{BB962C8B-B14F-4D97-AF65-F5344CB8AC3E}">
        <p14:creationId xmlns:p14="http://schemas.microsoft.com/office/powerpoint/2010/main" val="6258476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A6B98C9-536B-4F62-9748-2B4E419F21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ADF4D94-A074-42E6-8CF0-1025D26C7B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616DF9-1001-4148-A824-801B55F173B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166024-4973-42BF-BAE7-822B8A1507B5}" type="datetimeFigureOut">
              <a:rPr lang="en-US" smtClean="0"/>
              <a:pPr/>
              <a:t>12/1/2020</a:t>
            </a:fld>
            <a:endParaRPr lang="en-US"/>
          </a:p>
        </p:txBody>
      </p:sp>
      <p:sp>
        <p:nvSpPr>
          <p:cNvPr id="5" name="Footer Placeholder 4">
            <a:extLst>
              <a:ext uri="{FF2B5EF4-FFF2-40B4-BE49-F238E27FC236}">
                <a16:creationId xmlns:a16="http://schemas.microsoft.com/office/drawing/2014/main" id="{1DF83F58-9169-4018-82C9-84777809350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B88F7FD-2C88-4BA9-90A5-628BD7B7822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85606F-733B-4E08-B72E-A48E497F7D8B}" type="slidenum">
              <a:rPr lang="en-US" smtClean="0"/>
              <a:pPr/>
              <a:t>‹#›</a:t>
            </a:fld>
            <a:endParaRPr lang="en-US"/>
          </a:p>
        </p:txBody>
      </p:sp>
    </p:spTree>
    <p:extLst>
      <p:ext uri="{BB962C8B-B14F-4D97-AF65-F5344CB8AC3E}">
        <p14:creationId xmlns:p14="http://schemas.microsoft.com/office/powerpoint/2010/main" val="2531754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ddi20.sciencesconf.org/" TargetMode="External"/><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creativecommons.org/licenses/by/4.0/deed.en"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3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w3.org/TR/vocab-ssn/#iphone_barometer-sosa" TargetMode="Externa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15.tmp"/></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hyperlink" Target="http://palachelandtrust.org/EDDI_Exercise.htm" TargetMode="Externa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s://alpha.lshtm.ac.uk/"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kuscholarworks.ku.edu/handle/1808/27778" TargetMode="External"/><Relationship Id="rId4" Type="http://schemas.openxmlformats.org/officeDocument/2006/relationships/hyperlink" Target="https://kuscholarworks.ku.edu/handle/1808/27451"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hyperlink" Target="https://ddi-alliance.atlassian.net/wiki/download/attachments/860815393/Part_1_DDI-CDI_Intro_PR_1.pdf" TargetMode="External"/><Relationship Id="rId2" Type="http://schemas.openxmlformats.org/officeDocument/2006/relationships/hyperlink" Target="https://ddi-alliance.atlassian.net/wiki/x/IQBPMw" TargetMode="Externa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hyperlink" Target="https://ddi-alliance.atlassian.net/wiki/x/IQBPMw" TargetMode="External"/><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hyperlink" Target="mailto:ddi-cdi@googlegroups.com" TargetMode="External"/><Relationship Id="rId2" Type="http://schemas.openxmlformats.org/officeDocument/2006/relationships/hyperlink" Target="https://ddi-alliance.atlassian.net/wiki/x/IQBPMw" TargetMode="External"/><Relationship Id="rId1" Type="http://schemas.openxmlformats.org/officeDocument/2006/relationships/slideLayout" Target="../slideLayouts/slideLayout1.xml"/><Relationship Id="rId4" Type="http://schemas.openxmlformats.org/officeDocument/2006/relationships/hyperlink" Target="mailto:joachim.wackerow@gesis.org" TargetMode="External"/></Relationships>
</file>

<file path=ppt/slides/_rels/slide66.xml.rels><?xml version="1.0" encoding="UTF-8" standalone="yes"?>
<Relationships xmlns="http://schemas.openxmlformats.org/package/2006/relationships"><Relationship Id="rId2" Type="http://schemas.openxmlformats.org/officeDocument/2006/relationships/hyperlink" Target="https://codata.org/wp-content/uploads/2020/08/DataDescriptionInDDI-CDI3a.pptx"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ddi-alliance.atlassian.net/wiki/spaces/DDI4/pages/707624961/Dagstuhl+Sprint+October+2019"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4ADC51-B83D-4EB0-8DB7-15A24EA96A9A}"/>
              </a:ext>
            </a:extLst>
          </p:cNvPr>
          <p:cNvSpPr>
            <a:spLocks noGrp="1"/>
          </p:cNvSpPr>
          <p:nvPr>
            <p:ph type="ctrTitle"/>
          </p:nvPr>
        </p:nvSpPr>
        <p:spPr>
          <a:xfrm>
            <a:off x="638504" y="2501846"/>
            <a:ext cx="11059510" cy="2387600"/>
          </a:xfrm>
        </p:spPr>
        <p:txBody>
          <a:bodyPr>
            <a:normAutofit fontScale="90000"/>
          </a:bodyPr>
          <a:lstStyle/>
          <a:p>
            <a:r>
              <a:rPr lang="en-US" sz="4400" dirty="0">
                <a:latin typeface="+mn-lt"/>
              </a:rPr>
              <a:t>DDI Cross Domain Integration (DDI-CDI)</a:t>
            </a:r>
            <a:br>
              <a:rPr lang="en-US" sz="4400" dirty="0">
                <a:latin typeface="+mn-lt"/>
              </a:rPr>
            </a:br>
            <a:r>
              <a:rPr lang="en-US" sz="4400" dirty="0">
                <a:latin typeface="+mn-lt"/>
              </a:rPr>
              <a:t/>
            </a:r>
            <a:br>
              <a:rPr lang="en-US" sz="4400" dirty="0">
                <a:latin typeface="+mn-lt"/>
              </a:rPr>
            </a:br>
            <a:r>
              <a:rPr lang="en-US" sz="2700" dirty="0">
                <a:latin typeface="+mn-lt"/>
              </a:rPr>
              <a:t>An introduction to the draft specification</a:t>
            </a:r>
            <a:r>
              <a:rPr lang="en-US" sz="2200" dirty="0">
                <a:latin typeface="+mn-lt"/>
              </a:rPr>
              <a:t/>
            </a:r>
            <a:br>
              <a:rPr lang="en-US" sz="2200" dirty="0">
                <a:latin typeface="+mn-lt"/>
              </a:rPr>
            </a:br>
            <a:r>
              <a:rPr lang="en-US" sz="2200" dirty="0">
                <a:latin typeface="+mn-lt"/>
              </a:rPr>
              <a:t>			</a:t>
            </a:r>
            <a:br>
              <a:rPr lang="en-US" sz="2200" dirty="0">
                <a:latin typeface="+mn-lt"/>
              </a:rPr>
            </a:br>
            <a:r>
              <a:rPr lang="en-US" sz="2200" dirty="0">
                <a:latin typeface="+mn-lt"/>
              </a:rPr>
              <a:t/>
            </a:r>
            <a:br>
              <a:rPr lang="en-US" sz="2200" dirty="0">
                <a:latin typeface="+mn-lt"/>
              </a:rPr>
            </a:br>
            <a:r>
              <a:rPr lang="en-US" sz="2200" dirty="0">
                <a:latin typeface="+mn-lt"/>
              </a:rPr>
              <a:t>				</a:t>
            </a:r>
            <a:r>
              <a:rPr lang="en-US" sz="2200" i="1" dirty="0">
                <a:latin typeface="+mn-lt"/>
              </a:rPr>
              <a:t>Hilde Orten</a:t>
            </a:r>
            <a:r>
              <a:rPr lang="en-US" sz="2200" b="1" i="1" dirty="0">
                <a:latin typeface="+mn-lt"/>
              </a:rPr>
              <a:t> </a:t>
            </a:r>
            <a:r>
              <a:rPr lang="en-US" sz="2200" i="1" dirty="0">
                <a:latin typeface="+mn-lt"/>
              </a:rPr>
              <a:t>, </a:t>
            </a:r>
            <a:r>
              <a:rPr lang="en-US" sz="2200" b="1" i="1" dirty="0">
                <a:latin typeface="+mn-lt"/>
              </a:rPr>
              <a:t> </a:t>
            </a:r>
            <a:r>
              <a:rPr lang="en-US" sz="2200" i="1" dirty="0">
                <a:latin typeface="+mn-lt"/>
              </a:rPr>
              <a:t>Norwegian Centre for Research Data - NSD</a:t>
            </a:r>
            <a:br>
              <a:rPr lang="en-US" sz="2200" i="1" dirty="0">
                <a:latin typeface="+mn-lt"/>
              </a:rPr>
            </a:br>
            <a:r>
              <a:rPr lang="en-US" sz="2200" i="1" dirty="0">
                <a:latin typeface="+mn-lt"/>
              </a:rPr>
              <a:t>            Arofan Gregory , Consultant</a:t>
            </a:r>
            <a:r>
              <a:rPr lang="en-US" dirty="0"/>
              <a:t/>
            </a:r>
            <a:br>
              <a:rPr lang="en-US" dirty="0"/>
            </a:br>
            <a:endParaRPr lang="en-US" dirty="0"/>
          </a:p>
        </p:txBody>
      </p:sp>
      <p:pic>
        <p:nvPicPr>
          <p:cNvPr id="4" name="Picture 2" descr="DDI-tagline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535" y="5995660"/>
            <a:ext cx="192405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Table 4"/>
          <p:cNvGraphicFramePr>
            <a:graphicFrameLocks noGrp="1"/>
          </p:cNvGraphicFramePr>
          <p:nvPr>
            <p:extLst>
              <p:ext uri="{D42A27DB-BD31-4B8C-83A1-F6EECF244321}">
                <p14:modId xmlns:p14="http://schemas.microsoft.com/office/powerpoint/2010/main" val="3968660490"/>
              </p:ext>
            </p:extLst>
          </p:nvPr>
        </p:nvGraphicFramePr>
        <p:xfrm>
          <a:off x="3352800" y="5292490"/>
          <a:ext cx="10515600" cy="822960"/>
        </p:xfrm>
        <a:graphic>
          <a:graphicData uri="http://schemas.openxmlformats.org/drawingml/2006/table">
            <a:tbl>
              <a:tblPr/>
              <a:tblGrid>
                <a:gridCol w="10515600">
                  <a:extLst>
                    <a:ext uri="{9D8B030D-6E8A-4147-A177-3AD203B41FA5}">
                      <a16:colId xmlns:a16="http://schemas.microsoft.com/office/drawing/2014/main" val="3218059685"/>
                    </a:ext>
                  </a:extLst>
                </a:gridCol>
              </a:tblGrid>
              <a:tr h="0">
                <a:tc>
                  <a:txBody>
                    <a:bodyPr/>
                    <a:lstStyle/>
                    <a:p>
                      <a:pPr algn="l"/>
                      <a:r>
                        <a:rPr lang="en-US" b="1" u="none" strike="noStrike" dirty="0">
                          <a:solidFill>
                            <a:srgbClr val="1698B6"/>
                          </a:solidFill>
                          <a:effectLst/>
                          <a:hlinkClick r:id="rId3"/>
                        </a:rPr>
                        <a:t/>
                      </a:r>
                      <a:br>
                        <a:rPr lang="en-US" b="1" u="none" strike="noStrike" dirty="0">
                          <a:solidFill>
                            <a:srgbClr val="1698B6"/>
                          </a:solidFill>
                          <a:effectLst/>
                          <a:hlinkClick r:id="rId3"/>
                        </a:rPr>
                      </a:br>
                      <a:r>
                        <a:rPr lang="en-US" b="1" u="none" strike="noStrike" dirty="0">
                          <a:solidFill>
                            <a:srgbClr val="1698B6"/>
                          </a:solidFill>
                          <a:effectLst/>
                          <a:hlinkClick r:id="rId3"/>
                        </a:rPr>
                        <a:t>EDDI20 : 12th Annual European DDI User Conference</a:t>
                      </a:r>
                      <a:endParaRPr lang="en-US" b="1" dirty="0">
                        <a:effectLst/>
                      </a:endParaRPr>
                    </a:p>
                    <a:p>
                      <a:pPr algn="l"/>
                      <a:r>
                        <a:rPr lang="en-US" i="1" dirty="0">
                          <a:effectLst/>
                        </a:rPr>
                        <a:t>30 Nov-2 Dec 2020 Online (France)</a:t>
                      </a:r>
                    </a:p>
                  </a:txBody>
                  <a:tcPr marL="0" marR="0" marT="0" marB="0" anchor="ctr">
                    <a:lnL>
                      <a:noFill/>
                    </a:lnL>
                    <a:lnR>
                      <a:noFill/>
                    </a:lnR>
                    <a:lnT>
                      <a:noFill/>
                    </a:lnT>
                    <a:lnB>
                      <a:noFill/>
                    </a:lnB>
                  </a:tcPr>
                </a:tc>
                <a:extLst>
                  <a:ext uri="{0D108BD9-81ED-4DB2-BD59-A6C34878D82A}">
                    <a16:rowId xmlns:a16="http://schemas.microsoft.com/office/drawing/2014/main" val="3018267425"/>
                  </a:ext>
                </a:extLst>
              </a:tr>
            </a:tbl>
          </a:graphicData>
        </a:graphic>
      </p:graphicFrame>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12574" y="5948431"/>
            <a:ext cx="1106628" cy="39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5355990" y="6381328"/>
            <a:ext cx="7130320" cy="369332"/>
          </a:xfrm>
          <a:prstGeom prst="rect">
            <a:avLst/>
          </a:prstGeom>
        </p:spPr>
        <p:txBody>
          <a:bodyPr wrap="square">
            <a:spAutoFit/>
          </a:bodyPr>
          <a:lstStyle/>
          <a:p>
            <a:pPr>
              <a:spcAft>
                <a:spcPts val="0"/>
              </a:spcAft>
            </a:pPr>
            <a:r>
              <a:rPr lang="de-DE" dirty="0" err="1"/>
              <a:t>License</a:t>
            </a:r>
            <a:r>
              <a:rPr lang="de-DE" dirty="0"/>
              <a:t>: </a:t>
            </a:r>
            <a:r>
              <a:rPr lang="de-DE" u="sng" dirty="0">
                <a:hlinkClick r:id="rId5"/>
              </a:rPr>
              <a:t>Creative </a:t>
            </a:r>
            <a:r>
              <a:rPr lang="de-DE" u="sng" dirty="0" err="1">
                <a:hlinkClick r:id="rId5"/>
              </a:rPr>
              <a:t>Commons</a:t>
            </a:r>
            <a:r>
              <a:rPr lang="de-DE" u="sng" dirty="0">
                <a:hlinkClick r:id="rId5"/>
              </a:rPr>
              <a:t> Attribution 4.0 International (CC BY 4.0)</a:t>
            </a:r>
            <a:endParaRPr lang="nb-NO" sz="1400" dirty="0">
              <a:solidFill>
                <a:schemeClr val="accent5">
                  <a:lumMod val="50000"/>
                </a:schemeClr>
              </a:solidFill>
            </a:endParaRPr>
          </a:p>
        </p:txBody>
      </p:sp>
    </p:spTree>
    <p:extLst>
      <p:ext uri="{BB962C8B-B14F-4D97-AF65-F5344CB8AC3E}">
        <p14:creationId xmlns:p14="http://schemas.microsoft.com/office/powerpoint/2010/main" val="23237548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FC8FC-2420-4733-A3E9-600A12AF3E7E}"/>
              </a:ext>
            </a:extLst>
          </p:cNvPr>
          <p:cNvSpPr>
            <a:spLocks noGrp="1"/>
          </p:cNvSpPr>
          <p:nvPr>
            <p:ph type="title"/>
          </p:nvPr>
        </p:nvSpPr>
        <p:spPr>
          <a:xfrm>
            <a:off x="918175" y="365126"/>
            <a:ext cx="9353323" cy="1325563"/>
          </a:xfrm>
        </p:spPr>
        <p:txBody>
          <a:bodyPr>
            <a:normAutofit/>
          </a:bodyPr>
          <a:lstStyle/>
          <a:p>
            <a:r>
              <a:rPr lang="en-US" sz="3999" dirty="0"/>
              <a:t>Real-World Trends and Requirements</a:t>
            </a:r>
          </a:p>
        </p:txBody>
      </p:sp>
      <p:sp>
        <p:nvSpPr>
          <p:cNvPr id="3" name="Content Placeholder 2">
            <a:extLst>
              <a:ext uri="{FF2B5EF4-FFF2-40B4-BE49-F238E27FC236}">
                <a16:creationId xmlns:a16="http://schemas.microsoft.com/office/drawing/2014/main" id="{C6213ED0-122C-43BE-820A-18D1F853601B}"/>
              </a:ext>
            </a:extLst>
          </p:cNvPr>
          <p:cNvSpPr>
            <a:spLocks noGrp="1"/>
          </p:cNvSpPr>
          <p:nvPr>
            <p:ph idx="1"/>
          </p:nvPr>
        </p:nvSpPr>
        <p:spPr>
          <a:xfrm>
            <a:off x="685800" y="1828799"/>
            <a:ext cx="9353323" cy="4911801"/>
          </a:xfrm>
        </p:spPr>
        <p:txBody>
          <a:bodyPr>
            <a:normAutofit/>
          </a:bodyPr>
          <a:lstStyle/>
          <a:p>
            <a:r>
              <a:rPr lang="en-US" dirty="0"/>
              <a:t>Several changes have taken place in recent years which impact the requirements for DDI-CDI</a:t>
            </a:r>
          </a:p>
          <a:p>
            <a:pPr lvl="1"/>
            <a:r>
              <a:rPr lang="en-US" dirty="0"/>
              <a:t>Larger research projects using data sometimes coming from external domains</a:t>
            </a:r>
          </a:p>
          <a:p>
            <a:pPr lvl="1"/>
            <a:r>
              <a:rPr lang="en-US" b="1" dirty="0"/>
              <a:t>More</a:t>
            </a:r>
            <a:r>
              <a:rPr lang="en-US" dirty="0"/>
              <a:t> data, coming from a wider range of sources</a:t>
            </a:r>
          </a:p>
          <a:p>
            <a:pPr lvl="1"/>
            <a:r>
              <a:rPr lang="en-US" dirty="0"/>
              <a:t>Increased ability to compute with data (Machine Learning, etc.)</a:t>
            </a:r>
          </a:p>
          <a:p>
            <a:r>
              <a:rPr lang="en-US" dirty="0"/>
              <a:t>These changes result in requirements for data/metadata management</a:t>
            </a:r>
          </a:p>
          <a:p>
            <a:pPr lvl="1"/>
            <a:r>
              <a:rPr lang="en-US" dirty="0"/>
              <a:t>More complete, machine-actionable metadata is needed</a:t>
            </a:r>
          </a:p>
          <a:p>
            <a:pPr lvl="1"/>
            <a:r>
              <a:rPr lang="en-US" dirty="0"/>
              <a:t>Improved “context” for data is needed (provenance, semantics)</a:t>
            </a:r>
          </a:p>
          <a:p>
            <a:pPr lvl="1"/>
            <a:r>
              <a:rPr lang="en-US" dirty="0"/>
              <a:t>New data formats/structures must be described and integrated</a:t>
            </a:r>
          </a:p>
          <a:p>
            <a:pPr lvl="1"/>
            <a:r>
              <a:rPr lang="en-US" dirty="0"/>
              <a:t>A broader range of technology platforms require support</a:t>
            </a:r>
          </a:p>
        </p:txBody>
      </p:sp>
    </p:spTree>
    <p:extLst>
      <p:ext uri="{BB962C8B-B14F-4D97-AF65-F5344CB8AC3E}">
        <p14:creationId xmlns:p14="http://schemas.microsoft.com/office/powerpoint/2010/main" val="2566752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8CE53-779A-41B7-BC2A-9F0A98270C15}"/>
              </a:ext>
            </a:extLst>
          </p:cNvPr>
          <p:cNvSpPr>
            <a:spLocks noGrp="1"/>
          </p:cNvSpPr>
          <p:nvPr>
            <p:ph type="title"/>
          </p:nvPr>
        </p:nvSpPr>
        <p:spPr/>
        <p:txBody>
          <a:bodyPr/>
          <a:lstStyle/>
          <a:p>
            <a:r>
              <a:rPr lang="en-US" dirty="0"/>
              <a:t>DDI-CDI within the Product Suite</a:t>
            </a:r>
          </a:p>
        </p:txBody>
      </p:sp>
      <p:sp>
        <p:nvSpPr>
          <p:cNvPr id="3" name="Content Placeholder 2">
            <a:extLst>
              <a:ext uri="{FF2B5EF4-FFF2-40B4-BE49-F238E27FC236}">
                <a16:creationId xmlns:a16="http://schemas.microsoft.com/office/drawing/2014/main" id="{D363324D-AA8B-4668-ADDF-1856363DB874}"/>
              </a:ext>
            </a:extLst>
          </p:cNvPr>
          <p:cNvSpPr>
            <a:spLocks noGrp="1"/>
          </p:cNvSpPr>
          <p:nvPr>
            <p:ph idx="1"/>
          </p:nvPr>
        </p:nvSpPr>
        <p:spPr/>
        <p:txBody>
          <a:bodyPr>
            <a:normAutofit/>
          </a:bodyPr>
          <a:lstStyle/>
          <a:p>
            <a:r>
              <a:rPr lang="en-US" dirty="0"/>
              <a:t>DDI-CDI does not replace DDI</a:t>
            </a:r>
            <a:r>
              <a:rPr lang="en-US" dirty="0">
                <a:solidFill>
                  <a:schemeClr val="tx1"/>
                </a:solidFill>
              </a:rPr>
              <a:t>-</a:t>
            </a:r>
            <a:r>
              <a:rPr lang="en-US" dirty="0"/>
              <a:t>C</a:t>
            </a:r>
            <a:r>
              <a:rPr lang="en-US" dirty="0">
                <a:solidFill>
                  <a:schemeClr val="tx1"/>
                </a:solidFill>
              </a:rPr>
              <a:t>odebook</a:t>
            </a:r>
            <a:r>
              <a:rPr lang="en-US" dirty="0"/>
              <a:t> or </a:t>
            </a:r>
            <a:r>
              <a:rPr lang="en-US" dirty="0">
                <a:solidFill>
                  <a:schemeClr val="tx1"/>
                </a:solidFill>
              </a:rPr>
              <a:t>DDI-Lifecycle</a:t>
            </a:r>
          </a:p>
          <a:p>
            <a:pPr lvl="1"/>
            <a:r>
              <a:rPr lang="en-US" dirty="0"/>
              <a:t>It can and will be used in combination with other DDI specifications</a:t>
            </a:r>
          </a:p>
          <a:p>
            <a:r>
              <a:rPr lang="en-US" dirty="0"/>
              <a:t>It adds support for describing new types of data</a:t>
            </a:r>
          </a:p>
          <a:p>
            <a:r>
              <a:rPr lang="en-US" dirty="0"/>
              <a:t>It expands the ability to describe process/provenance</a:t>
            </a:r>
          </a:p>
          <a:p>
            <a:r>
              <a:rPr lang="en-US" dirty="0"/>
              <a:t>It provides a detailed description of integration between disparate types of data </a:t>
            </a:r>
          </a:p>
          <a:p>
            <a:r>
              <a:rPr lang="en-US" dirty="0"/>
              <a:t>Extends the applicability of the DDI to new domains/disciplines</a:t>
            </a:r>
          </a:p>
          <a:p>
            <a:pPr lvl="1"/>
            <a:r>
              <a:rPr lang="en-US" dirty="0"/>
              <a:t>As an integration tool</a:t>
            </a:r>
          </a:p>
          <a:p>
            <a:pPr lvl="1"/>
            <a:r>
              <a:rPr lang="en-US" dirty="0"/>
              <a:t>As a data management tool</a:t>
            </a:r>
          </a:p>
        </p:txBody>
      </p:sp>
    </p:spTree>
    <p:extLst>
      <p:ext uri="{BB962C8B-B14F-4D97-AF65-F5344CB8AC3E}">
        <p14:creationId xmlns:p14="http://schemas.microsoft.com/office/powerpoint/2010/main" val="19788831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6CB8D-4587-4CE8-8DF4-0F63ED5346D0}"/>
              </a:ext>
            </a:extLst>
          </p:cNvPr>
          <p:cNvSpPr>
            <a:spLocks noGrp="1"/>
          </p:cNvSpPr>
          <p:nvPr>
            <p:ph type="title"/>
          </p:nvPr>
        </p:nvSpPr>
        <p:spPr/>
        <p:txBody>
          <a:bodyPr>
            <a:normAutofit fontScale="90000"/>
          </a:bodyPr>
          <a:lstStyle/>
          <a:p>
            <a:r>
              <a:rPr lang="nb-NO" sz="4799" dirty="0"/>
              <a:t>DDI-CDI Goals and Purpose</a:t>
            </a:r>
            <a:r>
              <a:rPr lang="en-US" sz="4799" dirty="0"/>
              <a:t/>
            </a:r>
            <a:br>
              <a:rPr lang="en-US" sz="4799" dirty="0"/>
            </a:br>
            <a:endParaRPr lang="en-US" dirty="0"/>
          </a:p>
        </p:txBody>
      </p:sp>
      <p:sp>
        <p:nvSpPr>
          <p:cNvPr id="3" name="Content Placeholder 2">
            <a:extLst>
              <a:ext uri="{FF2B5EF4-FFF2-40B4-BE49-F238E27FC236}">
                <a16:creationId xmlns:a16="http://schemas.microsoft.com/office/drawing/2014/main" id="{3804769D-5EFF-4BC9-A10C-D21395AEF817}"/>
              </a:ext>
            </a:extLst>
          </p:cNvPr>
          <p:cNvSpPr>
            <a:spLocks noGrp="1"/>
          </p:cNvSpPr>
          <p:nvPr>
            <p:ph idx="1"/>
          </p:nvPr>
        </p:nvSpPr>
        <p:spPr/>
        <p:txBody>
          <a:bodyPr>
            <a:normAutofit fontScale="92500" lnSpcReduction="20000"/>
          </a:bodyPr>
          <a:lstStyle/>
          <a:p>
            <a:r>
              <a:rPr lang="en-US" dirty="0"/>
              <a:t>Design goal: Create a useful, implementable product based on real use cases</a:t>
            </a:r>
          </a:p>
          <a:p>
            <a:r>
              <a:rPr lang="en-US" dirty="0"/>
              <a:t>Developed with modern systems in mind </a:t>
            </a:r>
          </a:p>
          <a:p>
            <a:pPr lvl="1"/>
            <a:r>
              <a:rPr lang="en-US" dirty="0"/>
              <a:t>That employs a variety of models </a:t>
            </a:r>
          </a:p>
          <a:p>
            <a:pPr lvl="1"/>
            <a:r>
              <a:rPr lang="en-US" dirty="0"/>
              <a:t>That complies with a range of specifications, related to data description and provenance</a:t>
            </a:r>
          </a:p>
          <a:p>
            <a:r>
              <a:rPr lang="en-US" dirty="0"/>
              <a:t>Fills in information that other standards do not capture (align rather than replace)</a:t>
            </a:r>
          </a:p>
          <a:p>
            <a:r>
              <a:rPr lang="en-US" dirty="0"/>
              <a:t>For data: Description of a single data point – a Datum – that can play different roles in different data structures and formats</a:t>
            </a:r>
          </a:p>
          <a:p>
            <a:r>
              <a:rPr lang="en-US" dirty="0"/>
              <a:t>For process/provenance: Packaging of machine level processes into a structure that relates to business processes described at a level understood by users.</a:t>
            </a:r>
          </a:p>
          <a:p>
            <a:endParaRPr lang="en-US" dirty="0"/>
          </a:p>
        </p:txBody>
      </p:sp>
    </p:spTree>
    <p:extLst>
      <p:ext uri="{BB962C8B-B14F-4D97-AF65-F5344CB8AC3E}">
        <p14:creationId xmlns:p14="http://schemas.microsoft.com/office/powerpoint/2010/main" val="13443763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9811A9-D7F2-4D94-84C4-1CC6CB1D82FA}"/>
              </a:ext>
            </a:extLst>
          </p:cNvPr>
          <p:cNvSpPr>
            <a:spLocks noGrp="1"/>
          </p:cNvSpPr>
          <p:nvPr>
            <p:ph type="title"/>
          </p:nvPr>
        </p:nvSpPr>
        <p:spPr>
          <a:xfrm>
            <a:off x="2153672" y="710931"/>
            <a:ext cx="7886243" cy="616168"/>
          </a:xfrm>
        </p:spPr>
        <p:txBody>
          <a:bodyPr>
            <a:normAutofit fontScale="90000"/>
          </a:bodyPr>
          <a:lstStyle/>
          <a:p>
            <a:r>
              <a:rPr lang="nb-NO" sz="4799" dirty="0"/>
              <a:t>DDI-CDI </a:t>
            </a:r>
            <a:r>
              <a:rPr lang="en-US" sz="4799" dirty="0">
                <a:latin typeface="Calibri" panose="020F0502020204030204" pitchFamily="34" charset="0"/>
                <a:cs typeface="Calibri" panose="020F0502020204030204" pitchFamily="34" charset="0"/>
              </a:rPr>
              <a:t>Domain-Independence</a:t>
            </a:r>
            <a:endParaRPr lang="en-US" dirty="0"/>
          </a:p>
        </p:txBody>
      </p:sp>
      <p:sp>
        <p:nvSpPr>
          <p:cNvPr id="6" name="Content Placeholder 5">
            <a:extLst>
              <a:ext uri="{FF2B5EF4-FFF2-40B4-BE49-F238E27FC236}">
                <a16:creationId xmlns:a16="http://schemas.microsoft.com/office/drawing/2014/main" id="{A4E5CAC1-F571-4DBC-A4FE-39AB2AAE8318}"/>
              </a:ext>
            </a:extLst>
          </p:cNvPr>
          <p:cNvSpPr>
            <a:spLocks noGrp="1"/>
          </p:cNvSpPr>
          <p:nvPr>
            <p:ph idx="1"/>
          </p:nvPr>
        </p:nvSpPr>
        <p:spPr/>
        <p:txBody>
          <a:bodyPr>
            <a:normAutofit/>
          </a:bodyPr>
          <a:lstStyle/>
          <a:p>
            <a:r>
              <a:rPr lang="en-US" dirty="0"/>
              <a:t>Designed to be used by any domain</a:t>
            </a:r>
          </a:p>
          <a:p>
            <a:r>
              <a:rPr lang="en-US" dirty="0"/>
              <a:t>Focus on structure and generic aspects of the things it describes</a:t>
            </a:r>
          </a:p>
          <a:p>
            <a:r>
              <a:rPr lang="en-US" dirty="0"/>
              <a:t>Generic elements like variables and classifications</a:t>
            </a:r>
          </a:p>
          <a:p>
            <a:r>
              <a:rPr lang="en-US" dirty="0"/>
              <a:t>Do not cover domain specific aspects like semantics or lifecycles (provided by domains)</a:t>
            </a:r>
          </a:p>
          <a:p>
            <a:r>
              <a:rPr lang="en-US" dirty="0"/>
              <a:t>Complementary to domain specific models, for example DDI-Lifecycle</a:t>
            </a:r>
          </a:p>
          <a:p>
            <a:r>
              <a:rPr lang="en-US" dirty="0"/>
              <a:t>Well suited to combining data from more than one domain or system (cross domain) </a:t>
            </a:r>
          </a:p>
          <a:p>
            <a:endParaRPr lang="en-US" dirty="0"/>
          </a:p>
        </p:txBody>
      </p:sp>
    </p:spTree>
    <p:extLst>
      <p:ext uri="{BB962C8B-B14F-4D97-AF65-F5344CB8AC3E}">
        <p14:creationId xmlns:p14="http://schemas.microsoft.com/office/powerpoint/2010/main" val="13561402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33EC0-7972-4B9B-A56B-867750DEEDEF}"/>
              </a:ext>
            </a:extLst>
          </p:cNvPr>
          <p:cNvSpPr>
            <a:spLocks noGrp="1"/>
          </p:cNvSpPr>
          <p:nvPr>
            <p:ph type="title"/>
          </p:nvPr>
        </p:nvSpPr>
        <p:spPr/>
        <p:txBody>
          <a:bodyPr/>
          <a:lstStyle/>
          <a:p>
            <a:r>
              <a:rPr lang="en-US" dirty="0"/>
              <a:t>The Model is the Main Thing!</a:t>
            </a:r>
          </a:p>
        </p:txBody>
      </p:sp>
      <p:sp>
        <p:nvSpPr>
          <p:cNvPr id="3" name="Content Placeholder 2">
            <a:extLst>
              <a:ext uri="{FF2B5EF4-FFF2-40B4-BE49-F238E27FC236}">
                <a16:creationId xmlns:a16="http://schemas.microsoft.com/office/drawing/2014/main" id="{C284A472-EE9E-4FB4-BF6C-A21CCC5251E5}"/>
              </a:ext>
            </a:extLst>
          </p:cNvPr>
          <p:cNvSpPr>
            <a:spLocks noGrp="1"/>
          </p:cNvSpPr>
          <p:nvPr>
            <p:ph idx="1"/>
          </p:nvPr>
        </p:nvSpPr>
        <p:spPr>
          <a:xfrm>
            <a:off x="800100" y="1460500"/>
            <a:ext cx="10515600" cy="5032375"/>
          </a:xfrm>
        </p:spPr>
        <p:txBody>
          <a:bodyPr>
            <a:normAutofit/>
          </a:bodyPr>
          <a:lstStyle/>
          <a:p>
            <a:r>
              <a:rPr lang="en-US" dirty="0"/>
              <a:t>A formal UML class model</a:t>
            </a:r>
          </a:p>
          <a:p>
            <a:r>
              <a:rPr lang="en-US" dirty="0"/>
              <a:t>Based on a subset of UML features</a:t>
            </a:r>
          </a:p>
          <a:p>
            <a:r>
              <a:rPr lang="en-US" dirty="0"/>
              <a:t>Expressed as Canonical XMI</a:t>
            </a:r>
          </a:p>
          <a:p>
            <a:pPr lvl="1"/>
            <a:r>
              <a:rPr lang="en-US" dirty="0"/>
              <a:t>XMI is an XML language for describing/exchanging UML models</a:t>
            </a:r>
          </a:p>
          <a:p>
            <a:pPr lvl="1"/>
            <a:r>
              <a:rPr lang="en-US" dirty="0"/>
              <a:t>Canonical XMI is well-supported by a broad range of UML tools</a:t>
            </a:r>
          </a:p>
          <a:p>
            <a:r>
              <a:rPr lang="en-US" dirty="0"/>
              <a:t>Representations in specific tools/syntaxes can be generated automatically from the UML</a:t>
            </a:r>
          </a:p>
          <a:p>
            <a:r>
              <a:rPr lang="en-US" dirty="0"/>
              <a:t>An XML representation is provided, others may be in future</a:t>
            </a:r>
          </a:p>
          <a:p>
            <a:r>
              <a:rPr lang="en-US" dirty="0"/>
              <a:t>UML “future-proofs” the standards</a:t>
            </a:r>
          </a:p>
          <a:p>
            <a:pPr lvl="1"/>
            <a:r>
              <a:rPr lang="en-US" dirty="0"/>
              <a:t>Against changes in technology tools</a:t>
            </a:r>
          </a:p>
          <a:p>
            <a:pPr lvl="1"/>
            <a:r>
              <a:rPr lang="en-US" dirty="0"/>
              <a:t>By being extensible</a:t>
            </a:r>
          </a:p>
        </p:txBody>
      </p:sp>
    </p:spTree>
    <p:extLst>
      <p:ext uri="{BB962C8B-B14F-4D97-AF65-F5344CB8AC3E}">
        <p14:creationId xmlns:p14="http://schemas.microsoft.com/office/powerpoint/2010/main" val="36334189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50F84CC-347E-4F39-861F-6FD428725725}"/>
              </a:ext>
            </a:extLst>
          </p:cNvPr>
          <p:cNvSpPr>
            <a:spLocks noGrp="1"/>
          </p:cNvSpPr>
          <p:nvPr>
            <p:ph type="title"/>
          </p:nvPr>
        </p:nvSpPr>
        <p:spPr>
          <a:xfrm>
            <a:off x="838200" y="365126"/>
            <a:ext cx="10515600" cy="589342"/>
          </a:xfrm>
        </p:spPr>
        <p:txBody>
          <a:bodyPr>
            <a:normAutofit fontScale="90000"/>
          </a:bodyPr>
          <a:lstStyle/>
          <a:p>
            <a:r>
              <a:rPr lang="en-US" dirty="0"/>
              <a:t>DDI – CDI Scope</a:t>
            </a:r>
          </a:p>
        </p:txBody>
      </p:sp>
      <p:sp>
        <p:nvSpPr>
          <p:cNvPr id="5" name="Rectangle 4">
            <a:extLst>
              <a:ext uri="{FF2B5EF4-FFF2-40B4-BE49-F238E27FC236}">
                <a16:creationId xmlns:a16="http://schemas.microsoft.com/office/drawing/2014/main" id="{1E129F56-140D-4741-9B4F-DC3717565859}"/>
              </a:ext>
            </a:extLst>
          </p:cNvPr>
          <p:cNvSpPr/>
          <p:nvPr/>
        </p:nvSpPr>
        <p:spPr>
          <a:xfrm>
            <a:off x="866629" y="1403797"/>
            <a:ext cx="1364566" cy="12836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24177BEC-4D4A-4026-9C81-30B2C07357C7}"/>
              </a:ext>
            </a:extLst>
          </p:cNvPr>
          <p:cNvSpPr txBox="1"/>
          <p:nvPr/>
        </p:nvSpPr>
        <p:spPr>
          <a:xfrm>
            <a:off x="993238" y="1860969"/>
            <a:ext cx="1111348" cy="369332"/>
          </a:xfrm>
          <a:prstGeom prst="rect">
            <a:avLst/>
          </a:prstGeom>
          <a:noFill/>
        </p:spPr>
        <p:txBody>
          <a:bodyPr wrap="square" rtlCol="0">
            <a:spAutoFit/>
          </a:bodyPr>
          <a:lstStyle/>
          <a:p>
            <a:r>
              <a:rPr lang="en-US" b="1" dirty="0"/>
              <a:t>Raw Data</a:t>
            </a:r>
          </a:p>
        </p:txBody>
      </p:sp>
      <p:sp>
        <p:nvSpPr>
          <p:cNvPr id="7" name="Arrow: Down 6">
            <a:extLst>
              <a:ext uri="{FF2B5EF4-FFF2-40B4-BE49-F238E27FC236}">
                <a16:creationId xmlns:a16="http://schemas.microsoft.com/office/drawing/2014/main" id="{855684AC-9235-42FD-B414-7F5AC4FF0F35}"/>
              </a:ext>
            </a:extLst>
          </p:cNvPr>
          <p:cNvSpPr/>
          <p:nvPr/>
        </p:nvSpPr>
        <p:spPr>
          <a:xfrm rot="16200000">
            <a:off x="2632124" y="1511062"/>
            <a:ext cx="520505" cy="106914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608D1798-5F90-42DD-95B0-B16BA7A6768B}"/>
              </a:ext>
            </a:extLst>
          </p:cNvPr>
          <p:cNvSpPr/>
          <p:nvPr/>
        </p:nvSpPr>
        <p:spPr>
          <a:xfrm>
            <a:off x="3553559" y="1403797"/>
            <a:ext cx="1814732" cy="12836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B6641B59-C20D-4815-B73B-E31F5AB44F3F}"/>
              </a:ext>
            </a:extLst>
          </p:cNvPr>
          <p:cNvSpPr txBox="1"/>
          <p:nvPr/>
        </p:nvSpPr>
        <p:spPr>
          <a:xfrm>
            <a:off x="3778642" y="1583969"/>
            <a:ext cx="1364566" cy="923330"/>
          </a:xfrm>
          <a:prstGeom prst="rect">
            <a:avLst/>
          </a:prstGeom>
          <a:noFill/>
        </p:spPr>
        <p:txBody>
          <a:bodyPr wrap="square" rtlCol="0">
            <a:spAutoFit/>
          </a:bodyPr>
          <a:lstStyle/>
          <a:p>
            <a:r>
              <a:rPr lang="en-US" b="1" dirty="0"/>
              <a:t>“Microdata”/Unit Record Data</a:t>
            </a:r>
          </a:p>
        </p:txBody>
      </p:sp>
      <p:sp>
        <p:nvSpPr>
          <p:cNvPr id="13" name="Arrow: Down 12">
            <a:extLst>
              <a:ext uri="{FF2B5EF4-FFF2-40B4-BE49-F238E27FC236}">
                <a16:creationId xmlns:a16="http://schemas.microsoft.com/office/drawing/2014/main" id="{30C46D92-F387-472E-8F54-CE749CCCD10E}"/>
              </a:ext>
            </a:extLst>
          </p:cNvPr>
          <p:cNvSpPr/>
          <p:nvPr/>
        </p:nvSpPr>
        <p:spPr>
          <a:xfrm rot="16200000">
            <a:off x="5881761" y="1435476"/>
            <a:ext cx="520505" cy="106914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5AE7B69-F882-4A63-BE91-1C5A0FF8CA84}"/>
              </a:ext>
            </a:extLst>
          </p:cNvPr>
          <p:cNvSpPr/>
          <p:nvPr/>
        </p:nvSpPr>
        <p:spPr>
          <a:xfrm>
            <a:off x="6915736" y="1403797"/>
            <a:ext cx="1814732" cy="12836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828B2B8-771B-4534-9F6E-9CD68D3B9840}"/>
              </a:ext>
            </a:extLst>
          </p:cNvPr>
          <p:cNvSpPr txBox="1"/>
          <p:nvPr/>
        </p:nvSpPr>
        <p:spPr>
          <a:xfrm>
            <a:off x="7140819" y="1583969"/>
            <a:ext cx="1364566" cy="923330"/>
          </a:xfrm>
          <a:prstGeom prst="rect">
            <a:avLst/>
          </a:prstGeom>
          <a:noFill/>
        </p:spPr>
        <p:txBody>
          <a:bodyPr wrap="square" rtlCol="0">
            <a:spAutoFit/>
          </a:bodyPr>
          <a:lstStyle/>
          <a:p>
            <a:r>
              <a:rPr lang="en-US" b="1" dirty="0"/>
              <a:t> Aggregate Data/ Data “Cube”</a:t>
            </a:r>
          </a:p>
        </p:txBody>
      </p:sp>
      <p:sp>
        <p:nvSpPr>
          <p:cNvPr id="19" name="Rectangle 18">
            <a:extLst>
              <a:ext uri="{FF2B5EF4-FFF2-40B4-BE49-F238E27FC236}">
                <a16:creationId xmlns:a16="http://schemas.microsoft.com/office/drawing/2014/main" id="{B4F5813D-890A-412D-9138-958103847AEC}"/>
              </a:ext>
            </a:extLst>
          </p:cNvPr>
          <p:cNvSpPr/>
          <p:nvPr/>
        </p:nvSpPr>
        <p:spPr>
          <a:xfrm>
            <a:off x="10222817" y="1411640"/>
            <a:ext cx="1364566" cy="12836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1ED741D6-A123-431D-8986-CD74BC922788}"/>
              </a:ext>
            </a:extLst>
          </p:cNvPr>
          <p:cNvSpPr txBox="1"/>
          <p:nvPr/>
        </p:nvSpPr>
        <p:spPr>
          <a:xfrm>
            <a:off x="10349426" y="1868812"/>
            <a:ext cx="1364566" cy="369332"/>
          </a:xfrm>
          <a:prstGeom prst="rect">
            <a:avLst/>
          </a:prstGeom>
          <a:noFill/>
        </p:spPr>
        <p:txBody>
          <a:bodyPr wrap="square" rtlCol="0">
            <a:spAutoFit/>
          </a:bodyPr>
          <a:lstStyle/>
          <a:p>
            <a:r>
              <a:rPr lang="en-US" b="1" dirty="0"/>
              <a:t>Indicators</a:t>
            </a:r>
          </a:p>
        </p:txBody>
      </p:sp>
      <p:sp>
        <p:nvSpPr>
          <p:cNvPr id="23" name="Arrow: Down 22">
            <a:extLst>
              <a:ext uri="{FF2B5EF4-FFF2-40B4-BE49-F238E27FC236}">
                <a16:creationId xmlns:a16="http://schemas.microsoft.com/office/drawing/2014/main" id="{E8B8EEAB-CC31-4960-A40A-D367B1F0F6E5}"/>
              </a:ext>
            </a:extLst>
          </p:cNvPr>
          <p:cNvSpPr/>
          <p:nvPr/>
        </p:nvSpPr>
        <p:spPr>
          <a:xfrm rot="16200000">
            <a:off x="9131397" y="1511061"/>
            <a:ext cx="520505" cy="106914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0478AF6A-32C2-436A-A053-0F213A5AA363}"/>
              </a:ext>
            </a:extLst>
          </p:cNvPr>
          <p:cNvSpPr txBox="1"/>
          <p:nvPr/>
        </p:nvSpPr>
        <p:spPr>
          <a:xfrm>
            <a:off x="796291" y="3061214"/>
            <a:ext cx="10678343" cy="3539430"/>
          </a:xfrm>
          <a:prstGeom prst="rect">
            <a:avLst/>
          </a:prstGeom>
          <a:noFill/>
        </p:spPr>
        <p:txBody>
          <a:bodyPr wrap="square" rtlCol="0">
            <a:spAutoFit/>
          </a:bodyPr>
          <a:lstStyle/>
          <a:p>
            <a:pPr marL="457200" indent="-457200">
              <a:buFont typeface="Arial" panose="020B0604020202020204" pitchFamily="34" charset="0"/>
              <a:buChar char="•"/>
            </a:pPr>
            <a:r>
              <a:rPr lang="en-US" sz="2800" dirty="0"/>
              <a:t>DDI – CDI describes the data at each stage, indicating the roles played by each atomic bit of data (“datum”)</a:t>
            </a:r>
          </a:p>
          <a:p>
            <a:pPr marL="457200" indent="-457200">
              <a:buFont typeface="Arial" panose="020B0604020202020204" pitchFamily="34" charset="0"/>
              <a:buChar char="•"/>
            </a:pPr>
            <a:r>
              <a:rPr lang="en-US" sz="2800" dirty="0"/>
              <a:t>This includes describing classifications, variables, concepts, etc. (“Foundational Metadata”)</a:t>
            </a:r>
          </a:p>
          <a:p>
            <a:pPr marL="457200" indent="-457200">
              <a:buFont typeface="Arial" panose="020B0604020202020204" pitchFamily="34" charset="0"/>
              <a:buChar char="•"/>
            </a:pPr>
            <a:r>
              <a:rPr lang="en-US" sz="2800" dirty="0"/>
              <a:t>New types of data can be described</a:t>
            </a:r>
          </a:p>
          <a:p>
            <a:pPr marL="457200" indent="-457200">
              <a:buFont typeface="Arial" panose="020B0604020202020204" pitchFamily="34" charset="0"/>
              <a:buChar char="•"/>
            </a:pPr>
            <a:r>
              <a:rPr lang="en-US" sz="2800" dirty="0"/>
              <a:t>DDI – CDI tracks the processing between each stage (implements PROV), reflecting the relationships between atomic datums (uses other standards for describing specific processes - SDTL)</a:t>
            </a:r>
          </a:p>
        </p:txBody>
      </p:sp>
    </p:spTree>
    <p:extLst>
      <p:ext uri="{BB962C8B-B14F-4D97-AF65-F5344CB8AC3E}">
        <p14:creationId xmlns:p14="http://schemas.microsoft.com/office/powerpoint/2010/main" val="42040311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E0CE1-7AB7-4894-86B0-85B250872AB1}"/>
              </a:ext>
            </a:extLst>
          </p:cNvPr>
          <p:cNvSpPr>
            <a:spLocks noGrp="1"/>
          </p:cNvSpPr>
          <p:nvPr>
            <p:ph type="title"/>
          </p:nvPr>
        </p:nvSpPr>
        <p:spPr/>
        <p:txBody>
          <a:bodyPr/>
          <a:lstStyle/>
          <a:p>
            <a:r>
              <a:rPr lang="en-US" dirty="0"/>
              <a:t>Example Constructs from the Model</a:t>
            </a:r>
          </a:p>
        </p:txBody>
      </p:sp>
      <p:sp>
        <p:nvSpPr>
          <p:cNvPr id="5" name="Text Placeholder 4">
            <a:extLst>
              <a:ext uri="{FF2B5EF4-FFF2-40B4-BE49-F238E27FC236}">
                <a16:creationId xmlns:a16="http://schemas.microsoft.com/office/drawing/2014/main" id="{2B28FB4D-B78E-4517-8610-B3A39CE26629}"/>
              </a:ext>
            </a:extLst>
          </p:cNvPr>
          <p:cNvSpPr>
            <a:spLocks noGrp="1"/>
          </p:cNvSpPr>
          <p:nvPr>
            <p:ph type="body" idx="1"/>
          </p:nvPr>
        </p:nvSpPr>
        <p:spPr/>
        <p:txBody>
          <a:bodyPr/>
          <a:lstStyle/>
          <a:p>
            <a:r>
              <a:rPr lang="en-US" dirty="0"/>
              <a:t>Features of DDI-CDI to Illustrate its Potential Utility</a:t>
            </a:r>
          </a:p>
        </p:txBody>
      </p:sp>
    </p:spTree>
    <p:extLst>
      <p:ext uri="{BB962C8B-B14F-4D97-AF65-F5344CB8AC3E}">
        <p14:creationId xmlns:p14="http://schemas.microsoft.com/office/powerpoint/2010/main" val="8068214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F775C-9B2A-487E-8A2C-BC98FFE2E449}"/>
              </a:ext>
            </a:extLst>
          </p:cNvPr>
          <p:cNvSpPr>
            <a:spLocks noGrp="1"/>
          </p:cNvSpPr>
          <p:nvPr>
            <p:ph type="title"/>
          </p:nvPr>
        </p:nvSpPr>
        <p:spPr/>
        <p:txBody>
          <a:bodyPr/>
          <a:lstStyle/>
          <a:p>
            <a:r>
              <a:rPr lang="en-US" dirty="0"/>
              <a:t>Foundational Metadata</a:t>
            </a:r>
          </a:p>
        </p:txBody>
      </p:sp>
      <p:sp>
        <p:nvSpPr>
          <p:cNvPr id="3" name="Content Placeholder 2">
            <a:extLst>
              <a:ext uri="{FF2B5EF4-FFF2-40B4-BE49-F238E27FC236}">
                <a16:creationId xmlns:a16="http://schemas.microsoft.com/office/drawing/2014/main" id="{A0E4E693-7462-4685-BE4A-4FD580FF7DC2}"/>
              </a:ext>
            </a:extLst>
          </p:cNvPr>
          <p:cNvSpPr>
            <a:spLocks noGrp="1"/>
          </p:cNvSpPr>
          <p:nvPr>
            <p:ph idx="1"/>
          </p:nvPr>
        </p:nvSpPr>
        <p:spPr/>
        <p:txBody>
          <a:bodyPr/>
          <a:lstStyle/>
          <a:p>
            <a:r>
              <a:rPr lang="en-US" dirty="0"/>
              <a:t>Concepts and Concept Systems</a:t>
            </a:r>
          </a:p>
          <a:p>
            <a:r>
              <a:rPr lang="en-US" dirty="0"/>
              <a:t>Variables (of many types!)</a:t>
            </a:r>
          </a:p>
          <a:p>
            <a:r>
              <a:rPr lang="en-US" dirty="0"/>
              <a:t>Classifications, </a:t>
            </a:r>
            <a:r>
              <a:rPr lang="en-US" dirty="0" err="1"/>
              <a:t>Codelists</a:t>
            </a:r>
            <a:r>
              <a:rPr lang="en-US" dirty="0"/>
              <a:t>, Categories (etc.)</a:t>
            </a:r>
          </a:p>
          <a:p>
            <a:pPr lvl="1"/>
            <a:r>
              <a:rPr lang="en-US" dirty="0"/>
              <a:t>Includes classification management</a:t>
            </a:r>
          </a:p>
          <a:p>
            <a:r>
              <a:rPr lang="en-US" dirty="0"/>
              <a:t>Populations, Units, and Universes</a:t>
            </a:r>
          </a:p>
        </p:txBody>
      </p:sp>
    </p:spTree>
    <p:extLst>
      <p:ext uri="{BB962C8B-B14F-4D97-AF65-F5344CB8AC3E}">
        <p14:creationId xmlns:p14="http://schemas.microsoft.com/office/powerpoint/2010/main" val="40911287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34D4E-5D14-45E1-AE76-0008C5AC2576}"/>
              </a:ext>
            </a:extLst>
          </p:cNvPr>
          <p:cNvSpPr>
            <a:spLocks noGrp="1"/>
          </p:cNvSpPr>
          <p:nvPr>
            <p:ph type="title"/>
          </p:nvPr>
        </p:nvSpPr>
        <p:spPr/>
        <p:txBody>
          <a:bodyPr/>
          <a:lstStyle/>
          <a:p>
            <a:r>
              <a:rPr lang="en-US" dirty="0"/>
              <a:t>Foundational Metadata: The Variable Cascade</a:t>
            </a:r>
          </a:p>
        </p:txBody>
      </p:sp>
      <p:sp>
        <p:nvSpPr>
          <p:cNvPr id="3" name="Content Placeholder 2">
            <a:extLst>
              <a:ext uri="{FF2B5EF4-FFF2-40B4-BE49-F238E27FC236}">
                <a16:creationId xmlns:a16="http://schemas.microsoft.com/office/drawing/2014/main" id="{B9FA8662-0135-40AB-9F63-8DDDB4597136}"/>
              </a:ext>
            </a:extLst>
          </p:cNvPr>
          <p:cNvSpPr>
            <a:spLocks noGrp="1"/>
          </p:cNvSpPr>
          <p:nvPr>
            <p:ph idx="1"/>
          </p:nvPr>
        </p:nvSpPr>
        <p:spPr/>
        <p:txBody>
          <a:bodyPr/>
          <a:lstStyle/>
          <a:p>
            <a:r>
              <a:rPr lang="en-US" dirty="0"/>
              <a:t>Understanding the roles played by variables is critical in integration of data</a:t>
            </a:r>
          </a:p>
          <a:p>
            <a:r>
              <a:rPr lang="en-US" dirty="0"/>
              <a:t>Variables do </a:t>
            </a:r>
            <a:r>
              <a:rPr lang="en-US" b="1" i="1" dirty="0"/>
              <a:t>many, many</a:t>
            </a:r>
            <a:r>
              <a:rPr lang="en-US" dirty="0"/>
              <a:t> different things</a:t>
            </a:r>
          </a:p>
          <a:p>
            <a:r>
              <a:rPr lang="en-US" dirty="0"/>
              <a:t>Not all variables are the same!</a:t>
            </a:r>
          </a:p>
          <a:p>
            <a:r>
              <a:rPr lang="en-US" dirty="0"/>
              <a:t>We have three levels of variables in our model:</a:t>
            </a:r>
          </a:p>
          <a:p>
            <a:pPr lvl="1"/>
            <a:r>
              <a:rPr lang="en-US" dirty="0"/>
              <a:t>Conceptual Variables</a:t>
            </a:r>
          </a:p>
          <a:p>
            <a:pPr lvl="1"/>
            <a:r>
              <a:rPr lang="en-US" dirty="0"/>
              <a:t>Represented Variables</a:t>
            </a:r>
          </a:p>
          <a:p>
            <a:pPr lvl="1"/>
            <a:r>
              <a:rPr lang="en-US" dirty="0"/>
              <a:t>Instance Variables</a:t>
            </a:r>
          </a:p>
          <a:p>
            <a:pPr lvl="1"/>
            <a:endParaRPr lang="en-US" dirty="0"/>
          </a:p>
          <a:p>
            <a:pPr marL="457200" lvl="1" indent="0">
              <a:buNone/>
            </a:pPr>
            <a:endParaRPr lang="en-US" dirty="0"/>
          </a:p>
        </p:txBody>
      </p:sp>
    </p:spTree>
    <p:extLst>
      <p:ext uri="{BB962C8B-B14F-4D97-AF65-F5344CB8AC3E}">
        <p14:creationId xmlns:p14="http://schemas.microsoft.com/office/powerpoint/2010/main" val="5723733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A87E3-F5D3-48C3-82E9-365D560EB392}"/>
              </a:ext>
            </a:extLst>
          </p:cNvPr>
          <p:cNvSpPr>
            <a:spLocks noGrp="1"/>
          </p:cNvSpPr>
          <p:nvPr>
            <p:ph type="title"/>
          </p:nvPr>
        </p:nvSpPr>
        <p:spPr/>
        <p:txBody>
          <a:bodyPr>
            <a:normAutofit/>
          </a:bodyPr>
          <a:lstStyle/>
          <a:p>
            <a:r>
              <a:rPr lang="en-US" dirty="0"/>
              <a:t>Variable Cascade – Conceptual Variable</a:t>
            </a:r>
          </a:p>
        </p:txBody>
      </p:sp>
      <p:pic>
        <p:nvPicPr>
          <p:cNvPr id="9" name="Picture 8">
            <a:extLst>
              <a:ext uri="{FF2B5EF4-FFF2-40B4-BE49-F238E27FC236}">
                <a16:creationId xmlns:a16="http://schemas.microsoft.com/office/drawing/2014/main" id="{F797D259-2194-433F-B209-2C27BB9226D6}"/>
              </a:ext>
            </a:extLst>
          </p:cNvPr>
          <p:cNvPicPr>
            <a:picLocks noChangeAspect="1"/>
          </p:cNvPicPr>
          <p:nvPr/>
        </p:nvPicPr>
        <p:blipFill rotWithShape="1">
          <a:blip r:embed="rId3">
            <a:extLst>
              <a:ext uri="{28A0092B-C50C-407E-A947-70E740481C1C}">
                <a14:useLocalDpi xmlns:a14="http://schemas.microsoft.com/office/drawing/2010/main" val="0"/>
              </a:ext>
            </a:extLst>
          </a:blip>
          <a:srcRect l="4044" t="8328" r="48772" b="5371"/>
          <a:stretch/>
        </p:blipFill>
        <p:spPr>
          <a:xfrm>
            <a:off x="1856545" y="1690688"/>
            <a:ext cx="4364110" cy="4587606"/>
          </a:xfrm>
          <a:prstGeom prst="rect">
            <a:avLst/>
          </a:prstGeom>
        </p:spPr>
      </p:pic>
      <p:sp>
        <p:nvSpPr>
          <p:cNvPr id="6" name="TextBox 5">
            <a:extLst>
              <a:ext uri="{FF2B5EF4-FFF2-40B4-BE49-F238E27FC236}">
                <a16:creationId xmlns:a16="http://schemas.microsoft.com/office/drawing/2014/main" id="{89C7923F-3285-484B-B066-1DE1FC934380}"/>
              </a:ext>
            </a:extLst>
          </p:cNvPr>
          <p:cNvSpPr txBox="1"/>
          <p:nvPr/>
        </p:nvSpPr>
        <p:spPr>
          <a:xfrm>
            <a:off x="6917048" y="1654508"/>
            <a:ext cx="3106963" cy="3108543"/>
          </a:xfrm>
          <a:prstGeom prst="rect">
            <a:avLst/>
          </a:prstGeom>
          <a:noFill/>
        </p:spPr>
        <p:txBody>
          <a:bodyPr wrap="square" rtlCol="0">
            <a:spAutoFit/>
          </a:bodyPr>
          <a:lstStyle/>
          <a:p>
            <a:r>
              <a:rPr lang="en-US" sz="2800" dirty="0">
                <a:solidFill>
                  <a:schemeClr val="accent2">
                    <a:lumMod val="75000"/>
                  </a:schemeClr>
                </a:solidFill>
              </a:rPr>
              <a:t>Variable descriptions at a high level. Early in designing data collection, broad searches. Broadly reusable.</a:t>
            </a:r>
          </a:p>
        </p:txBody>
      </p:sp>
      <p:cxnSp>
        <p:nvCxnSpPr>
          <p:cNvPr id="8" name="Straight Arrow Connector 7">
            <a:extLst>
              <a:ext uri="{FF2B5EF4-FFF2-40B4-BE49-F238E27FC236}">
                <a16:creationId xmlns:a16="http://schemas.microsoft.com/office/drawing/2014/main" id="{0B9E638B-A955-49BE-B624-939F1B2629F0}"/>
              </a:ext>
            </a:extLst>
          </p:cNvPr>
          <p:cNvCxnSpPr>
            <a:cxnSpLocks/>
          </p:cNvCxnSpPr>
          <p:nvPr/>
        </p:nvCxnSpPr>
        <p:spPr>
          <a:xfrm flipH="1">
            <a:off x="6096000" y="2265653"/>
            <a:ext cx="728436" cy="0"/>
          </a:xfrm>
          <a:prstGeom prst="straightConnector1">
            <a:avLst/>
          </a:prstGeom>
          <a:ln w="571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75579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6DC19-574C-4ECF-BCDE-CA49F8F151D2}"/>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A7466E6B-4E77-4524-AC7C-64CF2462607D}"/>
              </a:ext>
            </a:extLst>
          </p:cNvPr>
          <p:cNvSpPr>
            <a:spLocks noGrp="1"/>
          </p:cNvSpPr>
          <p:nvPr>
            <p:ph idx="1"/>
          </p:nvPr>
        </p:nvSpPr>
        <p:spPr/>
        <p:txBody>
          <a:bodyPr/>
          <a:lstStyle/>
          <a:p>
            <a:r>
              <a:rPr lang="en-US" dirty="0"/>
              <a:t>Introduction and Background</a:t>
            </a:r>
          </a:p>
          <a:p>
            <a:r>
              <a:rPr lang="en-US" dirty="0"/>
              <a:t>Example Constructs from the Model</a:t>
            </a:r>
          </a:p>
          <a:p>
            <a:pPr lvl="1"/>
            <a:r>
              <a:rPr lang="en-US" sz="2800" dirty="0"/>
              <a:t>Foundational Metadata</a:t>
            </a:r>
          </a:p>
          <a:p>
            <a:pPr lvl="1"/>
            <a:r>
              <a:rPr lang="en-US" sz="2800" dirty="0"/>
              <a:t>Data Description</a:t>
            </a:r>
          </a:p>
          <a:p>
            <a:pPr lvl="1"/>
            <a:r>
              <a:rPr lang="en-US" sz="2800" dirty="0"/>
              <a:t>Exercises</a:t>
            </a:r>
          </a:p>
          <a:p>
            <a:pPr lvl="1"/>
            <a:r>
              <a:rPr lang="en-US" sz="2800" dirty="0"/>
              <a:t>Process and Provenance</a:t>
            </a:r>
          </a:p>
          <a:p>
            <a:r>
              <a:rPr lang="en-US" dirty="0"/>
              <a:t>Summary</a:t>
            </a:r>
            <a:br>
              <a:rPr lang="en-US" dirty="0"/>
            </a:br>
            <a:endParaRPr lang="en-US" dirty="0"/>
          </a:p>
        </p:txBody>
      </p:sp>
    </p:spTree>
    <p:extLst>
      <p:ext uri="{BB962C8B-B14F-4D97-AF65-F5344CB8AC3E}">
        <p14:creationId xmlns:p14="http://schemas.microsoft.com/office/powerpoint/2010/main" val="22954499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74C6E35-E301-446B-A8F6-317CF03B5742}"/>
              </a:ext>
            </a:extLst>
          </p:cNvPr>
          <p:cNvPicPr>
            <a:picLocks noChangeAspect="1"/>
          </p:cNvPicPr>
          <p:nvPr/>
        </p:nvPicPr>
        <p:blipFill rotWithShape="1">
          <a:blip r:embed="rId3">
            <a:extLst>
              <a:ext uri="{28A0092B-C50C-407E-A947-70E740481C1C}">
                <a14:useLocalDpi xmlns:a14="http://schemas.microsoft.com/office/drawing/2010/main" val="0"/>
              </a:ext>
            </a:extLst>
          </a:blip>
          <a:srcRect l="5911" t="13556" r="5754" b="8019"/>
          <a:stretch/>
        </p:blipFill>
        <p:spPr>
          <a:xfrm>
            <a:off x="3763738" y="1290987"/>
            <a:ext cx="7411158" cy="4074714"/>
          </a:xfrm>
          <a:prstGeom prst="rect">
            <a:avLst/>
          </a:prstGeom>
        </p:spPr>
      </p:pic>
      <p:sp>
        <p:nvSpPr>
          <p:cNvPr id="2" name="Title 1">
            <a:extLst>
              <a:ext uri="{FF2B5EF4-FFF2-40B4-BE49-F238E27FC236}">
                <a16:creationId xmlns:a16="http://schemas.microsoft.com/office/drawing/2014/main" id="{F8DA87E3-F5D3-48C3-82E9-365D560EB392}"/>
              </a:ext>
            </a:extLst>
          </p:cNvPr>
          <p:cNvSpPr>
            <a:spLocks noGrp="1"/>
          </p:cNvSpPr>
          <p:nvPr>
            <p:ph type="title"/>
          </p:nvPr>
        </p:nvSpPr>
        <p:spPr/>
        <p:txBody>
          <a:bodyPr>
            <a:normAutofit/>
          </a:bodyPr>
          <a:lstStyle/>
          <a:p>
            <a:r>
              <a:rPr lang="en-US" dirty="0"/>
              <a:t>ConceptualVariable</a:t>
            </a:r>
          </a:p>
        </p:txBody>
      </p:sp>
      <p:sp>
        <p:nvSpPr>
          <p:cNvPr id="5" name="Slide Number Placeholder 4">
            <a:extLst>
              <a:ext uri="{FF2B5EF4-FFF2-40B4-BE49-F238E27FC236}">
                <a16:creationId xmlns:a16="http://schemas.microsoft.com/office/drawing/2014/main" id="{939ACBDA-E5F0-4F15-AC1D-88AC54DF6A1C}"/>
              </a:ext>
            </a:extLst>
          </p:cNvPr>
          <p:cNvSpPr>
            <a:spLocks noGrp="1"/>
          </p:cNvSpPr>
          <p:nvPr>
            <p:ph type="sldNum" sz="quarter" idx="12"/>
          </p:nvPr>
        </p:nvSpPr>
        <p:spPr/>
        <p:txBody>
          <a:bodyPr/>
          <a:lstStyle/>
          <a:p>
            <a:fld id="{39D5BB9F-D377-4238-A2D8-250F9E7AEDE2}" type="slidenum">
              <a:rPr lang="en-US" smtClean="0"/>
              <a:t>20</a:t>
            </a:fld>
            <a:endParaRPr lang="en-US"/>
          </a:p>
        </p:txBody>
      </p:sp>
      <p:sp>
        <p:nvSpPr>
          <p:cNvPr id="7" name="Rectangle 6">
            <a:extLst>
              <a:ext uri="{FF2B5EF4-FFF2-40B4-BE49-F238E27FC236}">
                <a16:creationId xmlns:a16="http://schemas.microsoft.com/office/drawing/2014/main" id="{117CBD6E-DB45-4C55-B741-1410ACAC338A}"/>
              </a:ext>
            </a:extLst>
          </p:cNvPr>
          <p:cNvSpPr/>
          <p:nvPr/>
        </p:nvSpPr>
        <p:spPr>
          <a:xfrm>
            <a:off x="2011842" y="1555541"/>
            <a:ext cx="1569558" cy="923330"/>
          </a:xfrm>
          <a:prstGeom prst="rect">
            <a:avLst/>
          </a:prstGeom>
        </p:spPr>
        <p:txBody>
          <a:bodyPr wrap="square">
            <a:spAutoFit/>
          </a:bodyPr>
          <a:lstStyle/>
          <a:p>
            <a:r>
              <a:rPr lang="en-US" dirty="0">
                <a:solidFill>
                  <a:schemeClr val="accent2">
                    <a:lumMod val="75000"/>
                  </a:schemeClr>
                </a:solidFill>
              </a:rPr>
              <a:t>What we want to collect </a:t>
            </a:r>
          </a:p>
          <a:p>
            <a:r>
              <a:rPr lang="en-US" dirty="0">
                <a:solidFill>
                  <a:schemeClr val="accent2">
                    <a:lumMod val="75000"/>
                  </a:schemeClr>
                </a:solidFill>
              </a:rPr>
              <a:t>measures on</a:t>
            </a:r>
          </a:p>
        </p:txBody>
      </p:sp>
      <p:cxnSp>
        <p:nvCxnSpPr>
          <p:cNvPr id="10" name="Straight Arrow Connector 9">
            <a:extLst>
              <a:ext uri="{FF2B5EF4-FFF2-40B4-BE49-F238E27FC236}">
                <a16:creationId xmlns:a16="http://schemas.microsoft.com/office/drawing/2014/main" id="{51702B47-4B06-414B-BCF3-B99FDF80402C}"/>
              </a:ext>
            </a:extLst>
          </p:cNvPr>
          <p:cNvCxnSpPr/>
          <p:nvPr/>
        </p:nvCxnSpPr>
        <p:spPr>
          <a:xfrm>
            <a:off x="3337831" y="2469593"/>
            <a:ext cx="666043" cy="293914"/>
          </a:xfrm>
          <a:prstGeom prst="straightConnector1">
            <a:avLst/>
          </a:prstGeom>
          <a:ln w="571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64909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A87E3-F5D3-48C3-82E9-365D560EB392}"/>
              </a:ext>
            </a:extLst>
          </p:cNvPr>
          <p:cNvSpPr>
            <a:spLocks noGrp="1"/>
          </p:cNvSpPr>
          <p:nvPr>
            <p:ph type="title"/>
          </p:nvPr>
        </p:nvSpPr>
        <p:spPr/>
        <p:txBody>
          <a:bodyPr>
            <a:normAutofit/>
          </a:bodyPr>
          <a:lstStyle/>
          <a:p>
            <a:r>
              <a:rPr lang="en-US" dirty="0"/>
              <a:t>Variable Cascade - RepresentedVariable</a:t>
            </a:r>
          </a:p>
        </p:txBody>
      </p:sp>
      <p:pic>
        <p:nvPicPr>
          <p:cNvPr id="9" name="Picture 8">
            <a:extLst>
              <a:ext uri="{FF2B5EF4-FFF2-40B4-BE49-F238E27FC236}">
                <a16:creationId xmlns:a16="http://schemas.microsoft.com/office/drawing/2014/main" id="{F797D259-2194-433F-B209-2C27BB9226D6}"/>
              </a:ext>
            </a:extLst>
          </p:cNvPr>
          <p:cNvPicPr>
            <a:picLocks noChangeAspect="1"/>
          </p:cNvPicPr>
          <p:nvPr/>
        </p:nvPicPr>
        <p:blipFill rotWithShape="1">
          <a:blip r:embed="rId3">
            <a:extLst>
              <a:ext uri="{28A0092B-C50C-407E-A947-70E740481C1C}">
                <a14:useLocalDpi xmlns:a14="http://schemas.microsoft.com/office/drawing/2010/main" val="0"/>
              </a:ext>
            </a:extLst>
          </a:blip>
          <a:srcRect l="4044" t="8328" r="48772" b="5371"/>
          <a:stretch/>
        </p:blipFill>
        <p:spPr>
          <a:xfrm>
            <a:off x="1311727" y="1252531"/>
            <a:ext cx="4761497" cy="5005345"/>
          </a:xfrm>
          <a:prstGeom prst="rect">
            <a:avLst/>
          </a:prstGeom>
        </p:spPr>
      </p:pic>
      <p:sp>
        <p:nvSpPr>
          <p:cNvPr id="6" name="TextBox 5">
            <a:extLst>
              <a:ext uri="{FF2B5EF4-FFF2-40B4-BE49-F238E27FC236}">
                <a16:creationId xmlns:a16="http://schemas.microsoft.com/office/drawing/2014/main" id="{89C7923F-3285-484B-B066-1DE1FC934380}"/>
              </a:ext>
            </a:extLst>
          </p:cNvPr>
          <p:cNvSpPr txBox="1"/>
          <p:nvPr/>
        </p:nvSpPr>
        <p:spPr>
          <a:xfrm>
            <a:off x="7126751" y="2631818"/>
            <a:ext cx="3086101" cy="2246769"/>
          </a:xfrm>
          <a:prstGeom prst="rect">
            <a:avLst/>
          </a:prstGeom>
          <a:noFill/>
        </p:spPr>
        <p:txBody>
          <a:bodyPr wrap="square" rtlCol="0">
            <a:spAutoFit/>
          </a:bodyPr>
          <a:lstStyle/>
          <a:p>
            <a:r>
              <a:rPr lang="en-US" sz="2800" dirty="0">
                <a:solidFill>
                  <a:schemeClr val="accent2">
                    <a:lumMod val="75000"/>
                  </a:schemeClr>
                </a:solidFill>
              </a:rPr>
              <a:t>More specificity about value domain, units of measurement. Still reusable.</a:t>
            </a:r>
          </a:p>
        </p:txBody>
      </p:sp>
      <p:cxnSp>
        <p:nvCxnSpPr>
          <p:cNvPr id="8" name="Straight Arrow Connector 7">
            <a:extLst>
              <a:ext uri="{FF2B5EF4-FFF2-40B4-BE49-F238E27FC236}">
                <a16:creationId xmlns:a16="http://schemas.microsoft.com/office/drawing/2014/main" id="{A5CA78EA-AED1-4724-B6F2-EC72BFC71723}"/>
              </a:ext>
            </a:extLst>
          </p:cNvPr>
          <p:cNvCxnSpPr>
            <a:cxnSpLocks/>
          </p:cNvCxnSpPr>
          <p:nvPr/>
        </p:nvCxnSpPr>
        <p:spPr>
          <a:xfrm flipH="1">
            <a:off x="6305703" y="3583744"/>
            <a:ext cx="728436" cy="0"/>
          </a:xfrm>
          <a:prstGeom prst="straightConnector1">
            <a:avLst/>
          </a:prstGeom>
          <a:ln w="571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45641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A87E3-F5D3-48C3-82E9-365D560EB392}"/>
              </a:ext>
            </a:extLst>
          </p:cNvPr>
          <p:cNvSpPr>
            <a:spLocks noGrp="1"/>
          </p:cNvSpPr>
          <p:nvPr>
            <p:ph type="title"/>
          </p:nvPr>
        </p:nvSpPr>
        <p:spPr/>
        <p:txBody>
          <a:bodyPr>
            <a:normAutofit/>
          </a:bodyPr>
          <a:lstStyle/>
          <a:p>
            <a:r>
              <a:rPr lang="en-US" dirty="0"/>
              <a:t>Variable Cascade - InstanceVariable</a:t>
            </a:r>
          </a:p>
        </p:txBody>
      </p:sp>
      <p:pic>
        <p:nvPicPr>
          <p:cNvPr id="9" name="Picture 8">
            <a:extLst>
              <a:ext uri="{FF2B5EF4-FFF2-40B4-BE49-F238E27FC236}">
                <a16:creationId xmlns:a16="http://schemas.microsoft.com/office/drawing/2014/main" id="{F797D259-2194-433F-B209-2C27BB9226D6}"/>
              </a:ext>
            </a:extLst>
          </p:cNvPr>
          <p:cNvPicPr>
            <a:picLocks noChangeAspect="1"/>
          </p:cNvPicPr>
          <p:nvPr/>
        </p:nvPicPr>
        <p:blipFill rotWithShape="1">
          <a:blip r:embed="rId3">
            <a:extLst>
              <a:ext uri="{28A0092B-C50C-407E-A947-70E740481C1C}">
                <a14:useLocalDpi xmlns:a14="http://schemas.microsoft.com/office/drawing/2010/main" val="0"/>
              </a:ext>
            </a:extLst>
          </a:blip>
          <a:srcRect l="4044" t="8328" r="48772" b="5371"/>
          <a:stretch/>
        </p:blipFill>
        <p:spPr>
          <a:xfrm>
            <a:off x="1390650" y="1397413"/>
            <a:ext cx="4705350" cy="4946322"/>
          </a:xfrm>
          <a:prstGeom prst="rect">
            <a:avLst/>
          </a:prstGeom>
        </p:spPr>
      </p:pic>
      <p:sp>
        <p:nvSpPr>
          <p:cNvPr id="6" name="TextBox 5">
            <a:extLst>
              <a:ext uri="{FF2B5EF4-FFF2-40B4-BE49-F238E27FC236}">
                <a16:creationId xmlns:a16="http://schemas.microsoft.com/office/drawing/2014/main" id="{89C7923F-3285-484B-B066-1DE1FC934380}"/>
              </a:ext>
            </a:extLst>
          </p:cNvPr>
          <p:cNvSpPr txBox="1"/>
          <p:nvPr/>
        </p:nvSpPr>
        <p:spPr>
          <a:xfrm>
            <a:off x="7291614" y="3653463"/>
            <a:ext cx="3328307" cy="2677656"/>
          </a:xfrm>
          <a:prstGeom prst="rect">
            <a:avLst/>
          </a:prstGeom>
          <a:noFill/>
        </p:spPr>
        <p:txBody>
          <a:bodyPr wrap="square" rtlCol="0">
            <a:spAutoFit/>
          </a:bodyPr>
          <a:lstStyle/>
          <a:p>
            <a:r>
              <a:rPr lang="en-US" sz="2800" dirty="0">
                <a:solidFill>
                  <a:schemeClr val="accent2">
                    <a:lumMod val="75000"/>
                  </a:schemeClr>
                </a:solidFill>
              </a:rPr>
              <a:t>Describing </a:t>
            </a:r>
            <a:r>
              <a:rPr lang="en-US" sz="2800" b="1" dirty="0">
                <a:solidFill>
                  <a:schemeClr val="accent2">
                    <a:lumMod val="75000"/>
                  </a:schemeClr>
                </a:solidFill>
              </a:rPr>
              <a:t>collected</a:t>
            </a:r>
            <a:r>
              <a:rPr lang="en-US" sz="2800" dirty="0">
                <a:solidFill>
                  <a:schemeClr val="accent2">
                    <a:lumMod val="75000"/>
                  </a:schemeClr>
                </a:solidFill>
              </a:rPr>
              <a:t> data. Physical datatype and platform. Invariant role of the variable (e.g. a weight) </a:t>
            </a:r>
          </a:p>
        </p:txBody>
      </p:sp>
      <p:cxnSp>
        <p:nvCxnSpPr>
          <p:cNvPr id="8" name="Straight Arrow Connector 7">
            <a:extLst>
              <a:ext uri="{FF2B5EF4-FFF2-40B4-BE49-F238E27FC236}">
                <a16:creationId xmlns:a16="http://schemas.microsoft.com/office/drawing/2014/main" id="{27823F4E-0FC7-42CD-B0AE-901C02BBD10D}"/>
              </a:ext>
            </a:extLst>
          </p:cNvPr>
          <p:cNvCxnSpPr>
            <a:cxnSpLocks/>
          </p:cNvCxnSpPr>
          <p:nvPr/>
        </p:nvCxnSpPr>
        <p:spPr>
          <a:xfrm flipH="1">
            <a:off x="6096000" y="5554477"/>
            <a:ext cx="728436" cy="0"/>
          </a:xfrm>
          <a:prstGeom prst="straightConnector1">
            <a:avLst/>
          </a:prstGeom>
          <a:ln w="571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02085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7384" y="268223"/>
            <a:ext cx="11926956" cy="1325486"/>
          </a:xfrm>
        </p:spPr>
        <p:txBody>
          <a:bodyPr>
            <a:normAutofit/>
          </a:bodyPr>
          <a:lstStyle/>
          <a:p>
            <a:r>
              <a:rPr lang="sv-SE" sz="3600" dirty="0" err="1"/>
              <a:t>Application</a:t>
            </a:r>
            <a:r>
              <a:rPr lang="sv-SE" sz="3600" dirty="0"/>
              <a:t>: </a:t>
            </a:r>
            <a:r>
              <a:rPr lang="sv-SE" sz="3600" dirty="0" err="1"/>
              <a:t>Documenting</a:t>
            </a:r>
            <a:r>
              <a:rPr lang="sv-SE" sz="3600" dirty="0"/>
              <a:t> Comparability among Variables (Simple Example)</a:t>
            </a:r>
          </a:p>
        </p:txBody>
      </p:sp>
      <p:sp>
        <p:nvSpPr>
          <p:cNvPr id="8" name="Rounded Rectangle 7"/>
          <p:cNvSpPr/>
          <p:nvPr/>
        </p:nvSpPr>
        <p:spPr>
          <a:xfrm>
            <a:off x="3909754" y="1713734"/>
            <a:ext cx="2491045" cy="781155"/>
          </a:xfrm>
          <a:prstGeom prst="round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sv-SE" b="1" dirty="0" err="1"/>
              <a:t>Legalmaritalstatus</a:t>
            </a:r>
            <a:r>
              <a:rPr lang="sv-SE" dirty="0"/>
              <a:t/>
            </a:r>
            <a:br>
              <a:rPr lang="sv-SE" dirty="0"/>
            </a:br>
            <a:r>
              <a:rPr lang="sv-SE" dirty="0"/>
              <a:t>(conceptual variable)</a:t>
            </a:r>
          </a:p>
        </p:txBody>
      </p:sp>
      <p:sp>
        <p:nvSpPr>
          <p:cNvPr id="9" name="Rounded Rectangle 8"/>
          <p:cNvSpPr/>
          <p:nvPr/>
        </p:nvSpPr>
        <p:spPr>
          <a:xfrm>
            <a:off x="3547510" y="5322431"/>
            <a:ext cx="1668204" cy="938589"/>
          </a:xfrm>
          <a:prstGeom prst="roundRect">
            <a:avLst/>
          </a:prstGeom>
          <a:ln/>
        </p:spPr>
        <p:style>
          <a:lnRef idx="3">
            <a:schemeClr val="lt1"/>
          </a:lnRef>
          <a:fillRef idx="1">
            <a:schemeClr val="accent2"/>
          </a:fillRef>
          <a:effectRef idx="1">
            <a:schemeClr val="accent2"/>
          </a:effectRef>
          <a:fontRef idx="minor">
            <a:schemeClr val="lt1"/>
          </a:fontRef>
        </p:style>
        <p:txBody>
          <a:bodyPr rtlCol="0" anchor="ctr"/>
          <a:lstStyle/>
          <a:p>
            <a:pPr algn="ctr"/>
            <a:r>
              <a:rPr lang="sv-SE" b="1" dirty="0">
                <a:solidFill>
                  <a:schemeClr val="bg1"/>
                </a:solidFill>
              </a:rPr>
              <a:t>MARITALB</a:t>
            </a:r>
          </a:p>
          <a:p>
            <a:pPr algn="ctr"/>
            <a:r>
              <a:rPr lang="sv-SE" b="1" dirty="0">
                <a:solidFill>
                  <a:schemeClr val="bg1"/>
                </a:solidFill>
              </a:rPr>
              <a:t>2008</a:t>
            </a:r>
            <a:r>
              <a:rPr lang="sv-SE" dirty="0">
                <a:solidFill>
                  <a:schemeClr val="bg1"/>
                </a:solidFill>
              </a:rPr>
              <a:t/>
            </a:r>
            <a:br>
              <a:rPr lang="sv-SE" dirty="0">
                <a:solidFill>
                  <a:schemeClr val="bg1"/>
                </a:solidFill>
              </a:rPr>
            </a:br>
            <a:r>
              <a:rPr lang="sv-SE" dirty="0">
                <a:solidFill>
                  <a:schemeClr val="bg1"/>
                </a:solidFill>
              </a:rPr>
              <a:t>(variable)</a:t>
            </a:r>
          </a:p>
        </p:txBody>
      </p:sp>
      <p:cxnSp>
        <p:nvCxnSpPr>
          <p:cNvPr id="11" name="Straight Arrow Connector 10"/>
          <p:cNvCxnSpPr>
            <a:cxnSpLocks/>
            <a:stCxn id="9" idx="0"/>
            <a:endCxn id="22" idx="2"/>
          </p:cNvCxnSpPr>
          <p:nvPr/>
        </p:nvCxnSpPr>
        <p:spPr>
          <a:xfrm flipV="1">
            <a:off x="4381612" y="4354294"/>
            <a:ext cx="1865497" cy="968137"/>
          </a:xfrm>
          <a:prstGeom prst="straightConnector1">
            <a:avLst/>
          </a:prstGeom>
          <a:ln w="76200">
            <a:solidFill>
              <a:schemeClr val="accent2"/>
            </a:solidFill>
            <a:headEnd type="oval"/>
            <a:tailEnd type="triangle"/>
          </a:ln>
        </p:spPr>
        <p:style>
          <a:lnRef idx="3">
            <a:schemeClr val="accent5"/>
          </a:lnRef>
          <a:fillRef idx="0">
            <a:schemeClr val="accent5"/>
          </a:fillRef>
          <a:effectRef idx="2">
            <a:schemeClr val="accent5"/>
          </a:effectRef>
          <a:fontRef idx="minor">
            <a:schemeClr val="tx1"/>
          </a:fontRef>
        </p:style>
      </p:cxnSp>
      <p:cxnSp>
        <p:nvCxnSpPr>
          <p:cNvPr id="16" name="Straight Arrow Connector 15"/>
          <p:cNvCxnSpPr>
            <a:cxnSpLocks/>
          </p:cNvCxnSpPr>
          <p:nvPr/>
        </p:nvCxnSpPr>
        <p:spPr>
          <a:xfrm flipV="1">
            <a:off x="2898830" y="4301945"/>
            <a:ext cx="27378" cy="1009506"/>
          </a:xfrm>
          <a:prstGeom prst="straightConnector1">
            <a:avLst/>
          </a:prstGeom>
          <a:ln w="76200">
            <a:solidFill>
              <a:schemeClr val="accent1"/>
            </a:solidFill>
            <a:headEnd type="oval"/>
            <a:tailEnd type="triangle"/>
          </a:ln>
        </p:spPr>
        <p:style>
          <a:lnRef idx="3">
            <a:schemeClr val="accent5"/>
          </a:lnRef>
          <a:fillRef idx="0">
            <a:schemeClr val="accent5"/>
          </a:fillRef>
          <a:effectRef idx="2">
            <a:schemeClr val="accent5"/>
          </a:effectRef>
          <a:fontRef idx="minor">
            <a:schemeClr val="tx1"/>
          </a:fontRef>
        </p:style>
      </p:cxnSp>
      <p:sp>
        <p:nvSpPr>
          <p:cNvPr id="10" name="Rounded Rectangle 9"/>
          <p:cNvSpPr/>
          <p:nvPr/>
        </p:nvSpPr>
        <p:spPr>
          <a:xfrm>
            <a:off x="2596683" y="3428523"/>
            <a:ext cx="1901652" cy="925771"/>
          </a:xfrm>
          <a:prstGeom prst="roundRect">
            <a:avLst/>
          </a:prstGeom>
          <a:ln/>
        </p:spPr>
        <p:style>
          <a:lnRef idx="3">
            <a:schemeClr val="lt1"/>
          </a:lnRef>
          <a:fillRef idx="1">
            <a:schemeClr val="accent6"/>
          </a:fillRef>
          <a:effectRef idx="1">
            <a:schemeClr val="accent6"/>
          </a:effectRef>
          <a:fontRef idx="minor">
            <a:schemeClr val="lt1"/>
          </a:fontRef>
        </p:style>
        <p:txBody>
          <a:bodyPr rtlCol="0" anchor="ctr"/>
          <a:lstStyle/>
          <a:p>
            <a:pPr algn="ctr"/>
            <a:r>
              <a:rPr lang="sv-SE" b="1" dirty="0"/>
              <a:t>MARITAL</a:t>
            </a:r>
            <a:r>
              <a:rPr lang="sv-SE" dirty="0"/>
              <a:t/>
            </a:r>
            <a:br>
              <a:rPr lang="sv-SE" dirty="0"/>
            </a:br>
            <a:r>
              <a:rPr lang="sv-SE" dirty="0"/>
              <a:t>(represented variable)</a:t>
            </a:r>
          </a:p>
        </p:txBody>
      </p:sp>
      <p:sp>
        <p:nvSpPr>
          <p:cNvPr id="12" name="Rounded Rectangle 11"/>
          <p:cNvSpPr/>
          <p:nvPr/>
        </p:nvSpPr>
        <p:spPr>
          <a:xfrm>
            <a:off x="1814861" y="5331329"/>
            <a:ext cx="1563643" cy="968137"/>
          </a:xfrm>
          <a:prstGeom prst="round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b="1" dirty="0"/>
              <a:t>MARITAL</a:t>
            </a:r>
          </a:p>
          <a:p>
            <a:pPr algn="ctr"/>
            <a:r>
              <a:rPr lang="sv-SE" b="1" dirty="0"/>
              <a:t>2004</a:t>
            </a:r>
            <a:r>
              <a:rPr lang="sv-SE" dirty="0"/>
              <a:t/>
            </a:r>
            <a:br>
              <a:rPr lang="sv-SE" dirty="0"/>
            </a:br>
            <a:r>
              <a:rPr lang="sv-SE" dirty="0"/>
              <a:t>(variable)</a:t>
            </a:r>
          </a:p>
        </p:txBody>
      </p:sp>
      <p:cxnSp>
        <p:nvCxnSpPr>
          <p:cNvPr id="15" name="Straight Arrow Connector 14"/>
          <p:cNvCxnSpPr>
            <a:cxnSpLocks/>
            <a:stCxn id="10" idx="0"/>
            <a:endCxn id="8" idx="2"/>
          </p:cNvCxnSpPr>
          <p:nvPr/>
        </p:nvCxnSpPr>
        <p:spPr>
          <a:xfrm flipV="1">
            <a:off x="3547509" y="2494889"/>
            <a:ext cx="1607768" cy="933634"/>
          </a:xfrm>
          <a:prstGeom prst="straightConnector1">
            <a:avLst/>
          </a:prstGeom>
          <a:ln w="76200">
            <a:solidFill>
              <a:schemeClr val="accent6"/>
            </a:solidFill>
            <a:headEnd type="oval"/>
            <a:tailEnd type="triangle"/>
          </a:ln>
        </p:spPr>
        <p:style>
          <a:lnRef idx="3">
            <a:schemeClr val="accent5"/>
          </a:lnRef>
          <a:fillRef idx="0">
            <a:schemeClr val="accent5"/>
          </a:fillRef>
          <a:effectRef idx="2">
            <a:schemeClr val="accent5"/>
          </a:effectRef>
          <a:fontRef idx="minor">
            <a:schemeClr val="tx1"/>
          </a:fontRef>
        </p:style>
      </p:cxnSp>
      <p:sp>
        <p:nvSpPr>
          <p:cNvPr id="21" name="Rounded Rectangle 20"/>
          <p:cNvSpPr/>
          <p:nvPr/>
        </p:nvSpPr>
        <p:spPr>
          <a:xfrm>
            <a:off x="5433943" y="5311451"/>
            <a:ext cx="1741928" cy="949568"/>
          </a:xfrm>
          <a:prstGeom prst="roundRect">
            <a:avLst/>
          </a:prstGeom>
          <a:ln/>
        </p:spPr>
        <p:style>
          <a:lnRef idx="3">
            <a:schemeClr val="lt1"/>
          </a:lnRef>
          <a:fillRef idx="1">
            <a:schemeClr val="accent4"/>
          </a:fillRef>
          <a:effectRef idx="1">
            <a:schemeClr val="accent4"/>
          </a:effectRef>
          <a:fontRef idx="minor">
            <a:schemeClr val="lt1"/>
          </a:fontRef>
        </p:style>
        <p:txBody>
          <a:bodyPr rtlCol="0" anchor="ctr"/>
          <a:lstStyle/>
          <a:p>
            <a:pPr algn="ctr"/>
            <a:r>
              <a:rPr lang="sv-SE" b="1" dirty="0">
                <a:solidFill>
                  <a:schemeClr val="bg1"/>
                </a:solidFill>
              </a:rPr>
              <a:t>MARITALB</a:t>
            </a:r>
          </a:p>
          <a:p>
            <a:pPr algn="ctr"/>
            <a:r>
              <a:rPr lang="sv-SE" b="1" dirty="0">
                <a:solidFill>
                  <a:schemeClr val="bg1"/>
                </a:solidFill>
              </a:rPr>
              <a:t>2018</a:t>
            </a:r>
            <a:r>
              <a:rPr lang="sv-SE" dirty="0">
                <a:solidFill>
                  <a:schemeClr val="bg1"/>
                </a:solidFill>
              </a:rPr>
              <a:t/>
            </a:r>
            <a:br>
              <a:rPr lang="sv-SE" dirty="0">
                <a:solidFill>
                  <a:schemeClr val="bg1"/>
                </a:solidFill>
              </a:rPr>
            </a:br>
            <a:r>
              <a:rPr lang="sv-SE" dirty="0">
                <a:solidFill>
                  <a:schemeClr val="bg1"/>
                </a:solidFill>
              </a:rPr>
              <a:t>(variable)</a:t>
            </a:r>
          </a:p>
        </p:txBody>
      </p:sp>
      <p:sp>
        <p:nvSpPr>
          <p:cNvPr id="22" name="Rounded Rectangle 21"/>
          <p:cNvSpPr/>
          <p:nvPr/>
        </p:nvSpPr>
        <p:spPr>
          <a:xfrm>
            <a:off x="5165845" y="3428523"/>
            <a:ext cx="2162528" cy="925771"/>
          </a:xfrm>
          <a:prstGeom prst="roundRect">
            <a:avLst/>
          </a:prstGeom>
          <a:ln/>
        </p:spPr>
        <p:style>
          <a:lnRef idx="3">
            <a:schemeClr val="lt1"/>
          </a:lnRef>
          <a:fillRef idx="1">
            <a:schemeClr val="accent6"/>
          </a:fillRef>
          <a:effectRef idx="1">
            <a:schemeClr val="accent6"/>
          </a:effectRef>
          <a:fontRef idx="minor">
            <a:schemeClr val="lt1"/>
          </a:fontRef>
        </p:style>
        <p:txBody>
          <a:bodyPr rtlCol="0" anchor="ctr"/>
          <a:lstStyle/>
          <a:p>
            <a:pPr algn="ctr"/>
            <a:r>
              <a:rPr lang="sv-SE" b="1" dirty="0"/>
              <a:t>MARITALB</a:t>
            </a:r>
            <a:r>
              <a:rPr lang="sv-SE" dirty="0"/>
              <a:t/>
            </a:r>
            <a:br>
              <a:rPr lang="sv-SE" dirty="0"/>
            </a:br>
            <a:r>
              <a:rPr lang="sv-SE" dirty="0"/>
              <a:t>(represented variable)</a:t>
            </a:r>
          </a:p>
        </p:txBody>
      </p:sp>
      <p:cxnSp>
        <p:nvCxnSpPr>
          <p:cNvPr id="23" name="Straight Arrow Connector 22"/>
          <p:cNvCxnSpPr>
            <a:cxnSpLocks/>
            <a:endCxn id="22" idx="2"/>
          </p:cNvCxnSpPr>
          <p:nvPr/>
        </p:nvCxnSpPr>
        <p:spPr>
          <a:xfrm flipV="1">
            <a:off x="6247109" y="4354294"/>
            <a:ext cx="0" cy="896215"/>
          </a:xfrm>
          <a:prstGeom prst="straightConnector1">
            <a:avLst/>
          </a:prstGeom>
          <a:ln w="76200">
            <a:solidFill>
              <a:schemeClr val="accent4"/>
            </a:solidFill>
            <a:headEnd type="oval"/>
            <a:tailEnd type="triangle"/>
          </a:ln>
        </p:spPr>
        <p:style>
          <a:lnRef idx="3">
            <a:schemeClr val="accent5"/>
          </a:lnRef>
          <a:fillRef idx="0">
            <a:schemeClr val="accent5"/>
          </a:fillRef>
          <a:effectRef idx="2">
            <a:schemeClr val="accent5"/>
          </a:effectRef>
          <a:fontRef idx="minor">
            <a:schemeClr val="tx1"/>
          </a:fontRef>
        </p:style>
      </p:cxnSp>
      <p:cxnSp>
        <p:nvCxnSpPr>
          <p:cNvPr id="27" name="Straight Arrow Connector 26"/>
          <p:cNvCxnSpPr>
            <a:cxnSpLocks/>
            <a:stCxn id="22" idx="0"/>
            <a:endCxn id="8" idx="2"/>
          </p:cNvCxnSpPr>
          <p:nvPr/>
        </p:nvCxnSpPr>
        <p:spPr>
          <a:xfrm flipH="1" flipV="1">
            <a:off x="5155277" y="2494889"/>
            <a:ext cx="1091832" cy="933634"/>
          </a:xfrm>
          <a:prstGeom prst="straightConnector1">
            <a:avLst/>
          </a:prstGeom>
          <a:ln w="76200">
            <a:solidFill>
              <a:schemeClr val="accent6"/>
            </a:solidFill>
            <a:headEnd type="oval"/>
            <a:tailEnd type="triangle"/>
          </a:ln>
        </p:spPr>
        <p:style>
          <a:lnRef idx="3">
            <a:schemeClr val="accent5"/>
          </a:lnRef>
          <a:fillRef idx="0">
            <a:schemeClr val="accent5"/>
          </a:fillRef>
          <a:effectRef idx="2">
            <a:schemeClr val="accent5"/>
          </a:effectRef>
          <a:fontRef idx="minor">
            <a:schemeClr val="tx1"/>
          </a:fontRef>
        </p:style>
      </p:cxnSp>
      <p:sp>
        <p:nvSpPr>
          <p:cNvPr id="50" name="Rectangle 49"/>
          <p:cNvSpPr/>
          <p:nvPr/>
        </p:nvSpPr>
        <p:spPr>
          <a:xfrm>
            <a:off x="7467743" y="3457284"/>
            <a:ext cx="2370981" cy="1110814"/>
          </a:xfrm>
          <a:prstGeom prst="rect">
            <a:avLst/>
          </a:prstGeom>
          <a:noFill/>
          <a:ln>
            <a:noFill/>
          </a:ln>
        </p:spPr>
        <p:style>
          <a:lnRef idx="1">
            <a:schemeClr val="accent3"/>
          </a:lnRef>
          <a:fillRef idx="2">
            <a:schemeClr val="accent3"/>
          </a:fillRef>
          <a:effectRef idx="1">
            <a:schemeClr val="accent3"/>
          </a:effectRef>
          <a:fontRef idx="minor">
            <a:schemeClr val="dk1"/>
          </a:fontRef>
        </p:style>
        <p:txBody>
          <a:bodyPr rtlCol="0" anchor="ctr"/>
          <a:lstStyle/>
          <a:p>
            <a:r>
              <a:rPr lang="sv-SE" b="1" dirty="0" err="1"/>
              <a:t>Represented</a:t>
            </a:r>
            <a:r>
              <a:rPr lang="sv-SE" b="1" dirty="0"/>
              <a:t> </a:t>
            </a:r>
            <a:r>
              <a:rPr lang="sv-SE" b="1" dirty="0" err="1"/>
              <a:t>variable</a:t>
            </a:r>
            <a:endParaRPr lang="sv-SE" b="1" dirty="0"/>
          </a:p>
          <a:p>
            <a:r>
              <a:rPr lang="sv-SE" dirty="0"/>
              <a:t>Common </a:t>
            </a:r>
            <a:r>
              <a:rPr lang="sv-SE" dirty="0" err="1"/>
              <a:t>variable</a:t>
            </a:r>
            <a:r>
              <a:rPr lang="sv-SE" dirty="0"/>
              <a:t> </a:t>
            </a:r>
            <a:r>
              <a:rPr lang="sv-SE" dirty="0" err="1"/>
              <a:t>specification</a:t>
            </a:r>
            <a:r>
              <a:rPr lang="sv-SE" dirty="0"/>
              <a:t> </a:t>
            </a:r>
            <a:r>
              <a:rPr lang="sv-SE" dirty="0" err="1"/>
              <a:t>with</a:t>
            </a:r>
            <a:r>
              <a:rPr lang="sv-SE" dirty="0"/>
              <a:t> a </a:t>
            </a:r>
            <a:r>
              <a:rPr lang="sv-SE" i="1" dirty="0" err="1"/>
              <a:t>code</a:t>
            </a:r>
            <a:r>
              <a:rPr lang="sv-SE" i="1" dirty="0"/>
              <a:t> representation</a:t>
            </a:r>
            <a:r>
              <a:rPr lang="sv-SE" dirty="0"/>
              <a:t>  </a:t>
            </a:r>
          </a:p>
        </p:txBody>
      </p:sp>
      <p:cxnSp>
        <p:nvCxnSpPr>
          <p:cNvPr id="52" name="Straight Connector 51"/>
          <p:cNvCxnSpPr/>
          <p:nvPr/>
        </p:nvCxnSpPr>
        <p:spPr>
          <a:xfrm flipH="1">
            <a:off x="1800166" y="3141035"/>
            <a:ext cx="8601185"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1874439" y="4953037"/>
            <a:ext cx="8601185"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54" name="Rectangle 53"/>
          <p:cNvSpPr/>
          <p:nvPr/>
        </p:nvSpPr>
        <p:spPr>
          <a:xfrm>
            <a:off x="7355818" y="1603184"/>
            <a:ext cx="2370981" cy="1110814"/>
          </a:xfrm>
          <a:prstGeom prst="rect">
            <a:avLst/>
          </a:prstGeom>
          <a:noFill/>
          <a:ln>
            <a:noFill/>
          </a:ln>
        </p:spPr>
        <p:style>
          <a:lnRef idx="1">
            <a:schemeClr val="accent3"/>
          </a:lnRef>
          <a:fillRef idx="2">
            <a:schemeClr val="accent3"/>
          </a:fillRef>
          <a:effectRef idx="1">
            <a:schemeClr val="accent3"/>
          </a:effectRef>
          <a:fontRef idx="minor">
            <a:schemeClr val="dk1"/>
          </a:fontRef>
        </p:style>
        <p:txBody>
          <a:bodyPr rtlCol="0" anchor="ctr"/>
          <a:lstStyle/>
          <a:p>
            <a:r>
              <a:rPr lang="sv-SE" b="1" dirty="0" err="1"/>
              <a:t>Conceptual</a:t>
            </a:r>
            <a:r>
              <a:rPr lang="sv-SE" b="1" dirty="0"/>
              <a:t> </a:t>
            </a:r>
            <a:r>
              <a:rPr lang="sv-SE" b="1" dirty="0" err="1"/>
              <a:t>variable</a:t>
            </a:r>
            <a:r>
              <a:rPr lang="sv-SE" dirty="0"/>
              <a:t/>
            </a:r>
            <a:br>
              <a:rPr lang="sv-SE" dirty="0"/>
            </a:br>
            <a:r>
              <a:rPr lang="sv-SE" dirty="0"/>
              <a:t>Common </a:t>
            </a:r>
            <a:r>
              <a:rPr lang="sv-SE" dirty="0" err="1"/>
              <a:t>variable</a:t>
            </a:r>
            <a:r>
              <a:rPr lang="sv-SE" dirty="0"/>
              <a:t> </a:t>
            </a:r>
            <a:r>
              <a:rPr lang="sv-SE" dirty="0" err="1"/>
              <a:t>specification</a:t>
            </a:r>
            <a:r>
              <a:rPr lang="sv-SE" dirty="0"/>
              <a:t> </a:t>
            </a:r>
            <a:r>
              <a:rPr lang="sv-SE" dirty="0" err="1"/>
              <a:t>without</a:t>
            </a:r>
            <a:r>
              <a:rPr lang="sv-SE" dirty="0"/>
              <a:t> a representation</a:t>
            </a:r>
          </a:p>
        </p:txBody>
      </p:sp>
      <p:sp>
        <p:nvSpPr>
          <p:cNvPr id="55" name="Rectangle 54"/>
          <p:cNvSpPr/>
          <p:nvPr/>
        </p:nvSpPr>
        <p:spPr>
          <a:xfrm>
            <a:off x="7467743" y="5250509"/>
            <a:ext cx="2370981" cy="1110814"/>
          </a:xfrm>
          <a:prstGeom prst="rect">
            <a:avLst/>
          </a:prstGeom>
          <a:noFill/>
          <a:ln>
            <a:noFill/>
          </a:ln>
        </p:spPr>
        <p:style>
          <a:lnRef idx="1">
            <a:schemeClr val="accent3"/>
          </a:lnRef>
          <a:fillRef idx="2">
            <a:schemeClr val="accent3"/>
          </a:fillRef>
          <a:effectRef idx="1">
            <a:schemeClr val="accent3"/>
          </a:effectRef>
          <a:fontRef idx="minor">
            <a:schemeClr val="dk1"/>
          </a:fontRef>
        </p:style>
        <p:txBody>
          <a:bodyPr rtlCol="0" anchor="ctr"/>
          <a:lstStyle/>
          <a:p>
            <a:r>
              <a:rPr lang="sv-SE" b="1" dirty="0" err="1"/>
              <a:t>Variable</a:t>
            </a:r>
            <a:endParaRPr lang="sv-SE" b="1" dirty="0"/>
          </a:p>
          <a:p>
            <a:r>
              <a:rPr lang="sv-SE" dirty="0" err="1"/>
              <a:t>Variable</a:t>
            </a:r>
            <a:r>
              <a:rPr lang="sv-SE" dirty="0"/>
              <a:t> </a:t>
            </a:r>
            <a:r>
              <a:rPr lang="sv-SE" dirty="0" err="1"/>
              <a:t>specification</a:t>
            </a:r>
            <a:r>
              <a:rPr lang="sv-SE" dirty="0"/>
              <a:t> </a:t>
            </a:r>
            <a:r>
              <a:rPr lang="sv-SE" dirty="0" err="1"/>
              <a:t>within</a:t>
            </a:r>
            <a:r>
              <a:rPr lang="sv-SE" dirty="0"/>
              <a:t> a </a:t>
            </a:r>
            <a:r>
              <a:rPr lang="sv-SE" dirty="0" err="1"/>
              <a:t>dataset</a:t>
            </a:r>
            <a:r>
              <a:rPr lang="sv-SE" dirty="0"/>
              <a:t> </a:t>
            </a:r>
            <a:r>
              <a:rPr lang="sv-SE" dirty="0" err="1"/>
              <a:t>context</a:t>
            </a:r>
            <a:endParaRPr lang="sv-SE" dirty="0"/>
          </a:p>
        </p:txBody>
      </p:sp>
      <p:graphicFrame>
        <p:nvGraphicFramePr>
          <p:cNvPr id="17" name="Table 16"/>
          <p:cNvGraphicFramePr>
            <a:graphicFrameLocks noGrp="1"/>
          </p:cNvGraphicFramePr>
          <p:nvPr>
            <p:extLst>
              <p:ext uri="{D42A27DB-BD31-4B8C-83A1-F6EECF244321}">
                <p14:modId xmlns:p14="http://schemas.microsoft.com/office/powerpoint/2010/main" val="2127908170"/>
              </p:ext>
            </p:extLst>
          </p:nvPr>
        </p:nvGraphicFramePr>
        <p:xfrm>
          <a:off x="257984" y="3397774"/>
          <a:ext cx="1971584" cy="1472400"/>
        </p:xfrm>
        <a:graphic>
          <a:graphicData uri="http://schemas.openxmlformats.org/drawingml/2006/table">
            <a:tbl>
              <a:tblPr firstRow="1" firstCol="1" bandRow="1">
                <a:tableStyleId>{5C22544A-7EE6-4342-B048-85BDC9FD1C3A}</a:tableStyleId>
              </a:tblPr>
              <a:tblGrid>
                <a:gridCol w="530577">
                  <a:extLst>
                    <a:ext uri="{9D8B030D-6E8A-4147-A177-3AD203B41FA5}">
                      <a16:colId xmlns:a16="http://schemas.microsoft.com/office/drawing/2014/main" val="223109275"/>
                    </a:ext>
                  </a:extLst>
                </a:gridCol>
                <a:gridCol w="1441007">
                  <a:extLst>
                    <a:ext uri="{9D8B030D-6E8A-4147-A177-3AD203B41FA5}">
                      <a16:colId xmlns:a16="http://schemas.microsoft.com/office/drawing/2014/main" val="2890746067"/>
                    </a:ext>
                  </a:extLst>
                </a:gridCol>
              </a:tblGrid>
              <a:tr h="294480">
                <a:tc>
                  <a:txBody>
                    <a:bodyPr/>
                    <a:lstStyle/>
                    <a:p>
                      <a:pPr marL="0" marR="0">
                        <a:lnSpc>
                          <a:spcPct val="107000"/>
                        </a:lnSpc>
                        <a:spcBef>
                          <a:spcPts val="1125"/>
                        </a:spcBef>
                        <a:spcAft>
                          <a:spcPts val="0"/>
                        </a:spcAft>
                      </a:pPr>
                      <a:r>
                        <a:rPr lang="nb-NO" sz="1400">
                          <a:effectLst/>
                        </a:rPr>
                        <a:t>1</a:t>
                      </a:r>
                      <a:endParaRPr lang="nb-N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95250" marT="0" marB="19050" anchor="ctr"/>
                </a:tc>
                <a:tc>
                  <a:txBody>
                    <a:bodyPr/>
                    <a:lstStyle/>
                    <a:p>
                      <a:pPr marL="0" marR="0">
                        <a:lnSpc>
                          <a:spcPct val="107000"/>
                        </a:lnSpc>
                        <a:spcBef>
                          <a:spcPts val="1125"/>
                        </a:spcBef>
                        <a:spcAft>
                          <a:spcPts val="0"/>
                        </a:spcAft>
                      </a:pPr>
                      <a:r>
                        <a:rPr lang="nb-NO" sz="1400" b="0" dirty="0" err="1">
                          <a:solidFill>
                            <a:schemeClr val="tx1"/>
                          </a:solidFill>
                          <a:effectLst/>
                        </a:rPr>
                        <a:t>Married</a:t>
                      </a:r>
                      <a:endParaRPr lang="nb-NO"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95250" marT="0" marB="19050" anchor="ctr">
                    <a:solidFill>
                      <a:schemeClr val="accent1">
                        <a:lumMod val="20000"/>
                        <a:lumOff val="80000"/>
                      </a:schemeClr>
                    </a:solidFill>
                  </a:tcPr>
                </a:tc>
                <a:extLst>
                  <a:ext uri="{0D108BD9-81ED-4DB2-BD59-A6C34878D82A}">
                    <a16:rowId xmlns:a16="http://schemas.microsoft.com/office/drawing/2014/main" val="1890692695"/>
                  </a:ext>
                </a:extLst>
              </a:tr>
              <a:tr h="294480">
                <a:tc>
                  <a:txBody>
                    <a:bodyPr/>
                    <a:lstStyle/>
                    <a:p>
                      <a:pPr marL="0" marR="0">
                        <a:lnSpc>
                          <a:spcPct val="107000"/>
                        </a:lnSpc>
                        <a:spcBef>
                          <a:spcPts val="1125"/>
                        </a:spcBef>
                        <a:spcAft>
                          <a:spcPts val="0"/>
                        </a:spcAft>
                      </a:pPr>
                      <a:r>
                        <a:rPr lang="nb-NO" sz="1400">
                          <a:effectLst/>
                        </a:rPr>
                        <a:t>2</a:t>
                      </a:r>
                      <a:endParaRPr lang="nb-N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95250" marT="0" marB="19050" anchor="ctr"/>
                </a:tc>
                <a:tc>
                  <a:txBody>
                    <a:bodyPr/>
                    <a:lstStyle/>
                    <a:p>
                      <a:pPr marL="0" marR="0">
                        <a:lnSpc>
                          <a:spcPct val="107000"/>
                        </a:lnSpc>
                        <a:spcBef>
                          <a:spcPts val="1125"/>
                        </a:spcBef>
                        <a:spcAft>
                          <a:spcPts val="0"/>
                        </a:spcAft>
                      </a:pPr>
                      <a:r>
                        <a:rPr lang="nb-NO" sz="1400">
                          <a:effectLst/>
                        </a:rPr>
                        <a:t>Separated</a:t>
                      </a:r>
                      <a:endParaRPr lang="nb-N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95250" marT="0" marB="19050" anchor="ctr"/>
                </a:tc>
                <a:extLst>
                  <a:ext uri="{0D108BD9-81ED-4DB2-BD59-A6C34878D82A}">
                    <a16:rowId xmlns:a16="http://schemas.microsoft.com/office/drawing/2014/main" val="3182440260"/>
                  </a:ext>
                </a:extLst>
              </a:tr>
              <a:tr h="294480">
                <a:tc>
                  <a:txBody>
                    <a:bodyPr/>
                    <a:lstStyle/>
                    <a:p>
                      <a:pPr marL="0" marR="0">
                        <a:lnSpc>
                          <a:spcPct val="107000"/>
                        </a:lnSpc>
                        <a:spcBef>
                          <a:spcPts val="1125"/>
                        </a:spcBef>
                        <a:spcAft>
                          <a:spcPts val="0"/>
                        </a:spcAft>
                      </a:pPr>
                      <a:r>
                        <a:rPr lang="nb-NO" sz="1400">
                          <a:effectLst/>
                        </a:rPr>
                        <a:t>3</a:t>
                      </a:r>
                      <a:endParaRPr lang="nb-N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95250" marT="0" marB="19050" anchor="ctr"/>
                </a:tc>
                <a:tc>
                  <a:txBody>
                    <a:bodyPr/>
                    <a:lstStyle/>
                    <a:p>
                      <a:pPr marL="0" marR="0">
                        <a:lnSpc>
                          <a:spcPct val="107000"/>
                        </a:lnSpc>
                        <a:spcBef>
                          <a:spcPts val="1125"/>
                        </a:spcBef>
                        <a:spcAft>
                          <a:spcPts val="0"/>
                        </a:spcAft>
                      </a:pPr>
                      <a:r>
                        <a:rPr lang="nb-NO" sz="1400">
                          <a:effectLst/>
                        </a:rPr>
                        <a:t>Divorced</a:t>
                      </a:r>
                      <a:endParaRPr lang="nb-N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95250" marT="0" marB="19050" anchor="ctr"/>
                </a:tc>
                <a:extLst>
                  <a:ext uri="{0D108BD9-81ED-4DB2-BD59-A6C34878D82A}">
                    <a16:rowId xmlns:a16="http://schemas.microsoft.com/office/drawing/2014/main" val="839764638"/>
                  </a:ext>
                </a:extLst>
              </a:tr>
              <a:tr h="294480">
                <a:tc>
                  <a:txBody>
                    <a:bodyPr/>
                    <a:lstStyle/>
                    <a:p>
                      <a:pPr marL="0" marR="0">
                        <a:lnSpc>
                          <a:spcPct val="107000"/>
                        </a:lnSpc>
                        <a:spcBef>
                          <a:spcPts val="1125"/>
                        </a:spcBef>
                        <a:spcAft>
                          <a:spcPts val="0"/>
                        </a:spcAft>
                      </a:pPr>
                      <a:r>
                        <a:rPr lang="nb-NO" sz="1400">
                          <a:effectLst/>
                        </a:rPr>
                        <a:t>4</a:t>
                      </a:r>
                      <a:endParaRPr lang="nb-N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95250" marT="0" marB="19050" anchor="ctr"/>
                </a:tc>
                <a:tc>
                  <a:txBody>
                    <a:bodyPr/>
                    <a:lstStyle/>
                    <a:p>
                      <a:pPr marL="0" marR="0">
                        <a:lnSpc>
                          <a:spcPct val="107000"/>
                        </a:lnSpc>
                        <a:spcBef>
                          <a:spcPts val="1125"/>
                        </a:spcBef>
                        <a:spcAft>
                          <a:spcPts val="0"/>
                        </a:spcAft>
                      </a:pPr>
                      <a:r>
                        <a:rPr lang="nb-NO" sz="1400">
                          <a:effectLst/>
                        </a:rPr>
                        <a:t>Widowed</a:t>
                      </a:r>
                      <a:endParaRPr lang="nb-N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95250" marT="0" marB="19050" anchor="ctr"/>
                </a:tc>
                <a:extLst>
                  <a:ext uri="{0D108BD9-81ED-4DB2-BD59-A6C34878D82A}">
                    <a16:rowId xmlns:a16="http://schemas.microsoft.com/office/drawing/2014/main" val="599639214"/>
                  </a:ext>
                </a:extLst>
              </a:tr>
              <a:tr h="294480">
                <a:tc>
                  <a:txBody>
                    <a:bodyPr/>
                    <a:lstStyle/>
                    <a:p>
                      <a:pPr marL="0" marR="0">
                        <a:lnSpc>
                          <a:spcPct val="107000"/>
                        </a:lnSpc>
                        <a:spcBef>
                          <a:spcPts val="1125"/>
                        </a:spcBef>
                        <a:spcAft>
                          <a:spcPts val="0"/>
                        </a:spcAft>
                      </a:pPr>
                      <a:r>
                        <a:rPr lang="nb-NO" sz="1400">
                          <a:effectLst/>
                        </a:rPr>
                        <a:t>5</a:t>
                      </a:r>
                      <a:endParaRPr lang="nb-N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95250" marT="0" marB="19050" anchor="ctr"/>
                </a:tc>
                <a:tc>
                  <a:txBody>
                    <a:bodyPr/>
                    <a:lstStyle/>
                    <a:p>
                      <a:pPr marL="0" marR="0">
                        <a:lnSpc>
                          <a:spcPct val="107000"/>
                        </a:lnSpc>
                        <a:spcBef>
                          <a:spcPts val="1125"/>
                        </a:spcBef>
                        <a:spcAft>
                          <a:spcPts val="0"/>
                        </a:spcAft>
                      </a:pPr>
                      <a:r>
                        <a:rPr lang="nb-NO" sz="1400" dirty="0">
                          <a:effectLst/>
                        </a:rPr>
                        <a:t>Never </a:t>
                      </a:r>
                      <a:r>
                        <a:rPr lang="nb-NO" sz="1400" dirty="0" err="1">
                          <a:effectLst/>
                        </a:rPr>
                        <a:t>married</a:t>
                      </a:r>
                      <a:endParaRPr lang="nb-N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95250" marT="0" marB="19050" anchor="ctr"/>
                </a:tc>
                <a:extLst>
                  <a:ext uri="{0D108BD9-81ED-4DB2-BD59-A6C34878D82A}">
                    <a16:rowId xmlns:a16="http://schemas.microsoft.com/office/drawing/2014/main" val="3400902083"/>
                  </a:ext>
                </a:extLst>
              </a:tr>
            </a:tbl>
          </a:graphicData>
        </a:graphic>
      </p:graphicFrame>
      <p:cxnSp>
        <p:nvCxnSpPr>
          <p:cNvPr id="19" name="Straight Connector 18"/>
          <p:cNvCxnSpPr>
            <a:endCxn id="10" idx="1"/>
          </p:cNvCxnSpPr>
          <p:nvPr/>
        </p:nvCxnSpPr>
        <p:spPr>
          <a:xfrm flipV="1">
            <a:off x="2229568" y="3891409"/>
            <a:ext cx="367115" cy="242565"/>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4" name="Table 23"/>
          <p:cNvGraphicFramePr>
            <a:graphicFrameLocks noGrp="1"/>
          </p:cNvGraphicFramePr>
          <p:nvPr>
            <p:extLst>
              <p:ext uri="{D42A27DB-BD31-4B8C-83A1-F6EECF244321}">
                <p14:modId xmlns:p14="http://schemas.microsoft.com/office/powerpoint/2010/main" val="2339060273"/>
              </p:ext>
            </p:extLst>
          </p:nvPr>
        </p:nvGraphicFramePr>
        <p:xfrm>
          <a:off x="9580402" y="4143209"/>
          <a:ext cx="2622550" cy="2660968"/>
        </p:xfrm>
        <a:graphic>
          <a:graphicData uri="http://schemas.openxmlformats.org/drawingml/2006/table">
            <a:tbl>
              <a:tblPr firstRow="1" firstCol="1" bandRow="1">
                <a:tableStyleId>{5C22544A-7EE6-4342-B048-85BDC9FD1C3A}</a:tableStyleId>
              </a:tblPr>
              <a:tblGrid>
                <a:gridCol w="447040">
                  <a:extLst>
                    <a:ext uri="{9D8B030D-6E8A-4147-A177-3AD203B41FA5}">
                      <a16:colId xmlns:a16="http://schemas.microsoft.com/office/drawing/2014/main" val="167954681"/>
                    </a:ext>
                  </a:extLst>
                </a:gridCol>
                <a:gridCol w="2175510">
                  <a:extLst>
                    <a:ext uri="{9D8B030D-6E8A-4147-A177-3AD203B41FA5}">
                      <a16:colId xmlns:a16="http://schemas.microsoft.com/office/drawing/2014/main" val="4048035942"/>
                    </a:ext>
                  </a:extLst>
                </a:gridCol>
              </a:tblGrid>
              <a:tr h="327660">
                <a:tc>
                  <a:txBody>
                    <a:bodyPr/>
                    <a:lstStyle/>
                    <a:p>
                      <a:pPr marL="0" marR="0">
                        <a:lnSpc>
                          <a:spcPct val="107000"/>
                        </a:lnSpc>
                        <a:spcBef>
                          <a:spcPts val="0"/>
                        </a:spcBef>
                        <a:spcAft>
                          <a:spcPts val="0"/>
                        </a:spcAft>
                      </a:pPr>
                      <a:r>
                        <a:rPr lang="nb-NO" sz="1400">
                          <a:effectLst/>
                        </a:rPr>
                        <a:t>1</a:t>
                      </a:r>
                      <a:endParaRPr lang="nb-N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0" anchor="ctr"/>
                </a:tc>
                <a:tc>
                  <a:txBody>
                    <a:bodyPr/>
                    <a:lstStyle/>
                    <a:p>
                      <a:pPr marL="0" marR="0">
                        <a:lnSpc>
                          <a:spcPct val="107000"/>
                        </a:lnSpc>
                        <a:spcBef>
                          <a:spcPts val="0"/>
                        </a:spcBef>
                        <a:spcAft>
                          <a:spcPts val="0"/>
                        </a:spcAft>
                      </a:pPr>
                      <a:r>
                        <a:rPr lang="nb-NO" sz="1400" b="0" dirty="0" err="1">
                          <a:solidFill>
                            <a:schemeClr val="tx1"/>
                          </a:solidFill>
                          <a:effectLst/>
                        </a:rPr>
                        <a:t>Legally</a:t>
                      </a:r>
                      <a:r>
                        <a:rPr lang="nb-NO" sz="1400" b="0" dirty="0">
                          <a:solidFill>
                            <a:schemeClr val="tx1"/>
                          </a:solidFill>
                          <a:effectLst/>
                        </a:rPr>
                        <a:t> </a:t>
                      </a:r>
                      <a:r>
                        <a:rPr lang="nb-NO" sz="1400" b="0" dirty="0" err="1">
                          <a:solidFill>
                            <a:schemeClr val="tx1"/>
                          </a:solidFill>
                          <a:effectLst/>
                        </a:rPr>
                        <a:t>married</a:t>
                      </a:r>
                      <a:endParaRPr lang="nb-NO" sz="1400" b="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0" anchor="ctr">
                    <a:solidFill>
                      <a:schemeClr val="accent1">
                        <a:lumMod val="20000"/>
                        <a:lumOff val="80000"/>
                      </a:schemeClr>
                    </a:solidFill>
                  </a:tcPr>
                </a:tc>
                <a:extLst>
                  <a:ext uri="{0D108BD9-81ED-4DB2-BD59-A6C34878D82A}">
                    <a16:rowId xmlns:a16="http://schemas.microsoft.com/office/drawing/2014/main" val="1271314222"/>
                  </a:ext>
                </a:extLst>
              </a:tr>
              <a:tr h="389890">
                <a:tc>
                  <a:txBody>
                    <a:bodyPr/>
                    <a:lstStyle/>
                    <a:p>
                      <a:pPr marL="0" marR="0">
                        <a:lnSpc>
                          <a:spcPct val="107000"/>
                        </a:lnSpc>
                        <a:spcBef>
                          <a:spcPts val="0"/>
                        </a:spcBef>
                        <a:spcAft>
                          <a:spcPts val="0"/>
                        </a:spcAft>
                      </a:pPr>
                      <a:r>
                        <a:rPr lang="nb-NO" sz="1400">
                          <a:effectLst/>
                        </a:rPr>
                        <a:t>2</a:t>
                      </a:r>
                      <a:endParaRPr lang="nb-N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85090" marT="9525" marB="17145" anchor="ctr"/>
                </a:tc>
                <a:tc>
                  <a:txBody>
                    <a:bodyPr/>
                    <a:lstStyle/>
                    <a:p>
                      <a:pPr marL="0" marR="0">
                        <a:lnSpc>
                          <a:spcPct val="107000"/>
                        </a:lnSpc>
                        <a:spcBef>
                          <a:spcPts val="0"/>
                        </a:spcBef>
                        <a:spcAft>
                          <a:spcPts val="0"/>
                        </a:spcAft>
                      </a:pPr>
                      <a:r>
                        <a:rPr lang="en-US" sz="1400">
                          <a:effectLst/>
                        </a:rPr>
                        <a:t>In a legally registered civil union</a:t>
                      </a:r>
                      <a:endParaRPr lang="nb-N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85090" marT="9525" marB="17145" anchor="ctr"/>
                </a:tc>
                <a:extLst>
                  <a:ext uri="{0D108BD9-81ED-4DB2-BD59-A6C34878D82A}">
                    <a16:rowId xmlns:a16="http://schemas.microsoft.com/office/drawing/2014/main" val="2559214713"/>
                  </a:ext>
                </a:extLst>
              </a:tr>
              <a:tr h="327660">
                <a:tc>
                  <a:txBody>
                    <a:bodyPr/>
                    <a:lstStyle/>
                    <a:p>
                      <a:pPr marL="0" marR="0">
                        <a:lnSpc>
                          <a:spcPct val="107000"/>
                        </a:lnSpc>
                        <a:spcBef>
                          <a:spcPts val="0"/>
                        </a:spcBef>
                        <a:spcAft>
                          <a:spcPts val="0"/>
                        </a:spcAft>
                      </a:pPr>
                      <a:r>
                        <a:rPr lang="nb-NO" sz="1400">
                          <a:effectLst/>
                        </a:rPr>
                        <a:t>3</a:t>
                      </a:r>
                      <a:endParaRPr lang="nb-N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0" anchor="ctr"/>
                </a:tc>
                <a:tc>
                  <a:txBody>
                    <a:bodyPr/>
                    <a:lstStyle/>
                    <a:p>
                      <a:pPr marL="0" marR="0">
                        <a:lnSpc>
                          <a:spcPct val="107000"/>
                        </a:lnSpc>
                        <a:spcBef>
                          <a:spcPts val="0"/>
                        </a:spcBef>
                        <a:spcAft>
                          <a:spcPts val="0"/>
                        </a:spcAft>
                      </a:pPr>
                      <a:r>
                        <a:rPr lang="nb-NO" sz="1400">
                          <a:effectLst/>
                        </a:rPr>
                        <a:t>Legally separated</a:t>
                      </a:r>
                      <a:endParaRPr lang="nb-N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0" anchor="ctr"/>
                </a:tc>
                <a:extLst>
                  <a:ext uri="{0D108BD9-81ED-4DB2-BD59-A6C34878D82A}">
                    <a16:rowId xmlns:a16="http://schemas.microsoft.com/office/drawing/2014/main" val="1274234455"/>
                  </a:ext>
                </a:extLst>
              </a:tr>
              <a:tr h="265430">
                <a:tc>
                  <a:txBody>
                    <a:bodyPr/>
                    <a:lstStyle/>
                    <a:p>
                      <a:pPr marL="0" marR="0">
                        <a:lnSpc>
                          <a:spcPct val="107000"/>
                        </a:lnSpc>
                        <a:spcBef>
                          <a:spcPts val="0"/>
                        </a:spcBef>
                        <a:spcAft>
                          <a:spcPts val="0"/>
                        </a:spcAft>
                      </a:pPr>
                      <a:r>
                        <a:rPr lang="nb-NO" sz="1400">
                          <a:effectLst/>
                        </a:rPr>
                        <a:t>4</a:t>
                      </a:r>
                      <a:endParaRPr lang="nb-N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85090" marT="9525" marB="17145" anchor="ctr"/>
                </a:tc>
                <a:tc>
                  <a:txBody>
                    <a:bodyPr/>
                    <a:lstStyle/>
                    <a:p>
                      <a:pPr marL="0" marR="0">
                        <a:lnSpc>
                          <a:spcPct val="107000"/>
                        </a:lnSpc>
                        <a:spcBef>
                          <a:spcPts val="0"/>
                        </a:spcBef>
                        <a:spcAft>
                          <a:spcPts val="0"/>
                        </a:spcAft>
                      </a:pPr>
                      <a:r>
                        <a:rPr lang="en-US" sz="1400">
                          <a:effectLst/>
                        </a:rPr>
                        <a:t>Legally divorced/civil union dissolved</a:t>
                      </a:r>
                      <a:endParaRPr lang="nb-N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85090" marT="9525" marB="17145" anchor="ctr"/>
                </a:tc>
                <a:extLst>
                  <a:ext uri="{0D108BD9-81ED-4DB2-BD59-A6C34878D82A}">
                    <a16:rowId xmlns:a16="http://schemas.microsoft.com/office/drawing/2014/main" val="3066338568"/>
                  </a:ext>
                </a:extLst>
              </a:tr>
              <a:tr h="327660">
                <a:tc>
                  <a:txBody>
                    <a:bodyPr/>
                    <a:lstStyle/>
                    <a:p>
                      <a:pPr marL="0" marR="0">
                        <a:lnSpc>
                          <a:spcPct val="107000"/>
                        </a:lnSpc>
                        <a:spcBef>
                          <a:spcPts val="0"/>
                        </a:spcBef>
                        <a:spcAft>
                          <a:spcPts val="0"/>
                        </a:spcAft>
                      </a:pPr>
                      <a:r>
                        <a:rPr lang="nb-NO" sz="1400">
                          <a:effectLst/>
                        </a:rPr>
                        <a:t>5</a:t>
                      </a:r>
                      <a:endParaRPr lang="nb-N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0" anchor="ctr"/>
                </a:tc>
                <a:tc>
                  <a:txBody>
                    <a:bodyPr/>
                    <a:lstStyle/>
                    <a:p>
                      <a:pPr marL="0" marR="0">
                        <a:lnSpc>
                          <a:spcPct val="107000"/>
                        </a:lnSpc>
                        <a:spcBef>
                          <a:spcPts val="0"/>
                        </a:spcBef>
                        <a:spcAft>
                          <a:spcPts val="0"/>
                        </a:spcAft>
                      </a:pPr>
                      <a:r>
                        <a:rPr lang="nb-NO" sz="1400">
                          <a:effectLst/>
                        </a:rPr>
                        <a:t>Widowed/civil partner died</a:t>
                      </a:r>
                      <a:endParaRPr lang="nb-N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9525" marT="9525" marB="0" anchor="ctr"/>
                </a:tc>
                <a:extLst>
                  <a:ext uri="{0D108BD9-81ED-4DB2-BD59-A6C34878D82A}">
                    <a16:rowId xmlns:a16="http://schemas.microsoft.com/office/drawing/2014/main" val="2702515555"/>
                  </a:ext>
                </a:extLst>
              </a:tr>
              <a:tr h="514350">
                <a:tc>
                  <a:txBody>
                    <a:bodyPr/>
                    <a:lstStyle/>
                    <a:p>
                      <a:pPr marL="0" marR="0">
                        <a:lnSpc>
                          <a:spcPct val="107000"/>
                        </a:lnSpc>
                        <a:spcBef>
                          <a:spcPts val="0"/>
                        </a:spcBef>
                        <a:spcAft>
                          <a:spcPts val="0"/>
                        </a:spcAft>
                      </a:pPr>
                      <a:r>
                        <a:rPr lang="nb-NO" sz="1400">
                          <a:effectLst/>
                        </a:rPr>
                        <a:t>6</a:t>
                      </a:r>
                      <a:endParaRPr lang="nb-NO"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85090" marT="9525" marB="17145" anchor="ctr"/>
                </a:tc>
                <a:tc>
                  <a:txBody>
                    <a:bodyPr/>
                    <a:lstStyle/>
                    <a:p>
                      <a:pPr marL="0" marR="0">
                        <a:lnSpc>
                          <a:spcPct val="107000"/>
                        </a:lnSpc>
                        <a:spcBef>
                          <a:spcPts val="0"/>
                        </a:spcBef>
                        <a:spcAft>
                          <a:spcPts val="0"/>
                        </a:spcAft>
                      </a:pPr>
                      <a:r>
                        <a:rPr lang="en-US" sz="1400" dirty="0">
                          <a:effectLst/>
                        </a:rPr>
                        <a:t>None of these (NEVER married or in legally registered civil union)</a:t>
                      </a:r>
                      <a:endParaRPr lang="nb-NO"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9525" marR="85090" marT="9525" marB="17145" anchor="ctr"/>
                </a:tc>
                <a:extLst>
                  <a:ext uri="{0D108BD9-81ED-4DB2-BD59-A6C34878D82A}">
                    <a16:rowId xmlns:a16="http://schemas.microsoft.com/office/drawing/2014/main" val="2710128802"/>
                  </a:ext>
                </a:extLst>
              </a:tr>
            </a:tbl>
          </a:graphicData>
        </a:graphic>
      </p:graphicFrame>
      <p:cxnSp>
        <p:nvCxnSpPr>
          <p:cNvPr id="32" name="Straight Connector 31"/>
          <p:cNvCxnSpPr>
            <a:stCxn id="22" idx="3"/>
          </p:cNvCxnSpPr>
          <p:nvPr/>
        </p:nvCxnSpPr>
        <p:spPr>
          <a:xfrm>
            <a:off x="7328373" y="3891409"/>
            <a:ext cx="2203091" cy="143102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17464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ABF97-3B74-4BC5-89EB-74A8C86B93A3}"/>
              </a:ext>
            </a:extLst>
          </p:cNvPr>
          <p:cNvSpPr>
            <a:spLocks noGrp="1"/>
          </p:cNvSpPr>
          <p:nvPr>
            <p:ph type="title"/>
          </p:nvPr>
        </p:nvSpPr>
        <p:spPr/>
        <p:txBody>
          <a:bodyPr/>
          <a:lstStyle/>
          <a:p>
            <a:r>
              <a:rPr lang="en-US" dirty="0"/>
              <a:t>Application: Recognizing Similar variables in Difficult Cases</a:t>
            </a:r>
          </a:p>
        </p:txBody>
      </p:sp>
      <p:sp>
        <p:nvSpPr>
          <p:cNvPr id="3" name="Content Placeholder 2">
            <a:extLst>
              <a:ext uri="{FF2B5EF4-FFF2-40B4-BE49-F238E27FC236}">
                <a16:creationId xmlns:a16="http://schemas.microsoft.com/office/drawing/2014/main" id="{996DA51E-0BDD-4666-9447-AEE40603D4FA}"/>
              </a:ext>
            </a:extLst>
          </p:cNvPr>
          <p:cNvSpPr>
            <a:spLocks noGrp="1"/>
          </p:cNvSpPr>
          <p:nvPr>
            <p:ph idx="1"/>
          </p:nvPr>
        </p:nvSpPr>
        <p:spPr/>
        <p:txBody>
          <a:bodyPr>
            <a:normAutofit/>
          </a:bodyPr>
          <a:lstStyle/>
          <a:p>
            <a:r>
              <a:rPr lang="en-US" dirty="0"/>
              <a:t>Two variables in different data sets might:</a:t>
            </a:r>
          </a:p>
          <a:p>
            <a:pPr lvl="1"/>
            <a:r>
              <a:rPr lang="en-US" dirty="0"/>
              <a:t>Measure the same concept differently</a:t>
            </a:r>
          </a:p>
          <a:p>
            <a:pPr lvl="1"/>
            <a:r>
              <a:rPr lang="en-US" dirty="0"/>
              <a:t>Measure the same concept in the same way with different physical representations</a:t>
            </a:r>
          </a:p>
          <a:p>
            <a:pPr lvl="1"/>
            <a:r>
              <a:rPr lang="en-US" dirty="0"/>
              <a:t>Exist identically in two data sets, but with no formal link</a:t>
            </a:r>
          </a:p>
          <a:p>
            <a:r>
              <a:rPr lang="en-US" dirty="0"/>
              <a:t>In all of these cases, understanding the variables at each level (conceptual, representational, and actual) provides a strong basis for programmatically identifying them as potential points for joining data sets</a:t>
            </a:r>
          </a:p>
        </p:txBody>
      </p:sp>
    </p:spTree>
    <p:extLst>
      <p:ext uri="{BB962C8B-B14F-4D97-AF65-F5344CB8AC3E}">
        <p14:creationId xmlns:p14="http://schemas.microsoft.com/office/powerpoint/2010/main" val="2136626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387858-B0F3-40DE-BAC6-76722F6C331E}"/>
              </a:ext>
            </a:extLst>
          </p:cNvPr>
          <p:cNvSpPr>
            <a:spLocks noGrp="1"/>
          </p:cNvSpPr>
          <p:nvPr>
            <p:ph type="title"/>
          </p:nvPr>
        </p:nvSpPr>
        <p:spPr/>
        <p:txBody>
          <a:bodyPr/>
          <a:lstStyle/>
          <a:p>
            <a:r>
              <a:rPr lang="en-US" dirty="0"/>
              <a:t>DDI-CDI and External Vocabularies, Ontologies, or Thesauri</a:t>
            </a:r>
          </a:p>
        </p:txBody>
      </p:sp>
      <p:sp>
        <p:nvSpPr>
          <p:cNvPr id="3" name="Content Placeholder 2">
            <a:extLst>
              <a:ext uri="{FF2B5EF4-FFF2-40B4-BE49-F238E27FC236}">
                <a16:creationId xmlns:a16="http://schemas.microsoft.com/office/drawing/2014/main" id="{858FB6B4-6A5B-4362-A357-04762D14E1C7}"/>
              </a:ext>
            </a:extLst>
          </p:cNvPr>
          <p:cNvSpPr>
            <a:spLocks noGrp="1"/>
          </p:cNvSpPr>
          <p:nvPr>
            <p:ph idx="1"/>
          </p:nvPr>
        </p:nvSpPr>
        <p:spPr/>
        <p:txBody>
          <a:bodyPr>
            <a:normAutofit lnSpcReduction="10000"/>
          </a:bodyPr>
          <a:lstStyle/>
          <a:p>
            <a:r>
              <a:rPr lang="en-US" dirty="0"/>
              <a:t>DDI-CDI allows for the use of any concept system</a:t>
            </a:r>
          </a:p>
          <a:p>
            <a:pPr lvl="1"/>
            <a:r>
              <a:rPr lang="en-US" dirty="0"/>
              <a:t>It does not model the semantics of any specific domain</a:t>
            </a:r>
          </a:p>
          <a:p>
            <a:pPr lvl="1"/>
            <a:r>
              <a:rPr lang="en-US" dirty="0"/>
              <a:t>Rich model for classifications, </a:t>
            </a:r>
            <a:r>
              <a:rPr lang="en-US" dirty="0" err="1"/>
              <a:t>codelists</a:t>
            </a:r>
            <a:r>
              <a:rPr lang="en-US" dirty="0"/>
              <a:t>, and controlled vocabularies</a:t>
            </a:r>
          </a:p>
          <a:p>
            <a:pPr lvl="1"/>
            <a:r>
              <a:rPr lang="en-US" dirty="0"/>
              <a:t>Mechanism for referencing domain ontologies</a:t>
            </a:r>
          </a:p>
          <a:p>
            <a:r>
              <a:rPr lang="en-US" dirty="0"/>
              <a:t>Formal use of concepts is specified</a:t>
            </a:r>
          </a:p>
          <a:p>
            <a:pPr lvl="1"/>
            <a:r>
              <a:rPr lang="en-US" dirty="0"/>
              <a:t>Concepts can be variables, categories, population, units, etc.</a:t>
            </a:r>
          </a:p>
          <a:p>
            <a:pPr lvl="1"/>
            <a:r>
              <a:rPr lang="en-US" dirty="0"/>
              <a:t>Concept systems are modelled generically, but can be external</a:t>
            </a:r>
          </a:p>
          <a:p>
            <a:r>
              <a:rPr lang="en-US" dirty="0"/>
              <a:t>Semantic mapping is not provided</a:t>
            </a:r>
          </a:p>
          <a:p>
            <a:pPr lvl="1"/>
            <a:r>
              <a:rPr lang="en-US" dirty="0"/>
              <a:t>Semantic mapping has its own standards/mechanisms</a:t>
            </a:r>
          </a:p>
          <a:p>
            <a:pPr lvl="1"/>
            <a:r>
              <a:rPr lang="en-US" dirty="0"/>
              <a:t>DDI-CDI provides a framework where semantic mapping becomes more meaningful</a:t>
            </a:r>
          </a:p>
        </p:txBody>
      </p:sp>
    </p:spTree>
    <p:extLst>
      <p:ext uri="{BB962C8B-B14F-4D97-AF65-F5344CB8AC3E}">
        <p14:creationId xmlns:p14="http://schemas.microsoft.com/office/powerpoint/2010/main" val="35878858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709C59C-144B-4DF7-98E8-3069528B6710}"/>
              </a:ext>
            </a:extLst>
          </p:cNvPr>
          <p:cNvSpPr>
            <a:spLocks noGrp="1"/>
          </p:cNvSpPr>
          <p:nvPr>
            <p:ph type="title"/>
          </p:nvPr>
        </p:nvSpPr>
        <p:spPr/>
        <p:txBody>
          <a:bodyPr/>
          <a:lstStyle/>
          <a:p>
            <a:r>
              <a:rPr lang="en-US" dirty="0"/>
              <a:t>Data Structures</a:t>
            </a:r>
          </a:p>
        </p:txBody>
      </p:sp>
      <p:sp>
        <p:nvSpPr>
          <p:cNvPr id="6" name="Content Placeholder 5">
            <a:extLst>
              <a:ext uri="{FF2B5EF4-FFF2-40B4-BE49-F238E27FC236}">
                <a16:creationId xmlns:a16="http://schemas.microsoft.com/office/drawing/2014/main" id="{528D12CA-A132-4675-B0AC-B80F2D2B2E23}"/>
              </a:ext>
            </a:extLst>
          </p:cNvPr>
          <p:cNvSpPr>
            <a:spLocks noGrp="1"/>
          </p:cNvSpPr>
          <p:nvPr>
            <p:ph idx="1"/>
          </p:nvPr>
        </p:nvSpPr>
        <p:spPr/>
        <p:txBody>
          <a:bodyPr/>
          <a:lstStyle/>
          <a:p>
            <a:r>
              <a:rPr lang="en-US" dirty="0"/>
              <a:t>DDI-CDI currently can describe four different data structures</a:t>
            </a:r>
          </a:p>
          <a:p>
            <a:pPr lvl="1"/>
            <a:r>
              <a:rPr lang="en-US" sz="2800" dirty="0"/>
              <a:t>Wide – as with unit records  </a:t>
            </a:r>
          </a:p>
          <a:p>
            <a:pPr lvl="1"/>
            <a:r>
              <a:rPr lang="en-US" sz="2800" dirty="0" smtClean="0"/>
              <a:t>Long </a:t>
            </a:r>
            <a:r>
              <a:rPr lang="en-US" sz="2800" dirty="0"/>
              <a:t>-  as with event or stream data</a:t>
            </a:r>
          </a:p>
          <a:p>
            <a:pPr lvl="1"/>
            <a:r>
              <a:rPr lang="en-US" sz="2800" dirty="0"/>
              <a:t>Key value – as in a key-value store</a:t>
            </a:r>
          </a:p>
          <a:p>
            <a:pPr lvl="1"/>
            <a:r>
              <a:rPr lang="en-US" sz="2800" dirty="0"/>
              <a:t>Dimensional -  as with aggregate data</a:t>
            </a:r>
          </a:p>
          <a:p>
            <a:pPr lvl="1"/>
            <a:endParaRPr lang="en-US" sz="2800" dirty="0"/>
          </a:p>
          <a:p>
            <a:pPr lvl="1"/>
            <a:endParaRPr lang="en-US" sz="2800" dirty="0"/>
          </a:p>
          <a:p>
            <a:pPr marL="0" indent="0">
              <a:buNone/>
            </a:pPr>
            <a:r>
              <a:rPr lang="en-US" sz="3200" dirty="0"/>
              <a:t>We’ll now show some examples of data and their representations in the different structure types.</a:t>
            </a:r>
          </a:p>
          <a:p>
            <a:endParaRPr lang="en-US" dirty="0"/>
          </a:p>
        </p:txBody>
      </p:sp>
    </p:spTree>
    <p:extLst>
      <p:ext uri="{BB962C8B-B14F-4D97-AF65-F5344CB8AC3E}">
        <p14:creationId xmlns:p14="http://schemas.microsoft.com/office/powerpoint/2010/main" val="16764204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97DEF-697D-4F6F-89B8-DF9E59AF7310}"/>
              </a:ext>
            </a:extLst>
          </p:cNvPr>
          <p:cNvSpPr>
            <a:spLocks noGrp="1"/>
          </p:cNvSpPr>
          <p:nvPr>
            <p:ph type="title"/>
          </p:nvPr>
        </p:nvSpPr>
        <p:spPr/>
        <p:txBody>
          <a:bodyPr>
            <a:normAutofit fontScale="90000"/>
          </a:bodyPr>
          <a:lstStyle/>
          <a:p>
            <a:r>
              <a:rPr lang="en-US" sz="3200" dirty="0"/>
              <a:t>Example: </a:t>
            </a:r>
            <a:br>
              <a:rPr lang="en-US" sz="3200" dirty="0"/>
            </a:br>
            <a:r>
              <a:rPr lang="en-US" sz="3200" dirty="0"/>
              <a:t>COVID Related Information</a:t>
            </a:r>
            <a:br>
              <a:rPr lang="en-US" sz="3200" dirty="0"/>
            </a:br>
            <a:r>
              <a:rPr lang="en-US" sz="3200" dirty="0"/>
              <a:t>at Building Doors</a:t>
            </a:r>
            <a:br>
              <a:rPr lang="en-US" sz="3200" dirty="0"/>
            </a:br>
            <a:endParaRPr lang="en-US" sz="3200" dirty="0"/>
          </a:p>
        </p:txBody>
      </p:sp>
      <p:pic>
        <p:nvPicPr>
          <p:cNvPr id="12" name="Content Placeholder 11">
            <a:extLst>
              <a:ext uri="{FF2B5EF4-FFF2-40B4-BE49-F238E27FC236}">
                <a16:creationId xmlns:a16="http://schemas.microsoft.com/office/drawing/2014/main" id="{C66B8728-29DE-4D0F-8AD5-17E7B1EEDA3F}"/>
              </a:ext>
            </a:extLst>
          </p:cNvPr>
          <p:cNvPicPr>
            <a:picLocks noGrp="1" noChangeAspect="1"/>
          </p:cNvPicPr>
          <p:nvPr>
            <p:ph idx="1"/>
          </p:nvPr>
        </p:nvPicPr>
        <p:blipFill>
          <a:blip r:embed="rId3" cstate="hqprint">
            <a:extLst>
              <a:ext uri="{28A0092B-C50C-407E-A947-70E740481C1C}">
                <a14:useLocalDpi xmlns:a14="http://schemas.microsoft.com/office/drawing/2010/main" val="0"/>
              </a:ext>
            </a:extLst>
          </a:blip>
          <a:stretch>
            <a:fillRect/>
          </a:stretch>
        </p:blipFill>
        <p:spPr>
          <a:xfrm>
            <a:off x="5765800" y="341048"/>
            <a:ext cx="4711700" cy="6282266"/>
          </a:xfrm>
        </p:spPr>
      </p:pic>
      <p:sp>
        <p:nvSpPr>
          <p:cNvPr id="13" name="Rectangle 12">
            <a:extLst>
              <a:ext uri="{FF2B5EF4-FFF2-40B4-BE49-F238E27FC236}">
                <a16:creationId xmlns:a16="http://schemas.microsoft.com/office/drawing/2014/main" id="{1644E00E-CBB0-4DF8-9622-080CA7A8B84E}"/>
              </a:ext>
            </a:extLst>
          </p:cNvPr>
          <p:cNvSpPr/>
          <p:nvPr/>
        </p:nvSpPr>
        <p:spPr>
          <a:xfrm>
            <a:off x="838200" y="1619494"/>
            <a:ext cx="3683000" cy="4801314"/>
          </a:xfrm>
          <a:prstGeom prst="rect">
            <a:avLst/>
          </a:prstGeom>
        </p:spPr>
        <p:txBody>
          <a:bodyPr wrap="square">
            <a:spAutoFit/>
          </a:bodyPr>
          <a:lstStyle/>
          <a:p>
            <a:r>
              <a:rPr lang="en-US" dirty="0"/>
              <a:t>Imagine that a program (Python?) collects Covid related information at building doors:</a:t>
            </a:r>
          </a:p>
          <a:p>
            <a:endParaRPr lang="en-US" dirty="0"/>
          </a:p>
          <a:p>
            <a:pPr marL="285750" indent="-285750">
              <a:buFont typeface="Arial" panose="020B0604020202020204" pitchFamily="34" charset="0"/>
              <a:buChar char="•"/>
            </a:pPr>
            <a:r>
              <a:rPr lang="en-US" b="1" dirty="0"/>
              <a:t>Blood Pressure( Systolic, diastolic) </a:t>
            </a:r>
          </a:p>
          <a:p>
            <a:pPr marL="285750" indent="-285750">
              <a:buFont typeface="Arial" panose="020B0604020202020204" pitchFamily="34" charset="0"/>
              <a:buChar char="•"/>
            </a:pPr>
            <a:r>
              <a:rPr lang="en-US" b="1" dirty="0"/>
              <a:t>Position for BP</a:t>
            </a:r>
          </a:p>
          <a:p>
            <a:pPr marL="285750" indent="-285750">
              <a:buFont typeface="Arial" panose="020B0604020202020204" pitchFamily="34" charset="0"/>
              <a:buChar char="•"/>
            </a:pPr>
            <a:r>
              <a:rPr lang="en-US" b="1" dirty="0"/>
              <a:t>weight </a:t>
            </a:r>
          </a:p>
          <a:p>
            <a:pPr marL="285750" indent="-285750">
              <a:buFont typeface="Arial" panose="020B0604020202020204" pitchFamily="34" charset="0"/>
              <a:buChar char="•"/>
            </a:pPr>
            <a:r>
              <a:rPr lang="en-US" b="1" dirty="0"/>
              <a:t>temperature </a:t>
            </a:r>
          </a:p>
          <a:p>
            <a:pPr marL="285750" indent="-285750">
              <a:buFont typeface="Arial" panose="020B0604020202020204" pitchFamily="34" charset="0"/>
              <a:buChar char="•"/>
            </a:pPr>
            <a:r>
              <a:rPr lang="en-US" b="1" dirty="0"/>
              <a:t>pctO2</a:t>
            </a:r>
          </a:p>
          <a:p>
            <a:pPr marL="285750" indent="-285750">
              <a:buFont typeface="Arial" panose="020B0604020202020204" pitchFamily="34" charset="0"/>
              <a:buChar char="•"/>
            </a:pPr>
            <a:r>
              <a:rPr lang="en-US" b="1" dirty="0"/>
              <a:t> pulse </a:t>
            </a:r>
          </a:p>
          <a:p>
            <a:pPr marL="285750" indent="-285750">
              <a:buFont typeface="Arial" panose="020B0604020202020204" pitchFamily="34" charset="0"/>
              <a:buChar char="•"/>
            </a:pPr>
            <a:r>
              <a:rPr lang="en-US" b="1" dirty="0"/>
              <a:t>beenToFloridaEtc?</a:t>
            </a:r>
          </a:p>
          <a:p>
            <a:pPr marL="285750" indent="-285750">
              <a:buFont typeface="Arial" panose="020B0604020202020204" pitchFamily="34" charset="0"/>
              <a:buChar char="•"/>
            </a:pPr>
            <a:r>
              <a:rPr lang="en-US" b="1" dirty="0"/>
              <a:t>exposed?</a:t>
            </a:r>
          </a:p>
          <a:p>
            <a:pPr marL="285750" indent="-285750">
              <a:buFont typeface="Arial" panose="020B0604020202020204" pitchFamily="34" charset="0"/>
              <a:buChar char="•"/>
            </a:pPr>
            <a:endParaRPr lang="en-US" b="1" dirty="0"/>
          </a:p>
          <a:p>
            <a:pPr marL="285750" indent="-285750">
              <a:buFont typeface="Arial" panose="020B0604020202020204" pitchFamily="34" charset="0"/>
              <a:buChar char="•"/>
            </a:pPr>
            <a:endParaRPr lang="en-US" b="1" dirty="0"/>
          </a:p>
          <a:p>
            <a:r>
              <a:rPr lang="en-US" b="1" dirty="0"/>
              <a:t>Position</a:t>
            </a:r>
            <a:r>
              <a:rPr lang="en-US" dirty="0"/>
              <a:t> (prone, sitting, standing)</a:t>
            </a:r>
          </a:p>
          <a:p>
            <a:endParaRPr lang="en-US" dirty="0"/>
          </a:p>
          <a:p>
            <a:r>
              <a:rPr lang="en-US" b="1" dirty="0"/>
              <a:t>beenToFloridaEtc</a:t>
            </a:r>
            <a:r>
              <a:rPr lang="en-US" dirty="0"/>
              <a:t> ,</a:t>
            </a:r>
            <a:r>
              <a:rPr lang="en-US" b="1" dirty="0"/>
              <a:t>Exposed</a:t>
            </a:r>
            <a:r>
              <a:rPr lang="en-US" dirty="0"/>
              <a:t> (yes, no)</a:t>
            </a:r>
          </a:p>
        </p:txBody>
      </p:sp>
    </p:spTree>
    <p:extLst>
      <p:ext uri="{BB962C8B-B14F-4D97-AF65-F5344CB8AC3E}">
        <p14:creationId xmlns:p14="http://schemas.microsoft.com/office/powerpoint/2010/main" val="15171021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9030A-12A2-4BC0-8DA8-863EB3AF5BDD}"/>
              </a:ext>
            </a:extLst>
          </p:cNvPr>
          <p:cNvSpPr>
            <a:spLocks noGrp="1"/>
          </p:cNvSpPr>
          <p:nvPr>
            <p:ph type="title"/>
          </p:nvPr>
        </p:nvSpPr>
        <p:spPr>
          <a:xfrm>
            <a:off x="766327" y="454808"/>
            <a:ext cx="11318032" cy="444499"/>
          </a:xfrm>
        </p:spPr>
        <p:txBody>
          <a:bodyPr>
            <a:noAutofit/>
          </a:bodyPr>
          <a:lstStyle/>
          <a:p>
            <a:r>
              <a:rPr lang="en-US" sz="3500" dirty="0"/>
              <a:t>Wide </a:t>
            </a:r>
            <a:r>
              <a:rPr lang="en-US" sz="3500" dirty="0" smtClean="0"/>
              <a:t>Example</a:t>
            </a:r>
            <a:endParaRPr lang="en-US" sz="2500" dirty="0"/>
          </a:p>
        </p:txBody>
      </p:sp>
      <p:sp>
        <p:nvSpPr>
          <p:cNvPr id="7" name="Rectangle 6">
            <a:extLst>
              <a:ext uri="{FF2B5EF4-FFF2-40B4-BE49-F238E27FC236}">
                <a16:creationId xmlns:a16="http://schemas.microsoft.com/office/drawing/2014/main" id="{F8799DD8-D984-4CE3-B39D-2CEF7D0C5930}"/>
              </a:ext>
            </a:extLst>
          </p:cNvPr>
          <p:cNvSpPr/>
          <p:nvPr/>
        </p:nvSpPr>
        <p:spPr>
          <a:xfrm>
            <a:off x="895606" y="5123201"/>
            <a:ext cx="11525344" cy="830997"/>
          </a:xfrm>
          <a:prstGeom prst="rect">
            <a:avLst/>
          </a:prstGeom>
        </p:spPr>
        <p:txBody>
          <a:bodyPr wrap="square">
            <a:spAutoFit/>
          </a:bodyPr>
          <a:lstStyle/>
          <a:p>
            <a:r>
              <a:rPr lang="en-US" sz="1600" dirty="0"/>
              <a:t>entry	</a:t>
            </a:r>
            <a:r>
              <a:rPr lang="en-US" sz="1600" dirty="0" err="1"/>
              <a:t>datetime</a:t>
            </a:r>
            <a:r>
              <a:rPr lang="en-US" sz="1600" dirty="0"/>
              <a:t>	systolic	diastolic	position	weight	temp	pctO2	pulse	away	exposed</a:t>
            </a:r>
          </a:p>
          <a:p>
            <a:r>
              <a:rPr lang="en-US" sz="1600" dirty="0"/>
              <a:t>101	2020-07-14T13:54	114	70	2	83,914.6	36.44	98	70	n	n</a:t>
            </a:r>
          </a:p>
          <a:p>
            <a:r>
              <a:rPr lang="en-US" sz="1600" dirty="0"/>
              <a:t>132	2020-07-14T14:03	125	86	3	68,038.9	37.50	85	92	y	n</a:t>
            </a:r>
          </a:p>
        </p:txBody>
      </p:sp>
      <p:graphicFrame>
        <p:nvGraphicFramePr>
          <p:cNvPr id="9" name="Table 8">
            <a:extLst>
              <a:ext uri="{FF2B5EF4-FFF2-40B4-BE49-F238E27FC236}">
                <a16:creationId xmlns:a16="http://schemas.microsoft.com/office/drawing/2014/main" id="{6F5E481A-D731-4C70-8DB7-61B9A7C4FCCD}"/>
              </a:ext>
            </a:extLst>
          </p:cNvPr>
          <p:cNvGraphicFramePr>
            <a:graphicFrameLocks noGrp="1"/>
          </p:cNvGraphicFramePr>
          <p:nvPr>
            <p:extLst/>
          </p:nvPr>
        </p:nvGraphicFramePr>
        <p:xfrm>
          <a:off x="927445" y="2326524"/>
          <a:ext cx="9650770" cy="1710315"/>
        </p:xfrm>
        <a:graphic>
          <a:graphicData uri="http://schemas.openxmlformats.org/drawingml/2006/table">
            <a:tbl>
              <a:tblPr>
                <a:tableStyleId>{5C22544A-7EE6-4342-B048-85BDC9FD1C3A}</a:tableStyleId>
              </a:tblPr>
              <a:tblGrid>
                <a:gridCol w="612748">
                  <a:extLst>
                    <a:ext uri="{9D8B030D-6E8A-4147-A177-3AD203B41FA5}">
                      <a16:colId xmlns:a16="http://schemas.microsoft.com/office/drawing/2014/main" val="1644239170"/>
                    </a:ext>
                  </a:extLst>
                </a:gridCol>
                <a:gridCol w="1882010">
                  <a:extLst>
                    <a:ext uri="{9D8B030D-6E8A-4147-A177-3AD203B41FA5}">
                      <a16:colId xmlns:a16="http://schemas.microsoft.com/office/drawing/2014/main" val="3127264257"/>
                    </a:ext>
                  </a:extLst>
                </a:gridCol>
                <a:gridCol w="831585">
                  <a:extLst>
                    <a:ext uri="{9D8B030D-6E8A-4147-A177-3AD203B41FA5}">
                      <a16:colId xmlns:a16="http://schemas.microsoft.com/office/drawing/2014/main" val="1250575039"/>
                    </a:ext>
                  </a:extLst>
                </a:gridCol>
                <a:gridCol w="919121">
                  <a:extLst>
                    <a:ext uri="{9D8B030D-6E8A-4147-A177-3AD203B41FA5}">
                      <a16:colId xmlns:a16="http://schemas.microsoft.com/office/drawing/2014/main" val="2346865256"/>
                    </a:ext>
                  </a:extLst>
                </a:gridCol>
                <a:gridCol w="897237">
                  <a:extLst>
                    <a:ext uri="{9D8B030D-6E8A-4147-A177-3AD203B41FA5}">
                      <a16:colId xmlns:a16="http://schemas.microsoft.com/office/drawing/2014/main" val="844560771"/>
                    </a:ext>
                  </a:extLst>
                </a:gridCol>
                <a:gridCol w="941005">
                  <a:extLst>
                    <a:ext uri="{9D8B030D-6E8A-4147-A177-3AD203B41FA5}">
                      <a16:colId xmlns:a16="http://schemas.microsoft.com/office/drawing/2014/main" val="778595543"/>
                    </a:ext>
                  </a:extLst>
                </a:gridCol>
                <a:gridCol w="700282">
                  <a:extLst>
                    <a:ext uri="{9D8B030D-6E8A-4147-A177-3AD203B41FA5}">
                      <a16:colId xmlns:a16="http://schemas.microsoft.com/office/drawing/2014/main" val="687758673"/>
                    </a:ext>
                  </a:extLst>
                </a:gridCol>
                <a:gridCol w="700282">
                  <a:extLst>
                    <a:ext uri="{9D8B030D-6E8A-4147-A177-3AD203B41FA5}">
                      <a16:colId xmlns:a16="http://schemas.microsoft.com/office/drawing/2014/main" val="2068193648"/>
                    </a:ext>
                  </a:extLst>
                </a:gridCol>
                <a:gridCol w="612748">
                  <a:extLst>
                    <a:ext uri="{9D8B030D-6E8A-4147-A177-3AD203B41FA5}">
                      <a16:colId xmlns:a16="http://schemas.microsoft.com/office/drawing/2014/main" val="554361926"/>
                    </a:ext>
                  </a:extLst>
                </a:gridCol>
                <a:gridCol w="634631">
                  <a:extLst>
                    <a:ext uri="{9D8B030D-6E8A-4147-A177-3AD203B41FA5}">
                      <a16:colId xmlns:a16="http://schemas.microsoft.com/office/drawing/2014/main" val="350955111"/>
                    </a:ext>
                  </a:extLst>
                </a:gridCol>
                <a:gridCol w="919121">
                  <a:extLst>
                    <a:ext uri="{9D8B030D-6E8A-4147-A177-3AD203B41FA5}">
                      <a16:colId xmlns:a16="http://schemas.microsoft.com/office/drawing/2014/main" val="822402100"/>
                    </a:ext>
                  </a:extLst>
                </a:gridCol>
              </a:tblGrid>
              <a:tr h="570105">
                <a:tc>
                  <a:txBody>
                    <a:bodyPr/>
                    <a:lstStyle/>
                    <a:p>
                      <a:pPr algn="l" fontAlgn="b"/>
                      <a:r>
                        <a:rPr lang="en-US" sz="1800" u="none" strike="noStrike" dirty="0">
                          <a:effectLst/>
                        </a:rPr>
                        <a:t> entry</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dirty="0">
                          <a:effectLst/>
                        </a:rPr>
                        <a:t> datetime</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a:effectLst/>
                        </a:rPr>
                        <a:t>systolic</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a:effectLst/>
                        </a:rPr>
                        <a:t>diastolic</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a:effectLst/>
                        </a:rPr>
                        <a:t>position</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a:effectLst/>
                        </a:rPr>
                        <a:t>weight</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a:effectLst/>
                        </a:rPr>
                        <a:t>temp</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a:effectLst/>
                        </a:rPr>
                        <a:t>pctO2</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a:effectLst/>
                        </a:rPr>
                        <a:t>pulse</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a:effectLst/>
                        </a:rPr>
                        <a:t>away</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dirty="0">
                          <a:effectLst/>
                        </a:rPr>
                        <a:t>exposed</a:t>
                      </a:r>
                      <a:endParaRPr lang="en-US" sz="18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574971709"/>
                  </a:ext>
                </a:extLst>
              </a:tr>
              <a:tr h="570105">
                <a:tc>
                  <a:txBody>
                    <a:bodyPr/>
                    <a:lstStyle/>
                    <a:p>
                      <a:pPr algn="r" fontAlgn="b"/>
                      <a:r>
                        <a:rPr lang="en-US" sz="1800" u="none" strike="noStrike" dirty="0">
                          <a:effectLst/>
                        </a:rPr>
                        <a:t>101</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dirty="0">
                          <a:effectLst/>
                        </a:rPr>
                        <a:t> 2020-07-14T13:54</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dirty="0">
                          <a:effectLst/>
                        </a:rPr>
                        <a:t>114</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dirty="0">
                          <a:effectLst/>
                        </a:rPr>
                        <a:t>70</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2</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83914.6</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36.44</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98</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70</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n</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dirty="0">
                          <a:effectLst/>
                        </a:rPr>
                        <a:t>n</a:t>
                      </a:r>
                      <a:endParaRPr lang="en-US" sz="18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874641269"/>
                  </a:ext>
                </a:extLst>
              </a:tr>
              <a:tr h="570105">
                <a:tc>
                  <a:txBody>
                    <a:bodyPr/>
                    <a:lstStyle/>
                    <a:p>
                      <a:pPr algn="r" fontAlgn="b"/>
                      <a:r>
                        <a:rPr lang="en-US" sz="1800" u="none" strike="noStrike">
                          <a:effectLst/>
                        </a:rPr>
                        <a:t>132</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dirty="0">
                          <a:effectLst/>
                        </a:rPr>
                        <a:t> 2020-07-14T14:03</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125</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86</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dirty="0">
                          <a:effectLst/>
                        </a:rPr>
                        <a:t>3</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dirty="0">
                          <a:effectLst/>
                        </a:rPr>
                        <a:t>68038.9</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37.5</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85</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92</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y</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dirty="0">
                          <a:effectLst/>
                        </a:rPr>
                        <a:t>n</a:t>
                      </a:r>
                      <a:endParaRPr lang="en-US" sz="18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706460400"/>
                  </a:ext>
                </a:extLst>
              </a:tr>
            </a:tbl>
          </a:graphicData>
        </a:graphic>
      </p:graphicFrame>
      <p:sp>
        <p:nvSpPr>
          <p:cNvPr id="10" name="TextBox 9">
            <a:extLst>
              <a:ext uri="{FF2B5EF4-FFF2-40B4-BE49-F238E27FC236}">
                <a16:creationId xmlns:a16="http://schemas.microsoft.com/office/drawing/2014/main" id="{46D36292-6534-4844-827D-A5428D5258AD}"/>
              </a:ext>
            </a:extLst>
          </p:cNvPr>
          <p:cNvSpPr txBox="1"/>
          <p:nvPr/>
        </p:nvSpPr>
        <p:spPr>
          <a:xfrm>
            <a:off x="766327" y="942176"/>
            <a:ext cx="3009285" cy="461665"/>
          </a:xfrm>
          <a:prstGeom prst="rect">
            <a:avLst/>
          </a:prstGeom>
          <a:noFill/>
        </p:spPr>
        <p:txBody>
          <a:bodyPr wrap="none" rtlCol="0">
            <a:spAutoFit/>
          </a:bodyPr>
          <a:lstStyle/>
          <a:p>
            <a:r>
              <a:rPr lang="en-US" sz="2400" dirty="0"/>
              <a:t>As a spreadsheet table</a:t>
            </a:r>
          </a:p>
        </p:txBody>
      </p:sp>
      <p:sp>
        <p:nvSpPr>
          <p:cNvPr id="11" name="TextBox 10">
            <a:extLst>
              <a:ext uri="{FF2B5EF4-FFF2-40B4-BE49-F238E27FC236}">
                <a16:creationId xmlns:a16="http://schemas.microsoft.com/office/drawing/2014/main" id="{67B7E2C1-F075-453B-AA16-AF0C7A25B290}"/>
              </a:ext>
            </a:extLst>
          </p:cNvPr>
          <p:cNvSpPr txBox="1"/>
          <p:nvPr/>
        </p:nvSpPr>
        <p:spPr>
          <a:xfrm>
            <a:off x="895606" y="4550749"/>
            <a:ext cx="2613857" cy="369332"/>
          </a:xfrm>
          <a:prstGeom prst="rect">
            <a:avLst/>
          </a:prstGeom>
          <a:noFill/>
        </p:spPr>
        <p:txBody>
          <a:bodyPr wrap="none" rtlCol="0">
            <a:spAutoFit/>
          </a:bodyPr>
          <a:lstStyle/>
          <a:p>
            <a:r>
              <a:rPr lang="en-US" dirty="0"/>
              <a:t>As tab delimited text lines</a:t>
            </a:r>
          </a:p>
        </p:txBody>
      </p:sp>
      <p:cxnSp>
        <p:nvCxnSpPr>
          <p:cNvPr id="8" name="Straight Arrow Connector 7"/>
          <p:cNvCxnSpPr/>
          <p:nvPr/>
        </p:nvCxnSpPr>
        <p:spPr>
          <a:xfrm flipH="1">
            <a:off x="5963208" y="1749287"/>
            <a:ext cx="270" cy="580418"/>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4015409" y="1807582"/>
            <a:ext cx="3313" cy="523461"/>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4722743" y="1834338"/>
            <a:ext cx="3313" cy="523461"/>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666636" y="1510462"/>
            <a:ext cx="2491772" cy="369332"/>
          </a:xfrm>
          <a:prstGeom prst="rect">
            <a:avLst/>
          </a:prstGeom>
          <a:noFill/>
        </p:spPr>
        <p:txBody>
          <a:bodyPr wrap="none" rtlCol="0">
            <a:spAutoFit/>
          </a:bodyPr>
          <a:lstStyle/>
          <a:p>
            <a:r>
              <a:rPr lang="en-US" dirty="0"/>
              <a:t>Blood pressure in mmHg</a:t>
            </a:r>
            <a:endParaRPr lang="nb-NO" dirty="0"/>
          </a:p>
        </p:txBody>
      </p:sp>
      <p:sp>
        <p:nvSpPr>
          <p:cNvPr id="22" name="TextBox 21"/>
          <p:cNvSpPr txBox="1"/>
          <p:nvPr/>
        </p:nvSpPr>
        <p:spPr>
          <a:xfrm>
            <a:off x="5288792" y="655684"/>
            <a:ext cx="1348831" cy="923330"/>
          </a:xfrm>
          <a:prstGeom prst="rect">
            <a:avLst/>
          </a:prstGeom>
          <a:noFill/>
        </p:spPr>
        <p:txBody>
          <a:bodyPr wrap="none" rtlCol="0">
            <a:spAutoFit/>
          </a:bodyPr>
          <a:lstStyle/>
          <a:p>
            <a:pPr marL="342900" indent="-342900">
              <a:buAutoNum type="arabicPeriod"/>
            </a:pPr>
            <a:r>
              <a:rPr lang="en-US" dirty="0"/>
              <a:t>Prone</a:t>
            </a:r>
          </a:p>
          <a:p>
            <a:pPr marL="342900" indent="-342900">
              <a:buAutoNum type="arabicPeriod"/>
            </a:pPr>
            <a:r>
              <a:rPr lang="en-US" dirty="0"/>
              <a:t>Sitting</a:t>
            </a:r>
          </a:p>
          <a:p>
            <a:pPr marL="342900" indent="-342900">
              <a:buAutoNum type="arabicPeriod"/>
            </a:pPr>
            <a:r>
              <a:rPr lang="en-US" dirty="0"/>
              <a:t>Standing</a:t>
            </a:r>
            <a:endParaRPr lang="nb-NO" dirty="0"/>
          </a:p>
        </p:txBody>
      </p:sp>
    </p:spTree>
    <p:extLst>
      <p:ext uri="{BB962C8B-B14F-4D97-AF65-F5344CB8AC3E}">
        <p14:creationId xmlns:p14="http://schemas.microsoft.com/office/powerpoint/2010/main" val="6925602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BFCC3-AE26-4786-BC95-863D1DF9405A}"/>
              </a:ext>
            </a:extLst>
          </p:cNvPr>
          <p:cNvSpPr>
            <a:spLocks noGrp="1"/>
          </p:cNvSpPr>
          <p:nvPr>
            <p:ph type="title"/>
          </p:nvPr>
        </p:nvSpPr>
        <p:spPr>
          <a:xfrm>
            <a:off x="838200" y="365125"/>
            <a:ext cx="10515600" cy="365125"/>
          </a:xfrm>
        </p:spPr>
        <p:txBody>
          <a:bodyPr>
            <a:normAutofit fontScale="90000"/>
          </a:bodyPr>
          <a:lstStyle/>
          <a:p>
            <a:r>
              <a:rPr lang="en-US" dirty="0"/>
              <a:t>Long </a:t>
            </a:r>
            <a:r>
              <a:rPr lang="en-US" dirty="0" smtClean="0"/>
              <a:t>Example </a:t>
            </a:r>
            <a:endParaRPr lang="en-US" dirty="0"/>
          </a:p>
        </p:txBody>
      </p:sp>
      <p:graphicFrame>
        <p:nvGraphicFramePr>
          <p:cNvPr id="7" name="Table 6">
            <a:extLst>
              <a:ext uri="{FF2B5EF4-FFF2-40B4-BE49-F238E27FC236}">
                <a16:creationId xmlns:a16="http://schemas.microsoft.com/office/drawing/2014/main" id="{24660541-5D91-4D88-B465-76301080C516}"/>
              </a:ext>
            </a:extLst>
          </p:cNvPr>
          <p:cNvGraphicFramePr>
            <a:graphicFrameLocks noGrp="1"/>
          </p:cNvGraphicFramePr>
          <p:nvPr>
            <p:extLst/>
          </p:nvPr>
        </p:nvGraphicFramePr>
        <p:xfrm>
          <a:off x="1322363" y="848053"/>
          <a:ext cx="8215533" cy="5644817"/>
        </p:xfrm>
        <a:graphic>
          <a:graphicData uri="http://schemas.openxmlformats.org/drawingml/2006/table">
            <a:tbl>
              <a:tblPr>
                <a:tableStyleId>{5C22544A-7EE6-4342-B048-85BDC9FD1C3A}</a:tableStyleId>
              </a:tblPr>
              <a:tblGrid>
                <a:gridCol w="1255877">
                  <a:extLst>
                    <a:ext uri="{9D8B030D-6E8A-4147-A177-3AD203B41FA5}">
                      <a16:colId xmlns:a16="http://schemas.microsoft.com/office/drawing/2014/main" val="455706896"/>
                    </a:ext>
                  </a:extLst>
                </a:gridCol>
                <a:gridCol w="2250116">
                  <a:extLst>
                    <a:ext uri="{9D8B030D-6E8A-4147-A177-3AD203B41FA5}">
                      <a16:colId xmlns:a16="http://schemas.microsoft.com/office/drawing/2014/main" val="3319669338"/>
                    </a:ext>
                  </a:extLst>
                </a:gridCol>
                <a:gridCol w="1674503">
                  <a:extLst>
                    <a:ext uri="{9D8B030D-6E8A-4147-A177-3AD203B41FA5}">
                      <a16:colId xmlns:a16="http://schemas.microsoft.com/office/drawing/2014/main" val="47747183"/>
                    </a:ext>
                  </a:extLst>
                </a:gridCol>
                <a:gridCol w="1779160">
                  <a:extLst>
                    <a:ext uri="{9D8B030D-6E8A-4147-A177-3AD203B41FA5}">
                      <a16:colId xmlns:a16="http://schemas.microsoft.com/office/drawing/2014/main" val="2245759953"/>
                    </a:ext>
                  </a:extLst>
                </a:gridCol>
                <a:gridCol w="1255877">
                  <a:extLst>
                    <a:ext uri="{9D8B030D-6E8A-4147-A177-3AD203B41FA5}">
                      <a16:colId xmlns:a16="http://schemas.microsoft.com/office/drawing/2014/main" val="2551007726"/>
                    </a:ext>
                  </a:extLst>
                </a:gridCol>
              </a:tblGrid>
              <a:tr h="410257">
                <a:tc>
                  <a:txBody>
                    <a:bodyPr/>
                    <a:lstStyle/>
                    <a:p>
                      <a:pPr algn="l" fontAlgn="b"/>
                      <a:r>
                        <a:rPr lang="en-US" sz="2000" b="1" u="none" strike="noStrike" dirty="0">
                          <a:effectLst/>
                        </a:rPr>
                        <a:t>Entry</a:t>
                      </a:r>
                      <a:endParaRPr lang="en-US" sz="20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2000" b="1" u="none" strike="noStrike" dirty="0">
                          <a:effectLst/>
                        </a:rPr>
                        <a:t>DateTime</a:t>
                      </a:r>
                      <a:endParaRPr lang="en-US" sz="20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2000" b="1" u="none" strike="noStrike" dirty="0">
                          <a:effectLst/>
                        </a:rPr>
                        <a:t>Measure</a:t>
                      </a:r>
                      <a:endParaRPr lang="en-US" sz="20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2000" b="1" u="none" strike="noStrike" dirty="0">
                          <a:effectLst/>
                        </a:rPr>
                        <a:t>Position</a:t>
                      </a:r>
                      <a:endParaRPr lang="en-US" sz="20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2000" b="1" u="none" strike="noStrike" dirty="0">
                          <a:effectLst/>
                        </a:rPr>
                        <a:t>Value</a:t>
                      </a:r>
                      <a:endParaRPr lang="en-US" sz="20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369590317"/>
                  </a:ext>
                </a:extLst>
              </a:tr>
              <a:tr h="327160">
                <a:tc>
                  <a:txBody>
                    <a:bodyPr/>
                    <a:lstStyle/>
                    <a:p>
                      <a:pPr algn="r" fontAlgn="b"/>
                      <a:r>
                        <a:rPr lang="en-US" sz="2000" u="none" strike="noStrike">
                          <a:effectLst/>
                        </a:rPr>
                        <a:t>101</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dirty="0">
                          <a:effectLst/>
                        </a:rPr>
                        <a:t>2020-07-14T13:54</a:t>
                      </a:r>
                      <a:endParaRPr lang="en-US" sz="20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dirty="0">
                          <a:effectLst/>
                        </a:rPr>
                        <a:t>systolic</a:t>
                      </a:r>
                      <a:endParaRPr lang="en-US" sz="20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2</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114</a:t>
                      </a:r>
                      <a:endParaRPr lang="en-US" sz="20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579807504"/>
                  </a:ext>
                </a:extLst>
              </a:tr>
              <a:tr h="327160">
                <a:tc>
                  <a:txBody>
                    <a:bodyPr/>
                    <a:lstStyle/>
                    <a:p>
                      <a:pPr algn="r" fontAlgn="b"/>
                      <a:r>
                        <a:rPr lang="en-US" sz="2000" u="none" strike="noStrike">
                          <a:effectLst/>
                        </a:rPr>
                        <a:t>101</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2020-07-14T13:54</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diastolic</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2</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70</a:t>
                      </a:r>
                      <a:endParaRPr lang="en-US" sz="20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391462525"/>
                  </a:ext>
                </a:extLst>
              </a:tr>
              <a:tr h="327160">
                <a:tc>
                  <a:txBody>
                    <a:bodyPr/>
                    <a:lstStyle/>
                    <a:p>
                      <a:pPr algn="r" fontAlgn="b"/>
                      <a:r>
                        <a:rPr lang="en-US" sz="2000" u="none" strike="noStrike">
                          <a:effectLst/>
                        </a:rPr>
                        <a:t>101</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2020-07-14T13:54</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weight</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2</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dirty="0">
                          <a:effectLst/>
                        </a:rPr>
                        <a:t>83914.60</a:t>
                      </a:r>
                      <a:endParaRPr lang="en-US" sz="20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355665805"/>
                  </a:ext>
                </a:extLst>
              </a:tr>
              <a:tr h="327160">
                <a:tc>
                  <a:txBody>
                    <a:bodyPr/>
                    <a:lstStyle/>
                    <a:p>
                      <a:pPr algn="r" fontAlgn="b"/>
                      <a:r>
                        <a:rPr lang="en-US" sz="2000" u="none" strike="noStrike">
                          <a:effectLst/>
                        </a:rPr>
                        <a:t>101</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2020-07-14T13:54</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temp</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2</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36.44</a:t>
                      </a:r>
                      <a:endParaRPr lang="en-US" sz="20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939263951"/>
                  </a:ext>
                </a:extLst>
              </a:tr>
              <a:tr h="327160">
                <a:tc>
                  <a:txBody>
                    <a:bodyPr/>
                    <a:lstStyle/>
                    <a:p>
                      <a:pPr algn="r" fontAlgn="b"/>
                      <a:r>
                        <a:rPr lang="en-US" sz="2000" u="none" strike="noStrike">
                          <a:effectLst/>
                        </a:rPr>
                        <a:t>101</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2020-07-14T13:54</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pctO2</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2</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98</a:t>
                      </a:r>
                      <a:endParaRPr lang="en-US" sz="20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399725406"/>
                  </a:ext>
                </a:extLst>
              </a:tr>
              <a:tr h="327160">
                <a:tc>
                  <a:txBody>
                    <a:bodyPr/>
                    <a:lstStyle/>
                    <a:p>
                      <a:pPr algn="r" fontAlgn="b"/>
                      <a:r>
                        <a:rPr lang="en-US" sz="2000" u="none" strike="noStrike">
                          <a:effectLst/>
                        </a:rPr>
                        <a:t>101</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2020-07-14T13:54</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dirty="0">
                          <a:effectLst/>
                        </a:rPr>
                        <a:t>pulse</a:t>
                      </a:r>
                      <a:endParaRPr lang="en-US" sz="20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2</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70</a:t>
                      </a:r>
                      <a:endParaRPr lang="en-US" sz="20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79240345"/>
                  </a:ext>
                </a:extLst>
              </a:tr>
              <a:tr h="327160">
                <a:tc>
                  <a:txBody>
                    <a:bodyPr/>
                    <a:lstStyle/>
                    <a:p>
                      <a:pPr algn="r" fontAlgn="b"/>
                      <a:r>
                        <a:rPr lang="en-US" sz="2000" u="none" strike="noStrike">
                          <a:effectLst/>
                        </a:rPr>
                        <a:t>101</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2020-07-14T13:54</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dirty="0">
                          <a:effectLst/>
                        </a:rPr>
                        <a:t>away</a:t>
                      </a:r>
                      <a:endParaRPr lang="en-US" sz="20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2</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dirty="0">
                          <a:effectLst/>
                        </a:rPr>
                        <a:t>n</a:t>
                      </a:r>
                      <a:endParaRPr lang="en-US" sz="20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734252559"/>
                  </a:ext>
                </a:extLst>
              </a:tr>
              <a:tr h="327160">
                <a:tc>
                  <a:txBody>
                    <a:bodyPr/>
                    <a:lstStyle/>
                    <a:p>
                      <a:pPr algn="r" fontAlgn="b"/>
                      <a:r>
                        <a:rPr lang="en-US" sz="2000" u="none" strike="noStrike">
                          <a:effectLst/>
                        </a:rPr>
                        <a:t>101</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2020-07-14T13:54</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dirty="0">
                          <a:effectLst/>
                        </a:rPr>
                        <a:t>exposed</a:t>
                      </a:r>
                      <a:endParaRPr lang="en-US" sz="20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2</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dirty="0">
                          <a:effectLst/>
                        </a:rPr>
                        <a:t>n</a:t>
                      </a:r>
                      <a:endParaRPr lang="en-US" sz="20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344953797"/>
                  </a:ext>
                </a:extLst>
              </a:tr>
              <a:tr h="327160">
                <a:tc>
                  <a:txBody>
                    <a:bodyPr/>
                    <a:lstStyle/>
                    <a:p>
                      <a:pPr algn="r" fontAlgn="b"/>
                      <a:r>
                        <a:rPr lang="en-US" sz="2000" u="none" strike="noStrike">
                          <a:effectLst/>
                        </a:rPr>
                        <a:t>132</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2020-07-14T14:03</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dirty="0">
                          <a:effectLst/>
                        </a:rPr>
                        <a:t>systolic</a:t>
                      </a:r>
                      <a:endParaRPr lang="en-US" sz="20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3</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125</a:t>
                      </a:r>
                      <a:endParaRPr lang="en-US" sz="20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971136709"/>
                  </a:ext>
                </a:extLst>
              </a:tr>
              <a:tr h="327160">
                <a:tc>
                  <a:txBody>
                    <a:bodyPr/>
                    <a:lstStyle/>
                    <a:p>
                      <a:pPr algn="r" fontAlgn="b"/>
                      <a:r>
                        <a:rPr lang="en-US" sz="2000" u="none" strike="noStrike">
                          <a:effectLst/>
                        </a:rPr>
                        <a:t>132</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2020-07-14T14:03</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diastolic</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3</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86</a:t>
                      </a:r>
                      <a:endParaRPr lang="en-US" sz="20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982165434"/>
                  </a:ext>
                </a:extLst>
              </a:tr>
              <a:tr h="327160">
                <a:tc>
                  <a:txBody>
                    <a:bodyPr/>
                    <a:lstStyle/>
                    <a:p>
                      <a:pPr algn="r" fontAlgn="b"/>
                      <a:r>
                        <a:rPr lang="en-US" sz="2000" u="none" strike="noStrike">
                          <a:effectLst/>
                        </a:rPr>
                        <a:t>132</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2020-07-14T14:03</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weight</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3</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68038.90</a:t>
                      </a:r>
                      <a:endParaRPr lang="en-US" sz="20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943819901"/>
                  </a:ext>
                </a:extLst>
              </a:tr>
              <a:tr h="327160">
                <a:tc>
                  <a:txBody>
                    <a:bodyPr/>
                    <a:lstStyle/>
                    <a:p>
                      <a:pPr algn="r" fontAlgn="b"/>
                      <a:r>
                        <a:rPr lang="en-US" sz="2000" u="none" strike="noStrike">
                          <a:effectLst/>
                        </a:rPr>
                        <a:t>132</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2020-07-14T14:03</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temp</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3</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37.5</a:t>
                      </a:r>
                      <a:endParaRPr lang="en-US" sz="20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251190906"/>
                  </a:ext>
                </a:extLst>
              </a:tr>
              <a:tr h="327160">
                <a:tc>
                  <a:txBody>
                    <a:bodyPr/>
                    <a:lstStyle/>
                    <a:p>
                      <a:pPr algn="r" fontAlgn="b"/>
                      <a:r>
                        <a:rPr lang="en-US" sz="2000" u="none" strike="noStrike">
                          <a:effectLst/>
                        </a:rPr>
                        <a:t>132</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2020-07-14T14:03</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pctO2</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3</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85</a:t>
                      </a:r>
                      <a:endParaRPr lang="en-US" sz="20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79407613"/>
                  </a:ext>
                </a:extLst>
              </a:tr>
              <a:tr h="327160">
                <a:tc>
                  <a:txBody>
                    <a:bodyPr/>
                    <a:lstStyle/>
                    <a:p>
                      <a:pPr algn="r" fontAlgn="b"/>
                      <a:r>
                        <a:rPr lang="en-US" sz="2000" u="none" strike="noStrike">
                          <a:effectLst/>
                        </a:rPr>
                        <a:t>132</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2020-07-14T14:03</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pulse</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3</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92</a:t>
                      </a:r>
                      <a:endParaRPr lang="en-US" sz="20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739021964"/>
                  </a:ext>
                </a:extLst>
              </a:tr>
              <a:tr h="327160">
                <a:tc>
                  <a:txBody>
                    <a:bodyPr/>
                    <a:lstStyle/>
                    <a:p>
                      <a:pPr algn="r" fontAlgn="b"/>
                      <a:r>
                        <a:rPr lang="en-US" sz="2000" u="none" strike="noStrike">
                          <a:effectLst/>
                        </a:rPr>
                        <a:t>132</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2020-07-14T14:03</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away</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3</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y</a:t>
                      </a:r>
                      <a:endParaRPr lang="en-US" sz="20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182393833"/>
                  </a:ext>
                </a:extLst>
              </a:tr>
              <a:tr h="327160">
                <a:tc>
                  <a:txBody>
                    <a:bodyPr/>
                    <a:lstStyle/>
                    <a:p>
                      <a:pPr algn="r" fontAlgn="b"/>
                      <a:r>
                        <a:rPr lang="en-US" sz="2000" u="none" strike="noStrike">
                          <a:effectLst/>
                        </a:rPr>
                        <a:t>132</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2020-07-14T14:03</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2000" u="none" strike="noStrike">
                          <a:effectLst/>
                        </a:rPr>
                        <a:t>exposed</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a:effectLst/>
                        </a:rPr>
                        <a:t>3</a:t>
                      </a:r>
                      <a:endParaRPr lang="en-US" sz="20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2000" u="none" strike="noStrike" dirty="0">
                          <a:effectLst/>
                        </a:rPr>
                        <a:t>n</a:t>
                      </a:r>
                      <a:endParaRPr lang="en-US" sz="20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091630748"/>
                  </a:ext>
                </a:extLst>
              </a:tr>
            </a:tbl>
          </a:graphicData>
        </a:graphic>
      </p:graphicFrame>
    </p:spTree>
    <p:extLst>
      <p:ext uri="{BB962C8B-B14F-4D97-AF65-F5344CB8AC3E}">
        <p14:creationId xmlns:p14="http://schemas.microsoft.com/office/powerpoint/2010/main" val="38044841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E3B2A5-A2AD-4C43-85B1-D2C78CD6D1E9}"/>
              </a:ext>
            </a:extLst>
          </p:cNvPr>
          <p:cNvSpPr>
            <a:spLocks noGrp="1"/>
          </p:cNvSpPr>
          <p:nvPr>
            <p:ph type="title"/>
          </p:nvPr>
        </p:nvSpPr>
        <p:spPr/>
        <p:txBody>
          <a:bodyPr/>
          <a:lstStyle/>
          <a:p>
            <a:r>
              <a:rPr lang="en-US" dirty="0"/>
              <a:t>Introduction and Background</a:t>
            </a:r>
          </a:p>
        </p:txBody>
      </p:sp>
      <p:sp>
        <p:nvSpPr>
          <p:cNvPr id="5" name="Text Placeholder 4">
            <a:extLst>
              <a:ext uri="{FF2B5EF4-FFF2-40B4-BE49-F238E27FC236}">
                <a16:creationId xmlns:a16="http://schemas.microsoft.com/office/drawing/2014/main" id="{60C4A992-5112-4674-A8B1-BABF8C0B053F}"/>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7953962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Fisheries statistics - Norway</a:t>
            </a:r>
            <a:endParaRPr lang="nb-NO" dirty="0"/>
          </a:p>
        </p:txBody>
      </p:sp>
      <p:pic>
        <p:nvPicPr>
          <p:cNvPr id="1026" name="Picture 2" descr="https://icefishnews.com/wp-content/uploads/2018/03/Norsk-n%C3%B3tavei%C3%B0i-2-842x474.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506072" y="1816764"/>
            <a:ext cx="5748337" cy="323599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1644E00E-CBB0-4DF8-9622-080CA7A8B84E}"/>
              </a:ext>
            </a:extLst>
          </p:cNvPr>
          <p:cNvSpPr/>
          <p:nvPr/>
        </p:nvSpPr>
        <p:spPr>
          <a:xfrm>
            <a:off x="540026" y="2015546"/>
            <a:ext cx="4817166" cy="2862322"/>
          </a:xfrm>
          <a:prstGeom prst="rect">
            <a:avLst/>
          </a:prstGeom>
        </p:spPr>
        <p:txBody>
          <a:bodyPr wrap="square">
            <a:spAutoFit/>
          </a:bodyPr>
          <a:lstStyle/>
          <a:p>
            <a:r>
              <a:rPr lang="en-US" dirty="0"/>
              <a:t>Data for each ‘landing’ of catches are recorded</a:t>
            </a:r>
          </a:p>
          <a:p>
            <a:endParaRPr lang="en-US" dirty="0"/>
          </a:p>
          <a:p>
            <a:pPr marL="285750" indent="-285750">
              <a:buFont typeface="Arial" panose="020B0604020202020204" pitchFamily="34" charset="0"/>
              <a:buChar char="•"/>
            </a:pPr>
            <a:r>
              <a:rPr lang="en-US" b="1" dirty="0"/>
              <a:t>Boat </a:t>
            </a:r>
          </a:p>
          <a:p>
            <a:pPr marL="285750" indent="-285750">
              <a:buFont typeface="Arial" panose="020B0604020202020204" pitchFamily="34" charset="0"/>
              <a:buChar char="•"/>
            </a:pPr>
            <a:r>
              <a:rPr lang="en-US" b="1" dirty="0"/>
              <a:t>Nationality of boat</a:t>
            </a:r>
          </a:p>
          <a:p>
            <a:pPr marL="285750" indent="-285750">
              <a:buFont typeface="Arial" panose="020B0604020202020204" pitchFamily="34" charset="0"/>
              <a:buChar char="•"/>
            </a:pPr>
            <a:r>
              <a:rPr lang="en-US" b="1" dirty="0"/>
              <a:t>Fishing equipment</a:t>
            </a:r>
          </a:p>
          <a:p>
            <a:pPr marL="285750" indent="-285750">
              <a:buFont typeface="Arial" panose="020B0604020202020204" pitchFamily="34" charset="0"/>
              <a:buChar char="•"/>
            </a:pPr>
            <a:r>
              <a:rPr lang="en-US" b="1" dirty="0"/>
              <a:t>Species</a:t>
            </a:r>
          </a:p>
          <a:p>
            <a:pPr marL="285750" indent="-285750">
              <a:buFont typeface="Arial" panose="020B0604020202020204" pitchFamily="34" charset="0"/>
              <a:buChar char="•"/>
            </a:pPr>
            <a:r>
              <a:rPr lang="en-US" b="1" dirty="0"/>
              <a:t>Round weight in ton</a:t>
            </a:r>
          </a:p>
          <a:p>
            <a:pPr marL="285750" indent="-285750">
              <a:buFont typeface="Arial" panose="020B0604020202020204" pitchFamily="34" charset="0"/>
              <a:buChar char="•"/>
            </a:pPr>
            <a:r>
              <a:rPr lang="en-US" b="1" dirty="0"/>
              <a:t>Landing time</a:t>
            </a:r>
          </a:p>
          <a:p>
            <a:pPr marL="285750" indent="-285750">
              <a:buFont typeface="Arial" panose="020B0604020202020204" pitchFamily="34" charset="0"/>
              <a:buChar char="•"/>
            </a:pPr>
            <a:r>
              <a:rPr lang="en-US" b="1" dirty="0"/>
              <a:t>and lots of other information</a:t>
            </a:r>
          </a:p>
          <a:p>
            <a:endParaRPr lang="en-US" b="1" dirty="0"/>
          </a:p>
        </p:txBody>
      </p:sp>
    </p:spTree>
    <p:extLst>
      <p:ext uri="{BB962C8B-B14F-4D97-AF65-F5344CB8AC3E}">
        <p14:creationId xmlns:p14="http://schemas.microsoft.com/office/powerpoint/2010/main" val="5111037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9030A-12A2-4BC0-8DA8-863EB3AF5BDD}"/>
              </a:ext>
            </a:extLst>
          </p:cNvPr>
          <p:cNvSpPr>
            <a:spLocks noGrp="1"/>
          </p:cNvSpPr>
          <p:nvPr>
            <p:ph type="title"/>
          </p:nvPr>
        </p:nvSpPr>
        <p:spPr>
          <a:xfrm>
            <a:off x="873968" y="469013"/>
            <a:ext cx="11318032" cy="444499"/>
          </a:xfrm>
        </p:spPr>
        <p:txBody>
          <a:bodyPr>
            <a:noAutofit/>
          </a:bodyPr>
          <a:lstStyle/>
          <a:p>
            <a:r>
              <a:rPr lang="en-US" sz="3500" dirty="0"/>
              <a:t>Long </a:t>
            </a:r>
            <a:r>
              <a:rPr lang="en-US" sz="3500" dirty="0" smtClean="0"/>
              <a:t>Example</a:t>
            </a:r>
            <a:endParaRPr lang="en-US" sz="2500" dirty="0"/>
          </a:p>
        </p:txBody>
      </p:sp>
      <p:graphicFrame>
        <p:nvGraphicFramePr>
          <p:cNvPr id="9" name="Table 8">
            <a:extLst>
              <a:ext uri="{FF2B5EF4-FFF2-40B4-BE49-F238E27FC236}">
                <a16:creationId xmlns:a16="http://schemas.microsoft.com/office/drawing/2014/main" id="{6F5E481A-D731-4C70-8DB7-61B9A7C4FCCD}"/>
              </a:ext>
            </a:extLst>
          </p:cNvPr>
          <p:cNvGraphicFramePr>
            <a:graphicFrameLocks noGrp="1"/>
          </p:cNvGraphicFramePr>
          <p:nvPr>
            <p:extLst/>
          </p:nvPr>
        </p:nvGraphicFramePr>
        <p:xfrm>
          <a:off x="1202635" y="1321903"/>
          <a:ext cx="10423603" cy="2799293"/>
        </p:xfrm>
        <a:graphic>
          <a:graphicData uri="http://schemas.openxmlformats.org/drawingml/2006/table">
            <a:tbl>
              <a:tblPr>
                <a:tableStyleId>{5C22544A-7EE6-4342-B048-85BDC9FD1C3A}</a:tableStyleId>
              </a:tblPr>
              <a:tblGrid>
                <a:gridCol w="1371600">
                  <a:extLst>
                    <a:ext uri="{9D8B030D-6E8A-4147-A177-3AD203B41FA5}">
                      <a16:colId xmlns:a16="http://schemas.microsoft.com/office/drawing/2014/main" val="1644239170"/>
                    </a:ext>
                  </a:extLst>
                </a:gridCol>
                <a:gridCol w="1898374">
                  <a:extLst>
                    <a:ext uri="{9D8B030D-6E8A-4147-A177-3AD203B41FA5}">
                      <a16:colId xmlns:a16="http://schemas.microsoft.com/office/drawing/2014/main" val="3127264257"/>
                    </a:ext>
                  </a:extLst>
                </a:gridCol>
                <a:gridCol w="1480931">
                  <a:extLst>
                    <a:ext uri="{9D8B030D-6E8A-4147-A177-3AD203B41FA5}">
                      <a16:colId xmlns:a16="http://schemas.microsoft.com/office/drawing/2014/main" val="1250575039"/>
                    </a:ext>
                  </a:extLst>
                </a:gridCol>
                <a:gridCol w="1848678">
                  <a:extLst>
                    <a:ext uri="{9D8B030D-6E8A-4147-A177-3AD203B41FA5}">
                      <a16:colId xmlns:a16="http://schemas.microsoft.com/office/drawing/2014/main" val="2346865256"/>
                    </a:ext>
                  </a:extLst>
                </a:gridCol>
                <a:gridCol w="1938130">
                  <a:extLst>
                    <a:ext uri="{9D8B030D-6E8A-4147-A177-3AD203B41FA5}">
                      <a16:colId xmlns:a16="http://schemas.microsoft.com/office/drawing/2014/main" val="844560771"/>
                    </a:ext>
                  </a:extLst>
                </a:gridCol>
                <a:gridCol w="1885890">
                  <a:extLst>
                    <a:ext uri="{9D8B030D-6E8A-4147-A177-3AD203B41FA5}">
                      <a16:colId xmlns:a16="http://schemas.microsoft.com/office/drawing/2014/main" val="778595543"/>
                    </a:ext>
                  </a:extLst>
                </a:gridCol>
              </a:tblGrid>
              <a:tr h="196030">
                <a:tc>
                  <a:txBody>
                    <a:bodyPr/>
                    <a:lstStyle/>
                    <a:p>
                      <a:pPr algn="l" fontAlgn="b"/>
                      <a:r>
                        <a:rPr lang="en-US" sz="1800" b="1" u="none" strike="noStrike" dirty="0">
                          <a:effectLst/>
                        </a:rPr>
                        <a:t>Boat name</a:t>
                      </a:r>
                      <a:endParaRPr lang="en-US" sz="1800" b="1" i="0" u="none" strike="noStrike" dirty="0">
                        <a:solidFill>
                          <a:srgbClr val="000000"/>
                        </a:solidFill>
                        <a:effectLst/>
                        <a:latin typeface="Calibri" panose="020F0502020204030204" pitchFamily="34" charset="0"/>
                      </a:endParaRPr>
                    </a:p>
                  </a:txBody>
                  <a:tcPr marL="7620" marR="7620" marT="7620" marB="0" anchor="b"/>
                </a:tc>
                <a:tc>
                  <a:txBody>
                    <a:bodyPr/>
                    <a:lstStyle/>
                    <a:p>
                      <a:r>
                        <a:rPr lang="en-US" b="1" dirty="0"/>
                        <a:t>Nationality of boat</a:t>
                      </a:r>
                      <a:endParaRPr lang="nb-NO" b="1" dirty="0"/>
                    </a:p>
                  </a:txBody>
                  <a:tcPr marL="7620" marR="7620" marT="7620" marB="0" anchor="b"/>
                </a:tc>
                <a:tc>
                  <a:txBody>
                    <a:bodyPr/>
                    <a:lstStyle/>
                    <a:p>
                      <a:pPr algn="l" fontAlgn="b"/>
                      <a:r>
                        <a:rPr lang="en-US" sz="1800" b="1" u="none" strike="noStrike" dirty="0">
                          <a:effectLst/>
                        </a:rPr>
                        <a:t> Landing date</a:t>
                      </a:r>
                      <a:endParaRPr lang="en-US" sz="18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800" b="1" i="0" u="none" strike="noStrike" dirty="0" err="1">
                          <a:solidFill>
                            <a:srgbClr val="000000"/>
                          </a:solidFill>
                          <a:effectLst/>
                          <a:latin typeface="Calibri" panose="020F0502020204030204" pitchFamily="34" charset="0"/>
                        </a:rPr>
                        <a:t>Spieces</a:t>
                      </a:r>
                      <a:endParaRPr lang="en-US" sz="18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800" b="1" i="0" u="none" strike="noStrike" dirty="0">
                          <a:solidFill>
                            <a:srgbClr val="000000"/>
                          </a:solidFill>
                          <a:effectLst/>
                          <a:latin typeface="Calibri" panose="020F0502020204030204" pitchFamily="34" charset="0"/>
                        </a:rPr>
                        <a:t>Round</a:t>
                      </a:r>
                      <a:r>
                        <a:rPr lang="en-US" sz="1800" b="1" i="0" u="none" strike="noStrike" baseline="0" dirty="0">
                          <a:solidFill>
                            <a:srgbClr val="000000"/>
                          </a:solidFill>
                          <a:effectLst/>
                          <a:latin typeface="Calibri" panose="020F0502020204030204" pitchFamily="34" charset="0"/>
                        </a:rPr>
                        <a:t> w</a:t>
                      </a:r>
                      <a:r>
                        <a:rPr lang="en-US" sz="1800" b="1" i="0" u="none" strike="noStrike" dirty="0">
                          <a:solidFill>
                            <a:srgbClr val="000000"/>
                          </a:solidFill>
                          <a:effectLst/>
                          <a:latin typeface="Calibri" panose="020F0502020204030204" pitchFamily="34" charset="0"/>
                        </a:rPr>
                        <a:t>eight in ton</a:t>
                      </a:r>
                    </a:p>
                  </a:txBody>
                  <a:tcPr marL="7620" marR="7620" marT="7620" marB="0" anchor="b"/>
                </a:tc>
                <a:tc>
                  <a:txBody>
                    <a:bodyPr/>
                    <a:lstStyle/>
                    <a:p>
                      <a:pPr algn="l" fontAlgn="b"/>
                      <a:r>
                        <a:rPr lang="en-US" sz="1800" b="1" i="0" u="none" strike="noStrike" dirty="0">
                          <a:solidFill>
                            <a:srgbClr val="000000"/>
                          </a:solidFill>
                          <a:effectLst/>
                          <a:latin typeface="Calibri" panose="020F0502020204030204" pitchFamily="34" charset="0"/>
                        </a:rPr>
                        <a:t>Fishing equipment</a:t>
                      </a:r>
                    </a:p>
                  </a:txBody>
                  <a:tcPr marL="7620" marR="7620" marT="7620" marB="0" anchor="b"/>
                </a:tc>
                <a:extLst>
                  <a:ext uri="{0D108BD9-81ED-4DB2-BD59-A6C34878D82A}">
                    <a16:rowId xmlns:a16="http://schemas.microsoft.com/office/drawing/2014/main" val="2574971709"/>
                  </a:ext>
                </a:extLst>
              </a:tr>
              <a:tr h="536805">
                <a:tc>
                  <a:txBody>
                    <a:bodyPr/>
                    <a:lstStyle/>
                    <a:p>
                      <a:pPr algn="r" fontAlgn="b"/>
                      <a:r>
                        <a:rPr lang="en-US" sz="1800" u="none" strike="noStrike" dirty="0" err="1">
                          <a:effectLst/>
                        </a:rPr>
                        <a:t>Lønningen</a:t>
                      </a:r>
                      <a:endParaRPr lang="en-US" sz="1800" u="none" strike="noStrike" dirty="0">
                        <a:effectLst/>
                      </a:endParaRPr>
                    </a:p>
                  </a:txBody>
                  <a:tcPr marL="7620" marR="7620" marT="7620" marB="0" anchor="b"/>
                </a:tc>
                <a:tc>
                  <a:txBody>
                    <a:bodyPr/>
                    <a:lstStyle/>
                    <a:p>
                      <a:pPr algn="l" fontAlgn="b"/>
                      <a:r>
                        <a:rPr lang="en-US" sz="1800" b="0" i="0" u="none" strike="noStrike" dirty="0">
                          <a:solidFill>
                            <a:srgbClr val="000000"/>
                          </a:solidFill>
                          <a:effectLst/>
                          <a:latin typeface="Calibri" panose="020F0502020204030204" pitchFamily="34" charset="0"/>
                        </a:rPr>
                        <a:t>NO</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07.04.2019</a:t>
                      </a:r>
                    </a:p>
                  </a:txBody>
                  <a:tcPr marL="7620" marR="7620" marT="7620" marB="0" anchor="b"/>
                </a:tc>
                <a:tc>
                  <a:txBody>
                    <a:bodyPr/>
                    <a:lstStyle/>
                    <a:p>
                      <a:pPr algn="r" fontAlgn="b"/>
                      <a:r>
                        <a:rPr lang="nb-NO" dirty="0"/>
                        <a:t>Blue </a:t>
                      </a:r>
                      <a:r>
                        <a:rPr lang="nb-NO" dirty="0" err="1"/>
                        <a:t>whiting</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2917,75</a:t>
                      </a:r>
                    </a:p>
                  </a:txBody>
                  <a:tcPr marL="7620" marR="7620" marT="7620" marB="0" anchor="b"/>
                </a:tc>
                <a:tc>
                  <a:txBody>
                    <a:bodyPr/>
                    <a:lstStyle/>
                    <a:p>
                      <a:pPr algn="l" fontAlgn="b"/>
                      <a:r>
                        <a:rPr lang="en-US" sz="1800" b="0" i="0" u="none" strike="noStrike" dirty="0">
                          <a:solidFill>
                            <a:srgbClr val="000000"/>
                          </a:solidFill>
                          <a:effectLst/>
                          <a:latin typeface="Calibri" panose="020F0502020204030204" pitchFamily="34" charset="0"/>
                        </a:rPr>
                        <a:t>Trawl</a:t>
                      </a:r>
                    </a:p>
                  </a:txBody>
                  <a:tcPr marL="7620" marR="7620" marT="7620" marB="0" anchor="b"/>
                </a:tc>
                <a:extLst>
                  <a:ext uri="{0D108BD9-81ED-4DB2-BD59-A6C34878D82A}">
                    <a16:rowId xmlns:a16="http://schemas.microsoft.com/office/drawing/2014/main" val="3874641269"/>
                  </a:ext>
                </a:extLst>
              </a:tr>
              <a:tr h="434014">
                <a:tc>
                  <a:txBody>
                    <a:bodyPr/>
                    <a:lstStyle/>
                    <a:p>
                      <a:pPr algn="r" fontAlgn="b"/>
                      <a:r>
                        <a:rPr lang="en-US" sz="1800" b="0" i="0" u="none" strike="noStrike" dirty="0" err="1">
                          <a:solidFill>
                            <a:srgbClr val="000000"/>
                          </a:solidFill>
                          <a:effectLst/>
                          <a:latin typeface="Calibri" panose="020F0502020204030204" pitchFamily="34" charset="0"/>
                        </a:rPr>
                        <a:t>Ligrunn</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800" b="0" i="0" u="none" strike="noStrike" dirty="0">
                          <a:solidFill>
                            <a:srgbClr val="000000"/>
                          </a:solidFill>
                          <a:effectLst/>
                          <a:latin typeface="Calibri" panose="020F0502020204030204" pitchFamily="34" charset="0"/>
                        </a:rPr>
                        <a:t>NO</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29.08.2019</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Herring</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23034,41</a:t>
                      </a:r>
                    </a:p>
                  </a:txBody>
                  <a:tcPr marL="7620" marR="7620" marT="7620" marB="0" anchor="b"/>
                </a:tc>
                <a:tc>
                  <a:txBody>
                    <a:bodyPr/>
                    <a:lstStyle/>
                    <a:p>
                      <a:pPr algn="l" fontAlgn="b"/>
                      <a:r>
                        <a:rPr lang="en-US" sz="1800" b="0" i="0" u="none" strike="noStrike" dirty="0">
                          <a:solidFill>
                            <a:srgbClr val="000000"/>
                          </a:solidFill>
                          <a:effectLst/>
                          <a:latin typeface="Calibri" panose="020F0502020204030204" pitchFamily="34" charset="0"/>
                        </a:rPr>
                        <a:t>Trawl</a:t>
                      </a:r>
                    </a:p>
                  </a:txBody>
                  <a:tcPr marL="7620" marR="7620" marT="7620" marB="0" anchor="b"/>
                </a:tc>
                <a:extLst>
                  <a:ext uri="{0D108BD9-81ED-4DB2-BD59-A6C34878D82A}">
                    <a16:rowId xmlns:a16="http://schemas.microsoft.com/office/drawing/2014/main" val="3595072744"/>
                  </a:ext>
                </a:extLst>
              </a:tr>
              <a:tr h="434014">
                <a:tc>
                  <a:txBody>
                    <a:bodyPr/>
                    <a:lstStyle/>
                    <a:p>
                      <a:pPr algn="r" fontAlgn="b"/>
                      <a:r>
                        <a:rPr lang="en-US" sz="1800" b="0" i="0" u="none" strike="noStrike" dirty="0" err="1">
                          <a:solidFill>
                            <a:srgbClr val="000000"/>
                          </a:solidFill>
                          <a:effectLst/>
                          <a:latin typeface="Calibri" panose="020F0502020204030204" pitchFamily="34" charset="0"/>
                        </a:rPr>
                        <a:t>Ligrunn</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800" b="0" i="0" u="none" strike="noStrike" dirty="0">
                          <a:solidFill>
                            <a:srgbClr val="000000"/>
                          </a:solidFill>
                          <a:effectLst/>
                          <a:latin typeface="Calibri" panose="020F0502020204030204" pitchFamily="34" charset="0"/>
                        </a:rPr>
                        <a:t>NO</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29.08.2019</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Pollock</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307,1</a:t>
                      </a:r>
                    </a:p>
                  </a:txBody>
                  <a:tcPr marL="7620" marR="7620" marT="7620" marB="0" anchor="b"/>
                </a:tc>
                <a:tc>
                  <a:txBody>
                    <a:bodyPr/>
                    <a:lstStyle/>
                    <a:p>
                      <a:pPr algn="l" fontAlgn="b"/>
                      <a:r>
                        <a:rPr lang="en-US" sz="1800" b="0" i="0" u="none" strike="noStrike" dirty="0">
                          <a:solidFill>
                            <a:srgbClr val="000000"/>
                          </a:solidFill>
                          <a:effectLst/>
                          <a:latin typeface="Calibri" panose="020F0502020204030204" pitchFamily="34" charset="0"/>
                        </a:rPr>
                        <a:t>Trawl</a:t>
                      </a:r>
                    </a:p>
                  </a:txBody>
                  <a:tcPr marL="7620" marR="7620" marT="7620" marB="0" anchor="b"/>
                </a:tc>
                <a:extLst>
                  <a:ext uri="{0D108BD9-81ED-4DB2-BD59-A6C34878D82A}">
                    <a16:rowId xmlns:a16="http://schemas.microsoft.com/office/drawing/2014/main" val="1632259898"/>
                  </a:ext>
                </a:extLst>
              </a:tr>
              <a:tr h="523769">
                <a:tc>
                  <a:txBody>
                    <a:bodyPr/>
                    <a:lstStyle/>
                    <a:p>
                      <a:pPr algn="r" fontAlgn="b"/>
                      <a:r>
                        <a:rPr lang="en-US" sz="1800" b="0" i="0" u="none" strike="noStrike" dirty="0" err="1">
                          <a:solidFill>
                            <a:srgbClr val="000000"/>
                          </a:solidFill>
                          <a:effectLst/>
                          <a:latin typeface="Calibri" panose="020F0502020204030204" pitchFamily="34" charset="0"/>
                        </a:rPr>
                        <a:t>Ligrunn</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US" sz="1800" b="0" i="0" u="none" strike="noStrike" dirty="0">
                        <a:solidFill>
                          <a:srgbClr val="000000"/>
                        </a:solidFill>
                        <a:effectLst/>
                        <a:latin typeface="Calibri" panose="020F0502020204030204" pitchFamily="34" charset="0"/>
                      </a:endParaRPr>
                    </a:p>
                    <a:p>
                      <a:pPr marL="0" marR="0" lvl="0" indent="0" algn="l" defTabSz="914400" rtl="0" eaLnBrk="1" fontAlgn="b"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Calibri" panose="020F0502020204030204" pitchFamily="34" charset="0"/>
                        </a:rPr>
                        <a:t>NO</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25.09.2019</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Mackerel</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1621,68</a:t>
                      </a:r>
                    </a:p>
                  </a:txBody>
                  <a:tcPr marL="7620" marR="7620" marT="7620" marB="0" anchor="b"/>
                </a:tc>
                <a:tc>
                  <a:txBody>
                    <a:bodyPr/>
                    <a:lstStyle/>
                    <a:p>
                      <a:pPr algn="l" fontAlgn="b"/>
                      <a:r>
                        <a:rPr lang="en-US" sz="1800" b="0" i="0" u="none" strike="noStrike" dirty="0">
                          <a:solidFill>
                            <a:srgbClr val="000000"/>
                          </a:solidFill>
                          <a:effectLst/>
                          <a:latin typeface="Calibri" panose="020F0502020204030204" pitchFamily="34" charset="0"/>
                        </a:rPr>
                        <a:t>Seine net</a:t>
                      </a:r>
                    </a:p>
                  </a:txBody>
                  <a:tcPr marL="7620" marR="7620" marT="7620" marB="0" anchor="b"/>
                </a:tc>
                <a:extLst>
                  <a:ext uri="{0D108BD9-81ED-4DB2-BD59-A6C34878D82A}">
                    <a16:rowId xmlns:a16="http://schemas.microsoft.com/office/drawing/2014/main" val="2086547024"/>
                  </a:ext>
                </a:extLst>
              </a:tr>
              <a:tr h="501096">
                <a:tc>
                  <a:txBody>
                    <a:bodyPr/>
                    <a:lstStyle/>
                    <a:p>
                      <a:pPr algn="r" fontAlgn="b"/>
                      <a:r>
                        <a:rPr lang="en-US" sz="1800" b="0" i="0" u="none" strike="noStrike" dirty="0" err="1">
                          <a:solidFill>
                            <a:srgbClr val="000000"/>
                          </a:solidFill>
                          <a:effectLst/>
                          <a:latin typeface="Calibri" panose="020F0502020204030204" pitchFamily="34" charset="0"/>
                        </a:rPr>
                        <a:t>Vikingbank</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Calibri" panose="020F0502020204030204" pitchFamily="34" charset="0"/>
                        </a:rPr>
                        <a:t>NO</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05.11.2019</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Norwegian spring –</a:t>
                      </a:r>
                      <a:r>
                        <a:rPr lang="en-US" sz="1800" b="0" i="0" u="none" strike="noStrike" baseline="0" dirty="0">
                          <a:solidFill>
                            <a:srgbClr val="000000"/>
                          </a:solidFill>
                          <a:effectLst/>
                          <a:latin typeface="Calibri" panose="020F0502020204030204" pitchFamily="34" charset="0"/>
                        </a:rPr>
                        <a:t> spawning </a:t>
                      </a:r>
                      <a:r>
                        <a:rPr lang="en-US" sz="1800" b="0" i="0" u="none" strike="noStrike" dirty="0">
                          <a:solidFill>
                            <a:srgbClr val="000000"/>
                          </a:solidFill>
                          <a:effectLst/>
                          <a:latin typeface="Calibri" panose="020F0502020204030204" pitchFamily="34" charset="0"/>
                        </a:rPr>
                        <a:t>herring</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2932,16</a:t>
                      </a:r>
                    </a:p>
                  </a:txBody>
                  <a:tcPr marL="7620" marR="7620" marT="7620"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Calibri" panose="020F0502020204030204" pitchFamily="34" charset="0"/>
                        </a:rPr>
                        <a:t>Seine net</a:t>
                      </a:r>
                    </a:p>
                    <a:p>
                      <a:pPr algn="l" fontAlgn="b"/>
                      <a:endParaRPr lang="en-US" sz="18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624256751"/>
                  </a:ext>
                </a:extLst>
              </a:tr>
            </a:tbl>
          </a:graphicData>
        </a:graphic>
      </p:graphicFrame>
      <p:pic>
        <p:nvPicPr>
          <p:cNvPr id="2050" name="Picture 2" descr="kolmule – Store norske leksikon"/>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365887" y="4936392"/>
            <a:ext cx="2103120" cy="613411"/>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92902" y="5636816"/>
            <a:ext cx="1353255" cy="369332"/>
          </a:xfrm>
          <a:prstGeom prst="rect">
            <a:avLst/>
          </a:prstGeom>
        </p:spPr>
        <p:txBody>
          <a:bodyPr wrap="none">
            <a:spAutoFit/>
          </a:bodyPr>
          <a:lstStyle/>
          <a:p>
            <a:pPr algn="r" fontAlgn="b"/>
            <a:r>
              <a:rPr lang="nb-NO" dirty="0"/>
              <a:t>Blue </a:t>
            </a:r>
            <a:r>
              <a:rPr lang="nb-NO" dirty="0" err="1"/>
              <a:t>whiting</a:t>
            </a:r>
            <a:endParaRPr lang="en-US" dirty="0">
              <a:solidFill>
                <a:srgbClr val="000000"/>
              </a:solidFill>
              <a:latin typeface="Calibri" panose="020F0502020204030204" pitchFamily="34" charset="0"/>
            </a:endParaRPr>
          </a:p>
        </p:txBody>
      </p:sp>
      <p:pic>
        <p:nvPicPr>
          <p:cNvPr id="2052" name="Picture 4" descr="makrell – Store norske leksikon"/>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2901552" y="4831618"/>
            <a:ext cx="2829666" cy="82296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3669710" y="5674753"/>
            <a:ext cx="1047852" cy="369332"/>
          </a:xfrm>
          <a:prstGeom prst="rect">
            <a:avLst/>
          </a:prstGeom>
        </p:spPr>
        <p:txBody>
          <a:bodyPr wrap="none">
            <a:spAutoFit/>
          </a:bodyPr>
          <a:lstStyle/>
          <a:p>
            <a:pPr algn="r" fontAlgn="b"/>
            <a:r>
              <a:rPr lang="nb-NO" dirty="0" err="1"/>
              <a:t>Mackerel</a:t>
            </a:r>
            <a:endParaRPr lang="en-US" dirty="0">
              <a:solidFill>
                <a:srgbClr val="000000"/>
              </a:solidFill>
              <a:latin typeface="Calibri" panose="020F0502020204030204" pitchFamily="34" charset="0"/>
            </a:endParaRPr>
          </a:p>
        </p:txBody>
      </p:sp>
      <p:pic>
        <p:nvPicPr>
          <p:cNvPr id="2054" name="Picture 6" descr="sei – Store norske leksik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89383" y="4501581"/>
            <a:ext cx="3584448" cy="1152997"/>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a:xfrm>
            <a:off x="7781607" y="5665631"/>
            <a:ext cx="850105" cy="369332"/>
          </a:xfrm>
          <a:prstGeom prst="rect">
            <a:avLst/>
          </a:prstGeom>
        </p:spPr>
        <p:txBody>
          <a:bodyPr wrap="none">
            <a:spAutoFit/>
          </a:bodyPr>
          <a:lstStyle/>
          <a:p>
            <a:pPr algn="r" fontAlgn="b"/>
            <a:r>
              <a:rPr lang="nb-NO" dirty="0" err="1"/>
              <a:t>Pollock</a:t>
            </a:r>
            <a:endParaRPr lang="en-US" dirty="0">
              <a:solidFill>
                <a:srgbClr val="000000"/>
              </a:solidFill>
              <a:latin typeface="Calibri" panose="020F0502020204030204" pitchFamily="34" charset="0"/>
            </a:endParaRPr>
          </a:p>
        </p:txBody>
      </p:sp>
      <p:pic>
        <p:nvPicPr>
          <p:cNvPr id="2056" name="Picture 8" descr="sild – Store norske leksikon"/>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155575" y="-1843079"/>
            <a:ext cx="2523744" cy="84966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8" descr="sild – Store norske leksikon"/>
          <p:cNvPicPr>
            <a:picLocks noChangeAspect="1" noChangeArrowheads="1"/>
          </p:cNvPicPr>
          <p:nvPr/>
        </p:nvPicPr>
        <p:blipFill>
          <a:blip r:embed="rId6" cstate="hqprint">
            <a:extLst>
              <a:ext uri="{28A0092B-C50C-407E-A947-70E740481C1C}">
                <a14:useLocalDpi xmlns:a14="http://schemas.microsoft.com/office/drawing/2010/main" val="0"/>
              </a:ext>
            </a:extLst>
          </a:blip>
          <a:srcRect/>
          <a:stretch>
            <a:fillRect/>
          </a:stretch>
        </p:blipFill>
        <p:spPr bwMode="auto">
          <a:xfrm>
            <a:off x="9831996" y="4708662"/>
            <a:ext cx="2194560" cy="738834"/>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a:xfrm>
            <a:off x="10402332" y="5545453"/>
            <a:ext cx="888385" cy="369332"/>
          </a:xfrm>
          <a:prstGeom prst="rect">
            <a:avLst/>
          </a:prstGeom>
        </p:spPr>
        <p:txBody>
          <a:bodyPr wrap="none">
            <a:spAutoFit/>
          </a:bodyPr>
          <a:lstStyle/>
          <a:p>
            <a:pPr algn="r" fontAlgn="b"/>
            <a:r>
              <a:rPr lang="nb-NO" dirty="0" err="1"/>
              <a:t>Herring</a:t>
            </a:r>
            <a:endParaRPr lang="en-US" dirty="0">
              <a:solidFill>
                <a:srgbClr val="000000"/>
              </a:solidFill>
              <a:latin typeface="Calibri" panose="020F0502020204030204" pitchFamily="34" charset="0"/>
            </a:endParaRPr>
          </a:p>
        </p:txBody>
      </p:sp>
      <p:sp>
        <p:nvSpPr>
          <p:cNvPr id="4" name="TextBox 3"/>
          <p:cNvSpPr txBox="1"/>
          <p:nvPr/>
        </p:nvSpPr>
        <p:spPr>
          <a:xfrm>
            <a:off x="969677" y="933041"/>
            <a:ext cx="3223959" cy="369332"/>
          </a:xfrm>
          <a:prstGeom prst="rect">
            <a:avLst/>
          </a:prstGeom>
          <a:noFill/>
        </p:spPr>
        <p:txBody>
          <a:bodyPr wrap="none" rtlCol="0">
            <a:spAutoFit/>
          </a:bodyPr>
          <a:lstStyle/>
          <a:p>
            <a:r>
              <a:rPr lang="en-US" dirty="0"/>
              <a:t>Samples from Fisheries Statistics</a:t>
            </a:r>
            <a:endParaRPr lang="nb-NO" dirty="0"/>
          </a:p>
        </p:txBody>
      </p:sp>
    </p:spTree>
    <p:extLst>
      <p:ext uri="{BB962C8B-B14F-4D97-AF65-F5344CB8AC3E}">
        <p14:creationId xmlns:p14="http://schemas.microsoft.com/office/powerpoint/2010/main" val="37436300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40130-2559-47CC-9B50-0743DFBADC60}"/>
              </a:ext>
            </a:extLst>
          </p:cNvPr>
          <p:cNvSpPr>
            <a:spLocks noGrp="1"/>
          </p:cNvSpPr>
          <p:nvPr>
            <p:ph type="title"/>
          </p:nvPr>
        </p:nvSpPr>
        <p:spPr/>
        <p:txBody>
          <a:bodyPr/>
          <a:lstStyle/>
          <a:p>
            <a:r>
              <a:rPr lang="en-US" dirty="0"/>
              <a:t>Much shorter example: Fish catching boats!</a:t>
            </a:r>
          </a:p>
        </p:txBody>
      </p:sp>
      <p:pic>
        <p:nvPicPr>
          <p:cNvPr id="1026" name="Picture 2" descr="Jaws Just Turned 45, And The Internet Is Still In Love With The Steven  Spielberg Film - CINEMABLEND">
            <a:extLst>
              <a:ext uri="{FF2B5EF4-FFF2-40B4-BE49-F238E27FC236}">
                <a16:creationId xmlns:a16="http://schemas.microsoft.com/office/drawing/2014/main" id="{FF66AB1A-5008-494A-9247-577CEC5953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3051" y="1995489"/>
            <a:ext cx="8582024" cy="42910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73356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6F5E481A-D731-4C70-8DB7-61B9A7C4FCCD}"/>
              </a:ext>
            </a:extLst>
          </p:cNvPr>
          <p:cNvGraphicFramePr>
            <a:graphicFrameLocks noGrp="1"/>
          </p:cNvGraphicFramePr>
          <p:nvPr>
            <p:extLst/>
          </p:nvPr>
        </p:nvGraphicFramePr>
        <p:xfrm>
          <a:off x="1649128" y="4676231"/>
          <a:ext cx="10423603" cy="2799293"/>
        </p:xfrm>
        <a:graphic>
          <a:graphicData uri="http://schemas.openxmlformats.org/drawingml/2006/table">
            <a:tbl>
              <a:tblPr>
                <a:tableStyleId>{5C22544A-7EE6-4342-B048-85BDC9FD1C3A}</a:tableStyleId>
              </a:tblPr>
              <a:tblGrid>
                <a:gridCol w="1371600">
                  <a:extLst>
                    <a:ext uri="{9D8B030D-6E8A-4147-A177-3AD203B41FA5}">
                      <a16:colId xmlns:a16="http://schemas.microsoft.com/office/drawing/2014/main" val="1644239170"/>
                    </a:ext>
                  </a:extLst>
                </a:gridCol>
                <a:gridCol w="1898374">
                  <a:extLst>
                    <a:ext uri="{9D8B030D-6E8A-4147-A177-3AD203B41FA5}">
                      <a16:colId xmlns:a16="http://schemas.microsoft.com/office/drawing/2014/main" val="3127264257"/>
                    </a:ext>
                  </a:extLst>
                </a:gridCol>
                <a:gridCol w="1480931">
                  <a:extLst>
                    <a:ext uri="{9D8B030D-6E8A-4147-A177-3AD203B41FA5}">
                      <a16:colId xmlns:a16="http://schemas.microsoft.com/office/drawing/2014/main" val="1250575039"/>
                    </a:ext>
                  </a:extLst>
                </a:gridCol>
                <a:gridCol w="1848678">
                  <a:extLst>
                    <a:ext uri="{9D8B030D-6E8A-4147-A177-3AD203B41FA5}">
                      <a16:colId xmlns:a16="http://schemas.microsoft.com/office/drawing/2014/main" val="2346865256"/>
                    </a:ext>
                  </a:extLst>
                </a:gridCol>
                <a:gridCol w="1938130">
                  <a:extLst>
                    <a:ext uri="{9D8B030D-6E8A-4147-A177-3AD203B41FA5}">
                      <a16:colId xmlns:a16="http://schemas.microsoft.com/office/drawing/2014/main" val="844560771"/>
                    </a:ext>
                  </a:extLst>
                </a:gridCol>
                <a:gridCol w="1885890">
                  <a:extLst>
                    <a:ext uri="{9D8B030D-6E8A-4147-A177-3AD203B41FA5}">
                      <a16:colId xmlns:a16="http://schemas.microsoft.com/office/drawing/2014/main" val="778595543"/>
                    </a:ext>
                  </a:extLst>
                </a:gridCol>
              </a:tblGrid>
              <a:tr h="196030">
                <a:tc>
                  <a:txBody>
                    <a:bodyPr/>
                    <a:lstStyle/>
                    <a:p>
                      <a:pPr algn="l" fontAlgn="b"/>
                      <a:r>
                        <a:rPr lang="en-US" sz="1800" b="1" u="none" strike="noStrike" dirty="0">
                          <a:effectLst/>
                        </a:rPr>
                        <a:t>Boat name</a:t>
                      </a:r>
                      <a:endParaRPr lang="en-US" sz="1800" b="1" i="0" u="none" strike="noStrike" dirty="0">
                        <a:solidFill>
                          <a:srgbClr val="000000"/>
                        </a:solidFill>
                        <a:effectLst/>
                        <a:latin typeface="Calibri" panose="020F0502020204030204" pitchFamily="34" charset="0"/>
                      </a:endParaRPr>
                    </a:p>
                  </a:txBody>
                  <a:tcPr marL="7620" marR="7620" marT="7620" marB="0" anchor="b"/>
                </a:tc>
                <a:tc>
                  <a:txBody>
                    <a:bodyPr/>
                    <a:lstStyle/>
                    <a:p>
                      <a:r>
                        <a:rPr lang="en-US" b="1" dirty="0"/>
                        <a:t>Nationality of boat</a:t>
                      </a:r>
                      <a:endParaRPr lang="nb-NO" b="1" dirty="0"/>
                    </a:p>
                  </a:txBody>
                  <a:tcPr marL="7620" marR="7620" marT="7620" marB="0" anchor="b"/>
                </a:tc>
                <a:tc>
                  <a:txBody>
                    <a:bodyPr/>
                    <a:lstStyle/>
                    <a:p>
                      <a:pPr algn="l" fontAlgn="b"/>
                      <a:r>
                        <a:rPr lang="en-US" sz="1800" b="1" u="none" strike="noStrike" dirty="0">
                          <a:effectLst/>
                        </a:rPr>
                        <a:t> Landing date</a:t>
                      </a:r>
                      <a:endParaRPr lang="en-US" sz="18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800" b="1" i="0" u="none" strike="noStrike" dirty="0" err="1">
                          <a:solidFill>
                            <a:srgbClr val="000000"/>
                          </a:solidFill>
                          <a:effectLst/>
                          <a:latin typeface="Calibri" panose="020F0502020204030204" pitchFamily="34" charset="0"/>
                        </a:rPr>
                        <a:t>Spieces</a:t>
                      </a:r>
                      <a:endParaRPr lang="en-US" sz="1800" b="1"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800" b="1" i="0" u="none" strike="noStrike" dirty="0">
                          <a:solidFill>
                            <a:srgbClr val="000000"/>
                          </a:solidFill>
                          <a:effectLst/>
                          <a:latin typeface="Calibri" panose="020F0502020204030204" pitchFamily="34" charset="0"/>
                        </a:rPr>
                        <a:t>Round</a:t>
                      </a:r>
                      <a:r>
                        <a:rPr lang="en-US" sz="1800" b="1" i="0" u="none" strike="noStrike" baseline="0" dirty="0">
                          <a:solidFill>
                            <a:srgbClr val="000000"/>
                          </a:solidFill>
                          <a:effectLst/>
                          <a:latin typeface="Calibri" panose="020F0502020204030204" pitchFamily="34" charset="0"/>
                        </a:rPr>
                        <a:t> w</a:t>
                      </a:r>
                      <a:r>
                        <a:rPr lang="en-US" sz="1800" b="1" i="0" u="none" strike="noStrike" dirty="0">
                          <a:solidFill>
                            <a:srgbClr val="000000"/>
                          </a:solidFill>
                          <a:effectLst/>
                          <a:latin typeface="Calibri" panose="020F0502020204030204" pitchFamily="34" charset="0"/>
                        </a:rPr>
                        <a:t>eight in ton</a:t>
                      </a:r>
                    </a:p>
                  </a:txBody>
                  <a:tcPr marL="7620" marR="7620" marT="7620" marB="0" anchor="b"/>
                </a:tc>
                <a:tc>
                  <a:txBody>
                    <a:bodyPr/>
                    <a:lstStyle/>
                    <a:p>
                      <a:pPr algn="l" fontAlgn="b"/>
                      <a:r>
                        <a:rPr lang="en-US" sz="1800" b="1" i="0" u="none" strike="noStrike" dirty="0">
                          <a:solidFill>
                            <a:srgbClr val="000000"/>
                          </a:solidFill>
                          <a:effectLst/>
                          <a:latin typeface="Calibri" panose="020F0502020204030204" pitchFamily="34" charset="0"/>
                        </a:rPr>
                        <a:t>Fishing equipment</a:t>
                      </a:r>
                    </a:p>
                  </a:txBody>
                  <a:tcPr marL="7620" marR="7620" marT="7620" marB="0" anchor="b"/>
                </a:tc>
                <a:extLst>
                  <a:ext uri="{0D108BD9-81ED-4DB2-BD59-A6C34878D82A}">
                    <a16:rowId xmlns:a16="http://schemas.microsoft.com/office/drawing/2014/main" val="2574971709"/>
                  </a:ext>
                </a:extLst>
              </a:tr>
              <a:tr h="536805">
                <a:tc>
                  <a:txBody>
                    <a:bodyPr/>
                    <a:lstStyle/>
                    <a:p>
                      <a:pPr algn="r" fontAlgn="b"/>
                      <a:r>
                        <a:rPr lang="en-US" sz="1800" u="none" strike="noStrike" dirty="0" err="1">
                          <a:effectLst/>
                        </a:rPr>
                        <a:t>Lønningen</a:t>
                      </a:r>
                      <a:endParaRPr lang="en-US" sz="1800" u="none" strike="noStrike" dirty="0">
                        <a:effectLst/>
                      </a:endParaRPr>
                    </a:p>
                  </a:txBody>
                  <a:tcPr marL="7620" marR="7620" marT="7620" marB="0" anchor="b"/>
                </a:tc>
                <a:tc>
                  <a:txBody>
                    <a:bodyPr/>
                    <a:lstStyle/>
                    <a:p>
                      <a:pPr algn="l" fontAlgn="b"/>
                      <a:r>
                        <a:rPr lang="en-US" sz="1800" b="0" i="0" u="none" strike="noStrike" dirty="0">
                          <a:solidFill>
                            <a:srgbClr val="000000"/>
                          </a:solidFill>
                          <a:effectLst/>
                          <a:latin typeface="Calibri" panose="020F0502020204030204" pitchFamily="34" charset="0"/>
                        </a:rPr>
                        <a:t>NO</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07.04.2019</a:t>
                      </a:r>
                    </a:p>
                  </a:txBody>
                  <a:tcPr marL="7620" marR="7620" marT="7620" marB="0" anchor="b"/>
                </a:tc>
                <a:tc>
                  <a:txBody>
                    <a:bodyPr/>
                    <a:lstStyle/>
                    <a:p>
                      <a:pPr algn="r" fontAlgn="b"/>
                      <a:r>
                        <a:rPr lang="nb-NO" dirty="0"/>
                        <a:t>Blue </a:t>
                      </a:r>
                      <a:r>
                        <a:rPr lang="nb-NO" dirty="0" err="1"/>
                        <a:t>whiting</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2917,75</a:t>
                      </a:r>
                    </a:p>
                  </a:txBody>
                  <a:tcPr marL="7620" marR="7620" marT="7620" marB="0" anchor="b"/>
                </a:tc>
                <a:tc>
                  <a:txBody>
                    <a:bodyPr/>
                    <a:lstStyle/>
                    <a:p>
                      <a:pPr algn="l" fontAlgn="b"/>
                      <a:r>
                        <a:rPr lang="en-US" sz="1800" b="0" i="0" u="none" strike="noStrike" dirty="0">
                          <a:solidFill>
                            <a:srgbClr val="000000"/>
                          </a:solidFill>
                          <a:effectLst/>
                          <a:latin typeface="Calibri" panose="020F0502020204030204" pitchFamily="34" charset="0"/>
                        </a:rPr>
                        <a:t>Trawl</a:t>
                      </a:r>
                    </a:p>
                  </a:txBody>
                  <a:tcPr marL="7620" marR="7620" marT="7620" marB="0" anchor="b"/>
                </a:tc>
                <a:extLst>
                  <a:ext uri="{0D108BD9-81ED-4DB2-BD59-A6C34878D82A}">
                    <a16:rowId xmlns:a16="http://schemas.microsoft.com/office/drawing/2014/main" val="3874641269"/>
                  </a:ext>
                </a:extLst>
              </a:tr>
              <a:tr h="434014">
                <a:tc>
                  <a:txBody>
                    <a:bodyPr/>
                    <a:lstStyle/>
                    <a:p>
                      <a:pPr algn="r" fontAlgn="b"/>
                      <a:r>
                        <a:rPr lang="en-US" sz="1800" b="0" i="0" u="none" strike="noStrike" dirty="0" err="1">
                          <a:solidFill>
                            <a:srgbClr val="000000"/>
                          </a:solidFill>
                          <a:effectLst/>
                          <a:latin typeface="Calibri" panose="020F0502020204030204" pitchFamily="34" charset="0"/>
                        </a:rPr>
                        <a:t>Ligrunn</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800" b="0" i="0" u="none" strike="noStrike" dirty="0">
                          <a:solidFill>
                            <a:srgbClr val="000000"/>
                          </a:solidFill>
                          <a:effectLst/>
                          <a:latin typeface="Calibri" panose="020F0502020204030204" pitchFamily="34" charset="0"/>
                        </a:rPr>
                        <a:t>NO</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29.08.2019</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Herring</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23034,41</a:t>
                      </a:r>
                    </a:p>
                  </a:txBody>
                  <a:tcPr marL="7620" marR="7620" marT="7620" marB="0" anchor="b"/>
                </a:tc>
                <a:tc>
                  <a:txBody>
                    <a:bodyPr/>
                    <a:lstStyle/>
                    <a:p>
                      <a:pPr algn="l" fontAlgn="b"/>
                      <a:r>
                        <a:rPr lang="en-US" sz="1800" b="0" i="0" u="none" strike="noStrike" dirty="0">
                          <a:solidFill>
                            <a:srgbClr val="000000"/>
                          </a:solidFill>
                          <a:effectLst/>
                          <a:latin typeface="Calibri" panose="020F0502020204030204" pitchFamily="34" charset="0"/>
                        </a:rPr>
                        <a:t>Trawl</a:t>
                      </a:r>
                    </a:p>
                  </a:txBody>
                  <a:tcPr marL="7620" marR="7620" marT="7620" marB="0" anchor="b"/>
                </a:tc>
                <a:extLst>
                  <a:ext uri="{0D108BD9-81ED-4DB2-BD59-A6C34878D82A}">
                    <a16:rowId xmlns:a16="http://schemas.microsoft.com/office/drawing/2014/main" val="3595072744"/>
                  </a:ext>
                </a:extLst>
              </a:tr>
              <a:tr h="434014">
                <a:tc>
                  <a:txBody>
                    <a:bodyPr/>
                    <a:lstStyle/>
                    <a:p>
                      <a:pPr algn="r" fontAlgn="b"/>
                      <a:r>
                        <a:rPr lang="en-US" sz="1800" b="0" i="0" u="none" strike="noStrike" dirty="0" err="1">
                          <a:solidFill>
                            <a:srgbClr val="000000"/>
                          </a:solidFill>
                          <a:effectLst/>
                          <a:latin typeface="Calibri" panose="020F0502020204030204" pitchFamily="34" charset="0"/>
                        </a:rPr>
                        <a:t>Ligrunn</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800" b="0" i="0" u="none" strike="noStrike" dirty="0">
                          <a:solidFill>
                            <a:srgbClr val="000000"/>
                          </a:solidFill>
                          <a:effectLst/>
                          <a:latin typeface="Calibri" panose="020F0502020204030204" pitchFamily="34" charset="0"/>
                        </a:rPr>
                        <a:t>NO</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29.08.2019</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Pollock</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307,1</a:t>
                      </a:r>
                    </a:p>
                  </a:txBody>
                  <a:tcPr marL="7620" marR="7620" marT="7620" marB="0" anchor="b"/>
                </a:tc>
                <a:tc>
                  <a:txBody>
                    <a:bodyPr/>
                    <a:lstStyle/>
                    <a:p>
                      <a:pPr algn="l" fontAlgn="b"/>
                      <a:r>
                        <a:rPr lang="en-US" sz="1800" b="0" i="0" u="none" strike="noStrike" dirty="0">
                          <a:solidFill>
                            <a:srgbClr val="000000"/>
                          </a:solidFill>
                          <a:effectLst/>
                          <a:latin typeface="Calibri" panose="020F0502020204030204" pitchFamily="34" charset="0"/>
                        </a:rPr>
                        <a:t>Trawl</a:t>
                      </a:r>
                    </a:p>
                  </a:txBody>
                  <a:tcPr marL="7620" marR="7620" marT="7620" marB="0" anchor="b"/>
                </a:tc>
                <a:extLst>
                  <a:ext uri="{0D108BD9-81ED-4DB2-BD59-A6C34878D82A}">
                    <a16:rowId xmlns:a16="http://schemas.microsoft.com/office/drawing/2014/main" val="1632259898"/>
                  </a:ext>
                </a:extLst>
              </a:tr>
              <a:tr h="523769">
                <a:tc>
                  <a:txBody>
                    <a:bodyPr/>
                    <a:lstStyle/>
                    <a:p>
                      <a:pPr algn="r" fontAlgn="b"/>
                      <a:r>
                        <a:rPr lang="en-US" sz="1800" b="0" i="0" u="none" strike="noStrike" dirty="0" err="1">
                          <a:solidFill>
                            <a:srgbClr val="000000"/>
                          </a:solidFill>
                          <a:effectLst/>
                          <a:latin typeface="Calibri" panose="020F0502020204030204" pitchFamily="34" charset="0"/>
                        </a:rPr>
                        <a:t>Ligrunn</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endParaRPr lang="en-US" sz="1800" b="0" i="0" u="none" strike="noStrike" dirty="0">
                        <a:solidFill>
                          <a:srgbClr val="000000"/>
                        </a:solidFill>
                        <a:effectLst/>
                        <a:latin typeface="Calibri" panose="020F0502020204030204" pitchFamily="34" charset="0"/>
                      </a:endParaRPr>
                    </a:p>
                    <a:p>
                      <a:pPr marL="0" marR="0" lvl="0" indent="0" algn="l" defTabSz="914400" rtl="0" eaLnBrk="1" fontAlgn="b"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Calibri" panose="020F0502020204030204" pitchFamily="34" charset="0"/>
                        </a:rPr>
                        <a:t>NO</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25.09.2019</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Mackerel</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1621,68</a:t>
                      </a:r>
                    </a:p>
                  </a:txBody>
                  <a:tcPr marL="7620" marR="7620" marT="7620" marB="0" anchor="b"/>
                </a:tc>
                <a:tc>
                  <a:txBody>
                    <a:bodyPr/>
                    <a:lstStyle/>
                    <a:p>
                      <a:pPr algn="l" fontAlgn="b"/>
                      <a:r>
                        <a:rPr lang="en-US" sz="1800" b="0" i="0" u="none" strike="noStrike" dirty="0">
                          <a:solidFill>
                            <a:srgbClr val="000000"/>
                          </a:solidFill>
                          <a:effectLst/>
                          <a:latin typeface="Calibri" panose="020F0502020204030204" pitchFamily="34" charset="0"/>
                        </a:rPr>
                        <a:t>Seine net</a:t>
                      </a:r>
                    </a:p>
                  </a:txBody>
                  <a:tcPr marL="7620" marR="7620" marT="7620" marB="0" anchor="b"/>
                </a:tc>
                <a:extLst>
                  <a:ext uri="{0D108BD9-81ED-4DB2-BD59-A6C34878D82A}">
                    <a16:rowId xmlns:a16="http://schemas.microsoft.com/office/drawing/2014/main" val="2086547024"/>
                  </a:ext>
                </a:extLst>
              </a:tr>
              <a:tr h="501096">
                <a:tc>
                  <a:txBody>
                    <a:bodyPr/>
                    <a:lstStyle/>
                    <a:p>
                      <a:pPr algn="r" fontAlgn="b"/>
                      <a:r>
                        <a:rPr lang="en-US" sz="1800" b="0" i="0" u="none" strike="noStrike" dirty="0" err="1">
                          <a:solidFill>
                            <a:srgbClr val="000000"/>
                          </a:solidFill>
                          <a:effectLst/>
                          <a:latin typeface="Calibri" panose="020F0502020204030204" pitchFamily="34" charset="0"/>
                        </a:rPr>
                        <a:t>Vikingbank</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Calibri" panose="020F0502020204030204" pitchFamily="34" charset="0"/>
                        </a:rPr>
                        <a:t>NO</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05.11.2019</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Norwegian spring breeding herring</a:t>
                      </a:r>
                    </a:p>
                  </a:txBody>
                  <a:tcPr marL="7620" marR="7620" marT="7620" marB="0" anchor="b"/>
                </a:tc>
                <a:tc>
                  <a:txBody>
                    <a:bodyPr/>
                    <a:lstStyle/>
                    <a:p>
                      <a:pPr algn="r" fontAlgn="b"/>
                      <a:r>
                        <a:rPr lang="en-US" sz="1800" b="0" i="0" u="none" strike="noStrike" dirty="0">
                          <a:solidFill>
                            <a:srgbClr val="000000"/>
                          </a:solidFill>
                          <a:effectLst/>
                          <a:latin typeface="Calibri" panose="020F0502020204030204" pitchFamily="34" charset="0"/>
                        </a:rPr>
                        <a:t>2932,16</a:t>
                      </a:r>
                    </a:p>
                  </a:txBody>
                  <a:tcPr marL="7620" marR="7620" marT="7620" marB="0" anchor="b"/>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800" b="0" i="0" u="none" strike="noStrike" dirty="0">
                          <a:solidFill>
                            <a:srgbClr val="000000"/>
                          </a:solidFill>
                          <a:effectLst/>
                          <a:latin typeface="Calibri" panose="020F0502020204030204" pitchFamily="34" charset="0"/>
                        </a:rPr>
                        <a:t>Net equipment</a:t>
                      </a:r>
                    </a:p>
                    <a:p>
                      <a:pPr algn="l" fontAlgn="b"/>
                      <a:endParaRPr lang="en-US" sz="18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624256751"/>
                  </a:ext>
                </a:extLst>
              </a:tr>
            </a:tbl>
          </a:graphicData>
        </a:graphic>
      </p:graphicFrame>
      <p:sp>
        <p:nvSpPr>
          <p:cNvPr id="2" name="Title 1">
            <a:extLst>
              <a:ext uri="{FF2B5EF4-FFF2-40B4-BE49-F238E27FC236}">
                <a16:creationId xmlns:a16="http://schemas.microsoft.com/office/drawing/2014/main" id="{FC63A2D4-DFBF-4731-974D-ED554621CE64}"/>
              </a:ext>
            </a:extLst>
          </p:cNvPr>
          <p:cNvSpPr>
            <a:spLocks noGrp="1"/>
          </p:cNvSpPr>
          <p:nvPr>
            <p:ph type="title"/>
          </p:nvPr>
        </p:nvSpPr>
        <p:spPr>
          <a:xfrm>
            <a:off x="838200" y="115630"/>
            <a:ext cx="10515600" cy="774358"/>
          </a:xfrm>
        </p:spPr>
        <p:txBody>
          <a:bodyPr>
            <a:normAutofit/>
          </a:bodyPr>
          <a:lstStyle/>
          <a:p>
            <a:r>
              <a:rPr lang="en-US" dirty="0"/>
              <a:t>Dimensional Example</a:t>
            </a:r>
          </a:p>
        </p:txBody>
      </p:sp>
      <p:graphicFrame>
        <p:nvGraphicFramePr>
          <p:cNvPr id="10" name="Table 9">
            <a:extLst>
              <a:ext uri="{FF2B5EF4-FFF2-40B4-BE49-F238E27FC236}">
                <a16:creationId xmlns:a16="http://schemas.microsoft.com/office/drawing/2014/main" id="{6F5E481A-D731-4C70-8DB7-61B9A7C4FCCD}"/>
              </a:ext>
            </a:extLst>
          </p:cNvPr>
          <p:cNvGraphicFramePr>
            <a:graphicFrameLocks noGrp="1"/>
          </p:cNvGraphicFramePr>
          <p:nvPr>
            <p:extLst/>
          </p:nvPr>
        </p:nvGraphicFramePr>
        <p:xfrm>
          <a:off x="838200" y="1679714"/>
          <a:ext cx="7480852" cy="2615977"/>
        </p:xfrm>
        <a:graphic>
          <a:graphicData uri="http://schemas.openxmlformats.org/drawingml/2006/table">
            <a:tbl>
              <a:tblPr>
                <a:tableStyleId>{5C22544A-7EE6-4342-B048-85BDC9FD1C3A}</a:tableStyleId>
              </a:tblPr>
              <a:tblGrid>
                <a:gridCol w="1371600">
                  <a:extLst>
                    <a:ext uri="{9D8B030D-6E8A-4147-A177-3AD203B41FA5}">
                      <a16:colId xmlns:a16="http://schemas.microsoft.com/office/drawing/2014/main" val="1644239170"/>
                    </a:ext>
                  </a:extLst>
                </a:gridCol>
                <a:gridCol w="1898374">
                  <a:extLst>
                    <a:ext uri="{9D8B030D-6E8A-4147-A177-3AD203B41FA5}">
                      <a16:colId xmlns:a16="http://schemas.microsoft.com/office/drawing/2014/main" val="3127264257"/>
                    </a:ext>
                  </a:extLst>
                </a:gridCol>
                <a:gridCol w="1480931">
                  <a:extLst>
                    <a:ext uri="{9D8B030D-6E8A-4147-A177-3AD203B41FA5}">
                      <a16:colId xmlns:a16="http://schemas.microsoft.com/office/drawing/2014/main" val="1250575039"/>
                    </a:ext>
                  </a:extLst>
                </a:gridCol>
                <a:gridCol w="1848678">
                  <a:extLst>
                    <a:ext uri="{9D8B030D-6E8A-4147-A177-3AD203B41FA5}">
                      <a16:colId xmlns:a16="http://schemas.microsoft.com/office/drawing/2014/main" val="2346865256"/>
                    </a:ext>
                  </a:extLst>
                </a:gridCol>
                <a:gridCol w="881269">
                  <a:extLst>
                    <a:ext uri="{9D8B030D-6E8A-4147-A177-3AD203B41FA5}">
                      <a16:colId xmlns:a16="http://schemas.microsoft.com/office/drawing/2014/main" val="844560771"/>
                    </a:ext>
                  </a:extLst>
                </a:gridCol>
              </a:tblGrid>
              <a:tr h="435184">
                <a:tc>
                  <a:txBody>
                    <a:bodyPr/>
                    <a:lstStyle/>
                    <a:p>
                      <a:pPr algn="l" fontAlgn="b"/>
                      <a:endParaRPr lang="en-US" sz="1800" b="1" i="0" u="none" strike="noStrike" dirty="0">
                        <a:solidFill>
                          <a:srgbClr val="000000"/>
                        </a:solidFill>
                        <a:effectLst/>
                        <a:latin typeface="Calibri" panose="020F0502020204030204" pitchFamily="34" charset="0"/>
                      </a:endParaRPr>
                    </a:p>
                  </a:txBody>
                  <a:tcPr marL="7620" marR="7620" marT="7620" marB="0" anchor="b"/>
                </a:tc>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Fishing equipment, main group</a:t>
                      </a:r>
                      <a:endParaRPr lang="nb-NO" b="1" dirty="0"/>
                    </a:p>
                  </a:txBody>
                  <a:tcPr marL="7620" marR="7620" marT="7620" marB="0" anchor="b"/>
                </a:tc>
                <a:tc hMerge="1">
                  <a:txBody>
                    <a:bodyPr/>
                    <a:lstStyle/>
                    <a:p>
                      <a:pPr algn="l" fontAlgn="b"/>
                      <a:endParaRPr lang="en-US" sz="1800" b="1" i="0" u="none" strike="noStrike" dirty="0">
                        <a:solidFill>
                          <a:srgbClr val="000000"/>
                        </a:solidFill>
                        <a:effectLst/>
                        <a:latin typeface="Calibri" panose="020F0502020204030204" pitchFamily="34" charset="0"/>
                      </a:endParaRPr>
                    </a:p>
                  </a:txBody>
                  <a:tcPr marL="7620" marR="7620" marT="7620" marB="0" anchor="b"/>
                </a:tc>
                <a:tc hMerge="1">
                  <a:txBody>
                    <a:bodyPr/>
                    <a:lstStyle/>
                    <a:p>
                      <a:pPr algn="l" fontAlgn="b"/>
                      <a:endParaRPr lang="en-US" sz="1800" b="1" i="0" u="none" strike="noStrike" dirty="0">
                        <a:solidFill>
                          <a:srgbClr val="000000"/>
                        </a:solidFill>
                        <a:effectLst/>
                        <a:latin typeface="Calibri" panose="020F0502020204030204" pitchFamily="34" charset="0"/>
                      </a:endParaRPr>
                    </a:p>
                  </a:txBody>
                  <a:tcPr marL="7620" marR="7620" marT="7620" marB="0" anchor="b"/>
                </a:tc>
                <a:tc hMerge="1">
                  <a:txBody>
                    <a:bodyPr/>
                    <a:lstStyle/>
                    <a:p>
                      <a:pPr algn="l" fontAlgn="b"/>
                      <a:endParaRPr lang="en-US" sz="18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212307329"/>
                  </a:ext>
                </a:extLst>
              </a:tr>
              <a:tr h="365610">
                <a:tc>
                  <a:txBody>
                    <a:bodyPr/>
                    <a:lstStyle/>
                    <a:p>
                      <a:pPr algn="l" fontAlgn="b"/>
                      <a:r>
                        <a:rPr lang="en-US" sz="1800" b="1" i="0" u="none" strike="noStrike" dirty="0">
                          <a:solidFill>
                            <a:srgbClr val="000000"/>
                          </a:solidFill>
                          <a:effectLst/>
                          <a:latin typeface="Calibri" panose="020F0502020204030204" pitchFamily="34" charset="0"/>
                        </a:rPr>
                        <a:t>Species,</a:t>
                      </a:r>
                      <a:r>
                        <a:rPr lang="en-US" sz="1800" b="1" i="0" u="none" strike="noStrike" baseline="0" dirty="0">
                          <a:solidFill>
                            <a:srgbClr val="000000"/>
                          </a:solidFill>
                          <a:effectLst/>
                          <a:latin typeface="Calibri" panose="020F0502020204030204" pitchFamily="34" charset="0"/>
                        </a:rPr>
                        <a:t> main group</a:t>
                      </a:r>
                      <a:endParaRPr lang="en-US" sz="1800" b="1" i="0" u="none" strike="noStrike" dirty="0">
                        <a:solidFill>
                          <a:srgbClr val="000000"/>
                        </a:solidFill>
                        <a:effectLst/>
                        <a:latin typeface="Calibri" panose="020F0502020204030204" pitchFamily="34" charset="0"/>
                      </a:endParaRPr>
                    </a:p>
                  </a:txBody>
                  <a:tcPr marL="7620" marR="7620" marT="7620" marB="0" anchor="b"/>
                </a:tc>
                <a:tc>
                  <a:txBody>
                    <a:bodyPr/>
                    <a:lstStyle/>
                    <a:p>
                      <a:r>
                        <a:rPr lang="en-US" b="0" dirty="0"/>
                        <a:t>Purse</a:t>
                      </a:r>
                      <a:r>
                        <a:rPr lang="en-US" b="0" baseline="0" dirty="0"/>
                        <a:t> seine</a:t>
                      </a:r>
                      <a:endParaRPr lang="nb-NO" b="0" dirty="0"/>
                    </a:p>
                  </a:txBody>
                  <a:tcPr marL="7620" marR="7620" marT="7620" marB="0" anchor="b"/>
                </a:tc>
                <a:tc>
                  <a:txBody>
                    <a:bodyPr/>
                    <a:lstStyle/>
                    <a:p>
                      <a:pPr algn="l" fontAlgn="b"/>
                      <a:r>
                        <a:rPr lang="en-US" sz="1800" b="0" i="0" u="none" strike="noStrike" dirty="0">
                          <a:solidFill>
                            <a:srgbClr val="000000"/>
                          </a:solidFill>
                          <a:effectLst/>
                          <a:latin typeface="Calibri" panose="020F0502020204030204" pitchFamily="34" charset="0"/>
                        </a:rPr>
                        <a:t>Conventional</a:t>
                      </a:r>
                    </a:p>
                  </a:txBody>
                  <a:tcPr marL="7620" marR="7620" marT="7620" marB="0" anchor="b"/>
                </a:tc>
                <a:tc>
                  <a:txBody>
                    <a:bodyPr/>
                    <a:lstStyle/>
                    <a:p>
                      <a:pPr algn="l" fontAlgn="b"/>
                      <a:r>
                        <a:rPr lang="en-US" sz="1800" b="0" i="0" u="none" strike="noStrike" dirty="0">
                          <a:solidFill>
                            <a:srgbClr val="000000"/>
                          </a:solidFill>
                          <a:effectLst/>
                          <a:latin typeface="Calibri" panose="020F0502020204030204" pitchFamily="34" charset="0"/>
                        </a:rPr>
                        <a:t>Trawl</a:t>
                      </a:r>
                    </a:p>
                  </a:txBody>
                  <a:tcPr marL="7620" marR="7620" marT="7620" marB="0" anchor="b"/>
                </a:tc>
                <a:tc>
                  <a:txBody>
                    <a:bodyPr/>
                    <a:lstStyle/>
                    <a:p>
                      <a:pPr algn="l" fontAlgn="b"/>
                      <a:r>
                        <a:rPr lang="en-US" sz="1800" b="0" i="0" u="none" strike="noStrike" dirty="0">
                          <a:solidFill>
                            <a:srgbClr val="000000"/>
                          </a:solidFill>
                          <a:effectLst/>
                          <a:latin typeface="Calibri" panose="020F0502020204030204" pitchFamily="34" charset="0"/>
                        </a:rPr>
                        <a:t>Other</a:t>
                      </a:r>
                    </a:p>
                  </a:txBody>
                  <a:tcPr marL="7620" marR="7620" marT="7620" marB="0" anchor="b"/>
                </a:tc>
                <a:extLst>
                  <a:ext uri="{0D108BD9-81ED-4DB2-BD59-A6C34878D82A}">
                    <a16:rowId xmlns:a16="http://schemas.microsoft.com/office/drawing/2014/main" val="1152839470"/>
                  </a:ext>
                </a:extLst>
              </a:tr>
              <a:tr h="365610">
                <a:tc>
                  <a:txBody>
                    <a:bodyPr/>
                    <a:lstStyle/>
                    <a:p>
                      <a:pPr algn="l" fontAlgn="b"/>
                      <a:r>
                        <a:rPr lang="en-US" sz="1800" b="0" i="0" u="none" strike="noStrike" dirty="0">
                          <a:solidFill>
                            <a:srgbClr val="000000"/>
                          </a:solidFill>
                          <a:effectLst/>
                          <a:latin typeface="Calibri" panose="020F0502020204030204" pitchFamily="34" charset="0"/>
                        </a:rPr>
                        <a:t>Pelagic fish</a:t>
                      </a:r>
                    </a:p>
                  </a:txBody>
                  <a:tcPr marL="7620" marR="7620" marT="7620" marB="0" anchor="b"/>
                </a:tc>
                <a:tc>
                  <a:txBody>
                    <a:bodyPr/>
                    <a:lstStyle/>
                    <a:p>
                      <a:r>
                        <a:rPr lang="en-US" b="0" dirty="0"/>
                        <a:t>587465</a:t>
                      </a:r>
                      <a:endParaRPr lang="nb-NO" b="0" dirty="0"/>
                    </a:p>
                  </a:txBody>
                  <a:tcPr marL="7620" marR="7620" marT="7620" marB="0" anchor="b"/>
                </a:tc>
                <a:tc>
                  <a:txBody>
                    <a:bodyPr/>
                    <a:lstStyle/>
                    <a:p>
                      <a:pPr algn="l" fontAlgn="b"/>
                      <a:r>
                        <a:rPr lang="en-US" sz="1800" b="0" i="0" u="none" strike="noStrike" dirty="0">
                          <a:solidFill>
                            <a:srgbClr val="000000"/>
                          </a:solidFill>
                          <a:effectLst/>
                          <a:latin typeface="Calibri" panose="020F0502020204030204" pitchFamily="34" charset="0"/>
                        </a:rPr>
                        <a:t>1371</a:t>
                      </a:r>
                    </a:p>
                  </a:txBody>
                  <a:tcPr marL="7620" marR="7620" marT="7620" marB="0" anchor="b"/>
                </a:tc>
                <a:tc>
                  <a:txBody>
                    <a:bodyPr/>
                    <a:lstStyle/>
                    <a:p>
                      <a:pPr algn="l" fontAlgn="b"/>
                      <a:r>
                        <a:rPr lang="en-US" sz="1800" b="0" i="0" u="none" strike="noStrike" dirty="0">
                          <a:solidFill>
                            <a:srgbClr val="000000"/>
                          </a:solidFill>
                          <a:effectLst/>
                          <a:latin typeface="Calibri" panose="020F0502020204030204" pitchFamily="34" charset="0"/>
                        </a:rPr>
                        <a:t>712873</a:t>
                      </a:r>
                    </a:p>
                  </a:txBody>
                  <a:tcPr marL="7620" marR="7620" marT="7620" marB="0" anchor="b"/>
                </a:tc>
                <a:tc>
                  <a:txBody>
                    <a:bodyPr/>
                    <a:lstStyle/>
                    <a:p>
                      <a:pPr algn="l" fontAlgn="b"/>
                      <a:r>
                        <a:rPr lang="en-US" sz="1800" b="0" i="0" u="none" strike="noStrike" dirty="0">
                          <a:solidFill>
                            <a:srgbClr val="000000"/>
                          </a:solidFill>
                          <a:effectLst/>
                          <a:latin typeface="Calibri" panose="020F0502020204030204" pitchFamily="34" charset="0"/>
                        </a:rPr>
                        <a:t>359</a:t>
                      </a:r>
                    </a:p>
                  </a:txBody>
                  <a:tcPr marL="7620" marR="7620" marT="7620" marB="0" anchor="b"/>
                </a:tc>
                <a:extLst>
                  <a:ext uri="{0D108BD9-81ED-4DB2-BD59-A6C34878D82A}">
                    <a16:rowId xmlns:a16="http://schemas.microsoft.com/office/drawing/2014/main" val="2574971709"/>
                  </a:ext>
                </a:extLst>
              </a:tr>
              <a:tr h="696109">
                <a:tc>
                  <a:txBody>
                    <a:bodyPr/>
                    <a:lstStyle/>
                    <a:p>
                      <a:pPr algn="r" fontAlgn="b"/>
                      <a:r>
                        <a:rPr lang="en-US" sz="1800" b="0" u="none" strike="noStrike" dirty="0">
                          <a:effectLst/>
                        </a:rPr>
                        <a:t>Cod and cod</a:t>
                      </a:r>
                      <a:r>
                        <a:rPr lang="en-US" sz="1800" b="0" u="none" strike="noStrike" baseline="0" dirty="0">
                          <a:effectLst/>
                        </a:rPr>
                        <a:t> </a:t>
                      </a:r>
                      <a:r>
                        <a:rPr lang="en-US" sz="1800" b="0" u="none" strike="noStrike" dirty="0">
                          <a:effectLst/>
                        </a:rPr>
                        <a:t>species</a:t>
                      </a:r>
                    </a:p>
                  </a:txBody>
                  <a:tcPr marL="7620" marR="7620" marT="7620" marB="0" anchor="b"/>
                </a:tc>
                <a:tc>
                  <a:txBody>
                    <a:bodyPr/>
                    <a:lstStyle/>
                    <a:p>
                      <a:r>
                        <a:rPr lang="en-US" dirty="0"/>
                        <a:t>33554</a:t>
                      </a:r>
                      <a:endParaRPr lang="nb-NO" dirty="0"/>
                    </a:p>
                  </a:txBody>
                  <a:tcPr marL="7620" marR="7620" marT="7620" marB="0" anchor="b"/>
                </a:tc>
                <a:tc>
                  <a:txBody>
                    <a:bodyPr/>
                    <a:lstStyle/>
                    <a:p>
                      <a:r>
                        <a:rPr lang="en-US" dirty="0"/>
                        <a:t>397254</a:t>
                      </a:r>
                      <a:endParaRPr lang="nb-NO" dirty="0"/>
                    </a:p>
                  </a:txBody>
                  <a:tcPr marL="7620" marR="7620" marT="7620" marB="0" anchor="b"/>
                </a:tc>
                <a:tc>
                  <a:txBody>
                    <a:bodyPr/>
                    <a:lstStyle/>
                    <a:p>
                      <a:r>
                        <a:rPr lang="en-US" dirty="0"/>
                        <a:t>237496</a:t>
                      </a:r>
                      <a:endParaRPr lang="nb-NO" dirty="0"/>
                    </a:p>
                  </a:txBody>
                  <a:tcPr marL="7620" marR="7620" marT="7620" marB="0" anchor="b"/>
                </a:tc>
                <a:tc>
                  <a:txBody>
                    <a:bodyPr/>
                    <a:lstStyle/>
                    <a:p>
                      <a:r>
                        <a:rPr lang="en-US" dirty="0"/>
                        <a:t>11</a:t>
                      </a:r>
                      <a:endParaRPr lang="nb-NO" dirty="0"/>
                    </a:p>
                  </a:txBody>
                  <a:tcPr marL="7620" marR="7620" marT="7620" marB="0" anchor="b"/>
                </a:tc>
                <a:extLst>
                  <a:ext uri="{0D108BD9-81ED-4DB2-BD59-A6C34878D82A}">
                    <a16:rowId xmlns:a16="http://schemas.microsoft.com/office/drawing/2014/main" val="3874641269"/>
                  </a:ext>
                </a:extLst>
              </a:tr>
              <a:tr h="562814">
                <a:tc>
                  <a:txBody>
                    <a:bodyPr/>
                    <a:lstStyle/>
                    <a:p>
                      <a:pPr algn="r" fontAlgn="b"/>
                      <a:r>
                        <a:rPr lang="en-US" sz="1800" b="0" i="0" u="none" strike="noStrike" dirty="0">
                          <a:solidFill>
                            <a:srgbClr val="000000"/>
                          </a:solidFill>
                          <a:effectLst/>
                          <a:latin typeface="Calibri" panose="020F0502020204030204" pitchFamily="34" charset="0"/>
                        </a:rPr>
                        <a:t>etc.</a:t>
                      </a:r>
                    </a:p>
                  </a:txBody>
                  <a:tcPr marL="7620" marR="7620" marT="7620" marB="0" anchor="b"/>
                </a:tc>
                <a:tc>
                  <a:txBody>
                    <a:bodyPr/>
                    <a:lstStyle/>
                    <a:p>
                      <a:pPr algn="l" fontAlgn="b"/>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endParaRPr lang="en-US" sz="18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595072744"/>
                  </a:ext>
                </a:extLst>
              </a:tr>
            </a:tbl>
          </a:graphicData>
        </a:graphic>
      </p:graphicFrame>
      <p:sp>
        <p:nvSpPr>
          <p:cNvPr id="3" name="TextBox 2"/>
          <p:cNvSpPr txBox="1"/>
          <p:nvPr/>
        </p:nvSpPr>
        <p:spPr>
          <a:xfrm>
            <a:off x="838200" y="974270"/>
            <a:ext cx="11417806" cy="492443"/>
          </a:xfrm>
          <a:prstGeom prst="rect">
            <a:avLst/>
          </a:prstGeom>
          <a:noFill/>
        </p:spPr>
        <p:txBody>
          <a:bodyPr wrap="none" rtlCol="0">
            <a:spAutoFit/>
          </a:bodyPr>
          <a:lstStyle/>
          <a:p>
            <a:r>
              <a:rPr lang="en-US" sz="2600" dirty="0"/>
              <a:t>Aggregate fisheries statistics, Year 2019 – Norwegian boats – Round weight in ton</a:t>
            </a:r>
            <a:endParaRPr lang="nb-NO" sz="2600" dirty="0"/>
          </a:p>
        </p:txBody>
      </p:sp>
      <p:sp>
        <p:nvSpPr>
          <p:cNvPr id="12" name="Rectangle: Rounded Corners 12">
            <a:extLst>
              <a:ext uri="{FF2B5EF4-FFF2-40B4-BE49-F238E27FC236}">
                <a16:creationId xmlns:a16="http://schemas.microsoft.com/office/drawing/2014/main" id="{84B8DEAC-5E8C-432E-B544-B23FBD1122D0}"/>
              </a:ext>
            </a:extLst>
          </p:cNvPr>
          <p:cNvSpPr/>
          <p:nvPr/>
        </p:nvSpPr>
        <p:spPr>
          <a:xfrm>
            <a:off x="9075567" y="5172906"/>
            <a:ext cx="1077292" cy="302477"/>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84B8DEAC-5E8C-432E-B544-B23FBD1122D0}"/>
              </a:ext>
            </a:extLst>
          </p:cNvPr>
          <p:cNvSpPr/>
          <p:nvPr/>
        </p:nvSpPr>
        <p:spPr>
          <a:xfrm>
            <a:off x="5557354" y="3381606"/>
            <a:ext cx="1077292" cy="302477"/>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p:cNvCxnSpPr/>
          <p:nvPr/>
        </p:nvCxnSpPr>
        <p:spPr>
          <a:xfrm flipH="1" flipV="1">
            <a:off x="6634646" y="3532844"/>
            <a:ext cx="2986433" cy="1640063"/>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Rounded Corners 12">
            <a:extLst>
              <a:ext uri="{FF2B5EF4-FFF2-40B4-BE49-F238E27FC236}">
                <a16:creationId xmlns:a16="http://schemas.microsoft.com/office/drawing/2014/main" id="{84B8DEAC-5E8C-432E-B544-B23FBD1122D0}"/>
              </a:ext>
            </a:extLst>
          </p:cNvPr>
          <p:cNvSpPr/>
          <p:nvPr/>
        </p:nvSpPr>
        <p:spPr>
          <a:xfrm>
            <a:off x="9082433" y="5653980"/>
            <a:ext cx="1077292" cy="302477"/>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2">
            <a:extLst>
              <a:ext uri="{FF2B5EF4-FFF2-40B4-BE49-F238E27FC236}">
                <a16:creationId xmlns:a16="http://schemas.microsoft.com/office/drawing/2014/main" id="{84B8DEAC-5E8C-432E-B544-B23FBD1122D0}"/>
              </a:ext>
            </a:extLst>
          </p:cNvPr>
          <p:cNvSpPr/>
          <p:nvPr/>
        </p:nvSpPr>
        <p:spPr>
          <a:xfrm>
            <a:off x="9082433" y="6075877"/>
            <a:ext cx="1077292" cy="302477"/>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p:cNvCxnSpPr>
            <a:stCxn id="15" idx="1"/>
          </p:cNvCxnSpPr>
          <p:nvPr/>
        </p:nvCxnSpPr>
        <p:spPr>
          <a:xfrm flipH="1" flipV="1">
            <a:off x="6504817" y="3083683"/>
            <a:ext cx="2577616" cy="2721536"/>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Rounded Corners 12">
            <a:extLst>
              <a:ext uri="{FF2B5EF4-FFF2-40B4-BE49-F238E27FC236}">
                <a16:creationId xmlns:a16="http://schemas.microsoft.com/office/drawing/2014/main" id="{84B8DEAC-5E8C-432E-B544-B23FBD1122D0}"/>
              </a:ext>
            </a:extLst>
          </p:cNvPr>
          <p:cNvSpPr/>
          <p:nvPr/>
        </p:nvSpPr>
        <p:spPr>
          <a:xfrm>
            <a:off x="9082433" y="6607655"/>
            <a:ext cx="1077292" cy="302477"/>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p:cNvCxnSpPr>
            <a:stCxn id="19" idx="1"/>
          </p:cNvCxnSpPr>
          <p:nvPr/>
        </p:nvCxnSpPr>
        <p:spPr>
          <a:xfrm flipH="1" flipV="1">
            <a:off x="2928220" y="3029242"/>
            <a:ext cx="6154213" cy="3729652"/>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Rounded Corners 12">
            <a:extLst>
              <a:ext uri="{FF2B5EF4-FFF2-40B4-BE49-F238E27FC236}">
                <a16:creationId xmlns:a16="http://schemas.microsoft.com/office/drawing/2014/main" id="{84B8DEAC-5E8C-432E-B544-B23FBD1122D0}"/>
              </a:ext>
            </a:extLst>
          </p:cNvPr>
          <p:cNvSpPr/>
          <p:nvPr/>
        </p:nvSpPr>
        <p:spPr>
          <a:xfrm>
            <a:off x="5583444" y="2749293"/>
            <a:ext cx="1077292" cy="302477"/>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12">
            <a:extLst>
              <a:ext uri="{FF2B5EF4-FFF2-40B4-BE49-F238E27FC236}">
                <a16:creationId xmlns:a16="http://schemas.microsoft.com/office/drawing/2014/main" id="{84B8DEAC-5E8C-432E-B544-B23FBD1122D0}"/>
              </a:ext>
            </a:extLst>
          </p:cNvPr>
          <p:cNvSpPr/>
          <p:nvPr/>
        </p:nvSpPr>
        <p:spPr>
          <a:xfrm>
            <a:off x="2168993" y="2754924"/>
            <a:ext cx="1077292" cy="302477"/>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Arrow Connector 28"/>
          <p:cNvCxnSpPr/>
          <p:nvPr/>
        </p:nvCxnSpPr>
        <p:spPr>
          <a:xfrm flipH="1" flipV="1">
            <a:off x="6400801" y="3684084"/>
            <a:ext cx="2690864" cy="2570296"/>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88339" y="4385343"/>
            <a:ext cx="3222164" cy="369332"/>
          </a:xfrm>
          <a:prstGeom prst="rect">
            <a:avLst/>
          </a:prstGeom>
          <a:noFill/>
        </p:spPr>
        <p:txBody>
          <a:bodyPr wrap="none" rtlCol="0">
            <a:spAutoFit/>
          </a:bodyPr>
          <a:lstStyle/>
          <a:p>
            <a:r>
              <a:rPr lang="en-US" dirty="0"/>
              <a:t>Long table from the former slide</a:t>
            </a:r>
            <a:endParaRPr lang="nb-NO" dirty="0"/>
          </a:p>
        </p:txBody>
      </p:sp>
    </p:spTree>
    <p:extLst>
      <p:ext uri="{BB962C8B-B14F-4D97-AF65-F5344CB8AC3E}">
        <p14:creationId xmlns:p14="http://schemas.microsoft.com/office/powerpoint/2010/main" val="211267825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644E00E-CBB0-4DF8-9622-080CA7A8B84E}"/>
              </a:ext>
            </a:extLst>
          </p:cNvPr>
          <p:cNvSpPr/>
          <p:nvPr/>
        </p:nvSpPr>
        <p:spPr>
          <a:xfrm>
            <a:off x="479531" y="1135883"/>
            <a:ext cx="11420669" cy="3554819"/>
          </a:xfrm>
          <a:prstGeom prst="rect">
            <a:avLst/>
          </a:prstGeom>
        </p:spPr>
        <p:txBody>
          <a:bodyPr wrap="square">
            <a:spAutoFit/>
          </a:bodyPr>
          <a:lstStyle/>
          <a:p>
            <a:endParaRPr lang="en-US" sz="2500" dirty="0"/>
          </a:p>
          <a:p>
            <a:pPr marL="285750" indent="-285750">
              <a:buFont typeface="Arial" panose="020B0604020202020204" pitchFamily="34" charset="0"/>
              <a:buChar char="•"/>
            </a:pPr>
            <a:r>
              <a:rPr lang="en-US" sz="2500" dirty="0">
                <a:solidFill>
                  <a:schemeClr val="dk1"/>
                </a:solidFill>
                <a:ea typeface="Calibri"/>
                <a:cs typeface="Calibri"/>
                <a:sym typeface="Calibri"/>
              </a:rPr>
              <a:t>Streaming data may involve a flexible set of measures arriving at unpredictable times.</a:t>
            </a:r>
          </a:p>
          <a:p>
            <a:endParaRPr lang="en-US" sz="2500" dirty="0">
              <a:solidFill>
                <a:schemeClr val="dk1"/>
              </a:solidFill>
              <a:ea typeface="Calibri"/>
              <a:cs typeface="Calibri"/>
              <a:sym typeface="Calibri"/>
            </a:endParaRPr>
          </a:p>
          <a:p>
            <a:pPr marL="285750" indent="-285750">
              <a:buFont typeface="Arial" panose="020B0604020202020204" pitchFamily="34" charset="0"/>
              <a:buChar char="•"/>
            </a:pPr>
            <a:r>
              <a:rPr lang="en-US" sz="2500" dirty="0">
                <a:solidFill>
                  <a:schemeClr val="dk1"/>
                </a:solidFill>
                <a:ea typeface="Calibri"/>
                <a:cs typeface="Calibri"/>
                <a:sym typeface="Calibri"/>
              </a:rPr>
              <a:t>An example sensor observation from the W3C Semantic Sensor Network Ontology (SSN) (</a:t>
            </a:r>
            <a:r>
              <a:rPr lang="en-US" sz="2500" u="sng" dirty="0">
                <a:solidFill>
                  <a:schemeClr val="hlink"/>
                </a:solidFill>
                <a:ea typeface="Calibri"/>
                <a:cs typeface="Calibri"/>
                <a:sym typeface="Calibri"/>
                <a:hlinkClick r:id="rId2"/>
              </a:rPr>
              <a:t>https://www.w3.org/TR/vocab-ssn/#iphone_barometer-sosa</a:t>
            </a:r>
            <a:r>
              <a:rPr lang="en-US" sz="2500" dirty="0">
                <a:solidFill>
                  <a:schemeClr val="dk1"/>
                </a:solidFill>
                <a:ea typeface="Calibri"/>
                <a:cs typeface="Calibri"/>
                <a:sym typeface="Calibri"/>
              </a:rPr>
              <a:t>) is of a barometric pressure taken by an iPhone.</a:t>
            </a:r>
          </a:p>
          <a:p>
            <a:pPr marL="285750" indent="-285750">
              <a:buFont typeface="Arial" panose="020B0604020202020204" pitchFamily="34" charset="0"/>
              <a:buChar char="•"/>
            </a:pPr>
            <a:endParaRPr lang="en-US" sz="2500" dirty="0">
              <a:solidFill>
                <a:schemeClr val="dk1"/>
              </a:solidFill>
              <a:ea typeface="Calibri"/>
              <a:cs typeface="Calibri"/>
              <a:sym typeface="Calibri"/>
            </a:endParaRPr>
          </a:p>
          <a:p>
            <a:pPr marL="285750" indent="-285750">
              <a:buFont typeface="Arial" panose="020B0604020202020204" pitchFamily="34" charset="0"/>
              <a:buChar char="•"/>
            </a:pPr>
            <a:r>
              <a:rPr lang="en-US" sz="2500" dirty="0">
                <a:solidFill>
                  <a:schemeClr val="dk1"/>
                </a:solidFill>
                <a:ea typeface="Calibri"/>
                <a:cs typeface="Calibri"/>
                <a:sym typeface="Calibri"/>
              </a:rPr>
              <a:t>Barometric pressure is </a:t>
            </a:r>
            <a:r>
              <a:rPr lang="en-US" sz="2500" dirty="0"/>
              <a:t>pressure caused by the weight of the air above us</a:t>
            </a:r>
          </a:p>
        </p:txBody>
      </p:sp>
      <p:sp>
        <p:nvSpPr>
          <p:cNvPr id="4" name="Title 3"/>
          <p:cNvSpPr>
            <a:spLocks noGrp="1"/>
          </p:cNvSpPr>
          <p:nvPr>
            <p:ph type="title"/>
          </p:nvPr>
        </p:nvSpPr>
        <p:spPr>
          <a:xfrm>
            <a:off x="838200" y="365125"/>
            <a:ext cx="10979426" cy="1325563"/>
          </a:xfrm>
        </p:spPr>
        <p:txBody>
          <a:bodyPr/>
          <a:lstStyle/>
          <a:p>
            <a:r>
              <a:rPr lang="en-US" dirty="0"/>
              <a:t>Example - Streaming Data, Barometric Pressure</a:t>
            </a:r>
            <a:endParaRPr lang="nb-NO" dirty="0"/>
          </a:p>
        </p:txBody>
      </p:sp>
      <p:pic>
        <p:nvPicPr>
          <p:cNvPr id="6" name="Picture 5"/>
          <p:cNvPicPr>
            <a:picLocks noChangeAspect="1"/>
          </p:cNvPicPr>
          <p:nvPr/>
        </p:nvPicPr>
        <p:blipFill rotWithShape="1">
          <a:blip r:embed="rId3"/>
          <a:srcRect l="2200" t="430" r="1907" b="3480"/>
          <a:stretch/>
        </p:blipFill>
        <p:spPr>
          <a:xfrm>
            <a:off x="3267181" y="4781603"/>
            <a:ext cx="3886091" cy="1920240"/>
          </a:xfrm>
          <a:prstGeom prst="rect">
            <a:avLst/>
          </a:prstGeom>
        </p:spPr>
      </p:pic>
    </p:spTree>
    <p:extLst>
      <p:ext uri="{BB962C8B-B14F-4D97-AF65-F5344CB8AC3E}">
        <p14:creationId xmlns:p14="http://schemas.microsoft.com/office/powerpoint/2010/main" val="13522651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8"/>
          <p:cNvSpPr txBox="1">
            <a:spLocks noGrp="1"/>
          </p:cNvSpPr>
          <p:nvPr>
            <p:ph type="title"/>
          </p:nvPr>
        </p:nvSpPr>
        <p:spPr>
          <a:xfrm>
            <a:off x="840103" y="365126"/>
            <a:ext cx="10511798" cy="982671"/>
          </a:xfrm>
          <a:prstGeom prst="rect">
            <a:avLst/>
          </a:prstGeom>
          <a:noFill/>
          <a:ln>
            <a:noFill/>
          </a:ln>
        </p:spPr>
        <p:txBody>
          <a:bodyPr spcFirstLastPara="1" vert="horz" wrap="square" lIns="103862" tIns="51917" rIns="103862" bIns="51917" rtlCol="0" anchor="ctr" anchorCtr="0">
            <a:normAutofit/>
          </a:bodyPr>
          <a:lstStyle/>
          <a:p>
            <a:pPr>
              <a:buSzPts val="4400"/>
            </a:pPr>
            <a:r>
              <a:rPr lang="en-US" dirty="0"/>
              <a:t>Key-Value </a:t>
            </a:r>
            <a:r>
              <a:rPr lang="en-US" dirty="0" smtClean="0"/>
              <a:t>example</a:t>
            </a:r>
            <a:endParaRPr dirty="0"/>
          </a:p>
        </p:txBody>
      </p:sp>
      <p:graphicFrame>
        <p:nvGraphicFramePr>
          <p:cNvPr id="328" name="Google Shape;328;p8"/>
          <p:cNvGraphicFramePr/>
          <p:nvPr/>
        </p:nvGraphicFramePr>
        <p:xfrm>
          <a:off x="104344" y="1940682"/>
          <a:ext cx="11712189" cy="1091767"/>
        </p:xfrm>
        <a:graphic>
          <a:graphicData uri="http://schemas.openxmlformats.org/drawingml/2006/table">
            <a:tbl>
              <a:tblPr>
                <a:noFill/>
              </a:tblPr>
              <a:tblGrid>
                <a:gridCol w="4291723">
                  <a:extLst>
                    <a:ext uri="{9D8B030D-6E8A-4147-A177-3AD203B41FA5}">
                      <a16:colId xmlns:a16="http://schemas.microsoft.com/office/drawing/2014/main" val="20000"/>
                    </a:ext>
                  </a:extLst>
                </a:gridCol>
                <a:gridCol w="2938412">
                  <a:extLst>
                    <a:ext uri="{9D8B030D-6E8A-4147-A177-3AD203B41FA5}">
                      <a16:colId xmlns:a16="http://schemas.microsoft.com/office/drawing/2014/main" val="20001"/>
                    </a:ext>
                  </a:extLst>
                </a:gridCol>
                <a:gridCol w="2602634">
                  <a:extLst>
                    <a:ext uri="{9D8B030D-6E8A-4147-A177-3AD203B41FA5}">
                      <a16:colId xmlns:a16="http://schemas.microsoft.com/office/drawing/2014/main" val="20002"/>
                    </a:ext>
                  </a:extLst>
                </a:gridCol>
                <a:gridCol w="1879420">
                  <a:extLst>
                    <a:ext uri="{9D8B030D-6E8A-4147-A177-3AD203B41FA5}">
                      <a16:colId xmlns:a16="http://schemas.microsoft.com/office/drawing/2014/main" val="20003"/>
                    </a:ext>
                  </a:extLst>
                </a:gridCol>
              </a:tblGrid>
              <a:tr h="569253">
                <a:tc>
                  <a:txBody>
                    <a:bodyPr/>
                    <a:lstStyle/>
                    <a:p>
                      <a:pPr marL="0" lvl="0" indent="0" algn="l" rtl="0">
                        <a:spcBef>
                          <a:spcPts val="0"/>
                        </a:spcBef>
                        <a:spcAft>
                          <a:spcPts val="0"/>
                        </a:spcAft>
                        <a:buNone/>
                      </a:pPr>
                      <a:r>
                        <a:rPr lang="en-US" sz="2000" b="1" dirty="0" err="1">
                          <a:solidFill>
                            <a:schemeClr val="tx1"/>
                          </a:solidFill>
                          <a:latin typeface="Calibri"/>
                          <a:ea typeface="Calibri"/>
                          <a:cs typeface="Calibri"/>
                          <a:sym typeface="Calibri"/>
                        </a:rPr>
                        <a:t>SensorID</a:t>
                      </a:r>
                      <a:endParaRPr sz="2000" b="1" dirty="0">
                        <a:solidFill>
                          <a:schemeClr val="tx1"/>
                        </a:solidFill>
                        <a:latin typeface="Calibri"/>
                        <a:ea typeface="Calibri"/>
                        <a:cs typeface="Calibri"/>
                        <a:sym typeface="Calibri"/>
                      </a:endParaRPr>
                    </a:p>
                  </a:txBody>
                  <a:tcPr marL="91392" marR="91392" marT="91425" marB="91425">
                    <a:lnL w="12700" cmpd="sng">
                      <a:noFill/>
                      <a:prstDash val="solid"/>
                    </a:lnL>
                    <a:lnR w="12700" cap="flat" cmpd="sng" algn="ctr">
                      <a:solidFill>
                        <a:schemeClr val="bg1"/>
                      </a:solidFill>
                      <a:prstDash val="solid"/>
                      <a:round/>
                      <a:headEnd type="none" w="med" len="med"/>
                      <a:tailEnd type="none" w="med" len="med"/>
                    </a:lnR>
                    <a:lnT w="12700" cmpd="sng">
                      <a:noFill/>
                      <a:prstDash val="soli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pPr marL="0" lvl="0" indent="0" algn="l" rtl="0">
                        <a:spcBef>
                          <a:spcPts val="0"/>
                        </a:spcBef>
                        <a:spcAft>
                          <a:spcPts val="0"/>
                        </a:spcAft>
                        <a:buNone/>
                      </a:pPr>
                      <a:r>
                        <a:rPr lang="en-US" sz="2000" b="1" dirty="0">
                          <a:solidFill>
                            <a:schemeClr val="tx1"/>
                          </a:solidFill>
                          <a:latin typeface="Calibri"/>
                          <a:ea typeface="Calibri"/>
                          <a:cs typeface="Calibri"/>
                          <a:sym typeface="Calibri"/>
                        </a:rPr>
                        <a:t>Property</a:t>
                      </a:r>
                      <a:endParaRPr sz="2000" b="1" dirty="0">
                        <a:solidFill>
                          <a:schemeClr val="tx1"/>
                        </a:solidFill>
                        <a:latin typeface="Calibri"/>
                        <a:ea typeface="Calibri"/>
                        <a:cs typeface="Calibri"/>
                        <a:sym typeface="Calibri"/>
                      </a:endParaRPr>
                    </a:p>
                  </a:txBody>
                  <a:tcPr marL="91392" marR="91392" marT="91425" marB="91425">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prstDash val="soli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pPr marL="0" lvl="0" indent="0" algn="l" rtl="0">
                        <a:spcBef>
                          <a:spcPts val="0"/>
                        </a:spcBef>
                        <a:spcAft>
                          <a:spcPts val="0"/>
                        </a:spcAft>
                        <a:buNone/>
                      </a:pPr>
                      <a:r>
                        <a:rPr lang="en-US" sz="2000" b="1" dirty="0">
                          <a:solidFill>
                            <a:schemeClr val="tx1"/>
                          </a:solidFill>
                          <a:latin typeface="Calibri"/>
                          <a:ea typeface="Calibri"/>
                          <a:cs typeface="Calibri"/>
                          <a:sym typeface="Calibri"/>
                        </a:rPr>
                        <a:t>Time</a:t>
                      </a:r>
                      <a:endParaRPr sz="2000" b="1" dirty="0">
                        <a:solidFill>
                          <a:schemeClr val="tx1"/>
                        </a:solidFill>
                        <a:latin typeface="Calibri"/>
                        <a:ea typeface="Calibri"/>
                        <a:cs typeface="Calibri"/>
                        <a:sym typeface="Calibri"/>
                      </a:endParaRPr>
                    </a:p>
                  </a:txBody>
                  <a:tcPr marL="91392" marR="91392" marT="91425" marB="91425">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prstDash val="soli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pPr marL="0" lvl="0" indent="0" algn="l" rtl="0">
                        <a:spcBef>
                          <a:spcPts val="0"/>
                        </a:spcBef>
                        <a:spcAft>
                          <a:spcPts val="0"/>
                        </a:spcAft>
                        <a:buNone/>
                      </a:pPr>
                      <a:r>
                        <a:rPr lang="en-US" sz="2000" b="1" dirty="0" err="1">
                          <a:solidFill>
                            <a:schemeClr val="tx1"/>
                          </a:solidFill>
                          <a:latin typeface="Calibri"/>
                          <a:ea typeface="Calibri"/>
                          <a:cs typeface="Calibri"/>
                          <a:sym typeface="Calibri"/>
                        </a:rPr>
                        <a:t>ResultingValue</a:t>
                      </a:r>
                      <a:endParaRPr sz="2000" b="1" dirty="0">
                        <a:solidFill>
                          <a:schemeClr val="tx1"/>
                        </a:solidFill>
                        <a:latin typeface="Calibri"/>
                        <a:ea typeface="Calibri"/>
                        <a:cs typeface="Calibri"/>
                        <a:sym typeface="Calibri"/>
                      </a:endParaRPr>
                    </a:p>
                  </a:txBody>
                  <a:tcPr marL="91392" marR="91392" marT="91425" marB="91425">
                    <a:lnL w="12700" cap="flat" cmpd="sng" algn="ctr">
                      <a:solidFill>
                        <a:schemeClr val="bg1"/>
                      </a:solidFill>
                      <a:prstDash val="solid"/>
                      <a:round/>
                      <a:headEnd type="none" w="med" len="med"/>
                      <a:tailEnd type="none" w="med" len="med"/>
                    </a:lnL>
                    <a:lnR w="12700" cmpd="sng">
                      <a:noFill/>
                      <a:prstDash val="solid"/>
                    </a:lnR>
                    <a:lnT w="12700" cmpd="sng">
                      <a:noFill/>
                      <a:prstDash val="soli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extLst>
                  <a:ext uri="{0D108BD9-81ED-4DB2-BD59-A6C34878D82A}">
                    <a16:rowId xmlns:a16="http://schemas.microsoft.com/office/drawing/2014/main" val="10000"/>
                  </a:ext>
                </a:extLst>
              </a:tr>
              <a:tr h="522514">
                <a:tc>
                  <a:txBody>
                    <a:bodyPr/>
                    <a:lstStyle/>
                    <a:p>
                      <a:pPr marL="0" lvl="0" indent="0" algn="l" rtl="0">
                        <a:spcBef>
                          <a:spcPts val="0"/>
                        </a:spcBef>
                        <a:spcAft>
                          <a:spcPts val="0"/>
                        </a:spcAft>
                        <a:buNone/>
                      </a:pPr>
                      <a:r>
                        <a:rPr lang="en-US" sz="2000" b="0" dirty="0">
                          <a:solidFill>
                            <a:schemeClr val="tx1"/>
                          </a:solidFill>
                          <a:latin typeface="Calibri"/>
                          <a:ea typeface="Calibri"/>
                          <a:cs typeface="Calibri"/>
                          <a:sym typeface="Calibri"/>
                        </a:rPr>
                        <a:t>sensor/35-207306-844818-0/BMP282</a:t>
                      </a:r>
                      <a:endParaRPr sz="2000" b="0" dirty="0">
                        <a:solidFill>
                          <a:schemeClr val="tx1"/>
                        </a:solidFill>
                        <a:latin typeface="Calibri"/>
                        <a:ea typeface="Calibri"/>
                        <a:cs typeface="Calibri"/>
                        <a:sym typeface="Calibri"/>
                      </a:endParaRPr>
                    </a:p>
                  </a:txBody>
                  <a:tcPr marL="91392" marR="91392" marT="91425" marB="91425">
                    <a:lnL w="12700" cmpd="sng">
                      <a:noFill/>
                      <a:prstDash val="soli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chemeClr val="tx2">
                        <a:lumMod val="20000"/>
                        <a:lumOff val="80000"/>
                      </a:schemeClr>
                    </a:solidFill>
                  </a:tcPr>
                </a:tc>
                <a:tc>
                  <a:txBody>
                    <a:bodyPr/>
                    <a:lstStyle/>
                    <a:p>
                      <a:pPr marL="0" lvl="0" indent="0" algn="l" rtl="0">
                        <a:spcBef>
                          <a:spcPts val="0"/>
                        </a:spcBef>
                        <a:spcAft>
                          <a:spcPts val="0"/>
                        </a:spcAft>
                        <a:buNone/>
                      </a:pPr>
                      <a:r>
                        <a:rPr lang="en-US" sz="2000" b="0" dirty="0" err="1">
                          <a:solidFill>
                            <a:schemeClr val="tx1"/>
                          </a:solidFill>
                          <a:latin typeface="Calibri"/>
                          <a:ea typeface="Calibri"/>
                          <a:cs typeface="Calibri"/>
                          <a:sym typeface="Calibri"/>
                        </a:rPr>
                        <a:t>atmosphericPressurehPa</a:t>
                      </a:r>
                      <a:endParaRPr sz="2000" b="0" dirty="0">
                        <a:solidFill>
                          <a:schemeClr val="tx1"/>
                        </a:solidFill>
                        <a:latin typeface="Calibri"/>
                        <a:ea typeface="Calibri"/>
                        <a:cs typeface="Calibri"/>
                        <a:sym typeface="Calibri"/>
                      </a:endParaRPr>
                    </a:p>
                  </a:txBody>
                  <a:tcPr marL="91392" marR="91392" marT="91425" marB="91425">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chemeClr val="tx2">
                        <a:lumMod val="20000"/>
                        <a:lumOff val="80000"/>
                      </a:schemeClr>
                    </a:solidFill>
                  </a:tcPr>
                </a:tc>
                <a:tc>
                  <a:txBody>
                    <a:bodyPr/>
                    <a:lstStyle/>
                    <a:p>
                      <a:pPr marL="0" lvl="0" indent="0" algn="l" rtl="0">
                        <a:spcBef>
                          <a:spcPts val="0"/>
                        </a:spcBef>
                        <a:spcAft>
                          <a:spcPts val="0"/>
                        </a:spcAft>
                        <a:buNone/>
                      </a:pPr>
                      <a:r>
                        <a:rPr lang="en-US" sz="2000" b="0" dirty="0">
                          <a:solidFill>
                            <a:schemeClr val="tx1"/>
                          </a:solidFill>
                          <a:latin typeface="Calibri"/>
                          <a:ea typeface="Calibri"/>
                          <a:cs typeface="Calibri"/>
                          <a:sym typeface="Calibri"/>
                        </a:rPr>
                        <a:t>2017-06-06T12:36:12Z</a:t>
                      </a:r>
                      <a:endParaRPr sz="2000" b="0" dirty="0">
                        <a:solidFill>
                          <a:schemeClr val="tx1"/>
                        </a:solidFill>
                        <a:latin typeface="Calibri"/>
                        <a:ea typeface="Calibri"/>
                        <a:cs typeface="Calibri"/>
                        <a:sym typeface="Calibri"/>
                      </a:endParaRPr>
                    </a:p>
                  </a:txBody>
                  <a:tcPr marL="91392" marR="91392" marT="91425" marB="91425">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chemeClr val="tx2">
                        <a:lumMod val="20000"/>
                        <a:lumOff val="80000"/>
                      </a:schemeClr>
                    </a:solidFill>
                  </a:tcPr>
                </a:tc>
                <a:tc>
                  <a:txBody>
                    <a:bodyPr/>
                    <a:lstStyle/>
                    <a:p>
                      <a:pPr marL="0" lvl="0" indent="0" algn="l" rtl="0">
                        <a:spcBef>
                          <a:spcPts val="0"/>
                        </a:spcBef>
                        <a:spcAft>
                          <a:spcPts val="0"/>
                        </a:spcAft>
                        <a:buNone/>
                      </a:pPr>
                      <a:r>
                        <a:rPr lang="en-US" sz="2000" b="0" dirty="0">
                          <a:solidFill>
                            <a:schemeClr val="tx1"/>
                          </a:solidFill>
                          <a:latin typeface="Calibri"/>
                          <a:ea typeface="Calibri"/>
                          <a:cs typeface="Calibri"/>
                          <a:sym typeface="Calibri"/>
                        </a:rPr>
                        <a:t>1021.45</a:t>
                      </a:r>
                      <a:endParaRPr sz="2000" b="0" dirty="0">
                        <a:solidFill>
                          <a:schemeClr val="tx1"/>
                        </a:solidFill>
                        <a:latin typeface="Calibri"/>
                        <a:ea typeface="Calibri"/>
                        <a:cs typeface="Calibri"/>
                        <a:sym typeface="Calibri"/>
                      </a:endParaRPr>
                    </a:p>
                  </a:txBody>
                  <a:tcPr marL="91392" marR="91392" marT="91425" marB="91425">
                    <a:lnL w="12700" cap="flat" cmpd="sng" algn="ctr">
                      <a:solidFill>
                        <a:schemeClr val="bg1"/>
                      </a:solidFill>
                      <a:prstDash val="solid"/>
                      <a:round/>
                      <a:headEnd type="none" w="med" len="med"/>
                      <a:tailEnd type="none" w="med" len="med"/>
                    </a:lnL>
                    <a:lnR w="12700" cmpd="sng">
                      <a:noFill/>
                      <a:prstDash val="solid"/>
                    </a:lnR>
                    <a:lnT w="12700" cap="flat" cmpd="sng" algn="ctr">
                      <a:solidFill>
                        <a:schemeClr val="bg1"/>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chemeClr val="tx2">
                        <a:lumMod val="20000"/>
                        <a:lumOff val="80000"/>
                      </a:schemeClr>
                    </a:solidFill>
                  </a:tcPr>
                </a:tc>
                <a:extLst>
                  <a:ext uri="{0D108BD9-81ED-4DB2-BD59-A6C34878D82A}">
                    <a16:rowId xmlns:a16="http://schemas.microsoft.com/office/drawing/2014/main" val="10001"/>
                  </a:ext>
                </a:extLst>
              </a:tr>
            </a:tbl>
          </a:graphicData>
        </a:graphic>
      </p:graphicFrame>
      <p:graphicFrame>
        <p:nvGraphicFramePr>
          <p:cNvPr id="329" name="Google Shape;329;p8"/>
          <p:cNvGraphicFramePr/>
          <p:nvPr>
            <p:extLst/>
          </p:nvPr>
        </p:nvGraphicFramePr>
        <p:xfrm>
          <a:off x="104343" y="4156575"/>
          <a:ext cx="11712190" cy="1020360"/>
        </p:xfrm>
        <a:graphic>
          <a:graphicData uri="http://schemas.openxmlformats.org/drawingml/2006/table">
            <a:tbl>
              <a:tblPr>
                <a:noFill/>
              </a:tblPr>
              <a:tblGrid>
                <a:gridCol w="7006641">
                  <a:extLst>
                    <a:ext uri="{9D8B030D-6E8A-4147-A177-3AD203B41FA5}">
                      <a16:colId xmlns:a16="http://schemas.microsoft.com/office/drawing/2014/main" val="20000"/>
                    </a:ext>
                  </a:extLst>
                </a:gridCol>
                <a:gridCol w="2739610">
                  <a:extLst>
                    <a:ext uri="{9D8B030D-6E8A-4147-A177-3AD203B41FA5}">
                      <a16:colId xmlns:a16="http://schemas.microsoft.com/office/drawing/2014/main" val="20001"/>
                    </a:ext>
                  </a:extLst>
                </a:gridCol>
                <a:gridCol w="1965939">
                  <a:extLst>
                    <a:ext uri="{9D8B030D-6E8A-4147-A177-3AD203B41FA5}">
                      <a16:colId xmlns:a16="http://schemas.microsoft.com/office/drawing/2014/main" val="20002"/>
                    </a:ext>
                  </a:extLst>
                </a:gridCol>
              </a:tblGrid>
              <a:tr h="507176">
                <a:tc>
                  <a:txBody>
                    <a:bodyPr/>
                    <a:lstStyle/>
                    <a:p>
                      <a:pPr marL="0" lvl="0" indent="0" algn="l" rtl="0">
                        <a:spcBef>
                          <a:spcPts val="0"/>
                        </a:spcBef>
                        <a:spcAft>
                          <a:spcPts val="0"/>
                        </a:spcAft>
                        <a:buNone/>
                      </a:pPr>
                      <a:r>
                        <a:rPr lang="en-US" sz="2000" b="1" dirty="0">
                          <a:solidFill>
                            <a:schemeClr val="tx1"/>
                          </a:solidFill>
                          <a:latin typeface="Calibri"/>
                          <a:ea typeface="Calibri"/>
                          <a:cs typeface="Calibri"/>
                          <a:sym typeface="Calibri"/>
                        </a:rPr>
                        <a:t>Key</a:t>
                      </a:r>
                      <a:endParaRPr sz="2000" b="1" dirty="0">
                        <a:solidFill>
                          <a:schemeClr val="tx1"/>
                        </a:solidFill>
                        <a:latin typeface="Calibri"/>
                        <a:ea typeface="Calibri"/>
                        <a:cs typeface="Calibri"/>
                        <a:sym typeface="Calibri"/>
                      </a:endParaRPr>
                    </a:p>
                  </a:txBody>
                  <a:tcPr marL="91392" marR="91392" marT="91425" marB="91425">
                    <a:lnL w="12700" cmpd="sng">
                      <a:noFill/>
                      <a:prstDash val="solid"/>
                    </a:lnL>
                    <a:lnR w="12700" cap="flat" cmpd="sng" algn="ctr">
                      <a:solidFill>
                        <a:schemeClr val="bg1"/>
                      </a:solidFill>
                      <a:prstDash val="solid"/>
                      <a:round/>
                      <a:headEnd type="none" w="med" len="med"/>
                      <a:tailEnd type="none" w="med" len="med"/>
                    </a:lnR>
                    <a:lnT w="12700" cmpd="sng">
                      <a:noFill/>
                      <a:prstDash val="soli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pPr marL="0" lvl="0" indent="0" algn="l" rtl="0">
                        <a:spcBef>
                          <a:spcPts val="0"/>
                        </a:spcBef>
                        <a:spcAft>
                          <a:spcPts val="0"/>
                        </a:spcAft>
                        <a:buNone/>
                      </a:pPr>
                      <a:r>
                        <a:rPr lang="en-US" sz="2000" b="1" dirty="0">
                          <a:solidFill>
                            <a:schemeClr val="tx1"/>
                          </a:solidFill>
                          <a:latin typeface="Calibri"/>
                          <a:ea typeface="Calibri"/>
                          <a:cs typeface="Calibri"/>
                          <a:sym typeface="Calibri"/>
                        </a:rPr>
                        <a:t>Time</a:t>
                      </a:r>
                      <a:endParaRPr sz="2000" b="1" dirty="0">
                        <a:solidFill>
                          <a:schemeClr val="tx1"/>
                        </a:solidFill>
                        <a:latin typeface="Calibri"/>
                        <a:ea typeface="Calibri"/>
                        <a:cs typeface="Calibri"/>
                        <a:sym typeface="Calibri"/>
                      </a:endParaRPr>
                    </a:p>
                  </a:txBody>
                  <a:tcPr marL="91392" marR="91392" marT="91425" marB="91425">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mpd="sng">
                      <a:noFill/>
                      <a:prstDash val="soli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tc>
                  <a:txBody>
                    <a:bodyPr/>
                    <a:lstStyle/>
                    <a:p>
                      <a:pPr marL="0" lvl="0" indent="0" algn="l" rtl="0">
                        <a:spcBef>
                          <a:spcPts val="0"/>
                        </a:spcBef>
                        <a:spcAft>
                          <a:spcPts val="0"/>
                        </a:spcAft>
                        <a:buNone/>
                      </a:pPr>
                      <a:r>
                        <a:rPr lang="en-US" sz="2000" b="1" dirty="0" err="1">
                          <a:solidFill>
                            <a:schemeClr val="tx1"/>
                          </a:solidFill>
                          <a:latin typeface="Calibri"/>
                          <a:ea typeface="Calibri"/>
                          <a:cs typeface="Calibri"/>
                          <a:sym typeface="Calibri"/>
                        </a:rPr>
                        <a:t>ResultingValue</a:t>
                      </a:r>
                      <a:endParaRPr sz="2000" b="1" dirty="0">
                        <a:solidFill>
                          <a:schemeClr val="tx1"/>
                        </a:solidFill>
                        <a:latin typeface="Calibri"/>
                        <a:ea typeface="Calibri"/>
                        <a:cs typeface="Calibri"/>
                        <a:sym typeface="Calibri"/>
                      </a:endParaRPr>
                    </a:p>
                  </a:txBody>
                  <a:tcPr marL="91392" marR="91392" marT="91425" marB="91425">
                    <a:lnL w="12700" cap="flat" cmpd="sng" algn="ctr">
                      <a:solidFill>
                        <a:schemeClr val="bg1"/>
                      </a:solidFill>
                      <a:prstDash val="solid"/>
                      <a:round/>
                      <a:headEnd type="none" w="med" len="med"/>
                      <a:tailEnd type="none" w="med" len="med"/>
                    </a:lnL>
                    <a:lnR w="12700" cmpd="sng">
                      <a:noFill/>
                      <a:prstDash val="solid"/>
                    </a:lnR>
                    <a:lnT w="12700" cmpd="sng">
                      <a:noFill/>
                      <a:prstDash val="soli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20000"/>
                        <a:lumOff val="80000"/>
                      </a:schemeClr>
                    </a:solidFill>
                  </a:tcPr>
                </a:tc>
                <a:extLst>
                  <a:ext uri="{0D108BD9-81ED-4DB2-BD59-A6C34878D82A}">
                    <a16:rowId xmlns:a16="http://schemas.microsoft.com/office/drawing/2014/main" val="10000"/>
                  </a:ext>
                </a:extLst>
              </a:tr>
              <a:tr h="513184">
                <a:tc>
                  <a:txBody>
                    <a:bodyPr/>
                    <a:lstStyle/>
                    <a:p>
                      <a:pPr marL="0" lvl="0" indent="0" algn="l" rtl="0">
                        <a:spcBef>
                          <a:spcPts val="0"/>
                        </a:spcBef>
                        <a:spcAft>
                          <a:spcPts val="0"/>
                        </a:spcAft>
                        <a:buClr>
                          <a:schemeClr val="dk1"/>
                        </a:buClr>
                        <a:buSzPts val="1100"/>
                        <a:buFont typeface="Arial"/>
                        <a:buNone/>
                      </a:pPr>
                      <a:r>
                        <a:rPr lang="en-US" sz="2000" b="0" dirty="0">
                          <a:solidFill>
                            <a:schemeClr val="dk1"/>
                          </a:solidFill>
                          <a:latin typeface="Calibri"/>
                          <a:ea typeface="Calibri"/>
                          <a:cs typeface="Calibri"/>
                          <a:sym typeface="Calibri"/>
                        </a:rPr>
                        <a:t>sensor/35-207306-844818-0/BMP28/</a:t>
                      </a:r>
                      <a:r>
                        <a:rPr lang="en-US" sz="2000" b="0" dirty="0" err="1">
                          <a:solidFill>
                            <a:schemeClr val="dk1"/>
                          </a:solidFill>
                          <a:latin typeface="Calibri"/>
                          <a:ea typeface="Calibri"/>
                          <a:cs typeface="Calibri"/>
                          <a:sym typeface="Calibri"/>
                        </a:rPr>
                        <a:t>atmosphericPressurehPa</a:t>
                      </a:r>
                      <a:endParaRPr sz="2000" b="0" dirty="0">
                        <a:latin typeface="Calibri"/>
                        <a:ea typeface="Calibri"/>
                        <a:cs typeface="Calibri"/>
                        <a:sym typeface="Calibri"/>
                      </a:endParaRPr>
                    </a:p>
                  </a:txBody>
                  <a:tcPr marL="91392" marR="91392" marT="91425" marB="91425">
                    <a:lnL w="12700" cmpd="sng">
                      <a:noFill/>
                      <a:prstDash val="soli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chemeClr val="tx2">
                        <a:lumMod val="20000"/>
                        <a:lumOff val="80000"/>
                      </a:schemeClr>
                    </a:solidFill>
                  </a:tcPr>
                </a:tc>
                <a:tc>
                  <a:txBody>
                    <a:bodyPr/>
                    <a:lstStyle/>
                    <a:p>
                      <a:pPr marL="0" lvl="0" indent="0" algn="l" rtl="0">
                        <a:spcBef>
                          <a:spcPts val="0"/>
                        </a:spcBef>
                        <a:spcAft>
                          <a:spcPts val="0"/>
                        </a:spcAft>
                        <a:buClr>
                          <a:schemeClr val="dk1"/>
                        </a:buClr>
                        <a:buSzPts val="1100"/>
                        <a:buFont typeface="Arial"/>
                        <a:buNone/>
                      </a:pPr>
                      <a:r>
                        <a:rPr lang="en-US" sz="2000" b="0" dirty="0">
                          <a:solidFill>
                            <a:schemeClr val="dk1"/>
                          </a:solidFill>
                          <a:latin typeface="Calibri"/>
                          <a:ea typeface="Calibri"/>
                          <a:cs typeface="Calibri"/>
                          <a:sym typeface="Calibri"/>
                        </a:rPr>
                        <a:t>2017-06-06T12:36:12Z</a:t>
                      </a:r>
                      <a:endParaRPr sz="2000" b="0" dirty="0">
                        <a:latin typeface="Calibri"/>
                        <a:ea typeface="Calibri"/>
                        <a:cs typeface="Calibri"/>
                        <a:sym typeface="Calibri"/>
                      </a:endParaRPr>
                    </a:p>
                  </a:txBody>
                  <a:tcPr marL="91392" marR="91392" marT="91425" marB="91425">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chemeClr val="tx2">
                        <a:lumMod val="20000"/>
                        <a:lumOff val="80000"/>
                      </a:schemeClr>
                    </a:solidFill>
                  </a:tcPr>
                </a:tc>
                <a:tc>
                  <a:txBody>
                    <a:bodyPr/>
                    <a:lstStyle/>
                    <a:p>
                      <a:pPr marL="0" lvl="0" indent="0" algn="l" rtl="0">
                        <a:spcBef>
                          <a:spcPts val="0"/>
                        </a:spcBef>
                        <a:spcAft>
                          <a:spcPts val="0"/>
                        </a:spcAft>
                        <a:buClr>
                          <a:schemeClr val="dk1"/>
                        </a:buClr>
                        <a:buSzPts val="1100"/>
                        <a:buFont typeface="Arial"/>
                        <a:buNone/>
                      </a:pPr>
                      <a:r>
                        <a:rPr lang="en-US" sz="2000" b="0" dirty="0">
                          <a:solidFill>
                            <a:schemeClr val="dk1"/>
                          </a:solidFill>
                          <a:latin typeface="Calibri"/>
                          <a:ea typeface="Calibri"/>
                          <a:cs typeface="Calibri"/>
                          <a:sym typeface="Calibri"/>
                        </a:rPr>
                        <a:t>1021.45</a:t>
                      </a:r>
                      <a:endParaRPr sz="2000" b="0" dirty="0">
                        <a:latin typeface="Calibri"/>
                        <a:ea typeface="Calibri"/>
                        <a:cs typeface="Calibri"/>
                        <a:sym typeface="Calibri"/>
                      </a:endParaRPr>
                    </a:p>
                  </a:txBody>
                  <a:tcPr marL="91392" marR="91392" marT="91425" marB="91425">
                    <a:lnL w="12700" cap="flat" cmpd="sng" algn="ctr">
                      <a:solidFill>
                        <a:schemeClr val="bg1"/>
                      </a:solidFill>
                      <a:prstDash val="solid"/>
                      <a:round/>
                      <a:headEnd type="none" w="med" len="med"/>
                      <a:tailEnd type="none" w="med" len="med"/>
                    </a:lnL>
                    <a:lnR w="12700" cmpd="sng">
                      <a:noFill/>
                      <a:prstDash val="solid"/>
                    </a:lnR>
                    <a:lnT w="12700" cap="flat" cmpd="sng" algn="ctr">
                      <a:solidFill>
                        <a:schemeClr val="bg1"/>
                      </a:solidFill>
                      <a:prstDash val="solid"/>
                      <a:round/>
                      <a:headEnd type="none" w="med" len="med"/>
                      <a:tailEnd type="none" w="med" len="med"/>
                    </a:lnT>
                    <a:lnB w="12700" cmpd="sng">
                      <a:noFill/>
                      <a:prstDash val="solid"/>
                    </a:lnB>
                    <a:lnTlToBr w="12700" cmpd="sng">
                      <a:noFill/>
                      <a:prstDash val="solid"/>
                    </a:lnTlToBr>
                    <a:lnBlToTr w="12700" cmpd="sng">
                      <a:noFill/>
                      <a:prstDash val="solid"/>
                    </a:lnBlToTr>
                    <a:solidFill>
                      <a:schemeClr val="tx2">
                        <a:lumMod val="20000"/>
                        <a:lumOff val="80000"/>
                      </a:schemeClr>
                    </a:solidFill>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3384AACE-E1D1-4593-8FDF-1B7314C797CE}"/>
              </a:ext>
            </a:extLst>
          </p:cNvPr>
          <p:cNvSpPr txBox="1"/>
          <p:nvPr/>
        </p:nvSpPr>
        <p:spPr>
          <a:xfrm>
            <a:off x="160105" y="1571350"/>
            <a:ext cx="689612" cy="369332"/>
          </a:xfrm>
          <a:prstGeom prst="rect">
            <a:avLst/>
          </a:prstGeom>
          <a:noFill/>
        </p:spPr>
        <p:txBody>
          <a:bodyPr wrap="none" rtlCol="0">
            <a:spAutoFit/>
          </a:bodyPr>
          <a:lstStyle/>
          <a:p>
            <a:r>
              <a:rPr lang="en-US" b="1" i="1" dirty="0"/>
              <a:t>Wide</a:t>
            </a:r>
          </a:p>
        </p:txBody>
      </p:sp>
      <p:sp>
        <p:nvSpPr>
          <p:cNvPr id="6" name="TextBox 5">
            <a:extLst>
              <a:ext uri="{FF2B5EF4-FFF2-40B4-BE49-F238E27FC236}">
                <a16:creationId xmlns:a16="http://schemas.microsoft.com/office/drawing/2014/main" id="{E5418345-38EE-4CFB-8E31-B9CDCA3BD96A}"/>
              </a:ext>
            </a:extLst>
          </p:cNvPr>
          <p:cNvSpPr txBox="1"/>
          <p:nvPr/>
        </p:nvSpPr>
        <p:spPr>
          <a:xfrm>
            <a:off x="96810" y="3625334"/>
            <a:ext cx="1136401" cy="369332"/>
          </a:xfrm>
          <a:prstGeom prst="rect">
            <a:avLst/>
          </a:prstGeom>
          <a:noFill/>
        </p:spPr>
        <p:txBody>
          <a:bodyPr wrap="none" rtlCol="0">
            <a:spAutoFit/>
          </a:bodyPr>
          <a:lstStyle/>
          <a:p>
            <a:r>
              <a:rPr lang="en-US" b="1" i="1" dirty="0"/>
              <a:t>Key-Value</a:t>
            </a:r>
          </a:p>
        </p:txBody>
      </p:sp>
      <p:sp>
        <p:nvSpPr>
          <p:cNvPr id="3" name="TextBox 2"/>
          <p:cNvSpPr txBox="1"/>
          <p:nvPr/>
        </p:nvSpPr>
        <p:spPr>
          <a:xfrm>
            <a:off x="905478" y="1202018"/>
            <a:ext cx="4907305" cy="369332"/>
          </a:xfrm>
          <a:prstGeom prst="rect">
            <a:avLst/>
          </a:prstGeom>
          <a:noFill/>
        </p:spPr>
        <p:txBody>
          <a:bodyPr wrap="none" rtlCol="0">
            <a:spAutoFit/>
          </a:bodyPr>
          <a:lstStyle/>
          <a:p>
            <a:r>
              <a:rPr lang="en-US" dirty="0">
                <a:solidFill>
                  <a:schemeClr val="dk1"/>
                </a:solidFill>
                <a:ea typeface="Calibri"/>
                <a:cs typeface="Calibri"/>
                <a:sym typeface="Calibri"/>
              </a:rPr>
              <a:t>Semantic Sensor Network </a:t>
            </a:r>
            <a:r>
              <a:rPr lang="en-US" dirty="0" smtClean="0">
                <a:solidFill>
                  <a:schemeClr val="dk1"/>
                </a:solidFill>
                <a:ea typeface="Calibri"/>
                <a:cs typeface="Calibri"/>
                <a:sym typeface="Calibri"/>
              </a:rPr>
              <a:t>Ontology (</a:t>
            </a:r>
            <a:r>
              <a:rPr lang="en-US" dirty="0" smtClean="0"/>
              <a:t>SSN) example</a:t>
            </a:r>
            <a:endParaRPr lang="nb-NO" dirty="0"/>
          </a:p>
        </p:txBody>
      </p:sp>
    </p:spTree>
    <p:extLst>
      <p:ext uri="{BB962C8B-B14F-4D97-AF65-F5344CB8AC3E}">
        <p14:creationId xmlns:p14="http://schemas.microsoft.com/office/powerpoint/2010/main" val="9631591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540" y="38932"/>
            <a:ext cx="11683642" cy="832184"/>
          </a:xfrm>
        </p:spPr>
        <p:txBody>
          <a:bodyPr>
            <a:normAutofit/>
          </a:bodyPr>
          <a:lstStyle/>
          <a:p>
            <a:r>
              <a:rPr lang="en-US" sz="3600" dirty="0"/>
              <a:t>Metadata close up on the ‘observation’: The Datum approach</a:t>
            </a:r>
            <a:endParaRPr lang="nb-NO" sz="3600" dirty="0"/>
          </a:p>
        </p:txBody>
      </p:sp>
      <p:pic>
        <p:nvPicPr>
          <p:cNvPr id="3" name="Picture 2">
            <a:extLst>
              <a:ext uri="{FF2B5EF4-FFF2-40B4-BE49-F238E27FC236}">
                <a16:creationId xmlns:a16="http://schemas.microsoft.com/office/drawing/2014/main" id="{9191979E-6E07-458A-9686-A86FC1BE4DE8}"/>
              </a:ext>
            </a:extLst>
          </p:cNvPr>
          <p:cNvPicPr>
            <a:picLocks noChangeAspect="1"/>
          </p:cNvPicPr>
          <p:nvPr/>
        </p:nvPicPr>
        <p:blipFill rotWithShape="1">
          <a:blip r:embed="rId3">
            <a:extLst>
              <a:ext uri="{28A0092B-C50C-407E-A947-70E740481C1C}">
                <a14:useLocalDpi xmlns:a14="http://schemas.microsoft.com/office/drawing/2010/main" val="0"/>
              </a:ext>
            </a:extLst>
          </a:blip>
          <a:srcRect l="6875" t="6000" r="5000" b="4965"/>
          <a:stretch/>
        </p:blipFill>
        <p:spPr>
          <a:xfrm>
            <a:off x="1650492" y="796048"/>
            <a:ext cx="7064137" cy="4924137"/>
          </a:xfrm>
          <a:prstGeom prst="rect">
            <a:avLst/>
          </a:prstGeom>
        </p:spPr>
      </p:pic>
      <p:pic>
        <p:nvPicPr>
          <p:cNvPr id="4" name="Picture 3">
            <a:extLst>
              <a:ext uri="{FF2B5EF4-FFF2-40B4-BE49-F238E27FC236}">
                <a16:creationId xmlns:a16="http://schemas.microsoft.com/office/drawing/2014/main" id="{B0DDBB8A-1B16-4D02-8FB9-AD9ADFFA24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56693" y="5923642"/>
            <a:ext cx="4069433" cy="457240"/>
          </a:xfrm>
          <a:prstGeom prst="rect">
            <a:avLst/>
          </a:prstGeom>
        </p:spPr>
      </p:pic>
      <p:sp>
        <p:nvSpPr>
          <p:cNvPr id="5" name="Rectangle: Rounded Corners 8">
            <a:extLst>
              <a:ext uri="{FF2B5EF4-FFF2-40B4-BE49-F238E27FC236}">
                <a16:creationId xmlns:a16="http://schemas.microsoft.com/office/drawing/2014/main" id="{95EA50B5-D733-4751-A6F9-415BBDD5F17D}"/>
              </a:ext>
            </a:extLst>
          </p:cNvPr>
          <p:cNvSpPr/>
          <p:nvPr/>
        </p:nvSpPr>
        <p:spPr>
          <a:xfrm>
            <a:off x="5182561" y="6108700"/>
            <a:ext cx="812800" cy="327026"/>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a:off x="2862470" y="4364203"/>
            <a:ext cx="2524539" cy="1630017"/>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Rounded Corners 8">
            <a:extLst>
              <a:ext uri="{FF2B5EF4-FFF2-40B4-BE49-F238E27FC236}">
                <a16:creationId xmlns:a16="http://schemas.microsoft.com/office/drawing/2014/main" id="{95EA50B5-D733-4751-A6F9-415BBDD5F17D}"/>
              </a:ext>
            </a:extLst>
          </p:cNvPr>
          <p:cNvSpPr/>
          <p:nvPr/>
        </p:nvSpPr>
        <p:spPr>
          <a:xfrm>
            <a:off x="1703593" y="3452396"/>
            <a:ext cx="1211978" cy="916609"/>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8">
            <a:extLst>
              <a:ext uri="{FF2B5EF4-FFF2-40B4-BE49-F238E27FC236}">
                <a16:creationId xmlns:a16="http://schemas.microsoft.com/office/drawing/2014/main" id="{95EA50B5-D733-4751-A6F9-415BBDD5F17D}"/>
              </a:ext>
            </a:extLst>
          </p:cNvPr>
          <p:cNvSpPr/>
          <p:nvPr/>
        </p:nvSpPr>
        <p:spPr>
          <a:xfrm>
            <a:off x="6742640" y="3484003"/>
            <a:ext cx="1211978" cy="916609"/>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8">
            <a:extLst>
              <a:ext uri="{FF2B5EF4-FFF2-40B4-BE49-F238E27FC236}">
                <a16:creationId xmlns:a16="http://schemas.microsoft.com/office/drawing/2014/main" id="{95EA50B5-D733-4751-A6F9-415BBDD5F17D}"/>
              </a:ext>
            </a:extLst>
          </p:cNvPr>
          <p:cNvSpPr/>
          <p:nvPr/>
        </p:nvSpPr>
        <p:spPr>
          <a:xfrm>
            <a:off x="1650492" y="2237772"/>
            <a:ext cx="1211978" cy="916609"/>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8">
            <a:extLst>
              <a:ext uri="{FF2B5EF4-FFF2-40B4-BE49-F238E27FC236}">
                <a16:creationId xmlns:a16="http://schemas.microsoft.com/office/drawing/2014/main" id="{95EA50B5-D733-4751-A6F9-415BBDD5F17D}"/>
              </a:ext>
            </a:extLst>
          </p:cNvPr>
          <p:cNvSpPr/>
          <p:nvPr/>
        </p:nvSpPr>
        <p:spPr>
          <a:xfrm>
            <a:off x="4141398" y="2492380"/>
            <a:ext cx="1211978" cy="916609"/>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68357" y="1129060"/>
            <a:ext cx="1787092" cy="923330"/>
          </a:xfrm>
          <a:prstGeom prst="rect">
            <a:avLst/>
          </a:prstGeom>
          <a:noFill/>
        </p:spPr>
        <p:txBody>
          <a:bodyPr wrap="none" rtlCol="0">
            <a:spAutoFit/>
          </a:bodyPr>
          <a:lstStyle/>
          <a:p>
            <a:r>
              <a:rPr lang="en-US" dirty="0"/>
              <a:t>Described</a:t>
            </a:r>
          </a:p>
          <a:p>
            <a:r>
              <a:rPr lang="en-US" dirty="0"/>
              <a:t>by exactly one </a:t>
            </a:r>
          </a:p>
          <a:p>
            <a:r>
              <a:rPr lang="en-US" dirty="0"/>
              <a:t>Instance </a:t>
            </a:r>
            <a:r>
              <a:rPr lang="en-US" dirty="0" smtClean="0"/>
              <a:t>Variable</a:t>
            </a:r>
            <a:endParaRPr lang="nb-NO" dirty="0"/>
          </a:p>
        </p:txBody>
      </p:sp>
      <p:cxnSp>
        <p:nvCxnSpPr>
          <p:cNvPr id="14" name="Straight Arrow Connector 13"/>
          <p:cNvCxnSpPr>
            <a:stCxn id="13" idx="2"/>
          </p:cNvCxnSpPr>
          <p:nvPr/>
        </p:nvCxnSpPr>
        <p:spPr>
          <a:xfrm>
            <a:off x="1161903" y="2052390"/>
            <a:ext cx="541690" cy="238508"/>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74634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EA62B3B4-4EF8-43A6-AFB8-27F6EB533912}"/>
              </a:ext>
            </a:extLst>
          </p:cNvPr>
          <p:cNvGraphicFramePr>
            <a:graphicFrameLocks noGrp="1"/>
          </p:cNvGraphicFramePr>
          <p:nvPr/>
        </p:nvGraphicFramePr>
        <p:xfrm>
          <a:off x="7835900" y="278535"/>
          <a:ext cx="4038600" cy="319278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2017140592"/>
                    </a:ext>
                  </a:extLst>
                </a:gridCol>
                <a:gridCol w="1092200">
                  <a:extLst>
                    <a:ext uri="{9D8B030D-6E8A-4147-A177-3AD203B41FA5}">
                      <a16:colId xmlns:a16="http://schemas.microsoft.com/office/drawing/2014/main" val="250596912"/>
                    </a:ext>
                  </a:extLst>
                </a:gridCol>
                <a:gridCol w="863600">
                  <a:extLst>
                    <a:ext uri="{9D8B030D-6E8A-4147-A177-3AD203B41FA5}">
                      <a16:colId xmlns:a16="http://schemas.microsoft.com/office/drawing/2014/main" val="4213407129"/>
                    </a:ext>
                  </a:extLst>
                </a:gridCol>
                <a:gridCol w="863600">
                  <a:extLst>
                    <a:ext uri="{9D8B030D-6E8A-4147-A177-3AD203B41FA5}">
                      <a16:colId xmlns:a16="http://schemas.microsoft.com/office/drawing/2014/main" val="2082302628"/>
                    </a:ext>
                  </a:extLst>
                </a:gridCol>
                <a:gridCol w="609600">
                  <a:extLst>
                    <a:ext uri="{9D8B030D-6E8A-4147-A177-3AD203B41FA5}">
                      <a16:colId xmlns:a16="http://schemas.microsoft.com/office/drawing/2014/main" val="1661281095"/>
                    </a:ext>
                  </a:extLst>
                </a:gridCol>
              </a:tblGrid>
              <a:tr h="266700">
                <a:tc>
                  <a:txBody>
                    <a:bodyPr/>
                    <a:lstStyle/>
                    <a:p>
                      <a:pPr algn="l" fontAlgn="b"/>
                      <a:r>
                        <a:rPr lang="en-US" sz="1600" u="none" strike="noStrike">
                          <a:effectLst/>
                        </a:rPr>
                        <a:t>Entry</a:t>
                      </a:r>
                      <a:endParaRPr lang="en-US"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600" u="none" strike="noStrike" dirty="0">
                          <a:effectLst/>
                        </a:rPr>
                        <a:t>DateTime</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600" u="none" strike="noStrike">
                          <a:effectLst/>
                        </a:rPr>
                        <a:t>Position</a:t>
                      </a:r>
                      <a:endParaRPr lang="en-US"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600" u="none" strike="noStrike" dirty="0">
                          <a:effectLst/>
                        </a:rPr>
                        <a:t>Measure</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600" u="none" strike="noStrike">
                          <a:effectLst/>
                        </a:rPr>
                        <a:t>Value</a:t>
                      </a:r>
                      <a:endParaRPr lang="en-US" sz="16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65934120"/>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systolic</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114</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174272715"/>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diastolic</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70</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547412336"/>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weight</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83914.60</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896505334"/>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temp</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36.44</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53515064"/>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pctO2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98</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311567100"/>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pulse</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70</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073461520"/>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away</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n</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296323294"/>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exposed</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n</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30628433"/>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systolic</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125</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658631171"/>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diastolic</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dirty="0">
                          <a:effectLst/>
                        </a:rPr>
                        <a:t>86</a:t>
                      </a:r>
                      <a:endParaRPr lang="en-US"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111935898"/>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weight</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68038.90</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571176693"/>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temp</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37.5</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2249000"/>
                  </a:ext>
                </a:extLst>
              </a:tr>
              <a:tr h="182880">
                <a:tc>
                  <a:txBody>
                    <a:bodyPr/>
                    <a:lstStyle/>
                    <a:p>
                      <a:pPr algn="r" fontAlgn="b"/>
                      <a:r>
                        <a:rPr lang="en-US" sz="1100" u="none" strike="noStrike" dirty="0">
                          <a:effectLst/>
                        </a:rPr>
                        <a:t>132</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pctO2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85</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784288404"/>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pulse</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92</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971090120"/>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away</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y</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657468617"/>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exposed</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dirty="0">
                          <a:effectLst/>
                        </a:rPr>
                        <a:t>n</a:t>
                      </a:r>
                      <a:endParaRPr lang="en-US"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5279145"/>
                  </a:ext>
                </a:extLst>
              </a:tr>
            </a:tbl>
          </a:graphicData>
        </a:graphic>
      </p:graphicFrame>
      <p:sp>
        <p:nvSpPr>
          <p:cNvPr id="2" name="Title 1">
            <a:extLst>
              <a:ext uri="{FF2B5EF4-FFF2-40B4-BE49-F238E27FC236}">
                <a16:creationId xmlns:a16="http://schemas.microsoft.com/office/drawing/2014/main" id="{5CFB45E5-AE43-439B-B17E-4D8F186AF6C4}"/>
              </a:ext>
            </a:extLst>
          </p:cNvPr>
          <p:cNvSpPr>
            <a:spLocks noGrp="1"/>
          </p:cNvSpPr>
          <p:nvPr>
            <p:ph type="title"/>
          </p:nvPr>
        </p:nvSpPr>
        <p:spPr>
          <a:xfrm>
            <a:off x="373337" y="158607"/>
            <a:ext cx="10515600" cy="1325563"/>
          </a:xfrm>
        </p:spPr>
        <p:txBody>
          <a:bodyPr>
            <a:normAutofit/>
          </a:bodyPr>
          <a:lstStyle/>
          <a:p>
            <a:r>
              <a:rPr lang="en-US" dirty="0"/>
              <a:t>Tracking across structures</a:t>
            </a:r>
          </a:p>
        </p:txBody>
      </p:sp>
      <p:sp>
        <p:nvSpPr>
          <p:cNvPr id="6" name="Slide Number Placeholder 5">
            <a:extLst>
              <a:ext uri="{FF2B5EF4-FFF2-40B4-BE49-F238E27FC236}">
                <a16:creationId xmlns:a16="http://schemas.microsoft.com/office/drawing/2014/main" id="{2C072D22-6EBD-4D86-BB63-46A1B5ABE35F}"/>
              </a:ext>
            </a:extLst>
          </p:cNvPr>
          <p:cNvSpPr>
            <a:spLocks noGrp="1"/>
          </p:cNvSpPr>
          <p:nvPr>
            <p:ph type="sldNum" sz="quarter" idx="12"/>
          </p:nvPr>
        </p:nvSpPr>
        <p:spPr/>
        <p:txBody>
          <a:bodyPr/>
          <a:lstStyle/>
          <a:p>
            <a:fld id="{39D5BB9F-D377-4238-A2D8-250F9E7AEDE2}" type="slidenum">
              <a:rPr lang="en-US" smtClean="0"/>
              <a:t>37</a:t>
            </a:fld>
            <a:endParaRPr lang="en-US"/>
          </a:p>
        </p:txBody>
      </p:sp>
      <p:sp>
        <p:nvSpPr>
          <p:cNvPr id="9" name="TextBox 8">
            <a:extLst>
              <a:ext uri="{FF2B5EF4-FFF2-40B4-BE49-F238E27FC236}">
                <a16:creationId xmlns:a16="http://schemas.microsoft.com/office/drawing/2014/main" id="{603C9819-A3F6-4E18-ADBE-F57D7BFA9533}"/>
              </a:ext>
            </a:extLst>
          </p:cNvPr>
          <p:cNvSpPr txBox="1"/>
          <p:nvPr/>
        </p:nvSpPr>
        <p:spPr>
          <a:xfrm>
            <a:off x="537016" y="1022312"/>
            <a:ext cx="6813523" cy="2585323"/>
          </a:xfrm>
          <a:prstGeom prst="rect">
            <a:avLst/>
          </a:prstGeom>
          <a:noFill/>
        </p:spPr>
        <p:txBody>
          <a:bodyPr wrap="square" rtlCol="0">
            <a:spAutoFit/>
          </a:bodyPr>
          <a:lstStyle/>
          <a:p>
            <a:endParaRPr lang="en-US" dirty="0"/>
          </a:p>
          <a:p>
            <a:r>
              <a:rPr lang="en-US" dirty="0"/>
              <a:t>The example contains three </a:t>
            </a:r>
            <a:r>
              <a:rPr lang="en-US" b="1" dirty="0"/>
              <a:t>Instance Values </a:t>
            </a:r>
            <a:r>
              <a:rPr lang="en-US" dirty="0"/>
              <a:t>relating to the same </a:t>
            </a:r>
            <a:r>
              <a:rPr lang="en-US" b="1" dirty="0" err="1"/>
              <a:t>ConceptualValue</a:t>
            </a:r>
            <a:endParaRPr lang="en-US" dirty="0"/>
          </a:p>
          <a:p>
            <a:endParaRPr lang="en-US" dirty="0"/>
          </a:p>
          <a:p>
            <a:r>
              <a:rPr lang="en-US" dirty="0"/>
              <a:t>DDI-CDI can tie all three together!</a:t>
            </a:r>
          </a:p>
          <a:p>
            <a:endParaRPr lang="en-US" dirty="0"/>
          </a:p>
          <a:p>
            <a:r>
              <a:rPr lang="en-US" dirty="0"/>
              <a:t>And through the use of keys map the transformations between the long structure at right and the wide structures below.</a:t>
            </a:r>
          </a:p>
          <a:p>
            <a:endParaRPr lang="en-US" dirty="0"/>
          </a:p>
        </p:txBody>
      </p:sp>
      <p:sp>
        <p:nvSpPr>
          <p:cNvPr id="15" name="Rectangle 14">
            <a:extLst>
              <a:ext uri="{FF2B5EF4-FFF2-40B4-BE49-F238E27FC236}">
                <a16:creationId xmlns:a16="http://schemas.microsoft.com/office/drawing/2014/main" id="{64888512-573A-4E23-BC03-4B5BB6E4E835}"/>
              </a:ext>
            </a:extLst>
          </p:cNvPr>
          <p:cNvSpPr/>
          <p:nvPr/>
        </p:nvSpPr>
        <p:spPr>
          <a:xfrm>
            <a:off x="543652" y="4129373"/>
            <a:ext cx="11025495" cy="830997"/>
          </a:xfrm>
          <a:prstGeom prst="rect">
            <a:avLst/>
          </a:prstGeom>
        </p:spPr>
        <p:txBody>
          <a:bodyPr wrap="square">
            <a:spAutoFit/>
          </a:bodyPr>
          <a:lstStyle/>
          <a:p>
            <a:r>
              <a:rPr lang="en-US" sz="1600" dirty="0"/>
              <a:t>entry	datetime	systolic	diastolic	position	weight	temp	pctO2	pulse	away	exposed</a:t>
            </a:r>
          </a:p>
          <a:p>
            <a:r>
              <a:rPr lang="en-US" sz="1600" dirty="0"/>
              <a:t>101	2020-07-14T13:54	114	70	2	83.914,6	36,44	98	70	n	n</a:t>
            </a:r>
          </a:p>
          <a:p>
            <a:r>
              <a:rPr lang="en-US" sz="1600" dirty="0"/>
              <a:t>132	2020-07-14T14:03	125	86	3	68.038,9	37,50	85	92	y	n</a:t>
            </a:r>
          </a:p>
        </p:txBody>
      </p:sp>
      <p:sp>
        <p:nvSpPr>
          <p:cNvPr id="16" name="TextBox 15">
            <a:extLst>
              <a:ext uri="{FF2B5EF4-FFF2-40B4-BE49-F238E27FC236}">
                <a16:creationId xmlns:a16="http://schemas.microsoft.com/office/drawing/2014/main" id="{0220A2B3-0147-4A66-A203-04E149E65E0E}"/>
              </a:ext>
            </a:extLst>
          </p:cNvPr>
          <p:cNvSpPr txBox="1"/>
          <p:nvPr/>
        </p:nvSpPr>
        <p:spPr>
          <a:xfrm>
            <a:off x="543653" y="3690754"/>
            <a:ext cx="1211742" cy="369332"/>
          </a:xfrm>
          <a:prstGeom prst="rect">
            <a:avLst/>
          </a:prstGeom>
          <a:noFill/>
        </p:spPr>
        <p:txBody>
          <a:bodyPr wrap="none" rtlCol="0">
            <a:spAutoFit/>
          </a:bodyPr>
          <a:lstStyle/>
          <a:p>
            <a:r>
              <a:rPr lang="en-US" dirty="0">
                <a:solidFill>
                  <a:schemeClr val="accent2">
                    <a:lumMod val="75000"/>
                  </a:schemeClr>
                </a:solidFill>
              </a:rPr>
              <a:t>For Europe</a:t>
            </a:r>
          </a:p>
        </p:txBody>
      </p:sp>
      <p:sp>
        <p:nvSpPr>
          <p:cNvPr id="17" name="Rectangle 16">
            <a:extLst>
              <a:ext uri="{FF2B5EF4-FFF2-40B4-BE49-F238E27FC236}">
                <a16:creationId xmlns:a16="http://schemas.microsoft.com/office/drawing/2014/main" id="{4752993A-9890-4648-9325-EA13427402AE}"/>
              </a:ext>
            </a:extLst>
          </p:cNvPr>
          <p:cNvSpPr/>
          <p:nvPr/>
        </p:nvSpPr>
        <p:spPr>
          <a:xfrm>
            <a:off x="579601" y="5607063"/>
            <a:ext cx="10820040" cy="830997"/>
          </a:xfrm>
          <a:prstGeom prst="rect">
            <a:avLst/>
          </a:prstGeom>
        </p:spPr>
        <p:txBody>
          <a:bodyPr wrap="square">
            <a:spAutoFit/>
          </a:bodyPr>
          <a:lstStyle/>
          <a:p>
            <a:r>
              <a:rPr lang="en-US" sz="1600" dirty="0"/>
              <a:t>entry	datetime	systolic	diastolic	position	weight	temp	pctO2	pulse	away	exposed</a:t>
            </a:r>
          </a:p>
          <a:p>
            <a:r>
              <a:rPr lang="en-US" sz="1600" dirty="0"/>
              <a:t>101	2020-07-14T13:54	114	70	2	83,914.6	36.44	98	70	n	n</a:t>
            </a:r>
          </a:p>
          <a:p>
            <a:r>
              <a:rPr lang="en-US" sz="1600" dirty="0"/>
              <a:t>132	2020-07-14T14:03	125	86	3	68,038.9	37.50	85	92	y	n</a:t>
            </a:r>
          </a:p>
        </p:txBody>
      </p:sp>
      <p:sp>
        <p:nvSpPr>
          <p:cNvPr id="18" name="TextBox 17">
            <a:extLst>
              <a:ext uri="{FF2B5EF4-FFF2-40B4-BE49-F238E27FC236}">
                <a16:creationId xmlns:a16="http://schemas.microsoft.com/office/drawing/2014/main" id="{B9A50D7F-C851-4D53-A6AF-FA7379E714E0}"/>
              </a:ext>
            </a:extLst>
          </p:cNvPr>
          <p:cNvSpPr txBox="1"/>
          <p:nvPr/>
        </p:nvSpPr>
        <p:spPr>
          <a:xfrm>
            <a:off x="543652" y="5108911"/>
            <a:ext cx="795474" cy="369332"/>
          </a:xfrm>
          <a:prstGeom prst="rect">
            <a:avLst/>
          </a:prstGeom>
          <a:noFill/>
        </p:spPr>
        <p:txBody>
          <a:bodyPr wrap="none" rtlCol="0">
            <a:spAutoFit/>
          </a:bodyPr>
          <a:lstStyle/>
          <a:p>
            <a:r>
              <a:rPr lang="en-US" dirty="0">
                <a:solidFill>
                  <a:schemeClr val="accent2">
                    <a:lumMod val="75000"/>
                  </a:schemeClr>
                </a:solidFill>
              </a:rPr>
              <a:t>For US</a:t>
            </a:r>
          </a:p>
        </p:txBody>
      </p:sp>
      <p:sp>
        <p:nvSpPr>
          <p:cNvPr id="13" name="Rectangle: Rounded Corners 12">
            <a:extLst>
              <a:ext uri="{FF2B5EF4-FFF2-40B4-BE49-F238E27FC236}">
                <a16:creationId xmlns:a16="http://schemas.microsoft.com/office/drawing/2014/main" id="{84B8DEAC-5E8C-432E-B544-B23FBD1122D0}"/>
              </a:ext>
            </a:extLst>
          </p:cNvPr>
          <p:cNvSpPr/>
          <p:nvPr/>
        </p:nvSpPr>
        <p:spPr>
          <a:xfrm>
            <a:off x="5875167" y="4417532"/>
            <a:ext cx="1077292" cy="302477"/>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7D767D51-23C1-4706-82EF-3031044748DE}"/>
              </a:ext>
            </a:extLst>
          </p:cNvPr>
          <p:cNvSpPr/>
          <p:nvPr/>
        </p:nvSpPr>
        <p:spPr>
          <a:xfrm>
            <a:off x="5953538" y="5843923"/>
            <a:ext cx="998921" cy="328278"/>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AEF853B7-CABD-4C03-B4B1-32728475EBD8}"/>
              </a:ext>
            </a:extLst>
          </p:cNvPr>
          <p:cNvSpPr/>
          <p:nvPr/>
        </p:nvSpPr>
        <p:spPr>
          <a:xfrm>
            <a:off x="11211339" y="896179"/>
            <a:ext cx="663161" cy="217004"/>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7ACB0584-F905-4533-A8D6-CA60DD08A259}"/>
              </a:ext>
            </a:extLst>
          </p:cNvPr>
          <p:cNvCxnSpPr>
            <a:cxnSpLocks/>
          </p:cNvCxnSpPr>
          <p:nvPr/>
        </p:nvCxnSpPr>
        <p:spPr>
          <a:xfrm flipH="1">
            <a:off x="6654812" y="1113183"/>
            <a:ext cx="4698988" cy="3304349"/>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D0F964FB-F811-41F4-AAC7-36945523F1A8}"/>
              </a:ext>
            </a:extLst>
          </p:cNvPr>
          <p:cNvCxnSpPr>
            <a:cxnSpLocks/>
          </p:cNvCxnSpPr>
          <p:nvPr/>
        </p:nvCxnSpPr>
        <p:spPr>
          <a:xfrm flipH="1">
            <a:off x="6654812" y="1113183"/>
            <a:ext cx="4740964" cy="473074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FB8FDF7-75FE-405B-B6ED-C7551FD6B5C3}"/>
              </a:ext>
            </a:extLst>
          </p:cNvPr>
          <p:cNvCxnSpPr>
            <a:cxnSpLocks/>
            <a:endCxn id="14" idx="0"/>
          </p:cNvCxnSpPr>
          <p:nvPr/>
        </p:nvCxnSpPr>
        <p:spPr>
          <a:xfrm flipH="1">
            <a:off x="6452999" y="4720009"/>
            <a:ext cx="28443" cy="1123914"/>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2FB8FDF7-75FE-405B-B6ED-C7551FD6B5C3}"/>
              </a:ext>
            </a:extLst>
          </p:cNvPr>
          <p:cNvCxnSpPr>
            <a:cxnSpLocks/>
          </p:cNvCxnSpPr>
          <p:nvPr/>
        </p:nvCxnSpPr>
        <p:spPr>
          <a:xfrm>
            <a:off x="5452914" y="4408050"/>
            <a:ext cx="418388" cy="16072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2FB8FDF7-75FE-405B-B6ED-C7551FD6B5C3}"/>
              </a:ext>
            </a:extLst>
          </p:cNvPr>
          <p:cNvCxnSpPr>
            <a:cxnSpLocks/>
          </p:cNvCxnSpPr>
          <p:nvPr/>
        </p:nvCxnSpPr>
        <p:spPr>
          <a:xfrm>
            <a:off x="5538219" y="5861841"/>
            <a:ext cx="418388" cy="16072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72059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Keys</a:t>
            </a:r>
            <a:endParaRPr lang="nb-NO" dirty="0"/>
          </a:p>
        </p:txBody>
      </p:sp>
      <p:pic>
        <p:nvPicPr>
          <p:cNvPr id="3" name="Picture 2">
            <a:extLst>
              <a:ext uri="{FF2B5EF4-FFF2-40B4-BE49-F238E27FC236}">
                <a16:creationId xmlns:a16="http://schemas.microsoft.com/office/drawing/2014/main" id="{418C0C79-9D84-4F2E-8261-38C4C46D84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458" y="1953556"/>
            <a:ext cx="11416884" cy="3894794"/>
          </a:xfrm>
          <a:prstGeom prst="rect">
            <a:avLst/>
          </a:prstGeom>
        </p:spPr>
      </p:pic>
    </p:spTree>
    <p:extLst>
      <p:ext uri="{BB962C8B-B14F-4D97-AF65-F5344CB8AC3E}">
        <p14:creationId xmlns:p14="http://schemas.microsoft.com/office/powerpoint/2010/main" val="27607226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C102AB-F420-4C4D-91C6-344409420B8B}"/>
              </a:ext>
            </a:extLst>
          </p:cNvPr>
          <p:cNvSpPr>
            <a:spLocks noGrp="1"/>
          </p:cNvSpPr>
          <p:nvPr>
            <p:ph type="title"/>
          </p:nvPr>
        </p:nvSpPr>
        <p:spPr>
          <a:xfrm>
            <a:off x="838199" y="365125"/>
            <a:ext cx="11108635" cy="1325563"/>
          </a:xfrm>
        </p:spPr>
        <p:txBody>
          <a:bodyPr/>
          <a:lstStyle/>
          <a:p>
            <a:r>
              <a:rPr lang="en-US" dirty="0"/>
              <a:t>Roles for Data Points – Long Structure Extract</a:t>
            </a:r>
          </a:p>
        </p:txBody>
      </p:sp>
      <p:pic>
        <p:nvPicPr>
          <p:cNvPr id="4" name="Picture 3">
            <a:extLst>
              <a:ext uri="{FF2B5EF4-FFF2-40B4-BE49-F238E27FC236}">
                <a16:creationId xmlns:a16="http://schemas.microsoft.com/office/drawing/2014/main" id="{E3F5B4EE-C819-4EB4-802A-7366C1DB7B05}"/>
              </a:ext>
            </a:extLst>
          </p:cNvPr>
          <p:cNvPicPr>
            <a:picLocks noChangeAspect="1"/>
          </p:cNvPicPr>
          <p:nvPr/>
        </p:nvPicPr>
        <p:blipFill rotWithShape="1">
          <a:blip r:embed="rId2">
            <a:extLst>
              <a:ext uri="{28A0092B-C50C-407E-A947-70E740481C1C}">
                <a14:useLocalDpi xmlns:a14="http://schemas.microsoft.com/office/drawing/2010/main" val="0"/>
              </a:ext>
            </a:extLst>
          </a:blip>
          <a:srcRect l="3004" t="8866" r="2710" b="4296"/>
          <a:stretch/>
        </p:blipFill>
        <p:spPr>
          <a:xfrm>
            <a:off x="726583" y="1365312"/>
            <a:ext cx="10381025" cy="5222852"/>
          </a:xfrm>
          <a:prstGeom prst="rect">
            <a:avLst/>
          </a:prstGeom>
        </p:spPr>
      </p:pic>
      <p:sp>
        <p:nvSpPr>
          <p:cNvPr id="6" name="Rectangle: Rounded Corners 8">
            <a:extLst>
              <a:ext uri="{FF2B5EF4-FFF2-40B4-BE49-F238E27FC236}">
                <a16:creationId xmlns:a16="http://schemas.microsoft.com/office/drawing/2014/main" id="{95EA50B5-D733-4751-A6F9-415BBDD5F17D}"/>
              </a:ext>
            </a:extLst>
          </p:cNvPr>
          <p:cNvSpPr/>
          <p:nvPr/>
        </p:nvSpPr>
        <p:spPr>
          <a:xfrm>
            <a:off x="8295431" y="1251526"/>
            <a:ext cx="2812177" cy="3057601"/>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8">
            <a:extLst>
              <a:ext uri="{FF2B5EF4-FFF2-40B4-BE49-F238E27FC236}">
                <a16:creationId xmlns:a16="http://schemas.microsoft.com/office/drawing/2014/main" id="{95EA50B5-D733-4751-A6F9-415BBDD5F17D}"/>
              </a:ext>
            </a:extLst>
          </p:cNvPr>
          <p:cNvSpPr/>
          <p:nvPr/>
        </p:nvSpPr>
        <p:spPr>
          <a:xfrm>
            <a:off x="8479006" y="4422913"/>
            <a:ext cx="2445025" cy="772615"/>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8">
            <a:extLst>
              <a:ext uri="{FF2B5EF4-FFF2-40B4-BE49-F238E27FC236}">
                <a16:creationId xmlns:a16="http://schemas.microsoft.com/office/drawing/2014/main" id="{95EA50B5-D733-4751-A6F9-415BBDD5F17D}"/>
              </a:ext>
            </a:extLst>
          </p:cNvPr>
          <p:cNvSpPr/>
          <p:nvPr/>
        </p:nvSpPr>
        <p:spPr>
          <a:xfrm>
            <a:off x="8479005" y="5628861"/>
            <a:ext cx="2445025" cy="772615"/>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376020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3F6724D-6C42-49BE-951B-D31777C5F7CE}"/>
              </a:ext>
            </a:extLst>
          </p:cNvPr>
          <p:cNvSpPr>
            <a:spLocks noGrp="1"/>
          </p:cNvSpPr>
          <p:nvPr>
            <p:ph type="title"/>
          </p:nvPr>
        </p:nvSpPr>
        <p:spPr/>
        <p:txBody>
          <a:bodyPr/>
          <a:lstStyle/>
          <a:p>
            <a:r>
              <a:rPr lang="en-US" dirty="0"/>
              <a:t>DDI-CDI and FAIR </a:t>
            </a:r>
          </a:p>
        </p:txBody>
      </p:sp>
      <p:sp>
        <p:nvSpPr>
          <p:cNvPr id="5" name="Content Placeholder 4">
            <a:extLst>
              <a:ext uri="{FF2B5EF4-FFF2-40B4-BE49-F238E27FC236}">
                <a16:creationId xmlns:a16="http://schemas.microsoft.com/office/drawing/2014/main" id="{FFE07EB8-E436-4633-99F5-C091C6B6BBB8}"/>
              </a:ext>
            </a:extLst>
          </p:cNvPr>
          <p:cNvSpPr>
            <a:spLocks noGrp="1"/>
          </p:cNvSpPr>
          <p:nvPr>
            <p:ph idx="1"/>
          </p:nvPr>
        </p:nvSpPr>
        <p:spPr/>
        <p:txBody>
          <a:bodyPr/>
          <a:lstStyle/>
          <a:p>
            <a:r>
              <a:rPr lang="en-US" dirty="0"/>
              <a:t>Many people talk about </a:t>
            </a:r>
            <a:r>
              <a:rPr lang="en-US" b="1" i="1" dirty="0"/>
              <a:t>F</a:t>
            </a:r>
            <a:r>
              <a:rPr lang="en-US" dirty="0"/>
              <a:t>indability and </a:t>
            </a:r>
            <a:r>
              <a:rPr lang="en-US" b="1" i="1" dirty="0"/>
              <a:t>A</a:t>
            </a:r>
            <a:r>
              <a:rPr lang="en-US" dirty="0"/>
              <a:t>ccess</a:t>
            </a:r>
          </a:p>
          <a:p>
            <a:pPr lvl="1"/>
            <a:r>
              <a:rPr lang="en-US" dirty="0"/>
              <a:t>Not so much about </a:t>
            </a:r>
            <a:r>
              <a:rPr lang="en-US" b="1" i="1" dirty="0"/>
              <a:t>I</a:t>
            </a:r>
            <a:r>
              <a:rPr lang="en-US" dirty="0"/>
              <a:t>nteroperability and </a:t>
            </a:r>
            <a:r>
              <a:rPr lang="en-US" b="1" i="1" dirty="0"/>
              <a:t>R</a:t>
            </a:r>
            <a:r>
              <a:rPr lang="en-US" dirty="0"/>
              <a:t>euse</a:t>
            </a:r>
          </a:p>
          <a:p>
            <a:r>
              <a:rPr lang="en-US" dirty="0"/>
              <a:t>DDI-CDI focuses on these aspects of FAIR data</a:t>
            </a:r>
          </a:p>
          <a:p>
            <a:pPr lvl="1"/>
            <a:r>
              <a:rPr lang="en-US" dirty="0"/>
              <a:t>It is also quite useful for data discovery</a:t>
            </a:r>
          </a:p>
          <a:p>
            <a:r>
              <a:rPr lang="en-US" dirty="0"/>
              <a:t>Interoperability and reuse of data are metadata-intensive</a:t>
            </a:r>
          </a:p>
          <a:p>
            <a:r>
              <a:rPr lang="en-US" dirty="0"/>
              <a:t>Historically, these aspects of data management are expensive and have not been fully incentivized by research funders</a:t>
            </a:r>
          </a:p>
          <a:p>
            <a:r>
              <a:rPr lang="en-US" dirty="0"/>
              <a:t>Today’s focus on FAIR data </a:t>
            </a:r>
            <a:r>
              <a:rPr lang="en-US" i="1" dirty="0"/>
              <a:t>demands</a:t>
            </a:r>
            <a:r>
              <a:rPr lang="en-US" dirty="0"/>
              <a:t> that we do more!</a:t>
            </a:r>
          </a:p>
        </p:txBody>
      </p:sp>
    </p:spTree>
    <p:extLst>
      <p:ext uri="{BB962C8B-B14F-4D97-AF65-F5344CB8AC3E}">
        <p14:creationId xmlns:p14="http://schemas.microsoft.com/office/powerpoint/2010/main" val="212078417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7F013E86-0471-4D73-947A-C61DF680EF20}"/>
              </a:ext>
            </a:extLst>
          </p:cNvPr>
          <p:cNvGraphicFramePr>
            <a:graphicFrameLocks noGrp="1"/>
          </p:cNvGraphicFramePr>
          <p:nvPr/>
        </p:nvGraphicFramePr>
        <p:xfrm>
          <a:off x="1743075" y="3381365"/>
          <a:ext cx="4038600" cy="319278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3501147361"/>
                    </a:ext>
                  </a:extLst>
                </a:gridCol>
                <a:gridCol w="1092200">
                  <a:extLst>
                    <a:ext uri="{9D8B030D-6E8A-4147-A177-3AD203B41FA5}">
                      <a16:colId xmlns:a16="http://schemas.microsoft.com/office/drawing/2014/main" val="3961499643"/>
                    </a:ext>
                  </a:extLst>
                </a:gridCol>
                <a:gridCol w="863600">
                  <a:extLst>
                    <a:ext uri="{9D8B030D-6E8A-4147-A177-3AD203B41FA5}">
                      <a16:colId xmlns:a16="http://schemas.microsoft.com/office/drawing/2014/main" val="487407960"/>
                    </a:ext>
                  </a:extLst>
                </a:gridCol>
                <a:gridCol w="863600">
                  <a:extLst>
                    <a:ext uri="{9D8B030D-6E8A-4147-A177-3AD203B41FA5}">
                      <a16:colId xmlns:a16="http://schemas.microsoft.com/office/drawing/2014/main" val="1497243364"/>
                    </a:ext>
                  </a:extLst>
                </a:gridCol>
                <a:gridCol w="609600">
                  <a:extLst>
                    <a:ext uri="{9D8B030D-6E8A-4147-A177-3AD203B41FA5}">
                      <a16:colId xmlns:a16="http://schemas.microsoft.com/office/drawing/2014/main" val="2982804712"/>
                    </a:ext>
                  </a:extLst>
                </a:gridCol>
              </a:tblGrid>
              <a:tr h="266700">
                <a:tc>
                  <a:txBody>
                    <a:bodyPr/>
                    <a:lstStyle/>
                    <a:p>
                      <a:pPr algn="l" fontAlgn="b"/>
                      <a:r>
                        <a:rPr lang="en-US" sz="1600" u="none" strike="noStrike">
                          <a:effectLst/>
                        </a:rPr>
                        <a:t>Entry</a:t>
                      </a:r>
                      <a:endParaRPr lang="en-US"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600" u="none" strike="noStrike" dirty="0">
                          <a:effectLst/>
                        </a:rPr>
                        <a:t>DateTime</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600" u="none" strike="noStrike">
                          <a:effectLst/>
                        </a:rPr>
                        <a:t>Position</a:t>
                      </a:r>
                      <a:endParaRPr lang="en-US"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600" u="none" strike="noStrike">
                          <a:effectLst/>
                        </a:rPr>
                        <a:t>Measure</a:t>
                      </a:r>
                      <a:endParaRPr lang="en-US"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600" u="none" strike="noStrike">
                          <a:effectLst/>
                        </a:rPr>
                        <a:t>Value</a:t>
                      </a:r>
                      <a:endParaRPr lang="en-US" sz="16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212613550"/>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systolic</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114</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418991638"/>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diastolic</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70</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004802415"/>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weight</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83914.60</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76584155"/>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temp</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36.44</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242034735"/>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pctO2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98</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523541018"/>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pulse</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70</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436395311"/>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away</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n</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32354849"/>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exposed</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n</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258430503"/>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systolic</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125</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32255083"/>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diastolic</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86</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780156963"/>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weight</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68038.90</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962457195"/>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temp</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37.5</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959792015"/>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pctO2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85</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271401246"/>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pulse</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92</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263961881"/>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away</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y</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537762864"/>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exposed</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dirty="0">
                          <a:effectLst/>
                        </a:rPr>
                        <a:t>n</a:t>
                      </a:r>
                      <a:endParaRPr lang="en-US"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527529069"/>
                  </a:ext>
                </a:extLst>
              </a:tr>
            </a:tbl>
          </a:graphicData>
        </a:graphic>
      </p:graphicFrame>
      <p:sp>
        <p:nvSpPr>
          <p:cNvPr id="2" name="Title 1">
            <a:extLst>
              <a:ext uri="{FF2B5EF4-FFF2-40B4-BE49-F238E27FC236}">
                <a16:creationId xmlns:a16="http://schemas.microsoft.com/office/drawing/2014/main" id="{C334B779-DB57-4887-9BAC-BE0649044127}"/>
              </a:ext>
            </a:extLst>
          </p:cNvPr>
          <p:cNvSpPr>
            <a:spLocks noGrp="1"/>
          </p:cNvSpPr>
          <p:nvPr>
            <p:ph type="title"/>
          </p:nvPr>
        </p:nvSpPr>
        <p:spPr>
          <a:xfrm>
            <a:off x="977348" y="773195"/>
            <a:ext cx="10515600" cy="686561"/>
          </a:xfrm>
        </p:spPr>
        <p:txBody>
          <a:bodyPr>
            <a:normAutofit fontScale="90000"/>
          </a:bodyPr>
          <a:lstStyle/>
          <a:p>
            <a:r>
              <a:rPr lang="en-US" dirty="0"/>
              <a:t>Roles: The COVID example- Long structure</a:t>
            </a:r>
            <a:r>
              <a:rPr lang="nb-NO" dirty="0"/>
              <a:t/>
            </a:r>
            <a:br>
              <a:rPr lang="nb-NO" dirty="0"/>
            </a:br>
            <a:endParaRPr lang="en-US" dirty="0"/>
          </a:p>
        </p:txBody>
      </p:sp>
      <p:sp>
        <p:nvSpPr>
          <p:cNvPr id="9" name="TextBox 8">
            <a:extLst>
              <a:ext uri="{FF2B5EF4-FFF2-40B4-BE49-F238E27FC236}">
                <a16:creationId xmlns:a16="http://schemas.microsoft.com/office/drawing/2014/main" id="{EDA74FA4-C453-4D04-B0FB-64D7260FB43B}"/>
              </a:ext>
            </a:extLst>
          </p:cNvPr>
          <p:cNvSpPr txBox="1"/>
          <p:nvPr/>
        </p:nvSpPr>
        <p:spPr>
          <a:xfrm>
            <a:off x="1585668" y="2556452"/>
            <a:ext cx="1133965" cy="369332"/>
          </a:xfrm>
          <a:prstGeom prst="rect">
            <a:avLst/>
          </a:prstGeom>
          <a:noFill/>
        </p:spPr>
        <p:txBody>
          <a:bodyPr wrap="none" rtlCol="0">
            <a:spAutoFit/>
          </a:bodyPr>
          <a:lstStyle/>
          <a:p>
            <a:r>
              <a:rPr lang="en-US" dirty="0">
                <a:solidFill>
                  <a:schemeClr val="accent2">
                    <a:lumMod val="75000"/>
                  </a:schemeClr>
                </a:solidFill>
              </a:rPr>
              <a:t>Identifiers</a:t>
            </a:r>
          </a:p>
        </p:txBody>
      </p:sp>
      <p:sp>
        <p:nvSpPr>
          <p:cNvPr id="12" name="Rectangle: Rounded Corners 11">
            <a:extLst>
              <a:ext uri="{FF2B5EF4-FFF2-40B4-BE49-F238E27FC236}">
                <a16:creationId xmlns:a16="http://schemas.microsoft.com/office/drawing/2014/main" id="{5CDAF795-DB60-4FDA-853B-4E2896242133}"/>
              </a:ext>
            </a:extLst>
          </p:cNvPr>
          <p:cNvSpPr/>
          <p:nvPr/>
        </p:nvSpPr>
        <p:spPr>
          <a:xfrm>
            <a:off x="1638300" y="3355044"/>
            <a:ext cx="1676400" cy="315534"/>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93DA32F8-E1C4-4675-A3C2-B84A0AD60186}"/>
              </a:ext>
            </a:extLst>
          </p:cNvPr>
          <p:cNvSpPr txBox="1"/>
          <p:nvPr/>
        </p:nvSpPr>
        <p:spPr>
          <a:xfrm>
            <a:off x="4797035" y="2052669"/>
            <a:ext cx="2574231" cy="369332"/>
          </a:xfrm>
          <a:prstGeom prst="rect">
            <a:avLst/>
          </a:prstGeom>
          <a:noFill/>
        </p:spPr>
        <p:txBody>
          <a:bodyPr wrap="none" rtlCol="0">
            <a:spAutoFit/>
          </a:bodyPr>
          <a:lstStyle/>
          <a:p>
            <a:r>
              <a:rPr lang="en-US" dirty="0">
                <a:solidFill>
                  <a:schemeClr val="accent2">
                    <a:lumMod val="75000"/>
                  </a:schemeClr>
                </a:solidFill>
              </a:rPr>
              <a:t>VariableValueComponent</a:t>
            </a:r>
          </a:p>
        </p:txBody>
      </p:sp>
      <p:sp>
        <p:nvSpPr>
          <p:cNvPr id="14" name="Rectangle: Rounded Corners 13">
            <a:extLst>
              <a:ext uri="{FF2B5EF4-FFF2-40B4-BE49-F238E27FC236}">
                <a16:creationId xmlns:a16="http://schemas.microsoft.com/office/drawing/2014/main" id="{A536452F-B1F3-4454-A830-259F151612AB}"/>
              </a:ext>
            </a:extLst>
          </p:cNvPr>
          <p:cNvSpPr/>
          <p:nvPr/>
        </p:nvSpPr>
        <p:spPr>
          <a:xfrm>
            <a:off x="5120979" y="3340434"/>
            <a:ext cx="660696" cy="323595"/>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4521B06A-4E77-4F8C-8DAC-D25295C99F40}"/>
              </a:ext>
            </a:extLst>
          </p:cNvPr>
          <p:cNvSpPr txBox="1"/>
          <p:nvPr/>
        </p:nvSpPr>
        <p:spPr>
          <a:xfrm>
            <a:off x="2257749" y="2052669"/>
            <a:ext cx="2193934" cy="369332"/>
          </a:xfrm>
          <a:prstGeom prst="rect">
            <a:avLst/>
          </a:prstGeom>
          <a:noFill/>
        </p:spPr>
        <p:txBody>
          <a:bodyPr wrap="none" rtlCol="0">
            <a:spAutoFit/>
          </a:bodyPr>
          <a:lstStyle/>
          <a:p>
            <a:r>
              <a:rPr lang="en-US" dirty="0" err="1">
                <a:solidFill>
                  <a:schemeClr val="accent2">
                    <a:lumMod val="75000"/>
                  </a:schemeClr>
                </a:solidFill>
              </a:rPr>
              <a:t>AttributeComponent</a:t>
            </a:r>
            <a:endParaRPr lang="en-US" dirty="0">
              <a:solidFill>
                <a:schemeClr val="accent2">
                  <a:lumMod val="75000"/>
                </a:schemeClr>
              </a:solidFill>
            </a:endParaRPr>
          </a:p>
        </p:txBody>
      </p:sp>
      <p:sp>
        <p:nvSpPr>
          <p:cNvPr id="16" name="Rectangle: Rounded Corners 15">
            <a:extLst>
              <a:ext uri="{FF2B5EF4-FFF2-40B4-BE49-F238E27FC236}">
                <a16:creationId xmlns:a16="http://schemas.microsoft.com/office/drawing/2014/main" id="{ADD87F39-A96E-4DC2-8514-79D1A248E7A8}"/>
              </a:ext>
            </a:extLst>
          </p:cNvPr>
          <p:cNvSpPr/>
          <p:nvPr/>
        </p:nvSpPr>
        <p:spPr>
          <a:xfrm>
            <a:off x="4242682" y="3355045"/>
            <a:ext cx="807705" cy="315533"/>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a:extLst>
              <a:ext uri="{FF2B5EF4-FFF2-40B4-BE49-F238E27FC236}">
                <a16:creationId xmlns:a16="http://schemas.microsoft.com/office/drawing/2014/main" id="{2A35B91E-906D-4B6A-A556-FAF3AEBDC14C}"/>
              </a:ext>
            </a:extLst>
          </p:cNvPr>
          <p:cNvCxnSpPr>
            <a:cxnSpLocks/>
            <a:stCxn id="19" idx="2"/>
            <a:endCxn id="16" idx="0"/>
          </p:cNvCxnSpPr>
          <p:nvPr/>
        </p:nvCxnSpPr>
        <p:spPr>
          <a:xfrm>
            <a:off x="4625629" y="1992741"/>
            <a:ext cx="20906" cy="1362304"/>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5F0D7578-E8E0-4041-B95D-8DBD8E3B0ADA}"/>
              </a:ext>
            </a:extLst>
          </p:cNvPr>
          <p:cNvSpPr txBox="1"/>
          <p:nvPr/>
        </p:nvSpPr>
        <p:spPr>
          <a:xfrm>
            <a:off x="3110117" y="1623409"/>
            <a:ext cx="3031023" cy="369332"/>
          </a:xfrm>
          <a:prstGeom prst="rect">
            <a:avLst/>
          </a:prstGeom>
          <a:noFill/>
        </p:spPr>
        <p:txBody>
          <a:bodyPr wrap="none" rtlCol="0">
            <a:spAutoFit/>
          </a:bodyPr>
          <a:lstStyle/>
          <a:p>
            <a:r>
              <a:rPr lang="en-US" dirty="0">
                <a:solidFill>
                  <a:schemeClr val="accent2">
                    <a:lumMod val="75000"/>
                  </a:schemeClr>
                </a:solidFill>
              </a:rPr>
              <a:t>VariableDescriptorComponent</a:t>
            </a:r>
          </a:p>
        </p:txBody>
      </p:sp>
      <p:sp>
        <p:nvSpPr>
          <p:cNvPr id="20" name="Rectangle: Rounded Corners 19">
            <a:extLst>
              <a:ext uri="{FF2B5EF4-FFF2-40B4-BE49-F238E27FC236}">
                <a16:creationId xmlns:a16="http://schemas.microsoft.com/office/drawing/2014/main" id="{25A73F7F-92CF-4B1F-845C-77F1E717DD81}"/>
              </a:ext>
            </a:extLst>
          </p:cNvPr>
          <p:cNvSpPr/>
          <p:nvPr/>
        </p:nvSpPr>
        <p:spPr>
          <a:xfrm>
            <a:off x="3388981" y="3340434"/>
            <a:ext cx="748927" cy="315533"/>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a:extLst>
              <a:ext uri="{FF2B5EF4-FFF2-40B4-BE49-F238E27FC236}">
                <a16:creationId xmlns:a16="http://schemas.microsoft.com/office/drawing/2014/main" id="{9C54B159-391A-45CC-A84D-B737B6E05297}"/>
              </a:ext>
            </a:extLst>
          </p:cNvPr>
          <p:cNvCxnSpPr>
            <a:cxnSpLocks/>
            <a:endCxn id="20" idx="0"/>
          </p:cNvCxnSpPr>
          <p:nvPr/>
        </p:nvCxnSpPr>
        <p:spPr>
          <a:xfrm>
            <a:off x="3760326" y="2448321"/>
            <a:ext cx="3119" cy="892113"/>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FD4F83C7-5047-463A-BCED-7C0131D90C06}"/>
              </a:ext>
            </a:extLst>
          </p:cNvPr>
          <p:cNvCxnSpPr>
            <a:cxnSpLocks/>
          </p:cNvCxnSpPr>
          <p:nvPr/>
        </p:nvCxnSpPr>
        <p:spPr>
          <a:xfrm>
            <a:off x="5451327" y="2448321"/>
            <a:ext cx="0" cy="906723"/>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AEAB1087-D342-4E4D-AE86-859192258209}"/>
              </a:ext>
            </a:extLst>
          </p:cNvPr>
          <p:cNvCxnSpPr>
            <a:cxnSpLocks/>
            <a:stCxn id="9" idx="2"/>
          </p:cNvCxnSpPr>
          <p:nvPr/>
        </p:nvCxnSpPr>
        <p:spPr>
          <a:xfrm>
            <a:off x="2152651" y="2925784"/>
            <a:ext cx="4140" cy="414650"/>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2DA5E94F-8C46-48C7-A3E9-96ECF5D72C4C}"/>
              </a:ext>
            </a:extLst>
          </p:cNvPr>
          <p:cNvSpPr txBox="1"/>
          <p:nvPr/>
        </p:nvSpPr>
        <p:spPr>
          <a:xfrm>
            <a:off x="6139094" y="3815219"/>
            <a:ext cx="6072496" cy="2677656"/>
          </a:xfrm>
          <a:prstGeom prst="rect">
            <a:avLst/>
          </a:prstGeom>
          <a:noFill/>
        </p:spPr>
        <p:txBody>
          <a:bodyPr wrap="none" rtlCol="0">
            <a:spAutoFit/>
          </a:bodyPr>
          <a:lstStyle/>
          <a:p>
            <a:r>
              <a:rPr lang="en-US" sz="2400" dirty="0"/>
              <a:t>The Variable Descriptor Component has values </a:t>
            </a:r>
          </a:p>
          <a:p>
            <a:r>
              <a:rPr lang="en-US" sz="2400" dirty="0"/>
              <a:t>taken from the list of non-Unit Identifiers</a:t>
            </a:r>
          </a:p>
          <a:p>
            <a:r>
              <a:rPr lang="en-US" sz="2400" dirty="0"/>
              <a:t>i</a:t>
            </a:r>
            <a:r>
              <a:rPr lang="en-US" sz="2400" dirty="0" smtClean="0"/>
              <a:t>n the wide data </a:t>
            </a:r>
            <a:r>
              <a:rPr lang="en-US" sz="2400" dirty="0"/>
              <a:t>set. </a:t>
            </a:r>
          </a:p>
          <a:p>
            <a:r>
              <a:rPr lang="en-US" sz="2400" dirty="0"/>
              <a:t>(This can be programmatically known.)</a:t>
            </a:r>
          </a:p>
          <a:p>
            <a:endParaRPr lang="en-US" sz="2400" dirty="0"/>
          </a:p>
          <a:p>
            <a:r>
              <a:rPr lang="en-US" sz="2400" dirty="0"/>
              <a:t>The “key” for each value is composed from</a:t>
            </a:r>
          </a:p>
          <a:p>
            <a:r>
              <a:rPr lang="en-US" sz="2400" dirty="0"/>
              <a:t>the identifiers plus the Variable Descriptor.</a:t>
            </a:r>
          </a:p>
        </p:txBody>
      </p:sp>
    </p:spTree>
    <p:extLst>
      <p:ext uri="{BB962C8B-B14F-4D97-AF65-F5344CB8AC3E}">
        <p14:creationId xmlns:p14="http://schemas.microsoft.com/office/powerpoint/2010/main" val="24328849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12DA74E-CE0C-49F7-A9DF-58E2D18979B2}"/>
              </a:ext>
            </a:extLst>
          </p:cNvPr>
          <p:cNvSpPr txBox="1"/>
          <p:nvPr/>
        </p:nvSpPr>
        <p:spPr>
          <a:xfrm>
            <a:off x="290237" y="1350248"/>
            <a:ext cx="1304653" cy="923330"/>
          </a:xfrm>
          <a:prstGeom prst="rect">
            <a:avLst/>
          </a:prstGeom>
          <a:noFill/>
        </p:spPr>
        <p:txBody>
          <a:bodyPr wrap="none" rtlCol="0">
            <a:spAutoFit/>
          </a:bodyPr>
          <a:lstStyle/>
          <a:p>
            <a:r>
              <a:rPr lang="en-US" b="1" dirty="0">
                <a:solidFill>
                  <a:schemeClr val="accent2">
                    <a:lumMod val="75000"/>
                  </a:schemeClr>
                </a:solidFill>
              </a:rPr>
              <a:t>(Unit)</a:t>
            </a:r>
          </a:p>
          <a:p>
            <a:r>
              <a:rPr lang="en-US" b="1" dirty="0">
                <a:solidFill>
                  <a:schemeClr val="accent2">
                    <a:lumMod val="75000"/>
                  </a:schemeClr>
                </a:solidFill>
              </a:rPr>
              <a:t>Identifier </a:t>
            </a:r>
          </a:p>
          <a:p>
            <a:r>
              <a:rPr lang="en-US" b="1" dirty="0">
                <a:solidFill>
                  <a:schemeClr val="accent2">
                    <a:lumMod val="75000"/>
                  </a:schemeClr>
                </a:solidFill>
              </a:rPr>
              <a:t>Component</a:t>
            </a:r>
          </a:p>
        </p:txBody>
      </p:sp>
      <p:cxnSp>
        <p:nvCxnSpPr>
          <p:cNvPr id="7" name="Straight Arrow Connector 6">
            <a:extLst>
              <a:ext uri="{FF2B5EF4-FFF2-40B4-BE49-F238E27FC236}">
                <a16:creationId xmlns:a16="http://schemas.microsoft.com/office/drawing/2014/main" id="{58392D8D-3A30-42FB-BD58-E36BB4851A1B}"/>
              </a:ext>
            </a:extLst>
          </p:cNvPr>
          <p:cNvCxnSpPr>
            <a:cxnSpLocks/>
          </p:cNvCxnSpPr>
          <p:nvPr/>
        </p:nvCxnSpPr>
        <p:spPr>
          <a:xfrm>
            <a:off x="602436" y="2271880"/>
            <a:ext cx="7930" cy="2180850"/>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BEE27AD7-C88E-48D6-9C7C-B5CFD75FDAF4}"/>
              </a:ext>
            </a:extLst>
          </p:cNvPr>
          <p:cNvSpPr txBox="1"/>
          <p:nvPr/>
        </p:nvSpPr>
        <p:spPr>
          <a:xfrm>
            <a:off x="2852651" y="1615452"/>
            <a:ext cx="1304653" cy="646331"/>
          </a:xfrm>
          <a:prstGeom prst="rect">
            <a:avLst/>
          </a:prstGeom>
          <a:noFill/>
        </p:spPr>
        <p:txBody>
          <a:bodyPr wrap="square" rtlCol="0">
            <a:spAutoFit/>
          </a:bodyPr>
          <a:lstStyle/>
          <a:p>
            <a:r>
              <a:rPr lang="en-US" b="1" dirty="0">
                <a:solidFill>
                  <a:schemeClr val="accent2">
                    <a:lumMod val="75000"/>
                  </a:schemeClr>
                </a:solidFill>
              </a:rPr>
              <a:t>Measure</a:t>
            </a:r>
          </a:p>
          <a:p>
            <a:r>
              <a:rPr lang="en-US" b="1" dirty="0">
                <a:solidFill>
                  <a:schemeClr val="accent2">
                    <a:lumMod val="75000"/>
                  </a:schemeClr>
                </a:solidFill>
              </a:rPr>
              <a:t>Component</a:t>
            </a:r>
          </a:p>
        </p:txBody>
      </p:sp>
      <p:cxnSp>
        <p:nvCxnSpPr>
          <p:cNvPr id="10" name="Straight Arrow Connector 9">
            <a:extLst>
              <a:ext uri="{FF2B5EF4-FFF2-40B4-BE49-F238E27FC236}">
                <a16:creationId xmlns:a16="http://schemas.microsoft.com/office/drawing/2014/main" id="{C78318D1-01E2-43E1-AB3E-C3218924773D}"/>
              </a:ext>
            </a:extLst>
          </p:cNvPr>
          <p:cNvCxnSpPr>
            <a:cxnSpLocks/>
          </p:cNvCxnSpPr>
          <p:nvPr/>
        </p:nvCxnSpPr>
        <p:spPr>
          <a:xfrm flipH="1">
            <a:off x="1814695" y="2465198"/>
            <a:ext cx="1346875" cy="175945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6094B675-FC3E-42DF-AAE2-B4C351E4FAEB}"/>
              </a:ext>
            </a:extLst>
          </p:cNvPr>
          <p:cNvCxnSpPr>
            <a:cxnSpLocks/>
          </p:cNvCxnSpPr>
          <p:nvPr/>
        </p:nvCxnSpPr>
        <p:spPr>
          <a:xfrm flipH="1">
            <a:off x="3029946" y="2491057"/>
            <a:ext cx="220616" cy="186143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FA599CB1-574D-47AF-B7E4-0AE3CA7E2D50}"/>
              </a:ext>
            </a:extLst>
          </p:cNvPr>
          <p:cNvCxnSpPr>
            <a:cxnSpLocks/>
          </p:cNvCxnSpPr>
          <p:nvPr/>
        </p:nvCxnSpPr>
        <p:spPr>
          <a:xfrm>
            <a:off x="3335953" y="2496782"/>
            <a:ext cx="673810" cy="178539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89B16637-417A-43F7-978E-D98F95D91658}"/>
              </a:ext>
            </a:extLst>
          </p:cNvPr>
          <p:cNvCxnSpPr>
            <a:cxnSpLocks/>
          </p:cNvCxnSpPr>
          <p:nvPr/>
        </p:nvCxnSpPr>
        <p:spPr>
          <a:xfrm>
            <a:off x="3443131" y="2496782"/>
            <a:ext cx="2488390" cy="193380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CA700C50-0BD9-4270-87A6-395F688112E6}"/>
              </a:ext>
            </a:extLst>
          </p:cNvPr>
          <p:cNvCxnSpPr>
            <a:cxnSpLocks/>
          </p:cNvCxnSpPr>
          <p:nvPr/>
        </p:nvCxnSpPr>
        <p:spPr>
          <a:xfrm>
            <a:off x="3548362" y="2443058"/>
            <a:ext cx="3215723" cy="188046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C17B3911-A87A-4654-BC2F-6F9A54AEF228}"/>
              </a:ext>
            </a:extLst>
          </p:cNvPr>
          <p:cNvCxnSpPr>
            <a:cxnSpLocks/>
          </p:cNvCxnSpPr>
          <p:nvPr/>
        </p:nvCxnSpPr>
        <p:spPr>
          <a:xfrm>
            <a:off x="3671629" y="2390632"/>
            <a:ext cx="3837480" cy="186188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B211D560-B257-42B5-9DB3-3AC781E8FA4B}"/>
              </a:ext>
            </a:extLst>
          </p:cNvPr>
          <p:cNvCxnSpPr>
            <a:cxnSpLocks/>
          </p:cNvCxnSpPr>
          <p:nvPr/>
        </p:nvCxnSpPr>
        <p:spPr>
          <a:xfrm>
            <a:off x="3914436" y="2389714"/>
            <a:ext cx="4178431" cy="190150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2603C1C5-D774-45DC-9C42-84008EC456B3}"/>
              </a:ext>
            </a:extLst>
          </p:cNvPr>
          <p:cNvCxnSpPr>
            <a:cxnSpLocks/>
          </p:cNvCxnSpPr>
          <p:nvPr/>
        </p:nvCxnSpPr>
        <p:spPr>
          <a:xfrm>
            <a:off x="4050949" y="2358130"/>
            <a:ext cx="4705792" cy="194681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BA6EA0B3-506A-4D4D-96E0-0A949181ED50}"/>
              </a:ext>
            </a:extLst>
          </p:cNvPr>
          <p:cNvCxnSpPr>
            <a:cxnSpLocks/>
          </p:cNvCxnSpPr>
          <p:nvPr/>
        </p:nvCxnSpPr>
        <p:spPr>
          <a:xfrm>
            <a:off x="4168517" y="2311267"/>
            <a:ext cx="5271210" cy="197090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E0D30810-945C-4550-8098-6AA7EC410158}"/>
              </a:ext>
            </a:extLst>
          </p:cNvPr>
          <p:cNvSpPr txBox="1"/>
          <p:nvPr/>
        </p:nvSpPr>
        <p:spPr>
          <a:xfrm>
            <a:off x="4464399" y="1600251"/>
            <a:ext cx="1304653" cy="646331"/>
          </a:xfrm>
          <a:prstGeom prst="rect">
            <a:avLst/>
          </a:prstGeom>
          <a:noFill/>
        </p:spPr>
        <p:txBody>
          <a:bodyPr wrap="square" rtlCol="0">
            <a:spAutoFit/>
          </a:bodyPr>
          <a:lstStyle/>
          <a:p>
            <a:r>
              <a:rPr lang="en-US" b="1" dirty="0">
                <a:solidFill>
                  <a:schemeClr val="accent2">
                    <a:lumMod val="75000"/>
                  </a:schemeClr>
                </a:solidFill>
              </a:rPr>
              <a:t>Attribute</a:t>
            </a:r>
          </a:p>
          <a:p>
            <a:r>
              <a:rPr lang="en-US" b="1" dirty="0">
                <a:solidFill>
                  <a:schemeClr val="accent2">
                    <a:lumMod val="75000"/>
                  </a:schemeClr>
                </a:solidFill>
              </a:rPr>
              <a:t>Component</a:t>
            </a:r>
          </a:p>
        </p:txBody>
      </p:sp>
      <p:cxnSp>
        <p:nvCxnSpPr>
          <p:cNvPr id="44" name="Straight Arrow Connector 43">
            <a:extLst>
              <a:ext uri="{FF2B5EF4-FFF2-40B4-BE49-F238E27FC236}">
                <a16:creationId xmlns:a16="http://schemas.microsoft.com/office/drawing/2014/main" id="{5EF8C31F-CA4B-47E7-BA7A-A3C4E8A319B6}"/>
              </a:ext>
            </a:extLst>
          </p:cNvPr>
          <p:cNvCxnSpPr>
            <a:cxnSpLocks/>
          </p:cNvCxnSpPr>
          <p:nvPr/>
        </p:nvCxnSpPr>
        <p:spPr>
          <a:xfrm>
            <a:off x="5005114" y="2278881"/>
            <a:ext cx="24086" cy="2094336"/>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Title 1">
            <a:extLst>
              <a:ext uri="{FF2B5EF4-FFF2-40B4-BE49-F238E27FC236}">
                <a16:creationId xmlns:a16="http://schemas.microsoft.com/office/drawing/2014/main" id="{C334B779-DB57-4887-9BAC-BE0649044127}"/>
              </a:ext>
            </a:extLst>
          </p:cNvPr>
          <p:cNvSpPr txBox="1">
            <a:spLocks/>
          </p:cNvSpPr>
          <p:nvPr/>
        </p:nvSpPr>
        <p:spPr>
          <a:xfrm>
            <a:off x="977348" y="773195"/>
            <a:ext cx="10515600" cy="68656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Roles: The COVID example- Wide structure</a:t>
            </a:r>
            <a:r>
              <a:rPr lang="nb-NO" dirty="0"/>
              <a:t/>
            </a:r>
            <a:br>
              <a:rPr lang="nb-NO" dirty="0"/>
            </a:br>
            <a:endParaRPr lang="en-US" dirty="0"/>
          </a:p>
        </p:txBody>
      </p:sp>
      <p:graphicFrame>
        <p:nvGraphicFramePr>
          <p:cNvPr id="20" name="Table 19">
            <a:extLst>
              <a:ext uri="{FF2B5EF4-FFF2-40B4-BE49-F238E27FC236}">
                <a16:creationId xmlns:a16="http://schemas.microsoft.com/office/drawing/2014/main" id="{6F5E481A-D731-4C70-8DB7-61B9A7C4FCCD}"/>
              </a:ext>
            </a:extLst>
          </p:cNvPr>
          <p:cNvGraphicFramePr>
            <a:graphicFrameLocks noGrp="1"/>
          </p:cNvGraphicFramePr>
          <p:nvPr>
            <p:extLst/>
          </p:nvPr>
        </p:nvGraphicFramePr>
        <p:xfrm>
          <a:off x="291341" y="4523937"/>
          <a:ext cx="9650770" cy="1710315"/>
        </p:xfrm>
        <a:graphic>
          <a:graphicData uri="http://schemas.openxmlformats.org/drawingml/2006/table">
            <a:tbl>
              <a:tblPr>
                <a:tableStyleId>{5C22544A-7EE6-4342-B048-85BDC9FD1C3A}</a:tableStyleId>
              </a:tblPr>
              <a:tblGrid>
                <a:gridCol w="612748">
                  <a:extLst>
                    <a:ext uri="{9D8B030D-6E8A-4147-A177-3AD203B41FA5}">
                      <a16:colId xmlns:a16="http://schemas.microsoft.com/office/drawing/2014/main" val="1644239170"/>
                    </a:ext>
                  </a:extLst>
                </a:gridCol>
                <a:gridCol w="1882010">
                  <a:extLst>
                    <a:ext uri="{9D8B030D-6E8A-4147-A177-3AD203B41FA5}">
                      <a16:colId xmlns:a16="http://schemas.microsoft.com/office/drawing/2014/main" val="3127264257"/>
                    </a:ext>
                  </a:extLst>
                </a:gridCol>
                <a:gridCol w="831585">
                  <a:extLst>
                    <a:ext uri="{9D8B030D-6E8A-4147-A177-3AD203B41FA5}">
                      <a16:colId xmlns:a16="http://schemas.microsoft.com/office/drawing/2014/main" val="1250575039"/>
                    </a:ext>
                  </a:extLst>
                </a:gridCol>
                <a:gridCol w="919121">
                  <a:extLst>
                    <a:ext uri="{9D8B030D-6E8A-4147-A177-3AD203B41FA5}">
                      <a16:colId xmlns:a16="http://schemas.microsoft.com/office/drawing/2014/main" val="2346865256"/>
                    </a:ext>
                  </a:extLst>
                </a:gridCol>
                <a:gridCol w="897237">
                  <a:extLst>
                    <a:ext uri="{9D8B030D-6E8A-4147-A177-3AD203B41FA5}">
                      <a16:colId xmlns:a16="http://schemas.microsoft.com/office/drawing/2014/main" val="844560771"/>
                    </a:ext>
                  </a:extLst>
                </a:gridCol>
                <a:gridCol w="941005">
                  <a:extLst>
                    <a:ext uri="{9D8B030D-6E8A-4147-A177-3AD203B41FA5}">
                      <a16:colId xmlns:a16="http://schemas.microsoft.com/office/drawing/2014/main" val="778595543"/>
                    </a:ext>
                  </a:extLst>
                </a:gridCol>
                <a:gridCol w="700282">
                  <a:extLst>
                    <a:ext uri="{9D8B030D-6E8A-4147-A177-3AD203B41FA5}">
                      <a16:colId xmlns:a16="http://schemas.microsoft.com/office/drawing/2014/main" val="687758673"/>
                    </a:ext>
                  </a:extLst>
                </a:gridCol>
                <a:gridCol w="700282">
                  <a:extLst>
                    <a:ext uri="{9D8B030D-6E8A-4147-A177-3AD203B41FA5}">
                      <a16:colId xmlns:a16="http://schemas.microsoft.com/office/drawing/2014/main" val="2068193648"/>
                    </a:ext>
                  </a:extLst>
                </a:gridCol>
                <a:gridCol w="612748">
                  <a:extLst>
                    <a:ext uri="{9D8B030D-6E8A-4147-A177-3AD203B41FA5}">
                      <a16:colId xmlns:a16="http://schemas.microsoft.com/office/drawing/2014/main" val="554361926"/>
                    </a:ext>
                  </a:extLst>
                </a:gridCol>
                <a:gridCol w="634631">
                  <a:extLst>
                    <a:ext uri="{9D8B030D-6E8A-4147-A177-3AD203B41FA5}">
                      <a16:colId xmlns:a16="http://schemas.microsoft.com/office/drawing/2014/main" val="350955111"/>
                    </a:ext>
                  </a:extLst>
                </a:gridCol>
                <a:gridCol w="919121">
                  <a:extLst>
                    <a:ext uri="{9D8B030D-6E8A-4147-A177-3AD203B41FA5}">
                      <a16:colId xmlns:a16="http://schemas.microsoft.com/office/drawing/2014/main" val="822402100"/>
                    </a:ext>
                  </a:extLst>
                </a:gridCol>
              </a:tblGrid>
              <a:tr h="570105">
                <a:tc>
                  <a:txBody>
                    <a:bodyPr/>
                    <a:lstStyle/>
                    <a:p>
                      <a:pPr algn="l" fontAlgn="b"/>
                      <a:r>
                        <a:rPr lang="en-US" sz="1800" u="none" strike="noStrike" dirty="0">
                          <a:effectLst/>
                        </a:rPr>
                        <a:t> entry</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dirty="0">
                          <a:effectLst/>
                        </a:rPr>
                        <a:t> datetime</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a:effectLst/>
                        </a:rPr>
                        <a:t>systolic</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a:effectLst/>
                        </a:rPr>
                        <a:t>diastolic</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a:effectLst/>
                        </a:rPr>
                        <a:t>position</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a:effectLst/>
                        </a:rPr>
                        <a:t>weight</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a:effectLst/>
                        </a:rPr>
                        <a:t>temp</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a:effectLst/>
                        </a:rPr>
                        <a:t>pctO2</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a:effectLst/>
                        </a:rPr>
                        <a:t>pulse</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a:effectLst/>
                        </a:rPr>
                        <a:t>away</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dirty="0">
                          <a:effectLst/>
                        </a:rPr>
                        <a:t>exposed</a:t>
                      </a:r>
                      <a:endParaRPr lang="en-US" sz="18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574971709"/>
                  </a:ext>
                </a:extLst>
              </a:tr>
              <a:tr h="570105">
                <a:tc>
                  <a:txBody>
                    <a:bodyPr/>
                    <a:lstStyle/>
                    <a:p>
                      <a:pPr algn="r" fontAlgn="b"/>
                      <a:r>
                        <a:rPr lang="en-US" sz="1800" u="none" strike="noStrike" dirty="0">
                          <a:effectLst/>
                        </a:rPr>
                        <a:t>101</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dirty="0">
                          <a:effectLst/>
                        </a:rPr>
                        <a:t> 2020-07-14T13:54</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dirty="0">
                          <a:effectLst/>
                        </a:rPr>
                        <a:t>114</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dirty="0">
                          <a:effectLst/>
                        </a:rPr>
                        <a:t>70</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2</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83914.6</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36.44</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98</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70</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n</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dirty="0">
                          <a:effectLst/>
                        </a:rPr>
                        <a:t>n</a:t>
                      </a:r>
                      <a:endParaRPr lang="en-US" sz="18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874641269"/>
                  </a:ext>
                </a:extLst>
              </a:tr>
              <a:tr h="570105">
                <a:tc>
                  <a:txBody>
                    <a:bodyPr/>
                    <a:lstStyle/>
                    <a:p>
                      <a:pPr algn="r" fontAlgn="b"/>
                      <a:r>
                        <a:rPr lang="en-US" sz="1800" u="none" strike="noStrike">
                          <a:effectLst/>
                        </a:rPr>
                        <a:t>132</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800" u="none" strike="noStrike" dirty="0">
                          <a:effectLst/>
                        </a:rPr>
                        <a:t> 2020-07-14T14:03</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125</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86</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dirty="0">
                          <a:effectLst/>
                        </a:rPr>
                        <a:t>3</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dirty="0">
                          <a:effectLst/>
                        </a:rPr>
                        <a:t>68038.9</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37.5</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85</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dirty="0">
                          <a:effectLst/>
                        </a:rPr>
                        <a:t>92</a:t>
                      </a:r>
                      <a:endParaRPr lang="en-US" sz="18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a:effectLst/>
                        </a:rPr>
                        <a:t>y</a:t>
                      </a:r>
                      <a:endParaRPr lang="en-US" sz="18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800" u="none" strike="noStrike" dirty="0">
                          <a:effectLst/>
                        </a:rPr>
                        <a:t>n</a:t>
                      </a:r>
                      <a:endParaRPr lang="en-US" sz="18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706460400"/>
                  </a:ext>
                </a:extLst>
              </a:tr>
            </a:tbl>
          </a:graphicData>
        </a:graphic>
      </p:graphicFrame>
    </p:spTree>
    <p:extLst>
      <p:ext uri="{BB962C8B-B14F-4D97-AF65-F5344CB8AC3E}">
        <p14:creationId xmlns:p14="http://schemas.microsoft.com/office/powerpoint/2010/main" val="18609635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57FBB-9117-440A-B06C-8A12CBED05E3}"/>
              </a:ext>
            </a:extLst>
          </p:cNvPr>
          <p:cNvSpPr>
            <a:spLocks noGrp="1"/>
          </p:cNvSpPr>
          <p:nvPr>
            <p:ph type="title"/>
          </p:nvPr>
        </p:nvSpPr>
        <p:spPr/>
        <p:txBody>
          <a:bodyPr/>
          <a:lstStyle/>
          <a:p>
            <a:r>
              <a:rPr lang="en-US" dirty="0"/>
              <a:t>Application: Automating Data Integration</a:t>
            </a:r>
          </a:p>
        </p:txBody>
      </p:sp>
      <p:sp>
        <p:nvSpPr>
          <p:cNvPr id="3" name="Content Placeholder 2">
            <a:extLst>
              <a:ext uri="{FF2B5EF4-FFF2-40B4-BE49-F238E27FC236}">
                <a16:creationId xmlns:a16="http://schemas.microsoft.com/office/drawing/2014/main" id="{D6440142-1C29-4840-B4D5-313F688D794C}"/>
              </a:ext>
            </a:extLst>
          </p:cNvPr>
          <p:cNvSpPr>
            <a:spLocks noGrp="1"/>
          </p:cNvSpPr>
          <p:nvPr>
            <p:ph idx="1"/>
          </p:nvPr>
        </p:nvSpPr>
        <p:spPr/>
        <p:txBody>
          <a:bodyPr/>
          <a:lstStyle/>
          <a:p>
            <a:r>
              <a:rPr lang="en-US" dirty="0"/>
              <a:t>If I understand the role played by any given data point in its data set of origin, I can predict what role it must play in the data set I need to transform it into for integration purposes</a:t>
            </a:r>
          </a:p>
          <a:p>
            <a:r>
              <a:rPr lang="en-US" dirty="0"/>
              <a:t>The DDI-CDI model shows us how these relate, and can avoid manual intervention in performing the needed structural transformations</a:t>
            </a:r>
          </a:p>
          <a:p>
            <a:r>
              <a:rPr lang="en-US" dirty="0"/>
              <a:t>Reduces the (up to 80%) resource burden on projects for preparing data for analysis</a:t>
            </a:r>
          </a:p>
        </p:txBody>
      </p:sp>
    </p:spTree>
    <p:extLst>
      <p:ext uri="{BB962C8B-B14F-4D97-AF65-F5344CB8AC3E}">
        <p14:creationId xmlns:p14="http://schemas.microsoft.com/office/powerpoint/2010/main" val="33594969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70A107CF-2B30-46DF-A58E-78FAB7BBF108}"/>
              </a:ext>
            </a:extLst>
          </p:cNvPr>
          <p:cNvGraphicFramePr>
            <a:graphicFrameLocks noGrp="1"/>
          </p:cNvGraphicFramePr>
          <p:nvPr>
            <p:extLst/>
          </p:nvPr>
        </p:nvGraphicFramePr>
        <p:xfrm>
          <a:off x="7404703" y="400288"/>
          <a:ext cx="3873500" cy="319278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958790394"/>
                    </a:ext>
                  </a:extLst>
                </a:gridCol>
                <a:gridCol w="1092200">
                  <a:extLst>
                    <a:ext uri="{9D8B030D-6E8A-4147-A177-3AD203B41FA5}">
                      <a16:colId xmlns:a16="http://schemas.microsoft.com/office/drawing/2014/main" val="3075886102"/>
                    </a:ext>
                  </a:extLst>
                </a:gridCol>
                <a:gridCol w="812800">
                  <a:extLst>
                    <a:ext uri="{9D8B030D-6E8A-4147-A177-3AD203B41FA5}">
                      <a16:colId xmlns:a16="http://schemas.microsoft.com/office/drawing/2014/main" val="2071208982"/>
                    </a:ext>
                  </a:extLst>
                </a:gridCol>
                <a:gridCol w="749300">
                  <a:extLst>
                    <a:ext uri="{9D8B030D-6E8A-4147-A177-3AD203B41FA5}">
                      <a16:colId xmlns:a16="http://schemas.microsoft.com/office/drawing/2014/main" val="3988726362"/>
                    </a:ext>
                  </a:extLst>
                </a:gridCol>
                <a:gridCol w="609600">
                  <a:extLst>
                    <a:ext uri="{9D8B030D-6E8A-4147-A177-3AD203B41FA5}">
                      <a16:colId xmlns:a16="http://schemas.microsoft.com/office/drawing/2014/main" val="2689398102"/>
                    </a:ext>
                  </a:extLst>
                </a:gridCol>
              </a:tblGrid>
              <a:tr h="266700">
                <a:tc>
                  <a:txBody>
                    <a:bodyPr/>
                    <a:lstStyle/>
                    <a:p>
                      <a:pPr algn="l" fontAlgn="b"/>
                      <a:r>
                        <a:rPr lang="en-US" sz="1600" u="none" strike="noStrike">
                          <a:effectLst/>
                        </a:rPr>
                        <a:t>Entry</a:t>
                      </a:r>
                      <a:endParaRPr lang="en-US"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600" u="none" strike="noStrike" dirty="0">
                          <a:effectLst/>
                        </a:rPr>
                        <a:t>DateTime</a:t>
                      </a:r>
                      <a:endParaRPr lang="en-US" sz="16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600" u="none" strike="noStrike">
                          <a:effectLst/>
                        </a:rPr>
                        <a:t>Measure</a:t>
                      </a:r>
                      <a:endParaRPr lang="en-US"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600" u="none" strike="noStrike">
                          <a:effectLst/>
                        </a:rPr>
                        <a:t>Position</a:t>
                      </a:r>
                      <a:endParaRPr lang="en-US" sz="16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600" u="none" strike="noStrike">
                          <a:effectLst/>
                        </a:rPr>
                        <a:t>Value</a:t>
                      </a:r>
                      <a:endParaRPr lang="en-US" sz="16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025219835"/>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dirty="0">
                          <a:effectLst/>
                        </a:rPr>
                        <a:t>systolic</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114</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87658900"/>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diastolic</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70</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022566590"/>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weight</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83914.60</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161362236"/>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temp</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36.44</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824035736"/>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dirty="0">
                          <a:effectLst/>
                        </a:rPr>
                        <a:t>2020-07-14T13:54</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pctO2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98</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293224438"/>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pulse</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                    2 </a:t>
                      </a:r>
                    </a:p>
                  </a:txBody>
                  <a:tcPr marL="7620" marR="7620" marT="7620" marB="0" anchor="b"/>
                </a:tc>
                <a:tc>
                  <a:txBody>
                    <a:bodyPr/>
                    <a:lstStyle/>
                    <a:p>
                      <a:pPr algn="r" fontAlgn="b"/>
                      <a:r>
                        <a:rPr lang="en-US" sz="1100" u="none" strike="noStrike">
                          <a:effectLst/>
                        </a:rPr>
                        <a:t>70</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933131734"/>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away</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n</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261881753"/>
                  </a:ext>
                </a:extLst>
              </a:tr>
              <a:tr h="182880">
                <a:tc>
                  <a:txBody>
                    <a:bodyPr/>
                    <a:lstStyle/>
                    <a:p>
                      <a:pPr algn="r" fontAlgn="b"/>
                      <a:r>
                        <a:rPr lang="en-US" sz="1100" u="none" strike="noStrike">
                          <a:effectLst/>
                        </a:rPr>
                        <a:t>101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2020-07-14T13:54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exposed</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n</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371223828"/>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systolic</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125</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748342775"/>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diastolic</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86</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786620025"/>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weight</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68038.90</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835533955"/>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temp</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37.5</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669306171"/>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pctO2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85</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679591740"/>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pulse</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                    3                </a:t>
                      </a:r>
                    </a:p>
                  </a:txBody>
                  <a:tcPr marL="7620" marR="7620" marT="7620" marB="0" anchor="b"/>
                </a:tc>
                <a:tc>
                  <a:txBody>
                    <a:bodyPr/>
                    <a:lstStyle/>
                    <a:p>
                      <a:pPr algn="r" fontAlgn="b"/>
                      <a:r>
                        <a:rPr lang="en-US" sz="1100" u="none" strike="noStrike">
                          <a:effectLst/>
                        </a:rPr>
                        <a:t>92</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374569146"/>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away</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y</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551507975"/>
                  </a:ext>
                </a:extLst>
              </a:tr>
              <a:tr h="182880">
                <a:tc>
                  <a:txBody>
                    <a:bodyPr/>
                    <a:lstStyle/>
                    <a:p>
                      <a:pPr algn="r" fontAlgn="b"/>
                      <a:r>
                        <a:rPr lang="en-US" sz="1100" u="none" strike="noStrike">
                          <a:effectLst/>
                        </a:rPr>
                        <a:t>132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2020-07-14T14:03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exposed</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dirty="0">
                          <a:effectLst/>
                        </a:rPr>
                        <a:t>n</a:t>
                      </a:r>
                      <a:endParaRPr lang="en-US"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174651477"/>
                  </a:ext>
                </a:extLst>
              </a:tr>
            </a:tbl>
          </a:graphicData>
        </a:graphic>
      </p:graphicFrame>
      <p:sp>
        <p:nvSpPr>
          <p:cNvPr id="15" name="Rectangle 14">
            <a:extLst>
              <a:ext uri="{FF2B5EF4-FFF2-40B4-BE49-F238E27FC236}">
                <a16:creationId xmlns:a16="http://schemas.microsoft.com/office/drawing/2014/main" id="{64888512-573A-4E23-BC03-4B5BB6E4E835}"/>
              </a:ext>
            </a:extLst>
          </p:cNvPr>
          <p:cNvSpPr/>
          <p:nvPr/>
        </p:nvSpPr>
        <p:spPr>
          <a:xfrm>
            <a:off x="154745" y="5107821"/>
            <a:ext cx="11690252" cy="1077218"/>
          </a:xfrm>
          <a:prstGeom prst="rect">
            <a:avLst/>
          </a:prstGeom>
        </p:spPr>
        <p:txBody>
          <a:bodyPr wrap="square">
            <a:spAutoFit/>
          </a:bodyPr>
          <a:lstStyle/>
          <a:p>
            <a:r>
              <a:rPr lang="en-US" sz="1600" dirty="0"/>
              <a:t>entry	datetime		systolic	diastolic	position	weight		temp	pctO2	pulse	away    exposed</a:t>
            </a:r>
          </a:p>
          <a:p>
            <a:r>
              <a:rPr lang="en-US" sz="1600" dirty="0"/>
              <a:t>101	2020-07-14T13:54	114	70	2	</a:t>
            </a:r>
            <a:r>
              <a:rPr lang="en-US" sz="2400" dirty="0"/>
              <a:t>83.914,6</a:t>
            </a:r>
            <a:r>
              <a:rPr lang="en-US" sz="1600" dirty="0"/>
              <a:t>	36,44	98	70	n	n</a:t>
            </a:r>
          </a:p>
          <a:p>
            <a:r>
              <a:rPr lang="en-US" sz="1600" dirty="0"/>
              <a:t>132	2020-07-14T14:03	125	86	3	</a:t>
            </a:r>
            <a:r>
              <a:rPr lang="en-US" sz="2400" dirty="0"/>
              <a:t>68.038,9</a:t>
            </a:r>
            <a:r>
              <a:rPr lang="en-US" sz="1600" dirty="0"/>
              <a:t>	37,50	85	92	y	n</a:t>
            </a:r>
          </a:p>
        </p:txBody>
      </p:sp>
      <p:sp>
        <p:nvSpPr>
          <p:cNvPr id="13" name="Rectangle: Rounded Corners 12">
            <a:extLst>
              <a:ext uri="{FF2B5EF4-FFF2-40B4-BE49-F238E27FC236}">
                <a16:creationId xmlns:a16="http://schemas.microsoft.com/office/drawing/2014/main" id="{84B8DEAC-5E8C-432E-B544-B23FBD1122D0}"/>
              </a:ext>
            </a:extLst>
          </p:cNvPr>
          <p:cNvSpPr/>
          <p:nvPr/>
        </p:nvSpPr>
        <p:spPr>
          <a:xfrm>
            <a:off x="154745" y="5460471"/>
            <a:ext cx="11199055" cy="348477"/>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7D767D51-23C1-4706-82EF-3031044748DE}"/>
              </a:ext>
            </a:extLst>
          </p:cNvPr>
          <p:cNvSpPr/>
          <p:nvPr/>
        </p:nvSpPr>
        <p:spPr>
          <a:xfrm>
            <a:off x="154745" y="5786609"/>
            <a:ext cx="11199055" cy="371594"/>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AEF853B7-CABD-4C03-B4B1-32728475EBD8}"/>
              </a:ext>
            </a:extLst>
          </p:cNvPr>
          <p:cNvSpPr/>
          <p:nvPr/>
        </p:nvSpPr>
        <p:spPr>
          <a:xfrm>
            <a:off x="7404704" y="653186"/>
            <a:ext cx="3873500" cy="1453363"/>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7ACB0584-F905-4533-A8D6-CA60DD08A259}"/>
              </a:ext>
            </a:extLst>
          </p:cNvPr>
          <p:cNvCxnSpPr>
            <a:cxnSpLocks/>
          </p:cNvCxnSpPr>
          <p:nvPr/>
        </p:nvCxnSpPr>
        <p:spPr>
          <a:xfrm flipH="1">
            <a:off x="4951037" y="979809"/>
            <a:ext cx="5544338" cy="4480662"/>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D0F964FB-F811-41F4-AAC7-36945523F1A8}"/>
              </a:ext>
            </a:extLst>
          </p:cNvPr>
          <p:cNvCxnSpPr>
            <a:cxnSpLocks/>
            <a:stCxn id="18" idx="1"/>
          </p:cNvCxnSpPr>
          <p:nvPr/>
        </p:nvCxnSpPr>
        <p:spPr>
          <a:xfrm flipH="1">
            <a:off x="5118979" y="2465168"/>
            <a:ext cx="5392777" cy="334378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0BE6A8A6-579C-4C1D-BFCA-9B6257746890}"/>
              </a:ext>
            </a:extLst>
          </p:cNvPr>
          <p:cNvSpPr/>
          <p:nvPr/>
        </p:nvSpPr>
        <p:spPr>
          <a:xfrm>
            <a:off x="7404702" y="2106549"/>
            <a:ext cx="3907162" cy="1486519"/>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62E0A02D-E63E-4FB9-BFB5-61EA8E55E16C}"/>
              </a:ext>
            </a:extLst>
          </p:cNvPr>
          <p:cNvSpPr txBox="1"/>
          <p:nvPr/>
        </p:nvSpPr>
        <p:spPr>
          <a:xfrm>
            <a:off x="409026" y="796349"/>
            <a:ext cx="5991774" cy="1200329"/>
          </a:xfrm>
          <a:prstGeom prst="rect">
            <a:avLst/>
          </a:prstGeom>
          <a:noFill/>
        </p:spPr>
        <p:txBody>
          <a:bodyPr wrap="square" rtlCol="0">
            <a:spAutoFit/>
          </a:bodyPr>
          <a:lstStyle/>
          <a:p>
            <a:r>
              <a:rPr lang="en-US" dirty="0"/>
              <a:t>The COVID example:</a:t>
            </a:r>
          </a:p>
          <a:p>
            <a:endParaRPr lang="nb-NO" dirty="0"/>
          </a:p>
          <a:p>
            <a:r>
              <a:rPr lang="en-US" dirty="0"/>
              <a:t>Systolic, diastolic and position could be defined as a variable collection with a structure indicating that  </a:t>
            </a:r>
          </a:p>
        </p:txBody>
      </p:sp>
      <p:pic>
        <p:nvPicPr>
          <p:cNvPr id="24" name="Picture 23">
            <a:extLst>
              <a:ext uri="{FF2B5EF4-FFF2-40B4-BE49-F238E27FC236}">
                <a16:creationId xmlns:a16="http://schemas.microsoft.com/office/drawing/2014/main" id="{9681321A-4529-4D9A-AB7D-C79AA0D356E1}"/>
              </a:ext>
            </a:extLst>
          </p:cNvPr>
          <p:cNvPicPr>
            <a:picLocks noChangeAspect="1"/>
          </p:cNvPicPr>
          <p:nvPr/>
        </p:nvPicPr>
        <p:blipFill rotWithShape="1">
          <a:blip r:embed="rId3">
            <a:extLst>
              <a:ext uri="{28A0092B-C50C-407E-A947-70E740481C1C}">
                <a14:useLocalDpi xmlns:a14="http://schemas.microsoft.com/office/drawing/2010/main" val="0"/>
              </a:ext>
            </a:extLst>
          </a:blip>
          <a:srcRect l="5154" t="13667" r="5392" b="7483"/>
          <a:stretch/>
        </p:blipFill>
        <p:spPr>
          <a:xfrm>
            <a:off x="409026" y="2099815"/>
            <a:ext cx="4159250" cy="2250630"/>
          </a:xfrm>
          <a:prstGeom prst="rect">
            <a:avLst/>
          </a:prstGeom>
        </p:spPr>
      </p:pic>
      <p:sp>
        <p:nvSpPr>
          <p:cNvPr id="12" name="Rectangle: Rounded Corners 21">
            <a:extLst>
              <a:ext uri="{FF2B5EF4-FFF2-40B4-BE49-F238E27FC236}">
                <a16:creationId xmlns:a16="http://schemas.microsoft.com/office/drawing/2014/main" id="{0BE6A8A6-579C-4C1D-BFCA-9B6257746890}"/>
              </a:ext>
            </a:extLst>
          </p:cNvPr>
          <p:cNvSpPr/>
          <p:nvPr/>
        </p:nvSpPr>
        <p:spPr>
          <a:xfrm>
            <a:off x="10504613" y="653186"/>
            <a:ext cx="194338" cy="244931"/>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21">
            <a:extLst>
              <a:ext uri="{FF2B5EF4-FFF2-40B4-BE49-F238E27FC236}">
                <a16:creationId xmlns:a16="http://schemas.microsoft.com/office/drawing/2014/main" id="{0BE6A8A6-579C-4C1D-BFCA-9B6257746890}"/>
              </a:ext>
            </a:extLst>
          </p:cNvPr>
          <p:cNvSpPr/>
          <p:nvPr/>
        </p:nvSpPr>
        <p:spPr>
          <a:xfrm>
            <a:off x="10504613" y="861953"/>
            <a:ext cx="194338" cy="244931"/>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21">
            <a:extLst>
              <a:ext uri="{FF2B5EF4-FFF2-40B4-BE49-F238E27FC236}">
                <a16:creationId xmlns:a16="http://schemas.microsoft.com/office/drawing/2014/main" id="{0BE6A8A6-579C-4C1D-BFCA-9B6257746890}"/>
              </a:ext>
            </a:extLst>
          </p:cNvPr>
          <p:cNvSpPr/>
          <p:nvPr/>
        </p:nvSpPr>
        <p:spPr>
          <a:xfrm>
            <a:off x="10511755" y="2079713"/>
            <a:ext cx="187195" cy="234439"/>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21">
            <a:extLst>
              <a:ext uri="{FF2B5EF4-FFF2-40B4-BE49-F238E27FC236}">
                <a16:creationId xmlns:a16="http://schemas.microsoft.com/office/drawing/2014/main" id="{0BE6A8A6-579C-4C1D-BFCA-9B6257746890}"/>
              </a:ext>
            </a:extLst>
          </p:cNvPr>
          <p:cNvSpPr/>
          <p:nvPr/>
        </p:nvSpPr>
        <p:spPr>
          <a:xfrm>
            <a:off x="10511756" y="2342702"/>
            <a:ext cx="194338" cy="244931"/>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1">
            <a:extLst>
              <a:ext uri="{FF2B5EF4-FFF2-40B4-BE49-F238E27FC236}">
                <a16:creationId xmlns:a16="http://schemas.microsoft.com/office/drawing/2014/main" id="{0BE6A8A6-579C-4C1D-BFCA-9B6257746890}"/>
              </a:ext>
            </a:extLst>
          </p:cNvPr>
          <p:cNvSpPr/>
          <p:nvPr/>
        </p:nvSpPr>
        <p:spPr>
          <a:xfrm>
            <a:off x="10503565" y="3031558"/>
            <a:ext cx="194338" cy="244931"/>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itle 1">
            <a:extLst>
              <a:ext uri="{FF2B5EF4-FFF2-40B4-BE49-F238E27FC236}">
                <a16:creationId xmlns:a16="http://schemas.microsoft.com/office/drawing/2014/main" id="{5CFB45E5-AE43-439B-B17E-4D8F186AF6C4}"/>
              </a:ext>
            </a:extLst>
          </p:cNvPr>
          <p:cNvSpPr>
            <a:spLocks noGrp="1"/>
          </p:cNvSpPr>
          <p:nvPr>
            <p:ph type="title"/>
          </p:nvPr>
        </p:nvSpPr>
        <p:spPr>
          <a:xfrm>
            <a:off x="225812" y="231588"/>
            <a:ext cx="7886700" cy="444499"/>
          </a:xfrm>
        </p:spPr>
        <p:txBody>
          <a:bodyPr>
            <a:normAutofit fontScale="90000"/>
          </a:bodyPr>
          <a:lstStyle/>
          <a:p>
            <a:r>
              <a:rPr lang="en-US" dirty="0"/>
              <a:t>Paradata as Attributes in DDI-CDI</a:t>
            </a:r>
          </a:p>
        </p:txBody>
      </p:sp>
      <p:sp>
        <p:nvSpPr>
          <p:cNvPr id="26" name="Rectangle: Rounded Corners 21">
            <a:extLst>
              <a:ext uri="{FF2B5EF4-FFF2-40B4-BE49-F238E27FC236}">
                <a16:creationId xmlns:a16="http://schemas.microsoft.com/office/drawing/2014/main" id="{0BE6A8A6-579C-4C1D-BFCA-9B6257746890}"/>
              </a:ext>
            </a:extLst>
          </p:cNvPr>
          <p:cNvSpPr/>
          <p:nvPr/>
        </p:nvSpPr>
        <p:spPr>
          <a:xfrm>
            <a:off x="10495375" y="1541095"/>
            <a:ext cx="194338" cy="244931"/>
          </a:xfrm>
          <a:prstGeom prst="roundRect">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84681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7531" y="1031047"/>
            <a:ext cx="10515600" cy="1325563"/>
          </a:xfrm>
        </p:spPr>
        <p:txBody>
          <a:bodyPr/>
          <a:lstStyle/>
          <a:p>
            <a:r>
              <a:rPr lang="en-US" dirty="0"/>
              <a:t>A</a:t>
            </a:r>
            <a:r>
              <a:rPr lang="nb-NO" dirty="0" smtClean="0"/>
              <a:t> </a:t>
            </a:r>
            <a:r>
              <a:rPr lang="nb-NO" dirty="0"/>
              <a:t>"hands on-line" </a:t>
            </a:r>
            <a:r>
              <a:rPr lang="nb-NO" dirty="0" err="1"/>
              <a:t>E</a:t>
            </a:r>
            <a:r>
              <a:rPr lang="nb-NO" dirty="0" err="1" smtClean="0"/>
              <a:t>xercise</a:t>
            </a:r>
            <a:r>
              <a:rPr lang="nb-NO" dirty="0" smtClean="0"/>
              <a:t>!</a:t>
            </a:r>
            <a:endParaRPr lang="nb-NO" dirty="0"/>
          </a:p>
        </p:txBody>
      </p:sp>
      <p:sp>
        <p:nvSpPr>
          <p:cNvPr id="4" name="TextBox 3"/>
          <p:cNvSpPr txBox="1"/>
          <p:nvPr/>
        </p:nvSpPr>
        <p:spPr>
          <a:xfrm>
            <a:off x="1729409" y="2812774"/>
            <a:ext cx="4626523" cy="646331"/>
          </a:xfrm>
          <a:prstGeom prst="rect">
            <a:avLst/>
          </a:prstGeom>
          <a:noFill/>
        </p:spPr>
        <p:txBody>
          <a:bodyPr wrap="none" rtlCol="0">
            <a:spAutoFit/>
          </a:bodyPr>
          <a:lstStyle/>
          <a:p>
            <a:r>
              <a:rPr lang="nb-NO" u="sng" dirty="0">
                <a:hlinkClick r:id="rId2"/>
              </a:rPr>
              <a:t>http://palachelandtrust.org/EDDI_Exercise.htm</a:t>
            </a:r>
            <a:endParaRPr lang="nb-NO" dirty="0"/>
          </a:p>
          <a:p>
            <a:endParaRPr lang="nb-NO" dirty="0"/>
          </a:p>
        </p:txBody>
      </p:sp>
    </p:spTree>
    <p:extLst>
      <p:ext uri="{BB962C8B-B14F-4D97-AF65-F5344CB8AC3E}">
        <p14:creationId xmlns:p14="http://schemas.microsoft.com/office/powerpoint/2010/main" val="5916624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C7E0E-9F82-4A2D-851B-C3A64DFC7C92}"/>
              </a:ext>
            </a:extLst>
          </p:cNvPr>
          <p:cNvSpPr>
            <a:spLocks noGrp="1"/>
          </p:cNvSpPr>
          <p:nvPr>
            <p:ph type="title"/>
          </p:nvPr>
        </p:nvSpPr>
        <p:spPr/>
        <p:txBody>
          <a:bodyPr/>
          <a:lstStyle/>
          <a:p>
            <a:r>
              <a:rPr lang="en-US" dirty="0"/>
              <a:t>The DDI-CDI Process Model</a:t>
            </a:r>
          </a:p>
        </p:txBody>
      </p:sp>
      <p:sp>
        <p:nvSpPr>
          <p:cNvPr id="3" name="Content Placeholder 2">
            <a:extLst>
              <a:ext uri="{FF2B5EF4-FFF2-40B4-BE49-F238E27FC236}">
                <a16:creationId xmlns:a16="http://schemas.microsoft.com/office/drawing/2014/main" id="{AA1B8A6B-A9C5-4B20-B4BC-98822DBA05AD}"/>
              </a:ext>
            </a:extLst>
          </p:cNvPr>
          <p:cNvSpPr>
            <a:spLocks noGrp="1"/>
          </p:cNvSpPr>
          <p:nvPr>
            <p:ph idx="1"/>
          </p:nvPr>
        </p:nvSpPr>
        <p:spPr/>
        <p:txBody>
          <a:bodyPr/>
          <a:lstStyle/>
          <a:p>
            <a:r>
              <a:rPr lang="en-US" dirty="0"/>
              <a:t>Describes the use of individual processes, and how they fit together</a:t>
            </a:r>
          </a:p>
          <a:p>
            <a:r>
              <a:rPr lang="en-US" dirty="0"/>
              <a:t>Supports standard descriptions (SDTL, VTL) and specific languages (SQL, R, STAT, SPSS, Python, SAS, etc.)</a:t>
            </a:r>
          </a:p>
          <a:p>
            <a:r>
              <a:rPr lang="en-US" dirty="0"/>
              <a:t>Three “modes”:</a:t>
            </a:r>
          </a:p>
          <a:p>
            <a:pPr lvl="1"/>
            <a:r>
              <a:rPr lang="en-US" dirty="0"/>
              <a:t>Procedural: Step-wise, with decision points</a:t>
            </a:r>
          </a:p>
          <a:p>
            <a:pPr lvl="1"/>
            <a:r>
              <a:rPr lang="en-US" dirty="0"/>
              <a:t>Declarative: “Black box” multi-threaded, uses a “playbook” and configurations</a:t>
            </a:r>
          </a:p>
          <a:p>
            <a:pPr lvl="1"/>
            <a:r>
              <a:rPr lang="en-US" dirty="0"/>
              <a:t>Hybrid approaches of the two</a:t>
            </a:r>
          </a:p>
        </p:txBody>
      </p:sp>
    </p:spTree>
    <p:extLst>
      <p:ext uri="{BB962C8B-B14F-4D97-AF65-F5344CB8AC3E}">
        <p14:creationId xmlns:p14="http://schemas.microsoft.com/office/powerpoint/2010/main" val="40301652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1F161-3416-4F26-832B-D094252E3269}"/>
              </a:ext>
            </a:extLst>
          </p:cNvPr>
          <p:cNvSpPr>
            <a:spLocks noGrp="1"/>
          </p:cNvSpPr>
          <p:nvPr>
            <p:ph type="title"/>
          </p:nvPr>
        </p:nvSpPr>
        <p:spPr/>
        <p:txBody>
          <a:bodyPr/>
          <a:lstStyle/>
          <a:p>
            <a:r>
              <a:rPr lang="en-US" dirty="0"/>
              <a:t>Simple Diagram</a:t>
            </a:r>
          </a:p>
        </p:txBody>
      </p:sp>
      <p:sp>
        <p:nvSpPr>
          <p:cNvPr id="5" name="Rectangle 4">
            <a:extLst>
              <a:ext uri="{FF2B5EF4-FFF2-40B4-BE49-F238E27FC236}">
                <a16:creationId xmlns:a16="http://schemas.microsoft.com/office/drawing/2014/main" id="{3F48D8E7-2A61-4C63-9F82-7D725D94B9AB}"/>
              </a:ext>
            </a:extLst>
          </p:cNvPr>
          <p:cNvSpPr/>
          <p:nvPr/>
        </p:nvSpPr>
        <p:spPr>
          <a:xfrm>
            <a:off x="1252025" y="1690688"/>
            <a:ext cx="2349304" cy="11791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Activity</a:t>
            </a:r>
          </a:p>
        </p:txBody>
      </p:sp>
      <p:sp>
        <p:nvSpPr>
          <p:cNvPr id="6" name="Rectangle 5">
            <a:extLst>
              <a:ext uri="{FF2B5EF4-FFF2-40B4-BE49-F238E27FC236}">
                <a16:creationId xmlns:a16="http://schemas.microsoft.com/office/drawing/2014/main" id="{981D3F50-E4B7-4A9D-B76C-018DA56B14CD}"/>
              </a:ext>
            </a:extLst>
          </p:cNvPr>
          <p:cNvSpPr/>
          <p:nvPr/>
        </p:nvSpPr>
        <p:spPr>
          <a:xfrm>
            <a:off x="2377440" y="3305908"/>
            <a:ext cx="1406769" cy="8894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Step</a:t>
            </a:r>
          </a:p>
        </p:txBody>
      </p:sp>
      <p:sp>
        <p:nvSpPr>
          <p:cNvPr id="8" name="Rectangle 7">
            <a:extLst>
              <a:ext uri="{FF2B5EF4-FFF2-40B4-BE49-F238E27FC236}">
                <a16:creationId xmlns:a16="http://schemas.microsoft.com/office/drawing/2014/main" id="{82E9208A-8D6C-452E-B5BA-DF5EFEB9392D}"/>
              </a:ext>
            </a:extLst>
          </p:cNvPr>
          <p:cNvSpPr/>
          <p:nvPr/>
        </p:nvSpPr>
        <p:spPr>
          <a:xfrm>
            <a:off x="3050343" y="5059089"/>
            <a:ext cx="1406769" cy="8894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Sub-Step</a:t>
            </a:r>
          </a:p>
        </p:txBody>
      </p:sp>
      <p:cxnSp>
        <p:nvCxnSpPr>
          <p:cNvPr id="10" name="Straight Arrow Connector 9">
            <a:extLst>
              <a:ext uri="{FF2B5EF4-FFF2-40B4-BE49-F238E27FC236}">
                <a16:creationId xmlns:a16="http://schemas.microsoft.com/office/drawing/2014/main" id="{D6B7634C-6445-4C7E-8A5A-463411011808}"/>
              </a:ext>
            </a:extLst>
          </p:cNvPr>
          <p:cNvCxnSpPr>
            <a:stCxn id="6" idx="0"/>
            <a:endCxn id="5" idx="2"/>
          </p:cNvCxnSpPr>
          <p:nvPr/>
        </p:nvCxnSpPr>
        <p:spPr>
          <a:xfrm flipH="1" flipV="1">
            <a:off x="2426677" y="2869809"/>
            <a:ext cx="654148" cy="43609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FE6A16FE-04FB-4C21-A01F-C3E04436A841}"/>
              </a:ext>
            </a:extLst>
          </p:cNvPr>
          <p:cNvCxnSpPr>
            <a:cxnSpLocks/>
            <a:stCxn id="8" idx="0"/>
          </p:cNvCxnSpPr>
          <p:nvPr/>
        </p:nvCxnSpPr>
        <p:spPr>
          <a:xfrm flipH="1" flipV="1">
            <a:off x="3457136" y="4216143"/>
            <a:ext cx="296592" cy="84294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80F4C10A-EC34-4799-A9B1-588F13D13BE4}"/>
              </a:ext>
            </a:extLst>
          </p:cNvPr>
          <p:cNvSpPr/>
          <p:nvPr/>
        </p:nvSpPr>
        <p:spPr>
          <a:xfrm>
            <a:off x="4811151" y="2824255"/>
            <a:ext cx="1716258" cy="1179121"/>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ysClr val="windowText" lastClr="000000"/>
                </a:solidFill>
              </a:rPr>
              <a:t>Control Logic</a:t>
            </a:r>
          </a:p>
        </p:txBody>
      </p:sp>
      <p:cxnSp>
        <p:nvCxnSpPr>
          <p:cNvPr id="14" name="Straight Arrow Connector 13">
            <a:extLst>
              <a:ext uri="{FF2B5EF4-FFF2-40B4-BE49-F238E27FC236}">
                <a16:creationId xmlns:a16="http://schemas.microsoft.com/office/drawing/2014/main" id="{3C959CE8-1920-4885-ADD2-C8EAC14D5006}"/>
              </a:ext>
            </a:extLst>
          </p:cNvPr>
          <p:cNvCxnSpPr>
            <a:cxnSpLocks/>
            <a:stCxn id="12" idx="1"/>
          </p:cNvCxnSpPr>
          <p:nvPr/>
        </p:nvCxnSpPr>
        <p:spPr>
          <a:xfrm flipH="1">
            <a:off x="3784211" y="3413816"/>
            <a:ext cx="1026940" cy="167584"/>
          </a:xfrm>
          <a:prstGeom prst="straightConnector1">
            <a:avLst/>
          </a:prstGeom>
          <a:ln w="381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650EA11-6F0E-496C-9B97-0949AEE649F5}"/>
              </a:ext>
            </a:extLst>
          </p:cNvPr>
          <p:cNvCxnSpPr>
            <a:cxnSpLocks/>
          </p:cNvCxnSpPr>
          <p:nvPr/>
        </p:nvCxnSpPr>
        <p:spPr>
          <a:xfrm flipH="1">
            <a:off x="4242583" y="3581400"/>
            <a:ext cx="566224" cy="1356995"/>
          </a:xfrm>
          <a:prstGeom prst="straightConnector1">
            <a:avLst/>
          </a:prstGeom>
          <a:ln w="381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FB4ACE18-7B0B-4225-B42B-A40086957ADF}"/>
              </a:ext>
            </a:extLst>
          </p:cNvPr>
          <p:cNvSpPr/>
          <p:nvPr/>
        </p:nvSpPr>
        <p:spPr>
          <a:xfrm>
            <a:off x="586740" y="3966760"/>
            <a:ext cx="1252025" cy="673649"/>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C4B23067-104C-4319-8D1E-2D7199777F1B}"/>
              </a:ext>
            </a:extLst>
          </p:cNvPr>
          <p:cNvSpPr txBox="1"/>
          <p:nvPr/>
        </p:nvSpPr>
        <p:spPr>
          <a:xfrm flipH="1">
            <a:off x="764344" y="4062517"/>
            <a:ext cx="1206306" cy="369332"/>
          </a:xfrm>
          <a:prstGeom prst="rect">
            <a:avLst/>
          </a:prstGeom>
          <a:noFill/>
        </p:spPr>
        <p:txBody>
          <a:bodyPr wrap="square" rtlCol="0">
            <a:spAutoFit/>
          </a:bodyPr>
          <a:lstStyle/>
          <a:p>
            <a:r>
              <a:rPr lang="en-US" b="1" dirty="0"/>
              <a:t>Inputs</a:t>
            </a:r>
          </a:p>
        </p:txBody>
      </p:sp>
      <p:cxnSp>
        <p:nvCxnSpPr>
          <p:cNvPr id="21" name="Straight Arrow Connector 20">
            <a:extLst>
              <a:ext uri="{FF2B5EF4-FFF2-40B4-BE49-F238E27FC236}">
                <a16:creationId xmlns:a16="http://schemas.microsoft.com/office/drawing/2014/main" id="{912F4598-7BFA-4D70-9DE9-B4100DADAB0F}"/>
              </a:ext>
            </a:extLst>
          </p:cNvPr>
          <p:cNvCxnSpPr>
            <a:cxnSpLocks/>
            <a:endCxn id="6" idx="1"/>
          </p:cNvCxnSpPr>
          <p:nvPr/>
        </p:nvCxnSpPr>
        <p:spPr>
          <a:xfrm flipV="1">
            <a:off x="1855178" y="3750640"/>
            <a:ext cx="522262" cy="39516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7BE83A4F-653F-48EE-99C1-F7A91DB55F5D}"/>
              </a:ext>
            </a:extLst>
          </p:cNvPr>
          <p:cNvSpPr/>
          <p:nvPr/>
        </p:nvSpPr>
        <p:spPr>
          <a:xfrm>
            <a:off x="1125415" y="4938395"/>
            <a:ext cx="1252025" cy="673649"/>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297CE15A-91E5-47BF-ADE0-92036886A12B}"/>
              </a:ext>
            </a:extLst>
          </p:cNvPr>
          <p:cNvSpPr txBox="1"/>
          <p:nvPr/>
        </p:nvSpPr>
        <p:spPr>
          <a:xfrm flipH="1">
            <a:off x="1252025" y="5084505"/>
            <a:ext cx="1206306" cy="369332"/>
          </a:xfrm>
          <a:prstGeom prst="rect">
            <a:avLst/>
          </a:prstGeom>
          <a:noFill/>
        </p:spPr>
        <p:txBody>
          <a:bodyPr wrap="square" rtlCol="0">
            <a:spAutoFit/>
          </a:bodyPr>
          <a:lstStyle/>
          <a:p>
            <a:r>
              <a:rPr lang="en-US" b="1" dirty="0"/>
              <a:t>Outputs</a:t>
            </a:r>
          </a:p>
        </p:txBody>
      </p:sp>
      <p:cxnSp>
        <p:nvCxnSpPr>
          <p:cNvPr id="28" name="Straight Arrow Connector 27">
            <a:extLst>
              <a:ext uri="{FF2B5EF4-FFF2-40B4-BE49-F238E27FC236}">
                <a16:creationId xmlns:a16="http://schemas.microsoft.com/office/drawing/2014/main" id="{CA078A8E-2369-47F2-810F-08CAADFF432F}"/>
              </a:ext>
            </a:extLst>
          </p:cNvPr>
          <p:cNvCxnSpPr>
            <a:cxnSpLocks/>
            <a:endCxn id="23" idx="0"/>
          </p:cNvCxnSpPr>
          <p:nvPr/>
        </p:nvCxnSpPr>
        <p:spPr>
          <a:xfrm flipH="1">
            <a:off x="1751428" y="4190857"/>
            <a:ext cx="1216853" cy="74753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91D4648B-2D82-4689-BED0-393C4B2C8155}"/>
              </a:ext>
            </a:extLst>
          </p:cNvPr>
          <p:cNvSpPr txBox="1"/>
          <p:nvPr/>
        </p:nvSpPr>
        <p:spPr>
          <a:xfrm>
            <a:off x="1212752" y="6400800"/>
            <a:ext cx="2398092" cy="369332"/>
          </a:xfrm>
          <a:prstGeom prst="rect">
            <a:avLst/>
          </a:prstGeom>
          <a:noFill/>
        </p:spPr>
        <p:txBody>
          <a:bodyPr wrap="none" rtlCol="0">
            <a:spAutoFit/>
          </a:bodyPr>
          <a:lstStyle/>
          <a:p>
            <a:r>
              <a:rPr lang="en-US" b="1" dirty="0"/>
              <a:t>PROCEDURAL PROCESS</a:t>
            </a:r>
          </a:p>
        </p:txBody>
      </p:sp>
      <p:sp>
        <p:nvSpPr>
          <p:cNvPr id="35" name="TextBox 34">
            <a:extLst>
              <a:ext uri="{FF2B5EF4-FFF2-40B4-BE49-F238E27FC236}">
                <a16:creationId xmlns:a16="http://schemas.microsoft.com/office/drawing/2014/main" id="{D10957CF-FBF3-4A12-B52A-EEE0D2077E4F}"/>
              </a:ext>
            </a:extLst>
          </p:cNvPr>
          <p:cNvSpPr txBox="1"/>
          <p:nvPr/>
        </p:nvSpPr>
        <p:spPr>
          <a:xfrm>
            <a:off x="7583072" y="4118918"/>
            <a:ext cx="2382127" cy="369332"/>
          </a:xfrm>
          <a:prstGeom prst="rect">
            <a:avLst/>
          </a:prstGeom>
          <a:noFill/>
        </p:spPr>
        <p:txBody>
          <a:bodyPr wrap="none" rtlCol="0">
            <a:spAutoFit/>
          </a:bodyPr>
          <a:lstStyle/>
          <a:p>
            <a:r>
              <a:rPr lang="en-US" b="1" dirty="0"/>
              <a:t>DECLARATIVE PROCESS</a:t>
            </a:r>
          </a:p>
        </p:txBody>
      </p:sp>
      <p:sp>
        <p:nvSpPr>
          <p:cNvPr id="36" name="Rectangle 35">
            <a:extLst>
              <a:ext uri="{FF2B5EF4-FFF2-40B4-BE49-F238E27FC236}">
                <a16:creationId xmlns:a16="http://schemas.microsoft.com/office/drawing/2014/main" id="{894C890B-C475-45B5-8BF7-C0EDE18417B2}"/>
              </a:ext>
            </a:extLst>
          </p:cNvPr>
          <p:cNvSpPr/>
          <p:nvPr/>
        </p:nvSpPr>
        <p:spPr>
          <a:xfrm>
            <a:off x="6096000" y="1027906"/>
            <a:ext cx="2105465" cy="1179121"/>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Process</a:t>
            </a:r>
          </a:p>
          <a:p>
            <a:pPr algn="ctr"/>
            <a:r>
              <a:rPr lang="en-US" b="1" dirty="0"/>
              <a:t>Engine</a:t>
            </a:r>
          </a:p>
        </p:txBody>
      </p:sp>
      <p:cxnSp>
        <p:nvCxnSpPr>
          <p:cNvPr id="37" name="Straight Arrow Connector 36">
            <a:extLst>
              <a:ext uri="{FF2B5EF4-FFF2-40B4-BE49-F238E27FC236}">
                <a16:creationId xmlns:a16="http://schemas.microsoft.com/office/drawing/2014/main" id="{69A3357F-8D76-4C64-B8DE-DF6F682B7B74}"/>
              </a:ext>
            </a:extLst>
          </p:cNvPr>
          <p:cNvCxnSpPr>
            <a:cxnSpLocks/>
            <a:stCxn id="36" idx="1"/>
            <a:endCxn id="5" idx="3"/>
          </p:cNvCxnSpPr>
          <p:nvPr/>
        </p:nvCxnSpPr>
        <p:spPr>
          <a:xfrm flipH="1">
            <a:off x="3601329" y="1617467"/>
            <a:ext cx="2494671" cy="66278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A2043E93-8EFE-4631-BD53-979FD4AD1E2A}"/>
              </a:ext>
            </a:extLst>
          </p:cNvPr>
          <p:cNvSpPr/>
          <p:nvPr/>
        </p:nvSpPr>
        <p:spPr>
          <a:xfrm>
            <a:off x="8590673" y="497980"/>
            <a:ext cx="2105463" cy="7962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Parameters</a:t>
            </a:r>
          </a:p>
        </p:txBody>
      </p:sp>
      <p:sp>
        <p:nvSpPr>
          <p:cNvPr id="42" name="Rectangle 41">
            <a:extLst>
              <a:ext uri="{FF2B5EF4-FFF2-40B4-BE49-F238E27FC236}">
                <a16:creationId xmlns:a16="http://schemas.microsoft.com/office/drawing/2014/main" id="{ECA5DFE0-0668-48EF-B145-62BD04548846}"/>
              </a:ext>
            </a:extLst>
          </p:cNvPr>
          <p:cNvSpPr/>
          <p:nvPr/>
        </p:nvSpPr>
        <p:spPr>
          <a:xfrm>
            <a:off x="8590671" y="1465925"/>
            <a:ext cx="2105463" cy="7962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Playbook</a:t>
            </a:r>
          </a:p>
          <a:p>
            <a:pPr algn="ctr"/>
            <a:r>
              <a:rPr lang="en-US" b="1" dirty="0"/>
              <a:t>(Functions)</a:t>
            </a:r>
          </a:p>
        </p:txBody>
      </p:sp>
      <p:sp>
        <p:nvSpPr>
          <p:cNvPr id="43" name="Rectangle 42">
            <a:extLst>
              <a:ext uri="{FF2B5EF4-FFF2-40B4-BE49-F238E27FC236}">
                <a16:creationId xmlns:a16="http://schemas.microsoft.com/office/drawing/2014/main" id="{51AD10D9-137C-426D-A256-94BF666C48C3}"/>
              </a:ext>
            </a:extLst>
          </p:cNvPr>
          <p:cNvSpPr/>
          <p:nvPr/>
        </p:nvSpPr>
        <p:spPr>
          <a:xfrm>
            <a:off x="7376745" y="3210151"/>
            <a:ext cx="1252025" cy="673649"/>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5796F0AF-DC54-4AEF-962E-8C605952F5DE}"/>
              </a:ext>
            </a:extLst>
          </p:cNvPr>
          <p:cNvSpPr txBox="1"/>
          <p:nvPr/>
        </p:nvSpPr>
        <p:spPr>
          <a:xfrm flipH="1">
            <a:off x="7554349" y="3305908"/>
            <a:ext cx="1206306" cy="369332"/>
          </a:xfrm>
          <a:prstGeom prst="rect">
            <a:avLst/>
          </a:prstGeom>
          <a:noFill/>
        </p:spPr>
        <p:txBody>
          <a:bodyPr wrap="square" rtlCol="0">
            <a:spAutoFit/>
          </a:bodyPr>
          <a:lstStyle/>
          <a:p>
            <a:r>
              <a:rPr lang="en-US" b="1" dirty="0"/>
              <a:t>Inputs</a:t>
            </a:r>
          </a:p>
        </p:txBody>
      </p:sp>
      <p:cxnSp>
        <p:nvCxnSpPr>
          <p:cNvPr id="45" name="Straight Arrow Connector 44">
            <a:extLst>
              <a:ext uri="{FF2B5EF4-FFF2-40B4-BE49-F238E27FC236}">
                <a16:creationId xmlns:a16="http://schemas.microsoft.com/office/drawing/2014/main" id="{9A663BA3-562E-4178-8D17-6AB647605A91}"/>
              </a:ext>
            </a:extLst>
          </p:cNvPr>
          <p:cNvCxnSpPr>
            <a:cxnSpLocks/>
            <a:endCxn id="36" idx="2"/>
          </p:cNvCxnSpPr>
          <p:nvPr/>
        </p:nvCxnSpPr>
        <p:spPr>
          <a:xfrm flipH="1" flipV="1">
            <a:off x="7148733" y="2207027"/>
            <a:ext cx="701040" cy="94394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E91BDAD4-54BB-4607-AAFD-03A5AF22DFB5}"/>
              </a:ext>
            </a:extLst>
          </p:cNvPr>
          <p:cNvCxnSpPr>
            <a:cxnSpLocks/>
            <a:stCxn id="40" idx="1"/>
          </p:cNvCxnSpPr>
          <p:nvPr/>
        </p:nvCxnSpPr>
        <p:spPr>
          <a:xfrm flipH="1">
            <a:off x="8201465" y="896104"/>
            <a:ext cx="389208" cy="623196"/>
          </a:xfrm>
          <a:prstGeom prst="straightConnector1">
            <a:avLst/>
          </a:prstGeom>
          <a:ln w="381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93E490E5-983A-42C3-A963-604138218723}"/>
              </a:ext>
            </a:extLst>
          </p:cNvPr>
          <p:cNvCxnSpPr>
            <a:cxnSpLocks/>
            <a:stCxn id="42" idx="1"/>
          </p:cNvCxnSpPr>
          <p:nvPr/>
        </p:nvCxnSpPr>
        <p:spPr>
          <a:xfrm flipH="1" flipV="1">
            <a:off x="8201463" y="1823543"/>
            <a:ext cx="389208" cy="40506"/>
          </a:xfrm>
          <a:prstGeom prst="straightConnector1">
            <a:avLst/>
          </a:prstGeom>
          <a:ln w="381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54" name="Rectangle 53">
            <a:extLst>
              <a:ext uri="{FF2B5EF4-FFF2-40B4-BE49-F238E27FC236}">
                <a16:creationId xmlns:a16="http://schemas.microsoft.com/office/drawing/2014/main" id="{789BF2A7-B7FA-4F8C-8605-7A8BA37A80B0}"/>
              </a:ext>
            </a:extLst>
          </p:cNvPr>
          <p:cNvSpPr/>
          <p:nvPr/>
        </p:nvSpPr>
        <p:spPr>
          <a:xfrm>
            <a:off x="8933865" y="3193087"/>
            <a:ext cx="1252025" cy="673649"/>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BCC636F3-67DC-4DAC-AF23-32EAF62B4C87}"/>
              </a:ext>
            </a:extLst>
          </p:cNvPr>
          <p:cNvSpPr txBox="1"/>
          <p:nvPr/>
        </p:nvSpPr>
        <p:spPr>
          <a:xfrm flipH="1">
            <a:off x="9060475" y="3339197"/>
            <a:ext cx="1206306" cy="369332"/>
          </a:xfrm>
          <a:prstGeom prst="rect">
            <a:avLst/>
          </a:prstGeom>
          <a:noFill/>
        </p:spPr>
        <p:txBody>
          <a:bodyPr wrap="square" rtlCol="0">
            <a:spAutoFit/>
          </a:bodyPr>
          <a:lstStyle/>
          <a:p>
            <a:r>
              <a:rPr lang="en-US" b="1" dirty="0"/>
              <a:t>Outputs</a:t>
            </a:r>
          </a:p>
        </p:txBody>
      </p:sp>
      <p:cxnSp>
        <p:nvCxnSpPr>
          <p:cNvPr id="56" name="Straight Arrow Connector 55">
            <a:extLst>
              <a:ext uri="{FF2B5EF4-FFF2-40B4-BE49-F238E27FC236}">
                <a16:creationId xmlns:a16="http://schemas.microsoft.com/office/drawing/2014/main" id="{DD623D5B-5433-44A8-9078-FF28E58AC8DE}"/>
              </a:ext>
            </a:extLst>
          </p:cNvPr>
          <p:cNvCxnSpPr>
            <a:cxnSpLocks/>
            <a:endCxn id="54" idx="0"/>
          </p:cNvCxnSpPr>
          <p:nvPr/>
        </p:nvCxnSpPr>
        <p:spPr>
          <a:xfrm>
            <a:off x="7849773" y="2207027"/>
            <a:ext cx="1710105" cy="98606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F5311719-9A5D-4388-880F-CBEFBEFB713B}"/>
              </a:ext>
            </a:extLst>
          </p:cNvPr>
          <p:cNvCxnSpPr>
            <a:cxnSpLocks/>
            <a:stCxn id="12" idx="0"/>
          </p:cNvCxnSpPr>
          <p:nvPr/>
        </p:nvCxnSpPr>
        <p:spPr>
          <a:xfrm flipV="1">
            <a:off x="5669280" y="2207029"/>
            <a:ext cx="689317" cy="617226"/>
          </a:xfrm>
          <a:prstGeom prst="straightConnector1">
            <a:avLst/>
          </a:prstGeom>
          <a:ln w="38100">
            <a:solidFill>
              <a:srgbClr val="FF0000"/>
            </a:solidFill>
            <a:prstDash val="sys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19064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C800545-2FF5-4FB2-8570-F9B9726F1A70}"/>
              </a:ext>
            </a:extLst>
          </p:cNvPr>
          <p:cNvSpPr>
            <a:spLocks noGrp="1"/>
          </p:cNvSpPr>
          <p:nvPr>
            <p:ph type="title"/>
          </p:nvPr>
        </p:nvSpPr>
        <p:spPr/>
        <p:txBody>
          <a:bodyPr/>
          <a:lstStyle/>
          <a:p>
            <a:r>
              <a:rPr lang="en-US" dirty="0"/>
              <a:t>Process Example: Data Cleaning Activity</a:t>
            </a:r>
          </a:p>
        </p:txBody>
      </p:sp>
      <p:sp>
        <p:nvSpPr>
          <p:cNvPr id="5" name="Content Placeholder 4">
            <a:extLst>
              <a:ext uri="{FF2B5EF4-FFF2-40B4-BE49-F238E27FC236}">
                <a16:creationId xmlns:a16="http://schemas.microsoft.com/office/drawing/2014/main" id="{419E2978-AC5A-4BDD-8510-F711F9584A01}"/>
              </a:ext>
            </a:extLst>
          </p:cNvPr>
          <p:cNvSpPr>
            <a:spLocks noGrp="1"/>
          </p:cNvSpPr>
          <p:nvPr>
            <p:ph idx="1"/>
          </p:nvPr>
        </p:nvSpPr>
        <p:spPr/>
        <p:txBody>
          <a:bodyPr/>
          <a:lstStyle/>
          <a:p>
            <a:r>
              <a:rPr lang="en-US" dirty="0"/>
              <a:t>Step 1: Inspect data and generate a report with:</a:t>
            </a:r>
          </a:p>
          <a:p>
            <a:pPr lvl="1"/>
            <a:r>
              <a:rPr lang="en-US" dirty="0"/>
              <a:t>Impossible cases (e.g., 3-year-olds giving birth; people marrying themselves)</a:t>
            </a:r>
          </a:p>
          <a:p>
            <a:pPr lvl="1"/>
            <a:r>
              <a:rPr lang="en-US" dirty="0"/>
              <a:t>Improbable cases (e.g., 12-year-olds with an earned income of 250,000 EUR per annum)</a:t>
            </a:r>
          </a:p>
          <a:p>
            <a:r>
              <a:rPr lang="en-US" dirty="0"/>
              <a:t>Step 2: Evaluate quality</a:t>
            </a:r>
          </a:p>
          <a:p>
            <a:pPr lvl="1"/>
            <a:r>
              <a:rPr lang="en-US" dirty="0"/>
              <a:t>Accept: Data has low percentage of impossible/improbable cases - continue</a:t>
            </a:r>
          </a:p>
          <a:p>
            <a:pPr lvl="1"/>
            <a:r>
              <a:rPr lang="en-US" dirty="0"/>
              <a:t>Reject: Data has high percentage of impossible/improbable cases – exit process with errors</a:t>
            </a:r>
          </a:p>
          <a:p>
            <a:r>
              <a:rPr lang="en-US" dirty="0"/>
              <a:t>Step 3: Produce cleaned data set</a:t>
            </a:r>
          </a:p>
          <a:p>
            <a:pPr lvl="1"/>
            <a:r>
              <a:rPr lang="en-US" dirty="0"/>
              <a:t>Trim out impossible/improbable cases</a:t>
            </a:r>
          </a:p>
        </p:txBody>
      </p:sp>
    </p:spTree>
    <p:extLst>
      <p:ext uri="{BB962C8B-B14F-4D97-AF65-F5344CB8AC3E}">
        <p14:creationId xmlns:p14="http://schemas.microsoft.com/office/powerpoint/2010/main" val="70546298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4ADEE67-5BD3-42A1-B01A-B0CD2067D4C0}"/>
              </a:ext>
            </a:extLst>
          </p:cNvPr>
          <p:cNvSpPr/>
          <p:nvPr/>
        </p:nvSpPr>
        <p:spPr>
          <a:xfrm>
            <a:off x="2264898" y="759656"/>
            <a:ext cx="1814733" cy="15333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INSPECT DATA</a:t>
            </a:r>
          </a:p>
        </p:txBody>
      </p:sp>
      <p:cxnSp>
        <p:nvCxnSpPr>
          <p:cNvPr id="6" name="Straight Arrow Connector 5">
            <a:extLst>
              <a:ext uri="{FF2B5EF4-FFF2-40B4-BE49-F238E27FC236}">
                <a16:creationId xmlns:a16="http://schemas.microsoft.com/office/drawing/2014/main" id="{BF7583BE-0C6E-4C5F-8863-B5FE9ECDFF1B}"/>
              </a:ext>
            </a:extLst>
          </p:cNvPr>
          <p:cNvCxnSpPr/>
          <p:nvPr/>
        </p:nvCxnSpPr>
        <p:spPr>
          <a:xfrm>
            <a:off x="1294227" y="1005841"/>
            <a:ext cx="858129" cy="50643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A12AFBC2-A442-44BD-963C-816F3F4FB2A5}"/>
              </a:ext>
            </a:extLst>
          </p:cNvPr>
          <p:cNvSpPr/>
          <p:nvPr/>
        </p:nvSpPr>
        <p:spPr>
          <a:xfrm>
            <a:off x="154745" y="407963"/>
            <a:ext cx="998806" cy="128016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n>
                  <a:solidFill>
                    <a:schemeClr val="tx1"/>
                  </a:solidFill>
                </a:ln>
                <a:solidFill>
                  <a:schemeClr val="tx1"/>
                </a:solidFill>
              </a:rPr>
              <a:t>Input</a:t>
            </a:r>
          </a:p>
          <a:p>
            <a:pPr algn="ctr"/>
            <a:r>
              <a:rPr lang="en-US" b="1" dirty="0">
                <a:ln>
                  <a:solidFill>
                    <a:schemeClr val="tx1"/>
                  </a:solidFill>
                </a:ln>
                <a:solidFill>
                  <a:schemeClr val="tx1"/>
                </a:solidFill>
              </a:rPr>
              <a:t>Data</a:t>
            </a:r>
          </a:p>
        </p:txBody>
      </p:sp>
      <p:sp>
        <p:nvSpPr>
          <p:cNvPr id="10" name="Rectangle 9">
            <a:extLst>
              <a:ext uri="{FF2B5EF4-FFF2-40B4-BE49-F238E27FC236}">
                <a16:creationId xmlns:a16="http://schemas.microsoft.com/office/drawing/2014/main" id="{9309C87A-A65A-4B46-B16B-FC4EA958B2B2}"/>
              </a:ext>
            </a:extLst>
          </p:cNvPr>
          <p:cNvSpPr/>
          <p:nvPr/>
        </p:nvSpPr>
        <p:spPr>
          <a:xfrm>
            <a:off x="9991097" y="3283779"/>
            <a:ext cx="1119530" cy="128016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n>
                  <a:solidFill>
                    <a:schemeClr val="tx1"/>
                  </a:solidFill>
                </a:ln>
                <a:solidFill>
                  <a:schemeClr val="tx1"/>
                </a:solidFill>
              </a:rPr>
              <a:t>Cleaned</a:t>
            </a:r>
          </a:p>
          <a:p>
            <a:pPr algn="ctr"/>
            <a:r>
              <a:rPr lang="en-US" b="1" dirty="0">
                <a:ln>
                  <a:solidFill>
                    <a:schemeClr val="tx1"/>
                  </a:solidFill>
                </a:ln>
                <a:solidFill>
                  <a:schemeClr val="tx1"/>
                </a:solidFill>
              </a:rPr>
              <a:t>Metadata</a:t>
            </a:r>
          </a:p>
        </p:txBody>
      </p:sp>
      <p:cxnSp>
        <p:nvCxnSpPr>
          <p:cNvPr id="11" name="Straight Arrow Connector 10">
            <a:extLst>
              <a:ext uri="{FF2B5EF4-FFF2-40B4-BE49-F238E27FC236}">
                <a16:creationId xmlns:a16="http://schemas.microsoft.com/office/drawing/2014/main" id="{4DFC10D5-57B1-48EA-84F0-2F881FDAAB09}"/>
              </a:ext>
            </a:extLst>
          </p:cNvPr>
          <p:cNvCxnSpPr>
            <a:cxnSpLocks/>
          </p:cNvCxnSpPr>
          <p:nvPr/>
        </p:nvCxnSpPr>
        <p:spPr>
          <a:xfrm flipV="1">
            <a:off x="1294227" y="1786597"/>
            <a:ext cx="858129" cy="820617"/>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A89E2F30-B639-44AD-BA09-3814E3885800}"/>
              </a:ext>
            </a:extLst>
          </p:cNvPr>
          <p:cNvCxnSpPr>
            <a:cxnSpLocks/>
          </p:cNvCxnSpPr>
          <p:nvPr/>
        </p:nvCxnSpPr>
        <p:spPr>
          <a:xfrm>
            <a:off x="4192173" y="1157068"/>
            <a:ext cx="553375"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80FD34C7-735F-4C69-8DF1-FFE11830F45B}"/>
              </a:ext>
            </a:extLst>
          </p:cNvPr>
          <p:cNvSpPr/>
          <p:nvPr/>
        </p:nvSpPr>
        <p:spPr>
          <a:xfrm>
            <a:off x="4745548" y="1024090"/>
            <a:ext cx="998806" cy="128016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n>
                  <a:solidFill>
                    <a:schemeClr val="tx1"/>
                  </a:solidFill>
                </a:ln>
                <a:solidFill>
                  <a:schemeClr val="tx1"/>
                </a:solidFill>
              </a:rPr>
              <a:t>Report of Errors</a:t>
            </a:r>
          </a:p>
        </p:txBody>
      </p:sp>
      <p:sp>
        <p:nvSpPr>
          <p:cNvPr id="18" name="Arrow: Down 17">
            <a:extLst>
              <a:ext uri="{FF2B5EF4-FFF2-40B4-BE49-F238E27FC236}">
                <a16:creationId xmlns:a16="http://schemas.microsoft.com/office/drawing/2014/main" id="{3B2F115C-9813-4258-A15F-D5012AF16799}"/>
              </a:ext>
            </a:extLst>
          </p:cNvPr>
          <p:cNvSpPr/>
          <p:nvPr/>
        </p:nvSpPr>
        <p:spPr>
          <a:xfrm>
            <a:off x="2834638" y="2436410"/>
            <a:ext cx="611945" cy="7362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34C672A-A7C8-4AF2-9189-14E2853E187C}"/>
              </a:ext>
            </a:extLst>
          </p:cNvPr>
          <p:cNvSpPr/>
          <p:nvPr/>
        </p:nvSpPr>
        <p:spPr>
          <a:xfrm>
            <a:off x="2229728" y="3371205"/>
            <a:ext cx="1814733" cy="15333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EVALUATE DATA</a:t>
            </a:r>
          </a:p>
        </p:txBody>
      </p:sp>
      <p:cxnSp>
        <p:nvCxnSpPr>
          <p:cNvPr id="20" name="Straight Arrow Connector 19">
            <a:extLst>
              <a:ext uri="{FF2B5EF4-FFF2-40B4-BE49-F238E27FC236}">
                <a16:creationId xmlns:a16="http://schemas.microsoft.com/office/drawing/2014/main" id="{8F02746A-5A7C-4BA5-91A5-AC041DDB2557}"/>
              </a:ext>
            </a:extLst>
          </p:cNvPr>
          <p:cNvCxnSpPr>
            <a:cxnSpLocks/>
          </p:cNvCxnSpPr>
          <p:nvPr/>
        </p:nvCxnSpPr>
        <p:spPr>
          <a:xfrm flipH="1">
            <a:off x="4192174" y="2413299"/>
            <a:ext cx="878080" cy="118803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Oval 22">
            <a:extLst>
              <a:ext uri="{FF2B5EF4-FFF2-40B4-BE49-F238E27FC236}">
                <a16:creationId xmlns:a16="http://schemas.microsoft.com/office/drawing/2014/main" id="{54E5FECF-0C40-4ED7-8A1E-79BB90FD02FE}"/>
              </a:ext>
            </a:extLst>
          </p:cNvPr>
          <p:cNvSpPr/>
          <p:nvPr/>
        </p:nvSpPr>
        <p:spPr>
          <a:xfrm>
            <a:off x="2827605" y="5982754"/>
            <a:ext cx="618978" cy="60491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Arrow: Down 23">
            <a:extLst>
              <a:ext uri="{FF2B5EF4-FFF2-40B4-BE49-F238E27FC236}">
                <a16:creationId xmlns:a16="http://schemas.microsoft.com/office/drawing/2014/main" id="{B078234A-E232-456E-8D12-AC5FA899C51E}"/>
              </a:ext>
            </a:extLst>
          </p:cNvPr>
          <p:cNvSpPr/>
          <p:nvPr/>
        </p:nvSpPr>
        <p:spPr>
          <a:xfrm>
            <a:off x="2894778" y="5082950"/>
            <a:ext cx="484632" cy="7455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0BDFF237-96AE-4269-BDF3-604E17F84A4B}"/>
              </a:ext>
            </a:extLst>
          </p:cNvPr>
          <p:cNvSpPr txBox="1"/>
          <p:nvPr/>
        </p:nvSpPr>
        <p:spPr>
          <a:xfrm>
            <a:off x="3481753" y="5416062"/>
            <a:ext cx="849271" cy="369332"/>
          </a:xfrm>
          <a:prstGeom prst="rect">
            <a:avLst/>
          </a:prstGeom>
          <a:noFill/>
        </p:spPr>
        <p:txBody>
          <a:bodyPr wrap="none" rtlCol="0">
            <a:spAutoFit/>
          </a:bodyPr>
          <a:lstStyle/>
          <a:p>
            <a:r>
              <a:rPr lang="en-US" b="1" dirty="0"/>
              <a:t>REJECT</a:t>
            </a:r>
          </a:p>
        </p:txBody>
      </p:sp>
      <p:sp>
        <p:nvSpPr>
          <p:cNvPr id="26" name="Arrow: Down 25">
            <a:extLst>
              <a:ext uri="{FF2B5EF4-FFF2-40B4-BE49-F238E27FC236}">
                <a16:creationId xmlns:a16="http://schemas.microsoft.com/office/drawing/2014/main" id="{133E61DE-0846-4E3A-8B23-DDE1AFE6A379}"/>
              </a:ext>
            </a:extLst>
          </p:cNvPr>
          <p:cNvSpPr/>
          <p:nvPr/>
        </p:nvSpPr>
        <p:spPr>
          <a:xfrm rot="14642350">
            <a:off x="4827938" y="2674081"/>
            <a:ext cx="484632" cy="19676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Arrow Connector 28">
            <a:extLst>
              <a:ext uri="{FF2B5EF4-FFF2-40B4-BE49-F238E27FC236}">
                <a16:creationId xmlns:a16="http://schemas.microsoft.com/office/drawing/2014/main" id="{B2BFEE51-4E69-42EE-B4A1-4D22CFEBFD50}"/>
              </a:ext>
            </a:extLst>
          </p:cNvPr>
          <p:cNvCxnSpPr>
            <a:cxnSpLocks/>
          </p:cNvCxnSpPr>
          <p:nvPr/>
        </p:nvCxnSpPr>
        <p:spPr>
          <a:xfrm>
            <a:off x="5439600" y="545123"/>
            <a:ext cx="1341028" cy="124147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D1295AC0-0D44-4621-8876-0E8E6E6B4B07}"/>
              </a:ext>
            </a:extLst>
          </p:cNvPr>
          <p:cNvCxnSpPr>
            <a:cxnSpLocks/>
          </p:cNvCxnSpPr>
          <p:nvPr/>
        </p:nvCxnSpPr>
        <p:spPr>
          <a:xfrm flipV="1">
            <a:off x="1294227" y="545124"/>
            <a:ext cx="4145373" cy="100466"/>
          </a:xfrm>
          <a:prstGeom prst="straightConnector1">
            <a:avLst/>
          </a:prstGeom>
          <a:ln w="5715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7E2C45A5-016F-469D-99E3-653EF73366B5}"/>
              </a:ext>
            </a:extLst>
          </p:cNvPr>
          <p:cNvCxnSpPr>
            <a:cxnSpLocks/>
          </p:cNvCxnSpPr>
          <p:nvPr/>
        </p:nvCxnSpPr>
        <p:spPr>
          <a:xfrm flipV="1">
            <a:off x="1055077" y="595357"/>
            <a:ext cx="1230301" cy="1415154"/>
          </a:xfrm>
          <a:prstGeom prst="straightConnector1">
            <a:avLst/>
          </a:prstGeom>
          <a:ln w="5715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AE8410A3-9A73-490A-8BE9-D1545146AEF3}"/>
              </a:ext>
            </a:extLst>
          </p:cNvPr>
          <p:cNvSpPr/>
          <p:nvPr/>
        </p:nvSpPr>
        <p:spPr>
          <a:xfrm>
            <a:off x="6142938" y="1895621"/>
            <a:ext cx="1814733" cy="15333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PRODUCE </a:t>
            </a:r>
            <a:br>
              <a:rPr lang="en-US" b="1" dirty="0"/>
            </a:br>
            <a:r>
              <a:rPr lang="en-US" b="1" dirty="0"/>
              <a:t>CLEAN DATA</a:t>
            </a:r>
          </a:p>
        </p:txBody>
      </p:sp>
      <p:cxnSp>
        <p:nvCxnSpPr>
          <p:cNvPr id="42" name="Straight Arrow Connector 41">
            <a:extLst>
              <a:ext uri="{FF2B5EF4-FFF2-40B4-BE49-F238E27FC236}">
                <a16:creationId xmlns:a16="http://schemas.microsoft.com/office/drawing/2014/main" id="{7636BF4D-D49D-4424-AA68-E899FDB5C135}"/>
              </a:ext>
            </a:extLst>
          </p:cNvPr>
          <p:cNvCxnSpPr>
            <a:cxnSpLocks/>
            <a:stCxn id="40" idx="3"/>
          </p:cNvCxnSpPr>
          <p:nvPr/>
        </p:nvCxnSpPr>
        <p:spPr>
          <a:xfrm flipV="1">
            <a:off x="7957671" y="2607213"/>
            <a:ext cx="2025702" cy="5509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BEC7B204-BEBA-4055-B4BB-386971994E99}"/>
              </a:ext>
            </a:extLst>
          </p:cNvPr>
          <p:cNvSpPr/>
          <p:nvPr/>
        </p:nvSpPr>
        <p:spPr>
          <a:xfrm>
            <a:off x="7155789" y="4751830"/>
            <a:ext cx="1814733" cy="153337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PROCESS CONTROL (FLOW LOGIC)</a:t>
            </a:r>
          </a:p>
        </p:txBody>
      </p:sp>
      <p:cxnSp>
        <p:nvCxnSpPr>
          <p:cNvPr id="47" name="Straight Arrow Connector 46">
            <a:extLst>
              <a:ext uri="{FF2B5EF4-FFF2-40B4-BE49-F238E27FC236}">
                <a16:creationId xmlns:a16="http://schemas.microsoft.com/office/drawing/2014/main" id="{B07E7F57-F447-4D59-9A7C-69C9EBB770E1}"/>
              </a:ext>
            </a:extLst>
          </p:cNvPr>
          <p:cNvCxnSpPr>
            <a:cxnSpLocks/>
          </p:cNvCxnSpPr>
          <p:nvPr/>
        </p:nvCxnSpPr>
        <p:spPr>
          <a:xfrm flipH="1" flipV="1">
            <a:off x="6060877" y="5082950"/>
            <a:ext cx="888563" cy="33311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FF090C42-DD73-4D0F-A958-88CA0B0FC229}"/>
              </a:ext>
            </a:extLst>
          </p:cNvPr>
          <p:cNvCxnSpPr>
            <a:cxnSpLocks/>
          </p:cNvCxnSpPr>
          <p:nvPr/>
        </p:nvCxnSpPr>
        <p:spPr>
          <a:xfrm flipH="1" flipV="1">
            <a:off x="6060877" y="4089419"/>
            <a:ext cx="888563" cy="56645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F2A936FB-3E4E-422D-B706-A1AEF298FEA3}"/>
              </a:ext>
            </a:extLst>
          </p:cNvPr>
          <p:cNvCxnSpPr>
            <a:cxnSpLocks/>
          </p:cNvCxnSpPr>
          <p:nvPr/>
        </p:nvCxnSpPr>
        <p:spPr>
          <a:xfrm flipH="1" flipV="1">
            <a:off x="7357403" y="3923859"/>
            <a:ext cx="372829" cy="71569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546DE7B5-AA59-4995-AAC0-F2CCD0E6DF87}"/>
              </a:ext>
            </a:extLst>
          </p:cNvPr>
          <p:cNvSpPr txBox="1"/>
          <p:nvPr/>
        </p:nvSpPr>
        <p:spPr>
          <a:xfrm>
            <a:off x="4707688" y="3884844"/>
            <a:ext cx="913840" cy="369332"/>
          </a:xfrm>
          <a:prstGeom prst="rect">
            <a:avLst/>
          </a:prstGeom>
          <a:noFill/>
        </p:spPr>
        <p:txBody>
          <a:bodyPr wrap="none" rtlCol="0">
            <a:spAutoFit/>
          </a:bodyPr>
          <a:lstStyle/>
          <a:p>
            <a:r>
              <a:rPr lang="en-US" b="1" dirty="0"/>
              <a:t>ACCEPT</a:t>
            </a:r>
          </a:p>
        </p:txBody>
      </p:sp>
      <p:sp>
        <p:nvSpPr>
          <p:cNvPr id="55" name="TextBox 54">
            <a:extLst>
              <a:ext uri="{FF2B5EF4-FFF2-40B4-BE49-F238E27FC236}">
                <a16:creationId xmlns:a16="http://schemas.microsoft.com/office/drawing/2014/main" id="{FDC189F1-DB72-44C7-A1B4-D7FCE44271C9}"/>
              </a:ext>
            </a:extLst>
          </p:cNvPr>
          <p:cNvSpPr txBox="1"/>
          <p:nvPr/>
        </p:nvSpPr>
        <p:spPr>
          <a:xfrm>
            <a:off x="8240928" y="174881"/>
            <a:ext cx="3372348" cy="584775"/>
          </a:xfrm>
          <a:prstGeom prst="rect">
            <a:avLst/>
          </a:prstGeom>
          <a:noFill/>
        </p:spPr>
        <p:txBody>
          <a:bodyPr wrap="square" rtlCol="0">
            <a:spAutoFit/>
          </a:bodyPr>
          <a:lstStyle/>
          <a:p>
            <a:r>
              <a:rPr lang="en-US" sz="3200" b="1" dirty="0"/>
              <a:t>Procedural Process</a:t>
            </a:r>
          </a:p>
        </p:txBody>
      </p:sp>
      <p:sp>
        <p:nvSpPr>
          <p:cNvPr id="58" name="Rectangle 57">
            <a:extLst>
              <a:ext uri="{FF2B5EF4-FFF2-40B4-BE49-F238E27FC236}">
                <a16:creationId xmlns:a16="http://schemas.microsoft.com/office/drawing/2014/main" id="{3DD565A6-58B5-4DDF-8732-45228DD4EAE6}"/>
              </a:ext>
            </a:extLst>
          </p:cNvPr>
          <p:cNvSpPr/>
          <p:nvPr/>
        </p:nvSpPr>
        <p:spPr>
          <a:xfrm>
            <a:off x="10051459" y="1892455"/>
            <a:ext cx="998806" cy="128016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n>
                  <a:solidFill>
                    <a:schemeClr val="tx1"/>
                  </a:solidFill>
                </a:ln>
                <a:solidFill>
                  <a:schemeClr val="tx1"/>
                </a:solidFill>
              </a:rPr>
              <a:t>Cleaned</a:t>
            </a:r>
          </a:p>
          <a:p>
            <a:pPr algn="ctr"/>
            <a:r>
              <a:rPr lang="en-US" b="1" dirty="0">
                <a:ln>
                  <a:solidFill>
                    <a:schemeClr val="tx1"/>
                  </a:solidFill>
                </a:ln>
                <a:solidFill>
                  <a:schemeClr val="tx1"/>
                </a:solidFill>
              </a:rPr>
              <a:t>Data</a:t>
            </a:r>
          </a:p>
        </p:txBody>
      </p:sp>
      <p:cxnSp>
        <p:nvCxnSpPr>
          <p:cNvPr id="61" name="Straight Arrow Connector 60">
            <a:extLst>
              <a:ext uri="{FF2B5EF4-FFF2-40B4-BE49-F238E27FC236}">
                <a16:creationId xmlns:a16="http://schemas.microsoft.com/office/drawing/2014/main" id="{D47A2E01-4C9B-4CBA-B097-2809D3FAAB01}"/>
              </a:ext>
            </a:extLst>
          </p:cNvPr>
          <p:cNvCxnSpPr>
            <a:cxnSpLocks/>
          </p:cNvCxnSpPr>
          <p:nvPr/>
        </p:nvCxnSpPr>
        <p:spPr>
          <a:xfrm>
            <a:off x="5744354" y="1611924"/>
            <a:ext cx="628311" cy="174673"/>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4" name="Rectangle 63">
            <a:extLst>
              <a:ext uri="{FF2B5EF4-FFF2-40B4-BE49-F238E27FC236}">
                <a16:creationId xmlns:a16="http://schemas.microsoft.com/office/drawing/2014/main" id="{D78865E4-7308-4F9C-8167-5FA4B101B55E}"/>
              </a:ext>
            </a:extLst>
          </p:cNvPr>
          <p:cNvSpPr/>
          <p:nvPr/>
        </p:nvSpPr>
        <p:spPr>
          <a:xfrm>
            <a:off x="307145" y="2119533"/>
            <a:ext cx="1119530" cy="128016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n>
                  <a:solidFill>
                    <a:schemeClr val="tx1"/>
                  </a:solidFill>
                </a:ln>
                <a:solidFill>
                  <a:schemeClr val="tx1"/>
                </a:solidFill>
              </a:rPr>
              <a:t>Input</a:t>
            </a:r>
          </a:p>
          <a:p>
            <a:pPr algn="ctr"/>
            <a:r>
              <a:rPr lang="en-US" b="1" dirty="0">
                <a:ln>
                  <a:solidFill>
                    <a:schemeClr val="tx1"/>
                  </a:solidFill>
                </a:ln>
                <a:solidFill>
                  <a:schemeClr val="tx1"/>
                </a:solidFill>
              </a:rPr>
              <a:t>Metadata</a:t>
            </a:r>
          </a:p>
        </p:txBody>
      </p:sp>
      <p:cxnSp>
        <p:nvCxnSpPr>
          <p:cNvPr id="65" name="Straight Arrow Connector 64">
            <a:extLst>
              <a:ext uri="{FF2B5EF4-FFF2-40B4-BE49-F238E27FC236}">
                <a16:creationId xmlns:a16="http://schemas.microsoft.com/office/drawing/2014/main" id="{F70DE624-BD91-46F4-A9DD-880230EA40CB}"/>
              </a:ext>
            </a:extLst>
          </p:cNvPr>
          <p:cNvCxnSpPr>
            <a:cxnSpLocks/>
          </p:cNvCxnSpPr>
          <p:nvPr/>
        </p:nvCxnSpPr>
        <p:spPr>
          <a:xfrm>
            <a:off x="7938937" y="3075549"/>
            <a:ext cx="1988165" cy="70924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69428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7BC69CC-D500-40D0-B91C-5BC3B0EA0B1F}"/>
              </a:ext>
            </a:extLst>
          </p:cNvPr>
          <p:cNvSpPr txBox="1"/>
          <p:nvPr/>
        </p:nvSpPr>
        <p:spPr>
          <a:xfrm>
            <a:off x="7230794" y="217084"/>
            <a:ext cx="3791639" cy="584775"/>
          </a:xfrm>
          <a:prstGeom prst="rect">
            <a:avLst/>
          </a:prstGeom>
          <a:noFill/>
        </p:spPr>
        <p:txBody>
          <a:bodyPr wrap="square" rtlCol="0">
            <a:spAutoFit/>
          </a:bodyPr>
          <a:lstStyle/>
          <a:p>
            <a:r>
              <a:rPr lang="en-US" sz="3200" b="1" dirty="0"/>
              <a:t>Declarative Process</a:t>
            </a:r>
          </a:p>
        </p:txBody>
      </p:sp>
      <p:cxnSp>
        <p:nvCxnSpPr>
          <p:cNvPr id="3" name="Straight Arrow Connector 2">
            <a:extLst>
              <a:ext uri="{FF2B5EF4-FFF2-40B4-BE49-F238E27FC236}">
                <a16:creationId xmlns:a16="http://schemas.microsoft.com/office/drawing/2014/main" id="{2C12EEC3-55DE-401C-80CC-AA3E515CC78E}"/>
              </a:ext>
            </a:extLst>
          </p:cNvPr>
          <p:cNvCxnSpPr>
            <a:cxnSpLocks/>
          </p:cNvCxnSpPr>
          <p:nvPr/>
        </p:nvCxnSpPr>
        <p:spPr>
          <a:xfrm>
            <a:off x="1294227" y="1005841"/>
            <a:ext cx="1364567" cy="935501"/>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0122B19B-45CA-4273-B9E6-25FEDD52EA4E}"/>
              </a:ext>
            </a:extLst>
          </p:cNvPr>
          <p:cNvSpPr/>
          <p:nvPr/>
        </p:nvSpPr>
        <p:spPr>
          <a:xfrm>
            <a:off x="154745" y="407963"/>
            <a:ext cx="998806" cy="128016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n>
                  <a:solidFill>
                    <a:schemeClr val="tx1"/>
                  </a:solidFill>
                </a:ln>
                <a:solidFill>
                  <a:schemeClr val="tx1"/>
                </a:solidFill>
              </a:rPr>
              <a:t>Input</a:t>
            </a:r>
          </a:p>
          <a:p>
            <a:pPr algn="ctr"/>
            <a:r>
              <a:rPr lang="en-US" b="1" dirty="0">
                <a:ln>
                  <a:solidFill>
                    <a:schemeClr val="tx1"/>
                  </a:solidFill>
                </a:ln>
                <a:solidFill>
                  <a:schemeClr val="tx1"/>
                </a:solidFill>
              </a:rPr>
              <a:t>Data</a:t>
            </a:r>
          </a:p>
        </p:txBody>
      </p:sp>
      <p:sp>
        <p:nvSpPr>
          <p:cNvPr id="5" name="Rectangle 4">
            <a:extLst>
              <a:ext uri="{FF2B5EF4-FFF2-40B4-BE49-F238E27FC236}">
                <a16:creationId xmlns:a16="http://schemas.microsoft.com/office/drawing/2014/main" id="{A6A52FA0-836B-4DB8-9DE6-B601E266D3E7}"/>
              </a:ext>
            </a:extLst>
          </p:cNvPr>
          <p:cNvSpPr/>
          <p:nvPr/>
        </p:nvSpPr>
        <p:spPr>
          <a:xfrm>
            <a:off x="154745" y="1967133"/>
            <a:ext cx="1139482" cy="128016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n>
                  <a:solidFill>
                    <a:schemeClr val="tx1"/>
                  </a:solidFill>
                </a:ln>
                <a:solidFill>
                  <a:schemeClr val="tx1"/>
                </a:solidFill>
              </a:rPr>
              <a:t>Input</a:t>
            </a:r>
          </a:p>
          <a:p>
            <a:pPr algn="ctr"/>
            <a:r>
              <a:rPr lang="en-US" b="1" dirty="0">
                <a:ln>
                  <a:solidFill>
                    <a:schemeClr val="tx1"/>
                  </a:solidFill>
                </a:ln>
                <a:solidFill>
                  <a:schemeClr val="tx1"/>
                </a:solidFill>
              </a:rPr>
              <a:t>Metadata</a:t>
            </a:r>
          </a:p>
        </p:txBody>
      </p:sp>
      <p:cxnSp>
        <p:nvCxnSpPr>
          <p:cNvPr id="6" name="Straight Arrow Connector 5">
            <a:extLst>
              <a:ext uri="{FF2B5EF4-FFF2-40B4-BE49-F238E27FC236}">
                <a16:creationId xmlns:a16="http://schemas.microsoft.com/office/drawing/2014/main" id="{F0BAFE27-AC40-48C2-B60D-8BC640714EAD}"/>
              </a:ext>
            </a:extLst>
          </p:cNvPr>
          <p:cNvCxnSpPr>
            <a:cxnSpLocks/>
          </p:cNvCxnSpPr>
          <p:nvPr/>
        </p:nvCxnSpPr>
        <p:spPr>
          <a:xfrm>
            <a:off x="1294227" y="2607215"/>
            <a:ext cx="1266093" cy="135985"/>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ECAE9263-0FA4-4EF7-A3D4-4EFDB4EF6466}"/>
              </a:ext>
            </a:extLst>
          </p:cNvPr>
          <p:cNvSpPr/>
          <p:nvPr/>
        </p:nvSpPr>
        <p:spPr>
          <a:xfrm>
            <a:off x="2982351" y="1378634"/>
            <a:ext cx="3113649" cy="2996418"/>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PROCESS “BLACK BOX”</a:t>
            </a:r>
          </a:p>
        </p:txBody>
      </p:sp>
      <p:cxnSp>
        <p:nvCxnSpPr>
          <p:cNvPr id="13" name="Straight Arrow Connector 12">
            <a:extLst>
              <a:ext uri="{FF2B5EF4-FFF2-40B4-BE49-F238E27FC236}">
                <a16:creationId xmlns:a16="http://schemas.microsoft.com/office/drawing/2014/main" id="{59071388-0C48-4952-A10C-270A2AE89B91}"/>
              </a:ext>
            </a:extLst>
          </p:cNvPr>
          <p:cNvCxnSpPr>
            <a:cxnSpLocks/>
            <a:stCxn id="14" idx="3"/>
          </p:cNvCxnSpPr>
          <p:nvPr/>
        </p:nvCxnSpPr>
        <p:spPr>
          <a:xfrm flipV="1">
            <a:off x="1519311" y="3409073"/>
            <a:ext cx="1252024" cy="7831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E7200CD5-5107-47E1-88F1-CD0B809E01F3}"/>
              </a:ext>
            </a:extLst>
          </p:cNvPr>
          <p:cNvSpPr/>
          <p:nvPr/>
        </p:nvSpPr>
        <p:spPr>
          <a:xfrm>
            <a:off x="154745" y="3552093"/>
            <a:ext cx="1364566" cy="128016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n>
                  <a:solidFill>
                    <a:schemeClr val="tx1"/>
                  </a:solidFill>
                </a:ln>
                <a:solidFill>
                  <a:schemeClr val="tx1"/>
                </a:solidFill>
              </a:rPr>
              <a:t>Completion Criteria</a:t>
            </a:r>
          </a:p>
        </p:txBody>
      </p:sp>
      <p:sp>
        <p:nvSpPr>
          <p:cNvPr id="15" name="Rectangle 14">
            <a:extLst>
              <a:ext uri="{FF2B5EF4-FFF2-40B4-BE49-F238E27FC236}">
                <a16:creationId xmlns:a16="http://schemas.microsoft.com/office/drawing/2014/main" id="{66D348E3-00DA-45F5-9A44-A972DD9F5B69}"/>
              </a:ext>
            </a:extLst>
          </p:cNvPr>
          <p:cNvSpPr/>
          <p:nvPr/>
        </p:nvSpPr>
        <p:spPr>
          <a:xfrm>
            <a:off x="154745" y="5111263"/>
            <a:ext cx="1364566" cy="128016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n>
                  <a:solidFill>
                    <a:schemeClr val="tx1"/>
                  </a:solidFill>
                </a:ln>
                <a:solidFill>
                  <a:schemeClr val="tx1"/>
                </a:solidFill>
              </a:rPr>
              <a:t>Playbook (Functions)</a:t>
            </a:r>
          </a:p>
        </p:txBody>
      </p:sp>
      <p:cxnSp>
        <p:nvCxnSpPr>
          <p:cNvPr id="16" name="Straight Arrow Connector 15">
            <a:extLst>
              <a:ext uri="{FF2B5EF4-FFF2-40B4-BE49-F238E27FC236}">
                <a16:creationId xmlns:a16="http://schemas.microsoft.com/office/drawing/2014/main" id="{89D9B4A5-E088-488C-B97E-431A0534FFAF}"/>
              </a:ext>
            </a:extLst>
          </p:cNvPr>
          <p:cNvCxnSpPr>
            <a:cxnSpLocks/>
          </p:cNvCxnSpPr>
          <p:nvPr/>
        </p:nvCxnSpPr>
        <p:spPr>
          <a:xfrm flipV="1">
            <a:off x="1645920" y="4234375"/>
            <a:ext cx="1336431" cy="137863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04C3E2B4-5F71-4D8F-97F8-1A62A2B1114F}"/>
              </a:ext>
            </a:extLst>
          </p:cNvPr>
          <p:cNvCxnSpPr>
            <a:cxnSpLocks/>
          </p:cNvCxnSpPr>
          <p:nvPr/>
        </p:nvCxnSpPr>
        <p:spPr>
          <a:xfrm flipV="1">
            <a:off x="6117055" y="1762801"/>
            <a:ext cx="2025702" cy="5509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6CCFE0E3-ACD8-4ADC-B3CC-57533FA3B494}"/>
              </a:ext>
            </a:extLst>
          </p:cNvPr>
          <p:cNvSpPr/>
          <p:nvPr/>
        </p:nvSpPr>
        <p:spPr>
          <a:xfrm>
            <a:off x="8210843" y="1177819"/>
            <a:ext cx="998806" cy="128016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n>
                  <a:solidFill>
                    <a:schemeClr val="tx1"/>
                  </a:solidFill>
                </a:ln>
                <a:solidFill>
                  <a:schemeClr val="tx1"/>
                </a:solidFill>
              </a:rPr>
              <a:t>Cleaned</a:t>
            </a:r>
          </a:p>
          <a:p>
            <a:pPr algn="ctr"/>
            <a:r>
              <a:rPr lang="en-US" b="1" dirty="0">
                <a:ln>
                  <a:solidFill>
                    <a:schemeClr val="tx1"/>
                  </a:solidFill>
                </a:ln>
                <a:solidFill>
                  <a:schemeClr val="tx1"/>
                </a:solidFill>
              </a:rPr>
              <a:t>Data</a:t>
            </a:r>
          </a:p>
        </p:txBody>
      </p:sp>
      <p:sp>
        <p:nvSpPr>
          <p:cNvPr id="28" name="TextBox 27">
            <a:extLst>
              <a:ext uri="{FF2B5EF4-FFF2-40B4-BE49-F238E27FC236}">
                <a16:creationId xmlns:a16="http://schemas.microsoft.com/office/drawing/2014/main" id="{8C1D46CC-C14D-4C7B-A88A-BDA398A2EB8D}"/>
              </a:ext>
            </a:extLst>
          </p:cNvPr>
          <p:cNvSpPr txBox="1"/>
          <p:nvPr/>
        </p:nvSpPr>
        <p:spPr>
          <a:xfrm>
            <a:off x="9787600" y="2387936"/>
            <a:ext cx="470000" cy="369332"/>
          </a:xfrm>
          <a:prstGeom prst="rect">
            <a:avLst/>
          </a:prstGeom>
          <a:noFill/>
        </p:spPr>
        <p:txBody>
          <a:bodyPr wrap="none" rtlCol="0">
            <a:spAutoFit/>
          </a:bodyPr>
          <a:lstStyle/>
          <a:p>
            <a:r>
              <a:rPr lang="en-US" b="1" dirty="0"/>
              <a:t>OR</a:t>
            </a:r>
          </a:p>
        </p:txBody>
      </p:sp>
      <p:sp>
        <p:nvSpPr>
          <p:cNvPr id="29" name="Oval 28">
            <a:extLst>
              <a:ext uri="{FF2B5EF4-FFF2-40B4-BE49-F238E27FC236}">
                <a16:creationId xmlns:a16="http://schemas.microsoft.com/office/drawing/2014/main" id="{764C80FD-07EB-49D8-9F8B-D08FDA004A4A}"/>
              </a:ext>
            </a:extLst>
          </p:cNvPr>
          <p:cNvSpPr/>
          <p:nvPr/>
        </p:nvSpPr>
        <p:spPr>
          <a:xfrm>
            <a:off x="10666946" y="2293034"/>
            <a:ext cx="618978" cy="60491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861752F-2529-4378-89D3-AD6B0DAF406A}"/>
              </a:ext>
            </a:extLst>
          </p:cNvPr>
          <p:cNvSpPr/>
          <p:nvPr/>
        </p:nvSpPr>
        <p:spPr>
          <a:xfrm>
            <a:off x="7591887" y="4815135"/>
            <a:ext cx="1814733" cy="153337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PROCESS CONTROL</a:t>
            </a:r>
          </a:p>
        </p:txBody>
      </p:sp>
      <p:cxnSp>
        <p:nvCxnSpPr>
          <p:cNvPr id="31" name="Straight Arrow Connector 30">
            <a:extLst>
              <a:ext uri="{FF2B5EF4-FFF2-40B4-BE49-F238E27FC236}">
                <a16:creationId xmlns:a16="http://schemas.microsoft.com/office/drawing/2014/main" id="{9AE65098-8238-4B61-B6D9-6FD45E37D30B}"/>
              </a:ext>
            </a:extLst>
          </p:cNvPr>
          <p:cNvCxnSpPr>
            <a:cxnSpLocks/>
          </p:cNvCxnSpPr>
          <p:nvPr/>
        </p:nvCxnSpPr>
        <p:spPr>
          <a:xfrm flipH="1" flipV="1">
            <a:off x="6634158" y="4234375"/>
            <a:ext cx="888563" cy="56645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9AA049B0-372B-467C-BF91-99AEE4F4DFA0}"/>
              </a:ext>
            </a:extLst>
          </p:cNvPr>
          <p:cNvSpPr/>
          <p:nvPr/>
        </p:nvSpPr>
        <p:spPr>
          <a:xfrm>
            <a:off x="8212062" y="2743200"/>
            <a:ext cx="1119530" cy="128016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n>
                  <a:solidFill>
                    <a:schemeClr val="tx1"/>
                  </a:solidFill>
                </a:ln>
                <a:solidFill>
                  <a:schemeClr val="tx1"/>
                </a:solidFill>
              </a:rPr>
              <a:t>Cleaned</a:t>
            </a:r>
          </a:p>
          <a:p>
            <a:pPr algn="ctr"/>
            <a:r>
              <a:rPr lang="en-US" b="1" dirty="0">
                <a:ln>
                  <a:solidFill>
                    <a:schemeClr val="tx1"/>
                  </a:solidFill>
                </a:ln>
                <a:solidFill>
                  <a:schemeClr val="tx1"/>
                </a:solidFill>
              </a:rPr>
              <a:t>Metadata</a:t>
            </a:r>
          </a:p>
        </p:txBody>
      </p:sp>
      <p:cxnSp>
        <p:nvCxnSpPr>
          <p:cNvPr id="33" name="Straight Arrow Connector 32">
            <a:extLst>
              <a:ext uri="{FF2B5EF4-FFF2-40B4-BE49-F238E27FC236}">
                <a16:creationId xmlns:a16="http://schemas.microsoft.com/office/drawing/2014/main" id="{76791839-CC3D-41C5-851A-5B35B02FEB91}"/>
              </a:ext>
            </a:extLst>
          </p:cNvPr>
          <p:cNvCxnSpPr>
            <a:cxnSpLocks/>
          </p:cNvCxnSpPr>
          <p:nvPr/>
        </p:nvCxnSpPr>
        <p:spPr>
          <a:xfrm>
            <a:off x="6117055" y="2743200"/>
            <a:ext cx="2025702" cy="30948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801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D496C-9FFF-47D2-8FAE-A2FD9EBD2C4E}"/>
              </a:ext>
            </a:extLst>
          </p:cNvPr>
          <p:cNvSpPr>
            <a:spLocks noGrp="1"/>
          </p:cNvSpPr>
          <p:nvPr>
            <p:ph type="title"/>
          </p:nvPr>
        </p:nvSpPr>
        <p:spPr/>
        <p:txBody>
          <a:bodyPr/>
          <a:lstStyle/>
          <a:p>
            <a:r>
              <a:rPr lang="en-US" dirty="0"/>
              <a:t>DDI – CDI as a New Type of Work Product</a:t>
            </a:r>
          </a:p>
        </p:txBody>
      </p:sp>
      <p:sp>
        <p:nvSpPr>
          <p:cNvPr id="3" name="Content Placeholder 2">
            <a:extLst>
              <a:ext uri="{FF2B5EF4-FFF2-40B4-BE49-F238E27FC236}">
                <a16:creationId xmlns:a16="http://schemas.microsoft.com/office/drawing/2014/main" id="{A58825F2-7EA3-4497-9313-4EAD5A28097A}"/>
              </a:ext>
            </a:extLst>
          </p:cNvPr>
          <p:cNvSpPr>
            <a:spLocks noGrp="1"/>
          </p:cNvSpPr>
          <p:nvPr>
            <p:ph idx="1"/>
          </p:nvPr>
        </p:nvSpPr>
        <p:spPr/>
        <p:txBody>
          <a:bodyPr>
            <a:normAutofit lnSpcReduction="10000"/>
          </a:bodyPr>
          <a:lstStyle/>
          <a:p>
            <a:r>
              <a:rPr lang="en-US" dirty="0"/>
              <a:t>DDI Codebook and DDI Lifecycle are metadata specifications for the Social, Behavioral, and Economic (SBE) Sciences</a:t>
            </a:r>
          </a:p>
          <a:p>
            <a:pPr lvl="1"/>
            <a:r>
              <a:rPr lang="en-US" dirty="0"/>
              <a:t>They are generic enough to be used in similar domains (official statistics, public health)</a:t>
            </a:r>
          </a:p>
          <a:p>
            <a:pPr lvl="1"/>
            <a:r>
              <a:rPr lang="en-US" dirty="0"/>
              <a:t>They still use terms and models familiar to SBE sciences</a:t>
            </a:r>
          </a:p>
          <a:p>
            <a:r>
              <a:rPr lang="en-US" dirty="0"/>
              <a:t>DDI – CDI is different: it is intended to be used across a wider range of domains</a:t>
            </a:r>
          </a:p>
          <a:p>
            <a:pPr lvl="1"/>
            <a:r>
              <a:rPr lang="en-US" dirty="0"/>
              <a:t>Different types of data and models</a:t>
            </a:r>
          </a:p>
          <a:p>
            <a:pPr lvl="1"/>
            <a:r>
              <a:rPr lang="en-US" dirty="0"/>
              <a:t>More abstract/general terminology</a:t>
            </a:r>
          </a:p>
          <a:p>
            <a:r>
              <a:rPr lang="en-US" dirty="0"/>
              <a:t>DDI – CDI is a new type of specification, meant to be used </a:t>
            </a:r>
            <a:r>
              <a:rPr lang="en-US" i="1" dirty="0"/>
              <a:t>with</a:t>
            </a:r>
            <a:r>
              <a:rPr lang="en-US" dirty="0"/>
              <a:t> many other standards, in SBE and outside it</a:t>
            </a:r>
          </a:p>
        </p:txBody>
      </p:sp>
    </p:spTree>
    <p:extLst>
      <p:ext uri="{BB962C8B-B14F-4D97-AF65-F5344CB8AC3E}">
        <p14:creationId xmlns:p14="http://schemas.microsoft.com/office/powerpoint/2010/main" val="16844960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09136-E70E-4C51-B763-E8FDAEAB78E9}"/>
              </a:ext>
            </a:extLst>
          </p:cNvPr>
          <p:cNvSpPr>
            <a:spLocks noGrp="1"/>
          </p:cNvSpPr>
          <p:nvPr>
            <p:ph type="title"/>
          </p:nvPr>
        </p:nvSpPr>
        <p:spPr>
          <a:xfrm>
            <a:off x="838200" y="365126"/>
            <a:ext cx="10515600" cy="310124"/>
          </a:xfrm>
        </p:spPr>
        <p:txBody>
          <a:bodyPr>
            <a:normAutofit fontScale="90000"/>
          </a:bodyPr>
          <a:lstStyle/>
          <a:p>
            <a:r>
              <a:rPr lang="en-US" dirty="0"/>
              <a:t>Process Model (High Level)</a:t>
            </a:r>
          </a:p>
        </p:txBody>
      </p:sp>
      <p:pic>
        <p:nvPicPr>
          <p:cNvPr id="3" name="Picture 2">
            <a:extLst>
              <a:ext uri="{FF2B5EF4-FFF2-40B4-BE49-F238E27FC236}">
                <a16:creationId xmlns:a16="http://schemas.microsoft.com/office/drawing/2014/main" id="{45F13DC9-84BF-4EC3-86A9-560B26DC29D4}"/>
              </a:ext>
            </a:extLst>
          </p:cNvPr>
          <p:cNvPicPr/>
          <p:nvPr/>
        </p:nvPicPr>
        <p:blipFill>
          <a:blip r:embed="rId2">
            <a:extLst>
              <a:ext uri="{28A0092B-C50C-407E-A947-70E740481C1C}">
                <a14:useLocalDpi xmlns:a14="http://schemas.microsoft.com/office/drawing/2010/main" val="0"/>
              </a:ext>
            </a:extLst>
          </a:blip>
          <a:stretch>
            <a:fillRect/>
          </a:stretch>
        </p:blipFill>
        <p:spPr>
          <a:xfrm>
            <a:off x="433753" y="829996"/>
            <a:ext cx="11324493" cy="5880294"/>
          </a:xfrm>
          <a:prstGeom prst="rect">
            <a:avLst/>
          </a:prstGeom>
        </p:spPr>
      </p:pic>
    </p:spTree>
    <p:extLst>
      <p:ext uri="{BB962C8B-B14F-4D97-AF65-F5344CB8AC3E}">
        <p14:creationId xmlns:p14="http://schemas.microsoft.com/office/powerpoint/2010/main" val="402705056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FB811-B9A5-4E95-96C9-8BDDF7235526}"/>
              </a:ext>
            </a:extLst>
          </p:cNvPr>
          <p:cNvSpPr>
            <a:spLocks noGrp="1"/>
          </p:cNvSpPr>
          <p:nvPr>
            <p:ph type="title"/>
          </p:nvPr>
        </p:nvSpPr>
        <p:spPr/>
        <p:txBody>
          <a:bodyPr/>
          <a:lstStyle/>
          <a:p>
            <a:r>
              <a:rPr lang="en-US" dirty="0"/>
              <a:t>Application: A Provenance Browser</a:t>
            </a:r>
          </a:p>
        </p:txBody>
      </p:sp>
      <p:sp>
        <p:nvSpPr>
          <p:cNvPr id="3" name="Content Placeholder 2">
            <a:extLst>
              <a:ext uri="{FF2B5EF4-FFF2-40B4-BE49-F238E27FC236}">
                <a16:creationId xmlns:a16="http://schemas.microsoft.com/office/drawing/2014/main" id="{EED28C97-44B3-493B-BED3-5AD9AFB98C88}"/>
              </a:ext>
            </a:extLst>
          </p:cNvPr>
          <p:cNvSpPr>
            <a:spLocks noGrp="1"/>
          </p:cNvSpPr>
          <p:nvPr>
            <p:ph idx="1"/>
          </p:nvPr>
        </p:nvSpPr>
        <p:spPr/>
        <p:txBody>
          <a:bodyPr/>
          <a:lstStyle/>
          <a:p>
            <a:r>
              <a:rPr lang="en-US" dirty="0"/>
              <a:t>One question researchers often ask is: “Where did this number come from? What is it </a:t>
            </a:r>
            <a:r>
              <a:rPr lang="en-US" i="1" dirty="0"/>
              <a:t>really</a:t>
            </a:r>
            <a:r>
              <a:rPr lang="en-US" dirty="0"/>
              <a:t>?”</a:t>
            </a:r>
          </a:p>
          <a:p>
            <a:r>
              <a:rPr lang="en-US" dirty="0"/>
              <a:t>Typically, the answer is unsatisfying and/or non-existent.</a:t>
            </a:r>
          </a:p>
          <a:p>
            <a:r>
              <a:rPr lang="en-US" dirty="0"/>
              <a:t>The following examples are drawn from an application being developed using the DDI-CDI model to bring together processes and data sets, and the metadata attached to them, to give researchers a useful way to look at any portion of the provenance chain, and to answer this question.</a:t>
            </a:r>
          </a:p>
        </p:txBody>
      </p:sp>
    </p:spTree>
    <p:extLst>
      <p:ext uri="{BB962C8B-B14F-4D97-AF65-F5344CB8AC3E}">
        <p14:creationId xmlns:p14="http://schemas.microsoft.com/office/powerpoint/2010/main" val="25801138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B37D0-1D74-4B0A-8854-D8FA14429A03}"/>
              </a:ext>
            </a:extLst>
          </p:cNvPr>
          <p:cNvSpPr>
            <a:spLocks noGrp="1"/>
          </p:cNvSpPr>
          <p:nvPr>
            <p:ph type="title"/>
          </p:nvPr>
        </p:nvSpPr>
        <p:spPr/>
        <p:txBody>
          <a:bodyPr/>
          <a:lstStyle/>
          <a:p>
            <a:r>
              <a:rPr lang="en-US" dirty="0"/>
              <a:t>Application: A Provenance Browser (cont.)</a:t>
            </a:r>
          </a:p>
        </p:txBody>
      </p:sp>
      <p:sp>
        <p:nvSpPr>
          <p:cNvPr id="3" name="Content Placeholder 2">
            <a:extLst>
              <a:ext uri="{FF2B5EF4-FFF2-40B4-BE49-F238E27FC236}">
                <a16:creationId xmlns:a16="http://schemas.microsoft.com/office/drawing/2014/main" id="{40F9DB6E-137C-4565-8C70-8BADD8FF644C}"/>
              </a:ext>
            </a:extLst>
          </p:cNvPr>
          <p:cNvSpPr>
            <a:spLocks noGrp="1"/>
          </p:cNvSpPr>
          <p:nvPr>
            <p:ph idx="1"/>
          </p:nvPr>
        </p:nvSpPr>
        <p:spPr/>
        <p:txBody>
          <a:bodyPr>
            <a:normAutofit lnSpcReduction="10000"/>
          </a:bodyPr>
          <a:lstStyle/>
          <a:p>
            <a:r>
              <a:rPr lang="en-US" dirty="0"/>
              <a:t>This is an application was one of the test cases for DDI-CDI specification development</a:t>
            </a:r>
          </a:p>
          <a:p>
            <a:r>
              <a:rPr lang="en-US" dirty="0"/>
              <a:t>Provenance metadata (the processes) are mined programmatically from the ETL platform, Pentaho</a:t>
            </a:r>
          </a:p>
          <a:p>
            <a:pPr lvl="1"/>
            <a:r>
              <a:rPr lang="en-US" dirty="0"/>
              <a:t>These are often “chains” which leverage STATA scripts to perform the processing itself</a:t>
            </a:r>
          </a:p>
          <a:p>
            <a:r>
              <a:rPr lang="en-US" dirty="0"/>
              <a:t>Variable descriptions are taken from DDI Codebook XML</a:t>
            </a:r>
          </a:p>
          <a:p>
            <a:r>
              <a:rPr lang="en-US" dirty="0"/>
              <a:t>Human-readable “Purpose” statements are added manually</a:t>
            </a:r>
          </a:p>
          <a:p>
            <a:r>
              <a:rPr lang="en-US" dirty="0"/>
              <a:t>The “browser” brings this together in an easy-to-use form, from the viewpoint of a specific process step or data set</a:t>
            </a:r>
          </a:p>
        </p:txBody>
      </p:sp>
    </p:spTree>
    <p:extLst>
      <p:ext uri="{BB962C8B-B14F-4D97-AF65-F5344CB8AC3E}">
        <p14:creationId xmlns:p14="http://schemas.microsoft.com/office/powerpoint/2010/main" val="146168759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16ED1C0-B993-4D9F-9B1C-76B199CCCC03}"/>
              </a:ext>
            </a:extLst>
          </p:cNvPr>
          <p:cNvSpPr/>
          <p:nvPr/>
        </p:nvSpPr>
        <p:spPr>
          <a:xfrm>
            <a:off x="621323" y="757310"/>
            <a:ext cx="2799471" cy="5401994"/>
          </a:xfrm>
          <a:prstGeom prst="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Rectangle 4">
            <a:extLst>
              <a:ext uri="{FF2B5EF4-FFF2-40B4-BE49-F238E27FC236}">
                <a16:creationId xmlns:a16="http://schemas.microsoft.com/office/drawing/2014/main" id="{E2FC530C-ACD3-44E5-8891-1A59748B14DA}"/>
              </a:ext>
            </a:extLst>
          </p:cNvPr>
          <p:cNvSpPr/>
          <p:nvPr/>
        </p:nvSpPr>
        <p:spPr>
          <a:xfrm>
            <a:off x="3542714" y="757310"/>
            <a:ext cx="7880252" cy="5401994"/>
          </a:xfrm>
          <a:prstGeom prst="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CAEE7EC0-CF67-4A13-AB4B-B72FF7295298}"/>
              </a:ext>
            </a:extLst>
          </p:cNvPr>
          <p:cNvSpPr txBox="1"/>
          <p:nvPr/>
        </p:nvSpPr>
        <p:spPr>
          <a:xfrm flipH="1">
            <a:off x="972428" y="1448972"/>
            <a:ext cx="1989408" cy="369332"/>
          </a:xfrm>
          <a:prstGeom prst="rect">
            <a:avLst/>
          </a:prstGeom>
          <a:solidFill>
            <a:schemeClr val="tx2">
              <a:lumMod val="20000"/>
              <a:lumOff val="80000"/>
            </a:schemeClr>
          </a:solidFill>
        </p:spPr>
        <p:txBody>
          <a:bodyPr wrap="square" rtlCol="0">
            <a:spAutoFit/>
          </a:bodyPr>
          <a:lstStyle/>
          <a:p>
            <a:endParaRPr lang="en-US" dirty="0"/>
          </a:p>
        </p:txBody>
      </p:sp>
      <p:sp>
        <p:nvSpPr>
          <p:cNvPr id="6" name="TextBox 5">
            <a:extLst>
              <a:ext uri="{FF2B5EF4-FFF2-40B4-BE49-F238E27FC236}">
                <a16:creationId xmlns:a16="http://schemas.microsoft.com/office/drawing/2014/main" id="{6E94C130-D95F-4724-8859-A3B9506EA0C2}"/>
              </a:ext>
            </a:extLst>
          </p:cNvPr>
          <p:cNvSpPr txBox="1"/>
          <p:nvPr/>
        </p:nvSpPr>
        <p:spPr>
          <a:xfrm>
            <a:off x="933156" y="900333"/>
            <a:ext cx="2175803" cy="4801314"/>
          </a:xfrm>
          <a:prstGeom prst="rect">
            <a:avLst/>
          </a:prstGeom>
          <a:noFill/>
        </p:spPr>
        <p:txBody>
          <a:bodyPr wrap="square" rtlCol="0">
            <a:spAutoFit/>
          </a:bodyPr>
          <a:lstStyle/>
          <a:p>
            <a:r>
              <a:rPr lang="en-US" b="1" dirty="0"/>
              <a:t>[NAME OF PROCESS]</a:t>
            </a:r>
          </a:p>
          <a:p>
            <a:endParaRPr lang="en-US" dirty="0"/>
          </a:p>
          <a:p>
            <a:r>
              <a:rPr lang="en-US" dirty="0"/>
              <a:t>JOB: [NAME OF JOB]</a:t>
            </a:r>
          </a:p>
          <a:p>
            <a:r>
              <a:rPr lang="en-US" dirty="0"/>
              <a:t>	[TASK]</a:t>
            </a:r>
          </a:p>
          <a:p>
            <a:r>
              <a:rPr lang="en-US" dirty="0"/>
              <a:t>	[TASK]</a:t>
            </a:r>
          </a:p>
          <a:p>
            <a:r>
              <a:rPr lang="en-US" dirty="0"/>
              <a:t>	[TASK]</a:t>
            </a:r>
          </a:p>
          <a:p>
            <a:endParaRPr lang="en-US" dirty="0"/>
          </a:p>
          <a:p>
            <a:r>
              <a:rPr lang="en-US" dirty="0"/>
              <a:t>JOB: [NAME OF JOB]</a:t>
            </a:r>
          </a:p>
          <a:p>
            <a:r>
              <a:rPr lang="en-US" dirty="0"/>
              <a:t>	[TASK]</a:t>
            </a:r>
          </a:p>
          <a:p>
            <a:r>
              <a:rPr lang="en-US" dirty="0"/>
              <a:t>	[TASK]</a:t>
            </a:r>
          </a:p>
          <a:p>
            <a:r>
              <a:rPr lang="en-US" dirty="0"/>
              <a:t>	[TASK]</a:t>
            </a:r>
          </a:p>
          <a:p>
            <a:endParaRPr lang="en-US" dirty="0"/>
          </a:p>
          <a:p>
            <a:r>
              <a:rPr lang="en-US" b="1" dirty="0"/>
              <a:t>DATASETS</a:t>
            </a:r>
          </a:p>
          <a:p>
            <a:r>
              <a:rPr lang="en-US" dirty="0"/>
              <a:t>[DATASET NAME]</a:t>
            </a:r>
          </a:p>
          <a:p>
            <a:r>
              <a:rPr lang="en-US" dirty="0"/>
              <a:t>[DATASET NAME]</a:t>
            </a:r>
          </a:p>
          <a:p>
            <a:r>
              <a:rPr lang="en-US" dirty="0"/>
              <a:t>[DATASET NAME]</a:t>
            </a:r>
          </a:p>
          <a:p>
            <a:endParaRPr lang="en-US" dirty="0"/>
          </a:p>
        </p:txBody>
      </p:sp>
      <p:sp>
        <p:nvSpPr>
          <p:cNvPr id="8" name="Rectangle 7">
            <a:extLst>
              <a:ext uri="{FF2B5EF4-FFF2-40B4-BE49-F238E27FC236}">
                <a16:creationId xmlns:a16="http://schemas.microsoft.com/office/drawing/2014/main" id="{A60C6F1B-0846-4853-AACF-FCEBBE8C2271}"/>
              </a:ext>
            </a:extLst>
          </p:cNvPr>
          <p:cNvSpPr/>
          <p:nvPr/>
        </p:nvSpPr>
        <p:spPr>
          <a:xfrm>
            <a:off x="6302326" y="2518117"/>
            <a:ext cx="1894449" cy="1619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[NAME OF JOB]</a:t>
            </a:r>
          </a:p>
          <a:p>
            <a:pPr algn="ctr"/>
            <a:r>
              <a:rPr lang="en-US" b="1" dirty="0"/>
              <a:t>Overview</a:t>
            </a:r>
          </a:p>
          <a:p>
            <a:pPr algn="ctr"/>
            <a:r>
              <a:rPr lang="en-US" b="1" dirty="0"/>
              <a:t>Purpose</a:t>
            </a:r>
          </a:p>
          <a:p>
            <a:pPr algn="ctr"/>
            <a:r>
              <a:rPr lang="en-US" b="1" dirty="0"/>
              <a:t>Algorithm</a:t>
            </a:r>
          </a:p>
        </p:txBody>
      </p:sp>
      <p:sp>
        <p:nvSpPr>
          <p:cNvPr id="9" name="Rectangle 8">
            <a:extLst>
              <a:ext uri="{FF2B5EF4-FFF2-40B4-BE49-F238E27FC236}">
                <a16:creationId xmlns:a16="http://schemas.microsoft.com/office/drawing/2014/main" id="{A476994F-B977-4EA4-9D47-2AF3CFC36CEF}"/>
              </a:ext>
            </a:extLst>
          </p:cNvPr>
          <p:cNvSpPr/>
          <p:nvPr/>
        </p:nvSpPr>
        <p:spPr>
          <a:xfrm>
            <a:off x="4166380" y="3868617"/>
            <a:ext cx="1111348" cy="1069144"/>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[INPUT DATASET]</a:t>
            </a:r>
          </a:p>
        </p:txBody>
      </p:sp>
      <p:sp>
        <p:nvSpPr>
          <p:cNvPr id="10" name="Rectangle 9">
            <a:extLst>
              <a:ext uri="{FF2B5EF4-FFF2-40B4-BE49-F238E27FC236}">
                <a16:creationId xmlns:a16="http://schemas.microsoft.com/office/drawing/2014/main" id="{DB46651E-D004-46D8-A755-197850CB6024}"/>
              </a:ext>
            </a:extLst>
          </p:cNvPr>
          <p:cNvSpPr/>
          <p:nvPr/>
        </p:nvSpPr>
        <p:spPr>
          <a:xfrm>
            <a:off x="4092524" y="1983545"/>
            <a:ext cx="1111348" cy="1069144"/>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[INPUT DATASET]</a:t>
            </a:r>
          </a:p>
        </p:txBody>
      </p:sp>
      <p:cxnSp>
        <p:nvCxnSpPr>
          <p:cNvPr id="12" name="Straight Arrow Connector 11">
            <a:extLst>
              <a:ext uri="{FF2B5EF4-FFF2-40B4-BE49-F238E27FC236}">
                <a16:creationId xmlns:a16="http://schemas.microsoft.com/office/drawing/2014/main" id="{1560B51D-CE91-4133-8C05-6F25FFFEBC60}"/>
              </a:ext>
            </a:extLst>
          </p:cNvPr>
          <p:cNvCxnSpPr>
            <a:cxnSpLocks/>
            <a:stCxn id="10" idx="3"/>
            <a:endCxn id="8" idx="1"/>
          </p:cNvCxnSpPr>
          <p:nvPr/>
        </p:nvCxnSpPr>
        <p:spPr>
          <a:xfrm>
            <a:off x="5203872" y="2518117"/>
            <a:ext cx="1098454" cy="80995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CBAF4B32-79BC-473B-8FA5-5E11CD4AC548}"/>
              </a:ext>
            </a:extLst>
          </p:cNvPr>
          <p:cNvCxnSpPr>
            <a:cxnSpLocks/>
          </p:cNvCxnSpPr>
          <p:nvPr/>
        </p:nvCxnSpPr>
        <p:spPr>
          <a:xfrm flipV="1">
            <a:off x="5277728" y="3389556"/>
            <a:ext cx="1024598" cy="101363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9262CCC6-D2B2-4539-B371-DCB52A1DC4F8}"/>
              </a:ext>
            </a:extLst>
          </p:cNvPr>
          <p:cNvCxnSpPr>
            <a:cxnSpLocks/>
            <a:stCxn id="8" idx="3"/>
            <a:endCxn id="22" idx="1"/>
          </p:cNvCxnSpPr>
          <p:nvPr/>
        </p:nvCxnSpPr>
        <p:spPr>
          <a:xfrm flipV="1">
            <a:off x="8196775" y="2526209"/>
            <a:ext cx="1104313" cy="80185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50AA4189-7939-4DE3-B0B7-4885DD3C3687}"/>
              </a:ext>
            </a:extLst>
          </p:cNvPr>
          <p:cNvSpPr/>
          <p:nvPr/>
        </p:nvSpPr>
        <p:spPr>
          <a:xfrm>
            <a:off x="9301088" y="1991637"/>
            <a:ext cx="1111348" cy="106914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[OUTPUT DATASET]</a:t>
            </a:r>
          </a:p>
        </p:txBody>
      </p:sp>
      <p:cxnSp>
        <p:nvCxnSpPr>
          <p:cNvPr id="24" name="Straight Arrow Connector 23">
            <a:extLst>
              <a:ext uri="{FF2B5EF4-FFF2-40B4-BE49-F238E27FC236}">
                <a16:creationId xmlns:a16="http://schemas.microsoft.com/office/drawing/2014/main" id="{49DEA44F-8704-4877-8A99-C657C0619935}"/>
              </a:ext>
            </a:extLst>
          </p:cNvPr>
          <p:cNvCxnSpPr>
            <a:cxnSpLocks/>
            <a:stCxn id="8" idx="3"/>
            <a:endCxn id="27" idx="1"/>
          </p:cNvCxnSpPr>
          <p:nvPr/>
        </p:nvCxnSpPr>
        <p:spPr>
          <a:xfrm>
            <a:off x="8196775" y="3328067"/>
            <a:ext cx="1104313" cy="106914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3E15AEF5-C189-4E92-86DA-E48B1948A5AF}"/>
              </a:ext>
            </a:extLst>
          </p:cNvPr>
          <p:cNvSpPr/>
          <p:nvPr/>
        </p:nvSpPr>
        <p:spPr>
          <a:xfrm>
            <a:off x="9301088" y="3862639"/>
            <a:ext cx="1111348" cy="106914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[OUTPUT DATASET]</a:t>
            </a:r>
          </a:p>
        </p:txBody>
      </p:sp>
    </p:spTree>
    <p:extLst>
      <p:ext uri="{BB962C8B-B14F-4D97-AF65-F5344CB8AC3E}">
        <p14:creationId xmlns:p14="http://schemas.microsoft.com/office/powerpoint/2010/main" val="123741721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16ED1C0-B993-4D9F-9B1C-76B199CCCC03}"/>
              </a:ext>
            </a:extLst>
          </p:cNvPr>
          <p:cNvSpPr/>
          <p:nvPr/>
        </p:nvSpPr>
        <p:spPr>
          <a:xfrm>
            <a:off x="621323" y="757310"/>
            <a:ext cx="2799471" cy="5401994"/>
          </a:xfrm>
          <a:prstGeom prst="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Rectangle 4">
            <a:extLst>
              <a:ext uri="{FF2B5EF4-FFF2-40B4-BE49-F238E27FC236}">
                <a16:creationId xmlns:a16="http://schemas.microsoft.com/office/drawing/2014/main" id="{E2FC530C-ACD3-44E5-8891-1A59748B14DA}"/>
              </a:ext>
            </a:extLst>
          </p:cNvPr>
          <p:cNvSpPr/>
          <p:nvPr/>
        </p:nvSpPr>
        <p:spPr>
          <a:xfrm>
            <a:off x="3542714" y="757310"/>
            <a:ext cx="7880252" cy="5401994"/>
          </a:xfrm>
          <a:prstGeom prst="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CAEE7EC0-CF67-4A13-AB4B-B72FF7295298}"/>
              </a:ext>
            </a:extLst>
          </p:cNvPr>
          <p:cNvSpPr txBox="1"/>
          <p:nvPr/>
        </p:nvSpPr>
        <p:spPr>
          <a:xfrm flipH="1">
            <a:off x="878641" y="4467551"/>
            <a:ext cx="1989408" cy="369332"/>
          </a:xfrm>
          <a:prstGeom prst="rect">
            <a:avLst/>
          </a:prstGeom>
          <a:solidFill>
            <a:schemeClr val="tx2">
              <a:lumMod val="20000"/>
              <a:lumOff val="80000"/>
            </a:schemeClr>
          </a:solidFill>
        </p:spPr>
        <p:txBody>
          <a:bodyPr wrap="square" rtlCol="0">
            <a:spAutoFit/>
          </a:bodyPr>
          <a:lstStyle/>
          <a:p>
            <a:endParaRPr lang="en-US" dirty="0"/>
          </a:p>
        </p:txBody>
      </p:sp>
      <p:sp>
        <p:nvSpPr>
          <p:cNvPr id="6" name="TextBox 5">
            <a:extLst>
              <a:ext uri="{FF2B5EF4-FFF2-40B4-BE49-F238E27FC236}">
                <a16:creationId xmlns:a16="http://schemas.microsoft.com/office/drawing/2014/main" id="{6E94C130-D95F-4724-8859-A3B9506EA0C2}"/>
              </a:ext>
            </a:extLst>
          </p:cNvPr>
          <p:cNvSpPr txBox="1"/>
          <p:nvPr/>
        </p:nvSpPr>
        <p:spPr>
          <a:xfrm>
            <a:off x="933156" y="900333"/>
            <a:ext cx="2175803" cy="4801314"/>
          </a:xfrm>
          <a:prstGeom prst="rect">
            <a:avLst/>
          </a:prstGeom>
          <a:noFill/>
        </p:spPr>
        <p:txBody>
          <a:bodyPr wrap="square" rtlCol="0">
            <a:spAutoFit/>
          </a:bodyPr>
          <a:lstStyle/>
          <a:p>
            <a:r>
              <a:rPr lang="en-US" b="1" dirty="0"/>
              <a:t>[NAME OF PROCESS]</a:t>
            </a:r>
          </a:p>
          <a:p>
            <a:endParaRPr lang="en-US" dirty="0"/>
          </a:p>
          <a:p>
            <a:r>
              <a:rPr lang="en-US" dirty="0"/>
              <a:t>JOB: [NAME OF JOB]</a:t>
            </a:r>
          </a:p>
          <a:p>
            <a:r>
              <a:rPr lang="en-US" dirty="0"/>
              <a:t>	[TASK]</a:t>
            </a:r>
          </a:p>
          <a:p>
            <a:r>
              <a:rPr lang="en-US" dirty="0"/>
              <a:t>	[TASK]</a:t>
            </a:r>
          </a:p>
          <a:p>
            <a:r>
              <a:rPr lang="en-US" dirty="0"/>
              <a:t>	[TASK]</a:t>
            </a:r>
          </a:p>
          <a:p>
            <a:endParaRPr lang="en-US" dirty="0"/>
          </a:p>
          <a:p>
            <a:r>
              <a:rPr lang="en-US" dirty="0"/>
              <a:t>JOB: [NAME OF JOB]</a:t>
            </a:r>
          </a:p>
          <a:p>
            <a:r>
              <a:rPr lang="en-US" dirty="0"/>
              <a:t>	[TASK]</a:t>
            </a:r>
          </a:p>
          <a:p>
            <a:r>
              <a:rPr lang="en-US" dirty="0"/>
              <a:t>	[TASK]</a:t>
            </a:r>
          </a:p>
          <a:p>
            <a:r>
              <a:rPr lang="en-US" dirty="0"/>
              <a:t>	[TASK]</a:t>
            </a:r>
          </a:p>
          <a:p>
            <a:endParaRPr lang="en-US" dirty="0"/>
          </a:p>
          <a:p>
            <a:r>
              <a:rPr lang="en-US" b="1" dirty="0"/>
              <a:t>DATASETS</a:t>
            </a:r>
          </a:p>
          <a:p>
            <a:r>
              <a:rPr lang="en-US" dirty="0"/>
              <a:t>[DATASET NAME]</a:t>
            </a:r>
          </a:p>
          <a:p>
            <a:r>
              <a:rPr lang="en-US" dirty="0"/>
              <a:t>[DATASET NAME]</a:t>
            </a:r>
          </a:p>
          <a:p>
            <a:r>
              <a:rPr lang="en-US" dirty="0"/>
              <a:t>[DATASET NAME]</a:t>
            </a:r>
          </a:p>
          <a:p>
            <a:endParaRPr lang="en-US" dirty="0"/>
          </a:p>
        </p:txBody>
      </p:sp>
      <p:sp>
        <p:nvSpPr>
          <p:cNvPr id="8" name="Rectangle 7">
            <a:extLst>
              <a:ext uri="{FF2B5EF4-FFF2-40B4-BE49-F238E27FC236}">
                <a16:creationId xmlns:a16="http://schemas.microsoft.com/office/drawing/2014/main" id="{A60C6F1B-0846-4853-AACF-FCEBBE8C2271}"/>
              </a:ext>
            </a:extLst>
          </p:cNvPr>
          <p:cNvSpPr/>
          <p:nvPr/>
        </p:nvSpPr>
        <p:spPr>
          <a:xfrm>
            <a:off x="6302326" y="2518117"/>
            <a:ext cx="1894449" cy="16199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[NAME OF DATASET]</a:t>
            </a:r>
          </a:p>
          <a:p>
            <a:pPr algn="ctr"/>
            <a:r>
              <a:rPr lang="en-US" b="1" dirty="0"/>
              <a:t>Overview</a:t>
            </a:r>
          </a:p>
          <a:p>
            <a:pPr algn="ctr"/>
            <a:r>
              <a:rPr lang="en-US" b="1" dirty="0"/>
              <a:t>Purpose</a:t>
            </a:r>
          </a:p>
          <a:p>
            <a:pPr algn="ctr"/>
            <a:r>
              <a:rPr lang="en-US" b="1" dirty="0"/>
              <a:t>Algorithm</a:t>
            </a:r>
          </a:p>
        </p:txBody>
      </p:sp>
      <p:sp>
        <p:nvSpPr>
          <p:cNvPr id="10" name="Rectangle 9">
            <a:extLst>
              <a:ext uri="{FF2B5EF4-FFF2-40B4-BE49-F238E27FC236}">
                <a16:creationId xmlns:a16="http://schemas.microsoft.com/office/drawing/2014/main" id="{DB46651E-D004-46D8-A755-197850CB6024}"/>
              </a:ext>
            </a:extLst>
          </p:cNvPr>
          <p:cNvSpPr/>
          <p:nvPr/>
        </p:nvSpPr>
        <p:spPr>
          <a:xfrm>
            <a:off x="3910820" y="2793495"/>
            <a:ext cx="1226233" cy="1069144"/>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[CREATINGJOB]</a:t>
            </a:r>
          </a:p>
        </p:txBody>
      </p:sp>
      <p:cxnSp>
        <p:nvCxnSpPr>
          <p:cNvPr id="12" name="Straight Arrow Connector 11">
            <a:extLst>
              <a:ext uri="{FF2B5EF4-FFF2-40B4-BE49-F238E27FC236}">
                <a16:creationId xmlns:a16="http://schemas.microsoft.com/office/drawing/2014/main" id="{1560B51D-CE91-4133-8C05-6F25FFFEBC60}"/>
              </a:ext>
            </a:extLst>
          </p:cNvPr>
          <p:cNvCxnSpPr>
            <a:cxnSpLocks/>
            <a:stCxn id="10" idx="3"/>
            <a:endCxn id="8" idx="1"/>
          </p:cNvCxnSpPr>
          <p:nvPr/>
        </p:nvCxnSpPr>
        <p:spPr>
          <a:xfrm>
            <a:off x="5137053" y="3328067"/>
            <a:ext cx="1165273"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9262CCC6-D2B2-4539-B371-DCB52A1DC4F8}"/>
              </a:ext>
            </a:extLst>
          </p:cNvPr>
          <p:cNvCxnSpPr>
            <a:cxnSpLocks/>
            <a:stCxn id="8" idx="3"/>
            <a:endCxn id="22" idx="1"/>
          </p:cNvCxnSpPr>
          <p:nvPr/>
        </p:nvCxnSpPr>
        <p:spPr>
          <a:xfrm flipV="1">
            <a:off x="8196775" y="2526209"/>
            <a:ext cx="1104313" cy="80185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50AA4189-7939-4DE3-B0B7-4885DD3C3687}"/>
              </a:ext>
            </a:extLst>
          </p:cNvPr>
          <p:cNvSpPr/>
          <p:nvPr/>
        </p:nvSpPr>
        <p:spPr>
          <a:xfrm>
            <a:off x="9301088" y="1991637"/>
            <a:ext cx="1474764" cy="106914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[CONSUMING</a:t>
            </a:r>
          </a:p>
          <a:p>
            <a:pPr algn="ctr"/>
            <a:r>
              <a:rPr lang="en-US" dirty="0"/>
              <a:t>JOB]</a:t>
            </a:r>
          </a:p>
        </p:txBody>
      </p:sp>
      <p:cxnSp>
        <p:nvCxnSpPr>
          <p:cNvPr id="24" name="Straight Arrow Connector 23">
            <a:extLst>
              <a:ext uri="{FF2B5EF4-FFF2-40B4-BE49-F238E27FC236}">
                <a16:creationId xmlns:a16="http://schemas.microsoft.com/office/drawing/2014/main" id="{49DEA44F-8704-4877-8A99-C657C0619935}"/>
              </a:ext>
            </a:extLst>
          </p:cNvPr>
          <p:cNvCxnSpPr>
            <a:cxnSpLocks/>
            <a:stCxn id="8" idx="3"/>
          </p:cNvCxnSpPr>
          <p:nvPr/>
        </p:nvCxnSpPr>
        <p:spPr>
          <a:xfrm>
            <a:off x="8196775" y="3328067"/>
            <a:ext cx="1104313" cy="106914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5510C0BA-9EBE-4C9C-BDE8-6A8C4B63054E}"/>
              </a:ext>
            </a:extLst>
          </p:cNvPr>
          <p:cNvSpPr/>
          <p:nvPr/>
        </p:nvSpPr>
        <p:spPr>
          <a:xfrm>
            <a:off x="9301088" y="3797220"/>
            <a:ext cx="1474764" cy="106914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[CONSUMING</a:t>
            </a:r>
          </a:p>
          <a:p>
            <a:pPr algn="ctr"/>
            <a:r>
              <a:rPr lang="en-US" dirty="0"/>
              <a:t>JOB]</a:t>
            </a:r>
          </a:p>
        </p:txBody>
      </p:sp>
    </p:spTree>
    <p:extLst>
      <p:ext uri="{BB962C8B-B14F-4D97-AF65-F5344CB8AC3E}">
        <p14:creationId xmlns:p14="http://schemas.microsoft.com/office/powerpoint/2010/main" val="44525597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16ED1C0-B993-4D9F-9B1C-76B199CCCC03}"/>
              </a:ext>
            </a:extLst>
          </p:cNvPr>
          <p:cNvSpPr/>
          <p:nvPr/>
        </p:nvSpPr>
        <p:spPr>
          <a:xfrm>
            <a:off x="621323" y="757310"/>
            <a:ext cx="2799471" cy="5401994"/>
          </a:xfrm>
          <a:prstGeom prst="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CAEE7EC0-CF67-4A13-AB4B-B72FF7295298}"/>
              </a:ext>
            </a:extLst>
          </p:cNvPr>
          <p:cNvSpPr txBox="1"/>
          <p:nvPr/>
        </p:nvSpPr>
        <p:spPr>
          <a:xfrm flipH="1">
            <a:off x="923776" y="2005705"/>
            <a:ext cx="1989408" cy="369332"/>
          </a:xfrm>
          <a:prstGeom prst="rect">
            <a:avLst/>
          </a:prstGeom>
          <a:solidFill>
            <a:schemeClr val="tx2">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6E94C130-D95F-4724-8859-A3B9506EA0C2}"/>
              </a:ext>
            </a:extLst>
          </p:cNvPr>
          <p:cNvSpPr txBox="1"/>
          <p:nvPr/>
        </p:nvSpPr>
        <p:spPr>
          <a:xfrm>
            <a:off x="933156" y="900333"/>
            <a:ext cx="2175803" cy="480131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[NAME OF PROCESS]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JOB: [NAME OF JOB]</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[TASK]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[TASK]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[TASK]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JOB: [NAME OF JOB]</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[TASK]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[TASK]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[TASK]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DATASETS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[DATASET NAME]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[DATASET NAME]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[DATASET NAME]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E2FC530C-ACD3-44E5-8891-1A59748B14DA}"/>
              </a:ext>
            </a:extLst>
          </p:cNvPr>
          <p:cNvSpPr/>
          <p:nvPr/>
        </p:nvSpPr>
        <p:spPr>
          <a:xfrm>
            <a:off x="3542714" y="757310"/>
            <a:ext cx="7880252" cy="5401994"/>
          </a:xfrm>
          <a:prstGeom prst="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6BE5FB4D-A5E7-4817-AC8E-7FEF7A8BC13E}"/>
              </a:ext>
            </a:extLst>
          </p:cNvPr>
          <p:cNvSpPr txBox="1"/>
          <p:nvPr/>
        </p:nvSpPr>
        <p:spPr>
          <a:xfrm>
            <a:off x="3981157" y="1280160"/>
            <a:ext cx="6879101" cy="4339650"/>
          </a:xfrm>
          <a:prstGeom prst="rect">
            <a:avLst/>
          </a:prstGeom>
          <a:noFill/>
        </p:spPr>
        <p:txBody>
          <a:bodyPr wrap="square" rtlCol="0">
            <a:spAutoFit/>
          </a:bodyPr>
          <a:lstStyle/>
          <a:p>
            <a:r>
              <a:rPr lang="en-US" sz="1200" dirty="0">
                <a:latin typeface="Courier New" panose="02070309020205020404" pitchFamily="49" charset="0"/>
                <a:cs typeface="Courier New" panose="02070309020205020404" pitchFamily="49" charset="0"/>
              </a:rPr>
              <a:t>use hsb2, clear</a:t>
            </a:r>
          </a:p>
          <a:p>
            <a:endParaRPr lang="en-US" sz="1200" dirty="0">
              <a:latin typeface="Courier New" panose="02070309020205020404" pitchFamily="49" charset="0"/>
              <a:cs typeface="Courier New" panose="02070309020205020404" pitchFamily="49" charset="0"/>
            </a:endParaRPr>
          </a:p>
          <a:p>
            <a:r>
              <a:rPr lang="en-US" sz="1200" dirty="0">
                <a:latin typeface="Courier New" panose="02070309020205020404" pitchFamily="49" charset="0"/>
                <a:cs typeface="Courier New" panose="02070309020205020404" pitchFamily="49" charset="0"/>
              </a:rPr>
              <a:t>* get values for boxplot</a:t>
            </a:r>
          </a:p>
          <a:p>
            <a:r>
              <a:rPr lang="en-US" sz="1200" dirty="0">
                <a:latin typeface="Courier New" panose="02070309020205020404" pitchFamily="49" charset="0"/>
                <a:cs typeface="Courier New" panose="02070309020205020404" pitchFamily="49" charset="0"/>
              </a:rPr>
              <a:t>summarize write, d</a:t>
            </a:r>
          </a:p>
          <a:p>
            <a:r>
              <a:rPr lang="en-US" sz="1200" dirty="0">
                <a:latin typeface="Courier New" panose="02070309020205020404" pitchFamily="49" charset="0"/>
                <a:cs typeface="Courier New" panose="02070309020205020404" pitchFamily="49" charset="0"/>
              </a:rPr>
              <a:t>gen f=43             /* set value a little larger than bin with highest frequency */</a:t>
            </a:r>
          </a:p>
          <a:p>
            <a:r>
              <a:rPr lang="en-US" sz="1200" dirty="0">
                <a:latin typeface="Courier New" panose="02070309020205020404" pitchFamily="49" charset="0"/>
                <a:cs typeface="Courier New" panose="02070309020205020404" pitchFamily="49" charset="0"/>
              </a:rPr>
              <a:t>gen </a:t>
            </a:r>
            <a:r>
              <a:rPr lang="en-US" sz="1200" dirty="0" err="1">
                <a:latin typeface="Courier New" panose="02070309020205020404" pitchFamily="49" charset="0"/>
                <a:cs typeface="Courier New" panose="02070309020205020404" pitchFamily="49" charset="0"/>
              </a:rPr>
              <a:t>pmin</a:t>
            </a:r>
            <a:r>
              <a:rPr lang="en-US" sz="1200" dirty="0">
                <a:latin typeface="Courier New" panose="02070309020205020404" pitchFamily="49" charset="0"/>
                <a:cs typeface="Courier New" panose="02070309020205020404" pitchFamily="49" charset="0"/>
              </a:rPr>
              <a:t>=r(min)</a:t>
            </a:r>
          </a:p>
          <a:p>
            <a:r>
              <a:rPr lang="en-US" sz="1200" dirty="0">
                <a:latin typeface="Courier New" panose="02070309020205020404" pitchFamily="49" charset="0"/>
                <a:cs typeface="Courier New" panose="02070309020205020404" pitchFamily="49" charset="0"/>
              </a:rPr>
              <a:t>gen p25=r(p25)</a:t>
            </a:r>
          </a:p>
          <a:p>
            <a:r>
              <a:rPr lang="en-US" sz="1200" dirty="0">
                <a:latin typeface="Courier New" panose="02070309020205020404" pitchFamily="49" charset="0"/>
                <a:cs typeface="Courier New" panose="02070309020205020404" pitchFamily="49" charset="0"/>
              </a:rPr>
              <a:t>gen p50=r(p50)</a:t>
            </a:r>
          </a:p>
          <a:p>
            <a:r>
              <a:rPr lang="en-US" sz="1200" dirty="0">
                <a:latin typeface="Courier New" panose="02070309020205020404" pitchFamily="49" charset="0"/>
                <a:cs typeface="Courier New" panose="02070309020205020404" pitchFamily="49" charset="0"/>
              </a:rPr>
              <a:t>gen p75=r(p75)</a:t>
            </a:r>
          </a:p>
          <a:p>
            <a:r>
              <a:rPr lang="en-US" sz="1200" dirty="0">
                <a:latin typeface="Courier New" panose="02070309020205020404" pitchFamily="49" charset="0"/>
                <a:cs typeface="Courier New" panose="02070309020205020404" pitchFamily="49" charset="0"/>
              </a:rPr>
              <a:t>gen </a:t>
            </a:r>
            <a:r>
              <a:rPr lang="en-US" sz="1200" dirty="0" err="1">
                <a:latin typeface="Courier New" panose="02070309020205020404" pitchFamily="49" charset="0"/>
                <a:cs typeface="Courier New" panose="02070309020205020404" pitchFamily="49" charset="0"/>
              </a:rPr>
              <a:t>pmax</a:t>
            </a:r>
            <a:r>
              <a:rPr lang="en-US" sz="1200" dirty="0">
                <a:latin typeface="Courier New" panose="02070309020205020404" pitchFamily="49" charset="0"/>
                <a:cs typeface="Courier New" panose="02070309020205020404" pitchFamily="49" charset="0"/>
              </a:rPr>
              <a:t>=r(max)</a:t>
            </a:r>
          </a:p>
          <a:p>
            <a:r>
              <a:rPr lang="en-US" sz="1200" dirty="0">
                <a:latin typeface="Courier New" panose="02070309020205020404" pitchFamily="49" charset="0"/>
                <a:cs typeface="Courier New" panose="02070309020205020404" pitchFamily="49" charset="0"/>
              </a:rPr>
              <a:t>gen </a:t>
            </a:r>
            <a:r>
              <a:rPr lang="en-US" sz="1200" dirty="0" err="1">
                <a:latin typeface="Courier New" panose="02070309020205020404" pitchFamily="49" charset="0"/>
                <a:cs typeface="Courier New" panose="02070309020205020404" pitchFamily="49" charset="0"/>
              </a:rPr>
              <a:t>pmean</a:t>
            </a:r>
            <a:r>
              <a:rPr lang="en-US" sz="1200" dirty="0">
                <a:latin typeface="Courier New" panose="02070309020205020404" pitchFamily="49" charset="0"/>
                <a:cs typeface="Courier New" panose="02070309020205020404" pitchFamily="49" charset="0"/>
              </a:rPr>
              <a:t>=r(mean)</a:t>
            </a:r>
          </a:p>
          <a:p>
            <a:endParaRPr lang="en-US" sz="1200" dirty="0">
              <a:latin typeface="Courier New" panose="02070309020205020404" pitchFamily="49" charset="0"/>
              <a:cs typeface="Courier New" panose="02070309020205020404" pitchFamily="49" charset="0"/>
            </a:endParaRPr>
          </a:p>
          <a:p>
            <a:r>
              <a:rPr lang="en-US" sz="1200" dirty="0">
                <a:latin typeface="Courier New" panose="02070309020205020404" pitchFamily="49" charset="0"/>
                <a:cs typeface="Courier New" panose="02070309020205020404" pitchFamily="49" charset="0"/>
              </a:rPr>
              <a:t>* graph histogram and boxplot on same axes </a:t>
            </a:r>
          </a:p>
          <a:p>
            <a:r>
              <a:rPr lang="en-US" sz="1200" dirty="0">
                <a:latin typeface="Courier New" panose="02070309020205020404" pitchFamily="49" charset="0"/>
                <a:cs typeface="Courier New" panose="02070309020205020404" pitchFamily="49" charset="0"/>
              </a:rPr>
              <a:t>two (histogram write, start(30) width(5) </a:t>
            </a:r>
            <a:r>
              <a:rPr lang="en-US" sz="1200" dirty="0" err="1">
                <a:latin typeface="Courier New" panose="02070309020205020404" pitchFamily="49" charset="0"/>
                <a:cs typeface="Courier New" panose="02070309020205020404" pitchFamily="49" charset="0"/>
              </a:rPr>
              <a:t>freq</a:t>
            </a:r>
            <a:r>
              <a:rPr lang="en-US" sz="1200" dirty="0">
                <a:latin typeface="Courier New" panose="02070309020205020404" pitchFamily="49" charset="0"/>
                <a:cs typeface="Courier New" panose="02070309020205020404" pitchFamily="49" charset="0"/>
              </a:rPr>
              <a:t>)                  ///</a:t>
            </a:r>
          </a:p>
          <a:p>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rcap</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pmin</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pmax</a:t>
            </a:r>
            <a:r>
              <a:rPr lang="en-US" sz="1200" dirty="0">
                <a:latin typeface="Courier New" panose="02070309020205020404" pitchFamily="49" charset="0"/>
                <a:cs typeface="Courier New" panose="02070309020205020404" pitchFamily="49" charset="0"/>
              </a:rPr>
              <a:t> f in 1, </a:t>
            </a:r>
            <a:r>
              <a:rPr lang="en-US" sz="1200" dirty="0" err="1">
                <a:latin typeface="Courier New" panose="02070309020205020404" pitchFamily="49" charset="0"/>
                <a:cs typeface="Courier New" panose="02070309020205020404" pitchFamily="49" charset="0"/>
              </a:rPr>
              <a:t>hor</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bcolor</a:t>
            </a:r>
            <a:r>
              <a:rPr lang="en-US" sz="1200" dirty="0">
                <a:latin typeface="Courier New" panose="02070309020205020404" pitchFamily="49" charset="0"/>
                <a:cs typeface="Courier New" panose="02070309020205020404" pitchFamily="49" charset="0"/>
              </a:rPr>
              <a:t>(</a:t>
            </a:r>
            <a:r>
              <a:rPr lang="en-US" sz="1200" dirty="0" err="1">
                <a:latin typeface="Courier New" panose="02070309020205020404" pitchFamily="49" charset="0"/>
                <a:cs typeface="Courier New" panose="02070309020205020404" pitchFamily="49" charset="0"/>
              </a:rPr>
              <a:t>dknavy</a:t>
            </a:r>
            <a:r>
              <a:rPr lang="en-US" sz="1200" dirty="0">
                <a:latin typeface="Courier New" panose="02070309020205020404" pitchFamily="49" charset="0"/>
                <a:cs typeface="Courier New" panose="02070309020205020404" pitchFamily="49" charset="0"/>
              </a:rPr>
              <a:t>))                 ///</a:t>
            </a:r>
          </a:p>
          <a:p>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rbar</a:t>
            </a:r>
            <a:r>
              <a:rPr lang="en-US" sz="1200" dirty="0">
                <a:latin typeface="Courier New" panose="02070309020205020404" pitchFamily="49" charset="0"/>
                <a:cs typeface="Courier New" panose="02070309020205020404" pitchFamily="49" charset="0"/>
              </a:rPr>
              <a:t> p25 p75 f in 1, </a:t>
            </a:r>
            <a:r>
              <a:rPr lang="en-US" sz="1200" dirty="0" err="1">
                <a:latin typeface="Courier New" panose="02070309020205020404" pitchFamily="49" charset="0"/>
                <a:cs typeface="Courier New" panose="02070309020205020404" pitchFamily="49" charset="0"/>
              </a:rPr>
              <a:t>hor</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bcolor</a:t>
            </a:r>
            <a:r>
              <a:rPr lang="en-US" sz="1200" dirty="0">
                <a:latin typeface="Courier New" panose="02070309020205020404" pitchFamily="49" charset="0"/>
                <a:cs typeface="Courier New" panose="02070309020205020404" pitchFamily="49" charset="0"/>
              </a:rPr>
              <a:t>(</a:t>
            </a:r>
            <a:r>
              <a:rPr lang="en-US" sz="1200" dirty="0" err="1">
                <a:latin typeface="Courier New" panose="02070309020205020404" pitchFamily="49" charset="0"/>
                <a:cs typeface="Courier New" panose="02070309020205020404" pitchFamily="49" charset="0"/>
              </a:rPr>
              <a:t>dknavy</a:t>
            </a:r>
            <a:r>
              <a:rPr lang="en-US" sz="1200" dirty="0">
                <a:latin typeface="Courier New" panose="02070309020205020404" pitchFamily="49" charset="0"/>
                <a:cs typeface="Courier New" panose="02070309020205020404" pitchFamily="49" charset="0"/>
              </a:rPr>
              <a:t>))                   ///      </a:t>
            </a:r>
          </a:p>
          <a:p>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rcap</a:t>
            </a:r>
            <a:r>
              <a:rPr lang="en-US" sz="1200" dirty="0">
                <a:latin typeface="Courier New" panose="02070309020205020404" pitchFamily="49" charset="0"/>
                <a:cs typeface="Courier New" panose="02070309020205020404" pitchFamily="49" charset="0"/>
              </a:rPr>
              <a:t> p50 </a:t>
            </a:r>
            <a:r>
              <a:rPr lang="en-US" sz="1200" dirty="0" err="1">
                <a:latin typeface="Courier New" panose="02070309020205020404" pitchFamily="49" charset="0"/>
                <a:cs typeface="Courier New" panose="02070309020205020404" pitchFamily="49" charset="0"/>
              </a:rPr>
              <a:t>p50</a:t>
            </a:r>
            <a:r>
              <a:rPr lang="en-US" sz="1200" dirty="0">
                <a:latin typeface="Courier New" panose="02070309020205020404" pitchFamily="49" charset="0"/>
                <a:cs typeface="Courier New" panose="02070309020205020404" pitchFamily="49" charset="0"/>
              </a:rPr>
              <a:t> f in 1, </a:t>
            </a:r>
            <a:r>
              <a:rPr lang="en-US" sz="1200" dirty="0" err="1">
                <a:latin typeface="Courier New" panose="02070309020205020404" pitchFamily="49" charset="0"/>
                <a:cs typeface="Courier New" panose="02070309020205020404" pitchFamily="49" charset="0"/>
              </a:rPr>
              <a:t>hor</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bcolor</a:t>
            </a:r>
            <a:r>
              <a:rPr lang="en-US" sz="1200" dirty="0">
                <a:latin typeface="Courier New" panose="02070309020205020404" pitchFamily="49" charset="0"/>
                <a:cs typeface="Courier New" panose="02070309020205020404" pitchFamily="49" charset="0"/>
              </a:rPr>
              <a:t>(white))                    ///</a:t>
            </a:r>
          </a:p>
          <a:p>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rcapsym</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pmean</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pmean</a:t>
            </a:r>
            <a:r>
              <a:rPr lang="en-US" sz="1200" dirty="0">
                <a:latin typeface="Courier New" panose="02070309020205020404" pitchFamily="49" charset="0"/>
                <a:cs typeface="Courier New" panose="02070309020205020404" pitchFamily="49" charset="0"/>
              </a:rPr>
              <a:t> f in 1, </a:t>
            </a:r>
            <a:r>
              <a:rPr lang="en-US" sz="1200" dirty="0" err="1">
                <a:latin typeface="Courier New" panose="02070309020205020404" pitchFamily="49" charset="0"/>
                <a:cs typeface="Courier New" panose="02070309020205020404" pitchFamily="49" charset="0"/>
              </a:rPr>
              <a:t>hor</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msym</a:t>
            </a:r>
            <a:r>
              <a:rPr lang="en-US" sz="1200" dirty="0">
                <a:latin typeface="Courier New" panose="02070309020205020404" pitchFamily="49" charset="0"/>
                <a:cs typeface="Courier New" panose="02070309020205020404" pitchFamily="49" charset="0"/>
              </a:rPr>
              <a:t>(plus) </a:t>
            </a:r>
            <a:r>
              <a:rPr lang="en-US" sz="1200" dirty="0" err="1">
                <a:latin typeface="Courier New" panose="02070309020205020404" pitchFamily="49" charset="0"/>
                <a:cs typeface="Courier New" panose="02070309020205020404" pitchFamily="49" charset="0"/>
              </a:rPr>
              <a:t>mcolor</a:t>
            </a:r>
            <a:r>
              <a:rPr lang="en-US" sz="1200" dirty="0">
                <a:latin typeface="Courier New" panose="02070309020205020404" pitchFamily="49" charset="0"/>
                <a:cs typeface="Courier New" panose="02070309020205020404" pitchFamily="49" charset="0"/>
              </a:rPr>
              <a:t>(white)), ///</a:t>
            </a:r>
          </a:p>
          <a:p>
            <a:r>
              <a:rPr lang="en-US" sz="1200" dirty="0">
                <a:latin typeface="Courier New" panose="02070309020205020404" pitchFamily="49" charset="0"/>
                <a:cs typeface="Courier New" panose="02070309020205020404" pitchFamily="49" charset="0"/>
              </a:rPr>
              <a:t>    legend(off) </a:t>
            </a:r>
            <a:r>
              <a:rPr lang="en-US" sz="1200" dirty="0" err="1">
                <a:latin typeface="Courier New" panose="02070309020205020404" pitchFamily="49" charset="0"/>
                <a:cs typeface="Courier New" panose="02070309020205020404" pitchFamily="49" charset="0"/>
              </a:rPr>
              <a:t>xtitle</a:t>
            </a:r>
            <a:r>
              <a:rPr lang="en-US" sz="1200" dirty="0">
                <a:latin typeface="Courier New" panose="02070309020205020404" pitchFamily="49" charset="0"/>
                <a:cs typeface="Courier New" panose="02070309020205020404" pitchFamily="49" charset="0"/>
              </a:rPr>
              <a:t>("Writing Score") </a:t>
            </a:r>
            <a:r>
              <a:rPr lang="en-US" sz="1200" dirty="0" err="1">
                <a:latin typeface="Courier New" panose="02070309020205020404" pitchFamily="49" charset="0"/>
                <a:cs typeface="Courier New" panose="02070309020205020404" pitchFamily="49" charset="0"/>
              </a:rPr>
              <a:t>ytitle</a:t>
            </a:r>
            <a:r>
              <a:rPr lang="en-US" sz="1200" dirty="0">
                <a:latin typeface="Courier New" panose="02070309020205020404" pitchFamily="49" charset="0"/>
                <a:cs typeface="Courier New" panose="02070309020205020404" pitchFamily="49" charset="0"/>
              </a:rPr>
              <a:t>("Frequency")</a:t>
            </a:r>
          </a:p>
          <a:p>
            <a:r>
              <a:rPr lang="en-US" sz="1200" dirty="0">
                <a:latin typeface="Courier New" panose="02070309020205020404" pitchFamily="49" charset="0"/>
                <a:cs typeface="Courier New" panose="02070309020205020404" pitchFamily="49" charset="0"/>
              </a:rPr>
              <a:t>    </a:t>
            </a:r>
          </a:p>
          <a:p>
            <a:r>
              <a:rPr lang="en-US" sz="1200" dirty="0">
                <a:latin typeface="Courier New" panose="02070309020205020404" pitchFamily="49" charset="0"/>
                <a:cs typeface="Courier New" panose="02070309020205020404" pitchFamily="49" charset="0"/>
              </a:rPr>
              <a:t>* drop variables created for boxplot values</a:t>
            </a:r>
          </a:p>
          <a:p>
            <a:r>
              <a:rPr lang="en-US" sz="1200" dirty="0">
                <a:latin typeface="Courier New" panose="02070309020205020404" pitchFamily="49" charset="0"/>
                <a:cs typeface="Courier New" panose="02070309020205020404" pitchFamily="49" charset="0"/>
              </a:rPr>
              <a:t>drop f-</a:t>
            </a:r>
            <a:r>
              <a:rPr lang="en-US" sz="1200" dirty="0" err="1">
                <a:latin typeface="Courier New" panose="02070309020205020404" pitchFamily="49" charset="0"/>
                <a:cs typeface="Courier New" panose="02070309020205020404" pitchFamily="49" charset="0"/>
              </a:rPr>
              <a:t>pmean</a:t>
            </a:r>
            <a:endParaRPr lang="en-US" sz="1200" dirty="0">
              <a:latin typeface="Courier New" panose="02070309020205020404" pitchFamily="49" charset="0"/>
              <a:cs typeface="Courier New" panose="02070309020205020404" pitchFamily="49" charset="0"/>
            </a:endParaRPr>
          </a:p>
        </p:txBody>
      </p:sp>
      <p:sp>
        <p:nvSpPr>
          <p:cNvPr id="3" name="TextBox 2">
            <a:extLst>
              <a:ext uri="{FF2B5EF4-FFF2-40B4-BE49-F238E27FC236}">
                <a16:creationId xmlns:a16="http://schemas.microsoft.com/office/drawing/2014/main" id="{AAAF7C69-41B8-4DB4-891D-A06A250FF048}"/>
              </a:ext>
            </a:extLst>
          </p:cNvPr>
          <p:cNvSpPr txBox="1"/>
          <p:nvPr/>
        </p:nvSpPr>
        <p:spPr>
          <a:xfrm>
            <a:off x="3981157" y="900333"/>
            <a:ext cx="2349304" cy="369332"/>
          </a:xfrm>
          <a:prstGeom prst="rect">
            <a:avLst/>
          </a:prstGeom>
          <a:noFill/>
        </p:spPr>
        <p:txBody>
          <a:bodyPr wrap="square" rtlCol="0">
            <a:spAutoFit/>
          </a:bodyPr>
          <a:lstStyle/>
          <a:p>
            <a:r>
              <a:rPr lang="en-US" b="1" dirty="0"/>
              <a:t>[NAME OF TASK FILE]</a:t>
            </a:r>
          </a:p>
        </p:txBody>
      </p:sp>
    </p:spTree>
    <p:extLst>
      <p:ext uri="{BB962C8B-B14F-4D97-AF65-F5344CB8AC3E}">
        <p14:creationId xmlns:p14="http://schemas.microsoft.com/office/powerpoint/2010/main" val="1647767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16ED1C0-B993-4D9F-9B1C-76B199CCCC03}"/>
              </a:ext>
            </a:extLst>
          </p:cNvPr>
          <p:cNvSpPr/>
          <p:nvPr/>
        </p:nvSpPr>
        <p:spPr>
          <a:xfrm>
            <a:off x="621323" y="1024596"/>
            <a:ext cx="3191022" cy="5401994"/>
          </a:xfrm>
          <a:prstGeom prst="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TextBox 6">
            <a:extLst>
              <a:ext uri="{FF2B5EF4-FFF2-40B4-BE49-F238E27FC236}">
                <a16:creationId xmlns:a16="http://schemas.microsoft.com/office/drawing/2014/main" id="{CAEE7EC0-CF67-4A13-AB4B-B72FF7295298}"/>
              </a:ext>
            </a:extLst>
          </p:cNvPr>
          <p:cNvSpPr txBox="1"/>
          <p:nvPr/>
        </p:nvSpPr>
        <p:spPr>
          <a:xfrm flipH="1">
            <a:off x="760821" y="3962475"/>
            <a:ext cx="2243799" cy="255566"/>
          </a:xfrm>
          <a:prstGeom prst="rect">
            <a:avLst/>
          </a:prstGeom>
          <a:solidFill>
            <a:schemeClr val="tx2">
              <a:lumMod val="20000"/>
              <a:lumOff val="80000"/>
            </a:schemeClr>
          </a:solidFill>
        </p:spPr>
        <p:txBody>
          <a:bodyPr wrap="square" rtlCol="0">
            <a:spAutoFit/>
          </a:bodyPr>
          <a:lstStyle/>
          <a:p>
            <a:endParaRPr lang="en-US" dirty="0"/>
          </a:p>
        </p:txBody>
      </p:sp>
      <p:sp>
        <p:nvSpPr>
          <p:cNvPr id="5" name="Rectangle 4">
            <a:extLst>
              <a:ext uri="{FF2B5EF4-FFF2-40B4-BE49-F238E27FC236}">
                <a16:creationId xmlns:a16="http://schemas.microsoft.com/office/drawing/2014/main" id="{E2FC530C-ACD3-44E5-8891-1A59748B14DA}"/>
              </a:ext>
            </a:extLst>
          </p:cNvPr>
          <p:cNvSpPr/>
          <p:nvPr/>
        </p:nvSpPr>
        <p:spPr>
          <a:xfrm>
            <a:off x="3961235" y="1024596"/>
            <a:ext cx="7469944" cy="5401994"/>
          </a:xfrm>
          <a:prstGeom prst="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60C6F1B-0846-4853-AACF-FCEBBE8C2271}"/>
              </a:ext>
            </a:extLst>
          </p:cNvPr>
          <p:cNvSpPr/>
          <p:nvPr/>
        </p:nvSpPr>
        <p:spPr>
          <a:xfrm>
            <a:off x="6302326" y="2785403"/>
            <a:ext cx="1894449" cy="1619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[03]</a:t>
            </a:r>
          </a:p>
          <a:p>
            <a:pPr algn="ctr"/>
            <a:r>
              <a:rPr lang="en-US" b="1" dirty="0"/>
              <a:t>6.1 Data Quality</a:t>
            </a:r>
          </a:p>
          <a:p>
            <a:pPr algn="ctr"/>
            <a:r>
              <a:rPr lang="en-US" b="1" dirty="0"/>
              <a:t>Metrics</a:t>
            </a:r>
          </a:p>
        </p:txBody>
      </p:sp>
      <p:sp>
        <p:nvSpPr>
          <p:cNvPr id="9" name="Rectangle 8">
            <a:extLst>
              <a:ext uri="{FF2B5EF4-FFF2-40B4-BE49-F238E27FC236}">
                <a16:creationId xmlns:a16="http://schemas.microsoft.com/office/drawing/2014/main" id="{A476994F-B977-4EA4-9D47-2AF3CFC36CEF}"/>
              </a:ext>
            </a:extLst>
          </p:cNvPr>
          <p:cNvSpPr/>
          <p:nvPr/>
        </p:nvSpPr>
        <p:spPr>
          <a:xfrm>
            <a:off x="4166380" y="3259848"/>
            <a:ext cx="1111348" cy="1069144"/>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 Raw 6.1 Event Format</a:t>
            </a:r>
          </a:p>
        </p:txBody>
      </p:sp>
      <p:cxnSp>
        <p:nvCxnSpPr>
          <p:cNvPr id="13" name="Straight Arrow Connector 12">
            <a:extLst>
              <a:ext uri="{FF2B5EF4-FFF2-40B4-BE49-F238E27FC236}">
                <a16:creationId xmlns:a16="http://schemas.microsoft.com/office/drawing/2014/main" id="{CBAF4B32-79BC-473B-8FA5-5E11CD4AC548}"/>
              </a:ext>
            </a:extLst>
          </p:cNvPr>
          <p:cNvCxnSpPr>
            <a:cxnSpLocks/>
          </p:cNvCxnSpPr>
          <p:nvPr/>
        </p:nvCxnSpPr>
        <p:spPr>
          <a:xfrm>
            <a:off x="5321103" y="3625605"/>
            <a:ext cx="981223"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2C746309-E3C6-4811-B0AF-21F0162C4D6B}"/>
              </a:ext>
            </a:extLst>
          </p:cNvPr>
          <p:cNvSpPr txBox="1"/>
          <p:nvPr/>
        </p:nvSpPr>
        <p:spPr>
          <a:xfrm>
            <a:off x="717451" y="1175711"/>
            <a:ext cx="2874498" cy="5693866"/>
          </a:xfrm>
          <a:prstGeom prst="rect">
            <a:avLst/>
          </a:prstGeom>
          <a:noFill/>
        </p:spPr>
        <p:txBody>
          <a:bodyPr wrap="square" rtlCol="0">
            <a:spAutoFit/>
          </a:bodyPr>
          <a:lstStyle/>
          <a:p>
            <a:r>
              <a:rPr lang="en-US" sz="1400" b="1" dirty="0"/>
              <a:t>ALPHA Data Pipeline Spec. 6.1</a:t>
            </a:r>
            <a:endParaRPr lang="en-US" sz="1400" dirty="0"/>
          </a:p>
          <a:p>
            <a:r>
              <a:rPr lang="en-US" sz="1400" i="1" dirty="0"/>
              <a:t>Business Processes:</a:t>
            </a:r>
          </a:p>
          <a:p>
            <a:endParaRPr lang="en-US" sz="1400" i="1" dirty="0"/>
          </a:p>
          <a:p>
            <a:r>
              <a:rPr lang="en-US" sz="1400" dirty="0"/>
              <a:t>[02] Core ETL for Raw Input</a:t>
            </a:r>
          </a:p>
          <a:p>
            <a:r>
              <a:rPr lang="en-US" sz="1400" dirty="0"/>
              <a:t>    Overview</a:t>
            </a:r>
          </a:p>
          <a:p>
            <a:r>
              <a:rPr lang="en-US" sz="1400" dirty="0"/>
              <a:t>    Purpose</a:t>
            </a:r>
          </a:p>
          <a:p>
            <a:r>
              <a:rPr lang="en-US" sz="1400" dirty="0"/>
              <a:t>    Steps:</a:t>
            </a:r>
          </a:p>
          <a:p>
            <a:r>
              <a:rPr lang="en-US" sz="1400" dirty="0"/>
              <a:t>        [2.1] Generate Anonymized IDs</a:t>
            </a:r>
          </a:p>
          <a:p>
            <a:r>
              <a:rPr lang="en-US" sz="1400" dirty="0"/>
              <a:t>        [2.2] Map original IDs to      </a:t>
            </a:r>
          </a:p>
          <a:p>
            <a:r>
              <a:rPr lang="en-US" sz="1400" dirty="0"/>
              <a:t>                 Anonymized IDs</a:t>
            </a:r>
          </a:p>
          <a:p>
            <a:r>
              <a:rPr lang="en-US" sz="1400" dirty="0"/>
              <a:t>        [2.3] Store ID Mapping</a:t>
            </a:r>
          </a:p>
          <a:p>
            <a:r>
              <a:rPr lang="en-US" sz="1400" dirty="0"/>
              <a:t>        [2.4] Create 6.1 Data from Raw</a:t>
            </a:r>
          </a:p>
          <a:p>
            <a:r>
              <a:rPr lang="en-US" sz="1400" dirty="0"/>
              <a:t>                  Data</a:t>
            </a:r>
          </a:p>
          <a:p>
            <a:r>
              <a:rPr lang="en-US" sz="1400" dirty="0"/>
              <a:t>[03] 6.1 Data Quality Metrics</a:t>
            </a:r>
          </a:p>
          <a:p>
            <a:r>
              <a:rPr lang="en-US" sz="1400" dirty="0"/>
              <a:t>    Overview</a:t>
            </a:r>
          </a:p>
          <a:p>
            <a:r>
              <a:rPr lang="en-US" sz="1400" dirty="0"/>
              <a:t>    Purpose</a:t>
            </a:r>
          </a:p>
          <a:p>
            <a:r>
              <a:rPr lang="en-US" sz="1400" dirty="0"/>
              <a:t>    Steps:</a:t>
            </a:r>
          </a:p>
          <a:p>
            <a:r>
              <a:rPr lang="en-US" sz="1400" dirty="0"/>
              <a:t>        [3.1] Compile Quality Metrics</a:t>
            </a:r>
          </a:p>
          <a:p>
            <a:r>
              <a:rPr lang="en-US" sz="1400" dirty="0"/>
              <a:t>        [3.2] Compile Residency Starting </a:t>
            </a:r>
          </a:p>
          <a:p>
            <a:r>
              <a:rPr lang="en-US" sz="1400" dirty="0"/>
              <a:t>                  Events</a:t>
            </a:r>
          </a:p>
          <a:p>
            <a:r>
              <a:rPr lang="en-US" sz="1400" dirty="0"/>
              <a:t>        [3.3] Compile Residency Ending </a:t>
            </a:r>
          </a:p>
          <a:p>
            <a:r>
              <a:rPr lang="en-US" sz="1400" dirty="0"/>
              <a:t>                  Events</a:t>
            </a:r>
          </a:p>
          <a:p>
            <a:r>
              <a:rPr lang="en-US" sz="1400" dirty="0"/>
              <a:t>        [3.4] Compile Legal and Illegal </a:t>
            </a:r>
          </a:p>
          <a:p>
            <a:r>
              <a:rPr lang="en-US" sz="1400" dirty="0"/>
              <a:t>                 Starting Events</a:t>
            </a:r>
          </a:p>
          <a:p>
            <a:endParaRPr lang="en-US" sz="1400" dirty="0"/>
          </a:p>
        </p:txBody>
      </p:sp>
      <p:cxnSp>
        <p:nvCxnSpPr>
          <p:cNvPr id="19" name="Straight Arrow Connector 18">
            <a:extLst>
              <a:ext uri="{FF2B5EF4-FFF2-40B4-BE49-F238E27FC236}">
                <a16:creationId xmlns:a16="http://schemas.microsoft.com/office/drawing/2014/main" id="{9262CCC6-D2B2-4539-B371-DCB52A1DC4F8}"/>
              </a:ext>
            </a:extLst>
          </p:cNvPr>
          <p:cNvCxnSpPr>
            <a:cxnSpLocks/>
            <a:stCxn id="8" idx="3"/>
            <a:endCxn id="22" idx="1"/>
          </p:cNvCxnSpPr>
          <p:nvPr/>
        </p:nvCxnSpPr>
        <p:spPr>
          <a:xfrm flipV="1">
            <a:off x="8196775" y="2793495"/>
            <a:ext cx="1104313" cy="80185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50AA4189-7939-4DE3-B0B7-4885DD3C3687}"/>
              </a:ext>
            </a:extLst>
          </p:cNvPr>
          <p:cNvSpPr/>
          <p:nvPr/>
        </p:nvSpPr>
        <p:spPr>
          <a:xfrm>
            <a:off x="9301088" y="2258923"/>
            <a:ext cx="1404426" cy="106914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 </a:t>
            </a:r>
            <a:r>
              <a:rPr lang="en-US" dirty="0" err="1"/>
              <a:t>DoB</a:t>
            </a:r>
            <a:r>
              <a:rPr lang="en-US" dirty="0"/>
              <a:t> Quality Metrics</a:t>
            </a:r>
          </a:p>
        </p:txBody>
      </p:sp>
      <p:cxnSp>
        <p:nvCxnSpPr>
          <p:cNvPr id="24" name="Straight Arrow Connector 23">
            <a:extLst>
              <a:ext uri="{FF2B5EF4-FFF2-40B4-BE49-F238E27FC236}">
                <a16:creationId xmlns:a16="http://schemas.microsoft.com/office/drawing/2014/main" id="{49DEA44F-8704-4877-8A99-C657C0619935}"/>
              </a:ext>
            </a:extLst>
          </p:cNvPr>
          <p:cNvCxnSpPr>
            <a:cxnSpLocks/>
            <a:stCxn id="8" idx="3"/>
            <a:endCxn id="27" idx="1"/>
          </p:cNvCxnSpPr>
          <p:nvPr/>
        </p:nvCxnSpPr>
        <p:spPr>
          <a:xfrm>
            <a:off x="8196775" y="3595353"/>
            <a:ext cx="1104312" cy="106914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3E15AEF5-C189-4E92-86DA-E48B1948A5AF}"/>
              </a:ext>
            </a:extLst>
          </p:cNvPr>
          <p:cNvSpPr/>
          <p:nvPr/>
        </p:nvSpPr>
        <p:spPr>
          <a:xfrm>
            <a:off x="9301087" y="4129925"/>
            <a:ext cx="1404425" cy="106914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 Illegal Transitions</a:t>
            </a:r>
          </a:p>
        </p:txBody>
      </p:sp>
      <p:sp>
        <p:nvSpPr>
          <p:cNvPr id="14" name="Rectangle 13">
            <a:extLst>
              <a:ext uri="{FF2B5EF4-FFF2-40B4-BE49-F238E27FC236}">
                <a16:creationId xmlns:a16="http://schemas.microsoft.com/office/drawing/2014/main" id="{7ED179A1-BEE9-4CAD-9D1A-722D0B4817A9}"/>
              </a:ext>
            </a:extLst>
          </p:cNvPr>
          <p:cNvSpPr/>
          <p:nvPr/>
        </p:nvSpPr>
        <p:spPr>
          <a:xfrm>
            <a:off x="4166380" y="2855745"/>
            <a:ext cx="1111348" cy="4041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INPUT DS</a:t>
            </a:r>
          </a:p>
        </p:txBody>
      </p:sp>
      <p:sp>
        <p:nvSpPr>
          <p:cNvPr id="20" name="Rectangle 19">
            <a:extLst>
              <a:ext uri="{FF2B5EF4-FFF2-40B4-BE49-F238E27FC236}">
                <a16:creationId xmlns:a16="http://schemas.microsoft.com/office/drawing/2014/main" id="{D96257F9-8D6F-4E22-B107-6B0935F4F7EF}"/>
              </a:ext>
            </a:extLst>
          </p:cNvPr>
          <p:cNvSpPr/>
          <p:nvPr/>
        </p:nvSpPr>
        <p:spPr>
          <a:xfrm>
            <a:off x="9301087" y="1854820"/>
            <a:ext cx="1404427" cy="4041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OUTPUT DS</a:t>
            </a:r>
          </a:p>
        </p:txBody>
      </p:sp>
      <p:sp>
        <p:nvSpPr>
          <p:cNvPr id="21" name="Rectangle 20">
            <a:extLst>
              <a:ext uri="{FF2B5EF4-FFF2-40B4-BE49-F238E27FC236}">
                <a16:creationId xmlns:a16="http://schemas.microsoft.com/office/drawing/2014/main" id="{F4E24B24-719E-45D4-848A-86F7531391BE}"/>
              </a:ext>
            </a:extLst>
          </p:cNvPr>
          <p:cNvSpPr/>
          <p:nvPr/>
        </p:nvSpPr>
        <p:spPr>
          <a:xfrm>
            <a:off x="9301088" y="3725593"/>
            <a:ext cx="1404426" cy="4041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OUTPUT DS</a:t>
            </a:r>
          </a:p>
        </p:txBody>
      </p:sp>
      <p:sp>
        <p:nvSpPr>
          <p:cNvPr id="2" name="TextBox 1">
            <a:extLst>
              <a:ext uri="{FF2B5EF4-FFF2-40B4-BE49-F238E27FC236}">
                <a16:creationId xmlns:a16="http://schemas.microsoft.com/office/drawing/2014/main" id="{A2404CC4-1147-4B9E-9525-C7F0F4C2BD1F}"/>
              </a:ext>
            </a:extLst>
          </p:cNvPr>
          <p:cNvSpPr txBox="1"/>
          <p:nvPr/>
        </p:nvSpPr>
        <p:spPr>
          <a:xfrm>
            <a:off x="717451" y="351692"/>
            <a:ext cx="5008679" cy="461665"/>
          </a:xfrm>
          <a:prstGeom prst="rect">
            <a:avLst/>
          </a:prstGeom>
          <a:noFill/>
        </p:spPr>
        <p:txBody>
          <a:bodyPr wrap="none" rtlCol="0">
            <a:spAutoFit/>
          </a:bodyPr>
          <a:lstStyle/>
          <a:p>
            <a:r>
              <a:rPr lang="en-US" sz="2400" dirty="0"/>
              <a:t>EXAMPLE: Data Quality Metrics (“Job”)</a:t>
            </a:r>
          </a:p>
        </p:txBody>
      </p:sp>
    </p:spTree>
    <p:extLst>
      <p:ext uri="{BB962C8B-B14F-4D97-AF65-F5344CB8AC3E}">
        <p14:creationId xmlns:p14="http://schemas.microsoft.com/office/powerpoint/2010/main" val="234177042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16ED1C0-B993-4D9F-9B1C-76B199CCCC03}"/>
              </a:ext>
            </a:extLst>
          </p:cNvPr>
          <p:cNvSpPr/>
          <p:nvPr/>
        </p:nvSpPr>
        <p:spPr>
          <a:xfrm>
            <a:off x="621323" y="954261"/>
            <a:ext cx="3191022" cy="5401994"/>
          </a:xfrm>
          <a:prstGeom prst="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 name="Rectangle 4">
            <a:extLst>
              <a:ext uri="{FF2B5EF4-FFF2-40B4-BE49-F238E27FC236}">
                <a16:creationId xmlns:a16="http://schemas.microsoft.com/office/drawing/2014/main" id="{E2FC530C-ACD3-44E5-8891-1A59748B14DA}"/>
              </a:ext>
            </a:extLst>
          </p:cNvPr>
          <p:cNvSpPr/>
          <p:nvPr/>
        </p:nvSpPr>
        <p:spPr>
          <a:xfrm>
            <a:off x="3953022" y="954261"/>
            <a:ext cx="7469944" cy="5401994"/>
          </a:xfrm>
          <a:prstGeom prst="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CAEE7EC0-CF67-4A13-AB4B-B72FF7295298}"/>
              </a:ext>
            </a:extLst>
          </p:cNvPr>
          <p:cNvSpPr txBox="1"/>
          <p:nvPr/>
        </p:nvSpPr>
        <p:spPr>
          <a:xfrm flipH="1">
            <a:off x="952793" y="2188588"/>
            <a:ext cx="1653542" cy="236747"/>
          </a:xfrm>
          <a:prstGeom prst="rect">
            <a:avLst/>
          </a:prstGeom>
          <a:solidFill>
            <a:schemeClr val="tx2">
              <a:lumMod val="20000"/>
              <a:lumOff val="80000"/>
            </a:schemeClr>
          </a:solidFill>
        </p:spPr>
        <p:txBody>
          <a:bodyPr wrap="square" rtlCol="0">
            <a:spAutoFit/>
          </a:bodyPr>
          <a:lstStyle/>
          <a:p>
            <a:endParaRPr lang="en-US" dirty="0"/>
          </a:p>
        </p:txBody>
      </p:sp>
      <p:sp>
        <p:nvSpPr>
          <p:cNvPr id="6" name="TextBox 5">
            <a:extLst>
              <a:ext uri="{FF2B5EF4-FFF2-40B4-BE49-F238E27FC236}">
                <a16:creationId xmlns:a16="http://schemas.microsoft.com/office/drawing/2014/main" id="{6E94C130-D95F-4724-8859-A3B9506EA0C2}"/>
              </a:ext>
            </a:extLst>
          </p:cNvPr>
          <p:cNvSpPr txBox="1"/>
          <p:nvPr/>
        </p:nvSpPr>
        <p:spPr>
          <a:xfrm>
            <a:off x="769034" y="1097284"/>
            <a:ext cx="2874498" cy="5693866"/>
          </a:xfrm>
          <a:prstGeom prst="rect">
            <a:avLst/>
          </a:prstGeom>
          <a:noFill/>
        </p:spPr>
        <p:txBody>
          <a:bodyPr wrap="square" rtlCol="0">
            <a:spAutoFit/>
          </a:bodyPr>
          <a:lstStyle/>
          <a:p>
            <a:r>
              <a:rPr lang="en-US" sz="1400" b="1" dirty="0"/>
              <a:t>ALPHA Data Pipeline Spec. 6.1</a:t>
            </a:r>
            <a:endParaRPr lang="en-US" sz="1400" dirty="0"/>
          </a:p>
          <a:p>
            <a:r>
              <a:rPr lang="en-US" sz="1400" i="1" dirty="0"/>
              <a:t>Business Processes:</a:t>
            </a:r>
          </a:p>
          <a:p>
            <a:endParaRPr lang="en-US" sz="1400" i="1" dirty="0"/>
          </a:p>
          <a:p>
            <a:r>
              <a:rPr lang="en-US" sz="1400" dirty="0"/>
              <a:t>[02] Core ETL for Raw Input</a:t>
            </a:r>
          </a:p>
          <a:p>
            <a:r>
              <a:rPr lang="en-US" sz="1400" dirty="0"/>
              <a:t>    Overview</a:t>
            </a:r>
          </a:p>
          <a:p>
            <a:r>
              <a:rPr lang="en-US" sz="1400" dirty="0"/>
              <a:t>    Purpose</a:t>
            </a:r>
          </a:p>
          <a:p>
            <a:r>
              <a:rPr lang="en-US" sz="1400" dirty="0"/>
              <a:t>    Steps:</a:t>
            </a:r>
          </a:p>
          <a:p>
            <a:r>
              <a:rPr lang="en-US" sz="1400" dirty="0"/>
              <a:t>        [2.1] Generate Anonymized IDs</a:t>
            </a:r>
          </a:p>
          <a:p>
            <a:r>
              <a:rPr lang="en-US" sz="1400" dirty="0"/>
              <a:t>        [2.2] Map original IDs to      </a:t>
            </a:r>
          </a:p>
          <a:p>
            <a:r>
              <a:rPr lang="en-US" sz="1400" dirty="0"/>
              <a:t>                 Anonymized IDs</a:t>
            </a:r>
          </a:p>
          <a:p>
            <a:r>
              <a:rPr lang="en-US" sz="1400" dirty="0"/>
              <a:t>        [2.3] Store ID Mapping</a:t>
            </a:r>
          </a:p>
          <a:p>
            <a:r>
              <a:rPr lang="en-US" sz="1400" dirty="0"/>
              <a:t>        [2.4] Create 6.1 Data from Raw</a:t>
            </a:r>
          </a:p>
          <a:p>
            <a:r>
              <a:rPr lang="en-US" sz="1400" dirty="0"/>
              <a:t>                  Data</a:t>
            </a:r>
          </a:p>
          <a:p>
            <a:r>
              <a:rPr lang="en-US" sz="1400" dirty="0"/>
              <a:t>[03] 6.1 Data Quality Metrics</a:t>
            </a:r>
          </a:p>
          <a:p>
            <a:r>
              <a:rPr lang="en-US" sz="1400" dirty="0"/>
              <a:t>    Overview</a:t>
            </a:r>
          </a:p>
          <a:p>
            <a:r>
              <a:rPr lang="en-US" sz="1400" dirty="0"/>
              <a:t>    Purpose</a:t>
            </a:r>
          </a:p>
          <a:p>
            <a:r>
              <a:rPr lang="en-US" sz="1400" dirty="0"/>
              <a:t>    Steps:</a:t>
            </a:r>
          </a:p>
          <a:p>
            <a:r>
              <a:rPr lang="en-US" sz="1400" dirty="0"/>
              <a:t>        [3.1] Compile Quality Metrics</a:t>
            </a:r>
          </a:p>
          <a:p>
            <a:r>
              <a:rPr lang="en-US" sz="1400" dirty="0"/>
              <a:t>        [3.2] Compile Residency Starting </a:t>
            </a:r>
          </a:p>
          <a:p>
            <a:r>
              <a:rPr lang="en-US" sz="1400" dirty="0"/>
              <a:t>                  Events</a:t>
            </a:r>
          </a:p>
          <a:p>
            <a:r>
              <a:rPr lang="en-US" sz="1400" dirty="0"/>
              <a:t>        [3.3] Compile Residency Ending </a:t>
            </a:r>
          </a:p>
          <a:p>
            <a:r>
              <a:rPr lang="en-US" sz="1400" dirty="0"/>
              <a:t>                  Events</a:t>
            </a:r>
          </a:p>
          <a:p>
            <a:r>
              <a:rPr lang="en-US" sz="1400" dirty="0"/>
              <a:t>        [3.4] Compile Legal and Illegal </a:t>
            </a:r>
          </a:p>
          <a:p>
            <a:r>
              <a:rPr lang="en-US" sz="1400" dirty="0"/>
              <a:t>                 Starting Events</a:t>
            </a:r>
          </a:p>
          <a:p>
            <a:endParaRPr lang="en-US" sz="1400" dirty="0"/>
          </a:p>
        </p:txBody>
      </p:sp>
      <p:sp>
        <p:nvSpPr>
          <p:cNvPr id="2" name="TextBox 1">
            <a:extLst>
              <a:ext uri="{FF2B5EF4-FFF2-40B4-BE49-F238E27FC236}">
                <a16:creationId xmlns:a16="http://schemas.microsoft.com/office/drawing/2014/main" id="{810CAEFE-C793-4DBE-B46D-E07BA8FF40D4}"/>
              </a:ext>
            </a:extLst>
          </p:cNvPr>
          <p:cNvSpPr txBox="1"/>
          <p:nvPr/>
        </p:nvSpPr>
        <p:spPr>
          <a:xfrm>
            <a:off x="4293166" y="1308299"/>
            <a:ext cx="3605667" cy="369332"/>
          </a:xfrm>
          <a:prstGeom prst="rect">
            <a:avLst/>
          </a:prstGeom>
          <a:noFill/>
        </p:spPr>
        <p:txBody>
          <a:bodyPr wrap="none" rtlCol="0">
            <a:spAutoFit/>
          </a:bodyPr>
          <a:lstStyle/>
          <a:p>
            <a:r>
              <a:rPr lang="en-US" b="1" dirty="0"/>
              <a:t>02 Core ETL for Raw Input - Purpose</a:t>
            </a:r>
          </a:p>
        </p:txBody>
      </p:sp>
      <p:sp>
        <p:nvSpPr>
          <p:cNvPr id="3" name="TextBox 2">
            <a:extLst>
              <a:ext uri="{FF2B5EF4-FFF2-40B4-BE49-F238E27FC236}">
                <a16:creationId xmlns:a16="http://schemas.microsoft.com/office/drawing/2014/main" id="{1773F3F3-23E5-4010-A581-D5085DD9A070}"/>
              </a:ext>
            </a:extLst>
          </p:cNvPr>
          <p:cNvSpPr txBox="1"/>
          <p:nvPr/>
        </p:nvSpPr>
        <p:spPr>
          <a:xfrm>
            <a:off x="4293166" y="1983795"/>
            <a:ext cx="6187265" cy="923330"/>
          </a:xfrm>
          <a:prstGeom prst="rect">
            <a:avLst/>
          </a:prstGeom>
          <a:noFill/>
        </p:spPr>
        <p:txBody>
          <a:bodyPr wrap="square" rtlCol="0">
            <a:spAutoFit/>
          </a:bodyPr>
          <a:lstStyle/>
          <a:p>
            <a:r>
              <a:rPr lang="en-US" dirty="0"/>
              <a:t>Creates staging tables from member-</a:t>
            </a:r>
            <a:r>
              <a:rPr lang="en-US" dirty="0" err="1"/>
              <a:t>centre</a:t>
            </a:r>
            <a:r>
              <a:rPr lang="en-US" dirty="0"/>
              <a:t>-specific data. The staging tables are then transformed further to create the ALPHA specification 6.1.</a:t>
            </a:r>
          </a:p>
        </p:txBody>
      </p:sp>
      <p:sp>
        <p:nvSpPr>
          <p:cNvPr id="8" name="TextBox 7">
            <a:extLst>
              <a:ext uri="{FF2B5EF4-FFF2-40B4-BE49-F238E27FC236}">
                <a16:creationId xmlns:a16="http://schemas.microsoft.com/office/drawing/2014/main" id="{0748FD80-1CFE-47F1-B445-E2074C9C2516}"/>
              </a:ext>
            </a:extLst>
          </p:cNvPr>
          <p:cNvSpPr txBox="1"/>
          <p:nvPr/>
        </p:nvSpPr>
        <p:spPr>
          <a:xfrm>
            <a:off x="1125415" y="492369"/>
            <a:ext cx="5720733" cy="461665"/>
          </a:xfrm>
          <a:prstGeom prst="rect">
            <a:avLst/>
          </a:prstGeom>
          <a:noFill/>
        </p:spPr>
        <p:txBody>
          <a:bodyPr wrap="none" rtlCol="0">
            <a:spAutoFit/>
          </a:bodyPr>
          <a:lstStyle/>
          <a:p>
            <a:r>
              <a:rPr lang="en-US" sz="2400" b="1" dirty="0"/>
              <a:t>Example: Descriptive Metadata about a Job</a:t>
            </a:r>
          </a:p>
        </p:txBody>
      </p:sp>
    </p:spTree>
    <p:extLst>
      <p:ext uri="{BB962C8B-B14F-4D97-AF65-F5344CB8AC3E}">
        <p14:creationId xmlns:p14="http://schemas.microsoft.com/office/powerpoint/2010/main" val="149218174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16ED1C0-B993-4D9F-9B1C-76B199CCCC03}"/>
              </a:ext>
            </a:extLst>
          </p:cNvPr>
          <p:cNvSpPr/>
          <p:nvPr/>
        </p:nvSpPr>
        <p:spPr>
          <a:xfrm>
            <a:off x="621323" y="1010534"/>
            <a:ext cx="3191022" cy="5401994"/>
          </a:xfrm>
          <a:prstGeom prst="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TextBox 6">
            <a:extLst>
              <a:ext uri="{FF2B5EF4-FFF2-40B4-BE49-F238E27FC236}">
                <a16:creationId xmlns:a16="http://schemas.microsoft.com/office/drawing/2014/main" id="{CAEE7EC0-CF67-4A13-AB4B-B72FF7295298}"/>
              </a:ext>
            </a:extLst>
          </p:cNvPr>
          <p:cNvSpPr txBox="1"/>
          <p:nvPr/>
        </p:nvSpPr>
        <p:spPr>
          <a:xfrm flipH="1">
            <a:off x="699866" y="4953281"/>
            <a:ext cx="3033935" cy="463451"/>
          </a:xfrm>
          <a:custGeom>
            <a:avLst/>
            <a:gdLst>
              <a:gd name="connsiteX0" fmla="*/ 0 w 3033935"/>
              <a:gd name="connsiteY0" fmla="*/ 0 h 646331"/>
              <a:gd name="connsiteX1" fmla="*/ 3033935 w 3033935"/>
              <a:gd name="connsiteY1" fmla="*/ 0 h 646331"/>
              <a:gd name="connsiteX2" fmla="*/ 3033935 w 3033935"/>
              <a:gd name="connsiteY2" fmla="*/ 646331 h 646331"/>
              <a:gd name="connsiteX3" fmla="*/ 0 w 3033935"/>
              <a:gd name="connsiteY3" fmla="*/ 646331 h 646331"/>
              <a:gd name="connsiteX4" fmla="*/ 0 w 3033935"/>
              <a:gd name="connsiteY4" fmla="*/ 0 h 646331"/>
              <a:gd name="connsiteX0" fmla="*/ 14068 w 3033935"/>
              <a:gd name="connsiteY0" fmla="*/ 182880 h 646331"/>
              <a:gd name="connsiteX1" fmla="*/ 3033935 w 3033935"/>
              <a:gd name="connsiteY1" fmla="*/ 0 h 646331"/>
              <a:gd name="connsiteX2" fmla="*/ 3033935 w 3033935"/>
              <a:gd name="connsiteY2" fmla="*/ 646331 h 646331"/>
              <a:gd name="connsiteX3" fmla="*/ 0 w 3033935"/>
              <a:gd name="connsiteY3" fmla="*/ 646331 h 646331"/>
              <a:gd name="connsiteX4" fmla="*/ 14068 w 3033935"/>
              <a:gd name="connsiteY4" fmla="*/ 182880 h 646331"/>
              <a:gd name="connsiteX0" fmla="*/ 14068 w 3033935"/>
              <a:gd name="connsiteY0" fmla="*/ 0 h 463451"/>
              <a:gd name="connsiteX1" fmla="*/ 3033935 w 3033935"/>
              <a:gd name="connsiteY1" fmla="*/ 28136 h 463451"/>
              <a:gd name="connsiteX2" fmla="*/ 3033935 w 3033935"/>
              <a:gd name="connsiteY2" fmla="*/ 463451 h 463451"/>
              <a:gd name="connsiteX3" fmla="*/ 0 w 3033935"/>
              <a:gd name="connsiteY3" fmla="*/ 463451 h 463451"/>
              <a:gd name="connsiteX4" fmla="*/ 14068 w 3033935"/>
              <a:gd name="connsiteY4" fmla="*/ 0 h 463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3935" h="463451">
                <a:moveTo>
                  <a:pt x="14068" y="0"/>
                </a:moveTo>
                <a:lnTo>
                  <a:pt x="3033935" y="28136"/>
                </a:lnTo>
                <a:lnTo>
                  <a:pt x="3033935" y="463451"/>
                </a:lnTo>
                <a:lnTo>
                  <a:pt x="0" y="463451"/>
                </a:lnTo>
                <a:lnTo>
                  <a:pt x="14068" y="0"/>
                </a:lnTo>
                <a:close/>
              </a:path>
            </a:pathLst>
          </a:custGeom>
          <a:solidFill>
            <a:schemeClr val="tx2">
              <a:lumMod val="20000"/>
              <a:lumOff val="80000"/>
            </a:schemeClr>
          </a:solidFill>
        </p:spPr>
        <p:txBody>
          <a:bodyPr wrap="square" rtlCol="0">
            <a:spAutoFit/>
          </a:bodyPr>
          <a:lstStyle/>
          <a:p>
            <a:endParaRPr lang="en-US" dirty="0"/>
          </a:p>
          <a:p>
            <a:endParaRPr lang="en-US" dirty="0"/>
          </a:p>
        </p:txBody>
      </p:sp>
      <p:sp>
        <p:nvSpPr>
          <p:cNvPr id="5" name="Rectangle 4">
            <a:extLst>
              <a:ext uri="{FF2B5EF4-FFF2-40B4-BE49-F238E27FC236}">
                <a16:creationId xmlns:a16="http://schemas.microsoft.com/office/drawing/2014/main" id="{E2FC530C-ACD3-44E5-8891-1A59748B14DA}"/>
              </a:ext>
            </a:extLst>
          </p:cNvPr>
          <p:cNvSpPr/>
          <p:nvPr/>
        </p:nvSpPr>
        <p:spPr>
          <a:xfrm>
            <a:off x="3953022" y="1010534"/>
            <a:ext cx="7469944" cy="5401994"/>
          </a:xfrm>
          <a:prstGeom prst="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2C746309-E3C6-4811-B0AF-21F0162C4D6B}"/>
              </a:ext>
            </a:extLst>
          </p:cNvPr>
          <p:cNvSpPr txBox="1"/>
          <p:nvPr/>
        </p:nvSpPr>
        <p:spPr>
          <a:xfrm>
            <a:off x="834682" y="1066649"/>
            <a:ext cx="2874498" cy="5693866"/>
          </a:xfrm>
          <a:prstGeom prst="rect">
            <a:avLst/>
          </a:prstGeom>
          <a:noFill/>
        </p:spPr>
        <p:txBody>
          <a:bodyPr wrap="square" rtlCol="0">
            <a:spAutoFit/>
          </a:bodyPr>
          <a:lstStyle/>
          <a:p>
            <a:r>
              <a:rPr lang="en-US" sz="1400" b="1" dirty="0"/>
              <a:t>ALPHA Data Pipeline Spec. 6.1</a:t>
            </a:r>
            <a:endParaRPr lang="en-US" sz="1400" dirty="0"/>
          </a:p>
          <a:p>
            <a:r>
              <a:rPr lang="en-US" sz="1400" i="1" dirty="0"/>
              <a:t>Business Processes:</a:t>
            </a:r>
          </a:p>
          <a:p>
            <a:endParaRPr lang="en-US" sz="1400" i="1" dirty="0"/>
          </a:p>
          <a:p>
            <a:r>
              <a:rPr lang="en-US" sz="1400" dirty="0"/>
              <a:t>[02] Core ETL for Raw Input</a:t>
            </a:r>
          </a:p>
          <a:p>
            <a:r>
              <a:rPr lang="en-US" sz="1400" dirty="0"/>
              <a:t>    Overview</a:t>
            </a:r>
          </a:p>
          <a:p>
            <a:r>
              <a:rPr lang="en-US" sz="1400" dirty="0"/>
              <a:t>    Purpose</a:t>
            </a:r>
          </a:p>
          <a:p>
            <a:r>
              <a:rPr lang="en-US" sz="1400" dirty="0"/>
              <a:t>    Steps:</a:t>
            </a:r>
          </a:p>
          <a:p>
            <a:r>
              <a:rPr lang="en-US" sz="1400" dirty="0"/>
              <a:t>        [2.1] Generate Anonymized IDs</a:t>
            </a:r>
          </a:p>
          <a:p>
            <a:r>
              <a:rPr lang="en-US" sz="1400" dirty="0"/>
              <a:t>        [2.2] Map original IDs to      </a:t>
            </a:r>
          </a:p>
          <a:p>
            <a:r>
              <a:rPr lang="en-US" sz="1400" dirty="0"/>
              <a:t>                 Anonymized IDs</a:t>
            </a:r>
          </a:p>
          <a:p>
            <a:r>
              <a:rPr lang="en-US" sz="1400" dirty="0"/>
              <a:t>        [2.3] Store ID Mapping</a:t>
            </a:r>
          </a:p>
          <a:p>
            <a:r>
              <a:rPr lang="en-US" sz="1400" dirty="0"/>
              <a:t>        [2.4] Create 6.1 Data from Raw</a:t>
            </a:r>
          </a:p>
          <a:p>
            <a:r>
              <a:rPr lang="en-US" sz="1400" dirty="0"/>
              <a:t>                  Data</a:t>
            </a:r>
          </a:p>
          <a:p>
            <a:r>
              <a:rPr lang="en-US" sz="1400" dirty="0"/>
              <a:t>[03] 6.1 Data Quality Metrics</a:t>
            </a:r>
          </a:p>
          <a:p>
            <a:r>
              <a:rPr lang="en-US" sz="1400" dirty="0"/>
              <a:t>    Overview</a:t>
            </a:r>
          </a:p>
          <a:p>
            <a:r>
              <a:rPr lang="en-US" sz="1400" dirty="0"/>
              <a:t>    Purpose</a:t>
            </a:r>
          </a:p>
          <a:p>
            <a:r>
              <a:rPr lang="en-US" sz="1400" dirty="0"/>
              <a:t>    Steps:</a:t>
            </a:r>
          </a:p>
          <a:p>
            <a:r>
              <a:rPr lang="en-US" sz="1400" dirty="0"/>
              <a:t>        [3.1] Compile Quality Metrics</a:t>
            </a:r>
          </a:p>
          <a:p>
            <a:r>
              <a:rPr lang="en-US" sz="1400" dirty="0"/>
              <a:t>        [3.2] Compile Residency Starting </a:t>
            </a:r>
          </a:p>
          <a:p>
            <a:r>
              <a:rPr lang="en-US" sz="1400" dirty="0"/>
              <a:t>                  Events</a:t>
            </a:r>
          </a:p>
          <a:p>
            <a:r>
              <a:rPr lang="en-US" sz="1400" dirty="0"/>
              <a:t>        [3.3] Compile Residency Ending </a:t>
            </a:r>
          </a:p>
          <a:p>
            <a:r>
              <a:rPr lang="en-US" sz="1400" dirty="0"/>
              <a:t>                  Events</a:t>
            </a:r>
          </a:p>
          <a:p>
            <a:r>
              <a:rPr lang="en-US" sz="1400" dirty="0"/>
              <a:t>        [3.4] Compile Legal and Illegal </a:t>
            </a:r>
          </a:p>
          <a:p>
            <a:r>
              <a:rPr lang="en-US" sz="1400" dirty="0"/>
              <a:t>                 Starting Events</a:t>
            </a:r>
          </a:p>
          <a:p>
            <a:endParaRPr lang="en-US" sz="1400" dirty="0"/>
          </a:p>
        </p:txBody>
      </p:sp>
      <p:sp>
        <p:nvSpPr>
          <p:cNvPr id="3" name="TextBox 2">
            <a:extLst>
              <a:ext uri="{FF2B5EF4-FFF2-40B4-BE49-F238E27FC236}">
                <a16:creationId xmlns:a16="http://schemas.microsoft.com/office/drawing/2014/main" id="{736DC247-4FA3-4A76-B8B0-5D413F6F5544}"/>
              </a:ext>
            </a:extLst>
          </p:cNvPr>
          <p:cNvSpPr txBox="1"/>
          <p:nvPr/>
        </p:nvSpPr>
        <p:spPr>
          <a:xfrm>
            <a:off x="4250787" y="1645926"/>
            <a:ext cx="6117102" cy="369332"/>
          </a:xfrm>
          <a:prstGeom prst="rect">
            <a:avLst/>
          </a:prstGeom>
          <a:noFill/>
        </p:spPr>
        <p:txBody>
          <a:bodyPr wrap="square" rtlCol="0">
            <a:spAutoFit/>
          </a:bodyPr>
          <a:lstStyle/>
          <a:p>
            <a:r>
              <a:rPr lang="en-US" b="1" dirty="0"/>
              <a:t>[3.2] Compile Residency Starting Events</a:t>
            </a:r>
          </a:p>
        </p:txBody>
      </p:sp>
      <p:sp>
        <p:nvSpPr>
          <p:cNvPr id="6" name="TextBox 5">
            <a:extLst>
              <a:ext uri="{FF2B5EF4-FFF2-40B4-BE49-F238E27FC236}">
                <a16:creationId xmlns:a16="http://schemas.microsoft.com/office/drawing/2014/main" id="{456D72F4-5A34-4FE5-B597-337AA3934201}"/>
              </a:ext>
            </a:extLst>
          </p:cNvPr>
          <p:cNvSpPr txBox="1"/>
          <p:nvPr/>
        </p:nvSpPr>
        <p:spPr>
          <a:xfrm>
            <a:off x="4250786" y="2188985"/>
            <a:ext cx="6117103" cy="2862322"/>
          </a:xfrm>
          <a:prstGeom prst="rect">
            <a:avLst/>
          </a:prstGeom>
          <a:noFill/>
        </p:spPr>
        <p:txBody>
          <a:bodyPr wrap="square" rtlCol="0">
            <a:spAutoFit/>
          </a:bodyPr>
          <a:lstStyle/>
          <a:p>
            <a:r>
              <a:rPr lang="en-US" b="1" dirty="0"/>
              <a:t>Description:</a:t>
            </a:r>
          </a:p>
          <a:p>
            <a:r>
              <a:rPr lang="en-US" dirty="0"/>
              <a:t>Identify in the data, events that start a residency episode (birth, external-immigration, enumeration, becoming eligible for a study, found after being lost to follow-up).</a:t>
            </a:r>
          </a:p>
          <a:p>
            <a:endParaRPr lang="en-US" dirty="0"/>
          </a:p>
          <a:p>
            <a:r>
              <a:rPr lang="en-US" b="1" dirty="0"/>
              <a:t>Concepts:</a:t>
            </a:r>
          </a:p>
          <a:p>
            <a:r>
              <a:rPr lang="en-US" dirty="0"/>
              <a:t> This algorithm step references the following study concepts: </a:t>
            </a:r>
            <a:r>
              <a:rPr lang="en-US" u="sng" dirty="0">
                <a:solidFill>
                  <a:srgbClr val="002060"/>
                </a:solidFill>
              </a:rPr>
              <a:t>residency</a:t>
            </a:r>
            <a:r>
              <a:rPr lang="en-US" dirty="0"/>
              <a:t> </a:t>
            </a:r>
          </a:p>
          <a:p>
            <a:r>
              <a:rPr lang="en-US" u="sng" dirty="0">
                <a:solidFill>
                  <a:srgbClr val="002060"/>
                </a:solidFill>
              </a:rPr>
              <a:t>birth</a:t>
            </a:r>
            <a:r>
              <a:rPr lang="en-US" dirty="0"/>
              <a:t> </a:t>
            </a:r>
          </a:p>
          <a:p>
            <a:r>
              <a:rPr lang="en-US" u="sng" dirty="0">
                <a:solidFill>
                  <a:srgbClr val="002060"/>
                </a:solidFill>
              </a:rPr>
              <a:t>migration</a:t>
            </a:r>
          </a:p>
        </p:txBody>
      </p:sp>
      <p:sp>
        <p:nvSpPr>
          <p:cNvPr id="10" name="Speech Bubble: Rectangle 9">
            <a:extLst>
              <a:ext uri="{FF2B5EF4-FFF2-40B4-BE49-F238E27FC236}">
                <a16:creationId xmlns:a16="http://schemas.microsoft.com/office/drawing/2014/main" id="{08FEF369-F377-4C0A-972C-2DA8E232BB4B}"/>
              </a:ext>
            </a:extLst>
          </p:cNvPr>
          <p:cNvSpPr/>
          <p:nvPr/>
        </p:nvSpPr>
        <p:spPr>
          <a:xfrm>
            <a:off x="6110071" y="4239153"/>
            <a:ext cx="3427828" cy="2420995"/>
          </a:xfrm>
          <a:prstGeom prst="wedgeRectCallout">
            <a:avLst>
              <a:gd name="adj1" fmla="val -74122"/>
              <a:gd name="adj2" fmla="val -23146"/>
            </a:avLst>
          </a:prstGeom>
          <a:solidFill>
            <a:schemeClr val="bg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E829B4E-3B99-45C0-B41F-F1F42942E446}"/>
              </a:ext>
            </a:extLst>
          </p:cNvPr>
          <p:cNvSpPr txBox="1"/>
          <p:nvPr/>
        </p:nvSpPr>
        <p:spPr>
          <a:xfrm>
            <a:off x="6195056" y="4277931"/>
            <a:ext cx="3058552" cy="2308324"/>
          </a:xfrm>
          <a:prstGeom prst="rect">
            <a:avLst/>
          </a:prstGeom>
          <a:noFill/>
        </p:spPr>
        <p:txBody>
          <a:bodyPr wrap="square" rtlCol="0">
            <a:spAutoFit/>
          </a:bodyPr>
          <a:lstStyle/>
          <a:p>
            <a:r>
              <a:rPr lang="en-US" dirty="0"/>
              <a:t> The change of residence by a registered individual or social group (e.g., a household). There are two types of migration that occur among the registered population. These are internal and external migration.</a:t>
            </a:r>
          </a:p>
        </p:txBody>
      </p:sp>
      <p:sp>
        <p:nvSpPr>
          <p:cNvPr id="2" name="TextBox 1">
            <a:extLst>
              <a:ext uri="{FF2B5EF4-FFF2-40B4-BE49-F238E27FC236}">
                <a16:creationId xmlns:a16="http://schemas.microsoft.com/office/drawing/2014/main" id="{C086E3CD-73A1-4280-8738-BDEC12729A24}"/>
              </a:ext>
            </a:extLst>
          </p:cNvPr>
          <p:cNvSpPr txBox="1"/>
          <p:nvPr/>
        </p:nvSpPr>
        <p:spPr>
          <a:xfrm>
            <a:off x="521961" y="390010"/>
            <a:ext cx="6374437" cy="461665"/>
          </a:xfrm>
          <a:prstGeom prst="rect">
            <a:avLst/>
          </a:prstGeom>
          <a:noFill/>
        </p:spPr>
        <p:txBody>
          <a:bodyPr wrap="none" rtlCol="0">
            <a:spAutoFit/>
          </a:bodyPr>
          <a:lstStyle/>
          <a:p>
            <a:r>
              <a:rPr lang="en-US" sz="2400" b="1" dirty="0"/>
              <a:t>Example: Conceptual Metadata about a Data Set</a:t>
            </a:r>
          </a:p>
        </p:txBody>
      </p:sp>
    </p:spTree>
    <p:extLst>
      <p:ext uri="{BB962C8B-B14F-4D97-AF65-F5344CB8AC3E}">
        <p14:creationId xmlns:p14="http://schemas.microsoft.com/office/powerpoint/2010/main" val="347400889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16ED1C0-B993-4D9F-9B1C-76B199CCCC03}"/>
              </a:ext>
            </a:extLst>
          </p:cNvPr>
          <p:cNvSpPr/>
          <p:nvPr/>
        </p:nvSpPr>
        <p:spPr>
          <a:xfrm>
            <a:off x="621323" y="1066803"/>
            <a:ext cx="3191022" cy="5401994"/>
          </a:xfrm>
          <a:prstGeom prst="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 name="TextBox 6">
            <a:extLst>
              <a:ext uri="{FF2B5EF4-FFF2-40B4-BE49-F238E27FC236}">
                <a16:creationId xmlns:a16="http://schemas.microsoft.com/office/drawing/2014/main" id="{CAEE7EC0-CF67-4A13-AB4B-B72FF7295298}"/>
              </a:ext>
            </a:extLst>
          </p:cNvPr>
          <p:cNvSpPr txBox="1"/>
          <p:nvPr/>
        </p:nvSpPr>
        <p:spPr>
          <a:xfrm flipH="1">
            <a:off x="978872" y="4453253"/>
            <a:ext cx="2243799" cy="255566"/>
          </a:xfrm>
          <a:prstGeom prst="rect">
            <a:avLst/>
          </a:prstGeom>
          <a:solidFill>
            <a:schemeClr val="tx2">
              <a:lumMod val="20000"/>
              <a:lumOff val="80000"/>
            </a:schemeClr>
          </a:solidFill>
        </p:spPr>
        <p:txBody>
          <a:bodyPr wrap="square" rtlCol="0">
            <a:spAutoFit/>
          </a:bodyPr>
          <a:lstStyle/>
          <a:p>
            <a:endParaRPr lang="en-US" dirty="0"/>
          </a:p>
        </p:txBody>
      </p:sp>
      <p:sp>
        <p:nvSpPr>
          <p:cNvPr id="5" name="Rectangle 4">
            <a:extLst>
              <a:ext uri="{FF2B5EF4-FFF2-40B4-BE49-F238E27FC236}">
                <a16:creationId xmlns:a16="http://schemas.microsoft.com/office/drawing/2014/main" id="{E2FC530C-ACD3-44E5-8891-1A59748B14DA}"/>
              </a:ext>
            </a:extLst>
          </p:cNvPr>
          <p:cNvSpPr/>
          <p:nvPr/>
        </p:nvSpPr>
        <p:spPr>
          <a:xfrm>
            <a:off x="4037422" y="1066803"/>
            <a:ext cx="7469944" cy="5401994"/>
          </a:xfrm>
          <a:prstGeom prst="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60C6F1B-0846-4853-AACF-FCEBBE8C2271}"/>
              </a:ext>
            </a:extLst>
          </p:cNvPr>
          <p:cNvSpPr/>
          <p:nvPr/>
        </p:nvSpPr>
        <p:spPr>
          <a:xfrm>
            <a:off x="6302326" y="2827610"/>
            <a:ext cx="1894449" cy="16199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[1]</a:t>
            </a:r>
          </a:p>
          <a:p>
            <a:pPr algn="ctr"/>
            <a:r>
              <a:rPr lang="en-US" b="1" dirty="0"/>
              <a:t>Raw 6.1 Event Format</a:t>
            </a:r>
          </a:p>
        </p:txBody>
      </p:sp>
      <p:sp>
        <p:nvSpPr>
          <p:cNvPr id="9" name="Rectangle 8">
            <a:extLst>
              <a:ext uri="{FF2B5EF4-FFF2-40B4-BE49-F238E27FC236}">
                <a16:creationId xmlns:a16="http://schemas.microsoft.com/office/drawing/2014/main" id="{A476994F-B977-4EA4-9D47-2AF3CFC36CEF}"/>
              </a:ext>
            </a:extLst>
          </p:cNvPr>
          <p:cNvSpPr/>
          <p:nvPr/>
        </p:nvSpPr>
        <p:spPr>
          <a:xfrm>
            <a:off x="4166380" y="3302055"/>
            <a:ext cx="1540412" cy="1069144"/>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[01] Site-Specific ETL</a:t>
            </a:r>
          </a:p>
        </p:txBody>
      </p:sp>
      <p:cxnSp>
        <p:nvCxnSpPr>
          <p:cNvPr id="13" name="Straight Arrow Connector 12">
            <a:extLst>
              <a:ext uri="{FF2B5EF4-FFF2-40B4-BE49-F238E27FC236}">
                <a16:creationId xmlns:a16="http://schemas.microsoft.com/office/drawing/2014/main" id="{CBAF4B32-79BC-473B-8FA5-5E11CD4AC548}"/>
              </a:ext>
            </a:extLst>
          </p:cNvPr>
          <p:cNvCxnSpPr>
            <a:cxnSpLocks/>
          </p:cNvCxnSpPr>
          <p:nvPr/>
        </p:nvCxnSpPr>
        <p:spPr>
          <a:xfrm>
            <a:off x="5706794" y="3667812"/>
            <a:ext cx="595532"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2C746309-E3C6-4811-B0AF-21F0162C4D6B}"/>
              </a:ext>
            </a:extLst>
          </p:cNvPr>
          <p:cNvSpPr txBox="1"/>
          <p:nvPr/>
        </p:nvSpPr>
        <p:spPr>
          <a:xfrm>
            <a:off x="753795" y="1209174"/>
            <a:ext cx="2874498" cy="4185761"/>
          </a:xfrm>
          <a:prstGeom prst="rect">
            <a:avLst/>
          </a:prstGeom>
          <a:noFill/>
        </p:spPr>
        <p:txBody>
          <a:bodyPr wrap="square" rtlCol="0">
            <a:spAutoFit/>
          </a:bodyPr>
          <a:lstStyle/>
          <a:p>
            <a:r>
              <a:rPr lang="en-US" sz="1400" b="1" dirty="0"/>
              <a:t>ALPHA Data Pipeline Spec. 6.1</a:t>
            </a:r>
            <a:endParaRPr lang="en-US" sz="1400" dirty="0"/>
          </a:p>
          <a:p>
            <a:r>
              <a:rPr lang="en-US" sz="1400" i="1" dirty="0"/>
              <a:t>Business Processes:</a:t>
            </a:r>
          </a:p>
          <a:p>
            <a:endParaRPr lang="en-US" sz="1400" dirty="0"/>
          </a:p>
          <a:p>
            <a:r>
              <a:rPr lang="en-US" sz="1400" dirty="0"/>
              <a:t>[03] 6.1 Data Quality Metrics</a:t>
            </a:r>
          </a:p>
          <a:p>
            <a:r>
              <a:rPr lang="en-US" sz="1400" dirty="0"/>
              <a:t>    Overview</a:t>
            </a:r>
          </a:p>
          <a:p>
            <a:r>
              <a:rPr lang="en-US" sz="1400" dirty="0"/>
              <a:t>    Purpose</a:t>
            </a:r>
          </a:p>
          <a:p>
            <a:r>
              <a:rPr lang="en-US" sz="1400" dirty="0"/>
              <a:t>    Steps:</a:t>
            </a:r>
          </a:p>
          <a:p>
            <a:r>
              <a:rPr lang="en-US" sz="1400" dirty="0"/>
              <a:t>        [3.1] Compile Quality Metrics</a:t>
            </a:r>
          </a:p>
          <a:p>
            <a:r>
              <a:rPr lang="en-US" sz="1400" dirty="0"/>
              <a:t>        [3.2] Compile Residency Starting </a:t>
            </a:r>
          </a:p>
          <a:p>
            <a:r>
              <a:rPr lang="en-US" sz="1400" dirty="0"/>
              <a:t>                  Events</a:t>
            </a:r>
          </a:p>
          <a:p>
            <a:r>
              <a:rPr lang="en-US" sz="1400" dirty="0"/>
              <a:t>        [3.3] Compile Residency Ending </a:t>
            </a:r>
          </a:p>
          <a:p>
            <a:r>
              <a:rPr lang="en-US" sz="1400" dirty="0"/>
              <a:t>                  Events</a:t>
            </a:r>
          </a:p>
          <a:p>
            <a:r>
              <a:rPr lang="en-US" sz="1400" dirty="0"/>
              <a:t>        [3.4] Compile Legal and Illegal </a:t>
            </a:r>
          </a:p>
          <a:p>
            <a:r>
              <a:rPr lang="en-US" sz="1400" dirty="0"/>
              <a:t>                 Starting Events</a:t>
            </a:r>
          </a:p>
          <a:p>
            <a:r>
              <a:rPr lang="en-US" sz="1400" i="1" dirty="0"/>
              <a:t>Data Sets:</a:t>
            </a:r>
          </a:p>
          <a:p>
            <a:r>
              <a:rPr lang="en-US" sz="1400" i="1" dirty="0"/>
              <a:t>    </a:t>
            </a:r>
            <a:r>
              <a:rPr lang="en-US" sz="1400" dirty="0"/>
              <a:t>[1] Raw 6.1 Event Format</a:t>
            </a:r>
          </a:p>
          <a:p>
            <a:r>
              <a:rPr lang="en-US" sz="1400" dirty="0"/>
              <a:t>    [2] </a:t>
            </a:r>
            <a:r>
              <a:rPr lang="en-US" sz="1400" dirty="0" err="1"/>
              <a:t>DoB</a:t>
            </a:r>
            <a:r>
              <a:rPr lang="en-US" sz="1400" dirty="0"/>
              <a:t> Quality Metrics</a:t>
            </a:r>
          </a:p>
          <a:p>
            <a:r>
              <a:rPr lang="en-US" sz="1400" dirty="0"/>
              <a:t>    [3] Illegal Transitions</a:t>
            </a:r>
          </a:p>
          <a:p>
            <a:endParaRPr lang="en-US" sz="1400" dirty="0"/>
          </a:p>
        </p:txBody>
      </p:sp>
      <p:cxnSp>
        <p:nvCxnSpPr>
          <p:cNvPr id="19" name="Straight Arrow Connector 18">
            <a:extLst>
              <a:ext uri="{FF2B5EF4-FFF2-40B4-BE49-F238E27FC236}">
                <a16:creationId xmlns:a16="http://schemas.microsoft.com/office/drawing/2014/main" id="{9262CCC6-D2B2-4539-B371-DCB52A1DC4F8}"/>
              </a:ext>
            </a:extLst>
          </p:cNvPr>
          <p:cNvCxnSpPr>
            <a:cxnSpLocks/>
            <a:stCxn id="8" idx="3"/>
          </p:cNvCxnSpPr>
          <p:nvPr/>
        </p:nvCxnSpPr>
        <p:spPr>
          <a:xfrm flipV="1">
            <a:off x="8196775" y="2835702"/>
            <a:ext cx="1104313" cy="80185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49DEA44F-8704-4877-8A99-C657C0619935}"/>
              </a:ext>
            </a:extLst>
          </p:cNvPr>
          <p:cNvCxnSpPr>
            <a:cxnSpLocks/>
            <a:stCxn id="8" idx="3"/>
          </p:cNvCxnSpPr>
          <p:nvPr/>
        </p:nvCxnSpPr>
        <p:spPr>
          <a:xfrm>
            <a:off x="8196775" y="3637560"/>
            <a:ext cx="1104312" cy="106914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7ED179A1-BEE9-4CAD-9D1A-722D0B4817A9}"/>
              </a:ext>
            </a:extLst>
          </p:cNvPr>
          <p:cNvSpPr/>
          <p:nvPr/>
        </p:nvSpPr>
        <p:spPr>
          <a:xfrm>
            <a:off x="4166380" y="2729142"/>
            <a:ext cx="1540414" cy="5729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CREATING PROCESS</a:t>
            </a:r>
          </a:p>
        </p:txBody>
      </p:sp>
      <p:sp>
        <p:nvSpPr>
          <p:cNvPr id="17" name="Rectangle 16">
            <a:extLst>
              <a:ext uri="{FF2B5EF4-FFF2-40B4-BE49-F238E27FC236}">
                <a16:creationId xmlns:a16="http://schemas.microsoft.com/office/drawing/2014/main" id="{72AC6622-970C-4627-B59F-54FD9D162C13}"/>
              </a:ext>
            </a:extLst>
          </p:cNvPr>
          <p:cNvSpPr/>
          <p:nvPr/>
        </p:nvSpPr>
        <p:spPr>
          <a:xfrm>
            <a:off x="9321018" y="2598668"/>
            <a:ext cx="1540412" cy="1069144"/>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[03] 6.1 Data Quality Metrics </a:t>
            </a:r>
          </a:p>
        </p:txBody>
      </p:sp>
      <p:sp>
        <p:nvSpPr>
          <p:cNvPr id="18" name="Rectangle 17">
            <a:extLst>
              <a:ext uri="{FF2B5EF4-FFF2-40B4-BE49-F238E27FC236}">
                <a16:creationId xmlns:a16="http://schemas.microsoft.com/office/drawing/2014/main" id="{57D3AD5C-735A-46DE-9A86-B039761EAE08}"/>
              </a:ext>
            </a:extLst>
          </p:cNvPr>
          <p:cNvSpPr/>
          <p:nvPr/>
        </p:nvSpPr>
        <p:spPr>
          <a:xfrm>
            <a:off x="9321018" y="2025755"/>
            <a:ext cx="1540414" cy="5729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CONSUMING PROCESS</a:t>
            </a:r>
          </a:p>
        </p:txBody>
      </p:sp>
      <p:sp>
        <p:nvSpPr>
          <p:cNvPr id="23" name="Rectangle 22">
            <a:extLst>
              <a:ext uri="{FF2B5EF4-FFF2-40B4-BE49-F238E27FC236}">
                <a16:creationId xmlns:a16="http://schemas.microsoft.com/office/drawing/2014/main" id="{1E13DC2F-DADB-40F0-85E4-9F3FCD708FB5}"/>
              </a:ext>
            </a:extLst>
          </p:cNvPr>
          <p:cNvSpPr/>
          <p:nvPr/>
        </p:nvSpPr>
        <p:spPr>
          <a:xfrm>
            <a:off x="9327465" y="4418315"/>
            <a:ext cx="1540412" cy="1069144"/>
          </a:xfrm>
          <a:prstGeom prst="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[04] Clean 6.1 Data</a:t>
            </a:r>
          </a:p>
        </p:txBody>
      </p:sp>
      <p:sp>
        <p:nvSpPr>
          <p:cNvPr id="25" name="Rectangle 24">
            <a:extLst>
              <a:ext uri="{FF2B5EF4-FFF2-40B4-BE49-F238E27FC236}">
                <a16:creationId xmlns:a16="http://schemas.microsoft.com/office/drawing/2014/main" id="{8DDFBDF0-729C-4322-BF81-8E43E0250405}"/>
              </a:ext>
            </a:extLst>
          </p:cNvPr>
          <p:cNvSpPr/>
          <p:nvPr/>
        </p:nvSpPr>
        <p:spPr>
          <a:xfrm>
            <a:off x="9327465" y="3845402"/>
            <a:ext cx="1540414" cy="5729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CONSUMING PROCESS</a:t>
            </a:r>
          </a:p>
        </p:txBody>
      </p:sp>
      <p:sp>
        <p:nvSpPr>
          <p:cNvPr id="3" name="Rectangle 2">
            <a:extLst>
              <a:ext uri="{FF2B5EF4-FFF2-40B4-BE49-F238E27FC236}">
                <a16:creationId xmlns:a16="http://schemas.microsoft.com/office/drawing/2014/main" id="{5A86E6A8-34DB-43F6-AEA3-16630569D8A4}"/>
              </a:ext>
            </a:extLst>
          </p:cNvPr>
          <p:cNvSpPr/>
          <p:nvPr/>
        </p:nvSpPr>
        <p:spPr>
          <a:xfrm>
            <a:off x="4166380" y="5176915"/>
            <a:ext cx="2740857" cy="6752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View Dataset Structure</a:t>
            </a:r>
          </a:p>
        </p:txBody>
      </p:sp>
      <p:sp>
        <p:nvSpPr>
          <p:cNvPr id="2" name="Speech Bubble: Rectangle 1">
            <a:extLst>
              <a:ext uri="{FF2B5EF4-FFF2-40B4-BE49-F238E27FC236}">
                <a16:creationId xmlns:a16="http://schemas.microsoft.com/office/drawing/2014/main" id="{4154AB5C-4200-4F2A-9B0E-7D74464EB24C}"/>
              </a:ext>
            </a:extLst>
          </p:cNvPr>
          <p:cNvSpPr/>
          <p:nvPr/>
        </p:nvSpPr>
        <p:spPr>
          <a:xfrm>
            <a:off x="7414850" y="1280163"/>
            <a:ext cx="2546252" cy="4571994"/>
          </a:xfrm>
          <a:prstGeom prst="wedgeRectCallout">
            <a:avLst>
              <a:gd name="adj1" fmla="val -81054"/>
              <a:gd name="adj2" fmla="val 47423"/>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err="1">
                <a:solidFill>
                  <a:schemeClr val="tx1"/>
                </a:solidFill>
              </a:rPr>
              <a:t>recnr</a:t>
            </a:r>
            <a:r>
              <a:rPr lang="en-US" dirty="0">
                <a:solidFill>
                  <a:schemeClr val="tx1"/>
                </a:solidFill>
              </a:rPr>
              <a:t> [INT]</a:t>
            </a:r>
            <a:br>
              <a:rPr lang="en-US" dirty="0">
                <a:solidFill>
                  <a:schemeClr val="tx1"/>
                </a:solidFill>
              </a:rPr>
            </a:br>
            <a:r>
              <a:rPr lang="en-US" dirty="0" err="1">
                <a:solidFill>
                  <a:schemeClr val="tx1"/>
                </a:solidFill>
              </a:rPr>
              <a:t>study_name</a:t>
            </a:r>
            <a:r>
              <a:rPr lang="en-US" dirty="0">
                <a:solidFill>
                  <a:schemeClr val="tx1"/>
                </a:solidFill>
              </a:rPr>
              <a:t> [VARCHAR(15)]</a:t>
            </a:r>
            <a:br>
              <a:rPr lang="en-US" dirty="0">
                <a:solidFill>
                  <a:schemeClr val="tx1"/>
                </a:solidFill>
              </a:rPr>
            </a:br>
            <a:r>
              <a:rPr lang="en-US" dirty="0" err="1">
                <a:solidFill>
                  <a:schemeClr val="tx1"/>
                </a:solidFill>
              </a:rPr>
              <a:t>idno</a:t>
            </a:r>
            <a:r>
              <a:rPr lang="en-US" dirty="0">
                <a:solidFill>
                  <a:schemeClr val="tx1"/>
                </a:solidFill>
              </a:rPr>
              <a:t> [VARCHAR(32)]</a:t>
            </a:r>
            <a:br>
              <a:rPr lang="en-US" dirty="0">
                <a:solidFill>
                  <a:schemeClr val="tx1"/>
                </a:solidFill>
              </a:rPr>
            </a:br>
            <a:r>
              <a:rPr lang="en-US" dirty="0" err="1">
                <a:solidFill>
                  <a:schemeClr val="tx1"/>
                </a:solidFill>
              </a:rPr>
              <a:t>hhold_id</a:t>
            </a:r>
            <a:r>
              <a:rPr lang="en-US" dirty="0">
                <a:solidFill>
                  <a:schemeClr val="tx1"/>
                </a:solidFill>
              </a:rPr>
              <a:t> [VARCHAR(32)]</a:t>
            </a:r>
            <a:br>
              <a:rPr lang="en-US" dirty="0">
                <a:solidFill>
                  <a:schemeClr val="tx1"/>
                </a:solidFill>
              </a:rPr>
            </a:br>
            <a:r>
              <a:rPr lang="en-US" dirty="0" err="1">
                <a:solidFill>
                  <a:schemeClr val="tx1"/>
                </a:solidFill>
              </a:rPr>
              <a:t>hhold_id_extra</a:t>
            </a:r>
            <a:r>
              <a:rPr lang="en-US" dirty="0">
                <a:solidFill>
                  <a:schemeClr val="tx1"/>
                </a:solidFill>
              </a:rPr>
              <a:t> [VARCHAR(32)]</a:t>
            </a:r>
            <a:br>
              <a:rPr lang="en-US" dirty="0">
                <a:solidFill>
                  <a:schemeClr val="tx1"/>
                </a:solidFill>
              </a:rPr>
            </a:br>
            <a:r>
              <a:rPr lang="en-US" dirty="0">
                <a:solidFill>
                  <a:schemeClr val="tx1"/>
                </a:solidFill>
              </a:rPr>
              <a:t>sex [INT]</a:t>
            </a:r>
            <a:br>
              <a:rPr lang="en-US" dirty="0">
                <a:solidFill>
                  <a:schemeClr val="tx1"/>
                </a:solidFill>
              </a:rPr>
            </a:br>
            <a:r>
              <a:rPr lang="en-US" dirty="0">
                <a:solidFill>
                  <a:schemeClr val="tx1"/>
                </a:solidFill>
              </a:rPr>
              <a:t>dob [DATETIME]</a:t>
            </a:r>
            <a:br>
              <a:rPr lang="en-US" dirty="0">
                <a:solidFill>
                  <a:schemeClr val="tx1"/>
                </a:solidFill>
              </a:rPr>
            </a:br>
            <a:r>
              <a:rPr lang="en-US" dirty="0">
                <a:solidFill>
                  <a:schemeClr val="tx1"/>
                </a:solidFill>
              </a:rPr>
              <a:t>residence [VARCHAR(5)]</a:t>
            </a:r>
            <a:br>
              <a:rPr lang="en-US" dirty="0">
                <a:solidFill>
                  <a:schemeClr val="tx1"/>
                </a:solidFill>
              </a:rPr>
            </a:br>
            <a:r>
              <a:rPr lang="en-US" dirty="0" err="1">
                <a:solidFill>
                  <a:schemeClr val="tx1"/>
                </a:solidFill>
              </a:rPr>
              <a:t>eventnr</a:t>
            </a:r>
            <a:r>
              <a:rPr lang="en-US" dirty="0">
                <a:solidFill>
                  <a:schemeClr val="tx1"/>
                </a:solidFill>
              </a:rPr>
              <a:t> [INT]</a:t>
            </a:r>
            <a:br>
              <a:rPr lang="en-US" dirty="0">
                <a:solidFill>
                  <a:schemeClr val="tx1"/>
                </a:solidFill>
              </a:rPr>
            </a:br>
            <a:r>
              <a:rPr lang="en-US" dirty="0">
                <a:solidFill>
                  <a:schemeClr val="tx1"/>
                </a:solidFill>
              </a:rPr>
              <a:t>event [INT]</a:t>
            </a:r>
            <a:br>
              <a:rPr lang="en-US" dirty="0">
                <a:solidFill>
                  <a:schemeClr val="tx1"/>
                </a:solidFill>
              </a:rPr>
            </a:br>
            <a:r>
              <a:rPr lang="en-US" dirty="0" err="1">
                <a:solidFill>
                  <a:schemeClr val="tx1"/>
                </a:solidFill>
              </a:rPr>
              <a:t>event_date</a:t>
            </a:r>
            <a:r>
              <a:rPr lang="en-US" dirty="0">
                <a:solidFill>
                  <a:schemeClr val="tx1"/>
                </a:solidFill>
              </a:rPr>
              <a:t> [DATETIME]</a:t>
            </a:r>
            <a:br>
              <a:rPr lang="en-US" dirty="0">
                <a:solidFill>
                  <a:schemeClr val="tx1"/>
                </a:solidFill>
              </a:rPr>
            </a:br>
            <a:r>
              <a:rPr lang="en-US" dirty="0" err="1">
                <a:solidFill>
                  <a:schemeClr val="tx1"/>
                </a:solidFill>
              </a:rPr>
              <a:t>type_of_date</a:t>
            </a:r>
            <a:r>
              <a:rPr lang="en-US" dirty="0">
                <a:solidFill>
                  <a:schemeClr val="tx1"/>
                </a:solidFill>
              </a:rPr>
              <a:t> [INT]</a:t>
            </a:r>
            <a:br>
              <a:rPr lang="en-US" dirty="0">
                <a:solidFill>
                  <a:schemeClr val="tx1"/>
                </a:solidFill>
              </a:rPr>
            </a:br>
            <a:r>
              <a:rPr lang="en-US" dirty="0" err="1">
                <a:solidFill>
                  <a:schemeClr val="tx1"/>
                </a:solidFill>
              </a:rPr>
              <a:t>obs_date</a:t>
            </a:r>
            <a:r>
              <a:rPr lang="en-US" dirty="0">
                <a:solidFill>
                  <a:schemeClr val="tx1"/>
                </a:solidFill>
              </a:rPr>
              <a:t> [DATETIME]</a:t>
            </a:r>
            <a:br>
              <a:rPr lang="en-US" dirty="0">
                <a:solidFill>
                  <a:schemeClr val="tx1"/>
                </a:solidFill>
              </a:rPr>
            </a:br>
            <a:r>
              <a:rPr lang="en-US" dirty="0" err="1">
                <a:solidFill>
                  <a:schemeClr val="tx1"/>
                </a:solidFill>
              </a:rPr>
              <a:t>obs_round</a:t>
            </a:r>
            <a:r>
              <a:rPr lang="en-US" dirty="0">
                <a:solidFill>
                  <a:schemeClr val="tx1"/>
                </a:solidFill>
              </a:rPr>
              <a:t> [VARCHAR(2)]</a:t>
            </a:r>
          </a:p>
        </p:txBody>
      </p:sp>
      <p:sp>
        <p:nvSpPr>
          <p:cNvPr id="6" name="TextBox 5">
            <a:extLst>
              <a:ext uri="{FF2B5EF4-FFF2-40B4-BE49-F238E27FC236}">
                <a16:creationId xmlns:a16="http://schemas.microsoft.com/office/drawing/2014/main" id="{55B18DA4-215A-40B3-B12A-39E8F8D4CDDC}"/>
              </a:ext>
            </a:extLst>
          </p:cNvPr>
          <p:cNvSpPr txBox="1"/>
          <p:nvPr/>
        </p:nvSpPr>
        <p:spPr>
          <a:xfrm>
            <a:off x="580716" y="283712"/>
            <a:ext cx="7616059" cy="461665"/>
          </a:xfrm>
          <a:prstGeom prst="rect">
            <a:avLst/>
          </a:prstGeom>
          <a:noFill/>
        </p:spPr>
        <p:txBody>
          <a:bodyPr wrap="none" rtlCol="0">
            <a:spAutoFit/>
          </a:bodyPr>
          <a:lstStyle/>
          <a:p>
            <a:r>
              <a:rPr lang="en-US" sz="2400" b="1" dirty="0"/>
              <a:t>Example: Structural/Codebook Metadata about a Data Set</a:t>
            </a:r>
          </a:p>
        </p:txBody>
      </p:sp>
    </p:spTree>
    <p:extLst>
      <p:ext uri="{BB962C8B-B14F-4D97-AF65-F5344CB8AC3E}">
        <p14:creationId xmlns:p14="http://schemas.microsoft.com/office/powerpoint/2010/main" val="3134010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707D7-A4E0-4976-8642-5AB8A16FE360}"/>
              </a:ext>
            </a:extLst>
          </p:cNvPr>
          <p:cNvSpPr>
            <a:spLocks noGrp="1"/>
          </p:cNvSpPr>
          <p:nvPr>
            <p:ph type="title"/>
          </p:nvPr>
        </p:nvSpPr>
        <p:spPr/>
        <p:txBody>
          <a:bodyPr/>
          <a:lstStyle/>
          <a:p>
            <a:r>
              <a:rPr lang="en-US" dirty="0"/>
              <a:t>History: MRT and DDI Developments</a:t>
            </a:r>
          </a:p>
        </p:txBody>
      </p:sp>
      <p:sp>
        <p:nvSpPr>
          <p:cNvPr id="3" name="Content Placeholder 2">
            <a:extLst>
              <a:ext uri="{FF2B5EF4-FFF2-40B4-BE49-F238E27FC236}">
                <a16:creationId xmlns:a16="http://schemas.microsoft.com/office/drawing/2014/main" id="{8AF92C3D-0244-4BC1-961B-03338CBE3AE6}"/>
              </a:ext>
            </a:extLst>
          </p:cNvPr>
          <p:cNvSpPr>
            <a:spLocks noGrp="1"/>
          </p:cNvSpPr>
          <p:nvPr>
            <p:ph idx="1"/>
          </p:nvPr>
        </p:nvSpPr>
        <p:spPr/>
        <p:txBody>
          <a:bodyPr>
            <a:normAutofit fontScale="92500" lnSpcReduction="10000"/>
          </a:bodyPr>
          <a:lstStyle/>
          <a:p>
            <a:r>
              <a:rPr lang="en-US" dirty="0"/>
              <a:t>In the margins of the 2018 European DDI User </a:t>
            </a:r>
            <a:r>
              <a:rPr lang="en-US" dirty="0">
                <a:solidFill>
                  <a:schemeClr val="tx1"/>
                </a:solidFill>
              </a:rPr>
              <a:t>Conference</a:t>
            </a:r>
            <a:r>
              <a:rPr lang="en-US" dirty="0"/>
              <a:t> (Berlin) it was agreed that a “core” of the next-generation/model based DDI work should be brought to market</a:t>
            </a:r>
          </a:p>
          <a:p>
            <a:r>
              <a:rPr lang="en-US" dirty="0"/>
              <a:t>A 1-year timeframe was proposed</a:t>
            </a:r>
          </a:p>
          <a:p>
            <a:r>
              <a:rPr lang="en-US" dirty="0"/>
              <a:t>The Modelling, Representation and Testing (MRT) group was formed in early 2019</a:t>
            </a:r>
          </a:p>
          <a:p>
            <a:r>
              <a:rPr lang="en-US" dirty="0"/>
              <a:t>The working process was to base models on implementations, tested against real-world use cases</a:t>
            </a:r>
          </a:p>
          <a:p>
            <a:pPr lvl="1"/>
            <a:r>
              <a:rPr lang="en-US" dirty="0">
                <a:hlinkClick r:id="rId3"/>
              </a:rPr>
              <a:t>ALPHA Network</a:t>
            </a:r>
            <a:endParaRPr lang="en-US" dirty="0"/>
          </a:p>
          <a:p>
            <a:pPr lvl="1"/>
            <a:r>
              <a:rPr lang="en-US" dirty="0"/>
              <a:t>DDI R Libraries (references: </a:t>
            </a:r>
            <a:r>
              <a:rPr lang="en-US" dirty="0">
                <a:hlinkClick r:id="rId4"/>
              </a:rPr>
              <a:t>1</a:t>
            </a:r>
            <a:r>
              <a:rPr lang="en-US" dirty="0"/>
              <a:t>, </a:t>
            </a:r>
            <a:r>
              <a:rPr lang="en-US" dirty="0">
                <a:hlinkClick r:id="rId5"/>
              </a:rPr>
              <a:t>2</a:t>
            </a:r>
            <a:r>
              <a:rPr lang="en-US" dirty="0"/>
              <a:t>)</a:t>
            </a:r>
          </a:p>
          <a:p>
            <a:pPr lvl="1"/>
            <a:r>
              <a:rPr lang="en-US" dirty="0"/>
              <a:t>Others (</a:t>
            </a:r>
            <a:r>
              <a:rPr lang="en-US" dirty="0">
                <a:solidFill>
                  <a:schemeClr val="tx1"/>
                </a:solidFill>
              </a:rPr>
              <a:t>U.S. Bureau of Labor Statistics</a:t>
            </a:r>
            <a:r>
              <a:rPr lang="en-US" dirty="0"/>
              <a:t> for time series, etc.)</a:t>
            </a:r>
          </a:p>
          <a:p>
            <a:endParaRPr lang="en-US" dirty="0"/>
          </a:p>
        </p:txBody>
      </p:sp>
    </p:spTree>
    <p:extLst>
      <p:ext uri="{BB962C8B-B14F-4D97-AF65-F5344CB8AC3E}">
        <p14:creationId xmlns:p14="http://schemas.microsoft.com/office/powerpoint/2010/main" val="89341161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F5FEB-D004-43CF-903C-07E7F3081ECD}"/>
              </a:ext>
            </a:extLst>
          </p:cNvPr>
          <p:cNvSpPr>
            <a:spLocks noGrp="1"/>
          </p:cNvSpPr>
          <p:nvPr>
            <p:ph type="title"/>
          </p:nvPr>
        </p:nvSpPr>
        <p:spPr/>
        <p:txBody>
          <a:bodyPr>
            <a:normAutofit/>
          </a:bodyPr>
          <a:lstStyle/>
          <a:p>
            <a:r>
              <a:rPr lang="en-US" dirty="0"/>
              <a:t>Application: Transparency - Replication/Reproduction of Findings</a:t>
            </a:r>
          </a:p>
        </p:txBody>
      </p:sp>
      <p:sp>
        <p:nvSpPr>
          <p:cNvPr id="3" name="Content Placeholder 2">
            <a:extLst>
              <a:ext uri="{FF2B5EF4-FFF2-40B4-BE49-F238E27FC236}">
                <a16:creationId xmlns:a16="http://schemas.microsoft.com/office/drawing/2014/main" id="{426C0AA9-7363-400D-877B-91231E63007D}"/>
              </a:ext>
            </a:extLst>
          </p:cNvPr>
          <p:cNvSpPr>
            <a:spLocks noGrp="1"/>
          </p:cNvSpPr>
          <p:nvPr>
            <p:ph idx="1"/>
          </p:nvPr>
        </p:nvSpPr>
        <p:spPr/>
        <p:txBody>
          <a:bodyPr/>
          <a:lstStyle/>
          <a:p>
            <a:r>
              <a:rPr lang="en-US" dirty="0"/>
              <a:t>With rich provenance metadata, it is much easier for humans to reproduce findings</a:t>
            </a:r>
          </a:p>
          <a:p>
            <a:r>
              <a:rPr lang="en-US" dirty="0"/>
              <a:t>With a complete machine-actionable record of data provenance, reproducibility of findings can be performed by machines – ‘computational replication’</a:t>
            </a:r>
          </a:p>
          <a:p>
            <a:r>
              <a:rPr lang="en-US" dirty="0"/>
              <a:t>Transparency requires this ability, but…</a:t>
            </a:r>
          </a:p>
          <a:p>
            <a:r>
              <a:rPr lang="en-US" dirty="0"/>
              <a:t>Problems of scale will demand that these processes be more efficient!</a:t>
            </a:r>
          </a:p>
        </p:txBody>
      </p:sp>
    </p:spTree>
    <p:extLst>
      <p:ext uri="{BB962C8B-B14F-4D97-AF65-F5344CB8AC3E}">
        <p14:creationId xmlns:p14="http://schemas.microsoft.com/office/powerpoint/2010/main" val="156208835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1C9FFC-62AF-455B-840F-BD54BD12971D}"/>
              </a:ext>
            </a:extLst>
          </p:cNvPr>
          <p:cNvSpPr>
            <a:spLocks noGrp="1"/>
          </p:cNvSpPr>
          <p:nvPr>
            <p:ph type="title"/>
          </p:nvPr>
        </p:nvSpPr>
        <p:spPr/>
        <p:txBody>
          <a:bodyPr/>
          <a:lstStyle/>
          <a:p>
            <a:r>
              <a:rPr lang="en-US" dirty="0"/>
              <a:t>Summary</a:t>
            </a:r>
          </a:p>
        </p:txBody>
      </p:sp>
      <p:sp>
        <p:nvSpPr>
          <p:cNvPr id="5" name="Text Placeholder 4">
            <a:extLst>
              <a:ext uri="{FF2B5EF4-FFF2-40B4-BE49-F238E27FC236}">
                <a16:creationId xmlns:a16="http://schemas.microsoft.com/office/drawing/2014/main" id="{2709EC1F-D199-4150-A821-A3790A46D8D8}"/>
              </a:ext>
            </a:extLst>
          </p:cNvPr>
          <p:cNvSpPr>
            <a:spLocks noGrp="1"/>
          </p:cNvSpPr>
          <p:nvPr>
            <p:ph type="body" idx="1"/>
          </p:nvPr>
        </p:nvSpPr>
        <p:spPr/>
        <p:txBody>
          <a:bodyPr/>
          <a:lstStyle/>
          <a:p>
            <a:r>
              <a:rPr lang="en-US" dirty="0"/>
              <a:t>Status and Feedback/Comment</a:t>
            </a:r>
          </a:p>
        </p:txBody>
      </p:sp>
    </p:spTree>
    <p:extLst>
      <p:ext uri="{BB962C8B-B14F-4D97-AF65-F5344CB8AC3E}">
        <p14:creationId xmlns:p14="http://schemas.microsoft.com/office/powerpoint/2010/main" val="251826049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DB186FD-B4ED-4561-B5E4-D779D6FE3B6C}"/>
              </a:ext>
            </a:extLst>
          </p:cNvPr>
          <p:cNvSpPr>
            <a:spLocks noGrp="1"/>
          </p:cNvSpPr>
          <p:nvPr>
            <p:ph type="title"/>
          </p:nvPr>
        </p:nvSpPr>
        <p:spPr/>
        <p:txBody>
          <a:bodyPr/>
          <a:lstStyle/>
          <a:p>
            <a:r>
              <a:rPr lang="en-US" dirty="0"/>
              <a:t>Where Are We?</a:t>
            </a:r>
          </a:p>
        </p:txBody>
      </p:sp>
      <p:sp>
        <p:nvSpPr>
          <p:cNvPr id="5" name="Content Placeholder 4">
            <a:extLst>
              <a:ext uri="{FF2B5EF4-FFF2-40B4-BE49-F238E27FC236}">
                <a16:creationId xmlns:a16="http://schemas.microsoft.com/office/drawing/2014/main" id="{18AEE66B-1357-4066-82E5-12E19FF19810}"/>
              </a:ext>
            </a:extLst>
          </p:cNvPr>
          <p:cNvSpPr>
            <a:spLocks noGrp="1"/>
          </p:cNvSpPr>
          <p:nvPr>
            <p:ph idx="1"/>
          </p:nvPr>
        </p:nvSpPr>
        <p:spPr>
          <a:xfrm>
            <a:off x="838200" y="2076450"/>
            <a:ext cx="10515600" cy="4100513"/>
          </a:xfrm>
        </p:spPr>
        <p:txBody>
          <a:bodyPr/>
          <a:lstStyle/>
          <a:p>
            <a:r>
              <a:rPr lang="en-US" dirty="0"/>
              <a:t>Engagement with external domains and reviewers has been high</a:t>
            </a:r>
          </a:p>
          <a:p>
            <a:pPr lvl="1"/>
            <a:r>
              <a:rPr lang="en-US" dirty="0"/>
              <a:t>Webinars on specific topics/domains</a:t>
            </a:r>
          </a:p>
          <a:p>
            <a:pPr lvl="1"/>
            <a:r>
              <a:rPr lang="en-US" dirty="0"/>
              <a:t>EOSC Project to Recommend Applications of DDI-CDI</a:t>
            </a:r>
          </a:p>
          <a:p>
            <a:pPr lvl="1"/>
            <a:r>
              <a:rPr lang="en-US" dirty="0"/>
              <a:t>International FAIR Convergence Symposium/GO FAIR/CODATA</a:t>
            </a:r>
          </a:p>
          <a:p>
            <a:r>
              <a:rPr lang="en-US" dirty="0"/>
              <a:t>Release of final specification in Q2 of 2021</a:t>
            </a:r>
          </a:p>
        </p:txBody>
      </p:sp>
    </p:spTree>
    <p:extLst>
      <p:ext uri="{BB962C8B-B14F-4D97-AF65-F5344CB8AC3E}">
        <p14:creationId xmlns:p14="http://schemas.microsoft.com/office/powerpoint/2010/main" val="155505765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1236" y="685100"/>
            <a:ext cx="9144000" cy="1054307"/>
          </a:xfrm>
        </p:spPr>
        <p:txBody>
          <a:bodyPr/>
          <a:lstStyle/>
          <a:p>
            <a:r>
              <a:rPr lang="en-US" dirty="0" smtClean="0"/>
              <a:t>DDI-CDI under public review</a:t>
            </a:r>
            <a:endParaRPr lang="nb-NO" dirty="0"/>
          </a:p>
        </p:txBody>
      </p:sp>
      <p:sp>
        <p:nvSpPr>
          <p:cNvPr id="3" name="Subtitle 2"/>
          <p:cNvSpPr>
            <a:spLocks noGrp="1"/>
          </p:cNvSpPr>
          <p:nvPr>
            <p:ph type="subTitle" idx="1"/>
          </p:nvPr>
        </p:nvSpPr>
        <p:spPr>
          <a:xfrm>
            <a:off x="655983" y="3227428"/>
            <a:ext cx="11280914" cy="1655762"/>
          </a:xfrm>
        </p:spPr>
        <p:txBody>
          <a:bodyPr>
            <a:noAutofit/>
          </a:bodyPr>
          <a:lstStyle/>
          <a:p>
            <a:pPr algn="l"/>
            <a:r>
              <a:rPr lang="nb-NO" dirty="0" smtClean="0"/>
              <a:t>See </a:t>
            </a:r>
            <a:r>
              <a:rPr lang="nb-NO" dirty="0" err="1" smtClean="0"/>
              <a:t>our</a:t>
            </a:r>
            <a:r>
              <a:rPr lang="nb-NO" dirty="0" smtClean="0"/>
              <a:t> </a:t>
            </a:r>
            <a:r>
              <a:rPr lang="nb-NO" dirty="0" err="1" smtClean="0"/>
              <a:t>review</a:t>
            </a:r>
            <a:r>
              <a:rPr lang="nb-NO" dirty="0" smtClean="0"/>
              <a:t> </a:t>
            </a:r>
            <a:r>
              <a:rPr lang="nb-NO" dirty="0" err="1" smtClean="0"/>
              <a:t>page</a:t>
            </a:r>
            <a:r>
              <a:rPr lang="nb-NO" dirty="0" smtClean="0"/>
              <a:t> at </a:t>
            </a:r>
            <a:r>
              <a:rPr lang="nb-NO" u="sng" dirty="0">
                <a:hlinkClick r:id="rId2"/>
              </a:rPr>
              <a:t>https://</a:t>
            </a:r>
            <a:r>
              <a:rPr lang="nb-NO" u="sng" dirty="0" smtClean="0">
                <a:hlinkClick r:id="rId2"/>
              </a:rPr>
              <a:t>ddi-alliance.atlassian.net/wiki/x/IQBPMw</a:t>
            </a:r>
            <a:endParaRPr lang="nb-NO" u="sng" dirty="0" smtClean="0"/>
          </a:p>
          <a:p>
            <a:pPr algn="l"/>
            <a:endParaRPr lang="nb-NO" u="sng" dirty="0"/>
          </a:p>
          <a:p>
            <a:pPr algn="l"/>
            <a:endParaRPr lang="nb-NO" dirty="0"/>
          </a:p>
        </p:txBody>
      </p:sp>
      <p:sp>
        <p:nvSpPr>
          <p:cNvPr id="4" name="TextBox 3"/>
          <p:cNvSpPr txBox="1"/>
          <p:nvPr/>
        </p:nvSpPr>
        <p:spPr>
          <a:xfrm>
            <a:off x="3010511" y="2027099"/>
            <a:ext cx="5697009" cy="1200329"/>
          </a:xfrm>
          <a:prstGeom prst="rect">
            <a:avLst/>
          </a:prstGeom>
          <a:noFill/>
        </p:spPr>
        <p:txBody>
          <a:bodyPr wrap="none" rtlCol="0">
            <a:spAutoFit/>
          </a:bodyPr>
          <a:lstStyle/>
          <a:p>
            <a:r>
              <a:rPr lang="en-US" sz="3600" dirty="0" smtClean="0"/>
              <a:t>Your feedback is appreciated!</a:t>
            </a:r>
          </a:p>
          <a:p>
            <a:r>
              <a:rPr lang="en-US" sz="3600" dirty="0" smtClean="0"/>
              <a:t> </a:t>
            </a:r>
            <a:endParaRPr lang="nb-NO" sz="3600" dirty="0"/>
          </a:p>
        </p:txBody>
      </p:sp>
      <p:sp>
        <p:nvSpPr>
          <p:cNvPr id="7" name="TextBox 6"/>
          <p:cNvSpPr txBox="1"/>
          <p:nvPr/>
        </p:nvSpPr>
        <p:spPr>
          <a:xfrm>
            <a:off x="655983" y="4226698"/>
            <a:ext cx="9919253" cy="1938992"/>
          </a:xfrm>
          <a:prstGeom prst="rect">
            <a:avLst/>
          </a:prstGeom>
          <a:noFill/>
        </p:spPr>
        <p:txBody>
          <a:bodyPr wrap="square" rtlCol="0">
            <a:spAutoFit/>
          </a:bodyPr>
          <a:lstStyle/>
          <a:p>
            <a:r>
              <a:rPr lang="en-US" sz="2400" dirty="0"/>
              <a:t>The Intro document (for a brief summary</a:t>
            </a:r>
            <a:r>
              <a:rPr lang="en-US" sz="2400" dirty="0" smtClean="0"/>
              <a:t>):</a:t>
            </a:r>
          </a:p>
          <a:p>
            <a:endParaRPr lang="en-US" sz="2400" dirty="0"/>
          </a:p>
          <a:p>
            <a:r>
              <a:rPr lang="en-US" sz="2400" u="sng" dirty="0" smtClean="0">
                <a:hlinkClick r:id="rId3"/>
              </a:rPr>
              <a:t>https</a:t>
            </a:r>
            <a:r>
              <a:rPr lang="en-US" sz="2400" u="sng" dirty="0">
                <a:hlinkClick r:id="rId3"/>
              </a:rPr>
              <a:t>://ddi-alliance.atlassian.net/wiki/download/</a:t>
            </a:r>
            <a:br>
              <a:rPr lang="en-US" sz="2400" u="sng" dirty="0">
                <a:hlinkClick r:id="rId3"/>
              </a:rPr>
            </a:br>
            <a:r>
              <a:rPr lang="en-US" sz="2400" u="sng" dirty="0">
                <a:hlinkClick r:id="rId3"/>
              </a:rPr>
              <a:t>attachments/860815393/Part_1_DDI-CDI_Intro_PR_1.pdf</a:t>
            </a:r>
            <a:endParaRPr lang="en-US" sz="2400" dirty="0"/>
          </a:p>
          <a:p>
            <a:endParaRPr lang="nb-NO" sz="2400" dirty="0"/>
          </a:p>
        </p:txBody>
      </p:sp>
    </p:spTree>
    <p:extLst>
      <p:ext uri="{BB962C8B-B14F-4D97-AF65-F5344CB8AC3E}">
        <p14:creationId xmlns:p14="http://schemas.microsoft.com/office/powerpoint/2010/main" val="375952871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endParaRPr lang="nb-NO"/>
          </a:p>
        </p:txBody>
      </p:sp>
      <p:pic>
        <p:nvPicPr>
          <p:cNvPr id="6" name="Picture 5"/>
          <p:cNvPicPr>
            <a:picLocks noChangeAspect="1"/>
          </p:cNvPicPr>
          <p:nvPr/>
        </p:nvPicPr>
        <p:blipFill>
          <a:blip r:embed="rId2"/>
          <a:stretch>
            <a:fillRect/>
          </a:stretch>
        </p:blipFill>
        <p:spPr>
          <a:xfrm>
            <a:off x="718074" y="1136899"/>
            <a:ext cx="11025287" cy="4641574"/>
          </a:xfrm>
          <a:prstGeom prst="rect">
            <a:avLst/>
          </a:prstGeom>
          <a:solidFill>
            <a:schemeClr val="bg1"/>
          </a:solidFill>
          <a:ln>
            <a:solidFill>
              <a:schemeClr val="tx1"/>
            </a:solidFill>
          </a:ln>
        </p:spPr>
      </p:pic>
      <p:sp>
        <p:nvSpPr>
          <p:cNvPr id="7" name="TextBox 6"/>
          <p:cNvSpPr txBox="1"/>
          <p:nvPr/>
        </p:nvSpPr>
        <p:spPr>
          <a:xfrm>
            <a:off x="804467" y="379349"/>
            <a:ext cx="10804176" cy="1061829"/>
          </a:xfrm>
          <a:prstGeom prst="rect">
            <a:avLst/>
          </a:prstGeom>
          <a:noFill/>
        </p:spPr>
        <p:txBody>
          <a:bodyPr wrap="none" rtlCol="0">
            <a:spAutoFit/>
          </a:bodyPr>
          <a:lstStyle/>
          <a:p>
            <a:r>
              <a:rPr lang="en-US" sz="3600" dirty="0"/>
              <a:t>DDI-CDI Review page at</a:t>
            </a:r>
            <a:r>
              <a:rPr lang="en-US" sz="2700" dirty="0"/>
              <a:t> </a:t>
            </a:r>
            <a:r>
              <a:rPr lang="nb-NO" sz="2400" u="sng" dirty="0">
                <a:hlinkClick r:id="rId3"/>
              </a:rPr>
              <a:t>https://ddi-alliance.atlassian.net/wiki/x/IQBPMw</a:t>
            </a:r>
            <a:endParaRPr lang="nb-NO" sz="2400" dirty="0"/>
          </a:p>
          <a:p>
            <a:endParaRPr lang="nb-NO" sz="2700" dirty="0"/>
          </a:p>
        </p:txBody>
      </p:sp>
      <p:sp>
        <p:nvSpPr>
          <p:cNvPr id="8" name="Oval 7"/>
          <p:cNvSpPr/>
          <p:nvPr/>
        </p:nvSpPr>
        <p:spPr>
          <a:xfrm>
            <a:off x="8493992" y="2564658"/>
            <a:ext cx="714334" cy="2881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sz="1200"/>
          </a:p>
        </p:txBody>
      </p:sp>
      <p:sp>
        <p:nvSpPr>
          <p:cNvPr id="9" name="TextBox 8"/>
          <p:cNvSpPr txBox="1"/>
          <p:nvPr/>
        </p:nvSpPr>
        <p:spPr>
          <a:xfrm>
            <a:off x="8370444" y="3610371"/>
            <a:ext cx="2021772" cy="461665"/>
          </a:xfrm>
          <a:prstGeom prst="rect">
            <a:avLst/>
          </a:prstGeom>
          <a:noFill/>
        </p:spPr>
        <p:txBody>
          <a:bodyPr wrap="none" rtlCol="0">
            <a:spAutoFit/>
          </a:bodyPr>
          <a:lstStyle/>
          <a:p>
            <a:r>
              <a:rPr lang="en-US" sz="2400" b="1" dirty="0"/>
              <a:t>Post comment</a:t>
            </a:r>
            <a:endParaRPr lang="nb-NO" sz="2400" b="1" dirty="0"/>
          </a:p>
        </p:txBody>
      </p:sp>
      <p:cxnSp>
        <p:nvCxnSpPr>
          <p:cNvPr id="11" name="Straight Arrow Connector 10"/>
          <p:cNvCxnSpPr/>
          <p:nvPr/>
        </p:nvCxnSpPr>
        <p:spPr>
          <a:xfrm flipH="1" flipV="1">
            <a:off x="8851159" y="2852821"/>
            <a:ext cx="357168" cy="7575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2713380" y="4977119"/>
            <a:ext cx="624621" cy="3857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sz="1200"/>
          </a:p>
        </p:txBody>
      </p:sp>
      <p:cxnSp>
        <p:nvCxnSpPr>
          <p:cNvPr id="13" name="Straight Arrow Connector 12"/>
          <p:cNvCxnSpPr/>
          <p:nvPr/>
        </p:nvCxnSpPr>
        <p:spPr>
          <a:xfrm flipV="1">
            <a:off x="1154753" y="5010626"/>
            <a:ext cx="1439" cy="9339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58063" y="5852246"/>
            <a:ext cx="2603918" cy="461665"/>
          </a:xfrm>
          <a:prstGeom prst="rect">
            <a:avLst/>
          </a:prstGeom>
          <a:noFill/>
        </p:spPr>
        <p:txBody>
          <a:bodyPr wrap="none" rtlCol="0">
            <a:spAutoFit/>
          </a:bodyPr>
          <a:lstStyle/>
          <a:p>
            <a:r>
              <a:rPr lang="en-US" sz="2400" b="1" dirty="0"/>
              <a:t>Download package</a:t>
            </a:r>
            <a:endParaRPr lang="nb-NO" sz="2400" b="1" dirty="0"/>
          </a:p>
        </p:txBody>
      </p:sp>
      <p:sp>
        <p:nvSpPr>
          <p:cNvPr id="15" name="Oval 14"/>
          <p:cNvSpPr/>
          <p:nvPr/>
        </p:nvSpPr>
        <p:spPr>
          <a:xfrm>
            <a:off x="797586" y="4644444"/>
            <a:ext cx="714334" cy="3857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sz="1200"/>
          </a:p>
        </p:txBody>
      </p:sp>
      <p:sp>
        <p:nvSpPr>
          <p:cNvPr id="18" name="TextBox 17"/>
          <p:cNvSpPr txBox="1"/>
          <p:nvPr/>
        </p:nvSpPr>
        <p:spPr>
          <a:xfrm>
            <a:off x="3075020" y="5862188"/>
            <a:ext cx="5396414" cy="461665"/>
          </a:xfrm>
          <a:prstGeom prst="rect">
            <a:avLst/>
          </a:prstGeom>
          <a:noFill/>
        </p:spPr>
        <p:txBody>
          <a:bodyPr wrap="none" rtlCol="0">
            <a:spAutoFit/>
          </a:bodyPr>
          <a:lstStyle/>
          <a:p>
            <a:r>
              <a:rPr lang="en-US" sz="2400" b="1" dirty="0"/>
              <a:t>Access package content from index page </a:t>
            </a:r>
            <a:endParaRPr lang="nb-NO" sz="2400" b="1" dirty="0"/>
          </a:p>
        </p:txBody>
      </p:sp>
      <p:cxnSp>
        <p:nvCxnSpPr>
          <p:cNvPr id="19" name="Straight Arrow Connector 18"/>
          <p:cNvCxnSpPr/>
          <p:nvPr/>
        </p:nvCxnSpPr>
        <p:spPr>
          <a:xfrm flipH="1" flipV="1">
            <a:off x="3075021" y="5370974"/>
            <a:ext cx="423553" cy="4912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322381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24442" y="4580862"/>
            <a:ext cx="7676289" cy="1790597"/>
          </a:xfrm>
        </p:spPr>
        <p:txBody>
          <a:bodyPr>
            <a:noAutofit/>
          </a:bodyPr>
          <a:lstStyle/>
          <a:p>
            <a:r>
              <a:rPr lang="en-US" sz="3199" dirty="0"/>
              <a:t>Your comments to the DDI-CDI are </a:t>
            </a:r>
            <a:r>
              <a:rPr lang="en-US" sz="3199"/>
              <a:t>appreciated </a:t>
            </a:r>
            <a:r>
              <a:rPr lang="en-US" sz="3199">
                <a:sym typeface="Wingdings" panose="05000000000000000000" pitchFamily="2" charset="2"/>
              </a:rPr>
              <a:t></a:t>
            </a:r>
            <a:br>
              <a:rPr lang="en-US" sz="3199">
                <a:sym typeface="Wingdings" panose="05000000000000000000" pitchFamily="2" charset="2"/>
              </a:rPr>
            </a:br>
            <a:r>
              <a:rPr lang="en-US" sz="3199" dirty="0">
                <a:sym typeface="Wingdings" panose="05000000000000000000" pitchFamily="2" charset="2"/>
              </a:rPr>
              <a:t/>
            </a:r>
            <a:br>
              <a:rPr lang="en-US" sz="3199" dirty="0">
                <a:sym typeface="Wingdings" panose="05000000000000000000" pitchFamily="2" charset="2"/>
              </a:rPr>
            </a:br>
            <a:r>
              <a:rPr lang="en-US" sz="3199" dirty="0">
                <a:sym typeface="Wingdings" panose="05000000000000000000" pitchFamily="2" charset="2"/>
              </a:rPr>
              <a:t>Review page:</a:t>
            </a:r>
            <a:br>
              <a:rPr lang="en-US" sz="3199" dirty="0">
                <a:sym typeface="Wingdings" panose="05000000000000000000" pitchFamily="2" charset="2"/>
              </a:rPr>
            </a:br>
            <a:r>
              <a:rPr lang="nb-NO" sz="3199" u="sng" dirty="0">
                <a:hlinkClick r:id="rId2"/>
              </a:rPr>
              <a:t>https://ddi-alliance.atlassian.net/wiki/x/IQBPMw</a:t>
            </a:r>
            <a:r>
              <a:rPr lang="en-US" sz="3199" dirty="0">
                <a:sym typeface="Wingdings" panose="05000000000000000000" pitchFamily="2" charset="2"/>
              </a:rPr>
              <a:t/>
            </a:r>
            <a:br>
              <a:rPr lang="en-US" sz="3199" dirty="0">
                <a:sym typeface="Wingdings" panose="05000000000000000000" pitchFamily="2" charset="2"/>
              </a:rPr>
            </a:br>
            <a:r>
              <a:rPr lang="en-US" sz="3199" dirty="0">
                <a:sym typeface="Wingdings" panose="05000000000000000000" pitchFamily="2" charset="2"/>
              </a:rPr>
              <a:t/>
            </a:r>
            <a:br>
              <a:rPr lang="en-US" sz="3199" dirty="0">
                <a:sym typeface="Wingdings" panose="05000000000000000000" pitchFamily="2" charset="2"/>
              </a:rPr>
            </a:br>
            <a:r>
              <a:rPr lang="en-US" sz="3199" dirty="0">
                <a:sym typeface="Wingdings" panose="05000000000000000000" pitchFamily="2" charset="2"/>
              </a:rPr>
              <a:t>Contact:</a:t>
            </a:r>
            <a:br>
              <a:rPr lang="en-US" sz="3199" dirty="0">
                <a:sym typeface="Wingdings" panose="05000000000000000000" pitchFamily="2" charset="2"/>
              </a:rPr>
            </a:br>
            <a:r>
              <a:rPr lang="en-US" sz="3199" dirty="0">
                <a:sym typeface="Wingdings" panose="05000000000000000000" pitchFamily="2" charset="2"/>
              </a:rPr>
              <a:t/>
            </a:r>
            <a:br>
              <a:rPr lang="en-US" sz="3199" dirty="0">
                <a:sym typeface="Wingdings" panose="05000000000000000000" pitchFamily="2" charset="2"/>
              </a:rPr>
            </a:br>
            <a:r>
              <a:rPr lang="en-US" sz="3199" b="1" dirty="0">
                <a:solidFill>
                  <a:srgbClr val="0070C0"/>
                </a:solidFill>
                <a:latin typeface="Courier New" panose="02070309020205020404" pitchFamily="49" charset="0"/>
                <a:cs typeface="Courier New" panose="02070309020205020404" pitchFamily="49" charset="0"/>
                <a:sym typeface="Wingdings" panose="05000000000000000000" pitchFamily="2" charset="2"/>
                <a:hlinkClick r:id="rId3"/>
              </a:rPr>
              <a:t>ddi-cdi@googlegroups.com</a:t>
            </a:r>
            <a:r>
              <a:rPr lang="en-US" sz="3199" b="1" dirty="0">
                <a:solidFill>
                  <a:srgbClr val="0070C0"/>
                </a:solidFill>
                <a:latin typeface="Courier New" panose="02070309020205020404" pitchFamily="49" charset="0"/>
                <a:cs typeface="Courier New" panose="02070309020205020404" pitchFamily="49" charset="0"/>
                <a:sym typeface="Wingdings" panose="05000000000000000000" pitchFamily="2" charset="2"/>
              </a:rPr>
              <a:t/>
            </a:r>
            <a:br>
              <a:rPr lang="en-US" sz="3199" b="1" dirty="0">
                <a:solidFill>
                  <a:srgbClr val="0070C0"/>
                </a:solidFill>
                <a:latin typeface="Courier New" panose="02070309020205020404" pitchFamily="49" charset="0"/>
                <a:cs typeface="Courier New" panose="02070309020205020404" pitchFamily="49" charset="0"/>
                <a:sym typeface="Wingdings" panose="05000000000000000000" pitchFamily="2" charset="2"/>
              </a:rPr>
            </a:br>
            <a:r>
              <a:rPr lang="en-US" sz="3199" b="1" u="sng" dirty="0">
                <a:solidFill>
                  <a:srgbClr val="0070C0"/>
                </a:solidFill>
                <a:latin typeface="Courier New" panose="02070309020205020404" pitchFamily="49" charset="0"/>
                <a:cs typeface="Courier New" panose="02070309020205020404" pitchFamily="49" charset="0"/>
                <a:sym typeface="Wingdings" panose="05000000000000000000" pitchFamily="2" charset="2"/>
              </a:rPr>
              <a:t/>
            </a:r>
            <a:br>
              <a:rPr lang="en-US" sz="3199" b="1" u="sng" dirty="0">
                <a:solidFill>
                  <a:srgbClr val="0070C0"/>
                </a:solidFill>
                <a:latin typeface="Courier New" panose="02070309020205020404" pitchFamily="49" charset="0"/>
                <a:cs typeface="Courier New" panose="02070309020205020404" pitchFamily="49" charset="0"/>
                <a:sym typeface="Wingdings" panose="05000000000000000000" pitchFamily="2" charset="2"/>
              </a:rPr>
            </a:br>
            <a:r>
              <a:rPr lang="en-US" sz="3199" b="1" u="sng" dirty="0">
                <a:solidFill>
                  <a:srgbClr val="0070C0"/>
                </a:solidFill>
                <a:latin typeface="Courier New" panose="02070309020205020404" pitchFamily="49" charset="0"/>
                <a:cs typeface="Courier New" panose="02070309020205020404" pitchFamily="49" charset="0"/>
                <a:sym typeface="Wingdings" panose="05000000000000000000" pitchFamily="2" charset="2"/>
                <a:hlinkClick r:id="rId4"/>
              </a:rPr>
              <a:t>joachim.wackerow@gesis.org</a:t>
            </a:r>
            <a:r>
              <a:rPr lang="en-US" sz="3199" b="1" u="sng" dirty="0">
                <a:solidFill>
                  <a:srgbClr val="0070C0"/>
                </a:solidFill>
                <a:latin typeface="Courier New" panose="02070309020205020404" pitchFamily="49" charset="0"/>
                <a:cs typeface="Courier New" panose="02070309020205020404" pitchFamily="49" charset="0"/>
                <a:sym typeface="Wingdings" panose="05000000000000000000" pitchFamily="2" charset="2"/>
              </a:rPr>
              <a:t/>
            </a:r>
            <a:br>
              <a:rPr lang="en-US" sz="3199" b="1" u="sng" dirty="0">
                <a:solidFill>
                  <a:srgbClr val="0070C0"/>
                </a:solidFill>
                <a:latin typeface="Courier New" panose="02070309020205020404" pitchFamily="49" charset="0"/>
                <a:cs typeface="Courier New" panose="02070309020205020404" pitchFamily="49" charset="0"/>
                <a:sym typeface="Wingdings" panose="05000000000000000000" pitchFamily="2" charset="2"/>
              </a:rPr>
            </a:br>
            <a:endParaRPr lang="nb-NO" sz="3199" u="sng" dirty="0"/>
          </a:p>
        </p:txBody>
      </p:sp>
    </p:spTree>
    <p:extLst>
      <p:ext uri="{BB962C8B-B14F-4D97-AF65-F5344CB8AC3E}">
        <p14:creationId xmlns:p14="http://schemas.microsoft.com/office/powerpoint/2010/main" val="370992277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B1C9FFC-62AF-455B-840F-BD54BD12971D}"/>
              </a:ext>
            </a:extLst>
          </p:cNvPr>
          <p:cNvSpPr>
            <a:spLocks noGrp="1"/>
          </p:cNvSpPr>
          <p:nvPr>
            <p:ph type="title"/>
          </p:nvPr>
        </p:nvSpPr>
        <p:spPr>
          <a:xfrm>
            <a:off x="586408" y="1679921"/>
            <a:ext cx="11208302" cy="2852737"/>
          </a:xfrm>
        </p:spPr>
        <p:txBody>
          <a:bodyPr/>
          <a:lstStyle/>
          <a:p>
            <a:pPr algn="ctr"/>
            <a:r>
              <a:rPr lang="en-US" dirty="0" smtClean="0"/>
              <a:t>Thank you very much for your attention </a:t>
            </a:r>
            <a:r>
              <a:rPr lang="en-US" dirty="0" smtClean="0">
                <a:sym typeface="Wingdings" panose="05000000000000000000" pitchFamily="2" charset="2"/>
              </a:rPr>
              <a:t></a:t>
            </a:r>
            <a:endParaRPr lang="en-US" dirty="0"/>
          </a:p>
        </p:txBody>
      </p:sp>
      <p:sp>
        <p:nvSpPr>
          <p:cNvPr id="2" name="TextBox 1"/>
          <p:cNvSpPr txBox="1"/>
          <p:nvPr/>
        </p:nvSpPr>
        <p:spPr>
          <a:xfrm>
            <a:off x="194872" y="5621312"/>
            <a:ext cx="11872210" cy="923330"/>
          </a:xfrm>
          <a:prstGeom prst="rect">
            <a:avLst/>
          </a:prstGeom>
          <a:noFill/>
        </p:spPr>
        <p:txBody>
          <a:bodyPr wrap="square" rtlCol="0">
            <a:spAutoFit/>
          </a:bodyPr>
          <a:lstStyle/>
          <a:p>
            <a:r>
              <a:rPr lang="en-US" dirty="0" smtClean="0"/>
              <a:t>Attribution to Larry Hoyle’s work </a:t>
            </a:r>
            <a:r>
              <a:rPr lang="en-US" dirty="0"/>
              <a:t>‘</a:t>
            </a:r>
            <a:r>
              <a:rPr lang="en-US" dirty="0" err="1"/>
              <a:t>DataDescription</a:t>
            </a:r>
            <a:r>
              <a:rPr lang="en-US" dirty="0"/>
              <a:t> with the DDI Cross Domain Integration (DDI-CDI</a:t>
            </a:r>
            <a:r>
              <a:rPr lang="en-US" dirty="0" smtClean="0"/>
              <a:t>)’ </a:t>
            </a:r>
            <a:r>
              <a:rPr lang="en-US" dirty="0" smtClean="0">
                <a:hlinkClick r:id="rId2"/>
              </a:rPr>
              <a:t>https</a:t>
            </a:r>
            <a:r>
              <a:rPr lang="en-US" dirty="0">
                <a:hlinkClick r:id="rId2"/>
              </a:rPr>
              <a:t>://</a:t>
            </a:r>
            <a:r>
              <a:rPr lang="en-US" dirty="0" smtClean="0">
                <a:hlinkClick r:id="rId2"/>
              </a:rPr>
              <a:t>codata.org/wp-content/uploads/2020/08/DataDescriptionInDDI-CDI3a.pptx</a:t>
            </a:r>
            <a:r>
              <a:rPr lang="nb-NO" dirty="0" smtClean="0"/>
              <a:t>. </a:t>
            </a:r>
            <a:r>
              <a:rPr lang="en-US" dirty="0" smtClean="0"/>
              <a:t>Examples from the model as well as the </a:t>
            </a:r>
            <a:r>
              <a:rPr lang="en-US" smtClean="0"/>
              <a:t>COVID use case </a:t>
            </a:r>
            <a:r>
              <a:rPr lang="en-US" dirty="0" smtClean="0"/>
              <a:t>are from this presentation.</a:t>
            </a:r>
            <a:endParaRPr lang="nb-NO" dirty="0"/>
          </a:p>
        </p:txBody>
      </p:sp>
    </p:spTree>
    <p:extLst>
      <p:ext uri="{BB962C8B-B14F-4D97-AF65-F5344CB8AC3E}">
        <p14:creationId xmlns:p14="http://schemas.microsoft.com/office/powerpoint/2010/main" val="1796908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A05101-C48F-4F6B-B73D-7E8FBB58FEF4}"/>
              </a:ext>
            </a:extLst>
          </p:cNvPr>
          <p:cNvSpPr>
            <a:spLocks noGrp="1"/>
          </p:cNvSpPr>
          <p:nvPr>
            <p:ph type="title"/>
          </p:nvPr>
        </p:nvSpPr>
        <p:spPr/>
        <p:txBody>
          <a:bodyPr/>
          <a:lstStyle/>
          <a:p>
            <a:r>
              <a:rPr lang="en-US" dirty="0"/>
              <a:t>Group and Events</a:t>
            </a:r>
          </a:p>
        </p:txBody>
      </p:sp>
      <p:sp>
        <p:nvSpPr>
          <p:cNvPr id="3" name="Content Placeholder 2">
            <a:extLst>
              <a:ext uri="{FF2B5EF4-FFF2-40B4-BE49-F238E27FC236}">
                <a16:creationId xmlns:a16="http://schemas.microsoft.com/office/drawing/2014/main" id="{EFDE359C-EA5A-46C2-83E1-0FCA6DD9A067}"/>
              </a:ext>
            </a:extLst>
          </p:cNvPr>
          <p:cNvSpPr>
            <a:spLocks noGrp="1"/>
          </p:cNvSpPr>
          <p:nvPr>
            <p:ph idx="1"/>
          </p:nvPr>
        </p:nvSpPr>
        <p:spPr/>
        <p:txBody>
          <a:bodyPr>
            <a:normAutofit fontScale="92500" lnSpcReduction="20000"/>
          </a:bodyPr>
          <a:lstStyle/>
          <a:p>
            <a:r>
              <a:rPr lang="en-US" dirty="0"/>
              <a:t>Small group (9 members) meeting weekly (and more) for over a year</a:t>
            </a:r>
          </a:p>
          <a:p>
            <a:r>
              <a:rPr lang="en-US" dirty="0"/>
              <a:t>No turn-over – members have been extremely focused and disciplined</a:t>
            </a:r>
          </a:p>
          <a:p>
            <a:r>
              <a:rPr lang="en-US" dirty="0"/>
              <a:t>Ottawa Sprint in margins of NADDI 2019</a:t>
            </a:r>
          </a:p>
          <a:p>
            <a:r>
              <a:rPr lang="en-US" dirty="0" err="1"/>
              <a:t>Dagstuhl</a:t>
            </a:r>
            <a:r>
              <a:rPr lang="en-US" dirty="0"/>
              <a:t> Sprint in October 2019</a:t>
            </a:r>
          </a:p>
          <a:p>
            <a:r>
              <a:rPr lang="en-US" dirty="0"/>
              <a:t>Public Review Release April 2020</a:t>
            </a:r>
          </a:p>
          <a:p>
            <a:r>
              <a:rPr lang="en-US" dirty="0"/>
              <a:t>MRT has done 7 webinars to reach out to users in different areas (250+ people)</a:t>
            </a:r>
          </a:p>
          <a:p>
            <a:pPr lvl="1"/>
            <a:r>
              <a:rPr lang="en-US" dirty="0"/>
              <a:t>In collaboration with CODATA</a:t>
            </a:r>
          </a:p>
          <a:p>
            <a:pPr lvl="1"/>
            <a:r>
              <a:rPr lang="en-US" dirty="0"/>
              <a:t>More are planned</a:t>
            </a:r>
          </a:p>
          <a:p>
            <a:r>
              <a:rPr lang="en-US" dirty="0"/>
              <a:t>Communications with management, technical committee work, marketing, and training groups within the DDI Alliance have been emphasized</a:t>
            </a:r>
          </a:p>
        </p:txBody>
      </p:sp>
    </p:spTree>
    <p:extLst>
      <p:ext uri="{BB962C8B-B14F-4D97-AF65-F5344CB8AC3E}">
        <p14:creationId xmlns:p14="http://schemas.microsoft.com/office/powerpoint/2010/main" val="41516819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9"/>
          <p:cNvSpPr txBox="1">
            <a:spLocks noGrp="1"/>
          </p:cNvSpPr>
          <p:nvPr>
            <p:ph type="title"/>
          </p:nvPr>
        </p:nvSpPr>
        <p:spPr>
          <a:xfrm>
            <a:off x="2152879" y="394266"/>
            <a:ext cx="7886243" cy="994475"/>
          </a:xfrm>
          <a:prstGeom prst="rect">
            <a:avLst/>
          </a:prstGeom>
          <a:noFill/>
          <a:ln>
            <a:noFill/>
          </a:ln>
        </p:spPr>
        <p:txBody>
          <a:bodyPr spcFirstLastPara="1" vert="horz" wrap="square" lIns="77920" tIns="38950" rIns="77920" bIns="38950" rtlCol="0" anchor="ctr" anchorCtr="0">
            <a:normAutofit/>
          </a:bodyPr>
          <a:lstStyle/>
          <a:p>
            <a:pPr>
              <a:buSzPts val="4400"/>
            </a:pPr>
            <a:r>
              <a:rPr lang="en-US" dirty="0"/>
              <a:t>MRT Members</a:t>
            </a:r>
            <a:endParaRPr dirty="0"/>
          </a:p>
        </p:txBody>
      </p:sp>
      <p:sp>
        <p:nvSpPr>
          <p:cNvPr id="335" name="Google Shape;335;p9"/>
          <p:cNvSpPr txBox="1">
            <a:spLocks noGrp="1"/>
          </p:cNvSpPr>
          <p:nvPr>
            <p:ph type="body" idx="1"/>
          </p:nvPr>
        </p:nvSpPr>
        <p:spPr>
          <a:xfrm>
            <a:off x="1848511" y="1388740"/>
            <a:ext cx="2430445" cy="4577756"/>
          </a:xfrm>
          <a:prstGeom prst="rect">
            <a:avLst/>
          </a:prstGeom>
          <a:noFill/>
          <a:ln>
            <a:noFill/>
          </a:ln>
        </p:spPr>
        <p:txBody>
          <a:bodyPr spcFirstLastPara="1" vert="horz" wrap="square" lIns="77920" tIns="38950" rIns="77920" bIns="38950" rtlCol="0" anchor="t" anchorCtr="0">
            <a:normAutofit fontScale="62500" lnSpcReduction="20000"/>
          </a:bodyPr>
          <a:lstStyle/>
          <a:p>
            <a:pPr marL="194831" indent="-43296">
              <a:lnSpc>
                <a:spcPct val="150000"/>
              </a:lnSpc>
              <a:spcBef>
                <a:spcPts val="0"/>
              </a:spcBef>
              <a:buNone/>
            </a:pPr>
            <a:r>
              <a:rPr lang="en-US" b="1" i="1" dirty="0">
                <a:solidFill>
                  <a:schemeClr val="tx1"/>
                </a:solidFill>
              </a:rPr>
              <a:t>Back row, from left:</a:t>
            </a:r>
            <a:r>
              <a:rPr lang="en-US" i="1" dirty="0">
                <a:solidFill>
                  <a:schemeClr val="tx1"/>
                </a:solidFill>
              </a:rPr>
              <a:t> </a:t>
            </a:r>
            <a:r>
              <a:rPr lang="en-US" dirty="0">
                <a:solidFill>
                  <a:schemeClr val="tx1"/>
                </a:solidFill>
              </a:rPr>
              <a:t>Joachim </a:t>
            </a:r>
            <a:r>
              <a:rPr lang="en-US" dirty="0" err="1">
                <a:solidFill>
                  <a:schemeClr val="tx1"/>
                </a:solidFill>
              </a:rPr>
              <a:t>Wackerow</a:t>
            </a:r>
            <a:r>
              <a:rPr lang="en-US" dirty="0">
                <a:solidFill>
                  <a:schemeClr val="tx1"/>
                </a:solidFill>
              </a:rPr>
              <a:t> Dan Gillman</a:t>
            </a:r>
            <a:br>
              <a:rPr lang="en-US" dirty="0">
                <a:solidFill>
                  <a:schemeClr val="tx1"/>
                </a:solidFill>
              </a:rPr>
            </a:br>
            <a:r>
              <a:rPr lang="en-US" dirty="0">
                <a:solidFill>
                  <a:schemeClr val="tx1"/>
                </a:solidFill>
              </a:rPr>
              <a:t>Larry Hoyle</a:t>
            </a:r>
            <a:br>
              <a:rPr lang="en-US" dirty="0">
                <a:solidFill>
                  <a:schemeClr val="tx1"/>
                </a:solidFill>
              </a:rPr>
            </a:br>
            <a:r>
              <a:rPr lang="en-US" dirty="0">
                <a:solidFill>
                  <a:schemeClr val="tx1"/>
                </a:solidFill>
              </a:rPr>
              <a:t>Arofan Gregory</a:t>
            </a:r>
            <a:br>
              <a:rPr lang="en-US" dirty="0">
                <a:solidFill>
                  <a:schemeClr val="tx1"/>
                </a:solidFill>
              </a:rPr>
            </a:br>
            <a:r>
              <a:rPr lang="en-US" dirty="0">
                <a:solidFill>
                  <a:schemeClr val="tx1"/>
                </a:solidFill>
              </a:rPr>
              <a:t>Jay Greenfield</a:t>
            </a:r>
          </a:p>
          <a:p>
            <a:pPr marL="194831" indent="-43296">
              <a:lnSpc>
                <a:spcPct val="150000"/>
              </a:lnSpc>
              <a:spcBef>
                <a:spcPts val="0"/>
              </a:spcBef>
              <a:buNone/>
            </a:pPr>
            <a:r>
              <a:rPr lang="en-US" b="1" i="1" dirty="0">
                <a:solidFill>
                  <a:schemeClr val="tx1"/>
                </a:solidFill>
              </a:rPr>
              <a:t>Front row, from left: </a:t>
            </a:r>
            <a:r>
              <a:rPr lang="en-US" dirty="0">
                <a:solidFill>
                  <a:schemeClr val="tx1"/>
                </a:solidFill>
              </a:rPr>
              <a:t>Hilde </a:t>
            </a:r>
            <a:r>
              <a:rPr lang="en-US" dirty="0" err="1">
                <a:solidFill>
                  <a:schemeClr val="tx1"/>
                </a:solidFill>
              </a:rPr>
              <a:t>Orten</a:t>
            </a:r>
            <a:r>
              <a:rPr lang="en-US" dirty="0">
                <a:solidFill>
                  <a:schemeClr val="tx1"/>
                </a:solidFill>
              </a:rPr>
              <a:t/>
            </a:r>
            <a:br>
              <a:rPr lang="en-US" dirty="0">
                <a:solidFill>
                  <a:schemeClr val="tx1"/>
                </a:solidFill>
              </a:rPr>
            </a:br>
            <a:r>
              <a:rPr lang="en-US" dirty="0">
                <a:solidFill>
                  <a:schemeClr val="tx1"/>
                </a:solidFill>
              </a:rPr>
              <a:t>Flavio Rizzolo</a:t>
            </a:r>
          </a:p>
          <a:p>
            <a:pPr marL="194831" indent="-43296">
              <a:lnSpc>
                <a:spcPct val="150000"/>
              </a:lnSpc>
              <a:spcBef>
                <a:spcPts val="0"/>
              </a:spcBef>
              <a:buNone/>
            </a:pPr>
            <a:r>
              <a:rPr lang="de-DE" b="1" i="1" dirty="0">
                <a:solidFill>
                  <a:schemeClr val="tx1"/>
                </a:solidFill>
              </a:rPr>
              <a:t>Not in picture:</a:t>
            </a:r>
            <a:r>
              <a:rPr lang="de-DE" dirty="0">
                <a:solidFill>
                  <a:schemeClr val="tx1"/>
                </a:solidFill>
              </a:rPr>
              <a:t> </a:t>
            </a:r>
          </a:p>
          <a:p>
            <a:pPr marL="194831" indent="-43296">
              <a:lnSpc>
                <a:spcPct val="150000"/>
              </a:lnSpc>
              <a:spcBef>
                <a:spcPts val="0"/>
              </a:spcBef>
              <a:buNone/>
            </a:pPr>
            <a:r>
              <a:rPr lang="en-US" dirty="0">
                <a:solidFill>
                  <a:schemeClr val="tx1"/>
                </a:solidFill>
              </a:rPr>
              <a:t>Oliver </a:t>
            </a:r>
            <a:r>
              <a:rPr lang="en-US" dirty="0" err="1">
                <a:solidFill>
                  <a:schemeClr val="tx1"/>
                </a:solidFill>
              </a:rPr>
              <a:t>Hopt</a:t>
            </a:r>
            <a:r>
              <a:rPr lang="en-US" dirty="0">
                <a:solidFill>
                  <a:schemeClr val="tx1"/>
                </a:solidFill>
              </a:rPr>
              <a:t/>
            </a:r>
            <a:br>
              <a:rPr lang="en-US" dirty="0">
                <a:solidFill>
                  <a:schemeClr val="tx1"/>
                </a:solidFill>
              </a:rPr>
            </a:br>
            <a:r>
              <a:rPr lang="en-US" dirty="0">
                <a:solidFill>
                  <a:schemeClr val="tx1"/>
                </a:solidFill>
              </a:rPr>
              <a:t>Wendy Thomas</a:t>
            </a:r>
            <a:r>
              <a:rPr lang="de-DE" dirty="0">
                <a:solidFill>
                  <a:schemeClr val="tx1"/>
                </a:solidFill>
              </a:rPr>
              <a:t> </a:t>
            </a:r>
            <a:endParaRPr lang="en-US" dirty="0">
              <a:solidFill>
                <a:schemeClr val="tx1"/>
              </a:solidFill>
            </a:endParaRPr>
          </a:p>
          <a:p>
            <a:pPr marL="194831" indent="-43296">
              <a:lnSpc>
                <a:spcPct val="150000"/>
              </a:lnSpc>
              <a:spcBef>
                <a:spcPts val="0"/>
              </a:spcBef>
              <a:buNone/>
            </a:pPr>
            <a:endParaRPr lang="nb-NO"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8288" y="1388740"/>
            <a:ext cx="5865870" cy="39486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5123823" y="5643407"/>
            <a:ext cx="4374802" cy="207701"/>
          </a:xfrm>
          <a:prstGeom prst="rect">
            <a:avLst/>
          </a:prstGeom>
        </p:spPr>
        <p:txBody>
          <a:bodyPr wrap="square">
            <a:spAutoFit/>
          </a:bodyPr>
          <a:lstStyle/>
          <a:p>
            <a:r>
              <a:rPr lang="en-US" sz="750" dirty="0">
                <a:hlinkClick r:id="rId4"/>
              </a:rPr>
              <a:t>https://ddi-alliance.atlassian.net/wiki/spaces/DDI4/pages/707624961/Dagstuhl+Sprint+October+2019</a:t>
            </a:r>
            <a:r>
              <a:rPr lang="en-US" sz="750" dirty="0"/>
              <a:t> </a:t>
            </a:r>
          </a:p>
        </p:txBody>
      </p:sp>
    </p:spTree>
    <p:extLst>
      <p:ext uri="{BB962C8B-B14F-4D97-AF65-F5344CB8AC3E}">
        <p14:creationId xmlns:p14="http://schemas.microsoft.com/office/powerpoint/2010/main" val="2235856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07A8D-ED88-4CD8-AAF1-87D5C44244FA}"/>
              </a:ext>
            </a:extLst>
          </p:cNvPr>
          <p:cNvSpPr>
            <a:spLocks noGrp="1"/>
          </p:cNvSpPr>
          <p:nvPr>
            <p:ph type="title"/>
          </p:nvPr>
        </p:nvSpPr>
        <p:spPr/>
        <p:txBody>
          <a:bodyPr/>
          <a:lstStyle/>
          <a:p>
            <a:r>
              <a:rPr lang="en-US" dirty="0"/>
              <a:t>Evolution in Purpose</a:t>
            </a:r>
          </a:p>
        </p:txBody>
      </p:sp>
      <p:sp>
        <p:nvSpPr>
          <p:cNvPr id="3" name="Content Placeholder 2">
            <a:extLst>
              <a:ext uri="{FF2B5EF4-FFF2-40B4-BE49-F238E27FC236}">
                <a16:creationId xmlns:a16="http://schemas.microsoft.com/office/drawing/2014/main" id="{4D7B4B6E-4E37-452C-BB6D-4FA6556DB9FD}"/>
              </a:ext>
            </a:extLst>
          </p:cNvPr>
          <p:cNvSpPr>
            <a:spLocks noGrp="1"/>
          </p:cNvSpPr>
          <p:nvPr>
            <p:ph idx="1"/>
          </p:nvPr>
        </p:nvSpPr>
        <p:spPr/>
        <p:txBody>
          <a:bodyPr>
            <a:normAutofit/>
          </a:bodyPr>
          <a:lstStyle/>
          <a:p>
            <a:r>
              <a:rPr lang="en-US" dirty="0"/>
              <a:t>DDI-CDI was expected to be the “core” of a model-driven DDI </a:t>
            </a:r>
          </a:p>
          <a:p>
            <a:pPr lvl="1"/>
            <a:r>
              <a:rPr lang="en-US" dirty="0"/>
              <a:t>A “next generation” after DDI-Lifecycle</a:t>
            </a:r>
          </a:p>
          <a:p>
            <a:r>
              <a:rPr lang="en-US" dirty="0"/>
              <a:t>Implementation cases showed that something else was needed: a focus on data provenance and data integration</a:t>
            </a:r>
          </a:p>
          <a:p>
            <a:r>
              <a:rPr lang="en-US" dirty="0"/>
              <a:t>DDI-CDI has emerged as a </a:t>
            </a:r>
            <a:r>
              <a:rPr lang="en-US" i="1" dirty="0"/>
              <a:t>companion</a:t>
            </a:r>
            <a:r>
              <a:rPr lang="en-US" dirty="0"/>
              <a:t> to DDI-Codebook and DDI-Lifecycle, not a replacement for them</a:t>
            </a:r>
          </a:p>
          <a:p>
            <a:r>
              <a:rPr lang="en-US" dirty="0"/>
              <a:t>The Social, Behavioral, and Economic (SBE) community needs better data integration tools</a:t>
            </a:r>
          </a:p>
          <a:p>
            <a:pPr lvl="1"/>
            <a:r>
              <a:rPr lang="en-US" dirty="0"/>
              <a:t>So do other domains!</a:t>
            </a:r>
          </a:p>
        </p:txBody>
      </p:sp>
    </p:spTree>
    <p:extLst>
      <p:ext uri="{BB962C8B-B14F-4D97-AF65-F5344CB8AC3E}">
        <p14:creationId xmlns:p14="http://schemas.microsoft.com/office/powerpoint/2010/main" val="9201931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2900</TotalTime>
  <Words>6242</Words>
  <Application>Microsoft Office PowerPoint</Application>
  <PresentationFormat>Widescreen</PresentationFormat>
  <Paragraphs>1250</Paragraphs>
  <Slides>66</Slides>
  <Notes>27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66</vt:i4>
      </vt:variant>
    </vt:vector>
  </HeadingPairs>
  <TitlesOfParts>
    <vt:vector size="73" baseType="lpstr">
      <vt:lpstr>Arial</vt:lpstr>
      <vt:lpstr>Calibri</vt:lpstr>
      <vt:lpstr>Calibri Light</vt:lpstr>
      <vt:lpstr>Courier New</vt:lpstr>
      <vt:lpstr>Times New Roman</vt:lpstr>
      <vt:lpstr>Wingdings</vt:lpstr>
      <vt:lpstr>Office Theme</vt:lpstr>
      <vt:lpstr>DDI Cross Domain Integration (DDI-CDI)  An introduction to the draft specification          Hilde Orten ,  Norwegian Centre for Research Data - NSD             Arofan Gregory , Consultant </vt:lpstr>
      <vt:lpstr>Outline</vt:lpstr>
      <vt:lpstr>Introduction and Background</vt:lpstr>
      <vt:lpstr>DDI-CDI and FAIR </vt:lpstr>
      <vt:lpstr>DDI – CDI as a New Type of Work Product</vt:lpstr>
      <vt:lpstr>History: MRT and DDI Developments</vt:lpstr>
      <vt:lpstr>Group and Events</vt:lpstr>
      <vt:lpstr>MRT Members</vt:lpstr>
      <vt:lpstr>Evolution in Purpose</vt:lpstr>
      <vt:lpstr>Real-World Trends and Requirements</vt:lpstr>
      <vt:lpstr>DDI-CDI within the Product Suite</vt:lpstr>
      <vt:lpstr>DDI-CDI Goals and Purpose </vt:lpstr>
      <vt:lpstr>DDI-CDI Domain-Independence</vt:lpstr>
      <vt:lpstr>The Model is the Main Thing!</vt:lpstr>
      <vt:lpstr>DDI – CDI Scope</vt:lpstr>
      <vt:lpstr>Example Constructs from the Model</vt:lpstr>
      <vt:lpstr>Foundational Metadata</vt:lpstr>
      <vt:lpstr>Foundational Metadata: The Variable Cascade</vt:lpstr>
      <vt:lpstr>Variable Cascade – Conceptual Variable</vt:lpstr>
      <vt:lpstr>ConceptualVariable</vt:lpstr>
      <vt:lpstr>Variable Cascade - RepresentedVariable</vt:lpstr>
      <vt:lpstr>Variable Cascade - InstanceVariable</vt:lpstr>
      <vt:lpstr>Application: Documenting Comparability among Variables (Simple Example)</vt:lpstr>
      <vt:lpstr>Application: Recognizing Similar variables in Difficult Cases</vt:lpstr>
      <vt:lpstr>DDI-CDI and External Vocabularies, Ontologies, or Thesauri</vt:lpstr>
      <vt:lpstr>Data Structures</vt:lpstr>
      <vt:lpstr>Example:  COVID Related Information at Building Doors </vt:lpstr>
      <vt:lpstr>Wide Example</vt:lpstr>
      <vt:lpstr>Long Example </vt:lpstr>
      <vt:lpstr>Example: Fisheries statistics - Norway</vt:lpstr>
      <vt:lpstr>Long Example</vt:lpstr>
      <vt:lpstr>Much shorter example: Fish catching boats!</vt:lpstr>
      <vt:lpstr>Dimensional Example</vt:lpstr>
      <vt:lpstr>Example - Streaming Data, Barometric Pressure</vt:lpstr>
      <vt:lpstr>Key-Value example</vt:lpstr>
      <vt:lpstr>Metadata close up on the ‘observation’: The Datum approach</vt:lpstr>
      <vt:lpstr>Tracking across structures</vt:lpstr>
      <vt:lpstr>Keys</vt:lpstr>
      <vt:lpstr>Roles for Data Points – Long Structure Extract</vt:lpstr>
      <vt:lpstr>Roles: The COVID example- Long structure </vt:lpstr>
      <vt:lpstr>PowerPoint Presentation</vt:lpstr>
      <vt:lpstr>Application: Automating Data Integration</vt:lpstr>
      <vt:lpstr>Paradata as Attributes in DDI-CDI</vt:lpstr>
      <vt:lpstr>A "hands on-line" Exercise!</vt:lpstr>
      <vt:lpstr>The DDI-CDI Process Model</vt:lpstr>
      <vt:lpstr>Simple Diagram</vt:lpstr>
      <vt:lpstr>Process Example: Data Cleaning Activity</vt:lpstr>
      <vt:lpstr>PowerPoint Presentation</vt:lpstr>
      <vt:lpstr>PowerPoint Presentation</vt:lpstr>
      <vt:lpstr>Process Model (High Level)</vt:lpstr>
      <vt:lpstr>Application: A Provenance Browser</vt:lpstr>
      <vt:lpstr>Application: A Provenance Browser (cont.)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Application: Transparency - Replication/Reproduction of Findings</vt:lpstr>
      <vt:lpstr>Summary</vt:lpstr>
      <vt:lpstr>Where Are We?</vt:lpstr>
      <vt:lpstr>DDI-CDI under public review</vt:lpstr>
      <vt:lpstr>PowerPoint Presentation</vt:lpstr>
      <vt:lpstr>Your comments to the DDI-CDI are appreciated   Review page: https://ddi-alliance.atlassian.net/wiki/x/IQBPMw  Contact:  ddi-cdi@googlegroups.com  joachim.wackerow@gesis.org </vt:lpstr>
      <vt:lpstr>Thank you very much for your attention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DDI-CDI: An Introduction for Possible EOSC Applications</dc:title>
  <dc:creator>Arofan Gregory</dc:creator>
  <cp:lastModifiedBy>Hilde Orten</cp:lastModifiedBy>
  <cp:revision>187</cp:revision>
  <dcterms:created xsi:type="dcterms:W3CDTF">2020-11-19T18:38:15Z</dcterms:created>
  <dcterms:modified xsi:type="dcterms:W3CDTF">2020-12-01T19:32:08Z</dcterms:modified>
</cp:coreProperties>
</file>