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5" r:id="rId4"/>
  </p:sldMasterIdLst>
  <p:notesMasterIdLst>
    <p:notesMasterId r:id="rId60"/>
  </p:notesMasterIdLst>
  <p:handoutMasterIdLst>
    <p:handoutMasterId r:id="rId61"/>
  </p:handoutMasterIdLst>
  <p:sldIdLst>
    <p:sldId id="406" r:id="rId5"/>
    <p:sldId id="408" r:id="rId6"/>
    <p:sldId id="409" r:id="rId7"/>
    <p:sldId id="410" r:id="rId8"/>
    <p:sldId id="411" r:id="rId9"/>
    <p:sldId id="412" r:id="rId10"/>
    <p:sldId id="413" r:id="rId11"/>
    <p:sldId id="414" r:id="rId12"/>
    <p:sldId id="415" r:id="rId13"/>
    <p:sldId id="416" r:id="rId14"/>
    <p:sldId id="417" r:id="rId15"/>
    <p:sldId id="418" r:id="rId16"/>
    <p:sldId id="430" r:id="rId17"/>
    <p:sldId id="419" r:id="rId18"/>
    <p:sldId id="371" r:id="rId19"/>
    <p:sldId id="347" r:id="rId20"/>
    <p:sldId id="392" r:id="rId21"/>
    <p:sldId id="391" r:id="rId22"/>
    <p:sldId id="372" r:id="rId23"/>
    <p:sldId id="374" r:id="rId24"/>
    <p:sldId id="375" r:id="rId25"/>
    <p:sldId id="376" r:id="rId26"/>
    <p:sldId id="378" r:id="rId27"/>
    <p:sldId id="379" r:id="rId28"/>
    <p:sldId id="380" r:id="rId29"/>
    <p:sldId id="382" r:id="rId30"/>
    <p:sldId id="381" r:id="rId31"/>
    <p:sldId id="427" r:id="rId32"/>
    <p:sldId id="348" r:id="rId33"/>
    <p:sldId id="367" r:id="rId34"/>
    <p:sldId id="423" r:id="rId35"/>
    <p:sldId id="424" r:id="rId36"/>
    <p:sldId id="425" r:id="rId37"/>
    <p:sldId id="426" r:id="rId38"/>
    <p:sldId id="356" r:id="rId39"/>
    <p:sldId id="363" r:id="rId40"/>
    <p:sldId id="396" r:id="rId41"/>
    <p:sldId id="398" r:id="rId42"/>
    <p:sldId id="399" r:id="rId43"/>
    <p:sldId id="400" r:id="rId44"/>
    <p:sldId id="401" r:id="rId45"/>
    <p:sldId id="402" r:id="rId46"/>
    <p:sldId id="403" r:id="rId47"/>
    <p:sldId id="365" r:id="rId48"/>
    <p:sldId id="364" r:id="rId49"/>
    <p:sldId id="428" r:id="rId50"/>
    <p:sldId id="368" r:id="rId51"/>
    <p:sldId id="393" r:id="rId52"/>
    <p:sldId id="395" r:id="rId53"/>
    <p:sldId id="354" r:id="rId54"/>
    <p:sldId id="359" r:id="rId55"/>
    <p:sldId id="422" r:id="rId56"/>
    <p:sldId id="405" r:id="rId57"/>
    <p:sldId id="319" r:id="rId58"/>
    <p:sldId id="289" r:id="rId59"/>
  </p:sldIdLst>
  <p:sldSz cx="9144000" cy="5143500" type="screen16x9"/>
  <p:notesSz cx="6858000" cy="9144000"/>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90" userDrawn="1">
          <p15:clr>
            <a:srgbClr val="A4A3A4"/>
          </p15:clr>
        </p15:guide>
        <p15:guide id="2" orient="horz" pos="2573" userDrawn="1">
          <p15:clr>
            <a:srgbClr val="A4A3A4"/>
          </p15:clr>
        </p15:guide>
        <p15:guide id="3"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llert, Britta" initials="RB" lastIdx="9" clrIdx="0">
    <p:extLst>
      <p:ext uri="{19B8F6BF-5375-455C-9EA6-DF929625EA0E}">
        <p15:presenceInfo xmlns:p15="http://schemas.microsoft.com/office/powerpoint/2012/main" userId="S-1-5-21-2060669501-2121649333-1835987162-3942" providerId="AD"/>
      </p:ext>
    </p:extLst>
  </p:cmAuthor>
  <p:cmAuthor id="2" name="Papetta, Alkistis" initials="PA" lastIdx="5" clrIdx="1">
    <p:extLst>
      <p:ext uri="{19B8F6BF-5375-455C-9EA6-DF929625EA0E}">
        <p15:presenceInfo xmlns:p15="http://schemas.microsoft.com/office/powerpoint/2012/main" userId="S-1-5-21-2060669501-2121649333-1835987162-11647" providerId="AD"/>
      </p:ext>
    </p:extLst>
  </p:cmAuthor>
  <p:cmAuthor id="3" name="Papetta, Alkistis" initials="PA [2]" lastIdx="1" clrIdx="2">
    <p:extLst>
      <p:ext uri="{19B8F6BF-5375-455C-9EA6-DF929625EA0E}">
        <p15:presenceInfo xmlns:p15="http://schemas.microsoft.com/office/powerpoint/2012/main" userId="S::alkistis.papetta@iwes.fraunhofer.de::f7188265-3213-4cfc-b968-f9df6e1139c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3"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9C7D"/>
    <a:srgbClr val="C7CACC"/>
    <a:srgbClr val="9E1C22"/>
    <a:srgbClr val="E2001A"/>
    <a:srgbClr val="7E7E7E"/>
    <a:srgbClr val="F29400"/>
    <a:srgbClr val="B1C800"/>
    <a:srgbClr val="FFDC00"/>
    <a:srgbClr val="25BAE2"/>
    <a:srgbClr val="1A8D6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C9BA5A-E024-B7D8-6BCF-AB36C2F44BC2}" v="6" dt="2020-07-01T12:19:45.588"/>
    <p1510:client id="{C679B0F8-62D3-48E2-B662-EBE1F5D429DC}" v="6" dt="2020-07-02T07:01:38.9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31" autoAdjust="0"/>
    <p:restoredTop sz="87326" autoAdjust="0"/>
  </p:normalViewPr>
  <p:slideViewPr>
    <p:cSldViewPr snapToGrid="0" snapToObjects="1">
      <p:cViewPr varScale="1">
        <p:scale>
          <a:sx n="101" d="100"/>
          <a:sy n="101" d="100"/>
        </p:scale>
        <p:origin x="926" y="72"/>
      </p:cViewPr>
      <p:guideLst>
        <p:guide orient="horz" pos="2890"/>
        <p:guide orient="horz" pos="2573"/>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showGuides="1">
      <p:cViewPr varScale="1">
        <p:scale>
          <a:sx n="156" d="100"/>
          <a:sy n="156" d="100"/>
        </p:scale>
        <p:origin x="6880" y="19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handoutMaster" Target="handoutMasters/handout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69"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commentAuthors" Target="commentAuthors.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petta, Alkistis" userId="S::alkistis.papetta@iwes.fraunhofer.de::f7188265-3213-4cfc-b968-f9df6e1139ce" providerId="AD" clId="Web-{C679B0F8-62D3-48E2-B662-EBE1F5D429DC}"/>
    <pc:docChg chg="modSld">
      <pc:chgData name="Papetta, Alkistis" userId="S::alkistis.papetta@iwes.fraunhofer.de::f7188265-3213-4cfc-b968-f9df6e1139ce" providerId="AD" clId="Web-{C679B0F8-62D3-48E2-B662-EBE1F5D429DC}" dt="2020-07-02T07:01:38.925" v="4"/>
      <pc:docMkLst>
        <pc:docMk/>
      </pc:docMkLst>
      <pc:sldChg chg="addSp delSp modSp addCm">
        <pc:chgData name="Papetta, Alkistis" userId="S::alkistis.papetta@iwes.fraunhofer.de::f7188265-3213-4cfc-b968-f9df6e1139ce" providerId="AD" clId="Web-{C679B0F8-62D3-48E2-B662-EBE1F5D429DC}" dt="2020-07-02T07:01:38.925" v="4"/>
        <pc:sldMkLst>
          <pc:docMk/>
          <pc:sldMk cId="294616721" sldId="410"/>
        </pc:sldMkLst>
        <pc:picChg chg="add del mod">
          <ac:chgData name="Papetta, Alkistis" userId="S::alkistis.papetta@iwes.fraunhofer.de::f7188265-3213-4cfc-b968-f9df6e1139ce" providerId="AD" clId="Web-{C679B0F8-62D3-48E2-B662-EBE1F5D429DC}" dt="2020-07-02T07:01:36.409" v="3"/>
          <ac:picMkLst>
            <pc:docMk/>
            <pc:sldMk cId="294616721" sldId="410"/>
            <ac:picMk id="2" creationId="{647761D1-4350-433E-A1BD-F07599DA029E}"/>
          </ac:picMkLst>
        </pc:picChg>
        <pc:picChg chg="add del">
          <ac:chgData name="Papetta, Alkistis" userId="S::alkistis.papetta@iwes.fraunhofer.de::f7188265-3213-4cfc-b968-f9df6e1139ce" providerId="AD" clId="Web-{C679B0F8-62D3-48E2-B662-EBE1F5D429DC}" dt="2020-07-02T07:01:38.925" v="4"/>
          <ac:picMkLst>
            <pc:docMk/>
            <pc:sldMk cId="294616721" sldId="410"/>
            <ac:picMk id="7"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276D17C-C997-3244-B308-48641205EA08}" type="datetimeFigureOut">
              <a:rPr lang="de-DE" smtClean="0"/>
              <a:t>02.07.2020</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3017F81-AF3F-8645-B9A4-EF649E144571}" type="slidenum">
              <a:rPr lang="de-DE" smtClean="0"/>
              <a:t>‹Nr.›</a:t>
            </a:fld>
            <a:endParaRPr lang="de-DE"/>
          </a:p>
        </p:txBody>
      </p:sp>
    </p:spTree>
    <p:extLst>
      <p:ext uri="{BB962C8B-B14F-4D97-AF65-F5344CB8AC3E}">
        <p14:creationId xmlns:p14="http://schemas.microsoft.com/office/powerpoint/2010/main" val="4877669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4E74DE-5CE5-5649-91C8-3125B41113E6}" type="datetimeFigureOut">
              <a:rPr lang="de-DE" smtClean="0"/>
              <a:t>02.07.2020</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BD6FDC-2C8F-BC41-9CD1-C76009350B00}" type="slidenum">
              <a:rPr lang="de-DE" smtClean="0"/>
              <a:t>‹Nr.›</a:t>
            </a:fld>
            <a:endParaRPr lang="de-DE"/>
          </a:p>
        </p:txBody>
      </p:sp>
    </p:spTree>
    <p:extLst>
      <p:ext uri="{BB962C8B-B14F-4D97-AF65-F5344CB8AC3E}">
        <p14:creationId xmlns:p14="http://schemas.microsoft.com/office/powerpoint/2010/main" val="356329855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Comment: This </a:t>
            </a:r>
            <a:r>
              <a:rPr lang="de-DE" dirty="0" err="1"/>
              <a:t>is</a:t>
            </a:r>
            <a:r>
              <a:rPr lang="de-DE" dirty="0"/>
              <a:t> </a:t>
            </a:r>
            <a:r>
              <a:rPr lang="de-DE" dirty="0" err="1"/>
              <a:t>really</a:t>
            </a:r>
            <a:r>
              <a:rPr lang="de-DE" dirty="0"/>
              <a:t> </a:t>
            </a:r>
            <a:r>
              <a:rPr lang="de-DE" dirty="0" err="1"/>
              <a:t>the</a:t>
            </a:r>
            <a:r>
              <a:rPr lang="de-DE" dirty="0"/>
              <a:t> </a:t>
            </a:r>
            <a:r>
              <a:rPr lang="de-DE" dirty="0" err="1"/>
              <a:t>main</a:t>
            </a:r>
            <a:r>
              <a:rPr lang="de-DE" dirty="0"/>
              <a:t> </a:t>
            </a:r>
            <a:r>
              <a:rPr lang="de-DE" dirty="0" err="1"/>
              <a:t>part</a:t>
            </a:r>
            <a:r>
              <a:rPr lang="de-DE" dirty="0"/>
              <a:t> </a:t>
            </a:r>
            <a:r>
              <a:rPr lang="de-DE" dirty="0" err="1"/>
              <a:t>that</a:t>
            </a:r>
            <a:r>
              <a:rPr lang="de-DE" baseline="0" dirty="0"/>
              <a:t> will </a:t>
            </a:r>
            <a:r>
              <a:rPr lang="de-DE" baseline="0" dirty="0" err="1"/>
              <a:t>be</a:t>
            </a:r>
            <a:r>
              <a:rPr lang="de-DE" baseline="0" dirty="0"/>
              <a:t> </a:t>
            </a:r>
            <a:r>
              <a:rPr lang="de-DE" baseline="0" dirty="0" err="1"/>
              <a:t>presented</a:t>
            </a:r>
            <a:r>
              <a:rPr lang="de-DE" baseline="0" dirty="0"/>
              <a:t> </a:t>
            </a:r>
            <a:r>
              <a:rPr lang="de-DE" baseline="0" dirty="0" err="1"/>
              <a:t>by</a:t>
            </a:r>
            <a:r>
              <a:rPr lang="de-DE" baseline="0" dirty="0"/>
              <a:t> Alkistis.</a:t>
            </a:r>
            <a:endParaRPr lang="de-DE" dirty="0"/>
          </a:p>
        </p:txBody>
      </p:sp>
      <p:sp>
        <p:nvSpPr>
          <p:cNvPr id="4" name="Foliennummernplatzhalter 3"/>
          <p:cNvSpPr>
            <a:spLocks noGrp="1"/>
          </p:cNvSpPr>
          <p:nvPr>
            <p:ph type="sldNum" sz="quarter" idx="10"/>
          </p:nvPr>
        </p:nvSpPr>
        <p:spPr/>
        <p:txBody>
          <a:bodyPr/>
          <a:lstStyle/>
          <a:p>
            <a:fld id="{58BD6FDC-2C8F-BC41-9CD1-C76009350B00}" type="slidenum">
              <a:rPr lang="de-DE" smtClean="0"/>
              <a:t>3</a:t>
            </a:fld>
            <a:endParaRPr lang="de-DE"/>
          </a:p>
        </p:txBody>
      </p:sp>
    </p:spTree>
    <p:extLst>
      <p:ext uri="{BB962C8B-B14F-4D97-AF65-F5344CB8AC3E}">
        <p14:creationId xmlns:p14="http://schemas.microsoft.com/office/powerpoint/2010/main" val="2758974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having the scanning </a:t>
            </a:r>
            <a:r>
              <a:rPr lang="en-US" dirty="0" err="1"/>
              <a:t>lidar</a:t>
            </a:r>
            <a:r>
              <a:rPr lang="en-US" dirty="0"/>
              <a:t> measurements on site someone can construct the digital</a:t>
            </a:r>
            <a:r>
              <a:rPr lang="en-US" baseline="0" dirty="0"/>
              <a:t> twin of the scanning </a:t>
            </a:r>
            <a:r>
              <a:rPr lang="en-US" baseline="0" dirty="0" err="1"/>
              <a:t>lidar</a:t>
            </a:r>
            <a:r>
              <a:rPr lang="en-US" baseline="0" dirty="0"/>
              <a:t> </a:t>
            </a: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21</a:t>
            </a:fld>
            <a:endParaRPr lang="de-DE"/>
          </a:p>
        </p:txBody>
      </p:sp>
    </p:spTree>
    <p:extLst>
      <p:ext uri="{BB962C8B-B14F-4D97-AF65-F5344CB8AC3E}">
        <p14:creationId xmlns:p14="http://schemas.microsoft.com/office/powerpoint/2010/main" val="1257127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Having our</a:t>
            </a:r>
            <a:r>
              <a:rPr lang="en-US" baseline="0" dirty="0" smtClean="0"/>
              <a:t> infrastructure and specifically the scanning </a:t>
            </a:r>
            <a:r>
              <a:rPr lang="en-US" baseline="0" dirty="0" err="1" smtClean="0"/>
              <a:t>lidar</a:t>
            </a:r>
            <a:r>
              <a:rPr lang="en-US" baseline="0" dirty="0" smtClean="0"/>
              <a:t> geometry on site we</a:t>
            </a:r>
            <a:r>
              <a:rPr lang="en-US" dirty="0" smtClean="0"/>
              <a:t> can construct the VS</a:t>
            </a:r>
            <a:r>
              <a:rPr lang="en-US" baseline="0" dirty="0" smtClean="0"/>
              <a:t>L, by projecting the simulated wind field on the LOS geometry</a:t>
            </a:r>
            <a:endParaRPr lang="en-US" dirty="0" smtClean="0"/>
          </a:p>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22</a:t>
            </a:fld>
            <a:endParaRPr lang="de-DE"/>
          </a:p>
        </p:txBody>
      </p:sp>
    </p:spTree>
    <p:extLst>
      <p:ext uri="{BB962C8B-B14F-4D97-AF65-F5344CB8AC3E}">
        <p14:creationId xmlns:p14="http://schemas.microsoft.com/office/powerpoint/2010/main" val="475864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extract the simulated wind vector at the </a:t>
            </a:r>
            <a:r>
              <a:rPr lang="en-US" dirty="0" err="1" smtClean="0"/>
              <a:t>LoS</a:t>
            </a:r>
            <a:r>
              <a:rPr lang="en-US" dirty="0" smtClean="0"/>
              <a:t> location</a:t>
            </a:r>
          </a:p>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23</a:t>
            </a:fld>
            <a:endParaRPr lang="de-DE"/>
          </a:p>
        </p:txBody>
      </p:sp>
    </p:spTree>
    <p:extLst>
      <p:ext uri="{BB962C8B-B14F-4D97-AF65-F5344CB8AC3E}">
        <p14:creationId xmlns:p14="http://schemas.microsoft.com/office/powerpoint/2010/main" val="27877526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And project</a:t>
            </a:r>
            <a:r>
              <a:rPr lang="en-US" baseline="0" dirty="0" smtClean="0"/>
              <a:t> this vector on the </a:t>
            </a:r>
            <a:r>
              <a:rPr lang="en-US" baseline="0" dirty="0" err="1" smtClean="0"/>
              <a:t>LoS</a:t>
            </a:r>
            <a:r>
              <a:rPr lang="en-US" baseline="0" dirty="0" smtClean="0"/>
              <a:t> geometry, the result is the VSL.</a:t>
            </a:r>
            <a:endParaRPr lang="en-US" dirty="0" smtClean="0"/>
          </a:p>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24</a:t>
            </a:fld>
            <a:endParaRPr lang="de-DE"/>
          </a:p>
        </p:txBody>
      </p:sp>
    </p:spTree>
    <p:extLst>
      <p:ext uri="{BB962C8B-B14F-4D97-AF65-F5344CB8AC3E}">
        <p14:creationId xmlns:p14="http://schemas.microsoft.com/office/powerpoint/2010/main" val="1452124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last we can compare the calculates VSL</a:t>
            </a:r>
            <a:r>
              <a:rPr lang="en-US" baseline="0" dirty="0" smtClean="0"/>
              <a:t> to the actual scanning </a:t>
            </a:r>
            <a:r>
              <a:rPr lang="en-US" baseline="0" dirty="0" err="1" smtClean="0"/>
              <a:t>lidar</a:t>
            </a:r>
            <a:r>
              <a:rPr lang="en-US" baseline="0" dirty="0" smtClean="0"/>
              <a:t> measurements</a:t>
            </a: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25</a:t>
            </a:fld>
            <a:endParaRPr lang="de-DE"/>
          </a:p>
        </p:txBody>
      </p:sp>
    </p:spTree>
    <p:extLst>
      <p:ext uri="{BB962C8B-B14F-4D97-AF65-F5344CB8AC3E}">
        <p14:creationId xmlns:p14="http://schemas.microsoft.com/office/powerpoint/2010/main" val="10828162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comparing the two we can identify significant</a:t>
            </a:r>
            <a:r>
              <a:rPr lang="en-US" baseline="0" dirty="0" smtClean="0"/>
              <a:t> </a:t>
            </a:r>
            <a:r>
              <a:rPr lang="en-US" dirty="0" smtClean="0"/>
              <a:t>mismatches (errors).</a:t>
            </a:r>
            <a:r>
              <a:rPr lang="en-US" baseline="0" dirty="0" smtClean="0"/>
              <a:t> Significant here means error that exceed the statistical  uncertainty of the measurements</a:t>
            </a: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26</a:t>
            </a:fld>
            <a:endParaRPr lang="de-DE"/>
          </a:p>
        </p:txBody>
      </p:sp>
    </p:spTree>
    <p:extLst>
      <p:ext uri="{BB962C8B-B14F-4D97-AF65-F5344CB8AC3E}">
        <p14:creationId xmlns:p14="http://schemas.microsoft.com/office/powerpoint/2010/main" val="2297102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Depending on the set</a:t>
            </a:r>
            <a:r>
              <a:rPr lang="en-US" baseline="0" dirty="0" smtClean="0"/>
              <a:t> up of the flow model these errors can be minimized by tuning the input and the initial conditions of the flow model for a site. As a result we can have a calibrated wind flow model set up for a site </a:t>
            </a: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27</a:t>
            </a:fld>
            <a:endParaRPr lang="de-DE"/>
          </a:p>
        </p:txBody>
      </p:sp>
    </p:spTree>
    <p:extLst>
      <p:ext uri="{BB962C8B-B14F-4D97-AF65-F5344CB8AC3E}">
        <p14:creationId xmlns:p14="http://schemas.microsoft.com/office/powerpoint/2010/main" val="3992483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method</a:t>
            </a:r>
            <a:r>
              <a:rPr lang="en-US" baseline="0" dirty="0" smtClean="0"/>
              <a:t> was demonstrated during </a:t>
            </a:r>
            <a:r>
              <a:rPr lang="en-US" baseline="0" dirty="0" err="1" smtClean="0"/>
              <a:t>EWiNo</a:t>
            </a:r>
            <a:r>
              <a:rPr lang="en-US" baseline="0" dirty="0" smtClean="0"/>
              <a:t> project at two sites in Germany. Both sites had moderately complex terrain and were at pre-construction stage. The wind flow simulations on the site were performed </a:t>
            </a:r>
            <a:r>
              <a:rPr lang="en-US" baseline="0" dirty="0" err="1" smtClean="0"/>
              <a:t>usinf</a:t>
            </a:r>
            <a:r>
              <a:rPr lang="en-US" baseline="0" dirty="0" smtClean="0"/>
              <a:t> two steady state microscale models.  The first one is a microscale in house model of GEO-NET</a:t>
            </a: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28</a:t>
            </a:fld>
            <a:endParaRPr lang="de-DE"/>
          </a:p>
        </p:txBody>
      </p:sp>
    </p:spTree>
    <p:extLst>
      <p:ext uri="{BB962C8B-B14F-4D97-AF65-F5344CB8AC3E}">
        <p14:creationId xmlns:p14="http://schemas.microsoft.com/office/powerpoint/2010/main" val="16724220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err="1" smtClean="0"/>
              <a:t>Fraunhofer</a:t>
            </a:r>
            <a:r>
              <a:rPr lang="en-US" dirty="0" smtClean="0"/>
              <a:t> IWES infrastructure during these campaigns consisted of a</a:t>
            </a:r>
            <a:r>
              <a:rPr lang="en-US" baseline="0" dirty="0" smtClean="0"/>
              <a:t> </a:t>
            </a:r>
            <a:r>
              <a:rPr lang="en-US" dirty="0" smtClean="0"/>
              <a:t> Galion 4000 which was used as the scanning </a:t>
            </a:r>
            <a:r>
              <a:rPr lang="en-US" dirty="0" err="1" smtClean="0"/>
              <a:t>lidar</a:t>
            </a:r>
            <a:r>
              <a:rPr lang="en-US" baseline="0" dirty="0" smtClean="0"/>
              <a:t> instrument</a:t>
            </a:r>
            <a:endParaRPr lang="en-US" dirty="0" smtClean="0"/>
          </a:p>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29</a:t>
            </a:fld>
            <a:endParaRPr lang="de-DE"/>
          </a:p>
        </p:txBody>
      </p:sp>
    </p:spTree>
    <p:extLst>
      <p:ext uri="{BB962C8B-B14F-4D97-AF65-F5344CB8AC3E}">
        <p14:creationId xmlns:p14="http://schemas.microsoft.com/office/powerpoint/2010/main" val="28449165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The FIWIND model was run</a:t>
            </a:r>
            <a:r>
              <a:rPr lang="en-US" baseline="0" dirty="0" smtClean="0"/>
              <a:t> by </a:t>
            </a:r>
            <a:r>
              <a:rPr lang="en-US" baseline="0" dirty="0" err="1" smtClean="0"/>
              <a:t>Fraunhofer</a:t>
            </a:r>
            <a:r>
              <a:rPr lang="en-US" baseline="0" dirty="0" smtClean="0"/>
              <a:t> IWES</a:t>
            </a:r>
            <a:endParaRPr lang="en-US" dirty="0" smtClean="0"/>
          </a:p>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30</a:t>
            </a:fld>
            <a:endParaRPr lang="de-DE"/>
          </a:p>
        </p:txBody>
      </p:sp>
    </p:spTree>
    <p:extLst>
      <p:ext uri="{BB962C8B-B14F-4D97-AF65-F5344CB8AC3E}">
        <p14:creationId xmlns:p14="http://schemas.microsoft.com/office/powerpoint/2010/main" val="2873587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How</a:t>
            </a:r>
            <a:r>
              <a:rPr lang="de-DE" dirty="0"/>
              <a:t> </a:t>
            </a:r>
            <a:r>
              <a:rPr lang="de-DE" dirty="0" err="1"/>
              <a:t>does</a:t>
            </a:r>
            <a:r>
              <a:rPr lang="de-DE" dirty="0"/>
              <a:t> </a:t>
            </a:r>
            <a:r>
              <a:rPr lang="de-DE" dirty="0" err="1"/>
              <a:t>this</a:t>
            </a:r>
            <a:r>
              <a:rPr lang="de-DE" dirty="0"/>
              <a:t> </a:t>
            </a:r>
            <a:r>
              <a:rPr lang="de-DE" dirty="0" err="1"/>
              <a:t>work</a:t>
            </a:r>
            <a:r>
              <a:rPr lang="de-DE" dirty="0"/>
              <a:t> in </a:t>
            </a:r>
            <a:r>
              <a:rPr lang="de-DE" dirty="0" err="1"/>
              <a:t>complex</a:t>
            </a:r>
            <a:r>
              <a:rPr lang="de-DE" baseline="0" dirty="0"/>
              <a:t> </a:t>
            </a:r>
            <a:r>
              <a:rPr lang="de-DE" baseline="0" dirty="0" err="1"/>
              <a:t>terrain</a:t>
            </a:r>
            <a:r>
              <a:rPr lang="de-DE" baseline="0" dirty="0"/>
              <a:t> (</a:t>
            </a:r>
            <a:r>
              <a:rPr lang="de-DE" baseline="0" dirty="0" err="1"/>
              <a:t>onshore</a:t>
            </a:r>
            <a:r>
              <a:rPr lang="de-DE" baseline="0" dirty="0"/>
              <a:t>) cf. offshore</a:t>
            </a:r>
            <a:endParaRPr lang="de-DE" dirty="0"/>
          </a:p>
        </p:txBody>
      </p:sp>
      <p:sp>
        <p:nvSpPr>
          <p:cNvPr id="4" name="Foliennummernplatzhalter 3"/>
          <p:cNvSpPr>
            <a:spLocks noGrp="1"/>
          </p:cNvSpPr>
          <p:nvPr>
            <p:ph type="sldNum" sz="quarter" idx="10"/>
          </p:nvPr>
        </p:nvSpPr>
        <p:spPr/>
        <p:txBody>
          <a:bodyPr/>
          <a:lstStyle/>
          <a:p>
            <a:fld id="{58BD6FDC-2C8F-BC41-9CD1-C76009350B00}" type="slidenum">
              <a:rPr lang="de-DE" smtClean="0"/>
              <a:t>4</a:t>
            </a:fld>
            <a:endParaRPr lang="de-DE"/>
          </a:p>
        </p:txBody>
      </p:sp>
    </p:spTree>
    <p:extLst>
      <p:ext uri="{BB962C8B-B14F-4D97-AF65-F5344CB8AC3E}">
        <p14:creationId xmlns:p14="http://schemas.microsoft.com/office/powerpoint/2010/main" val="40866461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a:t>
            </a:r>
            <a:r>
              <a:rPr lang="en-US" baseline="0" dirty="0" smtClean="0"/>
              <a:t> more details of the infrastructure are shown in this slide. The model run under neutral stratification for all the simulations. </a:t>
            </a: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31</a:t>
            </a:fld>
            <a:endParaRPr lang="de-DE"/>
          </a:p>
        </p:txBody>
      </p:sp>
    </p:spTree>
    <p:extLst>
      <p:ext uri="{BB962C8B-B14F-4D97-AF65-F5344CB8AC3E}">
        <p14:creationId xmlns:p14="http://schemas.microsoft.com/office/powerpoint/2010/main" val="20109793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you can also see an overview of the scanning </a:t>
            </a:r>
            <a:r>
              <a:rPr lang="en-US" baseline="0" dirty="0" err="1" smtClean="0"/>
              <a:t>lidar</a:t>
            </a:r>
            <a:r>
              <a:rPr lang="en-US" baseline="0" dirty="0" smtClean="0"/>
              <a:t> set up for Site 1</a:t>
            </a: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32</a:t>
            </a:fld>
            <a:endParaRPr lang="de-DE"/>
          </a:p>
        </p:txBody>
      </p:sp>
    </p:spTree>
    <p:extLst>
      <p:ext uri="{BB962C8B-B14F-4D97-AF65-F5344CB8AC3E}">
        <p14:creationId xmlns:p14="http://schemas.microsoft.com/office/powerpoint/2010/main" val="38846958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reference</a:t>
            </a:r>
            <a:r>
              <a:rPr lang="en-US" baseline="0" dirty="0" smtClean="0"/>
              <a:t> </a:t>
            </a:r>
            <a:r>
              <a:rPr lang="en-US" baseline="0" dirty="0" err="1" smtClean="0"/>
              <a:t>measuremetns</a:t>
            </a:r>
            <a:r>
              <a:rPr lang="en-US" baseline="0" dirty="0" smtClean="0"/>
              <a:t> we used a profiling </a:t>
            </a:r>
            <a:r>
              <a:rPr lang="en-US" baseline="0" dirty="0" err="1" smtClean="0"/>
              <a:t>lidar</a:t>
            </a:r>
            <a:r>
              <a:rPr lang="en-US" baseline="0" dirty="0" smtClean="0"/>
              <a:t> and a </a:t>
            </a:r>
            <a:r>
              <a:rPr lang="en-US" baseline="0" dirty="0" err="1" smtClean="0"/>
              <a:t>sodar</a:t>
            </a:r>
            <a:r>
              <a:rPr lang="en-US" baseline="0" dirty="0" smtClean="0"/>
              <a:t>. The reason we had two </a:t>
            </a:r>
            <a:r>
              <a:rPr lang="en-US" baseline="0" dirty="0" err="1" smtClean="0"/>
              <a:t>isntruments</a:t>
            </a:r>
            <a:r>
              <a:rPr lang="en-US" baseline="0" dirty="0" smtClean="0"/>
              <a:t> is because the 1 year data were not overlapping with the scanning </a:t>
            </a:r>
            <a:r>
              <a:rPr lang="en-US" baseline="0" dirty="0" err="1" smtClean="0"/>
              <a:t>lidar</a:t>
            </a:r>
            <a:r>
              <a:rPr lang="en-US" baseline="0" dirty="0" smtClean="0"/>
              <a:t> campaign and therefore we had to deploy a </a:t>
            </a:r>
            <a:r>
              <a:rPr lang="en-US" baseline="0" dirty="0" err="1" smtClean="0"/>
              <a:t>sodar</a:t>
            </a:r>
            <a:r>
              <a:rPr lang="en-US" baseline="0" dirty="0" smtClean="0"/>
              <a:t> to run along the scanning </a:t>
            </a:r>
            <a:r>
              <a:rPr lang="en-US" baseline="0" dirty="0" err="1" smtClean="0"/>
              <a:t>lidar</a:t>
            </a:r>
            <a:r>
              <a:rPr lang="en-US" baseline="0" dirty="0" smtClean="0"/>
              <a:t> measurements</a:t>
            </a: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33</a:t>
            </a:fld>
            <a:endParaRPr lang="de-DE"/>
          </a:p>
        </p:txBody>
      </p:sp>
    </p:spTree>
    <p:extLst>
      <p:ext uri="{BB962C8B-B14F-4D97-AF65-F5344CB8AC3E}">
        <p14:creationId xmlns:p14="http://schemas.microsoft.com/office/powerpoint/2010/main" val="31424234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site 2 we had a similar</a:t>
            </a:r>
            <a:r>
              <a:rPr lang="en-US" baseline="0" dirty="0" smtClean="0"/>
              <a:t> set-up with slightly higher elevation angles for the scanning </a:t>
            </a:r>
            <a:r>
              <a:rPr lang="en-US" baseline="0" dirty="0" err="1" smtClean="0"/>
              <a:t>lidar</a:t>
            </a:r>
            <a:r>
              <a:rPr lang="en-US" baseline="0" dirty="0" smtClean="0"/>
              <a:t> and we only used one reference measurements from a profiling </a:t>
            </a:r>
            <a:r>
              <a:rPr lang="en-US" baseline="0" dirty="0" err="1" smtClean="0"/>
              <a:t>lidar</a:t>
            </a: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34</a:t>
            </a:fld>
            <a:endParaRPr lang="de-DE"/>
          </a:p>
        </p:txBody>
      </p:sp>
    </p:spTree>
    <p:extLst>
      <p:ext uri="{BB962C8B-B14F-4D97-AF65-F5344CB8AC3E}">
        <p14:creationId xmlns:p14="http://schemas.microsoft.com/office/powerpoint/2010/main" val="27844331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I am moving now to some results from the</a:t>
            </a:r>
            <a:r>
              <a:rPr lang="en-US" baseline="0" dirty="0" smtClean="0"/>
              <a:t> first demonstration site. The VSL method should be used to validate the model for common wind directions and stability. Therefore we select common cases from the measured wind </a:t>
            </a:r>
            <a:r>
              <a:rPr lang="en-US" baseline="0" dirty="0" err="1" smtClean="0"/>
              <a:t>condirions</a:t>
            </a:r>
            <a:r>
              <a:rPr lang="en-US" baseline="0" dirty="0" smtClean="0"/>
              <a:t> capture matrix. After </a:t>
            </a:r>
            <a:r>
              <a:rPr lang="en-US" baseline="0" dirty="0" err="1" smtClean="0"/>
              <a:t>calculatinf</a:t>
            </a:r>
            <a:r>
              <a:rPr lang="en-US" baseline="0" dirty="0" smtClean="0"/>
              <a:t> ensembles from </a:t>
            </a:r>
            <a:r>
              <a:rPr lang="en-US" baseline="0" dirty="0" err="1" smtClean="0"/>
              <a:t>th</a:t>
            </a:r>
            <a:r>
              <a:rPr lang="en-US" baseline="0" dirty="0" smtClean="0"/>
              <a:t> reference and scanning </a:t>
            </a:r>
            <a:r>
              <a:rPr lang="en-US" baseline="0" dirty="0" err="1" smtClean="0"/>
              <a:t>lidar</a:t>
            </a:r>
            <a:r>
              <a:rPr lang="en-US" baseline="0" dirty="0" smtClean="0"/>
              <a:t> measurements we select a case from a common cell of the capture matrix and we observe first the measured wind conditions. For example for the selected timestamp you can see the wind and direction profile in the lower part of this slide.</a:t>
            </a:r>
            <a:endParaRPr lang="en-US" dirty="0" smtClean="0"/>
          </a:p>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35</a:t>
            </a:fld>
            <a:endParaRPr lang="de-DE"/>
          </a:p>
        </p:txBody>
      </p:sp>
    </p:spTree>
    <p:extLst>
      <p:ext uri="{BB962C8B-B14F-4D97-AF65-F5344CB8AC3E}">
        <p14:creationId xmlns:p14="http://schemas.microsoft.com/office/powerpoint/2010/main" val="39213863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37</a:t>
            </a:fld>
            <a:endParaRPr lang="de-DE"/>
          </a:p>
        </p:txBody>
      </p:sp>
    </p:spTree>
    <p:extLst>
      <p:ext uri="{BB962C8B-B14F-4D97-AF65-F5344CB8AC3E}">
        <p14:creationId xmlns:p14="http://schemas.microsoft.com/office/powerpoint/2010/main" val="2430760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38</a:t>
            </a:fld>
            <a:endParaRPr lang="de-DE"/>
          </a:p>
        </p:txBody>
      </p:sp>
    </p:spTree>
    <p:extLst>
      <p:ext uri="{BB962C8B-B14F-4D97-AF65-F5344CB8AC3E}">
        <p14:creationId xmlns:p14="http://schemas.microsoft.com/office/powerpoint/2010/main" val="33944393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39</a:t>
            </a:fld>
            <a:endParaRPr lang="de-DE"/>
          </a:p>
        </p:txBody>
      </p:sp>
    </p:spTree>
    <p:extLst>
      <p:ext uri="{BB962C8B-B14F-4D97-AF65-F5344CB8AC3E}">
        <p14:creationId xmlns:p14="http://schemas.microsoft.com/office/powerpoint/2010/main" val="14563124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40</a:t>
            </a:fld>
            <a:endParaRPr lang="de-DE"/>
          </a:p>
        </p:txBody>
      </p:sp>
    </p:spTree>
    <p:extLst>
      <p:ext uri="{BB962C8B-B14F-4D97-AF65-F5344CB8AC3E}">
        <p14:creationId xmlns:p14="http://schemas.microsoft.com/office/powerpoint/2010/main" val="17489968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41</a:t>
            </a:fld>
            <a:endParaRPr lang="de-DE"/>
          </a:p>
        </p:txBody>
      </p:sp>
    </p:spTree>
    <p:extLst>
      <p:ext uri="{BB962C8B-B14F-4D97-AF65-F5344CB8AC3E}">
        <p14:creationId xmlns:p14="http://schemas.microsoft.com/office/powerpoint/2010/main" val="3892500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Comment: This </a:t>
            </a:r>
            <a:r>
              <a:rPr lang="de-DE" dirty="0" err="1"/>
              <a:t>is</a:t>
            </a:r>
            <a:r>
              <a:rPr lang="de-DE" dirty="0"/>
              <a:t> </a:t>
            </a:r>
            <a:r>
              <a:rPr lang="de-DE" dirty="0" err="1"/>
              <a:t>really</a:t>
            </a:r>
            <a:r>
              <a:rPr lang="de-DE" dirty="0"/>
              <a:t> </a:t>
            </a:r>
            <a:r>
              <a:rPr lang="de-DE" dirty="0" err="1"/>
              <a:t>the</a:t>
            </a:r>
            <a:r>
              <a:rPr lang="de-DE" dirty="0"/>
              <a:t> </a:t>
            </a:r>
            <a:r>
              <a:rPr lang="de-DE" dirty="0" err="1"/>
              <a:t>main</a:t>
            </a:r>
            <a:r>
              <a:rPr lang="de-DE" dirty="0"/>
              <a:t> </a:t>
            </a:r>
            <a:r>
              <a:rPr lang="de-DE" dirty="0" err="1"/>
              <a:t>part</a:t>
            </a:r>
            <a:r>
              <a:rPr lang="de-DE" dirty="0"/>
              <a:t> </a:t>
            </a:r>
            <a:r>
              <a:rPr lang="de-DE" dirty="0" err="1"/>
              <a:t>that</a:t>
            </a:r>
            <a:r>
              <a:rPr lang="de-DE" baseline="0" dirty="0"/>
              <a:t> will </a:t>
            </a:r>
            <a:r>
              <a:rPr lang="de-DE" baseline="0" dirty="0" err="1"/>
              <a:t>be</a:t>
            </a:r>
            <a:r>
              <a:rPr lang="de-DE" baseline="0" dirty="0"/>
              <a:t> </a:t>
            </a:r>
            <a:r>
              <a:rPr lang="de-DE" baseline="0" dirty="0" err="1"/>
              <a:t>presented</a:t>
            </a:r>
            <a:r>
              <a:rPr lang="de-DE" baseline="0" dirty="0"/>
              <a:t> </a:t>
            </a:r>
            <a:r>
              <a:rPr lang="de-DE" baseline="0" dirty="0" err="1"/>
              <a:t>by</a:t>
            </a:r>
            <a:r>
              <a:rPr lang="de-DE" baseline="0" dirty="0"/>
              <a:t> Alkistis.</a:t>
            </a:r>
            <a:endParaRPr lang="de-DE" dirty="0"/>
          </a:p>
        </p:txBody>
      </p:sp>
      <p:sp>
        <p:nvSpPr>
          <p:cNvPr id="4" name="Foliennummernplatzhalter 3"/>
          <p:cNvSpPr>
            <a:spLocks noGrp="1"/>
          </p:cNvSpPr>
          <p:nvPr>
            <p:ph type="sldNum" sz="quarter" idx="10"/>
          </p:nvPr>
        </p:nvSpPr>
        <p:spPr/>
        <p:txBody>
          <a:bodyPr/>
          <a:lstStyle/>
          <a:p>
            <a:fld id="{58BD6FDC-2C8F-BC41-9CD1-C76009350B00}" type="slidenum">
              <a:rPr lang="de-DE" smtClean="0"/>
              <a:t>14</a:t>
            </a:fld>
            <a:endParaRPr lang="de-DE"/>
          </a:p>
        </p:txBody>
      </p:sp>
    </p:spTree>
    <p:extLst>
      <p:ext uri="{BB962C8B-B14F-4D97-AF65-F5344CB8AC3E}">
        <p14:creationId xmlns:p14="http://schemas.microsoft.com/office/powerpoint/2010/main" val="39273997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Possible reasons for </a:t>
            </a:r>
            <a:r>
              <a:rPr lang="en-US" dirty="0" err="1"/>
              <a:t>overspeeding</a:t>
            </a:r>
            <a:r>
              <a:rPr lang="en-US" dirty="0"/>
              <a:t>:</a:t>
            </a:r>
          </a:p>
          <a:p>
            <a:r>
              <a:rPr lang="en-US" dirty="0"/>
              <a:t>Roughness</a:t>
            </a:r>
            <a:r>
              <a:rPr lang="en-US" baseline="0" dirty="0"/>
              <a:t> maps error,</a:t>
            </a:r>
            <a:br>
              <a:rPr lang="en-US" baseline="0" dirty="0"/>
            </a:br>
            <a:r>
              <a:rPr lang="en-US" baseline="0" dirty="0"/>
              <a:t>Terrain maps error,</a:t>
            </a: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42</a:t>
            </a:fld>
            <a:endParaRPr lang="de-DE"/>
          </a:p>
        </p:txBody>
      </p:sp>
    </p:spTree>
    <p:extLst>
      <p:ext uri="{BB962C8B-B14F-4D97-AF65-F5344CB8AC3E}">
        <p14:creationId xmlns:p14="http://schemas.microsoft.com/office/powerpoint/2010/main" val="30369523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43</a:t>
            </a:fld>
            <a:endParaRPr lang="de-DE"/>
          </a:p>
        </p:txBody>
      </p:sp>
    </p:spTree>
    <p:extLst>
      <p:ext uri="{BB962C8B-B14F-4D97-AF65-F5344CB8AC3E}">
        <p14:creationId xmlns:p14="http://schemas.microsoft.com/office/powerpoint/2010/main" val="41716827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44</a:t>
            </a:fld>
            <a:endParaRPr lang="de-DE"/>
          </a:p>
        </p:txBody>
      </p:sp>
    </p:spTree>
    <p:extLst>
      <p:ext uri="{BB962C8B-B14F-4D97-AF65-F5344CB8AC3E}">
        <p14:creationId xmlns:p14="http://schemas.microsoft.com/office/powerpoint/2010/main" val="14649846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45</a:t>
            </a:fld>
            <a:endParaRPr lang="de-DE"/>
          </a:p>
        </p:txBody>
      </p:sp>
    </p:spTree>
    <p:extLst>
      <p:ext uri="{BB962C8B-B14F-4D97-AF65-F5344CB8AC3E}">
        <p14:creationId xmlns:p14="http://schemas.microsoft.com/office/powerpoint/2010/main" val="17962751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you can see the clustered scanning </a:t>
            </a:r>
            <a:r>
              <a:rPr lang="en-US" dirty="0" err="1" smtClean="0"/>
              <a:t>lidar</a:t>
            </a:r>
            <a:r>
              <a:rPr lang="en-US" dirty="0" smtClean="0"/>
              <a:t> measurements</a:t>
            </a:r>
            <a:r>
              <a:rPr lang="en-US" baseline="0" dirty="0" smtClean="0"/>
              <a:t> for different cells of the capture matric with the same inflow direction. We can already expect some deviations by </a:t>
            </a:r>
            <a:r>
              <a:rPr lang="en-US" baseline="0" dirty="0" err="1" smtClean="0"/>
              <a:t>llokng</a:t>
            </a:r>
            <a:r>
              <a:rPr lang="en-US" baseline="0" smtClean="0"/>
              <a:t> at the profiles of the three cases </a:t>
            </a: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46</a:t>
            </a:fld>
            <a:endParaRPr lang="de-DE"/>
          </a:p>
        </p:txBody>
      </p:sp>
    </p:spTree>
    <p:extLst>
      <p:ext uri="{BB962C8B-B14F-4D97-AF65-F5344CB8AC3E}">
        <p14:creationId xmlns:p14="http://schemas.microsoft.com/office/powerpoint/2010/main" val="21131001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47</a:t>
            </a:fld>
            <a:endParaRPr lang="de-DE"/>
          </a:p>
        </p:txBody>
      </p:sp>
    </p:spTree>
    <p:extLst>
      <p:ext uri="{BB962C8B-B14F-4D97-AF65-F5344CB8AC3E}">
        <p14:creationId xmlns:p14="http://schemas.microsoft.com/office/powerpoint/2010/main" val="38860697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48</a:t>
            </a:fld>
            <a:endParaRPr lang="de-DE"/>
          </a:p>
        </p:txBody>
      </p:sp>
    </p:spTree>
    <p:extLst>
      <p:ext uri="{BB962C8B-B14F-4D97-AF65-F5344CB8AC3E}">
        <p14:creationId xmlns:p14="http://schemas.microsoft.com/office/powerpoint/2010/main" val="9853319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49</a:t>
            </a:fld>
            <a:endParaRPr lang="de-DE"/>
          </a:p>
        </p:txBody>
      </p:sp>
    </p:spTree>
    <p:extLst>
      <p:ext uri="{BB962C8B-B14F-4D97-AF65-F5344CB8AC3E}">
        <p14:creationId xmlns:p14="http://schemas.microsoft.com/office/powerpoint/2010/main" val="79888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however, we perform WRA, in complex sites,</a:t>
            </a:r>
            <a:r>
              <a:rPr lang="en-US" baseline="0" dirty="0" smtClean="0"/>
              <a:t> </a:t>
            </a:r>
            <a:r>
              <a:rPr lang="en-US" dirty="0" smtClean="0"/>
              <a:t>Inaccuracies</a:t>
            </a:r>
            <a:r>
              <a:rPr lang="en-US" baseline="0" dirty="0" smtClean="0"/>
              <a:t> following the standard wind resource method become more significant.  This can be on site due to the poor representativeness of the reference wind conditions.  An important amount of the uncertainties though, is due to the increased uncertainties of the flow model on the site for various reasons such as  the model input.</a:t>
            </a:r>
          </a:p>
          <a:p>
            <a:r>
              <a:rPr lang="en-US" baseline="0" dirty="0" smtClean="0"/>
              <a:t>What we suggest (and was also done in the past) as a solution to this is the use of additional measurements  to evaluate the performance of the flow model</a:t>
            </a:r>
            <a:br>
              <a:rPr lang="en-US" baseline="0" dirty="0" smtClean="0"/>
            </a:br>
            <a:endParaRPr lang="en-US" baseline="0" dirty="0" smtClean="0"/>
          </a:p>
          <a:p>
            <a:r>
              <a:rPr lang="en-US" baseline="0" dirty="0" smtClean="0"/>
              <a:t/>
            </a:r>
            <a:br>
              <a:rPr lang="en-US" baseline="0" dirty="0" smtClean="0"/>
            </a:br>
            <a:r>
              <a:rPr lang="en-US" baseline="0" dirty="0" smtClean="0"/>
              <a:t> Also uncertainties are increasing in flow modelling as limited  resolution of the grid cannot capture all the variations of the terrain. It is more difficult to reach steady state in complex sites due to flow separation. Turbulence models are validated in flat terrain.</a:t>
            </a:r>
            <a:br>
              <a:rPr lang="en-US" baseline="0" dirty="0" smtClean="0"/>
            </a:b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15</a:t>
            </a:fld>
            <a:endParaRPr lang="de-DE"/>
          </a:p>
        </p:txBody>
      </p:sp>
    </p:spTree>
    <p:extLst>
      <p:ext uri="{BB962C8B-B14F-4D97-AF65-F5344CB8AC3E}">
        <p14:creationId xmlns:p14="http://schemas.microsoft.com/office/powerpoint/2010/main" val="831512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novelty</a:t>
            </a:r>
            <a:r>
              <a:rPr lang="en-US" baseline="0" dirty="0" smtClean="0"/>
              <a:t> of the method we will present here is the use of scanning </a:t>
            </a:r>
            <a:r>
              <a:rPr lang="en-US" baseline="0" dirty="0" err="1" smtClean="0"/>
              <a:t>lidar</a:t>
            </a:r>
            <a:r>
              <a:rPr lang="en-US" baseline="0" dirty="0" smtClean="0"/>
              <a:t> technology.. First I  need to shortly introduce the basics of a scanning </a:t>
            </a:r>
            <a:r>
              <a:rPr lang="en-US" baseline="0" dirty="0" err="1" smtClean="0"/>
              <a:t>lidar</a:t>
            </a:r>
            <a:r>
              <a:rPr lang="en-US" baseline="0" dirty="0" smtClean="0"/>
              <a:t>.</a:t>
            </a:r>
          </a:p>
          <a:p>
            <a:r>
              <a:rPr lang="en-US" baseline="0" dirty="0" smtClean="0"/>
              <a:t>Here I assume that most of you know the basics around the measuring principle of profiling </a:t>
            </a:r>
            <a:r>
              <a:rPr lang="en-US" baseline="0" dirty="0" err="1" smtClean="0"/>
              <a:t>lidars</a:t>
            </a:r>
            <a:r>
              <a:rPr lang="en-US" baseline="0" dirty="0" smtClean="0"/>
              <a:t> which measure a projection of the wind speed on the </a:t>
            </a:r>
            <a:r>
              <a:rPr lang="en-US" baseline="0" dirty="0" err="1" smtClean="0"/>
              <a:t>LoS</a:t>
            </a:r>
            <a:r>
              <a:rPr lang="en-US" baseline="0" dirty="0" smtClean="0"/>
              <a:t> beams. The main advantage of scanning </a:t>
            </a:r>
            <a:r>
              <a:rPr lang="en-US" baseline="0" dirty="0" err="1" smtClean="0"/>
              <a:t>lidars</a:t>
            </a:r>
            <a:r>
              <a:rPr lang="en-US" baseline="0" dirty="0" smtClean="0"/>
              <a:t> its is flexible scanning geometries. Having 2 degrees if freedom the user can choose to scan following various paths (random or structured).</a:t>
            </a:r>
            <a:br>
              <a:rPr lang="en-US" baseline="0" dirty="0" smtClean="0"/>
            </a:br>
            <a:r>
              <a:rPr lang="en-US" baseline="0" dirty="0" smtClean="0"/>
              <a:t/>
            </a:r>
            <a:br>
              <a:rPr lang="en-US" baseline="0" dirty="0" smtClean="0"/>
            </a:br>
            <a:r>
              <a:rPr lang="en-US" baseline="0" dirty="0" smtClean="0"/>
              <a:t/>
            </a:r>
            <a:br>
              <a:rPr lang="en-US" baseline="0" dirty="0" smtClean="0"/>
            </a:br>
            <a:r>
              <a:rPr lang="en-US" baseline="0" dirty="0" smtClean="0"/>
              <a:t>This technology when combined with standard wind measuring equipment can have two main benefits. Using a reconstruction approach on certain scanning geometries someone can create time series at multiple locations over the site. The second approach is the flow visualization from the snapshots measured by scanning </a:t>
            </a:r>
            <a:r>
              <a:rPr lang="en-US" baseline="0" dirty="0" err="1" smtClean="0"/>
              <a:t>lidar</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16</a:t>
            </a:fld>
            <a:endParaRPr lang="de-DE"/>
          </a:p>
        </p:txBody>
      </p:sp>
    </p:spTree>
    <p:extLst>
      <p:ext uri="{BB962C8B-B14F-4D97-AF65-F5344CB8AC3E}">
        <p14:creationId xmlns:p14="http://schemas.microsoft.com/office/powerpoint/2010/main" val="26027901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Here I assume that most of you know the basics around the measuring principle of profiling </a:t>
            </a:r>
            <a:r>
              <a:rPr lang="en-US" baseline="0" dirty="0" err="1" smtClean="0"/>
              <a:t>lidars</a:t>
            </a:r>
            <a:r>
              <a:rPr lang="en-US" baseline="0" dirty="0" smtClean="0"/>
              <a:t> which measure a projection of the wind speed on the </a:t>
            </a:r>
            <a:r>
              <a:rPr lang="en-US" baseline="0" dirty="0" err="1" smtClean="0"/>
              <a:t>LoS</a:t>
            </a:r>
            <a:r>
              <a:rPr lang="en-US" baseline="0" dirty="0" smtClean="0"/>
              <a:t> beams. The main advantage of scanning </a:t>
            </a:r>
            <a:r>
              <a:rPr lang="en-US" baseline="0" dirty="0" err="1" smtClean="0"/>
              <a:t>lidars</a:t>
            </a:r>
            <a:r>
              <a:rPr lang="en-US" baseline="0" dirty="0" smtClean="0"/>
              <a:t> its is flexible scanning geometries. Having 2 degrees if freedom the user can choose to scan following various paths (random or structured).</a:t>
            </a:r>
            <a:br>
              <a:rPr lang="en-US" baseline="0" dirty="0" smtClean="0"/>
            </a:br>
            <a:r>
              <a:rPr lang="en-US" baseline="0" dirty="0" smtClean="0"/>
              <a:t/>
            </a:r>
            <a:br>
              <a:rPr lang="en-US" baseline="0" dirty="0" smtClean="0"/>
            </a:br>
            <a:r>
              <a:rPr lang="en-US" baseline="0" dirty="0" smtClean="0"/>
              <a:t/>
            </a:r>
            <a:br>
              <a:rPr lang="en-US" baseline="0" dirty="0" smtClean="0"/>
            </a:br>
            <a:r>
              <a:rPr lang="en-US" baseline="0" dirty="0" smtClean="0"/>
              <a:t>This technology when combined with standard wind measuring equipment can have two main benefits. Using a reconstruction approach on certain scanning geometries someone can create time series at multiple locations over the site. The second approach is the flow visualization from the snapshots measured by scanning </a:t>
            </a:r>
            <a:r>
              <a:rPr lang="en-US" baseline="0" dirty="0" err="1" smtClean="0"/>
              <a:t>lidar</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17</a:t>
            </a:fld>
            <a:endParaRPr lang="de-DE"/>
          </a:p>
        </p:txBody>
      </p:sp>
    </p:spTree>
    <p:extLst>
      <p:ext uri="{BB962C8B-B14F-4D97-AF65-F5344CB8AC3E}">
        <p14:creationId xmlns:p14="http://schemas.microsoft.com/office/powerpoint/2010/main" val="3737572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novelty</a:t>
            </a:r>
            <a:r>
              <a:rPr lang="en-US" baseline="0" dirty="0" smtClean="0"/>
              <a:t> of the method we will present here is the use of scanning </a:t>
            </a:r>
            <a:r>
              <a:rPr lang="en-US" baseline="0" dirty="0" err="1" smtClean="0"/>
              <a:t>lidar</a:t>
            </a:r>
            <a:r>
              <a:rPr lang="en-US" baseline="0" dirty="0" smtClean="0"/>
              <a:t> technology.. First I  need to shortly introduce the basics of a scanning </a:t>
            </a:r>
            <a:r>
              <a:rPr lang="en-US" baseline="0" dirty="0" err="1" smtClean="0"/>
              <a:t>lidar</a:t>
            </a:r>
            <a:r>
              <a:rPr lang="en-US" baseline="0" dirty="0" smtClean="0"/>
              <a:t>.</a:t>
            </a:r>
          </a:p>
          <a:p>
            <a:r>
              <a:rPr lang="en-US" baseline="0" dirty="0" smtClean="0"/>
              <a:t>Here I assume that most of you know the basics around the measuring principle of profiling </a:t>
            </a:r>
            <a:r>
              <a:rPr lang="en-US" baseline="0" dirty="0" err="1" smtClean="0"/>
              <a:t>lidars</a:t>
            </a:r>
            <a:r>
              <a:rPr lang="en-US" baseline="0" dirty="0" smtClean="0"/>
              <a:t> which measure a projection of the wind speed on the </a:t>
            </a:r>
            <a:r>
              <a:rPr lang="en-US" baseline="0" dirty="0" err="1" smtClean="0"/>
              <a:t>LoS</a:t>
            </a:r>
            <a:r>
              <a:rPr lang="en-US" baseline="0" dirty="0" smtClean="0"/>
              <a:t> beams. The main advantage of scanning </a:t>
            </a:r>
            <a:r>
              <a:rPr lang="en-US" baseline="0" dirty="0" err="1" smtClean="0"/>
              <a:t>lidars</a:t>
            </a:r>
            <a:r>
              <a:rPr lang="en-US" baseline="0" dirty="0" smtClean="0"/>
              <a:t> its is flexible scanning geometries. Having 2 degrees if freedom the user can choose to scan following various paths (random or structured).</a:t>
            </a:r>
            <a:br>
              <a:rPr lang="en-US" baseline="0" dirty="0" smtClean="0"/>
            </a:br>
            <a:r>
              <a:rPr lang="en-US" baseline="0" dirty="0" smtClean="0"/>
              <a:t/>
            </a:r>
            <a:br>
              <a:rPr lang="en-US" baseline="0" dirty="0" smtClean="0"/>
            </a:br>
            <a:r>
              <a:rPr lang="en-US" baseline="0" dirty="0" smtClean="0"/>
              <a:t/>
            </a:r>
            <a:br>
              <a:rPr lang="en-US" baseline="0" dirty="0" smtClean="0"/>
            </a:br>
            <a:r>
              <a:rPr lang="en-US" baseline="0" dirty="0" smtClean="0"/>
              <a:t>This technology when combined with standard wind measuring equipment has two main functions. Using a reconstruction approach on certain scanning geometries someone can create time series at multiple locations over the site. The second approach is the flow visualization from the snapshots measured by scanning </a:t>
            </a:r>
            <a:r>
              <a:rPr lang="en-US" baseline="0" dirty="0" err="1" smtClean="0"/>
              <a:t>lidar</a:t>
            </a:r>
            <a:r>
              <a:rPr lang="en-US" baseline="0" dirty="0" smtClean="0"/>
              <a:t>.  In this method we focus on the second functionality.</a:t>
            </a: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18</a:t>
            </a:fld>
            <a:endParaRPr lang="de-DE"/>
          </a:p>
        </p:txBody>
      </p:sp>
    </p:spTree>
    <p:extLst>
      <p:ext uri="{BB962C8B-B14F-4D97-AF65-F5344CB8AC3E}">
        <p14:creationId xmlns:p14="http://schemas.microsoft.com/office/powerpoint/2010/main" val="1760076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Our idea</a:t>
            </a:r>
            <a:r>
              <a:rPr lang="en-US" baseline="0" dirty="0" smtClean="0"/>
              <a:t> is to provide multi-position measurements to evaluate the performance of flow model by </a:t>
            </a:r>
            <a:r>
              <a:rPr lang="en-US" baseline="0" dirty="0" err="1" smtClean="0"/>
              <a:t>integratind</a:t>
            </a:r>
            <a:r>
              <a:rPr lang="en-US" baseline="0" dirty="0" smtClean="0"/>
              <a:t> scanning </a:t>
            </a:r>
            <a:r>
              <a:rPr lang="en-US" baseline="0" dirty="0" err="1" smtClean="0"/>
              <a:t>lidar</a:t>
            </a:r>
            <a:r>
              <a:rPr lang="en-US" baseline="0" dirty="0" smtClean="0"/>
              <a:t> measurements in flow model. The method is called VSL..</a:t>
            </a:r>
            <a:br>
              <a:rPr lang="en-US" baseline="0" dirty="0" smtClean="0"/>
            </a:br>
            <a:r>
              <a:rPr lang="en-US" baseline="0" dirty="0" smtClean="0"/>
              <a:t/>
            </a:r>
            <a:br>
              <a:rPr lang="en-US" baseline="0" dirty="0" smtClean="0"/>
            </a:br>
            <a:r>
              <a:rPr lang="en-US" baseline="0" dirty="0" smtClean="0"/>
              <a:t>As you can see on the right, the procedure consists of three main aspects which I will go through in the following slides.</a:t>
            </a: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19</a:t>
            </a:fld>
            <a:endParaRPr lang="de-DE"/>
          </a:p>
        </p:txBody>
      </p:sp>
    </p:spTree>
    <p:extLst>
      <p:ext uri="{BB962C8B-B14F-4D97-AF65-F5344CB8AC3E}">
        <p14:creationId xmlns:p14="http://schemas.microsoft.com/office/powerpoint/2010/main" val="2464586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Strating</a:t>
            </a:r>
            <a:r>
              <a:rPr lang="en-US" dirty="0" smtClean="0"/>
              <a:t> from the infrastructure, It</a:t>
            </a:r>
            <a:r>
              <a:rPr lang="en-US" baseline="0" dirty="0" smtClean="0"/>
              <a:t> is important to note that the method does not replace the minimum requirements by the guidelines, but it rather adds information using scanning </a:t>
            </a:r>
            <a:r>
              <a:rPr lang="en-US" baseline="0" dirty="0" err="1" smtClean="0"/>
              <a:t>lidar</a:t>
            </a:r>
            <a:r>
              <a:rPr lang="en-US" baseline="0" dirty="0" smtClean="0"/>
              <a:t> measurements. </a:t>
            </a:r>
          </a:p>
          <a:p>
            <a:r>
              <a:rPr lang="en-US" baseline="0" dirty="0" smtClean="0"/>
              <a:t>More precisely the minimum infrastructure to perform this method is a wind flow model, 1 year on site measurements compliant with the guideline rules and last and more important parallel PPI scanning </a:t>
            </a:r>
            <a:r>
              <a:rPr lang="en-US" baseline="0" dirty="0" err="1" smtClean="0"/>
              <a:t>lidar</a:t>
            </a:r>
            <a:r>
              <a:rPr lang="en-US" baseline="0" dirty="0" smtClean="0"/>
              <a:t> measurements to cover the POI</a:t>
            </a:r>
            <a:endParaRPr lang="en-US" dirty="0"/>
          </a:p>
        </p:txBody>
      </p:sp>
      <p:sp>
        <p:nvSpPr>
          <p:cNvPr id="4" name="Slide Number Placeholder 3"/>
          <p:cNvSpPr>
            <a:spLocks noGrp="1"/>
          </p:cNvSpPr>
          <p:nvPr>
            <p:ph type="sldNum" sz="quarter" idx="10"/>
          </p:nvPr>
        </p:nvSpPr>
        <p:spPr/>
        <p:txBody>
          <a:bodyPr/>
          <a:lstStyle/>
          <a:p>
            <a:fld id="{58BD6FDC-2C8F-BC41-9CD1-C76009350B00}" type="slidenum">
              <a:rPr lang="de-DE" smtClean="0"/>
              <a:t>20</a:t>
            </a:fld>
            <a:endParaRPr lang="de-DE"/>
          </a:p>
        </p:txBody>
      </p:sp>
    </p:spTree>
    <p:extLst>
      <p:ext uri="{BB962C8B-B14F-4D97-AF65-F5344CB8AC3E}">
        <p14:creationId xmlns:p14="http://schemas.microsoft.com/office/powerpoint/2010/main" val="41420330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tif"/><Relationship Id="rId1" Type="http://schemas.openxmlformats.org/officeDocument/2006/relationships/slideMaster" Target="../slideMasters/slideMaster1.xml"/><Relationship Id="rId4" Type="http://schemas.openxmlformats.org/officeDocument/2006/relationships/image" Target="../media/image3.gi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gif"/><Relationship Id="rId5" Type="http://schemas.openxmlformats.org/officeDocument/2006/relationships/image" Target="../media/image4.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gif"/><Relationship Id="rId4" Type="http://schemas.openxmlformats.org/officeDocument/2006/relationships/image" Target="../media/image4.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gif"/><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folie">
    <p:spTree>
      <p:nvGrpSpPr>
        <p:cNvPr id="1" name=""/>
        <p:cNvGrpSpPr/>
        <p:nvPr/>
      </p:nvGrpSpPr>
      <p:grpSpPr>
        <a:xfrm>
          <a:off x="0" y="0"/>
          <a:ext cx="0" cy="0"/>
          <a:chOff x="0" y="0"/>
          <a:chExt cx="0" cy="0"/>
        </a:xfrm>
      </p:grpSpPr>
      <p:sp>
        <p:nvSpPr>
          <p:cNvPr id="3" name="Bildplatzhalter 5">
            <a:extLst>
              <a:ext uri="{FF2B5EF4-FFF2-40B4-BE49-F238E27FC236}">
                <a16:creationId xmlns:a16="http://schemas.microsoft.com/office/drawing/2014/main" id="{43C5831D-63F3-814F-8C4E-26B913697780}"/>
              </a:ext>
            </a:extLst>
          </p:cNvPr>
          <p:cNvSpPr>
            <a:spLocks noGrp="1" noChangeAspect="1"/>
          </p:cNvSpPr>
          <p:nvPr>
            <p:ph type="pic" sz="quarter" idx="10" hasCustomPrompt="1"/>
          </p:nvPr>
        </p:nvSpPr>
        <p:spPr>
          <a:xfrm>
            <a:off x="0" y="0"/>
            <a:ext cx="9144000" cy="1908000"/>
          </a:xfrm>
          <a:prstGeom prst="rect">
            <a:avLst/>
          </a:prstGeom>
          <a:solidFill>
            <a:schemeClr val="bg1">
              <a:lumMod val="95000"/>
            </a:schemeClr>
          </a:solidFill>
        </p:spPr>
        <p:txBody>
          <a:bodyPr vert="horz" anchor="ctr" anchorCtr="0"/>
          <a:lstStyle>
            <a:lvl1pPr marL="0" indent="0" algn="ctr">
              <a:buNone/>
              <a:defRPr sz="1200" b="0" i="0">
                <a:latin typeface="Frutiger LT Com 55 Roman" panose="020B0503030504020204" pitchFamily="34" charset="0"/>
              </a:defRPr>
            </a:lvl1pPr>
          </a:lstStyle>
          <a:p>
            <a:r>
              <a:rPr lang="de-DE" dirty="0"/>
              <a:t>Hintergrundbild durch Doppelklick hinzufügen</a:t>
            </a:r>
          </a:p>
        </p:txBody>
      </p:sp>
      <p:sp>
        <p:nvSpPr>
          <p:cNvPr id="4" name="Rechteck 3">
            <a:extLst>
              <a:ext uri="{FF2B5EF4-FFF2-40B4-BE49-F238E27FC236}">
                <a16:creationId xmlns:a16="http://schemas.microsoft.com/office/drawing/2014/main" id="{3AC8B6AC-7EFA-C443-9593-56D0290574FC}"/>
              </a:ext>
            </a:extLst>
          </p:cNvPr>
          <p:cNvSpPr/>
          <p:nvPr/>
        </p:nvSpPr>
        <p:spPr>
          <a:xfrm>
            <a:off x="0" y="4603500"/>
            <a:ext cx="9144000" cy="54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5" name="Grafik 4">
            <a:extLst>
              <a:ext uri="{FF2B5EF4-FFF2-40B4-BE49-F238E27FC236}">
                <a16:creationId xmlns:a16="http://schemas.microsoft.com/office/drawing/2014/main" id="{837687F3-032B-0E40-8796-7CC069B0B67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6" name="object 28">
            <a:extLst>
              <a:ext uri="{FF2B5EF4-FFF2-40B4-BE49-F238E27FC236}">
                <a16:creationId xmlns:a16="http://schemas.microsoft.com/office/drawing/2014/main" id="{7446D051-661F-2544-858B-26E991CF794B}"/>
              </a:ext>
            </a:extLst>
          </p:cNvPr>
          <p:cNvSpPr txBox="1">
            <a:spLocks/>
          </p:cNvSpPr>
          <p:nvPr/>
        </p:nvSpPr>
        <p:spPr>
          <a:xfrm>
            <a:off x="540000" y="4789159"/>
            <a:ext cx="2895600" cy="142347"/>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2019</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
        <p:nvSpPr>
          <p:cNvPr id="7" name="object 28">
            <a:extLst>
              <a:ext uri="{FF2B5EF4-FFF2-40B4-BE49-F238E27FC236}">
                <a16:creationId xmlns:a16="http://schemas.microsoft.com/office/drawing/2014/main" id="{C7C6F4BF-FB70-104F-9177-9180674DA13D}"/>
              </a:ext>
            </a:extLst>
          </p:cNvPr>
          <p:cNvSpPr txBox="1">
            <a:spLocks/>
          </p:cNvSpPr>
          <p:nvPr/>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0"/>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0"/>
              <a:cs typeface="Frutiger LT Std 45 Light"/>
            </a:endParaRPr>
          </a:p>
        </p:txBody>
      </p:sp>
      <p:sp>
        <p:nvSpPr>
          <p:cNvPr id="8" name="Textplatzhalter 5">
            <a:extLst>
              <a:ext uri="{FF2B5EF4-FFF2-40B4-BE49-F238E27FC236}">
                <a16:creationId xmlns:a16="http://schemas.microsoft.com/office/drawing/2014/main" id="{208841A1-DE0F-7948-A402-60B06F23E358}"/>
              </a:ext>
            </a:extLst>
          </p:cNvPr>
          <p:cNvSpPr txBox="1">
            <a:spLocks/>
          </p:cNvSpPr>
          <p:nvPr/>
        </p:nvSpPr>
        <p:spPr>
          <a:xfrm>
            <a:off x="6120000" y="0"/>
            <a:ext cx="3059999" cy="2304000"/>
          </a:xfrm>
          <a:prstGeom prst="rect">
            <a:avLst/>
          </a:prstGeom>
        </p:spPr>
        <p:txBody>
          <a:bodyPr lIns="0" tIns="0" rIns="0" bIns="0" anchor="ctr"/>
          <a:lstStyle>
            <a:lvl1pPr marL="0">
              <a:defRPr sz="1500" b="1">
                <a:latin typeface="Frutiger LT Com 45 Light" panose="020B0303030504020204"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algn="ctr">
              <a:lnSpc>
                <a:spcPct val="100000"/>
              </a:lnSpc>
              <a:spcBef>
                <a:spcPts val="1030"/>
              </a:spcBef>
            </a:pPr>
            <a:endParaRPr lang="de-DE" sz="1800" dirty="0">
              <a:solidFill>
                <a:schemeClr val="bg1"/>
              </a:solidFill>
              <a:effectLst>
                <a:outerShdw blurRad="50800" dist="38100" dir="2700000" algn="tl" rotWithShape="0">
                  <a:srgbClr val="000000">
                    <a:alpha val="43000"/>
                  </a:srgbClr>
                </a:outerShdw>
              </a:effectLst>
              <a:latin typeface="Frutiger LT Std 45 Light"/>
            </a:endParaRPr>
          </a:p>
        </p:txBody>
      </p:sp>
      <p:sp>
        <p:nvSpPr>
          <p:cNvPr id="9" name="Textplatzhalter 4">
            <a:extLst>
              <a:ext uri="{FF2B5EF4-FFF2-40B4-BE49-F238E27FC236}">
                <a16:creationId xmlns:a16="http://schemas.microsoft.com/office/drawing/2014/main" id="{F0EED506-A8E6-1F4A-A808-1DC7D712E300}"/>
              </a:ext>
            </a:extLst>
          </p:cNvPr>
          <p:cNvSpPr>
            <a:spLocks noGrp="1"/>
          </p:cNvSpPr>
          <p:nvPr>
            <p:ph type="body" sz="quarter" idx="11" hasCustomPrompt="1"/>
          </p:nvPr>
        </p:nvSpPr>
        <p:spPr>
          <a:xfrm>
            <a:off x="432000" y="3420792"/>
            <a:ext cx="8280000" cy="360000"/>
          </a:xfrm>
          <a:prstGeom prst="rect">
            <a:avLst/>
          </a:prstGeom>
        </p:spPr>
        <p:txBody>
          <a:bodyPr lIns="90000" tIns="0" bIns="0">
            <a:normAutofit/>
          </a:bodyPr>
          <a:lstStyle>
            <a:lvl1pPr marL="0" indent="0">
              <a:lnSpc>
                <a:spcPct val="100000"/>
              </a:lnSpc>
              <a:spcBef>
                <a:spcPts val="576"/>
              </a:spcBef>
              <a:spcAft>
                <a:spcPts val="0"/>
              </a:spcAft>
              <a:buNone/>
              <a:defRPr sz="2400" b="0" i="0">
                <a:latin typeface="Frutiger LT Com 65 Bold" panose="020B0803030504020204" pitchFamily="34" charset="0"/>
                <a:cs typeface="Frutiger LT Com 65 Bold" panose="020B0803030504020204" pitchFamily="34" charset="0"/>
              </a:defRPr>
            </a:lvl1pPr>
          </a:lstStyle>
          <a:p>
            <a:pPr lvl="0"/>
            <a:r>
              <a:rPr lang="de-DE" dirty="0"/>
              <a:t>Referentenname bearbeiten</a:t>
            </a:r>
          </a:p>
        </p:txBody>
      </p:sp>
      <p:sp>
        <p:nvSpPr>
          <p:cNvPr id="11" name="Textplatzhalter 2">
            <a:extLst>
              <a:ext uri="{FF2B5EF4-FFF2-40B4-BE49-F238E27FC236}">
                <a16:creationId xmlns:a16="http://schemas.microsoft.com/office/drawing/2014/main" id="{76B1193B-7740-8249-B416-D8D673A37E99}"/>
              </a:ext>
            </a:extLst>
          </p:cNvPr>
          <p:cNvSpPr>
            <a:spLocks noGrp="1"/>
          </p:cNvSpPr>
          <p:nvPr>
            <p:ph type="body" sz="quarter" idx="13" hasCustomPrompt="1"/>
          </p:nvPr>
        </p:nvSpPr>
        <p:spPr>
          <a:xfrm>
            <a:off x="432000" y="2185200"/>
            <a:ext cx="8280000" cy="1039119"/>
          </a:xfrm>
          <a:prstGeom prst="rect">
            <a:avLst/>
          </a:prstGeom>
        </p:spPr>
        <p:txBody>
          <a:bodyPr tIns="0" bIns="0" anchor="b">
            <a:noAutofit/>
          </a:bodyPr>
          <a:lstStyle>
            <a:lvl1pPr marL="0" indent="0">
              <a:lnSpc>
                <a:spcPts val="3700"/>
              </a:lnSpc>
              <a:spcBef>
                <a:spcPts val="864"/>
              </a:spcBef>
              <a:spcAft>
                <a:spcPts val="0"/>
              </a:spcAft>
              <a:buNone/>
              <a:defRPr sz="3600" b="0" i="0">
                <a:solidFill>
                  <a:schemeClr val="tx1"/>
                </a:solidFill>
                <a:latin typeface="Frutiger LT Com 65 Bold" panose="020B0803030504020204" pitchFamily="34" charset="0"/>
                <a:cs typeface="Frutiger LT Com 65 Bold" panose="020B0803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Vortragstitel bearbeiten</a:t>
            </a:r>
          </a:p>
          <a:p>
            <a:pPr lvl="0"/>
            <a:r>
              <a:rPr lang="de-DE" dirty="0"/>
              <a:t>Vortragstitel Folgezeile</a:t>
            </a:r>
          </a:p>
        </p:txBody>
      </p:sp>
      <p:sp>
        <p:nvSpPr>
          <p:cNvPr id="13" name="Textplatzhalter 4">
            <a:extLst>
              <a:ext uri="{FF2B5EF4-FFF2-40B4-BE49-F238E27FC236}">
                <a16:creationId xmlns:a16="http://schemas.microsoft.com/office/drawing/2014/main" id="{11333768-425A-9C4C-8073-5E328C3C7858}"/>
              </a:ext>
            </a:extLst>
          </p:cNvPr>
          <p:cNvSpPr>
            <a:spLocks noGrp="1"/>
          </p:cNvSpPr>
          <p:nvPr>
            <p:ph type="body" sz="quarter" idx="14" hasCustomPrompt="1"/>
          </p:nvPr>
        </p:nvSpPr>
        <p:spPr>
          <a:xfrm>
            <a:off x="432000" y="3814440"/>
            <a:ext cx="8280000" cy="360000"/>
          </a:xfrm>
          <a:prstGeom prst="rect">
            <a:avLst/>
          </a:prstGeom>
        </p:spPr>
        <p:txBody>
          <a:bodyPr tIns="0" rIns="90000" bIns="0">
            <a:normAutofit/>
          </a:bodyPr>
          <a:lstStyle>
            <a:lvl1pPr marL="0" indent="0">
              <a:lnSpc>
                <a:spcPct val="100000"/>
              </a:lnSpc>
              <a:spcBef>
                <a:spcPts val="576"/>
              </a:spcBef>
              <a:spcAft>
                <a:spcPts val="0"/>
              </a:spcAft>
              <a:buNone/>
              <a:defRPr sz="2400" b="0" i="0">
                <a:latin typeface="Frutiger LT Com 65 Bold" panose="020B0803030504020204" pitchFamily="34" charset="0"/>
                <a:cs typeface="Frutiger LT Com 65 Bold" panose="020B0803030504020204" pitchFamily="34" charset="0"/>
              </a:defRPr>
            </a:lvl1pPr>
          </a:lstStyle>
          <a:p>
            <a:pPr lvl="0"/>
            <a:r>
              <a:rPr lang="de-DE" dirty="0"/>
              <a:t>Datum bearbeiten</a:t>
            </a:r>
          </a:p>
        </p:txBody>
      </p:sp>
      <p:sp>
        <p:nvSpPr>
          <p:cNvPr id="12" name="Rechteck 11">
            <a:extLst>
              <a:ext uri="{FF2B5EF4-FFF2-40B4-BE49-F238E27FC236}">
                <a16:creationId xmlns:a16="http://schemas.microsoft.com/office/drawing/2014/main" id="{2A244791-D993-4BC3-BEB1-9F8EF78C9784}"/>
              </a:ext>
            </a:extLst>
          </p:cNvPr>
          <p:cNvSpPr/>
          <p:nvPr/>
        </p:nvSpPr>
        <p:spPr>
          <a:xfrm>
            <a:off x="0" y="4603500"/>
            <a:ext cx="9144000" cy="54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4" name="Grafik 13">
            <a:extLst>
              <a:ext uri="{FF2B5EF4-FFF2-40B4-BE49-F238E27FC236}">
                <a16:creationId xmlns:a16="http://schemas.microsoft.com/office/drawing/2014/main" id="{ED7B40C9-9050-4CCD-B787-B3326E2C746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15" name="object 28">
            <a:extLst>
              <a:ext uri="{FF2B5EF4-FFF2-40B4-BE49-F238E27FC236}">
                <a16:creationId xmlns:a16="http://schemas.microsoft.com/office/drawing/2014/main" id="{4880B81C-2268-4C8E-8A06-343C08E0067C}"/>
              </a:ext>
            </a:extLst>
          </p:cNvPr>
          <p:cNvSpPr txBox="1">
            <a:spLocks/>
          </p:cNvSpPr>
          <p:nvPr/>
        </p:nvSpPr>
        <p:spPr>
          <a:xfrm>
            <a:off x="540000" y="4789159"/>
            <a:ext cx="2895600" cy="142347"/>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2019</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
        <p:nvSpPr>
          <p:cNvPr id="16" name="object 28">
            <a:extLst>
              <a:ext uri="{FF2B5EF4-FFF2-40B4-BE49-F238E27FC236}">
                <a16:creationId xmlns:a16="http://schemas.microsoft.com/office/drawing/2014/main" id="{11C48BE3-3EFC-4D8E-BC9E-5B08B3D22C9A}"/>
              </a:ext>
            </a:extLst>
          </p:cNvPr>
          <p:cNvSpPr txBox="1">
            <a:spLocks/>
          </p:cNvSpPr>
          <p:nvPr/>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0"/>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0"/>
              <a:cs typeface="Frutiger LT Std 45 Light"/>
            </a:endParaRPr>
          </a:p>
        </p:txBody>
      </p:sp>
      <p:sp>
        <p:nvSpPr>
          <p:cNvPr id="17" name="Textplatzhalter 5">
            <a:extLst>
              <a:ext uri="{FF2B5EF4-FFF2-40B4-BE49-F238E27FC236}">
                <a16:creationId xmlns:a16="http://schemas.microsoft.com/office/drawing/2014/main" id="{D9876836-ACB7-4A90-AE4E-B71A45FDB2DD}"/>
              </a:ext>
            </a:extLst>
          </p:cNvPr>
          <p:cNvSpPr txBox="1">
            <a:spLocks/>
          </p:cNvSpPr>
          <p:nvPr/>
        </p:nvSpPr>
        <p:spPr>
          <a:xfrm>
            <a:off x="6120000" y="0"/>
            <a:ext cx="3059999" cy="2304000"/>
          </a:xfrm>
          <a:prstGeom prst="rect">
            <a:avLst/>
          </a:prstGeom>
        </p:spPr>
        <p:txBody>
          <a:bodyPr lIns="0" tIns="0" rIns="0" bIns="0" anchor="ctr"/>
          <a:lstStyle>
            <a:lvl1pPr marL="0">
              <a:defRPr sz="1500" b="1">
                <a:latin typeface="Frutiger LT Com 45 Light" panose="020B0303030504020204"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algn="ctr">
              <a:lnSpc>
                <a:spcPct val="100000"/>
              </a:lnSpc>
              <a:spcBef>
                <a:spcPts val="1030"/>
              </a:spcBef>
            </a:pPr>
            <a:endParaRPr lang="de-DE" sz="1800" dirty="0">
              <a:solidFill>
                <a:schemeClr val="bg1"/>
              </a:solidFill>
              <a:effectLst>
                <a:outerShdw blurRad="50800" dist="38100" dir="2700000" algn="tl" rotWithShape="0">
                  <a:srgbClr val="000000">
                    <a:alpha val="43000"/>
                  </a:srgbClr>
                </a:outerShdw>
              </a:effectLst>
              <a:latin typeface="Frutiger LT Std 45 Light"/>
            </a:endParaRPr>
          </a:p>
        </p:txBody>
      </p:sp>
      <p:sp>
        <p:nvSpPr>
          <p:cNvPr id="18" name="Rechteck 17">
            <a:extLst>
              <a:ext uri="{FF2B5EF4-FFF2-40B4-BE49-F238E27FC236}">
                <a16:creationId xmlns:a16="http://schemas.microsoft.com/office/drawing/2014/main" id="{D87DFB8E-2915-4694-B330-F1C0ECF032C6}"/>
              </a:ext>
            </a:extLst>
          </p:cNvPr>
          <p:cNvSpPr/>
          <p:nvPr userDrawn="1"/>
        </p:nvSpPr>
        <p:spPr>
          <a:xfrm>
            <a:off x="0" y="4603500"/>
            <a:ext cx="9144000" cy="54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9" name="Grafik 18">
            <a:extLst>
              <a:ext uri="{FF2B5EF4-FFF2-40B4-BE49-F238E27FC236}">
                <a16:creationId xmlns:a16="http://schemas.microsoft.com/office/drawing/2014/main" id="{5EE3C8CA-687F-4656-823E-4224E14D503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20" name="object 28">
            <a:extLst>
              <a:ext uri="{FF2B5EF4-FFF2-40B4-BE49-F238E27FC236}">
                <a16:creationId xmlns:a16="http://schemas.microsoft.com/office/drawing/2014/main" id="{209D416D-123F-44CD-82DB-54548166BF82}"/>
              </a:ext>
            </a:extLst>
          </p:cNvPr>
          <p:cNvSpPr txBox="1">
            <a:spLocks/>
          </p:cNvSpPr>
          <p:nvPr userDrawn="1"/>
        </p:nvSpPr>
        <p:spPr>
          <a:xfrm>
            <a:off x="540000" y="4789159"/>
            <a:ext cx="2895600" cy="153888"/>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2020</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
        <p:nvSpPr>
          <p:cNvPr id="21" name="object 28">
            <a:extLst>
              <a:ext uri="{FF2B5EF4-FFF2-40B4-BE49-F238E27FC236}">
                <a16:creationId xmlns:a16="http://schemas.microsoft.com/office/drawing/2014/main" id="{406A0E0A-F592-4E2C-BD7E-407D6A28B90C}"/>
              </a:ext>
            </a:extLst>
          </p:cNvPr>
          <p:cNvSpPr txBox="1">
            <a:spLocks/>
          </p:cNvSpPr>
          <p:nvPr userDrawn="1"/>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0"/>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0"/>
              <a:cs typeface="Frutiger LT Std 45 Light"/>
            </a:endParaRPr>
          </a:p>
        </p:txBody>
      </p:sp>
      <p:sp>
        <p:nvSpPr>
          <p:cNvPr id="22" name="Textplatzhalter 5">
            <a:extLst>
              <a:ext uri="{FF2B5EF4-FFF2-40B4-BE49-F238E27FC236}">
                <a16:creationId xmlns:a16="http://schemas.microsoft.com/office/drawing/2014/main" id="{4D0C9327-F14D-4F6C-B45C-7CC120B8296E}"/>
              </a:ext>
            </a:extLst>
          </p:cNvPr>
          <p:cNvSpPr txBox="1">
            <a:spLocks/>
          </p:cNvSpPr>
          <p:nvPr userDrawn="1"/>
        </p:nvSpPr>
        <p:spPr>
          <a:xfrm>
            <a:off x="6120000" y="0"/>
            <a:ext cx="3059999" cy="2304000"/>
          </a:xfrm>
          <a:prstGeom prst="rect">
            <a:avLst/>
          </a:prstGeom>
        </p:spPr>
        <p:txBody>
          <a:bodyPr lIns="0" tIns="0" rIns="0" bIns="0" anchor="ctr"/>
          <a:lstStyle>
            <a:lvl1pPr marL="0">
              <a:defRPr sz="1500" b="1">
                <a:latin typeface="Frutiger LT Com 45 Light" panose="020B0303030504020204"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algn="ctr">
              <a:lnSpc>
                <a:spcPct val="100000"/>
              </a:lnSpc>
              <a:spcBef>
                <a:spcPts val="1030"/>
              </a:spcBef>
            </a:pPr>
            <a:endParaRPr lang="de-DE" sz="1800" dirty="0">
              <a:solidFill>
                <a:schemeClr val="bg1"/>
              </a:solidFill>
              <a:effectLst>
                <a:outerShdw blurRad="50800" dist="38100" dir="2700000" algn="tl" rotWithShape="0">
                  <a:srgbClr val="000000">
                    <a:alpha val="43000"/>
                  </a:srgbClr>
                </a:outerShdw>
              </a:effectLst>
              <a:latin typeface="Frutiger LT Std 45 Light"/>
            </a:endParaRPr>
          </a:p>
        </p:txBody>
      </p:sp>
    </p:spTree>
    <p:extLst>
      <p:ext uri="{BB962C8B-B14F-4D97-AF65-F5344CB8AC3E}">
        <p14:creationId xmlns:p14="http://schemas.microsoft.com/office/powerpoint/2010/main" val="778332225"/>
      </p:ext>
    </p:extLst>
  </p:cSld>
  <p:clrMapOvr>
    <a:masterClrMapping/>
  </p:clrMapOvr>
  <p:transition>
    <p:fade/>
  </p:transition>
  <p:extLst>
    <p:ext uri="{DCECCB84-F9BA-43D5-87BE-67443E8EF086}">
      <p15:sldGuideLst xmlns:p15="http://schemas.microsoft.com/office/powerpoint/2012/main">
        <p15:guide id="9" pos="340" userDrawn="1">
          <p15:clr>
            <a:srgbClr val="FBAE40"/>
          </p15:clr>
        </p15:guide>
        <p15:guide id="10" pos="5420" userDrawn="1">
          <p15:clr>
            <a:srgbClr val="FBAE40"/>
          </p15:clr>
        </p15:guide>
        <p15:guide id="11" orient="horz" pos="305" userDrawn="1">
          <p15:clr>
            <a:srgbClr val="FBAE40"/>
          </p15:clr>
        </p15:guide>
        <p15:guide id="12" orient="horz" pos="289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Zwischentitel">
    <p:spTree>
      <p:nvGrpSpPr>
        <p:cNvPr id="1" name=""/>
        <p:cNvGrpSpPr/>
        <p:nvPr/>
      </p:nvGrpSpPr>
      <p:grpSpPr>
        <a:xfrm>
          <a:off x="0" y="0"/>
          <a:ext cx="0" cy="0"/>
          <a:chOff x="0" y="0"/>
          <a:chExt cx="0" cy="0"/>
        </a:xfrm>
      </p:grpSpPr>
      <p:sp>
        <p:nvSpPr>
          <p:cNvPr id="12" name="Bildplatzhalter 2"/>
          <p:cNvSpPr>
            <a:spLocks noGrp="1"/>
          </p:cNvSpPr>
          <p:nvPr>
            <p:ph type="pic" idx="1" hasCustomPrompt="1"/>
          </p:nvPr>
        </p:nvSpPr>
        <p:spPr>
          <a:xfrm>
            <a:off x="0" y="0"/>
            <a:ext cx="9144000"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dirty="0"/>
              <a:t> </a:t>
            </a:r>
          </a:p>
        </p:txBody>
      </p:sp>
      <p:pic>
        <p:nvPicPr>
          <p:cNvPr id="7" name="Bild 6"/>
          <p:cNvPicPr>
            <a:picLocks noChangeAspect="1"/>
          </p:cNvPicPr>
          <p:nvPr/>
        </p:nvPicPr>
        <p:blipFill rotWithShape="1">
          <a:blip r:embed="rId2" cstate="screen">
            <a:alphaModFix amt="80000"/>
            <a:extLst>
              <a:ext uri="{28A0092B-C50C-407E-A947-70E740481C1C}">
                <a14:useLocalDpi xmlns:a14="http://schemas.microsoft.com/office/drawing/2010/main"/>
              </a:ext>
            </a:extLst>
          </a:blip>
          <a:srcRect/>
          <a:stretch/>
        </p:blipFill>
        <p:spPr>
          <a:xfrm>
            <a:off x="0" y="0"/>
            <a:ext cx="9144000" cy="5143500"/>
          </a:xfrm>
          <a:prstGeom prst="rect">
            <a:avLst/>
          </a:prstGeom>
        </p:spPr>
      </p:pic>
      <p:pic>
        <p:nvPicPr>
          <p:cNvPr id="8" name="Bild 7" descr="Overlay_form_weiss.png"/>
          <p:cNvPicPr>
            <a:picLocks noChangeAspect="1"/>
          </p:cNvPicPr>
          <p:nvPr/>
        </p:nvPicPr>
        <p:blipFill rotWithShape="1">
          <a:blip r:embed="rId3" cstate="screen">
            <a:extLst>
              <a:ext uri="{28A0092B-C50C-407E-A947-70E740481C1C}">
                <a14:useLocalDpi xmlns:a14="http://schemas.microsoft.com/office/drawing/2010/main"/>
              </a:ext>
            </a:extLst>
          </a:blip>
          <a:srcRect r="-5"/>
          <a:stretch/>
        </p:blipFill>
        <p:spPr>
          <a:xfrm>
            <a:off x="725392" y="0"/>
            <a:ext cx="8424000" cy="5143500"/>
          </a:xfrm>
          <a:prstGeom prst="rect">
            <a:avLst/>
          </a:prstGeom>
        </p:spPr>
      </p:pic>
      <p:pic>
        <p:nvPicPr>
          <p:cNvPr id="10" name="Grafik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3" name="Textplatzhalter 2"/>
          <p:cNvSpPr>
            <a:spLocks noGrp="1"/>
          </p:cNvSpPr>
          <p:nvPr>
            <p:ph type="body" sz="quarter" idx="10"/>
          </p:nvPr>
        </p:nvSpPr>
        <p:spPr>
          <a:xfrm>
            <a:off x="414000" y="407283"/>
            <a:ext cx="7499852" cy="1258352"/>
          </a:xfrm>
          <a:prstGeom prst="rect">
            <a:avLst/>
          </a:prstGeom>
        </p:spPr>
        <p:txBody>
          <a:bodyPr>
            <a:noAutofit/>
          </a:bodyPr>
          <a:lstStyle>
            <a:lvl1pPr marL="0" indent="0">
              <a:lnSpc>
                <a:spcPts val="3800"/>
              </a:lnSpc>
              <a:buNone/>
              <a:defRPr sz="3600" b="0" i="0">
                <a:solidFill>
                  <a:schemeClr val="bg1"/>
                </a:solidFill>
                <a:latin typeface="Frutiger LT Com 65 Bold" panose="020B0803030504020204" pitchFamily="34" charset="0"/>
                <a:cs typeface="Frutiger LT Com 65 Bold" panose="020B0803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
        <p:nvSpPr>
          <p:cNvPr id="11" name="object 28">
            <a:extLst>
              <a:ext uri="{FF2B5EF4-FFF2-40B4-BE49-F238E27FC236}">
                <a16:creationId xmlns:a16="http://schemas.microsoft.com/office/drawing/2014/main" id="{9761C28B-5734-9641-A26B-C245BB74C00B}"/>
              </a:ext>
            </a:extLst>
          </p:cNvPr>
          <p:cNvSpPr txBox="1">
            <a:spLocks/>
          </p:cNvSpPr>
          <p:nvPr/>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14" name="object 28">
            <a:extLst>
              <a:ext uri="{FF2B5EF4-FFF2-40B4-BE49-F238E27FC236}">
                <a16:creationId xmlns:a16="http://schemas.microsoft.com/office/drawing/2014/main" id="{2CC0CAFF-D3FC-1744-9726-29755BA6F5A6}"/>
              </a:ext>
            </a:extLst>
          </p:cNvPr>
          <p:cNvSpPr txBox="1">
            <a:spLocks/>
          </p:cNvSpPr>
          <p:nvPr/>
        </p:nvSpPr>
        <p:spPr>
          <a:xfrm>
            <a:off x="540000" y="4789159"/>
            <a:ext cx="2895600" cy="142347"/>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2019</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pic>
        <p:nvPicPr>
          <p:cNvPr id="9" name="Bild 6">
            <a:extLst>
              <a:ext uri="{FF2B5EF4-FFF2-40B4-BE49-F238E27FC236}">
                <a16:creationId xmlns:a16="http://schemas.microsoft.com/office/drawing/2014/main" id="{BE7709F1-FE63-4226-A54E-25D396161CFD}"/>
              </a:ext>
            </a:extLst>
          </p:cNvPr>
          <p:cNvPicPr>
            <a:picLocks noChangeAspect="1"/>
          </p:cNvPicPr>
          <p:nvPr/>
        </p:nvPicPr>
        <p:blipFill rotWithShape="1">
          <a:blip r:embed="rId2" cstate="screen">
            <a:alphaModFix amt="80000"/>
            <a:extLst>
              <a:ext uri="{28A0092B-C50C-407E-A947-70E740481C1C}">
                <a14:useLocalDpi xmlns:a14="http://schemas.microsoft.com/office/drawing/2010/main"/>
              </a:ext>
            </a:extLst>
          </a:blip>
          <a:srcRect/>
          <a:stretch/>
        </p:blipFill>
        <p:spPr>
          <a:xfrm>
            <a:off x="0" y="0"/>
            <a:ext cx="9144000" cy="5143500"/>
          </a:xfrm>
          <a:prstGeom prst="rect">
            <a:avLst/>
          </a:prstGeom>
        </p:spPr>
      </p:pic>
      <p:pic>
        <p:nvPicPr>
          <p:cNvPr id="13" name="Bild 7" descr="Overlay_form_weiss.png">
            <a:extLst>
              <a:ext uri="{FF2B5EF4-FFF2-40B4-BE49-F238E27FC236}">
                <a16:creationId xmlns:a16="http://schemas.microsoft.com/office/drawing/2014/main" id="{D8C0CB76-7402-4293-8ECD-708B9484561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5"/>
          <a:stretch/>
        </p:blipFill>
        <p:spPr>
          <a:xfrm>
            <a:off x="725392" y="0"/>
            <a:ext cx="8424000" cy="5143500"/>
          </a:xfrm>
          <a:prstGeom prst="rect">
            <a:avLst/>
          </a:prstGeom>
        </p:spPr>
      </p:pic>
      <p:pic>
        <p:nvPicPr>
          <p:cNvPr id="15" name="Grafik 7">
            <a:extLst>
              <a:ext uri="{FF2B5EF4-FFF2-40B4-BE49-F238E27FC236}">
                <a16:creationId xmlns:a16="http://schemas.microsoft.com/office/drawing/2014/main" id="{C0BFC36A-608D-42BD-92C1-0B326F8DFE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16" name="object 28">
            <a:extLst>
              <a:ext uri="{FF2B5EF4-FFF2-40B4-BE49-F238E27FC236}">
                <a16:creationId xmlns:a16="http://schemas.microsoft.com/office/drawing/2014/main" id="{81FE61F3-356E-4238-A4FA-2ED2F75A98EE}"/>
              </a:ext>
            </a:extLst>
          </p:cNvPr>
          <p:cNvSpPr txBox="1">
            <a:spLocks/>
          </p:cNvSpPr>
          <p:nvPr/>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17" name="object 28">
            <a:extLst>
              <a:ext uri="{FF2B5EF4-FFF2-40B4-BE49-F238E27FC236}">
                <a16:creationId xmlns:a16="http://schemas.microsoft.com/office/drawing/2014/main" id="{825B2C1D-627D-44B3-94F5-0AE9A1CBEAD8}"/>
              </a:ext>
            </a:extLst>
          </p:cNvPr>
          <p:cNvSpPr txBox="1">
            <a:spLocks/>
          </p:cNvSpPr>
          <p:nvPr/>
        </p:nvSpPr>
        <p:spPr>
          <a:xfrm>
            <a:off x="540000" y="4789159"/>
            <a:ext cx="2895600" cy="142347"/>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2019</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pic>
        <p:nvPicPr>
          <p:cNvPr id="18" name="Bild 6">
            <a:extLst>
              <a:ext uri="{FF2B5EF4-FFF2-40B4-BE49-F238E27FC236}">
                <a16:creationId xmlns:a16="http://schemas.microsoft.com/office/drawing/2014/main" id="{F7EBDA6A-8382-49E9-B376-70D7E340B374}"/>
              </a:ext>
            </a:extLst>
          </p:cNvPr>
          <p:cNvPicPr>
            <a:picLocks noChangeAspect="1"/>
          </p:cNvPicPr>
          <p:nvPr userDrawn="1"/>
        </p:nvPicPr>
        <p:blipFill rotWithShape="1">
          <a:blip r:embed="rId2" cstate="screen">
            <a:alphaModFix amt="80000"/>
            <a:extLst>
              <a:ext uri="{28A0092B-C50C-407E-A947-70E740481C1C}">
                <a14:useLocalDpi xmlns:a14="http://schemas.microsoft.com/office/drawing/2010/main"/>
              </a:ext>
            </a:extLst>
          </a:blip>
          <a:srcRect/>
          <a:stretch/>
        </p:blipFill>
        <p:spPr>
          <a:xfrm>
            <a:off x="0" y="0"/>
            <a:ext cx="9144000" cy="5143500"/>
          </a:xfrm>
          <a:prstGeom prst="rect">
            <a:avLst/>
          </a:prstGeom>
        </p:spPr>
      </p:pic>
      <p:pic>
        <p:nvPicPr>
          <p:cNvPr id="19" name="Bild 7" descr="Overlay_form_weiss.png">
            <a:extLst>
              <a:ext uri="{FF2B5EF4-FFF2-40B4-BE49-F238E27FC236}">
                <a16:creationId xmlns:a16="http://schemas.microsoft.com/office/drawing/2014/main" id="{31DFEE6C-D554-4589-A810-7603DB81A6F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5"/>
          <a:stretch/>
        </p:blipFill>
        <p:spPr>
          <a:xfrm>
            <a:off x="725392" y="0"/>
            <a:ext cx="8424000" cy="5143500"/>
          </a:xfrm>
          <a:prstGeom prst="rect">
            <a:avLst/>
          </a:prstGeom>
        </p:spPr>
      </p:pic>
      <p:pic>
        <p:nvPicPr>
          <p:cNvPr id="20" name="Grafik 7">
            <a:extLst>
              <a:ext uri="{FF2B5EF4-FFF2-40B4-BE49-F238E27FC236}">
                <a16:creationId xmlns:a16="http://schemas.microsoft.com/office/drawing/2014/main" id="{A17AC05C-71F6-4356-9205-C5EB0163A56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21" name="object 28">
            <a:extLst>
              <a:ext uri="{FF2B5EF4-FFF2-40B4-BE49-F238E27FC236}">
                <a16:creationId xmlns:a16="http://schemas.microsoft.com/office/drawing/2014/main" id="{0E620518-CB6B-41AB-B7FB-34580CDC99F8}"/>
              </a:ext>
            </a:extLst>
          </p:cNvPr>
          <p:cNvSpPr txBox="1">
            <a:spLocks/>
          </p:cNvSpPr>
          <p:nvPr userDrawn="1"/>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22" name="object 28">
            <a:extLst>
              <a:ext uri="{FF2B5EF4-FFF2-40B4-BE49-F238E27FC236}">
                <a16:creationId xmlns:a16="http://schemas.microsoft.com/office/drawing/2014/main" id="{45E193AA-80C8-4756-AB07-996A03BB8E56}"/>
              </a:ext>
            </a:extLst>
          </p:cNvPr>
          <p:cNvSpPr txBox="1">
            <a:spLocks/>
          </p:cNvSpPr>
          <p:nvPr userDrawn="1"/>
        </p:nvSpPr>
        <p:spPr>
          <a:xfrm>
            <a:off x="540000" y="4789159"/>
            <a:ext cx="2895600" cy="153888"/>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solidFill>
                <a:latin typeface="Frutiger LT Com 55 Roman" panose="020B0503030504020204" pitchFamily="34" charset="0"/>
                <a:cs typeface="Frutiger LT Std 45 Light"/>
              </a:rPr>
              <a:t>©</a:t>
            </a:r>
            <a:r>
              <a:rPr lang="de-DE" sz="800" b="0" i="0" spc="-100" baseline="0" dirty="0">
                <a:solidFill>
                  <a:schemeClr val="bg1"/>
                </a:solidFill>
                <a:latin typeface="Frutiger LT Com 55 Roman" panose="020B0503030504020204" pitchFamily="34" charset="0"/>
                <a:cs typeface="Frutiger LT Std 45 Light"/>
              </a:rPr>
              <a:t> </a:t>
            </a:r>
            <a:r>
              <a:rPr lang="de-DE" sz="800" b="0" i="0" spc="-50" baseline="0" dirty="0">
                <a:solidFill>
                  <a:schemeClr val="bg1"/>
                </a:solidFill>
                <a:latin typeface="Frutiger LT Com 55 Roman" panose="020B0503030504020204" pitchFamily="34" charset="0"/>
                <a:cs typeface="Frutiger LT Std 45 Light"/>
              </a:rPr>
              <a:t>2020</a:t>
            </a:r>
            <a:r>
              <a:rPr lang="de-DE" sz="800" b="0" i="0" spc="0" baseline="0" dirty="0">
                <a:solidFill>
                  <a:schemeClr val="bg1"/>
                </a:solidFill>
                <a:latin typeface="Frutiger LT Com 55 Roman" panose="020B0503030504020204" pitchFamily="34" charset="0"/>
                <a:cs typeface="Frutiger LT Std 45 Light"/>
              </a:rPr>
              <a:t> </a:t>
            </a:r>
            <a:r>
              <a:rPr lang="de-DE" sz="800" b="0" i="0" baseline="0" dirty="0">
                <a:solidFill>
                  <a:schemeClr val="bg1"/>
                </a:solidFill>
                <a:latin typeface="Frutiger LT Com 55 Roman" panose="020B0503030504020204" pitchFamily="34" charset="0"/>
                <a:cs typeface="Frutiger LT Std 45 Light"/>
              </a:rPr>
              <a:t>Fraunhofer IWES</a:t>
            </a:r>
          </a:p>
        </p:txBody>
      </p:sp>
    </p:spTree>
    <p:extLst>
      <p:ext uri="{BB962C8B-B14F-4D97-AF65-F5344CB8AC3E}">
        <p14:creationId xmlns:p14="http://schemas.microsoft.com/office/powerpoint/2010/main" val="4219508353"/>
      </p:ext>
    </p:extLst>
  </p:cSld>
  <p:clrMapOvr>
    <a:masterClrMapping/>
  </p:clrMapOvr>
  <p:transition>
    <p:fade/>
  </p:transition>
  <p:extLst>
    <p:ext uri="{DCECCB84-F9BA-43D5-87BE-67443E8EF086}">
      <p15:sldGuideLst xmlns:p15="http://schemas.microsoft.com/office/powerpoint/2012/main">
        <p15:guide id="9" pos="340" userDrawn="1">
          <p15:clr>
            <a:srgbClr val="FBAE40"/>
          </p15:clr>
        </p15:guide>
        <p15:guide id="10" pos="5420" userDrawn="1">
          <p15:clr>
            <a:srgbClr val="FBAE40"/>
          </p15:clr>
        </p15:guide>
        <p15:guide id="11" orient="horz" pos="305" userDrawn="1">
          <p15:clr>
            <a:srgbClr val="FBAE40"/>
          </p15:clr>
        </p15:guide>
        <p15:guide id="12" orient="horz" pos="289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Inhalt - kein Inhalt Hintergrundbild">
    <p:spTree>
      <p:nvGrpSpPr>
        <p:cNvPr id="1" name=""/>
        <p:cNvGrpSpPr/>
        <p:nvPr/>
      </p:nvGrpSpPr>
      <p:grpSpPr>
        <a:xfrm>
          <a:off x="0" y="0"/>
          <a:ext cx="0" cy="0"/>
          <a:chOff x="0" y="0"/>
          <a:chExt cx="0" cy="0"/>
        </a:xfrm>
      </p:grpSpPr>
      <p:sp>
        <p:nvSpPr>
          <p:cNvPr id="6" name="Bildplatzhalter 5"/>
          <p:cNvSpPr>
            <a:spLocks noGrp="1"/>
          </p:cNvSpPr>
          <p:nvPr>
            <p:ph type="pic" sz="quarter" idx="10" hasCustomPrompt="1"/>
          </p:nvPr>
        </p:nvSpPr>
        <p:spPr>
          <a:xfrm>
            <a:off x="0" y="1167875"/>
            <a:ext cx="9144000" cy="3420000"/>
          </a:xfrm>
          <a:prstGeom prst="rect">
            <a:avLst/>
          </a:prstGeom>
          <a:solidFill>
            <a:schemeClr val="bg1">
              <a:lumMod val="95000"/>
            </a:schemeClr>
          </a:solidFill>
        </p:spPr>
        <p:txBody>
          <a:bodyPr vert="horz" anchor="ctr" anchorCtr="0"/>
          <a:lstStyle>
            <a:lvl1pPr marL="0" indent="0" algn="ctr">
              <a:buNone/>
              <a:defRPr sz="1200" b="0" i="0">
                <a:latin typeface="Frutiger LT Com 55 Roman" panose="020B0503030504020204" pitchFamily="34" charset="77"/>
              </a:defRPr>
            </a:lvl1pPr>
          </a:lstStyle>
          <a:p>
            <a:r>
              <a:rPr lang="de-DE" dirty="0"/>
              <a:t>Hintergrundbild durch Doppelklick hinzufügen</a:t>
            </a:r>
          </a:p>
        </p:txBody>
      </p:sp>
      <p:sp>
        <p:nvSpPr>
          <p:cNvPr id="7" name="Rechteck 6"/>
          <p:cNvSpPr/>
          <p:nvPr/>
        </p:nvSpPr>
        <p:spPr>
          <a:xfrm>
            <a:off x="0" y="4603500"/>
            <a:ext cx="9144000" cy="54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8" name="Grafik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10" name="object 28"/>
          <p:cNvSpPr txBox="1">
            <a:spLocks/>
          </p:cNvSpPr>
          <p:nvPr/>
        </p:nvSpPr>
        <p:spPr>
          <a:xfrm>
            <a:off x="540000" y="4789159"/>
            <a:ext cx="2895600" cy="142347"/>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2019</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
        <p:nvSpPr>
          <p:cNvPr id="11" name="object 28"/>
          <p:cNvSpPr txBox="1">
            <a:spLocks/>
          </p:cNvSpPr>
          <p:nvPr/>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21" name="Textplatzhalter 5"/>
          <p:cNvSpPr txBox="1">
            <a:spLocks/>
          </p:cNvSpPr>
          <p:nvPr/>
        </p:nvSpPr>
        <p:spPr>
          <a:xfrm>
            <a:off x="6120000" y="0"/>
            <a:ext cx="3059999" cy="2304000"/>
          </a:xfrm>
          <a:prstGeom prst="rect">
            <a:avLst/>
          </a:prstGeom>
        </p:spPr>
        <p:txBody>
          <a:bodyPr lIns="0" tIns="0" rIns="0" bIns="0" anchor="ctr"/>
          <a:lstStyle>
            <a:lvl1pPr marL="0">
              <a:defRPr sz="1500" b="1">
                <a:latin typeface="Frutiger LT Com 45 Light" panose="020B0303030504020204"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algn="ctr">
              <a:lnSpc>
                <a:spcPct val="100000"/>
              </a:lnSpc>
              <a:spcBef>
                <a:spcPts val="1030"/>
              </a:spcBef>
            </a:pPr>
            <a:endParaRPr lang="de-DE" sz="1800" dirty="0">
              <a:solidFill>
                <a:schemeClr val="bg1"/>
              </a:solidFill>
              <a:effectLst>
                <a:outerShdw blurRad="50800" dist="38100" dir="2700000" algn="tl" rotWithShape="0">
                  <a:srgbClr val="000000">
                    <a:alpha val="43000"/>
                  </a:srgbClr>
                </a:outerShdw>
              </a:effectLst>
              <a:latin typeface="Frutiger LT Std 45 Light"/>
            </a:endParaRPr>
          </a:p>
        </p:txBody>
      </p:sp>
      <p:sp>
        <p:nvSpPr>
          <p:cNvPr id="12" name="Textplatzhalter 4"/>
          <p:cNvSpPr>
            <a:spLocks noGrp="1"/>
          </p:cNvSpPr>
          <p:nvPr>
            <p:ph type="body" sz="quarter" idx="11" hasCustomPrompt="1"/>
          </p:nvPr>
        </p:nvSpPr>
        <p:spPr>
          <a:xfrm>
            <a:off x="431999" y="385200"/>
            <a:ext cx="8280002" cy="432000"/>
          </a:xfrm>
          <a:prstGeom prst="rect">
            <a:avLst/>
          </a:prstGeom>
        </p:spPr>
        <p:txBody>
          <a:bodyPr bIns="0">
            <a:normAutofit/>
          </a:bodyPr>
          <a:lstStyle>
            <a:lvl1pPr marL="0" indent="0">
              <a:lnSpc>
                <a:spcPct val="100000"/>
              </a:lnSpc>
              <a:buNone/>
              <a:defRPr sz="2400" b="0" i="0">
                <a:latin typeface="Frutiger LT Com 65 Bold" panose="020B0803030504020204" pitchFamily="34" charset="0"/>
                <a:cs typeface="Frutiger LT Com 65 Bold" panose="020B0803030504020204" pitchFamily="34" charset="0"/>
              </a:defRPr>
            </a:lvl1pPr>
          </a:lstStyle>
          <a:p>
            <a:pPr lvl="0"/>
            <a:r>
              <a:rPr lang="de-DE" dirty="0"/>
              <a:t>Headline bearbeiten</a:t>
            </a:r>
          </a:p>
        </p:txBody>
      </p:sp>
      <p:sp>
        <p:nvSpPr>
          <p:cNvPr id="13" name="Textplatzhalter 4"/>
          <p:cNvSpPr>
            <a:spLocks noGrp="1"/>
          </p:cNvSpPr>
          <p:nvPr>
            <p:ph type="body" sz="quarter" idx="12" hasCustomPrompt="1"/>
          </p:nvPr>
        </p:nvSpPr>
        <p:spPr>
          <a:xfrm>
            <a:off x="431999" y="817200"/>
            <a:ext cx="8280002" cy="519003"/>
          </a:xfrm>
          <a:prstGeom prst="rect">
            <a:avLst/>
          </a:prstGeom>
        </p:spPr>
        <p:txBody>
          <a:bodyPr>
            <a:noAutofit/>
          </a:bodyPr>
          <a:lstStyle>
            <a:lvl1pPr marL="14400" indent="0">
              <a:lnSpc>
                <a:spcPts val="1700"/>
              </a:lnSpc>
              <a:spcBef>
                <a:spcPts val="1030"/>
              </a:spcBef>
              <a:buNone/>
              <a:defRPr sz="1500" b="0" i="0">
                <a:solidFill>
                  <a:schemeClr val="bg1">
                    <a:lumMod val="50000"/>
                  </a:schemeClr>
                </a:solidFill>
                <a:latin typeface="Frutiger LT Com 65 Bold" panose="020B0803030504020204" pitchFamily="34" charset="0"/>
                <a:cs typeface="Frutiger LT Com 65 Bold" panose="020B0803030504020204" pitchFamily="34" charset="0"/>
              </a:defRPr>
            </a:lvl1pPr>
          </a:lstStyle>
          <a:p>
            <a:pPr lvl="0"/>
            <a:r>
              <a:rPr lang="de-DE" dirty="0"/>
              <a:t>Subline bearbeiten</a:t>
            </a:r>
          </a:p>
        </p:txBody>
      </p:sp>
      <p:sp>
        <p:nvSpPr>
          <p:cNvPr id="14" name="Rechteck 13">
            <a:extLst>
              <a:ext uri="{FF2B5EF4-FFF2-40B4-BE49-F238E27FC236}">
                <a16:creationId xmlns:a16="http://schemas.microsoft.com/office/drawing/2014/main" id="{53EB6E49-DBC6-4246-8C42-80D7A311D536}"/>
              </a:ext>
            </a:extLst>
          </p:cNvPr>
          <p:cNvSpPr/>
          <p:nvPr/>
        </p:nvSpPr>
        <p:spPr>
          <a:xfrm>
            <a:off x="0" y="4603500"/>
            <a:ext cx="9144000" cy="54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92BE236B-9B51-445A-94F8-A214DBE947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16" name="object 28">
            <a:extLst>
              <a:ext uri="{FF2B5EF4-FFF2-40B4-BE49-F238E27FC236}">
                <a16:creationId xmlns:a16="http://schemas.microsoft.com/office/drawing/2014/main" id="{399B9843-B48C-45B9-85C9-88B13B2E9A0A}"/>
              </a:ext>
            </a:extLst>
          </p:cNvPr>
          <p:cNvSpPr txBox="1">
            <a:spLocks/>
          </p:cNvSpPr>
          <p:nvPr/>
        </p:nvSpPr>
        <p:spPr>
          <a:xfrm>
            <a:off x="540000" y="4789159"/>
            <a:ext cx="2895600" cy="142347"/>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2019</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
        <p:nvSpPr>
          <p:cNvPr id="17" name="object 28">
            <a:extLst>
              <a:ext uri="{FF2B5EF4-FFF2-40B4-BE49-F238E27FC236}">
                <a16:creationId xmlns:a16="http://schemas.microsoft.com/office/drawing/2014/main" id="{8F521A03-97B2-411C-8033-641AA692F477}"/>
              </a:ext>
            </a:extLst>
          </p:cNvPr>
          <p:cNvSpPr txBox="1">
            <a:spLocks/>
          </p:cNvSpPr>
          <p:nvPr/>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18" name="Textplatzhalter 5">
            <a:extLst>
              <a:ext uri="{FF2B5EF4-FFF2-40B4-BE49-F238E27FC236}">
                <a16:creationId xmlns:a16="http://schemas.microsoft.com/office/drawing/2014/main" id="{6529D3B8-41DF-4C36-96F7-CADDFB9A7E80}"/>
              </a:ext>
            </a:extLst>
          </p:cNvPr>
          <p:cNvSpPr txBox="1">
            <a:spLocks/>
          </p:cNvSpPr>
          <p:nvPr/>
        </p:nvSpPr>
        <p:spPr>
          <a:xfrm>
            <a:off x="6120000" y="0"/>
            <a:ext cx="3059999" cy="2304000"/>
          </a:xfrm>
          <a:prstGeom prst="rect">
            <a:avLst/>
          </a:prstGeom>
        </p:spPr>
        <p:txBody>
          <a:bodyPr lIns="0" tIns="0" rIns="0" bIns="0" anchor="ctr"/>
          <a:lstStyle>
            <a:lvl1pPr marL="0">
              <a:defRPr sz="1500" b="1">
                <a:latin typeface="Frutiger LT Com 45 Light" panose="020B0303030504020204"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algn="ctr">
              <a:lnSpc>
                <a:spcPct val="100000"/>
              </a:lnSpc>
              <a:spcBef>
                <a:spcPts val="1030"/>
              </a:spcBef>
            </a:pPr>
            <a:endParaRPr lang="de-DE" sz="1800" dirty="0">
              <a:solidFill>
                <a:schemeClr val="bg1"/>
              </a:solidFill>
              <a:effectLst>
                <a:outerShdw blurRad="50800" dist="38100" dir="2700000" algn="tl" rotWithShape="0">
                  <a:srgbClr val="000000">
                    <a:alpha val="43000"/>
                  </a:srgbClr>
                </a:outerShdw>
              </a:effectLst>
              <a:latin typeface="Frutiger LT Std 45 Light"/>
            </a:endParaRPr>
          </a:p>
        </p:txBody>
      </p:sp>
      <p:sp>
        <p:nvSpPr>
          <p:cNvPr id="19" name="Rechteck 18">
            <a:extLst>
              <a:ext uri="{FF2B5EF4-FFF2-40B4-BE49-F238E27FC236}">
                <a16:creationId xmlns:a16="http://schemas.microsoft.com/office/drawing/2014/main" id="{0FE832EF-CC1F-484C-950E-C080DA308B19}"/>
              </a:ext>
            </a:extLst>
          </p:cNvPr>
          <p:cNvSpPr/>
          <p:nvPr userDrawn="1"/>
        </p:nvSpPr>
        <p:spPr>
          <a:xfrm>
            <a:off x="0" y="4603500"/>
            <a:ext cx="9144000" cy="54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20" name="Grafik 19">
            <a:extLst>
              <a:ext uri="{FF2B5EF4-FFF2-40B4-BE49-F238E27FC236}">
                <a16:creationId xmlns:a16="http://schemas.microsoft.com/office/drawing/2014/main" id="{910B8AFF-282D-4092-B8A2-854A514636A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22" name="object 28">
            <a:extLst>
              <a:ext uri="{FF2B5EF4-FFF2-40B4-BE49-F238E27FC236}">
                <a16:creationId xmlns:a16="http://schemas.microsoft.com/office/drawing/2014/main" id="{9FD6BBC9-5511-467C-8A76-815D5683372B}"/>
              </a:ext>
            </a:extLst>
          </p:cNvPr>
          <p:cNvSpPr txBox="1">
            <a:spLocks/>
          </p:cNvSpPr>
          <p:nvPr userDrawn="1"/>
        </p:nvSpPr>
        <p:spPr>
          <a:xfrm>
            <a:off x="540000" y="4789159"/>
            <a:ext cx="2895600" cy="153888"/>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2020</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
        <p:nvSpPr>
          <p:cNvPr id="23" name="object 28">
            <a:extLst>
              <a:ext uri="{FF2B5EF4-FFF2-40B4-BE49-F238E27FC236}">
                <a16:creationId xmlns:a16="http://schemas.microsoft.com/office/drawing/2014/main" id="{153BCDDD-20CE-4B57-9F5C-C31BE3402E10}"/>
              </a:ext>
            </a:extLst>
          </p:cNvPr>
          <p:cNvSpPr txBox="1">
            <a:spLocks/>
          </p:cNvSpPr>
          <p:nvPr userDrawn="1"/>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24" name="Textplatzhalter 5">
            <a:extLst>
              <a:ext uri="{FF2B5EF4-FFF2-40B4-BE49-F238E27FC236}">
                <a16:creationId xmlns:a16="http://schemas.microsoft.com/office/drawing/2014/main" id="{35664A8F-7F94-461B-B41F-136E59AF5999}"/>
              </a:ext>
            </a:extLst>
          </p:cNvPr>
          <p:cNvSpPr txBox="1">
            <a:spLocks/>
          </p:cNvSpPr>
          <p:nvPr userDrawn="1"/>
        </p:nvSpPr>
        <p:spPr>
          <a:xfrm>
            <a:off x="6120000" y="0"/>
            <a:ext cx="3059999" cy="2304000"/>
          </a:xfrm>
          <a:prstGeom prst="rect">
            <a:avLst/>
          </a:prstGeom>
        </p:spPr>
        <p:txBody>
          <a:bodyPr lIns="0" tIns="0" rIns="0" bIns="0" anchor="ctr"/>
          <a:lstStyle>
            <a:lvl1pPr marL="0">
              <a:defRPr sz="1500" b="1">
                <a:latin typeface="Frutiger LT Com 45 Light" panose="020B0303030504020204"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algn="ctr">
              <a:lnSpc>
                <a:spcPct val="100000"/>
              </a:lnSpc>
              <a:spcBef>
                <a:spcPts val="1030"/>
              </a:spcBef>
            </a:pPr>
            <a:endParaRPr lang="de-DE" sz="1800" dirty="0">
              <a:solidFill>
                <a:schemeClr val="bg1"/>
              </a:solidFill>
              <a:effectLst>
                <a:outerShdw blurRad="50800" dist="38100" dir="2700000" algn="tl" rotWithShape="0">
                  <a:srgbClr val="000000">
                    <a:alpha val="43000"/>
                  </a:srgbClr>
                </a:outerShdw>
              </a:effectLst>
              <a:latin typeface="Frutiger LT Std 45 Light"/>
            </a:endParaRPr>
          </a:p>
        </p:txBody>
      </p:sp>
    </p:spTree>
    <p:extLst>
      <p:ext uri="{BB962C8B-B14F-4D97-AF65-F5344CB8AC3E}">
        <p14:creationId xmlns:p14="http://schemas.microsoft.com/office/powerpoint/2010/main" val="1059667837"/>
      </p:ext>
    </p:extLst>
  </p:cSld>
  <p:clrMapOvr>
    <a:masterClrMapping/>
  </p:clrMapOvr>
  <p:transition>
    <p:fade/>
  </p:transition>
  <p:extLst>
    <p:ext uri="{DCECCB84-F9BA-43D5-87BE-67443E8EF086}">
      <p15:sldGuideLst xmlns:p15="http://schemas.microsoft.com/office/powerpoint/2012/main">
        <p15:guide id="9" pos="340" userDrawn="1">
          <p15:clr>
            <a:srgbClr val="FBAE40"/>
          </p15:clr>
        </p15:guide>
        <p15:guide id="10" pos="5420" userDrawn="1">
          <p15:clr>
            <a:srgbClr val="FBAE40"/>
          </p15:clr>
        </p15:guide>
        <p15:guide id="11" orient="horz" pos="305" userDrawn="1">
          <p15:clr>
            <a:srgbClr val="FBAE40"/>
          </p15:clr>
        </p15:guide>
        <p15:guide id="12" orient="horz" pos="289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Inhalt - 2/3 Text, 1/3 Bild">
    <p:spTree>
      <p:nvGrpSpPr>
        <p:cNvPr id="1" name=""/>
        <p:cNvGrpSpPr/>
        <p:nvPr/>
      </p:nvGrpSpPr>
      <p:grpSpPr>
        <a:xfrm>
          <a:off x="0" y="0"/>
          <a:ext cx="0" cy="0"/>
          <a:chOff x="0" y="0"/>
          <a:chExt cx="0" cy="0"/>
        </a:xfrm>
      </p:grpSpPr>
      <p:sp>
        <p:nvSpPr>
          <p:cNvPr id="4" name="Bildplatzhalter 3"/>
          <p:cNvSpPr>
            <a:spLocks noGrp="1"/>
          </p:cNvSpPr>
          <p:nvPr>
            <p:ph type="pic" sz="quarter" idx="13" hasCustomPrompt="1"/>
          </p:nvPr>
        </p:nvSpPr>
        <p:spPr>
          <a:xfrm>
            <a:off x="6084000" y="1543050"/>
            <a:ext cx="3060000" cy="3044825"/>
          </a:xfrm>
          <a:prstGeom prst="rect">
            <a:avLst/>
          </a:prstGeom>
        </p:spPr>
        <p:txBody>
          <a:bodyPr anchor="ctr" anchorCtr="0">
            <a:normAutofit/>
          </a:bodyPr>
          <a:lstStyle>
            <a:lvl1pPr marL="0" indent="0" algn="ctr">
              <a:buNone/>
              <a:defRPr sz="1200" b="0" i="0" baseline="0">
                <a:latin typeface="Frutiger LT Com 55 Roman" panose="020B0503030504020204" pitchFamily="34" charset="77"/>
              </a:defRPr>
            </a:lvl1pPr>
          </a:lstStyle>
          <a:p>
            <a:r>
              <a:rPr lang="de-DE" dirty="0"/>
              <a:t>Bild durch Doppelklick einfügen</a:t>
            </a:r>
          </a:p>
        </p:txBody>
      </p:sp>
      <p:sp>
        <p:nvSpPr>
          <p:cNvPr id="17" name="Inhaltsplatzhalter 5"/>
          <p:cNvSpPr>
            <a:spLocks noGrp="1"/>
          </p:cNvSpPr>
          <p:nvPr>
            <p:ph sz="quarter" idx="14"/>
          </p:nvPr>
        </p:nvSpPr>
        <p:spPr>
          <a:xfrm>
            <a:off x="431800" y="1543050"/>
            <a:ext cx="5652200" cy="3044825"/>
          </a:xfrm>
          <a:prstGeom prst="rect">
            <a:avLst/>
          </a:prstGeom>
        </p:spPr>
        <p:txBody>
          <a:bodyPr vert="horz"/>
          <a:lstStyle>
            <a:lvl1pPr marL="180000" indent="-180000">
              <a:lnSpc>
                <a:spcPts val="1800"/>
              </a:lnSpc>
              <a:spcBef>
                <a:spcPts val="0"/>
              </a:spcBef>
              <a:spcAft>
                <a:spcPts val="1200"/>
              </a:spcAft>
              <a:buFontTx/>
              <a:buBlip>
                <a:blip r:embed="rId2">
                  <a:extLst>
                    <a:ext uri="{96DAC541-7B7A-43D3-8B79-37D633B846F1}">
                      <asvg:svgBlip xmlns="" xmlns:asvg="http://schemas.microsoft.com/office/drawing/2016/SVG/main" r:embed="rId3"/>
                    </a:ext>
                  </a:extLst>
                </a:blip>
              </a:buBlip>
              <a:tabLst/>
              <a:defRPr/>
            </a:lvl1pPr>
            <a:lvl2pPr marL="360000" indent="-180000">
              <a:lnSpc>
                <a:spcPts val="1800"/>
              </a:lnSpc>
              <a:buFontTx/>
              <a:buBlip>
                <a:blip r:embed="rId4">
                  <a:extLst>
                    <a:ext uri="{96DAC541-7B7A-43D3-8B79-37D633B846F1}">
                      <asvg:svgBlip xmlns="" xmlns:asvg="http://schemas.microsoft.com/office/drawing/2016/SVG/main" r:embed="rId5"/>
                    </a:ext>
                  </a:extLst>
                </a:blip>
              </a:buBlip>
              <a:defRPr lang="de-DE" smtClean="0"/>
            </a:lvl2pPr>
            <a:lvl3pPr marL="504000" indent="-144000">
              <a:lnSpc>
                <a:spcPts val="1800"/>
              </a:lnSpc>
              <a:spcBef>
                <a:spcPts val="0"/>
              </a:spcBef>
              <a:buFontTx/>
              <a:buBlip>
                <a:blip r:embed="rId4">
                  <a:extLst>
                    <a:ext uri="{96DAC541-7B7A-43D3-8B79-37D633B846F1}">
                      <asvg:svgBlip xmlns="" xmlns:asvg="http://schemas.microsoft.com/office/drawing/2016/SVG/main" r:embed="rId5"/>
                    </a:ext>
                  </a:extLst>
                </a:blip>
              </a:buBlip>
              <a:tabLst>
                <a:tab pos="1439863" algn="l"/>
              </a:tabLst>
              <a:defRPr lang="de-DE" sz="1200" smtClean="0"/>
            </a:lvl3pPr>
            <a:lvl4pPr marL="648000" indent="-144000">
              <a:lnSpc>
                <a:spcPts val="1800"/>
              </a:lnSpc>
              <a:spcBef>
                <a:spcPts val="0"/>
              </a:spcBef>
              <a:buFontTx/>
              <a:buBlip>
                <a:blip r:embed="rId4">
                  <a:extLst>
                    <a:ext uri="{96DAC541-7B7A-43D3-8B79-37D633B846F1}">
                      <asvg:svgBlip xmlns="" xmlns:asvg="http://schemas.microsoft.com/office/drawing/2016/SVG/main" r:embed="rId5"/>
                    </a:ext>
                  </a:extLst>
                </a:blip>
              </a:buBlip>
              <a:defRPr lang="de-DE" sz="1200" smtClean="0">
                <a:solidFill>
                  <a:schemeClr val="bg1">
                    <a:lumMod val="50000"/>
                  </a:schemeClr>
                </a:solidFill>
              </a:defRPr>
            </a:lvl4pPr>
            <a:lvl5pPr marL="792000" indent="-144000">
              <a:lnSpc>
                <a:spcPts val="1800"/>
              </a:lnSpc>
              <a:buFontTx/>
              <a:buBlip>
                <a:blip r:embed="rId4">
                  <a:extLst>
                    <a:ext uri="{96DAC541-7B7A-43D3-8B79-37D633B846F1}">
                      <asvg:svgBlip xmlns="" xmlns:asvg="http://schemas.microsoft.com/office/drawing/2016/SVG/main" r:embed="rId5"/>
                    </a:ext>
                  </a:extLst>
                </a:blip>
              </a:buBlip>
              <a:defRPr lang="de-DE" sz="1200" smtClean="0">
                <a:solidFill>
                  <a:schemeClr val="bg1">
                    <a:lumMod val="50000"/>
                  </a:schemeClr>
                </a:solidFill>
              </a:defRPr>
            </a:lvl5pPr>
            <a:lvl8pPr marL="3200400" indent="0">
              <a:buNone/>
              <a:defRPr/>
            </a:lvl8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Rechteck 6"/>
          <p:cNvSpPr/>
          <p:nvPr/>
        </p:nvSpPr>
        <p:spPr>
          <a:xfrm>
            <a:off x="0" y="4587875"/>
            <a:ext cx="9144000" cy="5556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8" name="Grafik 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11" name="object 28"/>
          <p:cNvSpPr txBox="1">
            <a:spLocks/>
          </p:cNvSpPr>
          <p:nvPr/>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21" name="Textplatzhalter 5"/>
          <p:cNvSpPr txBox="1">
            <a:spLocks/>
          </p:cNvSpPr>
          <p:nvPr/>
        </p:nvSpPr>
        <p:spPr>
          <a:xfrm>
            <a:off x="6120000" y="0"/>
            <a:ext cx="3059999" cy="2304000"/>
          </a:xfrm>
          <a:prstGeom prst="rect">
            <a:avLst/>
          </a:prstGeom>
        </p:spPr>
        <p:txBody>
          <a:bodyPr lIns="0" tIns="0" rIns="0" bIns="0" anchor="ctr"/>
          <a:lstStyle>
            <a:lvl1pPr marL="0">
              <a:defRPr sz="1500" b="1">
                <a:latin typeface="Frutiger LT Com 45 Light" panose="020B0303030504020204"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algn="ctr">
              <a:lnSpc>
                <a:spcPct val="100000"/>
              </a:lnSpc>
              <a:spcBef>
                <a:spcPts val="1030"/>
              </a:spcBef>
            </a:pPr>
            <a:endParaRPr lang="de-DE" sz="1800" dirty="0">
              <a:solidFill>
                <a:schemeClr val="bg1"/>
              </a:solidFill>
              <a:effectLst>
                <a:outerShdw blurRad="50800" dist="38100" dir="2700000" algn="tl" rotWithShape="0">
                  <a:srgbClr val="000000">
                    <a:alpha val="43000"/>
                  </a:srgbClr>
                </a:outerShdw>
              </a:effectLst>
              <a:latin typeface="Frutiger LT Std 45 Light"/>
            </a:endParaRPr>
          </a:p>
        </p:txBody>
      </p:sp>
      <p:sp>
        <p:nvSpPr>
          <p:cNvPr id="12" name="object 28">
            <a:extLst>
              <a:ext uri="{FF2B5EF4-FFF2-40B4-BE49-F238E27FC236}">
                <a16:creationId xmlns:a16="http://schemas.microsoft.com/office/drawing/2014/main" id="{3CB7E309-8E8F-CC4F-837D-529AEF7A5205}"/>
              </a:ext>
            </a:extLst>
          </p:cNvPr>
          <p:cNvSpPr txBox="1">
            <a:spLocks/>
          </p:cNvSpPr>
          <p:nvPr/>
        </p:nvSpPr>
        <p:spPr>
          <a:xfrm>
            <a:off x="540000" y="4789159"/>
            <a:ext cx="2895600" cy="142347"/>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2019</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
        <p:nvSpPr>
          <p:cNvPr id="18" name="Textplatzhalter 4">
            <a:extLst>
              <a:ext uri="{FF2B5EF4-FFF2-40B4-BE49-F238E27FC236}">
                <a16:creationId xmlns:a16="http://schemas.microsoft.com/office/drawing/2014/main" id="{A1A1410D-E9A2-124F-9428-73575560150E}"/>
              </a:ext>
            </a:extLst>
          </p:cNvPr>
          <p:cNvSpPr>
            <a:spLocks noGrp="1"/>
          </p:cNvSpPr>
          <p:nvPr>
            <p:ph type="body" sz="quarter" idx="11" hasCustomPrompt="1"/>
          </p:nvPr>
        </p:nvSpPr>
        <p:spPr>
          <a:xfrm>
            <a:off x="431999" y="385200"/>
            <a:ext cx="8280002" cy="432000"/>
          </a:xfrm>
          <a:prstGeom prst="rect">
            <a:avLst/>
          </a:prstGeom>
        </p:spPr>
        <p:txBody>
          <a:bodyPr bIns="0">
            <a:normAutofit/>
          </a:bodyPr>
          <a:lstStyle>
            <a:lvl1pPr marL="0" indent="0">
              <a:lnSpc>
                <a:spcPct val="100000"/>
              </a:lnSpc>
              <a:spcBef>
                <a:spcPts val="576"/>
              </a:spcBef>
              <a:spcAft>
                <a:spcPts val="0"/>
              </a:spcAft>
              <a:buNone/>
              <a:defRPr sz="2400" b="0" i="0">
                <a:latin typeface="Frutiger LT Com 65 Bold" panose="020B0803030504020204" pitchFamily="34" charset="0"/>
                <a:cs typeface="Frutiger LT Com 65 Bold" panose="020B0803030504020204" pitchFamily="34" charset="0"/>
              </a:defRPr>
            </a:lvl1pPr>
          </a:lstStyle>
          <a:p>
            <a:pPr lvl="0"/>
            <a:r>
              <a:rPr lang="de-DE" dirty="0"/>
              <a:t>Headline bearbeiten</a:t>
            </a:r>
          </a:p>
        </p:txBody>
      </p:sp>
      <p:sp>
        <p:nvSpPr>
          <p:cNvPr id="19" name="Textplatzhalter 4">
            <a:extLst>
              <a:ext uri="{FF2B5EF4-FFF2-40B4-BE49-F238E27FC236}">
                <a16:creationId xmlns:a16="http://schemas.microsoft.com/office/drawing/2014/main" id="{4B99D358-2E53-7C45-93D7-CEB1E18B010C}"/>
              </a:ext>
            </a:extLst>
          </p:cNvPr>
          <p:cNvSpPr>
            <a:spLocks noGrp="1"/>
          </p:cNvSpPr>
          <p:nvPr>
            <p:ph type="body" sz="quarter" idx="12" hasCustomPrompt="1"/>
          </p:nvPr>
        </p:nvSpPr>
        <p:spPr>
          <a:xfrm>
            <a:off x="431999" y="817200"/>
            <a:ext cx="8280002" cy="519003"/>
          </a:xfrm>
          <a:prstGeom prst="rect">
            <a:avLst/>
          </a:prstGeom>
        </p:spPr>
        <p:txBody>
          <a:bodyPr>
            <a:noAutofit/>
          </a:bodyPr>
          <a:lstStyle>
            <a:lvl1pPr marL="14400" indent="0">
              <a:lnSpc>
                <a:spcPts val="1700"/>
              </a:lnSpc>
              <a:spcBef>
                <a:spcPts val="1030"/>
              </a:spcBef>
              <a:buNone/>
              <a:defRPr sz="1500" b="0" i="0">
                <a:solidFill>
                  <a:schemeClr val="bg1">
                    <a:lumMod val="50000"/>
                  </a:schemeClr>
                </a:solidFill>
                <a:latin typeface="Frutiger LT Com 65 Bold" panose="020B0803030504020204" pitchFamily="34" charset="0"/>
                <a:cs typeface="Frutiger LT Com 65 Bold" panose="020B0803030504020204" pitchFamily="34" charset="0"/>
              </a:defRPr>
            </a:lvl1pPr>
          </a:lstStyle>
          <a:p>
            <a:pPr lvl="0"/>
            <a:r>
              <a:rPr lang="de-DE" dirty="0"/>
              <a:t>Subline bearbeiten</a:t>
            </a:r>
          </a:p>
        </p:txBody>
      </p:sp>
      <p:sp>
        <p:nvSpPr>
          <p:cNvPr id="13" name="Rechteck 12">
            <a:extLst>
              <a:ext uri="{FF2B5EF4-FFF2-40B4-BE49-F238E27FC236}">
                <a16:creationId xmlns:a16="http://schemas.microsoft.com/office/drawing/2014/main" id="{AEB41144-082D-4AE8-8356-FADF78CF7A5C}"/>
              </a:ext>
            </a:extLst>
          </p:cNvPr>
          <p:cNvSpPr/>
          <p:nvPr/>
        </p:nvSpPr>
        <p:spPr>
          <a:xfrm>
            <a:off x="0" y="4587875"/>
            <a:ext cx="9144000" cy="5556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4" name="Grafik 13">
            <a:extLst>
              <a:ext uri="{FF2B5EF4-FFF2-40B4-BE49-F238E27FC236}">
                <a16:creationId xmlns:a16="http://schemas.microsoft.com/office/drawing/2014/main" id="{D41261AB-5D42-4BE5-9548-2A9A8AB00C3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15" name="object 28">
            <a:extLst>
              <a:ext uri="{FF2B5EF4-FFF2-40B4-BE49-F238E27FC236}">
                <a16:creationId xmlns:a16="http://schemas.microsoft.com/office/drawing/2014/main" id="{1CFEEA61-38E8-48C8-AB0E-59AC5D63B99E}"/>
              </a:ext>
            </a:extLst>
          </p:cNvPr>
          <p:cNvSpPr txBox="1">
            <a:spLocks/>
          </p:cNvSpPr>
          <p:nvPr/>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16" name="Textplatzhalter 5">
            <a:extLst>
              <a:ext uri="{FF2B5EF4-FFF2-40B4-BE49-F238E27FC236}">
                <a16:creationId xmlns:a16="http://schemas.microsoft.com/office/drawing/2014/main" id="{63ABC2F3-CD84-4444-8252-E665DD0B0DEE}"/>
              </a:ext>
            </a:extLst>
          </p:cNvPr>
          <p:cNvSpPr txBox="1">
            <a:spLocks/>
          </p:cNvSpPr>
          <p:nvPr/>
        </p:nvSpPr>
        <p:spPr>
          <a:xfrm>
            <a:off x="6120000" y="0"/>
            <a:ext cx="3059999" cy="2304000"/>
          </a:xfrm>
          <a:prstGeom prst="rect">
            <a:avLst/>
          </a:prstGeom>
        </p:spPr>
        <p:txBody>
          <a:bodyPr lIns="0" tIns="0" rIns="0" bIns="0" anchor="ctr"/>
          <a:lstStyle>
            <a:lvl1pPr marL="0">
              <a:defRPr sz="1500" b="1">
                <a:latin typeface="Frutiger LT Com 45 Light" panose="020B0303030504020204"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algn="ctr">
              <a:lnSpc>
                <a:spcPct val="100000"/>
              </a:lnSpc>
              <a:spcBef>
                <a:spcPts val="1030"/>
              </a:spcBef>
            </a:pPr>
            <a:endParaRPr lang="de-DE" sz="1800" dirty="0">
              <a:solidFill>
                <a:schemeClr val="bg1"/>
              </a:solidFill>
              <a:effectLst>
                <a:outerShdw blurRad="50800" dist="38100" dir="2700000" algn="tl" rotWithShape="0">
                  <a:srgbClr val="000000">
                    <a:alpha val="43000"/>
                  </a:srgbClr>
                </a:outerShdw>
              </a:effectLst>
              <a:latin typeface="Frutiger LT Std 45 Light"/>
            </a:endParaRPr>
          </a:p>
        </p:txBody>
      </p:sp>
      <p:sp>
        <p:nvSpPr>
          <p:cNvPr id="20" name="object 28">
            <a:extLst>
              <a:ext uri="{FF2B5EF4-FFF2-40B4-BE49-F238E27FC236}">
                <a16:creationId xmlns:a16="http://schemas.microsoft.com/office/drawing/2014/main" id="{6AD11A42-9392-47C0-82A4-3E5FF521475B}"/>
              </a:ext>
            </a:extLst>
          </p:cNvPr>
          <p:cNvSpPr txBox="1">
            <a:spLocks/>
          </p:cNvSpPr>
          <p:nvPr/>
        </p:nvSpPr>
        <p:spPr>
          <a:xfrm>
            <a:off x="540000" y="4789159"/>
            <a:ext cx="2895600" cy="142347"/>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2019</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
        <p:nvSpPr>
          <p:cNvPr id="22" name="Rechteck 21">
            <a:extLst>
              <a:ext uri="{FF2B5EF4-FFF2-40B4-BE49-F238E27FC236}">
                <a16:creationId xmlns:a16="http://schemas.microsoft.com/office/drawing/2014/main" id="{356A3EC4-ABB3-4766-A60E-D76C3D9FAED1}"/>
              </a:ext>
            </a:extLst>
          </p:cNvPr>
          <p:cNvSpPr/>
          <p:nvPr userDrawn="1"/>
        </p:nvSpPr>
        <p:spPr>
          <a:xfrm>
            <a:off x="0" y="4587875"/>
            <a:ext cx="9144000" cy="5556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23" name="Grafik 22">
            <a:extLst>
              <a:ext uri="{FF2B5EF4-FFF2-40B4-BE49-F238E27FC236}">
                <a16:creationId xmlns:a16="http://schemas.microsoft.com/office/drawing/2014/main" id="{82F75EDD-6112-4CD2-B1D8-2E54A4A3E32B}"/>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24" name="object 28">
            <a:extLst>
              <a:ext uri="{FF2B5EF4-FFF2-40B4-BE49-F238E27FC236}">
                <a16:creationId xmlns:a16="http://schemas.microsoft.com/office/drawing/2014/main" id="{48C83786-EA3B-438F-8C88-15C721E14164}"/>
              </a:ext>
            </a:extLst>
          </p:cNvPr>
          <p:cNvSpPr txBox="1">
            <a:spLocks/>
          </p:cNvSpPr>
          <p:nvPr userDrawn="1"/>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25" name="Textplatzhalter 5">
            <a:extLst>
              <a:ext uri="{FF2B5EF4-FFF2-40B4-BE49-F238E27FC236}">
                <a16:creationId xmlns:a16="http://schemas.microsoft.com/office/drawing/2014/main" id="{F837FD29-A96E-4777-ABF1-2171B3D61C02}"/>
              </a:ext>
            </a:extLst>
          </p:cNvPr>
          <p:cNvSpPr txBox="1">
            <a:spLocks/>
          </p:cNvSpPr>
          <p:nvPr userDrawn="1"/>
        </p:nvSpPr>
        <p:spPr>
          <a:xfrm>
            <a:off x="6120000" y="0"/>
            <a:ext cx="3059999" cy="2304000"/>
          </a:xfrm>
          <a:prstGeom prst="rect">
            <a:avLst/>
          </a:prstGeom>
        </p:spPr>
        <p:txBody>
          <a:bodyPr lIns="0" tIns="0" rIns="0" bIns="0" anchor="ctr"/>
          <a:lstStyle>
            <a:lvl1pPr marL="0">
              <a:defRPr sz="1500" b="1">
                <a:latin typeface="Frutiger LT Com 45 Light" panose="020B0303030504020204"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algn="ctr">
              <a:lnSpc>
                <a:spcPct val="100000"/>
              </a:lnSpc>
              <a:spcBef>
                <a:spcPts val="1030"/>
              </a:spcBef>
            </a:pPr>
            <a:endParaRPr lang="de-DE" sz="1800" dirty="0">
              <a:solidFill>
                <a:schemeClr val="bg1"/>
              </a:solidFill>
              <a:effectLst>
                <a:outerShdw blurRad="50800" dist="38100" dir="2700000" algn="tl" rotWithShape="0">
                  <a:srgbClr val="000000">
                    <a:alpha val="43000"/>
                  </a:srgbClr>
                </a:outerShdw>
              </a:effectLst>
              <a:latin typeface="Frutiger LT Std 45 Light"/>
            </a:endParaRPr>
          </a:p>
        </p:txBody>
      </p:sp>
      <p:sp>
        <p:nvSpPr>
          <p:cNvPr id="26" name="object 28">
            <a:extLst>
              <a:ext uri="{FF2B5EF4-FFF2-40B4-BE49-F238E27FC236}">
                <a16:creationId xmlns:a16="http://schemas.microsoft.com/office/drawing/2014/main" id="{7DB93714-9C4A-48BE-BF99-670F95C26235}"/>
              </a:ext>
            </a:extLst>
          </p:cNvPr>
          <p:cNvSpPr txBox="1">
            <a:spLocks/>
          </p:cNvSpPr>
          <p:nvPr userDrawn="1"/>
        </p:nvSpPr>
        <p:spPr>
          <a:xfrm>
            <a:off x="540000" y="4789159"/>
            <a:ext cx="2895600" cy="153888"/>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2020</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Tree>
    <p:extLst>
      <p:ext uri="{BB962C8B-B14F-4D97-AF65-F5344CB8AC3E}">
        <p14:creationId xmlns:p14="http://schemas.microsoft.com/office/powerpoint/2010/main" val="2698949163"/>
      </p:ext>
    </p:extLst>
  </p:cSld>
  <p:clrMapOvr>
    <a:masterClrMapping/>
  </p:clrMapOvr>
  <p:transition>
    <p:fade/>
  </p:transition>
  <p:extLst>
    <p:ext uri="{DCECCB84-F9BA-43D5-87BE-67443E8EF086}">
      <p15:sldGuideLst xmlns:p15="http://schemas.microsoft.com/office/powerpoint/2012/main">
        <p15:guide id="9" pos="340" userDrawn="1">
          <p15:clr>
            <a:srgbClr val="FBAE40"/>
          </p15:clr>
        </p15:guide>
        <p15:guide id="10" pos="5420" userDrawn="1">
          <p15:clr>
            <a:srgbClr val="FBAE40"/>
          </p15:clr>
        </p15:guide>
        <p15:guide id="11" orient="horz" pos="305" userDrawn="1">
          <p15:clr>
            <a:srgbClr val="FBAE40"/>
          </p15:clr>
        </p15:guide>
        <p15:guide id="12" orient="horz" pos="289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halt - 1/2 Text, 1/2 Bild">
    <p:spTree>
      <p:nvGrpSpPr>
        <p:cNvPr id="1" name=""/>
        <p:cNvGrpSpPr/>
        <p:nvPr/>
      </p:nvGrpSpPr>
      <p:grpSpPr>
        <a:xfrm>
          <a:off x="0" y="0"/>
          <a:ext cx="0" cy="0"/>
          <a:chOff x="0" y="0"/>
          <a:chExt cx="0" cy="0"/>
        </a:xfrm>
      </p:grpSpPr>
      <p:sp>
        <p:nvSpPr>
          <p:cNvPr id="4" name="Bildplatzhalter 3"/>
          <p:cNvSpPr>
            <a:spLocks noGrp="1"/>
          </p:cNvSpPr>
          <p:nvPr>
            <p:ph type="pic" sz="quarter" idx="13" hasCustomPrompt="1"/>
          </p:nvPr>
        </p:nvSpPr>
        <p:spPr>
          <a:xfrm>
            <a:off x="4570974" y="1543051"/>
            <a:ext cx="4573026" cy="3044824"/>
          </a:xfrm>
          <a:prstGeom prst="rect">
            <a:avLst/>
          </a:prstGeom>
        </p:spPr>
        <p:txBody>
          <a:bodyPr anchor="ctr" anchorCtr="0">
            <a:normAutofit/>
          </a:bodyPr>
          <a:lstStyle>
            <a:lvl1pPr marL="0" indent="0" algn="ctr">
              <a:buNone/>
              <a:defRPr sz="1200" baseline="0"/>
            </a:lvl1pPr>
          </a:lstStyle>
          <a:p>
            <a:r>
              <a:rPr lang="de-DE" dirty="0"/>
              <a:t>Bild durch Doppelklick einfügen</a:t>
            </a:r>
          </a:p>
        </p:txBody>
      </p:sp>
      <p:sp>
        <p:nvSpPr>
          <p:cNvPr id="14" name="Inhaltsplatzhalter 5"/>
          <p:cNvSpPr>
            <a:spLocks noGrp="1"/>
          </p:cNvSpPr>
          <p:nvPr>
            <p:ph sz="quarter" idx="14"/>
          </p:nvPr>
        </p:nvSpPr>
        <p:spPr>
          <a:xfrm>
            <a:off x="431800" y="1543050"/>
            <a:ext cx="4139174" cy="3044825"/>
          </a:xfrm>
          <a:prstGeom prst="rect">
            <a:avLst/>
          </a:prstGeom>
        </p:spPr>
        <p:txBody>
          <a:bodyPr vert="horz"/>
          <a:lstStyle>
            <a:lvl1pPr marL="180000" indent="-180000">
              <a:lnSpc>
                <a:spcPts val="1800"/>
              </a:lnSpc>
              <a:spcBef>
                <a:spcPts val="0"/>
              </a:spcBef>
              <a:buFontTx/>
              <a:buBlip>
                <a:blip r:embed="rId2"/>
              </a:buBlip>
              <a:tabLst>
                <a:tab pos="442913" algn="l"/>
              </a:tabLst>
              <a:defRPr lang="de-DE" dirty="0" smtClean="0"/>
            </a:lvl1pPr>
            <a:lvl2pPr marL="360000" indent="-180000">
              <a:buFontTx/>
              <a:buBlip>
                <a:blip r:embed="rId3">
                  <a:extLst>
                    <a:ext uri="{96DAC541-7B7A-43D3-8B79-37D633B846F1}">
                      <asvg:svgBlip xmlns="" xmlns:asvg="http://schemas.microsoft.com/office/drawing/2016/SVG/main" r:embed="rId4"/>
                    </a:ext>
                  </a:extLst>
                </a:blip>
              </a:buBlip>
              <a:tabLst>
                <a:tab pos="442913" algn="l"/>
              </a:tabLst>
              <a:defRPr/>
            </a:lvl2pPr>
            <a:lvl3pPr marL="504000" indent="-144000">
              <a:buFontTx/>
              <a:buBlip>
                <a:blip r:embed="rId3">
                  <a:extLst>
                    <a:ext uri="{96DAC541-7B7A-43D3-8B79-37D633B846F1}">
                      <asvg:svgBlip xmlns="" xmlns:asvg="http://schemas.microsoft.com/office/drawing/2016/SVG/main" r:embed="rId4"/>
                    </a:ext>
                  </a:extLst>
                </a:blip>
              </a:buBlip>
              <a:defRPr sz="1200">
                <a:solidFill>
                  <a:schemeClr val="tx1"/>
                </a:solidFill>
              </a:defRPr>
            </a:lvl3pPr>
            <a:lvl4pPr marL="648000" indent="-144000">
              <a:buFontTx/>
              <a:buBlip>
                <a:blip r:embed="rId3">
                  <a:extLst>
                    <a:ext uri="{96DAC541-7B7A-43D3-8B79-37D633B846F1}">
                      <asvg:svgBlip xmlns="" xmlns:asvg="http://schemas.microsoft.com/office/drawing/2016/SVG/main" r:embed="rId4"/>
                    </a:ext>
                  </a:extLst>
                </a:blip>
              </a:buBlip>
              <a:defRPr/>
            </a:lvl4pPr>
            <a:lvl5pPr marL="792000" indent="-144000">
              <a:buFontTx/>
              <a:buBlip>
                <a:blip r:embed="rId3">
                  <a:extLst>
                    <a:ext uri="{96DAC541-7B7A-43D3-8B79-37D633B846F1}">
                      <asvg:svgBlip xmlns="" xmlns:asvg="http://schemas.microsoft.com/office/drawing/2016/SVG/main" r:embed="rId4"/>
                    </a:ext>
                  </a:extLst>
                </a:blip>
              </a:buBlip>
              <a:defRPr/>
            </a:lvl5pPr>
            <a:lvl7pPr marL="936000" indent="0">
              <a:buNone/>
              <a:defRPr/>
            </a:lvl7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0" name="Rechteck 19">
            <a:extLst>
              <a:ext uri="{FF2B5EF4-FFF2-40B4-BE49-F238E27FC236}">
                <a16:creationId xmlns:a16="http://schemas.microsoft.com/office/drawing/2014/main" id="{A6BCD4AB-E991-AA4E-91B9-C24D977D3402}"/>
              </a:ext>
            </a:extLst>
          </p:cNvPr>
          <p:cNvSpPr/>
          <p:nvPr/>
        </p:nvSpPr>
        <p:spPr>
          <a:xfrm>
            <a:off x="0" y="4587875"/>
            <a:ext cx="9144000" cy="5556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8" name="Grafik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21" name="Textplatzhalter 5"/>
          <p:cNvSpPr txBox="1">
            <a:spLocks/>
          </p:cNvSpPr>
          <p:nvPr/>
        </p:nvSpPr>
        <p:spPr>
          <a:xfrm>
            <a:off x="6120000" y="0"/>
            <a:ext cx="3059999" cy="2304000"/>
          </a:xfrm>
          <a:prstGeom prst="rect">
            <a:avLst/>
          </a:prstGeom>
        </p:spPr>
        <p:txBody>
          <a:bodyPr lIns="0" tIns="0" rIns="0" bIns="0" anchor="ctr"/>
          <a:lstStyle>
            <a:lvl1pPr marL="0">
              <a:defRPr sz="1500" b="1">
                <a:latin typeface="Frutiger LT Com 45 Light" panose="020B0303030504020204"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algn="ctr">
              <a:lnSpc>
                <a:spcPct val="100000"/>
              </a:lnSpc>
              <a:spcBef>
                <a:spcPts val="1030"/>
              </a:spcBef>
            </a:pPr>
            <a:endParaRPr lang="de-DE" sz="1800" dirty="0">
              <a:solidFill>
                <a:schemeClr val="bg1"/>
              </a:solidFill>
              <a:effectLst>
                <a:outerShdw blurRad="50800" dist="38100" dir="2700000" algn="tl" rotWithShape="0">
                  <a:srgbClr val="000000">
                    <a:alpha val="43000"/>
                  </a:srgbClr>
                </a:outerShdw>
              </a:effectLst>
              <a:latin typeface="Frutiger LT Std 45 Light"/>
            </a:endParaRPr>
          </a:p>
        </p:txBody>
      </p:sp>
      <p:sp>
        <p:nvSpPr>
          <p:cNvPr id="15" name="object 28">
            <a:extLst>
              <a:ext uri="{FF2B5EF4-FFF2-40B4-BE49-F238E27FC236}">
                <a16:creationId xmlns:a16="http://schemas.microsoft.com/office/drawing/2014/main" id="{EA2486AA-76A7-1B46-BD3D-3F63C1E10059}"/>
              </a:ext>
            </a:extLst>
          </p:cNvPr>
          <p:cNvSpPr txBox="1">
            <a:spLocks/>
          </p:cNvSpPr>
          <p:nvPr/>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16" name="object 28">
            <a:extLst>
              <a:ext uri="{FF2B5EF4-FFF2-40B4-BE49-F238E27FC236}">
                <a16:creationId xmlns:a16="http://schemas.microsoft.com/office/drawing/2014/main" id="{659ECF50-1C6E-5041-9D7E-1D0AA2C2A474}"/>
              </a:ext>
            </a:extLst>
          </p:cNvPr>
          <p:cNvSpPr txBox="1">
            <a:spLocks/>
          </p:cNvSpPr>
          <p:nvPr/>
        </p:nvSpPr>
        <p:spPr>
          <a:xfrm>
            <a:off x="540000" y="4789159"/>
            <a:ext cx="2895600" cy="142347"/>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2019</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
        <p:nvSpPr>
          <p:cNvPr id="18" name="Textplatzhalter 4">
            <a:extLst>
              <a:ext uri="{FF2B5EF4-FFF2-40B4-BE49-F238E27FC236}">
                <a16:creationId xmlns:a16="http://schemas.microsoft.com/office/drawing/2014/main" id="{72F13BE6-13F8-F848-9C79-90FDB7893559}"/>
              </a:ext>
            </a:extLst>
          </p:cNvPr>
          <p:cNvSpPr>
            <a:spLocks noGrp="1"/>
          </p:cNvSpPr>
          <p:nvPr>
            <p:ph type="body" sz="quarter" idx="11" hasCustomPrompt="1"/>
          </p:nvPr>
        </p:nvSpPr>
        <p:spPr>
          <a:xfrm>
            <a:off x="431999" y="385200"/>
            <a:ext cx="8280002" cy="432000"/>
          </a:xfrm>
          <a:prstGeom prst="rect">
            <a:avLst/>
          </a:prstGeom>
        </p:spPr>
        <p:txBody>
          <a:bodyPr bIns="0">
            <a:normAutofit/>
          </a:bodyPr>
          <a:lstStyle>
            <a:lvl1pPr marL="0" indent="0">
              <a:lnSpc>
                <a:spcPct val="100000"/>
              </a:lnSpc>
              <a:spcBef>
                <a:spcPts val="576"/>
              </a:spcBef>
              <a:spcAft>
                <a:spcPts val="0"/>
              </a:spcAft>
              <a:buNone/>
              <a:defRPr sz="2400" b="0" i="0">
                <a:latin typeface="Frutiger LT Com 65 Bold" panose="020B0803030504020204" pitchFamily="34" charset="0"/>
                <a:cs typeface="Frutiger LT Com 65 Bold" panose="020B0803030504020204" pitchFamily="34" charset="0"/>
              </a:defRPr>
            </a:lvl1pPr>
          </a:lstStyle>
          <a:p>
            <a:pPr lvl="0"/>
            <a:r>
              <a:rPr lang="de-DE" dirty="0"/>
              <a:t>Headline bearbeiten</a:t>
            </a:r>
          </a:p>
        </p:txBody>
      </p:sp>
      <p:sp>
        <p:nvSpPr>
          <p:cNvPr id="19" name="Textplatzhalter 4">
            <a:extLst>
              <a:ext uri="{FF2B5EF4-FFF2-40B4-BE49-F238E27FC236}">
                <a16:creationId xmlns:a16="http://schemas.microsoft.com/office/drawing/2014/main" id="{29C372F2-8CD7-364C-B1DF-95D4991AC511}"/>
              </a:ext>
            </a:extLst>
          </p:cNvPr>
          <p:cNvSpPr>
            <a:spLocks noGrp="1"/>
          </p:cNvSpPr>
          <p:nvPr>
            <p:ph type="body" sz="quarter" idx="12" hasCustomPrompt="1"/>
          </p:nvPr>
        </p:nvSpPr>
        <p:spPr>
          <a:xfrm>
            <a:off x="431999" y="817200"/>
            <a:ext cx="8280002" cy="519003"/>
          </a:xfrm>
          <a:prstGeom prst="rect">
            <a:avLst/>
          </a:prstGeom>
        </p:spPr>
        <p:txBody>
          <a:bodyPr>
            <a:noAutofit/>
          </a:bodyPr>
          <a:lstStyle>
            <a:lvl1pPr marL="14400" indent="0">
              <a:lnSpc>
                <a:spcPts val="1700"/>
              </a:lnSpc>
              <a:spcBef>
                <a:spcPts val="1030"/>
              </a:spcBef>
              <a:buNone/>
              <a:defRPr sz="1500" b="0" i="0">
                <a:solidFill>
                  <a:schemeClr val="bg1">
                    <a:lumMod val="50000"/>
                  </a:schemeClr>
                </a:solidFill>
                <a:latin typeface="Frutiger LT Com 65 Bold" panose="020B0803030504020204" pitchFamily="34" charset="0"/>
                <a:cs typeface="Frutiger LT Com 65 Bold" panose="020B0803030504020204" pitchFamily="34" charset="0"/>
              </a:defRPr>
            </a:lvl1pPr>
          </a:lstStyle>
          <a:p>
            <a:pPr lvl="0"/>
            <a:r>
              <a:rPr lang="de-DE" dirty="0"/>
              <a:t>Subline bearbeiten</a:t>
            </a:r>
          </a:p>
        </p:txBody>
      </p:sp>
      <p:sp>
        <p:nvSpPr>
          <p:cNvPr id="11" name="Rechteck 10">
            <a:extLst>
              <a:ext uri="{FF2B5EF4-FFF2-40B4-BE49-F238E27FC236}">
                <a16:creationId xmlns:a16="http://schemas.microsoft.com/office/drawing/2014/main" id="{5C439E15-03CE-491D-A6FF-B60BA54C5670}"/>
              </a:ext>
            </a:extLst>
          </p:cNvPr>
          <p:cNvSpPr/>
          <p:nvPr/>
        </p:nvSpPr>
        <p:spPr>
          <a:xfrm>
            <a:off x="0" y="4587875"/>
            <a:ext cx="9144000" cy="5556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2" name="Grafik 11">
            <a:extLst>
              <a:ext uri="{FF2B5EF4-FFF2-40B4-BE49-F238E27FC236}">
                <a16:creationId xmlns:a16="http://schemas.microsoft.com/office/drawing/2014/main" id="{2B13BC63-A6E6-4A1F-92E6-BF8DFE3E866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13" name="Textplatzhalter 5">
            <a:extLst>
              <a:ext uri="{FF2B5EF4-FFF2-40B4-BE49-F238E27FC236}">
                <a16:creationId xmlns:a16="http://schemas.microsoft.com/office/drawing/2014/main" id="{F6518B70-4F1D-405A-BB55-E8458AC1B627}"/>
              </a:ext>
            </a:extLst>
          </p:cNvPr>
          <p:cNvSpPr txBox="1">
            <a:spLocks/>
          </p:cNvSpPr>
          <p:nvPr/>
        </p:nvSpPr>
        <p:spPr>
          <a:xfrm>
            <a:off x="6120000" y="0"/>
            <a:ext cx="3059999" cy="2304000"/>
          </a:xfrm>
          <a:prstGeom prst="rect">
            <a:avLst/>
          </a:prstGeom>
        </p:spPr>
        <p:txBody>
          <a:bodyPr lIns="0" tIns="0" rIns="0" bIns="0" anchor="ctr"/>
          <a:lstStyle>
            <a:lvl1pPr marL="0">
              <a:defRPr sz="1500" b="1">
                <a:latin typeface="Frutiger LT Com 45 Light" panose="020B0303030504020204"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algn="ctr">
              <a:lnSpc>
                <a:spcPct val="100000"/>
              </a:lnSpc>
              <a:spcBef>
                <a:spcPts val="1030"/>
              </a:spcBef>
            </a:pPr>
            <a:endParaRPr lang="de-DE" sz="1800" dirty="0">
              <a:solidFill>
                <a:schemeClr val="bg1"/>
              </a:solidFill>
              <a:effectLst>
                <a:outerShdw blurRad="50800" dist="38100" dir="2700000" algn="tl" rotWithShape="0">
                  <a:srgbClr val="000000">
                    <a:alpha val="43000"/>
                  </a:srgbClr>
                </a:outerShdw>
              </a:effectLst>
              <a:latin typeface="Frutiger LT Std 45 Light"/>
            </a:endParaRPr>
          </a:p>
        </p:txBody>
      </p:sp>
      <p:sp>
        <p:nvSpPr>
          <p:cNvPr id="17" name="object 28">
            <a:extLst>
              <a:ext uri="{FF2B5EF4-FFF2-40B4-BE49-F238E27FC236}">
                <a16:creationId xmlns:a16="http://schemas.microsoft.com/office/drawing/2014/main" id="{FBF205B0-A147-4652-AA9E-C3A5D57168F9}"/>
              </a:ext>
            </a:extLst>
          </p:cNvPr>
          <p:cNvSpPr txBox="1">
            <a:spLocks/>
          </p:cNvSpPr>
          <p:nvPr/>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22" name="object 28">
            <a:extLst>
              <a:ext uri="{FF2B5EF4-FFF2-40B4-BE49-F238E27FC236}">
                <a16:creationId xmlns:a16="http://schemas.microsoft.com/office/drawing/2014/main" id="{88886C39-EFAB-4535-8D7E-FDE0BEC530B0}"/>
              </a:ext>
            </a:extLst>
          </p:cNvPr>
          <p:cNvSpPr txBox="1">
            <a:spLocks/>
          </p:cNvSpPr>
          <p:nvPr/>
        </p:nvSpPr>
        <p:spPr>
          <a:xfrm>
            <a:off x="540000" y="4789159"/>
            <a:ext cx="2895600" cy="142347"/>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2019</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
        <p:nvSpPr>
          <p:cNvPr id="23" name="Rechteck 22">
            <a:extLst>
              <a:ext uri="{FF2B5EF4-FFF2-40B4-BE49-F238E27FC236}">
                <a16:creationId xmlns:a16="http://schemas.microsoft.com/office/drawing/2014/main" id="{CF5375AE-AF7F-483C-BA77-13599F2F12E4}"/>
              </a:ext>
            </a:extLst>
          </p:cNvPr>
          <p:cNvSpPr/>
          <p:nvPr userDrawn="1"/>
        </p:nvSpPr>
        <p:spPr>
          <a:xfrm>
            <a:off x="0" y="4587875"/>
            <a:ext cx="9144000" cy="5556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24" name="Grafik 23">
            <a:extLst>
              <a:ext uri="{FF2B5EF4-FFF2-40B4-BE49-F238E27FC236}">
                <a16:creationId xmlns:a16="http://schemas.microsoft.com/office/drawing/2014/main" id="{CAA61A6F-A1F6-4649-A17A-5C0767955FCB}"/>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25" name="Textplatzhalter 5">
            <a:extLst>
              <a:ext uri="{FF2B5EF4-FFF2-40B4-BE49-F238E27FC236}">
                <a16:creationId xmlns:a16="http://schemas.microsoft.com/office/drawing/2014/main" id="{2D49CE8D-B79E-4559-9CD4-B6E7F617F7D1}"/>
              </a:ext>
            </a:extLst>
          </p:cNvPr>
          <p:cNvSpPr txBox="1">
            <a:spLocks/>
          </p:cNvSpPr>
          <p:nvPr userDrawn="1"/>
        </p:nvSpPr>
        <p:spPr>
          <a:xfrm>
            <a:off x="6120000" y="0"/>
            <a:ext cx="3059999" cy="2304000"/>
          </a:xfrm>
          <a:prstGeom prst="rect">
            <a:avLst/>
          </a:prstGeom>
        </p:spPr>
        <p:txBody>
          <a:bodyPr lIns="0" tIns="0" rIns="0" bIns="0" anchor="ctr"/>
          <a:lstStyle>
            <a:lvl1pPr marL="0">
              <a:defRPr sz="1500" b="1">
                <a:latin typeface="Frutiger LT Com 45 Light" panose="020B0303030504020204"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algn="ctr">
              <a:lnSpc>
                <a:spcPct val="100000"/>
              </a:lnSpc>
              <a:spcBef>
                <a:spcPts val="1030"/>
              </a:spcBef>
            </a:pPr>
            <a:endParaRPr lang="de-DE" sz="1800" dirty="0">
              <a:solidFill>
                <a:schemeClr val="bg1"/>
              </a:solidFill>
              <a:effectLst>
                <a:outerShdw blurRad="50800" dist="38100" dir="2700000" algn="tl" rotWithShape="0">
                  <a:srgbClr val="000000">
                    <a:alpha val="43000"/>
                  </a:srgbClr>
                </a:outerShdw>
              </a:effectLst>
              <a:latin typeface="Frutiger LT Std 45 Light"/>
            </a:endParaRPr>
          </a:p>
        </p:txBody>
      </p:sp>
      <p:sp>
        <p:nvSpPr>
          <p:cNvPr id="26" name="object 28">
            <a:extLst>
              <a:ext uri="{FF2B5EF4-FFF2-40B4-BE49-F238E27FC236}">
                <a16:creationId xmlns:a16="http://schemas.microsoft.com/office/drawing/2014/main" id="{A9F051B5-FDE8-4F04-BF4B-6B92F4ED64BF}"/>
              </a:ext>
            </a:extLst>
          </p:cNvPr>
          <p:cNvSpPr txBox="1">
            <a:spLocks/>
          </p:cNvSpPr>
          <p:nvPr userDrawn="1"/>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27" name="object 28">
            <a:extLst>
              <a:ext uri="{FF2B5EF4-FFF2-40B4-BE49-F238E27FC236}">
                <a16:creationId xmlns:a16="http://schemas.microsoft.com/office/drawing/2014/main" id="{887656F3-CD5D-48E5-8FD8-DEAB1C8F8C81}"/>
              </a:ext>
            </a:extLst>
          </p:cNvPr>
          <p:cNvSpPr txBox="1">
            <a:spLocks/>
          </p:cNvSpPr>
          <p:nvPr userDrawn="1"/>
        </p:nvSpPr>
        <p:spPr>
          <a:xfrm>
            <a:off x="540000" y="4789159"/>
            <a:ext cx="2895600" cy="153888"/>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2020</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Tree>
    <p:extLst>
      <p:ext uri="{BB962C8B-B14F-4D97-AF65-F5344CB8AC3E}">
        <p14:creationId xmlns:p14="http://schemas.microsoft.com/office/powerpoint/2010/main" val="2198652890"/>
      </p:ext>
    </p:extLst>
  </p:cSld>
  <p:clrMapOvr>
    <a:masterClrMapping/>
  </p:clrMapOvr>
  <p:transition>
    <p:fade/>
  </p:transition>
  <p:extLst>
    <p:ext uri="{DCECCB84-F9BA-43D5-87BE-67443E8EF086}">
      <p15:sldGuideLst xmlns:p15="http://schemas.microsoft.com/office/powerpoint/2012/main">
        <p15:guide id="9" pos="340" userDrawn="1">
          <p15:clr>
            <a:srgbClr val="FBAE40"/>
          </p15:clr>
        </p15:guide>
        <p15:guide id="10" orient="horz" pos="305" userDrawn="1">
          <p15:clr>
            <a:srgbClr val="FBAE40"/>
          </p15:clr>
        </p15:guide>
        <p15:guide id="11" pos="5420" userDrawn="1">
          <p15:clr>
            <a:srgbClr val="FBAE40"/>
          </p15:clr>
        </p15:guide>
        <p15:guide id="12" orient="horz" pos="289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Inhalt - Hintergrundbild">
    <p:spTree>
      <p:nvGrpSpPr>
        <p:cNvPr id="1" name=""/>
        <p:cNvGrpSpPr/>
        <p:nvPr/>
      </p:nvGrpSpPr>
      <p:grpSpPr>
        <a:xfrm>
          <a:off x="0" y="0"/>
          <a:ext cx="0" cy="0"/>
          <a:chOff x="0" y="0"/>
          <a:chExt cx="0" cy="0"/>
        </a:xfrm>
      </p:grpSpPr>
      <p:sp>
        <p:nvSpPr>
          <p:cNvPr id="6" name="Bildplatzhalter 5"/>
          <p:cNvSpPr>
            <a:spLocks noGrp="1"/>
          </p:cNvSpPr>
          <p:nvPr>
            <p:ph type="pic" sz="quarter" idx="10" hasCustomPrompt="1"/>
          </p:nvPr>
        </p:nvSpPr>
        <p:spPr>
          <a:xfrm>
            <a:off x="0" y="0"/>
            <a:ext cx="9144000" cy="4576203"/>
          </a:xfrm>
          <a:prstGeom prst="rect">
            <a:avLst/>
          </a:prstGeom>
          <a:solidFill>
            <a:schemeClr val="bg1">
              <a:lumMod val="95000"/>
            </a:schemeClr>
          </a:solidFill>
        </p:spPr>
        <p:txBody>
          <a:bodyPr vert="horz" anchor="ctr" anchorCtr="0"/>
          <a:lstStyle>
            <a:lvl1pPr marL="0" indent="0" algn="ctr">
              <a:buNone/>
              <a:defRPr sz="1200" b="0" i="0">
                <a:latin typeface="Frutiger LT Com 55 Roman" panose="020B0503030504020204" pitchFamily="34" charset="77"/>
              </a:defRPr>
            </a:lvl1pPr>
          </a:lstStyle>
          <a:p>
            <a:r>
              <a:rPr lang="de-DE" dirty="0"/>
              <a:t>Hintergrundbild durch Doppelklick hinzufügen</a:t>
            </a:r>
          </a:p>
        </p:txBody>
      </p:sp>
      <p:sp>
        <p:nvSpPr>
          <p:cNvPr id="7" name="Rechteck 6"/>
          <p:cNvSpPr/>
          <p:nvPr/>
        </p:nvSpPr>
        <p:spPr>
          <a:xfrm>
            <a:off x="0" y="4587875"/>
            <a:ext cx="9144000" cy="5556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8" name="Grafik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21" name="Textplatzhalter 5"/>
          <p:cNvSpPr txBox="1">
            <a:spLocks/>
          </p:cNvSpPr>
          <p:nvPr/>
        </p:nvSpPr>
        <p:spPr>
          <a:xfrm>
            <a:off x="6120000" y="0"/>
            <a:ext cx="3059999" cy="2304000"/>
          </a:xfrm>
          <a:prstGeom prst="rect">
            <a:avLst/>
          </a:prstGeom>
        </p:spPr>
        <p:txBody>
          <a:bodyPr lIns="0" tIns="0" rIns="0" bIns="0" anchor="ctr"/>
          <a:lstStyle>
            <a:lvl1pPr marL="0">
              <a:defRPr sz="1500" b="1">
                <a:latin typeface="Frutiger LT Com 45 Light" panose="020B0303030504020204"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algn="ctr">
              <a:lnSpc>
                <a:spcPct val="100000"/>
              </a:lnSpc>
              <a:spcBef>
                <a:spcPts val="1030"/>
              </a:spcBef>
            </a:pPr>
            <a:endParaRPr lang="de-DE" sz="1800" dirty="0">
              <a:solidFill>
                <a:schemeClr val="bg1"/>
              </a:solidFill>
              <a:effectLst>
                <a:outerShdw blurRad="50800" dist="38100" dir="2700000" algn="tl" rotWithShape="0">
                  <a:srgbClr val="000000">
                    <a:alpha val="43000"/>
                  </a:srgbClr>
                </a:outerShdw>
              </a:effectLst>
              <a:latin typeface="Frutiger LT Std 45 Light"/>
            </a:endParaRPr>
          </a:p>
        </p:txBody>
      </p:sp>
      <p:sp>
        <p:nvSpPr>
          <p:cNvPr id="19" name="Inhaltsplatzhalter 5"/>
          <p:cNvSpPr>
            <a:spLocks noGrp="1"/>
          </p:cNvSpPr>
          <p:nvPr>
            <p:ph sz="quarter" idx="14"/>
          </p:nvPr>
        </p:nvSpPr>
        <p:spPr>
          <a:xfrm>
            <a:off x="431800" y="1543050"/>
            <a:ext cx="4139174" cy="3033153"/>
          </a:xfrm>
          <a:prstGeom prst="rect">
            <a:avLst/>
          </a:prstGeom>
          <a:effectLst>
            <a:outerShdw blurRad="63500" algn="ctr" rotWithShape="0">
              <a:prstClr val="black">
                <a:alpha val="40000"/>
              </a:prstClr>
            </a:outerShdw>
          </a:effectLst>
        </p:spPr>
        <p:txBody>
          <a:bodyPr vert="horz"/>
          <a:lstStyle>
            <a:lvl1pPr marL="180000" indent="-180000">
              <a:lnSpc>
                <a:spcPts val="1800"/>
              </a:lnSpc>
              <a:spcBef>
                <a:spcPts val="0"/>
              </a:spcBef>
              <a:buFontTx/>
              <a:buBlip>
                <a:blip r:embed="rId3">
                  <a:extLst>
                    <a:ext uri="{96DAC541-7B7A-43D3-8B79-37D633B846F1}">
                      <asvg:svgBlip xmlns="" xmlns:asvg="http://schemas.microsoft.com/office/drawing/2016/SVG/main" r:embed="rId4"/>
                    </a:ext>
                  </a:extLst>
                </a:blip>
              </a:buBlip>
              <a:defRPr b="0" i="0">
                <a:solidFill>
                  <a:schemeClr val="bg1"/>
                </a:solidFill>
                <a:latin typeface="Frutiger LT Com 55 Roman" panose="020B0503030504020204" pitchFamily="34" charset="77"/>
              </a:defRPr>
            </a:lvl1pPr>
            <a:lvl2pPr marL="360000" indent="-180000">
              <a:buFontTx/>
              <a:buBlip>
                <a:blip r:embed="rId3">
                  <a:extLst>
                    <a:ext uri="{96DAC541-7B7A-43D3-8B79-37D633B846F1}">
                      <asvg:svgBlip xmlns="" xmlns:asvg="http://schemas.microsoft.com/office/drawing/2016/SVG/main" r:embed="rId4"/>
                    </a:ext>
                  </a:extLst>
                </a:blip>
              </a:buBlip>
              <a:defRPr>
                <a:solidFill>
                  <a:srgbClr val="FFFFFF"/>
                </a:solidFill>
              </a:defRPr>
            </a:lvl2pPr>
            <a:lvl3pPr marL="504000" indent="-144000">
              <a:buFontTx/>
              <a:buBlip>
                <a:blip r:embed="rId3">
                  <a:extLst>
                    <a:ext uri="{96DAC541-7B7A-43D3-8B79-37D633B846F1}">
                      <asvg:svgBlip xmlns="" xmlns:asvg="http://schemas.microsoft.com/office/drawing/2016/SVG/main" r:embed="rId4"/>
                    </a:ext>
                  </a:extLst>
                </a:blip>
              </a:buBlip>
              <a:defRPr>
                <a:solidFill>
                  <a:schemeClr val="bg1"/>
                </a:solidFill>
              </a:defRPr>
            </a:lvl3pPr>
            <a:lvl4pPr marL="648000" indent="-144000">
              <a:buFontTx/>
              <a:buBlip>
                <a:blip r:embed="rId3">
                  <a:extLst>
                    <a:ext uri="{96DAC541-7B7A-43D3-8B79-37D633B846F1}">
                      <asvg:svgBlip xmlns="" xmlns:asvg="http://schemas.microsoft.com/office/drawing/2016/SVG/main" r:embed="rId4"/>
                    </a:ext>
                  </a:extLst>
                </a:blip>
              </a:buBlip>
              <a:defRPr>
                <a:solidFill>
                  <a:schemeClr val="bg1"/>
                </a:solidFill>
              </a:defRPr>
            </a:lvl4pPr>
            <a:lvl5pPr marL="792000" indent="-144000">
              <a:buFontTx/>
              <a:buBlip>
                <a:blip r:embed="rId3">
                  <a:extLst>
                    <a:ext uri="{96DAC541-7B7A-43D3-8B79-37D633B846F1}">
                      <asvg:svgBlip xmlns="" xmlns:asvg="http://schemas.microsoft.com/office/drawing/2016/SVG/main" r:embed="rId4"/>
                    </a:ext>
                  </a:extLst>
                </a:blip>
              </a:buBlip>
              <a:defRPr>
                <a:solidFill>
                  <a:schemeClr val="bg1"/>
                </a:solidFill>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3" name="object 28">
            <a:extLst>
              <a:ext uri="{FF2B5EF4-FFF2-40B4-BE49-F238E27FC236}">
                <a16:creationId xmlns:a16="http://schemas.microsoft.com/office/drawing/2014/main" id="{444AC29F-CD2D-3745-9FEB-CBB7E8C09606}"/>
              </a:ext>
            </a:extLst>
          </p:cNvPr>
          <p:cNvSpPr txBox="1">
            <a:spLocks/>
          </p:cNvSpPr>
          <p:nvPr/>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14" name="object 28">
            <a:extLst>
              <a:ext uri="{FF2B5EF4-FFF2-40B4-BE49-F238E27FC236}">
                <a16:creationId xmlns:a16="http://schemas.microsoft.com/office/drawing/2014/main" id="{F6168013-D7B9-5347-AC1A-E33879433676}"/>
              </a:ext>
            </a:extLst>
          </p:cNvPr>
          <p:cNvSpPr txBox="1">
            <a:spLocks/>
          </p:cNvSpPr>
          <p:nvPr/>
        </p:nvSpPr>
        <p:spPr>
          <a:xfrm>
            <a:off x="540000" y="4789159"/>
            <a:ext cx="2895600" cy="142347"/>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2019</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
        <p:nvSpPr>
          <p:cNvPr id="11" name="Textplatzhalter 4">
            <a:extLst>
              <a:ext uri="{FF2B5EF4-FFF2-40B4-BE49-F238E27FC236}">
                <a16:creationId xmlns:a16="http://schemas.microsoft.com/office/drawing/2014/main" id="{421A41C7-4CD9-984E-8DA2-D0450F49F9E4}"/>
              </a:ext>
            </a:extLst>
          </p:cNvPr>
          <p:cNvSpPr>
            <a:spLocks noGrp="1"/>
          </p:cNvSpPr>
          <p:nvPr>
            <p:ph type="body" sz="quarter" idx="11" hasCustomPrompt="1"/>
          </p:nvPr>
        </p:nvSpPr>
        <p:spPr>
          <a:xfrm>
            <a:off x="431999" y="385200"/>
            <a:ext cx="8280002" cy="432000"/>
          </a:xfrm>
          <a:prstGeom prst="rect">
            <a:avLst/>
          </a:prstGeom>
          <a:effectLst>
            <a:outerShdw blurRad="63500" algn="ctr" rotWithShape="0">
              <a:prstClr val="black">
                <a:alpha val="40000"/>
              </a:prstClr>
            </a:outerShdw>
          </a:effectLst>
        </p:spPr>
        <p:txBody>
          <a:bodyPr bIns="0">
            <a:normAutofit/>
          </a:bodyPr>
          <a:lstStyle>
            <a:lvl1pPr marL="0" indent="0">
              <a:lnSpc>
                <a:spcPct val="100000"/>
              </a:lnSpc>
              <a:spcBef>
                <a:spcPts val="576"/>
              </a:spcBef>
              <a:spcAft>
                <a:spcPts val="0"/>
              </a:spcAft>
              <a:buNone/>
              <a:defRPr sz="2400" b="0" i="0">
                <a:solidFill>
                  <a:schemeClr val="bg1"/>
                </a:solidFill>
                <a:latin typeface="Frutiger LT Com 65 Bold" panose="020B0803030504020204" pitchFamily="34" charset="0"/>
                <a:cs typeface="Frutiger LT Com 65 Bold" panose="020B0803030504020204" pitchFamily="34" charset="0"/>
              </a:defRPr>
            </a:lvl1pPr>
          </a:lstStyle>
          <a:p>
            <a:pPr lvl="0"/>
            <a:r>
              <a:rPr lang="de-DE" dirty="0"/>
              <a:t>Headline bearbeiten</a:t>
            </a:r>
          </a:p>
        </p:txBody>
      </p:sp>
      <p:sp>
        <p:nvSpPr>
          <p:cNvPr id="12" name="Textplatzhalter 4">
            <a:extLst>
              <a:ext uri="{FF2B5EF4-FFF2-40B4-BE49-F238E27FC236}">
                <a16:creationId xmlns:a16="http://schemas.microsoft.com/office/drawing/2014/main" id="{6723A646-9A52-1145-B553-75837485DC1A}"/>
              </a:ext>
            </a:extLst>
          </p:cNvPr>
          <p:cNvSpPr>
            <a:spLocks noGrp="1"/>
          </p:cNvSpPr>
          <p:nvPr>
            <p:ph type="body" sz="quarter" idx="12" hasCustomPrompt="1"/>
          </p:nvPr>
        </p:nvSpPr>
        <p:spPr>
          <a:xfrm>
            <a:off x="431999" y="817200"/>
            <a:ext cx="8280002" cy="546300"/>
          </a:xfrm>
          <a:prstGeom prst="rect">
            <a:avLst/>
          </a:prstGeom>
          <a:effectLst>
            <a:outerShdw blurRad="63500" algn="ctr" rotWithShape="0">
              <a:prstClr val="black">
                <a:alpha val="40000"/>
              </a:prstClr>
            </a:outerShdw>
          </a:effectLst>
        </p:spPr>
        <p:txBody>
          <a:bodyPr>
            <a:noAutofit/>
          </a:bodyPr>
          <a:lstStyle>
            <a:lvl1pPr marL="14400" indent="0">
              <a:lnSpc>
                <a:spcPts val="1700"/>
              </a:lnSpc>
              <a:spcBef>
                <a:spcPts val="1030"/>
              </a:spcBef>
              <a:buNone/>
              <a:defRPr sz="1500" b="0" i="0">
                <a:solidFill>
                  <a:schemeClr val="bg1"/>
                </a:solidFill>
                <a:latin typeface="Frutiger LT Com 65 Bold" panose="020B0803030504020204" pitchFamily="34" charset="0"/>
                <a:cs typeface="Frutiger LT Com 65 Bold" panose="020B0803030504020204" pitchFamily="34" charset="0"/>
              </a:defRPr>
            </a:lvl1pPr>
          </a:lstStyle>
          <a:p>
            <a:pPr lvl="0"/>
            <a:r>
              <a:rPr lang="de-DE" dirty="0"/>
              <a:t>Subline bearbeiten</a:t>
            </a:r>
          </a:p>
        </p:txBody>
      </p:sp>
      <p:sp>
        <p:nvSpPr>
          <p:cNvPr id="15" name="Rechteck 14">
            <a:extLst>
              <a:ext uri="{FF2B5EF4-FFF2-40B4-BE49-F238E27FC236}">
                <a16:creationId xmlns:a16="http://schemas.microsoft.com/office/drawing/2014/main" id="{E0E65660-C709-4B35-83A8-73FD7FF20286}"/>
              </a:ext>
            </a:extLst>
          </p:cNvPr>
          <p:cNvSpPr/>
          <p:nvPr/>
        </p:nvSpPr>
        <p:spPr>
          <a:xfrm>
            <a:off x="0" y="4587875"/>
            <a:ext cx="9144000" cy="5556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6" name="Grafik 15">
            <a:extLst>
              <a:ext uri="{FF2B5EF4-FFF2-40B4-BE49-F238E27FC236}">
                <a16:creationId xmlns:a16="http://schemas.microsoft.com/office/drawing/2014/main" id="{80474278-7D10-4AFD-A441-A875005D68E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17" name="Textplatzhalter 5">
            <a:extLst>
              <a:ext uri="{FF2B5EF4-FFF2-40B4-BE49-F238E27FC236}">
                <a16:creationId xmlns:a16="http://schemas.microsoft.com/office/drawing/2014/main" id="{B672E8E3-C32C-4E7E-8B27-E50629920F2E}"/>
              </a:ext>
            </a:extLst>
          </p:cNvPr>
          <p:cNvSpPr txBox="1">
            <a:spLocks/>
          </p:cNvSpPr>
          <p:nvPr/>
        </p:nvSpPr>
        <p:spPr>
          <a:xfrm>
            <a:off x="6120000" y="0"/>
            <a:ext cx="3059999" cy="2304000"/>
          </a:xfrm>
          <a:prstGeom prst="rect">
            <a:avLst/>
          </a:prstGeom>
        </p:spPr>
        <p:txBody>
          <a:bodyPr lIns="0" tIns="0" rIns="0" bIns="0" anchor="ctr"/>
          <a:lstStyle>
            <a:lvl1pPr marL="0">
              <a:defRPr sz="1500" b="1">
                <a:latin typeface="Frutiger LT Com 45 Light" panose="020B0303030504020204"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algn="ctr">
              <a:lnSpc>
                <a:spcPct val="100000"/>
              </a:lnSpc>
              <a:spcBef>
                <a:spcPts val="1030"/>
              </a:spcBef>
            </a:pPr>
            <a:endParaRPr lang="de-DE" sz="1800" dirty="0">
              <a:solidFill>
                <a:schemeClr val="bg1"/>
              </a:solidFill>
              <a:effectLst>
                <a:outerShdw blurRad="50800" dist="38100" dir="2700000" algn="tl" rotWithShape="0">
                  <a:srgbClr val="000000">
                    <a:alpha val="43000"/>
                  </a:srgbClr>
                </a:outerShdw>
              </a:effectLst>
              <a:latin typeface="Frutiger LT Std 45 Light"/>
            </a:endParaRPr>
          </a:p>
        </p:txBody>
      </p:sp>
      <p:sp>
        <p:nvSpPr>
          <p:cNvPr id="18" name="object 28">
            <a:extLst>
              <a:ext uri="{FF2B5EF4-FFF2-40B4-BE49-F238E27FC236}">
                <a16:creationId xmlns:a16="http://schemas.microsoft.com/office/drawing/2014/main" id="{0BAEFA56-8FAA-4588-B4C9-D0F497C8B531}"/>
              </a:ext>
            </a:extLst>
          </p:cNvPr>
          <p:cNvSpPr txBox="1">
            <a:spLocks/>
          </p:cNvSpPr>
          <p:nvPr/>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20" name="object 28">
            <a:extLst>
              <a:ext uri="{FF2B5EF4-FFF2-40B4-BE49-F238E27FC236}">
                <a16:creationId xmlns:a16="http://schemas.microsoft.com/office/drawing/2014/main" id="{E3AFBFEE-A9AB-4B6C-95A9-AB9FD7FC7CED}"/>
              </a:ext>
            </a:extLst>
          </p:cNvPr>
          <p:cNvSpPr txBox="1">
            <a:spLocks/>
          </p:cNvSpPr>
          <p:nvPr/>
        </p:nvSpPr>
        <p:spPr>
          <a:xfrm>
            <a:off x="540000" y="4789159"/>
            <a:ext cx="2895600" cy="142347"/>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2019</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
        <p:nvSpPr>
          <p:cNvPr id="22" name="Rechteck 21">
            <a:extLst>
              <a:ext uri="{FF2B5EF4-FFF2-40B4-BE49-F238E27FC236}">
                <a16:creationId xmlns:a16="http://schemas.microsoft.com/office/drawing/2014/main" id="{6FC8E5B4-1B29-457F-9BB3-43F9E24114B3}"/>
              </a:ext>
            </a:extLst>
          </p:cNvPr>
          <p:cNvSpPr/>
          <p:nvPr userDrawn="1"/>
        </p:nvSpPr>
        <p:spPr>
          <a:xfrm>
            <a:off x="0" y="4587875"/>
            <a:ext cx="9144000" cy="5556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23" name="Grafik 22">
            <a:extLst>
              <a:ext uri="{FF2B5EF4-FFF2-40B4-BE49-F238E27FC236}">
                <a16:creationId xmlns:a16="http://schemas.microsoft.com/office/drawing/2014/main" id="{9AC52CBB-2A33-434C-A50E-8CE1A1986E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24" name="Textplatzhalter 5">
            <a:extLst>
              <a:ext uri="{FF2B5EF4-FFF2-40B4-BE49-F238E27FC236}">
                <a16:creationId xmlns:a16="http://schemas.microsoft.com/office/drawing/2014/main" id="{EF00E144-4BB7-42FE-987A-F9A595075DF0}"/>
              </a:ext>
            </a:extLst>
          </p:cNvPr>
          <p:cNvSpPr txBox="1">
            <a:spLocks/>
          </p:cNvSpPr>
          <p:nvPr userDrawn="1"/>
        </p:nvSpPr>
        <p:spPr>
          <a:xfrm>
            <a:off x="6120000" y="0"/>
            <a:ext cx="3059999" cy="2304000"/>
          </a:xfrm>
          <a:prstGeom prst="rect">
            <a:avLst/>
          </a:prstGeom>
        </p:spPr>
        <p:txBody>
          <a:bodyPr lIns="0" tIns="0" rIns="0" bIns="0" anchor="ctr"/>
          <a:lstStyle>
            <a:lvl1pPr marL="0">
              <a:defRPr sz="1500" b="1">
                <a:latin typeface="Frutiger LT Com 45 Light" panose="020B0303030504020204"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algn="ctr">
              <a:lnSpc>
                <a:spcPct val="100000"/>
              </a:lnSpc>
              <a:spcBef>
                <a:spcPts val="1030"/>
              </a:spcBef>
            </a:pPr>
            <a:endParaRPr lang="de-DE" sz="1800" dirty="0">
              <a:solidFill>
                <a:schemeClr val="bg1"/>
              </a:solidFill>
              <a:effectLst>
                <a:outerShdw blurRad="50800" dist="38100" dir="2700000" algn="tl" rotWithShape="0">
                  <a:srgbClr val="000000">
                    <a:alpha val="43000"/>
                  </a:srgbClr>
                </a:outerShdw>
              </a:effectLst>
              <a:latin typeface="Frutiger LT Std 45 Light"/>
            </a:endParaRPr>
          </a:p>
        </p:txBody>
      </p:sp>
      <p:sp>
        <p:nvSpPr>
          <p:cNvPr id="25" name="object 28">
            <a:extLst>
              <a:ext uri="{FF2B5EF4-FFF2-40B4-BE49-F238E27FC236}">
                <a16:creationId xmlns:a16="http://schemas.microsoft.com/office/drawing/2014/main" id="{3F9B27DB-C01D-4184-BB55-62C2248AEAB1}"/>
              </a:ext>
            </a:extLst>
          </p:cNvPr>
          <p:cNvSpPr txBox="1">
            <a:spLocks/>
          </p:cNvSpPr>
          <p:nvPr userDrawn="1"/>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26" name="object 28">
            <a:extLst>
              <a:ext uri="{FF2B5EF4-FFF2-40B4-BE49-F238E27FC236}">
                <a16:creationId xmlns:a16="http://schemas.microsoft.com/office/drawing/2014/main" id="{F01A03C1-A836-4513-9CFD-3EE11100322F}"/>
              </a:ext>
            </a:extLst>
          </p:cNvPr>
          <p:cNvSpPr txBox="1">
            <a:spLocks/>
          </p:cNvSpPr>
          <p:nvPr userDrawn="1"/>
        </p:nvSpPr>
        <p:spPr>
          <a:xfrm>
            <a:off x="540000" y="4789159"/>
            <a:ext cx="2895600" cy="153888"/>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2020</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Tree>
    <p:extLst>
      <p:ext uri="{BB962C8B-B14F-4D97-AF65-F5344CB8AC3E}">
        <p14:creationId xmlns:p14="http://schemas.microsoft.com/office/powerpoint/2010/main" val="3303558351"/>
      </p:ext>
    </p:extLst>
  </p:cSld>
  <p:clrMapOvr>
    <a:masterClrMapping/>
  </p:clrMapOvr>
  <p:transition>
    <p:fade/>
  </p:transition>
  <p:extLst>
    <p:ext uri="{DCECCB84-F9BA-43D5-87BE-67443E8EF086}">
      <p15:sldGuideLst xmlns:p15="http://schemas.microsoft.com/office/powerpoint/2012/main">
        <p15:guide id="9" pos="340" userDrawn="1">
          <p15:clr>
            <a:srgbClr val="FBAE40"/>
          </p15:clr>
        </p15:guide>
        <p15:guide id="10" pos="5420" userDrawn="1">
          <p15:clr>
            <a:srgbClr val="FBAE40"/>
          </p15:clr>
        </p15:guide>
        <p15:guide id="11" orient="horz" pos="305" userDrawn="1">
          <p15:clr>
            <a:srgbClr val="FBAE40"/>
          </p15:clr>
        </p15:guide>
        <p15:guide id="12" orient="horz" pos="289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pyright / Seite / Logo">
    <p:spTree>
      <p:nvGrpSpPr>
        <p:cNvPr id="1" name=""/>
        <p:cNvGrpSpPr/>
        <p:nvPr/>
      </p:nvGrpSpPr>
      <p:grpSpPr>
        <a:xfrm>
          <a:off x="0" y="0"/>
          <a:ext cx="0" cy="0"/>
          <a:chOff x="0" y="0"/>
          <a:chExt cx="0" cy="0"/>
        </a:xfrm>
      </p:grpSpPr>
      <p:sp>
        <p:nvSpPr>
          <p:cNvPr id="7" name="Rechteck 6"/>
          <p:cNvSpPr/>
          <p:nvPr/>
        </p:nvSpPr>
        <p:spPr>
          <a:xfrm>
            <a:off x="0" y="4603500"/>
            <a:ext cx="9144000" cy="54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8" name="Grafik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11" name="object 28"/>
          <p:cNvSpPr txBox="1">
            <a:spLocks/>
          </p:cNvSpPr>
          <p:nvPr/>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6" name="object 28">
            <a:extLst>
              <a:ext uri="{FF2B5EF4-FFF2-40B4-BE49-F238E27FC236}">
                <a16:creationId xmlns:a16="http://schemas.microsoft.com/office/drawing/2014/main" id="{AF2AB427-ECD5-2342-9C4B-1C1C51A31795}"/>
              </a:ext>
            </a:extLst>
          </p:cNvPr>
          <p:cNvSpPr txBox="1">
            <a:spLocks/>
          </p:cNvSpPr>
          <p:nvPr/>
        </p:nvSpPr>
        <p:spPr>
          <a:xfrm>
            <a:off x="540000" y="4789159"/>
            <a:ext cx="2895600" cy="142347"/>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2019</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
        <p:nvSpPr>
          <p:cNvPr id="9" name="Rechteck 8">
            <a:extLst>
              <a:ext uri="{FF2B5EF4-FFF2-40B4-BE49-F238E27FC236}">
                <a16:creationId xmlns:a16="http://schemas.microsoft.com/office/drawing/2014/main" id="{0AB8FAC2-B45C-412E-BB4B-281EE0C67DB1}"/>
              </a:ext>
            </a:extLst>
          </p:cNvPr>
          <p:cNvSpPr/>
          <p:nvPr/>
        </p:nvSpPr>
        <p:spPr>
          <a:xfrm>
            <a:off x="0" y="4603500"/>
            <a:ext cx="9144000" cy="54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0" name="Grafik 9">
            <a:extLst>
              <a:ext uri="{FF2B5EF4-FFF2-40B4-BE49-F238E27FC236}">
                <a16:creationId xmlns:a16="http://schemas.microsoft.com/office/drawing/2014/main" id="{EAABF75C-D07F-44E6-AB51-8A87EB43D22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12" name="object 28">
            <a:extLst>
              <a:ext uri="{FF2B5EF4-FFF2-40B4-BE49-F238E27FC236}">
                <a16:creationId xmlns:a16="http://schemas.microsoft.com/office/drawing/2014/main" id="{2A2FC5E5-7B93-45C7-A230-67DA1049D235}"/>
              </a:ext>
            </a:extLst>
          </p:cNvPr>
          <p:cNvSpPr txBox="1">
            <a:spLocks/>
          </p:cNvSpPr>
          <p:nvPr/>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13" name="object 28">
            <a:extLst>
              <a:ext uri="{FF2B5EF4-FFF2-40B4-BE49-F238E27FC236}">
                <a16:creationId xmlns:a16="http://schemas.microsoft.com/office/drawing/2014/main" id="{52B2A956-82A6-4403-9130-D184A947BC35}"/>
              </a:ext>
            </a:extLst>
          </p:cNvPr>
          <p:cNvSpPr txBox="1">
            <a:spLocks/>
          </p:cNvSpPr>
          <p:nvPr/>
        </p:nvSpPr>
        <p:spPr>
          <a:xfrm>
            <a:off x="540000" y="4789159"/>
            <a:ext cx="2895600" cy="142347"/>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2019</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
        <p:nvSpPr>
          <p:cNvPr id="14" name="Rechteck 13">
            <a:extLst>
              <a:ext uri="{FF2B5EF4-FFF2-40B4-BE49-F238E27FC236}">
                <a16:creationId xmlns:a16="http://schemas.microsoft.com/office/drawing/2014/main" id="{8434818A-A617-4332-9489-4E6B1620CEEF}"/>
              </a:ext>
            </a:extLst>
          </p:cNvPr>
          <p:cNvSpPr/>
          <p:nvPr userDrawn="1"/>
        </p:nvSpPr>
        <p:spPr>
          <a:xfrm>
            <a:off x="0" y="4603500"/>
            <a:ext cx="9144000" cy="54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310BD1C4-EC05-4673-9D8E-55AB4B7E024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418723" y="4704220"/>
            <a:ext cx="1195334" cy="339236"/>
          </a:xfrm>
          <a:prstGeom prst="rect">
            <a:avLst/>
          </a:prstGeom>
        </p:spPr>
      </p:pic>
      <p:sp>
        <p:nvSpPr>
          <p:cNvPr id="16" name="object 28">
            <a:extLst>
              <a:ext uri="{FF2B5EF4-FFF2-40B4-BE49-F238E27FC236}">
                <a16:creationId xmlns:a16="http://schemas.microsoft.com/office/drawing/2014/main" id="{EE82E339-00D3-4AB2-94FE-00CB7066F574}"/>
              </a:ext>
            </a:extLst>
          </p:cNvPr>
          <p:cNvSpPr txBox="1">
            <a:spLocks/>
          </p:cNvSpPr>
          <p:nvPr userDrawn="1"/>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
        <p:nvSpPr>
          <p:cNvPr id="17" name="object 28">
            <a:extLst>
              <a:ext uri="{FF2B5EF4-FFF2-40B4-BE49-F238E27FC236}">
                <a16:creationId xmlns:a16="http://schemas.microsoft.com/office/drawing/2014/main" id="{D528AAD9-42AD-4CD6-9F8B-743BB946F388}"/>
              </a:ext>
            </a:extLst>
          </p:cNvPr>
          <p:cNvSpPr txBox="1">
            <a:spLocks/>
          </p:cNvSpPr>
          <p:nvPr userDrawn="1"/>
        </p:nvSpPr>
        <p:spPr>
          <a:xfrm>
            <a:off x="540000" y="4789159"/>
            <a:ext cx="2895600" cy="153888"/>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1240"/>
              </a:lnSpc>
            </a:pPr>
            <a:r>
              <a:rPr lang="de-DE" sz="800" b="0" i="0" baseline="0" dirty="0">
                <a:solidFill>
                  <a:schemeClr val="bg1">
                    <a:lumMod val="50000"/>
                  </a:schemeClr>
                </a:solidFill>
                <a:latin typeface="Frutiger LT Com 55 Roman" panose="020B0503030504020204" pitchFamily="34" charset="0"/>
                <a:cs typeface="Frutiger LT Std 45 Light"/>
              </a:rPr>
              <a:t>©</a:t>
            </a:r>
            <a:r>
              <a:rPr lang="de-DE" sz="800" b="0" i="0" spc="-100" baseline="0" dirty="0">
                <a:solidFill>
                  <a:schemeClr val="bg1">
                    <a:lumMod val="50000"/>
                  </a:schemeClr>
                </a:solidFill>
                <a:latin typeface="Frutiger LT Com 55 Roman" panose="020B0503030504020204" pitchFamily="34" charset="0"/>
                <a:cs typeface="Frutiger LT Std 45 Light"/>
              </a:rPr>
              <a:t> </a:t>
            </a:r>
            <a:r>
              <a:rPr lang="de-DE" sz="800" b="0" i="0" spc="-50" baseline="0" dirty="0">
                <a:solidFill>
                  <a:schemeClr val="bg1">
                    <a:lumMod val="50000"/>
                  </a:schemeClr>
                </a:solidFill>
                <a:latin typeface="Frutiger LT Com 55 Roman" panose="020B0503030504020204" pitchFamily="34" charset="0"/>
                <a:cs typeface="Frutiger LT Std 45 Light"/>
              </a:rPr>
              <a:t>2020</a:t>
            </a:r>
            <a:r>
              <a:rPr lang="de-DE" sz="800" b="0" i="0" spc="0" baseline="0" dirty="0">
                <a:solidFill>
                  <a:schemeClr val="bg1">
                    <a:lumMod val="50000"/>
                  </a:schemeClr>
                </a:solidFill>
                <a:latin typeface="Frutiger LT Com 55 Roman" panose="020B0503030504020204" pitchFamily="34" charset="0"/>
                <a:cs typeface="Frutiger LT Std 45 Light"/>
              </a:rPr>
              <a:t> </a:t>
            </a:r>
            <a:r>
              <a:rPr lang="de-DE" sz="800" b="0" i="0" baseline="0" dirty="0">
                <a:solidFill>
                  <a:schemeClr val="bg1">
                    <a:lumMod val="50000"/>
                  </a:schemeClr>
                </a:solidFill>
                <a:latin typeface="Frutiger LT Com 55 Roman" panose="020B0503030504020204" pitchFamily="34" charset="0"/>
                <a:cs typeface="Frutiger LT Std 45 Light"/>
              </a:rPr>
              <a:t>Fraunhofer IWES</a:t>
            </a:r>
          </a:p>
        </p:txBody>
      </p:sp>
    </p:spTree>
    <p:extLst>
      <p:ext uri="{BB962C8B-B14F-4D97-AF65-F5344CB8AC3E}">
        <p14:creationId xmlns:p14="http://schemas.microsoft.com/office/powerpoint/2010/main" val="3537435094"/>
      </p:ext>
    </p:extLst>
  </p:cSld>
  <p:clrMapOvr>
    <a:masterClrMapping/>
  </p:clrMapOvr>
  <p:transition>
    <p:fade/>
  </p:transition>
  <p:extLst>
    <p:ext uri="{DCECCB84-F9BA-43D5-87BE-67443E8EF086}">
      <p15:sldGuideLst xmlns:p15="http://schemas.microsoft.com/office/powerpoint/2012/main">
        <p15:guide id="9" orient="horz" pos="2890" userDrawn="1">
          <p15:clr>
            <a:srgbClr val="FBAE40"/>
          </p15:clr>
        </p15:guide>
        <p15:guide id="10" pos="340" userDrawn="1">
          <p15:clr>
            <a:srgbClr val="FBAE40"/>
          </p15:clr>
        </p15:guide>
        <p15:guide id="11" pos="5420" userDrawn="1">
          <p15:clr>
            <a:srgbClr val="FBAE40"/>
          </p15:clr>
        </p15:guide>
        <p15:guide id="12" orient="horz" pos="305"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Nur Seitenzahl">
    <p:spTree>
      <p:nvGrpSpPr>
        <p:cNvPr id="1" name=""/>
        <p:cNvGrpSpPr/>
        <p:nvPr/>
      </p:nvGrpSpPr>
      <p:grpSpPr>
        <a:xfrm>
          <a:off x="0" y="0"/>
          <a:ext cx="0" cy="0"/>
          <a:chOff x="0" y="0"/>
          <a:chExt cx="0" cy="0"/>
        </a:xfrm>
      </p:grpSpPr>
      <p:sp>
        <p:nvSpPr>
          <p:cNvPr id="6" name="object 28">
            <a:extLst>
              <a:ext uri="{FF2B5EF4-FFF2-40B4-BE49-F238E27FC236}">
                <a16:creationId xmlns:a16="http://schemas.microsoft.com/office/drawing/2014/main" id="{1141D864-7830-483E-A673-B576F1C2B2B7}"/>
              </a:ext>
            </a:extLst>
          </p:cNvPr>
          <p:cNvSpPr txBox="1">
            <a:spLocks/>
          </p:cNvSpPr>
          <p:nvPr userDrawn="1"/>
        </p:nvSpPr>
        <p:spPr>
          <a:xfrm>
            <a:off x="3796075" y="4789159"/>
            <a:ext cx="1581255" cy="141385"/>
          </a:xfrm>
          <a:prstGeom prst="rect">
            <a:avLst/>
          </a:prstGeom>
        </p:spPr>
        <p:txBody>
          <a:bodyPr vert="horz" wrap="square" lIns="0" tIns="0" rIns="0" bIns="0"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ts val="1240"/>
              </a:lnSpc>
            </a:pPr>
            <a:fld id="{FEF849F2-0247-8C4C-BB8F-4A1E92F8550C}" type="slidenum">
              <a:rPr lang="de-DE" sz="800" b="0" i="0" smtClean="0">
                <a:solidFill>
                  <a:schemeClr val="bg1">
                    <a:lumMod val="50000"/>
                  </a:schemeClr>
                </a:solidFill>
                <a:latin typeface="Frutiger LT Com 55 Roman" panose="020B0503030504020204" pitchFamily="34" charset="77"/>
                <a:cs typeface="Frutiger LT Std 45 Light"/>
              </a:rPr>
              <a:pPr algn="ctr">
                <a:lnSpc>
                  <a:spcPts val="1240"/>
                </a:lnSpc>
              </a:pPr>
              <a:t>‹Nr.›</a:t>
            </a:fld>
            <a:endParaRPr lang="de-DE" sz="800" b="0" i="0" dirty="0">
              <a:solidFill>
                <a:schemeClr val="bg1">
                  <a:lumMod val="50000"/>
                </a:schemeClr>
              </a:solidFill>
              <a:latin typeface="Frutiger LT Com 55 Roman" panose="020B0503030504020204" pitchFamily="34" charset="77"/>
              <a:cs typeface="Frutiger LT Std 45 Light"/>
            </a:endParaRPr>
          </a:p>
        </p:txBody>
      </p:sp>
    </p:spTree>
    <p:extLst>
      <p:ext uri="{BB962C8B-B14F-4D97-AF65-F5344CB8AC3E}">
        <p14:creationId xmlns:p14="http://schemas.microsoft.com/office/powerpoint/2010/main" val="2514910940"/>
      </p:ext>
    </p:extLst>
  </p:cSld>
  <p:clrMapOvr>
    <a:masterClrMapping/>
  </p:clrMapOvr>
  <p:transition>
    <p:fade/>
  </p:transition>
  <p:extLst>
    <p:ext uri="{DCECCB84-F9BA-43D5-87BE-67443E8EF086}">
      <p15:sldGuideLst xmlns:p15="http://schemas.microsoft.com/office/powerpoint/2012/main">
        <p15:guide id="9" pos="340" userDrawn="1">
          <p15:clr>
            <a:srgbClr val="FBAE40"/>
          </p15:clr>
        </p15:guide>
        <p15:guide id="10" pos="5420" userDrawn="1">
          <p15:clr>
            <a:srgbClr val="FBAE40"/>
          </p15:clr>
        </p15:guide>
        <p15:guide id="11" orient="horz" pos="305" userDrawn="1">
          <p15:clr>
            <a:srgbClr val="FBAE40"/>
          </p15:clr>
        </p15:guide>
        <p15:guide id="12" orient="horz" pos="289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o">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0870968"/>
      </p:ext>
    </p:extLst>
  </p:cSld>
  <p:clrMapOvr>
    <a:masterClrMapping/>
  </p:clrMapOvr>
  <p:transition>
    <p:fade/>
  </p:transition>
  <p:extLst>
    <p:ext uri="{DCECCB84-F9BA-43D5-87BE-67443E8EF086}">
      <p15:sldGuideLst xmlns:p15="http://schemas.microsoft.com/office/powerpoint/2012/main">
        <p15:guide id="9" pos="340" userDrawn="1">
          <p15:clr>
            <a:srgbClr val="FBAE40"/>
          </p15:clr>
        </p15:guide>
        <p15:guide id="10" pos="5420" userDrawn="1">
          <p15:clr>
            <a:srgbClr val="FBAE40"/>
          </p15:clr>
        </p15:guide>
        <p15:guide id="11" orient="horz" pos="305" userDrawn="1">
          <p15:clr>
            <a:srgbClr val="FBAE40"/>
          </p15:clr>
        </p15:guide>
        <p15:guide id="12" orient="horz" pos="289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elplatzhalter 4">
            <a:extLst>
              <a:ext uri="{FF2B5EF4-FFF2-40B4-BE49-F238E27FC236}">
                <a16:creationId xmlns:a16="http://schemas.microsoft.com/office/drawing/2014/main" id="{3AEE33AB-FE52-4B44-B942-671B19C828E3}"/>
              </a:ext>
            </a:extLst>
          </p:cNvPr>
          <p:cNvSpPr>
            <a:spLocks noGrp="1"/>
          </p:cNvSpPr>
          <p:nvPr>
            <p:ph type="title"/>
          </p:nvPr>
        </p:nvSpPr>
        <p:spPr>
          <a:xfrm>
            <a:off x="432000" y="385200"/>
            <a:ext cx="11520000" cy="432000"/>
          </a:xfrm>
          <a:prstGeom prst="rect">
            <a:avLst/>
          </a:prstGeom>
        </p:spPr>
        <p:txBody>
          <a:bodyPr vert="horz" lIns="91440" tIns="45720" rIns="91440" bIns="0" rtlCol="0" anchor="ctr">
            <a:normAutofit/>
          </a:bodyPr>
          <a:lstStyle/>
          <a:p>
            <a:r>
              <a:rPr lang="de-DE" dirty="0"/>
              <a:t>Mastertitelformat bearbeiten</a:t>
            </a:r>
          </a:p>
        </p:txBody>
      </p:sp>
      <p:sp>
        <p:nvSpPr>
          <p:cNvPr id="6" name="Textplatzhalter 5">
            <a:extLst>
              <a:ext uri="{FF2B5EF4-FFF2-40B4-BE49-F238E27FC236}">
                <a16:creationId xmlns:a16="http://schemas.microsoft.com/office/drawing/2014/main" id="{0D5479DF-8E17-4D53-BEED-B7FF72F3123D}"/>
              </a:ext>
            </a:extLst>
          </p:cNvPr>
          <p:cNvSpPr>
            <a:spLocks noGrp="1"/>
          </p:cNvSpPr>
          <p:nvPr>
            <p:ph type="body" idx="1"/>
          </p:nvPr>
        </p:nvSpPr>
        <p:spPr>
          <a:xfrm>
            <a:off x="432000" y="1544400"/>
            <a:ext cx="5652000" cy="3043475"/>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p:txBody>
      </p:sp>
      <p:sp>
        <p:nvSpPr>
          <p:cNvPr id="7" name="Fußzeilenplatzhalter 6">
            <a:extLst>
              <a:ext uri="{FF2B5EF4-FFF2-40B4-BE49-F238E27FC236}">
                <a16:creationId xmlns:a16="http://schemas.microsoft.com/office/drawing/2014/main" id="{1E85D1D4-7B27-4E88-821B-0C8B57FCCAD0}"/>
              </a:ext>
            </a:extLst>
          </p:cNvPr>
          <p:cNvSpPr>
            <a:spLocks noGrp="1"/>
          </p:cNvSpPr>
          <p:nvPr>
            <p:ph type="ftr" sz="quarter" idx="3"/>
          </p:nvPr>
        </p:nvSpPr>
        <p:spPr>
          <a:xfrm>
            <a:off x="540000" y="4788000"/>
            <a:ext cx="2894400" cy="144000"/>
          </a:xfrm>
          <a:prstGeom prst="rect">
            <a:avLst/>
          </a:prstGeom>
        </p:spPr>
        <p:txBody>
          <a:bodyPr vert="horz" lIns="91440" tIns="45720" rIns="91440" bIns="45720" rtlCol="0" anchor="ctr"/>
          <a:lstStyle>
            <a:lvl1pPr algn="ctr">
              <a:defRPr sz="800">
                <a:solidFill>
                  <a:schemeClr val="tx1">
                    <a:tint val="75000"/>
                  </a:schemeClr>
                </a:solidFill>
              </a:defRPr>
            </a:lvl1pPr>
          </a:lstStyle>
          <a:p>
            <a:pPr>
              <a:lnSpc>
                <a:spcPts val="1240"/>
              </a:lnSpc>
            </a:pPr>
            <a:r>
              <a:rPr lang="de-DE" dirty="0">
                <a:solidFill>
                  <a:schemeClr val="bg1">
                    <a:lumMod val="50000"/>
                  </a:schemeClr>
                </a:solidFill>
                <a:cs typeface="Frutiger LT Std 45 Light"/>
              </a:rPr>
              <a:t>©</a:t>
            </a:r>
            <a:r>
              <a:rPr lang="de-DE" spc="-100" dirty="0">
                <a:solidFill>
                  <a:schemeClr val="bg1">
                    <a:lumMod val="50000"/>
                  </a:schemeClr>
                </a:solidFill>
                <a:cs typeface="Frutiger LT Std 45 Light"/>
              </a:rPr>
              <a:t> </a:t>
            </a:r>
            <a:r>
              <a:rPr lang="de-DE" spc="-50" dirty="0">
                <a:solidFill>
                  <a:schemeClr val="bg1">
                    <a:lumMod val="50000"/>
                  </a:schemeClr>
                </a:solidFill>
                <a:cs typeface="Frutiger LT Std 45 Light"/>
              </a:rPr>
              <a:t>2020</a:t>
            </a:r>
            <a:r>
              <a:rPr lang="de-DE" dirty="0">
                <a:solidFill>
                  <a:schemeClr val="bg1">
                    <a:lumMod val="50000"/>
                  </a:schemeClr>
                </a:solidFill>
                <a:cs typeface="Frutiger LT Std 45 Light"/>
              </a:rPr>
              <a:t> Fraunhofer IWES</a:t>
            </a:r>
          </a:p>
        </p:txBody>
      </p:sp>
      <p:sp>
        <p:nvSpPr>
          <p:cNvPr id="8" name="Foliennummernplatzhalter 7">
            <a:extLst>
              <a:ext uri="{FF2B5EF4-FFF2-40B4-BE49-F238E27FC236}">
                <a16:creationId xmlns:a16="http://schemas.microsoft.com/office/drawing/2014/main" id="{201D8931-3B2A-40F2-B2AE-6A27B7A5A81D}"/>
              </a:ext>
            </a:extLst>
          </p:cNvPr>
          <p:cNvSpPr>
            <a:spLocks noGrp="1"/>
          </p:cNvSpPr>
          <p:nvPr>
            <p:ph type="sldNum" sz="quarter" idx="4"/>
          </p:nvPr>
        </p:nvSpPr>
        <p:spPr>
          <a:xfrm>
            <a:off x="3798000" y="4788000"/>
            <a:ext cx="1580400" cy="140400"/>
          </a:xfrm>
          <a:prstGeom prst="rect">
            <a:avLst/>
          </a:prstGeom>
        </p:spPr>
        <p:txBody>
          <a:bodyPr vert="horz" lIns="91440" tIns="45720" rIns="91440" bIns="45720" rtlCol="0" anchor="ctr"/>
          <a:lstStyle>
            <a:lvl1pPr algn="ctr">
              <a:defRPr sz="800">
                <a:solidFill>
                  <a:schemeClr val="tx1">
                    <a:tint val="75000"/>
                  </a:schemeClr>
                </a:solidFill>
                <a:latin typeface="Frutiger LT Com 55 Roman" panose="020B0503030504020204" pitchFamily="34" charset="0"/>
              </a:defRPr>
            </a:lvl1pPr>
          </a:lstStyle>
          <a:p>
            <a:fld id="{2D71629A-709B-4FB2-86ED-276F1B25CD44}" type="slidenum">
              <a:rPr lang="de-DE" smtClean="0"/>
              <a:pPr/>
              <a:t>‹Nr.›</a:t>
            </a:fld>
            <a:endParaRPr lang="de-DE" dirty="0"/>
          </a:p>
        </p:txBody>
      </p:sp>
    </p:spTree>
    <p:extLst>
      <p:ext uri="{BB962C8B-B14F-4D97-AF65-F5344CB8AC3E}">
        <p14:creationId xmlns:p14="http://schemas.microsoft.com/office/powerpoint/2010/main" val="228526770"/>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Lst>
  <p:transition>
    <p:fade/>
  </p:transition>
  <p:txStyles>
    <p:titleStyle>
      <a:lvl1pPr algn="l" defTabSz="457200" rtl="0" eaLnBrk="1" latinLnBrk="0" hangingPunct="1">
        <a:spcBef>
          <a:spcPct val="0"/>
        </a:spcBef>
        <a:buNone/>
        <a:defRPr sz="2400" b="0" i="0" kern="1200" baseline="0">
          <a:solidFill>
            <a:schemeClr val="tx1"/>
          </a:solidFill>
          <a:latin typeface="Frutiger LT Com 65 Bold" panose="020B0803030504020204" pitchFamily="34" charset="0"/>
          <a:ea typeface="+mj-ea"/>
          <a:cs typeface="Frutiger LT Std 65 Bold"/>
        </a:defRPr>
      </a:lvl1pPr>
    </p:titleStyle>
    <p:bodyStyle>
      <a:lvl1pPr marL="180000" indent="-180000" algn="l" defTabSz="457200" rtl="0" eaLnBrk="1" latinLnBrk="0" hangingPunct="1">
        <a:lnSpc>
          <a:spcPts val="1800"/>
        </a:lnSpc>
        <a:spcBef>
          <a:spcPts val="0"/>
        </a:spcBef>
        <a:spcAft>
          <a:spcPts val="1200"/>
        </a:spcAft>
        <a:buFontTx/>
        <a:buBlip>
          <a:blip r:embed="rId11">
            <a:extLst>
              <a:ext uri="{96DAC541-7B7A-43D3-8B79-37D633B846F1}">
                <asvg:svgBlip xmlns="" xmlns:asvg="http://schemas.microsoft.com/office/drawing/2016/SVG/main" r:embed="rId12"/>
              </a:ext>
            </a:extLst>
          </a:blip>
        </a:buBlip>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13">
            <a:extLst>
              <a:ext uri="{96DAC541-7B7A-43D3-8B79-37D633B846F1}">
                <asvg:svgBlip xmlns="" xmlns:asvg="http://schemas.microsoft.com/office/drawing/2016/SVG/main" r:embed="rId14"/>
              </a:ext>
            </a:extLst>
          </a:blip>
        </a:buBlip>
        <a:defRPr sz="1500" b="0" i="0" kern="120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13">
            <a:extLst>
              <a:ext uri="{96DAC541-7B7A-43D3-8B79-37D633B846F1}">
                <asvg:svgBlip xmlns="" xmlns:asvg="http://schemas.microsoft.com/office/drawing/2016/SVG/main" r:embed="rId14"/>
              </a:ext>
            </a:extLst>
          </a:blip>
        </a:buBlip>
        <a:defRPr sz="1200" b="0" i="0" kern="120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13">
            <a:extLst>
              <a:ext uri="{96DAC541-7B7A-43D3-8B79-37D633B846F1}">
                <asvg:svgBlip xmlns="" xmlns:asvg="http://schemas.microsoft.com/office/drawing/2016/SVG/main" r:embed="rId14"/>
              </a:ext>
            </a:extLst>
          </a:blip>
        </a:buBlip>
        <a:defRPr sz="1200" b="0" i="0" kern="120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13">
            <a:extLst>
              <a:ext uri="{96DAC541-7B7A-43D3-8B79-37D633B846F1}">
                <asvg:svgBlip xmlns="" xmlns:asvg="http://schemas.microsoft.com/office/drawing/2016/SVG/main" r:embed="rId14"/>
              </a:ext>
            </a:extLst>
          </a:blip>
        </a:buBlip>
        <a:defRPr sz="1200" b="0" i="0" kern="1200">
          <a:solidFill>
            <a:srgbClr val="7E7E7E"/>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13">
            <a:extLst>
              <a:ext uri="{96DAC541-7B7A-43D3-8B79-37D633B846F1}">
                <asvg:svgBlip xmlns="" xmlns:asvg="http://schemas.microsoft.com/office/drawing/2016/SVG/main" r:embed="rId14"/>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13">
            <a:extLst>
              <a:ext uri="{96DAC541-7B7A-43D3-8B79-37D633B846F1}">
                <asvg:svgBlip xmlns="" xmlns:asvg="http://schemas.microsoft.com/office/drawing/2016/SVG/main" r:embed="rId14"/>
              </a:ext>
            </a:extLst>
          </a:blip>
        </a:buBlip>
        <a:defRPr lang="de-DE" sz="1200" kern="1200" dirty="0">
          <a:solidFill>
            <a:srgbClr val="7E7E7E"/>
          </a:solidFill>
          <a:latin typeface="Frutiger LT Com 55 Roman" panose="020B0503030504020204" pitchFamily="34" charset="0"/>
          <a:ea typeface="+mn-ea"/>
          <a:cs typeface="+mn-cs"/>
        </a:defRPr>
      </a:lvl7pPr>
      <a:lvl8pPr marL="1224000" indent="-144000" algn="l" defTabSz="457200" rtl="0" eaLnBrk="1" latinLnBrk="0" hangingPunct="1">
        <a:spcBef>
          <a:spcPts val="0"/>
        </a:spcBef>
        <a:spcAft>
          <a:spcPts val="1200"/>
        </a:spcAft>
        <a:buFontTx/>
        <a:buBlip>
          <a:blip r:embed="rId13">
            <a:extLst>
              <a:ext uri="{96DAC541-7B7A-43D3-8B79-37D633B846F1}">
                <asvg:svgBlip xmlns="" xmlns:asvg="http://schemas.microsoft.com/office/drawing/2016/SVG/main" r:embed="rId14"/>
              </a:ext>
            </a:extLst>
          </a:blip>
        </a:buBlip>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5" userDrawn="1">
          <p15:clr>
            <a:srgbClr val="F26B43"/>
          </p15:clr>
        </p15:guide>
        <p15:guide id="2" pos="340" userDrawn="1">
          <p15:clr>
            <a:srgbClr val="F26B43"/>
          </p15:clr>
        </p15:guide>
        <p15:guide id="3" orient="horz" pos="2890" userDrawn="1">
          <p15:clr>
            <a:srgbClr val="F26B43"/>
          </p15:clr>
        </p15:guide>
        <p15:guide id="4" pos="54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1.png"/><Relationship Id="rId1" Type="http://schemas.openxmlformats.org/officeDocument/2006/relationships/slideLayout" Target="../slideLayouts/slideLayout4.xml"/><Relationship Id="rId5" Type="http://schemas.openxmlformats.org/officeDocument/2006/relationships/image" Target="../media/image41.sv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1.png"/><Relationship Id="rId1" Type="http://schemas.openxmlformats.org/officeDocument/2006/relationships/slideLayout" Target="../slideLayouts/slideLayout4.xml"/><Relationship Id="rId5" Type="http://schemas.openxmlformats.org/officeDocument/2006/relationships/image" Target="../media/image42.sv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8.svg"/><Relationship Id="rId5" Type="http://schemas.openxmlformats.org/officeDocument/2006/relationships/image" Target="../media/image2.png"/><Relationship Id="rId10" Type="http://schemas.openxmlformats.org/officeDocument/2006/relationships/image" Target="../media/image9.png"/><Relationship Id="rId4" Type="http://schemas.openxmlformats.org/officeDocument/2006/relationships/image" Target="../media/image17.svg"/><Relationship Id="rId9"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0.sv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170.sv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7.png"/><Relationship Id="rId7"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microsoft.com/office/2007/relationships/hdphoto" Target="../media/hdphoto1.wdp"/><Relationship Id="rId11" Type="http://schemas.openxmlformats.org/officeDocument/2006/relationships/image" Target="../media/image181.svg"/><Relationship Id="rId5" Type="http://schemas.openxmlformats.org/officeDocument/2006/relationships/image" Target="../media/image19.png"/><Relationship Id="rId10" Type="http://schemas.openxmlformats.org/officeDocument/2006/relationships/image" Target="../media/image2.png"/><Relationship Id="rId4" Type="http://schemas.openxmlformats.org/officeDocument/2006/relationships/image" Target="../media/image18.png"/><Relationship Id="rId9" Type="http://schemas.openxmlformats.org/officeDocument/2006/relationships/image" Target="../media/image171.svg"/></Relationships>
</file>

<file path=ppt/slides/_rels/slide2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82.svg"/><Relationship Id="rId5" Type="http://schemas.openxmlformats.org/officeDocument/2006/relationships/image" Target="../media/image2.png"/><Relationship Id="rId10" Type="http://schemas.openxmlformats.org/officeDocument/2006/relationships/image" Target="../media/image20.png"/><Relationship Id="rId4" Type="http://schemas.openxmlformats.org/officeDocument/2006/relationships/image" Target="../media/image172.svg"/><Relationship Id="rId9" Type="http://schemas.openxmlformats.org/officeDocument/2006/relationships/image" Target="../media/image16.png"/></Relationships>
</file>

<file path=ppt/slides/_rels/slide2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0.png"/><Relationship Id="rId7" Type="http://schemas.openxmlformats.org/officeDocument/2006/relationships/image" Target="../media/image183.sv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png"/><Relationship Id="rId11" Type="http://schemas.openxmlformats.org/officeDocument/2006/relationships/image" Target="../media/image16.png"/><Relationship Id="rId5" Type="http://schemas.openxmlformats.org/officeDocument/2006/relationships/image" Target="../media/image173.svg"/><Relationship Id="rId10" Type="http://schemas.microsoft.com/office/2007/relationships/hdphoto" Target="../media/hdphoto1.wdp"/><Relationship Id="rId4" Type="http://schemas.openxmlformats.org/officeDocument/2006/relationships/image" Target="../media/image1.png"/><Relationship Id="rId9" Type="http://schemas.openxmlformats.org/officeDocument/2006/relationships/image" Target="../media/image19.png"/></Relationships>
</file>

<file path=ppt/slides/_rels/slide2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0.png"/><Relationship Id="rId7" Type="http://schemas.openxmlformats.org/officeDocument/2006/relationships/image" Target="../media/image184.svg"/><Relationship Id="rId12"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png"/><Relationship Id="rId11" Type="http://schemas.microsoft.com/office/2007/relationships/hdphoto" Target="../media/hdphoto1.wdp"/><Relationship Id="rId5" Type="http://schemas.openxmlformats.org/officeDocument/2006/relationships/image" Target="../media/image174.svg"/><Relationship Id="rId10" Type="http://schemas.openxmlformats.org/officeDocument/2006/relationships/image" Target="../media/image19.png"/><Relationship Id="rId4" Type="http://schemas.openxmlformats.org/officeDocument/2006/relationships/image" Target="../media/image1.png"/><Relationship Id="rId9" Type="http://schemas.openxmlformats.org/officeDocument/2006/relationships/image" Target="../media/image13.png"/></Relationships>
</file>

<file path=ppt/slides/_rels/slide24.xml.rels><?xml version="1.0" encoding="UTF-8" standalone="yes"?>
<Relationships xmlns="http://schemas.openxmlformats.org/package/2006/relationships"><Relationship Id="rId8" Type="http://schemas.openxmlformats.org/officeDocument/2006/relationships/image" Target="../media/image18.png"/><Relationship Id="rId13" Type="http://schemas.microsoft.com/office/2007/relationships/hdphoto" Target="../media/hdphoto1.wdp"/><Relationship Id="rId3" Type="http://schemas.openxmlformats.org/officeDocument/2006/relationships/image" Target="../media/image1.png"/><Relationship Id="rId7" Type="http://schemas.openxmlformats.org/officeDocument/2006/relationships/image" Target="../media/image20.png"/><Relationship Id="rId12"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85.svg"/><Relationship Id="rId11" Type="http://schemas.openxmlformats.org/officeDocument/2006/relationships/image" Target="../media/image22.png"/><Relationship Id="rId5" Type="http://schemas.openxmlformats.org/officeDocument/2006/relationships/image" Target="../media/image2.png"/><Relationship Id="rId10" Type="http://schemas.openxmlformats.org/officeDocument/2006/relationships/image" Target="../media/image21.png"/><Relationship Id="rId4" Type="http://schemas.openxmlformats.org/officeDocument/2006/relationships/image" Target="../media/image175.svg"/><Relationship Id="rId9" Type="http://schemas.openxmlformats.org/officeDocument/2006/relationships/image" Target="../media/image13.png"/><Relationship Id="rId14" Type="http://schemas.openxmlformats.org/officeDocument/2006/relationships/image" Target="../media/image16.png"/></Relationships>
</file>

<file path=ppt/slides/_rels/slide2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186.svg"/><Relationship Id="rId11" Type="http://schemas.openxmlformats.org/officeDocument/2006/relationships/image" Target="../media/image16.png"/><Relationship Id="rId5" Type="http://schemas.openxmlformats.org/officeDocument/2006/relationships/image" Target="../media/image2.png"/><Relationship Id="rId10" Type="http://schemas.microsoft.com/office/2007/relationships/hdphoto" Target="../media/hdphoto1.wdp"/><Relationship Id="rId4" Type="http://schemas.openxmlformats.org/officeDocument/2006/relationships/image" Target="../media/image176.svg"/><Relationship Id="rId9" Type="http://schemas.openxmlformats.org/officeDocument/2006/relationships/image" Target="../media/image19.png"/></Relationships>
</file>

<file path=ppt/slides/_rels/slide2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87.svg"/><Relationship Id="rId11" Type="http://schemas.openxmlformats.org/officeDocument/2006/relationships/image" Target="../media/image16.png"/><Relationship Id="rId5" Type="http://schemas.openxmlformats.org/officeDocument/2006/relationships/image" Target="../media/image2.png"/><Relationship Id="rId10" Type="http://schemas.microsoft.com/office/2007/relationships/hdphoto" Target="../media/hdphoto1.wdp"/><Relationship Id="rId4" Type="http://schemas.openxmlformats.org/officeDocument/2006/relationships/image" Target="../media/image177.svg"/><Relationship Id="rId9" Type="http://schemas.openxmlformats.org/officeDocument/2006/relationships/image" Target="../media/image19.png"/></Relationships>
</file>

<file path=ppt/slides/_rels/slide2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188.svg"/><Relationship Id="rId11" Type="http://schemas.openxmlformats.org/officeDocument/2006/relationships/image" Target="../media/image16.png"/><Relationship Id="rId5" Type="http://schemas.openxmlformats.org/officeDocument/2006/relationships/image" Target="../media/image2.png"/><Relationship Id="rId10" Type="http://schemas.microsoft.com/office/2007/relationships/hdphoto" Target="../media/hdphoto1.wdp"/><Relationship Id="rId4" Type="http://schemas.openxmlformats.org/officeDocument/2006/relationships/image" Target="../media/image178.svg"/><Relationship Id="rId9"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8.png"/><Relationship Id="rId7" Type="http://schemas.openxmlformats.org/officeDocument/2006/relationships/image" Target="../media/image189.sv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179.svg"/><Relationship Id="rId4" Type="http://schemas.openxmlformats.org/officeDocument/2006/relationships/image" Target="../media/image1.png"/><Relationship Id="rId9" Type="http://schemas.openxmlformats.org/officeDocument/2006/relationships/image" Target="../media/image3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1.png"/><Relationship Id="rId7" Type="http://schemas.openxmlformats.org/officeDocument/2006/relationships/image" Target="../media/image2.sv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1.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4.svg"/><Relationship Id="rId14" Type="http://schemas.openxmlformats.org/officeDocument/2006/relationships/image" Target="../media/image4.svg"/></Relationships>
</file>

<file path=ppt/slides/_rels/slide33.xml.rels><?xml version="1.0" encoding="UTF-8" standalone="yes"?>
<Relationships xmlns="http://schemas.openxmlformats.org/package/2006/relationships"><Relationship Id="rId8" Type="http://schemas.openxmlformats.org/officeDocument/2006/relationships/image" Target="../media/image1810.svg"/><Relationship Id="rId3" Type="http://schemas.openxmlformats.org/officeDocument/2006/relationships/image" Target="../media/image32.png"/><Relationship Id="rId7"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1710.svg"/><Relationship Id="rId5" Type="http://schemas.openxmlformats.org/officeDocument/2006/relationships/image" Target="../media/image1.png"/><Relationship Id="rId10" Type="http://schemas.openxmlformats.org/officeDocument/2006/relationships/image" Target="../media/image4.svg"/><Relationship Id="rId4" Type="http://schemas.openxmlformats.org/officeDocument/2006/relationships/image" Target="../media/image33.png"/><Relationship Id="rId9" Type="http://schemas.openxmlformats.org/officeDocument/2006/relationships/image" Target="../media/image2.svg"/><Relationship Id="rId14" Type="http://schemas.openxmlformats.org/officeDocument/2006/relationships/image" Target="../media/image4.svg"/></Relationships>
</file>

<file path=ppt/slides/_rels/slide34.xml.rels><?xml version="1.0" encoding="UTF-8" standalone="yes"?>
<Relationships xmlns="http://schemas.openxmlformats.org/package/2006/relationships"><Relationship Id="rId8" Type="http://schemas.openxmlformats.org/officeDocument/2006/relationships/image" Target="../media/image1811.svg"/><Relationship Id="rId3" Type="http://schemas.openxmlformats.org/officeDocument/2006/relationships/image" Target="../media/image32.png"/><Relationship Id="rId7" Type="http://schemas.openxmlformats.org/officeDocument/2006/relationships/image" Target="../media/image2.png"/><Relationship Id="rId12" Type="http://schemas.openxmlformats.org/officeDocument/2006/relationships/image" Target="../media/image4.svg"/><Relationship Id="rId2" Type="http://schemas.openxmlformats.org/officeDocument/2006/relationships/notesSlide" Target="../notesSlides/notesSlide23.xml"/><Relationship Id="rId16" Type="http://schemas.openxmlformats.org/officeDocument/2006/relationships/image" Target="../media/image1810.svg"/><Relationship Id="rId1" Type="http://schemas.openxmlformats.org/officeDocument/2006/relationships/slideLayout" Target="../slideLayouts/slideLayout4.xml"/><Relationship Id="rId6" Type="http://schemas.openxmlformats.org/officeDocument/2006/relationships/image" Target="../media/image1711.svg"/><Relationship Id="rId11" Type="http://schemas.openxmlformats.org/officeDocument/2006/relationships/image" Target="../media/image2.svg"/><Relationship Id="rId5" Type="http://schemas.openxmlformats.org/officeDocument/2006/relationships/image" Target="../media/image1.png"/><Relationship Id="rId15" Type="http://schemas.openxmlformats.org/officeDocument/2006/relationships/image" Target="../media/image1710.svg"/><Relationship Id="rId10"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1.png"/><Relationship Id="rId14" Type="http://schemas.openxmlformats.org/officeDocument/2006/relationships/image" Target="../media/image4.svg"/></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37.png"/><Relationship Id="rId5" Type="http://schemas.microsoft.com/office/2007/relationships/hdphoto" Target="../media/hdphoto2.wdp"/><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0.png"/></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49.png"/><Relationship Id="rId3" Type="http://schemas.openxmlformats.org/officeDocument/2006/relationships/image" Target="../media/image43.png"/><Relationship Id="rId7" Type="http://schemas.openxmlformats.org/officeDocument/2006/relationships/image" Target="../media/image45.png"/><Relationship Id="rId12" Type="http://schemas.openxmlformats.org/officeDocument/2006/relationships/image" Target="../media/image48.pn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microsoft.com/office/2007/relationships/hdphoto" Target="../media/hdphoto4.wdp"/><Relationship Id="rId11" Type="http://schemas.openxmlformats.org/officeDocument/2006/relationships/image" Target="../media/image47.png"/><Relationship Id="rId5" Type="http://schemas.openxmlformats.org/officeDocument/2006/relationships/image" Target="../media/image44.png"/><Relationship Id="rId15" Type="http://schemas.openxmlformats.org/officeDocument/2006/relationships/image" Target="../media/image51.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46.png"/><Relationship Id="rId14" Type="http://schemas.openxmlformats.org/officeDocument/2006/relationships/image" Target="../media/image50.png"/></Relationships>
</file>

<file path=ppt/slides/_rels/slide4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7.png"/><Relationship Id="rId7"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image" Target="../media/image55.png"/></Relationships>
</file>

<file path=ppt/slides/_rels/slide4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7.png"/><Relationship Id="rId7"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image" Target="../media/image55.png"/></Relationships>
</file>

<file path=ppt/slides/_rels/slide49.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18.svg"/><Relationship Id="rId3" Type="http://schemas.openxmlformats.org/officeDocument/2006/relationships/image" Target="../media/image47.png"/><Relationship Id="rId7" Type="http://schemas.openxmlformats.org/officeDocument/2006/relationships/image" Target="../media/image48.png"/><Relationship Id="rId12"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54.png"/><Relationship Id="rId11" Type="http://schemas.openxmlformats.org/officeDocument/2006/relationships/image" Target="../media/image17.svg"/><Relationship Id="rId5" Type="http://schemas.openxmlformats.org/officeDocument/2006/relationships/image" Target="../media/image53.png"/><Relationship Id="rId10" Type="http://schemas.openxmlformats.org/officeDocument/2006/relationships/image" Target="../media/image1.png"/><Relationship Id="rId4" Type="http://schemas.openxmlformats.org/officeDocument/2006/relationships/image" Target="../media/image52.png"/><Relationship Id="rId9" Type="http://schemas.openxmlformats.org/officeDocument/2006/relationships/image" Target="../media/image55.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54.xml.rels><?xml version="1.0" encoding="UTF-8" standalone="yes"?>
<Relationships xmlns="http://schemas.openxmlformats.org/package/2006/relationships"><Relationship Id="rId8" Type="http://schemas.openxmlformats.org/officeDocument/2006/relationships/image" Target="../media/image67.jpg"/><Relationship Id="rId3" Type="http://schemas.openxmlformats.org/officeDocument/2006/relationships/image" Target="../media/image1712.svg"/><Relationship Id="rId7" Type="http://schemas.openxmlformats.org/officeDocument/2006/relationships/image" Target="../media/image66.jp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5.jpg"/><Relationship Id="rId5" Type="http://schemas.openxmlformats.org/officeDocument/2006/relationships/image" Target="../media/image64.png"/><Relationship Id="rId10" Type="http://schemas.openxmlformats.org/officeDocument/2006/relationships/image" Target="../media/image69.jpg"/><Relationship Id="rId4" Type="http://schemas.openxmlformats.org/officeDocument/2006/relationships/image" Target="../media/image63.png"/><Relationship Id="rId9" Type="http://schemas.openxmlformats.org/officeDocument/2006/relationships/image" Target="../media/image68.png"/></Relationships>
</file>

<file path=ppt/slides/_rels/slide55.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png"/><Relationship Id="rId1" Type="http://schemas.openxmlformats.org/officeDocument/2006/relationships/slideLayout" Target="../slideLayouts/slideLayout4.xml"/><Relationship Id="rId5" Type="http://schemas.openxmlformats.org/officeDocument/2006/relationships/image" Target="../media/image40.sv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1"/>
          </p:nvPr>
        </p:nvSpPr>
        <p:spPr>
          <a:xfrm>
            <a:off x="432000" y="3806199"/>
            <a:ext cx="8280000" cy="360000"/>
          </a:xfrm>
        </p:spPr>
        <p:txBody>
          <a:bodyPr>
            <a:normAutofit/>
          </a:bodyPr>
          <a:lstStyle/>
          <a:p>
            <a:r>
              <a:rPr lang="de-DE" sz="2000" dirty="0">
                <a:latin typeface="Frutiger LT Com 55 Roman" panose="020B0503030504020204" pitchFamily="34" charset="0"/>
              </a:rPr>
              <a:t>Alkistis Papetta / Julia Gottschall</a:t>
            </a:r>
          </a:p>
        </p:txBody>
      </p:sp>
      <p:sp>
        <p:nvSpPr>
          <p:cNvPr id="4" name="Textplatzhalter 3"/>
          <p:cNvSpPr>
            <a:spLocks noGrp="1"/>
          </p:cNvSpPr>
          <p:nvPr>
            <p:ph type="body" sz="quarter" idx="13"/>
          </p:nvPr>
        </p:nvSpPr>
        <p:spPr>
          <a:xfrm>
            <a:off x="432000" y="2540379"/>
            <a:ext cx="8280000" cy="1039119"/>
          </a:xfrm>
        </p:spPr>
        <p:txBody>
          <a:bodyPr/>
          <a:lstStyle/>
          <a:p>
            <a:r>
              <a:rPr lang="de-DE" sz="2400" dirty="0" err="1"/>
              <a:t>Advancing</a:t>
            </a:r>
            <a:r>
              <a:rPr lang="de-DE" sz="2400" dirty="0"/>
              <a:t> wind </a:t>
            </a:r>
            <a:r>
              <a:rPr lang="de-DE" sz="2400" dirty="0" err="1"/>
              <a:t>resource</a:t>
            </a:r>
            <a:r>
              <a:rPr lang="de-DE" sz="2400" dirty="0"/>
              <a:t> </a:t>
            </a:r>
            <a:r>
              <a:rPr lang="de-DE" sz="2400" dirty="0" err="1"/>
              <a:t>assessment</a:t>
            </a:r>
            <a:r>
              <a:rPr lang="de-DE" sz="2400" dirty="0"/>
              <a:t> in </a:t>
            </a:r>
            <a:r>
              <a:rPr lang="de-DE" sz="2400" dirty="0" err="1"/>
              <a:t>complex</a:t>
            </a:r>
            <a:r>
              <a:rPr lang="de-DE" sz="2400" dirty="0"/>
              <a:t> </a:t>
            </a:r>
            <a:r>
              <a:rPr lang="de-DE" sz="2400" dirty="0" err="1"/>
              <a:t>terrain</a:t>
            </a:r>
            <a:r>
              <a:rPr lang="de-DE" sz="2400" dirty="0"/>
              <a:t> </a:t>
            </a:r>
            <a:r>
              <a:rPr lang="de-DE" sz="2400" dirty="0" err="1"/>
              <a:t>with</a:t>
            </a:r>
            <a:r>
              <a:rPr lang="de-DE" sz="2400" dirty="0"/>
              <a:t> </a:t>
            </a:r>
            <a:r>
              <a:rPr lang="de-DE" sz="2400" dirty="0" err="1"/>
              <a:t>scanning</a:t>
            </a:r>
            <a:r>
              <a:rPr lang="de-DE" sz="2400" dirty="0"/>
              <a:t> </a:t>
            </a:r>
            <a:r>
              <a:rPr lang="de-DE" sz="2400" dirty="0" err="1"/>
              <a:t>lidar</a:t>
            </a:r>
            <a:r>
              <a:rPr lang="de-DE" sz="2400" dirty="0"/>
              <a:t> </a:t>
            </a:r>
            <a:r>
              <a:rPr lang="de-DE" sz="2400" dirty="0" err="1"/>
              <a:t>measurements</a:t>
            </a:r>
            <a:endParaRPr lang="de-DE" sz="2400" dirty="0"/>
          </a:p>
        </p:txBody>
      </p:sp>
      <p:sp>
        <p:nvSpPr>
          <p:cNvPr id="5" name="Textplatzhalter 4"/>
          <p:cNvSpPr>
            <a:spLocks noGrp="1"/>
          </p:cNvSpPr>
          <p:nvPr>
            <p:ph type="body" sz="quarter" idx="14"/>
          </p:nvPr>
        </p:nvSpPr>
        <p:spPr>
          <a:xfrm>
            <a:off x="432000" y="4199847"/>
            <a:ext cx="8280000" cy="360000"/>
          </a:xfrm>
        </p:spPr>
        <p:txBody>
          <a:bodyPr>
            <a:normAutofit/>
          </a:bodyPr>
          <a:lstStyle/>
          <a:p>
            <a:r>
              <a:rPr lang="de-DE" sz="2000" dirty="0">
                <a:latin typeface="Frutiger LT Com 55 Roman" panose="020B0503030504020204" pitchFamily="34" charset="0"/>
              </a:rPr>
              <a:t>IEA Wind Task 32 </a:t>
            </a:r>
            <a:r>
              <a:rPr lang="de-DE" sz="2000" i="1" dirty="0">
                <a:latin typeface="Frutiger LT Com 55 Roman" panose="020B0503030504020204" pitchFamily="34" charset="0"/>
              </a:rPr>
              <a:t>online </a:t>
            </a:r>
            <a:r>
              <a:rPr lang="de-DE" sz="2000" i="1" dirty="0" err="1">
                <a:latin typeface="Frutiger LT Com 55 Roman" panose="020B0503030504020204" pitchFamily="34" charset="0"/>
              </a:rPr>
              <a:t>seminar</a:t>
            </a:r>
            <a:r>
              <a:rPr lang="de-DE" sz="2000" i="1" dirty="0">
                <a:latin typeface="Frutiger LT Com 55 Roman" panose="020B0503030504020204" pitchFamily="34" charset="0"/>
              </a:rPr>
              <a:t> </a:t>
            </a:r>
            <a:r>
              <a:rPr lang="de-DE" sz="2000" dirty="0">
                <a:latin typeface="Frutiger LT Com 55 Roman" panose="020B0503030504020204" pitchFamily="34" charset="0"/>
              </a:rPr>
              <a:t>– 2 </a:t>
            </a:r>
            <a:r>
              <a:rPr lang="de-DE" sz="2000" dirty="0" err="1">
                <a:latin typeface="Frutiger LT Com 55 Roman" panose="020B0503030504020204" pitchFamily="34" charset="0"/>
              </a:rPr>
              <a:t>July</a:t>
            </a:r>
            <a:r>
              <a:rPr lang="de-DE" sz="2000" dirty="0">
                <a:latin typeface="Frutiger LT Com 55 Roman" panose="020B0503030504020204" pitchFamily="34" charset="0"/>
              </a:rPr>
              <a:t> 2020</a:t>
            </a:r>
          </a:p>
        </p:txBody>
      </p:sp>
      <p:pic>
        <p:nvPicPr>
          <p:cNvPr id="8" name="Picture Placeholder 1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3576" b="33576"/>
          <a:stretch>
            <a:fillRect/>
          </a:stretch>
        </p:blipFill>
        <p:spPr>
          <a:xfrm>
            <a:off x="0" y="0"/>
            <a:ext cx="9144000" cy="2252663"/>
          </a:xfrm>
        </p:spPr>
      </p:pic>
    </p:spTree>
    <p:extLst>
      <p:ext uri="{BB962C8B-B14F-4D97-AF65-F5344CB8AC3E}">
        <p14:creationId xmlns:p14="http://schemas.microsoft.com/office/powerpoint/2010/main" val="116294296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1"/>
          </p:nvPr>
        </p:nvSpPr>
        <p:spPr/>
        <p:txBody>
          <a:bodyPr/>
          <a:lstStyle/>
          <a:p>
            <a:r>
              <a:rPr lang="de-DE" dirty="0" err="1"/>
              <a:t>Overview</a:t>
            </a:r>
            <a:r>
              <a:rPr lang="de-DE" dirty="0"/>
              <a:t> </a:t>
            </a:r>
            <a:r>
              <a:rPr lang="de-DE" dirty="0" err="1"/>
              <a:t>of</a:t>
            </a:r>
            <a:r>
              <a:rPr lang="de-DE" dirty="0"/>
              <a:t> </a:t>
            </a:r>
            <a:r>
              <a:rPr lang="de-DE" dirty="0" err="1"/>
              <a:t>joint</a:t>
            </a:r>
            <a:r>
              <a:rPr lang="de-DE" dirty="0"/>
              <a:t> R&amp;D </a:t>
            </a:r>
            <a:r>
              <a:rPr lang="de-DE" dirty="0" err="1"/>
              <a:t>project</a:t>
            </a:r>
            <a:r>
              <a:rPr lang="de-DE" dirty="0"/>
              <a:t> </a:t>
            </a:r>
            <a:r>
              <a:rPr lang="de-DE" dirty="0" err="1">
                <a:solidFill>
                  <a:schemeClr val="tx2"/>
                </a:solidFill>
              </a:rPr>
              <a:t>EWiNo</a:t>
            </a:r>
            <a:endParaRPr lang="de-DE" dirty="0">
              <a:solidFill>
                <a:schemeClr val="tx2"/>
              </a:solidFill>
            </a:endParaRPr>
          </a:p>
        </p:txBody>
      </p:sp>
      <p:sp>
        <p:nvSpPr>
          <p:cNvPr id="2" name="Textplatzhalter 1"/>
          <p:cNvSpPr>
            <a:spLocks noGrp="1"/>
          </p:cNvSpPr>
          <p:nvPr>
            <p:ph type="body" sz="quarter" idx="12"/>
          </p:nvPr>
        </p:nvSpPr>
        <p:spPr/>
        <p:txBody>
          <a:bodyPr/>
          <a:lstStyle/>
          <a:p>
            <a:r>
              <a:rPr lang="de-DE" dirty="0" err="1"/>
              <a:t>Some</a:t>
            </a:r>
            <a:r>
              <a:rPr lang="de-DE" dirty="0"/>
              <a:t> </a:t>
            </a:r>
            <a:r>
              <a:rPr lang="de-DE" dirty="0" err="1"/>
              <a:t>of</a:t>
            </a:r>
            <a:r>
              <a:rPr lang="de-DE" dirty="0"/>
              <a:t> </a:t>
            </a:r>
            <a:r>
              <a:rPr lang="de-DE" dirty="0" err="1"/>
              <a:t>the</a:t>
            </a:r>
            <a:r>
              <a:rPr lang="de-DE" dirty="0"/>
              <a:t> </a:t>
            </a:r>
            <a:r>
              <a:rPr lang="de-DE" dirty="0" err="1"/>
              <a:t>project</a:t>
            </a:r>
            <a:r>
              <a:rPr lang="de-DE" dirty="0"/>
              <a:t> </a:t>
            </a:r>
            <a:r>
              <a:rPr lang="de-DE" dirty="0" err="1"/>
              <a:t>conclusions</a:t>
            </a:r>
            <a:endParaRPr lang="de-DE" dirty="0"/>
          </a:p>
        </p:txBody>
      </p:sp>
      <p:sp>
        <p:nvSpPr>
          <p:cNvPr id="6" name="Inhaltsplatzhalter 2"/>
          <p:cNvSpPr txBox="1">
            <a:spLocks/>
          </p:cNvSpPr>
          <p:nvPr/>
        </p:nvSpPr>
        <p:spPr>
          <a:xfrm>
            <a:off x="501071" y="1427582"/>
            <a:ext cx="7868488" cy="2445792"/>
          </a:xfrm>
          <a:prstGeom prst="rect">
            <a:avLst/>
          </a:prstGeom>
        </p:spPr>
        <p:txBody>
          <a:bodyPr vert="horz" lIns="91440" tIns="45720" rIns="91440" bIns="45720" rtlCol="0">
            <a:normAutofit/>
          </a:bodyPr>
          <a:lstStyle>
            <a:lvl1pPr marL="180000" indent="-180000" algn="l" defTabSz="457200" rtl="0" eaLnBrk="1" latinLnBrk="0" hangingPunct="1">
              <a:lnSpc>
                <a:spcPts val="1800"/>
              </a:lnSpc>
              <a:spcBef>
                <a:spcPts val="0"/>
              </a:spcBef>
              <a:spcAft>
                <a:spcPts val="1200"/>
              </a:spcAft>
              <a:buFontTx/>
              <a:buBlip>
                <a:blip r:embed="rId2">
                  <a:extLst>
                    <a:ext uri="{96DAC541-7B7A-43D3-8B79-37D633B846F1}">
                      <asvg:svgBlip xmlns:asvg="http://schemas.microsoft.com/office/drawing/2016/SVG/main" xmlns="" r:embed="rId3"/>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de-DE" dirty="0">
                <a:latin typeface="Frutiger LT Com 45 Light" panose="020B0303030504020204" pitchFamily="34" charset="0"/>
              </a:rPr>
              <a:t>CFD </a:t>
            </a:r>
            <a:r>
              <a:rPr lang="de-DE" dirty="0" err="1">
                <a:latin typeface="Frutiger LT Com 45 Light" panose="020B0303030504020204" pitchFamily="34" charset="0"/>
              </a:rPr>
              <a:t>tools</a:t>
            </a:r>
            <a:r>
              <a:rPr lang="de-DE" dirty="0">
                <a:latin typeface="Frutiger LT Com 45 Light" panose="020B0303030504020204" pitchFamily="34" charset="0"/>
              </a:rPr>
              <a:t> </a:t>
            </a:r>
            <a:r>
              <a:rPr lang="de-DE" dirty="0" err="1">
                <a:latin typeface="Frutiger LT Com 45 Light" panose="020B0303030504020204" pitchFamily="34" charset="0"/>
              </a:rPr>
              <a:t>more</a:t>
            </a:r>
            <a:r>
              <a:rPr lang="de-DE" dirty="0">
                <a:latin typeface="Frutiger LT Com 45 Light" panose="020B0303030504020204" pitchFamily="34" charset="0"/>
              </a:rPr>
              <a:t> </a:t>
            </a:r>
            <a:r>
              <a:rPr lang="de-DE" dirty="0" err="1">
                <a:latin typeface="Frutiger LT Com 45 Light" panose="020B0303030504020204" pitchFamily="34" charset="0"/>
              </a:rPr>
              <a:t>and</a:t>
            </a:r>
            <a:r>
              <a:rPr lang="de-DE" dirty="0">
                <a:latin typeface="Frutiger LT Com 45 Light" panose="020B0303030504020204" pitchFamily="34" charset="0"/>
              </a:rPr>
              <a:t> </a:t>
            </a:r>
            <a:r>
              <a:rPr lang="de-DE" dirty="0" err="1">
                <a:latin typeface="Frutiger LT Com 45 Light" panose="020B0303030504020204" pitchFamily="34" charset="0"/>
              </a:rPr>
              <a:t>more</a:t>
            </a:r>
            <a:r>
              <a:rPr lang="de-DE" dirty="0">
                <a:latin typeface="Frutiger LT Com 45 Light" panose="020B0303030504020204" pitchFamily="34" charset="0"/>
              </a:rPr>
              <a:t> </a:t>
            </a:r>
            <a:r>
              <a:rPr lang="de-DE" dirty="0" err="1">
                <a:latin typeface="Frutiger LT Com 45 Light" panose="020B0303030504020204" pitchFamily="34" charset="0"/>
              </a:rPr>
              <a:t>gaining</a:t>
            </a:r>
            <a:r>
              <a:rPr lang="de-DE" dirty="0">
                <a:latin typeface="Frutiger LT Com 45 Light" panose="020B0303030504020204" pitchFamily="34" charset="0"/>
              </a:rPr>
              <a:t> </a:t>
            </a:r>
            <a:r>
              <a:rPr lang="de-DE" dirty="0" err="1">
                <a:latin typeface="Frutiger LT Com 45 Light" panose="020B0303030504020204" pitchFamily="34" charset="0"/>
              </a:rPr>
              <a:t>ground</a:t>
            </a:r>
            <a:r>
              <a:rPr lang="de-DE" dirty="0">
                <a:latin typeface="Frutiger LT Com 45 Light" panose="020B0303030504020204" pitchFamily="34" charset="0"/>
              </a:rPr>
              <a:t> but not </a:t>
            </a:r>
            <a:r>
              <a:rPr lang="de-DE" dirty="0" err="1">
                <a:latin typeface="Frutiger LT Com 45 Light" panose="020B0303030504020204" pitchFamily="34" charset="0"/>
              </a:rPr>
              <a:t>without</a:t>
            </a:r>
            <a:r>
              <a:rPr lang="de-DE" dirty="0">
                <a:latin typeface="Frutiger LT Com 45 Light" panose="020B0303030504020204" pitchFamily="34" charset="0"/>
              </a:rPr>
              <a:t> an on-site </a:t>
            </a:r>
            <a:r>
              <a:rPr lang="de-DE" dirty="0" err="1">
                <a:latin typeface="Frutiger LT Com 45 Light" panose="020B0303030504020204" pitchFamily="34" charset="0"/>
              </a:rPr>
              <a:t>measurement</a:t>
            </a:r>
            <a:endParaRPr lang="de-DE" dirty="0">
              <a:latin typeface="Frutiger LT Com 45 Light" panose="020B0303030504020204" pitchFamily="34" charset="0"/>
            </a:endParaRPr>
          </a:p>
          <a:p>
            <a:r>
              <a:rPr lang="de-DE" dirty="0">
                <a:latin typeface="Frutiger LT Com 45 Light" panose="020B0303030504020204" pitchFamily="34" charset="0"/>
              </a:rPr>
              <a:t>Short-term </a:t>
            </a:r>
            <a:r>
              <a:rPr lang="de-DE" dirty="0" err="1">
                <a:latin typeface="Frutiger LT Com 45 Light" panose="020B0303030504020204" pitchFamily="34" charset="0"/>
              </a:rPr>
              <a:t>measurements</a:t>
            </a:r>
            <a:r>
              <a:rPr lang="de-DE" dirty="0">
                <a:latin typeface="Frutiger LT Com 45 Light" panose="020B0303030504020204" pitchFamily="34" charset="0"/>
              </a:rPr>
              <a:t> </a:t>
            </a:r>
            <a:r>
              <a:rPr lang="de-DE" dirty="0" err="1">
                <a:latin typeface="Frutiger LT Com 45 Light" panose="020B0303030504020204" pitchFamily="34" charset="0"/>
              </a:rPr>
              <a:t>neither</a:t>
            </a:r>
            <a:r>
              <a:rPr lang="de-DE" dirty="0">
                <a:latin typeface="Frutiger LT Com 45 Light" panose="020B0303030504020204" pitchFamily="34" charset="0"/>
              </a:rPr>
              <a:t> </a:t>
            </a:r>
            <a:r>
              <a:rPr lang="de-DE" dirty="0" err="1">
                <a:latin typeface="Frutiger LT Com 45 Light" panose="020B0303030504020204" pitchFamily="34" charset="0"/>
              </a:rPr>
              <a:t>to</a:t>
            </a:r>
            <a:r>
              <a:rPr lang="de-DE" dirty="0">
                <a:latin typeface="Frutiger LT Com 45 Light" panose="020B0303030504020204" pitchFamily="34" charset="0"/>
              </a:rPr>
              <a:t> </a:t>
            </a:r>
            <a:r>
              <a:rPr lang="de-DE" dirty="0" err="1">
                <a:latin typeface="Frutiger LT Com 45 Light" panose="020B0303030504020204" pitchFamily="34" charset="0"/>
              </a:rPr>
              <a:t>replace</a:t>
            </a:r>
            <a:r>
              <a:rPr lang="de-DE" dirty="0">
                <a:latin typeface="Frutiger LT Com 45 Light" panose="020B0303030504020204" pitchFamily="34" charset="0"/>
              </a:rPr>
              <a:t> </a:t>
            </a:r>
            <a:r>
              <a:rPr lang="de-DE" dirty="0" err="1">
                <a:latin typeface="Frutiger LT Com 45 Light" panose="020B0303030504020204" pitchFamily="34" charset="0"/>
              </a:rPr>
              <a:t>the</a:t>
            </a:r>
            <a:r>
              <a:rPr lang="de-DE" dirty="0">
                <a:latin typeface="Frutiger LT Com 45 Light" panose="020B0303030504020204" pitchFamily="34" charset="0"/>
              </a:rPr>
              <a:t> </a:t>
            </a:r>
            <a:r>
              <a:rPr lang="de-DE" dirty="0" err="1">
                <a:latin typeface="Frutiger LT Com 45 Light" panose="020B0303030504020204" pitchFamily="34" charset="0"/>
              </a:rPr>
              <a:t>standard</a:t>
            </a:r>
            <a:r>
              <a:rPr lang="de-DE" dirty="0">
                <a:latin typeface="Frutiger LT Com 45 Light" panose="020B0303030504020204" pitchFamily="34" charset="0"/>
              </a:rPr>
              <a:t> 1-year </a:t>
            </a:r>
            <a:r>
              <a:rPr lang="de-DE" dirty="0" err="1">
                <a:latin typeface="Frutiger LT Com 45 Light" panose="020B0303030504020204" pitchFamily="34" charset="0"/>
              </a:rPr>
              <a:t>campaign</a:t>
            </a:r>
            <a:r>
              <a:rPr lang="de-DE" dirty="0">
                <a:latin typeface="Frutiger LT Com 45 Light" panose="020B0303030504020204" pitchFamily="34" charset="0"/>
              </a:rPr>
              <a:t> </a:t>
            </a:r>
            <a:r>
              <a:rPr lang="de-DE" dirty="0" err="1">
                <a:latin typeface="Frutiger LT Com 45 Light" panose="020B0303030504020204" pitchFamily="34" charset="0"/>
              </a:rPr>
              <a:t>nor</a:t>
            </a:r>
            <a:r>
              <a:rPr lang="de-DE" dirty="0">
                <a:latin typeface="Frutiger LT Com 45 Light" panose="020B0303030504020204" pitchFamily="34" charset="0"/>
              </a:rPr>
              <a:t> </a:t>
            </a:r>
            <a:r>
              <a:rPr lang="de-DE" dirty="0" err="1">
                <a:latin typeface="Frutiger LT Com 45 Light" panose="020B0303030504020204" pitchFamily="34" charset="0"/>
              </a:rPr>
              <a:t>to</a:t>
            </a:r>
            <a:r>
              <a:rPr lang="de-DE" dirty="0">
                <a:latin typeface="Frutiger LT Com 45 Light" panose="020B0303030504020204" pitchFamily="34" charset="0"/>
              </a:rPr>
              <a:t> </a:t>
            </a:r>
            <a:r>
              <a:rPr lang="de-DE" dirty="0" err="1">
                <a:latin typeface="Frutiger LT Com 45 Light" panose="020B0303030504020204" pitchFamily="34" charset="0"/>
              </a:rPr>
              <a:t>inform</a:t>
            </a:r>
            <a:r>
              <a:rPr lang="de-DE" dirty="0">
                <a:latin typeface="Frutiger LT Com 45 Light" panose="020B0303030504020204" pitchFamily="34" charset="0"/>
              </a:rPr>
              <a:t> in an </a:t>
            </a:r>
            <a:r>
              <a:rPr lang="de-DE" dirty="0" err="1">
                <a:latin typeface="Frutiger LT Com 45 Light" panose="020B0303030504020204" pitchFamily="34" charset="0"/>
              </a:rPr>
              <a:t>early</a:t>
            </a:r>
            <a:r>
              <a:rPr lang="de-DE" dirty="0">
                <a:latin typeface="Frutiger LT Com 45 Light" panose="020B0303030504020204" pitchFamily="34" charset="0"/>
              </a:rPr>
              <a:t> </a:t>
            </a:r>
            <a:r>
              <a:rPr lang="de-DE" dirty="0" err="1">
                <a:latin typeface="Frutiger LT Com 45 Light" panose="020B0303030504020204" pitchFamily="34" charset="0"/>
              </a:rPr>
              <a:t>project</a:t>
            </a:r>
            <a:r>
              <a:rPr lang="de-DE" dirty="0">
                <a:latin typeface="Frutiger LT Com 45 Light" panose="020B0303030504020204" pitchFamily="34" charset="0"/>
              </a:rPr>
              <a:t> </a:t>
            </a:r>
            <a:r>
              <a:rPr lang="de-DE" dirty="0" err="1">
                <a:latin typeface="Frutiger LT Com 45 Light" panose="020B0303030504020204" pitchFamily="34" charset="0"/>
              </a:rPr>
              <a:t>phase</a:t>
            </a:r>
            <a:r>
              <a:rPr lang="de-DE" dirty="0">
                <a:latin typeface="Frutiger LT Com 45 Light" panose="020B0303030504020204" pitchFamily="34" charset="0"/>
              </a:rPr>
              <a:t> (</a:t>
            </a:r>
            <a:r>
              <a:rPr lang="de-DE" dirty="0" err="1">
                <a:latin typeface="Frutiger LT Com 45 Light" panose="020B0303030504020204" pitchFamily="34" charset="0"/>
              </a:rPr>
              <a:t>acceptance</a:t>
            </a:r>
            <a:r>
              <a:rPr lang="de-DE" dirty="0">
                <a:latin typeface="Frutiger LT Com 45 Light" panose="020B0303030504020204" pitchFamily="34" charset="0"/>
              </a:rPr>
              <a:t>, </a:t>
            </a:r>
            <a:r>
              <a:rPr lang="de-DE" dirty="0" err="1">
                <a:latin typeface="Frutiger LT Com 45 Light" panose="020B0303030504020204" pitchFamily="34" charset="0"/>
              </a:rPr>
              <a:t>costs</a:t>
            </a:r>
            <a:r>
              <a:rPr lang="de-DE" dirty="0">
                <a:latin typeface="Frutiger LT Com 45 Light" panose="020B0303030504020204" pitchFamily="34" charset="0"/>
              </a:rPr>
              <a:t>)</a:t>
            </a:r>
          </a:p>
          <a:p>
            <a:r>
              <a:rPr lang="de-DE" dirty="0">
                <a:latin typeface="Frutiger LT Com 45 Light" panose="020B0303030504020204" pitchFamily="34" charset="0"/>
              </a:rPr>
              <a:t>Scanning </a:t>
            </a:r>
            <a:r>
              <a:rPr lang="de-DE" dirty="0" err="1">
                <a:latin typeface="Frutiger LT Com 45 Light" panose="020B0303030504020204" pitchFamily="34" charset="0"/>
              </a:rPr>
              <a:t>lidar</a:t>
            </a:r>
            <a:r>
              <a:rPr lang="de-DE" dirty="0">
                <a:latin typeface="Frutiger LT Com 45 Light" panose="020B0303030504020204" pitchFamily="34" charset="0"/>
              </a:rPr>
              <a:t> </a:t>
            </a:r>
            <a:r>
              <a:rPr lang="de-DE" dirty="0" err="1">
                <a:latin typeface="Frutiger LT Com 45 Light" panose="020B0303030504020204" pitchFamily="34" charset="0"/>
              </a:rPr>
              <a:t>technology</a:t>
            </a:r>
            <a:r>
              <a:rPr lang="de-DE" dirty="0">
                <a:latin typeface="Frutiger LT Com 45 Light" panose="020B0303030504020204" pitchFamily="34" charset="0"/>
              </a:rPr>
              <a:t> </a:t>
            </a:r>
            <a:r>
              <a:rPr lang="de-DE" dirty="0" err="1">
                <a:latin typeface="Frutiger LT Com 45 Light" panose="020B0303030504020204" pitchFamily="34" charset="0"/>
              </a:rPr>
              <a:t>is</a:t>
            </a:r>
            <a:r>
              <a:rPr lang="de-DE" dirty="0">
                <a:latin typeface="Frutiger LT Com 45 Light" panose="020B0303030504020204" pitchFamily="34" charset="0"/>
              </a:rPr>
              <a:t> </a:t>
            </a:r>
            <a:r>
              <a:rPr lang="de-DE" dirty="0" err="1">
                <a:latin typeface="Frutiger LT Com 45 Light" panose="020B0303030504020204" pitchFamily="34" charset="0"/>
              </a:rPr>
              <a:t>of</a:t>
            </a:r>
            <a:r>
              <a:rPr lang="de-DE" dirty="0">
                <a:latin typeface="Frutiger LT Com 45 Light" panose="020B0303030504020204" pitchFamily="34" charset="0"/>
              </a:rPr>
              <a:t> </a:t>
            </a:r>
            <a:r>
              <a:rPr lang="de-DE" dirty="0" err="1">
                <a:latin typeface="Frutiger LT Com 45 Light" panose="020B0303030504020204" pitchFamily="34" charset="0"/>
              </a:rPr>
              <a:t>interest</a:t>
            </a:r>
            <a:r>
              <a:rPr lang="de-DE" dirty="0">
                <a:latin typeface="Frutiger LT Com 45 Light" panose="020B0303030504020204" pitchFamily="34" charset="0"/>
              </a:rPr>
              <a:t> but </a:t>
            </a:r>
            <a:r>
              <a:rPr lang="de-DE" dirty="0" err="1">
                <a:latin typeface="Frutiger LT Com 45 Light" panose="020B0303030504020204" pitchFamily="34" charset="0"/>
              </a:rPr>
              <a:t>related</a:t>
            </a:r>
            <a:r>
              <a:rPr lang="de-DE" dirty="0">
                <a:latin typeface="Frutiger LT Com 45 Light" panose="020B0303030504020204" pitchFamily="34" charset="0"/>
              </a:rPr>
              <a:t> </a:t>
            </a:r>
            <a:r>
              <a:rPr lang="de-DE" dirty="0" err="1">
                <a:latin typeface="Frutiger LT Com 45 Light" panose="020B0303030504020204" pitchFamily="34" charset="0"/>
              </a:rPr>
              <a:t>costs</a:t>
            </a:r>
            <a:r>
              <a:rPr lang="de-DE" dirty="0">
                <a:latin typeface="Frutiger LT Com 45 Light" panose="020B0303030504020204" pitchFamily="34" charset="0"/>
              </a:rPr>
              <a:t> </a:t>
            </a:r>
            <a:r>
              <a:rPr lang="de-DE" dirty="0" err="1">
                <a:latin typeface="Frutiger LT Com 45 Light" panose="020B0303030504020204" pitchFamily="34" charset="0"/>
              </a:rPr>
              <a:t>challenge</a:t>
            </a:r>
            <a:r>
              <a:rPr lang="de-DE" dirty="0">
                <a:latin typeface="Frutiger LT Com 45 Light" panose="020B0303030504020204" pitchFamily="34" charset="0"/>
              </a:rPr>
              <a:t> </a:t>
            </a:r>
            <a:r>
              <a:rPr lang="de-DE" dirty="0" err="1">
                <a:latin typeface="Frutiger LT Com 45 Light" panose="020B0303030504020204" pitchFamily="34" charset="0"/>
              </a:rPr>
              <a:t>the</a:t>
            </a:r>
            <a:r>
              <a:rPr lang="de-DE" dirty="0">
                <a:latin typeface="Frutiger LT Com 45 Light" panose="020B0303030504020204" pitchFamily="34" charset="0"/>
              </a:rPr>
              <a:t> </a:t>
            </a:r>
            <a:r>
              <a:rPr lang="de-DE" dirty="0" err="1">
                <a:latin typeface="Frutiger LT Com 45 Light" panose="020B0303030504020204" pitchFamily="34" charset="0"/>
              </a:rPr>
              <a:t>business</a:t>
            </a:r>
            <a:r>
              <a:rPr lang="de-DE" dirty="0">
                <a:latin typeface="Frutiger LT Com 45 Light" panose="020B0303030504020204" pitchFamily="34" charset="0"/>
              </a:rPr>
              <a:t> </a:t>
            </a:r>
            <a:r>
              <a:rPr lang="de-DE" dirty="0" err="1">
                <a:latin typeface="Frutiger LT Com 45 Light" panose="020B0303030504020204" pitchFamily="34" charset="0"/>
              </a:rPr>
              <a:t>case</a:t>
            </a:r>
            <a:endParaRPr lang="de-DE" dirty="0">
              <a:latin typeface="Frutiger LT Com 45 Light" panose="020B0303030504020204" pitchFamily="34" charset="0"/>
            </a:endParaRPr>
          </a:p>
          <a:p>
            <a:endParaRPr lang="de-DE" dirty="0"/>
          </a:p>
        </p:txBody>
      </p:sp>
    </p:spTree>
    <p:extLst>
      <p:ext uri="{BB962C8B-B14F-4D97-AF65-F5344CB8AC3E}">
        <p14:creationId xmlns:p14="http://schemas.microsoft.com/office/powerpoint/2010/main" val="79002194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1"/>
          </p:nvPr>
        </p:nvSpPr>
        <p:spPr/>
        <p:txBody>
          <a:bodyPr/>
          <a:lstStyle/>
          <a:p>
            <a:r>
              <a:rPr lang="de-DE" dirty="0" err="1"/>
              <a:t>Overview</a:t>
            </a:r>
            <a:r>
              <a:rPr lang="de-DE" dirty="0"/>
              <a:t> </a:t>
            </a:r>
            <a:r>
              <a:rPr lang="de-DE" dirty="0" err="1"/>
              <a:t>of</a:t>
            </a:r>
            <a:r>
              <a:rPr lang="de-DE" dirty="0"/>
              <a:t> </a:t>
            </a:r>
            <a:r>
              <a:rPr lang="de-DE" dirty="0" err="1"/>
              <a:t>joint</a:t>
            </a:r>
            <a:r>
              <a:rPr lang="de-DE" dirty="0"/>
              <a:t> R&amp;D </a:t>
            </a:r>
            <a:r>
              <a:rPr lang="de-DE" dirty="0" err="1"/>
              <a:t>project</a:t>
            </a:r>
            <a:r>
              <a:rPr lang="de-DE" dirty="0"/>
              <a:t> </a:t>
            </a:r>
            <a:r>
              <a:rPr lang="de-DE" dirty="0" err="1">
                <a:solidFill>
                  <a:schemeClr val="tx2"/>
                </a:solidFill>
              </a:rPr>
              <a:t>EWiNo</a:t>
            </a:r>
            <a:endParaRPr lang="de-DE" dirty="0">
              <a:solidFill>
                <a:schemeClr val="tx2"/>
              </a:solidFill>
            </a:endParaRPr>
          </a:p>
        </p:txBody>
      </p:sp>
      <p:sp>
        <p:nvSpPr>
          <p:cNvPr id="2" name="Textplatzhalter 1"/>
          <p:cNvSpPr>
            <a:spLocks noGrp="1"/>
          </p:cNvSpPr>
          <p:nvPr>
            <p:ph type="body" sz="quarter" idx="12"/>
          </p:nvPr>
        </p:nvSpPr>
        <p:spPr/>
        <p:txBody>
          <a:bodyPr/>
          <a:lstStyle/>
          <a:p>
            <a:r>
              <a:rPr lang="de-DE" dirty="0" err="1"/>
              <a:t>Some</a:t>
            </a:r>
            <a:r>
              <a:rPr lang="de-DE" dirty="0"/>
              <a:t> </a:t>
            </a:r>
            <a:r>
              <a:rPr lang="de-DE" dirty="0" err="1"/>
              <a:t>of</a:t>
            </a:r>
            <a:r>
              <a:rPr lang="de-DE" dirty="0"/>
              <a:t> </a:t>
            </a:r>
            <a:r>
              <a:rPr lang="de-DE" dirty="0" err="1"/>
              <a:t>the</a:t>
            </a:r>
            <a:r>
              <a:rPr lang="de-DE" dirty="0"/>
              <a:t> </a:t>
            </a:r>
            <a:r>
              <a:rPr lang="de-DE" dirty="0" err="1"/>
              <a:t>project</a:t>
            </a:r>
            <a:r>
              <a:rPr lang="de-DE" dirty="0"/>
              <a:t> </a:t>
            </a:r>
            <a:r>
              <a:rPr lang="de-DE" dirty="0" err="1"/>
              <a:t>conclusions</a:t>
            </a:r>
            <a:endParaRPr lang="de-DE" dirty="0"/>
          </a:p>
        </p:txBody>
      </p:sp>
      <p:sp>
        <p:nvSpPr>
          <p:cNvPr id="6" name="Inhaltsplatzhalter 2"/>
          <p:cNvSpPr txBox="1">
            <a:spLocks/>
          </p:cNvSpPr>
          <p:nvPr/>
        </p:nvSpPr>
        <p:spPr>
          <a:xfrm>
            <a:off x="501071" y="1427582"/>
            <a:ext cx="7868488" cy="2445792"/>
          </a:xfrm>
          <a:prstGeom prst="rect">
            <a:avLst/>
          </a:prstGeom>
        </p:spPr>
        <p:txBody>
          <a:bodyPr vert="horz" lIns="91440" tIns="45720" rIns="91440" bIns="45720" rtlCol="0">
            <a:noAutofit/>
          </a:bodyPr>
          <a:lstStyle>
            <a:lvl1pPr marL="180000" indent="-180000" algn="l" defTabSz="457200" rtl="0" eaLnBrk="1" latinLnBrk="0" hangingPunct="1">
              <a:lnSpc>
                <a:spcPts val="1800"/>
              </a:lnSpc>
              <a:spcBef>
                <a:spcPts val="0"/>
              </a:spcBef>
              <a:spcAft>
                <a:spcPts val="1200"/>
              </a:spcAft>
              <a:buFontTx/>
              <a:buBlip>
                <a:blip r:embed="rId2">
                  <a:extLst>
                    <a:ext uri="{96DAC541-7B7A-43D3-8B79-37D633B846F1}">
                      <asvg:svgBlip xmlns:asvg="http://schemas.microsoft.com/office/drawing/2016/SVG/main" xmlns="" r:embed="rId3"/>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de-DE" dirty="0">
                <a:latin typeface="Frutiger LT Com 45 Light" panose="020B0303030504020204" pitchFamily="34" charset="0"/>
              </a:rPr>
              <a:t>CFD </a:t>
            </a:r>
            <a:r>
              <a:rPr lang="de-DE" dirty="0" err="1">
                <a:latin typeface="Frutiger LT Com 45 Light" panose="020B0303030504020204" pitchFamily="34" charset="0"/>
              </a:rPr>
              <a:t>tools</a:t>
            </a:r>
            <a:r>
              <a:rPr lang="de-DE" dirty="0">
                <a:latin typeface="Frutiger LT Com 45 Light" panose="020B0303030504020204" pitchFamily="34" charset="0"/>
              </a:rPr>
              <a:t> </a:t>
            </a:r>
            <a:r>
              <a:rPr lang="de-DE" dirty="0" err="1">
                <a:latin typeface="Frutiger LT Com 45 Light" panose="020B0303030504020204" pitchFamily="34" charset="0"/>
              </a:rPr>
              <a:t>more</a:t>
            </a:r>
            <a:r>
              <a:rPr lang="de-DE" dirty="0">
                <a:latin typeface="Frutiger LT Com 45 Light" panose="020B0303030504020204" pitchFamily="34" charset="0"/>
              </a:rPr>
              <a:t> </a:t>
            </a:r>
            <a:r>
              <a:rPr lang="de-DE" dirty="0" err="1">
                <a:latin typeface="Frutiger LT Com 45 Light" panose="020B0303030504020204" pitchFamily="34" charset="0"/>
              </a:rPr>
              <a:t>and</a:t>
            </a:r>
            <a:r>
              <a:rPr lang="de-DE" dirty="0">
                <a:latin typeface="Frutiger LT Com 45 Light" panose="020B0303030504020204" pitchFamily="34" charset="0"/>
              </a:rPr>
              <a:t> </a:t>
            </a:r>
            <a:r>
              <a:rPr lang="de-DE" dirty="0" err="1">
                <a:latin typeface="Frutiger LT Com 45 Light" panose="020B0303030504020204" pitchFamily="34" charset="0"/>
              </a:rPr>
              <a:t>more</a:t>
            </a:r>
            <a:r>
              <a:rPr lang="de-DE" dirty="0">
                <a:latin typeface="Frutiger LT Com 45 Light" panose="020B0303030504020204" pitchFamily="34" charset="0"/>
              </a:rPr>
              <a:t> </a:t>
            </a:r>
            <a:r>
              <a:rPr lang="de-DE" dirty="0" err="1">
                <a:latin typeface="Frutiger LT Com 45 Light" panose="020B0303030504020204" pitchFamily="34" charset="0"/>
              </a:rPr>
              <a:t>gaining</a:t>
            </a:r>
            <a:r>
              <a:rPr lang="de-DE" dirty="0">
                <a:latin typeface="Frutiger LT Com 45 Light" panose="020B0303030504020204" pitchFamily="34" charset="0"/>
              </a:rPr>
              <a:t> </a:t>
            </a:r>
            <a:r>
              <a:rPr lang="de-DE" dirty="0" err="1">
                <a:latin typeface="Frutiger LT Com 45 Light" panose="020B0303030504020204" pitchFamily="34" charset="0"/>
              </a:rPr>
              <a:t>ground</a:t>
            </a:r>
            <a:r>
              <a:rPr lang="de-DE" dirty="0">
                <a:latin typeface="Frutiger LT Com 45 Light" panose="020B0303030504020204" pitchFamily="34" charset="0"/>
              </a:rPr>
              <a:t> but not </a:t>
            </a:r>
            <a:r>
              <a:rPr lang="de-DE" dirty="0" err="1">
                <a:latin typeface="Frutiger LT Com 45 Light" panose="020B0303030504020204" pitchFamily="34" charset="0"/>
              </a:rPr>
              <a:t>without</a:t>
            </a:r>
            <a:r>
              <a:rPr lang="de-DE" dirty="0">
                <a:latin typeface="Frutiger LT Com 45 Light" panose="020B0303030504020204" pitchFamily="34" charset="0"/>
              </a:rPr>
              <a:t> an on-site </a:t>
            </a:r>
            <a:r>
              <a:rPr lang="de-DE" dirty="0" err="1">
                <a:latin typeface="Frutiger LT Com 45 Light" panose="020B0303030504020204" pitchFamily="34" charset="0"/>
              </a:rPr>
              <a:t>measurement</a:t>
            </a:r>
            <a:endParaRPr lang="de-DE" dirty="0">
              <a:latin typeface="Frutiger LT Com 45 Light" panose="020B0303030504020204" pitchFamily="34" charset="0"/>
            </a:endParaRPr>
          </a:p>
          <a:p>
            <a:r>
              <a:rPr lang="de-DE" dirty="0">
                <a:latin typeface="Frutiger LT Com 45 Light" panose="020B0303030504020204" pitchFamily="34" charset="0"/>
              </a:rPr>
              <a:t>Short-term </a:t>
            </a:r>
            <a:r>
              <a:rPr lang="de-DE" dirty="0" err="1">
                <a:latin typeface="Frutiger LT Com 45 Light" panose="020B0303030504020204" pitchFamily="34" charset="0"/>
              </a:rPr>
              <a:t>measurements</a:t>
            </a:r>
            <a:r>
              <a:rPr lang="de-DE" dirty="0">
                <a:latin typeface="Frutiger LT Com 45 Light" panose="020B0303030504020204" pitchFamily="34" charset="0"/>
              </a:rPr>
              <a:t> </a:t>
            </a:r>
            <a:r>
              <a:rPr lang="de-DE" dirty="0" err="1">
                <a:latin typeface="Frutiger LT Com 45 Light" panose="020B0303030504020204" pitchFamily="34" charset="0"/>
              </a:rPr>
              <a:t>neither</a:t>
            </a:r>
            <a:r>
              <a:rPr lang="de-DE" dirty="0">
                <a:latin typeface="Frutiger LT Com 45 Light" panose="020B0303030504020204" pitchFamily="34" charset="0"/>
              </a:rPr>
              <a:t> </a:t>
            </a:r>
            <a:r>
              <a:rPr lang="de-DE" dirty="0" err="1">
                <a:latin typeface="Frutiger LT Com 45 Light" panose="020B0303030504020204" pitchFamily="34" charset="0"/>
              </a:rPr>
              <a:t>to</a:t>
            </a:r>
            <a:r>
              <a:rPr lang="de-DE" dirty="0">
                <a:latin typeface="Frutiger LT Com 45 Light" panose="020B0303030504020204" pitchFamily="34" charset="0"/>
              </a:rPr>
              <a:t> </a:t>
            </a:r>
            <a:r>
              <a:rPr lang="de-DE" dirty="0" err="1">
                <a:latin typeface="Frutiger LT Com 45 Light" panose="020B0303030504020204" pitchFamily="34" charset="0"/>
              </a:rPr>
              <a:t>replace</a:t>
            </a:r>
            <a:r>
              <a:rPr lang="de-DE" dirty="0">
                <a:latin typeface="Frutiger LT Com 45 Light" panose="020B0303030504020204" pitchFamily="34" charset="0"/>
              </a:rPr>
              <a:t> </a:t>
            </a:r>
            <a:r>
              <a:rPr lang="de-DE" dirty="0" err="1">
                <a:latin typeface="Frutiger LT Com 45 Light" panose="020B0303030504020204" pitchFamily="34" charset="0"/>
              </a:rPr>
              <a:t>the</a:t>
            </a:r>
            <a:r>
              <a:rPr lang="de-DE" dirty="0">
                <a:latin typeface="Frutiger LT Com 45 Light" panose="020B0303030504020204" pitchFamily="34" charset="0"/>
              </a:rPr>
              <a:t> </a:t>
            </a:r>
            <a:r>
              <a:rPr lang="de-DE" dirty="0" err="1">
                <a:latin typeface="Frutiger LT Com 45 Light" panose="020B0303030504020204" pitchFamily="34" charset="0"/>
              </a:rPr>
              <a:t>standard</a:t>
            </a:r>
            <a:r>
              <a:rPr lang="de-DE" dirty="0">
                <a:latin typeface="Frutiger LT Com 45 Light" panose="020B0303030504020204" pitchFamily="34" charset="0"/>
              </a:rPr>
              <a:t> 1-year </a:t>
            </a:r>
            <a:r>
              <a:rPr lang="de-DE" dirty="0" err="1">
                <a:latin typeface="Frutiger LT Com 45 Light" panose="020B0303030504020204" pitchFamily="34" charset="0"/>
              </a:rPr>
              <a:t>campaign</a:t>
            </a:r>
            <a:r>
              <a:rPr lang="de-DE" dirty="0">
                <a:latin typeface="Frutiger LT Com 45 Light" panose="020B0303030504020204" pitchFamily="34" charset="0"/>
              </a:rPr>
              <a:t> </a:t>
            </a:r>
            <a:r>
              <a:rPr lang="de-DE" dirty="0" err="1">
                <a:latin typeface="Frutiger LT Com 45 Light" panose="020B0303030504020204" pitchFamily="34" charset="0"/>
              </a:rPr>
              <a:t>nor</a:t>
            </a:r>
            <a:r>
              <a:rPr lang="de-DE" dirty="0">
                <a:latin typeface="Frutiger LT Com 45 Light" panose="020B0303030504020204" pitchFamily="34" charset="0"/>
              </a:rPr>
              <a:t> </a:t>
            </a:r>
            <a:r>
              <a:rPr lang="de-DE" dirty="0" err="1">
                <a:latin typeface="Frutiger LT Com 45 Light" panose="020B0303030504020204" pitchFamily="34" charset="0"/>
              </a:rPr>
              <a:t>to</a:t>
            </a:r>
            <a:r>
              <a:rPr lang="de-DE" dirty="0">
                <a:latin typeface="Frutiger LT Com 45 Light" panose="020B0303030504020204" pitchFamily="34" charset="0"/>
              </a:rPr>
              <a:t> </a:t>
            </a:r>
            <a:r>
              <a:rPr lang="de-DE" dirty="0" err="1">
                <a:latin typeface="Frutiger LT Com 45 Light" panose="020B0303030504020204" pitchFamily="34" charset="0"/>
              </a:rPr>
              <a:t>inform</a:t>
            </a:r>
            <a:r>
              <a:rPr lang="de-DE" dirty="0">
                <a:latin typeface="Frutiger LT Com 45 Light" panose="020B0303030504020204" pitchFamily="34" charset="0"/>
              </a:rPr>
              <a:t> in an </a:t>
            </a:r>
            <a:r>
              <a:rPr lang="de-DE" dirty="0" err="1">
                <a:latin typeface="Frutiger LT Com 45 Light" panose="020B0303030504020204" pitchFamily="34" charset="0"/>
              </a:rPr>
              <a:t>early</a:t>
            </a:r>
            <a:r>
              <a:rPr lang="de-DE" dirty="0">
                <a:latin typeface="Frutiger LT Com 45 Light" panose="020B0303030504020204" pitchFamily="34" charset="0"/>
              </a:rPr>
              <a:t> </a:t>
            </a:r>
            <a:r>
              <a:rPr lang="de-DE" dirty="0" err="1">
                <a:latin typeface="Frutiger LT Com 45 Light" panose="020B0303030504020204" pitchFamily="34" charset="0"/>
              </a:rPr>
              <a:t>project</a:t>
            </a:r>
            <a:r>
              <a:rPr lang="de-DE" dirty="0">
                <a:latin typeface="Frutiger LT Com 45 Light" panose="020B0303030504020204" pitchFamily="34" charset="0"/>
              </a:rPr>
              <a:t> </a:t>
            </a:r>
            <a:r>
              <a:rPr lang="de-DE" dirty="0" err="1">
                <a:latin typeface="Frutiger LT Com 45 Light" panose="020B0303030504020204" pitchFamily="34" charset="0"/>
              </a:rPr>
              <a:t>phase</a:t>
            </a:r>
            <a:r>
              <a:rPr lang="de-DE" dirty="0">
                <a:latin typeface="Frutiger LT Com 45 Light" panose="020B0303030504020204" pitchFamily="34" charset="0"/>
              </a:rPr>
              <a:t> (</a:t>
            </a:r>
            <a:r>
              <a:rPr lang="de-DE" dirty="0" err="1">
                <a:latin typeface="Frutiger LT Com 45 Light" panose="020B0303030504020204" pitchFamily="34" charset="0"/>
              </a:rPr>
              <a:t>acceptance</a:t>
            </a:r>
            <a:r>
              <a:rPr lang="de-DE" dirty="0">
                <a:latin typeface="Frutiger LT Com 45 Light" panose="020B0303030504020204" pitchFamily="34" charset="0"/>
              </a:rPr>
              <a:t>, </a:t>
            </a:r>
            <a:r>
              <a:rPr lang="de-DE" dirty="0" err="1">
                <a:latin typeface="Frutiger LT Com 45 Light" panose="020B0303030504020204" pitchFamily="34" charset="0"/>
              </a:rPr>
              <a:t>costs</a:t>
            </a:r>
            <a:r>
              <a:rPr lang="de-DE" dirty="0">
                <a:latin typeface="Frutiger LT Com 45 Light" panose="020B0303030504020204" pitchFamily="34" charset="0"/>
              </a:rPr>
              <a:t>)</a:t>
            </a:r>
          </a:p>
          <a:p>
            <a:r>
              <a:rPr lang="de-DE" dirty="0">
                <a:latin typeface="Frutiger LT Com 45 Light" panose="020B0303030504020204" pitchFamily="34" charset="0"/>
              </a:rPr>
              <a:t>Scanning </a:t>
            </a:r>
            <a:r>
              <a:rPr lang="de-DE" dirty="0" err="1">
                <a:latin typeface="Frutiger LT Com 45 Light" panose="020B0303030504020204" pitchFamily="34" charset="0"/>
              </a:rPr>
              <a:t>lidar</a:t>
            </a:r>
            <a:r>
              <a:rPr lang="de-DE" dirty="0">
                <a:latin typeface="Frutiger LT Com 45 Light" panose="020B0303030504020204" pitchFamily="34" charset="0"/>
              </a:rPr>
              <a:t> </a:t>
            </a:r>
            <a:r>
              <a:rPr lang="de-DE" dirty="0" err="1">
                <a:latin typeface="Frutiger LT Com 45 Light" panose="020B0303030504020204" pitchFamily="34" charset="0"/>
              </a:rPr>
              <a:t>technology</a:t>
            </a:r>
            <a:r>
              <a:rPr lang="de-DE" dirty="0">
                <a:latin typeface="Frutiger LT Com 45 Light" panose="020B0303030504020204" pitchFamily="34" charset="0"/>
              </a:rPr>
              <a:t> </a:t>
            </a:r>
            <a:r>
              <a:rPr lang="de-DE" dirty="0" err="1">
                <a:latin typeface="Frutiger LT Com 45 Light" panose="020B0303030504020204" pitchFamily="34" charset="0"/>
              </a:rPr>
              <a:t>is</a:t>
            </a:r>
            <a:r>
              <a:rPr lang="de-DE" dirty="0">
                <a:latin typeface="Frutiger LT Com 45 Light" panose="020B0303030504020204" pitchFamily="34" charset="0"/>
              </a:rPr>
              <a:t> </a:t>
            </a:r>
            <a:r>
              <a:rPr lang="de-DE" dirty="0" err="1">
                <a:latin typeface="Frutiger LT Com 45 Light" panose="020B0303030504020204" pitchFamily="34" charset="0"/>
              </a:rPr>
              <a:t>of</a:t>
            </a:r>
            <a:r>
              <a:rPr lang="de-DE" dirty="0">
                <a:latin typeface="Frutiger LT Com 45 Light" panose="020B0303030504020204" pitchFamily="34" charset="0"/>
              </a:rPr>
              <a:t> </a:t>
            </a:r>
            <a:r>
              <a:rPr lang="de-DE" dirty="0" err="1">
                <a:latin typeface="Frutiger LT Com 45 Light" panose="020B0303030504020204" pitchFamily="34" charset="0"/>
              </a:rPr>
              <a:t>interest</a:t>
            </a:r>
            <a:r>
              <a:rPr lang="de-DE" dirty="0">
                <a:latin typeface="Frutiger LT Com 45 Light" panose="020B0303030504020204" pitchFamily="34" charset="0"/>
              </a:rPr>
              <a:t> but </a:t>
            </a:r>
            <a:r>
              <a:rPr lang="de-DE" dirty="0" err="1">
                <a:latin typeface="Frutiger LT Com 45 Light" panose="020B0303030504020204" pitchFamily="34" charset="0"/>
              </a:rPr>
              <a:t>related</a:t>
            </a:r>
            <a:r>
              <a:rPr lang="de-DE" dirty="0">
                <a:latin typeface="Frutiger LT Com 45 Light" panose="020B0303030504020204" pitchFamily="34" charset="0"/>
              </a:rPr>
              <a:t> </a:t>
            </a:r>
            <a:r>
              <a:rPr lang="de-DE" dirty="0" err="1">
                <a:latin typeface="Frutiger LT Com 45 Light" panose="020B0303030504020204" pitchFamily="34" charset="0"/>
              </a:rPr>
              <a:t>costs</a:t>
            </a:r>
            <a:r>
              <a:rPr lang="de-DE" dirty="0">
                <a:latin typeface="Frutiger LT Com 45 Light" panose="020B0303030504020204" pitchFamily="34" charset="0"/>
              </a:rPr>
              <a:t> </a:t>
            </a:r>
            <a:r>
              <a:rPr lang="de-DE" dirty="0" err="1">
                <a:latin typeface="Frutiger LT Com 45 Light" panose="020B0303030504020204" pitchFamily="34" charset="0"/>
              </a:rPr>
              <a:t>challenge</a:t>
            </a:r>
            <a:r>
              <a:rPr lang="de-DE" dirty="0">
                <a:latin typeface="Frutiger LT Com 45 Light" panose="020B0303030504020204" pitchFamily="34" charset="0"/>
              </a:rPr>
              <a:t> </a:t>
            </a:r>
            <a:r>
              <a:rPr lang="de-DE" dirty="0" err="1">
                <a:latin typeface="Frutiger LT Com 45 Light" panose="020B0303030504020204" pitchFamily="34" charset="0"/>
              </a:rPr>
              <a:t>the</a:t>
            </a:r>
            <a:r>
              <a:rPr lang="de-DE" dirty="0">
                <a:latin typeface="Frutiger LT Com 45 Light" panose="020B0303030504020204" pitchFamily="34" charset="0"/>
              </a:rPr>
              <a:t> </a:t>
            </a:r>
            <a:r>
              <a:rPr lang="de-DE" dirty="0" err="1">
                <a:latin typeface="Frutiger LT Com 45 Light" panose="020B0303030504020204" pitchFamily="34" charset="0"/>
              </a:rPr>
              <a:t>business</a:t>
            </a:r>
            <a:r>
              <a:rPr lang="de-DE" dirty="0">
                <a:latin typeface="Frutiger LT Com 45 Light" panose="020B0303030504020204" pitchFamily="34" charset="0"/>
              </a:rPr>
              <a:t> </a:t>
            </a:r>
            <a:r>
              <a:rPr lang="de-DE" dirty="0" err="1">
                <a:latin typeface="Frutiger LT Com 45 Light" panose="020B0303030504020204" pitchFamily="34" charset="0"/>
              </a:rPr>
              <a:t>case</a:t>
            </a:r>
            <a:endParaRPr lang="de-DE" dirty="0">
              <a:latin typeface="Frutiger LT Com 45 Light" panose="020B0303030504020204" pitchFamily="34" charset="0"/>
            </a:endParaRPr>
          </a:p>
          <a:p>
            <a:endParaRPr lang="de-DE" dirty="0">
              <a:latin typeface="Frutiger LT Com 45 Light" panose="020B0303030504020204" pitchFamily="34" charset="0"/>
            </a:endParaRPr>
          </a:p>
          <a:p>
            <a:r>
              <a:rPr lang="de-DE" dirty="0">
                <a:latin typeface="Frutiger LT Com 45 Light" panose="020B0303030504020204" pitchFamily="34" charset="0"/>
              </a:rPr>
              <a:t>More </a:t>
            </a:r>
            <a:r>
              <a:rPr lang="de-DE" dirty="0" err="1">
                <a:latin typeface="Frutiger LT Com 45 Light" panose="020B0303030504020204" pitchFamily="34" charset="0"/>
              </a:rPr>
              <a:t>than</a:t>
            </a:r>
            <a:r>
              <a:rPr lang="de-DE" dirty="0">
                <a:latin typeface="Frutiger LT Com 45 Light" panose="020B0303030504020204" pitchFamily="34" charset="0"/>
              </a:rPr>
              <a:t> a </a:t>
            </a:r>
            <a:r>
              <a:rPr lang="de-DE" dirty="0" err="1">
                <a:latin typeface="Frutiger LT Com 45 Light" panose="020B0303030504020204" pitchFamily="34" charset="0"/>
              </a:rPr>
              <a:t>compromise</a:t>
            </a:r>
            <a:r>
              <a:rPr lang="de-DE" dirty="0">
                <a:latin typeface="Frutiger LT Com 45 Light" panose="020B0303030504020204" pitchFamily="34" charset="0"/>
              </a:rPr>
              <a:t>: </a:t>
            </a:r>
            <a:r>
              <a:rPr lang="de-DE" b="1" dirty="0" err="1">
                <a:latin typeface="Frutiger LT Com 45 Light" panose="020B0303030504020204" pitchFamily="34" charset="0"/>
              </a:rPr>
              <a:t>use</a:t>
            </a:r>
            <a:r>
              <a:rPr lang="de-DE" b="1" dirty="0">
                <a:latin typeface="Frutiger LT Com 45 Light" panose="020B0303030504020204" pitchFamily="34" charset="0"/>
              </a:rPr>
              <a:t> </a:t>
            </a:r>
            <a:r>
              <a:rPr lang="de-DE" b="1" dirty="0" err="1">
                <a:latin typeface="Frutiger LT Com 45 Light" panose="020B0303030504020204" pitchFamily="34" charset="0"/>
              </a:rPr>
              <a:t>most</a:t>
            </a:r>
            <a:r>
              <a:rPr lang="de-DE" b="1" dirty="0">
                <a:latin typeface="Frutiger LT Com 45 Light" panose="020B0303030504020204" pitchFamily="34" charset="0"/>
              </a:rPr>
              <a:t> </a:t>
            </a:r>
            <a:r>
              <a:rPr lang="de-DE" b="1" dirty="0" err="1">
                <a:latin typeface="Frutiger LT Com 45 Light" panose="020B0303030504020204" pitchFamily="34" charset="0"/>
              </a:rPr>
              <a:t>cost-efficient</a:t>
            </a:r>
            <a:r>
              <a:rPr lang="de-DE" b="1" dirty="0">
                <a:latin typeface="Frutiger LT Com 45 Light" panose="020B0303030504020204" pitchFamily="34" charset="0"/>
              </a:rPr>
              <a:t> </a:t>
            </a:r>
            <a:r>
              <a:rPr lang="de-DE" b="1" dirty="0" err="1">
                <a:latin typeface="Frutiger LT Com 45 Light" panose="020B0303030504020204" pitchFamily="34" charset="0"/>
              </a:rPr>
              <a:t>scanning</a:t>
            </a:r>
            <a:r>
              <a:rPr lang="de-DE" b="1" dirty="0">
                <a:latin typeface="Frutiger LT Com 45 Light" panose="020B0303030504020204" pitchFamily="34" charset="0"/>
              </a:rPr>
              <a:t> </a:t>
            </a:r>
            <a:r>
              <a:rPr lang="de-DE" b="1" dirty="0" err="1">
                <a:latin typeface="Frutiger LT Com 45 Light" panose="020B0303030504020204" pitchFamily="34" charset="0"/>
              </a:rPr>
              <a:t>lidar</a:t>
            </a:r>
            <a:r>
              <a:rPr lang="de-DE" b="1" dirty="0">
                <a:latin typeface="Frutiger LT Com 45 Light" panose="020B0303030504020204" pitchFamily="34" charset="0"/>
              </a:rPr>
              <a:t> </a:t>
            </a:r>
            <a:r>
              <a:rPr lang="de-DE" b="1" dirty="0" err="1">
                <a:latin typeface="Frutiger LT Com 45 Light" panose="020B0303030504020204" pitchFamily="34" charset="0"/>
              </a:rPr>
              <a:t>approach</a:t>
            </a:r>
            <a:r>
              <a:rPr lang="de-DE" b="1" dirty="0">
                <a:latin typeface="Frutiger LT Com 45 Light" panose="020B0303030504020204" pitchFamily="34" charset="0"/>
              </a:rPr>
              <a:t> </a:t>
            </a:r>
            <a:r>
              <a:rPr lang="de-DE" b="1" dirty="0" err="1">
                <a:latin typeface="Frutiger LT Com 45 Light" panose="020B0303030504020204" pitchFamily="34" charset="0"/>
              </a:rPr>
              <a:t>to</a:t>
            </a:r>
            <a:r>
              <a:rPr lang="de-DE" b="1" dirty="0">
                <a:latin typeface="Frutiger LT Com 45 Light" panose="020B0303030504020204" pitchFamily="34" charset="0"/>
              </a:rPr>
              <a:t> </a:t>
            </a:r>
            <a:r>
              <a:rPr lang="de-DE" b="1" dirty="0" err="1">
                <a:latin typeface="Frutiger LT Com 45 Light" panose="020B0303030504020204" pitchFamily="34" charset="0"/>
              </a:rPr>
              <a:t>maximise</a:t>
            </a:r>
            <a:r>
              <a:rPr lang="de-DE" b="1" dirty="0">
                <a:latin typeface="Frutiger LT Com 45 Light" panose="020B0303030504020204" pitchFamily="34" charset="0"/>
              </a:rPr>
              <a:t> </a:t>
            </a:r>
            <a:r>
              <a:rPr lang="de-DE" b="1" dirty="0" err="1">
                <a:latin typeface="Frutiger LT Com 45 Light" panose="020B0303030504020204" pitchFamily="34" charset="0"/>
              </a:rPr>
              <a:t>value</a:t>
            </a:r>
            <a:r>
              <a:rPr lang="de-DE" b="1" dirty="0">
                <a:latin typeface="Frutiger LT Com 45 Light" panose="020B0303030504020204" pitchFamily="34" charset="0"/>
              </a:rPr>
              <a:t> </a:t>
            </a:r>
            <a:r>
              <a:rPr lang="de-DE" b="1" dirty="0" err="1">
                <a:latin typeface="Frutiger LT Com 45 Light" panose="020B0303030504020204" pitchFamily="34" charset="0"/>
              </a:rPr>
              <a:t>of</a:t>
            </a:r>
            <a:r>
              <a:rPr lang="de-DE" b="1" dirty="0">
                <a:latin typeface="Frutiger LT Com 45 Light" panose="020B0303030504020204" pitchFamily="34" charset="0"/>
              </a:rPr>
              <a:t> </a:t>
            </a:r>
            <a:r>
              <a:rPr lang="de-DE" b="1" dirty="0" err="1">
                <a:latin typeface="Frutiger LT Com 45 Light" panose="020B0303030504020204" pitchFamily="34" charset="0"/>
              </a:rPr>
              <a:t>flow</a:t>
            </a:r>
            <a:r>
              <a:rPr lang="de-DE" b="1" dirty="0">
                <a:latin typeface="Frutiger LT Com 45 Light" panose="020B0303030504020204" pitchFamily="34" charset="0"/>
              </a:rPr>
              <a:t> </a:t>
            </a:r>
            <a:r>
              <a:rPr lang="de-DE" b="1" dirty="0" err="1">
                <a:latin typeface="Frutiger LT Com 45 Light" panose="020B0303030504020204" pitchFamily="34" charset="0"/>
              </a:rPr>
              <a:t>modelling</a:t>
            </a:r>
            <a:r>
              <a:rPr lang="de-DE" b="1" dirty="0">
                <a:latin typeface="Frutiger LT Com 45 Light" panose="020B0303030504020204" pitchFamily="34" charset="0"/>
              </a:rPr>
              <a:t> </a:t>
            </a:r>
            <a:r>
              <a:rPr lang="de-DE" dirty="0">
                <a:latin typeface="Frutiger LT Com 45 Light" panose="020B0303030504020204" pitchFamily="34" charset="0"/>
              </a:rPr>
              <a:t>(</a:t>
            </a:r>
            <a:r>
              <a:rPr lang="de-DE" dirty="0" err="1">
                <a:latin typeface="Frutiger LT Com 45 Light" panose="020B0303030504020204" pitchFamily="34" charset="0"/>
              </a:rPr>
              <a:t>and</a:t>
            </a:r>
            <a:r>
              <a:rPr lang="de-DE" dirty="0">
                <a:latin typeface="Frutiger LT Com 45 Light" panose="020B0303030504020204" pitchFamily="34" charset="0"/>
              </a:rPr>
              <a:t> </a:t>
            </a:r>
            <a:r>
              <a:rPr lang="de-DE" dirty="0" err="1">
                <a:latin typeface="Frutiger LT Com 45 Light" panose="020B0303030504020204" pitchFamily="34" charset="0"/>
              </a:rPr>
              <a:t>with</a:t>
            </a:r>
            <a:r>
              <a:rPr lang="de-DE" dirty="0">
                <a:latin typeface="Frutiger LT Com 45 Light" panose="020B0303030504020204" pitchFamily="34" charset="0"/>
              </a:rPr>
              <a:t> </a:t>
            </a:r>
            <a:r>
              <a:rPr lang="de-DE" dirty="0" err="1">
                <a:latin typeface="Frutiger LT Com 45 Light" panose="020B0303030504020204" pitchFamily="34" charset="0"/>
              </a:rPr>
              <a:t>this</a:t>
            </a:r>
            <a:r>
              <a:rPr lang="de-DE" dirty="0">
                <a:latin typeface="Frutiger LT Com 45 Light" panose="020B0303030504020204" pitchFamily="34" charset="0"/>
              </a:rPr>
              <a:t> </a:t>
            </a:r>
            <a:r>
              <a:rPr lang="de-DE" dirty="0" err="1">
                <a:latin typeface="Frutiger LT Com 45 Light" panose="020B0303030504020204" pitchFamily="34" charset="0"/>
              </a:rPr>
              <a:t>optimise</a:t>
            </a:r>
            <a:r>
              <a:rPr lang="de-DE" dirty="0">
                <a:latin typeface="Frutiger LT Com 45 Light" panose="020B0303030504020204" pitchFamily="34" charset="0"/>
              </a:rPr>
              <a:t> WRA / EYA </a:t>
            </a:r>
            <a:r>
              <a:rPr lang="de-DE" dirty="0" err="1">
                <a:latin typeface="Frutiger LT Com 45 Light" panose="020B0303030504020204" pitchFamily="34" charset="0"/>
              </a:rPr>
              <a:t>result</a:t>
            </a:r>
            <a:r>
              <a:rPr lang="de-DE" dirty="0">
                <a:latin typeface="Frutiger LT Com 45 Light" panose="020B0303030504020204" pitchFamily="34" charset="0"/>
              </a:rPr>
              <a:t>)</a:t>
            </a:r>
          </a:p>
          <a:p>
            <a:endParaRPr lang="de-DE" dirty="0"/>
          </a:p>
        </p:txBody>
      </p:sp>
    </p:spTree>
    <p:extLst>
      <p:ext uri="{BB962C8B-B14F-4D97-AF65-F5344CB8AC3E}">
        <p14:creationId xmlns:p14="http://schemas.microsoft.com/office/powerpoint/2010/main" val="1936448217"/>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5353181" y="508000"/>
            <a:ext cx="3159294" cy="3990163"/>
          </a:xfrm>
          <a:prstGeom prst="rect">
            <a:avLst/>
          </a:prstGeom>
        </p:spPr>
      </p:pic>
      <p:pic>
        <p:nvPicPr>
          <p:cNvPr id="13" name="Picture 12"/>
          <p:cNvPicPr>
            <a:picLocks noChangeAspect="1"/>
          </p:cNvPicPr>
          <p:nvPr/>
        </p:nvPicPr>
        <p:blipFill>
          <a:blip r:embed="rId3"/>
          <a:stretch>
            <a:fillRect/>
          </a:stretch>
        </p:blipFill>
        <p:spPr>
          <a:xfrm>
            <a:off x="511994" y="1249200"/>
            <a:ext cx="4236321" cy="3248964"/>
          </a:xfrm>
          <a:prstGeom prst="rect">
            <a:avLst/>
          </a:prstGeom>
        </p:spPr>
      </p:pic>
      <p:sp>
        <p:nvSpPr>
          <p:cNvPr id="15" name="Rechteck 7"/>
          <p:cNvSpPr/>
          <p:nvPr/>
        </p:nvSpPr>
        <p:spPr>
          <a:xfrm>
            <a:off x="764309" y="1885258"/>
            <a:ext cx="817418" cy="261041"/>
          </a:xfrm>
          <a:prstGeom prst="rect">
            <a:avLst/>
          </a:prstGeom>
          <a:noFill/>
          <a:ln w="19050">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6" name="Rechteck 8"/>
          <p:cNvSpPr/>
          <p:nvPr/>
        </p:nvSpPr>
        <p:spPr>
          <a:xfrm>
            <a:off x="1949449" y="1761274"/>
            <a:ext cx="865910" cy="187036"/>
          </a:xfrm>
          <a:prstGeom prst="rect">
            <a:avLst/>
          </a:prstGeom>
          <a:noFill/>
          <a:ln w="1905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5" name="Textplatzhalter 4"/>
          <p:cNvSpPr>
            <a:spLocks noGrp="1"/>
          </p:cNvSpPr>
          <p:nvPr>
            <p:ph type="body" sz="quarter" idx="12"/>
          </p:nvPr>
        </p:nvSpPr>
        <p:spPr>
          <a:xfrm>
            <a:off x="431999" y="387992"/>
            <a:ext cx="8280002" cy="519003"/>
          </a:xfrm>
        </p:spPr>
        <p:txBody>
          <a:bodyPr/>
          <a:lstStyle/>
          <a:p>
            <a:r>
              <a:rPr lang="de-DE" dirty="0"/>
              <a:t>… </a:t>
            </a:r>
            <a:r>
              <a:rPr lang="de-DE" dirty="0" err="1"/>
              <a:t>what</a:t>
            </a:r>
            <a:r>
              <a:rPr lang="de-DE" dirty="0"/>
              <a:t> </a:t>
            </a:r>
            <a:r>
              <a:rPr lang="de-DE" dirty="0" err="1"/>
              <a:t>this</a:t>
            </a:r>
            <a:r>
              <a:rPr lang="de-DE" dirty="0"/>
              <a:t> </a:t>
            </a:r>
            <a:r>
              <a:rPr lang="de-DE" dirty="0" err="1"/>
              <a:t>means</a:t>
            </a:r>
            <a:r>
              <a:rPr lang="de-DE" dirty="0"/>
              <a:t> in </a:t>
            </a:r>
            <a:r>
              <a:rPr lang="de-DE" dirty="0" err="1"/>
              <a:t>terms</a:t>
            </a:r>
            <a:r>
              <a:rPr lang="de-DE" dirty="0"/>
              <a:t> </a:t>
            </a:r>
            <a:r>
              <a:rPr lang="de-DE" dirty="0" err="1"/>
              <a:t>of</a:t>
            </a:r>
            <a:r>
              <a:rPr lang="de-DE" dirty="0"/>
              <a:t> </a:t>
            </a:r>
            <a:r>
              <a:rPr lang="de-DE" dirty="0" err="1"/>
              <a:t>uncertainties</a:t>
            </a:r>
            <a:r>
              <a:rPr lang="de-DE" dirty="0"/>
              <a:t>…</a:t>
            </a:r>
          </a:p>
        </p:txBody>
      </p:sp>
      <p:cxnSp>
        <p:nvCxnSpPr>
          <p:cNvPr id="10" name="Gerade Verbindung mit Pfeil 9"/>
          <p:cNvCxnSpPr>
            <a:stCxn id="15" idx="3"/>
          </p:cNvCxnSpPr>
          <p:nvPr/>
        </p:nvCxnSpPr>
        <p:spPr>
          <a:xfrm flipV="1">
            <a:off x="1581727" y="1180096"/>
            <a:ext cx="4698423" cy="835683"/>
          </a:xfrm>
          <a:prstGeom prst="straightConnector1">
            <a:avLst/>
          </a:prstGeom>
          <a:ln>
            <a:solidFill>
              <a:schemeClr val="accent2">
                <a:lumMod val="7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12" name="Gerade Verbindung mit Pfeil 11"/>
          <p:cNvCxnSpPr/>
          <p:nvPr/>
        </p:nvCxnSpPr>
        <p:spPr>
          <a:xfrm>
            <a:off x="2815359" y="1885258"/>
            <a:ext cx="2891818" cy="1756897"/>
          </a:xfrm>
          <a:prstGeom prst="straightConnector1">
            <a:avLst/>
          </a:prstGeom>
          <a:ln>
            <a:solidFill>
              <a:schemeClr val="accent3">
                <a:lumMod val="75000"/>
              </a:schemeClr>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747187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5353181" y="508000"/>
            <a:ext cx="3159294" cy="3990163"/>
          </a:xfrm>
          <a:prstGeom prst="rect">
            <a:avLst/>
          </a:prstGeom>
        </p:spPr>
      </p:pic>
      <p:pic>
        <p:nvPicPr>
          <p:cNvPr id="13" name="Picture 12"/>
          <p:cNvPicPr>
            <a:picLocks noChangeAspect="1"/>
          </p:cNvPicPr>
          <p:nvPr/>
        </p:nvPicPr>
        <p:blipFill>
          <a:blip r:embed="rId3"/>
          <a:stretch>
            <a:fillRect/>
          </a:stretch>
        </p:blipFill>
        <p:spPr>
          <a:xfrm>
            <a:off x="511994" y="1249200"/>
            <a:ext cx="4236321" cy="3248964"/>
          </a:xfrm>
          <a:prstGeom prst="rect">
            <a:avLst/>
          </a:prstGeom>
        </p:spPr>
      </p:pic>
      <p:sp>
        <p:nvSpPr>
          <p:cNvPr id="15" name="Rechteck 7"/>
          <p:cNvSpPr/>
          <p:nvPr/>
        </p:nvSpPr>
        <p:spPr>
          <a:xfrm>
            <a:off x="764309" y="1885258"/>
            <a:ext cx="817418" cy="261041"/>
          </a:xfrm>
          <a:prstGeom prst="rect">
            <a:avLst/>
          </a:prstGeom>
          <a:noFill/>
          <a:ln w="19050">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6" name="Rechteck 8"/>
          <p:cNvSpPr/>
          <p:nvPr/>
        </p:nvSpPr>
        <p:spPr>
          <a:xfrm>
            <a:off x="1949449" y="1761274"/>
            <a:ext cx="865910" cy="187036"/>
          </a:xfrm>
          <a:prstGeom prst="rect">
            <a:avLst/>
          </a:prstGeom>
          <a:noFill/>
          <a:ln w="1905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5" name="Textplatzhalter 4"/>
          <p:cNvSpPr>
            <a:spLocks noGrp="1"/>
          </p:cNvSpPr>
          <p:nvPr>
            <p:ph type="body" sz="quarter" idx="12"/>
          </p:nvPr>
        </p:nvSpPr>
        <p:spPr>
          <a:xfrm>
            <a:off x="431999" y="387992"/>
            <a:ext cx="8280002" cy="519003"/>
          </a:xfrm>
        </p:spPr>
        <p:txBody>
          <a:bodyPr/>
          <a:lstStyle/>
          <a:p>
            <a:r>
              <a:rPr lang="de-DE" dirty="0"/>
              <a:t>… </a:t>
            </a:r>
            <a:r>
              <a:rPr lang="de-DE" dirty="0" err="1"/>
              <a:t>what</a:t>
            </a:r>
            <a:r>
              <a:rPr lang="de-DE" dirty="0"/>
              <a:t> </a:t>
            </a:r>
            <a:r>
              <a:rPr lang="de-DE" dirty="0" err="1"/>
              <a:t>this</a:t>
            </a:r>
            <a:r>
              <a:rPr lang="de-DE" dirty="0"/>
              <a:t> </a:t>
            </a:r>
            <a:r>
              <a:rPr lang="de-DE" dirty="0" err="1"/>
              <a:t>means</a:t>
            </a:r>
            <a:r>
              <a:rPr lang="de-DE" dirty="0"/>
              <a:t> in </a:t>
            </a:r>
            <a:r>
              <a:rPr lang="de-DE" dirty="0" err="1"/>
              <a:t>terms</a:t>
            </a:r>
            <a:r>
              <a:rPr lang="de-DE" dirty="0"/>
              <a:t> </a:t>
            </a:r>
            <a:r>
              <a:rPr lang="de-DE" dirty="0" err="1"/>
              <a:t>of</a:t>
            </a:r>
            <a:r>
              <a:rPr lang="de-DE" dirty="0"/>
              <a:t> </a:t>
            </a:r>
            <a:r>
              <a:rPr lang="de-DE" dirty="0" err="1"/>
              <a:t>uncertainties</a:t>
            </a:r>
            <a:r>
              <a:rPr lang="de-DE" dirty="0"/>
              <a:t>…</a:t>
            </a:r>
          </a:p>
        </p:txBody>
      </p:sp>
      <p:cxnSp>
        <p:nvCxnSpPr>
          <p:cNvPr id="10" name="Gerade Verbindung mit Pfeil 9"/>
          <p:cNvCxnSpPr>
            <a:stCxn id="15" idx="3"/>
          </p:cNvCxnSpPr>
          <p:nvPr/>
        </p:nvCxnSpPr>
        <p:spPr>
          <a:xfrm flipV="1">
            <a:off x="1581727" y="1180096"/>
            <a:ext cx="4698423" cy="835683"/>
          </a:xfrm>
          <a:prstGeom prst="straightConnector1">
            <a:avLst/>
          </a:prstGeom>
          <a:ln>
            <a:solidFill>
              <a:schemeClr val="accent2">
                <a:lumMod val="7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12" name="Gerade Verbindung mit Pfeil 11"/>
          <p:cNvCxnSpPr/>
          <p:nvPr/>
        </p:nvCxnSpPr>
        <p:spPr>
          <a:xfrm>
            <a:off x="2815359" y="1885258"/>
            <a:ext cx="2891818" cy="1756897"/>
          </a:xfrm>
          <a:prstGeom prst="straightConnector1">
            <a:avLst/>
          </a:prstGeom>
          <a:ln>
            <a:solidFill>
              <a:schemeClr val="accent3">
                <a:lumMod val="7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9" name="Gerade Verbindung mit Pfeil 10"/>
          <p:cNvCxnSpPr>
            <a:stCxn id="11" idx="3"/>
          </p:cNvCxnSpPr>
          <p:nvPr/>
        </p:nvCxnSpPr>
        <p:spPr>
          <a:xfrm>
            <a:off x="1613722" y="2022509"/>
            <a:ext cx="4037778" cy="1692241"/>
          </a:xfrm>
          <a:prstGeom prst="straightConnector1">
            <a:avLst/>
          </a:prstGeom>
          <a:ln w="28575">
            <a:solidFill>
              <a:srgbClr val="179C7D"/>
            </a:solidFill>
            <a:prstDash val="solid"/>
            <a:tailEnd type="triangle"/>
          </a:ln>
        </p:spPr>
        <p:style>
          <a:lnRef idx="2">
            <a:schemeClr val="accent1"/>
          </a:lnRef>
          <a:fillRef idx="0">
            <a:schemeClr val="accent1"/>
          </a:fillRef>
          <a:effectRef idx="1">
            <a:schemeClr val="accent1"/>
          </a:effectRef>
          <a:fontRef idx="minor">
            <a:schemeClr val="tx1"/>
          </a:fontRef>
        </p:style>
      </p:cxnSp>
      <p:sp>
        <p:nvSpPr>
          <p:cNvPr id="11" name="Rechteck 13"/>
          <p:cNvSpPr/>
          <p:nvPr/>
        </p:nvSpPr>
        <p:spPr>
          <a:xfrm>
            <a:off x="732314" y="1891031"/>
            <a:ext cx="881408" cy="262956"/>
          </a:xfrm>
          <a:prstGeom prst="rect">
            <a:avLst/>
          </a:prstGeom>
          <a:noFill/>
          <a:ln w="19050">
            <a:solidFill>
              <a:srgbClr val="179C7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2"/>
              </a:solidFill>
            </a:endParaRPr>
          </a:p>
        </p:txBody>
      </p:sp>
    </p:spTree>
    <p:extLst>
      <p:ext uri="{BB962C8B-B14F-4D97-AF65-F5344CB8AC3E}">
        <p14:creationId xmlns:p14="http://schemas.microsoft.com/office/powerpoint/2010/main" val="288352292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a:xfrm>
            <a:off x="431800" y="1336203"/>
            <a:ext cx="8183208" cy="2265413"/>
          </a:xfrm>
          <a:prstGeom prst="rect">
            <a:avLst/>
          </a:prstGeom>
          <a:solidFill>
            <a:schemeClr val="bg1">
              <a:lumMod val="95000"/>
            </a:schemeClr>
          </a:solidFill>
          <a:ln>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Rechteck 1"/>
          <p:cNvSpPr/>
          <p:nvPr/>
        </p:nvSpPr>
        <p:spPr>
          <a:xfrm>
            <a:off x="431999" y="2312450"/>
            <a:ext cx="7586004" cy="589448"/>
          </a:xfrm>
          <a:prstGeom prst="rect">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3" name="Inhaltsplatzhalter 2"/>
          <p:cNvSpPr>
            <a:spLocks noGrp="1"/>
          </p:cNvSpPr>
          <p:nvPr>
            <p:ph sz="quarter" idx="14"/>
          </p:nvPr>
        </p:nvSpPr>
        <p:spPr>
          <a:xfrm>
            <a:off x="431800" y="1336204"/>
            <a:ext cx="8183208" cy="3251672"/>
          </a:xfrm>
        </p:spPr>
        <p:txBody>
          <a:bodyPr>
            <a:normAutofit/>
          </a:bodyPr>
          <a:lstStyle/>
          <a:p>
            <a:r>
              <a:rPr lang="de-DE" dirty="0"/>
              <a:t>Standard Wind </a:t>
            </a:r>
            <a:r>
              <a:rPr lang="de-DE" dirty="0" err="1"/>
              <a:t>Resource</a:t>
            </a:r>
            <a:r>
              <a:rPr lang="de-DE" dirty="0"/>
              <a:t> </a:t>
            </a:r>
            <a:r>
              <a:rPr lang="de-DE" dirty="0" smtClean="0"/>
              <a:t>Assessment </a:t>
            </a:r>
            <a:r>
              <a:rPr lang="de-DE" dirty="0"/>
              <a:t>(WRA) </a:t>
            </a:r>
            <a:r>
              <a:rPr lang="de-DE" dirty="0" err="1"/>
              <a:t>for</a:t>
            </a:r>
            <a:r>
              <a:rPr lang="de-DE" dirty="0"/>
              <a:t> </a:t>
            </a:r>
            <a:r>
              <a:rPr lang="de-DE" dirty="0" err="1"/>
              <a:t>complex</a:t>
            </a:r>
            <a:r>
              <a:rPr lang="de-DE" dirty="0"/>
              <a:t> </a:t>
            </a:r>
            <a:r>
              <a:rPr lang="de-DE" dirty="0" err="1"/>
              <a:t>terrain</a:t>
            </a:r>
            <a:r>
              <a:rPr lang="de-DE" dirty="0"/>
              <a:t> </a:t>
            </a:r>
            <a:r>
              <a:rPr lang="de-DE" dirty="0" err="1"/>
              <a:t>sites</a:t>
            </a:r>
            <a:r>
              <a:rPr lang="de-DE" dirty="0"/>
              <a:t> </a:t>
            </a:r>
            <a:r>
              <a:rPr lang="de-DE" dirty="0" err="1"/>
              <a:t>and</a:t>
            </a:r>
            <a:r>
              <a:rPr lang="de-DE" dirty="0"/>
              <a:t> </a:t>
            </a:r>
            <a:r>
              <a:rPr lang="de-DE" dirty="0" err="1"/>
              <a:t>related</a:t>
            </a:r>
            <a:r>
              <a:rPr lang="de-DE" dirty="0"/>
              <a:t> </a:t>
            </a:r>
            <a:r>
              <a:rPr lang="de-DE" dirty="0" err="1"/>
              <a:t>challenges</a:t>
            </a:r>
            <a:r>
              <a:rPr lang="de-DE" dirty="0"/>
              <a:t> </a:t>
            </a:r>
            <a:r>
              <a:rPr lang="de-DE" dirty="0">
                <a:sym typeface="Wingdings" panose="05000000000000000000" pitchFamily="2" charset="2"/>
              </a:rPr>
              <a:t> </a:t>
            </a:r>
            <a:r>
              <a:rPr lang="de-DE" dirty="0" err="1">
                <a:sym typeface="Wingdings" panose="05000000000000000000" pitchFamily="2" charset="2"/>
              </a:rPr>
              <a:t>some</a:t>
            </a:r>
            <a:r>
              <a:rPr lang="de-DE" dirty="0">
                <a:sym typeface="Wingdings" panose="05000000000000000000" pitchFamily="2" charset="2"/>
              </a:rPr>
              <a:t> </a:t>
            </a:r>
            <a:r>
              <a:rPr lang="de-DE" dirty="0" err="1"/>
              <a:t>introduction</a:t>
            </a:r>
            <a:r>
              <a:rPr lang="de-DE" dirty="0"/>
              <a:t> </a:t>
            </a:r>
          </a:p>
          <a:p>
            <a:r>
              <a:rPr lang="de-DE" dirty="0" err="1"/>
              <a:t>How</a:t>
            </a:r>
            <a:r>
              <a:rPr lang="de-DE" dirty="0"/>
              <a:t> </a:t>
            </a:r>
            <a:r>
              <a:rPr lang="de-DE" dirty="0" err="1"/>
              <a:t>we</a:t>
            </a:r>
            <a:r>
              <a:rPr lang="de-DE" dirty="0"/>
              <a:t> </a:t>
            </a:r>
            <a:r>
              <a:rPr lang="de-DE" dirty="0" err="1"/>
              <a:t>tackled</a:t>
            </a:r>
            <a:r>
              <a:rPr lang="de-DE" dirty="0"/>
              <a:t> </a:t>
            </a:r>
            <a:r>
              <a:rPr lang="de-DE" dirty="0" err="1"/>
              <a:t>these</a:t>
            </a:r>
            <a:r>
              <a:rPr lang="de-DE" dirty="0"/>
              <a:t> </a:t>
            </a:r>
            <a:r>
              <a:rPr lang="de-DE" dirty="0" err="1"/>
              <a:t>challenges</a:t>
            </a:r>
            <a:r>
              <a:rPr lang="de-DE" dirty="0"/>
              <a:t> in </a:t>
            </a:r>
            <a:r>
              <a:rPr lang="de-DE" dirty="0" err="1"/>
              <a:t>EWiNo</a:t>
            </a:r>
            <a:r>
              <a:rPr lang="de-DE" dirty="0"/>
              <a:t> </a:t>
            </a:r>
            <a:r>
              <a:rPr lang="de-DE" dirty="0">
                <a:sym typeface="Wingdings" panose="05000000000000000000" pitchFamily="2" charset="2"/>
              </a:rPr>
              <a:t> </a:t>
            </a:r>
            <a:r>
              <a:rPr lang="de-DE" dirty="0" err="1"/>
              <a:t>very</a:t>
            </a:r>
            <a:r>
              <a:rPr lang="de-DE" dirty="0"/>
              <a:t> </a:t>
            </a:r>
            <a:r>
              <a:rPr lang="de-DE" dirty="0" err="1"/>
              <a:t>brief</a:t>
            </a:r>
            <a:r>
              <a:rPr lang="de-DE" dirty="0"/>
              <a:t> </a:t>
            </a:r>
            <a:r>
              <a:rPr lang="de-DE" dirty="0" err="1"/>
              <a:t>project</a:t>
            </a:r>
            <a:r>
              <a:rPr lang="de-DE" dirty="0"/>
              <a:t> </a:t>
            </a:r>
            <a:r>
              <a:rPr lang="de-DE" dirty="0" err="1"/>
              <a:t>overview</a:t>
            </a:r>
            <a:endParaRPr lang="de-DE" dirty="0"/>
          </a:p>
          <a:p>
            <a:r>
              <a:rPr lang="de-DE" dirty="0"/>
              <a:t>The </a:t>
            </a:r>
            <a:r>
              <a:rPr lang="de-DE" dirty="0" err="1"/>
              <a:t>developed</a:t>
            </a:r>
            <a:r>
              <a:rPr lang="de-DE" dirty="0"/>
              <a:t> </a:t>
            </a:r>
            <a:r>
              <a:rPr lang="de-DE" dirty="0" err="1"/>
              <a:t>approach</a:t>
            </a:r>
            <a:r>
              <a:rPr lang="de-DE" dirty="0"/>
              <a:t> </a:t>
            </a:r>
            <a:r>
              <a:rPr lang="de-DE" dirty="0">
                <a:sym typeface="Wingdings" panose="05000000000000000000" pitchFamily="2" charset="2"/>
              </a:rPr>
              <a:t> </a:t>
            </a:r>
            <a:r>
              <a:rPr lang="de-DE" dirty="0" err="1">
                <a:sym typeface="Wingdings" panose="05000000000000000000" pitchFamily="2" charset="2"/>
              </a:rPr>
              <a:t>combining</a:t>
            </a:r>
            <a:r>
              <a:rPr lang="de-DE" dirty="0">
                <a:sym typeface="Wingdings" panose="05000000000000000000" pitchFamily="2" charset="2"/>
              </a:rPr>
              <a:t> </a:t>
            </a:r>
            <a:r>
              <a:rPr lang="de-DE" dirty="0" err="1">
                <a:sym typeface="Wingdings" panose="05000000000000000000" pitchFamily="2" charset="2"/>
              </a:rPr>
              <a:t>scanning</a:t>
            </a:r>
            <a:r>
              <a:rPr lang="de-DE" dirty="0">
                <a:sym typeface="Wingdings" panose="05000000000000000000" pitchFamily="2" charset="2"/>
              </a:rPr>
              <a:t> </a:t>
            </a:r>
            <a:r>
              <a:rPr lang="de-DE" dirty="0" err="1">
                <a:sym typeface="Wingdings" panose="05000000000000000000" pitchFamily="2" charset="2"/>
              </a:rPr>
              <a:t>lidar</a:t>
            </a:r>
            <a:r>
              <a:rPr lang="de-DE" dirty="0">
                <a:sym typeface="Wingdings" panose="05000000000000000000" pitchFamily="2" charset="2"/>
              </a:rPr>
              <a:t> </a:t>
            </a:r>
            <a:r>
              <a:rPr lang="de-DE" dirty="0" err="1">
                <a:sym typeface="Wingdings" panose="05000000000000000000" pitchFamily="2" charset="2"/>
              </a:rPr>
              <a:t>measurements</a:t>
            </a:r>
            <a:r>
              <a:rPr lang="de-DE" dirty="0">
                <a:sym typeface="Wingdings" panose="05000000000000000000" pitchFamily="2" charset="2"/>
              </a:rPr>
              <a:t> </a:t>
            </a:r>
            <a:r>
              <a:rPr lang="de-DE" dirty="0" err="1">
                <a:sym typeface="Wingdings" panose="05000000000000000000" pitchFamily="2" charset="2"/>
              </a:rPr>
              <a:t>with</a:t>
            </a:r>
            <a:r>
              <a:rPr lang="de-DE" dirty="0">
                <a:sym typeface="Wingdings" panose="05000000000000000000" pitchFamily="2" charset="2"/>
              </a:rPr>
              <a:t> </a:t>
            </a:r>
            <a:r>
              <a:rPr lang="de-DE" dirty="0" err="1">
                <a:sym typeface="Wingdings" panose="05000000000000000000" pitchFamily="2" charset="2"/>
              </a:rPr>
              <a:t>flow</a:t>
            </a:r>
            <a:r>
              <a:rPr lang="de-DE" dirty="0">
                <a:sym typeface="Wingdings" panose="05000000000000000000" pitchFamily="2" charset="2"/>
              </a:rPr>
              <a:t> </a:t>
            </a:r>
            <a:r>
              <a:rPr lang="de-DE" dirty="0" err="1">
                <a:sym typeface="Wingdings" panose="05000000000000000000" pitchFamily="2" charset="2"/>
              </a:rPr>
              <a:t>modelling</a:t>
            </a:r>
            <a:r>
              <a:rPr lang="de-DE" dirty="0">
                <a:sym typeface="Wingdings" panose="05000000000000000000" pitchFamily="2" charset="2"/>
              </a:rPr>
              <a:t> (</a:t>
            </a:r>
            <a:r>
              <a:rPr lang="de-DE" dirty="0" err="1">
                <a:sym typeface="Wingdings" panose="05000000000000000000" pitchFamily="2" charset="2"/>
              </a:rPr>
              <a:t>with</a:t>
            </a:r>
            <a:r>
              <a:rPr lang="de-DE" dirty="0">
                <a:sym typeface="Wingdings" panose="05000000000000000000" pitchFamily="2" charset="2"/>
              </a:rPr>
              <a:t> </a:t>
            </a:r>
            <a:r>
              <a:rPr lang="de-DE" dirty="0" err="1">
                <a:sym typeface="Wingdings" panose="05000000000000000000" pitchFamily="2" charset="2"/>
              </a:rPr>
              <a:t>results</a:t>
            </a:r>
            <a:r>
              <a:rPr lang="de-DE" dirty="0">
                <a:sym typeface="Wingdings" panose="05000000000000000000" pitchFamily="2" charset="2"/>
              </a:rPr>
              <a:t> </a:t>
            </a:r>
            <a:r>
              <a:rPr lang="de-DE" dirty="0" err="1">
                <a:sym typeface="Wingdings" panose="05000000000000000000" pitchFamily="2" charset="2"/>
              </a:rPr>
              <a:t>of</a:t>
            </a:r>
            <a:r>
              <a:rPr lang="de-DE" dirty="0">
                <a:sym typeface="Wingdings" panose="05000000000000000000" pitchFamily="2" charset="2"/>
              </a:rPr>
              <a:t> </a:t>
            </a:r>
            <a:r>
              <a:rPr lang="de-DE" dirty="0" err="1">
                <a:sym typeface="Wingdings" panose="05000000000000000000" pitchFamily="2" charset="2"/>
              </a:rPr>
              <a:t>demonstration</a:t>
            </a:r>
            <a:r>
              <a:rPr lang="de-DE" dirty="0">
                <a:sym typeface="Wingdings" panose="05000000000000000000" pitchFamily="2" charset="2"/>
              </a:rPr>
              <a:t> </a:t>
            </a:r>
            <a:r>
              <a:rPr lang="de-DE" dirty="0" err="1">
                <a:sym typeface="Wingdings" panose="05000000000000000000" pitchFamily="2" charset="2"/>
              </a:rPr>
              <a:t>campaigns</a:t>
            </a:r>
            <a:r>
              <a:rPr lang="de-DE" dirty="0">
                <a:sym typeface="Wingdings" panose="05000000000000000000" pitchFamily="2" charset="2"/>
              </a:rPr>
              <a:t>)</a:t>
            </a:r>
            <a:endParaRPr lang="de-DE" dirty="0"/>
          </a:p>
          <a:p>
            <a:r>
              <a:rPr lang="en-US" dirty="0"/>
              <a:t>Some words on the business case, and conclusions</a:t>
            </a:r>
            <a:endParaRPr lang="de-DE" dirty="0"/>
          </a:p>
        </p:txBody>
      </p:sp>
      <p:sp>
        <p:nvSpPr>
          <p:cNvPr id="4" name="Textplatzhalter 3"/>
          <p:cNvSpPr>
            <a:spLocks noGrp="1"/>
          </p:cNvSpPr>
          <p:nvPr>
            <p:ph type="body" sz="quarter" idx="11"/>
          </p:nvPr>
        </p:nvSpPr>
        <p:spPr/>
        <p:txBody>
          <a:bodyPr/>
          <a:lstStyle/>
          <a:p>
            <a:r>
              <a:rPr lang="de-DE" dirty="0"/>
              <a:t>Outline</a:t>
            </a:r>
          </a:p>
        </p:txBody>
      </p:sp>
      <p:sp>
        <p:nvSpPr>
          <p:cNvPr id="5" name="Textplatzhalter 4"/>
          <p:cNvSpPr>
            <a:spLocks noGrp="1"/>
          </p:cNvSpPr>
          <p:nvPr>
            <p:ph type="body" sz="quarter" idx="12"/>
          </p:nvPr>
        </p:nvSpPr>
        <p:spPr/>
        <p:txBody>
          <a:bodyPr/>
          <a:lstStyle/>
          <a:p>
            <a:r>
              <a:rPr lang="de-DE" dirty="0" err="1"/>
              <a:t>What</a:t>
            </a:r>
            <a:r>
              <a:rPr lang="de-DE" dirty="0"/>
              <a:t> </a:t>
            </a:r>
            <a:r>
              <a:rPr lang="de-DE" dirty="0" err="1"/>
              <a:t>to</a:t>
            </a:r>
            <a:r>
              <a:rPr lang="de-DE" dirty="0"/>
              <a:t> </a:t>
            </a:r>
            <a:r>
              <a:rPr lang="de-DE" dirty="0" err="1"/>
              <a:t>expect</a:t>
            </a:r>
            <a:r>
              <a:rPr lang="de-DE" dirty="0"/>
              <a:t> in </a:t>
            </a:r>
            <a:r>
              <a:rPr lang="de-DE" dirty="0" err="1"/>
              <a:t>this</a:t>
            </a:r>
            <a:r>
              <a:rPr lang="de-DE" dirty="0"/>
              <a:t> </a:t>
            </a:r>
            <a:r>
              <a:rPr lang="de-DE" dirty="0" err="1"/>
              <a:t>seminar</a:t>
            </a:r>
            <a:endParaRPr lang="de-DE" dirty="0"/>
          </a:p>
        </p:txBody>
      </p:sp>
    </p:spTree>
    <p:extLst>
      <p:ext uri="{BB962C8B-B14F-4D97-AF65-F5344CB8AC3E}">
        <p14:creationId xmlns:p14="http://schemas.microsoft.com/office/powerpoint/2010/main" val="64011747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4"/>
          </p:nvPr>
        </p:nvSpPr>
        <p:spPr>
          <a:xfrm>
            <a:off x="431800" y="1543050"/>
            <a:ext cx="8464550" cy="3044825"/>
          </a:xfrm>
        </p:spPr>
        <p:txBody>
          <a:bodyPr>
            <a:normAutofit/>
          </a:bodyPr>
          <a:lstStyle/>
          <a:p>
            <a:endParaRPr lang="en-US" dirty="0"/>
          </a:p>
          <a:p>
            <a:endParaRPr lang="en-US" dirty="0"/>
          </a:p>
          <a:p>
            <a:endParaRPr lang="en-US" b="1" dirty="0"/>
          </a:p>
        </p:txBody>
      </p:sp>
      <p:sp>
        <p:nvSpPr>
          <p:cNvPr id="4" name="Text Placeholder 3"/>
          <p:cNvSpPr>
            <a:spLocks noGrp="1"/>
          </p:cNvSpPr>
          <p:nvPr>
            <p:ph type="body" sz="quarter" idx="11"/>
          </p:nvPr>
        </p:nvSpPr>
        <p:spPr/>
        <p:txBody>
          <a:bodyPr/>
          <a:lstStyle/>
          <a:p>
            <a:r>
              <a:rPr lang="en-US" dirty="0"/>
              <a:t>WRA</a:t>
            </a:r>
          </a:p>
        </p:txBody>
      </p:sp>
      <p:sp>
        <p:nvSpPr>
          <p:cNvPr id="5" name="Text Placeholder 4"/>
          <p:cNvSpPr>
            <a:spLocks noGrp="1"/>
          </p:cNvSpPr>
          <p:nvPr>
            <p:ph type="body" sz="quarter" idx="12"/>
          </p:nvPr>
        </p:nvSpPr>
        <p:spPr/>
        <p:txBody>
          <a:bodyPr/>
          <a:lstStyle/>
          <a:p>
            <a:r>
              <a:rPr lang="en-US" dirty="0"/>
              <a:t>According to TR6</a:t>
            </a:r>
          </a:p>
        </p:txBody>
      </p:sp>
      <p:sp>
        <p:nvSpPr>
          <p:cNvPr id="8" name="Content Placeholder 6"/>
          <p:cNvSpPr txBox="1">
            <a:spLocks/>
          </p:cNvSpPr>
          <p:nvPr/>
        </p:nvSpPr>
        <p:spPr>
          <a:xfrm>
            <a:off x="1079500" y="4071636"/>
            <a:ext cx="4847931" cy="3044825"/>
          </a:xfrm>
          <a:prstGeom prst="rect">
            <a:avLst/>
          </a:prstGeom>
        </p:spPr>
        <p:txBody>
          <a:bodyPr vert="horz" lIns="91440" tIns="45720" rIns="91440" bIns="45720" rtlCol="0">
            <a:normAutofit/>
          </a:bodyPr>
          <a:lstStyle>
            <a:lvl1pPr marL="180000" indent="-180000" algn="l" defTabSz="457200" rtl="0" eaLnBrk="1" latinLnBrk="0" hangingPunct="1">
              <a:lnSpc>
                <a:spcPts val="1800"/>
              </a:lnSpc>
              <a:spcBef>
                <a:spcPts val="0"/>
              </a:spcBef>
              <a:spcAft>
                <a:spcPts val="1200"/>
              </a:spcAft>
              <a:buFontTx/>
              <a:buBlip>
                <a:blip r:embed="rId3">
                  <a:extLst>
                    <a:ext uri="{96DAC541-7B7A-43D3-8B79-37D633B846F1}">
                      <asvg:svgBlip xmlns="" xmlns:asvg="http://schemas.microsoft.com/office/drawing/2016/SVG/main" r:embed="rId4"/>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5">
                  <a:extLst>
                    <a:ext uri="{96DAC541-7B7A-43D3-8B79-37D633B846F1}">
                      <asvg:svgBlip xmlns="" xmlns:asvg="http://schemas.microsoft.com/office/drawing/2016/SVG/main" r:embed="rId6"/>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5">
                  <a:extLst>
                    <a:ext uri="{96DAC541-7B7A-43D3-8B79-37D633B846F1}">
                      <asvg:svgBlip xmlns="" xmlns:asvg="http://schemas.microsoft.com/office/drawing/2016/SVG/main" r:embed="rId6"/>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5">
                  <a:extLst>
                    <a:ext uri="{96DAC541-7B7A-43D3-8B79-37D633B846F1}">
                      <asvg:svgBlip xmlns="" xmlns:asvg="http://schemas.microsoft.com/office/drawing/2016/SVG/main" r:embed="rId6"/>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5">
                  <a:extLst>
                    <a:ext uri="{96DAC541-7B7A-43D3-8B79-37D633B846F1}">
                      <asvg:svgBlip xmlns="" xmlns:asvg="http://schemas.microsoft.com/office/drawing/2016/SVG/main" r:embed="rId6"/>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5">
                  <a:extLst>
                    <a:ext uri="{96DAC541-7B7A-43D3-8B79-37D633B846F1}">
                      <asvg:svgBlip xmlns="" xmlns:asvg="http://schemas.microsoft.com/office/drawing/2016/SVG/main" r:embed="rId6"/>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5">
                  <a:extLst>
                    <a:ext uri="{96DAC541-7B7A-43D3-8B79-37D633B846F1}">
                      <asvg:svgBlip xmlns="" xmlns:asvg="http://schemas.microsoft.com/office/drawing/2016/SVG/main" r:embed="rId6"/>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400" dirty="0">
                <a:latin typeface="Frutiger LT Com 45 Light" panose="020B0303030504020204" pitchFamily="34" charset="0"/>
              </a:rPr>
              <a:t>Use additional measurements to evaluate the performance of flow model and minimize uncertainties</a:t>
            </a:r>
          </a:p>
        </p:txBody>
      </p:sp>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19306" y="3414635"/>
            <a:ext cx="1157562" cy="1173240"/>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36644" y="3050252"/>
            <a:ext cx="540224" cy="811773"/>
          </a:xfrm>
          <a:prstGeom prst="rect">
            <a:avLst/>
          </a:prstGeom>
        </p:spPr>
      </p:pic>
      <p:pic>
        <p:nvPicPr>
          <p:cNvPr id="15" name="Picture 14"/>
          <p:cNvPicPr>
            <a:picLocks noChangeAspect="1"/>
          </p:cNvPicPr>
          <p:nvPr/>
        </p:nvPicPr>
        <p:blipFill>
          <a:blip r:embed="rId9">
            <a:grayscl/>
            <a:extLst>
              <a:ext uri="{28A0092B-C50C-407E-A947-70E740481C1C}">
                <a14:useLocalDpi xmlns:a14="http://schemas.microsoft.com/office/drawing/2010/main" val="0"/>
              </a:ext>
            </a:extLst>
          </a:blip>
          <a:stretch>
            <a:fillRect/>
          </a:stretch>
        </p:blipFill>
        <p:spPr>
          <a:xfrm>
            <a:off x="5235277" y="3372052"/>
            <a:ext cx="3225999" cy="1290400"/>
          </a:xfrm>
          <a:prstGeom prst="rect">
            <a:avLst/>
          </a:prstGeom>
        </p:spPr>
      </p:pic>
      <p:sp>
        <p:nvSpPr>
          <p:cNvPr id="18" name="TextBox 17"/>
          <p:cNvSpPr txBox="1"/>
          <p:nvPr/>
        </p:nvSpPr>
        <p:spPr>
          <a:xfrm>
            <a:off x="312273" y="2654300"/>
            <a:ext cx="344966" cy="584775"/>
          </a:xfrm>
          <a:prstGeom prst="rect">
            <a:avLst/>
          </a:prstGeom>
          <a:noFill/>
        </p:spPr>
        <p:txBody>
          <a:bodyPr wrap="none" rtlCol="0">
            <a:spAutoFit/>
          </a:bodyPr>
          <a:lstStyle/>
          <a:p>
            <a:r>
              <a:rPr lang="en-US" sz="3200" dirty="0">
                <a:solidFill>
                  <a:srgbClr val="FF0000"/>
                </a:solidFill>
              </a:rPr>
              <a:t>!</a:t>
            </a:r>
            <a:endParaRPr lang="en-US" dirty="0">
              <a:solidFill>
                <a:srgbClr val="FF0000"/>
              </a:solidFill>
            </a:endParaRPr>
          </a:p>
        </p:txBody>
      </p:sp>
      <p:cxnSp>
        <p:nvCxnSpPr>
          <p:cNvPr id="20" name="Straight Arrow Connector 19"/>
          <p:cNvCxnSpPr/>
          <p:nvPr/>
        </p:nvCxnSpPr>
        <p:spPr>
          <a:xfrm flipV="1">
            <a:off x="642263" y="4259262"/>
            <a:ext cx="482600" cy="6350"/>
          </a:xfrm>
          <a:prstGeom prst="straightConnector1">
            <a:avLst/>
          </a:prstGeom>
          <a:ln w="76200">
            <a:solidFill>
              <a:srgbClr val="179C7D"/>
            </a:solidFill>
            <a:tailEnd type="triangle"/>
          </a:ln>
        </p:spPr>
        <p:style>
          <a:lnRef idx="2">
            <a:schemeClr val="accent1"/>
          </a:lnRef>
          <a:fillRef idx="0">
            <a:schemeClr val="accent1"/>
          </a:fillRef>
          <a:effectRef idx="1">
            <a:schemeClr val="accent1"/>
          </a:effectRef>
          <a:fontRef idx="minor">
            <a:schemeClr val="tx1"/>
          </a:fontRef>
        </p:style>
      </p:cxnSp>
      <p:sp>
        <p:nvSpPr>
          <p:cNvPr id="21" name="Content Placeholder 6"/>
          <p:cNvSpPr txBox="1">
            <a:spLocks/>
          </p:cNvSpPr>
          <p:nvPr/>
        </p:nvSpPr>
        <p:spPr>
          <a:xfrm>
            <a:off x="600814" y="2736850"/>
            <a:ext cx="5900756" cy="3044825"/>
          </a:xfrm>
          <a:prstGeom prst="rect">
            <a:avLst/>
          </a:prstGeom>
        </p:spPr>
        <p:txBody>
          <a:bodyPr vert="horz" lIns="91440" tIns="45720" rIns="91440" bIns="45720" rtlCol="0">
            <a:normAutofit/>
          </a:bodyPr>
          <a:lstStyle>
            <a:lvl1pPr marL="180000" indent="-180000" algn="l" defTabSz="457200" rtl="0" eaLnBrk="1" latinLnBrk="0" hangingPunct="1">
              <a:lnSpc>
                <a:spcPts val="1800"/>
              </a:lnSpc>
              <a:spcBef>
                <a:spcPts val="0"/>
              </a:spcBef>
              <a:spcAft>
                <a:spcPts val="1200"/>
              </a:spcAft>
              <a:buFontTx/>
              <a:buBlip>
                <a:blip r:embed="rId3">
                  <a:extLst>
                    <a:ext uri="{96DAC541-7B7A-43D3-8B79-37D633B846F1}">
                      <asvg:svgBlip xmlns="" xmlns:asvg="http://schemas.microsoft.com/office/drawing/2016/SVG/main" r:embed="rId4"/>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5">
                  <a:extLst>
                    <a:ext uri="{96DAC541-7B7A-43D3-8B79-37D633B846F1}">
                      <asvg:svgBlip xmlns="" xmlns:asvg="http://schemas.microsoft.com/office/drawing/2016/SVG/main" r:embed="rId6"/>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5">
                  <a:extLst>
                    <a:ext uri="{96DAC541-7B7A-43D3-8B79-37D633B846F1}">
                      <asvg:svgBlip xmlns="" xmlns:asvg="http://schemas.microsoft.com/office/drawing/2016/SVG/main" r:embed="rId6"/>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5">
                  <a:extLst>
                    <a:ext uri="{96DAC541-7B7A-43D3-8B79-37D633B846F1}">
                      <asvg:svgBlip xmlns="" xmlns:asvg="http://schemas.microsoft.com/office/drawing/2016/SVG/main" r:embed="rId6"/>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5">
                  <a:extLst>
                    <a:ext uri="{96DAC541-7B7A-43D3-8B79-37D633B846F1}">
                      <asvg:svgBlip xmlns="" xmlns:asvg="http://schemas.microsoft.com/office/drawing/2016/SVG/main" r:embed="rId6"/>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5">
                  <a:extLst>
                    <a:ext uri="{96DAC541-7B7A-43D3-8B79-37D633B846F1}">
                      <asvg:svgBlip xmlns="" xmlns:asvg="http://schemas.microsoft.com/office/drawing/2016/SVG/main" r:embed="rId6"/>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5">
                  <a:extLst>
                    <a:ext uri="{96DAC541-7B7A-43D3-8B79-37D633B846F1}">
                      <asvg:svgBlip xmlns="" xmlns:asvg="http://schemas.microsoft.com/office/drawing/2016/SVG/main" r:embed="rId6"/>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400" dirty="0">
                <a:latin typeface="Frutiger LT Com 45 Light" panose="020B0303030504020204" pitchFamily="34" charset="0"/>
              </a:rPr>
              <a:t>For complex-terrain sites (orography variations, roughness variations)</a:t>
            </a:r>
          </a:p>
          <a:p>
            <a:r>
              <a:rPr lang="en-US" sz="1400" dirty="0">
                <a:latin typeface="Frutiger LT Com 45 Light" panose="020B0303030504020204" pitchFamily="34" charset="0"/>
              </a:rPr>
              <a:t>Poor representativeness of reference conditions</a:t>
            </a:r>
          </a:p>
          <a:p>
            <a:r>
              <a:rPr lang="en-US" sz="1400" dirty="0">
                <a:latin typeface="Frutiger LT Com 45 Light" panose="020B0303030504020204" pitchFamily="34" charset="0"/>
              </a:rPr>
              <a:t>Increased uncertainty of flow </a:t>
            </a:r>
            <a:r>
              <a:rPr lang="en-US" sz="1400" dirty="0" smtClean="0">
                <a:latin typeface="Frutiger LT Com 45 Light" panose="020B0303030504020204" pitchFamily="34" charset="0"/>
              </a:rPr>
              <a:t>modelling</a:t>
            </a:r>
            <a:endParaRPr lang="en-US" sz="1400" dirty="0">
              <a:latin typeface="Frutiger LT Com 45 Light" panose="020B0303030504020204" pitchFamily="34" charset="0"/>
            </a:endParaRPr>
          </a:p>
        </p:txBody>
      </p:sp>
      <p:pic>
        <p:nvPicPr>
          <p:cNvPr id="12" name="Picture 11"/>
          <p:cNvPicPr>
            <a:picLocks noChangeAspect="1"/>
          </p:cNvPicPr>
          <p:nvPr/>
        </p:nvPicPr>
        <p:blipFill>
          <a:blip r:embed="rId10"/>
          <a:stretch>
            <a:fillRect/>
          </a:stretch>
        </p:blipFill>
        <p:spPr>
          <a:xfrm>
            <a:off x="2899595" y="880311"/>
            <a:ext cx="2420740" cy="1856539"/>
          </a:xfrm>
          <a:prstGeom prst="rect">
            <a:avLst/>
          </a:prstGeom>
        </p:spPr>
      </p:pic>
      <p:sp>
        <p:nvSpPr>
          <p:cNvPr id="13" name="Rechteck 7"/>
          <p:cNvSpPr/>
          <p:nvPr/>
        </p:nvSpPr>
        <p:spPr>
          <a:xfrm>
            <a:off x="2899594" y="1224326"/>
            <a:ext cx="573855" cy="174988"/>
          </a:xfrm>
          <a:prstGeom prst="rect">
            <a:avLst/>
          </a:prstGeom>
          <a:noFill/>
          <a:ln w="19050">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4" name="Rechteck 8"/>
          <p:cNvSpPr/>
          <p:nvPr/>
        </p:nvSpPr>
        <p:spPr>
          <a:xfrm>
            <a:off x="3644899" y="1165773"/>
            <a:ext cx="463551" cy="106877"/>
          </a:xfrm>
          <a:prstGeom prst="rect">
            <a:avLst/>
          </a:prstGeom>
          <a:noFill/>
          <a:ln w="1905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83117865"/>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4"/>
          </p:nvPr>
        </p:nvSpPr>
        <p:spPr/>
        <p:txBody>
          <a:bodyPr>
            <a:noAutofit/>
          </a:bodyPr>
          <a:lstStyle/>
          <a:p>
            <a:r>
              <a:rPr lang="en-US" sz="1400" dirty="0">
                <a:latin typeface="Frutiger LT Com 45 Light" panose="020B0303030504020204" pitchFamily="34" charset="0"/>
              </a:rPr>
              <a:t>Measured wind speed is the projection on the </a:t>
            </a:r>
            <a:r>
              <a:rPr lang="en-US" sz="1400" dirty="0" err="1">
                <a:latin typeface="Frutiger LT Com 45 Light" panose="020B0303030504020204" pitchFamily="34" charset="0"/>
              </a:rPr>
              <a:t>LoS</a:t>
            </a:r>
            <a:r>
              <a:rPr lang="en-US" sz="1400" dirty="0">
                <a:latin typeface="Frutiger LT Com 45 Light" panose="020B0303030504020204" pitchFamily="34" charset="0"/>
              </a:rPr>
              <a:t> of the respective </a:t>
            </a:r>
            <a:r>
              <a:rPr lang="en-US" sz="1400" dirty="0" smtClean="0">
                <a:latin typeface="Frutiger LT Com 45 Light" panose="020B0303030504020204" pitchFamily="34" charset="0"/>
              </a:rPr>
              <a:t>beam</a:t>
            </a:r>
            <a:endParaRPr lang="en-US" sz="1400" dirty="0">
              <a:latin typeface="Frutiger LT Com 45 Light" panose="020B0303030504020204" pitchFamily="34" charset="0"/>
            </a:endParaRPr>
          </a:p>
          <a:p>
            <a:r>
              <a:rPr lang="en-US" sz="1400" dirty="0">
                <a:latin typeface="Frutiger LT Com 45 Light" panose="020B0303030504020204" pitchFamily="34" charset="0"/>
              </a:rPr>
              <a:t>Pulsed </a:t>
            </a:r>
            <a:r>
              <a:rPr lang="en-US" sz="1400" dirty="0" err="1">
                <a:latin typeface="Frutiger LT Com 45 Light" panose="020B0303030504020204" pitchFamily="34" charset="0"/>
              </a:rPr>
              <a:t>lidars</a:t>
            </a:r>
            <a:r>
              <a:rPr lang="en-US" sz="1400" dirty="0">
                <a:latin typeface="Frutiger LT Com 45 Light" panose="020B0303030504020204" pitchFamily="34" charset="0"/>
              </a:rPr>
              <a:t>: </a:t>
            </a:r>
            <a:r>
              <a:rPr lang="en-US" sz="1400" dirty="0" smtClean="0">
                <a:latin typeface="Frutiger LT Com 45 Light" panose="020B0303030504020204" pitchFamily="34" charset="0"/>
              </a:rPr>
              <a:t>simultaneous </a:t>
            </a:r>
            <a:r>
              <a:rPr lang="en-US" sz="1400" dirty="0">
                <a:latin typeface="Frutiger LT Com 45 Light" panose="020B0303030504020204" pitchFamily="34" charset="0"/>
              </a:rPr>
              <a:t>measurements in multiple “Range gates”</a:t>
            </a:r>
          </a:p>
          <a:p>
            <a:r>
              <a:rPr lang="en-US" sz="1400" dirty="0">
                <a:latin typeface="Frutiger LT Com 45 Light" panose="020B0303030504020204" pitchFamily="34" charset="0"/>
              </a:rPr>
              <a:t>Scanning: 2 degrees of freedom (elevation + azimuth)</a:t>
            </a:r>
          </a:p>
          <a:p>
            <a:endParaRPr lang="en-US" sz="1400" dirty="0">
              <a:latin typeface="Frutiger LT Com 45 Light" panose="020B0303030504020204" pitchFamily="34" charset="0"/>
            </a:endParaRPr>
          </a:p>
          <a:p>
            <a:endParaRPr lang="en-US" sz="1400" dirty="0">
              <a:latin typeface="Frutiger LT Com 45 Light" panose="020B0303030504020204" pitchFamily="34" charset="0"/>
            </a:endParaRPr>
          </a:p>
          <a:p>
            <a:endParaRPr lang="en-US" sz="1400" dirty="0">
              <a:latin typeface="Frutiger LT Com 45 Light" panose="020B0303030504020204" pitchFamily="34" charset="0"/>
            </a:endParaRPr>
          </a:p>
          <a:p>
            <a:pPr marL="0" indent="0">
              <a:buNone/>
            </a:pPr>
            <a:r>
              <a:rPr lang="en-US" sz="1400" dirty="0">
                <a:latin typeface="Frutiger LT Com 45 Light" panose="020B0303030504020204" pitchFamily="34" charset="0"/>
              </a:rPr>
              <a:t> </a:t>
            </a:r>
          </a:p>
        </p:txBody>
      </p:sp>
      <p:sp>
        <p:nvSpPr>
          <p:cNvPr id="4" name="Text Placeholder 3"/>
          <p:cNvSpPr>
            <a:spLocks noGrp="1"/>
          </p:cNvSpPr>
          <p:nvPr>
            <p:ph type="body" sz="quarter" idx="11"/>
          </p:nvPr>
        </p:nvSpPr>
        <p:spPr/>
        <p:txBody>
          <a:bodyPr/>
          <a:lstStyle/>
          <a:p>
            <a:r>
              <a:rPr lang="en-US" dirty="0"/>
              <a:t>Scanning </a:t>
            </a:r>
            <a:r>
              <a:rPr lang="en-US" dirty="0" err="1"/>
              <a:t>lidar</a:t>
            </a:r>
            <a:r>
              <a:rPr lang="en-US" dirty="0"/>
              <a:t> technology</a:t>
            </a:r>
          </a:p>
        </p:txBody>
      </p:sp>
      <p:sp>
        <p:nvSpPr>
          <p:cNvPr id="5" name="Text Placeholder 4"/>
          <p:cNvSpPr>
            <a:spLocks noGrp="1"/>
          </p:cNvSpPr>
          <p:nvPr>
            <p:ph type="body" sz="quarter" idx="12"/>
          </p:nvPr>
        </p:nvSpPr>
        <p:spPr/>
        <p:txBody>
          <a:bodyPr/>
          <a:lstStyle/>
          <a:p>
            <a:r>
              <a:rPr lang="en-US" dirty="0"/>
              <a:t>Measuring principle</a:t>
            </a:r>
          </a:p>
        </p:txBody>
      </p:sp>
      <p:pic>
        <p:nvPicPr>
          <p:cNvPr id="12" name="Picture 2" descr="https://www.researchgate.net/publication/307445890/figure/fig1/AS:400829275230208@1472576554592/Figure-1-The-schematic-of-lidar-line-of-sight-LOS-orientation-in-the-streamline.png"/>
          <p:cNvPicPr>
            <a:picLocks noChangeAspect="1" noChangeArrowheads="1"/>
          </p:cNvPicPr>
          <p:nvPr/>
        </p:nvPicPr>
        <p:blipFill rotWithShape="1">
          <a:blip r:embed="rId3">
            <a:extLst>
              <a:ext uri="{28A0092B-C50C-407E-A947-70E740481C1C}">
                <a14:useLocalDpi xmlns:a14="http://schemas.microsoft.com/office/drawing/2010/main" val="0"/>
              </a:ext>
            </a:extLst>
          </a:blip>
          <a:srcRect t="4453"/>
          <a:stretch/>
        </p:blipFill>
        <p:spPr bwMode="auto">
          <a:xfrm>
            <a:off x="6371273" y="385200"/>
            <a:ext cx="1521843" cy="1804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4054550"/>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4"/>
          </p:nvPr>
        </p:nvSpPr>
        <p:spPr/>
        <p:txBody>
          <a:bodyPr>
            <a:normAutofit fontScale="92500"/>
          </a:bodyPr>
          <a:lstStyle/>
          <a:p>
            <a:r>
              <a:rPr lang="en-US" dirty="0">
                <a:latin typeface="Frutiger LT Com 45 Light" panose="020B0303030504020204" pitchFamily="34" charset="0"/>
              </a:rPr>
              <a:t>Measured wind speed is the projection on the </a:t>
            </a:r>
            <a:r>
              <a:rPr lang="en-US" dirty="0" err="1">
                <a:latin typeface="Frutiger LT Com 45 Light" panose="020B0303030504020204" pitchFamily="34" charset="0"/>
              </a:rPr>
              <a:t>LoS</a:t>
            </a:r>
            <a:r>
              <a:rPr lang="en-US" dirty="0">
                <a:latin typeface="Frutiger LT Com 45 Light" panose="020B0303030504020204" pitchFamily="34" charset="0"/>
              </a:rPr>
              <a:t> of the respective </a:t>
            </a:r>
            <a:r>
              <a:rPr lang="en-US" dirty="0" smtClean="0">
                <a:latin typeface="Frutiger LT Com 45 Light" panose="020B0303030504020204" pitchFamily="34" charset="0"/>
              </a:rPr>
              <a:t>beam</a:t>
            </a:r>
            <a:endParaRPr lang="en-US" dirty="0">
              <a:latin typeface="Frutiger LT Com 45 Light" panose="020B0303030504020204" pitchFamily="34" charset="0"/>
            </a:endParaRPr>
          </a:p>
          <a:p>
            <a:r>
              <a:rPr lang="en-US" dirty="0">
                <a:latin typeface="Frutiger LT Com 45 Light" panose="020B0303030504020204" pitchFamily="34" charset="0"/>
              </a:rPr>
              <a:t>Pulsed </a:t>
            </a:r>
            <a:r>
              <a:rPr lang="en-US" dirty="0" err="1">
                <a:latin typeface="Frutiger LT Com 45 Light" panose="020B0303030504020204" pitchFamily="34" charset="0"/>
              </a:rPr>
              <a:t>lidars</a:t>
            </a:r>
            <a:r>
              <a:rPr lang="en-US" dirty="0">
                <a:latin typeface="Frutiger LT Com 45 Light" panose="020B0303030504020204" pitchFamily="34" charset="0"/>
              </a:rPr>
              <a:t>: </a:t>
            </a:r>
            <a:r>
              <a:rPr lang="en-US" dirty="0" smtClean="0">
                <a:latin typeface="Frutiger LT Com 45 Light" panose="020B0303030504020204" pitchFamily="34" charset="0"/>
              </a:rPr>
              <a:t>simultaneous </a:t>
            </a:r>
            <a:r>
              <a:rPr lang="en-US" dirty="0">
                <a:latin typeface="Frutiger LT Com 45 Light" panose="020B0303030504020204" pitchFamily="34" charset="0"/>
              </a:rPr>
              <a:t>measurements in multiple “Range gates”</a:t>
            </a:r>
          </a:p>
          <a:p>
            <a:r>
              <a:rPr lang="en-US" dirty="0">
                <a:latin typeface="Frutiger LT Com 45 Light" panose="020B0303030504020204" pitchFamily="34" charset="0"/>
              </a:rPr>
              <a:t>Scanning: 2 degrees of freedom (elevation + azimuth)</a:t>
            </a:r>
          </a:p>
          <a:p>
            <a:endParaRPr lang="en-US" dirty="0">
              <a:latin typeface="Frutiger LT Com 45 Light" panose="020B0303030504020204" pitchFamily="34" charset="0"/>
            </a:endParaRPr>
          </a:p>
          <a:p>
            <a:r>
              <a:rPr lang="en-US" dirty="0">
                <a:latin typeface="Frutiger LT Com 45 Light" panose="020B0303030504020204" pitchFamily="34" charset="0"/>
              </a:rPr>
              <a:t>Benefit in combination with standard wind measurements:</a:t>
            </a:r>
          </a:p>
          <a:p>
            <a:pPr lvl="1"/>
            <a:r>
              <a:rPr lang="en-US" dirty="0" smtClean="0">
                <a:latin typeface="Frutiger LT Com 45 Light" panose="020B0303030504020204" pitchFamily="34" charset="0"/>
              </a:rPr>
              <a:t>Multi-location </a:t>
            </a:r>
            <a:r>
              <a:rPr lang="en-US" dirty="0">
                <a:latin typeface="Frutiger LT Com 45 Light" panose="020B0303030504020204" pitchFamily="34" charset="0"/>
              </a:rPr>
              <a:t>time series (reconstruction approach)</a:t>
            </a:r>
          </a:p>
          <a:p>
            <a:pPr marL="180000" lvl="1" indent="0">
              <a:buNone/>
            </a:pPr>
            <a:r>
              <a:rPr lang="en-US" dirty="0">
                <a:latin typeface="Frutiger LT Com 45 Light" panose="020B0303030504020204" pitchFamily="34" charset="0"/>
              </a:rPr>
              <a:t> </a:t>
            </a:r>
          </a:p>
        </p:txBody>
      </p:sp>
      <p:sp>
        <p:nvSpPr>
          <p:cNvPr id="4" name="Text Placeholder 3"/>
          <p:cNvSpPr>
            <a:spLocks noGrp="1"/>
          </p:cNvSpPr>
          <p:nvPr>
            <p:ph type="body" sz="quarter" idx="11"/>
          </p:nvPr>
        </p:nvSpPr>
        <p:spPr/>
        <p:txBody>
          <a:bodyPr/>
          <a:lstStyle/>
          <a:p>
            <a:r>
              <a:rPr lang="en-US" dirty="0"/>
              <a:t>Scanning </a:t>
            </a:r>
            <a:r>
              <a:rPr lang="en-US" dirty="0" err="1"/>
              <a:t>lidar</a:t>
            </a:r>
            <a:r>
              <a:rPr lang="en-US" dirty="0"/>
              <a:t> technology</a:t>
            </a:r>
          </a:p>
        </p:txBody>
      </p:sp>
      <p:sp>
        <p:nvSpPr>
          <p:cNvPr id="5" name="Text Placeholder 4"/>
          <p:cNvSpPr>
            <a:spLocks noGrp="1"/>
          </p:cNvSpPr>
          <p:nvPr>
            <p:ph type="body" sz="quarter" idx="12"/>
          </p:nvPr>
        </p:nvSpPr>
        <p:spPr/>
        <p:txBody>
          <a:bodyPr/>
          <a:lstStyle/>
          <a:p>
            <a:r>
              <a:rPr lang="en-US" dirty="0"/>
              <a:t>Measuring principle</a:t>
            </a:r>
          </a:p>
        </p:txBody>
      </p:sp>
      <p:pic>
        <p:nvPicPr>
          <p:cNvPr id="9" name="Picture 2" descr="https://www.researchgate.net/publication/307445890/figure/fig1/AS:400829275230208@1472576554592/Figure-1-The-schematic-of-lidar-line-of-sight-LOS-orientation-in-the-streamline.png"/>
          <p:cNvPicPr>
            <a:picLocks noChangeAspect="1" noChangeArrowheads="1"/>
          </p:cNvPicPr>
          <p:nvPr/>
        </p:nvPicPr>
        <p:blipFill rotWithShape="1">
          <a:blip r:embed="rId3">
            <a:extLst>
              <a:ext uri="{28A0092B-C50C-407E-A947-70E740481C1C}">
                <a14:useLocalDpi xmlns:a14="http://schemas.microsoft.com/office/drawing/2010/main" val="0"/>
              </a:ext>
            </a:extLst>
          </a:blip>
          <a:srcRect t="4453"/>
          <a:stretch/>
        </p:blipFill>
        <p:spPr bwMode="auto">
          <a:xfrm>
            <a:off x="6371273" y="385200"/>
            <a:ext cx="1521843" cy="1804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2938656"/>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4121" y="2621279"/>
            <a:ext cx="2621518" cy="2059850"/>
          </a:xfrm>
          <a:prstGeom prst="rect">
            <a:avLst/>
          </a:prstGeom>
        </p:spPr>
      </p:pic>
      <p:sp>
        <p:nvSpPr>
          <p:cNvPr id="7" name="Content Placeholder 6"/>
          <p:cNvSpPr>
            <a:spLocks noGrp="1"/>
          </p:cNvSpPr>
          <p:nvPr>
            <p:ph sz="quarter" idx="14"/>
          </p:nvPr>
        </p:nvSpPr>
        <p:spPr/>
        <p:txBody>
          <a:bodyPr>
            <a:normAutofit fontScale="92500"/>
          </a:bodyPr>
          <a:lstStyle/>
          <a:p>
            <a:r>
              <a:rPr lang="en-US" dirty="0">
                <a:latin typeface="Frutiger LT Com 45 Light" panose="020B0303030504020204" pitchFamily="34" charset="0"/>
              </a:rPr>
              <a:t>Measured wind speed is the projection on the </a:t>
            </a:r>
            <a:r>
              <a:rPr lang="en-US" dirty="0" err="1">
                <a:latin typeface="Frutiger LT Com 45 Light" panose="020B0303030504020204" pitchFamily="34" charset="0"/>
              </a:rPr>
              <a:t>LoS</a:t>
            </a:r>
            <a:r>
              <a:rPr lang="en-US" dirty="0">
                <a:latin typeface="Frutiger LT Com 45 Light" panose="020B0303030504020204" pitchFamily="34" charset="0"/>
              </a:rPr>
              <a:t> of the respective beam.</a:t>
            </a:r>
          </a:p>
          <a:p>
            <a:r>
              <a:rPr lang="en-US" dirty="0">
                <a:latin typeface="Frutiger LT Com 45 Light" panose="020B0303030504020204" pitchFamily="34" charset="0"/>
              </a:rPr>
              <a:t>Pulsed </a:t>
            </a:r>
            <a:r>
              <a:rPr lang="en-US" dirty="0" err="1">
                <a:latin typeface="Frutiger LT Com 45 Light" panose="020B0303030504020204" pitchFamily="34" charset="0"/>
              </a:rPr>
              <a:t>lidars</a:t>
            </a:r>
            <a:r>
              <a:rPr lang="en-US" dirty="0">
                <a:latin typeface="Frutiger LT Com 45 Light" panose="020B0303030504020204" pitchFamily="34" charset="0"/>
              </a:rPr>
              <a:t>: Simultaneous measurements in multiple “Range gates”</a:t>
            </a:r>
          </a:p>
          <a:p>
            <a:r>
              <a:rPr lang="en-US" dirty="0">
                <a:latin typeface="Frutiger LT Com 45 Light" panose="020B0303030504020204" pitchFamily="34" charset="0"/>
              </a:rPr>
              <a:t>Scanning: 2 degrees of freedom (elevation + azimuth)</a:t>
            </a:r>
          </a:p>
          <a:p>
            <a:endParaRPr lang="en-US" dirty="0">
              <a:latin typeface="Frutiger LT Com 45 Light" panose="020B0303030504020204" pitchFamily="34" charset="0"/>
            </a:endParaRPr>
          </a:p>
          <a:p>
            <a:r>
              <a:rPr lang="en-US" dirty="0">
                <a:latin typeface="Frutiger LT Com 45 Light" panose="020B0303030504020204" pitchFamily="34" charset="0"/>
              </a:rPr>
              <a:t>Benefit in combination with standard wind measurements:</a:t>
            </a:r>
          </a:p>
          <a:p>
            <a:pPr lvl="1"/>
            <a:r>
              <a:rPr lang="en-US" dirty="0" smtClean="0">
                <a:latin typeface="Frutiger LT Com 45 Light" panose="020B0303030504020204" pitchFamily="34" charset="0"/>
              </a:rPr>
              <a:t>Multi-location </a:t>
            </a:r>
            <a:r>
              <a:rPr lang="en-US" dirty="0">
                <a:latin typeface="Frutiger LT Com 45 Light" panose="020B0303030504020204" pitchFamily="34" charset="0"/>
              </a:rPr>
              <a:t>time series (reconstruction approach)</a:t>
            </a:r>
          </a:p>
          <a:p>
            <a:pPr lvl="1"/>
            <a:r>
              <a:rPr lang="en-US" dirty="0">
                <a:latin typeface="Frutiger LT Com 45 Light" panose="020B0303030504020204" pitchFamily="34" charset="0"/>
              </a:rPr>
              <a:t>Flow visualization (snapshots)</a:t>
            </a:r>
          </a:p>
        </p:txBody>
      </p:sp>
      <p:sp>
        <p:nvSpPr>
          <p:cNvPr id="4" name="Text Placeholder 3"/>
          <p:cNvSpPr>
            <a:spLocks noGrp="1"/>
          </p:cNvSpPr>
          <p:nvPr>
            <p:ph type="body" sz="quarter" idx="11"/>
          </p:nvPr>
        </p:nvSpPr>
        <p:spPr/>
        <p:txBody>
          <a:bodyPr/>
          <a:lstStyle/>
          <a:p>
            <a:r>
              <a:rPr lang="en-US" dirty="0"/>
              <a:t>Scanning </a:t>
            </a:r>
            <a:r>
              <a:rPr lang="en-US" dirty="0" err="1"/>
              <a:t>lidar</a:t>
            </a:r>
            <a:r>
              <a:rPr lang="en-US" dirty="0"/>
              <a:t> technology</a:t>
            </a:r>
          </a:p>
        </p:txBody>
      </p:sp>
      <p:sp>
        <p:nvSpPr>
          <p:cNvPr id="5" name="Text Placeholder 4"/>
          <p:cNvSpPr>
            <a:spLocks noGrp="1"/>
          </p:cNvSpPr>
          <p:nvPr>
            <p:ph type="body" sz="quarter" idx="12"/>
          </p:nvPr>
        </p:nvSpPr>
        <p:spPr/>
        <p:txBody>
          <a:bodyPr/>
          <a:lstStyle/>
          <a:p>
            <a:r>
              <a:rPr lang="en-US" dirty="0"/>
              <a:t>Measuring principle</a:t>
            </a:r>
          </a:p>
        </p:txBody>
      </p:sp>
      <p:pic>
        <p:nvPicPr>
          <p:cNvPr id="9" name="Picture 2" descr="https://www.researchgate.net/publication/307445890/figure/fig1/AS:400829275230208@1472576554592/Figure-1-The-schematic-of-lidar-line-of-sight-LOS-orientation-in-the-streamline.png"/>
          <p:cNvPicPr>
            <a:picLocks noChangeAspect="1" noChangeArrowheads="1"/>
          </p:cNvPicPr>
          <p:nvPr/>
        </p:nvPicPr>
        <p:blipFill rotWithShape="1">
          <a:blip r:embed="rId4">
            <a:extLst>
              <a:ext uri="{28A0092B-C50C-407E-A947-70E740481C1C}">
                <a14:useLocalDpi xmlns:a14="http://schemas.microsoft.com/office/drawing/2010/main" val="0"/>
              </a:ext>
            </a:extLst>
          </a:blip>
          <a:srcRect t="4453"/>
          <a:stretch/>
        </p:blipFill>
        <p:spPr bwMode="auto">
          <a:xfrm>
            <a:off x="6371273" y="385200"/>
            <a:ext cx="1521843" cy="1804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310068"/>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4"/>
          </p:nvPr>
        </p:nvSpPr>
        <p:spPr>
          <a:xfrm>
            <a:off x="431800" y="1543050"/>
            <a:ext cx="4925060" cy="3044825"/>
          </a:xfrm>
        </p:spPr>
        <p:txBody>
          <a:bodyPr>
            <a:normAutofit/>
          </a:bodyPr>
          <a:lstStyle/>
          <a:p>
            <a:r>
              <a:rPr lang="en-US" sz="1400" dirty="0">
                <a:latin typeface="Frutiger LT Com 45 Light" panose="020B0303030504020204" pitchFamily="34" charset="0"/>
              </a:rPr>
              <a:t>Virtual scanning </a:t>
            </a:r>
            <a:r>
              <a:rPr lang="en-US" sz="1400" dirty="0" err="1">
                <a:latin typeface="Frutiger LT Com 45 Light" panose="020B0303030504020204" pitchFamily="34" charset="0"/>
              </a:rPr>
              <a:t>lidar</a:t>
            </a:r>
            <a:r>
              <a:rPr lang="en-US" sz="1400" dirty="0">
                <a:latin typeface="Frutiger LT Com 45 Light" panose="020B0303030504020204" pitchFamily="34" charset="0"/>
              </a:rPr>
              <a:t> method (VSL)</a:t>
            </a:r>
          </a:p>
          <a:p>
            <a:pPr lvl="1"/>
            <a:r>
              <a:rPr lang="en-US" sz="1400" dirty="0">
                <a:latin typeface="Frutiger LT Com 45 Light" panose="020B0303030504020204" pitchFamily="34" charset="0"/>
              </a:rPr>
              <a:t>Create a simulation of the scanning </a:t>
            </a:r>
            <a:r>
              <a:rPr lang="en-US" sz="1400" dirty="0" err="1">
                <a:latin typeface="Frutiger LT Com 45 Light" panose="020B0303030504020204" pitchFamily="34" charset="0"/>
              </a:rPr>
              <a:t>lidar</a:t>
            </a:r>
            <a:r>
              <a:rPr lang="en-US" sz="1400" dirty="0">
                <a:latin typeface="Frutiger LT Com 45 Light" panose="020B0303030504020204" pitchFamily="34" charset="0"/>
              </a:rPr>
              <a:t> measurements in flow model</a:t>
            </a:r>
          </a:p>
          <a:p>
            <a:pPr marL="0" indent="0">
              <a:buNone/>
            </a:pPr>
            <a:endParaRPr lang="en-US" sz="1400" dirty="0">
              <a:latin typeface="Frutiger LT Com 45 Light" panose="020B0303030504020204" pitchFamily="34" charset="0"/>
            </a:endParaRPr>
          </a:p>
        </p:txBody>
      </p:sp>
      <p:sp>
        <p:nvSpPr>
          <p:cNvPr id="4" name="Text Placeholder 3"/>
          <p:cNvSpPr>
            <a:spLocks noGrp="1"/>
          </p:cNvSpPr>
          <p:nvPr>
            <p:ph type="body" sz="quarter" idx="11"/>
          </p:nvPr>
        </p:nvSpPr>
        <p:spPr/>
        <p:txBody>
          <a:bodyPr/>
          <a:lstStyle/>
          <a:p>
            <a:r>
              <a:rPr lang="en-US" dirty="0"/>
              <a:t>Integrating scanning </a:t>
            </a:r>
            <a:r>
              <a:rPr lang="en-US" dirty="0" err="1"/>
              <a:t>lidar</a:t>
            </a:r>
            <a:r>
              <a:rPr lang="en-US" dirty="0"/>
              <a:t> in WRA</a:t>
            </a:r>
          </a:p>
        </p:txBody>
      </p:sp>
      <p:sp>
        <p:nvSpPr>
          <p:cNvPr id="5" name="Text Placeholder 4"/>
          <p:cNvSpPr>
            <a:spLocks noGrp="1"/>
          </p:cNvSpPr>
          <p:nvPr>
            <p:ph type="body" sz="quarter" idx="12"/>
          </p:nvPr>
        </p:nvSpPr>
        <p:spPr/>
        <p:txBody>
          <a:bodyPr/>
          <a:lstStyle/>
          <a:p>
            <a:endParaRPr lang="en-US" dirty="0"/>
          </a:p>
        </p:txBody>
      </p:sp>
      <p:pic>
        <p:nvPicPr>
          <p:cNvPr id="6" name="Picture 5"/>
          <p:cNvPicPr>
            <a:picLocks noChangeAspect="1"/>
          </p:cNvPicPr>
          <p:nvPr/>
        </p:nvPicPr>
        <p:blipFill>
          <a:blip r:embed="rId3"/>
          <a:stretch>
            <a:fillRect/>
          </a:stretch>
        </p:blipFill>
        <p:spPr>
          <a:xfrm>
            <a:off x="5703920" y="601200"/>
            <a:ext cx="3216900" cy="3999125"/>
          </a:xfrm>
          <a:prstGeom prst="rect">
            <a:avLst/>
          </a:prstGeom>
        </p:spPr>
      </p:pic>
      <p:sp>
        <p:nvSpPr>
          <p:cNvPr id="7" name="Content Placeholder 10"/>
          <p:cNvSpPr txBox="1">
            <a:spLocks/>
          </p:cNvSpPr>
          <p:nvPr/>
        </p:nvSpPr>
        <p:spPr>
          <a:xfrm>
            <a:off x="787798" y="2675528"/>
            <a:ext cx="4251960" cy="748583"/>
          </a:xfrm>
          <a:prstGeom prst="rect">
            <a:avLst/>
          </a:prstGeom>
        </p:spPr>
        <p:txBody>
          <a:bodyPr vert="horz" lIns="91440" tIns="45720" rIns="91440" bIns="45720" rtlCol="0">
            <a:noAutofit/>
          </a:bodyPr>
          <a:lstStyle>
            <a:lvl1pPr marL="180000" indent="-180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400" b="1" dirty="0">
                <a:latin typeface="Frutiger LT Com 45 Light" panose="020B0303030504020204" pitchFamily="34" charset="0"/>
              </a:rPr>
              <a:t>Direct comparison of measured and modelled wind fields (stability, terrain effects) by projection.</a:t>
            </a:r>
          </a:p>
          <a:p>
            <a:pPr marL="0" indent="0">
              <a:buFontTx/>
              <a:buNone/>
            </a:pPr>
            <a:endParaRPr lang="en-US" sz="1400" b="1" dirty="0">
              <a:latin typeface="Frutiger LT Com 45 Light" panose="020B0303030504020204" pitchFamily="34" charset="0"/>
            </a:endParaRPr>
          </a:p>
        </p:txBody>
      </p:sp>
      <p:sp>
        <p:nvSpPr>
          <p:cNvPr id="8" name="Bent-Up Arrow 7"/>
          <p:cNvSpPr/>
          <p:nvPr/>
        </p:nvSpPr>
        <p:spPr>
          <a:xfrm rot="5400000">
            <a:off x="562373" y="2720972"/>
            <a:ext cx="234950" cy="215900"/>
          </a:xfrm>
          <a:prstGeom prst="bentUpArrow">
            <a:avLst/>
          </a:prstGeom>
          <a:solidFill>
            <a:srgbClr val="179C7D"/>
          </a:solidFill>
          <a:ln>
            <a:solidFill>
              <a:srgbClr val="179C7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066594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a:xfrm>
            <a:off x="431800" y="1336203"/>
            <a:ext cx="8183208" cy="2265413"/>
          </a:xfrm>
          <a:prstGeom prst="rect">
            <a:avLst/>
          </a:prstGeom>
          <a:solidFill>
            <a:schemeClr val="bg1">
              <a:lumMod val="95000"/>
            </a:schemeClr>
          </a:solidFill>
          <a:ln>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3" name="Inhaltsplatzhalter 2"/>
          <p:cNvSpPr>
            <a:spLocks noGrp="1"/>
          </p:cNvSpPr>
          <p:nvPr>
            <p:ph sz="quarter" idx="14"/>
          </p:nvPr>
        </p:nvSpPr>
        <p:spPr>
          <a:xfrm>
            <a:off x="431800" y="1336204"/>
            <a:ext cx="8183208" cy="3251672"/>
          </a:xfrm>
        </p:spPr>
        <p:txBody>
          <a:bodyPr>
            <a:normAutofit/>
          </a:bodyPr>
          <a:lstStyle/>
          <a:p>
            <a:r>
              <a:rPr lang="de-DE" dirty="0"/>
              <a:t>Standard Wind </a:t>
            </a:r>
            <a:r>
              <a:rPr lang="de-DE" dirty="0" err="1"/>
              <a:t>Resource</a:t>
            </a:r>
            <a:r>
              <a:rPr lang="de-DE" dirty="0"/>
              <a:t> </a:t>
            </a:r>
            <a:r>
              <a:rPr lang="de-DE" dirty="0" smtClean="0"/>
              <a:t>Assessment </a:t>
            </a:r>
            <a:r>
              <a:rPr lang="de-DE" dirty="0"/>
              <a:t>(WRA) </a:t>
            </a:r>
            <a:r>
              <a:rPr lang="de-DE" dirty="0" err="1"/>
              <a:t>for</a:t>
            </a:r>
            <a:r>
              <a:rPr lang="de-DE" dirty="0"/>
              <a:t> </a:t>
            </a:r>
            <a:r>
              <a:rPr lang="de-DE" dirty="0" err="1"/>
              <a:t>complex</a:t>
            </a:r>
            <a:r>
              <a:rPr lang="de-DE" dirty="0"/>
              <a:t> </a:t>
            </a:r>
            <a:r>
              <a:rPr lang="de-DE" dirty="0" err="1"/>
              <a:t>terrain</a:t>
            </a:r>
            <a:r>
              <a:rPr lang="de-DE" dirty="0"/>
              <a:t> </a:t>
            </a:r>
            <a:r>
              <a:rPr lang="de-DE" dirty="0" err="1"/>
              <a:t>sites</a:t>
            </a:r>
            <a:r>
              <a:rPr lang="de-DE" dirty="0"/>
              <a:t> </a:t>
            </a:r>
            <a:r>
              <a:rPr lang="de-DE" dirty="0" err="1"/>
              <a:t>and</a:t>
            </a:r>
            <a:r>
              <a:rPr lang="de-DE" dirty="0"/>
              <a:t> </a:t>
            </a:r>
            <a:r>
              <a:rPr lang="de-DE" dirty="0" err="1"/>
              <a:t>related</a:t>
            </a:r>
            <a:r>
              <a:rPr lang="de-DE" dirty="0"/>
              <a:t> </a:t>
            </a:r>
            <a:r>
              <a:rPr lang="de-DE" dirty="0" err="1"/>
              <a:t>challenges</a:t>
            </a:r>
            <a:r>
              <a:rPr lang="de-DE" dirty="0"/>
              <a:t> </a:t>
            </a:r>
            <a:r>
              <a:rPr lang="de-DE" dirty="0">
                <a:sym typeface="Wingdings" panose="05000000000000000000" pitchFamily="2" charset="2"/>
              </a:rPr>
              <a:t> </a:t>
            </a:r>
            <a:r>
              <a:rPr lang="de-DE" dirty="0" err="1">
                <a:sym typeface="Wingdings" panose="05000000000000000000" pitchFamily="2" charset="2"/>
              </a:rPr>
              <a:t>some</a:t>
            </a:r>
            <a:r>
              <a:rPr lang="de-DE" dirty="0">
                <a:sym typeface="Wingdings" panose="05000000000000000000" pitchFamily="2" charset="2"/>
              </a:rPr>
              <a:t> </a:t>
            </a:r>
            <a:r>
              <a:rPr lang="de-DE" dirty="0" err="1"/>
              <a:t>introduction</a:t>
            </a:r>
            <a:r>
              <a:rPr lang="de-DE" dirty="0"/>
              <a:t> </a:t>
            </a:r>
          </a:p>
          <a:p>
            <a:r>
              <a:rPr lang="de-DE" dirty="0" err="1"/>
              <a:t>How</a:t>
            </a:r>
            <a:r>
              <a:rPr lang="de-DE" dirty="0"/>
              <a:t> </a:t>
            </a:r>
            <a:r>
              <a:rPr lang="de-DE" dirty="0" err="1"/>
              <a:t>we</a:t>
            </a:r>
            <a:r>
              <a:rPr lang="de-DE" dirty="0"/>
              <a:t> </a:t>
            </a:r>
            <a:r>
              <a:rPr lang="de-DE" dirty="0" err="1"/>
              <a:t>tackled</a:t>
            </a:r>
            <a:r>
              <a:rPr lang="de-DE" dirty="0"/>
              <a:t> </a:t>
            </a:r>
            <a:r>
              <a:rPr lang="de-DE" dirty="0" err="1"/>
              <a:t>these</a:t>
            </a:r>
            <a:r>
              <a:rPr lang="de-DE" dirty="0"/>
              <a:t> </a:t>
            </a:r>
            <a:r>
              <a:rPr lang="de-DE" dirty="0" err="1"/>
              <a:t>challenges</a:t>
            </a:r>
            <a:r>
              <a:rPr lang="de-DE" dirty="0"/>
              <a:t> in </a:t>
            </a:r>
            <a:r>
              <a:rPr lang="de-DE" dirty="0" err="1"/>
              <a:t>EWiNo</a:t>
            </a:r>
            <a:r>
              <a:rPr lang="de-DE" dirty="0"/>
              <a:t> </a:t>
            </a:r>
            <a:r>
              <a:rPr lang="de-DE" dirty="0">
                <a:sym typeface="Wingdings" panose="05000000000000000000" pitchFamily="2" charset="2"/>
              </a:rPr>
              <a:t> </a:t>
            </a:r>
            <a:r>
              <a:rPr lang="de-DE" dirty="0" err="1"/>
              <a:t>very</a:t>
            </a:r>
            <a:r>
              <a:rPr lang="de-DE" dirty="0"/>
              <a:t> </a:t>
            </a:r>
            <a:r>
              <a:rPr lang="de-DE" dirty="0" err="1"/>
              <a:t>brief</a:t>
            </a:r>
            <a:r>
              <a:rPr lang="de-DE" dirty="0"/>
              <a:t> </a:t>
            </a:r>
            <a:r>
              <a:rPr lang="de-DE" dirty="0" err="1"/>
              <a:t>project</a:t>
            </a:r>
            <a:r>
              <a:rPr lang="de-DE" dirty="0"/>
              <a:t> </a:t>
            </a:r>
            <a:r>
              <a:rPr lang="de-DE" dirty="0" err="1"/>
              <a:t>overview</a:t>
            </a:r>
            <a:endParaRPr lang="de-DE" dirty="0"/>
          </a:p>
          <a:p>
            <a:r>
              <a:rPr lang="de-DE" dirty="0"/>
              <a:t>The </a:t>
            </a:r>
            <a:r>
              <a:rPr lang="de-DE" dirty="0" err="1"/>
              <a:t>developed</a:t>
            </a:r>
            <a:r>
              <a:rPr lang="de-DE" dirty="0"/>
              <a:t> </a:t>
            </a:r>
            <a:r>
              <a:rPr lang="de-DE" dirty="0" err="1"/>
              <a:t>approach</a:t>
            </a:r>
            <a:r>
              <a:rPr lang="de-DE" dirty="0"/>
              <a:t> </a:t>
            </a:r>
            <a:r>
              <a:rPr lang="de-DE" dirty="0">
                <a:sym typeface="Wingdings" panose="05000000000000000000" pitchFamily="2" charset="2"/>
              </a:rPr>
              <a:t> </a:t>
            </a:r>
            <a:r>
              <a:rPr lang="de-DE" dirty="0" err="1">
                <a:sym typeface="Wingdings" panose="05000000000000000000" pitchFamily="2" charset="2"/>
              </a:rPr>
              <a:t>combining</a:t>
            </a:r>
            <a:r>
              <a:rPr lang="de-DE" dirty="0">
                <a:sym typeface="Wingdings" panose="05000000000000000000" pitchFamily="2" charset="2"/>
              </a:rPr>
              <a:t> </a:t>
            </a:r>
            <a:r>
              <a:rPr lang="de-DE" dirty="0" err="1">
                <a:sym typeface="Wingdings" panose="05000000000000000000" pitchFamily="2" charset="2"/>
              </a:rPr>
              <a:t>scanning</a:t>
            </a:r>
            <a:r>
              <a:rPr lang="de-DE" dirty="0">
                <a:sym typeface="Wingdings" panose="05000000000000000000" pitchFamily="2" charset="2"/>
              </a:rPr>
              <a:t> </a:t>
            </a:r>
            <a:r>
              <a:rPr lang="de-DE" dirty="0" err="1">
                <a:sym typeface="Wingdings" panose="05000000000000000000" pitchFamily="2" charset="2"/>
              </a:rPr>
              <a:t>lidar</a:t>
            </a:r>
            <a:r>
              <a:rPr lang="de-DE" dirty="0">
                <a:sym typeface="Wingdings" panose="05000000000000000000" pitchFamily="2" charset="2"/>
              </a:rPr>
              <a:t> </a:t>
            </a:r>
            <a:r>
              <a:rPr lang="de-DE" dirty="0" err="1">
                <a:sym typeface="Wingdings" panose="05000000000000000000" pitchFamily="2" charset="2"/>
              </a:rPr>
              <a:t>measurements</a:t>
            </a:r>
            <a:r>
              <a:rPr lang="de-DE" dirty="0">
                <a:sym typeface="Wingdings" panose="05000000000000000000" pitchFamily="2" charset="2"/>
              </a:rPr>
              <a:t> </a:t>
            </a:r>
            <a:r>
              <a:rPr lang="de-DE" dirty="0" err="1">
                <a:sym typeface="Wingdings" panose="05000000000000000000" pitchFamily="2" charset="2"/>
              </a:rPr>
              <a:t>with</a:t>
            </a:r>
            <a:r>
              <a:rPr lang="de-DE" dirty="0">
                <a:sym typeface="Wingdings" panose="05000000000000000000" pitchFamily="2" charset="2"/>
              </a:rPr>
              <a:t> </a:t>
            </a:r>
            <a:r>
              <a:rPr lang="de-DE" dirty="0" err="1">
                <a:sym typeface="Wingdings" panose="05000000000000000000" pitchFamily="2" charset="2"/>
              </a:rPr>
              <a:t>flow</a:t>
            </a:r>
            <a:r>
              <a:rPr lang="de-DE" dirty="0">
                <a:sym typeface="Wingdings" panose="05000000000000000000" pitchFamily="2" charset="2"/>
              </a:rPr>
              <a:t> </a:t>
            </a:r>
            <a:r>
              <a:rPr lang="de-DE" dirty="0" err="1">
                <a:sym typeface="Wingdings" panose="05000000000000000000" pitchFamily="2" charset="2"/>
              </a:rPr>
              <a:t>modelling</a:t>
            </a:r>
            <a:r>
              <a:rPr lang="de-DE" dirty="0">
                <a:sym typeface="Wingdings" panose="05000000000000000000" pitchFamily="2" charset="2"/>
              </a:rPr>
              <a:t> (</a:t>
            </a:r>
            <a:r>
              <a:rPr lang="de-DE" dirty="0" err="1">
                <a:sym typeface="Wingdings" panose="05000000000000000000" pitchFamily="2" charset="2"/>
              </a:rPr>
              <a:t>with</a:t>
            </a:r>
            <a:r>
              <a:rPr lang="de-DE" dirty="0">
                <a:sym typeface="Wingdings" panose="05000000000000000000" pitchFamily="2" charset="2"/>
              </a:rPr>
              <a:t> </a:t>
            </a:r>
            <a:r>
              <a:rPr lang="de-DE" dirty="0" err="1">
                <a:sym typeface="Wingdings" panose="05000000000000000000" pitchFamily="2" charset="2"/>
              </a:rPr>
              <a:t>results</a:t>
            </a:r>
            <a:r>
              <a:rPr lang="de-DE" dirty="0">
                <a:sym typeface="Wingdings" panose="05000000000000000000" pitchFamily="2" charset="2"/>
              </a:rPr>
              <a:t> </a:t>
            </a:r>
            <a:r>
              <a:rPr lang="de-DE" dirty="0" err="1">
                <a:sym typeface="Wingdings" panose="05000000000000000000" pitchFamily="2" charset="2"/>
              </a:rPr>
              <a:t>of</a:t>
            </a:r>
            <a:r>
              <a:rPr lang="de-DE" dirty="0">
                <a:sym typeface="Wingdings" panose="05000000000000000000" pitchFamily="2" charset="2"/>
              </a:rPr>
              <a:t> </a:t>
            </a:r>
            <a:r>
              <a:rPr lang="de-DE" dirty="0" err="1">
                <a:sym typeface="Wingdings" panose="05000000000000000000" pitchFamily="2" charset="2"/>
              </a:rPr>
              <a:t>demonstration</a:t>
            </a:r>
            <a:r>
              <a:rPr lang="de-DE" dirty="0">
                <a:sym typeface="Wingdings" panose="05000000000000000000" pitchFamily="2" charset="2"/>
              </a:rPr>
              <a:t> </a:t>
            </a:r>
            <a:r>
              <a:rPr lang="de-DE" dirty="0" err="1">
                <a:sym typeface="Wingdings" panose="05000000000000000000" pitchFamily="2" charset="2"/>
              </a:rPr>
              <a:t>campaigns</a:t>
            </a:r>
            <a:r>
              <a:rPr lang="de-DE" dirty="0">
                <a:sym typeface="Wingdings" panose="05000000000000000000" pitchFamily="2" charset="2"/>
              </a:rPr>
              <a:t>)</a:t>
            </a:r>
            <a:endParaRPr lang="de-DE" dirty="0"/>
          </a:p>
          <a:p>
            <a:r>
              <a:rPr lang="en-US" dirty="0"/>
              <a:t>Some words on the business case, and conclusions</a:t>
            </a:r>
            <a:endParaRPr lang="de-DE" dirty="0"/>
          </a:p>
        </p:txBody>
      </p:sp>
      <p:sp>
        <p:nvSpPr>
          <p:cNvPr id="4" name="Textplatzhalter 3"/>
          <p:cNvSpPr>
            <a:spLocks noGrp="1"/>
          </p:cNvSpPr>
          <p:nvPr>
            <p:ph type="body" sz="quarter" idx="11"/>
          </p:nvPr>
        </p:nvSpPr>
        <p:spPr/>
        <p:txBody>
          <a:bodyPr/>
          <a:lstStyle/>
          <a:p>
            <a:r>
              <a:rPr lang="de-DE" dirty="0"/>
              <a:t>Outline</a:t>
            </a:r>
          </a:p>
        </p:txBody>
      </p:sp>
      <p:sp>
        <p:nvSpPr>
          <p:cNvPr id="5" name="Textplatzhalter 4"/>
          <p:cNvSpPr>
            <a:spLocks noGrp="1"/>
          </p:cNvSpPr>
          <p:nvPr>
            <p:ph type="body" sz="quarter" idx="12"/>
          </p:nvPr>
        </p:nvSpPr>
        <p:spPr/>
        <p:txBody>
          <a:bodyPr/>
          <a:lstStyle/>
          <a:p>
            <a:r>
              <a:rPr lang="de-DE" dirty="0" err="1"/>
              <a:t>What</a:t>
            </a:r>
            <a:r>
              <a:rPr lang="de-DE" dirty="0"/>
              <a:t> </a:t>
            </a:r>
            <a:r>
              <a:rPr lang="de-DE" dirty="0" err="1"/>
              <a:t>to</a:t>
            </a:r>
            <a:r>
              <a:rPr lang="de-DE" dirty="0"/>
              <a:t> </a:t>
            </a:r>
            <a:r>
              <a:rPr lang="de-DE" dirty="0" err="1"/>
              <a:t>expect</a:t>
            </a:r>
            <a:r>
              <a:rPr lang="de-DE" dirty="0"/>
              <a:t> in </a:t>
            </a:r>
            <a:r>
              <a:rPr lang="de-DE" dirty="0" err="1"/>
              <a:t>this</a:t>
            </a:r>
            <a:r>
              <a:rPr lang="de-DE" dirty="0"/>
              <a:t> </a:t>
            </a:r>
            <a:r>
              <a:rPr lang="de-DE" dirty="0" err="1"/>
              <a:t>seminar</a:t>
            </a:r>
            <a:endParaRPr lang="de-DE" dirty="0"/>
          </a:p>
        </p:txBody>
      </p:sp>
    </p:spTree>
    <p:extLst>
      <p:ext uri="{BB962C8B-B14F-4D97-AF65-F5344CB8AC3E}">
        <p14:creationId xmlns:p14="http://schemas.microsoft.com/office/powerpoint/2010/main" val="23189150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9873" y="3245890"/>
            <a:ext cx="4007089" cy="1586910"/>
          </a:xfrm>
          <a:prstGeom prst="rect">
            <a:avLst/>
          </a:prstGeom>
        </p:spPr>
      </p:pic>
      <p:pic>
        <p:nvPicPr>
          <p:cNvPr id="12" name="Picture 11"/>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865516" y="3675080"/>
            <a:ext cx="896367" cy="536387"/>
          </a:xfrm>
          <a:prstGeom prst="rect">
            <a:avLst/>
          </a:prstGeom>
        </p:spPr>
      </p:pic>
      <p:pic>
        <p:nvPicPr>
          <p:cNvPr id="9" name="Picture 8"/>
          <p:cNvPicPr>
            <a:picLocks noChangeAspect="1"/>
          </p:cNvPicPr>
          <p:nvPr/>
        </p:nvPicPr>
        <p:blipFill>
          <a:blip r:embed="rId5">
            <a:extLst>
              <a:ext uri="{BEBA8EAE-BF5A-486C-A8C5-ECC9F3942E4B}">
                <a14:imgProps xmlns:a14="http://schemas.microsoft.com/office/drawing/2010/main">
                  <a14:imgLayer r:embed="rId6">
                    <a14:imgEffect>
                      <a14:artisticBlur/>
                    </a14:imgEffect>
                    <a14:imgEffect>
                      <a14:saturation sat="0"/>
                    </a14:imgEffect>
                  </a14:imgLayer>
                </a14:imgProps>
              </a:ext>
            </a:extLst>
          </a:blip>
          <a:stretch>
            <a:fillRect/>
          </a:stretch>
        </p:blipFill>
        <p:spPr>
          <a:xfrm>
            <a:off x="6370320" y="1429644"/>
            <a:ext cx="2550500" cy="3170682"/>
          </a:xfrm>
          <a:prstGeom prst="rect">
            <a:avLst/>
          </a:prstGeom>
        </p:spPr>
      </p:pic>
      <p:pic>
        <p:nvPicPr>
          <p:cNvPr id="10" name="Picture 9"/>
          <p:cNvPicPr>
            <a:picLocks noChangeAspect="1"/>
          </p:cNvPicPr>
          <p:nvPr/>
        </p:nvPicPr>
        <p:blipFill rotWithShape="1">
          <a:blip r:embed="rId7"/>
          <a:srcRect b="63463"/>
          <a:stretch/>
        </p:blipFill>
        <p:spPr>
          <a:xfrm>
            <a:off x="6370320" y="1429644"/>
            <a:ext cx="2550500" cy="1158489"/>
          </a:xfrm>
          <a:prstGeom prst="rect">
            <a:avLst/>
          </a:prstGeom>
        </p:spPr>
      </p:pic>
      <p:sp>
        <p:nvSpPr>
          <p:cNvPr id="3" name="Content Placeholder 2"/>
          <p:cNvSpPr>
            <a:spLocks noGrp="1"/>
          </p:cNvSpPr>
          <p:nvPr>
            <p:ph sz="quarter" idx="14"/>
          </p:nvPr>
        </p:nvSpPr>
        <p:spPr>
          <a:xfrm>
            <a:off x="431800" y="1543050"/>
            <a:ext cx="4696460" cy="3044825"/>
          </a:xfrm>
        </p:spPr>
        <p:txBody>
          <a:bodyPr>
            <a:normAutofit/>
          </a:bodyPr>
          <a:lstStyle/>
          <a:p>
            <a:r>
              <a:rPr lang="en-US" sz="1400" dirty="0">
                <a:latin typeface="Frutiger LT Com 45 Light" panose="020B0303030504020204" pitchFamily="34" charset="0"/>
              </a:rPr>
              <a:t>Infrastructure:</a:t>
            </a:r>
          </a:p>
          <a:p>
            <a:pPr lvl="1"/>
            <a:r>
              <a:rPr lang="en-US" sz="1400" dirty="0">
                <a:latin typeface="Frutiger LT Com 45 Light" panose="020B0303030504020204" pitchFamily="34" charset="0"/>
              </a:rPr>
              <a:t>Wind flow model (for preselected wind sectors) </a:t>
            </a:r>
            <a:r>
              <a:rPr lang="en-US" sz="1400" dirty="0">
                <a:solidFill>
                  <a:srgbClr val="FF0000"/>
                </a:solidFill>
                <a:latin typeface="Frutiger LT Com 45 Light" panose="020B0303030504020204" pitchFamily="34" charset="0"/>
              </a:rPr>
              <a:t>(microscale)</a:t>
            </a:r>
          </a:p>
          <a:p>
            <a:pPr lvl="1"/>
            <a:r>
              <a:rPr lang="en-US" sz="1400" dirty="0">
                <a:latin typeface="Frutiger LT Com 45 Light" panose="020B0303030504020204" pitchFamily="34" charset="0"/>
              </a:rPr>
              <a:t>On-site 1 year measurements</a:t>
            </a:r>
          </a:p>
          <a:p>
            <a:pPr lvl="1"/>
            <a:r>
              <a:rPr lang="en-US" sz="1400" dirty="0">
                <a:latin typeface="Frutiger LT Com 45 Light" panose="020B0303030504020204" pitchFamily="34" charset="0"/>
              </a:rPr>
              <a:t>Parallel PPI scanning </a:t>
            </a:r>
            <a:r>
              <a:rPr lang="en-US" sz="1400" dirty="0" err="1">
                <a:latin typeface="Frutiger LT Com 45 Light" panose="020B0303030504020204" pitchFamily="34" charset="0"/>
              </a:rPr>
              <a:t>lidar</a:t>
            </a:r>
            <a:r>
              <a:rPr lang="en-US" sz="1400" dirty="0">
                <a:latin typeface="Frutiger LT Com 45 Light" panose="020B0303030504020204" pitchFamily="34" charset="0"/>
              </a:rPr>
              <a:t> measurements over POI</a:t>
            </a:r>
            <a:r>
              <a:rPr lang="en-US" sz="1400" dirty="0">
                <a:latin typeface="Frutiger LT Com 45 Light" panose="020B0303030504020204" pitchFamily="34" charset="0"/>
                <a:cs typeface="Calibri" panose="020F0502020204030204" pitchFamily="34" charset="0"/>
              </a:rPr>
              <a:t>*</a:t>
            </a:r>
            <a:r>
              <a:rPr lang="en-US" sz="1400" dirty="0">
                <a:latin typeface="Frutiger LT Com 45 Light" panose="020B0303030504020204" pitchFamily="34" charset="0"/>
              </a:rPr>
              <a:t> (few weeks)</a:t>
            </a:r>
          </a:p>
          <a:p>
            <a:pPr marL="0" indent="0">
              <a:buNone/>
            </a:pPr>
            <a:endParaRPr lang="en-US" sz="1400" dirty="0">
              <a:latin typeface="Frutiger LT Com 45 Light" panose="020B0303030504020204" pitchFamily="34" charset="0"/>
            </a:endParaRPr>
          </a:p>
        </p:txBody>
      </p:sp>
      <p:sp>
        <p:nvSpPr>
          <p:cNvPr id="4" name="Text Placeholder 3"/>
          <p:cNvSpPr>
            <a:spLocks noGrp="1"/>
          </p:cNvSpPr>
          <p:nvPr>
            <p:ph type="body" sz="quarter" idx="11"/>
          </p:nvPr>
        </p:nvSpPr>
        <p:spPr/>
        <p:txBody>
          <a:bodyPr/>
          <a:lstStyle/>
          <a:p>
            <a:r>
              <a:rPr lang="en-US" dirty="0"/>
              <a:t>Virtual scanning </a:t>
            </a:r>
            <a:r>
              <a:rPr lang="en-US" dirty="0" err="1"/>
              <a:t>lidar</a:t>
            </a:r>
            <a:r>
              <a:rPr lang="en-US" dirty="0"/>
              <a:t> method</a:t>
            </a:r>
          </a:p>
        </p:txBody>
      </p:sp>
      <p:sp>
        <p:nvSpPr>
          <p:cNvPr id="5" name="Text Placeholder 4"/>
          <p:cNvSpPr>
            <a:spLocks noGrp="1"/>
          </p:cNvSpPr>
          <p:nvPr>
            <p:ph type="body" sz="quarter" idx="12"/>
          </p:nvPr>
        </p:nvSpPr>
        <p:spPr/>
        <p:txBody>
          <a:bodyPr/>
          <a:lstStyle/>
          <a:p>
            <a:endParaRPr lang="en-US" dirty="0"/>
          </a:p>
        </p:txBody>
      </p:sp>
      <p:sp>
        <p:nvSpPr>
          <p:cNvPr id="13" name="Content Placeholder 10"/>
          <p:cNvSpPr txBox="1">
            <a:spLocks/>
          </p:cNvSpPr>
          <p:nvPr/>
        </p:nvSpPr>
        <p:spPr>
          <a:xfrm>
            <a:off x="452234" y="2574129"/>
            <a:ext cx="3470002" cy="3044825"/>
          </a:xfrm>
          <a:prstGeom prst="rect">
            <a:avLst/>
          </a:prstGeom>
        </p:spPr>
        <p:txBody>
          <a:bodyPr vert="horz" lIns="91440" tIns="45720" rIns="91440" bIns="45720" rtlCol="0">
            <a:normAutofit/>
          </a:bodyPr>
          <a:lstStyle>
            <a:lvl1pPr marL="180000" indent="-180000" algn="l" defTabSz="457200" rtl="0" eaLnBrk="1" latinLnBrk="0" hangingPunct="1">
              <a:lnSpc>
                <a:spcPts val="1800"/>
              </a:lnSpc>
              <a:spcBef>
                <a:spcPts val="0"/>
              </a:spcBef>
              <a:spcAft>
                <a:spcPts val="1200"/>
              </a:spcAft>
              <a:buFontTx/>
              <a:buBlip>
                <a:blip r:embed="rId8">
                  <a:extLst>
                    <a:ext uri="{96DAC541-7B7A-43D3-8B79-37D633B846F1}">
                      <asvg:svgBlip xmlns:asvg="http://schemas.microsoft.com/office/drawing/2016/SVG/main" xmlns="" r:embed="rId9"/>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10">
                  <a:extLst>
                    <a:ext uri="{96DAC541-7B7A-43D3-8B79-37D633B846F1}">
                      <asvg:svgBlip xmlns:asvg="http://schemas.microsoft.com/office/drawing/2016/SVG/main" xmlns="" r:embed="rId11"/>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10">
                  <a:extLst>
                    <a:ext uri="{96DAC541-7B7A-43D3-8B79-37D633B846F1}">
                      <asvg:svgBlip xmlns:asvg="http://schemas.microsoft.com/office/drawing/2016/SVG/main" xmlns="" r:embed="rId11"/>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10">
                  <a:extLst>
                    <a:ext uri="{96DAC541-7B7A-43D3-8B79-37D633B846F1}">
                      <asvg:svgBlip xmlns:asvg="http://schemas.microsoft.com/office/drawing/2016/SVG/main" xmlns="" r:embed="rId11"/>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10">
                  <a:extLst>
                    <a:ext uri="{96DAC541-7B7A-43D3-8B79-37D633B846F1}">
                      <asvg:svgBlip xmlns:asvg="http://schemas.microsoft.com/office/drawing/2016/SVG/main" xmlns="" r:embed="rId11"/>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10">
                  <a:extLst>
                    <a:ext uri="{96DAC541-7B7A-43D3-8B79-37D633B846F1}">
                      <asvg:svgBlip xmlns:asvg="http://schemas.microsoft.com/office/drawing/2016/SVG/main" xmlns="" r:embed="rId11"/>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10">
                  <a:extLst>
                    <a:ext uri="{96DAC541-7B7A-43D3-8B79-37D633B846F1}">
                      <asvg:svgBlip xmlns:asvg="http://schemas.microsoft.com/office/drawing/2016/SVG/main" xmlns="" r:embed="rId11"/>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sp>
        <p:nvSpPr>
          <p:cNvPr id="2" name="Rectangle 1"/>
          <p:cNvSpPr/>
          <p:nvPr/>
        </p:nvSpPr>
        <p:spPr>
          <a:xfrm>
            <a:off x="723373" y="4571190"/>
            <a:ext cx="1463862" cy="261610"/>
          </a:xfrm>
          <a:prstGeom prst="rect">
            <a:avLst/>
          </a:prstGeom>
        </p:spPr>
        <p:txBody>
          <a:bodyPr wrap="none">
            <a:spAutoFit/>
          </a:bodyPr>
          <a:lstStyle/>
          <a:p>
            <a:r>
              <a:rPr lang="en-US" sz="1050" dirty="0">
                <a:latin typeface="Calibri" panose="020F0502020204030204" pitchFamily="34" charset="0"/>
                <a:cs typeface="Calibri" panose="020F0502020204030204" pitchFamily="34" charset="0"/>
              </a:rPr>
              <a:t>* Positions of interest</a:t>
            </a:r>
            <a:r>
              <a:rPr lang="en-US" sz="1050" dirty="0"/>
              <a:t> </a:t>
            </a:r>
          </a:p>
        </p:txBody>
      </p:sp>
    </p:spTree>
    <p:extLst>
      <p:ext uri="{BB962C8B-B14F-4D97-AF65-F5344CB8AC3E}">
        <p14:creationId xmlns:p14="http://schemas.microsoft.com/office/powerpoint/2010/main" val="302428977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4"/>
          </p:nvPr>
        </p:nvSpPr>
        <p:spPr>
          <a:xfrm>
            <a:off x="431800" y="1543050"/>
            <a:ext cx="4696460" cy="3044825"/>
          </a:xfrm>
        </p:spPr>
        <p:txBody>
          <a:bodyPr/>
          <a:lstStyle/>
          <a:p>
            <a:r>
              <a:rPr lang="en-US" dirty="0">
                <a:latin typeface="Frutiger LT Com 45 Light" panose="020B0303030504020204" pitchFamily="34" charset="0"/>
              </a:rPr>
              <a:t>Simulated wind field projected on the LOS geometry</a:t>
            </a:r>
          </a:p>
          <a:p>
            <a:pPr marL="0" indent="0">
              <a:buNone/>
            </a:pPr>
            <a:endParaRPr lang="en-US" dirty="0">
              <a:latin typeface="Frutiger LT Com 45 Light" panose="020B0303030504020204" pitchFamily="34" charset="0"/>
            </a:endParaRPr>
          </a:p>
        </p:txBody>
      </p:sp>
      <p:sp>
        <p:nvSpPr>
          <p:cNvPr id="4" name="Text Placeholder 3"/>
          <p:cNvSpPr>
            <a:spLocks noGrp="1"/>
          </p:cNvSpPr>
          <p:nvPr>
            <p:ph type="body" sz="quarter" idx="11"/>
          </p:nvPr>
        </p:nvSpPr>
        <p:spPr/>
        <p:txBody>
          <a:bodyPr/>
          <a:lstStyle/>
          <a:p>
            <a:r>
              <a:rPr lang="en-US" dirty="0"/>
              <a:t>Virtual scanning </a:t>
            </a:r>
            <a:r>
              <a:rPr lang="en-US" dirty="0" err="1"/>
              <a:t>lidar</a:t>
            </a:r>
            <a:r>
              <a:rPr lang="en-US" dirty="0"/>
              <a:t> method</a:t>
            </a:r>
          </a:p>
        </p:txBody>
      </p:sp>
      <p:sp>
        <p:nvSpPr>
          <p:cNvPr id="5" name="Text Placeholder 4"/>
          <p:cNvSpPr>
            <a:spLocks noGrp="1"/>
          </p:cNvSpPr>
          <p:nvPr>
            <p:ph type="body" sz="quarter" idx="12"/>
          </p:nvPr>
        </p:nvSpPr>
        <p:spPr/>
        <p:txBody>
          <a:bodyPr/>
          <a:lstStyle/>
          <a:p>
            <a:r>
              <a:rPr lang="en-US" dirty="0"/>
              <a:t>Constructing VSL</a:t>
            </a:r>
          </a:p>
        </p:txBody>
      </p:sp>
      <p:sp>
        <p:nvSpPr>
          <p:cNvPr id="13" name="Content Placeholder 10"/>
          <p:cNvSpPr txBox="1">
            <a:spLocks/>
          </p:cNvSpPr>
          <p:nvPr/>
        </p:nvSpPr>
        <p:spPr>
          <a:xfrm>
            <a:off x="452234" y="2574129"/>
            <a:ext cx="3470002" cy="3044825"/>
          </a:xfrm>
          <a:prstGeom prst="rect">
            <a:avLst/>
          </a:prstGeom>
        </p:spPr>
        <p:txBody>
          <a:bodyPr vert="horz" lIns="91440" tIns="45720" rIns="91440" bIns="45720" rtlCol="0">
            <a:normAutofit/>
          </a:bodyPr>
          <a:lstStyle>
            <a:lvl1pPr marL="180000" indent="-180000" algn="l" defTabSz="457200" rtl="0" eaLnBrk="1" latinLnBrk="0" hangingPunct="1">
              <a:lnSpc>
                <a:spcPts val="1800"/>
              </a:lnSpc>
              <a:spcBef>
                <a:spcPts val="0"/>
              </a:spcBef>
              <a:spcAft>
                <a:spcPts val="1200"/>
              </a:spcAft>
              <a:buFontTx/>
              <a:buBlip>
                <a:blip r:embed="rId3">
                  <a:extLst>
                    <a:ext uri="{96DAC541-7B7A-43D3-8B79-37D633B846F1}">
                      <asvg:svgBlip xmlns:asvg="http://schemas.microsoft.com/office/drawing/2016/SVG/main" xmlns="" r:embed="rId4"/>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pic>
        <p:nvPicPr>
          <p:cNvPr id="21" name="Picture 20"/>
          <p:cNvPicPr>
            <a:picLocks noChangeAspect="1"/>
          </p:cNvPicPr>
          <p:nvPr/>
        </p:nvPicPr>
        <p:blipFill>
          <a:blip r:embed="rId7">
            <a:extLst>
              <a:ext uri="{BEBA8EAE-BF5A-486C-A8C5-ECC9F3942E4B}">
                <a14:imgProps xmlns:a14="http://schemas.microsoft.com/office/drawing/2010/main">
                  <a14:imgLayer r:embed="rId8">
                    <a14:imgEffect>
                      <a14:artisticBlur/>
                    </a14:imgEffect>
                    <a14:imgEffect>
                      <a14:saturation sat="0"/>
                    </a14:imgEffect>
                  </a14:imgLayer>
                </a14:imgProps>
              </a:ext>
            </a:extLst>
          </a:blip>
          <a:stretch>
            <a:fillRect/>
          </a:stretch>
        </p:blipFill>
        <p:spPr>
          <a:xfrm>
            <a:off x="6370320" y="1429644"/>
            <a:ext cx="2550500" cy="3170682"/>
          </a:xfrm>
          <a:prstGeom prst="rect">
            <a:avLst/>
          </a:prstGeom>
        </p:spPr>
      </p:pic>
      <p:pic>
        <p:nvPicPr>
          <p:cNvPr id="14" name="Picture 13"/>
          <p:cNvPicPr>
            <a:picLocks noChangeAspect="1"/>
          </p:cNvPicPr>
          <p:nvPr/>
        </p:nvPicPr>
        <p:blipFill rotWithShape="1">
          <a:blip r:embed="rId9"/>
          <a:srcRect t="36794" b="46439"/>
          <a:stretch/>
        </p:blipFill>
        <p:spPr>
          <a:xfrm>
            <a:off x="6370320" y="2574129"/>
            <a:ext cx="2550500" cy="531649"/>
          </a:xfrm>
          <a:prstGeom prst="rect">
            <a:avLst/>
          </a:prstGeom>
        </p:spPr>
      </p:pic>
      <p:pic>
        <p:nvPicPr>
          <p:cNvPr id="23" name="Picture 22"/>
          <p:cNvPicPr>
            <a:picLocks noChangeAspect="1"/>
          </p:cNvPicPr>
          <p:nvPr/>
        </p:nvPicPr>
        <p:blipFill rotWithShape="1">
          <a:blip r:embed="rId7">
            <a:extLst>
              <a:ext uri="{BEBA8EAE-BF5A-486C-A8C5-ECC9F3942E4B}">
                <a14:imgProps xmlns:a14="http://schemas.microsoft.com/office/drawing/2010/main">
                  <a14:imgLayer r:embed="rId8">
                    <a14:imgEffect>
                      <a14:artisticBlur/>
                    </a14:imgEffect>
                    <a14:imgEffect>
                      <a14:saturation sat="0"/>
                    </a14:imgEffect>
                  </a14:imgLayer>
                </a14:imgProps>
              </a:ext>
            </a:extLst>
          </a:blip>
          <a:srcRect l="91067"/>
          <a:stretch/>
        </p:blipFill>
        <p:spPr>
          <a:xfrm>
            <a:off x="8704381" y="1437264"/>
            <a:ext cx="226937" cy="3158231"/>
          </a:xfrm>
          <a:prstGeom prst="rect">
            <a:avLst/>
          </a:prstGeom>
        </p:spPr>
      </p:pic>
      <p:pic>
        <p:nvPicPr>
          <p:cNvPr id="10" name="Picture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88102" y="3248915"/>
            <a:ext cx="1968987" cy="1338960"/>
          </a:xfrm>
          <a:prstGeom prst="rect">
            <a:avLst/>
          </a:prstGeom>
        </p:spPr>
      </p:pic>
      <p:sp>
        <p:nvSpPr>
          <p:cNvPr id="11" name="Freeform 10"/>
          <p:cNvSpPr/>
          <p:nvPr/>
        </p:nvSpPr>
        <p:spPr>
          <a:xfrm>
            <a:off x="717384" y="4159059"/>
            <a:ext cx="654250" cy="401923"/>
          </a:xfrm>
          <a:custGeom>
            <a:avLst/>
            <a:gdLst>
              <a:gd name="connsiteX0" fmla="*/ 8897 w 654250"/>
              <a:gd name="connsiteY0" fmla="*/ 20035 h 401923"/>
              <a:gd name="connsiteX1" fmla="*/ 223210 w 654250"/>
              <a:gd name="connsiteY1" fmla="*/ 60516 h 401923"/>
              <a:gd name="connsiteX2" fmla="*/ 651835 w 654250"/>
              <a:gd name="connsiteY2" fmla="*/ 272447 h 401923"/>
              <a:gd name="connsiteX3" fmla="*/ 382754 w 654250"/>
              <a:gd name="connsiteY3" fmla="*/ 396272 h 401923"/>
              <a:gd name="connsiteX4" fmla="*/ 75572 w 654250"/>
              <a:gd name="connsiteY4" fmla="*/ 343885 h 401923"/>
              <a:gd name="connsiteX5" fmla="*/ 8897 w 654250"/>
              <a:gd name="connsiteY5" fmla="*/ 20035 h 401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250" h="401923">
                <a:moveTo>
                  <a:pt x="8897" y="20035"/>
                </a:moveTo>
                <a:cubicBezTo>
                  <a:pt x="33503" y="-27193"/>
                  <a:pt x="116054" y="18447"/>
                  <a:pt x="223210" y="60516"/>
                </a:cubicBezTo>
                <a:cubicBezTo>
                  <a:pt x="330366" y="102585"/>
                  <a:pt x="625244" y="216488"/>
                  <a:pt x="651835" y="272447"/>
                </a:cubicBezTo>
                <a:cubicBezTo>
                  <a:pt x="678426" y="328406"/>
                  <a:pt x="478798" y="384366"/>
                  <a:pt x="382754" y="396272"/>
                </a:cubicBezTo>
                <a:cubicBezTo>
                  <a:pt x="286710" y="408178"/>
                  <a:pt x="139072" y="405797"/>
                  <a:pt x="75572" y="343885"/>
                </a:cubicBezTo>
                <a:cubicBezTo>
                  <a:pt x="12072" y="281973"/>
                  <a:pt x="-15709" y="67263"/>
                  <a:pt x="8897" y="20035"/>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latin typeface="Calibri" panose="020F0502020204030204" pitchFamily="34" charset="0"/>
              <a:cs typeface="Calibri" panose="020F0502020204030204" pitchFamily="34" charset="0"/>
            </a:endParaRPr>
          </a:p>
        </p:txBody>
      </p:sp>
      <p:sp>
        <p:nvSpPr>
          <p:cNvPr id="12" name="Freeform 11"/>
          <p:cNvSpPr/>
          <p:nvPr/>
        </p:nvSpPr>
        <p:spPr>
          <a:xfrm>
            <a:off x="1392128" y="4238489"/>
            <a:ext cx="881972" cy="360322"/>
          </a:xfrm>
          <a:custGeom>
            <a:avLst/>
            <a:gdLst>
              <a:gd name="connsiteX0" fmla="*/ 874823 w 881972"/>
              <a:gd name="connsiteY0" fmla="*/ 112055 h 360322"/>
              <a:gd name="connsiteX1" fmla="*/ 865298 w 881972"/>
              <a:gd name="connsiteY1" fmla="*/ 4899 h 360322"/>
              <a:gd name="connsiteX2" fmla="*/ 805766 w 881972"/>
              <a:gd name="connsiteY2" fmla="*/ 16805 h 360322"/>
              <a:gd name="connsiteX3" fmla="*/ 81866 w 881972"/>
              <a:gd name="connsiteY3" fmla="*/ 204924 h 360322"/>
              <a:gd name="connsiteX4" fmla="*/ 93773 w 881972"/>
              <a:gd name="connsiteY4" fmla="*/ 257312 h 360322"/>
              <a:gd name="connsiteX5" fmla="*/ 770048 w 881972"/>
              <a:gd name="connsiteY5" fmla="*/ 357324 h 360322"/>
              <a:gd name="connsiteX6" fmla="*/ 874823 w 881972"/>
              <a:gd name="connsiteY6" fmla="*/ 112055 h 360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1972" h="360322">
                <a:moveTo>
                  <a:pt x="874823" y="112055"/>
                </a:moveTo>
                <a:cubicBezTo>
                  <a:pt x="890698" y="53318"/>
                  <a:pt x="876807" y="20774"/>
                  <a:pt x="865298" y="4899"/>
                </a:cubicBezTo>
                <a:cubicBezTo>
                  <a:pt x="853789" y="-10976"/>
                  <a:pt x="805766" y="16805"/>
                  <a:pt x="805766" y="16805"/>
                </a:cubicBezTo>
                <a:cubicBezTo>
                  <a:pt x="675194" y="50142"/>
                  <a:pt x="200531" y="164840"/>
                  <a:pt x="81866" y="204924"/>
                </a:cubicBezTo>
                <a:cubicBezTo>
                  <a:pt x="-36799" y="245008"/>
                  <a:pt x="-20924" y="231912"/>
                  <a:pt x="93773" y="257312"/>
                </a:cubicBezTo>
                <a:cubicBezTo>
                  <a:pt x="208470" y="282712"/>
                  <a:pt x="641460" y="378359"/>
                  <a:pt x="770048" y="357324"/>
                </a:cubicBezTo>
                <a:cubicBezTo>
                  <a:pt x="898636" y="336290"/>
                  <a:pt x="858948" y="170792"/>
                  <a:pt x="874823" y="112055"/>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rot="1551088">
            <a:off x="763282" y="4404964"/>
            <a:ext cx="1313808" cy="184666"/>
          </a:xfrm>
          <a:prstGeom prst="rect">
            <a:avLst/>
          </a:prstGeom>
          <a:noFill/>
        </p:spPr>
        <p:txBody>
          <a:bodyPr wrap="square" rtlCol="0">
            <a:spAutoFit/>
          </a:bodyPr>
          <a:lstStyle/>
          <a:p>
            <a:r>
              <a:rPr lang="en-US" sz="600" b="1" dirty="0" smtClean="0">
                <a:latin typeface="Calibri" panose="020F0502020204030204" pitchFamily="34" charset="0"/>
                <a:cs typeface="Calibri" panose="020F0502020204030204" pitchFamily="34" charset="0"/>
              </a:rPr>
              <a:t>UTM x [m]</a:t>
            </a:r>
            <a:endParaRPr lang="en-US" sz="600" b="1" dirty="0">
              <a:latin typeface="Calibri" panose="020F0502020204030204" pitchFamily="34" charset="0"/>
              <a:cs typeface="Calibri" panose="020F0502020204030204" pitchFamily="34" charset="0"/>
            </a:endParaRPr>
          </a:p>
        </p:txBody>
      </p:sp>
      <p:sp>
        <p:nvSpPr>
          <p:cNvPr id="16" name="TextBox 15"/>
          <p:cNvSpPr txBox="1"/>
          <p:nvPr/>
        </p:nvSpPr>
        <p:spPr>
          <a:xfrm rot="20492831">
            <a:off x="1584394" y="4179537"/>
            <a:ext cx="1313808" cy="184666"/>
          </a:xfrm>
          <a:prstGeom prst="rect">
            <a:avLst/>
          </a:prstGeom>
          <a:noFill/>
        </p:spPr>
        <p:txBody>
          <a:bodyPr wrap="square" rtlCol="0">
            <a:spAutoFit/>
          </a:bodyPr>
          <a:lstStyle/>
          <a:p>
            <a:r>
              <a:rPr lang="en-US" sz="600" b="1" dirty="0" smtClean="0">
                <a:latin typeface="Calibri" panose="020F0502020204030204" pitchFamily="34" charset="0"/>
                <a:cs typeface="Calibri" panose="020F0502020204030204" pitchFamily="34" charset="0"/>
              </a:rPr>
              <a:t>UTM y [m]</a:t>
            </a:r>
            <a:endParaRPr lang="en-US" sz="6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3443730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102" y="3248915"/>
            <a:ext cx="1968987" cy="1338960"/>
          </a:xfrm>
          <a:prstGeom prst="rect">
            <a:avLst/>
          </a:prstGeom>
        </p:spPr>
      </p:pic>
      <p:sp>
        <p:nvSpPr>
          <p:cNvPr id="15" name="Freeform 14"/>
          <p:cNvSpPr/>
          <p:nvPr/>
        </p:nvSpPr>
        <p:spPr>
          <a:xfrm>
            <a:off x="717384" y="4159059"/>
            <a:ext cx="654250" cy="401923"/>
          </a:xfrm>
          <a:custGeom>
            <a:avLst/>
            <a:gdLst>
              <a:gd name="connsiteX0" fmla="*/ 8897 w 654250"/>
              <a:gd name="connsiteY0" fmla="*/ 20035 h 401923"/>
              <a:gd name="connsiteX1" fmla="*/ 223210 w 654250"/>
              <a:gd name="connsiteY1" fmla="*/ 60516 h 401923"/>
              <a:gd name="connsiteX2" fmla="*/ 651835 w 654250"/>
              <a:gd name="connsiteY2" fmla="*/ 272447 h 401923"/>
              <a:gd name="connsiteX3" fmla="*/ 382754 w 654250"/>
              <a:gd name="connsiteY3" fmla="*/ 396272 h 401923"/>
              <a:gd name="connsiteX4" fmla="*/ 75572 w 654250"/>
              <a:gd name="connsiteY4" fmla="*/ 343885 h 401923"/>
              <a:gd name="connsiteX5" fmla="*/ 8897 w 654250"/>
              <a:gd name="connsiteY5" fmla="*/ 20035 h 401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250" h="401923">
                <a:moveTo>
                  <a:pt x="8897" y="20035"/>
                </a:moveTo>
                <a:cubicBezTo>
                  <a:pt x="33503" y="-27193"/>
                  <a:pt x="116054" y="18447"/>
                  <a:pt x="223210" y="60516"/>
                </a:cubicBezTo>
                <a:cubicBezTo>
                  <a:pt x="330366" y="102585"/>
                  <a:pt x="625244" y="216488"/>
                  <a:pt x="651835" y="272447"/>
                </a:cubicBezTo>
                <a:cubicBezTo>
                  <a:pt x="678426" y="328406"/>
                  <a:pt x="478798" y="384366"/>
                  <a:pt x="382754" y="396272"/>
                </a:cubicBezTo>
                <a:cubicBezTo>
                  <a:pt x="286710" y="408178"/>
                  <a:pt x="139072" y="405797"/>
                  <a:pt x="75572" y="343885"/>
                </a:cubicBezTo>
                <a:cubicBezTo>
                  <a:pt x="12072" y="281973"/>
                  <a:pt x="-15709" y="67263"/>
                  <a:pt x="8897" y="20035"/>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latin typeface="Calibri" panose="020F0502020204030204" pitchFamily="34" charset="0"/>
              <a:cs typeface="Calibri" panose="020F0502020204030204" pitchFamily="34" charset="0"/>
            </a:endParaRPr>
          </a:p>
        </p:txBody>
      </p:sp>
      <p:sp>
        <p:nvSpPr>
          <p:cNvPr id="16" name="Freeform 15"/>
          <p:cNvSpPr/>
          <p:nvPr/>
        </p:nvSpPr>
        <p:spPr>
          <a:xfrm>
            <a:off x="1392128" y="4238489"/>
            <a:ext cx="881972" cy="360322"/>
          </a:xfrm>
          <a:custGeom>
            <a:avLst/>
            <a:gdLst>
              <a:gd name="connsiteX0" fmla="*/ 874823 w 881972"/>
              <a:gd name="connsiteY0" fmla="*/ 112055 h 360322"/>
              <a:gd name="connsiteX1" fmla="*/ 865298 w 881972"/>
              <a:gd name="connsiteY1" fmla="*/ 4899 h 360322"/>
              <a:gd name="connsiteX2" fmla="*/ 805766 w 881972"/>
              <a:gd name="connsiteY2" fmla="*/ 16805 h 360322"/>
              <a:gd name="connsiteX3" fmla="*/ 81866 w 881972"/>
              <a:gd name="connsiteY3" fmla="*/ 204924 h 360322"/>
              <a:gd name="connsiteX4" fmla="*/ 93773 w 881972"/>
              <a:gd name="connsiteY4" fmla="*/ 257312 h 360322"/>
              <a:gd name="connsiteX5" fmla="*/ 770048 w 881972"/>
              <a:gd name="connsiteY5" fmla="*/ 357324 h 360322"/>
              <a:gd name="connsiteX6" fmla="*/ 874823 w 881972"/>
              <a:gd name="connsiteY6" fmla="*/ 112055 h 360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1972" h="360322">
                <a:moveTo>
                  <a:pt x="874823" y="112055"/>
                </a:moveTo>
                <a:cubicBezTo>
                  <a:pt x="890698" y="53318"/>
                  <a:pt x="876807" y="20774"/>
                  <a:pt x="865298" y="4899"/>
                </a:cubicBezTo>
                <a:cubicBezTo>
                  <a:pt x="853789" y="-10976"/>
                  <a:pt x="805766" y="16805"/>
                  <a:pt x="805766" y="16805"/>
                </a:cubicBezTo>
                <a:cubicBezTo>
                  <a:pt x="675194" y="50142"/>
                  <a:pt x="200531" y="164840"/>
                  <a:pt x="81866" y="204924"/>
                </a:cubicBezTo>
                <a:cubicBezTo>
                  <a:pt x="-36799" y="245008"/>
                  <a:pt x="-20924" y="231912"/>
                  <a:pt x="93773" y="257312"/>
                </a:cubicBezTo>
                <a:cubicBezTo>
                  <a:pt x="208470" y="282712"/>
                  <a:pt x="641460" y="378359"/>
                  <a:pt x="770048" y="357324"/>
                </a:cubicBezTo>
                <a:cubicBezTo>
                  <a:pt x="898636" y="336290"/>
                  <a:pt x="858948" y="170792"/>
                  <a:pt x="874823" y="112055"/>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rot="1551088">
            <a:off x="763282" y="4404964"/>
            <a:ext cx="1313808" cy="184666"/>
          </a:xfrm>
          <a:prstGeom prst="rect">
            <a:avLst/>
          </a:prstGeom>
          <a:noFill/>
        </p:spPr>
        <p:txBody>
          <a:bodyPr wrap="square" rtlCol="0">
            <a:spAutoFit/>
          </a:bodyPr>
          <a:lstStyle/>
          <a:p>
            <a:r>
              <a:rPr lang="en-US" sz="600" b="1" dirty="0" smtClean="0">
                <a:latin typeface="Calibri" panose="020F0502020204030204" pitchFamily="34" charset="0"/>
                <a:cs typeface="Calibri" panose="020F0502020204030204" pitchFamily="34" charset="0"/>
              </a:rPr>
              <a:t>UTM x [m]</a:t>
            </a:r>
            <a:endParaRPr lang="en-US" sz="600" b="1" dirty="0">
              <a:latin typeface="Calibri" panose="020F0502020204030204" pitchFamily="34" charset="0"/>
              <a:cs typeface="Calibri" panose="020F0502020204030204" pitchFamily="34" charset="0"/>
            </a:endParaRPr>
          </a:p>
        </p:txBody>
      </p:sp>
      <p:sp>
        <p:nvSpPr>
          <p:cNvPr id="20" name="TextBox 19"/>
          <p:cNvSpPr txBox="1"/>
          <p:nvPr/>
        </p:nvSpPr>
        <p:spPr>
          <a:xfrm rot="20492831">
            <a:off x="1584394" y="4179537"/>
            <a:ext cx="1313808" cy="184666"/>
          </a:xfrm>
          <a:prstGeom prst="rect">
            <a:avLst/>
          </a:prstGeom>
          <a:noFill/>
        </p:spPr>
        <p:txBody>
          <a:bodyPr wrap="square" rtlCol="0">
            <a:spAutoFit/>
          </a:bodyPr>
          <a:lstStyle/>
          <a:p>
            <a:r>
              <a:rPr lang="en-US" sz="600" b="1" dirty="0" smtClean="0">
                <a:latin typeface="Calibri" panose="020F0502020204030204" pitchFamily="34" charset="0"/>
                <a:cs typeface="Calibri" panose="020F0502020204030204" pitchFamily="34" charset="0"/>
              </a:rPr>
              <a:t>UTM y [m]</a:t>
            </a:r>
            <a:endParaRPr lang="en-US" sz="600" b="1" dirty="0">
              <a:latin typeface="Calibri" panose="020F0502020204030204" pitchFamily="34" charset="0"/>
              <a:cs typeface="Calibri" panose="020F0502020204030204" pitchFamily="34" charset="0"/>
            </a:endParaRPr>
          </a:p>
        </p:txBody>
      </p:sp>
      <p:sp>
        <p:nvSpPr>
          <p:cNvPr id="3" name="Content Placeholder 2"/>
          <p:cNvSpPr>
            <a:spLocks noGrp="1"/>
          </p:cNvSpPr>
          <p:nvPr>
            <p:ph sz="quarter" idx="14"/>
          </p:nvPr>
        </p:nvSpPr>
        <p:spPr>
          <a:xfrm>
            <a:off x="431800" y="1543050"/>
            <a:ext cx="4696460" cy="3044825"/>
          </a:xfrm>
        </p:spPr>
        <p:txBody>
          <a:bodyPr/>
          <a:lstStyle/>
          <a:p>
            <a:r>
              <a:rPr lang="en-US" dirty="0">
                <a:latin typeface="Frutiger LT Com 45 Light" panose="020B0303030504020204" pitchFamily="34" charset="0"/>
              </a:rPr>
              <a:t>Simulated wind field projected on the LOS geometry</a:t>
            </a:r>
          </a:p>
          <a:p>
            <a:pPr lvl="1"/>
            <a:r>
              <a:rPr lang="en-US" dirty="0">
                <a:latin typeface="Frutiger LT Com 45 Light" panose="020B0303030504020204" pitchFamily="34" charset="0"/>
              </a:rPr>
              <a:t>For a reference wind direction:</a:t>
            </a:r>
          </a:p>
          <a:p>
            <a:pPr marL="0" indent="0">
              <a:buNone/>
            </a:pPr>
            <a:endParaRPr lang="en-US" dirty="0">
              <a:latin typeface="Frutiger LT Com 45 Light" panose="020B0303030504020204" pitchFamily="34" charset="0"/>
            </a:endParaRPr>
          </a:p>
        </p:txBody>
      </p:sp>
      <p:sp>
        <p:nvSpPr>
          <p:cNvPr id="4" name="Text Placeholder 3"/>
          <p:cNvSpPr>
            <a:spLocks noGrp="1"/>
          </p:cNvSpPr>
          <p:nvPr>
            <p:ph type="body" sz="quarter" idx="11"/>
          </p:nvPr>
        </p:nvSpPr>
        <p:spPr/>
        <p:txBody>
          <a:bodyPr/>
          <a:lstStyle/>
          <a:p>
            <a:r>
              <a:rPr lang="en-US" dirty="0"/>
              <a:t>Virtual scanning </a:t>
            </a:r>
            <a:r>
              <a:rPr lang="en-US" dirty="0" err="1"/>
              <a:t>lidar</a:t>
            </a:r>
            <a:r>
              <a:rPr lang="en-US" dirty="0"/>
              <a:t> method</a:t>
            </a:r>
          </a:p>
        </p:txBody>
      </p:sp>
      <p:sp>
        <p:nvSpPr>
          <p:cNvPr id="5" name="Text Placeholder 4"/>
          <p:cNvSpPr>
            <a:spLocks noGrp="1"/>
          </p:cNvSpPr>
          <p:nvPr>
            <p:ph type="body" sz="quarter" idx="12"/>
          </p:nvPr>
        </p:nvSpPr>
        <p:spPr/>
        <p:txBody>
          <a:bodyPr/>
          <a:lstStyle/>
          <a:p>
            <a:r>
              <a:rPr lang="en-US" dirty="0"/>
              <a:t>Constructing VSL</a:t>
            </a:r>
          </a:p>
        </p:txBody>
      </p:sp>
      <p:sp>
        <p:nvSpPr>
          <p:cNvPr id="13" name="Content Placeholder 10"/>
          <p:cNvSpPr txBox="1">
            <a:spLocks/>
          </p:cNvSpPr>
          <p:nvPr/>
        </p:nvSpPr>
        <p:spPr>
          <a:xfrm>
            <a:off x="452234" y="2574129"/>
            <a:ext cx="3470002" cy="3044825"/>
          </a:xfrm>
          <a:prstGeom prst="rect">
            <a:avLst/>
          </a:prstGeom>
        </p:spPr>
        <p:txBody>
          <a:bodyPr vert="horz" lIns="91440" tIns="45720" rIns="91440" bIns="45720" rtlCol="0">
            <a:normAutofit/>
          </a:bodyPr>
          <a:lstStyle>
            <a:lvl1pPr marL="180000" indent="-180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pic>
        <p:nvPicPr>
          <p:cNvPr id="19" name="Picture 18"/>
          <p:cNvPicPr>
            <a:picLocks noChangeAspect="1"/>
          </p:cNvPicPr>
          <p:nvPr/>
        </p:nvPicPr>
        <p:blipFill>
          <a:blip r:embed="rId8">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32428" y="3589019"/>
            <a:ext cx="848128" cy="507521"/>
          </a:xfrm>
          <a:prstGeom prst="rect">
            <a:avLst/>
          </a:prstGeom>
        </p:spPr>
      </p:pic>
      <p:cxnSp>
        <p:nvCxnSpPr>
          <p:cNvPr id="6" name="Straight Arrow Connector 5"/>
          <p:cNvCxnSpPr/>
          <p:nvPr/>
        </p:nvCxnSpPr>
        <p:spPr>
          <a:xfrm>
            <a:off x="337571" y="3771900"/>
            <a:ext cx="322694" cy="762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297665" y="3525679"/>
            <a:ext cx="362600" cy="246221"/>
          </a:xfrm>
          <a:prstGeom prst="rect">
            <a:avLst/>
          </a:prstGeom>
          <a:noFill/>
        </p:spPr>
        <p:txBody>
          <a:bodyPr wrap="none" rtlCol="0">
            <a:spAutoFit/>
          </a:bodyPr>
          <a:lstStyle/>
          <a:p>
            <a:r>
              <a:rPr lang="en-US" sz="1000" dirty="0"/>
              <a:t>Dir</a:t>
            </a:r>
          </a:p>
        </p:txBody>
      </p:sp>
      <p:pic>
        <p:nvPicPr>
          <p:cNvPr id="24" name="Picture 23"/>
          <p:cNvPicPr>
            <a:picLocks noChangeAspect="1"/>
          </p:cNvPicPr>
          <p:nvPr/>
        </p:nvPicPr>
        <p:blipFill>
          <a:blip r:embed="rId9">
            <a:extLst>
              <a:ext uri="{BEBA8EAE-BF5A-486C-A8C5-ECC9F3942E4B}">
                <a14:imgProps xmlns:a14="http://schemas.microsoft.com/office/drawing/2010/main">
                  <a14:imgLayer r:embed="rId10">
                    <a14:imgEffect>
                      <a14:artisticBlur/>
                    </a14:imgEffect>
                    <a14:imgEffect>
                      <a14:saturation sat="0"/>
                    </a14:imgEffect>
                  </a14:imgLayer>
                </a14:imgProps>
              </a:ext>
            </a:extLst>
          </a:blip>
          <a:stretch>
            <a:fillRect/>
          </a:stretch>
        </p:blipFill>
        <p:spPr>
          <a:xfrm>
            <a:off x="6370320" y="1429644"/>
            <a:ext cx="2550500" cy="3170682"/>
          </a:xfrm>
          <a:prstGeom prst="rect">
            <a:avLst/>
          </a:prstGeom>
        </p:spPr>
      </p:pic>
      <p:pic>
        <p:nvPicPr>
          <p:cNvPr id="25" name="Picture 24"/>
          <p:cNvPicPr>
            <a:picLocks noChangeAspect="1"/>
          </p:cNvPicPr>
          <p:nvPr/>
        </p:nvPicPr>
        <p:blipFill rotWithShape="1">
          <a:blip r:embed="rId11"/>
          <a:srcRect t="36794" b="46439"/>
          <a:stretch/>
        </p:blipFill>
        <p:spPr>
          <a:xfrm>
            <a:off x="6370320" y="2574129"/>
            <a:ext cx="2550500" cy="531649"/>
          </a:xfrm>
          <a:prstGeom prst="rect">
            <a:avLst/>
          </a:prstGeom>
        </p:spPr>
      </p:pic>
      <p:pic>
        <p:nvPicPr>
          <p:cNvPr id="26" name="Picture 25"/>
          <p:cNvPicPr>
            <a:picLocks noChangeAspect="1"/>
          </p:cNvPicPr>
          <p:nvPr/>
        </p:nvPicPr>
        <p:blipFill rotWithShape="1">
          <a:blip r:embed="rId9">
            <a:extLst>
              <a:ext uri="{BEBA8EAE-BF5A-486C-A8C5-ECC9F3942E4B}">
                <a14:imgProps xmlns:a14="http://schemas.microsoft.com/office/drawing/2010/main">
                  <a14:imgLayer r:embed="rId10">
                    <a14:imgEffect>
                      <a14:artisticBlur/>
                    </a14:imgEffect>
                    <a14:imgEffect>
                      <a14:saturation sat="0"/>
                    </a14:imgEffect>
                  </a14:imgLayer>
                </a14:imgProps>
              </a:ext>
            </a:extLst>
          </a:blip>
          <a:srcRect l="91067"/>
          <a:stretch/>
        </p:blipFill>
        <p:spPr>
          <a:xfrm>
            <a:off x="8704381" y="1437264"/>
            <a:ext cx="226937" cy="3158231"/>
          </a:xfrm>
          <a:prstGeom prst="rect">
            <a:avLst/>
          </a:prstGeom>
        </p:spPr>
      </p:pic>
    </p:spTree>
    <p:extLst>
      <p:ext uri="{BB962C8B-B14F-4D97-AF65-F5344CB8AC3E}">
        <p14:creationId xmlns:p14="http://schemas.microsoft.com/office/powerpoint/2010/main" val="2340065896"/>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102" y="3248915"/>
            <a:ext cx="1968987" cy="1338960"/>
          </a:xfrm>
          <a:prstGeom prst="rect">
            <a:avLst/>
          </a:prstGeom>
        </p:spPr>
      </p:pic>
      <p:sp>
        <p:nvSpPr>
          <p:cNvPr id="28" name="Freeform 27"/>
          <p:cNvSpPr/>
          <p:nvPr/>
        </p:nvSpPr>
        <p:spPr>
          <a:xfrm>
            <a:off x="717384" y="4159059"/>
            <a:ext cx="654250" cy="401923"/>
          </a:xfrm>
          <a:custGeom>
            <a:avLst/>
            <a:gdLst>
              <a:gd name="connsiteX0" fmla="*/ 8897 w 654250"/>
              <a:gd name="connsiteY0" fmla="*/ 20035 h 401923"/>
              <a:gd name="connsiteX1" fmla="*/ 223210 w 654250"/>
              <a:gd name="connsiteY1" fmla="*/ 60516 h 401923"/>
              <a:gd name="connsiteX2" fmla="*/ 651835 w 654250"/>
              <a:gd name="connsiteY2" fmla="*/ 272447 h 401923"/>
              <a:gd name="connsiteX3" fmla="*/ 382754 w 654250"/>
              <a:gd name="connsiteY3" fmla="*/ 396272 h 401923"/>
              <a:gd name="connsiteX4" fmla="*/ 75572 w 654250"/>
              <a:gd name="connsiteY4" fmla="*/ 343885 h 401923"/>
              <a:gd name="connsiteX5" fmla="*/ 8897 w 654250"/>
              <a:gd name="connsiteY5" fmla="*/ 20035 h 401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250" h="401923">
                <a:moveTo>
                  <a:pt x="8897" y="20035"/>
                </a:moveTo>
                <a:cubicBezTo>
                  <a:pt x="33503" y="-27193"/>
                  <a:pt x="116054" y="18447"/>
                  <a:pt x="223210" y="60516"/>
                </a:cubicBezTo>
                <a:cubicBezTo>
                  <a:pt x="330366" y="102585"/>
                  <a:pt x="625244" y="216488"/>
                  <a:pt x="651835" y="272447"/>
                </a:cubicBezTo>
                <a:cubicBezTo>
                  <a:pt x="678426" y="328406"/>
                  <a:pt x="478798" y="384366"/>
                  <a:pt x="382754" y="396272"/>
                </a:cubicBezTo>
                <a:cubicBezTo>
                  <a:pt x="286710" y="408178"/>
                  <a:pt x="139072" y="405797"/>
                  <a:pt x="75572" y="343885"/>
                </a:cubicBezTo>
                <a:cubicBezTo>
                  <a:pt x="12072" y="281973"/>
                  <a:pt x="-15709" y="67263"/>
                  <a:pt x="8897" y="20035"/>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latin typeface="Calibri" panose="020F0502020204030204" pitchFamily="34" charset="0"/>
              <a:cs typeface="Calibri" panose="020F0502020204030204" pitchFamily="34" charset="0"/>
            </a:endParaRPr>
          </a:p>
        </p:txBody>
      </p:sp>
      <p:sp>
        <p:nvSpPr>
          <p:cNvPr id="29" name="Freeform 28"/>
          <p:cNvSpPr/>
          <p:nvPr/>
        </p:nvSpPr>
        <p:spPr>
          <a:xfrm>
            <a:off x="1392128" y="4238489"/>
            <a:ext cx="881972" cy="360322"/>
          </a:xfrm>
          <a:custGeom>
            <a:avLst/>
            <a:gdLst>
              <a:gd name="connsiteX0" fmla="*/ 874823 w 881972"/>
              <a:gd name="connsiteY0" fmla="*/ 112055 h 360322"/>
              <a:gd name="connsiteX1" fmla="*/ 865298 w 881972"/>
              <a:gd name="connsiteY1" fmla="*/ 4899 h 360322"/>
              <a:gd name="connsiteX2" fmla="*/ 805766 w 881972"/>
              <a:gd name="connsiteY2" fmla="*/ 16805 h 360322"/>
              <a:gd name="connsiteX3" fmla="*/ 81866 w 881972"/>
              <a:gd name="connsiteY3" fmla="*/ 204924 h 360322"/>
              <a:gd name="connsiteX4" fmla="*/ 93773 w 881972"/>
              <a:gd name="connsiteY4" fmla="*/ 257312 h 360322"/>
              <a:gd name="connsiteX5" fmla="*/ 770048 w 881972"/>
              <a:gd name="connsiteY5" fmla="*/ 357324 h 360322"/>
              <a:gd name="connsiteX6" fmla="*/ 874823 w 881972"/>
              <a:gd name="connsiteY6" fmla="*/ 112055 h 360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1972" h="360322">
                <a:moveTo>
                  <a:pt x="874823" y="112055"/>
                </a:moveTo>
                <a:cubicBezTo>
                  <a:pt x="890698" y="53318"/>
                  <a:pt x="876807" y="20774"/>
                  <a:pt x="865298" y="4899"/>
                </a:cubicBezTo>
                <a:cubicBezTo>
                  <a:pt x="853789" y="-10976"/>
                  <a:pt x="805766" y="16805"/>
                  <a:pt x="805766" y="16805"/>
                </a:cubicBezTo>
                <a:cubicBezTo>
                  <a:pt x="675194" y="50142"/>
                  <a:pt x="200531" y="164840"/>
                  <a:pt x="81866" y="204924"/>
                </a:cubicBezTo>
                <a:cubicBezTo>
                  <a:pt x="-36799" y="245008"/>
                  <a:pt x="-20924" y="231912"/>
                  <a:pt x="93773" y="257312"/>
                </a:cubicBezTo>
                <a:cubicBezTo>
                  <a:pt x="208470" y="282712"/>
                  <a:pt x="641460" y="378359"/>
                  <a:pt x="770048" y="357324"/>
                </a:cubicBezTo>
                <a:cubicBezTo>
                  <a:pt x="898636" y="336290"/>
                  <a:pt x="858948" y="170792"/>
                  <a:pt x="874823" y="112055"/>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p:cNvSpPr txBox="1"/>
          <p:nvPr/>
        </p:nvSpPr>
        <p:spPr>
          <a:xfrm rot="1551088">
            <a:off x="763282" y="4404964"/>
            <a:ext cx="1313808" cy="184666"/>
          </a:xfrm>
          <a:prstGeom prst="rect">
            <a:avLst/>
          </a:prstGeom>
          <a:noFill/>
        </p:spPr>
        <p:txBody>
          <a:bodyPr wrap="square" rtlCol="0">
            <a:spAutoFit/>
          </a:bodyPr>
          <a:lstStyle/>
          <a:p>
            <a:r>
              <a:rPr lang="en-US" sz="600" b="1" dirty="0" smtClean="0">
                <a:latin typeface="Calibri" panose="020F0502020204030204" pitchFamily="34" charset="0"/>
                <a:cs typeface="Calibri" panose="020F0502020204030204" pitchFamily="34" charset="0"/>
              </a:rPr>
              <a:t>UTM x [m]</a:t>
            </a:r>
            <a:endParaRPr lang="en-US" sz="600" b="1" dirty="0">
              <a:latin typeface="Calibri" panose="020F0502020204030204" pitchFamily="34" charset="0"/>
              <a:cs typeface="Calibri" panose="020F0502020204030204" pitchFamily="34" charset="0"/>
            </a:endParaRPr>
          </a:p>
        </p:txBody>
      </p:sp>
      <p:sp>
        <p:nvSpPr>
          <p:cNvPr id="31" name="TextBox 30"/>
          <p:cNvSpPr txBox="1"/>
          <p:nvPr/>
        </p:nvSpPr>
        <p:spPr>
          <a:xfrm rot="20492831">
            <a:off x="1584394" y="4179537"/>
            <a:ext cx="1313808" cy="184666"/>
          </a:xfrm>
          <a:prstGeom prst="rect">
            <a:avLst/>
          </a:prstGeom>
          <a:noFill/>
        </p:spPr>
        <p:txBody>
          <a:bodyPr wrap="square" rtlCol="0">
            <a:spAutoFit/>
          </a:bodyPr>
          <a:lstStyle/>
          <a:p>
            <a:r>
              <a:rPr lang="en-US" sz="600" b="1" dirty="0" smtClean="0">
                <a:latin typeface="Calibri" panose="020F0502020204030204" pitchFamily="34" charset="0"/>
                <a:cs typeface="Calibri" panose="020F0502020204030204" pitchFamily="34" charset="0"/>
              </a:rPr>
              <a:t>UTM y [m]</a:t>
            </a:r>
            <a:endParaRPr lang="en-US" sz="600" b="1" dirty="0">
              <a:latin typeface="Calibri" panose="020F0502020204030204" pitchFamily="34" charset="0"/>
              <a:cs typeface="Calibri" panose="020F0502020204030204" pitchFamily="34" charset="0"/>
            </a:endParaRPr>
          </a:p>
        </p:txBody>
      </p:sp>
      <p:sp>
        <p:nvSpPr>
          <p:cNvPr id="3" name="Content Placeholder 2"/>
          <p:cNvSpPr>
            <a:spLocks noGrp="1"/>
          </p:cNvSpPr>
          <p:nvPr>
            <p:ph sz="quarter" idx="14"/>
          </p:nvPr>
        </p:nvSpPr>
        <p:spPr>
          <a:xfrm>
            <a:off x="431800" y="1543050"/>
            <a:ext cx="4696460" cy="3044825"/>
          </a:xfrm>
        </p:spPr>
        <p:txBody>
          <a:bodyPr>
            <a:normAutofit/>
          </a:bodyPr>
          <a:lstStyle/>
          <a:p>
            <a:r>
              <a:rPr lang="en-US" sz="1400" dirty="0">
                <a:latin typeface="Frutiger LT Com 45 Light" panose="020B0303030504020204" pitchFamily="34" charset="0"/>
              </a:rPr>
              <a:t>Simulated wind field projected on the LOS geometry</a:t>
            </a:r>
          </a:p>
          <a:p>
            <a:pPr lvl="1"/>
            <a:r>
              <a:rPr lang="en-US" sz="1400" dirty="0">
                <a:latin typeface="Frutiger LT Com 45 Light" panose="020B0303030504020204" pitchFamily="34" charset="0"/>
              </a:rPr>
              <a:t>For a reference wind direction:</a:t>
            </a:r>
          </a:p>
          <a:p>
            <a:pPr marL="588600" lvl="2" indent="-228600">
              <a:buFont typeface="+mj-lt"/>
              <a:buAutoNum type="arabicPeriod"/>
            </a:pPr>
            <a:r>
              <a:rPr lang="en-US" sz="1400" dirty="0">
                <a:latin typeface="Frutiger LT Com 45 Light" panose="020B0303030504020204" pitchFamily="34" charset="0"/>
              </a:rPr>
              <a:t>Extract simulated wind vector at </a:t>
            </a:r>
            <a:r>
              <a:rPr lang="en-US" sz="1400" dirty="0" err="1">
                <a:latin typeface="Frutiger LT Com 45 Light" panose="020B0303030504020204" pitchFamily="34" charset="0"/>
              </a:rPr>
              <a:t>LoS</a:t>
            </a:r>
            <a:r>
              <a:rPr lang="en-US" sz="1400" dirty="0">
                <a:latin typeface="Frutiger LT Com 45 Light" panose="020B0303030504020204" pitchFamily="34" charset="0"/>
              </a:rPr>
              <a:t> locations</a:t>
            </a:r>
          </a:p>
          <a:p>
            <a:pPr marL="0" indent="0">
              <a:buNone/>
            </a:pPr>
            <a:endParaRPr lang="en-US" sz="1400" dirty="0">
              <a:latin typeface="Frutiger LT Com 45 Light" panose="020B0303030504020204" pitchFamily="34" charset="0"/>
            </a:endParaRPr>
          </a:p>
        </p:txBody>
      </p:sp>
      <p:sp>
        <p:nvSpPr>
          <p:cNvPr id="4" name="Text Placeholder 3"/>
          <p:cNvSpPr>
            <a:spLocks noGrp="1"/>
          </p:cNvSpPr>
          <p:nvPr>
            <p:ph type="body" sz="quarter" idx="11"/>
          </p:nvPr>
        </p:nvSpPr>
        <p:spPr/>
        <p:txBody>
          <a:bodyPr/>
          <a:lstStyle/>
          <a:p>
            <a:r>
              <a:rPr lang="en-US" dirty="0"/>
              <a:t>Virtual scanning </a:t>
            </a:r>
            <a:r>
              <a:rPr lang="en-US" dirty="0" err="1"/>
              <a:t>lidar</a:t>
            </a:r>
            <a:r>
              <a:rPr lang="en-US" dirty="0"/>
              <a:t> method</a:t>
            </a:r>
          </a:p>
        </p:txBody>
      </p:sp>
      <p:sp>
        <p:nvSpPr>
          <p:cNvPr id="5" name="Text Placeholder 4"/>
          <p:cNvSpPr>
            <a:spLocks noGrp="1"/>
          </p:cNvSpPr>
          <p:nvPr>
            <p:ph type="body" sz="quarter" idx="12"/>
          </p:nvPr>
        </p:nvSpPr>
        <p:spPr/>
        <p:txBody>
          <a:bodyPr/>
          <a:lstStyle/>
          <a:p>
            <a:r>
              <a:rPr lang="en-US" dirty="0"/>
              <a:t>Constructing VSL</a:t>
            </a:r>
          </a:p>
        </p:txBody>
      </p:sp>
      <p:sp>
        <p:nvSpPr>
          <p:cNvPr id="13" name="Content Placeholder 10"/>
          <p:cNvSpPr txBox="1">
            <a:spLocks/>
          </p:cNvSpPr>
          <p:nvPr/>
        </p:nvSpPr>
        <p:spPr>
          <a:xfrm>
            <a:off x="452234" y="2574129"/>
            <a:ext cx="3470002" cy="3044825"/>
          </a:xfrm>
          <a:prstGeom prst="rect">
            <a:avLst/>
          </a:prstGeom>
        </p:spPr>
        <p:txBody>
          <a:bodyPr vert="horz" lIns="91440" tIns="45720" rIns="91440" bIns="45720" rtlCol="0">
            <a:normAutofit/>
          </a:bodyPr>
          <a:lstStyle>
            <a:lvl1pPr marL="180000" indent="-180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pic>
        <p:nvPicPr>
          <p:cNvPr id="19" name="Picture 18"/>
          <p:cNvPicPr>
            <a:picLocks noChangeAspect="1"/>
          </p:cNvPicPr>
          <p:nvPr/>
        </p:nvPicPr>
        <p:blipFill>
          <a:blip r:embed="rId8">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32428" y="3589019"/>
            <a:ext cx="848128" cy="507521"/>
          </a:xfrm>
          <a:prstGeom prst="rect">
            <a:avLst/>
          </a:prstGeom>
        </p:spPr>
      </p:pic>
      <p:cxnSp>
        <p:nvCxnSpPr>
          <p:cNvPr id="6" name="Straight Arrow Connector 5"/>
          <p:cNvCxnSpPr/>
          <p:nvPr/>
        </p:nvCxnSpPr>
        <p:spPr>
          <a:xfrm>
            <a:off x="337571" y="3771900"/>
            <a:ext cx="322694" cy="762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297665" y="3525679"/>
            <a:ext cx="362600" cy="246221"/>
          </a:xfrm>
          <a:prstGeom prst="rect">
            <a:avLst/>
          </a:prstGeom>
          <a:noFill/>
        </p:spPr>
        <p:txBody>
          <a:bodyPr wrap="none" rtlCol="0">
            <a:spAutoFit/>
          </a:bodyPr>
          <a:lstStyle/>
          <a:p>
            <a:r>
              <a:rPr lang="en-US" sz="1000" dirty="0"/>
              <a:t>Dir</a:t>
            </a:r>
          </a:p>
        </p:txBody>
      </p:sp>
      <p:pic>
        <p:nvPicPr>
          <p:cNvPr id="12" name="Picture 11"/>
          <p:cNvPicPr>
            <a:picLocks noChangeAspect="1"/>
          </p:cNvPicPr>
          <p:nvPr/>
        </p:nvPicPr>
        <p:blipFill>
          <a:blip r:embed="rId9">
            <a:clrChange>
              <a:clrFrom>
                <a:srgbClr val="000000">
                  <a:alpha val="0"/>
                </a:srgbClr>
              </a:clrFrom>
              <a:clrTo>
                <a:srgbClr val="000000">
                  <a:alpha val="0"/>
                </a:srgbClr>
              </a:clrTo>
            </a:clrChange>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43970" y="3472941"/>
            <a:ext cx="2704628" cy="1114934"/>
          </a:xfrm>
          <a:prstGeom prst="rect">
            <a:avLst/>
          </a:prstGeom>
        </p:spPr>
      </p:pic>
      <p:pic>
        <p:nvPicPr>
          <p:cNvPr id="18" name="Picture 17"/>
          <p:cNvPicPr>
            <a:picLocks noChangeAspect="1"/>
          </p:cNvPicPr>
          <p:nvPr/>
        </p:nvPicPr>
        <p:blipFill>
          <a:blip r:embed="rId10">
            <a:extLst>
              <a:ext uri="{BEBA8EAE-BF5A-486C-A8C5-ECC9F3942E4B}">
                <a14:imgProps xmlns:a14="http://schemas.microsoft.com/office/drawing/2010/main">
                  <a14:imgLayer r:embed="rId11">
                    <a14:imgEffect>
                      <a14:artisticBlur/>
                    </a14:imgEffect>
                    <a14:imgEffect>
                      <a14:saturation sat="0"/>
                    </a14:imgEffect>
                  </a14:imgLayer>
                </a14:imgProps>
              </a:ext>
            </a:extLst>
          </a:blip>
          <a:stretch>
            <a:fillRect/>
          </a:stretch>
        </p:blipFill>
        <p:spPr>
          <a:xfrm>
            <a:off x="6370320" y="1429644"/>
            <a:ext cx="2550500" cy="3170682"/>
          </a:xfrm>
          <a:prstGeom prst="rect">
            <a:avLst/>
          </a:prstGeom>
        </p:spPr>
      </p:pic>
      <p:pic>
        <p:nvPicPr>
          <p:cNvPr id="20" name="Picture 19"/>
          <p:cNvPicPr>
            <a:picLocks noChangeAspect="1"/>
          </p:cNvPicPr>
          <p:nvPr/>
        </p:nvPicPr>
        <p:blipFill rotWithShape="1">
          <a:blip r:embed="rId12"/>
          <a:srcRect t="36794" b="46439"/>
          <a:stretch/>
        </p:blipFill>
        <p:spPr>
          <a:xfrm>
            <a:off x="6370320" y="2574129"/>
            <a:ext cx="2550500" cy="531649"/>
          </a:xfrm>
          <a:prstGeom prst="rect">
            <a:avLst/>
          </a:prstGeom>
        </p:spPr>
      </p:pic>
      <p:pic>
        <p:nvPicPr>
          <p:cNvPr id="21" name="Picture 20"/>
          <p:cNvPicPr>
            <a:picLocks noChangeAspect="1"/>
          </p:cNvPicPr>
          <p:nvPr/>
        </p:nvPicPr>
        <p:blipFill rotWithShape="1">
          <a:blip r:embed="rId10">
            <a:extLst>
              <a:ext uri="{BEBA8EAE-BF5A-486C-A8C5-ECC9F3942E4B}">
                <a14:imgProps xmlns:a14="http://schemas.microsoft.com/office/drawing/2010/main">
                  <a14:imgLayer r:embed="rId11">
                    <a14:imgEffect>
                      <a14:artisticBlur/>
                    </a14:imgEffect>
                    <a14:imgEffect>
                      <a14:saturation sat="0"/>
                    </a14:imgEffect>
                  </a14:imgLayer>
                </a14:imgProps>
              </a:ext>
            </a:extLst>
          </a:blip>
          <a:srcRect l="91067"/>
          <a:stretch/>
        </p:blipFill>
        <p:spPr>
          <a:xfrm>
            <a:off x="8704381" y="1437264"/>
            <a:ext cx="226937" cy="3158231"/>
          </a:xfrm>
          <a:prstGeom prst="rect">
            <a:avLst/>
          </a:prstGeom>
        </p:spPr>
      </p:pic>
    </p:spTree>
    <p:extLst>
      <p:ext uri="{BB962C8B-B14F-4D97-AF65-F5344CB8AC3E}">
        <p14:creationId xmlns:p14="http://schemas.microsoft.com/office/powerpoint/2010/main" val="240517519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4"/>
          </p:nvPr>
        </p:nvSpPr>
        <p:spPr>
          <a:xfrm>
            <a:off x="431800" y="1543050"/>
            <a:ext cx="4696460" cy="3044825"/>
          </a:xfrm>
        </p:spPr>
        <p:txBody>
          <a:bodyPr vert="horz" lIns="91440" tIns="45720" rIns="91440" bIns="45720" rtlCol="0">
            <a:normAutofit/>
          </a:bodyPr>
          <a:lstStyle/>
          <a:p>
            <a:r>
              <a:rPr lang="en-US" sz="1400" dirty="0">
                <a:latin typeface="Frutiger LT Com 45 Light" panose="020B0303030504020204" pitchFamily="34" charset="0"/>
              </a:rPr>
              <a:t>Simulated wind field projected on the LOS geometry</a:t>
            </a:r>
          </a:p>
          <a:p>
            <a:pPr lvl="1"/>
            <a:r>
              <a:rPr lang="en-US" sz="1400" dirty="0">
                <a:latin typeface="Frutiger LT Com 45 Light" panose="020B0303030504020204" pitchFamily="34" charset="0"/>
              </a:rPr>
              <a:t>For a reference wind direction:</a:t>
            </a:r>
          </a:p>
          <a:p>
            <a:pPr marL="588600" lvl="2" indent="-228600">
              <a:buFont typeface="+mj-lt"/>
              <a:buAutoNum type="arabicPeriod"/>
            </a:pPr>
            <a:r>
              <a:rPr lang="en-US" sz="1400" dirty="0">
                <a:latin typeface="Frutiger LT Com 45 Light" panose="020B0303030504020204" pitchFamily="34" charset="0"/>
              </a:rPr>
              <a:t>Extract simulated wind vector at </a:t>
            </a:r>
            <a:r>
              <a:rPr lang="en-US" sz="1400" dirty="0" err="1">
                <a:latin typeface="Frutiger LT Com 45 Light" panose="020B0303030504020204" pitchFamily="34" charset="0"/>
              </a:rPr>
              <a:t>LoS</a:t>
            </a:r>
            <a:r>
              <a:rPr lang="en-US" sz="1400" dirty="0">
                <a:latin typeface="Frutiger LT Com 45 Light" panose="020B0303030504020204" pitchFamily="34" charset="0"/>
              </a:rPr>
              <a:t> locations</a:t>
            </a:r>
          </a:p>
          <a:p>
            <a:pPr marL="588600" lvl="2" indent="-228600">
              <a:buFont typeface="+mj-lt"/>
              <a:buAutoNum type="arabicPeriod"/>
            </a:pPr>
            <a:r>
              <a:rPr lang="en-US" sz="1400" dirty="0">
                <a:latin typeface="Frutiger LT Com 45 Light" panose="020B0303030504020204" pitchFamily="34" charset="0"/>
              </a:rPr>
              <a:t>Project simulated vector on </a:t>
            </a:r>
            <a:r>
              <a:rPr lang="en-US" sz="1400" dirty="0" err="1">
                <a:latin typeface="Frutiger LT Com 45 Light" panose="020B0303030504020204" pitchFamily="34" charset="0"/>
              </a:rPr>
              <a:t>LoS</a:t>
            </a:r>
            <a:r>
              <a:rPr lang="en-US" sz="1400" dirty="0">
                <a:latin typeface="Frutiger LT Com 45 Light" panose="020B0303030504020204" pitchFamily="34" charset="0"/>
              </a:rPr>
              <a:t> geometry</a:t>
            </a:r>
          </a:p>
          <a:p>
            <a:pPr marL="588600" lvl="2" indent="-228600">
              <a:buFont typeface="+mj-lt"/>
              <a:buAutoNum type="arabicPeriod"/>
            </a:pPr>
            <a:endParaRPr lang="en-US" sz="1400" dirty="0">
              <a:latin typeface="Frutiger LT Com 45 Light" panose="020B0303030504020204" pitchFamily="34" charset="0"/>
            </a:endParaRPr>
          </a:p>
          <a:p>
            <a:endParaRPr lang="en-US" sz="1400" dirty="0">
              <a:latin typeface="Frutiger LT Com 45 Light" panose="020B0303030504020204" pitchFamily="34" charset="0"/>
            </a:endParaRPr>
          </a:p>
        </p:txBody>
      </p:sp>
      <p:sp>
        <p:nvSpPr>
          <p:cNvPr id="4" name="Text Placeholder 3"/>
          <p:cNvSpPr>
            <a:spLocks noGrp="1"/>
          </p:cNvSpPr>
          <p:nvPr>
            <p:ph type="body" sz="quarter" idx="11"/>
          </p:nvPr>
        </p:nvSpPr>
        <p:spPr/>
        <p:txBody>
          <a:bodyPr/>
          <a:lstStyle/>
          <a:p>
            <a:r>
              <a:rPr lang="en-US" dirty="0"/>
              <a:t>Virtual scanning </a:t>
            </a:r>
            <a:r>
              <a:rPr lang="en-US" dirty="0" err="1"/>
              <a:t>lidar</a:t>
            </a:r>
            <a:r>
              <a:rPr lang="en-US" dirty="0"/>
              <a:t> method</a:t>
            </a:r>
          </a:p>
        </p:txBody>
      </p:sp>
      <p:sp>
        <p:nvSpPr>
          <p:cNvPr id="5" name="Text Placeholder 4"/>
          <p:cNvSpPr>
            <a:spLocks noGrp="1"/>
          </p:cNvSpPr>
          <p:nvPr>
            <p:ph type="body" sz="quarter" idx="12"/>
          </p:nvPr>
        </p:nvSpPr>
        <p:spPr/>
        <p:txBody>
          <a:bodyPr/>
          <a:lstStyle/>
          <a:p>
            <a:r>
              <a:rPr lang="en-US" dirty="0"/>
              <a:t>Constructing VSL</a:t>
            </a:r>
          </a:p>
        </p:txBody>
      </p:sp>
      <p:sp>
        <p:nvSpPr>
          <p:cNvPr id="13" name="Content Placeholder 10"/>
          <p:cNvSpPr txBox="1">
            <a:spLocks/>
          </p:cNvSpPr>
          <p:nvPr/>
        </p:nvSpPr>
        <p:spPr>
          <a:xfrm>
            <a:off x="452234" y="2574129"/>
            <a:ext cx="3470002" cy="3044825"/>
          </a:xfrm>
          <a:prstGeom prst="rect">
            <a:avLst/>
          </a:prstGeom>
        </p:spPr>
        <p:txBody>
          <a:bodyPr vert="horz" lIns="91440" tIns="45720" rIns="91440" bIns="45720" rtlCol="0">
            <a:normAutofit/>
          </a:bodyPr>
          <a:lstStyle>
            <a:lvl1pPr marL="180000" indent="-180000" algn="l" defTabSz="457200" rtl="0" eaLnBrk="1" latinLnBrk="0" hangingPunct="1">
              <a:lnSpc>
                <a:spcPts val="1800"/>
              </a:lnSpc>
              <a:spcBef>
                <a:spcPts val="0"/>
              </a:spcBef>
              <a:spcAft>
                <a:spcPts val="1200"/>
              </a:spcAft>
              <a:buFontTx/>
              <a:buBlip>
                <a:blip r:embed="rId3">
                  <a:extLst>
                    <a:ext uri="{96DAC541-7B7A-43D3-8B79-37D633B846F1}">
                      <asvg:svgBlip xmlns:asvg="http://schemas.microsoft.com/office/drawing/2016/SVG/main" xmlns="" r:embed="rId4"/>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pic>
        <p:nvPicPr>
          <p:cNvPr id="17" name="Picture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8102" y="3248915"/>
            <a:ext cx="1968987" cy="1338960"/>
          </a:xfrm>
          <a:prstGeom prst="rect">
            <a:avLst/>
          </a:prstGeom>
        </p:spPr>
      </p:pic>
      <p:pic>
        <p:nvPicPr>
          <p:cNvPr id="19" name="Picture 18"/>
          <p:cNvPicPr>
            <a:picLocks noChangeAspect="1"/>
          </p:cNvPicPr>
          <p:nvPr/>
        </p:nvPicPr>
        <p:blipFill>
          <a:blip r:embed="rId8">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32428" y="3589019"/>
            <a:ext cx="848128" cy="507521"/>
          </a:xfrm>
          <a:prstGeom prst="rect">
            <a:avLst/>
          </a:prstGeom>
        </p:spPr>
      </p:pic>
      <p:cxnSp>
        <p:nvCxnSpPr>
          <p:cNvPr id="6" name="Straight Arrow Connector 5"/>
          <p:cNvCxnSpPr/>
          <p:nvPr/>
        </p:nvCxnSpPr>
        <p:spPr>
          <a:xfrm>
            <a:off x="337571" y="3771900"/>
            <a:ext cx="322694" cy="762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297665" y="3525679"/>
            <a:ext cx="362600" cy="246221"/>
          </a:xfrm>
          <a:prstGeom prst="rect">
            <a:avLst/>
          </a:prstGeom>
          <a:noFill/>
        </p:spPr>
        <p:txBody>
          <a:bodyPr wrap="none" rtlCol="0">
            <a:spAutoFit/>
          </a:bodyPr>
          <a:lstStyle/>
          <a:p>
            <a:r>
              <a:rPr lang="en-US" sz="1000" dirty="0"/>
              <a:t>Dir</a:t>
            </a:r>
          </a:p>
        </p:txBody>
      </p:sp>
      <p:pic>
        <p:nvPicPr>
          <p:cNvPr id="12" name="Picture 11"/>
          <p:cNvPicPr>
            <a:picLocks noChangeAspect="1"/>
          </p:cNvPicPr>
          <p:nvPr/>
        </p:nvPicPr>
        <p:blipFill>
          <a:blip r:embed="rId9">
            <a:clrChange>
              <a:clrFrom>
                <a:srgbClr val="000000">
                  <a:alpha val="0"/>
                </a:srgbClr>
              </a:clrFrom>
              <a:clrTo>
                <a:srgbClr val="000000">
                  <a:alpha val="0"/>
                </a:srgbClr>
              </a:clrTo>
            </a:clrChange>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43970" y="3472941"/>
            <a:ext cx="2704628" cy="1114934"/>
          </a:xfrm>
          <a:prstGeom prst="rect">
            <a:avLst/>
          </a:prstGeom>
        </p:spPr>
      </p:pic>
      <p:pic>
        <p:nvPicPr>
          <p:cNvPr id="15" name="Picture 14"/>
          <p:cNvPicPr>
            <a:picLocks noChangeAspect="1"/>
          </p:cNvPicPr>
          <p:nvPr/>
        </p:nvPicPr>
        <p:blipFill>
          <a:blip r:embed="rId10"/>
          <a:stretch>
            <a:fillRect/>
          </a:stretch>
        </p:blipFill>
        <p:spPr>
          <a:xfrm>
            <a:off x="2654194" y="3375432"/>
            <a:ext cx="2761896" cy="1061617"/>
          </a:xfrm>
          <a:prstGeom prst="rect">
            <a:avLst/>
          </a:prstGeom>
        </p:spPr>
      </p:pic>
      <p:sp>
        <p:nvSpPr>
          <p:cNvPr id="16" name="Rectangle 15"/>
          <p:cNvSpPr/>
          <p:nvPr/>
        </p:nvSpPr>
        <p:spPr>
          <a:xfrm>
            <a:off x="3248268" y="3494531"/>
            <a:ext cx="1646415" cy="662522"/>
          </a:xfrm>
          <a:prstGeom prst="rect">
            <a:avLst/>
          </a:prstGeom>
          <a:blipFill dpi="0" rotWithShape="1">
            <a:blip r:embed="rId11">
              <a:alphaModFix amt="79000"/>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6" name="Picture 25"/>
          <p:cNvPicPr>
            <a:picLocks noChangeAspect="1"/>
          </p:cNvPicPr>
          <p:nvPr/>
        </p:nvPicPr>
        <p:blipFill>
          <a:blip r:embed="rId12">
            <a:extLst>
              <a:ext uri="{BEBA8EAE-BF5A-486C-A8C5-ECC9F3942E4B}">
                <a14:imgProps xmlns:a14="http://schemas.microsoft.com/office/drawing/2010/main">
                  <a14:imgLayer r:embed="rId13">
                    <a14:imgEffect>
                      <a14:artisticBlur/>
                    </a14:imgEffect>
                    <a14:imgEffect>
                      <a14:saturation sat="0"/>
                    </a14:imgEffect>
                  </a14:imgLayer>
                </a14:imgProps>
              </a:ext>
            </a:extLst>
          </a:blip>
          <a:stretch>
            <a:fillRect/>
          </a:stretch>
        </p:blipFill>
        <p:spPr>
          <a:xfrm>
            <a:off x="6370320" y="1429644"/>
            <a:ext cx="2550500" cy="3170682"/>
          </a:xfrm>
          <a:prstGeom prst="rect">
            <a:avLst/>
          </a:prstGeom>
        </p:spPr>
      </p:pic>
      <p:pic>
        <p:nvPicPr>
          <p:cNvPr id="27" name="Picture 26"/>
          <p:cNvPicPr>
            <a:picLocks noChangeAspect="1"/>
          </p:cNvPicPr>
          <p:nvPr/>
        </p:nvPicPr>
        <p:blipFill rotWithShape="1">
          <a:blip r:embed="rId14"/>
          <a:srcRect t="36794" b="46439"/>
          <a:stretch/>
        </p:blipFill>
        <p:spPr>
          <a:xfrm>
            <a:off x="6370320" y="2574129"/>
            <a:ext cx="2550500" cy="531649"/>
          </a:xfrm>
          <a:prstGeom prst="rect">
            <a:avLst/>
          </a:prstGeom>
        </p:spPr>
      </p:pic>
      <p:pic>
        <p:nvPicPr>
          <p:cNvPr id="28" name="Picture 27"/>
          <p:cNvPicPr>
            <a:picLocks noChangeAspect="1"/>
          </p:cNvPicPr>
          <p:nvPr/>
        </p:nvPicPr>
        <p:blipFill rotWithShape="1">
          <a:blip r:embed="rId12">
            <a:extLst>
              <a:ext uri="{BEBA8EAE-BF5A-486C-A8C5-ECC9F3942E4B}">
                <a14:imgProps xmlns:a14="http://schemas.microsoft.com/office/drawing/2010/main">
                  <a14:imgLayer r:embed="rId13">
                    <a14:imgEffect>
                      <a14:artisticBlur/>
                    </a14:imgEffect>
                    <a14:imgEffect>
                      <a14:saturation sat="0"/>
                    </a14:imgEffect>
                  </a14:imgLayer>
                </a14:imgProps>
              </a:ext>
            </a:extLst>
          </a:blip>
          <a:srcRect l="91067"/>
          <a:stretch/>
        </p:blipFill>
        <p:spPr>
          <a:xfrm>
            <a:off x="8704381" y="1437264"/>
            <a:ext cx="226937" cy="3158231"/>
          </a:xfrm>
          <a:prstGeom prst="rect">
            <a:avLst/>
          </a:prstGeom>
        </p:spPr>
      </p:pic>
      <p:sp>
        <p:nvSpPr>
          <p:cNvPr id="10" name="Freeform 9"/>
          <p:cNvSpPr/>
          <p:nvPr/>
        </p:nvSpPr>
        <p:spPr>
          <a:xfrm>
            <a:off x="717384" y="4159059"/>
            <a:ext cx="654250" cy="401923"/>
          </a:xfrm>
          <a:custGeom>
            <a:avLst/>
            <a:gdLst>
              <a:gd name="connsiteX0" fmla="*/ 8897 w 654250"/>
              <a:gd name="connsiteY0" fmla="*/ 20035 h 401923"/>
              <a:gd name="connsiteX1" fmla="*/ 223210 w 654250"/>
              <a:gd name="connsiteY1" fmla="*/ 60516 h 401923"/>
              <a:gd name="connsiteX2" fmla="*/ 651835 w 654250"/>
              <a:gd name="connsiteY2" fmla="*/ 272447 h 401923"/>
              <a:gd name="connsiteX3" fmla="*/ 382754 w 654250"/>
              <a:gd name="connsiteY3" fmla="*/ 396272 h 401923"/>
              <a:gd name="connsiteX4" fmla="*/ 75572 w 654250"/>
              <a:gd name="connsiteY4" fmla="*/ 343885 h 401923"/>
              <a:gd name="connsiteX5" fmla="*/ 8897 w 654250"/>
              <a:gd name="connsiteY5" fmla="*/ 20035 h 401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250" h="401923">
                <a:moveTo>
                  <a:pt x="8897" y="20035"/>
                </a:moveTo>
                <a:cubicBezTo>
                  <a:pt x="33503" y="-27193"/>
                  <a:pt x="116054" y="18447"/>
                  <a:pt x="223210" y="60516"/>
                </a:cubicBezTo>
                <a:cubicBezTo>
                  <a:pt x="330366" y="102585"/>
                  <a:pt x="625244" y="216488"/>
                  <a:pt x="651835" y="272447"/>
                </a:cubicBezTo>
                <a:cubicBezTo>
                  <a:pt x="678426" y="328406"/>
                  <a:pt x="478798" y="384366"/>
                  <a:pt x="382754" y="396272"/>
                </a:cubicBezTo>
                <a:cubicBezTo>
                  <a:pt x="286710" y="408178"/>
                  <a:pt x="139072" y="405797"/>
                  <a:pt x="75572" y="343885"/>
                </a:cubicBezTo>
                <a:cubicBezTo>
                  <a:pt x="12072" y="281973"/>
                  <a:pt x="-15709" y="67263"/>
                  <a:pt x="8897" y="20035"/>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a:latin typeface="Calibri" panose="020F0502020204030204" pitchFamily="34" charset="0"/>
              <a:cs typeface="Calibri" panose="020F0502020204030204" pitchFamily="34" charset="0"/>
            </a:endParaRPr>
          </a:p>
        </p:txBody>
      </p:sp>
      <p:sp>
        <p:nvSpPr>
          <p:cNvPr id="14" name="Freeform 13"/>
          <p:cNvSpPr/>
          <p:nvPr/>
        </p:nvSpPr>
        <p:spPr>
          <a:xfrm>
            <a:off x="1392128" y="4238489"/>
            <a:ext cx="881972" cy="360322"/>
          </a:xfrm>
          <a:custGeom>
            <a:avLst/>
            <a:gdLst>
              <a:gd name="connsiteX0" fmla="*/ 874823 w 881972"/>
              <a:gd name="connsiteY0" fmla="*/ 112055 h 360322"/>
              <a:gd name="connsiteX1" fmla="*/ 865298 w 881972"/>
              <a:gd name="connsiteY1" fmla="*/ 4899 h 360322"/>
              <a:gd name="connsiteX2" fmla="*/ 805766 w 881972"/>
              <a:gd name="connsiteY2" fmla="*/ 16805 h 360322"/>
              <a:gd name="connsiteX3" fmla="*/ 81866 w 881972"/>
              <a:gd name="connsiteY3" fmla="*/ 204924 h 360322"/>
              <a:gd name="connsiteX4" fmla="*/ 93773 w 881972"/>
              <a:gd name="connsiteY4" fmla="*/ 257312 h 360322"/>
              <a:gd name="connsiteX5" fmla="*/ 770048 w 881972"/>
              <a:gd name="connsiteY5" fmla="*/ 357324 h 360322"/>
              <a:gd name="connsiteX6" fmla="*/ 874823 w 881972"/>
              <a:gd name="connsiteY6" fmla="*/ 112055 h 360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1972" h="360322">
                <a:moveTo>
                  <a:pt x="874823" y="112055"/>
                </a:moveTo>
                <a:cubicBezTo>
                  <a:pt x="890698" y="53318"/>
                  <a:pt x="876807" y="20774"/>
                  <a:pt x="865298" y="4899"/>
                </a:cubicBezTo>
                <a:cubicBezTo>
                  <a:pt x="853789" y="-10976"/>
                  <a:pt x="805766" y="16805"/>
                  <a:pt x="805766" y="16805"/>
                </a:cubicBezTo>
                <a:cubicBezTo>
                  <a:pt x="675194" y="50142"/>
                  <a:pt x="200531" y="164840"/>
                  <a:pt x="81866" y="204924"/>
                </a:cubicBezTo>
                <a:cubicBezTo>
                  <a:pt x="-36799" y="245008"/>
                  <a:pt x="-20924" y="231912"/>
                  <a:pt x="93773" y="257312"/>
                </a:cubicBezTo>
                <a:cubicBezTo>
                  <a:pt x="208470" y="282712"/>
                  <a:pt x="641460" y="378359"/>
                  <a:pt x="770048" y="357324"/>
                </a:cubicBezTo>
                <a:cubicBezTo>
                  <a:pt x="898636" y="336290"/>
                  <a:pt x="858948" y="170792"/>
                  <a:pt x="874823" y="112055"/>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rot="1551088">
            <a:off x="763282" y="4404964"/>
            <a:ext cx="1313808" cy="184666"/>
          </a:xfrm>
          <a:prstGeom prst="rect">
            <a:avLst/>
          </a:prstGeom>
          <a:noFill/>
        </p:spPr>
        <p:txBody>
          <a:bodyPr wrap="square" rtlCol="0">
            <a:spAutoFit/>
          </a:bodyPr>
          <a:lstStyle/>
          <a:p>
            <a:r>
              <a:rPr lang="en-US" sz="600" b="1" dirty="0" smtClean="0">
                <a:latin typeface="Calibri" panose="020F0502020204030204" pitchFamily="34" charset="0"/>
                <a:cs typeface="Calibri" panose="020F0502020204030204" pitchFamily="34" charset="0"/>
              </a:rPr>
              <a:t>UTM x [m]</a:t>
            </a:r>
            <a:endParaRPr lang="en-US" sz="600" b="1" dirty="0">
              <a:latin typeface="Calibri" panose="020F0502020204030204" pitchFamily="34" charset="0"/>
              <a:cs typeface="Calibri" panose="020F0502020204030204" pitchFamily="34" charset="0"/>
            </a:endParaRPr>
          </a:p>
        </p:txBody>
      </p:sp>
      <p:sp>
        <p:nvSpPr>
          <p:cNvPr id="20" name="TextBox 19"/>
          <p:cNvSpPr txBox="1"/>
          <p:nvPr/>
        </p:nvSpPr>
        <p:spPr>
          <a:xfrm rot="20492831">
            <a:off x="1584394" y="4179537"/>
            <a:ext cx="1313808" cy="184666"/>
          </a:xfrm>
          <a:prstGeom prst="rect">
            <a:avLst/>
          </a:prstGeom>
          <a:noFill/>
        </p:spPr>
        <p:txBody>
          <a:bodyPr wrap="square" rtlCol="0">
            <a:spAutoFit/>
          </a:bodyPr>
          <a:lstStyle/>
          <a:p>
            <a:r>
              <a:rPr lang="en-US" sz="600" b="1" dirty="0" smtClean="0">
                <a:latin typeface="Calibri" panose="020F0502020204030204" pitchFamily="34" charset="0"/>
                <a:cs typeface="Calibri" panose="020F0502020204030204" pitchFamily="34" charset="0"/>
              </a:rPr>
              <a:t>UTM y [m]</a:t>
            </a:r>
            <a:endParaRPr lang="en-US" sz="600" b="1" dirty="0">
              <a:latin typeface="Calibri" panose="020F0502020204030204" pitchFamily="34" charset="0"/>
              <a:cs typeface="Calibri" panose="020F0502020204030204" pitchFamily="34" charset="0"/>
            </a:endParaRPr>
          </a:p>
        </p:txBody>
      </p:sp>
      <p:sp>
        <p:nvSpPr>
          <p:cNvPr id="18" name="Freeform 17"/>
          <p:cNvSpPr/>
          <p:nvPr/>
        </p:nvSpPr>
        <p:spPr>
          <a:xfrm>
            <a:off x="4377402" y="4058593"/>
            <a:ext cx="841662" cy="372912"/>
          </a:xfrm>
          <a:custGeom>
            <a:avLst/>
            <a:gdLst>
              <a:gd name="connsiteX0" fmla="*/ 32676 w 841662"/>
              <a:gd name="connsiteY0" fmla="*/ 291950 h 372912"/>
              <a:gd name="connsiteX1" fmla="*/ 125544 w 841662"/>
              <a:gd name="connsiteY1" fmla="*/ 372912 h 372912"/>
              <a:gd name="connsiteX2" fmla="*/ 308901 w 841662"/>
              <a:gd name="connsiteY2" fmla="*/ 291950 h 372912"/>
              <a:gd name="connsiteX3" fmla="*/ 601794 w 841662"/>
              <a:gd name="connsiteY3" fmla="*/ 141931 h 372912"/>
              <a:gd name="connsiteX4" fmla="*/ 808963 w 841662"/>
              <a:gd name="connsiteY4" fmla="*/ 120500 h 372912"/>
              <a:gd name="connsiteX5" fmla="*/ 835157 w 841662"/>
              <a:gd name="connsiteY5" fmla="*/ 46681 h 372912"/>
              <a:gd name="connsiteX6" fmla="*/ 747051 w 841662"/>
              <a:gd name="connsiteY6" fmla="*/ 15725 h 372912"/>
              <a:gd name="connsiteX7" fmla="*/ 704188 w 841662"/>
              <a:gd name="connsiteY7" fmla="*/ 22868 h 372912"/>
              <a:gd name="connsiteX8" fmla="*/ 32676 w 841662"/>
              <a:gd name="connsiteY8" fmla="*/ 291950 h 372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1662" h="372912">
                <a:moveTo>
                  <a:pt x="32676" y="291950"/>
                </a:moveTo>
                <a:cubicBezTo>
                  <a:pt x="-63765" y="350291"/>
                  <a:pt x="79507" y="372912"/>
                  <a:pt x="125544" y="372912"/>
                </a:cubicBezTo>
                <a:cubicBezTo>
                  <a:pt x="171581" y="372912"/>
                  <a:pt x="229526" y="330447"/>
                  <a:pt x="308901" y="291950"/>
                </a:cubicBezTo>
                <a:cubicBezTo>
                  <a:pt x="388276" y="253453"/>
                  <a:pt x="518450" y="170506"/>
                  <a:pt x="601794" y="141931"/>
                </a:cubicBezTo>
                <a:cubicBezTo>
                  <a:pt x="685138" y="113356"/>
                  <a:pt x="770069" y="136375"/>
                  <a:pt x="808963" y="120500"/>
                </a:cubicBezTo>
                <a:cubicBezTo>
                  <a:pt x="847857" y="104625"/>
                  <a:pt x="845476" y="64143"/>
                  <a:pt x="835157" y="46681"/>
                </a:cubicBezTo>
                <a:cubicBezTo>
                  <a:pt x="824838" y="29219"/>
                  <a:pt x="768879" y="19694"/>
                  <a:pt x="747051" y="15725"/>
                </a:cubicBezTo>
                <a:cubicBezTo>
                  <a:pt x="725223" y="11756"/>
                  <a:pt x="822457" y="-21582"/>
                  <a:pt x="704188" y="22868"/>
                </a:cubicBezTo>
                <a:cubicBezTo>
                  <a:pt x="585919" y="67318"/>
                  <a:pt x="129117" y="233609"/>
                  <a:pt x="32676" y="291950"/>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p:cNvSpPr txBox="1"/>
          <p:nvPr/>
        </p:nvSpPr>
        <p:spPr>
          <a:xfrm rot="20492831">
            <a:off x="4549855" y="4225524"/>
            <a:ext cx="537906" cy="184666"/>
          </a:xfrm>
          <a:prstGeom prst="rect">
            <a:avLst/>
          </a:prstGeom>
          <a:solidFill>
            <a:schemeClr val="bg1"/>
          </a:solidFill>
        </p:spPr>
        <p:txBody>
          <a:bodyPr wrap="square" rtlCol="0">
            <a:spAutoFit/>
          </a:bodyPr>
          <a:lstStyle/>
          <a:p>
            <a:r>
              <a:rPr lang="en-US" sz="600" b="1" dirty="0" smtClean="0">
                <a:latin typeface="Calibri" panose="020F0502020204030204" pitchFamily="34" charset="0"/>
                <a:cs typeface="Calibri" panose="020F0502020204030204" pitchFamily="34" charset="0"/>
              </a:rPr>
              <a:t>UTM y [m]</a:t>
            </a:r>
            <a:endParaRPr lang="en-US" sz="600" b="1" dirty="0">
              <a:latin typeface="Calibri" panose="020F0502020204030204" pitchFamily="34" charset="0"/>
              <a:cs typeface="Calibri" panose="020F0502020204030204" pitchFamily="34" charset="0"/>
            </a:endParaRPr>
          </a:p>
        </p:txBody>
      </p:sp>
      <p:sp>
        <p:nvSpPr>
          <p:cNvPr id="31" name="TextBox 30"/>
          <p:cNvSpPr txBox="1"/>
          <p:nvPr/>
        </p:nvSpPr>
        <p:spPr>
          <a:xfrm rot="369022">
            <a:off x="2954215" y="4262924"/>
            <a:ext cx="1313808" cy="184666"/>
          </a:xfrm>
          <a:prstGeom prst="rect">
            <a:avLst/>
          </a:prstGeom>
          <a:solidFill>
            <a:schemeClr val="bg1"/>
          </a:solidFill>
        </p:spPr>
        <p:txBody>
          <a:bodyPr wrap="square" rtlCol="0">
            <a:spAutoFit/>
          </a:bodyPr>
          <a:lstStyle/>
          <a:p>
            <a:pPr algn="ctr"/>
            <a:r>
              <a:rPr lang="en-US" sz="600" b="1" dirty="0" smtClean="0">
                <a:latin typeface="Calibri" panose="020F0502020204030204" pitchFamily="34" charset="0"/>
                <a:cs typeface="Calibri" panose="020F0502020204030204" pitchFamily="34" charset="0"/>
              </a:rPr>
              <a:t>UTM x [m]</a:t>
            </a:r>
            <a:endParaRPr lang="en-US" sz="600" b="1" dirty="0">
              <a:latin typeface="Calibri" panose="020F0502020204030204" pitchFamily="34" charset="0"/>
              <a:cs typeface="Calibri" panose="020F0502020204030204" pitchFamily="34" charset="0"/>
            </a:endParaRPr>
          </a:p>
        </p:txBody>
      </p:sp>
      <p:sp>
        <p:nvSpPr>
          <p:cNvPr id="29" name="TextBox 28"/>
          <p:cNvSpPr txBox="1"/>
          <p:nvPr/>
        </p:nvSpPr>
        <p:spPr>
          <a:xfrm>
            <a:off x="3760635" y="4401678"/>
            <a:ext cx="420308" cy="261610"/>
          </a:xfrm>
          <a:prstGeom prst="rect">
            <a:avLst/>
          </a:prstGeom>
          <a:noFill/>
        </p:spPr>
        <p:txBody>
          <a:bodyPr wrap="none" rtlCol="0">
            <a:spAutoFit/>
          </a:bodyPr>
          <a:lstStyle/>
          <a:p>
            <a:r>
              <a:rPr lang="en-US" sz="1100" i="1" dirty="0"/>
              <a:t>VSL</a:t>
            </a:r>
          </a:p>
        </p:txBody>
      </p:sp>
    </p:spTree>
    <p:extLst>
      <p:ext uri="{BB962C8B-B14F-4D97-AF65-F5344CB8AC3E}">
        <p14:creationId xmlns:p14="http://schemas.microsoft.com/office/powerpoint/2010/main" val="1593184571"/>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4"/>
          </p:nvPr>
        </p:nvSpPr>
        <p:spPr>
          <a:xfrm>
            <a:off x="431800" y="1543050"/>
            <a:ext cx="4696460" cy="3044825"/>
          </a:xfrm>
        </p:spPr>
        <p:txBody>
          <a:bodyPr vert="horz" lIns="91440" tIns="45720" rIns="91440" bIns="45720" rtlCol="0">
            <a:normAutofit/>
          </a:bodyPr>
          <a:lstStyle/>
          <a:p>
            <a:r>
              <a:rPr lang="en-US" sz="1400" dirty="0">
                <a:latin typeface="Frutiger LT Com 45 Light" panose="020B0303030504020204" pitchFamily="34" charset="0"/>
              </a:rPr>
              <a:t>Compare VSL and actual scanning </a:t>
            </a:r>
            <a:r>
              <a:rPr lang="en-US" sz="1400" dirty="0" err="1">
                <a:latin typeface="Frutiger LT Com 45 Light" panose="020B0303030504020204" pitchFamily="34" charset="0"/>
              </a:rPr>
              <a:t>lidar</a:t>
            </a:r>
            <a:r>
              <a:rPr lang="en-US" sz="1400" dirty="0">
                <a:latin typeface="Frutiger LT Com 45 Light" panose="020B0303030504020204" pitchFamily="34" charset="0"/>
              </a:rPr>
              <a:t> measurements</a:t>
            </a:r>
          </a:p>
          <a:p>
            <a:endParaRPr lang="en-US" sz="1400" dirty="0">
              <a:latin typeface="Frutiger LT Com 45 Light" panose="020B0303030504020204" pitchFamily="34" charset="0"/>
            </a:endParaRPr>
          </a:p>
          <a:p>
            <a:endParaRPr lang="en-US" sz="1400" dirty="0">
              <a:latin typeface="Frutiger LT Com 45 Light" panose="020B0303030504020204" pitchFamily="34" charset="0"/>
            </a:endParaRPr>
          </a:p>
          <a:p>
            <a:endParaRPr lang="en-US" sz="1400" dirty="0">
              <a:latin typeface="Frutiger LT Com 45 Light" panose="020B0303030504020204" pitchFamily="34" charset="0"/>
            </a:endParaRPr>
          </a:p>
          <a:p>
            <a:pPr marL="360000" lvl="2" indent="0">
              <a:buNone/>
            </a:pPr>
            <a:r>
              <a:rPr lang="en-US" sz="1400" dirty="0">
                <a:latin typeface="Frutiger LT Com 45 Light" panose="020B0303030504020204" pitchFamily="34" charset="0"/>
              </a:rPr>
              <a:t> </a:t>
            </a:r>
          </a:p>
          <a:p>
            <a:pPr marL="0" indent="0">
              <a:buNone/>
            </a:pPr>
            <a:endParaRPr lang="en-US" sz="1400" dirty="0">
              <a:latin typeface="Frutiger LT Com 45 Light" panose="020B0303030504020204" pitchFamily="34" charset="0"/>
            </a:endParaRPr>
          </a:p>
        </p:txBody>
      </p:sp>
      <p:sp>
        <p:nvSpPr>
          <p:cNvPr id="4" name="Text Placeholder 3"/>
          <p:cNvSpPr>
            <a:spLocks noGrp="1"/>
          </p:cNvSpPr>
          <p:nvPr>
            <p:ph type="body" sz="quarter" idx="11"/>
          </p:nvPr>
        </p:nvSpPr>
        <p:spPr/>
        <p:txBody>
          <a:bodyPr/>
          <a:lstStyle/>
          <a:p>
            <a:r>
              <a:rPr lang="en-US" dirty="0"/>
              <a:t>Virtual scanning </a:t>
            </a:r>
            <a:r>
              <a:rPr lang="en-US" dirty="0" err="1"/>
              <a:t>lidar</a:t>
            </a:r>
            <a:r>
              <a:rPr lang="en-US" dirty="0"/>
              <a:t> method</a:t>
            </a:r>
          </a:p>
        </p:txBody>
      </p:sp>
      <p:sp>
        <p:nvSpPr>
          <p:cNvPr id="5" name="Text Placeholder 4"/>
          <p:cNvSpPr>
            <a:spLocks noGrp="1"/>
          </p:cNvSpPr>
          <p:nvPr>
            <p:ph type="body" sz="quarter" idx="12"/>
          </p:nvPr>
        </p:nvSpPr>
        <p:spPr/>
        <p:txBody>
          <a:bodyPr/>
          <a:lstStyle/>
          <a:p>
            <a:r>
              <a:rPr lang="en-US" dirty="0"/>
              <a:t>Calibration of flow model</a:t>
            </a:r>
          </a:p>
        </p:txBody>
      </p:sp>
      <p:sp>
        <p:nvSpPr>
          <p:cNvPr id="13" name="Content Placeholder 10"/>
          <p:cNvSpPr txBox="1">
            <a:spLocks/>
          </p:cNvSpPr>
          <p:nvPr/>
        </p:nvSpPr>
        <p:spPr>
          <a:xfrm>
            <a:off x="452234" y="2574129"/>
            <a:ext cx="3470002" cy="3044825"/>
          </a:xfrm>
          <a:prstGeom prst="rect">
            <a:avLst/>
          </a:prstGeom>
        </p:spPr>
        <p:txBody>
          <a:bodyPr vert="horz" lIns="91440" tIns="45720" rIns="91440" bIns="45720" rtlCol="0">
            <a:normAutofit/>
          </a:bodyPr>
          <a:lstStyle>
            <a:lvl1pPr marL="180000" indent="-180000" algn="l" defTabSz="457200" rtl="0" eaLnBrk="1" latinLnBrk="0" hangingPunct="1">
              <a:lnSpc>
                <a:spcPts val="1800"/>
              </a:lnSpc>
              <a:spcBef>
                <a:spcPts val="0"/>
              </a:spcBef>
              <a:spcAft>
                <a:spcPts val="1200"/>
              </a:spcAft>
              <a:buFontTx/>
              <a:buBlip>
                <a:blip r:embed="rId3">
                  <a:extLst>
                    <a:ext uri="{96DAC541-7B7A-43D3-8B79-37D633B846F1}">
                      <asvg:svgBlip xmlns:asvg="http://schemas.microsoft.com/office/drawing/2016/SVG/main" xmlns="" r:embed="rId4"/>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sp>
        <p:nvSpPr>
          <p:cNvPr id="23" name="Rectangle 22"/>
          <p:cNvSpPr/>
          <p:nvPr/>
        </p:nvSpPr>
        <p:spPr>
          <a:xfrm>
            <a:off x="2176991" y="4260890"/>
            <a:ext cx="95787" cy="6520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6" name="Picture 25"/>
          <p:cNvPicPr>
            <a:picLocks noChangeAspect="1"/>
          </p:cNvPicPr>
          <p:nvPr/>
        </p:nvPicPr>
        <p:blipFill rotWithShape="1">
          <a:blip r:embed="rId7">
            <a:extLst>
              <a:ext uri="{28A0092B-C50C-407E-A947-70E740481C1C}">
                <a14:useLocalDpi xmlns:a14="http://schemas.microsoft.com/office/drawing/2010/main" val="0"/>
              </a:ext>
            </a:extLst>
          </a:blip>
          <a:srcRect l="12655"/>
          <a:stretch/>
        </p:blipFill>
        <p:spPr>
          <a:xfrm>
            <a:off x="3145501" y="2184401"/>
            <a:ext cx="2496925" cy="944991"/>
          </a:xfrm>
          <a:prstGeom prst="rect">
            <a:avLst/>
          </a:prstGeom>
        </p:spPr>
      </p:pic>
      <p:pic>
        <p:nvPicPr>
          <p:cNvPr id="27" name="Picture 26"/>
          <p:cNvPicPr>
            <a:picLocks noChangeAspect="1"/>
          </p:cNvPicPr>
          <p:nvPr/>
        </p:nvPicPr>
        <p:blipFill rotWithShape="1">
          <a:blip r:embed="rId8">
            <a:extLst>
              <a:ext uri="{28A0092B-C50C-407E-A947-70E740481C1C}">
                <a14:useLocalDpi xmlns:a14="http://schemas.microsoft.com/office/drawing/2010/main" val="0"/>
              </a:ext>
            </a:extLst>
          </a:blip>
          <a:srcRect r="8755"/>
          <a:stretch/>
        </p:blipFill>
        <p:spPr>
          <a:xfrm>
            <a:off x="494665" y="2184401"/>
            <a:ext cx="2608405" cy="944991"/>
          </a:xfrm>
          <a:prstGeom prst="rect">
            <a:avLst/>
          </a:prstGeom>
        </p:spPr>
      </p:pic>
      <p:sp>
        <p:nvSpPr>
          <p:cNvPr id="28" name="TextBox 27"/>
          <p:cNvSpPr txBox="1"/>
          <p:nvPr/>
        </p:nvSpPr>
        <p:spPr>
          <a:xfrm>
            <a:off x="1588713" y="3105043"/>
            <a:ext cx="420308" cy="261610"/>
          </a:xfrm>
          <a:prstGeom prst="rect">
            <a:avLst/>
          </a:prstGeom>
          <a:noFill/>
        </p:spPr>
        <p:txBody>
          <a:bodyPr wrap="none" rtlCol="0">
            <a:spAutoFit/>
          </a:bodyPr>
          <a:lstStyle/>
          <a:p>
            <a:r>
              <a:rPr lang="en-US" sz="1100" i="1" dirty="0"/>
              <a:t>VSL</a:t>
            </a:r>
          </a:p>
        </p:txBody>
      </p:sp>
      <p:sp>
        <p:nvSpPr>
          <p:cNvPr id="29" name="TextBox 28"/>
          <p:cNvSpPr txBox="1"/>
          <p:nvPr/>
        </p:nvSpPr>
        <p:spPr>
          <a:xfrm>
            <a:off x="3608170" y="3107583"/>
            <a:ext cx="1116011" cy="261610"/>
          </a:xfrm>
          <a:prstGeom prst="rect">
            <a:avLst/>
          </a:prstGeom>
          <a:noFill/>
        </p:spPr>
        <p:txBody>
          <a:bodyPr wrap="none" rtlCol="0">
            <a:spAutoFit/>
          </a:bodyPr>
          <a:lstStyle/>
          <a:p>
            <a:r>
              <a:rPr lang="en-US" sz="1100" i="1" dirty="0"/>
              <a:t>Scanning </a:t>
            </a:r>
            <a:r>
              <a:rPr lang="en-US" sz="1100" i="1" dirty="0" err="1"/>
              <a:t>lidar</a:t>
            </a:r>
            <a:endParaRPr lang="en-US" sz="1100" i="1" dirty="0"/>
          </a:p>
        </p:txBody>
      </p:sp>
      <p:pic>
        <p:nvPicPr>
          <p:cNvPr id="30" name="Picture 29"/>
          <p:cNvPicPr>
            <a:picLocks noChangeAspect="1"/>
          </p:cNvPicPr>
          <p:nvPr/>
        </p:nvPicPr>
        <p:blipFill>
          <a:blip r:embed="rId9">
            <a:extLst>
              <a:ext uri="{BEBA8EAE-BF5A-486C-A8C5-ECC9F3942E4B}">
                <a14:imgProps xmlns:a14="http://schemas.microsoft.com/office/drawing/2010/main">
                  <a14:imgLayer r:embed="rId10">
                    <a14:imgEffect>
                      <a14:artisticBlur/>
                    </a14:imgEffect>
                    <a14:imgEffect>
                      <a14:saturation sat="0"/>
                    </a14:imgEffect>
                  </a14:imgLayer>
                </a14:imgProps>
              </a:ext>
            </a:extLst>
          </a:blip>
          <a:stretch>
            <a:fillRect/>
          </a:stretch>
        </p:blipFill>
        <p:spPr>
          <a:xfrm>
            <a:off x="6370320" y="1429644"/>
            <a:ext cx="2550500" cy="3170682"/>
          </a:xfrm>
          <a:prstGeom prst="rect">
            <a:avLst/>
          </a:prstGeom>
        </p:spPr>
      </p:pic>
      <p:pic>
        <p:nvPicPr>
          <p:cNvPr id="21" name="Picture 20"/>
          <p:cNvPicPr>
            <a:picLocks noChangeAspect="1"/>
          </p:cNvPicPr>
          <p:nvPr/>
        </p:nvPicPr>
        <p:blipFill rotWithShape="1">
          <a:blip r:embed="rId11"/>
          <a:srcRect t="53403"/>
          <a:stretch/>
        </p:blipFill>
        <p:spPr>
          <a:xfrm>
            <a:off x="6363967" y="3107583"/>
            <a:ext cx="2556853" cy="1481125"/>
          </a:xfrm>
          <a:prstGeom prst="rect">
            <a:avLst/>
          </a:prstGeom>
        </p:spPr>
      </p:pic>
      <p:pic>
        <p:nvPicPr>
          <p:cNvPr id="32" name="Picture 31"/>
          <p:cNvPicPr>
            <a:picLocks noChangeAspect="1"/>
          </p:cNvPicPr>
          <p:nvPr/>
        </p:nvPicPr>
        <p:blipFill rotWithShape="1">
          <a:blip r:embed="rId9">
            <a:extLst>
              <a:ext uri="{BEBA8EAE-BF5A-486C-A8C5-ECC9F3942E4B}">
                <a14:imgProps xmlns:a14="http://schemas.microsoft.com/office/drawing/2010/main">
                  <a14:imgLayer r:embed="rId10">
                    <a14:imgEffect>
                      <a14:artisticBlur/>
                    </a14:imgEffect>
                    <a14:imgEffect>
                      <a14:saturation sat="0"/>
                    </a14:imgEffect>
                  </a14:imgLayer>
                </a14:imgProps>
              </a:ext>
            </a:extLst>
          </a:blip>
          <a:srcRect l="91067"/>
          <a:stretch/>
        </p:blipFill>
        <p:spPr>
          <a:xfrm>
            <a:off x="8704381" y="1429644"/>
            <a:ext cx="226937" cy="3142991"/>
          </a:xfrm>
          <a:prstGeom prst="rect">
            <a:avLst/>
          </a:prstGeom>
        </p:spPr>
      </p:pic>
    </p:spTree>
    <p:extLst>
      <p:ext uri="{BB962C8B-B14F-4D97-AF65-F5344CB8AC3E}">
        <p14:creationId xmlns:p14="http://schemas.microsoft.com/office/powerpoint/2010/main" val="424694323"/>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4"/>
          </p:nvPr>
        </p:nvSpPr>
        <p:spPr>
          <a:xfrm>
            <a:off x="431800" y="1543050"/>
            <a:ext cx="4696460" cy="3044825"/>
          </a:xfrm>
        </p:spPr>
        <p:txBody>
          <a:bodyPr vert="horz" lIns="91440" tIns="45720" rIns="91440" bIns="45720" rtlCol="0">
            <a:normAutofit/>
          </a:bodyPr>
          <a:lstStyle/>
          <a:p>
            <a:r>
              <a:rPr lang="en-US" sz="1400" dirty="0">
                <a:latin typeface="Frutiger LT Com 45 Light" panose="020B0303030504020204" pitchFamily="34" charset="0"/>
              </a:rPr>
              <a:t>Compare VSL and actual scanning </a:t>
            </a:r>
            <a:r>
              <a:rPr lang="en-US" sz="1400" dirty="0" err="1">
                <a:latin typeface="Frutiger LT Com 45 Light" panose="020B0303030504020204" pitchFamily="34" charset="0"/>
              </a:rPr>
              <a:t>lidar</a:t>
            </a:r>
            <a:r>
              <a:rPr lang="en-US" sz="1400" dirty="0">
                <a:latin typeface="Frutiger LT Com 45 Light" panose="020B0303030504020204" pitchFamily="34" charset="0"/>
              </a:rPr>
              <a:t> measurements</a:t>
            </a:r>
          </a:p>
          <a:p>
            <a:endParaRPr lang="en-US" sz="1400" dirty="0">
              <a:latin typeface="Frutiger LT Com 45 Light" panose="020B0303030504020204" pitchFamily="34" charset="0"/>
            </a:endParaRPr>
          </a:p>
          <a:p>
            <a:endParaRPr lang="en-US" sz="1400" dirty="0">
              <a:latin typeface="Frutiger LT Com 45 Light" panose="020B0303030504020204" pitchFamily="34" charset="0"/>
            </a:endParaRPr>
          </a:p>
          <a:p>
            <a:pPr marL="0" indent="0">
              <a:buNone/>
            </a:pPr>
            <a:endParaRPr lang="en-US" sz="1400" dirty="0">
              <a:latin typeface="Frutiger LT Com 45 Light" panose="020B0303030504020204" pitchFamily="34" charset="0"/>
            </a:endParaRPr>
          </a:p>
          <a:p>
            <a:endParaRPr lang="en-US" sz="1400" dirty="0" smtClean="0">
              <a:latin typeface="Frutiger LT Com 45 Light" panose="020B0303030504020204" pitchFamily="34" charset="0"/>
            </a:endParaRPr>
          </a:p>
          <a:p>
            <a:r>
              <a:rPr lang="en-US" sz="1400" dirty="0" smtClean="0">
                <a:latin typeface="Frutiger LT Com 45 Light" panose="020B0303030504020204" pitchFamily="34" charset="0"/>
              </a:rPr>
              <a:t>Identify </a:t>
            </a:r>
            <a:r>
              <a:rPr lang="en-US" sz="1400" dirty="0">
                <a:latin typeface="Frutiger LT Com 45 Light" panose="020B0303030504020204" pitchFamily="34" charset="0"/>
              </a:rPr>
              <a:t>mismatches (larger than measurement statistical uncertainty)</a:t>
            </a:r>
          </a:p>
          <a:p>
            <a:pPr marL="0" indent="0">
              <a:buNone/>
            </a:pPr>
            <a:endParaRPr lang="en-US" sz="1400" dirty="0">
              <a:latin typeface="Frutiger LT Com 45 Light" panose="020B0303030504020204" pitchFamily="34" charset="0"/>
            </a:endParaRPr>
          </a:p>
        </p:txBody>
      </p:sp>
      <p:sp>
        <p:nvSpPr>
          <p:cNvPr id="4" name="Text Placeholder 3"/>
          <p:cNvSpPr>
            <a:spLocks noGrp="1"/>
          </p:cNvSpPr>
          <p:nvPr>
            <p:ph type="body" sz="quarter" idx="11"/>
          </p:nvPr>
        </p:nvSpPr>
        <p:spPr/>
        <p:txBody>
          <a:bodyPr/>
          <a:lstStyle/>
          <a:p>
            <a:r>
              <a:rPr lang="en-US" dirty="0"/>
              <a:t>Virtual scanning </a:t>
            </a:r>
            <a:r>
              <a:rPr lang="en-US" dirty="0" err="1"/>
              <a:t>lidar</a:t>
            </a:r>
            <a:r>
              <a:rPr lang="en-US" dirty="0"/>
              <a:t> method</a:t>
            </a:r>
          </a:p>
        </p:txBody>
      </p:sp>
      <p:sp>
        <p:nvSpPr>
          <p:cNvPr id="5" name="Text Placeholder 4"/>
          <p:cNvSpPr>
            <a:spLocks noGrp="1"/>
          </p:cNvSpPr>
          <p:nvPr>
            <p:ph type="body" sz="quarter" idx="12"/>
          </p:nvPr>
        </p:nvSpPr>
        <p:spPr/>
        <p:txBody>
          <a:bodyPr/>
          <a:lstStyle/>
          <a:p>
            <a:r>
              <a:rPr lang="en-US" dirty="0"/>
              <a:t>Calibration of flow model</a:t>
            </a:r>
          </a:p>
        </p:txBody>
      </p:sp>
      <p:sp>
        <p:nvSpPr>
          <p:cNvPr id="13" name="Content Placeholder 10"/>
          <p:cNvSpPr txBox="1">
            <a:spLocks/>
          </p:cNvSpPr>
          <p:nvPr/>
        </p:nvSpPr>
        <p:spPr>
          <a:xfrm>
            <a:off x="452234" y="2574129"/>
            <a:ext cx="3470002" cy="3044825"/>
          </a:xfrm>
          <a:prstGeom prst="rect">
            <a:avLst/>
          </a:prstGeom>
        </p:spPr>
        <p:txBody>
          <a:bodyPr vert="horz" lIns="91440" tIns="45720" rIns="91440" bIns="45720" rtlCol="0">
            <a:normAutofit/>
          </a:bodyPr>
          <a:lstStyle>
            <a:lvl1pPr marL="180000" indent="-180000" algn="l" defTabSz="457200" rtl="0" eaLnBrk="1" latinLnBrk="0" hangingPunct="1">
              <a:lnSpc>
                <a:spcPts val="1800"/>
              </a:lnSpc>
              <a:spcBef>
                <a:spcPts val="0"/>
              </a:spcBef>
              <a:spcAft>
                <a:spcPts val="1200"/>
              </a:spcAft>
              <a:buFontTx/>
              <a:buBlip>
                <a:blip r:embed="rId3">
                  <a:extLst>
                    <a:ext uri="{96DAC541-7B7A-43D3-8B79-37D633B846F1}">
                      <asvg:svgBlip xmlns:asvg="http://schemas.microsoft.com/office/drawing/2016/SVG/main" xmlns="" r:embed="rId4"/>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sp>
        <p:nvSpPr>
          <p:cNvPr id="23" name="Rectangle 22"/>
          <p:cNvSpPr/>
          <p:nvPr/>
        </p:nvSpPr>
        <p:spPr>
          <a:xfrm>
            <a:off x="2176991" y="4260890"/>
            <a:ext cx="95787" cy="6520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7">
            <a:extLst>
              <a:ext uri="{28A0092B-C50C-407E-A947-70E740481C1C}">
                <a14:useLocalDpi xmlns:a14="http://schemas.microsoft.com/office/drawing/2010/main" val="0"/>
              </a:ext>
            </a:extLst>
          </a:blip>
          <a:srcRect l="12655"/>
          <a:stretch/>
        </p:blipFill>
        <p:spPr>
          <a:xfrm>
            <a:off x="3145501" y="2184401"/>
            <a:ext cx="2496925" cy="944991"/>
          </a:xfrm>
          <a:prstGeom prst="rect">
            <a:avLst/>
          </a:prstGeom>
        </p:spPr>
      </p:pic>
      <p:pic>
        <p:nvPicPr>
          <p:cNvPr id="6" name="Picture 5"/>
          <p:cNvPicPr>
            <a:picLocks noChangeAspect="1"/>
          </p:cNvPicPr>
          <p:nvPr/>
        </p:nvPicPr>
        <p:blipFill rotWithShape="1">
          <a:blip r:embed="rId8">
            <a:extLst>
              <a:ext uri="{28A0092B-C50C-407E-A947-70E740481C1C}">
                <a14:useLocalDpi xmlns:a14="http://schemas.microsoft.com/office/drawing/2010/main" val="0"/>
              </a:ext>
            </a:extLst>
          </a:blip>
          <a:srcRect r="8755"/>
          <a:stretch/>
        </p:blipFill>
        <p:spPr>
          <a:xfrm>
            <a:off x="494665" y="2184401"/>
            <a:ext cx="2608405" cy="944991"/>
          </a:xfrm>
          <a:prstGeom prst="rect">
            <a:avLst/>
          </a:prstGeom>
        </p:spPr>
      </p:pic>
      <p:sp>
        <p:nvSpPr>
          <p:cNvPr id="27" name="TextBox 26"/>
          <p:cNvSpPr txBox="1"/>
          <p:nvPr/>
        </p:nvSpPr>
        <p:spPr>
          <a:xfrm>
            <a:off x="1588713" y="3105043"/>
            <a:ext cx="420308" cy="261610"/>
          </a:xfrm>
          <a:prstGeom prst="rect">
            <a:avLst/>
          </a:prstGeom>
          <a:noFill/>
        </p:spPr>
        <p:txBody>
          <a:bodyPr wrap="none" rtlCol="0">
            <a:spAutoFit/>
          </a:bodyPr>
          <a:lstStyle/>
          <a:p>
            <a:r>
              <a:rPr lang="en-US" sz="1100" i="1" dirty="0"/>
              <a:t>VSL</a:t>
            </a:r>
          </a:p>
        </p:txBody>
      </p:sp>
      <p:sp>
        <p:nvSpPr>
          <p:cNvPr id="28" name="TextBox 27"/>
          <p:cNvSpPr txBox="1"/>
          <p:nvPr/>
        </p:nvSpPr>
        <p:spPr>
          <a:xfrm>
            <a:off x="3608170" y="3107583"/>
            <a:ext cx="1116011" cy="261610"/>
          </a:xfrm>
          <a:prstGeom prst="rect">
            <a:avLst/>
          </a:prstGeom>
          <a:noFill/>
        </p:spPr>
        <p:txBody>
          <a:bodyPr wrap="none" rtlCol="0">
            <a:spAutoFit/>
          </a:bodyPr>
          <a:lstStyle/>
          <a:p>
            <a:r>
              <a:rPr lang="en-US" sz="1100" i="1" dirty="0"/>
              <a:t>Scanning </a:t>
            </a:r>
            <a:r>
              <a:rPr lang="en-US" sz="1100" i="1" dirty="0" err="1"/>
              <a:t>lidar</a:t>
            </a:r>
            <a:endParaRPr lang="en-US" sz="1100" i="1" dirty="0"/>
          </a:p>
        </p:txBody>
      </p:sp>
      <p:pic>
        <p:nvPicPr>
          <p:cNvPr id="29" name="Picture 28"/>
          <p:cNvPicPr>
            <a:picLocks noChangeAspect="1"/>
          </p:cNvPicPr>
          <p:nvPr/>
        </p:nvPicPr>
        <p:blipFill>
          <a:blip r:embed="rId9">
            <a:extLst>
              <a:ext uri="{BEBA8EAE-BF5A-486C-A8C5-ECC9F3942E4B}">
                <a14:imgProps xmlns:a14="http://schemas.microsoft.com/office/drawing/2010/main">
                  <a14:imgLayer r:embed="rId10">
                    <a14:imgEffect>
                      <a14:artisticBlur/>
                    </a14:imgEffect>
                    <a14:imgEffect>
                      <a14:saturation sat="0"/>
                    </a14:imgEffect>
                  </a14:imgLayer>
                </a14:imgProps>
              </a:ext>
            </a:extLst>
          </a:blip>
          <a:stretch>
            <a:fillRect/>
          </a:stretch>
        </p:blipFill>
        <p:spPr>
          <a:xfrm>
            <a:off x="6370320" y="1429644"/>
            <a:ext cx="2550500" cy="3170682"/>
          </a:xfrm>
          <a:prstGeom prst="rect">
            <a:avLst/>
          </a:prstGeom>
        </p:spPr>
      </p:pic>
      <p:pic>
        <p:nvPicPr>
          <p:cNvPr id="30" name="Picture 29"/>
          <p:cNvPicPr>
            <a:picLocks noChangeAspect="1"/>
          </p:cNvPicPr>
          <p:nvPr/>
        </p:nvPicPr>
        <p:blipFill rotWithShape="1">
          <a:blip r:embed="rId11"/>
          <a:srcRect t="53403"/>
          <a:stretch/>
        </p:blipFill>
        <p:spPr>
          <a:xfrm>
            <a:off x="6363967" y="3107583"/>
            <a:ext cx="2556853" cy="1481125"/>
          </a:xfrm>
          <a:prstGeom prst="rect">
            <a:avLst/>
          </a:prstGeom>
        </p:spPr>
      </p:pic>
      <p:pic>
        <p:nvPicPr>
          <p:cNvPr id="31" name="Picture 30"/>
          <p:cNvPicPr>
            <a:picLocks noChangeAspect="1"/>
          </p:cNvPicPr>
          <p:nvPr/>
        </p:nvPicPr>
        <p:blipFill rotWithShape="1">
          <a:blip r:embed="rId9">
            <a:extLst>
              <a:ext uri="{BEBA8EAE-BF5A-486C-A8C5-ECC9F3942E4B}">
                <a14:imgProps xmlns:a14="http://schemas.microsoft.com/office/drawing/2010/main">
                  <a14:imgLayer r:embed="rId10">
                    <a14:imgEffect>
                      <a14:artisticBlur/>
                    </a14:imgEffect>
                    <a14:imgEffect>
                      <a14:saturation sat="0"/>
                    </a14:imgEffect>
                  </a14:imgLayer>
                </a14:imgProps>
              </a:ext>
            </a:extLst>
          </a:blip>
          <a:srcRect l="91067"/>
          <a:stretch/>
        </p:blipFill>
        <p:spPr>
          <a:xfrm>
            <a:off x="8704381" y="1429644"/>
            <a:ext cx="226937" cy="3142991"/>
          </a:xfrm>
          <a:prstGeom prst="rect">
            <a:avLst/>
          </a:prstGeom>
        </p:spPr>
      </p:pic>
    </p:spTree>
    <p:extLst>
      <p:ext uri="{BB962C8B-B14F-4D97-AF65-F5344CB8AC3E}">
        <p14:creationId xmlns:p14="http://schemas.microsoft.com/office/powerpoint/2010/main" val="2741999757"/>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4"/>
          </p:nvPr>
        </p:nvSpPr>
        <p:spPr>
          <a:xfrm>
            <a:off x="431800" y="1543050"/>
            <a:ext cx="4696460" cy="3251200"/>
          </a:xfrm>
        </p:spPr>
        <p:txBody>
          <a:bodyPr>
            <a:normAutofit fontScale="92500"/>
          </a:bodyPr>
          <a:lstStyle/>
          <a:p>
            <a:r>
              <a:rPr lang="en-US" dirty="0">
                <a:latin typeface="Frutiger LT Com 45 Light" panose="020B0303030504020204" pitchFamily="34" charset="0"/>
              </a:rPr>
              <a:t>Compare VSL and actual scanning </a:t>
            </a:r>
            <a:r>
              <a:rPr lang="en-US" dirty="0" err="1">
                <a:latin typeface="Frutiger LT Com 45 Light" panose="020B0303030504020204" pitchFamily="34" charset="0"/>
              </a:rPr>
              <a:t>lidar</a:t>
            </a:r>
            <a:r>
              <a:rPr lang="en-US" dirty="0">
                <a:latin typeface="Frutiger LT Com 45 Light" panose="020B0303030504020204" pitchFamily="34" charset="0"/>
              </a:rPr>
              <a:t> measurements</a:t>
            </a:r>
          </a:p>
          <a:p>
            <a:endParaRPr lang="en-US" dirty="0">
              <a:latin typeface="Frutiger LT Com 45 Light" panose="020B0303030504020204" pitchFamily="34" charset="0"/>
            </a:endParaRPr>
          </a:p>
          <a:p>
            <a:endParaRPr lang="en-US" dirty="0">
              <a:latin typeface="Frutiger LT Com 45 Light" panose="020B0303030504020204" pitchFamily="34" charset="0"/>
            </a:endParaRPr>
          </a:p>
          <a:p>
            <a:endParaRPr lang="en-US" dirty="0">
              <a:latin typeface="Frutiger LT Com 45 Light" panose="020B0303030504020204" pitchFamily="34" charset="0"/>
            </a:endParaRPr>
          </a:p>
          <a:p>
            <a:pPr marL="0" indent="0">
              <a:buNone/>
            </a:pPr>
            <a:endParaRPr lang="en-US" dirty="0">
              <a:latin typeface="Frutiger LT Com 45 Light" panose="020B0303030504020204" pitchFamily="34" charset="0"/>
            </a:endParaRPr>
          </a:p>
          <a:p>
            <a:r>
              <a:rPr lang="en-US" dirty="0">
                <a:latin typeface="Frutiger LT Com 45 Light" panose="020B0303030504020204" pitchFamily="34" charset="0"/>
              </a:rPr>
              <a:t>Identify mismatches (larger than measurement statistical uncertainty)</a:t>
            </a:r>
          </a:p>
          <a:p>
            <a:r>
              <a:rPr lang="en-US" dirty="0">
                <a:latin typeface="Frutiger LT Com 45 Light" panose="020B0303030504020204" pitchFamily="34" charset="0"/>
              </a:rPr>
              <a:t>Tune flow model (terrain, stability) to reduce disagreement</a:t>
            </a:r>
            <a:endParaRPr lang="en-US" sz="1400" dirty="0">
              <a:latin typeface="Frutiger LT Com 45 Light" panose="020B0303030504020204" pitchFamily="34" charset="0"/>
            </a:endParaRPr>
          </a:p>
        </p:txBody>
      </p:sp>
      <p:sp>
        <p:nvSpPr>
          <p:cNvPr id="4" name="Text Placeholder 3"/>
          <p:cNvSpPr>
            <a:spLocks noGrp="1"/>
          </p:cNvSpPr>
          <p:nvPr>
            <p:ph type="body" sz="quarter" idx="11"/>
          </p:nvPr>
        </p:nvSpPr>
        <p:spPr/>
        <p:txBody>
          <a:bodyPr/>
          <a:lstStyle/>
          <a:p>
            <a:r>
              <a:rPr lang="en-US" dirty="0"/>
              <a:t>Virtual scanning </a:t>
            </a:r>
            <a:r>
              <a:rPr lang="en-US" dirty="0" err="1"/>
              <a:t>lidar</a:t>
            </a:r>
            <a:r>
              <a:rPr lang="en-US" dirty="0"/>
              <a:t> method</a:t>
            </a:r>
          </a:p>
        </p:txBody>
      </p:sp>
      <p:sp>
        <p:nvSpPr>
          <p:cNvPr id="5" name="Text Placeholder 4"/>
          <p:cNvSpPr>
            <a:spLocks noGrp="1"/>
          </p:cNvSpPr>
          <p:nvPr>
            <p:ph type="body" sz="quarter" idx="12"/>
          </p:nvPr>
        </p:nvSpPr>
        <p:spPr/>
        <p:txBody>
          <a:bodyPr/>
          <a:lstStyle/>
          <a:p>
            <a:r>
              <a:rPr lang="en-US" dirty="0"/>
              <a:t>Calibration of flow model</a:t>
            </a:r>
          </a:p>
        </p:txBody>
      </p:sp>
      <p:sp>
        <p:nvSpPr>
          <p:cNvPr id="13" name="Content Placeholder 10"/>
          <p:cNvSpPr txBox="1">
            <a:spLocks/>
          </p:cNvSpPr>
          <p:nvPr/>
        </p:nvSpPr>
        <p:spPr>
          <a:xfrm>
            <a:off x="452234" y="2574129"/>
            <a:ext cx="3470002" cy="3044825"/>
          </a:xfrm>
          <a:prstGeom prst="rect">
            <a:avLst/>
          </a:prstGeom>
        </p:spPr>
        <p:txBody>
          <a:bodyPr vert="horz" lIns="91440" tIns="45720" rIns="91440" bIns="45720" rtlCol="0">
            <a:normAutofit/>
          </a:bodyPr>
          <a:lstStyle>
            <a:lvl1pPr marL="180000" indent="-180000" algn="l" defTabSz="457200" rtl="0" eaLnBrk="1" latinLnBrk="0" hangingPunct="1">
              <a:lnSpc>
                <a:spcPts val="1800"/>
              </a:lnSpc>
              <a:spcBef>
                <a:spcPts val="0"/>
              </a:spcBef>
              <a:spcAft>
                <a:spcPts val="1200"/>
              </a:spcAft>
              <a:buFontTx/>
              <a:buBlip>
                <a:blip r:embed="rId3">
                  <a:extLst>
                    <a:ext uri="{96DAC541-7B7A-43D3-8B79-37D633B846F1}">
                      <asvg:svgBlip xmlns:asvg="http://schemas.microsoft.com/office/drawing/2016/SVG/main" xmlns="" r:embed="rId4"/>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pic>
        <p:nvPicPr>
          <p:cNvPr id="29" name="Picture 28"/>
          <p:cNvPicPr>
            <a:picLocks noChangeAspect="1"/>
          </p:cNvPicPr>
          <p:nvPr/>
        </p:nvPicPr>
        <p:blipFill rotWithShape="1">
          <a:blip r:embed="rId7">
            <a:extLst>
              <a:ext uri="{28A0092B-C50C-407E-A947-70E740481C1C}">
                <a14:useLocalDpi xmlns:a14="http://schemas.microsoft.com/office/drawing/2010/main" val="0"/>
              </a:ext>
            </a:extLst>
          </a:blip>
          <a:srcRect l="12655"/>
          <a:stretch/>
        </p:blipFill>
        <p:spPr>
          <a:xfrm>
            <a:off x="3145501" y="2184401"/>
            <a:ext cx="2496925" cy="944991"/>
          </a:xfrm>
          <a:prstGeom prst="rect">
            <a:avLst/>
          </a:prstGeom>
        </p:spPr>
      </p:pic>
      <p:pic>
        <p:nvPicPr>
          <p:cNvPr id="30" name="Picture 29"/>
          <p:cNvPicPr>
            <a:picLocks noChangeAspect="1"/>
          </p:cNvPicPr>
          <p:nvPr/>
        </p:nvPicPr>
        <p:blipFill rotWithShape="1">
          <a:blip r:embed="rId8">
            <a:extLst>
              <a:ext uri="{28A0092B-C50C-407E-A947-70E740481C1C}">
                <a14:useLocalDpi xmlns:a14="http://schemas.microsoft.com/office/drawing/2010/main" val="0"/>
              </a:ext>
            </a:extLst>
          </a:blip>
          <a:srcRect r="8755"/>
          <a:stretch/>
        </p:blipFill>
        <p:spPr>
          <a:xfrm>
            <a:off x="494665" y="2184401"/>
            <a:ext cx="2608405" cy="944991"/>
          </a:xfrm>
          <a:prstGeom prst="rect">
            <a:avLst/>
          </a:prstGeom>
        </p:spPr>
      </p:pic>
      <p:sp>
        <p:nvSpPr>
          <p:cNvPr id="31" name="TextBox 30"/>
          <p:cNvSpPr txBox="1"/>
          <p:nvPr/>
        </p:nvSpPr>
        <p:spPr>
          <a:xfrm>
            <a:off x="1588713" y="3105043"/>
            <a:ext cx="420308" cy="261610"/>
          </a:xfrm>
          <a:prstGeom prst="rect">
            <a:avLst/>
          </a:prstGeom>
          <a:noFill/>
        </p:spPr>
        <p:txBody>
          <a:bodyPr wrap="none" rtlCol="0">
            <a:spAutoFit/>
          </a:bodyPr>
          <a:lstStyle/>
          <a:p>
            <a:r>
              <a:rPr lang="en-US" sz="1100" i="1" dirty="0"/>
              <a:t>VSL</a:t>
            </a:r>
          </a:p>
        </p:txBody>
      </p:sp>
      <p:sp>
        <p:nvSpPr>
          <p:cNvPr id="32" name="TextBox 31"/>
          <p:cNvSpPr txBox="1"/>
          <p:nvPr/>
        </p:nvSpPr>
        <p:spPr>
          <a:xfrm>
            <a:off x="3608170" y="3107583"/>
            <a:ext cx="1116011" cy="261610"/>
          </a:xfrm>
          <a:prstGeom prst="rect">
            <a:avLst/>
          </a:prstGeom>
          <a:noFill/>
        </p:spPr>
        <p:txBody>
          <a:bodyPr wrap="none" rtlCol="0">
            <a:spAutoFit/>
          </a:bodyPr>
          <a:lstStyle/>
          <a:p>
            <a:r>
              <a:rPr lang="en-US" sz="1100" i="1" dirty="0"/>
              <a:t>Scanning </a:t>
            </a:r>
            <a:r>
              <a:rPr lang="en-US" sz="1100" i="1" dirty="0" err="1"/>
              <a:t>lidar</a:t>
            </a:r>
            <a:endParaRPr lang="en-US" sz="1100" i="1" dirty="0"/>
          </a:p>
        </p:txBody>
      </p:sp>
      <p:pic>
        <p:nvPicPr>
          <p:cNvPr id="33" name="Picture 32"/>
          <p:cNvPicPr>
            <a:picLocks noChangeAspect="1"/>
          </p:cNvPicPr>
          <p:nvPr/>
        </p:nvPicPr>
        <p:blipFill>
          <a:blip r:embed="rId9">
            <a:extLst>
              <a:ext uri="{BEBA8EAE-BF5A-486C-A8C5-ECC9F3942E4B}">
                <a14:imgProps xmlns:a14="http://schemas.microsoft.com/office/drawing/2010/main">
                  <a14:imgLayer r:embed="rId10">
                    <a14:imgEffect>
                      <a14:artisticBlur/>
                    </a14:imgEffect>
                    <a14:imgEffect>
                      <a14:saturation sat="0"/>
                    </a14:imgEffect>
                  </a14:imgLayer>
                </a14:imgProps>
              </a:ext>
            </a:extLst>
          </a:blip>
          <a:stretch>
            <a:fillRect/>
          </a:stretch>
        </p:blipFill>
        <p:spPr>
          <a:xfrm>
            <a:off x="6370320" y="1429644"/>
            <a:ext cx="2550500" cy="3170682"/>
          </a:xfrm>
          <a:prstGeom prst="rect">
            <a:avLst/>
          </a:prstGeom>
        </p:spPr>
      </p:pic>
      <p:pic>
        <p:nvPicPr>
          <p:cNvPr id="36" name="Picture 35"/>
          <p:cNvPicPr>
            <a:picLocks noChangeAspect="1"/>
          </p:cNvPicPr>
          <p:nvPr/>
        </p:nvPicPr>
        <p:blipFill rotWithShape="1">
          <a:blip r:embed="rId11"/>
          <a:srcRect t="21011"/>
          <a:stretch/>
        </p:blipFill>
        <p:spPr>
          <a:xfrm>
            <a:off x="6371587" y="2097074"/>
            <a:ext cx="2549233" cy="2503252"/>
          </a:xfrm>
          <a:prstGeom prst="rect">
            <a:avLst/>
          </a:prstGeom>
        </p:spPr>
      </p:pic>
    </p:spTree>
    <p:extLst>
      <p:ext uri="{BB962C8B-B14F-4D97-AF65-F5344CB8AC3E}">
        <p14:creationId xmlns:p14="http://schemas.microsoft.com/office/powerpoint/2010/main" val="2098684428"/>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p:cNvSpPr>
            <a:spLocks noGrp="1"/>
          </p:cNvSpPr>
          <p:nvPr>
            <p:ph type="pic" sz="quarter" idx="13"/>
          </p:nvPr>
        </p:nvSpPr>
        <p:spPr/>
      </p:sp>
      <p:sp>
        <p:nvSpPr>
          <p:cNvPr id="5" name="Content Placeholder 4"/>
          <p:cNvSpPr>
            <a:spLocks noGrp="1"/>
          </p:cNvSpPr>
          <p:nvPr>
            <p:ph sz="quarter" idx="14"/>
          </p:nvPr>
        </p:nvSpPr>
        <p:spPr>
          <a:xfrm>
            <a:off x="431800" y="1543051"/>
            <a:ext cx="5652200" cy="3133724"/>
          </a:xfrm>
        </p:spPr>
        <p:txBody>
          <a:bodyPr>
            <a:noAutofit/>
          </a:bodyPr>
          <a:lstStyle/>
          <a:p>
            <a:pPr>
              <a:lnSpc>
                <a:spcPct val="100000"/>
              </a:lnSpc>
              <a:spcAft>
                <a:spcPts val="300"/>
              </a:spcAft>
            </a:pPr>
            <a:r>
              <a:rPr lang="en-US" sz="1400" dirty="0">
                <a:latin typeface="Frutiger LT Com 45 Light" panose="020B0303030504020204" pitchFamily="34" charset="0"/>
              </a:rPr>
              <a:t>Two demonstration campaigns during </a:t>
            </a:r>
            <a:r>
              <a:rPr lang="en-US" sz="1400" dirty="0" err="1">
                <a:latin typeface="Frutiger LT Com 45 Light" panose="020B0303030504020204" pitchFamily="34" charset="0"/>
              </a:rPr>
              <a:t>EWiNO</a:t>
            </a:r>
            <a:r>
              <a:rPr lang="en-US" sz="1400" dirty="0">
                <a:latin typeface="Frutiger LT Com 45 Light" panose="020B0303030504020204" pitchFamily="34" charset="0"/>
              </a:rPr>
              <a:t> project</a:t>
            </a:r>
          </a:p>
          <a:p>
            <a:pPr marL="180000" lvl="1" indent="0">
              <a:lnSpc>
                <a:spcPct val="100000"/>
              </a:lnSpc>
              <a:spcAft>
                <a:spcPts val="300"/>
              </a:spcAft>
              <a:buNone/>
            </a:pPr>
            <a:endParaRPr lang="en-US" sz="1400" dirty="0">
              <a:latin typeface="Frutiger LT Com 45 Light" panose="020B0303030504020204" pitchFamily="34" charset="0"/>
            </a:endParaRPr>
          </a:p>
          <a:p>
            <a:pPr>
              <a:lnSpc>
                <a:spcPct val="100000"/>
              </a:lnSpc>
              <a:spcAft>
                <a:spcPts val="300"/>
              </a:spcAft>
            </a:pPr>
            <a:r>
              <a:rPr lang="en-US" sz="1400" dirty="0">
                <a:latin typeface="Frutiger LT Com 45 Light" panose="020B0303030504020204" pitchFamily="34" charset="0"/>
              </a:rPr>
              <a:t>Sites in Germany:</a:t>
            </a:r>
          </a:p>
          <a:p>
            <a:pPr marL="522900" lvl="1" indent="-342900">
              <a:lnSpc>
                <a:spcPct val="100000"/>
              </a:lnSpc>
              <a:spcAft>
                <a:spcPts val="300"/>
              </a:spcAft>
              <a:buFont typeface="+mj-lt"/>
              <a:buAutoNum type="arabicPeriod"/>
            </a:pPr>
            <a:r>
              <a:rPr lang="en-US" sz="1400" dirty="0" err="1">
                <a:latin typeface="Frutiger LT Com 45 Light" panose="020B0303030504020204" pitchFamily="34" charset="0"/>
              </a:rPr>
              <a:t>Herleshausen</a:t>
            </a:r>
            <a:r>
              <a:rPr lang="en-US" sz="1400" dirty="0">
                <a:latin typeface="Frutiger LT Com 45 Light" panose="020B0303030504020204" pitchFamily="34" charset="0"/>
              </a:rPr>
              <a:t> (site in Hessen</a:t>
            </a:r>
            <a:r>
              <a:rPr lang="en-US" sz="1400" dirty="0" smtClean="0">
                <a:latin typeface="Frutiger LT Com 45 Light" panose="020B0303030504020204" pitchFamily="34" charset="0"/>
              </a:rPr>
              <a:t>)</a:t>
            </a:r>
          </a:p>
          <a:p>
            <a:pPr marL="522900" lvl="1" indent="-342900">
              <a:lnSpc>
                <a:spcPct val="100000"/>
              </a:lnSpc>
              <a:spcAft>
                <a:spcPts val="300"/>
              </a:spcAft>
              <a:buFont typeface="+mj-lt"/>
              <a:buAutoNum type="arabicPeriod"/>
            </a:pPr>
            <a:r>
              <a:rPr lang="en-US" sz="1400" dirty="0" err="1" smtClean="0">
                <a:latin typeface="Frutiger LT Com 45 Light" panose="020B0303030504020204" pitchFamily="34" charset="0"/>
              </a:rPr>
              <a:t>Lügde</a:t>
            </a:r>
            <a:r>
              <a:rPr lang="en-US" sz="1400" dirty="0" smtClean="0">
                <a:latin typeface="Frutiger LT Com 45 Light" panose="020B0303030504020204" pitchFamily="34" charset="0"/>
              </a:rPr>
              <a:t> </a:t>
            </a:r>
            <a:r>
              <a:rPr lang="en-US" sz="1400" dirty="0">
                <a:latin typeface="Frutiger LT Com 45 Light" panose="020B0303030504020204" pitchFamily="34" charset="0"/>
              </a:rPr>
              <a:t>(site in Nord-Rhine Westphalia)</a:t>
            </a:r>
          </a:p>
          <a:p>
            <a:pPr marL="360000" lvl="2" indent="0">
              <a:lnSpc>
                <a:spcPct val="100000"/>
              </a:lnSpc>
              <a:spcAft>
                <a:spcPts val="300"/>
              </a:spcAft>
              <a:buNone/>
            </a:pPr>
            <a:endParaRPr lang="de-DE" sz="1400" dirty="0">
              <a:latin typeface="Frutiger LT Com 45 Light" panose="020B0303030504020204" pitchFamily="34" charset="0"/>
            </a:endParaRPr>
          </a:p>
          <a:p>
            <a:pPr lvl="2">
              <a:lnSpc>
                <a:spcPct val="100000"/>
              </a:lnSpc>
              <a:spcAft>
                <a:spcPts val="300"/>
              </a:spcAft>
            </a:pPr>
            <a:r>
              <a:rPr lang="de-DE" sz="1400" dirty="0">
                <a:solidFill>
                  <a:schemeClr val="bg2">
                    <a:lumMod val="50000"/>
                  </a:schemeClr>
                </a:solidFill>
                <a:latin typeface="Frutiger LT Com 45 Light" panose="020B0303030504020204" pitchFamily="34" charset="0"/>
              </a:rPr>
              <a:t>Sites with moderatel</a:t>
            </a:r>
            <a:r>
              <a:rPr lang="en-US" sz="1400" dirty="0">
                <a:solidFill>
                  <a:schemeClr val="bg2">
                    <a:lumMod val="50000"/>
                  </a:schemeClr>
                </a:solidFill>
                <a:latin typeface="Frutiger LT Com 45 Light" panose="020B0303030504020204" pitchFamily="34" charset="0"/>
              </a:rPr>
              <a:t>y</a:t>
            </a:r>
            <a:r>
              <a:rPr lang="de-DE" sz="1400" dirty="0">
                <a:solidFill>
                  <a:schemeClr val="bg2">
                    <a:lumMod val="50000"/>
                  </a:schemeClr>
                </a:solidFill>
                <a:latin typeface="Frutiger LT Com 45 Light" panose="020B0303030504020204" pitchFamily="34" charset="0"/>
              </a:rPr>
              <a:t> complex </a:t>
            </a:r>
            <a:r>
              <a:rPr lang="de-DE" sz="1400" dirty="0" smtClean="0">
                <a:solidFill>
                  <a:schemeClr val="bg2">
                    <a:lumMod val="50000"/>
                  </a:schemeClr>
                </a:solidFill>
                <a:latin typeface="Frutiger LT Com 45 Light" panose="020B0303030504020204" pitchFamily="34" charset="0"/>
              </a:rPr>
              <a:t>terrain</a:t>
            </a:r>
            <a:endParaRPr lang="de-DE" sz="1400" dirty="0">
              <a:solidFill>
                <a:schemeClr val="bg2">
                  <a:lumMod val="50000"/>
                </a:schemeClr>
              </a:solidFill>
              <a:latin typeface="Frutiger LT Com 45 Light" panose="020B0303030504020204" pitchFamily="34" charset="0"/>
            </a:endParaRPr>
          </a:p>
          <a:p>
            <a:pPr lvl="2">
              <a:lnSpc>
                <a:spcPct val="100000"/>
              </a:lnSpc>
              <a:spcAft>
                <a:spcPts val="300"/>
              </a:spcAft>
            </a:pPr>
            <a:r>
              <a:rPr lang="de-DE" sz="1400" dirty="0">
                <a:solidFill>
                  <a:schemeClr val="bg2">
                    <a:lumMod val="50000"/>
                  </a:schemeClr>
                </a:solidFill>
                <a:latin typeface="Frutiger LT Com 45 Light" panose="020B0303030504020204" pitchFamily="34" charset="0"/>
              </a:rPr>
              <a:t>Pre-construction </a:t>
            </a:r>
            <a:r>
              <a:rPr lang="de-DE" sz="1400" dirty="0" smtClean="0">
                <a:solidFill>
                  <a:schemeClr val="bg2">
                    <a:lumMod val="50000"/>
                  </a:schemeClr>
                </a:solidFill>
                <a:latin typeface="Frutiger LT Com 45 Light" panose="020B0303030504020204" pitchFamily="34" charset="0"/>
              </a:rPr>
              <a:t>stage</a:t>
            </a:r>
            <a:endParaRPr lang="de-DE" sz="1400" dirty="0">
              <a:solidFill>
                <a:schemeClr val="bg2">
                  <a:lumMod val="50000"/>
                </a:schemeClr>
              </a:solidFill>
              <a:latin typeface="Frutiger LT Com 45 Light" panose="020B0303030504020204" pitchFamily="34" charset="0"/>
            </a:endParaRPr>
          </a:p>
          <a:p>
            <a:pPr marL="360000" lvl="2" indent="0">
              <a:lnSpc>
                <a:spcPct val="100000"/>
              </a:lnSpc>
              <a:spcAft>
                <a:spcPts val="300"/>
              </a:spcAft>
              <a:buNone/>
            </a:pPr>
            <a:endParaRPr lang="de-DE" sz="1400" dirty="0">
              <a:solidFill>
                <a:schemeClr val="bg2">
                  <a:lumMod val="50000"/>
                </a:schemeClr>
              </a:solidFill>
              <a:latin typeface="Frutiger LT Com 45 Light" panose="020B0303030504020204" pitchFamily="34" charset="0"/>
            </a:endParaRPr>
          </a:p>
          <a:p>
            <a:pPr>
              <a:lnSpc>
                <a:spcPct val="100000"/>
              </a:lnSpc>
              <a:spcAft>
                <a:spcPts val="300"/>
              </a:spcAft>
            </a:pPr>
            <a:r>
              <a:rPr lang="en-US" sz="1400" dirty="0">
                <a:latin typeface="Frutiger LT Com 45 Light" panose="020B0303030504020204" pitchFamily="34" charset="0"/>
              </a:rPr>
              <a:t>Simulations by two steady state microscale models:</a:t>
            </a:r>
          </a:p>
          <a:p>
            <a:pPr lvl="1">
              <a:lnSpc>
                <a:spcPct val="100000"/>
              </a:lnSpc>
              <a:spcAft>
                <a:spcPts val="300"/>
              </a:spcAft>
            </a:pPr>
            <a:r>
              <a:rPr lang="en-US" sz="1400" dirty="0">
                <a:latin typeface="Frutiger LT Com 45 Light" panose="020B0303030504020204" pitchFamily="34" charset="0"/>
              </a:rPr>
              <a:t>FITNAH (GEO-NET)</a:t>
            </a:r>
          </a:p>
          <a:p>
            <a:pPr lvl="1">
              <a:lnSpc>
                <a:spcPct val="100000"/>
              </a:lnSpc>
              <a:spcAft>
                <a:spcPts val="300"/>
              </a:spcAft>
            </a:pPr>
            <a:r>
              <a:rPr lang="en-US" sz="1400" dirty="0" err="1" smtClean="0">
                <a:latin typeface="Frutiger LT Com 45 Light" panose="020B0303030504020204" pitchFamily="34" charset="0"/>
              </a:rPr>
              <a:t>FIWind</a:t>
            </a:r>
            <a:r>
              <a:rPr lang="en-US" sz="1400" dirty="0" smtClean="0">
                <a:latin typeface="Frutiger LT Com 45 Light" panose="020B0303030504020204" pitchFamily="34" charset="0"/>
              </a:rPr>
              <a:t> </a:t>
            </a:r>
            <a:r>
              <a:rPr lang="en-US" sz="1400" dirty="0">
                <a:latin typeface="Frutiger LT Com 45 Light" panose="020B0303030504020204" pitchFamily="34" charset="0"/>
              </a:rPr>
              <a:t>(</a:t>
            </a:r>
            <a:r>
              <a:rPr lang="en-US" sz="1400" dirty="0" err="1">
                <a:latin typeface="Frutiger LT Com 45 Light" panose="020B0303030504020204" pitchFamily="34" charset="0"/>
              </a:rPr>
              <a:t>Fraunhofer</a:t>
            </a:r>
            <a:r>
              <a:rPr lang="en-US" sz="1400" dirty="0">
                <a:latin typeface="Frutiger LT Com 45 Light" panose="020B0303030504020204" pitchFamily="34" charset="0"/>
              </a:rPr>
              <a:t> IWES) </a:t>
            </a:r>
          </a:p>
          <a:p>
            <a:pPr lvl="2">
              <a:lnSpc>
                <a:spcPct val="100000"/>
              </a:lnSpc>
              <a:spcAft>
                <a:spcPts val="300"/>
              </a:spcAft>
            </a:pPr>
            <a:endParaRPr lang="de-DE" sz="1400" dirty="0">
              <a:solidFill>
                <a:schemeClr val="bg2">
                  <a:lumMod val="50000"/>
                </a:schemeClr>
              </a:solidFill>
              <a:latin typeface="Frutiger LT Com 45 Light" panose="020B0303030504020204" pitchFamily="34" charset="0"/>
            </a:endParaRPr>
          </a:p>
          <a:p>
            <a:pPr marL="180000" lvl="1" indent="0">
              <a:lnSpc>
                <a:spcPct val="100000"/>
              </a:lnSpc>
              <a:spcAft>
                <a:spcPts val="300"/>
              </a:spcAft>
              <a:buNone/>
            </a:pPr>
            <a:endParaRPr lang="de-DE" sz="1400" dirty="0">
              <a:latin typeface="Frutiger LT Com 45 Light" panose="020B0303030504020204" pitchFamily="34" charset="0"/>
            </a:endParaRPr>
          </a:p>
        </p:txBody>
      </p:sp>
      <p:sp>
        <p:nvSpPr>
          <p:cNvPr id="2" name="Text Placeholder 1"/>
          <p:cNvSpPr>
            <a:spLocks noGrp="1"/>
          </p:cNvSpPr>
          <p:nvPr>
            <p:ph type="body" sz="quarter" idx="11"/>
          </p:nvPr>
        </p:nvSpPr>
        <p:spPr/>
        <p:txBody>
          <a:bodyPr/>
          <a:lstStyle/>
          <a:p>
            <a:r>
              <a:rPr lang="en-US" dirty="0"/>
              <a:t>Demonstration campaigns</a:t>
            </a:r>
          </a:p>
        </p:txBody>
      </p:sp>
      <p:sp>
        <p:nvSpPr>
          <p:cNvPr id="4" name="Text Placeholder 3"/>
          <p:cNvSpPr>
            <a:spLocks noGrp="1"/>
          </p:cNvSpPr>
          <p:nvPr>
            <p:ph type="body" sz="quarter" idx="12"/>
          </p:nvPr>
        </p:nvSpPr>
        <p:spPr/>
        <p:txBody>
          <a:bodyPr/>
          <a:lstStyle/>
          <a:p>
            <a:endParaRPr lang="en-US" dirty="0"/>
          </a:p>
        </p:txBody>
      </p:sp>
      <p:grpSp>
        <p:nvGrpSpPr>
          <p:cNvPr id="10" name="Group 9"/>
          <p:cNvGrpSpPr/>
          <p:nvPr/>
        </p:nvGrpSpPr>
        <p:grpSpPr>
          <a:xfrm>
            <a:off x="6443236" y="1731400"/>
            <a:ext cx="2139344" cy="2945375"/>
            <a:chOff x="5816599" y="352374"/>
            <a:chExt cx="3041045" cy="4315313"/>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6599" y="352374"/>
              <a:ext cx="3041045" cy="4315313"/>
            </a:xfrm>
            <a:prstGeom prst="rect">
              <a:avLst/>
            </a:prstGeom>
          </p:spPr>
        </p:pic>
        <p:sp>
          <p:nvSpPr>
            <p:cNvPr id="15" name="Teardrop 14"/>
            <p:cNvSpPr/>
            <p:nvPr/>
          </p:nvSpPr>
          <p:spPr>
            <a:xfrm rot="8092108">
              <a:off x="7171430" y="2592406"/>
              <a:ext cx="171638" cy="186512"/>
            </a:xfrm>
            <a:prstGeom prst="teardrop">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6" name="Teardrop 15"/>
            <p:cNvSpPr/>
            <p:nvPr/>
          </p:nvSpPr>
          <p:spPr>
            <a:xfrm rot="8092108">
              <a:off x="6912927" y="2162895"/>
              <a:ext cx="171638" cy="186512"/>
            </a:xfrm>
            <a:prstGeom prst="teardrop">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sp>
        <p:nvSpPr>
          <p:cNvPr id="3" name="Rectangle 2"/>
          <p:cNvSpPr/>
          <p:nvPr/>
        </p:nvSpPr>
        <p:spPr>
          <a:xfrm>
            <a:off x="129960" y="4587875"/>
            <a:ext cx="5788080" cy="253916"/>
          </a:xfrm>
          <a:prstGeom prst="rect">
            <a:avLst/>
          </a:prstGeom>
        </p:spPr>
        <p:txBody>
          <a:bodyPr wrap="square">
            <a:spAutoFit/>
          </a:bodyPr>
          <a:lstStyle/>
          <a:p>
            <a:pPr lvl="1">
              <a:lnSpc>
                <a:spcPct val="100000"/>
              </a:lnSpc>
              <a:spcAft>
                <a:spcPts val="300"/>
              </a:spcAft>
            </a:pPr>
            <a:r>
              <a:rPr lang="en-US" sz="1050" dirty="0">
                <a:latin typeface="Frutiger LT Com 45 Light" panose="020B0303030504020204" pitchFamily="34" charset="0"/>
              </a:rPr>
              <a:t>*both models had good performance over the site but here we only show </a:t>
            </a:r>
            <a:r>
              <a:rPr lang="en-US" sz="1050" dirty="0" err="1">
                <a:latin typeface="Frutiger LT Com 45 Light" panose="020B0303030504020204" pitchFamily="34" charset="0"/>
              </a:rPr>
              <a:t>FIWind</a:t>
            </a:r>
            <a:endParaRPr lang="en-US" sz="1050" dirty="0">
              <a:latin typeface="Frutiger LT Com 45 Light" panose="020B0303030504020204" pitchFamily="34" charset="0"/>
            </a:endParaRPr>
          </a:p>
        </p:txBody>
      </p:sp>
    </p:spTree>
    <p:extLst>
      <p:ext uri="{BB962C8B-B14F-4D97-AF65-F5344CB8AC3E}">
        <p14:creationId xmlns:p14="http://schemas.microsoft.com/office/powerpoint/2010/main" val="388713448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4" descr="A close up of a sign&#10;&#10;Description generated with high confidence">
            <a:extLst>
              <a:ext uri="{FF2B5EF4-FFF2-40B4-BE49-F238E27FC236}">
                <a16:creationId xmlns:a16="http://schemas.microsoft.com/office/drawing/2014/main" id="{E1003547-567F-4BFF-8635-C6770226A4E2}"/>
              </a:ext>
            </a:extLst>
          </p:cNvPr>
          <p:cNvPicPr>
            <a:picLocks noChangeAspect="1"/>
          </p:cNvPicPr>
          <p:nvPr/>
        </p:nvPicPr>
        <p:blipFill>
          <a:blip r:embed="rId3"/>
          <a:stretch>
            <a:fillRect/>
          </a:stretch>
        </p:blipFill>
        <p:spPr>
          <a:xfrm>
            <a:off x="6369050" y="3462145"/>
            <a:ext cx="2557549" cy="1155644"/>
          </a:xfrm>
          <a:prstGeom prst="rect">
            <a:avLst/>
          </a:prstGeom>
        </p:spPr>
      </p:pic>
      <p:sp>
        <p:nvSpPr>
          <p:cNvPr id="3" name="Content Placeholder 2">
            <a:extLst>
              <a:ext uri="{FF2B5EF4-FFF2-40B4-BE49-F238E27FC236}">
                <a16:creationId xmlns:a16="http://schemas.microsoft.com/office/drawing/2014/main" id="{D807E532-B567-432A-8F6C-5C3D8AD4C8A0}"/>
              </a:ext>
            </a:extLst>
          </p:cNvPr>
          <p:cNvSpPr>
            <a:spLocks noGrp="1"/>
          </p:cNvSpPr>
          <p:nvPr>
            <p:ph sz="quarter" idx="14"/>
          </p:nvPr>
        </p:nvSpPr>
        <p:spPr>
          <a:xfrm>
            <a:off x="431800" y="1371598"/>
            <a:ext cx="6269038" cy="3044825"/>
          </a:xfrm>
        </p:spPr>
        <p:txBody>
          <a:bodyPr vert="horz" lIns="91440" tIns="45720" rIns="91440" bIns="45720" rtlCol="0" anchor="t">
            <a:normAutofit/>
          </a:bodyPr>
          <a:lstStyle/>
          <a:p>
            <a:pPr marL="0" indent="0">
              <a:buNone/>
            </a:pPr>
            <a:r>
              <a:rPr lang="en-US" sz="1400" u="sng" dirty="0">
                <a:latin typeface="Frutiger LT Com 45 Light" panose="020B0303030504020204" pitchFamily="34" charset="0"/>
              </a:rPr>
              <a:t>Galion 4000 – Scanning </a:t>
            </a:r>
            <a:r>
              <a:rPr lang="en-US" sz="1400" u="sng" dirty="0" err="1">
                <a:latin typeface="Frutiger LT Com 45 Light" panose="020B0303030504020204" pitchFamily="34" charset="0"/>
              </a:rPr>
              <a:t>lidar</a:t>
            </a:r>
            <a:endParaRPr lang="en-US" sz="1400" u="sng" dirty="0">
              <a:latin typeface="Frutiger LT Com 45 Light" panose="020B0303030504020204" pitchFamily="34" charset="0"/>
            </a:endParaRPr>
          </a:p>
          <a:p>
            <a:pPr marL="179705" indent="-179705"/>
            <a:r>
              <a:rPr lang="en-US" sz="1400" dirty="0">
                <a:latin typeface="Frutiger LT Com 45 Light" panose="020B0303030504020204" pitchFamily="34" charset="0"/>
              </a:rPr>
              <a:t>Range 0-4 km (along </a:t>
            </a:r>
            <a:r>
              <a:rPr lang="de-DE" sz="1400" dirty="0">
                <a:latin typeface="Frutiger LT Com 45 Light" panose="020B0303030504020204" pitchFamily="34" charset="0"/>
              </a:rPr>
              <a:t>„</a:t>
            </a:r>
            <a:r>
              <a:rPr lang="en-US" sz="1400" dirty="0">
                <a:latin typeface="Frutiger LT Com 45 Light" panose="020B0303030504020204" pitchFamily="34" charset="0"/>
              </a:rPr>
              <a:t>Line of Sight” [</a:t>
            </a:r>
            <a:r>
              <a:rPr lang="en-US" sz="1400" dirty="0" err="1">
                <a:latin typeface="Frutiger LT Com 45 Light" panose="020B0303030504020204" pitchFamily="34" charset="0"/>
              </a:rPr>
              <a:t>LoS</a:t>
            </a:r>
            <a:r>
              <a:rPr lang="en-US" sz="1400" dirty="0">
                <a:latin typeface="Frutiger LT Com 45 Light" panose="020B0303030504020204" pitchFamily="34" charset="0"/>
              </a:rPr>
              <a:t>])</a:t>
            </a:r>
          </a:p>
          <a:p>
            <a:pPr marL="179705" indent="-179705"/>
            <a:r>
              <a:rPr lang="en-US" sz="1400" dirty="0">
                <a:latin typeface="Frutiger LT Com 45 Light" panose="020B0303030504020204" pitchFamily="34" charset="0"/>
              </a:rPr>
              <a:t>Pulsed LiDAR: Simultaneous measurements</a:t>
            </a:r>
            <a:r>
              <a:rPr lang="de-DE" sz="1400" dirty="0">
                <a:latin typeface="Frutiger LT Com 45 Light" panose="020B0303030504020204" pitchFamily="34" charset="0"/>
              </a:rPr>
              <a:t>„Range Gates“</a:t>
            </a:r>
            <a:endParaRPr lang="en-US" sz="1400" dirty="0">
              <a:latin typeface="Frutiger LT Com 45 Light" panose="020B0303030504020204" pitchFamily="34" charset="0"/>
            </a:endParaRPr>
          </a:p>
          <a:p>
            <a:pPr marL="179705" indent="-179705"/>
            <a:r>
              <a:rPr lang="en-US" sz="1400" dirty="0">
                <a:latin typeface="Frutiger LT Com 45 Light" panose="020B0303030504020204" pitchFamily="34" charset="0"/>
              </a:rPr>
              <a:t>Flexible Geometry (Azimuth, Elevation)</a:t>
            </a:r>
          </a:p>
          <a:p>
            <a:pPr marL="179705" indent="-179705"/>
            <a:r>
              <a:rPr lang="en-US" sz="1400" dirty="0">
                <a:latin typeface="Frutiger LT Com 45 Light" panose="020B0303030504020204" pitchFamily="34" charset="0"/>
              </a:rPr>
              <a:t>Measured quantity is fraction of the wind speed along beam direction (</a:t>
            </a:r>
            <a:r>
              <a:rPr lang="en-US" sz="1400" dirty="0" err="1">
                <a:latin typeface="Frutiger LT Com 45 Light" panose="020B0303030504020204" pitchFamily="34" charset="0"/>
              </a:rPr>
              <a:t>LoS</a:t>
            </a:r>
            <a:r>
              <a:rPr lang="en-US" sz="1400" dirty="0">
                <a:latin typeface="Frutiger LT Com 45 Light" panose="020B0303030504020204" pitchFamily="34" charset="0"/>
              </a:rPr>
              <a:t>)</a:t>
            </a:r>
          </a:p>
          <a:p>
            <a:pPr marL="179705" indent="-179705"/>
            <a:endParaRPr lang="en-US" sz="1400" dirty="0">
              <a:latin typeface="Frutiger LT Com 45 Light" panose="020B0303030504020204" pitchFamily="34" charset="0"/>
            </a:endParaRPr>
          </a:p>
          <a:p>
            <a:pPr marL="179705" indent="-179705"/>
            <a:r>
              <a:rPr lang="en-US" sz="1400" dirty="0">
                <a:latin typeface="Frutiger LT Com 45 Light" panose="020B0303030504020204" pitchFamily="34" charset="0"/>
              </a:rPr>
              <a:t>Verified at </a:t>
            </a:r>
            <a:r>
              <a:rPr lang="en-US" sz="1400" dirty="0" err="1">
                <a:latin typeface="Frutiger LT Com 45 Light" panose="020B0303030504020204" pitchFamily="34" charset="0"/>
              </a:rPr>
              <a:t>Fraunhofer</a:t>
            </a:r>
            <a:r>
              <a:rPr lang="en-US" sz="1400" dirty="0">
                <a:latin typeface="Frutiger LT Com 45 Light" panose="020B0303030504020204" pitchFamily="34" charset="0"/>
              </a:rPr>
              <a:t> IWES premises</a:t>
            </a:r>
          </a:p>
        </p:txBody>
      </p:sp>
      <p:sp>
        <p:nvSpPr>
          <p:cNvPr id="4" name="Text Placeholder 3">
            <a:extLst>
              <a:ext uri="{FF2B5EF4-FFF2-40B4-BE49-F238E27FC236}">
                <a16:creationId xmlns:a16="http://schemas.microsoft.com/office/drawing/2014/main" id="{40202D61-1C99-4A92-A16B-8E42AD039311}"/>
              </a:ext>
            </a:extLst>
          </p:cNvPr>
          <p:cNvSpPr>
            <a:spLocks noGrp="1"/>
          </p:cNvSpPr>
          <p:nvPr>
            <p:ph type="body" sz="quarter" idx="11"/>
          </p:nvPr>
        </p:nvSpPr>
        <p:spPr/>
        <p:txBody>
          <a:bodyPr vert="horz" lIns="91440" tIns="45720" rIns="91440" bIns="0" rtlCol="0" anchor="t">
            <a:normAutofit/>
          </a:bodyPr>
          <a:lstStyle/>
          <a:p>
            <a:r>
              <a:rPr lang="en-US" dirty="0"/>
              <a:t>Setting up the infrastructure</a:t>
            </a:r>
          </a:p>
        </p:txBody>
      </p:sp>
      <p:sp>
        <p:nvSpPr>
          <p:cNvPr id="5" name="Text Placeholder 4">
            <a:extLst>
              <a:ext uri="{FF2B5EF4-FFF2-40B4-BE49-F238E27FC236}">
                <a16:creationId xmlns:a16="http://schemas.microsoft.com/office/drawing/2014/main" id="{F66B91C5-28F7-4273-91C2-BEE30EB81C9C}"/>
              </a:ext>
            </a:extLst>
          </p:cNvPr>
          <p:cNvSpPr>
            <a:spLocks noGrp="1"/>
          </p:cNvSpPr>
          <p:nvPr>
            <p:ph type="body" sz="quarter" idx="12"/>
          </p:nvPr>
        </p:nvSpPr>
        <p:spPr/>
        <p:txBody>
          <a:bodyPr vert="horz" lIns="91440" tIns="45720" rIns="91440" bIns="45720" rtlCol="0" anchor="t">
            <a:noAutofit/>
          </a:bodyPr>
          <a:lstStyle/>
          <a:p>
            <a:pPr marL="13970"/>
            <a:r>
              <a:rPr lang="en-US" dirty="0">
                <a:latin typeface="Frutiger LT Com 65 Bold"/>
              </a:rPr>
              <a:t>Scanning </a:t>
            </a:r>
            <a:r>
              <a:rPr lang="en-US" dirty="0" err="1">
                <a:latin typeface="Frutiger LT Com 65 Bold"/>
              </a:rPr>
              <a:t>lidar</a:t>
            </a:r>
            <a:endParaRPr lang="en-US" dirty="0"/>
          </a:p>
        </p:txBody>
      </p:sp>
      <p:pic>
        <p:nvPicPr>
          <p:cNvPr id="10" name="Picture 10" descr="A bridge over a body of water&#10;&#10;Description generated with high confidence">
            <a:extLst>
              <a:ext uri="{FF2B5EF4-FFF2-40B4-BE49-F238E27FC236}">
                <a16:creationId xmlns:a16="http://schemas.microsoft.com/office/drawing/2014/main" id="{75ED410B-CC9A-442C-A3C0-497F57FC5388}"/>
              </a:ext>
            </a:extLst>
          </p:cNvPr>
          <p:cNvPicPr>
            <a:picLocks noChangeAspect="1"/>
          </p:cNvPicPr>
          <p:nvPr/>
        </p:nvPicPr>
        <p:blipFill>
          <a:blip r:embed="rId4"/>
          <a:stretch>
            <a:fillRect/>
          </a:stretch>
        </p:blipFill>
        <p:spPr>
          <a:xfrm>
            <a:off x="6700838" y="499612"/>
            <a:ext cx="2225761" cy="2962533"/>
          </a:xfrm>
          <a:prstGeom prst="rect">
            <a:avLst/>
          </a:prstGeom>
        </p:spPr>
      </p:pic>
      <p:sp>
        <p:nvSpPr>
          <p:cNvPr id="18" name="Rectangle 17">
            <a:extLst>
              <a:ext uri="{FF2B5EF4-FFF2-40B4-BE49-F238E27FC236}">
                <a16:creationId xmlns:a16="http://schemas.microsoft.com/office/drawing/2014/main" id="{48DED3D8-66BC-4536-A8FE-4188D1554848}"/>
              </a:ext>
            </a:extLst>
          </p:cNvPr>
          <p:cNvSpPr/>
          <p:nvPr/>
        </p:nvSpPr>
        <p:spPr>
          <a:xfrm>
            <a:off x="1863311" y="4164213"/>
            <a:ext cx="891818" cy="84732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Rechteck 1"/>
          <p:cNvSpPr/>
          <p:nvPr/>
        </p:nvSpPr>
        <p:spPr>
          <a:xfrm>
            <a:off x="6069829" y="4181770"/>
            <a:ext cx="773884" cy="40560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5287371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a:xfrm>
            <a:off x="431800" y="1336203"/>
            <a:ext cx="8183208" cy="2265413"/>
          </a:xfrm>
          <a:prstGeom prst="rect">
            <a:avLst/>
          </a:prstGeom>
          <a:solidFill>
            <a:schemeClr val="bg1">
              <a:lumMod val="95000"/>
            </a:schemeClr>
          </a:solidFill>
          <a:ln>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Rechteck 1"/>
          <p:cNvSpPr/>
          <p:nvPr/>
        </p:nvSpPr>
        <p:spPr>
          <a:xfrm>
            <a:off x="431999" y="2312450"/>
            <a:ext cx="7586004" cy="589448"/>
          </a:xfrm>
          <a:prstGeom prst="rect">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3" name="Inhaltsplatzhalter 2"/>
          <p:cNvSpPr>
            <a:spLocks noGrp="1"/>
          </p:cNvSpPr>
          <p:nvPr>
            <p:ph sz="quarter" idx="14"/>
          </p:nvPr>
        </p:nvSpPr>
        <p:spPr>
          <a:xfrm>
            <a:off x="431800" y="1336204"/>
            <a:ext cx="8183208" cy="3251672"/>
          </a:xfrm>
        </p:spPr>
        <p:txBody>
          <a:bodyPr>
            <a:normAutofit/>
          </a:bodyPr>
          <a:lstStyle/>
          <a:p>
            <a:r>
              <a:rPr lang="de-DE" dirty="0"/>
              <a:t>Standard Wind </a:t>
            </a:r>
            <a:r>
              <a:rPr lang="de-DE" dirty="0" err="1"/>
              <a:t>Resource</a:t>
            </a:r>
            <a:r>
              <a:rPr lang="de-DE" dirty="0"/>
              <a:t> </a:t>
            </a:r>
            <a:r>
              <a:rPr lang="de-DE" dirty="0" smtClean="0"/>
              <a:t>Assessment </a:t>
            </a:r>
            <a:r>
              <a:rPr lang="de-DE" dirty="0"/>
              <a:t>(WRA) </a:t>
            </a:r>
            <a:r>
              <a:rPr lang="de-DE" dirty="0" err="1"/>
              <a:t>for</a:t>
            </a:r>
            <a:r>
              <a:rPr lang="de-DE" dirty="0"/>
              <a:t> </a:t>
            </a:r>
            <a:r>
              <a:rPr lang="de-DE" dirty="0" err="1"/>
              <a:t>complex</a:t>
            </a:r>
            <a:r>
              <a:rPr lang="de-DE" dirty="0"/>
              <a:t> </a:t>
            </a:r>
            <a:r>
              <a:rPr lang="de-DE" dirty="0" err="1"/>
              <a:t>terrain</a:t>
            </a:r>
            <a:r>
              <a:rPr lang="de-DE" dirty="0"/>
              <a:t> </a:t>
            </a:r>
            <a:r>
              <a:rPr lang="de-DE" dirty="0" err="1"/>
              <a:t>sites</a:t>
            </a:r>
            <a:r>
              <a:rPr lang="de-DE" dirty="0"/>
              <a:t> </a:t>
            </a:r>
            <a:r>
              <a:rPr lang="de-DE" dirty="0" err="1"/>
              <a:t>and</a:t>
            </a:r>
            <a:r>
              <a:rPr lang="de-DE" dirty="0"/>
              <a:t> </a:t>
            </a:r>
            <a:r>
              <a:rPr lang="de-DE" dirty="0" err="1"/>
              <a:t>related</a:t>
            </a:r>
            <a:r>
              <a:rPr lang="de-DE" dirty="0"/>
              <a:t> </a:t>
            </a:r>
            <a:r>
              <a:rPr lang="de-DE" dirty="0" err="1"/>
              <a:t>challenges</a:t>
            </a:r>
            <a:r>
              <a:rPr lang="de-DE" dirty="0"/>
              <a:t> </a:t>
            </a:r>
            <a:r>
              <a:rPr lang="de-DE" dirty="0">
                <a:sym typeface="Wingdings" panose="05000000000000000000" pitchFamily="2" charset="2"/>
              </a:rPr>
              <a:t> </a:t>
            </a:r>
            <a:r>
              <a:rPr lang="de-DE" dirty="0" err="1">
                <a:sym typeface="Wingdings" panose="05000000000000000000" pitchFamily="2" charset="2"/>
              </a:rPr>
              <a:t>some</a:t>
            </a:r>
            <a:r>
              <a:rPr lang="de-DE" dirty="0">
                <a:sym typeface="Wingdings" panose="05000000000000000000" pitchFamily="2" charset="2"/>
              </a:rPr>
              <a:t> </a:t>
            </a:r>
            <a:r>
              <a:rPr lang="de-DE" dirty="0" err="1"/>
              <a:t>introduction</a:t>
            </a:r>
            <a:r>
              <a:rPr lang="de-DE" dirty="0"/>
              <a:t> </a:t>
            </a:r>
          </a:p>
          <a:p>
            <a:r>
              <a:rPr lang="de-DE" dirty="0" err="1"/>
              <a:t>How</a:t>
            </a:r>
            <a:r>
              <a:rPr lang="de-DE" dirty="0"/>
              <a:t> </a:t>
            </a:r>
            <a:r>
              <a:rPr lang="de-DE" dirty="0" err="1"/>
              <a:t>we</a:t>
            </a:r>
            <a:r>
              <a:rPr lang="de-DE" dirty="0"/>
              <a:t> </a:t>
            </a:r>
            <a:r>
              <a:rPr lang="de-DE" dirty="0" err="1"/>
              <a:t>tackled</a:t>
            </a:r>
            <a:r>
              <a:rPr lang="de-DE" dirty="0"/>
              <a:t> </a:t>
            </a:r>
            <a:r>
              <a:rPr lang="de-DE" dirty="0" err="1"/>
              <a:t>these</a:t>
            </a:r>
            <a:r>
              <a:rPr lang="de-DE" dirty="0"/>
              <a:t> </a:t>
            </a:r>
            <a:r>
              <a:rPr lang="de-DE" dirty="0" err="1"/>
              <a:t>challenges</a:t>
            </a:r>
            <a:r>
              <a:rPr lang="de-DE" dirty="0"/>
              <a:t> in </a:t>
            </a:r>
            <a:r>
              <a:rPr lang="de-DE" dirty="0" err="1"/>
              <a:t>EWiNo</a:t>
            </a:r>
            <a:r>
              <a:rPr lang="de-DE" dirty="0"/>
              <a:t> </a:t>
            </a:r>
            <a:r>
              <a:rPr lang="de-DE" dirty="0">
                <a:sym typeface="Wingdings" panose="05000000000000000000" pitchFamily="2" charset="2"/>
              </a:rPr>
              <a:t> </a:t>
            </a:r>
            <a:r>
              <a:rPr lang="de-DE" dirty="0" err="1"/>
              <a:t>very</a:t>
            </a:r>
            <a:r>
              <a:rPr lang="de-DE" dirty="0"/>
              <a:t> </a:t>
            </a:r>
            <a:r>
              <a:rPr lang="de-DE" dirty="0" err="1"/>
              <a:t>brief</a:t>
            </a:r>
            <a:r>
              <a:rPr lang="de-DE" dirty="0"/>
              <a:t> </a:t>
            </a:r>
            <a:r>
              <a:rPr lang="de-DE" dirty="0" err="1"/>
              <a:t>project</a:t>
            </a:r>
            <a:r>
              <a:rPr lang="de-DE" dirty="0"/>
              <a:t> </a:t>
            </a:r>
            <a:r>
              <a:rPr lang="de-DE" dirty="0" err="1"/>
              <a:t>overview</a:t>
            </a:r>
            <a:endParaRPr lang="de-DE" dirty="0"/>
          </a:p>
          <a:p>
            <a:r>
              <a:rPr lang="de-DE" dirty="0"/>
              <a:t>The </a:t>
            </a:r>
            <a:r>
              <a:rPr lang="de-DE" dirty="0" err="1"/>
              <a:t>developed</a:t>
            </a:r>
            <a:r>
              <a:rPr lang="de-DE" dirty="0"/>
              <a:t> </a:t>
            </a:r>
            <a:r>
              <a:rPr lang="de-DE" dirty="0" err="1"/>
              <a:t>approach</a:t>
            </a:r>
            <a:r>
              <a:rPr lang="de-DE" dirty="0"/>
              <a:t> </a:t>
            </a:r>
            <a:r>
              <a:rPr lang="de-DE" dirty="0">
                <a:sym typeface="Wingdings" panose="05000000000000000000" pitchFamily="2" charset="2"/>
              </a:rPr>
              <a:t> </a:t>
            </a:r>
            <a:r>
              <a:rPr lang="de-DE" dirty="0" err="1">
                <a:sym typeface="Wingdings" panose="05000000000000000000" pitchFamily="2" charset="2"/>
              </a:rPr>
              <a:t>combining</a:t>
            </a:r>
            <a:r>
              <a:rPr lang="de-DE" dirty="0">
                <a:sym typeface="Wingdings" panose="05000000000000000000" pitchFamily="2" charset="2"/>
              </a:rPr>
              <a:t> </a:t>
            </a:r>
            <a:r>
              <a:rPr lang="de-DE" dirty="0" err="1">
                <a:sym typeface="Wingdings" panose="05000000000000000000" pitchFamily="2" charset="2"/>
              </a:rPr>
              <a:t>scanning</a:t>
            </a:r>
            <a:r>
              <a:rPr lang="de-DE" dirty="0">
                <a:sym typeface="Wingdings" panose="05000000000000000000" pitchFamily="2" charset="2"/>
              </a:rPr>
              <a:t> </a:t>
            </a:r>
            <a:r>
              <a:rPr lang="de-DE" dirty="0" err="1">
                <a:sym typeface="Wingdings" panose="05000000000000000000" pitchFamily="2" charset="2"/>
              </a:rPr>
              <a:t>lidar</a:t>
            </a:r>
            <a:r>
              <a:rPr lang="de-DE" dirty="0">
                <a:sym typeface="Wingdings" panose="05000000000000000000" pitchFamily="2" charset="2"/>
              </a:rPr>
              <a:t> </a:t>
            </a:r>
            <a:r>
              <a:rPr lang="de-DE" dirty="0" err="1">
                <a:sym typeface="Wingdings" panose="05000000000000000000" pitchFamily="2" charset="2"/>
              </a:rPr>
              <a:t>measurements</a:t>
            </a:r>
            <a:r>
              <a:rPr lang="de-DE" dirty="0">
                <a:sym typeface="Wingdings" panose="05000000000000000000" pitchFamily="2" charset="2"/>
              </a:rPr>
              <a:t> </a:t>
            </a:r>
            <a:r>
              <a:rPr lang="de-DE" dirty="0" err="1">
                <a:sym typeface="Wingdings" panose="05000000000000000000" pitchFamily="2" charset="2"/>
              </a:rPr>
              <a:t>with</a:t>
            </a:r>
            <a:r>
              <a:rPr lang="de-DE" dirty="0">
                <a:sym typeface="Wingdings" panose="05000000000000000000" pitchFamily="2" charset="2"/>
              </a:rPr>
              <a:t> </a:t>
            </a:r>
            <a:r>
              <a:rPr lang="de-DE" dirty="0" err="1">
                <a:sym typeface="Wingdings" panose="05000000000000000000" pitchFamily="2" charset="2"/>
              </a:rPr>
              <a:t>flow</a:t>
            </a:r>
            <a:r>
              <a:rPr lang="de-DE" dirty="0">
                <a:sym typeface="Wingdings" panose="05000000000000000000" pitchFamily="2" charset="2"/>
              </a:rPr>
              <a:t> </a:t>
            </a:r>
            <a:r>
              <a:rPr lang="de-DE" dirty="0" err="1">
                <a:sym typeface="Wingdings" panose="05000000000000000000" pitchFamily="2" charset="2"/>
              </a:rPr>
              <a:t>modelling</a:t>
            </a:r>
            <a:r>
              <a:rPr lang="de-DE" dirty="0">
                <a:sym typeface="Wingdings" panose="05000000000000000000" pitchFamily="2" charset="2"/>
              </a:rPr>
              <a:t> (</a:t>
            </a:r>
            <a:r>
              <a:rPr lang="de-DE" dirty="0" err="1">
                <a:sym typeface="Wingdings" panose="05000000000000000000" pitchFamily="2" charset="2"/>
              </a:rPr>
              <a:t>with</a:t>
            </a:r>
            <a:r>
              <a:rPr lang="de-DE" dirty="0">
                <a:sym typeface="Wingdings" panose="05000000000000000000" pitchFamily="2" charset="2"/>
              </a:rPr>
              <a:t> </a:t>
            </a:r>
            <a:r>
              <a:rPr lang="de-DE" dirty="0" err="1">
                <a:sym typeface="Wingdings" panose="05000000000000000000" pitchFamily="2" charset="2"/>
              </a:rPr>
              <a:t>results</a:t>
            </a:r>
            <a:r>
              <a:rPr lang="de-DE" dirty="0">
                <a:sym typeface="Wingdings" panose="05000000000000000000" pitchFamily="2" charset="2"/>
              </a:rPr>
              <a:t> </a:t>
            </a:r>
            <a:r>
              <a:rPr lang="de-DE" dirty="0" err="1">
                <a:sym typeface="Wingdings" panose="05000000000000000000" pitchFamily="2" charset="2"/>
              </a:rPr>
              <a:t>of</a:t>
            </a:r>
            <a:r>
              <a:rPr lang="de-DE" dirty="0">
                <a:sym typeface="Wingdings" panose="05000000000000000000" pitchFamily="2" charset="2"/>
              </a:rPr>
              <a:t> </a:t>
            </a:r>
            <a:r>
              <a:rPr lang="de-DE" dirty="0" err="1">
                <a:sym typeface="Wingdings" panose="05000000000000000000" pitchFamily="2" charset="2"/>
              </a:rPr>
              <a:t>demonstration</a:t>
            </a:r>
            <a:r>
              <a:rPr lang="de-DE" dirty="0">
                <a:sym typeface="Wingdings" panose="05000000000000000000" pitchFamily="2" charset="2"/>
              </a:rPr>
              <a:t> </a:t>
            </a:r>
            <a:r>
              <a:rPr lang="de-DE" dirty="0" err="1">
                <a:sym typeface="Wingdings" panose="05000000000000000000" pitchFamily="2" charset="2"/>
              </a:rPr>
              <a:t>campaigns</a:t>
            </a:r>
            <a:r>
              <a:rPr lang="de-DE" dirty="0">
                <a:sym typeface="Wingdings" panose="05000000000000000000" pitchFamily="2" charset="2"/>
              </a:rPr>
              <a:t>)</a:t>
            </a:r>
            <a:endParaRPr lang="de-DE" dirty="0"/>
          </a:p>
          <a:p>
            <a:r>
              <a:rPr lang="en-US" dirty="0"/>
              <a:t>Some words on the business case, and conclusions</a:t>
            </a:r>
            <a:endParaRPr lang="de-DE" dirty="0"/>
          </a:p>
        </p:txBody>
      </p:sp>
      <p:sp>
        <p:nvSpPr>
          <p:cNvPr id="4" name="Textplatzhalter 3"/>
          <p:cNvSpPr>
            <a:spLocks noGrp="1"/>
          </p:cNvSpPr>
          <p:nvPr>
            <p:ph type="body" sz="quarter" idx="11"/>
          </p:nvPr>
        </p:nvSpPr>
        <p:spPr/>
        <p:txBody>
          <a:bodyPr/>
          <a:lstStyle/>
          <a:p>
            <a:r>
              <a:rPr lang="de-DE" dirty="0"/>
              <a:t>Outline</a:t>
            </a:r>
          </a:p>
        </p:txBody>
      </p:sp>
      <p:sp>
        <p:nvSpPr>
          <p:cNvPr id="5" name="Textplatzhalter 4"/>
          <p:cNvSpPr>
            <a:spLocks noGrp="1"/>
          </p:cNvSpPr>
          <p:nvPr>
            <p:ph type="body" sz="quarter" idx="12"/>
          </p:nvPr>
        </p:nvSpPr>
        <p:spPr/>
        <p:txBody>
          <a:bodyPr/>
          <a:lstStyle/>
          <a:p>
            <a:r>
              <a:rPr lang="de-DE" dirty="0" err="1"/>
              <a:t>What</a:t>
            </a:r>
            <a:r>
              <a:rPr lang="de-DE" dirty="0"/>
              <a:t> </a:t>
            </a:r>
            <a:r>
              <a:rPr lang="de-DE" dirty="0" err="1"/>
              <a:t>to</a:t>
            </a:r>
            <a:r>
              <a:rPr lang="de-DE" dirty="0"/>
              <a:t> </a:t>
            </a:r>
            <a:r>
              <a:rPr lang="de-DE" dirty="0" err="1"/>
              <a:t>expect</a:t>
            </a:r>
            <a:r>
              <a:rPr lang="de-DE" dirty="0"/>
              <a:t> in </a:t>
            </a:r>
            <a:r>
              <a:rPr lang="de-DE" dirty="0" err="1"/>
              <a:t>this</a:t>
            </a:r>
            <a:r>
              <a:rPr lang="de-DE" dirty="0"/>
              <a:t> </a:t>
            </a:r>
            <a:r>
              <a:rPr lang="de-DE" dirty="0" err="1"/>
              <a:t>seminar</a:t>
            </a:r>
            <a:endParaRPr lang="de-DE" dirty="0"/>
          </a:p>
        </p:txBody>
      </p:sp>
    </p:spTree>
    <p:extLst>
      <p:ext uri="{BB962C8B-B14F-4D97-AF65-F5344CB8AC3E}">
        <p14:creationId xmlns:p14="http://schemas.microsoft.com/office/powerpoint/2010/main" val="1181305704"/>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80D9EDB-DD63-4736-8521-8F29FC02F085}"/>
              </a:ext>
            </a:extLst>
          </p:cNvPr>
          <p:cNvSpPr>
            <a:spLocks noGrp="1"/>
          </p:cNvSpPr>
          <p:nvPr>
            <p:ph type="body" sz="quarter" idx="11"/>
          </p:nvPr>
        </p:nvSpPr>
        <p:spPr/>
        <p:txBody>
          <a:bodyPr vert="horz" lIns="91440" tIns="45720" rIns="91440" bIns="0" rtlCol="0" anchor="t">
            <a:normAutofit/>
          </a:bodyPr>
          <a:lstStyle/>
          <a:p>
            <a:r>
              <a:rPr lang="en-US" dirty="0"/>
              <a:t>Setting up the infrastructure</a:t>
            </a:r>
          </a:p>
        </p:txBody>
      </p:sp>
      <p:sp>
        <p:nvSpPr>
          <p:cNvPr id="5" name="Text Placeholder 4">
            <a:extLst>
              <a:ext uri="{FF2B5EF4-FFF2-40B4-BE49-F238E27FC236}">
                <a16:creationId xmlns:a16="http://schemas.microsoft.com/office/drawing/2014/main" id="{59FF8E47-51FE-4DBC-A77B-5412B199B744}"/>
              </a:ext>
            </a:extLst>
          </p:cNvPr>
          <p:cNvSpPr>
            <a:spLocks noGrp="1"/>
          </p:cNvSpPr>
          <p:nvPr>
            <p:ph type="body" sz="quarter" idx="12"/>
          </p:nvPr>
        </p:nvSpPr>
        <p:spPr/>
        <p:txBody>
          <a:bodyPr vert="horz" lIns="91440" tIns="45720" rIns="91440" bIns="45720" rtlCol="0" anchor="t">
            <a:noAutofit/>
          </a:bodyPr>
          <a:lstStyle/>
          <a:p>
            <a:pPr marL="13970"/>
            <a:r>
              <a:rPr lang="en-GB" dirty="0">
                <a:latin typeface="Frutiger LT Com 65 Bold"/>
              </a:rPr>
              <a:t>Model</a:t>
            </a:r>
            <a:endParaRPr lang="en-US" dirty="0"/>
          </a:p>
        </p:txBody>
      </p:sp>
      <p:pic>
        <p:nvPicPr>
          <p:cNvPr id="9" name="Picture 9" descr="A picture containing drawing, table&#10;&#10;Description generated with very high confidence">
            <a:extLst>
              <a:ext uri="{FF2B5EF4-FFF2-40B4-BE49-F238E27FC236}">
                <a16:creationId xmlns:a16="http://schemas.microsoft.com/office/drawing/2014/main" id="{0375F9DF-F8EE-4AE1-8655-8710EBFB310D}"/>
              </a:ext>
            </a:extLst>
          </p:cNvPr>
          <p:cNvPicPr>
            <a:picLocks noChangeAspect="1"/>
          </p:cNvPicPr>
          <p:nvPr/>
        </p:nvPicPr>
        <p:blipFill>
          <a:blip r:embed="rId3"/>
          <a:stretch>
            <a:fillRect/>
          </a:stretch>
        </p:blipFill>
        <p:spPr>
          <a:xfrm>
            <a:off x="7096357" y="207704"/>
            <a:ext cx="1865041" cy="873953"/>
          </a:xfrm>
          <a:prstGeom prst="rect">
            <a:avLst/>
          </a:prstGeom>
        </p:spPr>
      </p:pic>
      <p:sp>
        <p:nvSpPr>
          <p:cNvPr id="11" name="Content Placeholder 2">
            <a:extLst>
              <a:ext uri="{FF2B5EF4-FFF2-40B4-BE49-F238E27FC236}">
                <a16:creationId xmlns:a16="http://schemas.microsoft.com/office/drawing/2014/main" id="{D807E532-B567-432A-8F6C-5C3D8AD4C8A0}"/>
              </a:ext>
            </a:extLst>
          </p:cNvPr>
          <p:cNvSpPr txBox="1">
            <a:spLocks/>
          </p:cNvSpPr>
          <p:nvPr/>
        </p:nvSpPr>
        <p:spPr>
          <a:xfrm>
            <a:off x="431800" y="1267628"/>
            <a:ext cx="6269038" cy="3044825"/>
          </a:xfrm>
          <a:prstGeom prst="rect">
            <a:avLst/>
          </a:prstGeom>
        </p:spPr>
        <p:txBody>
          <a:bodyPr vert="horz" lIns="91440" tIns="45720" rIns="91440" bIns="45720" rtlCol="0" anchor="t">
            <a:normAutofit/>
          </a:bodyPr>
          <a:lstStyle>
            <a:lvl1pPr marL="180000" indent="-180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6">
                  <a:extLst>
                    <a:ext uri="{96DAC541-7B7A-43D3-8B79-37D633B846F1}">
                      <asvg:svgBlip xmlns:asvg="http://schemas.microsoft.com/office/drawing/2016/SVG/main" xmlns="" r:embed="rId7"/>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9705" indent="-179705"/>
            <a:endParaRPr lang="en-US" dirty="0">
              <a:latin typeface="Frutiger LT Com 55 Roman"/>
            </a:endParaRPr>
          </a:p>
        </p:txBody>
      </p:sp>
      <p:sp>
        <p:nvSpPr>
          <p:cNvPr id="7" name="Content Placeholder 6"/>
          <p:cNvSpPr>
            <a:spLocks noGrp="1"/>
          </p:cNvSpPr>
          <p:nvPr>
            <p:ph sz="quarter" idx="14"/>
          </p:nvPr>
        </p:nvSpPr>
        <p:spPr>
          <a:xfrm>
            <a:off x="431800" y="1543050"/>
            <a:ext cx="5277800" cy="3044825"/>
          </a:xfrm>
        </p:spPr>
        <p:txBody>
          <a:bodyPr>
            <a:normAutofit/>
          </a:bodyPr>
          <a:lstStyle/>
          <a:p>
            <a:pPr marL="179705" indent="-179705"/>
            <a:r>
              <a:rPr lang="en-US" sz="1400" dirty="0" err="1">
                <a:latin typeface="Frutiger LT Com 45 Light" panose="020B0303030504020204" pitchFamily="34" charset="0"/>
              </a:rPr>
              <a:t>FIWind</a:t>
            </a:r>
            <a:r>
              <a:rPr lang="en-US" sz="1400" dirty="0">
                <a:latin typeface="Frutiger LT Com 45 Light" panose="020B0303030504020204" pitchFamily="34" charset="0"/>
              </a:rPr>
              <a:t> : </a:t>
            </a:r>
            <a:r>
              <a:rPr lang="en-US" sz="1400" dirty="0" err="1">
                <a:latin typeface="Frutiger LT Com 45 Light" panose="020B0303030504020204" pitchFamily="34" charset="0"/>
              </a:rPr>
              <a:t>Fraunhofer</a:t>
            </a:r>
            <a:r>
              <a:rPr lang="en-US" sz="1400" dirty="0">
                <a:latin typeface="Frutiger LT Com 45 Light" panose="020B0303030504020204" pitchFamily="34" charset="0"/>
              </a:rPr>
              <a:t> IWES Wind simulation environment</a:t>
            </a:r>
          </a:p>
          <a:p>
            <a:pPr marL="179705" indent="-179705"/>
            <a:r>
              <a:rPr lang="en-US" sz="1400" dirty="0">
                <a:latin typeface="Frutiger LT Com 45 Light" panose="020B0303030504020204" pitchFamily="34" charset="0"/>
              </a:rPr>
              <a:t>IWES in-house development: Flow solver based on open source code </a:t>
            </a:r>
            <a:r>
              <a:rPr lang="en-US" sz="1400" dirty="0" err="1">
                <a:latin typeface="Frutiger LT Com 45 Light" panose="020B0303030504020204" pitchFamily="34" charset="0"/>
              </a:rPr>
              <a:t>OpenFOAM</a:t>
            </a:r>
            <a:r>
              <a:rPr lang="en-US" sz="1400" dirty="0">
                <a:latin typeface="Frutiger LT Com 45 Light" panose="020B0303030504020204" pitchFamily="34" charset="0"/>
              </a:rPr>
              <a:t> with own optimizations for wind energy applications (forest, stratification, complex terrain, ...)</a:t>
            </a:r>
          </a:p>
          <a:p>
            <a:pPr marL="0" indent="0">
              <a:buNone/>
            </a:pPr>
            <a:endParaRPr lang="en-US" sz="1400" dirty="0">
              <a:latin typeface="Frutiger LT Com 45 Light" panose="020B0303030504020204" pitchFamily="34" charset="0"/>
            </a:endParaRPr>
          </a:p>
          <a:p>
            <a:pPr marL="179705" indent="-179705"/>
            <a:r>
              <a:rPr lang="en-US" sz="1400" dirty="0" err="1">
                <a:latin typeface="Frutiger LT Com 45 Light" panose="020B0303030504020204" pitchFamily="34" charset="0"/>
              </a:rPr>
              <a:t>FIWind</a:t>
            </a:r>
            <a:r>
              <a:rPr lang="en-US" sz="1400" dirty="0">
                <a:latin typeface="Frutiger LT Com 45 Light" panose="020B0303030504020204" pitchFamily="34" charset="0"/>
              </a:rPr>
              <a:t> was validated at different locations in complex terrain (Kassel, NEWA project¹) </a:t>
            </a:r>
            <a:r>
              <a:rPr lang="en-US" sz="1400" b="1" dirty="0">
                <a:latin typeface="Frutiger LT Com 45 Light" panose="020B0303030504020204" pitchFamily="34" charset="0"/>
                <a:sym typeface="Symbol" panose="05050102010706020507" pitchFamily="18" charset="2"/>
              </a:rPr>
              <a:t></a:t>
            </a:r>
            <a:endParaRPr lang="en-US" sz="1400" b="1" dirty="0">
              <a:latin typeface="Frutiger LT Com 45 Light" panose="020B0303030504020204" pitchFamily="34" charset="0"/>
            </a:endParaRPr>
          </a:p>
          <a:p>
            <a:pPr marL="0" indent="0">
              <a:buNone/>
            </a:pPr>
            <a:endParaRPr lang="en-US" sz="1400" dirty="0">
              <a:latin typeface="Frutiger LT Com 45 Light" panose="020B0303030504020204" pitchFamily="34" charset="0"/>
            </a:endParaRPr>
          </a:p>
        </p:txBody>
      </p:sp>
      <p:pic>
        <p:nvPicPr>
          <p:cNvPr id="14" name="Picture 8" descr="A close up of a map&#10;&#10;Description generated with very high confidence">
            <a:extLst>
              <a:ext uri="{FF2B5EF4-FFF2-40B4-BE49-F238E27FC236}">
                <a16:creationId xmlns:a16="http://schemas.microsoft.com/office/drawing/2014/main" id="{828C87FA-ECD8-4F82-85EB-493E240798D9}"/>
              </a:ext>
            </a:extLst>
          </p:cNvPr>
          <p:cNvPicPr>
            <a:picLocks noChangeAspect="1"/>
          </p:cNvPicPr>
          <p:nvPr/>
        </p:nvPicPr>
        <p:blipFill>
          <a:blip r:embed="rId8"/>
          <a:stretch>
            <a:fillRect/>
          </a:stretch>
        </p:blipFill>
        <p:spPr>
          <a:xfrm>
            <a:off x="5618997" y="2721272"/>
            <a:ext cx="3488937" cy="1560221"/>
          </a:xfrm>
          <a:prstGeom prst="rect">
            <a:avLst/>
          </a:prstGeom>
        </p:spPr>
      </p:pic>
      <p:pic>
        <p:nvPicPr>
          <p:cNvPr id="16" name="Picture 10" descr="A screenshot of a cell phone&#10;&#10;Description generated with high confidence">
            <a:extLst>
              <a:ext uri="{FF2B5EF4-FFF2-40B4-BE49-F238E27FC236}">
                <a16:creationId xmlns:a16="http://schemas.microsoft.com/office/drawing/2014/main" id="{3CB0E880-426C-4FB2-8151-3D9E5EB820B5}"/>
              </a:ext>
            </a:extLst>
          </p:cNvPr>
          <p:cNvPicPr>
            <a:picLocks noChangeAspect="1"/>
          </p:cNvPicPr>
          <p:nvPr/>
        </p:nvPicPr>
        <p:blipFill>
          <a:blip r:embed="rId9"/>
          <a:stretch>
            <a:fillRect/>
          </a:stretch>
        </p:blipFill>
        <p:spPr>
          <a:xfrm>
            <a:off x="7026661" y="1267628"/>
            <a:ext cx="1934737" cy="1478229"/>
          </a:xfrm>
          <a:prstGeom prst="rect">
            <a:avLst/>
          </a:prstGeom>
        </p:spPr>
      </p:pic>
      <p:sp>
        <p:nvSpPr>
          <p:cNvPr id="2" name="Rectangle 1"/>
          <p:cNvSpPr/>
          <p:nvPr/>
        </p:nvSpPr>
        <p:spPr>
          <a:xfrm>
            <a:off x="5709599" y="4234367"/>
            <a:ext cx="3488937" cy="461665"/>
          </a:xfrm>
          <a:prstGeom prst="rect">
            <a:avLst/>
          </a:prstGeom>
        </p:spPr>
        <p:txBody>
          <a:bodyPr wrap="square">
            <a:spAutoFit/>
          </a:bodyPr>
          <a:lstStyle/>
          <a:p>
            <a:pPr>
              <a:spcAft>
                <a:spcPts val="0"/>
              </a:spcAft>
            </a:pPr>
            <a:r>
              <a:rPr lang="en-GB" sz="800" dirty="0">
                <a:ea typeface="Calibri" panose="020F0502020204030204" pitchFamily="34" charset="0"/>
              </a:rPr>
              <a:t>¹Chang, Chi-Yao, et al. "A consistent steady state CFD simulation method for stratified atmospheric boundary layer flows." </a:t>
            </a:r>
            <a:r>
              <a:rPr lang="en-GB" sz="800" i="1" dirty="0">
                <a:ea typeface="Calibri" panose="020F0502020204030204" pitchFamily="34" charset="0"/>
              </a:rPr>
              <a:t>Journal of Wind Engineering and Industrial Aerodynamics</a:t>
            </a:r>
            <a:r>
              <a:rPr lang="en-GB" sz="800" dirty="0">
                <a:ea typeface="Calibri" panose="020F0502020204030204" pitchFamily="34" charset="0"/>
              </a:rPr>
              <a:t> 172 (2018): 55-67</a:t>
            </a:r>
            <a:endParaRPr lang="en-US" sz="800" dirty="0">
              <a:ea typeface="Calibri" panose="020F0502020204030204" pitchFamily="34" charset="0"/>
            </a:endParaRPr>
          </a:p>
        </p:txBody>
      </p:sp>
    </p:spTree>
    <p:extLst>
      <p:ext uri="{BB962C8B-B14F-4D97-AF65-F5344CB8AC3E}">
        <p14:creationId xmlns:p14="http://schemas.microsoft.com/office/powerpoint/2010/main" val="260791341"/>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431800" y="1543050"/>
            <a:ext cx="2272899" cy="3044825"/>
          </a:xfrm>
        </p:spPr>
        <p:txBody>
          <a:bodyPr>
            <a:noAutofit/>
          </a:bodyPr>
          <a:lstStyle/>
          <a:p>
            <a:pPr>
              <a:lnSpc>
                <a:spcPct val="100000"/>
              </a:lnSpc>
            </a:pPr>
            <a:r>
              <a:rPr lang="de-DE" sz="1300" dirty="0">
                <a:latin typeface="Frutiger LT Com 45 Light" panose="020B0303030504020204" pitchFamily="34" charset="0"/>
              </a:rPr>
              <a:t>Steady state microscale flow model </a:t>
            </a:r>
            <a:r>
              <a:rPr lang="de-DE" sz="1300" dirty="0" smtClean="0">
                <a:latin typeface="Frutiger LT Com 45 Light" panose="020B0303030504020204" pitchFamily="34" charset="0"/>
              </a:rPr>
              <a:t>(</a:t>
            </a:r>
            <a:r>
              <a:rPr lang="en-US" sz="1300" dirty="0" err="1">
                <a:latin typeface="Frutiger LT Com 45 Light" panose="020B0303030504020204" pitchFamily="34" charset="0"/>
              </a:rPr>
              <a:t>FIWind</a:t>
            </a:r>
            <a:r>
              <a:rPr lang="de-DE" sz="1300" dirty="0" smtClean="0">
                <a:latin typeface="Frutiger LT Com 45 Light" panose="020B0303030504020204" pitchFamily="34" charset="0"/>
              </a:rPr>
              <a:t>)</a:t>
            </a:r>
            <a:endParaRPr lang="de-DE" sz="1300" dirty="0">
              <a:latin typeface="Frutiger LT Com 45 Light" panose="020B0303030504020204" pitchFamily="34" charset="0"/>
            </a:endParaRPr>
          </a:p>
          <a:p>
            <a:pPr marL="180000" lvl="1" indent="0">
              <a:lnSpc>
                <a:spcPct val="100000"/>
              </a:lnSpc>
              <a:buNone/>
            </a:pPr>
            <a:endParaRPr lang="de-DE" sz="1300" b="1" dirty="0">
              <a:latin typeface="Frutiger LT Com 45 Light" panose="020B0303030504020204" pitchFamily="34" charset="0"/>
            </a:endParaRPr>
          </a:p>
          <a:p>
            <a:pPr marL="0" indent="0">
              <a:lnSpc>
                <a:spcPct val="100000"/>
              </a:lnSpc>
              <a:buNone/>
            </a:pPr>
            <a:r>
              <a:rPr lang="de-DE" sz="1300" b="1" dirty="0">
                <a:latin typeface="Frutiger LT Com 45 Light" panose="020B0303030504020204" pitchFamily="34" charset="0"/>
              </a:rPr>
              <a:t>Input/Intial conditions:</a:t>
            </a:r>
          </a:p>
          <a:p>
            <a:pPr>
              <a:lnSpc>
                <a:spcPct val="100000"/>
              </a:lnSpc>
            </a:pPr>
            <a:r>
              <a:rPr lang="de-DE" sz="1300" dirty="0">
                <a:latin typeface="Frutiger LT Com 45 Light" panose="020B0303030504020204" pitchFamily="34" charset="0"/>
              </a:rPr>
              <a:t>Neutral stratification </a:t>
            </a:r>
          </a:p>
          <a:p>
            <a:pPr>
              <a:lnSpc>
                <a:spcPct val="100000"/>
              </a:lnSpc>
            </a:pPr>
            <a:r>
              <a:rPr lang="de-DE" sz="1300" dirty="0" smtClean="0">
                <a:latin typeface="Frutiger LT Com 45 Light" panose="020B0303030504020204" pitchFamily="34" charset="0"/>
              </a:rPr>
              <a:t>36 </a:t>
            </a:r>
            <a:r>
              <a:rPr lang="de-DE" sz="1300" dirty="0">
                <a:latin typeface="Frutiger LT Com 45 Light" panose="020B0303030504020204" pitchFamily="34" charset="0"/>
              </a:rPr>
              <a:t>(Site </a:t>
            </a:r>
            <a:r>
              <a:rPr lang="de-DE" sz="1300" dirty="0" smtClean="0">
                <a:latin typeface="Frutiger LT Com 45 Light" panose="020B0303030504020204" pitchFamily="34" charset="0"/>
              </a:rPr>
              <a:t>1) / 12 (Site 2) </a:t>
            </a:r>
            <a:r>
              <a:rPr lang="de-DE" sz="1300" dirty="0">
                <a:latin typeface="Frutiger LT Com 45 Light" panose="020B0303030504020204" pitchFamily="34" charset="0"/>
              </a:rPr>
              <a:t>directional sectors</a:t>
            </a:r>
          </a:p>
          <a:p>
            <a:pPr>
              <a:lnSpc>
                <a:spcPct val="100000"/>
              </a:lnSpc>
            </a:pPr>
            <a:r>
              <a:rPr lang="de-DE" sz="1300" dirty="0" smtClean="0">
                <a:latin typeface="Frutiger LT Com 45 Light" panose="020B0303030504020204" pitchFamily="34" charset="0"/>
              </a:rPr>
              <a:t>25 x 25 m </a:t>
            </a:r>
            <a:r>
              <a:rPr lang="de-DE" sz="1300" dirty="0">
                <a:latin typeface="Frutiger LT Com 45 Light" panose="020B0303030504020204" pitchFamily="34" charset="0"/>
              </a:rPr>
              <a:t>mesh resolution</a:t>
            </a:r>
          </a:p>
          <a:p>
            <a:pPr>
              <a:lnSpc>
                <a:spcPct val="100000"/>
              </a:lnSpc>
            </a:pPr>
            <a:r>
              <a:rPr lang="de-DE" sz="1300" dirty="0">
                <a:latin typeface="Frutiger LT Com 45 Light" panose="020B0303030504020204" pitchFamily="34" charset="0"/>
              </a:rPr>
              <a:t>Terrain maps</a:t>
            </a:r>
          </a:p>
          <a:p>
            <a:pPr>
              <a:lnSpc>
                <a:spcPct val="100000"/>
              </a:lnSpc>
            </a:pPr>
            <a:r>
              <a:rPr lang="de-DE" sz="1300" dirty="0">
                <a:latin typeface="Frutiger LT Com 45 Light" panose="020B0303030504020204" pitchFamily="34" charset="0"/>
              </a:rPr>
              <a:t>Landcover maps</a:t>
            </a:r>
          </a:p>
        </p:txBody>
      </p:sp>
      <p:sp>
        <p:nvSpPr>
          <p:cNvPr id="2" name="Text Placeholder 1"/>
          <p:cNvSpPr>
            <a:spLocks noGrp="1"/>
          </p:cNvSpPr>
          <p:nvPr>
            <p:ph type="body" sz="quarter" idx="11"/>
          </p:nvPr>
        </p:nvSpPr>
        <p:spPr/>
        <p:txBody>
          <a:bodyPr/>
          <a:lstStyle/>
          <a:p>
            <a:r>
              <a:rPr lang="en-US" dirty="0"/>
              <a:t>Results</a:t>
            </a:r>
          </a:p>
        </p:txBody>
      </p:sp>
      <p:sp>
        <p:nvSpPr>
          <p:cNvPr id="4" name="Text Placeholder 3"/>
          <p:cNvSpPr>
            <a:spLocks noGrp="1"/>
          </p:cNvSpPr>
          <p:nvPr>
            <p:ph type="body" sz="quarter" idx="12"/>
          </p:nvPr>
        </p:nvSpPr>
        <p:spPr/>
        <p:txBody>
          <a:bodyPr/>
          <a:lstStyle/>
          <a:p>
            <a:r>
              <a:rPr lang="en-US" sz="1400" b="1" dirty="0"/>
              <a:t>Infrastructure</a:t>
            </a:r>
          </a:p>
        </p:txBody>
      </p:sp>
      <p:sp>
        <p:nvSpPr>
          <p:cNvPr id="9" name="TextBox 8"/>
          <p:cNvSpPr txBox="1"/>
          <p:nvPr/>
        </p:nvSpPr>
        <p:spPr>
          <a:xfrm>
            <a:off x="1256491" y="1203679"/>
            <a:ext cx="772969" cy="307777"/>
          </a:xfrm>
          <a:prstGeom prst="rect">
            <a:avLst/>
          </a:prstGeom>
          <a:noFill/>
        </p:spPr>
        <p:txBody>
          <a:bodyPr wrap="none" rtlCol="0">
            <a:spAutoFit/>
          </a:bodyPr>
          <a:lstStyle/>
          <a:p>
            <a:r>
              <a:rPr lang="en-US" sz="1400" b="1" dirty="0"/>
              <a:t>Model</a:t>
            </a:r>
          </a:p>
        </p:txBody>
      </p:sp>
      <p:sp>
        <p:nvSpPr>
          <p:cNvPr id="8" name="Rectangle 7"/>
          <p:cNvSpPr/>
          <p:nvPr/>
        </p:nvSpPr>
        <p:spPr>
          <a:xfrm>
            <a:off x="431999" y="1194331"/>
            <a:ext cx="2349301" cy="3493888"/>
          </a:xfrm>
          <a:prstGeom prst="rect">
            <a:avLst/>
          </a:prstGeom>
          <a:noFill/>
          <a:ln w="19050" cap="flat" cmpd="sng" algn="ctr">
            <a:solidFill>
              <a:srgbClr val="00B05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Tree>
    <p:extLst>
      <p:ext uri="{BB962C8B-B14F-4D97-AF65-F5344CB8AC3E}">
        <p14:creationId xmlns:p14="http://schemas.microsoft.com/office/powerpoint/2010/main" val="197421534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stretch>
            <a:fillRect/>
          </a:stretch>
        </p:blipFill>
        <p:spPr>
          <a:xfrm>
            <a:off x="5554979" y="1336074"/>
            <a:ext cx="3070861" cy="2692781"/>
          </a:xfrm>
          <a:prstGeom prst="rect">
            <a:avLst/>
          </a:prstGeom>
        </p:spPr>
      </p:pic>
      <p:sp>
        <p:nvSpPr>
          <p:cNvPr id="2" name="Text Placeholder 1"/>
          <p:cNvSpPr>
            <a:spLocks noGrp="1"/>
          </p:cNvSpPr>
          <p:nvPr>
            <p:ph type="body" sz="quarter" idx="11"/>
          </p:nvPr>
        </p:nvSpPr>
        <p:spPr/>
        <p:txBody>
          <a:bodyPr/>
          <a:lstStyle/>
          <a:p>
            <a:r>
              <a:rPr lang="en-US" dirty="0"/>
              <a:t>Results</a:t>
            </a:r>
          </a:p>
        </p:txBody>
      </p:sp>
      <p:sp>
        <p:nvSpPr>
          <p:cNvPr id="4" name="Text Placeholder 3"/>
          <p:cNvSpPr>
            <a:spLocks noGrp="1"/>
          </p:cNvSpPr>
          <p:nvPr>
            <p:ph type="body" sz="quarter" idx="12"/>
          </p:nvPr>
        </p:nvSpPr>
        <p:spPr/>
        <p:txBody>
          <a:bodyPr/>
          <a:lstStyle/>
          <a:p>
            <a:r>
              <a:rPr lang="en-US" sz="1400" b="1" dirty="0"/>
              <a:t>Infrastructure</a:t>
            </a:r>
          </a:p>
        </p:txBody>
      </p:sp>
      <p:sp>
        <p:nvSpPr>
          <p:cNvPr id="9" name="TextBox 8"/>
          <p:cNvSpPr txBox="1"/>
          <p:nvPr/>
        </p:nvSpPr>
        <p:spPr>
          <a:xfrm>
            <a:off x="1256491" y="1203679"/>
            <a:ext cx="772969" cy="307777"/>
          </a:xfrm>
          <a:prstGeom prst="rect">
            <a:avLst/>
          </a:prstGeom>
          <a:noFill/>
        </p:spPr>
        <p:txBody>
          <a:bodyPr wrap="none" rtlCol="0">
            <a:spAutoFit/>
          </a:bodyPr>
          <a:lstStyle/>
          <a:p>
            <a:r>
              <a:rPr lang="en-US" sz="1400" b="1" dirty="0"/>
              <a:t>Model</a:t>
            </a:r>
          </a:p>
        </p:txBody>
      </p:sp>
      <p:sp>
        <p:nvSpPr>
          <p:cNvPr id="15" name="TextBox 14"/>
          <p:cNvSpPr txBox="1"/>
          <p:nvPr/>
        </p:nvSpPr>
        <p:spPr>
          <a:xfrm>
            <a:off x="3677985" y="1197857"/>
            <a:ext cx="1788029" cy="307777"/>
          </a:xfrm>
          <a:prstGeom prst="rect">
            <a:avLst/>
          </a:prstGeom>
          <a:noFill/>
        </p:spPr>
        <p:txBody>
          <a:bodyPr wrap="square" rtlCol="0">
            <a:spAutoFit/>
          </a:bodyPr>
          <a:lstStyle/>
          <a:p>
            <a:r>
              <a:rPr lang="en-US" sz="1400" b="1" dirty="0"/>
              <a:t>Scanning </a:t>
            </a:r>
            <a:r>
              <a:rPr lang="en-US" sz="1400" b="1" dirty="0" err="1"/>
              <a:t>lidar</a:t>
            </a:r>
            <a:endParaRPr lang="en-US" sz="1400" b="1" dirty="0"/>
          </a:p>
        </p:txBody>
      </p:sp>
      <p:sp>
        <p:nvSpPr>
          <p:cNvPr id="12" name="Rectangle 11"/>
          <p:cNvSpPr/>
          <p:nvPr/>
        </p:nvSpPr>
        <p:spPr>
          <a:xfrm>
            <a:off x="2781300" y="1197857"/>
            <a:ext cx="6263640" cy="3489646"/>
          </a:xfrm>
          <a:prstGeom prst="rect">
            <a:avLst/>
          </a:prstGeom>
          <a:noFill/>
          <a:ln w="19050" cap="flat" cmpd="sng" algn="ctr">
            <a:solidFill>
              <a:srgbClr val="00B05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3" name="Rectangle 12"/>
          <p:cNvSpPr/>
          <p:nvPr/>
        </p:nvSpPr>
        <p:spPr>
          <a:xfrm>
            <a:off x="431999" y="1194331"/>
            <a:ext cx="2349301" cy="3493888"/>
          </a:xfrm>
          <a:prstGeom prst="rect">
            <a:avLst/>
          </a:prstGeom>
          <a:noFill/>
          <a:ln w="19050" cap="flat" cmpd="sng" algn="ctr">
            <a:solidFill>
              <a:srgbClr val="00B05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pic>
        <p:nvPicPr>
          <p:cNvPr id="11" name="Picture 10"/>
          <p:cNvPicPr>
            <a:picLocks noChangeAspect="1"/>
          </p:cNvPicPr>
          <p:nvPr/>
        </p:nvPicPr>
        <p:blipFill>
          <a:blip r:embed="rId4"/>
          <a:stretch>
            <a:fillRect/>
          </a:stretch>
        </p:blipFill>
        <p:spPr>
          <a:xfrm>
            <a:off x="3345382" y="2100089"/>
            <a:ext cx="2209597" cy="841186"/>
          </a:xfrm>
          <a:prstGeom prst="rect">
            <a:avLst/>
          </a:prstGeom>
        </p:spPr>
      </p:pic>
      <p:pic>
        <p:nvPicPr>
          <p:cNvPr id="16" name="Picture 15"/>
          <p:cNvPicPr>
            <a:picLocks noChangeAspect="1"/>
          </p:cNvPicPr>
          <p:nvPr/>
        </p:nvPicPr>
        <p:blipFill>
          <a:blip r:embed="rId5"/>
          <a:stretch>
            <a:fillRect/>
          </a:stretch>
        </p:blipFill>
        <p:spPr>
          <a:xfrm>
            <a:off x="5801255" y="1372263"/>
            <a:ext cx="2990250" cy="2656592"/>
          </a:xfrm>
          <a:prstGeom prst="rect">
            <a:avLst/>
          </a:prstGeom>
        </p:spPr>
      </p:pic>
      <p:sp>
        <p:nvSpPr>
          <p:cNvPr id="3" name="Content Placeholder 2"/>
          <p:cNvSpPr>
            <a:spLocks noGrp="1"/>
          </p:cNvSpPr>
          <p:nvPr>
            <p:ph sz="quarter" idx="14"/>
          </p:nvPr>
        </p:nvSpPr>
        <p:spPr/>
        <p:txBody>
          <a:bodyPr/>
          <a:lstStyle/>
          <a:p>
            <a:endParaRPr lang="en-US"/>
          </a:p>
        </p:txBody>
      </p:sp>
      <p:sp>
        <p:nvSpPr>
          <p:cNvPr id="17" name="Content Placeholder 4"/>
          <p:cNvSpPr txBox="1">
            <a:spLocks/>
          </p:cNvSpPr>
          <p:nvPr/>
        </p:nvSpPr>
        <p:spPr>
          <a:xfrm>
            <a:off x="431800" y="1543050"/>
            <a:ext cx="2272899" cy="3044825"/>
          </a:xfrm>
          <a:prstGeom prst="rect">
            <a:avLst/>
          </a:prstGeom>
        </p:spPr>
        <p:txBody>
          <a:bodyPr vert="horz" lIns="91440" tIns="45720" rIns="91440" bIns="45720" rtlCol="0">
            <a:noAutofit/>
          </a:bodyPr>
          <a:lstStyle>
            <a:lvl1pPr marL="180000" indent="-180000" algn="l" defTabSz="457200" rtl="0" eaLnBrk="1" latinLnBrk="0" hangingPunct="1">
              <a:lnSpc>
                <a:spcPts val="1800"/>
              </a:lnSpc>
              <a:spcBef>
                <a:spcPts val="0"/>
              </a:spcBef>
              <a:spcAft>
                <a:spcPts val="1200"/>
              </a:spcAft>
              <a:buFontTx/>
              <a:buBlip>
                <a:blip r:embed="rId6">
                  <a:extLst>
                    <a:ext uri="{96DAC541-7B7A-43D3-8B79-37D633B846F1}">
                      <asvg:svgBlip xmlns="" xmlns:asvg="http://schemas.microsoft.com/office/drawing/2016/SVG/main" r:embed="rId7"/>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8">
                  <a:extLst>
                    <a:ext uri="{96DAC541-7B7A-43D3-8B79-37D633B846F1}">
                      <asvg:svgBlip xmlns="" xmlns:asvg="http://schemas.microsoft.com/office/drawing/2016/SVG/main" r:embed="rId9"/>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8">
                  <a:extLst>
                    <a:ext uri="{96DAC541-7B7A-43D3-8B79-37D633B846F1}">
                      <asvg:svgBlip xmlns="" xmlns:asvg="http://schemas.microsoft.com/office/drawing/2016/SVG/main" r:embed="rId9"/>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8">
                  <a:extLst>
                    <a:ext uri="{96DAC541-7B7A-43D3-8B79-37D633B846F1}">
                      <asvg:svgBlip xmlns="" xmlns:asvg="http://schemas.microsoft.com/office/drawing/2016/SVG/main" r:embed="rId9"/>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8">
                  <a:extLst>
                    <a:ext uri="{96DAC541-7B7A-43D3-8B79-37D633B846F1}">
                      <asvg:svgBlip xmlns="" xmlns:asvg="http://schemas.microsoft.com/office/drawing/2016/SVG/main" r:embed="rId9"/>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8">
                  <a:extLst>
                    <a:ext uri="{96DAC541-7B7A-43D3-8B79-37D633B846F1}">
                      <asvg:svgBlip xmlns="" xmlns:asvg="http://schemas.microsoft.com/office/drawing/2016/SVG/main" r:embed="rId14"/>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8">
                  <a:extLst>
                    <a:ext uri="{96DAC541-7B7A-43D3-8B79-37D633B846F1}">
                      <asvg:svgBlip xmlns="" xmlns:asvg="http://schemas.microsoft.com/office/drawing/2016/SVG/main" r:embed="rId14"/>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en-US" sz="1300" dirty="0" smtClean="0">
                <a:latin typeface="Frutiger LT Com 45 Light" panose="020B0303030504020204" pitchFamily="34" charset="0"/>
              </a:rPr>
              <a:t>Steady state microscale flow model (</a:t>
            </a:r>
            <a:r>
              <a:rPr lang="en-US" sz="1300" dirty="0" err="1" smtClean="0">
                <a:latin typeface="Frutiger LT Com 45 Light" panose="020B0303030504020204" pitchFamily="34" charset="0"/>
              </a:rPr>
              <a:t>FIWind</a:t>
            </a:r>
            <a:r>
              <a:rPr lang="en-US" sz="1300" dirty="0" smtClean="0">
                <a:latin typeface="Frutiger LT Com 45 Light" panose="020B0303030504020204" pitchFamily="34" charset="0"/>
              </a:rPr>
              <a:t>)</a:t>
            </a:r>
          </a:p>
          <a:p>
            <a:pPr marL="180000" lvl="1" indent="0">
              <a:lnSpc>
                <a:spcPct val="100000"/>
              </a:lnSpc>
              <a:buFontTx/>
              <a:buNone/>
            </a:pPr>
            <a:endParaRPr lang="en-US" sz="1300" b="1" dirty="0" smtClean="0">
              <a:latin typeface="Frutiger LT Com 45 Light" panose="020B0303030504020204" pitchFamily="34" charset="0"/>
            </a:endParaRPr>
          </a:p>
          <a:p>
            <a:pPr marL="0" indent="0">
              <a:lnSpc>
                <a:spcPct val="100000"/>
              </a:lnSpc>
              <a:buFontTx/>
              <a:buNone/>
            </a:pPr>
            <a:r>
              <a:rPr lang="en-US" sz="1300" b="1" dirty="0" smtClean="0">
                <a:latin typeface="Frutiger LT Com 45 Light" panose="020B0303030504020204" pitchFamily="34" charset="0"/>
              </a:rPr>
              <a:t>Input/</a:t>
            </a:r>
            <a:r>
              <a:rPr lang="en-US" sz="1300" b="1" dirty="0" err="1" smtClean="0">
                <a:latin typeface="Frutiger LT Com 45 Light" panose="020B0303030504020204" pitchFamily="34" charset="0"/>
              </a:rPr>
              <a:t>Intial</a:t>
            </a:r>
            <a:r>
              <a:rPr lang="en-US" sz="1300" b="1" dirty="0" smtClean="0">
                <a:latin typeface="Frutiger LT Com 45 Light" panose="020B0303030504020204" pitchFamily="34" charset="0"/>
              </a:rPr>
              <a:t> conditions:</a:t>
            </a:r>
          </a:p>
          <a:p>
            <a:pPr>
              <a:lnSpc>
                <a:spcPct val="100000"/>
              </a:lnSpc>
            </a:pPr>
            <a:r>
              <a:rPr lang="en-US" sz="1300" dirty="0" smtClean="0">
                <a:latin typeface="Frutiger LT Com 45 Light" panose="020B0303030504020204" pitchFamily="34" charset="0"/>
              </a:rPr>
              <a:t>Neutral stratification </a:t>
            </a:r>
          </a:p>
          <a:p>
            <a:pPr>
              <a:lnSpc>
                <a:spcPct val="100000"/>
              </a:lnSpc>
            </a:pPr>
            <a:r>
              <a:rPr lang="en-US" sz="1300" dirty="0" smtClean="0">
                <a:latin typeface="Frutiger LT Com 45 Light" panose="020B0303030504020204" pitchFamily="34" charset="0"/>
              </a:rPr>
              <a:t>36 (Site 1) / 12 (Site 2) directional sectors</a:t>
            </a:r>
          </a:p>
          <a:p>
            <a:pPr>
              <a:lnSpc>
                <a:spcPct val="100000"/>
              </a:lnSpc>
            </a:pPr>
            <a:r>
              <a:rPr lang="en-US" sz="1300" dirty="0" smtClean="0">
                <a:latin typeface="Frutiger LT Com 45 Light" panose="020B0303030504020204" pitchFamily="34" charset="0"/>
              </a:rPr>
              <a:t>25 x 25 m </a:t>
            </a:r>
            <a:r>
              <a:rPr lang="en-US" sz="1300" dirty="0" smtClean="0">
                <a:latin typeface="Frutiger LT Com 45 Light" panose="020B0303030504020204" pitchFamily="34" charset="0"/>
              </a:rPr>
              <a:t>mesh resolution</a:t>
            </a:r>
          </a:p>
          <a:p>
            <a:pPr>
              <a:lnSpc>
                <a:spcPct val="100000"/>
              </a:lnSpc>
            </a:pPr>
            <a:r>
              <a:rPr lang="en-US" sz="1300" dirty="0" smtClean="0">
                <a:latin typeface="Frutiger LT Com 45 Light" panose="020B0303030504020204" pitchFamily="34" charset="0"/>
              </a:rPr>
              <a:t>Terrain maps</a:t>
            </a:r>
          </a:p>
          <a:p>
            <a:pPr>
              <a:lnSpc>
                <a:spcPct val="100000"/>
              </a:lnSpc>
            </a:pPr>
            <a:r>
              <a:rPr lang="en-US" sz="1300" dirty="0" err="1" smtClean="0">
                <a:latin typeface="Frutiger LT Com 45 Light" panose="020B0303030504020204" pitchFamily="34" charset="0"/>
              </a:rPr>
              <a:t>Landcover</a:t>
            </a:r>
            <a:r>
              <a:rPr lang="en-US" sz="1300" dirty="0" smtClean="0">
                <a:latin typeface="Frutiger LT Com 45 Light" panose="020B0303030504020204" pitchFamily="34" charset="0"/>
              </a:rPr>
              <a:t> maps</a:t>
            </a:r>
            <a:endParaRPr lang="en-US" sz="1300" dirty="0">
              <a:latin typeface="Frutiger LT Com 45 Light" panose="020B0303030504020204" pitchFamily="34" charset="0"/>
            </a:endParaRPr>
          </a:p>
        </p:txBody>
      </p:sp>
    </p:spTree>
    <p:extLst>
      <p:ext uri="{BB962C8B-B14F-4D97-AF65-F5344CB8AC3E}">
        <p14:creationId xmlns:p14="http://schemas.microsoft.com/office/powerpoint/2010/main" val="315886535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Results</a:t>
            </a:r>
          </a:p>
        </p:txBody>
      </p:sp>
      <p:sp>
        <p:nvSpPr>
          <p:cNvPr id="4" name="Text Placeholder 3"/>
          <p:cNvSpPr>
            <a:spLocks noGrp="1"/>
          </p:cNvSpPr>
          <p:nvPr>
            <p:ph type="body" sz="quarter" idx="12"/>
          </p:nvPr>
        </p:nvSpPr>
        <p:spPr/>
        <p:txBody>
          <a:bodyPr/>
          <a:lstStyle/>
          <a:p>
            <a:r>
              <a:rPr lang="en-US" sz="1400" b="1" dirty="0"/>
              <a:t>Infrastructure</a:t>
            </a:r>
          </a:p>
        </p:txBody>
      </p:sp>
      <p:sp>
        <p:nvSpPr>
          <p:cNvPr id="9" name="TextBox 8"/>
          <p:cNvSpPr txBox="1"/>
          <p:nvPr/>
        </p:nvSpPr>
        <p:spPr>
          <a:xfrm>
            <a:off x="1256491" y="1203679"/>
            <a:ext cx="772969" cy="307777"/>
          </a:xfrm>
          <a:prstGeom prst="rect">
            <a:avLst/>
          </a:prstGeom>
          <a:noFill/>
        </p:spPr>
        <p:txBody>
          <a:bodyPr wrap="none" rtlCol="0">
            <a:spAutoFit/>
          </a:bodyPr>
          <a:lstStyle/>
          <a:p>
            <a:r>
              <a:rPr lang="en-US" sz="1400" b="1" dirty="0"/>
              <a:t>Model</a:t>
            </a:r>
          </a:p>
        </p:txBody>
      </p:sp>
      <p:sp>
        <p:nvSpPr>
          <p:cNvPr id="15" name="TextBox 14"/>
          <p:cNvSpPr txBox="1"/>
          <p:nvPr/>
        </p:nvSpPr>
        <p:spPr>
          <a:xfrm>
            <a:off x="3677985" y="1197857"/>
            <a:ext cx="1788029" cy="307777"/>
          </a:xfrm>
          <a:prstGeom prst="rect">
            <a:avLst/>
          </a:prstGeom>
          <a:noFill/>
        </p:spPr>
        <p:txBody>
          <a:bodyPr wrap="square" rtlCol="0">
            <a:spAutoFit/>
          </a:bodyPr>
          <a:lstStyle/>
          <a:p>
            <a:r>
              <a:rPr lang="en-US" sz="1400" b="1" dirty="0"/>
              <a:t>Scanning </a:t>
            </a:r>
            <a:r>
              <a:rPr lang="en-US" sz="1400" b="1" dirty="0" err="1"/>
              <a:t>lidar</a:t>
            </a:r>
            <a:endParaRPr lang="en-US" sz="1400" b="1" dirty="0"/>
          </a:p>
        </p:txBody>
      </p:sp>
      <p:sp>
        <p:nvSpPr>
          <p:cNvPr id="20" name="TextBox 19"/>
          <p:cNvSpPr txBox="1"/>
          <p:nvPr/>
        </p:nvSpPr>
        <p:spPr>
          <a:xfrm>
            <a:off x="6508750" y="1191507"/>
            <a:ext cx="2283106" cy="307777"/>
          </a:xfrm>
          <a:prstGeom prst="rect">
            <a:avLst/>
          </a:prstGeom>
          <a:noFill/>
        </p:spPr>
        <p:txBody>
          <a:bodyPr wrap="square" rtlCol="0">
            <a:spAutoFit/>
          </a:bodyPr>
          <a:lstStyle/>
          <a:p>
            <a:r>
              <a:rPr lang="en-US" sz="1400" b="1" dirty="0"/>
              <a:t>Reference instrument</a:t>
            </a:r>
          </a:p>
        </p:txBody>
      </p:sp>
      <p:sp>
        <p:nvSpPr>
          <p:cNvPr id="18" name="Rectangle 17"/>
          <p:cNvSpPr/>
          <p:nvPr/>
        </p:nvSpPr>
        <p:spPr>
          <a:xfrm>
            <a:off x="2781299" y="1206313"/>
            <a:ext cx="3515279" cy="1847083"/>
          </a:xfrm>
          <a:prstGeom prst="rect">
            <a:avLst/>
          </a:prstGeom>
          <a:noFill/>
          <a:ln w="19050" cap="flat" cmpd="sng" algn="ctr">
            <a:solidFill>
              <a:srgbClr val="00B05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24" name="Rectangle 23"/>
          <p:cNvSpPr/>
          <p:nvPr/>
        </p:nvSpPr>
        <p:spPr>
          <a:xfrm>
            <a:off x="6296579" y="1203679"/>
            <a:ext cx="2748362" cy="1847083"/>
          </a:xfrm>
          <a:prstGeom prst="rect">
            <a:avLst/>
          </a:prstGeom>
          <a:noFill/>
          <a:ln w="19050" cap="flat" cmpd="sng" algn="ctr">
            <a:solidFill>
              <a:srgbClr val="00B05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25" name="Rectangle 24"/>
          <p:cNvSpPr/>
          <p:nvPr/>
        </p:nvSpPr>
        <p:spPr>
          <a:xfrm>
            <a:off x="2781300" y="1197857"/>
            <a:ext cx="6263640" cy="3489646"/>
          </a:xfrm>
          <a:prstGeom prst="rect">
            <a:avLst/>
          </a:prstGeom>
          <a:noFill/>
          <a:ln w="19050" cap="flat" cmpd="sng" algn="ctr">
            <a:solidFill>
              <a:srgbClr val="00B05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26" name="Rectangle 25"/>
          <p:cNvSpPr/>
          <p:nvPr/>
        </p:nvSpPr>
        <p:spPr>
          <a:xfrm>
            <a:off x="431999" y="1194331"/>
            <a:ext cx="2349301" cy="3493888"/>
          </a:xfrm>
          <a:prstGeom prst="rect">
            <a:avLst/>
          </a:prstGeom>
          <a:noFill/>
          <a:ln w="19050" cap="flat" cmpd="sng" algn="ctr">
            <a:solidFill>
              <a:srgbClr val="00B05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27" name="Rectangle 26"/>
          <p:cNvSpPr/>
          <p:nvPr/>
        </p:nvSpPr>
        <p:spPr>
          <a:xfrm>
            <a:off x="2781300" y="1197857"/>
            <a:ext cx="3515279" cy="3489646"/>
          </a:xfrm>
          <a:prstGeom prst="rect">
            <a:avLst/>
          </a:prstGeom>
          <a:noFill/>
          <a:ln w="19050" cap="flat" cmpd="sng" algn="ctr">
            <a:solidFill>
              <a:srgbClr val="00B05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3" name="TextBox 2"/>
          <p:cNvSpPr txBox="1"/>
          <p:nvPr/>
        </p:nvSpPr>
        <p:spPr>
          <a:xfrm rot="16200000">
            <a:off x="1723205" y="1987270"/>
            <a:ext cx="1828794" cy="261610"/>
          </a:xfrm>
          <a:prstGeom prst="rect">
            <a:avLst/>
          </a:prstGeom>
          <a:solidFill>
            <a:schemeClr val="bg2">
              <a:lumMod val="20000"/>
              <a:lumOff val="80000"/>
            </a:schemeClr>
          </a:solidFill>
        </p:spPr>
        <p:txBody>
          <a:bodyPr wrap="square" rtlCol="0" anchor="ctr" anchorCtr="0">
            <a:spAutoFit/>
          </a:bodyPr>
          <a:lstStyle/>
          <a:p>
            <a:pPr algn="ctr"/>
            <a:r>
              <a:rPr lang="en-US" sz="1050" b="1" dirty="0"/>
              <a:t>Site 1</a:t>
            </a:r>
          </a:p>
        </p:txBody>
      </p:sp>
      <p:sp>
        <p:nvSpPr>
          <p:cNvPr id="32" name="TextBox 31"/>
          <p:cNvSpPr txBox="1"/>
          <p:nvPr/>
        </p:nvSpPr>
        <p:spPr>
          <a:xfrm rot="16200000">
            <a:off x="1810175" y="3709933"/>
            <a:ext cx="1655032" cy="261610"/>
          </a:xfrm>
          <a:prstGeom prst="rect">
            <a:avLst/>
          </a:prstGeom>
          <a:solidFill>
            <a:schemeClr val="bg2">
              <a:lumMod val="20000"/>
              <a:lumOff val="80000"/>
            </a:schemeClr>
          </a:solidFill>
        </p:spPr>
        <p:txBody>
          <a:bodyPr wrap="square" rtlCol="0">
            <a:spAutoFit/>
          </a:bodyPr>
          <a:lstStyle/>
          <a:p>
            <a:pPr algn="ctr"/>
            <a:r>
              <a:rPr lang="en-US" sz="1050" b="1" dirty="0"/>
              <a:t>Site 2</a:t>
            </a:r>
          </a:p>
        </p:txBody>
      </p:sp>
      <p:pic>
        <p:nvPicPr>
          <p:cNvPr id="19" name="Picture 18"/>
          <p:cNvPicPr>
            <a:picLocks noChangeAspect="1"/>
          </p:cNvPicPr>
          <p:nvPr/>
        </p:nvPicPr>
        <p:blipFill>
          <a:blip r:embed="rId3"/>
          <a:stretch>
            <a:fillRect/>
          </a:stretch>
        </p:blipFill>
        <p:spPr>
          <a:xfrm>
            <a:off x="2906382" y="1862717"/>
            <a:ext cx="1634264" cy="622159"/>
          </a:xfrm>
          <a:prstGeom prst="rect">
            <a:avLst/>
          </a:prstGeom>
        </p:spPr>
      </p:pic>
      <p:pic>
        <p:nvPicPr>
          <p:cNvPr id="23" name="Picture 22"/>
          <p:cNvPicPr>
            <a:picLocks noChangeAspect="1"/>
          </p:cNvPicPr>
          <p:nvPr/>
        </p:nvPicPr>
        <p:blipFill>
          <a:blip r:embed="rId4"/>
          <a:stretch>
            <a:fillRect/>
          </a:stretch>
        </p:blipFill>
        <p:spPr>
          <a:xfrm>
            <a:off x="4507609" y="1450141"/>
            <a:ext cx="1727204" cy="1534479"/>
          </a:xfrm>
          <a:prstGeom prst="rect">
            <a:avLst/>
          </a:prstGeom>
        </p:spPr>
      </p:pic>
      <p:sp>
        <p:nvSpPr>
          <p:cNvPr id="28" name="Content Placeholder 4"/>
          <p:cNvSpPr txBox="1">
            <a:spLocks/>
          </p:cNvSpPr>
          <p:nvPr/>
        </p:nvSpPr>
        <p:spPr>
          <a:xfrm>
            <a:off x="6289466" y="1371239"/>
            <a:ext cx="2861559" cy="3044825"/>
          </a:xfrm>
          <a:prstGeom prst="rect">
            <a:avLst/>
          </a:prstGeom>
        </p:spPr>
        <p:txBody>
          <a:bodyPr vert="horz" lIns="91440" tIns="45720" rIns="91440" bIns="45720" rtlCol="0">
            <a:noAutofit/>
          </a:bodyPr>
          <a:lstStyle>
            <a:lvl1pPr marL="180000" indent="-180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8"/>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8"/>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8"/>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8"/>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8"/>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8"/>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en-US" sz="1300" dirty="0">
                <a:latin typeface="Frutiger LT Com 45 Light" panose="020B0303030504020204" pitchFamily="34" charset="0"/>
              </a:rPr>
              <a:t>Profiling </a:t>
            </a:r>
            <a:r>
              <a:rPr lang="en-US" sz="1300" dirty="0" err="1">
                <a:latin typeface="Frutiger LT Com 45 Light" panose="020B0303030504020204" pitchFamily="34" charset="0"/>
              </a:rPr>
              <a:t>lidar</a:t>
            </a:r>
            <a:endParaRPr lang="en-US" sz="1300" dirty="0">
              <a:latin typeface="Frutiger LT Com 45 Light" panose="020B0303030504020204" pitchFamily="34" charset="0"/>
            </a:endParaRPr>
          </a:p>
          <a:p>
            <a:pPr lvl="1">
              <a:lnSpc>
                <a:spcPct val="100000"/>
              </a:lnSpc>
            </a:pPr>
            <a:r>
              <a:rPr lang="en-US" sz="1300" dirty="0">
                <a:latin typeface="Frutiger LT Com 45 Light" panose="020B0303030504020204" pitchFamily="34" charset="0"/>
              </a:rPr>
              <a:t>1 year data (not overlapping with scanning </a:t>
            </a:r>
            <a:r>
              <a:rPr lang="en-US" sz="1300" dirty="0" err="1">
                <a:latin typeface="Frutiger LT Com 45 Light" panose="020B0303030504020204" pitchFamily="34" charset="0"/>
              </a:rPr>
              <a:t>lidar</a:t>
            </a:r>
            <a:r>
              <a:rPr lang="en-US" sz="1300" dirty="0">
                <a:latin typeface="Frutiger LT Com 45 Light" panose="020B0303030504020204" pitchFamily="34" charset="0"/>
              </a:rPr>
              <a:t> campaign)</a:t>
            </a:r>
          </a:p>
          <a:p>
            <a:pPr>
              <a:lnSpc>
                <a:spcPct val="100000"/>
              </a:lnSpc>
            </a:pPr>
            <a:r>
              <a:rPr lang="en-US" sz="1300" dirty="0" err="1">
                <a:latin typeface="Frutiger LT Com 45 Light" panose="020B0303030504020204" pitchFamily="34" charset="0"/>
              </a:rPr>
              <a:t>SoDAR</a:t>
            </a:r>
            <a:endParaRPr lang="en-US" sz="1300" dirty="0">
              <a:latin typeface="Frutiger LT Com 45 Light" panose="020B0303030504020204" pitchFamily="34" charset="0"/>
            </a:endParaRPr>
          </a:p>
          <a:p>
            <a:pPr lvl="1">
              <a:lnSpc>
                <a:spcPct val="100000"/>
              </a:lnSpc>
            </a:pPr>
            <a:r>
              <a:rPr lang="en-US" sz="1300" dirty="0">
                <a:latin typeface="Frutiger LT Com 45 Light" panose="020B0303030504020204" pitchFamily="34" charset="0"/>
              </a:rPr>
              <a:t>1 month (overlapping with scanning </a:t>
            </a:r>
            <a:r>
              <a:rPr lang="en-US" sz="1300" dirty="0" err="1">
                <a:latin typeface="Frutiger LT Com 45 Light" panose="020B0303030504020204" pitchFamily="34" charset="0"/>
              </a:rPr>
              <a:t>lidar</a:t>
            </a:r>
            <a:r>
              <a:rPr lang="en-US" sz="1300" dirty="0">
                <a:latin typeface="Frutiger LT Com 45 Light" panose="020B0303030504020204" pitchFamily="34" charset="0"/>
              </a:rPr>
              <a:t> campaign)</a:t>
            </a:r>
          </a:p>
          <a:p>
            <a:pPr marL="180000" lvl="1" indent="0">
              <a:lnSpc>
                <a:spcPct val="100000"/>
              </a:lnSpc>
              <a:buFontTx/>
              <a:buNone/>
            </a:pPr>
            <a:endParaRPr lang="en-US" sz="1300" dirty="0">
              <a:latin typeface="Frutiger LT Com 45 Light" panose="020B0303030504020204" pitchFamily="34" charset="0"/>
            </a:endParaRPr>
          </a:p>
          <a:p>
            <a:pPr marL="180000" lvl="1" indent="0">
              <a:lnSpc>
                <a:spcPct val="100000"/>
              </a:lnSpc>
              <a:buFontTx/>
              <a:buNone/>
            </a:pPr>
            <a:endParaRPr lang="en-US" sz="1300" dirty="0">
              <a:latin typeface="Frutiger LT Com 45 Light" panose="020B0303030504020204" pitchFamily="34" charset="0"/>
            </a:endParaRPr>
          </a:p>
        </p:txBody>
      </p:sp>
      <p:sp>
        <p:nvSpPr>
          <p:cNvPr id="7" name="Content Placeholder 6"/>
          <p:cNvSpPr>
            <a:spLocks noGrp="1"/>
          </p:cNvSpPr>
          <p:nvPr>
            <p:ph sz="quarter" idx="14"/>
          </p:nvPr>
        </p:nvSpPr>
        <p:spPr/>
        <p:txBody>
          <a:bodyPr/>
          <a:lstStyle/>
          <a:p>
            <a:endParaRPr lang="en-US" dirty="0"/>
          </a:p>
        </p:txBody>
      </p:sp>
      <p:sp>
        <p:nvSpPr>
          <p:cNvPr id="21" name="Content Placeholder 4"/>
          <p:cNvSpPr txBox="1">
            <a:spLocks/>
          </p:cNvSpPr>
          <p:nvPr/>
        </p:nvSpPr>
        <p:spPr>
          <a:xfrm>
            <a:off x="431800" y="1543050"/>
            <a:ext cx="2272899" cy="3044825"/>
          </a:xfrm>
          <a:prstGeom prst="rect">
            <a:avLst/>
          </a:prstGeom>
        </p:spPr>
        <p:txBody>
          <a:bodyPr vert="horz" lIns="91440" tIns="45720" rIns="91440" bIns="45720" rtlCol="0">
            <a:noAutofit/>
          </a:bodyPr>
          <a:lstStyle>
            <a:lvl1pPr marL="180000" indent="-180000" algn="l" defTabSz="457200" rtl="0" eaLnBrk="1" latinLnBrk="0" hangingPunct="1">
              <a:lnSpc>
                <a:spcPts val="1800"/>
              </a:lnSpc>
              <a:spcBef>
                <a:spcPts val="0"/>
              </a:spcBef>
              <a:spcAft>
                <a:spcPts val="1200"/>
              </a:spcAft>
              <a:buFontTx/>
              <a:buBlip>
                <a:blip r:embed="rId5">
                  <a:extLst>
                    <a:ext uri="{96DAC541-7B7A-43D3-8B79-37D633B846F1}">
                      <asvg:svgBlip xmlns="" xmlns:asvg="http://schemas.microsoft.com/office/drawing/2016/SVG/main" r:embed="rId9"/>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7">
                  <a:extLst>
                    <a:ext uri="{96DAC541-7B7A-43D3-8B79-37D633B846F1}">
                      <asvg:svgBlip xmlns="" xmlns:asvg="http://schemas.microsoft.com/office/drawing/2016/SVG/main" r:embed="rId10"/>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7">
                  <a:extLst>
                    <a:ext uri="{96DAC541-7B7A-43D3-8B79-37D633B846F1}">
                      <asvg:svgBlip xmlns="" xmlns:asvg="http://schemas.microsoft.com/office/drawing/2016/SVG/main" r:embed="rId10"/>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7">
                  <a:extLst>
                    <a:ext uri="{96DAC541-7B7A-43D3-8B79-37D633B846F1}">
                      <asvg:svgBlip xmlns="" xmlns:asvg="http://schemas.microsoft.com/office/drawing/2016/SVG/main" r:embed="rId10"/>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7">
                  <a:extLst>
                    <a:ext uri="{96DAC541-7B7A-43D3-8B79-37D633B846F1}">
                      <asvg:svgBlip xmlns="" xmlns:asvg="http://schemas.microsoft.com/office/drawing/2016/SVG/main" r:embed="rId10"/>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7">
                  <a:extLst>
                    <a:ext uri="{96DAC541-7B7A-43D3-8B79-37D633B846F1}">
                      <asvg:svgBlip xmlns="" xmlns:asvg="http://schemas.microsoft.com/office/drawing/2016/SVG/main" r:embed="rId14"/>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7">
                  <a:extLst>
                    <a:ext uri="{96DAC541-7B7A-43D3-8B79-37D633B846F1}">
                      <asvg:svgBlip xmlns="" xmlns:asvg="http://schemas.microsoft.com/office/drawing/2016/SVG/main" r:embed="rId14"/>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en-US" sz="1300" dirty="0" smtClean="0">
                <a:latin typeface="Frutiger LT Com 45 Light" panose="020B0303030504020204" pitchFamily="34" charset="0"/>
              </a:rPr>
              <a:t>Steady state microscale flow model (</a:t>
            </a:r>
            <a:r>
              <a:rPr lang="en-US" sz="1300" dirty="0" err="1" smtClean="0">
                <a:latin typeface="Frutiger LT Com 45 Light" panose="020B0303030504020204" pitchFamily="34" charset="0"/>
              </a:rPr>
              <a:t>FIWind</a:t>
            </a:r>
            <a:r>
              <a:rPr lang="en-US" sz="1300" dirty="0" smtClean="0">
                <a:latin typeface="Frutiger LT Com 45 Light" panose="020B0303030504020204" pitchFamily="34" charset="0"/>
              </a:rPr>
              <a:t>)</a:t>
            </a:r>
          </a:p>
          <a:p>
            <a:pPr marL="180000" lvl="1" indent="0">
              <a:lnSpc>
                <a:spcPct val="100000"/>
              </a:lnSpc>
              <a:buFontTx/>
              <a:buNone/>
            </a:pPr>
            <a:endParaRPr lang="en-US" sz="1300" b="1" dirty="0" smtClean="0">
              <a:latin typeface="Frutiger LT Com 45 Light" panose="020B0303030504020204" pitchFamily="34" charset="0"/>
            </a:endParaRPr>
          </a:p>
          <a:p>
            <a:pPr marL="0" indent="0">
              <a:lnSpc>
                <a:spcPct val="100000"/>
              </a:lnSpc>
              <a:buFontTx/>
              <a:buNone/>
            </a:pPr>
            <a:r>
              <a:rPr lang="en-US" sz="1300" b="1" dirty="0" smtClean="0">
                <a:latin typeface="Frutiger LT Com 45 Light" panose="020B0303030504020204" pitchFamily="34" charset="0"/>
              </a:rPr>
              <a:t>Input/</a:t>
            </a:r>
            <a:r>
              <a:rPr lang="en-US" sz="1300" b="1" dirty="0" err="1" smtClean="0">
                <a:latin typeface="Frutiger LT Com 45 Light" panose="020B0303030504020204" pitchFamily="34" charset="0"/>
              </a:rPr>
              <a:t>Intial</a:t>
            </a:r>
            <a:r>
              <a:rPr lang="en-US" sz="1300" b="1" dirty="0" smtClean="0">
                <a:latin typeface="Frutiger LT Com 45 Light" panose="020B0303030504020204" pitchFamily="34" charset="0"/>
              </a:rPr>
              <a:t> conditions:</a:t>
            </a:r>
          </a:p>
          <a:p>
            <a:pPr>
              <a:lnSpc>
                <a:spcPct val="100000"/>
              </a:lnSpc>
            </a:pPr>
            <a:r>
              <a:rPr lang="en-US" sz="1300" dirty="0" smtClean="0">
                <a:latin typeface="Frutiger LT Com 45 Light" panose="020B0303030504020204" pitchFamily="34" charset="0"/>
              </a:rPr>
              <a:t>Neutral stratification </a:t>
            </a:r>
          </a:p>
          <a:p>
            <a:pPr>
              <a:lnSpc>
                <a:spcPct val="100000"/>
              </a:lnSpc>
            </a:pPr>
            <a:r>
              <a:rPr lang="en-US" sz="1300" dirty="0" smtClean="0">
                <a:latin typeface="Frutiger LT Com 45 Light" panose="020B0303030504020204" pitchFamily="34" charset="0"/>
              </a:rPr>
              <a:t>36 (Site 1) / 12 (Site 2) directional sectors</a:t>
            </a:r>
          </a:p>
          <a:p>
            <a:pPr>
              <a:lnSpc>
                <a:spcPct val="100000"/>
              </a:lnSpc>
            </a:pPr>
            <a:r>
              <a:rPr lang="en-US" sz="1300" dirty="0" smtClean="0">
                <a:latin typeface="Frutiger LT Com 45 Light" panose="020B0303030504020204" pitchFamily="34" charset="0"/>
              </a:rPr>
              <a:t>25 x 25 m </a:t>
            </a:r>
            <a:r>
              <a:rPr lang="en-US" sz="1300" dirty="0" smtClean="0">
                <a:latin typeface="Frutiger LT Com 45 Light" panose="020B0303030504020204" pitchFamily="34" charset="0"/>
              </a:rPr>
              <a:t>mesh resolution</a:t>
            </a:r>
          </a:p>
          <a:p>
            <a:pPr>
              <a:lnSpc>
                <a:spcPct val="100000"/>
              </a:lnSpc>
            </a:pPr>
            <a:r>
              <a:rPr lang="en-US" sz="1300" dirty="0" smtClean="0">
                <a:latin typeface="Frutiger LT Com 45 Light" panose="020B0303030504020204" pitchFamily="34" charset="0"/>
              </a:rPr>
              <a:t>Terrain maps</a:t>
            </a:r>
          </a:p>
          <a:p>
            <a:pPr>
              <a:lnSpc>
                <a:spcPct val="100000"/>
              </a:lnSpc>
            </a:pPr>
            <a:r>
              <a:rPr lang="en-US" sz="1300" dirty="0" err="1" smtClean="0">
                <a:latin typeface="Frutiger LT Com 45 Light" panose="020B0303030504020204" pitchFamily="34" charset="0"/>
              </a:rPr>
              <a:t>Landcover</a:t>
            </a:r>
            <a:r>
              <a:rPr lang="en-US" sz="1300" dirty="0" smtClean="0">
                <a:latin typeface="Frutiger LT Com 45 Light" panose="020B0303030504020204" pitchFamily="34" charset="0"/>
              </a:rPr>
              <a:t> maps</a:t>
            </a:r>
            <a:endParaRPr lang="en-US" sz="1300" dirty="0">
              <a:latin typeface="Frutiger LT Com 45 Light" panose="020B0303030504020204" pitchFamily="34" charset="0"/>
            </a:endParaRPr>
          </a:p>
        </p:txBody>
      </p:sp>
    </p:spTree>
    <p:extLst>
      <p:ext uri="{BB962C8B-B14F-4D97-AF65-F5344CB8AC3E}">
        <p14:creationId xmlns:p14="http://schemas.microsoft.com/office/powerpoint/2010/main" val="47027745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Results</a:t>
            </a:r>
          </a:p>
        </p:txBody>
      </p:sp>
      <p:sp>
        <p:nvSpPr>
          <p:cNvPr id="4" name="Text Placeholder 3"/>
          <p:cNvSpPr>
            <a:spLocks noGrp="1"/>
          </p:cNvSpPr>
          <p:nvPr>
            <p:ph type="body" sz="quarter" idx="12"/>
          </p:nvPr>
        </p:nvSpPr>
        <p:spPr/>
        <p:txBody>
          <a:bodyPr/>
          <a:lstStyle/>
          <a:p>
            <a:r>
              <a:rPr lang="en-US" sz="1400" b="1" dirty="0"/>
              <a:t>Infrastructure</a:t>
            </a:r>
          </a:p>
        </p:txBody>
      </p:sp>
      <p:sp>
        <p:nvSpPr>
          <p:cNvPr id="9" name="TextBox 8"/>
          <p:cNvSpPr txBox="1"/>
          <p:nvPr/>
        </p:nvSpPr>
        <p:spPr>
          <a:xfrm>
            <a:off x="1256491" y="1203679"/>
            <a:ext cx="772969" cy="307777"/>
          </a:xfrm>
          <a:prstGeom prst="rect">
            <a:avLst/>
          </a:prstGeom>
          <a:noFill/>
        </p:spPr>
        <p:txBody>
          <a:bodyPr wrap="none" rtlCol="0">
            <a:spAutoFit/>
          </a:bodyPr>
          <a:lstStyle/>
          <a:p>
            <a:r>
              <a:rPr lang="en-US" sz="1400" b="1" dirty="0"/>
              <a:t>Model</a:t>
            </a:r>
          </a:p>
        </p:txBody>
      </p:sp>
      <p:sp>
        <p:nvSpPr>
          <p:cNvPr id="15" name="TextBox 14"/>
          <p:cNvSpPr txBox="1"/>
          <p:nvPr/>
        </p:nvSpPr>
        <p:spPr>
          <a:xfrm>
            <a:off x="3677985" y="1197857"/>
            <a:ext cx="1788029" cy="307777"/>
          </a:xfrm>
          <a:prstGeom prst="rect">
            <a:avLst/>
          </a:prstGeom>
          <a:noFill/>
        </p:spPr>
        <p:txBody>
          <a:bodyPr wrap="square" rtlCol="0">
            <a:spAutoFit/>
          </a:bodyPr>
          <a:lstStyle/>
          <a:p>
            <a:r>
              <a:rPr lang="en-US" sz="1400" b="1" dirty="0"/>
              <a:t>Scanning </a:t>
            </a:r>
            <a:r>
              <a:rPr lang="en-US" sz="1400" b="1" dirty="0" err="1"/>
              <a:t>lidar</a:t>
            </a:r>
            <a:endParaRPr lang="en-US" sz="1400" b="1" dirty="0"/>
          </a:p>
        </p:txBody>
      </p:sp>
      <p:sp>
        <p:nvSpPr>
          <p:cNvPr id="20" name="TextBox 19"/>
          <p:cNvSpPr txBox="1"/>
          <p:nvPr/>
        </p:nvSpPr>
        <p:spPr>
          <a:xfrm>
            <a:off x="6508750" y="1191507"/>
            <a:ext cx="2283106" cy="307777"/>
          </a:xfrm>
          <a:prstGeom prst="rect">
            <a:avLst/>
          </a:prstGeom>
          <a:noFill/>
        </p:spPr>
        <p:txBody>
          <a:bodyPr wrap="square" rtlCol="0">
            <a:spAutoFit/>
          </a:bodyPr>
          <a:lstStyle/>
          <a:p>
            <a:r>
              <a:rPr lang="en-US" sz="1400" b="1" dirty="0"/>
              <a:t>Reference instrument</a:t>
            </a:r>
          </a:p>
        </p:txBody>
      </p:sp>
      <p:sp>
        <p:nvSpPr>
          <p:cNvPr id="18" name="Rectangle 17"/>
          <p:cNvSpPr/>
          <p:nvPr/>
        </p:nvSpPr>
        <p:spPr>
          <a:xfrm>
            <a:off x="2781299" y="1206313"/>
            <a:ext cx="3515279" cy="1847083"/>
          </a:xfrm>
          <a:prstGeom prst="rect">
            <a:avLst/>
          </a:prstGeom>
          <a:noFill/>
          <a:ln w="19050" cap="flat" cmpd="sng" algn="ctr">
            <a:solidFill>
              <a:srgbClr val="00B05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24" name="Rectangle 23"/>
          <p:cNvSpPr/>
          <p:nvPr/>
        </p:nvSpPr>
        <p:spPr>
          <a:xfrm>
            <a:off x="6296579" y="1203679"/>
            <a:ext cx="2748362" cy="1847083"/>
          </a:xfrm>
          <a:prstGeom prst="rect">
            <a:avLst/>
          </a:prstGeom>
          <a:noFill/>
          <a:ln w="19050" cap="flat" cmpd="sng" algn="ctr">
            <a:solidFill>
              <a:srgbClr val="00B05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25" name="Rectangle 24"/>
          <p:cNvSpPr/>
          <p:nvPr/>
        </p:nvSpPr>
        <p:spPr>
          <a:xfrm>
            <a:off x="2781300" y="1197857"/>
            <a:ext cx="6263640" cy="3489646"/>
          </a:xfrm>
          <a:prstGeom prst="rect">
            <a:avLst/>
          </a:prstGeom>
          <a:noFill/>
          <a:ln w="19050" cap="flat" cmpd="sng" algn="ctr">
            <a:solidFill>
              <a:srgbClr val="00B05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26" name="Rectangle 25"/>
          <p:cNvSpPr/>
          <p:nvPr/>
        </p:nvSpPr>
        <p:spPr>
          <a:xfrm>
            <a:off x="431999" y="1194331"/>
            <a:ext cx="2349301" cy="3493888"/>
          </a:xfrm>
          <a:prstGeom prst="rect">
            <a:avLst/>
          </a:prstGeom>
          <a:noFill/>
          <a:ln w="19050" cap="flat" cmpd="sng" algn="ctr">
            <a:solidFill>
              <a:srgbClr val="00B05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27" name="Rectangle 26"/>
          <p:cNvSpPr/>
          <p:nvPr/>
        </p:nvSpPr>
        <p:spPr>
          <a:xfrm>
            <a:off x="2781300" y="1197857"/>
            <a:ext cx="3515279" cy="3489646"/>
          </a:xfrm>
          <a:prstGeom prst="rect">
            <a:avLst/>
          </a:prstGeom>
          <a:noFill/>
          <a:ln w="19050" cap="flat" cmpd="sng" algn="ctr">
            <a:solidFill>
              <a:srgbClr val="00B05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3" name="TextBox 2"/>
          <p:cNvSpPr txBox="1"/>
          <p:nvPr/>
        </p:nvSpPr>
        <p:spPr>
          <a:xfrm rot="16200000">
            <a:off x="1723205" y="1987270"/>
            <a:ext cx="1828794" cy="261610"/>
          </a:xfrm>
          <a:prstGeom prst="rect">
            <a:avLst/>
          </a:prstGeom>
          <a:solidFill>
            <a:schemeClr val="bg2">
              <a:lumMod val="20000"/>
              <a:lumOff val="80000"/>
            </a:schemeClr>
          </a:solidFill>
        </p:spPr>
        <p:txBody>
          <a:bodyPr wrap="square" rtlCol="0">
            <a:spAutoFit/>
          </a:bodyPr>
          <a:lstStyle/>
          <a:p>
            <a:pPr algn="ctr"/>
            <a:r>
              <a:rPr lang="en-US" sz="1050" b="1"/>
              <a:t>Site 1</a:t>
            </a:r>
          </a:p>
        </p:txBody>
      </p:sp>
      <p:sp>
        <p:nvSpPr>
          <p:cNvPr id="32" name="TextBox 31"/>
          <p:cNvSpPr txBox="1"/>
          <p:nvPr/>
        </p:nvSpPr>
        <p:spPr>
          <a:xfrm rot="16200000">
            <a:off x="1810175" y="3709933"/>
            <a:ext cx="1655032" cy="261610"/>
          </a:xfrm>
          <a:prstGeom prst="rect">
            <a:avLst/>
          </a:prstGeom>
          <a:solidFill>
            <a:schemeClr val="bg2">
              <a:lumMod val="20000"/>
              <a:lumOff val="80000"/>
            </a:schemeClr>
          </a:solidFill>
        </p:spPr>
        <p:txBody>
          <a:bodyPr wrap="square" rtlCol="0">
            <a:spAutoFit/>
          </a:bodyPr>
          <a:lstStyle/>
          <a:p>
            <a:pPr algn="ctr"/>
            <a:r>
              <a:rPr lang="en-US" sz="1050" b="1" dirty="0"/>
              <a:t>Site 2</a:t>
            </a:r>
          </a:p>
        </p:txBody>
      </p:sp>
      <p:pic>
        <p:nvPicPr>
          <p:cNvPr id="19" name="Picture 18"/>
          <p:cNvPicPr>
            <a:picLocks noChangeAspect="1"/>
          </p:cNvPicPr>
          <p:nvPr/>
        </p:nvPicPr>
        <p:blipFill>
          <a:blip r:embed="rId3"/>
          <a:stretch>
            <a:fillRect/>
          </a:stretch>
        </p:blipFill>
        <p:spPr>
          <a:xfrm>
            <a:off x="2906382" y="1862717"/>
            <a:ext cx="1634264" cy="622159"/>
          </a:xfrm>
          <a:prstGeom prst="rect">
            <a:avLst/>
          </a:prstGeom>
        </p:spPr>
      </p:pic>
      <p:pic>
        <p:nvPicPr>
          <p:cNvPr id="23" name="Picture 22"/>
          <p:cNvPicPr>
            <a:picLocks noChangeAspect="1"/>
          </p:cNvPicPr>
          <p:nvPr/>
        </p:nvPicPr>
        <p:blipFill>
          <a:blip r:embed="rId4"/>
          <a:stretch>
            <a:fillRect/>
          </a:stretch>
        </p:blipFill>
        <p:spPr>
          <a:xfrm>
            <a:off x="4526659" y="1450141"/>
            <a:ext cx="1727204" cy="1534479"/>
          </a:xfrm>
          <a:prstGeom prst="rect">
            <a:avLst/>
          </a:prstGeom>
        </p:spPr>
      </p:pic>
      <p:sp>
        <p:nvSpPr>
          <p:cNvPr id="21" name="Content Placeholder 4"/>
          <p:cNvSpPr txBox="1">
            <a:spLocks/>
          </p:cNvSpPr>
          <p:nvPr/>
        </p:nvSpPr>
        <p:spPr>
          <a:xfrm>
            <a:off x="6299130" y="3200716"/>
            <a:ext cx="2861559" cy="3044825"/>
          </a:xfrm>
          <a:prstGeom prst="rect">
            <a:avLst/>
          </a:prstGeom>
        </p:spPr>
        <p:txBody>
          <a:bodyPr vert="horz" lIns="91440" tIns="45720" rIns="91440" bIns="45720" rtlCol="0">
            <a:noAutofit/>
          </a:bodyPr>
          <a:lstStyle>
            <a:lvl1pPr marL="180000" indent="-180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6"/>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8"/>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8"/>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8"/>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8"/>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8"/>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8"/>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en-US" sz="1300" dirty="0">
                <a:latin typeface="Frutiger LT Com 45 Light" panose="020B0303030504020204" pitchFamily="34" charset="0"/>
              </a:rPr>
              <a:t>Profiling </a:t>
            </a:r>
            <a:r>
              <a:rPr lang="en-US" sz="1300" dirty="0" err="1">
                <a:latin typeface="Frutiger LT Com 45 Light" panose="020B0303030504020204" pitchFamily="34" charset="0"/>
              </a:rPr>
              <a:t>lidar</a:t>
            </a:r>
            <a:endParaRPr lang="en-US" sz="1300" dirty="0">
              <a:latin typeface="Frutiger LT Com 45 Light" panose="020B0303030504020204" pitchFamily="34" charset="0"/>
            </a:endParaRPr>
          </a:p>
          <a:p>
            <a:pPr lvl="1">
              <a:lnSpc>
                <a:spcPct val="100000"/>
              </a:lnSpc>
            </a:pPr>
            <a:r>
              <a:rPr lang="en-US" sz="1300" dirty="0">
                <a:latin typeface="Frutiger LT Com 45 Light" panose="020B0303030504020204" pitchFamily="34" charset="0"/>
              </a:rPr>
              <a:t>1 year data (overlapping period with scanning </a:t>
            </a:r>
            <a:r>
              <a:rPr lang="en-US" sz="1300" dirty="0" err="1">
                <a:latin typeface="Frutiger LT Com 45 Light" panose="020B0303030504020204" pitchFamily="34" charset="0"/>
              </a:rPr>
              <a:t>lidar</a:t>
            </a:r>
            <a:r>
              <a:rPr lang="en-US" sz="1300" dirty="0">
                <a:latin typeface="Frutiger LT Com 45 Light" panose="020B0303030504020204" pitchFamily="34" charset="0"/>
              </a:rPr>
              <a:t> campaign)</a:t>
            </a:r>
          </a:p>
          <a:p>
            <a:pPr marL="180000" lvl="1" indent="0">
              <a:buFontTx/>
              <a:buNone/>
            </a:pPr>
            <a:endParaRPr lang="en-US" sz="1300" dirty="0">
              <a:latin typeface="Frutiger LT Com 45 Light" panose="020B0303030504020204" pitchFamily="34" charset="0"/>
            </a:endParaRPr>
          </a:p>
          <a:p>
            <a:pPr marL="180000" lvl="1" indent="0">
              <a:buFontTx/>
              <a:buNone/>
            </a:pPr>
            <a:endParaRPr lang="en-US" sz="1300" dirty="0">
              <a:latin typeface="Frutiger LT Com 45 Light" panose="020B0303030504020204" pitchFamily="34" charset="0"/>
            </a:endParaRPr>
          </a:p>
        </p:txBody>
      </p:sp>
      <p:pic>
        <p:nvPicPr>
          <p:cNvPr id="22" name="Picture 21"/>
          <p:cNvPicPr>
            <a:picLocks noChangeAspect="1"/>
          </p:cNvPicPr>
          <p:nvPr/>
        </p:nvPicPr>
        <p:blipFill>
          <a:blip r:embed="rId9"/>
          <a:stretch>
            <a:fillRect/>
          </a:stretch>
        </p:blipFill>
        <p:spPr>
          <a:xfrm>
            <a:off x="4479188" y="3112107"/>
            <a:ext cx="1774638" cy="1556147"/>
          </a:xfrm>
          <a:prstGeom prst="rect">
            <a:avLst/>
          </a:prstGeom>
        </p:spPr>
      </p:pic>
      <p:pic>
        <p:nvPicPr>
          <p:cNvPr id="29" name="Picture 28"/>
          <p:cNvPicPr>
            <a:picLocks noChangeAspect="1"/>
          </p:cNvPicPr>
          <p:nvPr/>
        </p:nvPicPr>
        <p:blipFill>
          <a:blip r:embed="rId10"/>
          <a:stretch>
            <a:fillRect/>
          </a:stretch>
        </p:blipFill>
        <p:spPr>
          <a:xfrm>
            <a:off x="2906382" y="3499298"/>
            <a:ext cx="1605430" cy="622159"/>
          </a:xfrm>
          <a:prstGeom prst="rect">
            <a:avLst/>
          </a:prstGeom>
        </p:spPr>
      </p:pic>
      <p:sp>
        <p:nvSpPr>
          <p:cNvPr id="8" name="Content Placeholder 7"/>
          <p:cNvSpPr>
            <a:spLocks noGrp="1"/>
          </p:cNvSpPr>
          <p:nvPr>
            <p:ph sz="quarter" idx="14"/>
          </p:nvPr>
        </p:nvSpPr>
        <p:spPr/>
        <p:txBody>
          <a:bodyPr/>
          <a:lstStyle/>
          <a:p>
            <a:endParaRPr lang="en-US"/>
          </a:p>
        </p:txBody>
      </p:sp>
      <p:sp>
        <p:nvSpPr>
          <p:cNvPr id="30" name="Content Placeholder 4"/>
          <p:cNvSpPr txBox="1">
            <a:spLocks/>
          </p:cNvSpPr>
          <p:nvPr/>
        </p:nvSpPr>
        <p:spPr>
          <a:xfrm>
            <a:off x="431800" y="1543050"/>
            <a:ext cx="2272899" cy="3044825"/>
          </a:xfrm>
          <a:prstGeom prst="rect">
            <a:avLst/>
          </a:prstGeom>
        </p:spPr>
        <p:txBody>
          <a:bodyPr vert="horz" lIns="91440" tIns="45720" rIns="91440" bIns="45720" rtlCol="0">
            <a:noAutofit/>
          </a:bodyPr>
          <a:lstStyle>
            <a:lvl1pPr marL="180000" indent="-180000" algn="l" defTabSz="457200" rtl="0" eaLnBrk="1" latinLnBrk="0" hangingPunct="1">
              <a:lnSpc>
                <a:spcPts val="1800"/>
              </a:lnSpc>
              <a:spcBef>
                <a:spcPts val="0"/>
              </a:spcBef>
              <a:spcAft>
                <a:spcPts val="1200"/>
              </a:spcAft>
              <a:buFontTx/>
              <a:buBlip>
                <a:blip r:embed="rId5">
                  <a:extLst>
                    <a:ext uri="{96DAC541-7B7A-43D3-8B79-37D633B846F1}">
                      <asvg:svgBlip xmlns="" xmlns:asvg="http://schemas.microsoft.com/office/drawing/2016/SVG/main" r:embed="rId11"/>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7">
                  <a:extLst>
                    <a:ext uri="{96DAC541-7B7A-43D3-8B79-37D633B846F1}">
                      <asvg:svgBlip xmlns="" xmlns:asvg="http://schemas.microsoft.com/office/drawing/2016/SVG/main" r:embed="rId12"/>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7">
                  <a:extLst>
                    <a:ext uri="{96DAC541-7B7A-43D3-8B79-37D633B846F1}">
                      <asvg:svgBlip xmlns="" xmlns:asvg="http://schemas.microsoft.com/office/drawing/2016/SVG/main" r:embed="rId12"/>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7">
                  <a:extLst>
                    <a:ext uri="{96DAC541-7B7A-43D3-8B79-37D633B846F1}">
                      <asvg:svgBlip xmlns="" xmlns:asvg="http://schemas.microsoft.com/office/drawing/2016/SVG/main" r:embed="rId12"/>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7">
                  <a:extLst>
                    <a:ext uri="{96DAC541-7B7A-43D3-8B79-37D633B846F1}">
                      <asvg:svgBlip xmlns="" xmlns:asvg="http://schemas.microsoft.com/office/drawing/2016/SVG/main" r:embed="rId12"/>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7">
                  <a:extLst>
                    <a:ext uri="{96DAC541-7B7A-43D3-8B79-37D633B846F1}">
                      <asvg:svgBlip xmlns="" xmlns:asvg="http://schemas.microsoft.com/office/drawing/2016/SVG/main" r:embed="rId14"/>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7">
                  <a:extLst>
                    <a:ext uri="{96DAC541-7B7A-43D3-8B79-37D633B846F1}">
                      <asvg:svgBlip xmlns="" xmlns:asvg="http://schemas.microsoft.com/office/drawing/2016/SVG/main" r:embed="rId14"/>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en-US" sz="1300" dirty="0" smtClean="0">
                <a:latin typeface="Frutiger LT Com 45 Light" panose="020B0303030504020204" pitchFamily="34" charset="0"/>
              </a:rPr>
              <a:t>Steady state microscale flow model (</a:t>
            </a:r>
            <a:r>
              <a:rPr lang="en-US" sz="1300" dirty="0" err="1" smtClean="0">
                <a:latin typeface="Frutiger LT Com 45 Light" panose="020B0303030504020204" pitchFamily="34" charset="0"/>
              </a:rPr>
              <a:t>FIWind</a:t>
            </a:r>
            <a:r>
              <a:rPr lang="en-US" sz="1300" dirty="0" smtClean="0">
                <a:latin typeface="Frutiger LT Com 45 Light" panose="020B0303030504020204" pitchFamily="34" charset="0"/>
              </a:rPr>
              <a:t>)</a:t>
            </a:r>
          </a:p>
          <a:p>
            <a:pPr marL="180000" lvl="1" indent="0">
              <a:lnSpc>
                <a:spcPct val="100000"/>
              </a:lnSpc>
              <a:buFontTx/>
              <a:buNone/>
            </a:pPr>
            <a:endParaRPr lang="en-US" sz="1300" b="1" dirty="0" smtClean="0">
              <a:latin typeface="Frutiger LT Com 45 Light" panose="020B0303030504020204" pitchFamily="34" charset="0"/>
            </a:endParaRPr>
          </a:p>
          <a:p>
            <a:pPr marL="0" indent="0">
              <a:lnSpc>
                <a:spcPct val="100000"/>
              </a:lnSpc>
              <a:buFontTx/>
              <a:buNone/>
            </a:pPr>
            <a:r>
              <a:rPr lang="en-US" sz="1300" b="1" dirty="0" smtClean="0">
                <a:latin typeface="Frutiger LT Com 45 Light" panose="020B0303030504020204" pitchFamily="34" charset="0"/>
              </a:rPr>
              <a:t>Input/</a:t>
            </a:r>
            <a:r>
              <a:rPr lang="en-US" sz="1300" b="1" dirty="0" err="1" smtClean="0">
                <a:latin typeface="Frutiger LT Com 45 Light" panose="020B0303030504020204" pitchFamily="34" charset="0"/>
              </a:rPr>
              <a:t>Intial</a:t>
            </a:r>
            <a:r>
              <a:rPr lang="en-US" sz="1300" b="1" dirty="0" smtClean="0">
                <a:latin typeface="Frutiger LT Com 45 Light" panose="020B0303030504020204" pitchFamily="34" charset="0"/>
              </a:rPr>
              <a:t> conditions:</a:t>
            </a:r>
          </a:p>
          <a:p>
            <a:pPr>
              <a:lnSpc>
                <a:spcPct val="100000"/>
              </a:lnSpc>
            </a:pPr>
            <a:r>
              <a:rPr lang="en-US" sz="1300" dirty="0" smtClean="0">
                <a:latin typeface="Frutiger LT Com 45 Light" panose="020B0303030504020204" pitchFamily="34" charset="0"/>
              </a:rPr>
              <a:t>Neutral stratification </a:t>
            </a:r>
          </a:p>
          <a:p>
            <a:pPr>
              <a:lnSpc>
                <a:spcPct val="100000"/>
              </a:lnSpc>
            </a:pPr>
            <a:r>
              <a:rPr lang="en-US" sz="1300" dirty="0" smtClean="0">
                <a:latin typeface="Frutiger LT Com 45 Light" panose="020B0303030504020204" pitchFamily="34" charset="0"/>
              </a:rPr>
              <a:t>36 (Site 1) / 12 (Site 2) directional sectors</a:t>
            </a:r>
          </a:p>
          <a:p>
            <a:pPr>
              <a:lnSpc>
                <a:spcPct val="100000"/>
              </a:lnSpc>
            </a:pPr>
            <a:r>
              <a:rPr lang="en-US" sz="1300" dirty="0" smtClean="0">
                <a:latin typeface="Frutiger LT Com 45 Light" panose="020B0303030504020204" pitchFamily="34" charset="0"/>
              </a:rPr>
              <a:t>25 x 25 m </a:t>
            </a:r>
            <a:r>
              <a:rPr lang="en-US" sz="1300" dirty="0" smtClean="0">
                <a:latin typeface="Frutiger LT Com 45 Light" panose="020B0303030504020204" pitchFamily="34" charset="0"/>
              </a:rPr>
              <a:t>mesh resolution</a:t>
            </a:r>
          </a:p>
          <a:p>
            <a:pPr>
              <a:lnSpc>
                <a:spcPct val="100000"/>
              </a:lnSpc>
            </a:pPr>
            <a:r>
              <a:rPr lang="en-US" sz="1300" dirty="0" smtClean="0">
                <a:latin typeface="Frutiger LT Com 45 Light" panose="020B0303030504020204" pitchFamily="34" charset="0"/>
              </a:rPr>
              <a:t>Terrain maps</a:t>
            </a:r>
          </a:p>
          <a:p>
            <a:pPr>
              <a:lnSpc>
                <a:spcPct val="100000"/>
              </a:lnSpc>
            </a:pPr>
            <a:r>
              <a:rPr lang="en-US" sz="1300" dirty="0" err="1" smtClean="0">
                <a:latin typeface="Frutiger LT Com 45 Light" panose="020B0303030504020204" pitchFamily="34" charset="0"/>
              </a:rPr>
              <a:t>Landcover</a:t>
            </a:r>
            <a:r>
              <a:rPr lang="en-US" sz="1300" dirty="0" smtClean="0">
                <a:latin typeface="Frutiger LT Com 45 Light" panose="020B0303030504020204" pitchFamily="34" charset="0"/>
              </a:rPr>
              <a:t> maps</a:t>
            </a:r>
            <a:endParaRPr lang="en-US" sz="1300" dirty="0">
              <a:latin typeface="Frutiger LT Com 45 Light" panose="020B0303030504020204" pitchFamily="34" charset="0"/>
            </a:endParaRPr>
          </a:p>
        </p:txBody>
      </p:sp>
      <p:sp>
        <p:nvSpPr>
          <p:cNvPr id="31" name="Content Placeholder 4"/>
          <p:cNvSpPr txBox="1">
            <a:spLocks/>
          </p:cNvSpPr>
          <p:nvPr/>
        </p:nvSpPr>
        <p:spPr>
          <a:xfrm>
            <a:off x="6289466" y="1371239"/>
            <a:ext cx="2861559" cy="3044825"/>
          </a:xfrm>
          <a:prstGeom prst="rect">
            <a:avLst/>
          </a:prstGeom>
        </p:spPr>
        <p:txBody>
          <a:bodyPr vert="horz" lIns="91440" tIns="45720" rIns="91440" bIns="45720" rtlCol="0">
            <a:noAutofit/>
          </a:bodyPr>
          <a:lstStyle>
            <a:lvl1pPr marL="180000" indent="-180000" algn="l" defTabSz="457200" rtl="0" eaLnBrk="1" latinLnBrk="0" hangingPunct="1">
              <a:lnSpc>
                <a:spcPts val="1800"/>
              </a:lnSpc>
              <a:spcBef>
                <a:spcPts val="0"/>
              </a:spcBef>
              <a:spcAft>
                <a:spcPts val="1200"/>
              </a:spcAft>
              <a:buFontTx/>
              <a:buBlip>
                <a:blip r:embed="rId5">
                  <a:extLst>
                    <a:ext uri="{96DAC541-7B7A-43D3-8B79-37D633B846F1}">
                      <asvg:svgBlip xmlns:asvg="http://schemas.microsoft.com/office/drawing/2016/SVG/main" xmlns="" r:embed="rId15"/>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16"/>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16"/>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16"/>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16"/>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16"/>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7">
                  <a:extLst>
                    <a:ext uri="{96DAC541-7B7A-43D3-8B79-37D633B846F1}">
                      <asvg:svgBlip xmlns:asvg="http://schemas.microsoft.com/office/drawing/2016/SVG/main" xmlns="" r:embed="rId16"/>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en-US" sz="1300" dirty="0">
                <a:latin typeface="Frutiger LT Com 45 Light" panose="020B0303030504020204" pitchFamily="34" charset="0"/>
              </a:rPr>
              <a:t>Profiling </a:t>
            </a:r>
            <a:r>
              <a:rPr lang="en-US" sz="1300" dirty="0" err="1">
                <a:latin typeface="Frutiger LT Com 45 Light" panose="020B0303030504020204" pitchFamily="34" charset="0"/>
              </a:rPr>
              <a:t>lidar</a:t>
            </a:r>
            <a:endParaRPr lang="en-US" sz="1300" dirty="0">
              <a:latin typeface="Frutiger LT Com 45 Light" panose="020B0303030504020204" pitchFamily="34" charset="0"/>
            </a:endParaRPr>
          </a:p>
          <a:p>
            <a:pPr lvl="1">
              <a:lnSpc>
                <a:spcPct val="100000"/>
              </a:lnSpc>
            </a:pPr>
            <a:r>
              <a:rPr lang="en-US" sz="1300" dirty="0">
                <a:latin typeface="Frutiger LT Com 45 Light" panose="020B0303030504020204" pitchFamily="34" charset="0"/>
              </a:rPr>
              <a:t>1 year data (not overlapping with scanning </a:t>
            </a:r>
            <a:r>
              <a:rPr lang="en-US" sz="1300" dirty="0" err="1">
                <a:latin typeface="Frutiger LT Com 45 Light" panose="020B0303030504020204" pitchFamily="34" charset="0"/>
              </a:rPr>
              <a:t>lidar</a:t>
            </a:r>
            <a:r>
              <a:rPr lang="en-US" sz="1300" dirty="0">
                <a:latin typeface="Frutiger LT Com 45 Light" panose="020B0303030504020204" pitchFamily="34" charset="0"/>
              </a:rPr>
              <a:t> campaign)</a:t>
            </a:r>
          </a:p>
          <a:p>
            <a:pPr>
              <a:lnSpc>
                <a:spcPct val="100000"/>
              </a:lnSpc>
            </a:pPr>
            <a:r>
              <a:rPr lang="en-US" sz="1300" dirty="0" err="1">
                <a:latin typeface="Frutiger LT Com 45 Light" panose="020B0303030504020204" pitchFamily="34" charset="0"/>
              </a:rPr>
              <a:t>SoDAR</a:t>
            </a:r>
            <a:endParaRPr lang="en-US" sz="1300" dirty="0">
              <a:latin typeface="Frutiger LT Com 45 Light" panose="020B0303030504020204" pitchFamily="34" charset="0"/>
            </a:endParaRPr>
          </a:p>
          <a:p>
            <a:pPr lvl="1">
              <a:lnSpc>
                <a:spcPct val="100000"/>
              </a:lnSpc>
            </a:pPr>
            <a:r>
              <a:rPr lang="en-US" sz="1300" dirty="0">
                <a:latin typeface="Frutiger LT Com 45 Light" panose="020B0303030504020204" pitchFamily="34" charset="0"/>
              </a:rPr>
              <a:t>1 month (overlapping with scanning </a:t>
            </a:r>
            <a:r>
              <a:rPr lang="en-US" sz="1300" dirty="0" err="1">
                <a:latin typeface="Frutiger LT Com 45 Light" panose="020B0303030504020204" pitchFamily="34" charset="0"/>
              </a:rPr>
              <a:t>lidar</a:t>
            </a:r>
            <a:r>
              <a:rPr lang="en-US" sz="1300" dirty="0">
                <a:latin typeface="Frutiger LT Com 45 Light" panose="020B0303030504020204" pitchFamily="34" charset="0"/>
              </a:rPr>
              <a:t> campaign)</a:t>
            </a:r>
          </a:p>
          <a:p>
            <a:pPr marL="180000" lvl="1" indent="0">
              <a:lnSpc>
                <a:spcPct val="100000"/>
              </a:lnSpc>
              <a:buFontTx/>
              <a:buNone/>
            </a:pPr>
            <a:endParaRPr lang="en-US" sz="1300" dirty="0">
              <a:latin typeface="Frutiger LT Com 45 Light" panose="020B0303030504020204" pitchFamily="34" charset="0"/>
            </a:endParaRPr>
          </a:p>
          <a:p>
            <a:pPr marL="180000" lvl="1" indent="0">
              <a:lnSpc>
                <a:spcPct val="100000"/>
              </a:lnSpc>
              <a:buFontTx/>
              <a:buNone/>
            </a:pPr>
            <a:endParaRPr lang="en-US" sz="1300" dirty="0">
              <a:latin typeface="Frutiger LT Com 45 Light" panose="020B0303030504020204" pitchFamily="34" charset="0"/>
            </a:endParaRPr>
          </a:p>
        </p:txBody>
      </p:sp>
    </p:spTree>
    <p:extLst>
      <p:ext uri="{BB962C8B-B14F-4D97-AF65-F5344CB8AC3E}">
        <p14:creationId xmlns:p14="http://schemas.microsoft.com/office/powerpoint/2010/main" val="425241266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stretch>
            <a:fillRect/>
          </a:stretch>
        </p:blipFill>
        <p:spPr>
          <a:xfrm>
            <a:off x="6463070" y="1370171"/>
            <a:ext cx="2519441" cy="2357437"/>
          </a:xfrm>
          <a:prstGeom prst="rect">
            <a:avLst/>
          </a:prstGeom>
        </p:spPr>
      </p:pic>
      <p:sp>
        <p:nvSpPr>
          <p:cNvPr id="3" name="Content Placeholder 2"/>
          <p:cNvSpPr>
            <a:spLocks noGrp="1"/>
          </p:cNvSpPr>
          <p:nvPr>
            <p:ph sz="quarter" idx="14"/>
          </p:nvPr>
        </p:nvSpPr>
        <p:spPr>
          <a:xfrm>
            <a:off x="431800" y="1543051"/>
            <a:ext cx="5652200" cy="2399512"/>
          </a:xfrm>
        </p:spPr>
        <p:txBody>
          <a:bodyPr>
            <a:normAutofit/>
          </a:bodyPr>
          <a:lstStyle/>
          <a:p>
            <a:r>
              <a:rPr lang="de-DE" sz="1400" dirty="0">
                <a:latin typeface="Frutiger LT Com 45 Light" panose="020B0303030504020204" pitchFamily="34" charset="0"/>
              </a:rPr>
              <a:t>Select common cases in the measured wind conditions capture matrix (</a:t>
            </a:r>
            <a:r>
              <a:rPr lang="el-GR" sz="1400" dirty="0">
                <a:latin typeface="Frutiger LT Com 45 Light" panose="020B0303030504020204" pitchFamily="34" charset="0"/>
              </a:rPr>
              <a:t>α</a:t>
            </a:r>
            <a:r>
              <a:rPr lang="en-US" sz="1400" dirty="0">
                <a:latin typeface="Frutiger LT Com 45 Light" panose="020B0303030504020204" pitchFamily="34" charset="0"/>
              </a:rPr>
              <a:t>: shear exponent, Dir: inflow direction</a:t>
            </a:r>
            <a:r>
              <a:rPr lang="de-DE" sz="1400" dirty="0">
                <a:latin typeface="Frutiger LT Com 45 Light" panose="020B0303030504020204" pitchFamily="34" charset="0"/>
              </a:rPr>
              <a:t>)</a:t>
            </a:r>
          </a:p>
          <a:p>
            <a:r>
              <a:rPr lang="de-DE" sz="1400" dirty="0">
                <a:latin typeface="Frutiger LT Com 45 Light" panose="020B0303030504020204" pitchFamily="34" charset="0"/>
              </a:rPr>
              <a:t>30 minute ensembles from reference and scanning lidar measurements</a:t>
            </a:r>
            <a:endParaRPr lang="en-US" sz="1400" dirty="0">
              <a:latin typeface="Frutiger LT Com 45 Light" panose="020B0303030504020204" pitchFamily="34" charset="0"/>
            </a:endParaRPr>
          </a:p>
        </p:txBody>
      </p:sp>
      <p:sp>
        <p:nvSpPr>
          <p:cNvPr id="4" name="Text Placeholder 3"/>
          <p:cNvSpPr>
            <a:spLocks noGrp="1"/>
          </p:cNvSpPr>
          <p:nvPr>
            <p:ph type="body" sz="quarter" idx="11"/>
          </p:nvPr>
        </p:nvSpPr>
        <p:spPr/>
        <p:txBody>
          <a:bodyPr/>
          <a:lstStyle/>
          <a:p>
            <a:r>
              <a:rPr lang="en-US" dirty="0"/>
              <a:t>Results</a:t>
            </a:r>
          </a:p>
        </p:txBody>
      </p:sp>
      <p:sp>
        <p:nvSpPr>
          <p:cNvPr id="5" name="Text Placeholder 4"/>
          <p:cNvSpPr>
            <a:spLocks noGrp="1"/>
          </p:cNvSpPr>
          <p:nvPr>
            <p:ph type="body" sz="quarter" idx="12"/>
          </p:nvPr>
        </p:nvSpPr>
        <p:spPr/>
        <p:txBody>
          <a:bodyPr/>
          <a:lstStyle/>
          <a:p>
            <a:r>
              <a:rPr lang="de-DE" dirty="0"/>
              <a:t>Example single timestamp – Site 2</a:t>
            </a:r>
            <a:endParaRPr lang="en-US" dirty="0"/>
          </a:p>
        </p:txBody>
      </p:sp>
      <p:sp>
        <p:nvSpPr>
          <p:cNvPr id="9" name="Rectangle 8"/>
          <p:cNvSpPr/>
          <p:nvPr/>
        </p:nvSpPr>
        <p:spPr>
          <a:xfrm>
            <a:off x="7812120" y="2418258"/>
            <a:ext cx="190500" cy="205740"/>
          </a:xfrm>
          <a:prstGeom prst="rect">
            <a:avLst/>
          </a:prstGeom>
          <a:noFill/>
          <a:ln w="38100" cap="flat" cmpd="sng" algn="ctr">
            <a:solidFill>
              <a:srgbClr val="179C7D"/>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Rectangle 15"/>
          <p:cNvSpPr/>
          <p:nvPr/>
        </p:nvSpPr>
        <p:spPr>
          <a:xfrm>
            <a:off x="6393180" y="3596640"/>
            <a:ext cx="243840" cy="21621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6779318" y="3503412"/>
            <a:ext cx="182880" cy="21621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1898075" y="4461565"/>
            <a:ext cx="182880" cy="21621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5270650" y="4551845"/>
            <a:ext cx="1396700" cy="29993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900" i="1" dirty="0">
                <a:solidFill>
                  <a:schemeClr val="tx1"/>
                </a:solidFill>
              </a:rPr>
              <a:t>(</a:t>
            </a:r>
            <a:r>
              <a:rPr lang="el-GR" sz="900" i="1" dirty="0">
                <a:solidFill>
                  <a:schemeClr val="tx1"/>
                </a:solidFill>
              </a:rPr>
              <a:t>α = 0.44 ,</a:t>
            </a:r>
            <a:r>
              <a:rPr lang="de-DE" sz="900" i="1" dirty="0">
                <a:solidFill>
                  <a:schemeClr val="tx1"/>
                </a:solidFill>
              </a:rPr>
              <a:t> Dir = 240°</a:t>
            </a:r>
            <a:r>
              <a:rPr lang="en-US" sz="900" i="1" dirty="0">
                <a:solidFill>
                  <a:schemeClr val="tx1"/>
                </a:solidFill>
              </a:rPr>
              <a:t>)</a:t>
            </a:r>
          </a:p>
        </p:txBody>
      </p:sp>
      <p:sp>
        <p:nvSpPr>
          <p:cNvPr id="21" name="Rectangle 20"/>
          <p:cNvSpPr/>
          <p:nvPr/>
        </p:nvSpPr>
        <p:spPr>
          <a:xfrm>
            <a:off x="2545786" y="4620659"/>
            <a:ext cx="182880" cy="21621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3" name="Picture 22"/>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2637226" y="2508385"/>
            <a:ext cx="3331774" cy="2313592"/>
          </a:xfrm>
          <a:prstGeom prst="rect">
            <a:avLst/>
          </a:prstGeom>
        </p:spPr>
      </p:pic>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37226" y="2623998"/>
            <a:ext cx="1533680" cy="1775727"/>
          </a:xfrm>
          <a:prstGeom prst="rect">
            <a:avLst/>
          </a:prstGeom>
        </p:spPr>
      </p:pic>
      <p:cxnSp>
        <p:nvCxnSpPr>
          <p:cNvPr id="11" name="Straight Arrow Connector 10"/>
          <p:cNvCxnSpPr>
            <a:stCxn id="9" idx="1"/>
          </p:cNvCxnSpPr>
          <p:nvPr/>
        </p:nvCxnSpPr>
        <p:spPr>
          <a:xfrm flipH="1">
            <a:off x="5854692" y="2521128"/>
            <a:ext cx="1957428" cy="715441"/>
          </a:xfrm>
          <a:prstGeom prst="straightConnector1">
            <a:avLst/>
          </a:prstGeom>
          <a:ln>
            <a:solidFill>
              <a:srgbClr val="179C7D"/>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54055077"/>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568928"/>
            <a:ext cx="3516281" cy="3044825"/>
          </a:xfr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876" y="1568928"/>
            <a:ext cx="3523755" cy="3018947"/>
          </a:xfrm>
          <a:prstGeom prst="rect">
            <a:avLst/>
          </a:prstGeom>
        </p:spPr>
      </p:pic>
      <p:sp>
        <p:nvSpPr>
          <p:cNvPr id="4" name="Text Placeholder 3"/>
          <p:cNvSpPr>
            <a:spLocks noGrp="1"/>
          </p:cNvSpPr>
          <p:nvPr>
            <p:ph type="body" sz="quarter" idx="11"/>
          </p:nvPr>
        </p:nvSpPr>
        <p:spPr/>
        <p:txBody>
          <a:bodyPr/>
          <a:lstStyle/>
          <a:p>
            <a:r>
              <a:rPr lang="en-US" dirty="0"/>
              <a:t>Capture matrix short </a:t>
            </a:r>
            <a:r>
              <a:rPr lang="en-US" dirty="0" smtClean="0"/>
              <a:t>vs</a:t>
            </a:r>
            <a:r>
              <a:rPr lang="en-US" dirty="0" smtClean="0"/>
              <a:t> </a:t>
            </a:r>
            <a:r>
              <a:rPr lang="en-US" dirty="0"/>
              <a:t>long period</a:t>
            </a:r>
          </a:p>
        </p:txBody>
      </p:sp>
      <p:sp>
        <p:nvSpPr>
          <p:cNvPr id="5" name="Text Placeholder 4"/>
          <p:cNvSpPr>
            <a:spLocks noGrp="1"/>
          </p:cNvSpPr>
          <p:nvPr>
            <p:ph type="body" sz="quarter" idx="12"/>
          </p:nvPr>
        </p:nvSpPr>
        <p:spPr/>
        <p:txBody>
          <a:bodyPr/>
          <a:lstStyle/>
          <a:p>
            <a:endParaRPr lang="en-US"/>
          </a:p>
        </p:txBody>
      </p:sp>
      <p:sp>
        <p:nvSpPr>
          <p:cNvPr id="8" name="TextBox 7"/>
          <p:cNvSpPr txBox="1"/>
          <p:nvPr/>
        </p:nvSpPr>
        <p:spPr>
          <a:xfrm>
            <a:off x="1742352" y="4558990"/>
            <a:ext cx="1608133" cy="261610"/>
          </a:xfrm>
          <a:prstGeom prst="rect">
            <a:avLst/>
          </a:prstGeom>
          <a:noFill/>
        </p:spPr>
        <p:txBody>
          <a:bodyPr wrap="none" rtlCol="0">
            <a:spAutoFit/>
          </a:bodyPr>
          <a:lstStyle/>
          <a:p>
            <a:r>
              <a:rPr lang="en-US" sz="1100" i="1" dirty="0"/>
              <a:t>Capture matrix 1 year</a:t>
            </a:r>
          </a:p>
        </p:txBody>
      </p:sp>
      <p:sp>
        <p:nvSpPr>
          <p:cNvPr id="10" name="TextBox 9"/>
          <p:cNvSpPr txBox="1"/>
          <p:nvPr/>
        </p:nvSpPr>
        <p:spPr>
          <a:xfrm>
            <a:off x="5526073" y="4589241"/>
            <a:ext cx="1765227" cy="261610"/>
          </a:xfrm>
          <a:prstGeom prst="rect">
            <a:avLst/>
          </a:prstGeom>
          <a:noFill/>
        </p:spPr>
        <p:txBody>
          <a:bodyPr wrap="none" rtlCol="0">
            <a:spAutoFit/>
          </a:bodyPr>
          <a:lstStyle/>
          <a:p>
            <a:r>
              <a:rPr lang="en-US" sz="1100" i="1" dirty="0"/>
              <a:t>Capture matrix 1 month</a:t>
            </a:r>
          </a:p>
        </p:txBody>
      </p:sp>
    </p:spTree>
    <p:extLst>
      <p:ext uri="{BB962C8B-B14F-4D97-AF65-F5344CB8AC3E}">
        <p14:creationId xmlns:p14="http://schemas.microsoft.com/office/powerpoint/2010/main" val="1902766981"/>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r>
              <a:rPr lang="en-US" dirty="0"/>
              <a:t>Results</a:t>
            </a:r>
          </a:p>
        </p:txBody>
      </p:sp>
      <p:sp>
        <p:nvSpPr>
          <p:cNvPr id="5" name="Text Placeholder 4"/>
          <p:cNvSpPr>
            <a:spLocks noGrp="1"/>
          </p:cNvSpPr>
          <p:nvPr>
            <p:ph type="body" sz="quarter" idx="12"/>
          </p:nvPr>
        </p:nvSpPr>
        <p:spPr/>
        <p:txBody>
          <a:bodyPr/>
          <a:lstStyle/>
          <a:p>
            <a:r>
              <a:rPr lang="de-DE" dirty="0"/>
              <a:t>VSL vs Scanning lidar</a:t>
            </a:r>
            <a:endParaRPr lang="en-US" dirty="0"/>
          </a:p>
        </p:txBody>
      </p:sp>
      <p:sp>
        <p:nvSpPr>
          <p:cNvPr id="3" name="Content Placeholder 2"/>
          <p:cNvSpPr>
            <a:spLocks noGrp="1"/>
          </p:cNvSpPr>
          <p:nvPr>
            <p:ph sz="quarter" idx="14"/>
          </p:nvPr>
        </p:nvSpPr>
        <p:spPr>
          <a:xfrm>
            <a:off x="431800" y="1543050"/>
            <a:ext cx="4140200" cy="3044825"/>
          </a:xfrm>
        </p:spPr>
        <p:txBody>
          <a:bodyPr>
            <a:normAutofit/>
          </a:bodyPr>
          <a:lstStyle/>
          <a:p>
            <a:r>
              <a:rPr lang="en-US" sz="1200" dirty="0">
                <a:latin typeface="Frutiger LT Com 45 Light" panose="020B0303030504020204" pitchFamily="34" charset="0"/>
              </a:rPr>
              <a:t>Choose VSL for the sector corresponding to the reference measured direction</a:t>
            </a:r>
          </a:p>
          <a:p>
            <a:endParaRPr lang="en-US" dirty="0">
              <a:latin typeface="Frutiger LT Com 45 Light" panose="020B0303030504020204" pitchFamily="34" charset="0"/>
            </a:endParaRPr>
          </a:p>
          <a:p>
            <a:endParaRPr lang="en-US" dirty="0">
              <a:latin typeface="Frutiger LT Com 45 Light" panose="020B0303030504020204" pitchFamily="34" charset="0"/>
            </a:endParaRPr>
          </a:p>
          <a:p>
            <a:endParaRPr lang="en-US" dirty="0">
              <a:latin typeface="Frutiger LT Com 45 Light" panose="020B0303030504020204" pitchFamily="34" charset="0"/>
            </a:endParaRPr>
          </a:p>
          <a:p>
            <a:endParaRPr lang="en-US" dirty="0">
              <a:latin typeface="Frutiger LT Com 45 Light" panose="020B0303030504020204" pitchFamily="34" charset="0"/>
            </a:endParaRPr>
          </a:p>
          <a:p>
            <a:endParaRPr lang="en-US" dirty="0">
              <a:latin typeface="Frutiger LT Com 45 Light" panose="020B0303030504020204" pitchFamily="34" charset="0"/>
            </a:endParaRPr>
          </a:p>
          <a:p>
            <a:pPr marL="0" indent="0">
              <a:buNone/>
            </a:pPr>
            <a:r>
              <a:rPr lang="en-US" dirty="0">
                <a:latin typeface="Frutiger LT Com 45 Light" panose="020B0303030504020204" pitchFamily="34" charset="0"/>
              </a:rPr>
              <a:t> </a:t>
            </a: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728175"/>
            <a:ext cx="2276066" cy="1881955"/>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2173" y="695965"/>
            <a:ext cx="2276065" cy="1881955"/>
          </a:xfrm>
          <a:prstGeom prst="rect">
            <a:avLst/>
          </a:prstGeom>
        </p:spPr>
      </p:pic>
      <p:sp>
        <p:nvSpPr>
          <p:cNvPr id="23" name="TextBox 22"/>
          <p:cNvSpPr txBox="1"/>
          <p:nvPr/>
        </p:nvSpPr>
        <p:spPr>
          <a:xfrm>
            <a:off x="6963478" y="511078"/>
            <a:ext cx="1116011" cy="261610"/>
          </a:xfrm>
          <a:prstGeom prst="rect">
            <a:avLst/>
          </a:prstGeom>
          <a:noFill/>
        </p:spPr>
        <p:txBody>
          <a:bodyPr wrap="none" rtlCol="0">
            <a:spAutoFit/>
          </a:bodyPr>
          <a:lstStyle/>
          <a:p>
            <a:r>
              <a:rPr lang="en-US" sz="1100" i="1" dirty="0"/>
              <a:t>Scanning </a:t>
            </a:r>
            <a:r>
              <a:rPr lang="en-US" sz="1100" i="1" dirty="0" err="1"/>
              <a:t>lidar</a:t>
            </a:r>
            <a:endParaRPr lang="en-US" sz="1100" i="1" dirty="0"/>
          </a:p>
        </p:txBody>
      </p:sp>
      <p:sp>
        <p:nvSpPr>
          <p:cNvPr id="24" name="TextBox 23"/>
          <p:cNvSpPr txBox="1"/>
          <p:nvPr/>
        </p:nvSpPr>
        <p:spPr>
          <a:xfrm>
            <a:off x="5311933" y="533334"/>
            <a:ext cx="420308" cy="261610"/>
          </a:xfrm>
          <a:prstGeom prst="rect">
            <a:avLst/>
          </a:prstGeom>
          <a:noFill/>
        </p:spPr>
        <p:txBody>
          <a:bodyPr wrap="none" rtlCol="0">
            <a:spAutoFit/>
          </a:bodyPr>
          <a:lstStyle/>
          <a:p>
            <a:r>
              <a:rPr lang="en-US" sz="1100" i="1" dirty="0"/>
              <a:t>VSL</a:t>
            </a:r>
          </a:p>
        </p:txBody>
      </p:sp>
      <p:sp>
        <p:nvSpPr>
          <p:cNvPr id="21" name="TextBox 20"/>
          <p:cNvSpPr txBox="1"/>
          <p:nvPr/>
        </p:nvSpPr>
        <p:spPr>
          <a:xfrm>
            <a:off x="5311933" y="4657813"/>
            <a:ext cx="2543357" cy="261610"/>
          </a:xfrm>
          <a:prstGeom prst="rect">
            <a:avLst/>
          </a:prstGeom>
          <a:noFill/>
        </p:spPr>
        <p:txBody>
          <a:bodyPr wrap="square" rtlCol="0">
            <a:spAutoFit/>
          </a:bodyPr>
          <a:lstStyle/>
          <a:p>
            <a:r>
              <a:rPr lang="en-US" sz="1100" i="1" dirty="0"/>
              <a:t>Example case for </a:t>
            </a:r>
            <a:r>
              <a:rPr lang="en-US" sz="1100" i="1" dirty="0" err="1"/>
              <a:t>Herleshausen</a:t>
            </a:r>
            <a:endParaRPr lang="en-US" sz="1100" i="1" dirty="0"/>
          </a:p>
        </p:txBody>
      </p:sp>
    </p:spTree>
    <p:extLst>
      <p:ext uri="{BB962C8B-B14F-4D97-AF65-F5344CB8AC3E}">
        <p14:creationId xmlns:p14="http://schemas.microsoft.com/office/powerpoint/2010/main" val="1068669799"/>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8765" y="2705075"/>
            <a:ext cx="2229691" cy="1882800"/>
          </a:xfrm>
          <a:prstGeom prst="rect">
            <a:avLst/>
          </a:prstGeom>
        </p:spPr>
      </p:pic>
      <p:sp>
        <p:nvSpPr>
          <p:cNvPr id="4" name="Text Placeholder 3"/>
          <p:cNvSpPr>
            <a:spLocks noGrp="1"/>
          </p:cNvSpPr>
          <p:nvPr>
            <p:ph type="body" sz="quarter" idx="11"/>
          </p:nvPr>
        </p:nvSpPr>
        <p:spPr/>
        <p:txBody>
          <a:bodyPr/>
          <a:lstStyle/>
          <a:p>
            <a:r>
              <a:rPr lang="en-US" dirty="0"/>
              <a:t>Results</a:t>
            </a:r>
          </a:p>
        </p:txBody>
      </p:sp>
      <p:sp>
        <p:nvSpPr>
          <p:cNvPr id="5" name="Text Placeholder 4"/>
          <p:cNvSpPr>
            <a:spLocks noGrp="1"/>
          </p:cNvSpPr>
          <p:nvPr>
            <p:ph type="body" sz="quarter" idx="12"/>
          </p:nvPr>
        </p:nvSpPr>
        <p:spPr/>
        <p:txBody>
          <a:bodyPr/>
          <a:lstStyle/>
          <a:p>
            <a:r>
              <a:rPr lang="de-DE" dirty="0"/>
              <a:t>VSL vs Scanning lidar</a:t>
            </a:r>
            <a:endParaRPr lang="en-US" dirty="0"/>
          </a:p>
        </p:txBody>
      </p:sp>
      <p:sp>
        <p:nvSpPr>
          <p:cNvPr id="3" name="Content Placeholder 2"/>
          <p:cNvSpPr>
            <a:spLocks noGrp="1"/>
          </p:cNvSpPr>
          <p:nvPr>
            <p:ph sz="quarter" idx="14"/>
          </p:nvPr>
        </p:nvSpPr>
        <p:spPr>
          <a:xfrm>
            <a:off x="431800" y="1543050"/>
            <a:ext cx="4140200" cy="3044825"/>
          </a:xfrm>
        </p:spPr>
        <p:txBody>
          <a:bodyPr>
            <a:normAutofit/>
          </a:bodyPr>
          <a:lstStyle/>
          <a:p>
            <a:r>
              <a:rPr lang="en-US" sz="1200" dirty="0">
                <a:latin typeface="Frutiger LT Com 45 Light" panose="020B0303030504020204" pitchFamily="34" charset="0"/>
              </a:rPr>
              <a:t>Choose VSL for the sector corresponding to the reference measured direction</a:t>
            </a:r>
          </a:p>
          <a:p>
            <a:r>
              <a:rPr lang="en-US" sz="1200" dirty="0">
                <a:latin typeface="Frutiger LT Com 45 Light" panose="020B0303030504020204" pitchFamily="34" charset="0"/>
              </a:rPr>
              <a:t>Identify deviations larger than measurement uncertainty (discussed later)</a:t>
            </a: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728175"/>
            <a:ext cx="2276066" cy="1881955"/>
          </a:xfrm>
          <a:prstGeom prst="rect">
            <a:avLst/>
          </a:prstGeom>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2173" y="695965"/>
            <a:ext cx="2276065" cy="1881955"/>
          </a:xfrm>
          <a:prstGeom prst="rect">
            <a:avLst/>
          </a:prstGeom>
        </p:spPr>
      </p:pic>
      <p:cxnSp>
        <p:nvCxnSpPr>
          <p:cNvPr id="9" name="Straight Arrow Connector 8"/>
          <p:cNvCxnSpPr/>
          <p:nvPr/>
        </p:nvCxnSpPr>
        <p:spPr>
          <a:xfrm flipH="1">
            <a:off x="6963478" y="2520701"/>
            <a:ext cx="357905" cy="407601"/>
          </a:xfrm>
          <a:prstGeom prst="straightConnector1">
            <a:avLst/>
          </a:prstGeom>
          <a:ln w="57150">
            <a:solidFill>
              <a:srgbClr val="179C7D"/>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5854953" y="2577920"/>
            <a:ext cx="286767" cy="350382"/>
          </a:xfrm>
          <a:prstGeom prst="straightConnector1">
            <a:avLst/>
          </a:prstGeom>
          <a:ln w="57150">
            <a:solidFill>
              <a:srgbClr val="179C7D"/>
            </a:solidFill>
            <a:tailEnd type="triangle"/>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6963478" y="511078"/>
            <a:ext cx="1116011" cy="261610"/>
          </a:xfrm>
          <a:prstGeom prst="rect">
            <a:avLst/>
          </a:prstGeom>
          <a:noFill/>
        </p:spPr>
        <p:txBody>
          <a:bodyPr wrap="none" rtlCol="0">
            <a:spAutoFit/>
          </a:bodyPr>
          <a:lstStyle/>
          <a:p>
            <a:r>
              <a:rPr lang="en-US" sz="1100" i="1" dirty="0"/>
              <a:t>Scanning </a:t>
            </a:r>
            <a:r>
              <a:rPr lang="en-US" sz="1100" i="1" dirty="0" err="1"/>
              <a:t>lidar</a:t>
            </a:r>
            <a:endParaRPr lang="en-US" sz="1100" i="1" dirty="0"/>
          </a:p>
        </p:txBody>
      </p:sp>
      <p:sp>
        <p:nvSpPr>
          <p:cNvPr id="24" name="TextBox 23"/>
          <p:cNvSpPr txBox="1"/>
          <p:nvPr/>
        </p:nvSpPr>
        <p:spPr>
          <a:xfrm>
            <a:off x="5311933" y="533334"/>
            <a:ext cx="420308" cy="261610"/>
          </a:xfrm>
          <a:prstGeom prst="rect">
            <a:avLst/>
          </a:prstGeom>
          <a:noFill/>
        </p:spPr>
        <p:txBody>
          <a:bodyPr wrap="none" rtlCol="0">
            <a:spAutoFit/>
          </a:bodyPr>
          <a:lstStyle/>
          <a:p>
            <a:r>
              <a:rPr lang="en-US" sz="1100" i="1" dirty="0"/>
              <a:t>VSL</a:t>
            </a:r>
          </a:p>
        </p:txBody>
      </p:sp>
      <p:sp>
        <p:nvSpPr>
          <p:cNvPr id="21" name="TextBox 20"/>
          <p:cNvSpPr txBox="1"/>
          <p:nvPr/>
        </p:nvSpPr>
        <p:spPr>
          <a:xfrm>
            <a:off x="5311933" y="4657813"/>
            <a:ext cx="2543357" cy="261610"/>
          </a:xfrm>
          <a:prstGeom prst="rect">
            <a:avLst/>
          </a:prstGeom>
          <a:noFill/>
        </p:spPr>
        <p:txBody>
          <a:bodyPr wrap="square" rtlCol="0">
            <a:spAutoFit/>
          </a:bodyPr>
          <a:lstStyle/>
          <a:p>
            <a:r>
              <a:rPr lang="en-US" sz="1100" i="1" dirty="0"/>
              <a:t>Example case for </a:t>
            </a:r>
            <a:r>
              <a:rPr lang="en-US" sz="1100" i="1" dirty="0" err="1"/>
              <a:t>Herleshausen</a:t>
            </a:r>
            <a:endParaRPr lang="en-US" sz="1100" i="1" dirty="0"/>
          </a:p>
        </p:txBody>
      </p:sp>
    </p:spTree>
    <p:extLst>
      <p:ext uri="{BB962C8B-B14F-4D97-AF65-F5344CB8AC3E}">
        <p14:creationId xmlns:p14="http://schemas.microsoft.com/office/powerpoint/2010/main" val="1011660188"/>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8765" y="2705075"/>
            <a:ext cx="2229691" cy="1882800"/>
          </a:xfrm>
          <a:prstGeom prst="rect">
            <a:avLst/>
          </a:prstGeom>
        </p:spPr>
      </p:pic>
      <p:sp>
        <p:nvSpPr>
          <p:cNvPr id="4" name="Text Placeholder 3"/>
          <p:cNvSpPr>
            <a:spLocks noGrp="1"/>
          </p:cNvSpPr>
          <p:nvPr>
            <p:ph type="body" sz="quarter" idx="11"/>
          </p:nvPr>
        </p:nvSpPr>
        <p:spPr/>
        <p:txBody>
          <a:bodyPr/>
          <a:lstStyle/>
          <a:p>
            <a:r>
              <a:rPr lang="en-US" dirty="0"/>
              <a:t>Results</a:t>
            </a:r>
          </a:p>
        </p:txBody>
      </p:sp>
      <p:sp>
        <p:nvSpPr>
          <p:cNvPr id="5" name="Text Placeholder 4"/>
          <p:cNvSpPr>
            <a:spLocks noGrp="1"/>
          </p:cNvSpPr>
          <p:nvPr>
            <p:ph type="body" sz="quarter" idx="12"/>
          </p:nvPr>
        </p:nvSpPr>
        <p:spPr/>
        <p:txBody>
          <a:bodyPr/>
          <a:lstStyle/>
          <a:p>
            <a:r>
              <a:rPr lang="de-DE" dirty="0"/>
              <a:t>VSL vs Scanning lidar</a:t>
            </a:r>
            <a:endParaRPr lang="en-US" dirty="0"/>
          </a:p>
        </p:txBody>
      </p:sp>
      <p:sp>
        <p:nvSpPr>
          <p:cNvPr id="3" name="Content Placeholder 2"/>
          <p:cNvSpPr>
            <a:spLocks noGrp="1"/>
          </p:cNvSpPr>
          <p:nvPr>
            <p:ph sz="quarter" idx="14"/>
          </p:nvPr>
        </p:nvSpPr>
        <p:spPr>
          <a:xfrm>
            <a:off x="431800" y="1543050"/>
            <a:ext cx="4140200" cy="3044825"/>
          </a:xfrm>
        </p:spPr>
        <p:txBody>
          <a:bodyPr>
            <a:normAutofit/>
          </a:bodyPr>
          <a:lstStyle/>
          <a:p>
            <a:r>
              <a:rPr lang="en-US" sz="1200" dirty="0">
                <a:latin typeface="Frutiger LT Com 45 Light" panose="020B0303030504020204" pitchFamily="34" charset="0"/>
              </a:rPr>
              <a:t>Choose VSL for the sector corresponding to the reference measured direction</a:t>
            </a:r>
          </a:p>
          <a:p>
            <a:r>
              <a:rPr lang="en-US" sz="1200" dirty="0">
                <a:latin typeface="Frutiger LT Com 45 Light" panose="020B0303030504020204" pitchFamily="34" charset="0"/>
              </a:rPr>
              <a:t>Identify deviations larger than measurement uncertainty (discussed later)</a:t>
            </a:r>
          </a:p>
          <a:p>
            <a:pPr lvl="1"/>
            <a:r>
              <a:rPr lang="en-US" sz="1200" dirty="0">
                <a:latin typeface="Frutiger LT Com 45 Light" panose="020B0303030504020204" pitchFamily="34" charset="0"/>
              </a:rPr>
              <a:t>Any big structures still visible in the scanning </a:t>
            </a:r>
            <a:r>
              <a:rPr lang="en-US" sz="1200" dirty="0" err="1">
                <a:latin typeface="Frutiger LT Com 45 Light" panose="020B0303030504020204" pitchFamily="34" charset="0"/>
              </a:rPr>
              <a:t>lidar</a:t>
            </a:r>
            <a:r>
              <a:rPr lang="en-US" sz="1200" dirty="0">
                <a:latin typeface="Frutiger LT Com 45 Light" panose="020B0303030504020204" pitchFamily="34" charset="0"/>
              </a:rPr>
              <a:t> measurement? </a:t>
            </a:r>
            <a:endParaRPr lang="en-US" sz="1200" dirty="0">
              <a:solidFill>
                <a:srgbClr val="179C7D"/>
              </a:solidFill>
              <a:latin typeface="Frutiger LT Com 45 Light" panose="020B0303030504020204" pitchFamily="34" charset="0"/>
            </a:endParaRP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728175"/>
            <a:ext cx="2276066" cy="1881955"/>
          </a:xfrm>
          <a:prstGeom prst="rect">
            <a:avLst/>
          </a:prstGeom>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2173" y="695965"/>
            <a:ext cx="2276065" cy="1881955"/>
          </a:xfrm>
          <a:prstGeom prst="rect">
            <a:avLst/>
          </a:prstGeom>
        </p:spPr>
      </p:pic>
      <p:cxnSp>
        <p:nvCxnSpPr>
          <p:cNvPr id="9" name="Straight Arrow Connector 8"/>
          <p:cNvCxnSpPr/>
          <p:nvPr/>
        </p:nvCxnSpPr>
        <p:spPr>
          <a:xfrm flipH="1">
            <a:off x="6963478" y="2520701"/>
            <a:ext cx="357905" cy="407601"/>
          </a:xfrm>
          <a:prstGeom prst="straightConnector1">
            <a:avLst/>
          </a:prstGeom>
          <a:ln w="57150">
            <a:solidFill>
              <a:srgbClr val="179C7D"/>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5854953" y="2577920"/>
            <a:ext cx="286767" cy="350382"/>
          </a:xfrm>
          <a:prstGeom prst="straightConnector1">
            <a:avLst/>
          </a:prstGeom>
          <a:ln w="57150">
            <a:solidFill>
              <a:srgbClr val="179C7D"/>
            </a:solidFill>
            <a:tailEnd type="triangle"/>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6963478" y="511078"/>
            <a:ext cx="1116011" cy="261610"/>
          </a:xfrm>
          <a:prstGeom prst="rect">
            <a:avLst/>
          </a:prstGeom>
          <a:noFill/>
        </p:spPr>
        <p:txBody>
          <a:bodyPr wrap="none" rtlCol="0">
            <a:spAutoFit/>
          </a:bodyPr>
          <a:lstStyle/>
          <a:p>
            <a:r>
              <a:rPr lang="en-US" sz="1100" i="1" dirty="0"/>
              <a:t>Scanning </a:t>
            </a:r>
            <a:r>
              <a:rPr lang="en-US" sz="1100" i="1" dirty="0" err="1"/>
              <a:t>lidar</a:t>
            </a:r>
            <a:endParaRPr lang="en-US" sz="1100" i="1" dirty="0"/>
          </a:p>
        </p:txBody>
      </p:sp>
      <p:sp>
        <p:nvSpPr>
          <p:cNvPr id="24" name="TextBox 23"/>
          <p:cNvSpPr txBox="1"/>
          <p:nvPr/>
        </p:nvSpPr>
        <p:spPr>
          <a:xfrm>
            <a:off x="5311933" y="533334"/>
            <a:ext cx="420308" cy="261610"/>
          </a:xfrm>
          <a:prstGeom prst="rect">
            <a:avLst/>
          </a:prstGeom>
          <a:noFill/>
        </p:spPr>
        <p:txBody>
          <a:bodyPr wrap="none" rtlCol="0">
            <a:spAutoFit/>
          </a:bodyPr>
          <a:lstStyle/>
          <a:p>
            <a:r>
              <a:rPr lang="en-US" sz="1100" i="1" dirty="0"/>
              <a:t>VSL</a:t>
            </a:r>
          </a:p>
        </p:txBody>
      </p:sp>
      <p:sp>
        <p:nvSpPr>
          <p:cNvPr id="21" name="TextBox 20"/>
          <p:cNvSpPr txBox="1"/>
          <p:nvPr/>
        </p:nvSpPr>
        <p:spPr>
          <a:xfrm>
            <a:off x="5311933" y="4657813"/>
            <a:ext cx="2543357" cy="261610"/>
          </a:xfrm>
          <a:prstGeom prst="rect">
            <a:avLst/>
          </a:prstGeom>
          <a:noFill/>
        </p:spPr>
        <p:txBody>
          <a:bodyPr wrap="square" rtlCol="0">
            <a:spAutoFit/>
          </a:bodyPr>
          <a:lstStyle/>
          <a:p>
            <a:r>
              <a:rPr lang="en-US" sz="1100" i="1" dirty="0"/>
              <a:t>Example case for </a:t>
            </a:r>
            <a:r>
              <a:rPr lang="en-US" sz="1100" i="1" dirty="0" err="1"/>
              <a:t>Herleshausen</a:t>
            </a:r>
            <a:endParaRPr lang="en-US" sz="1100" i="1" dirty="0"/>
          </a:p>
        </p:txBody>
      </p:sp>
    </p:spTree>
    <p:extLst>
      <p:ext uri="{BB962C8B-B14F-4D97-AF65-F5344CB8AC3E}">
        <p14:creationId xmlns:p14="http://schemas.microsoft.com/office/powerpoint/2010/main" val="406858630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11994" y="1249200"/>
            <a:ext cx="4236321" cy="3248964"/>
          </a:xfrm>
          <a:prstGeom prst="rect">
            <a:avLst/>
          </a:prstGeom>
        </p:spPr>
      </p:pic>
      <p:sp>
        <p:nvSpPr>
          <p:cNvPr id="4" name="Textplatzhalter 3"/>
          <p:cNvSpPr>
            <a:spLocks noGrp="1"/>
          </p:cNvSpPr>
          <p:nvPr>
            <p:ph type="body" sz="quarter" idx="11"/>
          </p:nvPr>
        </p:nvSpPr>
        <p:spPr/>
        <p:txBody>
          <a:bodyPr/>
          <a:lstStyle/>
          <a:p>
            <a:r>
              <a:rPr lang="de-DE" dirty="0"/>
              <a:t>Standard WRA </a:t>
            </a:r>
            <a:r>
              <a:rPr lang="de-DE" dirty="0" err="1"/>
              <a:t>procedure</a:t>
            </a:r>
            <a:endParaRPr lang="de-DE" dirty="0"/>
          </a:p>
        </p:txBody>
      </p:sp>
      <p:sp>
        <p:nvSpPr>
          <p:cNvPr id="5" name="Textplatzhalter 4"/>
          <p:cNvSpPr>
            <a:spLocks noGrp="1"/>
          </p:cNvSpPr>
          <p:nvPr>
            <p:ph type="body" sz="quarter" idx="12"/>
          </p:nvPr>
        </p:nvSpPr>
        <p:spPr/>
        <p:txBody>
          <a:bodyPr/>
          <a:lstStyle/>
          <a:p>
            <a:r>
              <a:rPr lang="de-DE" dirty="0" err="1"/>
              <a:t>According</a:t>
            </a:r>
            <a:r>
              <a:rPr lang="de-DE" dirty="0"/>
              <a:t> </a:t>
            </a:r>
            <a:r>
              <a:rPr lang="de-DE" dirty="0" err="1"/>
              <a:t>to</a:t>
            </a:r>
            <a:r>
              <a:rPr lang="de-DE" dirty="0"/>
              <a:t> Technical Guideline (TR) 6 </a:t>
            </a:r>
            <a:r>
              <a:rPr lang="de-DE" dirty="0" err="1"/>
              <a:t>by</a:t>
            </a:r>
            <a:r>
              <a:rPr lang="de-DE" dirty="0"/>
              <a:t> FGW</a:t>
            </a:r>
          </a:p>
        </p:txBody>
      </p:sp>
      <p:sp>
        <p:nvSpPr>
          <p:cNvPr id="8" name="Rechteck 7"/>
          <p:cNvSpPr/>
          <p:nvPr/>
        </p:nvSpPr>
        <p:spPr>
          <a:xfrm>
            <a:off x="588493" y="1576549"/>
            <a:ext cx="1103634" cy="995736"/>
          </a:xfrm>
          <a:prstGeom prst="rect">
            <a:avLst/>
          </a:prstGeom>
          <a:noFill/>
          <a:ln w="28575">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cxnSp>
        <p:nvCxnSpPr>
          <p:cNvPr id="12" name="Gerade Verbindung mit Pfeil 11"/>
          <p:cNvCxnSpPr/>
          <p:nvPr/>
        </p:nvCxnSpPr>
        <p:spPr>
          <a:xfrm>
            <a:off x="1692127" y="1936527"/>
            <a:ext cx="1245866" cy="0"/>
          </a:xfrm>
          <a:prstGeom prst="straightConnector1">
            <a:avLst/>
          </a:prstGeom>
          <a:ln w="28575">
            <a:tailEnd type="triangle"/>
          </a:ln>
        </p:spPr>
        <p:style>
          <a:lnRef idx="2">
            <a:schemeClr val="accent1"/>
          </a:lnRef>
          <a:fillRef idx="0">
            <a:schemeClr val="accent1"/>
          </a:fillRef>
          <a:effectRef idx="1">
            <a:schemeClr val="accent1"/>
          </a:effectRef>
          <a:fontRef idx="minor">
            <a:schemeClr val="tx1"/>
          </a:fontRef>
        </p:style>
      </p:cxnSp>
      <p:cxnSp>
        <p:nvCxnSpPr>
          <p:cNvPr id="13" name="Gerade Verbindung mit Pfeil 12"/>
          <p:cNvCxnSpPr/>
          <p:nvPr/>
        </p:nvCxnSpPr>
        <p:spPr>
          <a:xfrm>
            <a:off x="1672286" y="2597133"/>
            <a:ext cx="0" cy="932915"/>
          </a:xfrm>
          <a:prstGeom prst="straightConnector1">
            <a:avLst/>
          </a:prstGeom>
          <a:ln w="28575">
            <a:tailEnd type="triangle"/>
          </a:ln>
        </p:spPr>
        <p:style>
          <a:lnRef idx="2">
            <a:schemeClr val="accent1"/>
          </a:lnRef>
          <a:fillRef idx="0">
            <a:schemeClr val="accent1"/>
          </a:fillRef>
          <a:effectRef idx="1">
            <a:schemeClr val="accent1"/>
          </a:effectRef>
          <a:fontRef idx="minor">
            <a:schemeClr val="tx1"/>
          </a:fontRef>
        </p:style>
      </p:cxnSp>
      <p:sp>
        <p:nvSpPr>
          <p:cNvPr id="16" name="Textfeld 15"/>
          <p:cNvSpPr txBox="1"/>
          <p:nvPr/>
        </p:nvSpPr>
        <p:spPr>
          <a:xfrm>
            <a:off x="5307724" y="2490949"/>
            <a:ext cx="2468946" cy="1200329"/>
          </a:xfrm>
          <a:prstGeom prst="rect">
            <a:avLst/>
          </a:prstGeom>
          <a:noFill/>
          <a:ln w="28575">
            <a:solidFill>
              <a:schemeClr val="accent1"/>
            </a:solidFill>
          </a:ln>
        </p:spPr>
        <p:txBody>
          <a:bodyPr wrap="none" rtlCol="0" anchor="t">
            <a:spAutoFit/>
          </a:bodyPr>
          <a:lstStyle/>
          <a:p>
            <a:pPr>
              <a:lnSpc>
                <a:spcPct val="150000"/>
              </a:lnSpc>
            </a:pPr>
            <a:r>
              <a:rPr lang="de-DE" sz="1600" b="1" dirty="0">
                <a:solidFill>
                  <a:schemeClr val="accent2">
                    <a:lumMod val="75000"/>
                  </a:schemeClr>
                </a:solidFill>
                <a:latin typeface="Frutiger LT Com 45 Light" panose="020B0303030504020204" pitchFamily="34" charset="0"/>
              </a:rPr>
              <a:t>on-site </a:t>
            </a:r>
            <a:r>
              <a:rPr lang="de-DE" sz="1600" b="1" dirty="0" err="1">
                <a:solidFill>
                  <a:schemeClr val="accent2">
                    <a:lumMod val="75000"/>
                  </a:schemeClr>
                </a:solidFill>
                <a:latin typeface="Frutiger LT Com 45 Light" panose="020B0303030504020204" pitchFamily="34" charset="0"/>
              </a:rPr>
              <a:t>data</a:t>
            </a:r>
            <a:endParaRPr lang="de-DE" sz="1600" b="1" dirty="0">
              <a:solidFill>
                <a:schemeClr val="accent2">
                  <a:lumMod val="75000"/>
                </a:schemeClr>
              </a:solidFill>
              <a:latin typeface="Frutiger LT Com 45 Light" panose="020B0303030504020204" pitchFamily="34" charset="0"/>
            </a:endParaRPr>
          </a:p>
          <a:p>
            <a:pPr>
              <a:lnSpc>
                <a:spcPct val="150000"/>
              </a:lnSpc>
            </a:pPr>
            <a:r>
              <a:rPr lang="de-DE" sz="1600" smtClean="0">
                <a:latin typeface="Frutiger LT Com 45 Light" panose="020B0303030504020204" pitchFamily="34" charset="0"/>
                <a:sym typeface="Symbol" panose="05050102010706020507" pitchFamily="18" charset="2"/>
              </a:rPr>
              <a:t>     </a:t>
            </a:r>
            <a:r>
              <a:rPr lang="de-DE" sz="1600" dirty="0">
                <a:latin typeface="Frutiger LT Com 45 Light"/>
                <a:sym typeface="Symbol" panose="05050102010706020507" pitchFamily="18" charset="2"/>
              </a:rPr>
              <a:t> </a:t>
            </a:r>
            <a:r>
              <a:rPr lang="de-DE" sz="1600" i="1" smtClean="0">
                <a:latin typeface="Frutiger LT Com 45 Light"/>
                <a:sym typeface="Wingdings" panose="05000000000000000000" pitchFamily="2" charset="2"/>
              </a:rPr>
              <a:t>spatial</a:t>
            </a:r>
            <a:r>
              <a:rPr lang="de-DE" sz="1600" smtClean="0">
                <a:latin typeface="Frutiger LT Com 45 Light"/>
                <a:sym typeface="Wingdings" panose="05000000000000000000" pitchFamily="2" charset="2"/>
              </a:rPr>
              <a:t> </a:t>
            </a:r>
            <a:r>
              <a:rPr lang="de-DE" sz="1600" dirty="0" err="1">
                <a:latin typeface="Frutiger LT Com 45 Light"/>
                <a:sym typeface="Wingdings" panose="05000000000000000000" pitchFamily="2" charset="2"/>
              </a:rPr>
              <a:t>extrapolation</a:t>
            </a:r>
            <a:endParaRPr lang="de-DE" sz="1600" dirty="0">
              <a:latin typeface="Frutiger LT Com 45 Light"/>
              <a:sym typeface="Wingdings" panose="05000000000000000000" pitchFamily="2" charset="2"/>
            </a:endParaRPr>
          </a:p>
          <a:p>
            <a:pPr>
              <a:lnSpc>
                <a:spcPct val="150000"/>
              </a:lnSpc>
            </a:pPr>
            <a:r>
              <a:rPr lang="de-DE" sz="1600" dirty="0" smtClean="0">
                <a:latin typeface="Frutiger LT Com 45 Light" panose="020B0303030504020204" pitchFamily="34" charset="0"/>
                <a:sym typeface="Symbol" panose="05050102010706020507" pitchFamily="18" charset="2"/>
              </a:rPr>
              <a:t>     </a:t>
            </a:r>
            <a:r>
              <a:rPr lang="de-DE" sz="1600" i="1" dirty="0">
                <a:latin typeface="Frutiger LT Com 45 Light" panose="020B0303030504020204" pitchFamily="34" charset="0"/>
                <a:sym typeface="Symbol" panose="05050102010706020507" pitchFamily="18" charset="2"/>
              </a:rPr>
              <a:t>temporal</a:t>
            </a:r>
            <a:r>
              <a:rPr lang="de-DE" sz="1600" dirty="0">
                <a:latin typeface="Frutiger LT Com 45 Light" panose="020B0303030504020204" pitchFamily="34" charset="0"/>
                <a:sym typeface="Symbol" panose="05050102010706020507" pitchFamily="18" charset="2"/>
              </a:rPr>
              <a:t> extrapolation</a:t>
            </a:r>
            <a:endParaRPr lang="de-DE" sz="1600" dirty="0">
              <a:latin typeface="Frutiger LT Com 45 Light" panose="020B0303030504020204" pitchFamily="34" charset="0"/>
            </a:endParaRPr>
          </a:p>
        </p:txBody>
      </p:sp>
      <p:sp>
        <p:nvSpPr>
          <p:cNvPr id="18" name="Textfeld 17"/>
          <p:cNvSpPr txBox="1"/>
          <p:nvPr/>
        </p:nvSpPr>
        <p:spPr>
          <a:xfrm>
            <a:off x="4828309" y="1287263"/>
            <a:ext cx="4232565" cy="1015663"/>
          </a:xfrm>
          <a:prstGeom prst="rect">
            <a:avLst/>
          </a:prstGeom>
          <a:noFill/>
        </p:spPr>
        <p:txBody>
          <a:bodyPr wrap="square" rtlCol="0">
            <a:spAutoFit/>
          </a:bodyPr>
          <a:lstStyle/>
          <a:p>
            <a:r>
              <a:rPr lang="de-DE" sz="1500" dirty="0">
                <a:latin typeface="Frutiger LT Com 45 Light" panose="020B0303030504020204" pitchFamily="34" charset="0"/>
              </a:rPr>
              <a:t>Components </a:t>
            </a:r>
            <a:r>
              <a:rPr lang="de-DE" sz="1500" dirty="0" err="1">
                <a:latin typeface="Frutiger LT Com 45 Light" panose="020B0303030504020204" pitchFamily="34" charset="0"/>
              </a:rPr>
              <a:t>of</a:t>
            </a:r>
            <a:r>
              <a:rPr lang="de-DE" sz="1500" dirty="0">
                <a:latin typeface="Frutiger LT Com 45 Light" panose="020B0303030504020204" pitchFamily="34" charset="0"/>
              </a:rPr>
              <a:t> an </a:t>
            </a:r>
            <a:r>
              <a:rPr lang="de-DE" sz="1500" dirty="0" err="1">
                <a:latin typeface="Frutiger LT Com 45 Light" panose="020B0303030504020204" pitchFamily="34" charset="0"/>
              </a:rPr>
              <a:t>energy</a:t>
            </a:r>
            <a:r>
              <a:rPr lang="de-DE" sz="1500" dirty="0">
                <a:latin typeface="Frutiger LT Com 45 Light" panose="020B0303030504020204" pitchFamily="34" charset="0"/>
              </a:rPr>
              <a:t> </a:t>
            </a:r>
            <a:r>
              <a:rPr lang="de-DE" sz="1500" dirty="0" err="1">
                <a:latin typeface="Frutiger LT Com 45 Light" panose="020B0303030504020204" pitchFamily="34" charset="0"/>
              </a:rPr>
              <a:t>yield</a:t>
            </a:r>
            <a:r>
              <a:rPr lang="de-DE" sz="1500" dirty="0">
                <a:latin typeface="Frutiger LT Com 45 Light" panose="020B0303030504020204" pitchFamily="34" charset="0"/>
              </a:rPr>
              <a:t> </a:t>
            </a:r>
            <a:r>
              <a:rPr lang="de-DE" sz="1500" dirty="0" err="1">
                <a:latin typeface="Frutiger LT Com 45 Light" panose="020B0303030504020204" pitchFamily="34" charset="0"/>
              </a:rPr>
              <a:t>assessment</a:t>
            </a:r>
            <a:r>
              <a:rPr lang="de-DE" sz="1500" dirty="0">
                <a:latin typeface="Frutiger LT Com 45 Light" panose="020B0303030504020204" pitchFamily="34" charset="0"/>
              </a:rPr>
              <a:t> (EYA) – </a:t>
            </a:r>
            <a:r>
              <a:rPr lang="de-DE" sz="1500" dirty="0" err="1">
                <a:latin typeface="Frutiger LT Com 45 Light" panose="020B0303030504020204" pitchFamily="34" charset="0"/>
              </a:rPr>
              <a:t>and</a:t>
            </a:r>
            <a:r>
              <a:rPr lang="de-DE" sz="1500" dirty="0">
                <a:latin typeface="Frutiger LT Com 45 Light" panose="020B0303030504020204" pitchFamily="34" charset="0"/>
              </a:rPr>
              <a:t> WRA, </a:t>
            </a:r>
            <a:r>
              <a:rPr lang="de-DE" sz="1500" dirty="0" err="1">
                <a:latin typeface="Frutiger LT Com 45 Light" panose="020B0303030504020204" pitchFamily="34" charset="0"/>
              </a:rPr>
              <a:t>respectively</a:t>
            </a:r>
            <a:r>
              <a:rPr lang="de-DE" sz="1500" dirty="0">
                <a:latin typeface="Frutiger LT Com 45 Light" panose="020B0303030504020204" pitchFamily="34" charset="0"/>
              </a:rPr>
              <a:t> – </a:t>
            </a:r>
            <a:r>
              <a:rPr lang="de-DE" sz="1500" dirty="0" err="1">
                <a:latin typeface="Frutiger LT Com 45 Light" panose="020B0303030504020204" pitchFamily="34" charset="0"/>
              </a:rPr>
              <a:t>with</a:t>
            </a:r>
            <a:r>
              <a:rPr lang="de-DE" sz="1500" dirty="0">
                <a:latin typeface="Frutiger LT Com 45 Light" panose="020B0303030504020204" pitchFamily="34" charset="0"/>
              </a:rPr>
              <a:t> </a:t>
            </a:r>
            <a:r>
              <a:rPr lang="de-DE" sz="1500" dirty="0" err="1">
                <a:latin typeface="Frutiger LT Com 45 Light" panose="020B0303030504020204" pitchFamily="34" charset="0"/>
              </a:rPr>
              <a:t>reference</a:t>
            </a:r>
            <a:r>
              <a:rPr lang="de-DE" sz="1500" dirty="0">
                <a:latin typeface="Frutiger LT Com 45 Light" panose="020B0303030504020204" pitchFamily="34" charset="0"/>
              </a:rPr>
              <a:t> </a:t>
            </a:r>
            <a:r>
              <a:rPr lang="de-DE" sz="1500" dirty="0" err="1">
                <a:latin typeface="Frutiger LT Com 45 Light" panose="020B0303030504020204" pitchFamily="34" charset="0"/>
              </a:rPr>
              <a:t>to</a:t>
            </a:r>
            <a:r>
              <a:rPr lang="de-DE" sz="1500" dirty="0">
                <a:latin typeface="Frutiger LT Com 45 Light" panose="020B0303030504020204" pitchFamily="34" charset="0"/>
              </a:rPr>
              <a:t> </a:t>
            </a:r>
            <a:r>
              <a:rPr lang="de-DE" sz="1500" dirty="0" err="1">
                <a:latin typeface="Frutiger LT Com 45 Light" panose="020B0303030504020204" pitchFamily="34" charset="0"/>
              </a:rPr>
              <a:t>corresponding</a:t>
            </a:r>
            <a:r>
              <a:rPr lang="de-DE" sz="1500" dirty="0">
                <a:latin typeface="Frutiger LT Com 45 Light" panose="020B0303030504020204" pitchFamily="34" charset="0"/>
              </a:rPr>
              <a:t> </a:t>
            </a:r>
            <a:r>
              <a:rPr lang="de-DE" sz="1500" dirty="0" err="1">
                <a:latin typeface="Frutiger LT Com 45 Light" panose="020B0303030504020204" pitchFamily="34" charset="0"/>
              </a:rPr>
              <a:t>sections</a:t>
            </a:r>
            <a:r>
              <a:rPr lang="de-DE" sz="1500" dirty="0">
                <a:latin typeface="Frutiger LT Com 45 Light" panose="020B0303030504020204" pitchFamily="34" charset="0"/>
              </a:rPr>
              <a:t> </a:t>
            </a:r>
            <a:r>
              <a:rPr lang="de-DE" sz="1500" dirty="0" err="1">
                <a:latin typeface="Frutiger LT Com 45 Light" panose="020B0303030504020204" pitchFamily="34" charset="0"/>
              </a:rPr>
              <a:t>of</a:t>
            </a:r>
            <a:r>
              <a:rPr lang="de-DE" sz="1500" dirty="0">
                <a:latin typeface="Frutiger LT Com 45 Light" panose="020B0303030504020204" pitchFamily="34" charset="0"/>
              </a:rPr>
              <a:t> TR 6</a:t>
            </a:r>
          </a:p>
          <a:p>
            <a:endParaRPr lang="de-DE" sz="1500" dirty="0">
              <a:latin typeface="Frutiger LT Com 45 Light" panose="020B0303030504020204" pitchFamily="34" charset="0"/>
              <a:sym typeface="Wingdings" panose="05000000000000000000" pitchFamily="2" charset="2"/>
            </a:endParaRPr>
          </a:p>
        </p:txBody>
      </p:sp>
      <p:cxnSp>
        <p:nvCxnSpPr>
          <p:cNvPr id="15" name="Gerade Verbindung mit Pfeil 11"/>
          <p:cNvCxnSpPr/>
          <p:nvPr/>
        </p:nvCxnSpPr>
        <p:spPr>
          <a:xfrm>
            <a:off x="5394177" y="3156039"/>
            <a:ext cx="219223" cy="0"/>
          </a:xfrm>
          <a:prstGeom prst="straightConnector1">
            <a:avLst/>
          </a:prstGeom>
          <a:ln w="28575">
            <a:tailEnd type="triangle"/>
          </a:ln>
        </p:spPr>
        <p:style>
          <a:lnRef idx="2">
            <a:schemeClr val="accent1"/>
          </a:lnRef>
          <a:fillRef idx="0">
            <a:schemeClr val="accent1"/>
          </a:fillRef>
          <a:effectRef idx="1">
            <a:schemeClr val="accent1"/>
          </a:effectRef>
          <a:fontRef idx="minor">
            <a:schemeClr val="tx1"/>
          </a:fontRef>
        </p:style>
      </p:cxnSp>
      <p:cxnSp>
        <p:nvCxnSpPr>
          <p:cNvPr id="17" name="Gerade Verbindung mit Pfeil 11"/>
          <p:cNvCxnSpPr/>
          <p:nvPr/>
        </p:nvCxnSpPr>
        <p:spPr>
          <a:xfrm>
            <a:off x="5480050" y="3346450"/>
            <a:ext cx="0" cy="215989"/>
          </a:xfrm>
          <a:prstGeom prst="straightConnector1">
            <a:avLst/>
          </a:prstGeom>
          <a:ln w="28575">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4616721"/>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8765" y="2705075"/>
            <a:ext cx="2229691" cy="1882800"/>
          </a:xfrm>
          <a:prstGeom prst="rect">
            <a:avLst/>
          </a:prstGeom>
        </p:spPr>
      </p:pic>
      <p:sp>
        <p:nvSpPr>
          <p:cNvPr id="4" name="Text Placeholder 3"/>
          <p:cNvSpPr>
            <a:spLocks noGrp="1"/>
          </p:cNvSpPr>
          <p:nvPr>
            <p:ph type="body" sz="quarter" idx="11"/>
          </p:nvPr>
        </p:nvSpPr>
        <p:spPr/>
        <p:txBody>
          <a:bodyPr/>
          <a:lstStyle/>
          <a:p>
            <a:r>
              <a:rPr lang="en-US" dirty="0"/>
              <a:t>Results</a:t>
            </a:r>
          </a:p>
        </p:txBody>
      </p:sp>
      <p:sp>
        <p:nvSpPr>
          <p:cNvPr id="5" name="Text Placeholder 4"/>
          <p:cNvSpPr>
            <a:spLocks noGrp="1"/>
          </p:cNvSpPr>
          <p:nvPr>
            <p:ph type="body" sz="quarter" idx="12"/>
          </p:nvPr>
        </p:nvSpPr>
        <p:spPr/>
        <p:txBody>
          <a:bodyPr/>
          <a:lstStyle/>
          <a:p>
            <a:r>
              <a:rPr lang="de-DE" dirty="0"/>
              <a:t>VSL vs Scanning lidar</a:t>
            </a:r>
            <a:endParaRPr lang="en-US" dirty="0"/>
          </a:p>
        </p:txBody>
      </p:sp>
      <p:sp>
        <p:nvSpPr>
          <p:cNvPr id="3" name="Content Placeholder 2"/>
          <p:cNvSpPr>
            <a:spLocks noGrp="1"/>
          </p:cNvSpPr>
          <p:nvPr>
            <p:ph sz="quarter" idx="14"/>
          </p:nvPr>
        </p:nvSpPr>
        <p:spPr>
          <a:xfrm>
            <a:off x="431800" y="1543050"/>
            <a:ext cx="4140200" cy="3044825"/>
          </a:xfrm>
        </p:spPr>
        <p:txBody>
          <a:bodyPr>
            <a:normAutofit/>
          </a:bodyPr>
          <a:lstStyle/>
          <a:p>
            <a:r>
              <a:rPr lang="en-US" sz="1400" dirty="0">
                <a:latin typeface="Frutiger LT Com 45 Light" panose="020B0303030504020204" pitchFamily="34" charset="0"/>
              </a:rPr>
              <a:t>Choose VSL for the sector corresponding to the reference measured direction</a:t>
            </a:r>
          </a:p>
          <a:p>
            <a:r>
              <a:rPr lang="en-US" sz="1400" dirty="0">
                <a:latin typeface="Frutiger LT Com 45 Light" panose="020B0303030504020204" pitchFamily="34" charset="0"/>
              </a:rPr>
              <a:t>Identify deviations larger than measurement uncertainty (discussed later)</a:t>
            </a:r>
          </a:p>
          <a:p>
            <a:pPr lvl="1"/>
            <a:r>
              <a:rPr lang="en-US" sz="1400" dirty="0">
                <a:latin typeface="Frutiger LT Com 45 Light" panose="020B0303030504020204" pitchFamily="34" charset="0"/>
              </a:rPr>
              <a:t>Any big structures still visible in the scanning </a:t>
            </a:r>
            <a:r>
              <a:rPr lang="en-US" sz="1400" dirty="0" err="1">
                <a:latin typeface="Frutiger LT Com 45 Light" panose="020B0303030504020204" pitchFamily="34" charset="0"/>
              </a:rPr>
              <a:t>lidar</a:t>
            </a:r>
            <a:r>
              <a:rPr lang="en-US" sz="1400" dirty="0">
                <a:latin typeface="Frutiger LT Com 45 Light" panose="020B0303030504020204" pitchFamily="34" charset="0"/>
              </a:rPr>
              <a:t> measurement? </a:t>
            </a:r>
            <a:r>
              <a:rPr lang="en-US" sz="1400" dirty="0">
                <a:solidFill>
                  <a:srgbClr val="179C7D"/>
                </a:solidFill>
                <a:latin typeface="Frutiger LT Com 45 Light" panose="020B0303030504020204" pitchFamily="34" charset="0"/>
              </a:rPr>
              <a:t>NO </a:t>
            </a: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728175"/>
            <a:ext cx="2276066" cy="1881955"/>
          </a:xfrm>
          <a:prstGeom prst="rect">
            <a:avLst/>
          </a:prstGeom>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2173" y="695965"/>
            <a:ext cx="2276065" cy="1881955"/>
          </a:xfrm>
          <a:prstGeom prst="rect">
            <a:avLst/>
          </a:prstGeom>
        </p:spPr>
      </p:pic>
      <p:cxnSp>
        <p:nvCxnSpPr>
          <p:cNvPr id="9" name="Straight Arrow Connector 8"/>
          <p:cNvCxnSpPr/>
          <p:nvPr/>
        </p:nvCxnSpPr>
        <p:spPr>
          <a:xfrm flipH="1">
            <a:off x="6963478" y="2520701"/>
            <a:ext cx="357905" cy="407601"/>
          </a:xfrm>
          <a:prstGeom prst="straightConnector1">
            <a:avLst/>
          </a:prstGeom>
          <a:ln w="57150">
            <a:solidFill>
              <a:srgbClr val="179C7D"/>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5854953" y="2577920"/>
            <a:ext cx="286767" cy="350382"/>
          </a:xfrm>
          <a:prstGeom prst="straightConnector1">
            <a:avLst/>
          </a:prstGeom>
          <a:ln w="57150">
            <a:solidFill>
              <a:srgbClr val="179C7D"/>
            </a:solidFill>
            <a:tailEnd type="triangle"/>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6963478" y="511078"/>
            <a:ext cx="1116011" cy="261610"/>
          </a:xfrm>
          <a:prstGeom prst="rect">
            <a:avLst/>
          </a:prstGeom>
          <a:noFill/>
        </p:spPr>
        <p:txBody>
          <a:bodyPr wrap="none" rtlCol="0">
            <a:spAutoFit/>
          </a:bodyPr>
          <a:lstStyle/>
          <a:p>
            <a:r>
              <a:rPr lang="en-US" sz="1100" i="1" dirty="0"/>
              <a:t>Scanning </a:t>
            </a:r>
            <a:r>
              <a:rPr lang="en-US" sz="1100" i="1" dirty="0" err="1"/>
              <a:t>lidar</a:t>
            </a:r>
            <a:endParaRPr lang="en-US" sz="1100" i="1" dirty="0"/>
          </a:p>
        </p:txBody>
      </p:sp>
      <p:sp>
        <p:nvSpPr>
          <p:cNvPr id="24" name="TextBox 23"/>
          <p:cNvSpPr txBox="1"/>
          <p:nvPr/>
        </p:nvSpPr>
        <p:spPr>
          <a:xfrm>
            <a:off x="5311933" y="533334"/>
            <a:ext cx="420308" cy="261610"/>
          </a:xfrm>
          <a:prstGeom prst="rect">
            <a:avLst/>
          </a:prstGeom>
          <a:noFill/>
        </p:spPr>
        <p:txBody>
          <a:bodyPr wrap="none" rtlCol="0">
            <a:spAutoFit/>
          </a:bodyPr>
          <a:lstStyle/>
          <a:p>
            <a:r>
              <a:rPr lang="en-US" sz="1100" i="1" dirty="0"/>
              <a:t>VSL</a:t>
            </a:r>
          </a:p>
        </p:txBody>
      </p:sp>
      <p:sp>
        <p:nvSpPr>
          <p:cNvPr id="21" name="TextBox 20"/>
          <p:cNvSpPr txBox="1"/>
          <p:nvPr/>
        </p:nvSpPr>
        <p:spPr>
          <a:xfrm>
            <a:off x="5311933" y="4657813"/>
            <a:ext cx="2543357" cy="261610"/>
          </a:xfrm>
          <a:prstGeom prst="rect">
            <a:avLst/>
          </a:prstGeom>
          <a:noFill/>
        </p:spPr>
        <p:txBody>
          <a:bodyPr wrap="square" rtlCol="0">
            <a:spAutoFit/>
          </a:bodyPr>
          <a:lstStyle/>
          <a:p>
            <a:r>
              <a:rPr lang="en-US" sz="1100" i="1" dirty="0"/>
              <a:t>Example case for </a:t>
            </a:r>
            <a:r>
              <a:rPr lang="en-US" sz="1100" i="1" dirty="0" err="1"/>
              <a:t>Herleshausen</a:t>
            </a:r>
            <a:endParaRPr lang="en-US" sz="1100" i="1" dirty="0"/>
          </a:p>
        </p:txBody>
      </p:sp>
    </p:spTree>
    <p:extLst>
      <p:ext uri="{BB962C8B-B14F-4D97-AF65-F5344CB8AC3E}">
        <p14:creationId xmlns:p14="http://schemas.microsoft.com/office/powerpoint/2010/main" val="1620631497"/>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8765" y="2705075"/>
            <a:ext cx="2229691" cy="1882800"/>
          </a:xfrm>
          <a:prstGeom prst="rect">
            <a:avLst/>
          </a:prstGeom>
        </p:spPr>
      </p:pic>
      <p:sp>
        <p:nvSpPr>
          <p:cNvPr id="4" name="Text Placeholder 3"/>
          <p:cNvSpPr>
            <a:spLocks noGrp="1"/>
          </p:cNvSpPr>
          <p:nvPr>
            <p:ph type="body" sz="quarter" idx="11"/>
          </p:nvPr>
        </p:nvSpPr>
        <p:spPr/>
        <p:txBody>
          <a:bodyPr/>
          <a:lstStyle/>
          <a:p>
            <a:r>
              <a:rPr lang="en-US" dirty="0"/>
              <a:t>Results</a:t>
            </a:r>
          </a:p>
        </p:txBody>
      </p:sp>
      <p:sp>
        <p:nvSpPr>
          <p:cNvPr id="5" name="Text Placeholder 4"/>
          <p:cNvSpPr>
            <a:spLocks noGrp="1"/>
          </p:cNvSpPr>
          <p:nvPr>
            <p:ph type="body" sz="quarter" idx="12"/>
          </p:nvPr>
        </p:nvSpPr>
        <p:spPr/>
        <p:txBody>
          <a:bodyPr/>
          <a:lstStyle/>
          <a:p>
            <a:r>
              <a:rPr lang="de-DE" dirty="0"/>
              <a:t>VSL vs Scanning lidar</a:t>
            </a:r>
            <a:endParaRPr lang="en-US" dirty="0"/>
          </a:p>
        </p:txBody>
      </p:sp>
      <p:sp>
        <p:nvSpPr>
          <p:cNvPr id="3" name="Content Placeholder 2"/>
          <p:cNvSpPr>
            <a:spLocks noGrp="1"/>
          </p:cNvSpPr>
          <p:nvPr>
            <p:ph sz="quarter" idx="14"/>
          </p:nvPr>
        </p:nvSpPr>
        <p:spPr>
          <a:xfrm>
            <a:off x="431800" y="1543050"/>
            <a:ext cx="4140200" cy="3044825"/>
          </a:xfrm>
        </p:spPr>
        <p:txBody>
          <a:bodyPr>
            <a:normAutofit/>
          </a:bodyPr>
          <a:lstStyle/>
          <a:p>
            <a:r>
              <a:rPr lang="en-US" sz="1400" dirty="0">
                <a:latin typeface="Frutiger LT Com 45 Light" panose="020B0303030504020204" pitchFamily="34" charset="0"/>
              </a:rPr>
              <a:t>Choose VSL for the sector corresponding to the reference measured direction</a:t>
            </a:r>
          </a:p>
          <a:p>
            <a:r>
              <a:rPr lang="en-US" sz="1400" dirty="0">
                <a:latin typeface="Frutiger LT Com 45 Light" panose="020B0303030504020204" pitchFamily="34" charset="0"/>
              </a:rPr>
              <a:t>Identify deviations larger than measurement uncertainty (discussed later)</a:t>
            </a:r>
          </a:p>
          <a:p>
            <a:pPr lvl="1"/>
            <a:r>
              <a:rPr lang="en-US" sz="1400" dirty="0">
                <a:latin typeface="Frutiger LT Com 45 Light" panose="020B0303030504020204" pitchFamily="34" charset="0"/>
              </a:rPr>
              <a:t>Any big structures still visible in the scanning </a:t>
            </a:r>
            <a:r>
              <a:rPr lang="en-US" sz="1400" dirty="0" err="1">
                <a:latin typeface="Frutiger LT Com 45 Light" panose="020B0303030504020204" pitchFamily="34" charset="0"/>
              </a:rPr>
              <a:t>lidar</a:t>
            </a:r>
            <a:r>
              <a:rPr lang="en-US" sz="1400" dirty="0">
                <a:latin typeface="Frutiger LT Com 45 Light" panose="020B0303030504020204" pitchFamily="34" charset="0"/>
              </a:rPr>
              <a:t> measurement? </a:t>
            </a:r>
            <a:r>
              <a:rPr lang="en-US" sz="1400" dirty="0">
                <a:solidFill>
                  <a:srgbClr val="179C7D"/>
                </a:solidFill>
                <a:latin typeface="Frutiger LT Com 45 Light" panose="020B0303030504020204" pitchFamily="34" charset="0"/>
              </a:rPr>
              <a:t>NO </a:t>
            </a:r>
          </a:p>
          <a:p>
            <a:pPr lvl="1"/>
            <a:r>
              <a:rPr lang="en-US" sz="1400" dirty="0">
                <a:latin typeface="Frutiger LT Com 45 Light" panose="020B0303030504020204" pitchFamily="34" charset="0"/>
              </a:rPr>
              <a:t>Terrain / </a:t>
            </a:r>
            <a:r>
              <a:rPr lang="en-US" sz="1400" dirty="0" err="1">
                <a:latin typeface="Frutiger LT Com 45 Light" panose="020B0303030504020204" pitchFamily="34" charset="0"/>
              </a:rPr>
              <a:t>landcover</a:t>
            </a:r>
            <a:r>
              <a:rPr lang="en-US" sz="1400" dirty="0">
                <a:latin typeface="Frutiger LT Com 45 Light" panose="020B0303030504020204" pitchFamily="34" charset="0"/>
              </a:rPr>
              <a:t> mismatches? </a:t>
            </a:r>
            <a:endParaRPr lang="en-US" sz="1400" dirty="0">
              <a:solidFill>
                <a:srgbClr val="179C7D"/>
              </a:solidFill>
              <a:latin typeface="Frutiger LT Com 45 Light" panose="020B0303030504020204" pitchFamily="34" charset="0"/>
            </a:endParaRP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728175"/>
            <a:ext cx="2276066" cy="1881955"/>
          </a:xfrm>
          <a:prstGeom prst="rect">
            <a:avLst/>
          </a:prstGeom>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2173" y="695965"/>
            <a:ext cx="2276065" cy="1881955"/>
          </a:xfrm>
          <a:prstGeom prst="rect">
            <a:avLst/>
          </a:prstGeom>
        </p:spPr>
      </p:pic>
      <p:cxnSp>
        <p:nvCxnSpPr>
          <p:cNvPr id="9" name="Straight Arrow Connector 8"/>
          <p:cNvCxnSpPr/>
          <p:nvPr/>
        </p:nvCxnSpPr>
        <p:spPr>
          <a:xfrm flipH="1">
            <a:off x="6963478" y="2520701"/>
            <a:ext cx="357905" cy="407601"/>
          </a:xfrm>
          <a:prstGeom prst="straightConnector1">
            <a:avLst/>
          </a:prstGeom>
          <a:ln w="57150">
            <a:solidFill>
              <a:srgbClr val="179C7D"/>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5854953" y="2577920"/>
            <a:ext cx="286767" cy="350382"/>
          </a:xfrm>
          <a:prstGeom prst="straightConnector1">
            <a:avLst/>
          </a:prstGeom>
          <a:ln w="57150">
            <a:solidFill>
              <a:srgbClr val="179C7D"/>
            </a:solidFill>
            <a:tailEnd type="triangle"/>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6963478" y="511078"/>
            <a:ext cx="1116011" cy="261610"/>
          </a:xfrm>
          <a:prstGeom prst="rect">
            <a:avLst/>
          </a:prstGeom>
          <a:noFill/>
        </p:spPr>
        <p:txBody>
          <a:bodyPr wrap="none" rtlCol="0">
            <a:spAutoFit/>
          </a:bodyPr>
          <a:lstStyle/>
          <a:p>
            <a:r>
              <a:rPr lang="en-US" sz="1100" i="1" dirty="0"/>
              <a:t>Scanning </a:t>
            </a:r>
            <a:r>
              <a:rPr lang="en-US" sz="1100" i="1" dirty="0" err="1"/>
              <a:t>lidar</a:t>
            </a:r>
            <a:endParaRPr lang="en-US" sz="1100" i="1" dirty="0"/>
          </a:p>
        </p:txBody>
      </p:sp>
      <p:sp>
        <p:nvSpPr>
          <p:cNvPr id="24" name="TextBox 23"/>
          <p:cNvSpPr txBox="1"/>
          <p:nvPr/>
        </p:nvSpPr>
        <p:spPr>
          <a:xfrm>
            <a:off x="5311933" y="533334"/>
            <a:ext cx="420308" cy="261610"/>
          </a:xfrm>
          <a:prstGeom prst="rect">
            <a:avLst/>
          </a:prstGeom>
          <a:noFill/>
        </p:spPr>
        <p:txBody>
          <a:bodyPr wrap="none" rtlCol="0">
            <a:spAutoFit/>
          </a:bodyPr>
          <a:lstStyle/>
          <a:p>
            <a:r>
              <a:rPr lang="en-US" sz="1100" i="1" dirty="0"/>
              <a:t>VSL</a:t>
            </a:r>
          </a:p>
        </p:txBody>
      </p:sp>
      <p:sp>
        <p:nvSpPr>
          <p:cNvPr id="21" name="TextBox 20"/>
          <p:cNvSpPr txBox="1"/>
          <p:nvPr/>
        </p:nvSpPr>
        <p:spPr>
          <a:xfrm>
            <a:off x="5311933" y="4657813"/>
            <a:ext cx="2543357" cy="261610"/>
          </a:xfrm>
          <a:prstGeom prst="rect">
            <a:avLst/>
          </a:prstGeom>
          <a:noFill/>
        </p:spPr>
        <p:txBody>
          <a:bodyPr wrap="square" rtlCol="0">
            <a:spAutoFit/>
          </a:bodyPr>
          <a:lstStyle/>
          <a:p>
            <a:r>
              <a:rPr lang="en-US" sz="1100" i="1" dirty="0"/>
              <a:t>Example case for </a:t>
            </a:r>
            <a:r>
              <a:rPr lang="en-US" sz="1100" i="1" dirty="0" err="1"/>
              <a:t>Herleshausen</a:t>
            </a:r>
            <a:endParaRPr lang="en-US" sz="1100" i="1" dirty="0"/>
          </a:p>
        </p:txBody>
      </p:sp>
    </p:spTree>
    <p:extLst>
      <p:ext uri="{BB962C8B-B14F-4D97-AF65-F5344CB8AC3E}">
        <p14:creationId xmlns:p14="http://schemas.microsoft.com/office/powerpoint/2010/main" val="1825776398"/>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8765" y="2705075"/>
            <a:ext cx="2229691" cy="1882800"/>
          </a:xfrm>
          <a:prstGeom prst="rect">
            <a:avLst/>
          </a:prstGeom>
        </p:spPr>
      </p:pic>
      <p:sp>
        <p:nvSpPr>
          <p:cNvPr id="4" name="Text Placeholder 3"/>
          <p:cNvSpPr>
            <a:spLocks noGrp="1"/>
          </p:cNvSpPr>
          <p:nvPr>
            <p:ph type="body" sz="quarter" idx="11"/>
          </p:nvPr>
        </p:nvSpPr>
        <p:spPr/>
        <p:txBody>
          <a:bodyPr/>
          <a:lstStyle/>
          <a:p>
            <a:r>
              <a:rPr lang="en-US" dirty="0"/>
              <a:t>Results</a:t>
            </a:r>
          </a:p>
        </p:txBody>
      </p:sp>
      <p:sp>
        <p:nvSpPr>
          <p:cNvPr id="5" name="Text Placeholder 4"/>
          <p:cNvSpPr>
            <a:spLocks noGrp="1"/>
          </p:cNvSpPr>
          <p:nvPr>
            <p:ph type="body" sz="quarter" idx="12"/>
          </p:nvPr>
        </p:nvSpPr>
        <p:spPr/>
        <p:txBody>
          <a:bodyPr/>
          <a:lstStyle/>
          <a:p>
            <a:r>
              <a:rPr lang="de-DE" dirty="0"/>
              <a:t>VSL vs Scanning lidar</a:t>
            </a:r>
            <a:endParaRPr lang="en-US" dirty="0"/>
          </a:p>
        </p:txBody>
      </p:sp>
      <p:sp>
        <p:nvSpPr>
          <p:cNvPr id="3" name="Content Placeholder 2"/>
          <p:cNvSpPr>
            <a:spLocks noGrp="1"/>
          </p:cNvSpPr>
          <p:nvPr>
            <p:ph sz="quarter" idx="14"/>
          </p:nvPr>
        </p:nvSpPr>
        <p:spPr>
          <a:xfrm>
            <a:off x="431800" y="1543050"/>
            <a:ext cx="4140200" cy="3044825"/>
          </a:xfrm>
        </p:spPr>
        <p:txBody>
          <a:bodyPr>
            <a:normAutofit/>
          </a:bodyPr>
          <a:lstStyle/>
          <a:p>
            <a:r>
              <a:rPr lang="en-US" sz="1400" dirty="0">
                <a:latin typeface="Frutiger LT Com 45 Light" panose="020B0303030504020204" pitchFamily="34" charset="0"/>
              </a:rPr>
              <a:t>Choose VSL for the sector corresponding to the reference measured direction</a:t>
            </a:r>
          </a:p>
          <a:p>
            <a:r>
              <a:rPr lang="en-US" sz="1400" dirty="0">
                <a:latin typeface="Frutiger LT Com 45 Light" panose="020B0303030504020204" pitchFamily="34" charset="0"/>
              </a:rPr>
              <a:t>Identify deviations larger than measurement uncertainty (discussed later)</a:t>
            </a:r>
          </a:p>
          <a:p>
            <a:pPr lvl="1"/>
            <a:r>
              <a:rPr lang="en-US" sz="1400" dirty="0">
                <a:latin typeface="Frutiger LT Com 45 Light" panose="020B0303030504020204" pitchFamily="34" charset="0"/>
              </a:rPr>
              <a:t>Any big structures still visible in the scanning </a:t>
            </a:r>
            <a:r>
              <a:rPr lang="en-US" sz="1400" dirty="0" err="1">
                <a:latin typeface="Frutiger LT Com 45 Light" panose="020B0303030504020204" pitchFamily="34" charset="0"/>
              </a:rPr>
              <a:t>lidar</a:t>
            </a:r>
            <a:r>
              <a:rPr lang="en-US" sz="1400" dirty="0">
                <a:latin typeface="Frutiger LT Com 45 Light" panose="020B0303030504020204" pitchFamily="34" charset="0"/>
              </a:rPr>
              <a:t> measurement? </a:t>
            </a:r>
            <a:r>
              <a:rPr lang="en-US" sz="1400" dirty="0">
                <a:solidFill>
                  <a:srgbClr val="179C7D"/>
                </a:solidFill>
                <a:latin typeface="Frutiger LT Com 45 Light" panose="020B0303030504020204" pitchFamily="34" charset="0"/>
              </a:rPr>
              <a:t>NO </a:t>
            </a:r>
          </a:p>
          <a:p>
            <a:pPr lvl="1"/>
            <a:r>
              <a:rPr lang="en-US" sz="1400" dirty="0">
                <a:latin typeface="Frutiger LT Com 45 Light" panose="020B0303030504020204" pitchFamily="34" charset="0"/>
              </a:rPr>
              <a:t>Terrain / </a:t>
            </a:r>
            <a:r>
              <a:rPr lang="en-US" sz="1400" dirty="0" err="1">
                <a:latin typeface="Frutiger LT Com 45 Light" panose="020B0303030504020204" pitchFamily="34" charset="0"/>
              </a:rPr>
              <a:t>landcover</a:t>
            </a:r>
            <a:r>
              <a:rPr lang="en-US" sz="1400" dirty="0">
                <a:latin typeface="Frutiger LT Com 45 Light" panose="020B0303030504020204" pitchFamily="34" charset="0"/>
              </a:rPr>
              <a:t> mismatches? </a:t>
            </a:r>
            <a:r>
              <a:rPr lang="en-US" sz="1400" dirty="0">
                <a:solidFill>
                  <a:srgbClr val="179C7D"/>
                </a:solidFill>
                <a:latin typeface="Frutiger LT Com 45 Light" panose="020B0303030504020204" pitchFamily="34" charset="0"/>
              </a:rPr>
              <a:t>YES - Over speeding in front and behind hill (on average 30% over prediction)</a:t>
            </a:r>
            <a:endParaRPr lang="en-US" sz="1400" dirty="0">
              <a:latin typeface="Frutiger LT Com 45 Light" panose="020B0303030504020204" pitchFamily="34" charset="0"/>
            </a:endParaRP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728175"/>
            <a:ext cx="2276066" cy="1881955"/>
          </a:xfrm>
          <a:prstGeom prst="rect">
            <a:avLst/>
          </a:prstGeom>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2173" y="695965"/>
            <a:ext cx="2276065" cy="1881955"/>
          </a:xfrm>
          <a:prstGeom prst="rect">
            <a:avLst/>
          </a:prstGeom>
        </p:spPr>
      </p:pic>
      <p:cxnSp>
        <p:nvCxnSpPr>
          <p:cNvPr id="9" name="Straight Arrow Connector 8"/>
          <p:cNvCxnSpPr/>
          <p:nvPr/>
        </p:nvCxnSpPr>
        <p:spPr>
          <a:xfrm flipH="1">
            <a:off x="6963478" y="2520701"/>
            <a:ext cx="357905" cy="407601"/>
          </a:xfrm>
          <a:prstGeom prst="straightConnector1">
            <a:avLst/>
          </a:prstGeom>
          <a:ln w="57150">
            <a:solidFill>
              <a:srgbClr val="179C7D"/>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5854953" y="2577920"/>
            <a:ext cx="286767" cy="350382"/>
          </a:xfrm>
          <a:prstGeom prst="straightConnector1">
            <a:avLst/>
          </a:prstGeom>
          <a:ln w="57150">
            <a:solidFill>
              <a:srgbClr val="179C7D"/>
            </a:solidFill>
            <a:tailEnd type="triangle"/>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6963478" y="511078"/>
            <a:ext cx="1116011" cy="261610"/>
          </a:xfrm>
          <a:prstGeom prst="rect">
            <a:avLst/>
          </a:prstGeom>
          <a:noFill/>
        </p:spPr>
        <p:txBody>
          <a:bodyPr wrap="none" rtlCol="0">
            <a:spAutoFit/>
          </a:bodyPr>
          <a:lstStyle/>
          <a:p>
            <a:r>
              <a:rPr lang="en-US" sz="1100" i="1" dirty="0"/>
              <a:t>Scanning </a:t>
            </a:r>
            <a:r>
              <a:rPr lang="en-US" sz="1100" i="1" dirty="0" err="1"/>
              <a:t>lidar</a:t>
            </a:r>
            <a:endParaRPr lang="en-US" sz="1100" i="1" dirty="0"/>
          </a:p>
        </p:txBody>
      </p:sp>
      <p:sp>
        <p:nvSpPr>
          <p:cNvPr id="24" name="TextBox 23"/>
          <p:cNvSpPr txBox="1"/>
          <p:nvPr/>
        </p:nvSpPr>
        <p:spPr>
          <a:xfrm>
            <a:off x="5311933" y="533334"/>
            <a:ext cx="420308" cy="261610"/>
          </a:xfrm>
          <a:prstGeom prst="rect">
            <a:avLst/>
          </a:prstGeom>
          <a:noFill/>
        </p:spPr>
        <p:txBody>
          <a:bodyPr wrap="none" rtlCol="0">
            <a:spAutoFit/>
          </a:bodyPr>
          <a:lstStyle/>
          <a:p>
            <a:r>
              <a:rPr lang="en-US" sz="1100" i="1" dirty="0"/>
              <a:t>VSL</a:t>
            </a:r>
          </a:p>
        </p:txBody>
      </p:sp>
      <p:sp>
        <p:nvSpPr>
          <p:cNvPr id="21" name="TextBox 20"/>
          <p:cNvSpPr txBox="1"/>
          <p:nvPr/>
        </p:nvSpPr>
        <p:spPr>
          <a:xfrm>
            <a:off x="5311933" y="4657813"/>
            <a:ext cx="2543357" cy="261610"/>
          </a:xfrm>
          <a:prstGeom prst="rect">
            <a:avLst/>
          </a:prstGeom>
          <a:noFill/>
        </p:spPr>
        <p:txBody>
          <a:bodyPr wrap="square" rtlCol="0">
            <a:spAutoFit/>
          </a:bodyPr>
          <a:lstStyle/>
          <a:p>
            <a:r>
              <a:rPr lang="en-US" sz="1100" i="1" dirty="0"/>
              <a:t>Example case for </a:t>
            </a:r>
            <a:r>
              <a:rPr lang="en-US" sz="1100" i="1" dirty="0" err="1"/>
              <a:t>Herleshausen</a:t>
            </a:r>
            <a:endParaRPr lang="en-US" sz="1100" i="1" dirty="0"/>
          </a:p>
        </p:txBody>
      </p:sp>
    </p:spTree>
    <p:extLst>
      <p:ext uri="{BB962C8B-B14F-4D97-AF65-F5344CB8AC3E}">
        <p14:creationId xmlns:p14="http://schemas.microsoft.com/office/powerpoint/2010/main" val="3465348967"/>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8765" y="2705075"/>
            <a:ext cx="2229691" cy="1882800"/>
          </a:xfrm>
          <a:prstGeom prst="rect">
            <a:avLst/>
          </a:prstGeom>
        </p:spPr>
      </p:pic>
      <p:sp>
        <p:nvSpPr>
          <p:cNvPr id="4" name="Text Placeholder 3"/>
          <p:cNvSpPr>
            <a:spLocks noGrp="1"/>
          </p:cNvSpPr>
          <p:nvPr>
            <p:ph type="body" sz="quarter" idx="11"/>
          </p:nvPr>
        </p:nvSpPr>
        <p:spPr/>
        <p:txBody>
          <a:bodyPr/>
          <a:lstStyle/>
          <a:p>
            <a:r>
              <a:rPr lang="en-US" dirty="0"/>
              <a:t>Results</a:t>
            </a:r>
          </a:p>
        </p:txBody>
      </p:sp>
      <p:sp>
        <p:nvSpPr>
          <p:cNvPr id="5" name="Text Placeholder 4"/>
          <p:cNvSpPr>
            <a:spLocks noGrp="1"/>
          </p:cNvSpPr>
          <p:nvPr>
            <p:ph type="body" sz="quarter" idx="12"/>
          </p:nvPr>
        </p:nvSpPr>
        <p:spPr/>
        <p:txBody>
          <a:bodyPr/>
          <a:lstStyle/>
          <a:p>
            <a:r>
              <a:rPr lang="de-DE" dirty="0"/>
              <a:t>VSL vs Scanning lidar</a:t>
            </a:r>
            <a:endParaRPr lang="en-US" dirty="0"/>
          </a:p>
        </p:txBody>
      </p:sp>
      <p:sp>
        <p:nvSpPr>
          <p:cNvPr id="3" name="Content Placeholder 2"/>
          <p:cNvSpPr>
            <a:spLocks noGrp="1"/>
          </p:cNvSpPr>
          <p:nvPr>
            <p:ph sz="quarter" idx="14"/>
          </p:nvPr>
        </p:nvSpPr>
        <p:spPr>
          <a:xfrm>
            <a:off x="431800" y="1543050"/>
            <a:ext cx="4140200" cy="3044825"/>
          </a:xfrm>
        </p:spPr>
        <p:txBody>
          <a:bodyPr>
            <a:normAutofit/>
          </a:bodyPr>
          <a:lstStyle/>
          <a:p>
            <a:r>
              <a:rPr lang="en-US" sz="1400" dirty="0">
                <a:latin typeface="Frutiger LT Com 45 Light" panose="020B0303030504020204" pitchFamily="34" charset="0"/>
              </a:rPr>
              <a:t>Choose VSL for the sector corresponding to the reference measured direction</a:t>
            </a:r>
          </a:p>
          <a:p>
            <a:r>
              <a:rPr lang="en-US" sz="1400" dirty="0">
                <a:latin typeface="Frutiger LT Com 45 Light" panose="020B0303030504020204" pitchFamily="34" charset="0"/>
              </a:rPr>
              <a:t>Identify deviations larger than measurement uncertainty (discussed later)</a:t>
            </a:r>
          </a:p>
          <a:p>
            <a:pPr lvl="1"/>
            <a:r>
              <a:rPr lang="en-US" sz="1400" dirty="0">
                <a:latin typeface="Frutiger LT Com 45 Light" panose="020B0303030504020204" pitchFamily="34" charset="0"/>
              </a:rPr>
              <a:t>Any big structures still visible in the scanning </a:t>
            </a:r>
            <a:r>
              <a:rPr lang="en-US" sz="1400" dirty="0" err="1">
                <a:latin typeface="Frutiger LT Com 45 Light" panose="020B0303030504020204" pitchFamily="34" charset="0"/>
              </a:rPr>
              <a:t>lidar</a:t>
            </a:r>
            <a:r>
              <a:rPr lang="en-US" sz="1400" dirty="0">
                <a:latin typeface="Frutiger LT Com 45 Light" panose="020B0303030504020204" pitchFamily="34" charset="0"/>
              </a:rPr>
              <a:t> measurement? </a:t>
            </a:r>
            <a:r>
              <a:rPr lang="en-US" sz="1400" dirty="0">
                <a:solidFill>
                  <a:srgbClr val="179C7D"/>
                </a:solidFill>
                <a:latin typeface="Frutiger LT Com 45 Light" panose="020B0303030504020204" pitchFamily="34" charset="0"/>
              </a:rPr>
              <a:t>NO </a:t>
            </a:r>
          </a:p>
          <a:p>
            <a:pPr lvl="1"/>
            <a:r>
              <a:rPr lang="en-US" sz="1400" dirty="0">
                <a:latin typeface="Frutiger LT Com 45 Light" panose="020B0303030504020204" pitchFamily="34" charset="0"/>
              </a:rPr>
              <a:t>Terrain / </a:t>
            </a:r>
            <a:r>
              <a:rPr lang="en-US" sz="1400" dirty="0" err="1">
                <a:latin typeface="Frutiger LT Com 45 Light" panose="020B0303030504020204" pitchFamily="34" charset="0"/>
              </a:rPr>
              <a:t>landcover</a:t>
            </a:r>
            <a:r>
              <a:rPr lang="en-US" sz="1400" dirty="0">
                <a:latin typeface="Frutiger LT Com 45 Light" panose="020B0303030504020204" pitchFamily="34" charset="0"/>
              </a:rPr>
              <a:t> mismatches? </a:t>
            </a:r>
            <a:r>
              <a:rPr lang="en-US" sz="1400" dirty="0">
                <a:solidFill>
                  <a:srgbClr val="179C7D"/>
                </a:solidFill>
                <a:latin typeface="Frutiger LT Com 45 Light" panose="020B0303030504020204" pitchFamily="34" charset="0"/>
              </a:rPr>
              <a:t>YES - Over speeding in front and behind hill (on average 30% over prediction)</a:t>
            </a:r>
            <a:endParaRPr lang="en-US" sz="1400" dirty="0">
              <a:latin typeface="Frutiger LT Com 45 Light" panose="020B0303030504020204" pitchFamily="34" charset="0"/>
            </a:endParaRPr>
          </a:p>
          <a:p>
            <a:pPr lvl="1"/>
            <a:r>
              <a:rPr lang="en-US" sz="1400" dirty="0">
                <a:latin typeface="Frutiger LT Com 45 Light" panose="020B0303030504020204" pitchFamily="34" charset="0"/>
              </a:rPr>
              <a:t>Atmospheric stability mismatch? </a:t>
            </a:r>
            <a:endParaRPr lang="en-US" sz="1400" dirty="0">
              <a:solidFill>
                <a:srgbClr val="179C7D"/>
              </a:solidFill>
              <a:latin typeface="Frutiger LT Com 45 Light" panose="020B0303030504020204" pitchFamily="34" charset="0"/>
            </a:endParaRP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728175"/>
            <a:ext cx="2276066" cy="1881955"/>
          </a:xfrm>
          <a:prstGeom prst="rect">
            <a:avLst/>
          </a:prstGeom>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2173" y="695965"/>
            <a:ext cx="2276065" cy="1881955"/>
          </a:xfrm>
          <a:prstGeom prst="rect">
            <a:avLst/>
          </a:prstGeom>
        </p:spPr>
      </p:pic>
      <p:cxnSp>
        <p:nvCxnSpPr>
          <p:cNvPr id="9" name="Straight Arrow Connector 8"/>
          <p:cNvCxnSpPr/>
          <p:nvPr/>
        </p:nvCxnSpPr>
        <p:spPr>
          <a:xfrm flipH="1">
            <a:off x="6963478" y="2520701"/>
            <a:ext cx="357905" cy="407601"/>
          </a:xfrm>
          <a:prstGeom prst="straightConnector1">
            <a:avLst/>
          </a:prstGeom>
          <a:ln w="57150">
            <a:solidFill>
              <a:srgbClr val="179C7D"/>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5854953" y="2577920"/>
            <a:ext cx="286767" cy="350382"/>
          </a:xfrm>
          <a:prstGeom prst="straightConnector1">
            <a:avLst/>
          </a:prstGeom>
          <a:ln w="57150">
            <a:solidFill>
              <a:srgbClr val="179C7D"/>
            </a:solidFill>
            <a:tailEnd type="triangle"/>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6963478" y="511078"/>
            <a:ext cx="1116011" cy="261610"/>
          </a:xfrm>
          <a:prstGeom prst="rect">
            <a:avLst/>
          </a:prstGeom>
          <a:noFill/>
        </p:spPr>
        <p:txBody>
          <a:bodyPr wrap="none" rtlCol="0">
            <a:spAutoFit/>
          </a:bodyPr>
          <a:lstStyle/>
          <a:p>
            <a:r>
              <a:rPr lang="en-US" sz="1100" i="1" dirty="0"/>
              <a:t>Scanning </a:t>
            </a:r>
            <a:r>
              <a:rPr lang="en-US" sz="1100" i="1" dirty="0" err="1"/>
              <a:t>lidar</a:t>
            </a:r>
            <a:endParaRPr lang="en-US" sz="1100" i="1" dirty="0"/>
          </a:p>
        </p:txBody>
      </p:sp>
      <p:sp>
        <p:nvSpPr>
          <p:cNvPr id="24" name="TextBox 23"/>
          <p:cNvSpPr txBox="1"/>
          <p:nvPr/>
        </p:nvSpPr>
        <p:spPr>
          <a:xfrm>
            <a:off x="5311933" y="533334"/>
            <a:ext cx="420308" cy="261610"/>
          </a:xfrm>
          <a:prstGeom prst="rect">
            <a:avLst/>
          </a:prstGeom>
          <a:noFill/>
        </p:spPr>
        <p:txBody>
          <a:bodyPr wrap="none" rtlCol="0">
            <a:spAutoFit/>
          </a:bodyPr>
          <a:lstStyle/>
          <a:p>
            <a:r>
              <a:rPr lang="en-US" sz="1100" i="1" dirty="0"/>
              <a:t>VSL</a:t>
            </a:r>
          </a:p>
        </p:txBody>
      </p:sp>
      <p:sp>
        <p:nvSpPr>
          <p:cNvPr id="21" name="TextBox 20"/>
          <p:cNvSpPr txBox="1"/>
          <p:nvPr/>
        </p:nvSpPr>
        <p:spPr>
          <a:xfrm>
            <a:off x="5311933" y="4657813"/>
            <a:ext cx="2543357" cy="261610"/>
          </a:xfrm>
          <a:prstGeom prst="rect">
            <a:avLst/>
          </a:prstGeom>
          <a:noFill/>
        </p:spPr>
        <p:txBody>
          <a:bodyPr wrap="square" rtlCol="0">
            <a:spAutoFit/>
          </a:bodyPr>
          <a:lstStyle/>
          <a:p>
            <a:r>
              <a:rPr lang="en-US" sz="1100" i="1" dirty="0"/>
              <a:t>Example case for </a:t>
            </a:r>
            <a:r>
              <a:rPr lang="en-US" sz="1100" i="1" dirty="0" err="1"/>
              <a:t>Herleshausen</a:t>
            </a:r>
            <a:endParaRPr lang="en-US" sz="1100" i="1" dirty="0"/>
          </a:p>
        </p:txBody>
      </p:sp>
    </p:spTree>
    <p:extLst>
      <p:ext uri="{BB962C8B-B14F-4D97-AF65-F5344CB8AC3E}">
        <p14:creationId xmlns:p14="http://schemas.microsoft.com/office/powerpoint/2010/main" val="254258047"/>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8765" y="2705075"/>
            <a:ext cx="2229691" cy="1882800"/>
          </a:xfrm>
          <a:prstGeom prst="rect">
            <a:avLst/>
          </a:prstGeom>
        </p:spPr>
      </p:pic>
      <p:sp>
        <p:nvSpPr>
          <p:cNvPr id="4" name="Text Placeholder 3"/>
          <p:cNvSpPr>
            <a:spLocks noGrp="1"/>
          </p:cNvSpPr>
          <p:nvPr>
            <p:ph type="body" sz="quarter" idx="11"/>
          </p:nvPr>
        </p:nvSpPr>
        <p:spPr/>
        <p:txBody>
          <a:bodyPr/>
          <a:lstStyle/>
          <a:p>
            <a:r>
              <a:rPr lang="en-US" dirty="0"/>
              <a:t>Results</a:t>
            </a:r>
          </a:p>
        </p:txBody>
      </p:sp>
      <p:sp>
        <p:nvSpPr>
          <p:cNvPr id="5" name="Text Placeholder 4"/>
          <p:cNvSpPr>
            <a:spLocks noGrp="1"/>
          </p:cNvSpPr>
          <p:nvPr>
            <p:ph type="body" sz="quarter" idx="12"/>
          </p:nvPr>
        </p:nvSpPr>
        <p:spPr/>
        <p:txBody>
          <a:bodyPr/>
          <a:lstStyle/>
          <a:p>
            <a:r>
              <a:rPr lang="de-DE" dirty="0"/>
              <a:t>VSL vs Scanning lidar</a:t>
            </a:r>
            <a:endParaRPr lang="en-US" dirty="0"/>
          </a:p>
        </p:txBody>
      </p:sp>
      <p:sp>
        <p:nvSpPr>
          <p:cNvPr id="3" name="Content Placeholder 2"/>
          <p:cNvSpPr>
            <a:spLocks noGrp="1"/>
          </p:cNvSpPr>
          <p:nvPr>
            <p:ph sz="quarter" idx="14"/>
          </p:nvPr>
        </p:nvSpPr>
        <p:spPr>
          <a:xfrm>
            <a:off x="431800" y="1543050"/>
            <a:ext cx="4140200" cy="3044825"/>
          </a:xfrm>
        </p:spPr>
        <p:txBody>
          <a:bodyPr>
            <a:noAutofit/>
          </a:bodyPr>
          <a:lstStyle/>
          <a:p>
            <a:r>
              <a:rPr lang="en-US" sz="1400" dirty="0">
                <a:latin typeface="Frutiger LT Com 45 Light" panose="020B0303030504020204" pitchFamily="34" charset="0"/>
              </a:rPr>
              <a:t>Choose VSL for the sector corresponding to the reference measured direction</a:t>
            </a:r>
          </a:p>
          <a:p>
            <a:r>
              <a:rPr lang="en-US" sz="1400" dirty="0">
                <a:latin typeface="Frutiger LT Com 45 Light" panose="020B0303030504020204" pitchFamily="34" charset="0"/>
              </a:rPr>
              <a:t>Identify deviations larger than measurement uncertainty (discussed later)</a:t>
            </a:r>
          </a:p>
          <a:p>
            <a:pPr lvl="1"/>
            <a:r>
              <a:rPr lang="en-US" sz="1400" dirty="0">
                <a:latin typeface="Frutiger LT Com 45 Light" panose="020B0303030504020204" pitchFamily="34" charset="0"/>
              </a:rPr>
              <a:t>Any big structures still visible in the scanning </a:t>
            </a:r>
            <a:r>
              <a:rPr lang="en-US" sz="1400" dirty="0" err="1">
                <a:latin typeface="Frutiger LT Com 45 Light" panose="020B0303030504020204" pitchFamily="34" charset="0"/>
              </a:rPr>
              <a:t>lidar</a:t>
            </a:r>
            <a:r>
              <a:rPr lang="en-US" sz="1400" dirty="0">
                <a:latin typeface="Frutiger LT Com 45 Light" panose="020B0303030504020204" pitchFamily="34" charset="0"/>
              </a:rPr>
              <a:t> measurement? </a:t>
            </a:r>
            <a:r>
              <a:rPr lang="en-US" sz="1400" dirty="0">
                <a:solidFill>
                  <a:srgbClr val="179C7D"/>
                </a:solidFill>
                <a:latin typeface="Frutiger LT Com 45 Light" panose="020B0303030504020204" pitchFamily="34" charset="0"/>
              </a:rPr>
              <a:t>NO </a:t>
            </a:r>
          </a:p>
          <a:p>
            <a:pPr lvl="1"/>
            <a:r>
              <a:rPr lang="en-US" sz="1400" dirty="0">
                <a:latin typeface="Frutiger LT Com 45 Light" panose="020B0303030504020204" pitchFamily="34" charset="0"/>
              </a:rPr>
              <a:t>Terrain / </a:t>
            </a:r>
            <a:r>
              <a:rPr lang="en-US" sz="1400" dirty="0" err="1">
                <a:latin typeface="Frutiger LT Com 45 Light" panose="020B0303030504020204" pitchFamily="34" charset="0"/>
              </a:rPr>
              <a:t>landcover</a:t>
            </a:r>
            <a:r>
              <a:rPr lang="en-US" sz="1400" dirty="0">
                <a:latin typeface="Frutiger LT Com 45 Light" panose="020B0303030504020204" pitchFamily="34" charset="0"/>
              </a:rPr>
              <a:t> mismatches? </a:t>
            </a:r>
            <a:r>
              <a:rPr lang="en-US" sz="1400" dirty="0">
                <a:solidFill>
                  <a:srgbClr val="179C7D"/>
                </a:solidFill>
                <a:latin typeface="Frutiger LT Com 45 Light" panose="020B0303030504020204" pitchFamily="34" charset="0"/>
              </a:rPr>
              <a:t>YES - Over speeding in front and behind hill (on average 30% over prediction)</a:t>
            </a:r>
            <a:endParaRPr lang="en-US" sz="1400" dirty="0">
              <a:latin typeface="Frutiger LT Com 45 Light" panose="020B0303030504020204" pitchFamily="34" charset="0"/>
            </a:endParaRPr>
          </a:p>
          <a:p>
            <a:pPr lvl="1"/>
            <a:r>
              <a:rPr lang="en-US" sz="1400" dirty="0">
                <a:latin typeface="Frutiger LT Com 45 Light" panose="020B0303030504020204" pitchFamily="34" charset="0"/>
              </a:rPr>
              <a:t>Atmospheric stability mismatch? </a:t>
            </a:r>
            <a:r>
              <a:rPr lang="en-US" sz="1400" dirty="0">
                <a:solidFill>
                  <a:srgbClr val="179C7D"/>
                </a:solidFill>
                <a:latin typeface="Frutiger LT Com 45 Light" panose="020B0303030504020204" pitchFamily="34" charset="0"/>
              </a:rPr>
              <a:t>NO (Equal distribution of contours)</a:t>
            </a: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728175"/>
            <a:ext cx="2276066" cy="1881955"/>
          </a:xfrm>
          <a:prstGeom prst="rect">
            <a:avLst/>
          </a:prstGeom>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2173" y="695965"/>
            <a:ext cx="2276065" cy="1881955"/>
          </a:xfrm>
          <a:prstGeom prst="rect">
            <a:avLst/>
          </a:prstGeom>
        </p:spPr>
      </p:pic>
      <p:cxnSp>
        <p:nvCxnSpPr>
          <p:cNvPr id="9" name="Straight Arrow Connector 8"/>
          <p:cNvCxnSpPr/>
          <p:nvPr/>
        </p:nvCxnSpPr>
        <p:spPr>
          <a:xfrm flipH="1">
            <a:off x="6963478" y="2520701"/>
            <a:ext cx="357905" cy="407601"/>
          </a:xfrm>
          <a:prstGeom prst="straightConnector1">
            <a:avLst/>
          </a:prstGeom>
          <a:ln w="57150">
            <a:solidFill>
              <a:srgbClr val="179C7D"/>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5854953" y="2577920"/>
            <a:ext cx="286767" cy="350382"/>
          </a:xfrm>
          <a:prstGeom prst="straightConnector1">
            <a:avLst/>
          </a:prstGeom>
          <a:ln w="57150">
            <a:solidFill>
              <a:srgbClr val="179C7D"/>
            </a:solidFill>
            <a:tailEnd type="triangle"/>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6963478" y="511078"/>
            <a:ext cx="1116011" cy="261610"/>
          </a:xfrm>
          <a:prstGeom prst="rect">
            <a:avLst/>
          </a:prstGeom>
          <a:noFill/>
        </p:spPr>
        <p:txBody>
          <a:bodyPr wrap="none" rtlCol="0">
            <a:spAutoFit/>
          </a:bodyPr>
          <a:lstStyle/>
          <a:p>
            <a:r>
              <a:rPr lang="en-US" sz="1100" i="1" dirty="0"/>
              <a:t>Scanning </a:t>
            </a:r>
            <a:r>
              <a:rPr lang="en-US" sz="1100" i="1" dirty="0" err="1"/>
              <a:t>lidar</a:t>
            </a:r>
            <a:endParaRPr lang="en-US" sz="1100" i="1" dirty="0"/>
          </a:p>
        </p:txBody>
      </p:sp>
      <p:sp>
        <p:nvSpPr>
          <p:cNvPr id="24" name="TextBox 23"/>
          <p:cNvSpPr txBox="1"/>
          <p:nvPr/>
        </p:nvSpPr>
        <p:spPr>
          <a:xfrm>
            <a:off x="5311933" y="533334"/>
            <a:ext cx="420308" cy="261610"/>
          </a:xfrm>
          <a:prstGeom prst="rect">
            <a:avLst/>
          </a:prstGeom>
          <a:noFill/>
        </p:spPr>
        <p:txBody>
          <a:bodyPr wrap="none" rtlCol="0">
            <a:spAutoFit/>
          </a:bodyPr>
          <a:lstStyle/>
          <a:p>
            <a:r>
              <a:rPr lang="en-US" sz="1100" i="1" dirty="0"/>
              <a:t>VSL</a:t>
            </a:r>
          </a:p>
        </p:txBody>
      </p:sp>
      <p:sp>
        <p:nvSpPr>
          <p:cNvPr id="21" name="TextBox 20"/>
          <p:cNvSpPr txBox="1"/>
          <p:nvPr/>
        </p:nvSpPr>
        <p:spPr>
          <a:xfrm>
            <a:off x="5311933" y="4657813"/>
            <a:ext cx="2543357" cy="261610"/>
          </a:xfrm>
          <a:prstGeom prst="rect">
            <a:avLst/>
          </a:prstGeom>
          <a:noFill/>
        </p:spPr>
        <p:txBody>
          <a:bodyPr wrap="square" rtlCol="0">
            <a:spAutoFit/>
          </a:bodyPr>
          <a:lstStyle/>
          <a:p>
            <a:r>
              <a:rPr lang="en-US" sz="1100" i="1" dirty="0"/>
              <a:t>Example case for </a:t>
            </a:r>
            <a:r>
              <a:rPr lang="en-US" sz="1100" i="1" dirty="0" err="1"/>
              <a:t>Herleshausen</a:t>
            </a:r>
            <a:endParaRPr lang="en-US" sz="1100" i="1" dirty="0"/>
          </a:p>
        </p:txBody>
      </p:sp>
    </p:spTree>
    <p:extLst>
      <p:ext uri="{BB962C8B-B14F-4D97-AF65-F5344CB8AC3E}">
        <p14:creationId xmlns:p14="http://schemas.microsoft.com/office/powerpoint/2010/main" val="1230616293"/>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r>
              <a:rPr lang="de-DE" dirty="0"/>
              <a:t>Results</a:t>
            </a:r>
            <a:endParaRPr lang="en-US" dirty="0"/>
          </a:p>
        </p:txBody>
      </p:sp>
      <p:sp>
        <p:nvSpPr>
          <p:cNvPr id="5" name="Text Placeholder 4"/>
          <p:cNvSpPr>
            <a:spLocks noGrp="1"/>
          </p:cNvSpPr>
          <p:nvPr>
            <p:ph type="body" sz="quarter" idx="12"/>
          </p:nvPr>
        </p:nvSpPr>
        <p:spPr/>
        <p:txBody>
          <a:bodyPr/>
          <a:lstStyle/>
          <a:p>
            <a:r>
              <a:rPr lang="de-DE" dirty="0"/>
              <a:t>Clustering of cases</a:t>
            </a:r>
            <a:endParaRPr lang="en-US" dirty="0"/>
          </a:p>
        </p:txBody>
      </p:sp>
      <p:sp>
        <p:nvSpPr>
          <p:cNvPr id="3" name="Content Placeholder 2"/>
          <p:cNvSpPr>
            <a:spLocks noGrp="1"/>
          </p:cNvSpPr>
          <p:nvPr>
            <p:ph sz="quarter" idx="14"/>
          </p:nvPr>
        </p:nvSpPr>
        <p:spPr>
          <a:xfrm>
            <a:off x="431800" y="1543050"/>
            <a:ext cx="6261100" cy="3044825"/>
          </a:xfrm>
        </p:spPr>
        <p:txBody>
          <a:bodyPr/>
          <a:lstStyle/>
          <a:p>
            <a:r>
              <a:rPr lang="en-US" dirty="0">
                <a:latin typeface="Frutiger LT Com 45 Light" panose="020B0303030504020204" pitchFamily="34" charset="0"/>
              </a:rPr>
              <a:t>Cluster cases with similar wind conditions</a:t>
            </a:r>
          </a:p>
          <a:p>
            <a:r>
              <a:rPr lang="en-US" dirty="0">
                <a:latin typeface="Frutiger LT Com 45 Light" panose="020B0303030504020204" pitchFamily="34" charset="0"/>
              </a:rPr>
              <a:t>Compare cluster’s average with VSL</a:t>
            </a:r>
          </a:p>
          <a:p>
            <a:pPr marL="180000" lvl="1" indent="0">
              <a:buNone/>
            </a:pPr>
            <a:r>
              <a:rPr lang="en-US" dirty="0">
                <a:latin typeface="Frutiger LT Com 45 Light" panose="020B0303030504020204" pitchFamily="34" charset="0"/>
              </a:rPr>
              <a:t>	Assess errors related to different wind conditions (shear profile)</a:t>
            </a:r>
          </a:p>
        </p:txBody>
      </p:sp>
      <p:sp>
        <p:nvSpPr>
          <p:cNvPr id="24" name="TextBox 23"/>
          <p:cNvSpPr txBox="1"/>
          <p:nvPr/>
        </p:nvSpPr>
        <p:spPr>
          <a:xfrm>
            <a:off x="6042452" y="4567500"/>
            <a:ext cx="420308" cy="261610"/>
          </a:xfrm>
          <a:prstGeom prst="rect">
            <a:avLst/>
          </a:prstGeom>
          <a:noFill/>
        </p:spPr>
        <p:txBody>
          <a:bodyPr wrap="none" rtlCol="0">
            <a:spAutoFit/>
          </a:bodyPr>
          <a:lstStyle/>
          <a:p>
            <a:r>
              <a:rPr lang="en-US" sz="1100" i="1" dirty="0"/>
              <a:t>VSL</a:t>
            </a:r>
          </a:p>
        </p:txBody>
      </p:sp>
      <p:sp>
        <p:nvSpPr>
          <p:cNvPr id="6" name="Bent-Up Arrow 5"/>
          <p:cNvSpPr/>
          <p:nvPr/>
        </p:nvSpPr>
        <p:spPr>
          <a:xfrm rot="5400000">
            <a:off x="670323" y="2322403"/>
            <a:ext cx="234950" cy="215900"/>
          </a:xfrm>
          <a:prstGeom prst="bentUpArrow">
            <a:avLst/>
          </a:prstGeom>
          <a:solidFill>
            <a:srgbClr val="179C7D"/>
          </a:solidFill>
          <a:ln>
            <a:solidFill>
              <a:srgbClr val="179C7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0987006"/>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593667" y="2929027"/>
            <a:ext cx="1415009" cy="1639582"/>
          </a:xfrm>
          <a:prstGeom prst="rect">
            <a:avLst/>
          </a:prstGeom>
        </p:spPr>
      </p:pic>
      <p:pic>
        <p:nvPicPr>
          <p:cNvPr id="2" name="Picture 1"/>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tretch>
            <a:fillRect/>
          </a:stretch>
        </p:blipFill>
        <p:spPr>
          <a:xfrm>
            <a:off x="364977" y="2968532"/>
            <a:ext cx="1223379" cy="1634727"/>
          </a:xfrm>
          <a:prstGeom prst="rect">
            <a:avLst/>
          </a:prstGeom>
        </p:spPr>
      </p:pic>
      <p:pic>
        <p:nvPicPr>
          <p:cNvPr id="27" name="Picture 26"/>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4287294" y="2927162"/>
            <a:ext cx="1413643" cy="1638000"/>
          </a:xfrm>
          <a:prstGeom prst="rect">
            <a:avLst/>
          </a:prstGeom>
        </p:spPr>
      </p:pic>
      <p:pic>
        <p:nvPicPr>
          <p:cNvPr id="24" name="Picture 23"/>
          <p:cNvPicPr>
            <a:picLocks noChangeAspect="1"/>
          </p:cNvPicPr>
          <p:nvPr/>
        </p:nvPicPr>
        <p:blipFill>
          <a:blip r:embed="rId9">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tretch>
            <a:fillRect/>
          </a:stretch>
        </p:blipFill>
        <p:spPr>
          <a:xfrm>
            <a:off x="7304453" y="2923889"/>
            <a:ext cx="1413644" cy="1638000"/>
          </a:xfrm>
          <a:prstGeom prst="rect">
            <a:avLst/>
          </a:prstGeom>
        </p:spPr>
      </p:pic>
      <p:pic>
        <p:nvPicPr>
          <p:cNvPr id="15" name="Picture 1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8035" y="1511804"/>
            <a:ext cx="1716591" cy="1440000"/>
          </a:xfrm>
          <a:prstGeom prst="rect">
            <a:avLst/>
          </a:prstGeom>
        </p:spPr>
      </p:pic>
      <p:sp>
        <p:nvSpPr>
          <p:cNvPr id="4" name="Text Placeholder 3"/>
          <p:cNvSpPr>
            <a:spLocks noGrp="1"/>
          </p:cNvSpPr>
          <p:nvPr>
            <p:ph type="body" sz="quarter" idx="11"/>
          </p:nvPr>
        </p:nvSpPr>
        <p:spPr/>
        <p:txBody>
          <a:bodyPr/>
          <a:lstStyle/>
          <a:p>
            <a:r>
              <a:rPr lang="de-DE" dirty="0"/>
              <a:t>Results</a:t>
            </a:r>
            <a:endParaRPr lang="en-US" dirty="0"/>
          </a:p>
        </p:txBody>
      </p:sp>
      <p:sp>
        <p:nvSpPr>
          <p:cNvPr id="5" name="Text Placeholder 4"/>
          <p:cNvSpPr>
            <a:spLocks noGrp="1"/>
          </p:cNvSpPr>
          <p:nvPr>
            <p:ph type="body" sz="quarter" idx="12"/>
          </p:nvPr>
        </p:nvSpPr>
        <p:spPr/>
        <p:txBody>
          <a:bodyPr/>
          <a:lstStyle/>
          <a:p>
            <a:r>
              <a:rPr lang="en-US" dirty="0"/>
              <a:t>Clustering of cases </a:t>
            </a:r>
            <a:r>
              <a:rPr lang="el-GR" dirty="0"/>
              <a:t>–</a:t>
            </a:r>
            <a:r>
              <a:rPr lang="de-DE" dirty="0"/>
              <a:t> </a:t>
            </a:r>
            <a:r>
              <a:rPr lang="de-DE" dirty="0" err="1"/>
              <a:t>Example</a:t>
            </a:r>
            <a:r>
              <a:rPr lang="de-DE" dirty="0"/>
              <a:t> </a:t>
            </a:r>
            <a:r>
              <a:rPr lang="de-DE" dirty="0" smtClean="0"/>
              <a:t>240°</a:t>
            </a:r>
            <a:r>
              <a:rPr lang="el-GR" dirty="0" smtClean="0"/>
              <a:t> </a:t>
            </a:r>
            <a:endParaRPr lang="en-US" dirty="0"/>
          </a:p>
        </p:txBody>
      </p:sp>
      <p:sp>
        <p:nvSpPr>
          <p:cNvPr id="23" name="TextBox 22"/>
          <p:cNvSpPr txBox="1"/>
          <p:nvPr/>
        </p:nvSpPr>
        <p:spPr>
          <a:xfrm>
            <a:off x="3949187" y="1109300"/>
            <a:ext cx="1116011" cy="261610"/>
          </a:xfrm>
          <a:prstGeom prst="rect">
            <a:avLst/>
          </a:prstGeom>
          <a:noFill/>
        </p:spPr>
        <p:txBody>
          <a:bodyPr wrap="none" rtlCol="0">
            <a:spAutoFit/>
          </a:bodyPr>
          <a:lstStyle/>
          <a:p>
            <a:r>
              <a:rPr lang="en-US" sz="1100" i="1" dirty="0"/>
              <a:t>Scanning </a:t>
            </a:r>
            <a:r>
              <a:rPr lang="en-US" sz="1100" i="1" dirty="0" err="1"/>
              <a:t>lidar</a:t>
            </a:r>
            <a:endParaRPr lang="en-US" sz="1100" i="1" dirty="0"/>
          </a:p>
        </p:txBody>
      </p:sp>
      <p:pic>
        <p:nvPicPr>
          <p:cNvPr id="14" name="Picture 1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573716" y="1443496"/>
            <a:ext cx="1716591" cy="1440000"/>
          </a:xfrm>
          <a:prstGeom prst="rect">
            <a:avLst/>
          </a:prstGeom>
        </p:spPr>
      </p:pic>
      <p:pic>
        <p:nvPicPr>
          <p:cNvPr id="13" name="Picture 1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654661" y="1442070"/>
            <a:ext cx="1716591" cy="1440000"/>
          </a:xfrm>
          <a:prstGeom prst="rect">
            <a:avLst/>
          </a:prstGeom>
        </p:spPr>
      </p:pic>
      <p:sp>
        <p:nvSpPr>
          <p:cNvPr id="19" name="TextBox 18"/>
          <p:cNvSpPr txBox="1"/>
          <p:nvPr/>
        </p:nvSpPr>
        <p:spPr>
          <a:xfrm>
            <a:off x="1411638" y="1222100"/>
            <a:ext cx="622286" cy="261610"/>
          </a:xfrm>
          <a:prstGeom prst="rect">
            <a:avLst/>
          </a:prstGeom>
          <a:noFill/>
        </p:spPr>
        <p:txBody>
          <a:bodyPr wrap="none" rtlCol="0">
            <a:spAutoFit/>
          </a:bodyPr>
          <a:lstStyle/>
          <a:p>
            <a:r>
              <a:rPr lang="el-GR" sz="1100" i="1" dirty="0"/>
              <a:t>α = 0.1</a:t>
            </a:r>
            <a:endParaRPr lang="en-US" sz="1100" i="1" dirty="0"/>
          </a:p>
        </p:txBody>
      </p:sp>
      <p:sp>
        <p:nvSpPr>
          <p:cNvPr id="20" name="TextBox 19"/>
          <p:cNvSpPr txBox="1"/>
          <p:nvPr/>
        </p:nvSpPr>
        <p:spPr>
          <a:xfrm>
            <a:off x="4120869" y="1267595"/>
            <a:ext cx="622286" cy="261610"/>
          </a:xfrm>
          <a:prstGeom prst="rect">
            <a:avLst/>
          </a:prstGeom>
          <a:noFill/>
        </p:spPr>
        <p:txBody>
          <a:bodyPr wrap="none" rtlCol="0">
            <a:spAutoFit/>
          </a:bodyPr>
          <a:lstStyle/>
          <a:p>
            <a:r>
              <a:rPr lang="el-GR" sz="1100" i="1" dirty="0"/>
              <a:t>α = 0.3</a:t>
            </a:r>
            <a:endParaRPr lang="en-US" sz="1100" i="1" dirty="0"/>
          </a:p>
        </p:txBody>
      </p:sp>
      <p:sp>
        <p:nvSpPr>
          <p:cNvPr id="21" name="TextBox 20"/>
          <p:cNvSpPr txBox="1"/>
          <p:nvPr/>
        </p:nvSpPr>
        <p:spPr>
          <a:xfrm>
            <a:off x="7066109" y="1246948"/>
            <a:ext cx="622286" cy="261610"/>
          </a:xfrm>
          <a:prstGeom prst="rect">
            <a:avLst/>
          </a:prstGeom>
          <a:noFill/>
        </p:spPr>
        <p:txBody>
          <a:bodyPr wrap="none" rtlCol="0">
            <a:spAutoFit/>
          </a:bodyPr>
          <a:lstStyle/>
          <a:p>
            <a:r>
              <a:rPr lang="el-GR" sz="1100" i="1" dirty="0"/>
              <a:t>α = 0.5</a:t>
            </a:r>
            <a:endParaRPr lang="en-US" sz="1100" i="1" dirty="0"/>
          </a:p>
        </p:txBody>
      </p:sp>
      <p:sp>
        <p:nvSpPr>
          <p:cNvPr id="26" name="TextBox 25"/>
          <p:cNvSpPr txBox="1"/>
          <p:nvPr/>
        </p:nvSpPr>
        <p:spPr>
          <a:xfrm>
            <a:off x="2777568" y="4574081"/>
            <a:ext cx="3931174" cy="261610"/>
          </a:xfrm>
          <a:prstGeom prst="rect">
            <a:avLst/>
          </a:prstGeom>
          <a:noFill/>
        </p:spPr>
        <p:txBody>
          <a:bodyPr wrap="square" rtlCol="0">
            <a:spAutoFit/>
          </a:bodyPr>
          <a:lstStyle/>
          <a:p>
            <a:r>
              <a:rPr lang="en-US" sz="1100" i="1" dirty="0"/>
              <a:t>Averaged clusters for 240° sector at </a:t>
            </a:r>
            <a:r>
              <a:rPr lang="en-US" sz="1100" i="1" dirty="0" err="1"/>
              <a:t>Herleshausen</a:t>
            </a:r>
            <a:endParaRPr lang="en-US" sz="1100" i="1" dirty="0"/>
          </a:p>
        </p:txBody>
      </p:sp>
      <p:pic>
        <p:nvPicPr>
          <p:cNvPr id="3" name="Picture 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105739" y="2936081"/>
            <a:ext cx="1179209" cy="1638000"/>
          </a:xfrm>
          <a:prstGeom prst="rect">
            <a:avLst/>
          </a:prstGeom>
        </p:spPr>
      </p:pic>
      <p:pic>
        <p:nvPicPr>
          <p:cNvPr id="6" name="Picture 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118342" y="2899015"/>
            <a:ext cx="1180800" cy="1704244"/>
          </a:xfrm>
          <a:prstGeom prst="rect">
            <a:avLst/>
          </a:prstGeom>
        </p:spPr>
      </p:pic>
    </p:spTree>
    <p:extLst>
      <p:ext uri="{BB962C8B-B14F-4D97-AF65-F5344CB8AC3E}">
        <p14:creationId xmlns:p14="http://schemas.microsoft.com/office/powerpoint/2010/main" val="1390751867"/>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7617" y="1494498"/>
            <a:ext cx="1716591" cy="1440000"/>
          </a:xfrm>
          <a:prstGeom prst="rect">
            <a:avLst/>
          </a:prstGeom>
        </p:spPr>
      </p:pic>
      <p:sp>
        <p:nvSpPr>
          <p:cNvPr id="4" name="Text Placeholder 3"/>
          <p:cNvSpPr>
            <a:spLocks noGrp="1"/>
          </p:cNvSpPr>
          <p:nvPr>
            <p:ph type="body" sz="quarter" idx="11"/>
          </p:nvPr>
        </p:nvSpPr>
        <p:spPr/>
        <p:txBody>
          <a:bodyPr/>
          <a:lstStyle/>
          <a:p>
            <a:r>
              <a:rPr lang="de-DE" dirty="0"/>
              <a:t>Results</a:t>
            </a:r>
            <a:endParaRPr lang="en-US" dirty="0"/>
          </a:p>
        </p:txBody>
      </p:sp>
      <p:sp>
        <p:nvSpPr>
          <p:cNvPr id="5" name="Text Placeholder 4"/>
          <p:cNvSpPr>
            <a:spLocks noGrp="1"/>
          </p:cNvSpPr>
          <p:nvPr>
            <p:ph type="body" sz="quarter" idx="12"/>
          </p:nvPr>
        </p:nvSpPr>
        <p:spPr/>
        <p:txBody>
          <a:bodyPr/>
          <a:lstStyle/>
          <a:p>
            <a:r>
              <a:rPr lang="en-US" dirty="0"/>
              <a:t>Clustering of cases </a:t>
            </a:r>
            <a:r>
              <a:rPr lang="el-GR" dirty="0"/>
              <a:t>–</a:t>
            </a:r>
            <a:r>
              <a:rPr lang="de-DE" dirty="0"/>
              <a:t> </a:t>
            </a:r>
            <a:r>
              <a:rPr lang="de-DE" dirty="0" err="1"/>
              <a:t>Example</a:t>
            </a:r>
            <a:r>
              <a:rPr lang="de-DE" dirty="0"/>
              <a:t> </a:t>
            </a:r>
            <a:r>
              <a:rPr lang="de-DE" dirty="0" smtClean="0"/>
              <a:t>240°</a:t>
            </a:r>
            <a:r>
              <a:rPr lang="el-GR" dirty="0" smtClean="0"/>
              <a:t> </a:t>
            </a:r>
            <a:endParaRPr lang="en-US" dirty="0"/>
          </a:p>
        </p:txBody>
      </p:sp>
      <p:sp>
        <p:nvSpPr>
          <p:cNvPr id="23" name="TextBox 22"/>
          <p:cNvSpPr txBox="1"/>
          <p:nvPr/>
        </p:nvSpPr>
        <p:spPr>
          <a:xfrm>
            <a:off x="3949187" y="1109300"/>
            <a:ext cx="1116011" cy="261610"/>
          </a:xfrm>
          <a:prstGeom prst="rect">
            <a:avLst/>
          </a:prstGeom>
          <a:noFill/>
        </p:spPr>
        <p:txBody>
          <a:bodyPr wrap="none" rtlCol="0">
            <a:spAutoFit/>
          </a:bodyPr>
          <a:lstStyle/>
          <a:p>
            <a:r>
              <a:rPr lang="en-US" sz="1100" i="1" dirty="0"/>
              <a:t>Scanning </a:t>
            </a:r>
            <a:r>
              <a:rPr lang="en-US" sz="1100" i="1" dirty="0" err="1"/>
              <a:t>lidar</a:t>
            </a:r>
            <a:endParaRPr lang="en-US" sz="1100" i="1"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6208" y="2934498"/>
            <a:ext cx="1728000" cy="144000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34637" y="2934498"/>
            <a:ext cx="1728000" cy="1440000"/>
          </a:xfrm>
          <a:prstGeom prst="rect">
            <a:avLst/>
          </a:prstGeom>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9617" y="2934498"/>
            <a:ext cx="1716591" cy="1440000"/>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7489" y="1494498"/>
            <a:ext cx="1716591" cy="1440000"/>
          </a:xfrm>
          <a:prstGeom prst="rect">
            <a:avLst/>
          </a:prstGeom>
        </p:spPr>
      </p:pic>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33066" y="1494498"/>
            <a:ext cx="1716591" cy="1440000"/>
          </a:xfrm>
          <a:prstGeom prst="rect">
            <a:avLst/>
          </a:prstGeom>
        </p:spPr>
      </p:pic>
      <p:pic>
        <p:nvPicPr>
          <p:cNvPr id="8" name="Picture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33066" y="2934498"/>
            <a:ext cx="1728000" cy="1440000"/>
          </a:xfrm>
          <a:prstGeom prst="rect">
            <a:avLst/>
          </a:prstGeom>
        </p:spPr>
      </p:pic>
      <p:sp>
        <p:nvSpPr>
          <p:cNvPr id="19" name="TextBox 18"/>
          <p:cNvSpPr txBox="1"/>
          <p:nvPr/>
        </p:nvSpPr>
        <p:spPr>
          <a:xfrm>
            <a:off x="2630997" y="1267595"/>
            <a:ext cx="622286" cy="261610"/>
          </a:xfrm>
          <a:prstGeom prst="rect">
            <a:avLst/>
          </a:prstGeom>
          <a:noFill/>
        </p:spPr>
        <p:txBody>
          <a:bodyPr wrap="none" rtlCol="0">
            <a:spAutoFit/>
          </a:bodyPr>
          <a:lstStyle/>
          <a:p>
            <a:r>
              <a:rPr lang="el-GR" sz="1100" i="1" dirty="0"/>
              <a:t>α = 0.1</a:t>
            </a:r>
            <a:endParaRPr lang="en-US" sz="1100" i="1" dirty="0"/>
          </a:p>
        </p:txBody>
      </p:sp>
      <p:sp>
        <p:nvSpPr>
          <p:cNvPr id="20" name="TextBox 19"/>
          <p:cNvSpPr txBox="1"/>
          <p:nvPr/>
        </p:nvSpPr>
        <p:spPr>
          <a:xfrm>
            <a:off x="4120869" y="1267595"/>
            <a:ext cx="622286" cy="261610"/>
          </a:xfrm>
          <a:prstGeom prst="rect">
            <a:avLst/>
          </a:prstGeom>
          <a:noFill/>
        </p:spPr>
        <p:txBody>
          <a:bodyPr wrap="none" rtlCol="0">
            <a:spAutoFit/>
          </a:bodyPr>
          <a:lstStyle/>
          <a:p>
            <a:r>
              <a:rPr lang="el-GR" sz="1100" i="1" dirty="0"/>
              <a:t>α = 0.3</a:t>
            </a:r>
            <a:endParaRPr lang="en-US" sz="1100" i="1" dirty="0"/>
          </a:p>
        </p:txBody>
      </p:sp>
      <p:sp>
        <p:nvSpPr>
          <p:cNvPr id="21" name="TextBox 20"/>
          <p:cNvSpPr txBox="1"/>
          <p:nvPr/>
        </p:nvSpPr>
        <p:spPr>
          <a:xfrm>
            <a:off x="5691627" y="1222100"/>
            <a:ext cx="622286" cy="261610"/>
          </a:xfrm>
          <a:prstGeom prst="rect">
            <a:avLst/>
          </a:prstGeom>
          <a:noFill/>
        </p:spPr>
        <p:txBody>
          <a:bodyPr wrap="none" rtlCol="0">
            <a:spAutoFit/>
          </a:bodyPr>
          <a:lstStyle/>
          <a:p>
            <a:r>
              <a:rPr lang="el-GR" sz="1100" i="1" dirty="0"/>
              <a:t>α = 0.5</a:t>
            </a:r>
            <a:endParaRPr lang="en-US" sz="1100" i="1" dirty="0"/>
          </a:p>
        </p:txBody>
      </p:sp>
      <p:sp>
        <p:nvSpPr>
          <p:cNvPr id="22" name="TextBox 21"/>
          <p:cNvSpPr txBox="1"/>
          <p:nvPr/>
        </p:nvSpPr>
        <p:spPr>
          <a:xfrm>
            <a:off x="1252021" y="4324764"/>
            <a:ext cx="420308" cy="261610"/>
          </a:xfrm>
          <a:prstGeom prst="rect">
            <a:avLst/>
          </a:prstGeom>
          <a:noFill/>
        </p:spPr>
        <p:txBody>
          <a:bodyPr wrap="none" rtlCol="0">
            <a:spAutoFit/>
          </a:bodyPr>
          <a:lstStyle/>
          <a:p>
            <a:r>
              <a:rPr lang="en-US" sz="1100" i="1" dirty="0"/>
              <a:t>VSL</a:t>
            </a:r>
          </a:p>
        </p:txBody>
      </p:sp>
      <p:sp>
        <p:nvSpPr>
          <p:cNvPr id="26" name="TextBox 25"/>
          <p:cNvSpPr txBox="1"/>
          <p:nvPr/>
        </p:nvSpPr>
        <p:spPr>
          <a:xfrm>
            <a:off x="2530197" y="4431843"/>
            <a:ext cx="3931174" cy="261610"/>
          </a:xfrm>
          <a:prstGeom prst="rect">
            <a:avLst/>
          </a:prstGeom>
          <a:noFill/>
        </p:spPr>
        <p:txBody>
          <a:bodyPr wrap="square" rtlCol="0">
            <a:spAutoFit/>
          </a:bodyPr>
          <a:lstStyle/>
          <a:p>
            <a:r>
              <a:rPr lang="en-US" sz="1100" i="1" dirty="0"/>
              <a:t>Averaged clusters for 240° sector at </a:t>
            </a:r>
            <a:r>
              <a:rPr lang="en-US" sz="1100" i="1" dirty="0" err="1"/>
              <a:t>Herleshausen</a:t>
            </a:r>
            <a:endParaRPr lang="en-US" sz="1100" i="1" dirty="0"/>
          </a:p>
        </p:txBody>
      </p:sp>
      <p:sp>
        <p:nvSpPr>
          <p:cNvPr id="17" name="Content Placeholder 16"/>
          <p:cNvSpPr>
            <a:spLocks noGrp="1"/>
          </p:cNvSpPr>
          <p:nvPr>
            <p:ph sz="quarter" idx="14"/>
          </p:nvPr>
        </p:nvSpPr>
        <p:spPr/>
        <p:txBody>
          <a:bodyPr/>
          <a:lstStyle/>
          <a:p>
            <a:endParaRPr lang="en-US" dirty="0"/>
          </a:p>
        </p:txBody>
      </p:sp>
    </p:spTree>
    <p:extLst>
      <p:ext uri="{BB962C8B-B14F-4D97-AF65-F5344CB8AC3E}">
        <p14:creationId xmlns:p14="http://schemas.microsoft.com/office/powerpoint/2010/main" val="2148012421"/>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7617" y="1494498"/>
            <a:ext cx="1716591" cy="1440000"/>
          </a:xfrm>
          <a:prstGeom prst="rect">
            <a:avLst/>
          </a:prstGeom>
        </p:spPr>
      </p:pic>
      <p:sp>
        <p:nvSpPr>
          <p:cNvPr id="4" name="Text Placeholder 3"/>
          <p:cNvSpPr>
            <a:spLocks noGrp="1"/>
          </p:cNvSpPr>
          <p:nvPr>
            <p:ph type="body" sz="quarter" idx="11"/>
          </p:nvPr>
        </p:nvSpPr>
        <p:spPr/>
        <p:txBody>
          <a:bodyPr/>
          <a:lstStyle/>
          <a:p>
            <a:r>
              <a:rPr lang="de-DE" dirty="0"/>
              <a:t>Results</a:t>
            </a:r>
            <a:endParaRPr lang="en-US" dirty="0"/>
          </a:p>
        </p:txBody>
      </p:sp>
      <p:sp>
        <p:nvSpPr>
          <p:cNvPr id="5" name="Text Placeholder 4"/>
          <p:cNvSpPr>
            <a:spLocks noGrp="1"/>
          </p:cNvSpPr>
          <p:nvPr>
            <p:ph type="body" sz="quarter" idx="12"/>
          </p:nvPr>
        </p:nvSpPr>
        <p:spPr/>
        <p:txBody>
          <a:bodyPr/>
          <a:lstStyle/>
          <a:p>
            <a:r>
              <a:rPr lang="en-US" dirty="0"/>
              <a:t>Clustering of cases </a:t>
            </a:r>
            <a:r>
              <a:rPr lang="el-GR" dirty="0"/>
              <a:t>–</a:t>
            </a:r>
            <a:r>
              <a:rPr lang="de-DE" dirty="0"/>
              <a:t> </a:t>
            </a:r>
            <a:r>
              <a:rPr lang="de-DE" dirty="0" err="1"/>
              <a:t>Example</a:t>
            </a:r>
            <a:r>
              <a:rPr lang="de-DE" dirty="0"/>
              <a:t> </a:t>
            </a:r>
            <a:r>
              <a:rPr lang="de-DE" dirty="0" smtClean="0"/>
              <a:t>240°</a:t>
            </a:r>
            <a:r>
              <a:rPr lang="el-GR" dirty="0" smtClean="0"/>
              <a:t> </a:t>
            </a:r>
            <a:endParaRPr lang="en-US" dirty="0"/>
          </a:p>
        </p:txBody>
      </p:sp>
      <p:sp>
        <p:nvSpPr>
          <p:cNvPr id="23" name="TextBox 22"/>
          <p:cNvSpPr txBox="1"/>
          <p:nvPr/>
        </p:nvSpPr>
        <p:spPr>
          <a:xfrm>
            <a:off x="3949187" y="1109300"/>
            <a:ext cx="1116011" cy="261610"/>
          </a:xfrm>
          <a:prstGeom prst="rect">
            <a:avLst/>
          </a:prstGeom>
          <a:noFill/>
        </p:spPr>
        <p:txBody>
          <a:bodyPr wrap="none" rtlCol="0">
            <a:spAutoFit/>
          </a:bodyPr>
          <a:lstStyle/>
          <a:p>
            <a:r>
              <a:rPr lang="en-US" sz="1100" i="1" dirty="0"/>
              <a:t>Scanning </a:t>
            </a:r>
            <a:r>
              <a:rPr lang="en-US" sz="1100" i="1" dirty="0" err="1"/>
              <a:t>lidar</a:t>
            </a:r>
            <a:endParaRPr lang="en-US" sz="1100" i="1"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6208" y="2934498"/>
            <a:ext cx="1728000" cy="144000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34637" y="2934498"/>
            <a:ext cx="1728000" cy="1440000"/>
          </a:xfrm>
          <a:prstGeom prst="rect">
            <a:avLst/>
          </a:prstGeom>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9617" y="2934498"/>
            <a:ext cx="1716591" cy="1440000"/>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7489" y="1494498"/>
            <a:ext cx="1716591" cy="1440000"/>
          </a:xfrm>
          <a:prstGeom prst="rect">
            <a:avLst/>
          </a:prstGeom>
        </p:spPr>
      </p:pic>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33066" y="1494498"/>
            <a:ext cx="1716591" cy="1440000"/>
          </a:xfrm>
          <a:prstGeom prst="rect">
            <a:avLst/>
          </a:prstGeom>
        </p:spPr>
      </p:pic>
      <p:pic>
        <p:nvPicPr>
          <p:cNvPr id="8" name="Picture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33066" y="2934498"/>
            <a:ext cx="1728000" cy="1440000"/>
          </a:xfrm>
          <a:prstGeom prst="rect">
            <a:avLst/>
          </a:prstGeom>
        </p:spPr>
      </p:pic>
      <p:sp>
        <p:nvSpPr>
          <p:cNvPr id="19" name="TextBox 18"/>
          <p:cNvSpPr txBox="1"/>
          <p:nvPr/>
        </p:nvSpPr>
        <p:spPr>
          <a:xfrm>
            <a:off x="2630997" y="1267595"/>
            <a:ext cx="622286" cy="261610"/>
          </a:xfrm>
          <a:prstGeom prst="rect">
            <a:avLst/>
          </a:prstGeom>
          <a:noFill/>
        </p:spPr>
        <p:txBody>
          <a:bodyPr wrap="none" rtlCol="0">
            <a:spAutoFit/>
          </a:bodyPr>
          <a:lstStyle/>
          <a:p>
            <a:r>
              <a:rPr lang="el-GR" sz="1100" i="1" dirty="0"/>
              <a:t>α = 0.1</a:t>
            </a:r>
            <a:endParaRPr lang="en-US" sz="1100" i="1" dirty="0"/>
          </a:p>
        </p:txBody>
      </p:sp>
      <p:sp>
        <p:nvSpPr>
          <p:cNvPr id="20" name="TextBox 19"/>
          <p:cNvSpPr txBox="1"/>
          <p:nvPr/>
        </p:nvSpPr>
        <p:spPr>
          <a:xfrm>
            <a:off x="4120869" y="1267595"/>
            <a:ext cx="622286" cy="261610"/>
          </a:xfrm>
          <a:prstGeom prst="rect">
            <a:avLst/>
          </a:prstGeom>
          <a:noFill/>
        </p:spPr>
        <p:txBody>
          <a:bodyPr wrap="none" rtlCol="0">
            <a:spAutoFit/>
          </a:bodyPr>
          <a:lstStyle/>
          <a:p>
            <a:r>
              <a:rPr lang="el-GR" sz="1100" i="1" dirty="0"/>
              <a:t>α = 0.3</a:t>
            </a:r>
            <a:endParaRPr lang="en-US" sz="1100" i="1" dirty="0"/>
          </a:p>
        </p:txBody>
      </p:sp>
      <p:sp>
        <p:nvSpPr>
          <p:cNvPr id="21" name="TextBox 20"/>
          <p:cNvSpPr txBox="1"/>
          <p:nvPr/>
        </p:nvSpPr>
        <p:spPr>
          <a:xfrm>
            <a:off x="5691627" y="1222100"/>
            <a:ext cx="622286" cy="261610"/>
          </a:xfrm>
          <a:prstGeom prst="rect">
            <a:avLst/>
          </a:prstGeom>
          <a:noFill/>
        </p:spPr>
        <p:txBody>
          <a:bodyPr wrap="none" rtlCol="0">
            <a:spAutoFit/>
          </a:bodyPr>
          <a:lstStyle/>
          <a:p>
            <a:r>
              <a:rPr lang="el-GR" sz="1100" i="1" dirty="0"/>
              <a:t>α = 0.5</a:t>
            </a:r>
            <a:endParaRPr lang="en-US" sz="1100" i="1" dirty="0"/>
          </a:p>
        </p:txBody>
      </p:sp>
      <p:sp>
        <p:nvSpPr>
          <p:cNvPr id="22" name="TextBox 21"/>
          <p:cNvSpPr txBox="1"/>
          <p:nvPr/>
        </p:nvSpPr>
        <p:spPr>
          <a:xfrm>
            <a:off x="1252021" y="4324764"/>
            <a:ext cx="420308" cy="261610"/>
          </a:xfrm>
          <a:prstGeom prst="rect">
            <a:avLst/>
          </a:prstGeom>
          <a:noFill/>
        </p:spPr>
        <p:txBody>
          <a:bodyPr wrap="none" rtlCol="0">
            <a:spAutoFit/>
          </a:bodyPr>
          <a:lstStyle/>
          <a:p>
            <a:r>
              <a:rPr lang="en-US" sz="1100" i="1" dirty="0"/>
              <a:t>VSL</a:t>
            </a:r>
          </a:p>
        </p:txBody>
      </p:sp>
      <p:sp>
        <p:nvSpPr>
          <p:cNvPr id="25" name="Content Placeholder 2"/>
          <p:cNvSpPr>
            <a:spLocks noGrp="1"/>
          </p:cNvSpPr>
          <p:nvPr>
            <p:ph sz="quarter" idx="14"/>
          </p:nvPr>
        </p:nvSpPr>
        <p:spPr>
          <a:xfrm>
            <a:off x="7158504" y="1653480"/>
            <a:ext cx="1890245" cy="3044825"/>
          </a:xfrm>
        </p:spPr>
        <p:txBody>
          <a:bodyPr>
            <a:normAutofit/>
          </a:bodyPr>
          <a:lstStyle/>
          <a:p>
            <a:r>
              <a:rPr lang="en-US" sz="1400" dirty="0">
                <a:latin typeface="Frutiger LT Com 45 Light" panose="020B0303030504020204" pitchFamily="34" charset="0"/>
              </a:rPr>
              <a:t>Mismatch in the blind zone increases with </a:t>
            </a:r>
            <a:r>
              <a:rPr lang="el-GR" sz="1400" dirty="0">
                <a:latin typeface="Frutiger LT Com 45 Light" panose="020B0303030504020204" pitchFamily="34" charset="0"/>
              </a:rPr>
              <a:t>α</a:t>
            </a:r>
          </a:p>
          <a:p>
            <a:r>
              <a:rPr lang="de-DE" sz="1400" dirty="0">
                <a:latin typeface="Frutiger LT Com 45 Light" panose="020B0303030504020204" pitchFamily="34" charset="0"/>
              </a:rPr>
              <a:t>Include differnet stability classes in the model</a:t>
            </a:r>
          </a:p>
          <a:p>
            <a:r>
              <a:rPr lang="de-DE" sz="1400" b="1" dirty="0">
                <a:latin typeface="Frutiger LT Com 45 Light" panose="020B0303030504020204" pitchFamily="34" charset="0"/>
              </a:rPr>
              <a:t>Good model performance for POI  </a:t>
            </a:r>
            <a:endParaRPr lang="en-US" sz="1400" b="1" dirty="0">
              <a:latin typeface="Frutiger LT Com 45 Light" panose="020B0303030504020204" pitchFamily="34" charset="0"/>
            </a:endParaRPr>
          </a:p>
        </p:txBody>
      </p:sp>
      <p:sp>
        <p:nvSpPr>
          <p:cNvPr id="26" name="TextBox 25"/>
          <p:cNvSpPr txBox="1"/>
          <p:nvPr/>
        </p:nvSpPr>
        <p:spPr>
          <a:xfrm>
            <a:off x="2530197" y="4431843"/>
            <a:ext cx="3931174" cy="261610"/>
          </a:xfrm>
          <a:prstGeom prst="rect">
            <a:avLst/>
          </a:prstGeom>
          <a:noFill/>
        </p:spPr>
        <p:txBody>
          <a:bodyPr wrap="square" rtlCol="0">
            <a:spAutoFit/>
          </a:bodyPr>
          <a:lstStyle/>
          <a:p>
            <a:r>
              <a:rPr lang="en-US" sz="1100" i="1" dirty="0"/>
              <a:t>Averaged clusters for 240° sector at </a:t>
            </a:r>
            <a:r>
              <a:rPr lang="en-US" sz="1100" i="1" dirty="0" err="1"/>
              <a:t>Herleshausen</a:t>
            </a:r>
            <a:endParaRPr lang="en-US" sz="1100" i="1" dirty="0"/>
          </a:p>
        </p:txBody>
      </p:sp>
    </p:spTree>
    <p:extLst>
      <p:ext uri="{BB962C8B-B14F-4D97-AF65-F5344CB8AC3E}">
        <p14:creationId xmlns:p14="http://schemas.microsoft.com/office/powerpoint/2010/main" val="1677303197"/>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7617" y="1494498"/>
            <a:ext cx="1716591" cy="1440000"/>
          </a:xfrm>
          <a:prstGeom prst="rect">
            <a:avLst/>
          </a:prstGeom>
        </p:spPr>
      </p:pic>
      <p:sp>
        <p:nvSpPr>
          <p:cNvPr id="4" name="Text Placeholder 3"/>
          <p:cNvSpPr>
            <a:spLocks noGrp="1"/>
          </p:cNvSpPr>
          <p:nvPr>
            <p:ph type="body" sz="quarter" idx="11"/>
          </p:nvPr>
        </p:nvSpPr>
        <p:spPr/>
        <p:txBody>
          <a:bodyPr/>
          <a:lstStyle/>
          <a:p>
            <a:r>
              <a:rPr lang="de-DE" dirty="0"/>
              <a:t>Results</a:t>
            </a:r>
            <a:endParaRPr lang="en-US" dirty="0"/>
          </a:p>
        </p:txBody>
      </p:sp>
      <p:sp>
        <p:nvSpPr>
          <p:cNvPr id="5" name="Text Placeholder 4"/>
          <p:cNvSpPr>
            <a:spLocks noGrp="1"/>
          </p:cNvSpPr>
          <p:nvPr>
            <p:ph type="body" sz="quarter" idx="12"/>
          </p:nvPr>
        </p:nvSpPr>
        <p:spPr/>
        <p:txBody>
          <a:bodyPr/>
          <a:lstStyle/>
          <a:p>
            <a:r>
              <a:rPr lang="en-US" dirty="0"/>
              <a:t>Clustering of cases </a:t>
            </a:r>
            <a:r>
              <a:rPr lang="el-GR" dirty="0"/>
              <a:t>–</a:t>
            </a:r>
            <a:r>
              <a:rPr lang="de-DE" dirty="0"/>
              <a:t> </a:t>
            </a:r>
            <a:r>
              <a:rPr lang="de-DE" dirty="0" err="1"/>
              <a:t>Example</a:t>
            </a:r>
            <a:r>
              <a:rPr lang="de-DE" dirty="0"/>
              <a:t> </a:t>
            </a:r>
            <a:r>
              <a:rPr lang="de-DE" dirty="0" smtClean="0"/>
              <a:t>240°</a:t>
            </a:r>
            <a:r>
              <a:rPr lang="el-GR" dirty="0" smtClean="0"/>
              <a:t> </a:t>
            </a:r>
            <a:endParaRPr lang="en-US" dirty="0"/>
          </a:p>
        </p:txBody>
      </p:sp>
      <p:sp>
        <p:nvSpPr>
          <p:cNvPr id="23" name="TextBox 22"/>
          <p:cNvSpPr txBox="1"/>
          <p:nvPr/>
        </p:nvSpPr>
        <p:spPr>
          <a:xfrm>
            <a:off x="3949187" y="1109300"/>
            <a:ext cx="1116011" cy="261610"/>
          </a:xfrm>
          <a:prstGeom prst="rect">
            <a:avLst/>
          </a:prstGeom>
          <a:noFill/>
        </p:spPr>
        <p:txBody>
          <a:bodyPr wrap="none" rtlCol="0">
            <a:spAutoFit/>
          </a:bodyPr>
          <a:lstStyle/>
          <a:p>
            <a:r>
              <a:rPr lang="en-US" sz="1100" i="1" dirty="0"/>
              <a:t>Scanning </a:t>
            </a:r>
            <a:r>
              <a:rPr lang="en-US" sz="1100" i="1" dirty="0" err="1"/>
              <a:t>lidar</a:t>
            </a:r>
            <a:endParaRPr lang="en-US" sz="1100" i="1"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6208" y="2934498"/>
            <a:ext cx="1728000" cy="144000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34637" y="2934498"/>
            <a:ext cx="1728000" cy="1440000"/>
          </a:xfrm>
          <a:prstGeom prst="rect">
            <a:avLst/>
          </a:prstGeom>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9617" y="2934498"/>
            <a:ext cx="1716591" cy="1440000"/>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7489" y="1494498"/>
            <a:ext cx="1716591" cy="1440000"/>
          </a:xfrm>
          <a:prstGeom prst="rect">
            <a:avLst/>
          </a:prstGeom>
        </p:spPr>
      </p:pic>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33066" y="1494498"/>
            <a:ext cx="1716591" cy="1440000"/>
          </a:xfrm>
          <a:prstGeom prst="rect">
            <a:avLst/>
          </a:prstGeom>
        </p:spPr>
      </p:pic>
      <p:pic>
        <p:nvPicPr>
          <p:cNvPr id="8" name="Picture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33066" y="2934498"/>
            <a:ext cx="1728000" cy="1440000"/>
          </a:xfrm>
          <a:prstGeom prst="rect">
            <a:avLst/>
          </a:prstGeom>
        </p:spPr>
      </p:pic>
      <p:sp>
        <p:nvSpPr>
          <p:cNvPr id="19" name="TextBox 18"/>
          <p:cNvSpPr txBox="1"/>
          <p:nvPr/>
        </p:nvSpPr>
        <p:spPr>
          <a:xfrm>
            <a:off x="2630997" y="1267595"/>
            <a:ext cx="622286" cy="261610"/>
          </a:xfrm>
          <a:prstGeom prst="rect">
            <a:avLst/>
          </a:prstGeom>
          <a:noFill/>
        </p:spPr>
        <p:txBody>
          <a:bodyPr wrap="none" rtlCol="0">
            <a:spAutoFit/>
          </a:bodyPr>
          <a:lstStyle/>
          <a:p>
            <a:r>
              <a:rPr lang="el-GR" sz="1100" i="1" dirty="0"/>
              <a:t>α = 0.1</a:t>
            </a:r>
            <a:endParaRPr lang="en-US" sz="1100" i="1" dirty="0"/>
          </a:p>
        </p:txBody>
      </p:sp>
      <p:sp>
        <p:nvSpPr>
          <p:cNvPr id="20" name="TextBox 19"/>
          <p:cNvSpPr txBox="1"/>
          <p:nvPr/>
        </p:nvSpPr>
        <p:spPr>
          <a:xfrm>
            <a:off x="4120869" y="1267595"/>
            <a:ext cx="622286" cy="261610"/>
          </a:xfrm>
          <a:prstGeom prst="rect">
            <a:avLst/>
          </a:prstGeom>
          <a:noFill/>
        </p:spPr>
        <p:txBody>
          <a:bodyPr wrap="none" rtlCol="0">
            <a:spAutoFit/>
          </a:bodyPr>
          <a:lstStyle/>
          <a:p>
            <a:r>
              <a:rPr lang="el-GR" sz="1100" i="1" dirty="0"/>
              <a:t>α = 0.3</a:t>
            </a:r>
            <a:endParaRPr lang="en-US" sz="1100" i="1" dirty="0"/>
          </a:p>
        </p:txBody>
      </p:sp>
      <p:sp>
        <p:nvSpPr>
          <p:cNvPr id="21" name="TextBox 20"/>
          <p:cNvSpPr txBox="1"/>
          <p:nvPr/>
        </p:nvSpPr>
        <p:spPr>
          <a:xfrm>
            <a:off x="5691627" y="1222100"/>
            <a:ext cx="622286" cy="261610"/>
          </a:xfrm>
          <a:prstGeom prst="rect">
            <a:avLst/>
          </a:prstGeom>
          <a:noFill/>
        </p:spPr>
        <p:txBody>
          <a:bodyPr wrap="none" rtlCol="0">
            <a:spAutoFit/>
          </a:bodyPr>
          <a:lstStyle/>
          <a:p>
            <a:r>
              <a:rPr lang="el-GR" sz="1100" i="1" dirty="0"/>
              <a:t>α = 0.5</a:t>
            </a:r>
            <a:endParaRPr lang="en-US" sz="1100" i="1" dirty="0"/>
          </a:p>
        </p:txBody>
      </p:sp>
      <p:sp>
        <p:nvSpPr>
          <p:cNvPr id="22" name="TextBox 21"/>
          <p:cNvSpPr txBox="1"/>
          <p:nvPr/>
        </p:nvSpPr>
        <p:spPr>
          <a:xfrm>
            <a:off x="1252021" y="4324764"/>
            <a:ext cx="420308" cy="261610"/>
          </a:xfrm>
          <a:prstGeom prst="rect">
            <a:avLst/>
          </a:prstGeom>
          <a:noFill/>
        </p:spPr>
        <p:txBody>
          <a:bodyPr wrap="none" rtlCol="0">
            <a:spAutoFit/>
          </a:bodyPr>
          <a:lstStyle/>
          <a:p>
            <a:r>
              <a:rPr lang="en-US" sz="1100" i="1" dirty="0"/>
              <a:t>VSL</a:t>
            </a:r>
          </a:p>
        </p:txBody>
      </p:sp>
      <p:sp>
        <p:nvSpPr>
          <p:cNvPr id="25" name="Content Placeholder 2"/>
          <p:cNvSpPr>
            <a:spLocks noGrp="1"/>
          </p:cNvSpPr>
          <p:nvPr>
            <p:ph sz="quarter" idx="14"/>
          </p:nvPr>
        </p:nvSpPr>
        <p:spPr>
          <a:xfrm>
            <a:off x="7158504" y="1653480"/>
            <a:ext cx="1890245" cy="3044825"/>
          </a:xfrm>
        </p:spPr>
        <p:txBody>
          <a:bodyPr>
            <a:normAutofit/>
          </a:bodyPr>
          <a:lstStyle/>
          <a:p>
            <a:r>
              <a:rPr lang="en-US" sz="1400" dirty="0">
                <a:latin typeface="Frutiger LT Com 45 Light" panose="020B0303030504020204" pitchFamily="34" charset="0"/>
              </a:rPr>
              <a:t>Mismatch in the blind zone increases with </a:t>
            </a:r>
            <a:r>
              <a:rPr lang="el-GR" sz="1400" dirty="0">
                <a:latin typeface="Frutiger LT Com 45 Light" panose="020B0303030504020204" pitchFamily="34" charset="0"/>
              </a:rPr>
              <a:t>α</a:t>
            </a:r>
          </a:p>
          <a:p>
            <a:r>
              <a:rPr lang="de-DE" sz="1400" dirty="0">
                <a:latin typeface="Frutiger LT Com 45 Light" panose="020B0303030504020204" pitchFamily="34" charset="0"/>
              </a:rPr>
              <a:t>Include differnet stability classes in the model</a:t>
            </a:r>
          </a:p>
          <a:p>
            <a:r>
              <a:rPr lang="de-DE" sz="1400" b="1" dirty="0">
                <a:latin typeface="Frutiger LT Com 45 Light" panose="020B0303030504020204" pitchFamily="34" charset="0"/>
              </a:rPr>
              <a:t>Good model performance for POI  </a:t>
            </a:r>
            <a:endParaRPr lang="en-US" sz="1400" b="1" dirty="0">
              <a:latin typeface="Frutiger LT Com 45 Light" panose="020B0303030504020204" pitchFamily="34" charset="0"/>
            </a:endParaRPr>
          </a:p>
        </p:txBody>
      </p:sp>
      <p:sp>
        <p:nvSpPr>
          <p:cNvPr id="26" name="TextBox 25"/>
          <p:cNvSpPr txBox="1"/>
          <p:nvPr/>
        </p:nvSpPr>
        <p:spPr>
          <a:xfrm>
            <a:off x="2530197" y="4431843"/>
            <a:ext cx="3931174" cy="261610"/>
          </a:xfrm>
          <a:prstGeom prst="rect">
            <a:avLst/>
          </a:prstGeom>
          <a:noFill/>
        </p:spPr>
        <p:txBody>
          <a:bodyPr wrap="square" rtlCol="0">
            <a:spAutoFit/>
          </a:bodyPr>
          <a:lstStyle/>
          <a:p>
            <a:r>
              <a:rPr lang="en-US" sz="1100" i="1" dirty="0"/>
              <a:t>Averaged clusters for 240° sector at </a:t>
            </a:r>
            <a:r>
              <a:rPr lang="en-US" sz="1100" i="1" dirty="0" err="1"/>
              <a:t>Herleshausen</a:t>
            </a:r>
            <a:endParaRPr lang="en-US" sz="1100" i="1" dirty="0"/>
          </a:p>
        </p:txBody>
      </p:sp>
      <p:sp>
        <p:nvSpPr>
          <p:cNvPr id="18" name="Content Placeholder 2"/>
          <p:cNvSpPr txBox="1">
            <a:spLocks/>
          </p:cNvSpPr>
          <p:nvPr/>
        </p:nvSpPr>
        <p:spPr>
          <a:xfrm rot="20690493">
            <a:off x="862736" y="2031946"/>
            <a:ext cx="6983729" cy="453980"/>
          </a:xfrm>
          <a:prstGeom prst="rect">
            <a:avLst/>
          </a:prstGeom>
        </p:spPr>
        <p:style>
          <a:lnRef idx="1">
            <a:schemeClr val="accent6"/>
          </a:lnRef>
          <a:fillRef idx="3">
            <a:schemeClr val="accent6"/>
          </a:fillRef>
          <a:effectRef idx="2">
            <a:schemeClr val="accent6"/>
          </a:effectRef>
          <a:fontRef idx="minor">
            <a:schemeClr val="lt1"/>
          </a:fontRef>
        </p:style>
        <p:txBody>
          <a:bodyPr vert="horz" lIns="91440" tIns="45720" rIns="91440" bIns="45720" rtlCol="0">
            <a:normAutofit fontScale="85000" lnSpcReduction="10000"/>
          </a:bodyPr>
          <a:lstStyle>
            <a:lvl1pPr marL="180000" indent="-180000" algn="l" defTabSz="457200" rtl="0" eaLnBrk="1" latinLnBrk="0" hangingPunct="1">
              <a:lnSpc>
                <a:spcPts val="1800"/>
              </a:lnSpc>
              <a:spcBef>
                <a:spcPts val="0"/>
              </a:spcBef>
              <a:spcAft>
                <a:spcPts val="1200"/>
              </a:spcAft>
              <a:buFontTx/>
              <a:buBlip>
                <a:blip r:embed="rId10">
                  <a:extLst>
                    <a:ext uri="{96DAC541-7B7A-43D3-8B79-37D633B846F1}">
                      <asvg:svgBlip xmlns="" xmlns:asvg="http://schemas.microsoft.com/office/drawing/2016/SVG/main" r:embed="rId11"/>
                    </a:ext>
                  </a:extLst>
                </a:blip>
              </a:buBlip>
              <a:tabLst/>
              <a:defRPr sz="1500" b="0" i="0" kern="1200">
                <a:solidFill>
                  <a:schemeClr val="lt1"/>
                </a:solidFill>
                <a:latin typeface="+mn-lt"/>
                <a:ea typeface="+mn-ea"/>
                <a:cs typeface="+mn-cs"/>
              </a:defRPr>
            </a:lvl1pPr>
            <a:lvl2pPr marL="360000" indent="-180000" algn="l" defTabSz="457200" rtl="0" eaLnBrk="1" latinLnBrk="0" hangingPunct="1">
              <a:lnSpc>
                <a:spcPts val="1800"/>
              </a:lnSpc>
              <a:spcBef>
                <a:spcPts val="0"/>
              </a:spcBef>
              <a:spcAft>
                <a:spcPts val="1200"/>
              </a:spcAft>
              <a:buFontTx/>
              <a:buBlip>
                <a:blip r:embed="rId12">
                  <a:extLst>
                    <a:ext uri="{96DAC541-7B7A-43D3-8B79-37D633B846F1}">
                      <asvg:svgBlip xmlns="" xmlns:asvg="http://schemas.microsoft.com/office/drawing/2016/SVG/main" r:embed="rId13"/>
                    </a:ext>
                  </a:extLst>
                </a:blip>
              </a:buBlip>
              <a:defRPr lang="de-DE" sz="1500" b="0" i="0" kern="1200" smtClean="0">
                <a:solidFill>
                  <a:schemeClr val="lt1"/>
                </a:solidFill>
                <a:latin typeface="+mn-lt"/>
                <a:ea typeface="+mn-ea"/>
                <a:cs typeface="+mn-cs"/>
              </a:defRPr>
            </a:lvl2pPr>
            <a:lvl3pPr marL="504000" indent="-144000" algn="l" defTabSz="457200" rtl="0" eaLnBrk="1" latinLnBrk="0" hangingPunct="1">
              <a:lnSpc>
                <a:spcPts val="1800"/>
              </a:lnSpc>
              <a:spcBef>
                <a:spcPts val="0"/>
              </a:spcBef>
              <a:spcAft>
                <a:spcPts val="1200"/>
              </a:spcAft>
              <a:buFontTx/>
              <a:buBlip>
                <a:blip r:embed="rId12">
                  <a:extLst>
                    <a:ext uri="{96DAC541-7B7A-43D3-8B79-37D633B846F1}">
                      <asvg:svgBlip xmlns="" xmlns:asvg="http://schemas.microsoft.com/office/drawing/2016/SVG/main" r:embed="rId13"/>
                    </a:ext>
                  </a:extLst>
                </a:blip>
              </a:buBlip>
              <a:tabLst>
                <a:tab pos="1439863" algn="l"/>
              </a:tabLst>
              <a:defRPr lang="de-DE" sz="1200" b="0" i="0" kern="1200" smtClean="0">
                <a:solidFill>
                  <a:schemeClr val="lt1"/>
                </a:solidFill>
                <a:latin typeface="+mn-lt"/>
                <a:ea typeface="+mn-ea"/>
                <a:cs typeface="+mn-cs"/>
              </a:defRPr>
            </a:lvl3pPr>
            <a:lvl4pPr marL="648000" indent="-144000" algn="l" defTabSz="457200" rtl="0" eaLnBrk="1" latinLnBrk="0" hangingPunct="1">
              <a:lnSpc>
                <a:spcPts val="1800"/>
              </a:lnSpc>
              <a:spcBef>
                <a:spcPts val="0"/>
              </a:spcBef>
              <a:spcAft>
                <a:spcPts val="1200"/>
              </a:spcAft>
              <a:buFontTx/>
              <a:buBlip>
                <a:blip r:embed="rId12">
                  <a:extLst>
                    <a:ext uri="{96DAC541-7B7A-43D3-8B79-37D633B846F1}">
                      <asvg:svgBlip xmlns="" xmlns:asvg="http://schemas.microsoft.com/office/drawing/2016/SVG/main" r:embed="rId13"/>
                    </a:ext>
                  </a:extLst>
                </a:blip>
              </a:buBlip>
              <a:defRPr lang="de-DE" sz="1200" b="0" i="0" kern="1200" smtClean="0">
                <a:solidFill>
                  <a:schemeClr val="bg1">
                    <a:lumMod val="50000"/>
                  </a:schemeClr>
                </a:solidFill>
                <a:latin typeface="+mn-lt"/>
                <a:ea typeface="+mn-ea"/>
                <a:cs typeface="+mn-cs"/>
              </a:defRPr>
            </a:lvl4pPr>
            <a:lvl5pPr marL="792000" indent="-144000" algn="l" defTabSz="457200" rtl="0" eaLnBrk="1" latinLnBrk="0" hangingPunct="1">
              <a:lnSpc>
                <a:spcPts val="1800"/>
              </a:lnSpc>
              <a:spcBef>
                <a:spcPts val="0"/>
              </a:spcBef>
              <a:spcAft>
                <a:spcPts val="1200"/>
              </a:spcAft>
              <a:buFontTx/>
              <a:buBlip>
                <a:blip r:embed="rId12">
                  <a:extLst>
                    <a:ext uri="{96DAC541-7B7A-43D3-8B79-37D633B846F1}">
                      <asvg:svgBlip xmlns="" xmlns:asvg="http://schemas.microsoft.com/office/drawing/2016/SVG/main" r:embed="rId13"/>
                    </a:ext>
                  </a:extLst>
                </a:blip>
              </a:buBlip>
              <a:defRPr lang="de-DE" sz="1200" b="0" i="0" kern="1200" smtClean="0">
                <a:solidFill>
                  <a:schemeClr val="bg1">
                    <a:lumMod val="50000"/>
                  </a:schemeClr>
                </a:solidFill>
                <a:latin typeface="+mn-lt"/>
                <a:ea typeface="+mn-ea"/>
                <a:cs typeface="+mn-cs"/>
              </a:defRPr>
            </a:lvl5pPr>
            <a:lvl6pPr marL="936000" indent="-144000" algn="l" defTabSz="457200" rtl="0" eaLnBrk="1" latinLnBrk="0" hangingPunct="1">
              <a:lnSpc>
                <a:spcPts val="1800"/>
              </a:lnSpc>
              <a:spcBef>
                <a:spcPts val="0"/>
              </a:spcBef>
              <a:spcAft>
                <a:spcPts val="1200"/>
              </a:spcAft>
              <a:buFontTx/>
              <a:buBlip>
                <a:blip r:embed="rId12">
                  <a:extLst>
                    <a:ext uri="{96DAC541-7B7A-43D3-8B79-37D633B846F1}">
                      <asvg:svgBlip xmlns="" xmlns:asvg="http://schemas.microsoft.com/office/drawing/2016/SVG/main" r:embed="rId13"/>
                    </a:ext>
                  </a:extLst>
                </a:blip>
              </a:buBlip>
              <a:defRPr sz="1200" kern="1200">
                <a:solidFill>
                  <a:schemeClr val="lt1"/>
                </a:solidFill>
                <a:latin typeface="+mn-lt"/>
                <a:ea typeface="+mn-ea"/>
                <a:cs typeface="+mn-cs"/>
              </a:defRPr>
            </a:lvl6pPr>
            <a:lvl7pPr marL="1080000" indent="-144000" algn="l" defTabSz="457200" rtl="0" eaLnBrk="1" latinLnBrk="0" hangingPunct="1">
              <a:lnSpc>
                <a:spcPts val="1800"/>
              </a:lnSpc>
              <a:spcBef>
                <a:spcPts val="0"/>
              </a:spcBef>
              <a:spcAft>
                <a:spcPts val="1200"/>
              </a:spcAft>
              <a:buFontTx/>
              <a:buBlip>
                <a:blip r:embed="rId12">
                  <a:extLst>
                    <a:ext uri="{96DAC541-7B7A-43D3-8B79-37D633B846F1}">
                      <asvg:svgBlip xmlns="" xmlns:asvg="http://schemas.microsoft.com/office/drawing/2016/SVG/main" r:embed="rId13"/>
                    </a:ext>
                  </a:extLst>
                </a:blip>
              </a:buBlip>
              <a:defRPr lang="de-DE" sz="1200" kern="1200" dirty="0">
                <a:solidFill>
                  <a:schemeClr val="lt1"/>
                </a:solidFill>
                <a:latin typeface="+mn-lt"/>
                <a:ea typeface="+mn-ea"/>
                <a:cs typeface="+mn-cs"/>
              </a:defRPr>
            </a:lvl7pPr>
            <a:lvl8pPr marL="3200400" indent="0" algn="l" defTabSz="457200" rtl="0" eaLnBrk="1" latinLnBrk="0" hangingPunct="1">
              <a:spcBef>
                <a:spcPts val="0"/>
              </a:spcBef>
              <a:spcAft>
                <a:spcPts val="1200"/>
              </a:spcAft>
              <a:buFontTx/>
              <a:buNone/>
              <a:defRPr sz="12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marL="0" indent="0">
              <a:buFontTx/>
              <a:buNone/>
            </a:pPr>
            <a:r>
              <a:rPr lang="en-US" sz="1400" b="1" dirty="0">
                <a:solidFill>
                  <a:schemeClr val="tx1"/>
                </a:solidFill>
              </a:rPr>
              <a:t>Give more trust to the wind flow models by giving them a fair evaluation method</a:t>
            </a:r>
          </a:p>
        </p:txBody>
      </p:sp>
    </p:spTree>
    <p:extLst>
      <p:ext uri="{BB962C8B-B14F-4D97-AF65-F5344CB8AC3E}">
        <p14:creationId xmlns:p14="http://schemas.microsoft.com/office/powerpoint/2010/main" val="133336733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511994" y="1249200"/>
            <a:ext cx="4236321" cy="3248964"/>
          </a:xfrm>
          <a:prstGeom prst="rect">
            <a:avLst/>
          </a:prstGeom>
        </p:spPr>
      </p:pic>
      <p:sp>
        <p:nvSpPr>
          <p:cNvPr id="4" name="Textplatzhalter 3"/>
          <p:cNvSpPr>
            <a:spLocks noGrp="1"/>
          </p:cNvSpPr>
          <p:nvPr>
            <p:ph type="body" sz="quarter" idx="11"/>
          </p:nvPr>
        </p:nvSpPr>
        <p:spPr/>
        <p:txBody>
          <a:bodyPr/>
          <a:lstStyle/>
          <a:p>
            <a:r>
              <a:rPr lang="de-DE" dirty="0"/>
              <a:t>Standard WRA </a:t>
            </a:r>
            <a:r>
              <a:rPr lang="de-DE" dirty="0" err="1"/>
              <a:t>procedure</a:t>
            </a:r>
            <a:endParaRPr lang="de-DE" dirty="0"/>
          </a:p>
        </p:txBody>
      </p:sp>
      <p:sp>
        <p:nvSpPr>
          <p:cNvPr id="5" name="Textplatzhalter 4"/>
          <p:cNvSpPr>
            <a:spLocks noGrp="1"/>
          </p:cNvSpPr>
          <p:nvPr>
            <p:ph type="body" sz="quarter" idx="12"/>
          </p:nvPr>
        </p:nvSpPr>
        <p:spPr/>
        <p:txBody>
          <a:bodyPr/>
          <a:lstStyle/>
          <a:p>
            <a:r>
              <a:rPr lang="de-DE" dirty="0" err="1"/>
              <a:t>According</a:t>
            </a:r>
            <a:r>
              <a:rPr lang="de-DE" dirty="0"/>
              <a:t> </a:t>
            </a:r>
            <a:r>
              <a:rPr lang="de-DE" dirty="0" err="1"/>
              <a:t>to</a:t>
            </a:r>
            <a:r>
              <a:rPr lang="de-DE" dirty="0"/>
              <a:t> Technical Guideline (TR) 6 </a:t>
            </a:r>
            <a:r>
              <a:rPr lang="de-DE" dirty="0" err="1"/>
              <a:t>by</a:t>
            </a:r>
            <a:r>
              <a:rPr lang="de-DE" dirty="0"/>
              <a:t> FGW</a:t>
            </a:r>
          </a:p>
        </p:txBody>
      </p:sp>
      <p:sp>
        <p:nvSpPr>
          <p:cNvPr id="8" name="Rechteck 7"/>
          <p:cNvSpPr/>
          <p:nvPr/>
        </p:nvSpPr>
        <p:spPr>
          <a:xfrm>
            <a:off x="764309" y="1885258"/>
            <a:ext cx="817418" cy="261041"/>
          </a:xfrm>
          <a:prstGeom prst="rect">
            <a:avLst/>
          </a:prstGeom>
          <a:noFill/>
          <a:ln w="19050">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9" name="Rechteck 8"/>
          <p:cNvSpPr/>
          <p:nvPr/>
        </p:nvSpPr>
        <p:spPr>
          <a:xfrm>
            <a:off x="1949449" y="1756319"/>
            <a:ext cx="865910" cy="187036"/>
          </a:xfrm>
          <a:prstGeom prst="rect">
            <a:avLst/>
          </a:prstGeom>
          <a:noFill/>
          <a:ln w="1905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0" name="Textfeld 9"/>
          <p:cNvSpPr txBox="1"/>
          <p:nvPr/>
        </p:nvSpPr>
        <p:spPr>
          <a:xfrm>
            <a:off x="4828309" y="1287263"/>
            <a:ext cx="4232565" cy="1708160"/>
          </a:xfrm>
          <a:prstGeom prst="rect">
            <a:avLst/>
          </a:prstGeom>
          <a:noFill/>
        </p:spPr>
        <p:txBody>
          <a:bodyPr wrap="square" rtlCol="0">
            <a:spAutoFit/>
          </a:bodyPr>
          <a:lstStyle/>
          <a:p>
            <a:r>
              <a:rPr lang="de-DE" sz="1500" dirty="0">
                <a:latin typeface="Frutiger LT Com 45 Light" panose="020B0303030504020204" pitchFamily="34" charset="0"/>
              </a:rPr>
              <a:t>Components </a:t>
            </a:r>
            <a:r>
              <a:rPr lang="de-DE" sz="1500" dirty="0" err="1">
                <a:latin typeface="Frutiger LT Com 45 Light" panose="020B0303030504020204" pitchFamily="34" charset="0"/>
              </a:rPr>
              <a:t>of</a:t>
            </a:r>
            <a:r>
              <a:rPr lang="de-DE" sz="1500" dirty="0">
                <a:latin typeface="Frutiger LT Com 45 Light" panose="020B0303030504020204" pitchFamily="34" charset="0"/>
              </a:rPr>
              <a:t> an </a:t>
            </a:r>
            <a:r>
              <a:rPr lang="de-DE" sz="1500" dirty="0" err="1">
                <a:latin typeface="Frutiger LT Com 45 Light" panose="020B0303030504020204" pitchFamily="34" charset="0"/>
              </a:rPr>
              <a:t>energy</a:t>
            </a:r>
            <a:r>
              <a:rPr lang="de-DE" sz="1500" dirty="0">
                <a:latin typeface="Frutiger LT Com 45 Light" panose="020B0303030504020204" pitchFamily="34" charset="0"/>
              </a:rPr>
              <a:t> </a:t>
            </a:r>
            <a:r>
              <a:rPr lang="de-DE" sz="1500" dirty="0" err="1">
                <a:latin typeface="Frutiger LT Com 45 Light" panose="020B0303030504020204" pitchFamily="34" charset="0"/>
              </a:rPr>
              <a:t>yield</a:t>
            </a:r>
            <a:r>
              <a:rPr lang="de-DE" sz="1500" dirty="0">
                <a:latin typeface="Frutiger LT Com 45 Light" panose="020B0303030504020204" pitchFamily="34" charset="0"/>
              </a:rPr>
              <a:t> </a:t>
            </a:r>
            <a:r>
              <a:rPr lang="de-DE" sz="1500" dirty="0" err="1">
                <a:latin typeface="Frutiger LT Com 45 Light" panose="020B0303030504020204" pitchFamily="34" charset="0"/>
              </a:rPr>
              <a:t>assessment</a:t>
            </a:r>
            <a:r>
              <a:rPr lang="de-DE" sz="1500" dirty="0">
                <a:latin typeface="Frutiger LT Com 45 Light" panose="020B0303030504020204" pitchFamily="34" charset="0"/>
              </a:rPr>
              <a:t> (EYA) – </a:t>
            </a:r>
            <a:r>
              <a:rPr lang="de-DE" sz="1500" dirty="0" err="1">
                <a:latin typeface="Frutiger LT Com 45 Light" panose="020B0303030504020204" pitchFamily="34" charset="0"/>
              </a:rPr>
              <a:t>and</a:t>
            </a:r>
            <a:r>
              <a:rPr lang="de-DE" sz="1500" dirty="0">
                <a:latin typeface="Frutiger LT Com 45 Light" panose="020B0303030504020204" pitchFamily="34" charset="0"/>
              </a:rPr>
              <a:t> WRA, </a:t>
            </a:r>
            <a:r>
              <a:rPr lang="de-DE" sz="1500" dirty="0" err="1">
                <a:latin typeface="Frutiger LT Com 45 Light" panose="020B0303030504020204" pitchFamily="34" charset="0"/>
              </a:rPr>
              <a:t>respectively</a:t>
            </a:r>
            <a:r>
              <a:rPr lang="de-DE" sz="1500" dirty="0">
                <a:latin typeface="Frutiger LT Com 45 Light" panose="020B0303030504020204" pitchFamily="34" charset="0"/>
              </a:rPr>
              <a:t> – </a:t>
            </a:r>
            <a:r>
              <a:rPr lang="de-DE" sz="1500" dirty="0" err="1">
                <a:latin typeface="Frutiger LT Com 45 Light" panose="020B0303030504020204" pitchFamily="34" charset="0"/>
              </a:rPr>
              <a:t>with</a:t>
            </a:r>
            <a:r>
              <a:rPr lang="de-DE" sz="1500" dirty="0">
                <a:latin typeface="Frutiger LT Com 45 Light" panose="020B0303030504020204" pitchFamily="34" charset="0"/>
              </a:rPr>
              <a:t> </a:t>
            </a:r>
            <a:r>
              <a:rPr lang="de-DE" sz="1500" dirty="0" err="1">
                <a:latin typeface="Frutiger LT Com 45 Light" panose="020B0303030504020204" pitchFamily="34" charset="0"/>
              </a:rPr>
              <a:t>reference</a:t>
            </a:r>
            <a:r>
              <a:rPr lang="de-DE" sz="1500" dirty="0">
                <a:latin typeface="Frutiger LT Com 45 Light" panose="020B0303030504020204" pitchFamily="34" charset="0"/>
              </a:rPr>
              <a:t> </a:t>
            </a:r>
            <a:r>
              <a:rPr lang="de-DE" sz="1500" dirty="0" err="1">
                <a:latin typeface="Frutiger LT Com 45 Light" panose="020B0303030504020204" pitchFamily="34" charset="0"/>
              </a:rPr>
              <a:t>to</a:t>
            </a:r>
            <a:r>
              <a:rPr lang="de-DE" sz="1500" dirty="0">
                <a:latin typeface="Frutiger LT Com 45 Light" panose="020B0303030504020204" pitchFamily="34" charset="0"/>
              </a:rPr>
              <a:t> </a:t>
            </a:r>
            <a:r>
              <a:rPr lang="de-DE" sz="1500" dirty="0" err="1">
                <a:latin typeface="Frutiger LT Com 45 Light" panose="020B0303030504020204" pitchFamily="34" charset="0"/>
              </a:rPr>
              <a:t>corresponding</a:t>
            </a:r>
            <a:r>
              <a:rPr lang="de-DE" sz="1500" dirty="0">
                <a:latin typeface="Frutiger LT Com 45 Light" panose="020B0303030504020204" pitchFamily="34" charset="0"/>
              </a:rPr>
              <a:t> </a:t>
            </a:r>
            <a:r>
              <a:rPr lang="de-DE" sz="1500" dirty="0" err="1">
                <a:latin typeface="Frutiger LT Com 45 Light" panose="020B0303030504020204" pitchFamily="34" charset="0"/>
              </a:rPr>
              <a:t>sections</a:t>
            </a:r>
            <a:r>
              <a:rPr lang="de-DE" sz="1500" dirty="0">
                <a:latin typeface="Frutiger LT Com 45 Light" panose="020B0303030504020204" pitchFamily="34" charset="0"/>
              </a:rPr>
              <a:t> </a:t>
            </a:r>
            <a:r>
              <a:rPr lang="de-DE" sz="1500" dirty="0" err="1">
                <a:latin typeface="Frutiger LT Com 45 Light" panose="020B0303030504020204" pitchFamily="34" charset="0"/>
              </a:rPr>
              <a:t>of</a:t>
            </a:r>
            <a:r>
              <a:rPr lang="de-DE" sz="1500" dirty="0">
                <a:latin typeface="Frutiger LT Com 45 Light" panose="020B0303030504020204" pitchFamily="34" charset="0"/>
              </a:rPr>
              <a:t> TR 6</a:t>
            </a:r>
          </a:p>
          <a:p>
            <a:endParaRPr lang="de-DE" sz="1500" dirty="0">
              <a:latin typeface="Frutiger LT Com 45 Light" panose="020B0303030504020204" pitchFamily="34" charset="0"/>
              <a:sym typeface="Wingdings" panose="05000000000000000000" pitchFamily="2" charset="2"/>
            </a:endParaRPr>
          </a:p>
          <a:p>
            <a:r>
              <a:rPr lang="de-DE" sz="1500" dirty="0">
                <a:latin typeface="Frutiger LT Com 45 Light" panose="020B0303030504020204" pitchFamily="34" charset="0"/>
                <a:sym typeface="Wingdings" panose="05000000000000000000" pitchFamily="2" charset="2"/>
              </a:rPr>
              <a:t> </a:t>
            </a:r>
            <a:r>
              <a:rPr lang="de-DE" sz="1500" b="1" dirty="0">
                <a:solidFill>
                  <a:schemeClr val="accent2">
                    <a:lumMod val="75000"/>
                  </a:schemeClr>
                </a:solidFill>
                <a:latin typeface="Frutiger LT Com 45 Light" panose="020B0303030504020204" pitchFamily="34" charset="0"/>
                <a:sym typeface="Wingdings" panose="05000000000000000000" pitchFamily="2" charset="2"/>
              </a:rPr>
              <a:t>on-site wind </a:t>
            </a:r>
            <a:r>
              <a:rPr lang="de-DE" sz="1500" b="1" dirty="0" err="1">
                <a:solidFill>
                  <a:schemeClr val="accent2">
                    <a:lumMod val="75000"/>
                  </a:schemeClr>
                </a:solidFill>
                <a:latin typeface="Frutiger LT Com 45 Light" panose="020B0303030504020204" pitchFamily="34" charset="0"/>
                <a:sym typeface="Wingdings" panose="05000000000000000000" pitchFamily="2" charset="2"/>
              </a:rPr>
              <a:t>measurements</a:t>
            </a:r>
            <a:r>
              <a:rPr lang="de-DE" sz="1500" b="1" dirty="0">
                <a:solidFill>
                  <a:schemeClr val="accent2">
                    <a:lumMod val="75000"/>
                  </a:schemeClr>
                </a:solidFill>
                <a:latin typeface="Frutiger LT Com 45 Light" panose="020B0303030504020204" pitchFamily="34" charset="0"/>
                <a:sym typeface="Wingdings" panose="05000000000000000000" pitchFamily="2" charset="2"/>
              </a:rPr>
              <a:t> </a:t>
            </a:r>
            <a:r>
              <a:rPr lang="de-DE" sz="1500" dirty="0" err="1">
                <a:latin typeface="Frutiger LT Com 45 Light" panose="020B0303030504020204" pitchFamily="34" charset="0"/>
                <a:sym typeface="Wingdings" panose="05000000000000000000" pitchFamily="2" charset="2"/>
              </a:rPr>
              <a:t>and</a:t>
            </a:r>
            <a:r>
              <a:rPr lang="de-DE" sz="1500" dirty="0">
                <a:latin typeface="Frutiger LT Com 45 Light" panose="020B0303030504020204" pitchFamily="34" charset="0"/>
                <a:sym typeface="Wingdings" panose="05000000000000000000" pitchFamily="2" charset="2"/>
              </a:rPr>
              <a:t> </a:t>
            </a:r>
            <a:r>
              <a:rPr lang="de-DE" sz="1500" b="1" dirty="0" err="1">
                <a:solidFill>
                  <a:srgbClr val="C00000"/>
                </a:solidFill>
                <a:latin typeface="Frutiger LT Com 45 Light" panose="020B0303030504020204" pitchFamily="34" charset="0"/>
                <a:sym typeface="Wingdings" panose="05000000000000000000" pitchFamily="2" charset="2"/>
              </a:rPr>
              <a:t>flow</a:t>
            </a:r>
            <a:r>
              <a:rPr lang="de-DE" sz="1500" b="1" dirty="0">
                <a:solidFill>
                  <a:srgbClr val="C00000"/>
                </a:solidFill>
                <a:latin typeface="Frutiger LT Com 45 Light" panose="020B0303030504020204" pitchFamily="34" charset="0"/>
                <a:sym typeface="Wingdings" panose="05000000000000000000" pitchFamily="2" charset="2"/>
              </a:rPr>
              <a:t> </a:t>
            </a:r>
            <a:r>
              <a:rPr lang="de-DE" sz="1500" b="1" dirty="0" err="1">
                <a:solidFill>
                  <a:srgbClr val="C00000"/>
                </a:solidFill>
                <a:latin typeface="Frutiger LT Com 45 Light" panose="020B0303030504020204" pitchFamily="34" charset="0"/>
                <a:sym typeface="Wingdings" panose="05000000000000000000" pitchFamily="2" charset="2"/>
              </a:rPr>
              <a:t>model</a:t>
            </a:r>
            <a:r>
              <a:rPr lang="de-DE" sz="1500" dirty="0">
                <a:latin typeface="Frutiger LT Com 45 Light" panose="020B0303030504020204" pitchFamily="34" charset="0"/>
                <a:sym typeface="Wingdings" panose="05000000000000000000" pitchFamily="2" charset="2"/>
              </a:rPr>
              <a:t> </a:t>
            </a:r>
            <a:r>
              <a:rPr lang="de-DE" sz="1500" dirty="0" err="1">
                <a:latin typeface="Frutiger LT Com 45 Light" panose="020B0303030504020204" pitchFamily="34" charset="0"/>
                <a:sym typeface="Wingdings" panose="05000000000000000000" pitchFamily="2" charset="2"/>
              </a:rPr>
              <a:t>are</a:t>
            </a:r>
            <a:r>
              <a:rPr lang="de-DE" sz="1500" dirty="0">
                <a:latin typeface="Frutiger LT Com 45 Light" panose="020B0303030504020204" pitchFamily="34" charset="0"/>
                <a:sym typeface="Wingdings" panose="05000000000000000000" pitchFamily="2" charset="2"/>
              </a:rPr>
              <a:t> </a:t>
            </a:r>
            <a:r>
              <a:rPr lang="de-DE" sz="1500" dirty="0" err="1">
                <a:latin typeface="Frutiger LT Com 45 Light" panose="020B0303030504020204" pitchFamily="34" charset="0"/>
                <a:sym typeface="Wingdings" panose="05000000000000000000" pitchFamily="2" charset="2"/>
              </a:rPr>
              <a:t>key</a:t>
            </a:r>
            <a:r>
              <a:rPr lang="de-DE" sz="1500" dirty="0">
                <a:latin typeface="Frutiger LT Com 45 Light" panose="020B0303030504020204" pitchFamily="34" charset="0"/>
                <a:sym typeface="Wingdings" panose="05000000000000000000" pitchFamily="2" charset="2"/>
              </a:rPr>
              <a:t> </a:t>
            </a:r>
            <a:r>
              <a:rPr lang="de-DE" sz="1500" dirty="0" err="1">
                <a:latin typeface="Frutiger LT Com 45 Light" panose="020B0303030504020204" pitchFamily="34" charset="0"/>
                <a:sym typeface="Wingdings" panose="05000000000000000000" pitchFamily="2" charset="2"/>
              </a:rPr>
              <a:t>components</a:t>
            </a:r>
            <a:r>
              <a:rPr lang="de-DE" sz="1500" dirty="0">
                <a:latin typeface="Frutiger LT Com 45 Light" panose="020B0303030504020204" pitchFamily="34" charset="0"/>
                <a:sym typeface="Wingdings" panose="05000000000000000000" pitchFamily="2" charset="2"/>
              </a:rPr>
              <a:t> (</a:t>
            </a:r>
            <a:r>
              <a:rPr lang="de-DE" sz="1500" dirty="0" err="1">
                <a:latin typeface="Frutiger LT Com 45 Light" panose="020B0303030504020204" pitchFamily="34" charset="0"/>
                <a:sym typeface="Wingdings" panose="05000000000000000000" pitchFamily="2" charset="2"/>
              </a:rPr>
              <a:t>possibly</a:t>
            </a:r>
            <a:r>
              <a:rPr lang="de-DE" sz="1500" dirty="0">
                <a:latin typeface="Frutiger LT Com 45 Light" panose="020B0303030504020204" pitchFamily="34" charset="0"/>
                <a:sym typeface="Wingdings" panose="05000000000000000000" pitchFamily="2" charset="2"/>
              </a:rPr>
              <a:t> </a:t>
            </a:r>
            <a:r>
              <a:rPr lang="de-DE" sz="1500" dirty="0" err="1">
                <a:latin typeface="Frutiger LT Com 45 Light" panose="020B0303030504020204" pitchFamily="34" charset="0"/>
                <a:sym typeface="Wingdings" panose="05000000000000000000" pitchFamily="2" charset="2"/>
              </a:rPr>
              <a:t>making</a:t>
            </a:r>
            <a:r>
              <a:rPr lang="de-DE" sz="1500" dirty="0">
                <a:latin typeface="Frutiger LT Com 45 Light" panose="020B0303030504020204" pitchFamily="34" charset="0"/>
                <a:sym typeface="Wingdings" panose="05000000000000000000" pitchFamily="2" charset="2"/>
              </a:rPr>
              <a:t> </a:t>
            </a:r>
            <a:r>
              <a:rPr lang="de-DE" sz="1500" dirty="0" err="1">
                <a:latin typeface="Frutiger LT Com 45 Light" panose="020B0303030504020204" pitchFamily="34" charset="0"/>
                <a:sym typeface="Wingdings" panose="05000000000000000000" pitchFamily="2" charset="2"/>
              </a:rPr>
              <a:t>the</a:t>
            </a:r>
            <a:r>
              <a:rPr lang="de-DE" sz="1500" dirty="0">
                <a:latin typeface="Frutiger LT Com 45 Light" panose="020B0303030504020204" pitchFamily="34" charset="0"/>
                <a:sym typeface="Wingdings" panose="05000000000000000000" pitchFamily="2" charset="2"/>
              </a:rPr>
              <a:t> </a:t>
            </a:r>
            <a:r>
              <a:rPr lang="de-DE" sz="1500" dirty="0" err="1">
                <a:latin typeface="Frutiger LT Com 45 Light" panose="020B0303030504020204" pitchFamily="34" charset="0"/>
                <a:sym typeface="Wingdings" panose="05000000000000000000" pitchFamily="2" charset="2"/>
              </a:rPr>
              <a:t>difference</a:t>
            </a:r>
            <a:r>
              <a:rPr lang="de-DE" sz="1500" dirty="0">
                <a:latin typeface="Frutiger LT Com 45 Light" panose="020B0303030504020204" pitchFamily="34" charset="0"/>
                <a:sym typeface="Wingdings" panose="05000000000000000000" pitchFamily="2" charset="2"/>
              </a:rPr>
              <a:t>) </a:t>
            </a:r>
            <a:endParaRPr lang="de-DE" sz="1500" dirty="0">
              <a:latin typeface="Frutiger LT Com 45 Light" panose="020B0303030504020204" pitchFamily="34" charset="0"/>
            </a:endParaRPr>
          </a:p>
        </p:txBody>
      </p:sp>
    </p:spTree>
    <p:extLst>
      <p:ext uri="{BB962C8B-B14F-4D97-AF65-F5344CB8AC3E}">
        <p14:creationId xmlns:p14="http://schemas.microsoft.com/office/powerpoint/2010/main" val="417888230"/>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sz="quarter" idx="14"/>
          </p:nvPr>
        </p:nvSpPr>
        <p:spPr/>
        <p:txBody>
          <a:bodyPr/>
          <a:lstStyle/>
          <a:p>
            <a:r>
              <a:rPr lang="en-US" dirty="0"/>
              <a:t>First trust your measurements </a:t>
            </a:r>
            <a:r>
              <a:rPr lang="en-US" sz="2000" b="1" dirty="0">
                <a:sym typeface="Symbol" panose="05050102010706020507" pitchFamily="18" charset="2"/>
              </a:rPr>
              <a:t></a:t>
            </a:r>
            <a:r>
              <a:rPr lang="en-US" dirty="0"/>
              <a:t> Calculate the measurement uncertainty</a:t>
            </a:r>
          </a:p>
          <a:p>
            <a:pPr lvl="1"/>
            <a:r>
              <a:rPr lang="en-US" dirty="0"/>
              <a:t>Statistical uncertainty</a:t>
            </a:r>
          </a:p>
          <a:p>
            <a:pPr lvl="1"/>
            <a:r>
              <a:rPr lang="en-US" dirty="0"/>
              <a:t>Mounting uncertainty</a:t>
            </a:r>
          </a:p>
          <a:p>
            <a:pPr lvl="1"/>
            <a:r>
              <a:rPr lang="en-US" dirty="0"/>
              <a:t>Verification uncertainty </a:t>
            </a:r>
            <a:r>
              <a:rPr lang="en-US" dirty="0" smtClean="0"/>
              <a:t>– </a:t>
            </a:r>
            <a:r>
              <a:rPr lang="en-US" dirty="0"/>
              <a:t>verification based on white-box concept (Figures to the right</a:t>
            </a:r>
            <a:r>
              <a:rPr lang="en-US" sz="1800" b="1" dirty="0">
                <a:sym typeface="Symbol" panose="05050102010706020507" pitchFamily="18" charset="2"/>
              </a:rPr>
              <a:t></a:t>
            </a:r>
            <a:r>
              <a:rPr lang="en-US" sz="1800" dirty="0">
                <a:sym typeface="Symbol" panose="05050102010706020507" pitchFamily="18" charset="2"/>
              </a:rPr>
              <a:t>)</a:t>
            </a:r>
            <a:endParaRPr lang="en-US" dirty="0"/>
          </a:p>
          <a:p>
            <a:pPr marL="0" indent="0">
              <a:buNone/>
            </a:pPr>
            <a:endParaRPr lang="en-US" dirty="0"/>
          </a:p>
        </p:txBody>
      </p:sp>
      <p:sp>
        <p:nvSpPr>
          <p:cNvPr id="4" name="Text Placeholder 3"/>
          <p:cNvSpPr>
            <a:spLocks noGrp="1"/>
          </p:cNvSpPr>
          <p:nvPr>
            <p:ph type="body" sz="quarter" idx="11"/>
          </p:nvPr>
        </p:nvSpPr>
        <p:spPr/>
        <p:txBody>
          <a:bodyPr/>
          <a:lstStyle/>
          <a:p>
            <a:r>
              <a:rPr lang="en-US" dirty="0"/>
              <a:t>Measurement uncertainty </a:t>
            </a:r>
          </a:p>
        </p:txBody>
      </p:sp>
      <p:sp>
        <p:nvSpPr>
          <p:cNvPr id="5" name="Text Placeholder 4"/>
          <p:cNvSpPr>
            <a:spLocks noGrp="1"/>
          </p:cNvSpPr>
          <p:nvPr>
            <p:ph type="body" sz="quarter" idx="12"/>
          </p:nvPr>
        </p:nvSpPr>
        <p:spPr/>
        <p:txBody>
          <a:bodyPr/>
          <a:lstStyle/>
          <a:p>
            <a:r>
              <a:rPr lang="en-US" dirty="0"/>
              <a:t>First we need to understand </a:t>
            </a:r>
          </a:p>
        </p:txBody>
      </p:sp>
      <p:pic>
        <p:nvPicPr>
          <p:cNvPr id="6" name="Content Placeholder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9439" y="710088"/>
            <a:ext cx="2502562" cy="1958023"/>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9439" y="2775223"/>
            <a:ext cx="2635009" cy="1824720"/>
          </a:xfrm>
          <a:prstGeom prst="rect">
            <a:avLst/>
          </a:prstGeom>
        </p:spPr>
      </p:pic>
    </p:spTree>
    <p:extLst>
      <p:ext uri="{BB962C8B-B14F-4D97-AF65-F5344CB8AC3E}">
        <p14:creationId xmlns:p14="http://schemas.microsoft.com/office/powerpoint/2010/main" val="461128591"/>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4"/>
          </p:nvPr>
        </p:nvSpPr>
        <p:spPr>
          <a:xfrm>
            <a:off x="431800" y="1543050"/>
            <a:ext cx="6601460" cy="3242310"/>
          </a:xfrm>
        </p:spPr>
        <p:txBody>
          <a:bodyPr>
            <a:noAutofit/>
          </a:bodyPr>
          <a:lstStyle/>
          <a:p>
            <a:r>
              <a:rPr lang="en-US" sz="1400" dirty="0">
                <a:latin typeface="Frutiger LT Com 45 Light" panose="020B0303030504020204" pitchFamily="34" charset="0"/>
              </a:rPr>
              <a:t>Integrating a single scanning </a:t>
            </a:r>
            <a:r>
              <a:rPr lang="en-US" sz="1400" dirty="0" err="1">
                <a:latin typeface="Frutiger LT Com 45 Light" panose="020B0303030504020204" pitchFamily="34" charset="0"/>
              </a:rPr>
              <a:t>lidar</a:t>
            </a:r>
            <a:r>
              <a:rPr lang="en-US" sz="1400" dirty="0">
                <a:latin typeface="Frutiger LT Com 45 Light" panose="020B0303030504020204" pitchFamily="34" charset="0"/>
              </a:rPr>
              <a:t> only costs ~1.7 times more than conventional WRA</a:t>
            </a:r>
          </a:p>
          <a:p>
            <a:r>
              <a:rPr lang="en-US" sz="1400" dirty="0">
                <a:latin typeface="Frutiger LT Com 45 Light" panose="020B0303030504020204" pitchFamily="34" charset="0"/>
              </a:rPr>
              <a:t>VSL can be used:</a:t>
            </a:r>
          </a:p>
          <a:p>
            <a:pPr lvl="1"/>
            <a:r>
              <a:rPr lang="en-US" sz="1400" dirty="0">
                <a:latin typeface="Frutiger LT Com 45 Light" panose="020B0303030504020204" pitchFamily="34" charset="0"/>
              </a:rPr>
              <a:t>to evaluate wind flow model performance</a:t>
            </a:r>
          </a:p>
          <a:p>
            <a:pPr lvl="1"/>
            <a:r>
              <a:rPr lang="en-US" sz="1400" dirty="0">
                <a:latin typeface="Frutiger LT Com 45 Light" panose="020B0303030504020204" pitchFamily="34" charset="0"/>
              </a:rPr>
              <a:t>to quantitatively measure model uncertainty at POI</a:t>
            </a:r>
          </a:p>
          <a:p>
            <a:pPr lvl="1"/>
            <a:endParaRPr lang="en-US" sz="1400" dirty="0">
              <a:latin typeface="Frutiger LT Com 45 Light" panose="020B0303030504020204" pitchFamily="34" charset="0"/>
            </a:endParaRPr>
          </a:p>
          <a:p>
            <a:endParaRPr lang="en-US" sz="1400" dirty="0">
              <a:latin typeface="Frutiger LT Com 45 Light" panose="020B0303030504020204" pitchFamily="34" charset="0"/>
            </a:endParaRPr>
          </a:p>
          <a:p>
            <a:pPr lvl="1"/>
            <a:endParaRPr lang="en-US" sz="1400" dirty="0">
              <a:latin typeface="Frutiger LT Com 45 Light" panose="020B0303030504020204" pitchFamily="34" charset="0"/>
            </a:endParaRPr>
          </a:p>
          <a:p>
            <a:endParaRPr lang="en-US" sz="1400" dirty="0">
              <a:latin typeface="Frutiger LT Com 45 Light" panose="020B0303030504020204" pitchFamily="34" charset="0"/>
            </a:endParaRPr>
          </a:p>
        </p:txBody>
      </p:sp>
      <p:sp>
        <p:nvSpPr>
          <p:cNvPr id="4" name="Text Placeholder 3"/>
          <p:cNvSpPr>
            <a:spLocks noGrp="1"/>
          </p:cNvSpPr>
          <p:nvPr>
            <p:ph type="body" sz="quarter" idx="11"/>
          </p:nvPr>
        </p:nvSpPr>
        <p:spPr/>
        <p:txBody>
          <a:bodyPr/>
          <a:lstStyle/>
          <a:p>
            <a:r>
              <a:rPr lang="en-US" dirty="0"/>
              <a:t>Outlook</a:t>
            </a:r>
          </a:p>
        </p:txBody>
      </p:sp>
      <p:sp>
        <p:nvSpPr>
          <p:cNvPr id="5" name="Text Placeholder 4"/>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771932899"/>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1"/>
          </p:nvPr>
        </p:nvSpPr>
        <p:spPr/>
        <p:txBody>
          <a:bodyPr/>
          <a:lstStyle/>
          <a:p>
            <a:r>
              <a:rPr lang="de-DE" dirty="0" err="1"/>
              <a:t>Conclusions</a:t>
            </a:r>
            <a:r>
              <a:rPr lang="de-DE" dirty="0"/>
              <a:t> (on </a:t>
            </a:r>
            <a:r>
              <a:rPr lang="de-DE" dirty="0" err="1"/>
              <a:t>use</a:t>
            </a:r>
            <a:r>
              <a:rPr lang="de-DE" dirty="0"/>
              <a:t> </a:t>
            </a:r>
            <a:r>
              <a:rPr lang="de-DE" dirty="0" err="1"/>
              <a:t>and</a:t>
            </a:r>
            <a:r>
              <a:rPr lang="de-DE" dirty="0"/>
              <a:t> </a:t>
            </a:r>
            <a:r>
              <a:rPr lang="de-DE" dirty="0" err="1"/>
              <a:t>business</a:t>
            </a:r>
            <a:r>
              <a:rPr lang="de-DE" dirty="0"/>
              <a:t> </a:t>
            </a:r>
            <a:r>
              <a:rPr lang="de-DE" dirty="0" err="1"/>
              <a:t>case</a:t>
            </a:r>
            <a:r>
              <a:rPr lang="de-DE" dirty="0"/>
              <a:t>)</a:t>
            </a:r>
          </a:p>
        </p:txBody>
      </p:sp>
      <p:sp>
        <p:nvSpPr>
          <p:cNvPr id="5" name="Textplatzhalter 4"/>
          <p:cNvSpPr>
            <a:spLocks noGrp="1"/>
          </p:cNvSpPr>
          <p:nvPr>
            <p:ph type="body" sz="quarter" idx="12"/>
          </p:nvPr>
        </p:nvSpPr>
        <p:spPr/>
        <p:txBody>
          <a:bodyPr/>
          <a:lstStyle/>
          <a:p>
            <a:r>
              <a:rPr lang="de-DE" dirty="0"/>
              <a:t>How many scanning lidars will we see in future </a:t>
            </a:r>
            <a:r>
              <a:rPr lang="de-DE" dirty="0" smtClean="0"/>
              <a:t>WRA </a:t>
            </a:r>
            <a:r>
              <a:rPr lang="de-DE" dirty="0"/>
              <a:t>campaigns?</a:t>
            </a:r>
          </a:p>
        </p:txBody>
      </p:sp>
      <p:sp>
        <p:nvSpPr>
          <p:cNvPr id="6" name="Inhaltsplatzhalter 2"/>
          <p:cNvSpPr>
            <a:spLocks noGrp="1"/>
          </p:cNvSpPr>
          <p:nvPr>
            <p:ph sz="quarter" idx="14"/>
          </p:nvPr>
        </p:nvSpPr>
        <p:spPr>
          <a:xfrm>
            <a:off x="553096" y="1395686"/>
            <a:ext cx="8092139" cy="3044825"/>
          </a:xfrm>
        </p:spPr>
        <p:txBody>
          <a:bodyPr/>
          <a:lstStyle/>
          <a:p>
            <a:pPr marL="0" indent="0">
              <a:buNone/>
            </a:pPr>
            <a:r>
              <a:rPr lang="de-DE" dirty="0" err="1">
                <a:latin typeface="+mn-lt"/>
              </a:rPr>
              <a:t>Consider</a:t>
            </a:r>
            <a:r>
              <a:rPr lang="de-DE" dirty="0">
                <a:latin typeface="+mn-lt"/>
              </a:rPr>
              <a:t>…</a:t>
            </a:r>
          </a:p>
          <a:p>
            <a:r>
              <a:rPr lang="de-DE" dirty="0">
                <a:latin typeface="+mn-lt"/>
              </a:rPr>
              <a:t>German </a:t>
            </a:r>
            <a:r>
              <a:rPr lang="de-DE" dirty="0" err="1">
                <a:latin typeface="+mn-lt"/>
              </a:rPr>
              <a:t>onshore</a:t>
            </a:r>
            <a:r>
              <a:rPr lang="de-DE" dirty="0">
                <a:latin typeface="+mn-lt"/>
              </a:rPr>
              <a:t> </a:t>
            </a:r>
            <a:r>
              <a:rPr lang="de-DE" dirty="0" err="1">
                <a:latin typeface="+mn-lt"/>
              </a:rPr>
              <a:t>market</a:t>
            </a:r>
            <a:r>
              <a:rPr lang="de-DE" dirty="0">
                <a:latin typeface="+mn-lt"/>
              </a:rPr>
              <a:t> (</a:t>
            </a:r>
            <a:r>
              <a:rPr lang="de-DE" dirty="0" err="1">
                <a:latin typeface="+mn-lt"/>
              </a:rPr>
              <a:t>starting</a:t>
            </a:r>
            <a:r>
              <a:rPr lang="de-DE" dirty="0">
                <a:latin typeface="+mn-lt"/>
              </a:rPr>
              <a:t> </a:t>
            </a:r>
            <a:r>
              <a:rPr lang="de-DE" dirty="0" err="1">
                <a:latin typeface="+mn-lt"/>
              </a:rPr>
              <a:t>point</a:t>
            </a:r>
            <a:r>
              <a:rPr lang="de-DE" dirty="0">
                <a:latin typeface="+mn-lt"/>
              </a:rPr>
              <a:t> </a:t>
            </a:r>
            <a:r>
              <a:rPr lang="de-DE" dirty="0" err="1">
                <a:latin typeface="+mn-lt"/>
              </a:rPr>
              <a:t>for</a:t>
            </a:r>
            <a:r>
              <a:rPr lang="de-DE" dirty="0">
                <a:latin typeface="+mn-lt"/>
              </a:rPr>
              <a:t> </a:t>
            </a:r>
            <a:r>
              <a:rPr lang="de-DE" dirty="0" err="1">
                <a:latin typeface="+mn-lt"/>
              </a:rPr>
              <a:t>EWiNo</a:t>
            </a:r>
            <a:r>
              <a:rPr lang="de-DE" dirty="0">
                <a:latin typeface="+mn-lt"/>
              </a:rPr>
              <a:t> </a:t>
            </a:r>
            <a:r>
              <a:rPr lang="de-DE" dirty="0" err="1">
                <a:latin typeface="+mn-lt"/>
              </a:rPr>
              <a:t>project</a:t>
            </a:r>
            <a:r>
              <a:rPr lang="de-DE" dirty="0">
                <a:latin typeface="+mn-lt"/>
              </a:rPr>
              <a:t>)</a:t>
            </a:r>
          </a:p>
          <a:p>
            <a:r>
              <a:rPr lang="de-DE" dirty="0" err="1">
                <a:latin typeface="+mn-lt"/>
              </a:rPr>
              <a:t>Costs</a:t>
            </a:r>
            <a:r>
              <a:rPr lang="de-DE" dirty="0">
                <a:latin typeface="+mn-lt"/>
              </a:rPr>
              <a:t> </a:t>
            </a:r>
            <a:r>
              <a:rPr lang="de-DE" dirty="0" err="1">
                <a:latin typeface="+mn-lt"/>
              </a:rPr>
              <a:t>of</a:t>
            </a:r>
            <a:r>
              <a:rPr lang="de-DE" dirty="0">
                <a:latin typeface="+mn-lt"/>
              </a:rPr>
              <a:t> </a:t>
            </a:r>
            <a:r>
              <a:rPr lang="de-DE" dirty="0" err="1">
                <a:latin typeface="+mn-lt"/>
              </a:rPr>
              <a:t>technology</a:t>
            </a:r>
            <a:r>
              <a:rPr lang="de-DE" dirty="0">
                <a:latin typeface="+mn-lt"/>
              </a:rPr>
              <a:t> (</a:t>
            </a:r>
            <a:r>
              <a:rPr lang="de-DE" dirty="0" err="1">
                <a:latin typeface="+mn-lt"/>
              </a:rPr>
              <a:t>how</a:t>
            </a:r>
            <a:r>
              <a:rPr lang="de-DE" dirty="0">
                <a:latin typeface="+mn-lt"/>
              </a:rPr>
              <a:t> </a:t>
            </a:r>
            <a:r>
              <a:rPr lang="de-DE" dirty="0" err="1">
                <a:latin typeface="+mn-lt"/>
              </a:rPr>
              <a:t>many</a:t>
            </a:r>
            <a:r>
              <a:rPr lang="de-DE" dirty="0">
                <a:latin typeface="+mn-lt"/>
              </a:rPr>
              <a:t> </a:t>
            </a:r>
            <a:r>
              <a:rPr lang="de-DE" dirty="0" err="1">
                <a:latin typeface="+mn-lt"/>
              </a:rPr>
              <a:t>devices</a:t>
            </a:r>
            <a:r>
              <a:rPr lang="de-DE" dirty="0">
                <a:latin typeface="+mn-lt"/>
              </a:rPr>
              <a:t>)</a:t>
            </a:r>
          </a:p>
          <a:p>
            <a:r>
              <a:rPr lang="de-DE" dirty="0" err="1">
                <a:latin typeface="+mn-lt"/>
              </a:rPr>
              <a:t>Use</a:t>
            </a:r>
            <a:r>
              <a:rPr lang="de-DE" dirty="0">
                <a:latin typeface="+mn-lt"/>
              </a:rPr>
              <a:t> </a:t>
            </a:r>
            <a:r>
              <a:rPr lang="de-DE" dirty="0" err="1">
                <a:latin typeface="+mn-lt"/>
              </a:rPr>
              <a:t>case</a:t>
            </a:r>
            <a:r>
              <a:rPr lang="de-DE" dirty="0">
                <a:latin typeface="+mn-lt"/>
              </a:rPr>
              <a:t> / </a:t>
            </a:r>
            <a:r>
              <a:rPr lang="de-DE" dirty="0" err="1">
                <a:latin typeface="+mn-lt"/>
              </a:rPr>
              <a:t>integration</a:t>
            </a:r>
            <a:r>
              <a:rPr lang="de-DE" dirty="0">
                <a:latin typeface="+mn-lt"/>
              </a:rPr>
              <a:t> </a:t>
            </a:r>
            <a:r>
              <a:rPr lang="de-DE" dirty="0" err="1">
                <a:latin typeface="+mn-lt"/>
              </a:rPr>
              <a:t>with</a:t>
            </a:r>
            <a:r>
              <a:rPr lang="de-DE" dirty="0">
                <a:latin typeface="+mn-lt"/>
              </a:rPr>
              <a:t> WRA </a:t>
            </a:r>
            <a:r>
              <a:rPr lang="de-DE" dirty="0" err="1">
                <a:latin typeface="+mn-lt"/>
              </a:rPr>
              <a:t>process</a:t>
            </a:r>
            <a:r>
              <a:rPr lang="de-DE" dirty="0">
                <a:latin typeface="+mn-lt"/>
              </a:rPr>
              <a:t> </a:t>
            </a:r>
            <a:r>
              <a:rPr lang="de-DE" dirty="0" err="1">
                <a:latin typeface="+mn-lt"/>
              </a:rPr>
              <a:t>and</a:t>
            </a:r>
            <a:r>
              <a:rPr lang="de-DE" dirty="0">
                <a:latin typeface="+mn-lt"/>
              </a:rPr>
              <a:t> </a:t>
            </a:r>
            <a:r>
              <a:rPr lang="de-DE" dirty="0" err="1">
                <a:latin typeface="+mn-lt"/>
              </a:rPr>
              <a:t>flow</a:t>
            </a:r>
            <a:r>
              <a:rPr lang="de-DE" dirty="0">
                <a:latin typeface="+mn-lt"/>
              </a:rPr>
              <a:t> </a:t>
            </a:r>
            <a:r>
              <a:rPr lang="de-DE" dirty="0" err="1">
                <a:latin typeface="+mn-lt"/>
              </a:rPr>
              <a:t>modelling</a:t>
            </a:r>
            <a:r>
              <a:rPr lang="de-DE" dirty="0">
                <a:latin typeface="+mn-lt"/>
              </a:rPr>
              <a:t> in </a:t>
            </a:r>
            <a:r>
              <a:rPr lang="de-DE" dirty="0" err="1">
                <a:latin typeface="+mn-lt"/>
              </a:rPr>
              <a:t>particular</a:t>
            </a:r>
            <a:endParaRPr lang="de-DE" dirty="0">
              <a:latin typeface="+mn-lt"/>
            </a:endParaRPr>
          </a:p>
          <a:p>
            <a:r>
              <a:rPr lang="de-DE" dirty="0" err="1">
                <a:latin typeface="+mn-lt"/>
              </a:rPr>
              <a:t>Significance</a:t>
            </a:r>
            <a:r>
              <a:rPr lang="de-DE" dirty="0">
                <a:latin typeface="+mn-lt"/>
              </a:rPr>
              <a:t> </a:t>
            </a:r>
            <a:r>
              <a:rPr lang="de-DE" dirty="0" err="1">
                <a:latin typeface="+mn-lt"/>
              </a:rPr>
              <a:t>of</a:t>
            </a:r>
            <a:r>
              <a:rPr lang="de-DE" dirty="0">
                <a:latin typeface="+mn-lt"/>
              </a:rPr>
              <a:t> </a:t>
            </a:r>
            <a:r>
              <a:rPr lang="de-DE" dirty="0" err="1">
                <a:latin typeface="+mn-lt"/>
              </a:rPr>
              <a:t>results</a:t>
            </a:r>
            <a:r>
              <a:rPr lang="de-DE" dirty="0">
                <a:latin typeface="+mn-lt"/>
              </a:rPr>
              <a:t> (in </a:t>
            </a:r>
            <a:r>
              <a:rPr lang="de-DE" dirty="0" err="1">
                <a:latin typeface="+mn-lt"/>
              </a:rPr>
              <a:t>the</a:t>
            </a:r>
            <a:r>
              <a:rPr lang="de-DE" dirty="0">
                <a:latin typeface="+mn-lt"/>
              </a:rPr>
              <a:t> end, </a:t>
            </a:r>
            <a:r>
              <a:rPr lang="de-DE" dirty="0" err="1">
                <a:latin typeface="+mn-lt"/>
              </a:rPr>
              <a:t>the</a:t>
            </a:r>
            <a:r>
              <a:rPr lang="de-DE" dirty="0">
                <a:latin typeface="+mn-lt"/>
              </a:rPr>
              <a:t> </a:t>
            </a:r>
            <a:r>
              <a:rPr lang="de-DE" dirty="0" err="1">
                <a:latin typeface="+mn-lt"/>
              </a:rPr>
              <a:t>estimated</a:t>
            </a:r>
            <a:r>
              <a:rPr lang="de-DE" dirty="0">
                <a:latin typeface="+mn-lt"/>
              </a:rPr>
              <a:t> </a:t>
            </a:r>
            <a:r>
              <a:rPr lang="de-DE" dirty="0" err="1">
                <a:latin typeface="+mn-lt"/>
              </a:rPr>
              <a:t>uncertainties</a:t>
            </a:r>
            <a:r>
              <a:rPr lang="de-DE" dirty="0">
                <a:latin typeface="+mn-lt"/>
              </a:rPr>
              <a:t> </a:t>
            </a:r>
            <a:r>
              <a:rPr lang="de-DE" dirty="0" err="1">
                <a:latin typeface="+mn-lt"/>
              </a:rPr>
              <a:t>decide</a:t>
            </a:r>
            <a:r>
              <a:rPr lang="de-DE" dirty="0">
                <a:latin typeface="+mn-lt"/>
              </a:rPr>
              <a:t>)</a:t>
            </a:r>
          </a:p>
        </p:txBody>
      </p:sp>
    </p:spTree>
    <p:extLst>
      <p:ext uri="{BB962C8B-B14F-4D97-AF65-F5344CB8AC3E}">
        <p14:creationId xmlns:p14="http://schemas.microsoft.com/office/powerpoint/2010/main" val="1638732221"/>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platzhalter 2">
            <a:extLst>
              <a:ext uri="{FF2B5EF4-FFF2-40B4-BE49-F238E27FC236}">
                <a16:creationId xmlns:a16="http://schemas.microsoft.com/office/drawing/2014/main" id="{1CC16004-5568-F044-88D5-21E443B0980C}"/>
              </a:ext>
            </a:extLst>
          </p:cNvPr>
          <p:cNvSpPr txBox="1">
            <a:spLocks/>
          </p:cNvSpPr>
          <p:nvPr/>
        </p:nvSpPr>
        <p:spPr>
          <a:xfrm>
            <a:off x="431999" y="385200"/>
            <a:ext cx="4140001" cy="432000"/>
          </a:xfrm>
          <a:prstGeom prst="rect">
            <a:avLst/>
          </a:prstGeom>
        </p:spPr>
        <p:txBody>
          <a:bodyPr>
            <a:noAutofit/>
          </a:bodyPr>
          <a:lstStyle>
            <a:lvl1pPr marL="342900" indent="-34290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1pPr>
            <a:lvl2pPr marL="742950" indent="-28575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2pPr>
            <a:lvl3pPr marL="1143000" indent="-22860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3pPr>
            <a:lvl4pPr marL="1600200" indent="-22860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4pPr>
            <a:lvl5pPr marL="2057400" indent="-22860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de-DE" sz="2400" dirty="0" err="1">
                <a:latin typeface="Frutiger LT Com 65 Bold" panose="020B0803030504020204" pitchFamily="34" charset="0"/>
              </a:rPr>
              <a:t>Acknowledgements</a:t>
            </a:r>
            <a:endParaRPr lang="de-DE" sz="2400" dirty="0">
              <a:latin typeface="Frutiger LT Com 65 Bold" panose="020B0803030504020204" pitchFamily="34" charset="0"/>
            </a:endParaRPr>
          </a:p>
        </p:txBody>
      </p:sp>
      <p:sp>
        <p:nvSpPr>
          <p:cNvPr id="13" name="Textplatzhalter 3">
            <a:extLst>
              <a:ext uri="{FF2B5EF4-FFF2-40B4-BE49-F238E27FC236}">
                <a16:creationId xmlns:a16="http://schemas.microsoft.com/office/drawing/2014/main" id="{BA8F0EBE-8315-9A4B-9DDD-EA5EA232B549}"/>
              </a:ext>
            </a:extLst>
          </p:cNvPr>
          <p:cNvSpPr txBox="1">
            <a:spLocks/>
          </p:cNvSpPr>
          <p:nvPr/>
        </p:nvSpPr>
        <p:spPr>
          <a:xfrm>
            <a:off x="431999" y="817201"/>
            <a:ext cx="4140001" cy="355638"/>
          </a:xfrm>
          <a:prstGeom prst="rect">
            <a:avLst/>
          </a:prstGeom>
        </p:spPr>
        <p:txBody>
          <a:bodyPr/>
          <a:lstStyle>
            <a:lvl1pPr marL="342900" indent="-34290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1pPr>
            <a:lvl2pPr marL="742950" indent="-28575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2pPr>
            <a:lvl3pPr marL="1143000" indent="-22860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3pPr>
            <a:lvl4pPr marL="1600200" indent="-22860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4pPr>
            <a:lvl5pPr marL="2057400" indent="-22860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4400" indent="0">
              <a:lnSpc>
                <a:spcPts val="1700"/>
              </a:lnSpc>
              <a:spcBef>
                <a:spcPts val="1030"/>
              </a:spcBef>
              <a:buNone/>
            </a:pPr>
            <a:r>
              <a:rPr lang="en-US" dirty="0">
                <a:solidFill>
                  <a:schemeClr val="bg1">
                    <a:lumMod val="50000"/>
                  </a:schemeClr>
                </a:solidFill>
                <a:latin typeface="Frutiger LT Com 65 Bold" panose="020B0803030504020204" pitchFamily="34" charset="0"/>
              </a:rPr>
              <a:t>Partners in </a:t>
            </a:r>
            <a:r>
              <a:rPr lang="en-US" dirty="0" err="1">
                <a:solidFill>
                  <a:schemeClr val="bg1">
                    <a:lumMod val="50000"/>
                  </a:schemeClr>
                </a:solidFill>
                <a:latin typeface="Frutiger LT Com 65 Bold" panose="020B0803030504020204" pitchFamily="34" charset="0"/>
              </a:rPr>
              <a:t>EWiNo</a:t>
            </a:r>
            <a:r>
              <a:rPr lang="en-US" dirty="0">
                <a:solidFill>
                  <a:schemeClr val="bg1">
                    <a:lumMod val="50000"/>
                  </a:schemeClr>
                </a:solidFill>
                <a:latin typeface="Frutiger LT Com 65 Bold" panose="020B0803030504020204" pitchFamily="34" charset="0"/>
              </a:rPr>
              <a:t> project</a:t>
            </a:r>
            <a:endParaRPr lang="de-DE" dirty="0">
              <a:solidFill>
                <a:schemeClr val="bg1">
                  <a:lumMod val="50000"/>
                </a:schemeClr>
              </a:solidFill>
              <a:latin typeface="Frutiger LT Com 65 Bold" panose="020B0803030504020204" pitchFamily="34" charset="0"/>
            </a:endParaRPr>
          </a:p>
        </p:txBody>
      </p:sp>
      <p:pic>
        <p:nvPicPr>
          <p:cNvPr id="12" name="Picture 2" descr="Windwärts: Projekte mit Erneuerbaren Energien"/>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7307" y="3198828"/>
            <a:ext cx="2034288" cy="45935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www.energiequelle.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1595" y="2883801"/>
            <a:ext cx="2118297" cy="38020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51595" y="3770679"/>
            <a:ext cx="1955541" cy="6693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15" descr="NATURSTROM A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6885" y="3425262"/>
            <a:ext cx="1844908" cy="42944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A picture containing drawing, clock&#10;&#10;Description generated with very high confidence">
            <a:extLst>
              <a:ext uri="{FF2B5EF4-FFF2-40B4-BE49-F238E27FC236}">
                <a16:creationId xmlns:a16="http://schemas.microsoft.com/office/drawing/2014/main" id="{0F21C7C8-540D-4FA6-B82B-DB20F2B65120}"/>
              </a:ext>
            </a:extLst>
          </p:cNvPr>
          <p:cNvPicPr>
            <a:picLocks noChangeAspect="1"/>
          </p:cNvPicPr>
          <p:nvPr/>
        </p:nvPicPr>
        <p:blipFill>
          <a:blip r:embed="rId6"/>
          <a:stretch>
            <a:fillRect/>
          </a:stretch>
        </p:blipFill>
        <p:spPr>
          <a:xfrm>
            <a:off x="5719166" y="817201"/>
            <a:ext cx="1200345" cy="1267452"/>
          </a:xfrm>
          <a:prstGeom prst="rect">
            <a:avLst/>
          </a:prstGeom>
        </p:spPr>
      </p:pic>
      <p:sp>
        <p:nvSpPr>
          <p:cNvPr id="22" name="object 5"/>
          <p:cNvSpPr txBox="1"/>
          <p:nvPr/>
        </p:nvSpPr>
        <p:spPr>
          <a:xfrm>
            <a:off x="539751" y="1292737"/>
            <a:ext cx="4326650" cy="1577355"/>
          </a:xfrm>
          <a:prstGeom prst="rect">
            <a:avLst/>
          </a:prstGeom>
        </p:spPr>
        <p:txBody>
          <a:bodyPr vert="horz" wrap="square" lIns="0" tIns="0" rIns="0" bIns="0" rtlCol="0">
            <a:spAutoFit/>
          </a:bodyPr>
          <a:lstStyle/>
          <a:p>
            <a:pPr marL="9525">
              <a:lnSpc>
                <a:spcPts val="1275"/>
              </a:lnSpc>
              <a:spcAft>
                <a:spcPts val="900"/>
              </a:spcAft>
            </a:pPr>
            <a:r>
              <a:rPr lang="en-US" sz="1100" dirty="0">
                <a:latin typeface="Frutiger LT Com 65 Bold" panose="020B0803030504020204" pitchFamily="34" charset="0"/>
                <a:cs typeface="Frutiger LT Com 45 Light"/>
              </a:rPr>
              <a:t>Project partner: GEO-NET </a:t>
            </a:r>
            <a:r>
              <a:rPr lang="en-US" sz="1100" b="1" dirty="0" err="1"/>
              <a:t>Umweltconsulting</a:t>
            </a:r>
            <a:r>
              <a:rPr lang="en-US" sz="1100" b="1" dirty="0"/>
              <a:t> GmbH</a:t>
            </a:r>
            <a:endParaRPr lang="en-US" sz="1100" b="1" dirty="0">
              <a:latin typeface="Frutiger LT Com 65 Bold" panose="020B0803030504020204" pitchFamily="34" charset="0"/>
              <a:cs typeface="Frutiger LT Com 45 Light"/>
            </a:endParaRPr>
          </a:p>
          <a:p>
            <a:pPr marL="9525">
              <a:lnSpc>
                <a:spcPts val="1275"/>
              </a:lnSpc>
              <a:spcAft>
                <a:spcPts val="900"/>
              </a:spcAft>
            </a:pPr>
            <a:endParaRPr lang="en-US" sz="1100" dirty="0">
              <a:latin typeface="Frutiger LT Com 65 Bold" panose="020B0803030504020204" pitchFamily="34" charset="0"/>
              <a:cs typeface="Frutiger LT Com 45 Light"/>
            </a:endParaRPr>
          </a:p>
          <a:p>
            <a:pPr marL="9525">
              <a:lnSpc>
                <a:spcPts val="1275"/>
              </a:lnSpc>
              <a:spcAft>
                <a:spcPts val="900"/>
              </a:spcAft>
            </a:pPr>
            <a:endParaRPr lang="en-US" sz="1100" dirty="0">
              <a:latin typeface="Frutiger LT Com 65 Bold" panose="020B0803030504020204" pitchFamily="34" charset="0"/>
              <a:cs typeface="Frutiger LT Com 45 Light"/>
            </a:endParaRPr>
          </a:p>
          <a:p>
            <a:pPr marL="9525">
              <a:lnSpc>
                <a:spcPts val="1275"/>
              </a:lnSpc>
              <a:spcAft>
                <a:spcPts val="900"/>
              </a:spcAft>
            </a:pPr>
            <a:endParaRPr lang="en-US" sz="1100" dirty="0">
              <a:latin typeface="Frutiger LT Com 65 Bold" panose="020B0803030504020204" pitchFamily="34" charset="0"/>
              <a:cs typeface="Frutiger LT Com 45 Light"/>
            </a:endParaRPr>
          </a:p>
          <a:p>
            <a:pPr marL="9525">
              <a:lnSpc>
                <a:spcPts val="1275"/>
              </a:lnSpc>
              <a:spcAft>
                <a:spcPts val="900"/>
              </a:spcAft>
            </a:pPr>
            <a:endParaRPr lang="en-US" sz="1100" dirty="0">
              <a:latin typeface="Frutiger LT Com 65 Bold" panose="020B0803030504020204" pitchFamily="34" charset="0"/>
              <a:cs typeface="Frutiger LT Com 45 Light"/>
            </a:endParaRPr>
          </a:p>
          <a:p>
            <a:pPr marL="9525">
              <a:lnSpc>
                <a:spcPts val="1275"/>
              </a:lnSpc>
              <a:spcAft>
                <a:spcPts val="900"/>
              </a:spcAft>
            </a:pPr>
            <a:r>
              <a:rPr lang="en-US" sz="1100" dirty="0">
                <a:latin typeface="Frutiger LT Com 65 Bold" panose="020B0803030504020204" pitchFamily="34" charset="0"/>
                <a:cs typeface="Frutiger LT Com 45 Light"/>
              </a:rPr>
              <a:t>Associated partners:</a:t>
            </a:r>
          </a:p>
        </p:txBody>
      </p:sp>
    </p:spTree>
    <p:extLst>
      <p:ext uri="{BB962C8B-B14F-4D97-AF65-F5344CB8AC3E}">
        <p14:creationId xmlns:p14="http://schemas.microsoft.com/office/powerpoint/2010/main" val="1250292005"/>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539751" y="1292737"/>
            <a:ext cx="4326650" cy="2864887"/>
          </a:xfrm>
          <a:prstGeom prst="rect">
            <a:avLst/>
          </a:prstGeom>
        </p:spPr>
        <p:txBody>
          <a:bodyPr vert="horz" wrap="square" lIns="0" tIns="0" rIns="0" bIns="0" rtlCol="0">
            <a:spAutoFit/>
          </a:bodyPr>
          <a:lstStyle/>
          <a:p>
            <a:pPr marL="9525">
              <a:lnSpc>
                <a:spcPts val="1275"/>
              </a:lnSpc>
              <a:spcAft>
                <a:spcPts val="900"/>
              </a:spcAft>
            </a:pPr>
            <a:r>
              <a:rPr lang="en-US" sz="1100" dirty="0">
                <a:latin typeface="Frutiger LT Com 65 Bold" panose="020B0803030504020204" pitchFamily="34" charset="0"/>
                <a:cs typeface="Frutiger LT Com 45 Light"/>
              </a:rPr>
              <a:t>Federal Republic of Germany</a:t>
            </a:r>
          </a:p>
          <a:p>
            <a:pPr marL="9525">
              <a:lnSpc>
                <a:spcPts val="1275"/>
              </a:lnSpc>
              <a:spcAft>
                <a:spcPts val="900"/>
              </a:spcAft>
            </a:pPr>
            <a:r>
              <a:rPr lang="en-US" sz="1100" dirty="0">
                <a:latin typeface="Frutiger LT Com 65 Bold" panose="020B0803030504020204" pitchFamily="34" charset="0"/>
                <a:cs typeface="Frutiger LT Com 45 Light"/>
              </a:rPr>
              <a:t>Federal Ministry for Economic Affairs and Energy</a:t>
            </a:r>
          </a:p>
          <a:p>
            <a:pPr marL="9525">
              <a:lnSpc>
                <a:spcPts val="1275"/>
              </a:lnSpc>
              <a:spcAft>
                <a:spcPts val="900"/>
              </a:spcAft>
            </a:pPr>
            <a:r>
              <a:rPr lang="en-US" sz="1100" dirty="0">
                <a:latin typeface="Frutiger LT Com 65 Bold" panose="020B0803030504020204" pitchFamily="34" charset="0"/>
                <a:cs typeface="Frutiger LT Com 45 Light"/>
              </a:rPr>
              <a:t>Federal Ministry of Education and Research</a:t>
            </a:r>
          </a:p>
          <a:p>
            <a:pPr marL="9525">
              <a:lnSpc>
                <a:spcPts val="1275"/>
              </a:lnSpc>
              <a:spcAft>
                <a:spcPts val="900"/>
              </a:spcAft>
            </a:pPr>
            <a:r>
              <a:rPr lang="en-US" sz="1100" spc="-4" dirty="0">
                <a:latin typeface="Frutiger LT Com 65 Bold" panose="020B0803030504020204" pitchFamily="34" charset="0"/>
                <a:cs typeface="Frutiger LT Com 45 Light"/>
              </a:rPr>
              <a:t>European Regional Development Fund (ERDF):</a:t>
            </a:r>
            <a:r>
              <a:rPr lang="en-US" sz="1100" dirty="0">
                <a:latin typeface="Frutiger LT Com 65 Bold" panose="020B0803030504020204" pitchFamily="34" charset="0"/>
                <a:cs typeface="Frutiger LT Com 45 Light"/>
              </a:rPr>
              <a:t> </a:t>
            </a:r>
          </a:p>
          <a:p>
            <a:pPr marL="9525">
              <a:lnSpc>
                <a:spcPts val="1275"/>
              </a:lnSpc>
              <a:spcAft>
                <a:spcPts val="900"/>
              </a:spcAft>
            </a:pPr>
            <a:r>
              <a:rPr lang="en-US" sz="1100" dirty="0">
                <a:latin typeface="Frutiger LT Com 65 Bold" panose="020B0803030504020204" pitchFamily="34" charset="0"/>
                <a:cs typeface="Frutiger LT Com 45 Light"/>
              </a:rPr>
              <a:t>Federal State of Bremen</a:t>
            </a:r>
          </a:p>
          <a:p>
            <a:pPr marL="324000" indent="-144000">
              <a:buBlip>
                <a:blip r:embed="rId2">
                  <a:extLst>
                    <a:ext uri="{96DAC541-7B7A-43D3-8B79-37D633B846F1}">
                      <asvg:svgBlip xmlns:asvg="http://schemas.microsoft.com/office/drawing/2016/SVG/main" xmlns="" r:embed="rId3"/>
                    </a:ext>
                  </a:extLst>
                </a:blip>
              </a:buBlip>
              <a:tabLst>
                <a:tab pos="351473" algn="l"/>
              </a:tabLst>
            </a:pPr>
            <a:r>
              <a:rPr lang="en-US" sz="1100" spc="-20" dirty="0">
                <a:latin typeface="Frutiger LT Com 55 Roman" panose="020B0503030504020204" pitchFamily="34" charset="77"/>
                <a:cs typeface="Frutiger LT Com 45 Light"/>
              </a:rPr>
              <a:t>Senator of Civil Engineering, Environment and Transportation</a:t>
            </a:r>
          </a:p>
          <a:p>
            <a:pPr marL="324000" indent="-144000">
              <a:buBlip>
                <a:blip r:embed="rId2">
                  <a:extLst>
                    <a:ext uri="{96DAC541-7B7A-43D3-8B79-37D633B846F1}">
                      <asvg:svgBlip xmlns:asvg="http://schemas.microsoft.com/office/drawing/2016/SVG/main" xmlns="" r:embed="rId3"/>
                    </a:ext>
                  </a:extLst>
                </a:blip>
              </a:buBlip>
              <a:tabLst>
                <a:tab pos="351473" algn="l"/>
              </a:tabLst>
            </a:pPr>
            <a:r>
              <a:rPr lang="en-US" sz="1100" dirty="0">
                <a:latin typeface="Frutiger LT Com 55 Roman" panose="020B0503030504020204" pitchFamily="34" charset="77"/>
                <a:cs typeface="Frutiger LT Com 45 Light"/>
              </a:rPr>
              <a:t>Senator of Economy, Labor and Ports</a:t>
            </a:r>
          </a:p>
          <a:p>
            <a:pPr marL="324000" indent="-144000">
              <a:buBlip>
                <a:blip r:embed="rId2">
                  <a:extLst>
                    <a:ext uri="{96DAC541-7B7A-43D3-8B79-37D633B846F1}">
                      <asvg:svgBlip xmlns:asvg="http://schemas.microsoft.com/office/drawing/2016/SVG/main" xmlns="" r:embed="rId3"/>
                    </a:ext>
                  </a:extLst>
                </a:blip>
              </a:buBlip>
              <a:tabLst>
                <a:tab pos="351473" algn="l"/>
              </a:tabLst>
            </a:pPr>
            <a:r>
              <a:rPr lang="en-US" sz="1100" dirty="0">
                <a:latin typeface="Frutiger LT Com 55 Roman" panose="020B0503030504020204" pitchFamily="34" charset="77"/>
                <a:cs typeface="Frutiger LT Com 45 Light"/>
              </a:rPr>
              <a:t>Senator of Science, Health and Consumer Protection</a:t>
            </a:r>
          </a:p>
          <a:p>
            <a:pPr marL="324000" indent="-144000">
              <a:buBlip>
                <a:blip r:embed="rId2">
                  <a:extLst>
                    <a:ext uri="{96DAC541-7B7A-43D3-8B79-37D633B846F1}">
                      <asvg:svgBlip xmlns:asvg="http://schemas.microsoft.com/office/drawing/2016/SVG/main" xmlns="" r:embed="rId3"/>
                    </a:ext>
                  </a:extLst>
                </a:blip>
              </a:buBlip>
              <a:tabLst>
                <a:tab pos="351473" algn="l"/>
              </a:tabLst>
            </a:pPr>
            <a:r>
              <a:rPr lang="de-DE" sz="1100" spc="-4" dirty="0">
                <a:latin typeface="Frutiger LT Com 55 Roman" panose="020B0503030504020204" pitchFamily="34" charset="77"/>
                <a:cs typeface="Frutiger LT Com 45 Light"/>
              </a:rPr>
              <a:t>Bremerhavener Gesellschaft für Investitionsförderung und Stadtentwicklung mbH</a:t>
            </a:r>
          </a:p>
          <a:p>
            <a:pPr marL="179546">
              <a:spcBef>
                <a:spcPts val="1200"/>
              </a:spcBef>
              <a:spcAft>
                <a:spcPts val="900"/>
              </a:spcAft>
            </a:pPr>
            <a:r>
              <a:rPr lang="en-US" sz="1100" dirty="0">
                <a:latin typeface="Frutiger LT Com 65 Bold" panose="020B0803030504020204" pitchFamily="34" charset="0"/>
                <a:cs typeface="Frutiger LT Com 45 Light"/>
              </a:rPr>
              <a:t>Federal State of Lower Saxony</a:t>
            </a:r>
          </a:p>
          <a:p>
            <a:pPr marL="179546">
              <a:spcAft>
                <a:spcPts val="900"/>
              </a:spcAft>
            </a:pPr>
            <a:r>
              <a:rPr lang="en-US" sz="1100" dirty="0">
                <a:latin typeface="Frutiger LT Com 65 Bold" panose="020B0803030504020204" pitchFamily="34" charset="0"/>
                <a:cs typeface="Frutiger LT Com 45 Light"/>
              </a:rPr>
              <a:t>Free and Hanseatic City of Hamburg </a:t>
            </a:r>
          </a:p>
        </p:txBody>
      </p:sp>
      <p:sp>
        <p:nvSpPr>
          <p:cNvPr id="11" name="Textplatzhalter 2">
            <a:extLst>
              <a:ext uri="{FF2B5EF4-FFF2-40B4-BE49-F238E27FC236}">
                <a16:creationId xmlns:a16="http://schemas.microsoft.com/office/drawing/2014/main" id="{1CC16004-5568-F044-88D5-21E443B0980C}"/>
              </a:ext>
            </a:extLst>
          </p:cNvPr>
          <p:cNvSpPr txBox="1">
            <a:spLocks/>
          </p:cNvSpPr>
          <p:nvPr/>
        </p:nvSpPr>
        <p:spPr>
          <a:xfrm>
            <a:off x="431999" y="385200"/>
            <a:ext cx="4140001" cy="432000"/>
          </a:xfrm>
          <a:prstGeom prst="rect">
            <a:avLst/>
          </a:prstGeom>
        </p:spPr>
        <p:txBody>
          <a:bodyPr>
            <a:noAutofit/>
          </a:bodyPr>
          <a:lstStyle>
            <a:lvl1pPr marL="342900" indent="-34290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1pPr>
            <a:lvl2pPr marL="742950" indent="-28575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2pPr>
            <a:lvl3pPr marL="1143000" indent="-22860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3pPr>
            <a:lvl4pPr marL="1600200" indent="-22860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4pPr>
            <a:lvl5pPr marL="2057400" indent="-22860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de-DE" sz="2400" dirty="0" err="1">
                <a:latin typeface="Frutiger LT Com 65 Bold" panose="020B0803030504020204" pitchFamily="34" charset="0"/>
              </a:rPr>
              <a:t>Acknowledgements</a:t>
            </a:r>
            <a:endParaRPr lang="de-DE" sz="2400" dirty="0">
              <a:latin typeface="Frutiger LT Com 65 Bold" panose="020B0803030504020204" pitchFamily="34" charset="0"/>
            </a:endParaRPr>
          </a:p>
        </p:txBody>
      </p:sp>
      <p:sp>
        <p:nvSpPr>
          <p:cNvPr id="13" name="Textplatzhalter 3">
            <a:extLst>
              <a:ext uri="{FF2B5EF4-FFF2-40B4-BE49-F238E27FC236}">
                <a16:creationId xmlns:a16="http://schemas.microsoft.com/office/drawing/2014/main" id="{BA8F0EBE-8315-9A4B-9DDD-EA5EA232B549}"/>
              </a:ext>
            </a:extLst>
          </p:cNvPr>
          <p:cNvSpPr txBox="1">
            <a:spLocks/>
          </p:cNvSpPr>
          <p:nvPr/>
        </p:nvSpPr>
        <p:spPr>
          <a:xfrm>
            <a:off x="431999" y="817201"/>
            <a:ext cx="4140001" cy="355638"/>
          </a:xfrm>
          <a:prstGeom prst="rect">
            <a:avLst/>
          </a:prstGeom>
        </p:spPr>
        <p:txBody>
          <a:bodyPr/>
          <a:lstStyle>
            <a:lvl1pPr marL="342900" indent="-34290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1pPr>
            <a:lvl2pPr marL="742950" indent="-28575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2pPr>
            <a:lvl3pPr marL="1143000" indent="-22860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3pPr>
            <a:lvl4pPr marL="1600200" indent="-22860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4pPr>
            <a:lvl5pPr marL="2057400" indent="-228600" algn="l" defTabSz="457200" rtl="0" eaLnBrk="1" latinLnBrk="0" hangingPunct="1">
              <a:spcBef>
                <a:spcPct val="20000"/>
              </a:spcBef>
              <a:buFont typeface="Arial"/>
              <a:buChar char="»"/>
              <a:defRPr sz="1500" b="0" i="0" kern="1200">
                <a:solidFill>
                  <a:schemeClr val="tx1"/>
                </a:solidFill>
                <a:latin typeface="Frutiger LT Std 45 Light"/>
                <a:ea typeface="+mn-ea"/>
                <a:cs typeface="Frutiger LT Std 45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4400" indent="0">
              <a:lnSpc>
                <a:spcPts val="1700"/>
              </a:lnSpc>
              <a:spcBef>
                <a:spcPts val="1030"/>
              </a:spcBef>
              <a:buNone/>
            </a:pPr>
            <a:r>
              <a:rPr lang="en-US" dirty="0">
                <a:solidFill>
                  <a:schemeClr val="bg1">
                    <a:lumMod val="50000"/>
                  </a:schemeClr>
                </a:solidFill>
                <a:latin typeface="Frutiger LT Com 65 Bold" panose="020B0803030504020204" pitchFamily="34" charset="0"/>
              </a:rPr>
              <a:t>Fraunhofer IWES is funded by:</a:t>
            </a:r>
            <a:endParaRPr lang="de-DE" dirty="0">
              <a:solidFill>
                <a:schemeClr val="bg1">
                  <a:lumMod val="50000"/>
                </a:schemeClr>
              </a:solidFill>
              <a:latin typeface="Frutiger LT Com 65 Bold" panose="020B0803030504020204" pitchFamily="34" charset="0"/>
            </a:endParaRPr>
          </a:p>
        </p:txBody>
      </p:sp>
      <p:pic>
        <p:nvPicPr>
          <p:cNvPr id="9" name="Grafik 8">
            <a:extLst>
              <a:ext uri="{FF2B5EF4-FFF2-40B4-BE49-F238E27FC236}">
                <a16:creationId xmlns:a16="http://schemas.microsoft.com/office/drawing/2014/main" id="{85040064-CBC8-BB43-A2E0-1AE4829F04F2}"/>
              </a:ext>
            </a:extLst>
          </p:cNvPr>
          <p:cNvPicPr>
            <a:picLocks noChangeAspect="1"/>
          </p:cNvPicPr>
          <p:nvPr/>
        </p:nvPicPr>
        <p:blipFill>
          <a:blip r:embed="rId4"/>
          <a:stretch>
            <a:fillRect/>
          </a:stretch>
        </p:blipFill>
        <p:spPr>
          <a:xfrm>
            <a:off x="6860384" y="877540"/>
            <a:ext cx="1321887" cy="684000"/>
          </a:xfrm>
          <a:prstGeom prst="rect">
            <a:avLst/>
          </a:prstGeom>
        </p:spPr>
      </p:pic>
      <p:pic>
        <p:nvPicPr>
          <p:cNvPr id="15" name="Grafik 14">
            <a:extLst>
              <a:ext uri="{FF2B5EF4-FFF2-40B4-BE49-F238E27FC236}">
                <a16:creationId xmlns:a16="http://schemas.microsoft.com/office/drawing/2014/main" id="{4F697C6F-1DF2-EA42-9F26-59E13C0520AE}"/>
              </a:ext>
            </a:extLst>
          </p:cNvPr>
          <p:cNvPicPr>
            <a:picLocks noChangeAspect="1"/>
          </p:cNvPicPr>
          <p:nvPr/>
        </p:nvPicPr>
        <p:blipFill>
          <a:blip r:embed="rId5"/>
          <a:stretch>
            <a:fillRect/>
          </a:stretch>
        </p:blipFill>
        <p:spPr>
          <a:xfrm>
            <a:off x="5156254" y="877540"/>
            <a:ext cx="1329571" cy="684000"/>
          </a:xfrm>
          <a:prstGeom prst="rect">
            <a:avLst/>
          </a:prstGeom>
        </p:spPr>
      </p:pic>
      <p:pic>
        <p:nvPicPr>
          <p:cNvPr id="3" name="Grafik 2">
            <a:extLst>
              <a:ext uri="{FF2B5EF4-FFF2-40B4-BE49-F238E27FC236}">
                <a16:creationId xmlns:a16="http://schemas.microsoft.com/office/drawing/2014/main" id="{C9B7CD03-1A6E-4AFF-85FD-C1937FDF6BF9}"/>
              </a:ext>
            </a:extLst>
          </p:cNvPr>
          <p:cNvPicPr>
            <a:picLocks noChangeAspect="1"/>
          </p:cNvPicPr>
          <p:nvPr/>
        </p:nvPicPr>
        <p:blipFill>
          <a:blip r:embed="rId6"/>
          <a:stretch>
            <a:fillRect/>
          </a:stretch>
        </p:blipFill>
        <p:spPr>
          <a:xfrm>
            <a:off x="5229812" y="1805881"/>
            <a:ext cx="2906292" cy="540000"/>
          </a:xfrm>
          <a:prstGeom prst="rect">
            <a:avLst/>
          </a:prstGeom>
        </p:spPr>
      </p:pic>
      <p:pic>
        <p:nvPicPr>
          <p:cNvPr id="10" name="Grafik 9">
            <a:extLst>
              <a:ext uri="{FF2B5EF4-FFF2-40B4-BE49-F238E27FC236}">
                <a16:creationId xmlns:a16="http://schemas.microsoft.com/office/drawing/2014/main" id="{25F3BF98-9305-47F7-843F-69648F811BA3}"/>
              </a:ext>
            </a:extLst>
          </p:cNvPr>
          <p:cNvPicPr>
            <a:picLocks noChangeAspect="1"/>
          </p:cNvPicPr>
          <p:nvPr/>
        </p:nvPicPr>
        <p:blipFill>
          <a:blip r:embed="rId7"/>
          <a:stretch>
            <a:fillRect/>
          </a:stretch>
        </p:blipFill>
        <p:spPr>
          <a:xfrm>
            <a:off x="6755149" y="3456926"/>
            <a:ext cx="1285875" cy="635794"/>
          </a:xfrm>
          <a:prstGeom prst="rect">
            <a:avLst/>
          </a:prstGeom>
        </p:spPr>
      </p:pic>
      <p:pic>
        <p:nvPicPr>
          <p:cNvPr id="16" name="Grafik 15">
            <a:extLst>
              <a:ext uri="{FF2B5EF4-FFF2-40B4-BE49-F238E27FC236}">
                <a16:creationId xmlns:a16="http://schemas.microsoft.com/office/drawing/2014/main" id="{37887F4E-4BEA-4EED-AE14-17DFF44AA570}"/>
              </a:ext>
            </a:extLst>
          </p:cNvPr>
          <p:cNvPicPr>
            <a:picLocks noChangeAspect="1"/>
          </p:cNvPicPr>
          <p:nvPr/>
        </p:nvPicPr>
        <p:blipFill>
          <a:blip r:embed="rId8"/>
          <a:stretch>
            <a:fillRect/>
          </a:stretch>
        </p:blipFill>
        <p:spPr>
          <a:xfrm>
            <a:off x="5149342" y="3350961"/>
            <a:ext cx="1228725" cy="847725"/>
          </a:xfrm>
          <a:prstGeom prst="rect">
            <a:avLst/>
          </a:prstGeom>
        </p:spPr>
      </p:pic>
      <p:pic>
        <p:nvPicPr>
          <p:cNvPr id="18" name="Grafik 17">
            <a:extLst>
              <a:ext uri="{FF2B5EF4-FFF2-40B4-BE49-F238E27FC236}">
                <a16:creationId xmlns:a16="http://schemas.microsoft.com/office/drawing/2014/main" id="{D9055888-B32E-42FA-B81E-43C68DCD69FE}"/>
              </a:ext>
            </a:extLst>
          </p:cNvPr>
          <p:cNvPicPr>
            <a:picLocks noChangeAspect="1"/>
          </p:cNvPicPr>
          <p:nvPr/>
        </p:nvPicPr>
        <p:blipFill>
          <a:blip r:embed="rId9"/>
          <a:stretch>
            <a:fillRect/>
          </a:stretch>
        </p:blipFill>
        <p:spPr>
          <a:xfrm>
            <a:off x="4911255" y="2448352"/>
            <a:ext cx="1433703" cy="893540"/>
          </a:xfrm>
          <a:prstGeom prst="rect">
            <a:avLst/>
          </a:prstGeom>
        </p:spPr>
      </p:pic>
      <p:pic>
        <p:nvPicPr>
          <p:cNvPr id="20" name="Grafik 19">
            <a:extLst>
              <a:ext uri="{FF2B5EF4-FFF2-40B4-BE49-F238E27FC236}">
                <a16:creationId xmlns:a16="http://schemas.microsoft.com/office/drawing/2014/main" id="{087187A8-657E-43EB-8F9E-610562DEF115}"/>
              </a:ext>
            </a:extLst>
          </p:cNvPr>
          <p:cNvPicPr>
            <a:picLocks noChangeAspect="1"/>
          </p:cNvPicPr>
          <p:nvPr/>
        </p:nvPicPr>
        <p:blipFill>
          <a:blip r:embed="rId10"/>
          <a:stretch>
            <a:fillRect/>
          </a:stretch>
        </p:blipFill>
        <p:spPr>
          <a:xfrm>
            <a:off x="6492474" y="2614286"/>
            <a:ext cx="1937385" cy="508635"/>
          </a:xfrm>
          <a:prstGeom prst="rect">
            <a:avLst/>
          </a:prstGeom>
        </p:spPr>
      </p:pic>
    </p:spTree>
    <p:extLst>
      <p:ext uri="{BB962C8B-B14F-4D97-AF65-F5344CB8AC3E}">
        <p14:creationId xmlns:p14="http://schemas.microsoft.com/office/powerpoint/2010/main" val="3261086557"/>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a:stretch>
            <a:fillRect/>
          </a:stretch>
        </p:blipFill>
        <p:spPr>
          <a:xfrm>
            <a:off x="539750" y="1168235"/>
            <a:ext cx="8064500" cy="3419640"/>
          </a:xfrm>
          <a:prstGeom prst="rect">
            <a:avLst/>
          </a:prstGeom>
        </p:spPr>
      </p:pic>
      <p:sp>
        <p:nvSpPr>
          <p:cNvPr id="4" name="Titel 3">
            <a:extLst>
              <a:ext uri="{FF2B5EF4-FFF2-40B4-BE49-F238E27FC236}">
                <a16:creationId xmlns:a16="http://schemas.microsoft.com/office/drawing/2014/main" id="{4567CFEC-A35B-44D8-9B77-5FC818028884}"/>
              </a:ext>
            </a:extLst>
          </p:cNvPr>
          <p:cNvSpPr txBox="1">
            <a:spLocks/>
          </p:cNvSpPr>
          <p:nvPr/>
        </p:nvSpPr>
        <p:spPr>
          <a:xfrm>
            <a:off x="432000" y="385201"/>
            <a:ext cx="8772740" cy="440710"/>
          </a:xfrm>
          <a:prstGeom prst="rect">
            <a:avLst/>
          </a:prstGeom>
        </p:spPr>
        <p:txBody>
          <a:bodyPr vert="horz" lIns="91440" tIns="45720" rIns="91440" bIns="45720" rtlCol="0" anchor="t">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ts val="2800"/>
              </a:lnSpc>
              <a:spcBef>
                <a:spcPct val="20000"/>
              </a:spcBef>
            </a:pPr>
            <a:r>
              <a:rPr lang="en-US" sz="2400" dirty="0">
                <a:latin typeface="Frutiger LT Com 65 Bold" panose="020B0803030504020204" pitchFamily="34" charset="0"/>
              </a:rPr>
              <a:t>Your feedback / questions / comments ?</a:t>
            </a:r>
            <a:endParaRPr lang="de-DE" sz="2400" dirty="0">
              <a:latin typeface="Frutiger LT Com 65 Bold" panose="020B0803030504020204" pitchFamily="34" charset="0"/>
            </a:endParaRPr>
          </a:p>
        </p:txBody>
      </p:sp>
    </p:spTree>
    <p:extLst>
      <p:ext uri="{BB962C8B-B14F-4D97-AF65-F5344CB8AC3E}">
        <p14:creationId xmlns:p14="http://schemas.microsoft.com/office/powerpoint/2010/main" val="214567256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1"/>
          </p:nvPr>
        </p:nvSpPr>
        <p:spPr/>
        <p:txBody>
          <a:bodyPr/>
          <a:lstStyle/>
          <a:p>
            <a:r>
              <a:rPr lang="de-DE" dirty="0"/>
              <a:t>Standard WRA </a:t>
            </a:r>
            <a:r>
              <a:rPr lang="de-DE" dirty="0" err="1"/>
              <a:t>procedure</a:t>
            </a:r>
            <a:endParaRPr lang="de-DE" dirty="0"/>
          </a:p>
        </p:txBody>
      </p:sp>
      <p:sp>
        <p:nvSpPr>
          <p:cNvPr id="5" name="Textplatzhalter 4"/>
          <p:cNvSpPr>
            <a:spLocks noGrp="1"/>
          </p:cNvSpPr>
          <p:nvPr>
            <p:ph type="body" sz="quarter" idx="12"/>
          </p:nvPr>
        </p:nvSpPr>
        <p:spPr/>
        <p:txBody>
          <a:bodyPr/>
          <a:lstStyle/>
          <a:p>
            <a:r>
              <a:rPr lang="de-DE" dirty="0" err="1"/>
              <a:t>According</a:t>
            </a:r>
            <a:r>
              <a:rPr lang="de-DE" dirty="0"/>
              <a:t> </a:t>
            </a:r>
            <a:r>
              <a:rPr lang="de-DE" dirty="0" err="1"/>
              <a:t>to</a:t>
            </a:r>
            <a:r>
              <a:rPr lang="de-DE" dirty="0"/>
              <a:t> Technical Guideline (TR) 6 </a:t>
            </a:r>
            <a:r>
              <a:rPr lang="de-DE" dirty="0" err="1"/>
              <a:t>by</a:t>
            </a:r>
            <a:r>
              <a:rPr lang="de-DE" dirty="0"/>
              <a:t> FGW</a:t>
            </a:r>
          </a:p>
        </p:txBody>
      </p:sp>
      <p:sp>
        <p:nvSpPr>
          <p:cNvPr id="10" name="Textfeld 9"/>
          <p:cNvSpPr txBox="1"/>
          <p:nvPr/>
        </p:nvSpPr>
        <p:spPr>
          <a:xfrm>
            <a:off x="4796780" y="1287263"/>
            <a:ext cx="4357731" cy="1015663"/>
          </a:xfrm>
          <a:prstGeom prst="rect">
            <a:avLst/>
          </a:prstGeom>
          <a:noFill/>
        </p:spPr>
        <p:txBody>
          <a:bodyPr wrap="square" rtlCol="0">
            <a:spAutoFit/>
          </a:bodyPr>
          <a:lstStyle/>
          <a:p>
            <a:r>
              <a:rPr lang="de-DE" sz="1500" dirty="0" err="1">
                <a:latin typeface="Frutiger LT Com 45 Light" panose="020B0303030504020204" pitchFamily="34" charset="0"/>
              </a:rPr>
              <a:t>Where</a:t>
            </a:r>
            <a:r>
              <a:rPr lang="de-DE" sz="1500" dirty="0">
                <a:latin typeface="Frutiger LT Com 45 Light" panose="020B0303030504020204" pitchFamily="34" charset="0"/>
              </a:rPr>
              <a:t> do </a:t>
            </a:r>
            <a:r>
              <a:rPr lang="de-DE" sz="1500" b="1" dirty="0" err="1">
                <a:solidFill>
                  <a:schemeClr val="tx2"/>
                </a:solidFill>
                <a:latin typeface="Frutiger LT Com 45 Light" panose="020B0303030504020204" pitchFamily="34" charset="0"/>
              </a:rPr>
              <a:t>scanning</a:t>
            </a:r>
            <a:r>
              <a:rPr lang="de-DE" sz="1500" b="1" dirty="0">
                <a:solidFill>
                  <a:schemeClr val="tx2"/>
                </a:solidFill>
                <a:latin typeface="Frutiger LT Com 45 Light" panose="020B0303030504020204" pitchFamily="34" charset="0"/>
              </a:rPr>
              <a:t> </a:t>
            </a:r>
            <a:r>
              <a:rPr lang="de-DE" sz="1500" b="1" dirty="0" err="1">
                <a:solidFill>
                  <a:schemeClr val="tx2"/>
                </a:solidFill>
                <a:latin typeface="Frutiger LT Com 45 Light" panose="020B0303030504020204" pitchFamily="34" charset="0"/>
              </a:rPr>
              <a:t>lidar</a:t>
            </a:r>
            <a:r>
              <a:rPr lang="de-DE" sz="1500" b="1" dirty="0">
                <a:solidFill>
                  <a:schemeClr val="tx2"/>
                </a:solidFill>
                <a:latin typeface="Frutiger LT Com 45 Light" panose="020B0303030504020204" pitchFamily="34" charset="0"/>
              </a:rPr>
              <a:t> </a:t>
            </a:r>
            <a:r>
              <a:rPr lang="de-DE" sz="1500" b="1" dirty="0" err="1">
                <a:solidFill>
                  <a:schemeClr val="tx2"/>
                </a:solidFill>
                <a:latin typeface="Frutiger LT Com 45 Light" panose="020B0303030504020204" pitchFamily="34" charset="0"/>
              </a:rPr>
              <a:t>measurements</a:t>
            </a:r>
            <a:r>
              <a:rPr lang="de-DE" sz="1500" dirty="0">
                <a:latin typeface="Frutiger LT Com 45 Light" panose="020B0303030504020204" pitchFamily="34" charset="0"/>
              </a:rPr>
              <a:t> fit in?</a:t>
            </a:r>
          </a:p>
          <a:p>
            <a:endParaRPr lang="de-DE" sz="1500" dirty="0">
              <a:latin typeface="Frutiger LT Com 45 Light" panose="020B0303030504020204" pitchFamily="34" charset="0"/>
            </a:endParaRPr>
          </a:p>
          <a:p>
            <a:pPr marL="285750" indent="-285750">
              <a:buFont typeface="Courier New" panose="02070309020205020404" pitchFamily="49" charset="0"/>
              <a:buChar char="o"/>
            </a:pPr>
            <a:r>
              <a:rPr lang="de-DE" sz="1500" dirty="0">
                <a:latin typeface="Frutiger LT Com 45 Light" panose="020B0303030504020204" pitchFamily="34" charset="0"/>
              </a:rPr>
              <a:t>…</a:t>
            </a:r>
          </a:p>
          <a:p>
            <a:pPr marL="285750" indent="-285750">
              <a:buFont typeface="Courier New" panose="02070309020205020404" pitchFamily="49" charset="0"/>
              <a:buChar char="o"/>
            </a:pPr>
            <a:endParaRPr lang="de-DE" sz="1500" dirty="0">
              <a:latin typeface="Frutiger LT Com 45 Light" panose="020B0303030504020204" pitchFamily="34" charset="0"/>
            </a:endParaRPr>
          </a:p>
        </p:txBody>
      </p:sp>
      <p:pic>
        <p:nvPicPr>
          <p:cNvPr id="11" name="Picture 10"/>
          <p:cNvPicPr>
            <a:picLocks noChangeAspect="1"/>
          </p:cNvPicPr>
          <p:nvPr/>
        </p:nvPicPr>
        <p:blipFill>
          <a:blip r:embed="rId2"/>
          <a:stretch>
            <a:fillRect/>
          </a:stretch>
        </p:blipFill>
        <p:spPr>
          <a:xfrm>
            <a:off x="511994" y="1249200"/>
            <a:ext cx="4236321" cy="3248964"/>
          </a:xfrm>
          <a:prstGeom prst="rect">
            <a:avLst/>
          </a:prstGeom>
        </p:spPr>
      </p:pic>
      <p:sp>
        <p:nvSpPr>
          <p:cNvPr id="12" name="Rechteck 7"/>
          <p:cNvSpPr/>
          <p:nvPr/>
        </p:nvSpPr>
        <p:spPr>
          <a:xfrm>
            <a:off x="764309" y="1885258"/>
            <a:ext cx="817418" cy="261041"/>
          </a:xfrm>
          <a:prstGeom prst="rect">
            <a:avLst/>
          </a:prstGeom>
          <a:noFill/>
          <a:ln w="19050">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3" name="Rechteck 8"/>
          <p:cNvSpPr/>
          <p:nvPr/>
        </p:nvSpPr>
        <p:spPr>
          <a:xfrm>
            <a:off x="1949449" y="1761274"/>
            <a:ext cx="865910" cy="187036"/>
          </a:xfrm>
          <a:prstGeom prst="rect">
            <a:avLst/>
          </a:prstGeom>
          <a:noFill/>
          <a:ln w="1905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378949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1"/>
          </p:nvPr>
        </p:nvSpPr>
        <p:spPr/>
        <p:txBody>
          <a:bodyPr/>
          <a:lstStyle/>
          <a:p>
            <a:r>
              <a:rPr lang="de-DE" dirty="0"/>
              <a:t>Standard WRA </a:t>
            </a:r>
            <a:r>
              <a:rPr lang="de-DE" dirty="0" err="1"/>
              <a:t>procedure</a:t>
            </a:r>
            <a:endParaRPr lang="de-DE" dirty="0"/>
          </a:p>
        </p:txBody>
      </p:sp>
      <p:sp>
        <p:nvSpPr>
          <p:cNvPr id="5" name="Textplatzhalter 4"/>
          <p:cNvSpPr>
            <a:spLocks noGrp="1"/>
          </p:cNvSpPr>
          <p:nvPr>
            <p:ph type="body" sz="quarter" idx="12"/>
          </p:nvPr>
        </p:nvSpPr>
        <p:spPr/>
        <p:txBody>
          <a:bodyPr/>
          <a:lstStyle/>
          <a:p>
            <a:r>
              <a:rPr lang="de-DE" dirty="0" err="1"/>
              <a:t>According</a:t>
            </a:r>
            <a:r>
              <a:rPr lang="de-DE" dirty="0"/>
              <a:t> </a:t>
            </a:r>
            <a:r>
              <a:rPr lang="de-DE" dirty="0" err="1"/>
              <a:t>to</a:t>
            </a:r>
            <a:r>
              <a:rPr lang="de-DE" dirty="0"/>
              <a:t> Technical Guideline (TR) 6 </a:t>
            </a:r>
            <a:r>
              <a:rPr lang="de-DE" dirty="0" err="1"/>
              <a:t>by</a:t>
            </a:r>
            <a:r>
              <a:rPr lang="de-DE" dirty="0"/>
              <a:t> FGW</a:t>
            </a:r>
          </a:p>
        </p:txBody>
      </p:sp>
      <p:sp>
        <p:nvSpPr>
          <p:cNvPr id="10" name="Textfeld 9"/>
          <p:cNvSpPr txBox="1"/>
          <p:nvPr/>
        </p:nvSpPr>
        <p:spPr>
          <a:xfrm>
            <a:off x="4796780" y="1287263"/>
            <a:ext cx="4357731" cy="2631490"/>
          </a:xfrm>
          <a:prstGeom prst="rect">
            <a:avLst/>
          </a:prstGeom>
          <a:noFill/>
        </p:spPr>
        <p:txBody>
          <a:bodyPr wrap="square" rtlCol="0">
            <a:spAutoFit/>
          </a:bodyPr>
          <a:lstStyle/>
          <a:p>
            <a:r>
              <a:rPr lang="de-DE" sz="1500" dirty="0" err="1">
                <a:latin typeface="Frutiger LT Com 45 Light" panose="020B0303030504020204" pitchFamily="34" charset="0"/>
              </a:rPr>
              <a:t>Where</a:t>
            </a:r>
            <a:r>
              <a:rPr lang="de-DE" sz="1500" dirty="0">
                <a:latin typeface="Frutiger LT Com 45 Light" panose="020B0303030504020204" pitchFamily="34" charset="0"/>
              </a:rPr>
              <a:t> do </a:t>
            </a:r>
            <a:r>
              <a:rPr lang="de-DE" sz="1500" b="1" dirty="0" err="1">
                <a:solidFill>
                  <a:schemeClr val="tx2"/>
                </a:solidFill>
                <a:latin typeface="Frutiger LT Com 45 Light" panose="020B0303030504020204" pitchFamily="34" charset="0"/>
              </a:rPr>
              <a:t>scanning</a:t>
            </a:r>
            <a:r>
              <a:rPr lang="de-DE" sz="1500" b="1" dirty="0">
                <a:solidFill>
                  <a:schemeClr val="tx2"/>
                </a:solidFill>
                <a:latin typeface="Frutiger LT Com 45 Light" panose="020B0303030504020204" pitchFamily="34" charset="0"/>
              </a:rPr>
              <a:t> </a:t>
            </a:r>
            <a:r>
              <a:rPr lang="de-DE" sz="1500" b="1" dirty="0" err="1">
                <a:solidFill>
                  <a:schemeClr val="tx2"/>
                </a:solidFill>
                <a:latin typeface="Frutiger LT Com 45 Light" panose="020B0303030504020204" pitchFamily="34" charset="0"/>
              </a:rPr>
              <a:t>lidar</a:t>
            </a:r>
            <a:r>
              <a:rPr lang="de-DE" sz="1500" b="1" dirty="0">
                <a:solidFill>
                  <a:schemeClr val="tx2"/>
                </a:solidFill>
                <a:latin typeface="Frutiger LT Com 45 Light" panose="020B0303030504020204" pitchFamily="34" charset="0"/>
              </a:rPr>
              <a:t> </a:t>
            </a:r>
            <a:r>
              <a:rPr lang="de-DE" sz="1500" b="1" dirty="0" err="1">
                <a:solidFill>
                  <a:schemeClr val="tx2"/>
                </a:solidFill>
                <a:latin typeface="Frutiger LT Com 45 Light" panose="020B0303030504020204" pitchFamily="34" charset="0"/>
              </a:rPr>
              <a:t>measurements</a:t>
            </a:r>
            <a:r>
              <a:rPr lang="de-DE" sz="1500" dirty="0">
                <a:latin typeface="Frutiger LT Com 45 Light" panose="020B0303030504020204" pitchFamily="34" charset="0"/>
              </a:rPr>
              <a:t> fit in?</a:t>
            </a:r>
          </a:p>
          <a:p>
            <a:endParaRPr lang="de-DE" sz="1500" dirty="0">
              <a:latin typeface="Frutiger LT Com 45 Light" panose="020B0303030504020204" pitchFamily="34" charset="0"/>
            </a:endParaRPr>
          </a:p>
          <a:p>
            <a:pPr marL="285750" indent="-285750">
              <a:buFont typeface="Courier New" panose="02070309020205020404" pitchFamily="49" charset="0"/>
              <a:buChar char="o"/>
            </a:pPr>
            <a:r>
              <a:rPr lang="de-DE" sz="1500" dirty="0">
                <a:latin typeface="Frutiger LT Com 45 Light" panose="020B0303030504020204" pitchFamily="34" charset="0"/>
              </a:rPr>
              <a:t>As </a:t>
            </a:r>
            <a:r>
              <a:rPr lang="de-DE" sz="1500" dirty="0" err="1">
                <a:latin typeface="Frutiger LT Com 45 Light" panose="020B0303030504020204" pitchFamily="34" charset="0"/>
              </a:rPr>
              <a:t>substitute</a:t>
            </a:r>
            <a:r>
              <a:rPr lang="de-DE" sz="1500" dirty="0">
                <a:latin typeface="Frutiger LT Com 45 Light" panose="020B0303030504020204" pitchFamily="34" charset="0"/>
              </a:rPr>
              <a:t> </a:t>
            </a:r>
            <a:r>
              <a:rPr lang="de-DE" sz="1500" dirty="0" err="1">
                <a:latin typeface="Frutiger LT Com 45 Light" panose="020B0303030504020204" pitchFamily="34" charset="0"/>
              </a:rPr>
              <a:t>for</a:t>
            </a:r>
            <a:r>
              <a:rPr lang="de-DE" sz="1500" dirty="0">
                <a:latin typeface="Frutiger LT Com 45 Light" panose="020B0303030504020204" pitchFamily="34" charset="0"/>
              </a:rPr>
              <a:t> </a:t>
            </a:r>
            <a:r>
              <a:rPr lang="de-DE" sz="1500" dirty="0" err="1">
                <a:latin typeface="Frutiger LT Com 45 Light" panose="020B0303030504020204" pitchFamily="34" charset="0"/>
              </a:rPr>
              <a:t>the</a:t>
            </a:r>
            <a:r>
              <a:rPr lang="de-DE" sz="1500" dirty="0">
                <a:latin typeface="Frutiger LT Com 45 Light" panose="020B0303030504020204" pitchFamily="34" charset="0"/>
              </a:rPr>
              <a:t> </a:t>
            </a:r>
            <a:r>
              <a:rPr lang="de-DE" sz="1500" dirty="0" err="1">
                <a:latin typeface="Frutiger LT Com 45 Light" panose="020B0303030504020204" pitchFamily="34" charset="0"/>
              </a:rPr>
              <a:t>more</a:t>
            </a:r>
            <a:r>
              <a:rPr lang="de-DE" sz="1500" dirty="0">
                <a:latin typeface="Frutiger LT Com 45 Light" panose="020B0303030504020204" pitchFamily="34" charset="0"/>
              </a:rPr>
              <a:t> </a:t>
            </a:r>
            <a:r>
              <a:rPr lang="de-DE" sz="1500" dirty="0" err="1">
                <a:latin typeface="Frutiger LT Com 45 Light" panose="020B0303030504020204" pitchFamily="34" charset="0"/>
              </a:rPr>
              <a:t>standard</a:t>
            </a:r>
            <a:r>
              <a:rPr lang="de-DE" sz="1500" dirty="0">
                <a:latin typeface="Frutiger LT Com 45 Light" panose="020B0303030504020204" pitchFamily="34" charset="0"/>
              </a:rPr>
              <a:t> on-site wind </a:t>
            </a:r>
            <a:r>
              <a:rPr lang="de-DE" sz="1500" dirty="0" err="1">
                <a:latin typeface="Frutiger LT Com 45 Light" panose="020B0303030504020204" pitchFamily="34" charset="0"/>
              </a:rPr>
              <a:t>measurement</a:t>
            </a:r>
            <a:r>
              <a:rPr lang="de-DE" sz="1500" dirty="0">
                <a:latin typeface="Frutiger LT Com 45 Light" panose="020B0303030504020204" pitchFamily="34" charset="0"/>
              </a:rPr>
              <a:t> (must </a:t>
            </a:r>
            <a:r>
              <a:rPr lang="de-DE" sz="1500" dirty="0" err="1">
                <a:latin typeface="Frutiger LT Com 45 Light" panose="020B0303030504020204" pitchFamily="34" charset="0"/>
              </a:rPr>
              <a:t>be</a:t>
            </a:r>
            <a:r>
              <a:rPr lang="de-DE" sz="1500" dirty="0">
                <a:latin typeface="Frutiger LT Com 45 Light" panose="020B0303030504020204" pitchFamily="34" charset="0"/>
              </a:rPr>
              <a:t> at least </a:t>
            </a:r>
            <a:r>
              <a:rPr lang="de-DE" sz="1500" dirty="0" smtClean="0">
                <a:latin typeface="Frutiger LT Com 45 Light" panose="020B0303030504020204" pitchFamily="34" charset="0"/>
              </a:rPr>
              <a:t>12 </a:t>
            </a:r>
            <a:r>
              <a:rPr lang="de-DE" sz="1500" dirty="0" err="1" smtClean="0">
                <a:latin typeface="Frutiger LT Com 45 Light" panose="020B0303030504020204" pitchFamily="34" charset="0"/>
              </a:rPr>
              <a:t>months</a:t>
            </a:r>
            <a:r>
              <a:rPr lang="de-DE" sz="1500" dirty="0" smtClean="0">
                <a:latin typeface="Frutiger LT Com 45 Light" panose="020B0303030504020204" pitchFamily="34" charset="0"/>
              </a:rPr>
              <a:t> </a:t>
            </a:r>
            <a:r>
              <a:rPr lang="de-DE" sz="1500" dirty="0" err="1">
                <a:latin typeface="Frutiger LT Com 45 Light" panose="020B0303030504020204" pitchFamily="34" charset="0"/>
              </a:rPr>
              <a:t>according</a:t>
            </a:r>
            <a:r>
              <a:rPr lang="de-DE" sz="1500" dirty="0">
                <a:latin typeface="Frutiger LT Com 45 Light" panose="020B0303030504020204" pitchFamily="34" charset="0"/>
              </a:rPr>
              <a:t> </a:t>
            </a:r>
            <a:r>
              <a:rPr lang="de-DE" sz="1500" dirty="0" err="1">
                <a:latin typeface="Frutiger LT Com 45 Light" panose="020B0303030504020204" pitchFamily="34" charset="0"/>
              </a:rPr>
              <a:t>to</a:t>
            </a:r>
            <a:r>
              <a:rPr lang="de-DE" sz="1500" dirty="0">
                <a:latin typeface="Frutiger LT Com 45 Light" panose="020B0303030504020204" pitchFamily="34" charset="0"/>
              </a:rPr>
              <a:t> TR 6)</a:t>
            </a:r>
          </a:p>
          <a:p>
            <a:endParaRPr lang="de-DE" sz="1500" dirty="0">
              <a:latin typeface="Frutiger LT Com 45 Light" panose="020B0303030504020204" pitchFamily="34" charset="0"/>
            </a:endParaRPr>
          </a:p>
          <a:p>
            <a:pPr marL="285750" indent="-285750">
              <a:buFont typeface="Courier New" panose="02070309020205020404" pitchFamily="49" charset="0"/>
              <a:buChar char="o"/>
            </a:pPr>
            <a:r>
              <a:rPr lang="de-DE" sz="1500" dirty="0">
                <a:latin typeface="Frutiger LT Com 45 Light" panose="020B0303030504020204" pitchFamily="34" charset="0"/>
              </a:rPr>
              <a:t>As an additional </a:t>
            </a:r>
            <a:r>
              <a:rPr lang="de-DE" sz="1500" dirty="0" err="1">
                <a:latin typeface="Frutiger LT Com 45 Light" panose="020B0303030504020204" pitchFamily="34" charset="0"/>
              </a:rPr>
              <a:t>short</a:t>
            </a:r>
            <a:r>
              <a:rPr lang="de-DE" sz="1500" dirty="0">
                <a:latin typeface="Frutiger LT Com 45 Light" panose="020B0303030504020204" pitchFamily="34" charset="0"/>
              </a:rPr>
              <a:t>-term wind </a:t>
            </a:r>
            <a:r>
              <a:rPr lang="de-DE" sz="1500" dirty="0" err="1">
                <a:latin typeface="Frutiger LT Com 45 Light" panose="020B0303030504020204" pitchFamily="34" charset="0"/>
              </a:rPr>
              <a:t>measurement</a:t>
            </a:r>
            <a:r>
              <a:rPr lang="de-DE" sz="1500" dirty="0">
                <a:latin typeface="Frutiger LT Com 45 Light" panose="020B0303030504020204" pitchFamily="34" charset="0"/>
              </a:rPr>
              <a:t> (</a:t>
            </a:r>
            <a:r>
              <a:rPr lang="de-DE" sz="1500" dirty="0" err="1">
                <a:latin typeface="Frutiger LT Com 45 Light" panose="020B0303030504020204" pitchFamily="34" charset="0"/>
              </a:rPr>
              <a:t>according</a:t>
            </a:r>
            <a:r>
              <a:rPr lang="de-DE" sz="1500" dirty="0">
                <a:latin typeface="Frutiger LT Com 45 Light" panose="020B0303030504020204" pitchFamily="34" charset="0"/>
              </a:rPr>
              <a:t> </a:t>
            </a:r>
            <a:r>
              <a:rPr lang="de-DE" sz="1500" dirty="0" err="1">
                <a:latin typeface="Frutiger LT Com 45 Light" panose="020B0303030504020204" pitchFamily="34" charset="0"/>
              </a:rPr>
              <a:t>to</a:t>
            </a:r>
            <a:r>
              <a:rPr lang="de-DE" sz="1500" dirty="0">
                <a:latin typeface="Frutiger LT Com 45 Light" panose="020B0303030504020204" pitchFamily="34" charset="0"/>
              </a:rPr>
              <a:t> TR 6)</a:t>
            </a:r>
          </a:p>
          <a:p>
            <a:pPr marL="285750" indent="-285750">
              <a:buFont typeface="Courier New" panose="02070309020205020404" pitchFamily="49" charset="0"/>
              <a:buChar char="o"/>
            </a:pPr>
            <a:endParaRPr lang="de-DE" sz="1500" dirty="0">
              <a:latin typeface="Frutiger LT Com 45 Light" panose="020B0303030504020204" pitchFamily="34" charset="0"/>
            </a:endParaRPr>
          </a:p>
          <a:p>
            <a:pPr marL="285750" indent="-285750">
              <a:buFont typeface="Courier New" panose="02070309020205020404" pitchFamily="49" charset="0"/>
              <a:buChar char="o"/>
            </a:pPr>
            <a:r>
              <a:rPr lang="de-DE" sz="1500" dirty="0">
                <a:latin typeface="Frutiger LT Com 45 Light" panose="020B0303030504020204" pitchFamily="34" charset="0"/>
              </a:rPr>
              <a:t>…</a:t>
            </a:r>
          </a:p>
          <a:p>
            <a:pPr marL="285750" indent="-285750">
              <a:buFont typeface="Courier New" panose="02070309020205020404" pitchFamily="49" charset="0"/>
              <a:buChar char="o"/>
            </a:pPr>
            <a:endParaRPr lang="de-DE" sz="1500" dirty="0">
              <a:latin typeface="Frutiger LT Com 45 Light" panose="020B0303030504020204" pitchFamily="34" charset="0"/>
            </a:endParaRPr>
          </a:p>
        </p:txBody>
      </p:sp>
      <p:pic>
        <p:nvPicPr>
          <p:cNvPr id="11" name="Picture 10"/>
          <p:cNvPicPr>
            <a:picLocks noChangeAspect="1"/>
          </p:cNvPicPr>
          <p:nvPr/>
        </p:nvPicPr>
        <p:blipFill>
          <a:blip r:embed="rId2"/>
          <a:stretch>
            <a:fillRect/>
          </a:stretch>
        </p:blipFill>
        <p:spPr>
          <a:xfrm>
            <a:off x="511994" y="1249200"/>
            <a:ext cx="4236321" cy="3248964"/>
          </a:xfrm>
          <a:prstGeom prst="rect">
            <a:avLst/>
          </a:prstGeom>
        </p:spPr>
      </p:pic>
      <p:sp>
        <p:nvSpPr>
          <p:cNvPr id="12" name="Rechteck 7"/>
          <p:cNvSpPr/>
          <p:nvPr/>
        </p:nvSpPr>
        <p:spPr>
          <a:xfrm>
            <a:off x="764309" y="1885258"/>
            <a:ext cx="817418" cy="261041"/>
          </a:xfrm>
          <a:prstGeom prst="rect">
            <a:avLst/>
          </a:prstGeom>
          <a:noFill/>
          <a:ln w="19050">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3" name="Rechteck 8"/>
          <p:cNvSpPr/>
          <p:nvPr/>
        </p:nvSpPr>
        <p:spPr>
          <a:xfrm>
            <a:off x="1949449" y="1761274"/>
            <a:ext cx="865910" cy="187036"/>
          </a:xfrm>
          <a:prstGeom prst="rect">
            <a:avLst/>
          </a:prstGeom>
          <a:noFill/>
          <a:ln w="1905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7191063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1"/>
          </p:nvPr>
        </p:nvSpPr>
        <p:spPr/>
        <p:txBody>
          <a:bodyPr/>
          <a:lstStyle/>
          <a:p>
            <a:r>
              <a:rPr lang="de-DE" dirty="0"/>
              <a:t>Standard WRA </a:t>
            </a:r>
            <a:r>
              <a:rPr lang="de-DE" dirty="0" err="1"/>
              <a:t>procedure</a:t>
            </a:r>
            <a:endParaRPr lang="de-DE" dirty="0"/>
          </a:p>
        </p:txBody>
      </p:sp>
      <p:sp>
        <p:nvSpPr>
          <p:cNvPr id="5" name="Textplatzhalter 4"/>
          <p:cNvSpPr>
            <a:spLocks noGrp="1"/>
          </p:cNvSpPr>
          <p:nvPr>
            <p:ph type="body" sz="quarter" idx="12"/>
          </p:nvPr>
        </p:nvSpPr>
        <p:spPr/>
        <p:txBody>
          <a:bodyPr/>
          <a:lstStyle/>
          <a:p>
            <a:r>
              <a:rPr lang="de-DE" dirty="0" err="1"/>
              <a:t>According</a:t>
            </a:r>
            <a:r>
              <a:rPr lang="de-DE" dirty="0"/>
              <a:t> </a:t>
            </a:r>
            <a:r>
              <a:rPr lang="de-DE" dirty="0" err="1"/>
              <a:t>to</a:t>
            </a:r>
            <a:r>
              <a:rPr lang="de-DE" dirty="0"/>
              <a:t> Technical Guideline (TR) 6 </a:t>
            </a:r>
            <a:r>
              <a:rPr lang="de-DE" dirty="0" err="1"/>
              <a:t>by</a:t>
            </a:r>
            <a:r>
              <a:rPr lang="de-DE" dirty="0"/>
              <a:t> FGW</a:t>
            </a:r>
          </a:p>
        </p:txBody>
      </p:sp>
      <p:sp>
        <p:nvSpPr>
          <p:cNvPr id="10" name="Textfeld 9"/>
          <p:cNvSpPr txBox="1"/>
          <p:nvPr/>
        </p:nvSpPr>
        <p:spPr>
          <a:xfrm>
            <a:off x="4796780" y="1287263"/>
            <a:ext cx="4357731" cy="3093154"/>
          </a:xfrm>
          <a:prstGeom prst="rect">
            <a:avLst/>
          </a:prstGeom>
          <a:noFill/>
        </p:spPr>
        <p:txBody>
          <a:bodyPr wrap="square" rtlCol="0">
            <a:spAutoFit/>
          </a:bodyPr>
          <a:lstStyle/>
          <a:p>
            <a:r>
              <a:rPr lang="de-DE" sz="1500" dirty="0" err="1">
                <a:latin typeface="Frutiger LT Com 45 Light" panose="020B0303030504020204" pitchFamily="34" charset="0"/>
              </a:rPr>
              <a:t>Where</a:t>
            </a:r>
            <a:r>
              <a:rPr lang="de-DE" sz="1500" dirty="0">
                <a:latin typeface="Frutiger LT Com 45 Light" panose="020B0303030504020204" pitchFamily="34" charset="0"/>
              </a:rPr>
              <a:t> do </a:t>
            </a:r>
            <a:r>
              <a:rPr lang="de-DE" sz="1500" b="1" dirty="0" err="1">
                <a:solidFill>
                  <a:schemeClr val="tx2"/>
                </a:solidFill>
                <a:latin typeface="Frutiger LT Com 45 Light" panose="020B0303030504020204" pitchFamily="34" charset="0"/>
              </a:rPr>
              <a:t>scanning</a:t>
            </a:r>
            <a:r>
              <a:rPr lang="de-DE" sz="1500" b="1" dirty="0">
                <a:solidFill>
                  <a:schemeClr val="tx2"/>
                </a:solidFill>
                <a:latin typeface="Frutiger LT Com 45 Light" panose="020B0303030504020204" pitchFamily="34" charset="0"/>
              </a:rPr>
              <a:t> </a:t>
            </a:r>
            <a:r>
              <a:rPr lang="de-DE" sz="1500" b="1" dirty="0" err="1">
                <a:solidFill>
                  <a:schemeClr val="tx2"/>
                </a:solidFill>
                <a:latin typeface="Frutiger LT Com 45 Light" panose="020B0303030504020204" pitchFamily="34" charset="0"/>
              </a:rPr>
              <a:t>lidar</a:t>
            </a:r>
            <a:r>
              <a:rPr lang="de-DE" sz="1500" b="1" dirty="0">
                <a:solidFill>
                  <a:schemeClr val="tx2"/>
                </a:solidFill>
                <a:latin typeface="Frutiger LT Com 45 Light" panose="020B0303030504020204" pitchFamily="34" charset="0"/>
              </a:rPr>
              <a:t> </a:t>
            </a:r>
            <a:r>
              <a:rPr lang="de-DE" sz="1500" b="1" dirty="0" err="1">
                <a:solidFill>
                  <a:schemeClr val="tx2"/>
                </a:solidFill>
                <a:latin typeface="Frutiger LT Com 45 Light" panose="020B0303030504020204" pitchFamily="34" charset="0"/>
              </a:rPr>
              <a:t>measurements</a:t>
            </a:r>
            <a:r>
              <a:rPr lang="de-DE" sz="1500" dirty="0">
                <a:latin typeface="Frutiger LT Com 45 Light" panose="020B0303030504020204" pitchFamily="34" charset="0"/>
              </a:rPr>
              <a:t> fit in?</a:t>
            </a:r>
          </a:p>
          <a:p>
            <a:endParaRPr lang="de-DE" sz="1500" dirty="0">
              <a:latin typeface="Frutiger LT Com 45 Light" panose="020B0303030504020204" pitchFamily="34" charset="0"/>
            </a:endParaRPr>
          </a:p>
          <a:p>
            <a:pPr marL="285750" indent="-285750">
              <a:buFont typeface="Courier New" panose="02070309020205020404" pitchFamily="49" charset="0"/>
              <a:buChar char="o"/>
            </a:pPr>
            <a:r>
              <a:rPr lang="de-DE" sz="1500" dirty="0">
                <a:latin typeface="Frutiger LT Com 45 Light" panose="020B0303030504020204" pitchFamily="34" charset="0"/>
              </a:rPr>
              <a:t>As </a:t>
            </a:r>
            <a:r>
              <a:rPr lang="de-DE" sz="1500" dirty="0" err="1">
                <a:latin typeface="Frutiger LT Com 45 Light" panose="020B0303030504020204" pitchFamily="34" charset="0"/>
              </a:rPr>
              <a:t>substitute</a:t>
            </a:r>
            <a:r>
              <a:rPr lang="de-DE" sz="1500" dirty="0">
                <a:latin typeface="Frutiger LT Com 45 Light" panose="020B0303030504020204" pitchFamily="34" charset="0"/>
              </a:rPr>
              <a:t> </a:t>
            </a:r>
            <a:r>
              <a:rPr lang="de-DE" sz="1500" dirty="0" err="1">
                <a:latin typeface="Frutiger LT Com 45 Light" panose="020B0303030504020204" pitchFamily="34" charset="0"/>
              </a:rPr>
              <a:t>for</a:t>
            </a:r>
            <a:r>
              <a:rPr lang="de-DE" sz="1500" dirty="0">
                <a:latin typeface="Frutiger LT Com 45 Light" panose="020B0303030504020204" pitchFamily="34" charset="0"/>
              </a:rPr>
              <a:t> </a:t>
            </a:r>
            <a:r>
              <a:rPr lang="de-DE" sz="1500" dirty="0" err="1">
                <a:latin typeface="Frutiger LT Com 45 Light" panose="020B0303030504020204" pitchFamily="34" charset="0"/>
              </a:rPr>
              <a:t>the</a:t>
            </a:r>
            <a:r>
              <a:rPr lang="de-DE" sz="1500" dirty="0">
                <a:latin typeface="Frutiger LT Com 45 Light" panose="020B0303030504020204" pitchFamily="34" charset="0"/>
              </a:rPr>
              <a:t> </a:t>
            </a:r>
            <a:r>
              <a:rPr lang="de-DE" sz="1500" dirty="0" err="1">
                <a:latin typeface="Frutiger LT Com 45 Light" panose="020B0303030504020204" pitchFamily="34" charset="0"/>
              </a:rPr>
              <a:t>more</a:t>
            </a:r>
            <a:r>
              <a:rPr lang="de-DE" sz="1500" dirty="0">
                <a:latin typeface="Frutiger LT Com 45 Light" panose="020B0303030504020204" pitchFamily="34" charset="0"/>
              </a:rPr>
              <a:t> </a:t>
            </a:r>
            <a:r>
              <a:rPr lang="de-DE" sz="1500" dirty="0" err="1">
                <a:latin typeface="Frutiger LT Com 45 Light" panose="020B0303030504020204" pitchFamily="34" charset="0"/>
              </a:rPr>
              <a:t>standard</a:t>
            </a:r>
            <a:r>
              <a:rPr lang="de-DE" sz="1500" dirty="0">
                <a:latin typeface="Frutiger LT Com 45 Light" panose="020B0303030504020204" pitchFamily="34" charset="0"/>
              </a:rPr>
              <a:t> on-site wind </a:t>
            </a:r>
            <a:r>
              <a:rPr lang="de-DE" sz="1500" dirty="0" err="1">
                <a:latin typeface="Frutiger LT Com 45 Light" panose="020B0303030504020204" pitchFamily="34" charset="0"/>
              </a:rPr>
              <a:t>measurement</a:t>
            </a:r>
            <a:r>
              <a:rPr lang="de-DE" sz="1500" dirty="0">
                <a:latin typeface="Frutiger LT Com 45 Light" panose="020B0303030504020204" pitchFamily="34" charset="0"/>
              </a:rPr>
              <a:t> (must </a:t>
            </a:r>
            <a:r>
              <a:rPr lang="de-DE" sz="1500" dirty="0" err="1">
                <a:latin typeface="Frutiger LT Com 45 Light" panose="020B0303030504020204" pitchFamily="34" charset="0"/>
              </a:rPr>
              <a:t>be</a:t>
            </a:r>
            <a:r>
              <a:rPr lang="de-DE" sz="1500" dirty="0">
                <a:latin typeface="Frutiger LT Com 45 Light" panose="020B0303030504020204" pitchFamily="34" charset="0"/>
              </a:rPr>
              <a:t> at </a:t>
            </a:r>
            <a:r>
              <a:rPr lang="de-DE" sz="1500" dirty="0" smtClean="0">
                <a:latin typeface="Frutiger LT Com 45 Light" panose="020B0303030504020204" pitchFamily="34" charset="0"/>
              </a:rPr>
              <a:t>least </a:t>
            </a:r>
            <a:r>
              <a:rPr lang="de-DE" sz="1500" dirty="0">
                <a:latin typeface="Frutiger LT Com 45 Light" panose="020B0303030504020204" pitchFamily="34" charset="0"/>
              </a:rPr>
              <a:t>12 </a:t>
            </a:r>
            <a:r>
              <a:rPr lang="de-DE" sz="1500" dirty="0" err="1" smtClean="0">
                <a:latin typeface="Frutiger LT Com 45 Light" panose="020B0303030504020204" pitchFamily="34" charset="0"/>
              </a:rPr>
              <a:t>months</a:t>
            </a:r>
            <a:r>
              <a:rPr lang="de-DE" sz="1500" dirty="0" smtClean="0">
                <a:latin typeface="Frutiger LT Com 45 Light" panose="020B0303030504020204" pitchFamily="34" charset="0"/>
              </a:rPr>
              <a:t> </a:t>
            </a:r>
            <a:r>
              <a:rPr lang="de-DE" sz="1500" dirty="0" err="1">
                <a:latin typeface="Frutiger LT Com 45 Light" panose="020B0303030504020204" pitchFamily="34" charset="0"/>
              </a:rPr>
              <a:t>according</a:t>
            </a:r>
            <a:r>
              <a:rPr lang="de-DE" sz="1500" dirty="0">
                <a:latin typeface="Frutiger LT Com 45 Light" panose="020B0303030504020204" pitchFamily="34" charset="0"/>
              </a:rPr>
              <a:t> </a:t>
            </a:r>
            <a:r>
              <a:rPr lang="de-DE" sz="1500" dirty="0" err="1">
                <a:latin typeface="Frutiger LT Com 45 Light" panose="020B0303030504020204" pitchFamily="34" charset="0"/>
              </a:rPr>
              <a:t>to</a:t>
            </a:r>
            <a:r>
              <a:rPr lang="de-DE" sz="1500" dirty="0">
                <a:latin typeface="Frutiger LT Com 45 Light" panose="020B0303030504020204" pitchFamily="34" charset="0"/>
              </a:rPr>
              <a:t> TR 6)</a:t>
            </a:r>
          </a:p>
          <a:p>
            <a:endParaRPr lang="de-DE" sz="1500" dirty="0">
              <a:latin typeface="Frutiger LT Com 45 Light" panose="020B0303030504020204" pitchFamily="34" charset="0"/>
            </a:endParaRPr>
          </a:p>
          <a:p>
            <a:pPr marL="285750" indent="-285750">
              <a:buFont typeface="Courier New" panose="02070309020205020404" pitchFamily="49" charset="0"/>
              <a:buChar char="o"/>
            </a:pPr>
            <a:r>
              <a:rPr lang="de-DE" sz="1500" dirty="0">
                <a:latin typeface="Frutiger LT Com 45 Light" panose="020B0303030504020204" pitchFamily="34" charset="0"/>
              </a:rPr>
              <a:t>As an additional </a:t>
            </a:r>
            <a:r>
              <a:rPr lang="de-DE" sz="1500" dirty="0" err="1">
                <a:latin typeface="Frutiger LT Com 45 Light" panose="020B0303030504020204" pitchFamily="34" charset="0"/>
              </a:rPr>
              <a:t>short</a:t>
            </a:r>
            <a:r>
              <a:rPr lang="de-DE" sz="1500" dirty="0">
                <a:latin typeface="Frutiger LT Com 45 Light" panose="020B0303030504020204" pitchFamily="34" charset="0"/>
              </a:rPr>
              <a:t>-term wind </a:t>
            </a:r>
            <a:r>
              <a:rPr lang="de-DE" sz="1500" dirty="0" err="1">
                <a:latin typeface="Frutiger LT Com 45 Light" panose="020B0303030504020204" pitchFamily="34" charset="0"/>
              </a:rPr>
              <a:t>measurement</a:t>
            </a:r>
            <a:r>
              <a:rPr lang="de-DE" sz="1500" dirty="0">
                <a:latin typeface="Frutiger LT Com 45 Light" panose="020B0303030504020204" pitchFamily="34" charset="0"/>
              </a:rPr>
              <a:t> (</a:t>
            </a:r>
            <a:r>
              <a:rPr lang="de-DE" sz="1500" dirty="0" err="1">
                <a:latin typeface="Frutiger LT Com 45 Light" panose="020B0303030504020204" pitchFamily="34" charset="0"/>
              </a:rPr>
              <a:t>according</a:t>
            </a:r>
            <a:r>
              <a:rPr lang="de-DE" sz="1500" dirty="0">
                <a:latin typeface="Frutiger LT Com 45 Light" panose="020B0303030504020204" pitchFamily="34" charset="0"/>
              </a:rPr>
              <a:t> </a:t>
            </a:r>
            <a:r>
              <a:rPr lang="de-DE" sz="1500" dirty="0" err="1">
                <a:latin typeface="Frutiger LT Com 45 Light" panose="020B0303030504020204" pitchFamily="34" charset="0"/>
              </a:rPr>
              <a:t>to</a:t>
            </a:r>
            <a:r>
              <a:rPr lang="de-DE" sz="1500" dirty="0">
                <a:latin typeface="Frutiger LT Com 45 Light" panose="020B0303030504020204" pitchFamily="34" charset="0"/>
              </a:rPr>
              <a:t> TR 6)</a:t>
            </a:r>
          </a:p>
          <a:p>
            <a:pPr marL="285750" indent="-285750">
              <a:buFont typeface="Courier New" panose="02070309020205020404" pitchFamily="49" charset="0"/>
              <a:buChar char="o"/>
            </a:pPr>
            <a:endParaRPr lang="de-DE" sz="1500" dirty="0">
              <a:latin typeface="Frutiger LT Com 45 Light" panose="020B0303030504020204" pitchFamily="34" charset="0"/>
            </a:endParaRPr>
          </a:p>
          <a:p>
            <a:pPr marL="285750" indent="-285750">
              <a:buFont typeface="Courier New" panose="02070309020205020404" pitchFamily="49" charset="0"/>
              <a:buChar char="o"/>
            </a:pPr>
            <a:r>
              <a:rPr lang="de-DE" sz="1500" dirty="0" err="1">
                <a:latin typeface="Frutiger LT Com 45 Light" panose="020B0303030504020204" pitchFamily="34" charset="0"/>
              </a:rPr>
              <a:t>Where</a:t>
            </a:r>
            <a:r>
              <a:rPr lang="de-DE" sz="1500" dirty="0">
                <a:latin typeface="Frutiger LT Com 45 Light" panose="020B0303030504020204" pitchFamily="34" charset="0"/>
              </a:rPr>
              <a:t> </a:t>
            </a:r>
            <a:r>
              <a:rPr lang="de-DE" sz="1500" dirty="0" err="1">
                <a:latin typeface="Frutiger LT Com 45 Light" panose="020B0303030504020204" pitchFamily="34" charset="0"/>
              </a:rPr>
              <a:t>it</a:t>
            </a:r>
            <a:r>
              <a:rPr lang="de-DE" sz="1500" dirty="0">
                <a:latin typeface="Frutiger LT Com 45 Light" panose="020B0303030504020204" pitchFamily="34" charset="0"/>
              </a:rPr>
              <a:t> </a:t>
            </a:r>
            <a:r>
              <a:rPr lang="de-DE" sz="1500" dirty="0" err="1">
                <a:latin typeface="Frutiger LT Com 45 Light" panose="020B0303030504020204" pitchFamily="34" charset="0"/>
              </a:rPr>
              <a:t>best</a:t>
            </a:r>
            <a:r>
              <a:rPr lang="de-DE" sz="1500" dirty="0">
                <a:latin typeface="Frutiger LT Com 45 Light" panose="020B0303030504020204" pitchFamily="34" charset="0"/>
              </a:rPr>
              <a:t> </a:t>
            </a:r>
            <a:r>
              <a:rPr lang="de-DE" sz="1500" dirty="0" err="1">
                <a:latin typeface="Frutiger LT Com 45 Light" panose="020B0303030504020204" pitchFamily="34" charset="0"/>
              </a:rPr>
              <a:t>improves</a:t>
            </a:r>
            <a:r>
              <a:rPr lang="de-DE" sz="1500" dirty="0">
                <a:latin typeface="Frutiger LT Com 45 Light" panose="020B0303030504020204" pitchFamily="34" charset="0"/>
              </a:rPr>
              <a:t> </a:t>
            </a:r>
            <a:r>
              <a:rPr lang="de-DE" sz="1500" dirty="0" err="1">
                <a:latin typeface="Frutiger LT Com 45 Light" panose="020B0303030504020204" pitchFamily="34" charset="0"/>
              </a:rPr>
              <a:t>the</a:t>
            </a:r>
            <a:r>
              <a:rPr lang="de-DE" sz="1500" dirty="0">
                <a:latin typeface="Frutiger LT Com 45 Light" panose="020B0303030504020204" pitchFamily="34" charset="0"/>
              </a:rPr>
              <a:t> WRA (EYA) </a:t>
            </a:r>
            <a:r>
              <a:rPr lang="de-DE" sz="1500" dirty="0" err="1">
                <a:latin typeface="Frutiger LT Com 45 Light" panose="020B0303030504020204" pitchFamily="34" charset="0"/>
              </a:rPr>
              <a:t>result</a:t>
            </a:r>
            <a:r>
              <a:rPr lang="de-DE" sz="1500" dirty="0">
                <a:latin typeface="Frutiger LT Com 45 Light" panose="020B0303030504020204" pitchFamily="34" charset="0"/>
              </a:rPr>
              <a:t>… </a:t>
            </a:r>
            <a:r>
              <a:rPr lang="de-DE" sz="1500" dirty="0" err="1">
                <a:latin typeface="Frutiger LT Com 45 Light" panose="020B0303030504020204" pitchFamily="34" charset="0"/>
              </a:rPr>
              <a:t>depends</a:t>
            </a:r>
            <a:r>
              <a:rPr lang="de-DE" sz="1500" dirty="0">
                <a:latin typeface="Frutiger LT Com 45 Light" panose="020B0303030504020204" pitchFamily="34" charset="0"/>
              </a:rPr>
              <a:t> </a:t>
            </a:r>
            <a:r>
              <a:rPr lang="de-DE" sz="1500" dirty="0" err="1">
                <a:latin typeface="Frutiger LT Com 45 Light" panose="020B0303030504020204" pitchFamily="34" charset="0"/>
              </a:rPr>
              <a:t>essentially</a:t>
            </a:r>
            <a:r>
              <a:rPr lang="de-DE" sz="1500" dirty="0">
                <a:latin typeface="Frutiger LT Com 45 Light" panose="020B0303030504020204" pitchFamily="34" charset="0"/>
              </a:rPr>
              <a:t> on </a:t>
            </a:r>
            <a:r>
              <a:rPr lang="de-DE" sz="1500" dirty="0" err="1">
                <a:latin typeface="Frutiger LT Com 45 Light" panose="020B0303030504020204" pitchFamily="34" charset="0"/>
              </a:rPr>
              <a:t>estimated</a:t>
            </a:r>
            <a:r>
              <a:rPr lang="de-DE" sz="1500" dirty="0">
                <a:latin typeface="Frutiger LT Com 45 Light" panose="020B0303030504020204" pitchFamily="34" charset="0"/>
              </a:rPr>
              <a:t> </a:t>
            </a:r>
            <a:r>
              <a:rPr lang="de-DE" sz="1500" dirty="0" err="1">
                <a:latin typeface="Frutiger LT Com 45 Light" panose="020B0303030504020204" pitchFamily="34" charset="0"/>
              </a:rPr>
              <a:t>ucertainties</a:t>
            </a:r>
            <a:r>
              <a:rPr lang="de-DE" sz="1500" dirty="0">
                <a:latin typeface="Frutiger LT Com 45 Light" panose="020B0303030504020204" pitchFamily="34" charset="0"/>
              </a:rPr>
              <a:t> </a:t>
            </a:r>
            <a:r>
              <a:rPr lang="de-DE" sz="1500" dirty="0" err="1">
                <a:latin typeface="Frutiger LT Com 45 Light" panose="020B0303030504020204" pitchFamily="34" charset="0"/>
              </a:rPr>
              <a:t>and</a:t>
            </a:r>
            <a:r>
              <a:rPr lang="de-DE" sz="1500" dirty="0">
                <a:latin typeface="Frutiger LT Com 45 Light" panose="020B0303030504020204" pitchFamily="34" charset="0"/>
              </a:rPr>
              <a:t> </a:t>
            </a:r>
            <a:r>
              <a:rPr lang="de-DE" sz="1500" dirty="0" err="1">
                <a:latin typeface="Frutiger LT Com 45 Light" panose="020B0303030504020204" pitchFamily="34" charset="0"/>
              </a:rPr>
              <a:t>business</a:t>
            </a:r>
            <a:r>
              <a:rPr lang="de-DE" sz="1500" dirty="0">
                <a:latin typeface="Frutiger LT Com 45 Light" panose="020B0303030504020204" pitchFamily="34" charset="0"/>
              </a:rPr>
              <a:t> </a:t>
            </a:r>
            <a:r>
              <a:rPr lang="de-DE" sz="1500" dirty="0" err="1">
                <a:latin typeface="Frutiger LT Com 45 Light" panose="020B0303030504020204" pitchFamily="34" charset="0"/>
              </a:rPr>
              <a:t>case</a:t>
            </a:r>
            <a:endParaRPr lang="de-DE" sz="1500" dirty="0">
              <a:latin typeface="Frutiger LT Com 45 Light" panose="020B0303030504020204" pitchFamily="34" charset="0"/>
            </a:endParaRPr>
          </a:p>
          <a:p>
            <a:pPr marL="285750" indent="-285750">
              <a:buFont typeface="Courier New" panose="02070309020205020404" pitchFamily="49" charset="0"/>
              <a:buChar char="o"/>
            </a:pPr>
            <a:endParaRPr lang="de-DE" sz="1500" dirty="0">
              <a:latin typeface="Frutiger LT Com 45 Light" panose="020B0303030504020204" pitchFamily="34" charset="0"/>
            </a:endParaRPr>
          </a:p>
        </p:txBody>
      </p:sp>
      <p:pic>
        <p:nvPicPr>
          <p:cNvPr id="11" name="Picture 10"/>
          <p:cNvPicPr>
            <a:picLocks noChangeAspect="1"/>
          </p:cNvPicPr>
          <p:nvPr/>
        </p:nvPicPr>
        <p:blipFill>
          <a:blip r:embed="rId2"/>
          <a:stretch>
            <a:fillRect/>
          </a:stretch>
        </p:blipFill>
        <p:spPr>
          <a:xfrm>
            <a:off x="511994" y="1249200"/>
            <a:ext cx="4236321" cy="3248964"/>
          </a:xfrm>
          <a:prstGeom prst="rect">
            <a:avLst/>
          </a:prstGeom>
        </p:spPr>
      </p:pic>
      <p:sp>
        <p:nvSpPr>
          <p:cNvPr id="12" name="Rechteck 7"/>
          <p:cNvSpPr/>
          <p:nvPr/>
        </p:nvSpPr>
        <p:spPr>
          <a:xfrm>
            <a:off x="764309" y="1885258"/>
            <a:ext cx="817418" cy="261041"/>
          </a:xfrm>
          <a:prstGeom prst="rect">
            <a:avLst/>
          </a:prstGeom>
          <a:noFill/>
          <a:ln w="19050">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3" name="Rechteck 8"/>
          <p:cNvSpPr/>
          <p:nvPr/>
        </p:nvSpPr>
        <p:spPr>
          <a:xfrm>
            <a:off x="1949449" y="1761274"/>
            <a:ext cx="865910" cy="187036"/>
          </a:xfrm>
          <a:prstGeom prst="rect">
            <a:avLst/>
          </a:prstGeom>
          <a:noFill/>
          <a:ln w="1905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1392767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4"/>
          </p:nvPr>
        </p:nvSpPr>
        <p:spPr>
          <a:xfrm>
            <a:off x="431799" y="955219"/>
            <a:ext cx="8280201" cy="3044825"/>
          </a:xfrm>
        </p:spPr>
        <p:txBody>
          <a:bodyPr/>
          <a:lstStyle/>
          <a:p>
            <a:pPr marL="0" indent="0">
              <a:buNone/>
            </a:pPr>
            <a:r>
              <a:rPr lang="de-DE" u="sng" dirty="0">
                <a:solidFill>
                  <a:schemeClr val="tx2"/>
                </a:solidFill>
              </a:rPr>
              <a:t>E</a:t>
            </a:r>
            <a:r>
              <a:rPr lang="de-DE" dirty="0"/>
              <a:t>ntwicklung eines zweistufigen Verfahrens für die Beurteilung von </a:t>
            </a:r>
            <a:r>
              <a:rPr lang="de-DE" u="sng" dirty="0">
                <a:solidFill>
                  <a:schemeClr val="tx2"/>
                </a:solidFill>
              </a:rPr>
              <a:t>Wi</a:t>
            </a:r>
            <a:r>
              <a:rPr lang="de-DE" dirty="0"/>
              <a:t>ndstandorten hinsichtlich ihres Windpotenzials nach der EEG-</a:t>
            </a:r>
            <a:r>
              <a:rPr lang="de-DE" u="sng" dirty="0">
                <a:solidFill>
                  <a:schemeClr val="tx2"/>
                </a:solidFill>
              </a:rPr>
              <a:t>No</a:t>
            </a:r>
            <a:r>
              <a:rPr lang="de-DE" dirty="0"/>
              <a:t>velle 2017</a:t>
            </a:r>
          </a:p>
          <a:p>
            <a:pPr marL="0" indent="0">
              <a:buNone/>
            </a:pPr>
            <a:r>
              <a:rPr lang="en-US" dirty="0"/>
              <a:t>(Development of a two-stage procedure for the assessment of wind sites with regard to their wind potential after the EEG [German Renewable Energy Law] amendment 2017)</a:t>
            </a:r>
            <a:endParaRPr lang="de-DE" dirty="0"/>
          </a:p>
          <a:p>
            <a:pPr marL="0" indent="0">
              <a:buNone/>
            </a:pPr>
            <a:endParaRPr lang="de-DE" dirty="0"/>
          </a:p>
        </p:txBody>
      </p:sp>
      <p:sp>
        <p:nvSpPr>
          <p:cNvPr id="4" name="Textplatzhalter 3"/>
          <p:cNvSpPr>
            <a:spLocks noGrp="1"/>
          </p:cNvSpPr>
          <p:nvPr>
            <p:ph type="body" sz="quarter" idx="11"/>
          </p:nvPr>
        </p:nvSpPr>
        <p:spPr/>
        <p:txBody>
          <a:bodyPr/>
          <a:lstStyle/>
          <a:p>
            <a:r>
              <a:rPr lang="de-DE" dirty="0" err="1"/>
              <a:t>Overview</a:t>
            </a:r>
            <a:r>
              <a:rPr lang="de-DE" dirty="0"/>
              <a:t> </a:t>
            </a:r>
            <a:r>
              <a:rPr lang="de-DE" dirty="0" err="1"/>
              <a:t>of</a:t>
            </a:r>
            <a:r>
              <a:rPr lang="de-DE" dirty="0"/>
              <a:t> </a:t>
            </a:r>
            <a:r>
              <a:rPr lang="de-DE" dirty="0" err="1"/>
              <a:t>joint</a:t>
            </a:r>
            <a:r>
              <a:rPr lang="de-DE" dirty="0"/>
              <a:t> R&amp;D </a:t>
            </a:r>
            <a:r>
              <a:rPr lang="de-DE" dirty="0" err="1"/>
              <a:t>project</a:t>
            </a:r>
            <a:r>
              <a:rPr lang="de-DE" dirty="0"/>
              <a:t> </a:t>
            </a:r>
            <a:r>
              <a:rPr lang="de-DE" dirty="0" err="1">
                <a:solidFill>
                  <a:schemeClr val="tx2"/>
                </a:solidFill>
              </a:rPr>
              <a:t>EWiNo</a:t>
            </a:r>
            <a:endParaRPr lang="de-DE" dirty="0">
              <a:solidFill>
                <a:schemeClr val="tx2"/>
              </a:solidFill>
            </a:endParaRPr>
          </a:p>
        </p:txBody>
      </p:sp>
      <p:sp>
        <p:nvSpPr>
          <p:cNvPr id="6" name="Inhaltsplatzhalter 2"/>
          <p:cNvSpPr txBox="1">
            <a:spLocks/>
          </p:cNvSpPr>
          <p:nvPr/>
        </p:nvSpPr>
        <p:spPr>
          <a:xfrm>
            <a:off x="501070" y="2211355"/>
            <a:ext cx="8210930" cy="2445792"/>
          </a:xfrm>
          <a:prstGeom prst="rect">
            <a:avLst/>
          </a:prstGeom>
        </p:spPr>
        <p:txBody>
          <a:bodyPr vert="horz" lIns="91440" tIns="45720" rIns="91440" bIns="45720" rtlCol="0">
            <a:normAutofit/>
          </a:bodyPr>
          <a:lstStyle>
            <a:lvl1pPr marL="180000" indent="-180000" algn="l" defTabSz="457200" rtl="0" eaLnBrk="1" latinLnBrk="0" hangingPunct="1">
              <a:lnSpc>
                <a:spcPts val="1800"/>
              </a:lnSpc>
              <a:spcBef>
                <a:spcPts val="0"/>
              </a:spcBef>
              <a:spcAft>
                <a:spcPts val="1200"/>
              </a:spcAft>
              <a:buFontTx/>
              <a:buBlip>
                <a:blip r:embed="rId2">
                  <a:extLst>
                    <a:ext uri="{96DAC541-7B7A-43D3-8B79-37D633B846F1}">
                      <asvg:svgBlip xmlns:asvg="http://schemas.microsoft.com/office/drawing/2016/SVG/main" xmlns="" r:embed="rId3"/>
                    </a:ext>
                  </a:extLst>
                </a:blip>
              </a:buBlip>
              <a:tabLst/>
              <a:defRPr sz="1500" b="0" i="0" kern="1200">
                <a:solidFill>
                  <a:schemeClr val="tx1"/>
                </a:solidFill>
                <a:latin typeface="Frutiger LT Com 55 Roman" panose="020B0503030504020204" pitchFamily="34" charset="0"/>
                <a:ea typeface="+mn-ea"/>
                <a:cs typeface="Frutiger LT Com 55 Roman" panose="020B0503030504020204" pitchFamily="34" charset="0"/>
              </a:defRPr>
            </a:lvl1pPr>
            <a:lvl2pPr marL="360000" indent="-180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defRPr lang="de-DE" sz="1500" b="0" i="0" kern="1200" smtClean="0">
                <a:solidFill>
                  <a:schemeClr val="tx1"/>
                </a:solidFill>
                <a:latin typeface="Frutiger LT Com 55 Roman" panose="020B0503030504020204" pitchFamily="34" charset="0"/>
                <a:ea typeface="+mn-ea"/>
                <a:cs typeface="Frutiger LT Com 55 Roman" panose="020B0503030504020204" pitchFamily="34" charset="0"/>
              </a:defRPr>
            </a:lvl2pPr>
            <a:lvl3pPr marL="504000" indent="-144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tabLst>
                <a:tab pos="1439863" algn="l"/>
              </a:tabLst>
              <a:defRPr lang="de-DE" sz="1200" b="0" i="0" kern="1200" smtClean="0">
                <a:solidFill>
                  <a:schemeClr val="tx1"/>
                </a:solidFill>
                <a:latin typeface="Frutiger LT Com 55 Roman" panose="020B0503030504020204" pitchFamily="34" charset="0"/>
                <a:ea typeface="+mn-ea"/>
                <a:cs typeface="Frutiger LT Com 55 Roman" panose="020B0503030504020204" pitchFamily="34" charset="0"/>
              </a:defRPr>
            </a:lvl3pPr>
            <a:lvl4pPr marL="648000" indent="-144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4pPr>
            <a:lvl5pPr marL="792000" indent="-144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defRPr lang="de-DE" sz="1200" b="0" i="0" kern="1200" smtClean="0">
                <a:solidFill>
                  <a:schemeClr val="bg1">
                    <a:lumMod val="50000"/>
                  </a:schemeClr>
                </a:solidFill>
                <a:latin typeface="Frutiger LT Com 55 Roman" panose="020B0503030504020204" pitchFamily="34" charset="0"/>
                <a:ea typeface="+mn-ea"/>
                <a:cs typeface="Frutiger LT Com 55 Roman" panose="020B0503030504020204" pitchFamily="34" charset="0"/>
              </a:defRPr>
            </a:lvl5pPr>
            <a:lvl6pPr marL="936000" indent="-144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defRPr sz="1200" kern="1200">
                <a:solidFill>
                  <a:srgbClr val="7E7E7E"/>
                </a:solidFill>
                <a:latin typeface="Frutiger LT Com 55 Roman" panose="020B0503030504020204" pitchFamily="34" charset="0"/>
                <a:ea typeface="+mn-ea"/>
                <a:cs typeface="+mn-cs"/>
              </a:defRPr>
            </a:lvl6pPr>
            <a:lvl7pPr marL="1080000" indent="-144000" algn="l" defTabSz="457200" rtl="0" eaLnBrk="1" latinLnBrk="0" hangingPunct="1">
              <a:lnSpc>
                <a:spcPts val="1800"/>
              </a:lnSpc>
              <a:spcBef>
                <a:spcPts val="0"/>
              </a:spcBef>
              <a:spcAft>
                <a:spcPts val="1200"/>
              </a:spcAft>
              <a:buFontTx/>
              <a:buBlip>
                <a:blip r:embed="rId4">
                  <a:extLst>
                    <a:ext uri="{96DAC541-7B7A-43D3-8B79-37D633B846F1}">
                      <asvg:svgBlip xmlns:asvg="http://schemas.microsoft.com/office/drawing/2016/SVG/main" xmlns="" r:embed="rId5"/>
                    </a:ext>
                  </a:extLst>
                </a:blip>
              </a:buBlip>
              <a:defRPr lang="de-DE" sz="1200" kern="1200" dirty="0">
                <a:solidFill>
                  <a:srgbClr val="7E7E7E"/>
                </a:solidFill>
                <a:latin typeface="Frutiger LT Com 55 Roman" panose="020B0503030504020204" pitchFamily="34" charset="0"/>
                <a:ea typeface="+mn-ea"/>
                <a:cs typeface="+mn-cs"/>
              </a:defRPr>
            </a:lvl7pPr>
            <a:lvl8pPr marL="3200400" indent="0" algn="l" defTabSz="457200" rtl="0" eaLnBrk="1" latinLnBrk="0" hangingPunct="1">
              <a:spcBef>
                <a:spcPts val="0"/>
              </a:spcBef>
              <a:spcAft>
                <a:spcPts val="1200"/>
              </a:spcAft>
              <a:buFontTx/>
              <a:buNone/>
              <a:defRPr sz="1200" kern="1200">
                <a:solidFill>
                  <a:schemeClr val="bg1">
                    <a:lumMod val="50000"/>
                  </a:schemeClr>
                </a:solidFill>
                <a:latin typeface="Frutiger LT Com 55 Roman" panose="020B0503030504020204" pitchFamily="34" charset="0"/>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de-DE" dirty="0" err="1">
                <a:latin typeface="Frutiger LT Com 45 Light" panose="020B0303030504020204" pitchFamily="34" charset="0"/>
              </a:rPr>
              <a:t>Funded</a:t>
            </a:r>
            <a:r>
              <a:rPr lang="de-DE" dirty="0">
                <a:latin typeface="Frutiger LT Com 45 Light" panose="020B0303030504020204" pitchFamily="34" charset="0"/>
              </a:rPr>
              <a:t> </a:t>
            </a:r>
            <a:r>
              <a:rPr lang="de-DE" dirty="0" err="1">
                <a:latin typeface="Frutiger LT Com 45 Light" panose="020B0303030504020204" pitchFamily="34" charset="0"/>
              </a:rPr>
              <a:t>by</a:t>
            </a:r>
            <a:r>
              <a:rPr lang="de-DE" dirty="0">
                <a:latin typeface="Frutiger LT Com 45 Light" panose="020B0303030504020204" pitchFamily="34" charset="0"/>
              </a:rPr>
              <a:t> </a:t>
            </a:r>
            <a:r>
              <a:rPr lang="de-DE" dirty="0" err="1">
                <a:latin typeface="Frutiger LT Com 45 Light" panose="020B0303030504020204" pitchFamily="34" charset="0"/>
              </a:rPr>
              <a:t>BMWi</a:t>
            </a:r>
            <a:r>
              <a:rPr lang="de-DE" dirty="0">
                <a:latin typeface="Frutiger LT Com 45 Light" panose="020B0303030504020204" pitchFamily="34" charset="0"/>
              </a:rPr>
              <a:t> </a:t>
            </a:r>
            <a:r>
              <a:rPr lang="de-DE" dirty="0" err="1">
                <a:latin typeface="Frutiger LT Com 45 Light" panose="020B0303030504020204" pitchFamily="34" charset="0"/>
              </a:rPr>
              <a:t>for</a:t>
            </a:r>
            <a:r>
              <a:rPr lang="de-DE" dirty="0">
                <a:latin typeface="Frutiger LT Com 45 Light" panose="020B0303030504020204" pitchFamily="34" charset="0"/>
              </a:rPr>
              <a:t> </a:t>
            </a:r>
            <a:r>
              <a:rPr lang="de-DE" dirty="0" err="1">
                <a:latin typeface="Frutiger LT Com 45 Light" panose="020B0303030504020204" pitchFamily="34" charset="0"/>
              </a:rPr>
              <a:t>project</a:t>
            </a:r>
            <a:r>
              <a:rPr lang="de-DE" dirty="0">
                <a:latin typeface="Frutiger LT Com 45 Light" panose="020B0303030504020204" pitchFamily="34" charset="0"/>
              </a:rPr>
              <a:t> </a:t>
            </a:r>
            <a:r>
              <a:rPr lang="de-DE" dirty="0" err="1">
                <a:latin typeface="Frutiger LT Com 45 Light" panose="020B0303030504020204" pitchFamily="34" charset="0"/>
              </a:rPr>
              <a:t>duration</a:t>
            </a:r>
            <a:r>
              <a:rPr lang="de-DE" dirty="0">
                <a:latin typeface="Frutiger LT Com 45 Light" panose="020B0303030504020204" pitchFamily="34" charset="0"/>
              </a:rPr>
              <a:t> 10.2017 – 03.2020 </a:t>
            </a:r>
          </a:p>
          <a:p>
            <a:r>
              <a:rPr lang="de-DE" dirty="0" err="1">
                <a:latin typeface="Frutiger LT Com 45 Light" panose="020B0303030504020204" pitchFamily="34" charset="0"/>
              </a:rPr>
              <a:t>Coordinated</a:t>
            </a:r>
            <a:r>
              <a:rPr lang="de-DE" dirty="0">
                <a:latin typeface="Frutiger LT Com 45 Light" panose="020B0303030504020204" pitchFamily="34" charset="0"/>
              </a:rPr>
              <a:t> </a:t>
            </a:r>
            <a:r>
              <a:rPr lang="de-DE" dirty="0" err="1">
                <a:latin typeface="Frutiger LT Com 45 Light" panose="020B0303030504020204" pitchFamily="34" charset="0"/>
              </a:rPr>
              <a:t>by</a:t>
            </a:r>
            <a:r>
              <a:rPr lang="de-DE" dirty="0">
                <a:latin typeface="Frutiger LT Com 45 Light" panose="020B0303030504020204" pitchFamily="34" charset="0"/>
              </a:rPr>
              <a:t> Fraunhofer IWES, </a:t>
            </a:r>
            <a:r>
              <a:rPr lang="de-DE" dirty="0" err="1">
                <a:latin typeface="Frutiger LT Com 45 Light" panose="020B0303030504020204" pitchFamily="34" charset="0"/>
              </a:rPr>
              <a:t>with</a:t>
            </a:r>
            <a:r>
              <a:rPr lang="de-DE" dirty="0">
                <a:latin typeface="Frutiger LT Com 45 Light" panose="020B0303030504020204" pitchFamily="34" charset="0"/>
              </a:rPr>
              <a:t> GEO-NET </a:t>
            </a:r>
            <a:r>
              <a:rPr lang="de-DE" dirty="0" smtClean="0">
                <a:latin typeface="Frutiger LT Com 45 Light" panose="020B0303030504020204" pitchFamily="34" charset="0"/>
              </a:rPr>
              <a:t>Umweltconsulting GmbH </a:t>
            </a:r>
            <a:r>
              <a:rPr lang="de-DE" dirty="0" err="1">
                <a:latin typeface="Frutiger LT Com 45 Light" panose="020B0303030504020204" pitchFamily="34" charset="0"/>
              </a:rPr>
              <a:t>and</a:t>
            </a:r>
            <a:r>
              <a:rPr lang="de-DE" dirty="0">
                <a:latin typeface="Frutiger LT Com 45 Light" panose="020B0303030504020204" pitchFamily="34" charset="0"/>
              </a:rPr>
              <a:t> </a:t>
            </a:r>
            <a:r>
              <a:rPr lang="de-DE" dirty="0" err="1">
                <a:latin typeface="Frutiger LT Com 45 Light" panose="020B0303030504020204" pitchFamily="34" charset="0"/>
              </a:rPr>
              <a:t>four</a:t>
            </a:r>
            <a:r>
              <a:rPr lang="de-DE" dirty="0">
                <a:latin typeface="Frutiger LT Com 45 Light" panose="020B0303030504020204" pitchFamily="34" charset="0"/>
              </a:rPr>
              <a:t> </a:t>
            </a:r>
            <a:r>
              <a:rPr lang="de-DE" dirty="0" err="1">
                <a:latin typeface="Frutiger LT Com 45 Light" panose="020B0303030504020204" pitchFamily="34" charset="0"/>
              </a:rPr>
              <a:t>associated</a:t>
            </a:r>
            <a:r>
              <a:rPr lang="de-DE" dirty="0">
                <a:latin typeface="Frutiger LT Com 45 Light" panose="020B0303030504020204" pitchFamily="34" charset="0"/>
              </a:rPr>
              <a:t> </a:t>
            </a:r>
            <a:r>
              <a:rPr lang="de-DE" dirty="0" err="1">
                <a:latin typeface="Frutiger LT Com 45 Light" panose="020B0303030504020204" pitchFamily="34" charset="0"/>
              </a:rPr>
              <a:t>partners</a:t>
            </a:r>
            <a:r>
              <a:rPr lang="de-DE" dirty="0">
                <a:latin typeface="Frutiger LT Com 45 Light" panose="020B0303030504020204" pitchFamily="34" charset="0"/>
              </a:rPr>
              <a:t> (</a:t>
            </a:r>
            <a:r>
              <a:rPr lang="de-DE" dirty="0" err="1">
                <a:latin typeface="Frutiger LT Com 45 Light" panose="020B0303030504020204" pitchFamily="34" charset="0"/>
              </a:rPr>
              <a:t>windwärts</a:t>
            </a:r>
            <a:r>
              <a:rPr lang="de-DE" dirty="0">
                <a:latin typeface="Frutiger LT Com 45 Light" panose="020B0303030504020204" pitchFamily="34" charset="0"/>
              </a:rPr>
              <a:t>, Naturstrom, Energiequelle, ENERTRAG)</a:t>
            </a:r>
          </a:p>
          <a:p>
            <a:endParaRPr lang="de-DE" dirty="0">
              <a:latin typeface="Frutiger LT Com 45 Light" panose="020B0303030504020204" pitchFamily="34" charset="0"/>
            </a:endParaRPr>
          </a:p>
          <a:p>
            <a:r>
              <a:rPr lang="de-DE" dirty="0">
                <a:latin typeface="Frutiger LT Com 45 Light" panose="020B0303030504020204" pitchFamily="34" charset="0"/>
              </a:rPr>
              <a:t>Focus on </a:t>
            </a:r>
            <a:r>
              <a:rPr lang="de-DE" dirty="0" err="1">
                <a:latin typeface="Frutiger LT Com 45 Light" panose="020B0303030504020204" pitchFamily="34" charset="0"/>
              </a:rPr>
              <a:t>moderately</a:t>
            </a:r>
            <a:r>
              <a:rPr lang="de-DE" dirty="0">
                <a:latin typeface="Frutiger LT Com 45 Light" panose="020B0303030504020204" pitchFamily="34" charset="0"/>
              </a:rPr>
              <a:t> </a:t>
            </a:r>
            <a:r>
              <a:rPr lang="de-DE" dirty="0" err="1">
                <a:latin typeface="Frutiger LT Com 45 Light" panose="020B0303030504020204" pitchFamily="34" charset="0"/>
              </a:rPr>
              <a:t>complex</a:t>
            </a:r>
            <a:r>
              <a:rPr lang="de-DE" dirty="0">
                <a:latin typeface="Frutiger LT Com 45 Light" panose="020B0303030504020204" pitchFamily="34" charset="0"/>
              </a:rPr>
              <a:t> (</a:t>
            </a:r>
            <a:r>
              <a:rPr lang="de-DE" dirty="0" err="1">
                <a:latin typeface="Frutiger LT Com 45 Light" panose="020B0303030504020204" pitchFamily="34" charset="0"/>
              </a:rPr>
              <a:t>typical</a:t>
            </a:r>
            <a:r>
              <a:rPr lang="de-DE" dirty="0">
                <a:latin typeface="Frutiger LT Com 45 Light" panose="020B0303030504020204" pitchFamily="34" charset="0"/>
              </a:rPr>
              <a:t> German) </a:t>
            </a:r>
            <a:r>
              <a:rPr lang="de-DE" dirty="0" err="1">
                <a:latin typeface="Frutiger LT Com 45 Light" panose="020B0303030504020204" pitchFamily="34" charset="0"/>
              </a:rPr>
              <a:t>terrain</a:t>
            </a:r>
            <a:r>
              <a:rPr lang="de-DE" dirty="0">
                <a:latin typeface="Frutiger LT Com 45 Light" panose="020B0303030504020204" pitchFamily="34" charset="0"/>
              </a:rPr>
              <a:t> </a:t>
            </a:r>
            <a:r>
              <a:rPr lang="de-DE" dirty="0">
                <a:latin typeface="Frutiger LT Com 45 Light" panose="020B0303030504020204" pitchFamily="34" charset="0"/>
                <a:sym typeface="Wingdings" panose="05000000000000000000" pitchFamily="2" charset="2"/>
              </a:rPr>
              <a:t></a:t>
            </a:r>
            <a:r>
              <a:rPr lang="de-DE" dirty="0">
                <a:latin typeface="Frutiger LT Com 45 Light" panose="020B0303030504020204" pitchFamily="34" charset="0"/>
              </a:rPr>
              <a:t> </a:t>
            </a:r>
            <a:r>
              <a:rPr lang="de-DE" dirty="0" err="1">
                <a:latin typeface="Frutiger LT Com 45 Light" panose="020B0303030504020204" pitchFamily="34" charset="0"/>
              </a:rPr>
              <a:t>some</a:t>
            </a:r>
            <a:r>
              <a:rPr lang="de-DE" dirty="0">
                <a:latin typeface="Frutiger LT Com 45 Light" panose="020B0303030504020204" pitchFamily="34" charset="0"/>
              </a:rPr>
              <a:t> </a:t>
            </a:r>
            <a:r>
              <a:rPr lang="de-DE" dirty="0" err="1">
                <a:latin typeface="Frutiger LT Com 45 Light" panose="020B0303030504020204" pitchFamily="34" charset="0"/>
              </a:rPr>
              <a:t>hills</a:t>
            </a:r>
            <a:r>
              <a:rPr lang="de-DE" dirty="0">
                <a:latin typeface="Frutiger LT Com 45 Light" panose="020B0303030504020204" pitchFamily="34" charset="0"/>
              </a:rPr>
              <a:t>, </a:t>
            </a:r>
            <a:r>
              <a:rPr lang="de-DE" dirty="0" err="1">
                <a:latin typeface="Frutiger LT Com 45 Light" panose="020B0303030504020204" pitchFamily="34" charset="0"/>
              </a:rPr>
              <a:t>roughness</a:t>
            </a:r>
            <a:r>
              <a:rPr lang="de-DE" dirty="0">
                <a:latin typeface="Frutiger LT Com 45 Light" panose="020B0303030504020204" pitchFamily="34" charset="0"/>
              </a:rPr>
              <a:t> </a:t>
            </a:r>
            <a:r>
              <a:rPr lang="de-DE" dirty="0" err="1">
                <a:latin typeface="Frutiger LT Com 45 Light" panose="020B0303030504020204" pitchFamily="34" charset="0"/>
              </a:rPr>
              <a:t>changes</a:t>
            </a:r>
            <a:r>
              <a:rPr lang="de-DE" dirty="0">
                <a:latin typeface="Frutiger LT Com 45 Light" panose="020B0303030504020204" pitchFamily="34" charset="0"/>
              </a:rPr>
              <a:t>, </a:t>
            </a:r>
            <a:r>
              <a:rPr lang="de-DE" dirty="0" err="1">
                <a:latin typeface="Frutiger LT Com 45 Light" panose="020B0303030504020204" pitchFamily="34" charset="0"/>
              </a:rPr>
              <a:t>forest</a:t>
            </a:r>
            <a:r>
              <a:rPr lang="de-DE" dirty="0">
                <a:latin typeface="Frutiger LT Com 45 Light" panose="020B0303030504020204" pitchFamily="34" charset="0"/>
              </a:rPr>
              <a:t>, </a:t>
            </a:r>
            <a:r>
              <a:rPr lang="de-DE" dirty="0" err="1">
                <a:latin typeface="Frutiger LT Com 45 Light" panose="020B0303030504020204" pitchFamily="34" charset="0"/>
              </a:rPr>
              <a:t>and</a:t>
            </a:r>
            <a:r>
              <a:rPr lang="de-DE" dirty="0">
                <a:latin typeface="Frutiger LT Com 45 Light" panose="020B0303030504020204" pitchFamily="34" charset="0"/>
              </a:rPr>
              <a:t> not </a:t>
            </a:r>
            <a:r>
              <a:rPr lang="de-DE" dirty="0" err="1">
                <a:latin typeface="Frutiger LT Com 45 Light" panose="020B0303030504020204" pitchFamily="34" charset="0"/>
              </a:rPr>
              <a:t>too</a:t>
            </a:r>
            <a:r>
              <a:rPr lang="de-DE" dirty="0">
                <a:latin typeface="Frutiger LT Com 45 Light" panose="020B0303030504020204" pitchFamily="34" charset="0"/>
              </a:rPr>
              <a:t> large wind </a:t>
            </a:r>
            <a:r>
              <a:rPr lang="de-DE" dirty="0" err="1">
                <a:latin typeface="Frutiger LT Com 45 Light" panose="020B0303030504020204" pitchFamily="34" charset="0"/>
              </a:rPr>
              <a:t>farms</a:t>
            </a:r>
            <a:endParaRPr lang="de-DE" dirty="0">
              <a:latin typeface="Frutiger LT Com 45 Light" panose="020B0303030504020204" pitchFamily="34" charset="0"/>
            </a:endParaRPr>
          </a:p>
          <a:p>
            <a:endParaRPr lang="de-DE" dirty="0"/>
          </a:p>
        </p:txBody>
      </p:sp>
    </p:spTree>
    <p:extLst>
      <p:ext uri="{BB962C8B-B14F-4D97-AF65-F5344CB8AC3E}">
        <p14:creationId xmlns:p14="http://schemas.microsoft.com/office/powerpoint/2010/main" val="1210818387"/>
      </p:ext>
    </p:extLst>
  </p:cSld>
  <p:clrMapOvr>
    <a:masterClrMapping/>
  </p:clrMapOvr>
  <p:transition>
    <p:fade/>
  </p:transition>
</p:sld>
</file>

<file path=ppt/theme/theme1.xml><?xml version="1.0" encoding="utf-8"?>
<a:theme xmlns:a="http://schemas.openxmlformats.org/drawingml/2006/main" name="Office-Design-IWES2019-gobasil">
  <a:themeElements>
    <a:clrScheme name="Office-Design-IWES2019-gobasil">
      <a:dk1>
        <a:sysClr val="windowText" lastClr="000000"/>
      </a:dk1>
      <a:lt1>
        <a:sysClr val="window" lastClr="FFFFFF"/>
      </a:lt1>
      <a:dk2>
        <a:srgbClr val="179C7D"/>
      </a:dk2>
      <a:lt2>
        <a:srgbClr val="A8AFAF"/>
      </a:lt2>
      <a:accent1>
        <a:srgbClr val="F29400"/>
      </a:accent1>
      <a:accent2>
        <a:srgbClr val="1F82C0"/>
      </a:accent2>
      <a:accent3>
        <a:srgbClr val="E2001A"/>
      </a:accent3>
      <a:accent4>
        <a:srgbClr val="B1C800"/>
      </a:accent4>
      <a:accent5>
        <a:srgbClr val="FEEFD6"/>
      </a:accent5>
      <a:accent6>
        <a:srgbClr val="E1E3E3"/>
      </a:accent6>
      <a:hlink>
        <a:srgbClr val="1BBAE2"/>
      </a:hlink>
      <a:folHlink>
        <a:srgbClr val="B1C800"/>
      </a:folHlink>
    </a:clrScheme>
    <a:fontScheme name="Office-Design-IWES2019-gobasil">
      <a:majorFont>
        <a:latin typeface="Frutiger LT Com 65 Bold"/>
        <a:ea typeface=""/>
        <a:cs typeface=""/>
      </a:majorFont>
      <a:minorFont>
        <a:latin typeface="Frutiger LT Com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9_0050_IWES_Powerpoint-Template_EN_V4_Win" id="{54A5FE32-A70C-43FD-B496-8164B9994992}" vid="{EE5F340C-DB92-455A-9300-EA9FCE4AE8A9}"/>
    </a:ext>
  </a:ext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9D1CC67B9A532847AAB7F08BA2550793" ma:contentTypeVersion="13" ma:contentTypeDescription="Ein neues Dokument erstellen." ma:contentTypeScope="" ma:versionID="4f5b47fe65a8f582070afdcb2f0249b0">
  <xsd:schema xmlns:xsd="http://www.w3.org/2001/XMLSchema" xmlns:xs="http://www.w3.org/2001/XMLSchema" xmlns:p="http://schemas.microsoft.com/office/2006/metadata/properties" xmlns:ns3="84981486-b229-4678-af73-9059708d1957" xmlns:ns4="565557b0-5f06-45a5-81c6-b499438c5870" targetNamespace="http://schemas.microsoft.com/office/2006/metadata/properties" ma:root="true" ma:fieldsID="e3e239718af364f680aca734478acb7d" ns3:_="" ns4:_="">
    <xsd:import namespace="84981486-b229-4678-af73-9059708d1957"/>
    <xsd:import namespace="565557b0-5f06-45a5-81c6-b499438c587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981486-b229-4678-af73-9059708d1957" elementFormDefault="qualified">
    <xsd:import namespace="http://schemas.microsoft.com/office/2006/documentManagement/types"/>
    <xsd:import namespace="http://schemas.microsoft.com/office/infopath/2007/PartnerControls"/>
    <xsd:element name="SharedWithUsers" ma:index="8"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Freigegeben für - Details" ma:internalName="SharedWithDetails" ma:readOnly="true">
      <xsd:simpleType>
        <xsd:restriction base="dms:Note">
          <xsd:maxLength value="255"/>
        </xsd:restriction>
      </xsd:simpleType>
    </xsd:element>
    <xsd:element name="SharingHintHash" ma:index="10" nillable="true" ma:displayName="Freigabehinweis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65557b0-5f06-45a5-81c6-b499438c587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C9F0A3B-2A5D-4BD3-8F7F-A26D431DB7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4981486-b229-4678-af73-9059708d1957"/>
    <ds:schemaRef ds:uri="565557b0-5f06-45a5-81c6-b499438c58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8038AB5-9F54-4BB9-8D90-E711C2D660F8}">
  <ds:schemaRefs>
    <ds:schemaRef ds:uri="http://schemas.microsoft.com/sharepoint/v3/contenttype/forms"/>
  </ds:schemaRefs>
</ds:datastoreItem>
</file>

<file path=customXml/itemProps3.xml><?xml version="1.0" encoding="utf-8"?>
<ds:datastoreItem xmlns:ds="http://schemas.openxmlformats.org/officeDocument/2006/customXml" ds:itemID="{E7AF0923-6370-455B-A217-E0312A73E668}">
  <ds:schemaRefs>
    <ds:schemaRef ds:uri="http://purl.org/dc/terms/"/>
    <ds:schemaRef ds:uri="http://schemas.microsoft.com/office/2006/documentManagement/types"/>
    <ds:schemaRef ds:uri="http://schemas.openxmlformats.org/package/2006/metadata/core-properties"/>
    <ds:schemaRef ds:uri="http://www.w3.org/XML/1998/namespace"/>
    <ds:schemaRef ds:uri="84981486-b229-4678-af73-9059708d1957"/>
    <ds:schemaRef ds:uri="http://purl.org/dc/dcmitype/"/>
    <ds:schemaRef ds:uri="http://schemas.microsoft.com/office/infopath/2007/PartnerControls"/>
    <ds:schemaRef ds:uri="565557b0-5f06-45a5-81c6-b499438c5870"/>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19_0050_IWES_Powerpoint-Template_EN_V4_Win</Template>
  <TotalTime>0</TotalTime>
  <Words>3844</Words>
  <Application>Microsoft Office PowerPoint</Application>
  <PresentationFormat>Bildschirmpräsentation (16:9)</PresentationFormat>
  <Paragraphs>512</Paragraphs>
  <Slides>55</Slides>
  <Notes>37</Notes>
  <HiddenSlides>2</HiddenSlides>
  <MMClips>0</MMClips>
  <ScaleCrop>false</ScaleCrop>
  <HeadingPairs>
    <vt:vector size="6" baseType="variant">
      <vt:variant>
        <vt:lpstr>Verwendete Schriftarten</vt:lpstr>
      </vt:variant>
      <vt:variant>
        <vt:i4>10</vt:i4>
      </vt:variant>
      <vt:variant>
        <vt:lpstr>Design</vt:lpstr>
      </vt:variant>
      <vt:variant>
        <vt:i4>1</vt:i4>
      </vt:variant>
      <vt:variant>
        <vt:lpstr>Folientitel</vt:lpstr>
      </vt:variant>
      <vt:variant>
        <vt:i4>55</vt:i4>
      </vt:variant>
    </vt:vector>
  </HeadingPairs>
  <TitlesOfParts>
    <vt:vector size="66" baseType="lpstr">
      <vt:lpstr>Arial</vt:lpstr>
      <vt:lpstr>Calibri</vt:lpstr>
      <vt:lpstr>Courier New</vt:lpstr>
      <vt:lpstr>Frutiger LT Com 45 Light</vt:lpstr>
      <vt:lpstr>Frutiger LT Com 55 Roman</vt:lpstr>
      <vt:lpstr>Frutiger LT Com 65 Bold</vt:lpstr>
      <vt:lpstr>Frutiger LT Std 45 Light</vt:lpstr>
      <vt:lpstr>Frutiger LT Std 65 Bold</vt:lpstr>
      <vt:lpstr>Symbol</vt:lpstr>
      <vt:lpstr>Wingdings</vt:lpstr>
      <vt:lpstr>Office-Design-IWES2019-gobasil</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Manager/>
  <Company>Fraunhofer IWES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IWES Powerpoint Template DE</dc:subject>
  <dc:creator>Rollert, Britta</dc:creator>
  <cp:keywords/>
  <dc:description>190130 lz</dc:description>
  <cp:lastModifiedBy>Gottschall, Julia</cp:lastModifiedBy>
  <cp:revision>154</cp:revision>
  <cp:lastPrinted>2018-03-05T10:05:58Z</cp:lastPrinted>
  <dcterms:created xsi:type="dcterms:W3CDTF">2019-03-08T08:21:59Z</dcterms:created>
  <dcterms:modified xsi:type="dcterms:W3CDTF">2020-07-02T11:29:11Z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0x0101009D1CC67B9A532847AAB7F08BA2550793</vt:lpwstr>
  </property>
</Properties>
</file>