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93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88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9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3" r:id="rId4"/>
    <p:sldMasterId id="2147483694" r:id="rId5"/>
    <p:sldMasterId id="2147483695" r:id="rId6"/>
    <p:sldMasterId id="2147483696" r:id="rId7"/>
    <p:sldMasterId id="2147483697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  <p:sldId id="308" r:id="rId62"/>
    <p:sldId id="309" r:id="rId63"/>
    <p:sldId id="310" r:id="rId64"/>
    <p:sldId id="311" r:id="rId65"/>
    <p:sldId id="312" r:id="rId66"/>
    <p:sldId id="313" r:id="rId67"/>
    <p:sldId id="314" r:id="rId68"/>
    <p:sldId id="315" r:id="rId69"/>
    <p:sldId id="316" r:id="rId70"/>
    <p:sldId id="317" r:id="rId71"/>
    <p:sldId id="318" r:id="rId72"/>
    <p:sldId id="319" r:id="rId73"/>
    <p:sldId id="320" r:id="rId74"/>
    <p:sldId id="321" r:id="rId75"/>
    <p:sldId id="322" r:id="rId76"/>
    <p:sldId id="323" r:id="rId77"/>
    <p:sldId id="324" r:id="rId78"/>
    <p:sldId id="325" r:id="rId79"/>
    <p:sldId id="326" r:id="rId80"/>
    <p:sldId id="327" r:id="rId81"/>
    <p:sldId id="328" r:id="rId82"/>
    <p:sldId id="329" r:id="rId83"/>
    <p:sldId id="330" r:id="rId84"/>
    <p:sldId id="331" r:id="rId85"/>
    <p:sldId id="332" r:id="rId86"/>
    <p:sldId id="333" r:id="rId87"/>
    <p:sldId id="334" r:id="rId88"/>
    <p:sldId id="335" r:id="rId89"/>
    <p:sldId id="336" r:id="rId90"/>
    <p:sldId id="337" r:id="rId91"/>
    <p:sldId id="338" r:id="rId92"/>
    <p:sldId id="339" r:id="rId93"/>
    <p:sldId id="340" r:id="rId94"/>
    <p:sldId id="341" r:id="rId95"/>
    <p:sldId id="342" r:id="rId96"/>
    <p:sldId id="343" r:id="rId97"/>
    <p:sldId id="344" r:id="rId98"/>
    <p:sldId id="345" r:id="rId99"/>
    <p:sldId id="346" r:id="rId100"/>
    <p:sldId id="347" r:id="rId101"/>
    <p:sldId id="348" r:id="rId102"/>
    <p:sldId id="349" r:id="rId103"/>
    <p:sldId id="350" r:id="rId104"/>
  </p:sldIdLst>
  <p:sldSz cy="5143500" cx="9144000"/>
  <p:notesSz cx="6858000" cy="9144000"/>
  <p:embeddedFontLst>
    <p:embeddedFont>
      <p:font typeface="Raleway"/>
      <p:regular r:id="rId105"/>
      <p:bold r:id="rId106"/>
      <p:italic r:id="rId107"/>
      <p:boldItalic r:id="rId108"/>
    </p:embeddedFont>
    <p:embeddedFont>
      <p:font typeface="Roboto"/>
      <p:regular r:id="rId109"/>
      <p:bold r:id="rId110"/>
      <p:italic r:id="rId111"/>
      <p:boldItalic r:id="rId112"/>
    </p:embeddedFont>
    <p:embeddedFont>
      <p:font typeface="Lato"/>
      <p:regular r:id="rId113"/>
      <p:bold r:id="rId114"/>
      <p:italic r:id="rId115"/>
      <p:boldItalic r:id="rId116"/>
    </p:embeddedFont>
    <p:embeddedFont>
      <p:font typeface="Poppins"/>
      <p:regular r:id="rId117"/>
      <p:bold r:id="rId118"/>
      <p:italic r:id="rId119"/>
      <p:boldItalic r:id="rId120"/>
    </p:embeddedFont>
    <p:embeddedFont>
      <p:font typeface="Corbel"/>
      <p:regular r:id="rId121"/>
      <p:bold r:id="rId122"/>
      <p:italic r:id="rId123"/>
      <p:boldItalic r:id="rId124"/>
    </p:embeddedFont>
    <p:embeddedFont>
      <p:font typeface="Helvetica Neue Light"/>
      <p:regular r:id="rId125"/>
      <p:bold r:id="rId126"/>
      <p:italic r:id="rId127"/>
      <p:boldItalic r:id="rId1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1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4" Type="http://schemas.openxmlformats.org/officeDocument/2006/relationships/slide" Target="slides/slide35.xml"/><Relationship Id="rId43" Type="http://schemas.openxmlformats.org/officeDocument/2006/relationships/slide" Target="slides/slide34.xml"/><Relationship Id="rId46" Type="http://schemas.openxmlformats.org/officeDocument/2006/relationships/slide" Target="slides/slide37.xml"/><Relationship Id="rId45" Type="http://schemas.openxmlformats.org/officeDocument/2006/relationships/slide" Target="slides/slide36.xml"/><Relationship Id="rId107" Type="http://schemas.openxmlformats.org/officeDocument/2006/relationships/font" Target="fonts/Raleway-italic.fntdata"/><Relationship Id="rId106" Type="http://schemas.openxmlformats.org/officeDocument/2006/relationships/font" Target="fonts/Raleway-bold.fntdata"/><Relationship Id="rId105" Type="http://schemas.openxmlformats.org/officeDocument/2006/relationships/font" Target="fonts/Raleway-regular.fntdata"/><Relationship Id="rId104" Type="http://schemas.openxmlformats.org/officeDocument/2006/relationships/slide" Target="slides/slide95.xml"/><Relationship Id="rId109" Type="http://schemas.openxmlformats.org/officeDocument/2006/relationships/font" Target="fonts/Roboto-regular.fntdata"/><Relationship Id="rId108" Type="http://schemas.openxmlformats.org/officeDocument/2006/relationships/font" Target="fonts/Raleway-boldItalic.fntdata"/><Relationship Id="rId48" Type="http://schemas.openxmlformats.org/officeDocument/2006/relationships/slide" Target="slides/slide39.xml"/><Relationship Id="rId47" Type="http://schemas.openxmlformats.org/officeDocument/2006/relationships/slide" Target="slides/slide38.xml"/><Relationship Id="rId49" Type="http://schemas.openxmlformats.org/officeDocument/2006/relationships/slide" Target="slides/slide40.xml"/><Relationship Id="rId103" Type="http://schemas.openxmlformats.org/officeDocument/2006/relationships/slide" Target="slides/slide94.xml"/><Relationship Id="rId102" Type="http://schemas.openxmlformats.org/officeDocument/2006/relationships/slide" Target="slides/slide93.xml"/><Relationship Id="rId101" Type="http://schemas.openxmlformats.org/officeDocument/2006/relationships/slide" Target="slides/slide92.xml"/><Relationship Id="rId100" Type="http://schemas.openxmlformats.org/officeDocument/2006/relationships/slide" Target="slides/slide91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128" Type="http://schemas.openxmlformats.org/officeDocument/2006/relationships/font" Target="fonts/HelveticaNeueLight-boldItalic.fntdata"/><Relationship Id="rId127" Type="http://schemas.openxmlformats.org/officeDocument/2006/relationships/font" Target="fonts/HelveticaNeueLight-italic.fntdata"/><Relationship Id="rId126" Type="http://schemas.openxmlformats.org/officeDocument/2006/relationships/font" Target="fonts/HelveticaNeueLight-bold.fntdata"/><Relationship Id="rId26" Type="http://schemas.openxmlformats.org/officeDocument/2006/relationships/slide" Target="slides/slide17.xml"/><Relationship Id="rId121" Type="http://schemas.openxmlformats.org/officeDocument/2006/relationships/font" Target="fonts/Corbel-regular.fntdata"/><Relationship Id="rId25" Type="http://schemas.openxmlformats.org/officeDocument/2006/relationships/slide" Target="slides/slide16.xml"/><Relationship Id="rId120" Type="http://schemas.openxmlformats.org/officeDocument/2006/relationships/font" Target="fonts/Poppins-boldItalic.fntdata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125" Type="http://schemas.openxmlformats.org/officeDocument/2006/relationships/font" Target="fonts/HelveticaNeueLight-regular.fntdata"/><Relationship Id="rId29" Type="http://schemas.openxmlformats.org/officeDocument/2006/relationships/slide" Target="slides/slide20.xml"/><Relationship Id="rId124" Type="http://schemas.openxmlformats.org/officeDocument/2006/relationships/font" Target="fonts/Corbel-boldItalic.fntdata"/><Relationship Id="rId123" Type="http://schemas.openxmlformats.org/officeDocument/2006/relationships/font" Target="fonts/Corbel-italic.fntdata"/><Relationship Id="rId122" Type="http://schemas.openxmlformats.org/officeDocument/2006/relationships/font" Target="fonts/Corbel-bold.fntdata"/><Relationship Id="rId95" Type="http://schemas.openxmlformats.org/officeDocument/2006/relationships/slide" Target="slides/slide86.xml"/><Relationship Id="rId94" Type="http://schemas.openxmlformats.org/officeDocument/2006/relationships/slide" Target="slides/slide85.xml"/><Relationship Id="rId97" Type="http://schemas.openxmlformats.org/officeDocument/2006/relationships/slide" Target="slides/slide88.xml"/><Relationship Id="rId96" Type="http://schemas.openxmlformats.org/officeDocument/2006/relationships/slide" Target="slides/slide87.xml"/><Relationship Id="rId11" Type="http://schemas.openxmlformats.org/officeDocument/2006/relationships/slide" Target="slides/slide2.xml"/><Relationship Id="rId99" Type="http://schemas.openxmlformats.org/officeDocument/2006/relationships/slide" Target="slides/slide90.xml"/><Relationship Id="rId10" Type="http://schemas.openxmlformats.org/officeDocument/2006/relationships/slide" Target="slides/slide1.xml"/><Relationship Id="rId98" Type="http://schemas.openxmlformats.org/officeDocument/2006/relationships/slide" Target="slides/slide89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91" Type="http://schemas.openxmlformats.org/officeDocument/2006/relationships/slide" Target="slides/slide82.xml"/><Relationship Id="rId90" Type="http://schemas.openxmlformats.org/officeDocument/2006/relationships/slide" Target="slides/slide81.xml"/><Relationship Id="rId93" Type="http://schemas.openxmlformats.org/officeDocument/2006/relationships/slide" Target="slides/slide84.xml"/><Relationship Id="rId92" Type="http://schemas.openxmlformats.org/officeDocument/2006/relationships/slide" Target="slides/slide83.xml"/><Relationship Id="rId118" Type="http://schemas.openxmlformats.org/officeDocument/2006/relationships/font" Target="fonts/Poppins-bold.fntdata"/><Relationship Id="rId117" Type="http://schemas.openxmlformats.org/officeDocument/2006/relationships/font" Target="fonts/Poppins-regular.fntdata"/><Relationship Id="rId116" Type="http://schemas.openxmlformats.org/officeDocument/2006/relationships/font" Target="fonts/Lato-boldItalic.fntdata"/><Relationship Id="rId115" Type="http://schemas.openxmlformats.org/officeDocument/2006/relationships/font" Target="fonts/Lato-italic.fntdata"/><Relationship Id="rId119" Type="http://schemas.openxmlformats.org/officeDocument/2006/relationships/font" Target="fonts/Poppins-italic.fntdata"/><Relationship Id="rId15" Type="http://schemas.openxmlformats.org/officeDocument/2006/relationships/slide" Target="slides/slide6.xml"/><Relationship Id="rId110" Type="http://schemas.openxmlformats.org/officeDocument/2006/relationships/font" Target="fonts/Roboto-bold.fntdata"/><Relationship Id="rId14" Type="http://schemas.openxmlformats.org/officeDocument/2006/relationships/slide" Target="slides/slide5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14" Type="http://schemas.openxmlformats.org/officeDocument/2006/relationships/font" Target="fonts/Lato-bold.fntdata"/><Relationship Id="rId18" Type="http://schemas.openxmlformats.org/officeDocument/2006/relationships/slide" Target="slides/slide9.xml"/><Relationship Id="rId113" Type="http://schemas.openxmlformats.org/officeDocument/2006/relationships/font" Target="fonts/Lato-regular.fntdata"/><Relationship Id="rId112" Type="http://schemas.openxmlformats.org/officeDocument/2006/relationships/font" Target="fonts/Roboto-boldItalic.fntdata"/><Relationship Id="rId111" Type="http://schemas.openxmlformats.org/officeDocument/2006/relationships/font" Target="fonts/Roboto-italic.fntdata"/><Relationship Id="rId84" Type="http://schemas.openxmlformats.org/officeDocument/2006/relationships/slide" Target="slides/slide75.xml"/><Relationship Id="rId83" Type="http://schemas.openxmlformats.org/officeDocument/2006/relationships/slide" Target="slides/slide74.xml"/><Relationship Id="rId86" Type="http://schemas.openxmlformats.org/officeDocument/2006/relationships/slide" Target="slides/slide77.xml"/><Relationship Id="rId85" Type="http://schemas.openxmlformats.org/officeDocument/2006/relationships/slide" Target="slides/slide76.xml"/><Relationship Id="rId88" Type="http://schemas.openxmlformats.org/officeDocument/2006/relationships/slide" Target="slides/slide79.xml"/><Relationship Id="rId87" Type="http://schemas.openxmlformats.org/officeDocument/2006/relationships/slide" Target="slides/slide78.xml"/><Relationship Id="rId89" Type="http://schemas.openxmlformats.org/officeDocument/2006/relationships/slide" Target="slides/slide80.xml"/><Relationship Id="rId80" Type="http://schemas.openxmlformats.org/officeDocument/2006/relationships/slide" Target="slides/slide71.xml"/><Relationship Id="rId82" Type="http://schemas.openxmlformats.org/officeDocument/2006/relationships/slide" Target="slides/slide73.xml"/><Relationship Id="rId81" Type="http://schemas.openxmlformats.org/officeDocument/2006/relationships/slide" Target="slides/slide72.xml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73" Type="http://schemas.openxmlformats.org/officeDocument/2006/relationships/slide" Target="slides/slide64.xml"/><Relationship Id="rId72" Type="http://schemas.openxmlformats.org/officeDocument/2006/relationships/slide" Target="slides/slide63.xml"/><Relationship Id="rId75" Type="http://schemas.openxmlformats.org/officeDocument/2006/relationships/slide" Target="slides/slide66.xml"/><Relationship Id="rId74" Type="http://schemas.openxmlformats.org/officeDocument/2006/relationships/slide" Target="slides/slide65.xml"/><Relationship Id="rId77" Type="http://schemas.openxmlformats.org/officeDocument/2006/relationships/slide" Target="slides/slide68.xml"/><Relationship Id="rId76" Type="http://schemas.openxmlformats.org/officeDocument/2006/relationships/slide" Target="slides/slide67.xml"/><Relationship Id="rId79" Type="http://schemas.openxmlformats.org/officeDocument/2006/relationships/slide" Target="slides/slide70.xml"/><Relationship Id="rId78" Type="http://schemas.openxmlformats.org/officeDocument/2006/relationships/slide" Target="slides/slide69.xml"/><Relationship Id="rId71" Type="http://schemas.openxmlformats.org/officeDocument/2006/relationships/slide" Target="slides/slide62.xml"/><Relationship Id="rId70" Type="http://schemas.openxmlformats.org/officeDocument/2006/relationships/slide" Target="slides/slide61.xml"/><Relationship Id="rId62" Type="http://schemas.openxmlformats.org/officeDocument/2006/relationships/slide" Target="slides/slide53.xml"/><Relationship Id="rId61" Type="http://schemas.openxmlformats.org/officeDocument/2006/relationships/slide" Target="slides/slide52.xml"/><Relationship Id="rId64" Type="http://schemas.openxmlformats.org/officeDocument/2006/relationships/slide" Target="slides/slide55.xml"/><Relationship Id="rId63" Type="http://schemas.openxmlformats.org/officeDocument/2006/relationships/slide" Target="slides/slide54.xml"/><Relationship Id="rId66" Type="http://schemas.openxmlformats.org/officeDocument/2006/relationships/slide" Target="slides/slide57.xml"/><Relationship Id="rId65" Type="http://schemas.openxmlformats.org/officeDocument/2006/relationships/slide" Target="slides/slide56.xml"/><Relationship Id="rId68" Type="http://schemas.openxmlformats.org/officeDocument/2006/relationships/slide" Target="slides/slide59.xml"/><Relationship Id="rId67" Type="http://schemas.openxmlformats.org/officeDocument/2006/relationships/slide" Target="slides/slide58.xml"/><Relationship Id="rId60" Type="http://schemas.openxmlformats.org/officeDocument/2006/relationships/slide" Target="slides/slide51.xml"/><Relationship Id="rId69" Type="http://schemas.openxmlformats.org/officeDocument/2006/relationships/slide" Target="slides/slide60.xml"/><Relationship Id="rId51" Type="http://schemas.openxmlformats.org/officeDocument/2006/relationships/slide" Target="slides/slide42.xml"/><Relationship Id="rId50" Type="http://schemas.openxmlformats.org/officeDocument/2006/relationships/slide" Target="slides/slide41.xml"/><Relationship Id="rId53" Type="http://schemas.openxmlformats.org/officeDocument/2006/relationships/slide" Target="slides/slide44.xml"/><Relationship Id="rId52" Type="http://schemas.openxmlformats.org/officeDocument/2006/relationships/slide" Target="slides/slide43.xml"/><Relationship Id="rId55" Type="http://schemas.openxmlformats.org/officeDocument/2006/relationships/slide" Target="slides/slide46.xml"/><Relationship Id="rId54" Type="http://schemas.openxmlformats.org/officeDocument/2006/relationships/slide" Target="slides/slide45.xml"/><Relationship Id="rId57" Type="http://schemas.openxmlformats.org/officeDocument/2006/relationships/slide" Target="slides/slide48.xml"/><Relationship Id="rId56" Type="http://schemas.openxmlformats.org/officeDocument/2006/relationships/slide" Target="slides/slide47.xml"/><Relationship Id="rId59" Type="http://schemas.openxmlformats.org/officeDocument/2006/relationships/slide" Target="slides/slide50.xml"/><Relationship Id="rId58" Type="http://schemas.openxmlformats.org/officeDocument/2006/relationships/slide" Target="slides/slide4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a8a51362e7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a8a51362e7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a8a51362e7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a8a51362e7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ad053aac0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ad053aac0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ad053aac09_0_5:notes"/>
          <p:cNvSpPr txBox="1"/>
          <p:nvPr>
            <p:ph idx="1" type="body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gad053aac09_0_5:notes"/>
          <p:cNvSpPr/>
          <p:nvPr>
            <p:ph idx="2" type="sldImg"/>
          </p:nvPr>
        </p:nvSpPr>
        <p:spPr>
          <a:xfrm>
            <a:off x="91291" y="685838"/>
            <a:ext cx="66756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ad053aac09_0_15:notes"/>
          <p:cNvSpPr/>
          <p:nvPr>
            <p:ph idx="2" type="sldImg"/>
          </p:nvPr>
        </p:nvSpPr>
        <p:spPr>
          <a:xfrm>
            <a:off x="91291" y="685838"/>
            <a:ext cx="66756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ad053aac09_0_15:notes"/>
          <p:cNvSpPr txBox="1"/>
          <p:nvPr>
            <p:ph idx="1" type="body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gad053aac09_0_15:notes"/>
          <p:cNvSpPr txBox="1"/>
          <p:nvPr>
            <p:ph idx="12" type="sldNum"/>
          </p:nvPr>
        </p:nvSpPr>
        <p:spPr>
          <a:xfrm>
            <a:off x="3884613" y="8685224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ad053aac09_0_24:notes"/>
          <p:cNvSpPr txBox="1"/>
          <p:nvPr>
            <p:ph idx="1" type="body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gad053aac09_0_24:notes"/>
          <p:cNvSpPr/>
          <p:nvPr>
            <p:ph idx="2" type="sldImg"/>
          </p:nvPr>
        </p:nvSpPr>
        <p:spPr>
          <a:xfrm>
            <a:off x="91291" y="685838"/>
            <a:ext cx="66756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ad053aac09_0_37:notes"/>
          <p:cNvSpPr txBox="1"/>
          <p:nvPr>
            <p:ph idx="1" type="body"/>
          </p:nvPr>
        </p:nvSpPr>
        <p:spPr>
          <a:xfrm>
            <a:off x="691886" y="4000962"/>
            <a:ext cx="5535000" cy="37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Add role of JK in IGSN and CSIRO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IGSN not only for geosamples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Update on status in Australia since 2013, GA in 2014, Curtin Uni, now opening to all of academic sector (ARDC/AuScope). Role of different agents.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Reuse of CSIRO software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Global context: COPDESS, COPDESS update, FAIR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"/>
              <a:t>Sloan project for long-term sustainability (with involvement from ARDC, CSIRO, Curtin)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1"/>
          </a:p>
        </p:txBody>
      </p:sp>
      <p:sp>
        <p:nvSpPr>
          <p:cNvPr id="416" name="Google Shape;416;gad053aac09_0_37:notes"/>
          <p:cNvSpPr/>
          <p:nvPr>
            <p:ph idx="2" type="sldImg"/>
          </p:nvPr>
        </p:nvSpPr>
        <p:spPr>
          <a:xfrm>
            <a:off x="384381" y="631731"/>
            <a:ext cx="6150000" cy="315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ad053aac09_0_48:notes"/>
          <p:cNvSpPr txBox="1"/>
          <p:nvPr>
            <p:ph idx="1" type="body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gad053aac09_0_48:notes"/>
          <p:cNvSpPr/>
          <p:nvPr>
            <p:ph idx="2" type="sldImg"/>
          </p:nvPr>
        </p:nvSpPr>
        <p:spPr>
          <a:xfrm>
            <a:off x="91291" y="685838"/>
            <a:ext cx="66756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gad053aac09_0_63:notes"/>
          <p:cNvSpPr/>
          <p:nvPr>
            <p:ph idx="2" type="sldImg"/>
          </p:nvPr>
        </p:nvSpPr>
        <p:spPr>
          <a:xfrm>
            <a:off x="384381" y="631731"/>
            <a:ext cx="6150000" cy="3158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6" name="Google Shape;446;gad053aac09_0_63:notes"/>
          <p:cNvSpPr txBox="1"/>
          <p:nvPr>
            <p:ph idx="1" type="body"/>
          </p:nvPr>
        </p:nvSpPr>
        <p:spPr>
          <a:xfrm>
            <a:off x="691886" y="4000962"/>
            <a:ext cx="5535000" cy="37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447" name="Google Shape;447;gad053aac09_0_63:notes"/>
          <p:cNvSpPr txBox="1"/>
          <p:nvPr>
            <p:ph idx="12" type="sldNum"/>
          </p:nvPr>
        </p:nvSpPr>
        <p:spPr>
          <a:xfrm>
            <a:off x="3919086" y="8000462"/>
            <a:ext cx="2998200" cy="421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ad053aac09_0_82:notes"/>
          <p:cNvSpPr txBox="1"/>
          <p:nvPr>
            <p:ph idx="1" type="body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gad053aac09_0_82:notes"/>
          <p:cNvSpPr/>
          <p:nvPr>
            <p:ph idx="2" type="sldImg"/>
          </p:nvPr>
        </p:nvSpPr>
        <p:spPr>
          <a:xfrm>
            <a:off x="91291" y="685838"/>
            <a:ext cx="66756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a8c90cf73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a8c90cf73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ad053aac09_0_92:notes"/>
          <p:cNvSpPr txBox="1"/>
          <p:nvPr>
            <p:ph idx="1" type="body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gad053aac09_0_92:notes"/>
          <p:cNvSpPr/>
          <p:nvPr>
            <p:ph idx="2" type="sldImg"/>
          </p:nvPr>
        </p:nvSpPr>
        <p:spPr>
          <a:xfrm>
            <a:off x="91291" y="685838"/>
            <a:ext cx="6675600" cy="3429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ad053aac09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Google Shape;490;gad053aac09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ad053aac09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ad053aac09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ad053aac09_0_1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2" name="Google Shape;502;gad053aac09_0_1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1" marL="45720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Reproducible science is already familiar to us if we look at a paper like a recipe</a:t>
            </a:r>
            <a:endParaRPr/>
          </a:p>
          <a:p>
            <a:pPr indent="0" lvl="1" marL="45720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materials are the first step in looking over any recipe, why can’t we do this with scientific papers?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ad053aac09_0_1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3" name="Google Shape;513;gad053aac09_0_1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what a scientific paper looks like and we see that this paper is not reproducible because the mouse can’t be found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gad053aac09_0_1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ad053aac09_0_1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4" name="Google Shape;524;gad053aac09_0_1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problem incredibly widespread, effecting high and low impact journals and across disciplines.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figure from Vasilevsky (2013) shows that in hundreds of papers only half of the antibodies are able to be identified, so readers have to guess which antibody was used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5" name="Google Shape;525;gad053aac09_0_13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ad053aac09_0_1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5" name="Google Shape;535;gad053aac09_0_1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authors often know what they used in the paper and can email you the answer.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particular author got back to me with the stock number within two hours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 this problem is easily solved, we need to just ask authors what they used </a:t>
            </a:r>
            <a:r>
              <a:rPr b="1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before</a:t>
            </a: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they published.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means that we need to get into the publishing pipelines and we need to interact with authors then. 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gad053aac09_0_14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ad053aac09_0_1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5" name="Google Shape;545;gad053aac09_0_15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authors often know what they used in the paper and can email you the answer.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particular author got back to me with the stock number within two hours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 this problem is easily solved, we need to just ask authors what they used </a:t>
            </a:r>
            <a:r>
              <a:rPr b="1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before</a:t>
            </a: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they published.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means that we need to get into the publishing pipelines and we need to interact with authors then. 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6" name="Google Shape;546;gad053aac09_0_15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ad053aac09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ad053aac09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ad053aac09_0_1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5" name="Google Shape;565;gad053aac09_0_17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all about 2000 paper have been published with RRIDs, most contain references to antibodies. 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author workflow has begun to allow people to ask questions like “which other papers use this antibody?”</a:t>
            </a:r>
            <a:endParaRPr/>
          </a:p>
        </p:txBody>
      </p:sp>
      <p:sp>
        <p:nvSpPr>
          <p:cNvPr id="566" name="Google Shape;566;gad053aac09_0_17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a89527107d_0_38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a89527107d_0_38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ad053aac09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ad053aac09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ad053aac09_0_1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gad053aac09_0_1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ad053aac09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1" name="Google Shape;601;gad053aac09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ad053aac09_0_20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6" name="Google Shape;606;gad053aac09_0_20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gad053aac09_0_2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3" name="Google Shape;613;gad053aac09_0_2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ad053aac09_0_2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/>
          </a:p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br>
              <a:rPr lang="en"/>
            </a:br>
            <a:endParaRPr sz="1100"/>
          </a:p>
        </p:txBody>
      </p:sp>
      <p:sp>
        <p:nvSpPr>
          <p:cNvPr id="620" name="Google Shape;620;gad053aac09_0_25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gad053aac09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58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0"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</p:txBody>
      </p:sp>
      <p:sp>
        <p:nvSpPr>
          <p:cNvPr id="657" name="Google Shape;657;gad053aac09_0_28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ad053aac09_0_2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8" name="Google Shape;668;gad053aac09_0_2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ad053aac09_0_3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ad053aac09_0_3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ad053aac09_0_3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ad053aac09_0_3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a13fb002b9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a13fb002b9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ad053aac09_0_3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ad053aac09_0_3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4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gad053aac09_0_3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6" name="Google Shape;726;gad053aac09_0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0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gad053aac09_0_3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2" name="Google Shape;732;gad053aac09_0_3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ad053aac09_0_3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ad053aac09_0_3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ad053aac09_0_3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ad053aac09_0_3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gad053aac09_0_37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3" name="Google Shape;753;gad053aac09_0_37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gad053aac09_0_3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8" name="Google Shape;758;gad053aac09_0_3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a2df2857a4_1_10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a2df2857a4_1_10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a2df2857a4_1_10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a2df2857a4_1_10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a2df2857a4_1_8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6" name="Google Shape;776;ga2df2857a4_1_8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a89527107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a89527107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ga2df2857a4_1_7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2" name="Google Shape;782;ga2df2857a4_1_7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gad053aac09_0_4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8" name="Google Shape;788;gad053aac09_0_4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a2df2857a4_1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6" name="Google Shape;796;ga2df2857a4_1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gad053aac09_0_4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1" name="Google Shape;801;gad053aac09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gad053aac09_0_4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1" name="Google Shape;811;gad053aac09_0_4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ad053aac09_0_4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1" name="Google Shape;821;gad053aac09_0_4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6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ga2df2857a4_1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8" name="Google Shape;828;ga2df2857a4_1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gad053aac09_0_4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3" name="Google Shape;833;gad053aac09_0_4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gad053aac09_0_4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4" name="Google Shape;844;gad053aac09_0_4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ga2df2857a4_1_3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2" name="Google Shape;852;ga2df2857a4_1_3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a8a51362e7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a8a51362e7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ad053aac09_0_4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7" name="Google Shape;857;gad053aac09_0_4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3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gad053aac09_0_4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5" name="Google Shape;865;gad053aac09_0_4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a2df2857a4_1_5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4" name="Google Shape;884;ga2df2857a4_1_5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ga2df2857a4_1_5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0" name="Google Shape;890;ga2df2857a4_1_5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gad053aac09_0_5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8" name="Google Shape;898;gad053aac09_0_5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ad053aac09_0_5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ad053aac09_0_5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gad053aac09_0_519:notes"/>
          <p:cNvSpPr txBox="1"/>
          <p:nvPr>
            <p:ph idx="1" type="body"/>
          </p:nvPr>
        </p:nvSpPr>
        <p:spPr>
          <a:xfrm>
            <a:off x="685787" y="434338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0" name="Google Shape;910;gad053aac09_0_519:notes"/>
          <p:cNvSpPr/>
          <p:nvPr>
            <p:ph idx="2" type="sldImg"/>
          </p:nvPr>
        </p:nvSpPr>
        <p:spPr>
          <a:xfrm>
            <a:off x="1143221" y="685795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gad053aac09_0_527:notes"/>
          <p:cNvSpPr txBox="1"/>
          <p:nvPr>
            <p:ph idx="1" type="body"/>
          </p:nvPr>
        </p:nvSpPr>
        <p:spPr>
          <a:xfrm>
            <a:off x="685787" y="434338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9" name="Google Shape;919;gad053aac09_0_527:notes"/>
          <p:cNvSpPr/>
          <p:nvPr>
            <p:ph idx="2" type="sldImg"/>
          </p:nvPr>
        </p:nvSpPr>
        <p:spPr>
          <a:xfrm>
            <a:off x="1143221" y="685795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gad053aac09_0_541:notes"/>
          <p:cNvSpPr txBox="1"/>
          <p:nvPr>
            <p:ph idx="1" type="body"/>
          </p:nvPr>
        </p:nvSpPr>
        <p:spPr>
          <a:xfrm>
            <a:off x="685787" y="434338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4" name="Google Shape;934;gad053aac09_0_541:notes"/>
          <p:cNvSpPr/>
          <p:nvPr>
            <p:ph idx="2" type="sldImg"/>
          </p:nvPr>
        </p:nvSpPr>
        <p:spPr>
          <a:xfrm>
            <a:off x="1143221" y="685795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gad053aac09_0_557:notes"/>
          <p:cNvSpPr txBox="1"/>
          <p:nvPr>
            <p:ph idx="1" type="body"/>
          </p:nvPr>
        </p:nvSpPr>
        <p:spPr>
          <a:xfrm>
            <a:off x="685787" y="4343386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1" name="Google Shape;951;gad053aac09_0_557:notes"/>
          <p:cNvSpPr/>
          <p:nvPr>
            <p:ph idx="2" type="sldImg"/>
          </p:nvPr>
        </p:nvSpPr>
        <p:spPr>
          <a:xfrm>
            <a:off x="1143221" y="685795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a8a51362e7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a8a51362e7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gad053aac09_0_5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6" name="Google Shape;966;gad053aac09_0_5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ad053aac09_0_5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1" name="Google Shape;971;gad053aac09_0_57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gad053aac09_0_58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9" name="Google Shape;979;gad053aac09_0_58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6" name="Shape 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" name="Google Shape;987;gad053aac09_0_5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8" name="Google Shape;988;gad053aac09_0_5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ad053aac09_0_59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7" name="Google Shape;997;gad053aac09_0_5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gad053aac09_0_75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6" name="Google Shape;1156;gad053aac09_0_7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gad053aac09_0_76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5" name="Google Shape;1165;gad053aac09_0_7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4" name="Shape 1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" name="Google Shape;1585;ga13fb002b9_2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6" name="Google Shape;1586;ga13fb002b9_2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9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" name="Google Shape;1590;ga8e2d43207_0_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1" name="Google Shape;1591;ga8e2d43207_0_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2" name="Google Shape;1592;ga8e2d43207_0_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7" name="Shape 1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" name="Google Shape;1598;ga8e2d43207_0_1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9" name="Google Shape;1599;ga8e2d43207_0_10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These examples represent general changes in the policy landscape. Plan S has been viewed as a specific motivation, particularly when putting together the workflows to support compliance. </a:t>
            </a:r>
            <a:endParaRPr/>
          </a:p>
        </p:txBody>
      </p:sp>
      <p:sp>
        <p:nvSpPr>
          <p:cNvPr id="1600" name="Google Shape;1600;ga8e2d43207_0_10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a8a51362e7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a8a51362e7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5" name="Shape 1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6" name="Google Shape;1616;ga8e2d43207_0_1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7" name="Google Shape;1617;ga8e2d43207_0_1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8" name="Google Shape;1618;ga8e2d43207_0_1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4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Google Shape;1625;ga8e2d43207_0_12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6" name="Google Shape;1626;ga8e2d43207_0_1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3" name="Shape 1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4" name="Google Shape;1634;ga8e2d43207_0_1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5" name="Google Shape;1635;ga8e2d43207_0_1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4" name="Shape 1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5" name="Google Shape;1645;ga8e2d43207_0_1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6" name="Google Shape;1646;ga8e2d43207_0_14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Research activity identifier</a:t>
            </a:r>
            <a:endParaRPr/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</a:pPr>
            <a:r>
              <a:rPr lang="en" sz="900"/>
              <a:t>Identifies collections, not individual objects</a:t>
            </a:r>
            <a:endParaRPr/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</a:pPr>
            <a:r>
              <a:rPr lang="en" sz="900"/>
              <a:t>Not limited to science eg practice-based research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ORCID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</a:pPr>
            <a:r>
              <a:rPr lang="en" sz="900"/>
              <a:t>Uneven uptake across discipline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</a:pPr>
            <a:r>
              <a:rPr lang="en" sz="900"/>
              <a:t>Many institutions not getting full benefit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DOI</a:t>
            </a:r>
            <a:endParaRPr/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</a:pPr>
            <a:r>
              <a:rPr lang="en" sz="900"/>
              <a:t>Well known through Crossref and Datacite</a:t>
            </a:r>
            <a:endParaRPr sz="900"/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</a:pPr>
            <a:r>
              <a:rPr lang="en" sz="900"/>
              <a:t>Governance needed around what should get a DOI</a:t>
            </a:r>
            <a:endParaRPr/>
          </a:p>
          <a:p>
            <a:pPr indent="-285750" lvl="0" marL="2857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</a:pPr>
            <a:r>
              <a:rPr lang="en" sz="900"/>
              <a:t>Repositories need support to implement best practice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7" name="Google Shape;1647;ga8e2d43207_0_14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3" name="Shape 1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4" name="Google Shape;1684;ga8e2d43207_0_18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5" name="Google Shape;1685;ga8e2d43207_0_1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1" name="Shape 1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Google Shape;1692;ga8e2d43207_0_1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3" name="Google Shape;1693;ga8e2d43207_0_1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4" name="Shape 1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5" name="Google Shape;1715;ga8e2d43207_0_2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16" name="Google Shape;1716;ga8e2d43207_0_2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7" name="Google Shape;1717;ga8e2d43207_0_2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8" name="Shape 1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9" name="Google Shape;1739;ga8e2d43207_0_2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0" name="Google Shape;1740;ga8e2d43207_0_2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6" name="Shape 1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7" name="Google Shape;1747;ga8e2d43207_0_2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8" name="Google Shape;1748;ga8e2d43207_0_2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5" name="Shape 1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6" name="Google Shape;1756;ga8e2d43207_0_2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7" name="Google Shape;1757;ga8e2d43207_0_2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a8a51362e7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a8a51362e7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4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5" name="Google Shape;1765;ga8e2d43207_0_2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6" name="Google Shape;1766;ga8e2d43207_0_25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7" name="Google Shape;1767;ga8e2d43207_0_25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2" name="Shape 1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3" name="Google Shape;1773;ga13fb002b9_2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4" name="Google Shape;1774;ga13fb002b9_2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7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Google Shape;1778;ga12b388714_2_72:notes"/>
          <p:cNvSpPr/>
          <p:nvPr>
            <p:ph idx="2" type="sldImg"/>
          </p:nvPr>
        </p:nvSpPr>
        <p:spPr>
          <a:xfrm>
            <a:off x="381794" y="685800"/>
            <a:ext cx="609441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9" name="Google Shape;1779;ga12b388714_2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0" name="Google Shape;1780;ga12b388714_2_7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9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Google Shape;1790;ga12b388714_2_83:notes"/>
          <p:cNvSpPr/>
          <p:nvPr>
            <p:ph idx="2" type="sldImg"/>
          </p:nvPr>
        </p:nvSpPr>
        <p:spPr>
          <a:xfrm>
            <a:off x="381794" y="685800"/>
            <a:ext cx="609441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91" name="Google Shape;1791;ga12b388714_2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2" name="Google Shape;1792;ga12b388714_2_8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8" name="Shape 1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9" name="Google Shape;1799;ga12b388714_2_91:notes"/>
          <p:cNvSpPr/>
          <p:nvPr>
            <p:ph idx="2" type="sldImg"/>
          </p:nvPr>
        </p:nvSpPr>
        <p:spPr>
          <a:xfrm>
            <a:off x="381794" y="685800"/>
            <a:ext cx="609441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0" name="Google Shape;1800;ga12b388714_2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1" name="Google Shape;1801;ga12b388714_2_9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6" name="Shape 1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7" name="Google Shape;1807;ga12b388714_2_98:notes"/>
          <p:cNvSpPr/>
          <p:nvPr>
            <p:ph idx="2" type="sldImg"/>
          </p:nvPr>
        </p:nvSpPr>
        <p:spPr>
          <a:xfrm>
            <a:off x="381794" y="685800"/>
            <a:ext cx="6094412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8" name="Google Shape;1808;ga12b388714_2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9" name="Google Shape;1809;ga12b388714_2_9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Relationship Id="rId3" Type="http://schemas.openxmlformats.org/officeDocument/2006/relationships/image" Target="../media/image11.png"/><Relationship Id="rId4" Type="http://schemas.openxmlformats.org/officeDocument/2006/relationships/image" Target="../media/image8.jp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0.png"/><Relationship Id="rId3" Type="http://schemas.openxmlformats.org/officeDocument/2006/relationships/image" Target="../media/image14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4.png"/><Relationship Id="rId3" Type="http://schemas.openxmlformats.org/officeDocument/2006/relationships/image" Target="../media/image10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4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69725" y="234403"/>
            <a:ext cx="7804500" cy="113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Helvetica Neue Light"/>
              <a:buNone/>
              <a:defRPr b="0" i="0" sz="5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  <a:defRPr b="0" i="0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  <a:defRPr b="0" i="0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  <a:defRPr b="0" i="0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  <a:defRPr b="0" i="0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  <a:defRPr b="0" i="0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  <a:defRPr b="0" i="0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  <a:defRPr b="0" i="0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None/>
              <a:defRPr b="0" i="0" sz="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69725" y="1372938"/>
            <a:ext cx="7804500" cy="331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36550" lvl="0" marL="457200" marR="0" rtl="0" algn="l">
              <a:lnSpc>
                <a:spcPct val="100000"/>
              </a:lnSpc>
              <a:spcBef>
                <a:spcPts val="27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Helvetica Neue Light"/>
              <a:buChar char="•"/>
              <a:defRPr b="0" i="0" sz="23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-336550" lvl="1" marL="914400" marR="0" rtl="0" algn="l">
              <a:lnSpc>
                <a:spcPct val="100000"/>
              </a:lnSpc>
              <a:spcBef>
                <a:spcPts val="27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Helvetica Neue Light"/>
              <a:buChar char="•"/>
              <a:defRPr b="0" i="0" sz="23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-336550" lvl="2" marL="1371600" marR="0" rtl="0" algn="l">
              <a:lnSpc>
                <a:spcPct val="100000"/>
              </a:lnSpc>
              <a:spcBef>
                <a:spcPts val="27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Helvetica Neue Light"/>
              <a:buChar char="•"/>
              <a:defRPr b="0" i="0" sz="23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-336550" lvl="3" marL="1828800" marR="0" rtl="0" algn="l">
              <a:lnSpc>
                <a:spcPct val="100000"/>
              </a:lnSpc>
              <a:spcBef>
                <a:spcPts val="27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Helvetica Neue Light"/>
              <a:buChar char="•"/>
              <a:defRPr b="0" i="0" sz="23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-336550" lvl="4" marL="2286000" marR="0" rtl="0" algn="l">
              <a:lnSpc>
                <a:spcPct val="100000"/>
              </a:lnSpc>
              <a:spcBef>
                <a:spcPts val="27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Helvetica Neue Light"/>
              <a:buChar char="•"/>
              <a:defRPr b="0" i="0" sz="23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50596" y="4878958"/>
            <a:ext cx="233700" cy="232800"/>
          </a:xfrm>
          <a:prstGeom prst="rect">
            <a:avLst/>
          </a:prstGeom>
          <a:noFill/>
          <a:ln>
            <a:noFill/>
          </a:ln>
        </p:spPr>
        <p:txBody>
          <a:bodyPr anchorCtr="0" anchor="t" bIns="32750" lIns="32750" spcFirstLastPara="1" rIns="32750" wrap="square" tIns="327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  <a:defRPr b="0" i="0" sz="11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  <a:defRPr b="0" i="0" sz="11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  <a:defRPr b="0" i="0" sz="11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  <a:defRPr b="0" i="0" sz="11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  <a:defRPr b="0" i="0" sz="11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  <a:defRPr b="0" i="0" sz="11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  <a:defRPr b="0" i="0" sz="11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  <a:defRPr b="0" i="0" sz="11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  <a:defRPr b="0" i="0" sz="11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600075" y="1245761"/>
            <a:ext cx="4772100" cy="1196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Calibri"/>
              <a:buNone/>
              <a:defRPr b="0" i="0" sz="23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6" name="Google Shape;56;p14"/>
          <p:cNvSpPr txBox="1"/>
          <p:nvPr>
            <p:ph idx="10" type="dt"/>
          </p:nvPr>
        </p:nvSpPr>
        <p:spPr>
          <a:xfrm>
            <a:off x="600075" y="3595092"/>
            <a:ext cx="1619100" cy="17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/>
        </p:nvSpPr>
        <p:spPr>
          <a:xfrm>
            <a:off x="600075" y="3869376"/>
            <a:ext cx="1323900" cy="12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PRESENTED BY</a:t>
            </a:r>
            <a:endParaRPr sz="1100"/>
          </a:p>
        </p:txBody>
      </p:sp>
      <p:sp>
        <p:nvSpPr>
          <p:cNvPr id="58" name="Google Shape;58;p14"/>
          <p:cNvSpPr txBox="1"/>
          <p:nvPr/>
        </p:nvSpPr>
        <p:spPr>
          <a:xfrm>
            <a:off x="600075" y="4783798"/>
            <a:ext cx="1323900" cy="12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14"/>
          <p:cNvSpPr txBox="1"/>
          <p:nvPr>
            <p:ph idx="1" type="body"/>
          </p:nvPr>
        </p:nvSpPr>
        <p:spPr>
          <a:xfrm>
            <a:off x="600075" y="2462270"/>
            <a:ext cx="4776900" cy="722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b="0" i="0" sz="1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500"/>
              <a:buNone/>
              <a:defRPr sz="1500">
                <a:solidFill>
                  <a:srgbClr val="8A8A8A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400"/>
              <a:buNone/>
              <a:defRPr sz="1400">
                <a:solidFill>
                  <a:srgbClr val="8A8A8A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9pPr>
          </a:lstStyle>
          <a:p/>
        </p:txBody>
      </p:sp>
      <p:sp>
        <p:nvSpPr>
          <p:cNvPr id="60" name="Google Shape;60;p14"/>
          <p:cNvSpPr txBox="1"/>
          <p:nvPr>
            <p:ph idx="2" type="body"/>
          </p:nvPr>
        </p:nvSpPr>
        <p:spPr>
          <a:xfrm>
            <a:off x="600075" y="4037990"/>
            <a:ext cx="4776900" cy="7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b="0" i="0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500"/>
              <a:buNone/>
              <a:defRPr sz="1500">
                <a:solidFill>
                  <a:srgbClr val="8A8A8A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400"/>
              <a:buNone/>
              <a:defRPr sz="1400">
                <a:solidFill>
                  <a:srgbClr val="8A8A8A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9pPr>
          </a:lstStyle>
          <a:p/>
        </p:txBody>
      </p:sp>
      <p:sp>
        <p:nvSpPr>
          <p:cNvPr id="61" name="Google Shape;61;p14"/>
          <p:cNvSpPr txBox="1"/>
          <p:nvPr>
            <p:ph idx="3" type="body"/>
          </p:nvPr>
        </p:nvSpPr>
        <p:spPr>
          <a:xfrm>
            <a:off x="607294" y="4788526"/>
            <a:ext cx="1619100" cy="1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600"/>
              <a:buNone/>
              <a:defRPr b="0" i="0" sz="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500"/>
              <a:buNone/>
              <a:defRPr sz="1500">
                <a:solidFill>
                  <a:srgbClr val="8A8A8A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400"/>
              <a:buNone/>
              <a:defRPr sz="1400">
                <a:solidFill>
                  <a:srgbClr val="8A8A8A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resentation Close" showMasterSp="0">
  <p:cSld name="Presentation Close">
    <p:bg>
      <p:bgPr>
        <a:solidFill>
          <a:srgbClr val="00BCDB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/>
        </p:nvSpPr>
        <p:spPr>
          <a:xfrm>
            <a:off x="600075" y="2118337"/>
            <a:ext cx="16191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CONTACT</a:t>
            </a:r>
            <a:endParaRPr sz="1100"/>
          </a:p>
        </p:txBody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600075" y="2495091"/>
            <a:ext cx="4776900" cy="11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0" i="0" sz="1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500"/>
              <a:buNone/>
              <a:defRPr sz="1500">
                <a:solidFill>
                  <a:srgbClr val="8A8A8A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400"/>
              <a:buNone/>
              <a:defRPr sz="1400">
                <a:solidFill>
                  <a:srgbClr val="8A8A8A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2" type="body"/>
          </p:nvPr>
        </p:nvSpPr>
        <p:spPr>
          <a:xfrm>
            <a:off x="591812" y="4031944"/>
            <a:ext cx="2862000" cy="73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b="0" i="0" sz="9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500"/>
              <a:buNone/>
              <a:defRPr sz="1500">
                <a:solidFill>
                  <a:srgbClr val="8A8A8A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400"/>
              <a:buNone/>
              <a:defRPr sz="1400">
                <a:solidFill>
                  <a:srgbClr val="8A8A8A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rgbClr val="8A8A8A"/>
              </a:buClr>
              <a:buSzPts val="1200"/>
              <a:buNone/>
              <a:defRPr sz="1200">
                <a:solidFill>
                  <a:srgbClr val="8A8A8A"/>
                </a:solidFill>
              </a:defRPr>
            </a:lvl9pPr>
          </a:lstStyle>
          <a:p/>
        </p:txBody>
      </p:sp>
      <p:pic>
        <p:nvPicPr>
          <p:cNvPr id="66" name="Google Shape;66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921885" y="496858"/>
            <a:ext cx="2699772" cy="8801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>
            <p:ph type="ctrTitle"/>
          </p:nvPr>
        </p:nvSpPr>
        <p:spPr>
          <a:xfrm>
            <a:off x="799119" y="1371600"/>
            <a:ext cx="6173808" cy="2171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Corbel"/>
              <a:buNone/>
              <a:defRPr sz="5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" type="subTitle"/>
          </p:nvPr>
        </p:nvSpPr>
        <p:spPr>
          <a:xfrm>
            <a:off x="799118" y="3600450"/>
            <a:ext cx="6173808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cap="none">
                <a:solidFill>
                  <a:schemeClr val="accent1"/>
                </a:solidFill>
              </a:defRPr>
            </a:lvl1pPr>
            <a:lvl2pPr lvl="1" algn="ctr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None/>
              <a:defRPr>
                <a:solidFill>
                  <a:schemeClr val="lt1"/>
                </a:solidFill>
              </a:defRPr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1142107" y="285750"/>
            <a:ext cx="6859787" cy="10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>
            <a:off x="1142107" y="1428749"/>
            <a:ext cx="6852578" cy="308610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/>
            </a:lvl5pPr>
            <a:lvl6pPr indent="-304800" lvl="5" marL="27432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/>
            </a:lvl6pPr>
            <a:lvl7pPr indent="-317500" lvl="6" marL="32004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>
            <a:off x="794917" y="1885950"/>
            <a:ext cx="6520998" cy="21145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orbel"/>
              <a:buNone/>
              <a:defRPr b="0" sz="3600" cap="none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" type="body"/>
          </p:nvPr>
        </p:nvSpPr>
        <p:spPr>
          <a:xfrm>
            <a:off x="799118" y="4057650"/>
            <a:ext cx="6517197" cy="45720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cap="none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5" name="Google Shape;85;p19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 txBox="1"/>
          <p:nvPr>
            <p:ph type="title"/>
          </p:nvPr>
        </p:nvSpPr>
        <p:spPr>
          <a:xfrm>
            <a:off x="1142107" y="285750"/>
            <a:ext cx="6859787" cy="10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0" name="Google Shape;90;p20"/>
          <p:cNvSpPr txBox="1"/>
          <p:nvPr>
            <p:ph idx="1" type="body"/>
          </p:nvPr>
        </p:nvSpPr>
        <p:spPr>
          <a:xfrm>
            <a:off x="1128880" y="1428751"/>
            <a:ext cx="3315563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2385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5pPr>
            <a:lvl6pPr indent="-304800" lvl="5" marL="27432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91" name="Google Shape;91;p20"/>
          <p:cNvSpPr txBox="1"/>
          <p:nvPr>
            <p:ph idx="2" type="body"/>
          </p:nvPr>
        </p:nvSpPr>
        <p:spPr>
          <a:xfrm>
            <a:off x="4673104" y="1428751"/>
            <a:ext cx="3315563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2385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5pPr>
            <a:lvl6pPr indent="-304800" lvl="5" marL="27432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92" name="Google Shape;92;p20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" name="Google Shape;93;p20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4" name="Google Shape;94;p20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/>
          <p:nvPr>
            <p:ph type="title"/>
          </p:nvPr>
        </p:nvSpPr>
        <p:spPr>
          <a:xfrm>
            <a:off x="1142107" y="285750"/>
            <a:ext cx="6859787" cy="10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orbel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" name="Google Shape;97;p21"/>
          <p:cNvSpPr txBox="1"/>
          <p:nvPr>
            <p:ph idx="1" type="body"/>
          </p:nvPr>
        </p:nvSpPr>
        <p:spPr>
          <a:xfrm>
            <a:off x="1142106" y="1428750"/>
            <a:ext cx="3313277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sz="1500" cap="none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9pPr>
          </a:lstStyle>
          <a:p/>
        </p:txBody>
      </p:sp>
      <p:sp>
        <p:nvSpPr>
          <p:cNvPr id="98" name="Google Shape;98;p21"/>
          <p:cNvSpPr txBox="1"/>
          <p:nvPr>
            <p:ph idx="2" type="body"/>
          </p:nvPr>
        </p:nvSpPr>
        <p:spPr>
          <a:xfrm>
            <a:off x="1142106" y="2057401"/>
            <a:ext cx="3313277" cy="24574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2385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5pPr>
            <a:lvl6pPr indent="-304800" lvl="5" marL="27432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99" name="Google Shape;99;p21"/>
          <p:cNvSpPr txBox="1"/>
          <p:nvPr>
            <p:ph idx="3" type="body"/>
          </p:nvPr>
        </p:nvSpPr>
        <p:spPr>
          <a:xfrm>
            <a:off x="4688617" y="1428750"/>
            <a:ext cx="3313277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sz="1500" cap="none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None/>
              <a:defRPr b="1" sz="15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b="1" sz="14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1200"/>
              <a:buNone/>
              <a:defRPr b="1" sz="1200"/>
            </a:lvl9pPr>
          </a:lstStyle>
          <a:p/>
        </p:txBody>
      </p:sp>
      <p:sp>
        <p:nvSpPr>
          <p:cNvPr id="100" name="Google Shape;100;p21"/>
          <p:cNvSpPr txBox="1"/>
          <p:nvPr>
            <p:ph idx="4" type="body"/>
          </p:nvPr>
        </p:nvSpPr>
        <p:spPr>
          <a:xfrm>
            <a:off x="4688617" y="2057401"/>
            <a:ext cx="3313277" cy="24574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2385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5pPr>
            <a:lvl6pPr indent="-304800" lvl="5" marL="27432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101" name="Google Shape;101;p21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21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3" name="Google Shape;103;p21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2"/>
          <p:cNvSpPr txBox="1"/>
          <p:nvPr>
            <p:ph type="title"/>
          </p:nvPr>
        </p:nvSpPr>
        <p:spPr>
          <a:xfrm>
            <a:off x="1142107" y="285750"/>
            <a:ext cx="6859787" cy="10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6" name="Google Shape;106;p22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" name="Google Shape;107;p22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" name="Google Shape;108;p22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dk2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3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" name="Google Shape;111;p23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" name="Google Shape;112;p23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4"/>
          <p:cNvSpPr txBox="1"/>
          <p:nvPr>
            <p:ph type="title"/>
          </p:nvPr>
        </p:nvSpPr>
        <p:spPr>
          <a:xfrm>
            <a:off x="791909" y="1428750"/>
            <a:ext cx="2698158" cy="20002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orbel"/>
              <a:buNone/>
              <a:defRPr b="0" sz="27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" name="Google Shape;115;p24"/>
          <p:cNvSpPr txBox="1"/>
          <p:nvPr>
            <p:ph idx="1" type="body"/>
          </p:nvPr>
        </p:nvSpPr>
        <p:spPr>
          <a:xfrm>
            <a:off x="3714528" y="514350"/>
            <a:ext cx="4801850" cy="40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2385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400"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5pPr>
            <a:lvl6pPr indent="-304800" lvl="5" marL="27432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algn="l"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116" name="Google Shape;116;p24"/>
          <p:cNvSpPr txBox="1"/>
          <p:nvPr>
            <p:ph idx="2" type="body"/>
          </p:nvPr>
        </p:nvSpPr>
        <p:spPr>
          <a:xfrm>
            <a:off x="799118" y="3486150"/>
            <a:ext cx="2686749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900"/>
              <a:buNone/>
              <a:defRPr sz="9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9pPr>
          </a:lstStyle>
          <a:p/>
        </p:txBody>
      </p:sp>
      <p:sp>
        <p:nvSpPr>
          <p:cNvPr id="117" name="Google Shape;117;p24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" name="Google Shape;118;p24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9" name="Google Shape;119;p24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5"/>
          <p:cNvSpPr/>
          <p:nvPr>
            <p:ph idx="2" type="pic"/>
          </p:nvPr>
        </p:nvSpPr>
        <p:spPr>
          <a:xfrm>
            <a:off x="3714528" y="514350"/>
            <a:ext cx="4801850" cy="4000500"/>
          </a:xfrm>
          <a:prstGeom prst="rect">
            <a:avLst/>
          </a:prstGeom>
          <a:solidFill>
            <a:schemeClr val="dk2"/>
          </a:solidFill>
          <a:ln cap="flat" cmpd="sng" w="762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22" name="Google Shape;122;p25"/>
          <p:cNvSpPr txBox="1"/>
          <p:nvPr>
            <p:ph type="title"/>
          </p:nvPr>
        </p:nvSpPr>
        <p:spPr>
          <a:xfrm>
            <a:off x="791909" y="1428750"/>
            <a:ext cx="2698158" cy="200025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orbel"/>
              <a:buNone/>
              <a:defRPr b="0" i="0" sz="27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3" name="Google Shape;123;p25"/>
          <p:cNvSpPr txBox="1"/>
          <p:nvPr>
            <p:ph idx="1" type="body"/>
          </p:nvPr>
        </p:nvSpPr>
        <p:spPr>
          <a:xfrm>
            <a:off x="799118" y="3486150"/>
            <a:ext cx="2686749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900"/>
              <a:buNone/>
              <a:defRPr sz="9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5pPr>
            <a:lvl6pPr indent="-228600" lvl="5" marL="2743200" algn="l"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6pPr>
            <a:lvl7pPr indent="-228600" lvl="6" marL="3200400" algn="l"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7pPr>
            <a:lvl8pPr indent="-228600" lvl="7" marL="3657600" algn="l"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8pPr>
            <a:lvl9pPr indent="-228600" lvl="8" marL="4114800" algn="l">
              <a:spcBef>
                <a:spcPts val="500"/>
              </a:spcBef>
              <a:spcAft>
                <a:spcPts val="0"/>
              </a:spcAft>
              <a:buSzPts val="700"/>
              <a:buNone/>
              <a:defRPr sz="700"/>
            </a:lvl9pPr>
          </a:lstStyle>
          <a:p/>
        </p:txBody>
      </p:sp>
      <p:sp>
        <p:nvSpPr>
          <p:cNvPr id="124" name="Google Shape;124;p25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5" name="Google Shape;125;p25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6"/>
          <p:cNvSpPr txBox="1"/>
          <p:nvPr>
            <p:ph type="title"/>
          </p:nvPr>
        </p:nvSpPr>
        <p:spPr>
          <a:xfrm>
            <a:off x="1142107" y="285750"/>
            <a:ext cx="6859787" cy="10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9" name="Google Shape;129;p26"/>
          <p:cNvSpPr txBox="1"/>
          <p:nvPr>
            <p:ph idx="1" type="body"/>
          </p:nvPr>
        </p:nvSpPr>
        <p:spPr>
          <a:xfrm rot="5400000">
            <a:off x="3025346" y="-454489"/>
            <a:ext cx="3086101" cy="68525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130" name="Google Shape;130;p26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1" name="Google Shape;131;p26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2" name="Google Shape;132;p26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7"/>
          <p:cNvSpPr txBox="1"/>
          <p:nvPr>
            <p:ph type="title"/>
          </p:nvPr>
        </p:nvSpPr>
        <p:spPr>
          <a:xfrm rot="5400000">
            <a:off x="5315695" y="1828652"/>
            <a:ext cx="4229100" cy="1143298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5" name="Google Shape;135;p27"/>
          <p:cNvSpPr txBox="1"/>
          <p:nvPr>
            <p:ph idx="1" type="body"/>
          </p:nvPr>
        </p:nvSpPr>
        <p:spPr>
          <a:xfrm rot="5400000">
            <a:off x="1800053" y="-372196"/>
            <a:ext cx="4229100" cy="55449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SzPts val="1400"/>
              <a:buChar char="•"/>
              <a:defRPr/>
            </a:lvl1pPr>
            <a:lvl2pPr indent="-317500" lvl="1" marL="91440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 algn="l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136" name="Google Shape;136;p27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7" name="Google Shape;137;p27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8" name="Google Shape;138;p27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- PALE YELLOW">
  <p:cSld name="DIVIDER - PALE YELLOW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9"/>
          <p:cNvSpPr txBox="1"/>
          <p:nvPr>
            <p:ph type="title"/>
          </p:nvPr>
        </p:nvSpPr>
        <p:spPr>
          <a:xfrm>
            <a:off x="358774" y="2269633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5" name="Google Shape;145;p29"/>
          <p:cNvSpPr txBox="1"/>
          <p:nvPr>
            <p:ph idx="1" type="body"/>
          </p:nvPr>
        </p:nvSpPr>
        <p:spPr>
          <a:xfrm>
            <a:off x="358774" y="2863678"/>
            <a:ext cx="65184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212">
          <p15:clr>
            <a:srgbClr val="FBAE40"/>
          </p15:clr>
        </p15:guide>
        <p15:guide id="2" pos="4332">
          <p15:clr>
            <a:srgbClr val="FBAE40"/>
          </p15:clr>
        </p15:guide>
        <p15:guide id="3" orient="horz" pos="189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APHIC - PALE YELLOW">
  <p:cSld name="GRAPHIC - PALE YELLOW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8" name="Google Shape;148;p30"/>
          <p:cNvSpPr txBox="1"/>
          <p:nvPr>
            <p:ph idx="11" type="ftr"/>
          </p:nvPr>
        </p:nvSpPr>
        <p:spPr>
          <a:xfrm>
            <a:off x="828430" y="4623775"/>
            <a:ext cx="3490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30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0" name="Google Shape;150;p30"/>
          <p:cNvSpPr/>
          <p:nvPr/>
        </p:nvSpPr>
        <p:spPr>
          <a:xfrm>
            <a:off x="358774" y="1107831"/>
            <a:ext cx="8178600" cy="34836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3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orient="horz" pos="894">
          <p15:clr>
            <a:srgbClr val="FBAE40"/>
          </p15:clr>
        </p15:guide>
        <p15:guide id="2" pos="4332">
          <p15:clr>
            <a:srgbClr val="FBAE40"/>
          </p15:clr>
        </p15:guide>
        <p15:guide id="3" orient="horz" pos="78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GRAPHIC - PALE YELLOW">
  <p:cSld name="1_GRAPHIC - PALE YELLOW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dam Tickell, the Vice-Chancellor and President of the University of Sussex" id="152" name="Google Shape;152;p31"/>
          <p:cNvPicPr preferRelativeResize="0"/>
          <p:nvPr/>
        </p:nvPicPr>
        <p:blipFill rotWithShape="1">
          <a:blip r:embed="rId2">
            <a:alphaModFix/>
          </a:blip>
          <a:srcRect b="32605" l="0" r="24636" t="0"/>
          <a:stretch/>
        </p:blipFill>
        <p:spPr>
          <a:xfrm>
            <a:off x="1" y="-23923"/>
            <a:ext cx="9144000" cy="5167423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31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4" name="Google Shape;154;p31"/>
          <p:cNvSpPr txBox="1"/>
          <p:nvPr>
            <p:ph idx="11" type="ftr"/>
          </p:nvPr>
        </p:nvSpPr>
        <p:spPr>
          <a:xfrm>
            <a:off x="828430" y="4623775"/>
            <a:ext cx="3490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31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/>
            </a:lvl1pPr>
            <a:lvl2pPr indent="0" lvl="1" marL="0" rtl="0" algn="l">
              <a:spcBef>
                <a:spcPts val="0"/>
              </a:spcBef>
              <a:buNone/>
              <a:defRPr/>
            </a:lvl2pPr>
            <a:lvl3pPr indent="0" lvl="2" marL="0" rtl="0" algn="l">
              <a:spcBef>
                <a:spcPts val="0"/>
              </a:spcBef>
              <a:buNone/>
              <a:defRPr/>
            </a:lvl3pPr>
            <a:lvl4pPr indent="0" lvl="3" marL="0" rtl="0" algn="l">
              <a:spcBef>
                <a:spcPts val="0"/>
              </a:spcBef>
              <a:buNone/>
              <a:defRPr/>
            </a:lvl4pPr>
            <a:lvl5pPr indent="0" lvl="4" marL="0" rtl="0" algn="l">
              <a:spcBef>
                <a:spcPts val="0"/>
              </a:spcBef>
              <a:buNone/>
              <a:defRPr/>
            </a:lvl5pPr>
            <a:lvl6pPr indent="0" lvl="5" marL="0" rtl="0" algn="l">
              <a:spcBef>
                <a:spcPts val="0"/>
              </a:spcBef>
              <a:buNone/>
              <a:defRPr/>
            </a:lvl6pPr>
            <a:lvl7pPr indent="0" lvl="6" marL="0" rtl="0" algn="l">
              <a:spcBef>
                <a:spcPts val="0"/>
              </a:spcBef>
              <a:buNone/>
              <a:defRPr/>
            </a:lvl7pPr>
            <a:lvl8pPr indent="0" lvl="7" marL="0" rtl="0" algn="l">
              <a:spcBef>
                <a:spcPts val="0"/>
              </a:spcBef>
              <a:buNone/>
              <a:defRPr/>
            </a:lvl8pPr>
            <a:lvl9pPr indent="0" lvl="8" marL="0" rt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894">
          <p15:clr>
            <a:srgbClr val="FBAE40"/>
          </p15:clr>
        </p15:guide>
        <p15:guide id="2" pos="4332">
          <p15:clr>
            <a:srgbClr val="FBAE40"/>
          </p15:clr>
        </p15:guide>
        <p15:guide id="3" orient="horz" pos="78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 - PALE YELLOW">
  <p:cSld name="SINGLE COLUMN - PALE YELLOW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2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8" name="Google Shape;158;p32"/>
          <p:cNvSpPr txBox="1"/>
          <p:nvPr>
            <p:ph idx="11" type="ftr"/>
          </p:nvPr>
        </p:nvSpPr>
        <p:spPr>
          <a:xfrm>
            <a:off x="828430" y="4623775"/>
            <a:ext cx="3642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9" name="Google Shape;159;p32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0" name="Google Shape;160;p32"/>
          <p:cNvSpPr txBox="1"/>
          <p:nvPr>
            <p:ph idx="1" type="body"/>
          </p:nvPr>
        </p:nvSpPr>
        <p:spPr>
          <a:xfrm>
            <a:off x="358774" y="1047262"/>
            <a:ext cx="65184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1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2"/>
          <p:cNvSpPr txBox="1"/>
          <p:nvPr>
            <p:ph idx="2" type="body"/>
          </p:nvPr>
        </p:nvSpPr>
        <p:spPr>
          <a:xfrm>
            <a:off x="358775" y="1429556"/>
            <a:ext cx="6518400" cy="30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894">
          <p15:clr>
            <a:srgbClr val="FBAE40"/>
          </p15:clr>
        </p15:guide>
        <p15:guide id="2" pos="4332">
          <p15:clr>
            <a:srgbClr val="FBAE40"/>
          </p15:clr>
        </p15:guide>
        <p15:guide id="3" orient="horz" pos="78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LUMN &amp; GRAPHIC - PALE YELLOW">
  <p:cSld name="COLUMN &amp; GRAPHIC - PALE YELLOW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3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4" name="Google Shape;164;p33"/>
          <p:cNvSpPr txBox="1"/>
          <p:nvPr>
            <p:ph idx="11" type="ftr"/>
          </p:nvPr>
        </p:nvSpPr>
        <p:spPr>
          <a:xfrm>
            <a:off x="828430" y="4623775"/>
            <a:ext cx="34902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33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l">
              <a:spcBef>
                <a:spcPts val="0"/>
              </a:spcBef>
              <a:buNone/>
              <a:defRPr b="0" i="0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6" name="Google Shape;166;p33"/>
          <p:cNvSpPr txBox="1"/>
          <p:nvPr>
            <p:ph idx="1" type="body"/>
          </p:nvPr>
        </p:nvSpPr>
        <p:spPr>
          <a:xfrm>
            <a:off x="358775" y="1047262"/>
            <a:ext cx="39600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b="1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7" name="Google Shape;167;p33"/>
          <p:cNvSpPr/>
          <p:nvPr>
            <p:ph idx="2" type="pic"/>
          </p:nvPr>
        </p:nvSpPr>
        <p:spPr>
          <a:xfrm>
            <a:off x="4692580" y="1095270"/>
            <a:ext cx="3843300" cy="3463800"/>
          </a:xfrm>
          <a:prstGeom prst="rect">
            <a:avLst/>
          </a:prstGeom>
          <a:solidFill>
            <a:srgbClr val="F2F2F2"/>
          </a:solidFill>
          <a:ln cap="flat" cmpd="sng" w="127000">
            <a:solidFill>
              <a:srgbClr val="F2F2F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8" name="Google Shape;168;p33"/>
          <p:cNvSpPr txBox="1"/>
          <p:nvPr>
            <p:ph idx="3" type="body"/>
          </p:nvPr>
        </p:nvSpPr>
        <p:spPr>
          <a:xfrm>
            <a:off x="358776" y="1429556"/>
            <a:ext cx="3960000" cy="301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4325" lvl="5" marL="27432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4325" lvl="6" marL="32004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4325" lvl="7" marL="36576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4325" lvl="8" marL="4114800" marR="0" rtl="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894">
          <p15:clr>
            <a:srgbClr val="FBAE40"/>
          </p15:clr>
        </p15:guide>
        <p15:guide id="2" pos="4332">
          <p15:clr>
            <a:srgbClr val="FBAE40"/>
          </p15:clr>
        </p15:guide>
        <p15:guide id="3" orient="horz" pos="78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4"/>
          <p:cNvSpPr txBox="1"/>
          <p:nvPr>
            <p:ph type="title"/>
          </p:nvPr>
        </p:nvSpPr>
        <p:spPr>
          <a:xfrm>
            <a:off x="306991" y="152464"/>
            <a:ext cx="6311700" cy="5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b="0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descr="A black sign with white text&#10;&#10;Description automatically generated" id="171" name="Google Shape;171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954028" y="4686535"/>
            <a:ext cx="954754" cy="318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ign in the dark&#10;&#10;Description automatically generated" id="172" name="Google Shape;17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2275" y="4742070"/>
            <a:ext cx="1508933" cy="2627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73" name="Google Shape;173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7533" y="4686535"/>
            <a:ext cx="1508934" cy="379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oublellogo_withtext.png" id="175" name="Google Shape;175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676042" y="4576677"/>
            <a:ext cx="1333500" cy="444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5"/>
          <p:cNvSpPr/>
          <p:nvPr/>
        </p:nvSpPr>
        <p:spPr>
          <a:xfrm>
            <a:off x="0" y="1"/>
            <a:ext cx="9144000" cy="234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7" name="Google Shape;177;p35"/>
          <p:cNvSpPr txBox="1"/>
          <p:nvPr>
            <p:ph type="title"/>
          </p:nvPr>
        </p:nvSpPr>
        <p:spPr>
          <a:xfrm>
            <a:off x="265318" y="235025"/>
            <a:ext cx="8386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rebuchet MS"/>
              <a:buNone/>
              <a:defRPr b="0" i="0" sz="2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9pPr>
          </a:lstStyle>
          <a:p/>
        </p:txBody>
      </p:sp>
      <p:cxnSp>
        <p:nvCxnSpPr>
          <p:cNvPr id="178" name="Google Shape;178;p35"/>
          <p:cNvCxnSpPr/>
          <p:nvPr/>
        </p:nvCxnSpPr>
        <p:spPr>
          <a:xfrm>
            <a:off x="265319" y="252748"/>
            <a:ext cx="0" cy="3813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FFFFFF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4" name="Google Shape;184;p37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5" name="Google Shape;185;p37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6" name="Google Shape;186;p37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7" name="Google Shape;187;p37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8" name="Google Shape;188;p37"/>
          <p:cNvSpPr txBox="1"/>
          <p:nvPr>
            <p:ph idx="1" type="subTitle"/>
          </p:nvPr>
        </p:nvSpPr>
        <p:spPr>
          <a:xfrm>
            <a:off x="2371717" y="15278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>
                <a:solidFill>
                  <a:schemeClr val="accent5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9" name="Google Shape;189;p3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0" name="Google Shape;190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07449" y="3974400"/>
            <a:ext cx="1714475" cy="618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750" y="4079359"/>
            <a:ext cx="1925971" cy="7365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rgbClr val="FFFFFF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3" name="Google Shape;193;p38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4" name="Google Shape;194;p38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5" name="Google Shape;195;p38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800"/>
              <a:buNone/>
              <a:defRPr sz="4800">
                <a:solidFill>
                  <a:schemeClr val="accent5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6" name="Google Shape;196;p3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7" name="Google Shape;197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20875" y="3876234"/>
            <a:ext cx="1925971" cy="736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7725" y="3949225"/>
            <a:ext cx="1784198" cy="644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0" name="Google Shape;200;p39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1" name="Google Shape;201;p39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2" name="Google Shape;202;p39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3" name="Google Shape;203;p39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000"/>
              <a:buNone/>
              <a:defRPr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04" name="Google Shape;204;p39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5" name="Google Shape;205;p3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06" name="Google Shape;206;p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3800" y="4461525"/>
            <a:ext cx="1456274" cy="556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8" name="Google Shape;208;p40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9" name="Google Shape;209;p40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10" name="Google Shape;210;p40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1" name="Google Shape;211;p40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2" name="Google Shape;212;p40"/>
          <p:cNvSpPr txBox="1"/>
          <p:nvPr>
            <p:ph idx="1" type="body"/>
          </p:nvPr>
        </p:nvSpPr>
        <p:spPr>
          <a:xfrm>
            <a:off x="2400303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13" name="Google Shape;213;p40"/>
          <p:cNvSpPr txBox="1"/>
          <p:nvPr>
            <p:ph idx="2" type="body"/>
          </p:nvPr>
        </p:nvSpPr>
        <p:spPr>
          <a:xfrm>
            <a:off x="5650572" y="1602675"/>
            <a:ext cx="3071400" cy="30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14" name="Google Shape;214;p4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1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7" name="Google Shape;217;p4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9" name="Google Shape;219;p42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0" name="Google Shape;220;p42"/>
          <p:cNvSpPr txBox="1"/>
          <p:nvPr>
            <p:ph type="title"/>
          </p:nvPr>
        </p:nvSpPr>
        <p:spPr>
          <a:xfrm>
            <a:off x="319500" y="936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21" name="Google Shape;221;p42"/>
          <p:cNvSpPr txBox="1"/>
          <p:nvPr>
            <p:ph idx="1" type="body"/>
          </p:nvPr>
        </p:nvSpPr>
        <p:spPr>
          <a:xfrm>
            <a:off x="319500" y="1846804"/>
            <a:ext cx="2808000" cy="280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2" name="Google Shape;222;p4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rgbClr val="D9D9D9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4" name="Google Shape;224;p43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5" name="Google Shape;225;p43"/>
          <p:cNvSpPr txBox="1"/>
          <p:nvPr>
            <p:ph type="title"/>
          </p:nvPr>
        </p:nvSpPr>
        <p:spPr>
          <a:xfrm>
            <a:off x="283103" y="712141"/>
            <a:ext cx="6244200" cy="383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6" name="Google Shape;226;p4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44"/>
          <p:cNvSpPr/>
          <p:nvPr/>
        </p:nvSpPr>
        <p:spPr>
          <a:xfrm>
            <a:off x="4572000" y="125"/>
            <a:ext cx="4572000" cy="5143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29" name="Google Shape;229;p44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0" name="Google Shape;230;p44"/>
          <p:cNvSpPr txBox="1"/>
          <p:nvPr>
            <p:ph type="title"/>
          </p:nvPr>
        </p:nvSpPr>
        <p:spPr>
          <a:xfrm>
            <a:off x="265500" y="1397350"/>
            <a:ext cx="4045200" cy="1318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None/>
              <a:defRPr sz="3600">
                <a:solidFill>
                  <a:schemeClr val="accent5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44"/>
          <p:cNvSpPr txBox="1"/>
          <p:nvPr>
            <p:ph idx="1" type="subTitle"/>
          </p:nvPr>
        </p:nvSpPr>
        <p:spPr>
          <a:xfrm>
            <a:off x="265500" y="273537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232" name="Google Shape;232;p4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3" name="Google Shape;233;p4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5" name="Google Shape;235;p45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36" name="Google Shape;236;p45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7" name="Google Shape;237;p45"/>
          <p:cNvSpPr txBox="1"/>
          <p:nvPr>
            <p:ph idx="1" type="body"/>
          </p:nvPr>
        </p:nvSpPr>
        <p:spPr>
          <a:xfrm>
            <a:off x="328017" y="4226025"/>
            <a:ext cx="8388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238" name="Google Shape;238;p4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0" name="Google Shape;240;p46"/>
          <p:cNvCxnSpPr/>
          <p:nvPr/>
        </p:nvCxnSpPr>
        <p:spPr>
          <a:xfrm>
            <a:off x="425200" y="4740000"/>
            <a:ext cx="8296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1" name="Google Shape;241;p46"/>
          <p:cNvCxnSpPr/>
          <p:nvPr/>
        </p:nvCxnSpPr>
        <p:spPr>
          <a:xfrm>
            <a:off x="425200" y="415650"/>
            <a:ext cx="8296800" cy="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2" name="Google Shape;242;p46"/>
          <p:cNvSpPr txBox="1"/>
          <p:nvPr>
            <p:ph hasCustomPrompt="1" type="title"/>
          </p:nvPr>
        </p:nvSpPr>
        <p:spPr>
          <a:xfrm>
            <a:off x="853950" y="1304850"/>
            <a:ext cx="74361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9600"/>
              <a:buFont typeface="Lato"/>
              <a:buNone/>
              <a:defRPr sz="9600">
                <a:solidFill>
                  <a:schemeClr val="accent5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96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243" name="Google Shape;243;p46"/>
          <p:cNvSpPr txBox="1"/>
          <p:nvPr>
            <p:ph idx="1" type="body"/>
          </p:nvPr>
        </p:nvSpPr>
        <p:spPr>
          <a:xfrm>
            <a:off x="853950" y="2919450"/>
            <a:ext cx="74361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44" name="Google Shape;244;p4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1 - Content with Caption" type="objTx">
  <p:cSld name="OBJECT_WITH_CAPTION_TEXT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8"/>
          <p:cNvSpPr txBox="1"/>
          <p:nvPr>
            <p:ph type="title"/>
          </p:nvPr>
        </p:nvSpPr>
        <p:spPr>
          <a:xfrm>
            <a:off x="629841" y="740568"/>
            <a:ext cx="2949300" cy="8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D5"/>
              </a:buClr>
              <a:buSzPts val="2400"/>
              <a:buFont typeface="Calibri"/>
              <a:buNone/>
              <a:defRPr sz="24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49" name="Google Shape;249;p48"/>
          <p:cNvSpPr txBox="1"/>
          <p:nvPr>
            <p:ph idx="1" type="body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indent="-36195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2385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indent="-32385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indent="-32385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indent="-32385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indent="-32385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indent="-32385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250" name="Google Shape;250;p48"/>
          <p:cNvSpPr txBox="1"/>
          <p:nvPr>
            <p:ph idx="2" type="body"/>
          </p:nvPr>
        </p:nvSpPr>
        <p:spPr>
          <a:xfrm>
            <a:off x="629841" y="1863090"/>
            <a:ext cx="2949300" cy="25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indent="-2286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indent="-2286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indent="-2286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indent="-2286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251" name="Google Shape;251;p48"/>
          <p:cNvSpPr txBox="1"/>
          <p:nvPr>
            <p:ph idx="10" type="dt"/>
          </p:nvPr>
        </p:nvSpPr>
        <p:spPr>
          <a:xfrm>
            <a:off x="6112130" y="4688100"/>
            <a:ext cx="713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2" name="Google Shape;252;p48"/>
          <p:cNvSpPr txBox="1"/>
          <p:nvPr>
            <p:ph idx="11" type="ftr"/>
          </p:nvPr>
        </p:nvSpPr>
        <p:spPr>
          <a:xfrm>
            <a:off x="6990654" y="4688101"/>
            <a:ext cx="9735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3" name="Google Shape;253;p48"/>
          <p:cNvSpPr txBox="1"/>
          <p:nvPr>
            <p:ph idx="12" type="sldNum"/>
          </p:nvPr>
        </p:nvSpPr>
        <p:spPr>
          <a:xfrm>
            <a:off x="8129483" y="4681393"/>
            <a:ext cx="3858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4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5.xml"/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12.jpg"/><Relationship Id="rId2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3.xml"/><Relationship Id="rId5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2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9.xml"/><Relationship Id="rId8" Type="http://schemas.openxmlformats.org/officeDocument/2006/relationships/slideLayout" Target="../slideLayouts/slideLayout40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type="title"/>
          </p:nvPr>
        </p:nvSpPr>
        <p:spPr>
          <a:xfrm>
            <a:off x="1142107" y="285750"/>
            <a:ext cx="6859787" cy="1028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Corbel"/>
              <a:buNone/>
              <a:defRPr b="0" i="0" sz="27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69" name="Google Shape;69;p16"/>
          <p:cNvSpPr txBox="1"/>
          <p:nvPr>
            <p:ph idx="1" type="body"/>
          </p:nvPr>
        </p:nvSpPr>
        <p:spPr>
          <a:xfrm>
            <a:off x="1142107" y="1428749"/>
            <a:ext cx="6852578" cy="308610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14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175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048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048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04800" lvl="5" marL="2743200" marR="0" rtl="0" algn="l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04800" lvl="6" marL="3200400" marR="0" rtl="0" algn="l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04800" lvl="7" marL="3657600" marR="0" rtl="0" algn="l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04800" lvl="8" marL="4114800" marR="0" rtl="0" algn="l"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idx="10" type="dt"/>
          </p:nvPr>
        </p:nvSpPr>
        <p:spPr>
          <a:xfrm>
            <a:off x="6171424" y="4800600"/>
            <a:ext cx="1087325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11" type="ftr"/>
          </p:nvPr>
        </p:nvSpPr>
        <p:spPr>
          <a:xfrm>
            <a:off x="1142107" y="4800600"/>
            <a:ext cx="4916179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72" name="Google Shape;72;p16"/>
          <p:cNvSpPr txBox="1"/>
          <p:nvPr>
            <p:ph idx="12" type="sldNum"/>
          </p:nvPr>
        </p:nvSpPr>
        <p:spPr>
          <a:xfrm>
            <a:off x="7373078" y="4800600"/>
            <a:ext cx="628814" cy="2071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8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880">
          <p15:clr>
            <a:srgbClr val="F26B43"/>
          </p15:clr>
        </p15:guide>
        <p15:guide id="2" orient="horz" pos="162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8"/>
          <p:cNvSpPr txBox="1"/>
          <p:nvPr>
            <p:ph idx="11" type="ftr"/>
          </p:nvPr>
        </p:nvSpPr>
        <p:spPr>
          <a:xfrm>
            <a:off x="828430" y="4623775"/>
            <a:ext cx="3642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1" name="Google Shape;141;p28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2" name="Google Shape;142;p2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605225" y="4623775"/>
            <a:ext cx="359999" cy="35999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26">
          <p15:clr>
            <a:srgbClr val="F26B43"/>
          </p15:clr>
        </p15:guide>
        <p15:guide id="2" pos="5534">
          <p15:clr>
            <a:srgbClr val="F26B43"/>
          </p15:clr>
        </p15:guide>
        <p15:guide id="3" orient="horz" pos="214">
          <p15:clr>
            <a:srgbClr val="F26B43"/>
          </p15:clr>
        </p15:guide>
        <p15:guide id="4" orient="horz" pos="3026">
          <p15:clr>
            <a:srgbClr val="F26B43"/>
          </p15:clr>
        </p15:guide>
        <p15:guide id="5" orient="horz" pos="279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wiss-2">
    <p:bg>
      <p:bgPr>
        <a:solidFill>
          <a:schemeClr val="lt1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6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81" name="Google Shape;181;p36"/>
          <p:cNvSpPr txBox="1"/>
          <p:nvPr>
            <p:ph idx="1" type="body"/>
          </p:nvPr>
        </p:nvSpPr>
        <p:spPr>
          <a:xfrm>
            <a:off x="2410112" y="1595776"/>
            <a:ext cx="6321600" cy="30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82" name="Google Shape;182;p3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92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www.rd-alliance.org/plenaries/rda-16th-plenary-meeting-costa-rica-virtual/pids-joining-world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4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0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Relationship Id="rId4" Type="http://schemas.openxmlformats.org/officeDocument/2006/relationships/image" Target="../media/image20.jpg"/><Relationship Id="rId5" Type="http://schemas.openxmlformats.org/officeDocument/2006/relationships/image" Target="../media/image22.png"/><Relationship Id="rId6" Type="http://schemas.openxmlformats.org/officeDocument/2006/relationships/image" Target="../media/image27.png"/><Relationship Id="rId7" Type="http://schemas.openxmlformats.org/officeDocument/2006/relationships/image" Target="../media/image2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jpg"/><Relationship Id="rId4" Type="http://schemas.openxmlformats.org/officeDocument/2006/relationships/image" Target="../media/image22.png"/><Relationship Id="rId5" Type="http://schemas.openxmlformats.org/officeDocument/2006/relationships/image" Target="../media/image27.png"/><Relationship Id="rId6" Type="http://schemas.openxmlformats.org/officeDocument/2006/relationships/image" Target="../media/image24.jpg"/></Relationships>
</file>

<file path=ppt/slides/_rels/slide15.xml.rels><?xml version="1.0" encoding="UTF-8" standalone="yes"?><Relationships xmlns="http://schemas.openxmlformats.org/package/2006/relationships"><Relationship Id="rId11" Type="http://schemas.openxmlformats.org/officeDocument/2006/relationships/image" Target="../media/image27.png"/><Relationship Id="rId10" Type="http://schemas.openxmlformats.org/officeDocument/2006/relationships/image" Target="../media/image22.png"/><Relationship Id="rId12" Type="http://schemas.openxmlformats.org/officeDocument/2006/relationships/image" Target="../media/image24.jpg"/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0.png"/><Relationship Id="rId4" Type="http://schemas.openxmlformats.org/officeDocument/2006/relationships/image" Target="../media/image23.jpg"/><Relationship Id="rId9" Type="http://schemas.openxmlformats.org/officeDocument/2006/relationships/image" Target="../media/image20.jpg"/><Relationship Id="rId5" Type="http://schemas.openxmlformats.org/officeDocument/2006/relationships/image" Target="../media/image26.png"/><Relationship Id="rId6" Type="http://schemas.openxmlformats.org/officeDocument/2006/relationships/image" Target="../media/image31.png"/><Relationship Id="rId7" Type="http://schemas.openxmlformats.org/officeDocument/2006/relationships/image" Target="../media/image28.jpg"/><Relationship Id="rId8" Type="http://schemas.openxmlformats.org/officeDocument/2006/relationships/image" Target="../media/image2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24.jpg"/><Relationship Id="rId5" Type="http://schemas.openxmlformats.org/officeDocument/2006/relationships/image" Target="../media/image33.jpg"/><Relationship Id="rId6" Type="http://schemas.openxmlformats.org/officeDocument/2006/relationships/image" Target="../media/image20.jpg"/><Relationship Id="rId7" Type="http://schemas.openxmlformats.org/officeDocument/2006/relationships/image" Target="../media/image22.png"/><Relationship Id="rId8" Type="http://schemas.openxmlformats.org/officeDocument/2006/relationships/image" Target="../media/image2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9.png"/><Relationship Id="rId4" Type="http://schemas.openxmlformats.org/officeDocument/2006/relationships/image" Target="../media/image37.png"/><Relationship Id="rId5" Type="http://schemas.openxmlformats.org/officeDocument/2006/relationships/image" Target="../media/image20.jpg"/><Relationship Id="rId6" Type="http://schemas.openxmlformats.org/officeDocument/2006/relationships/image" Target="../media/image22.png"/><Relationship Id="rId7" Type="http://schemas.openxmlformats.org/officeDocument/2006/relationships/image" Target="../media/image27.png"/><Relationship Id="rId8" Type="http://schemas.openxmlformats.org/officeDocument/2006/relationships/image" Target="../media/image24.jpg"/></Relationships>
</file>

<file path=ppt/slides/_rels/slide18.xml.rels><?xml version="1.0" encoding="UTF-8" standalone="yes"?><Relationships xmlns="http://schemas.openxmlformats.org/package/2006/relationships"><Relationship Id="rId11" Type="http://schemas.openxmlformats.org/officeDocument/2006/relationships/image" Target="../media/image24.jpg"/><Relationship Id="rId10" Type="http://schemas.openxmlformats.org/officeDocument/2006/relationships/image" Target="../media/image36.png"/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2.png"/><Relationship Id="rId4" Type="http://schemas.openxmlformats.org/officeDocument/2006/relationships/image" Target="../media/image20.jpg"/><Relationship Id="rId9" Type="http://schemas.openxmlformats.org/officeDocument/2006/relationships/image" Target="../media/image35.png"/><Relationship Id="rId5" Type="http://schemas.openxmlformats.org/officeDocument/2006/relationships/image" Target="../media/image22.png"/><Relationship Id="rId6" Type="http://schemas.openxmlformats.org/officeDocument/2006/relationships/image" Target="../media/image27.png"/><Relationship Id="rId7" Type="http://schemas.openxmlformats.org/officeDocument/2006/relationships/image" Target="../media/image38.jpg"/><Relationship Id="rId8" Type="http://schemas.openxmlformats.org/officeDocument/2006/relationships/image" Target="../media/image3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4.png"/><Relationship Id="rId4" Type="http://schemas.openxmlformats.org/officeDocument/2006/relationships/image" Target="../media/image41.jpg"/><Relationship Id="rId5" Type="http://schemas.openxmlformats.org/officeDocument/2006/relationships/image" Target="../media/image20.jpg"/><Relationship Id="rId6" Type="http://schemas.openxmlformats.org/officeDocument/2006/relationships/image" Target="../media/image22.png"/><Relationship Id="rId7" Type="http://schemas.openxmlformats.org/officeDocument/2006/relationships/image" Target="../media/image27.png"/><Relationship Id="rId8" Type="http://schemas.openxmlformats.org/officeDocument/2006/relationships/image" Target="../media/image2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jpg"/><Relationship Id="rId4" Type="http://schemas.openxmlformats.org/officeDocument/2006/relationships/image" Target="../media/image22.png"/><Relationship Id="rId5" Type="http://schemas.openxmlformats.org/officeDocument/2006/relationships/image" Target="../media/image27.png"/><Relationship Id="rId6" Type="http://schemas.openxmlformats.org/officeDocument/2006/relationships/image" Target="../media/image24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5.png"/><Relationship Id="rId4" Type="http://schemas.openxmlformats.org/officeDocument/2006/relationships/image" Target="../media/image4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6.png"/><Relationship Id="rId4" Type="http://schemas.openxmlformats.org/officeDocument/2006/relationships/image" Target="../media/image49.png"/><Relationship Id="rId5" Type="http://schemas.openxmlformats.org/officeDocument/2006/relationships/image" Target="../media/image4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8.png"/><Relationship Id="rId4" Type="http://schemas.openxmlformats.org/officeDocument/2006/relationships/image" Target="../media/image4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46.png"/><Relationship Id="rId4" Type="http://schemas.openxmlformats.org/officeDocument/2006/relationships/image" Target="../media/image4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3.png"/><Relationship Id="rId4" Type="http://schemas.openxmlformats.org/officeDocument/2006/relationships/image" Target="../media/image77.png"/><Relationship Id="rId5" Type="http://schemas.openxmlformats.org/officeDocument/2006/relationships/image" Target="../media/image7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4.png"/><Relationship Id="rId4" Type="http://schemas.openxmlformats.org/officeDocument/2006/relationships/image" Target="../media/image4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1.png"/><Relationship Id="rId4" Type="http://schemas.openxmlformats.org/officeDocument/2006/relationships/image" Target="../media/image53.png"/><Relationship Id="rId5" Type="http://schemas.openxmlformats.org/officeDocument/2006/relationships/image" Target="../media/image52.png"/><Relationship Id="rId6" Type="http://schemas.openxmlformats.org/officeDocument/2006/relationships/image" Target="../media/image4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5.png"/><Relationship Id="rId4" Type="http://schemas.openxmlformats.org/officeDocument/2006/relationships/image" Target="../media/image7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57.png"/><Relationship Id="rId4" Type="http://schemas.openxmlformats.org/officeDocument/2006/relationships/image" Target="../media/image99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6.png"/></Relationships>
</file>

<file path=ppt/slides/_rels/slide37.xml.rels><?xml version="1.0" encoding="UTF-8" standalone="yes"?><Relationships xmlns="http://schemas.openxmlformats.org/package/2006/relationships"><Relationship Id="rId11" Type="http://schemas.openxmlformats.org/officeDocument/2006/relationships/image" Target="../media/image72.png"/><Relationship Id="rId10" Type="http://schemas.openxmlformats.org/officeDocument/2006/relationships/image" Target="../media/image68.png"/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8.jpg"/><Relationship Id="rId4" Type="http://schemas.openxmlformats.org/officeDocument/2006/relationships/hyperlink" Target="http://orcid.org/0000-0002-3843" TargetMode="External"/><Relationship Id="rId9" Type="http://schemas.openxmlformats.org/officeDocument/2006/relationships/image" Target="../media/image62.png"/><Relationship Id="rId5" Type="http://schemas.openxmlformats.org/officeDocument/2006/relationships/hyperlink" Target="http://orcid.org/0000-0002-3843" TargetMode="External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openxmlformats.org/officeDocument/2006/relationships/image" Target="../media/image63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5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57.png"/><Relationship Id="rId4" Type="http://schemas.openxmlformats.org/officeDocument/2006/relationships/image" Target="../media/image7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67.png"/><Relationship Id="rId4" Type="http://schemas.openxmlformats.org/officeDocument/2006/relationships/image" Target="../media/image57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12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hyperlink" Target="mailto:contact@ardc.edu.au" TargetMode="External"/><Relationship Id="rId4" Type="http://schemas.openxmlformats.org/officeDocument/2006/relationships/image" Target="../media/image57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5.xml"/><Relationship Id="rId3" Type="http://schemas.openxmlformats.org/officeDocument/2006/relationships/hyperlink" Target="mailto:natasha.simons@ardc.edu.au" TargetMode="Externa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09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4.jp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50.xml"/><Relationship Id="rId3" Type="http://schemas.openxmlformats.org/officeDocument/2006/relationships/hyperlink" Target="https://www.nsf.gov/pubs/2019/nsf19069/nsf19069.jsp" TargetMode="Externa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71.png"/><Relationship Id="rId4" Type="http://schemas.openxmlformats.org/officeDocument/2006/relationships/image" Target="../media/image69.png"/><Relationship Id="rId5" Type="http://schemas.openxmlformats.org/officeDocument/2006/relationships/image" Target="../media/image75.png"/><Relationship Id="rId6" Type="http://schemas.openxmlformats.org/officeDocument/2006/relationships/hyperlink" Target="http://bit.ly/PID-DMP-RECS" TargetMode="External"/><Relationship Id="rId7" Type="http://schemas.openxmlformats.org/officeDocument/2006/relationships/hyperlink" Target="http://bit.ly/PID-DMP-RECS" TargetMode="External"/><Relationship Id="rId8" Type="http://schemas.openxmlformats.org/officeDocument/2006/relationships/hyperlink" Target="http://bit.ly/PID-DMP-RECS" TargetMode="Externa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69.png"/><Relationship Id="rId4" Type="http://schemas.openxmlformats.org/officeDocument/2006/relationships/image" Target="../media/image75.png"/><Relationship Id="rId5" Type="http://schemas.openxmlformats.org/officeDocument/2006/relationships/image" Target="../media/image70.png"/><Relationship Id="rId6" Type="http://schemas.openxmlformats.org/officeDocument/2006/relationships/hyperlink" Target="https://www.flickr.com/photos/highwaysagency/4970763078/" TargetMode="External"/><Relationship Id="rId7" Type="http://schemas.openxmlformats.org/officeDocument/2006/relationships/hyperlink" Target="https://www.flickr.com/photos/highwaysagency/4970763078/" TargetMode="Externa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69.png"/><Relationship Id="rId4" Type="http://schemas.openxmlformats.org/officeDocument/2006/relationships/image" Target="../media/image75.png"/><Relationship Id="rId5" Type="http://schemas.openxmlformats.org/officeDocument/2006/relationships/image" Target="../media/image115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49.png"/><Relationship Id="rId4" Type="http://schemas.openxmlformats.org/officeDocument/2006/relationships/image" Target="../media/image75.png"/><Relationship Id="rId5" Type="http://schemas.openxmlformats.org/officeDocument/2006/relationships/image" Target="../media/image69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69.png"/><Relationship Id="rId4" Type="http://schemas.openxmlformats.org/officeDocument/2006/relationships/image" Target="../media/image75.png"/><Relationship Id="rId5" Type="http://schemas.openxmlformats.org/officeDocument/2006/relationships/image" Target="../media/image73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69.png"/><Relationship Id="rId4" Type="http://schemas.openxmlformats.org/officeDocument/2006/relationships/image" Target="../media/image75.png"/><Relationship Id="rId5" Type="http://schemas.openxmlformats.org/officeDocument/2006/relationships/hyperlink" Target="https://github.com/CDLUC3/dmptool/wiki/api-v1-documentation" TargetMode="Externa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61.jpg"/><Relationship Id="rId5" Type="http://schemas.openxmlformats.org/officeDocument/2006/relationships/image" Target="../media/image65.jpg"/><Relationship Id="rId6" Type="http://schemas.openxmlformats.org/officeDocument/2006/relationships/image" Target="../media/image50.jp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69.png"/><Relationship Id="rId4" Type="http://schemas.openxmlformats.org/officeDocument/2006/relationships/image" Target="../media/image75.png"/></Relationships>
</file>

<file path=ppt/slides/_rels/slide61.xml.rels><?xml version="1.0" encoding="UTF-8" standalone="yes"?><Relationships xmlns="http://schemas.openxmlformats.org/package/2006/relationships"><Relationship Id="rId11" Type="http://schemas.openxmlformats.org/officeDocument/2006/relationships/image" Target="../media/image84.png"/><Relationship Id="rId10" Type="http://schemas.openxmlformats.org/officeDocument/2006/relationships/image" Target="../media/image82.png"/><Relationship Id="rId13" Type="http://schemas.openxmlformats.org/officeDocument/2006/relationships/image" Target="../media/image86.png"/><Relationship Id="rId12" Type="http://schemas.openxmlformats.org/officeDocument/2006/relationships/image" Target="../media/image8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79.png"/><Relationship Id="rId4" Type="http://schemas.openxmlformats.org/officeDocument/2006/relationships/image" Target="../media/image93.png"/><Relationship Id="rId9" Type="http://schemas.openxmlformats.org/officeDocument/2006/relationships/image" Target="../media/image83.png"/><Relationship Id="rId5" Type="http://schemas.openxmlformats.org/officeDocument/2006/relationships/image" Target="../media/image80.png"/><Relationship Id="rId6" Type="http://schemas.openxmlformats.org/officeDocument/2006/relationships/image" Target="../media/image85.png"/><Relationship Id="rId7" Type="http://schemas.openxmlformats.org/officeDocument/2006/relationships/image" Target="../media/image87.png"/><Relationship Id="rId8" Type="http://schemas.openxmlformats.org/officeDocument/2006/relationships/image" Target="../media/image90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5.xml"/><Relationship Id="rId2" Type="http://schemas.openxmlformats.org/officeDocument/2006/relationships/notesSlide" Target="../notesSlides/notesSlide62.xml"/><Relationship Id="rId3" Type="http://schemas.openxmlformats.org/officeDocument/2006/relationships/hyperlink" Target="https://blog.dmptool.org/tag/machine-actionable-dmps/" TargetMode="External"/><Relationship Id="rId4" Type="http://schemas.openxmlformats.org/officeDocument/2006/relationships/hyperlink" Target="https://www.arl.org/resources/implementing-effective-data-practices-stakeholder-recommendations-for-collaborative-research-support" TargetMode="External"/><Relationship Id="rId5" Type="http://schemas.openxmlformats.org/officeDocument/2006/relationships/hyperlink" Target="https://www.nsf.gov/pubs/2019/nsf19069/nsf19069.jsp" TargetMode="External"/><Relationship Id="rId6" Type="http://schemas.openxmlformats.org/officeDocument/2006/relationships/hyperlink" Target="https://riojournal.com/article/13086/list/9/" TargetMode="External"/><Relationship Id="rId7" Type="http://schemas.openxmlformats.org/officeDocument/2006/relationships/hyperlink" Target="https://journals.plos.org/ploscompbiol/article?id=10.1371/journal.pcbi.1006750" TargetMode="External"/><Relationship Id="rId8" Type="http://schemas.openxmlformats.org/officeDocument/2006/relationships/hyperlink" Target="http://fairisland.org" TargetMode="External"/></Relationships>
</file>

<file path=ppt/slides/_rels/slide63.xml.rels><?xml version="1.0" encoding="UTF-8" standalone="yes"?><Relationships xmlns="http://schemas.openxmlformats.org/package/2006/relationships"><Relationship Id="rId10" Type="http://schemas.openxmlformats.org/officeDocument/2006/relationships/image" Target="../media/image101.png"/><Relationship Id="rId1" Type="http://schemas.openxmlformats.org/officeDocument/2006/relationships/slideLayout" Target="../slideLayouts/slideLayout37.xml"/><Relationship Id="rId2" Type="http://schemas.openxmlformats.org/officeDocument/2006/relationships/notesSlide" Target="../notesSlides/notesSlide63.xml"/><Relationship Id="rId3" Type="http://schemas.openxmlformats.org/officeDocument/2006/relationships/hyperlink" Target="mailto:maria.praetzellis@ucop.edu" TargetMode="External"/><Relationship Id="rId4" Type="http://schemas.openxmlformats.org/officeDocument/2006/relationships/hyperlink" Target="https://blog.dmptool.org/" TargetMode="External"/><Relationship Id="rId9" Type="http://schemas.openxmlformats.org/officeDocument/2006/relationships/image" Target="../media/image89.png"/><Relationship Id="rId5" Type="http://schemas.openxmlformats.org/officeDocument/2006/relationships/hyperlink" Target="https://uc3.cdlib.org/" TargetMode="External"/><Relationship Id="rId6" Type="http://schemas.openxmlformats.org/officeDocument/2006/relationships/hyperlink" Target="https://fairisland.org" TargetMode="External"/><Relationship Id="rId7" Type="http://schemas.openxmlformats.org/officeDocument/2006/relationships/hyperlink" Target="https://twitter.com/uc3cdl?lang=en" TargetMode="External"/><Relationship Id="rId8" Type="http://schemas.openxmlformats.org/officeDocument/2006/relationships/hyperlink" Target="https://twitter.com/thedmptool" TargetMode="External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88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66.xml"/><Relationship Id="rId3" Type="http://schemas.openxmlformats.org/officeDocument/2006/relationships/hyperlink" Target="https://www.softwareheritage.org/2020/07/09/intrinsic-vs-extrinsic-identifiers/" TargetMode="External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67.xml"/><Relationship Id="rId3" Type="http://schemas.openxmlformats.org/officeDocument/2006/relationships/hyperlink" Target="https://doi.org/10.15497/RDA0005" TargetMode="External"/><Relationship Id="rId4" Type="http://schemas.openxmlformats.org/officeDocument/2006/relationships/image" Target="../media/image92.png"/><Relationship Id="rId5" Type="http://schemas.openxmlformats.org/officeDocument/2006/relationships/image" Target="../media/image91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97.png"/><Relationship Id="rId4" Type="http://schemas.openxmlformats.org/officeDocument/2006/relationships/image" Target="../media/image95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94.png"/><Relationship Id="rId4" Type="http://schemas.openxmlformats.org/officeDocument/2006/relationships/hyperlink" Target="https://archive.softwareheritage.org/swh:1:cnt:41ddb23118f92d7218099a5e7a990cf58f1d07fa;origin=https://github.com/chrislgarry/Apollo-11;visit=swh:1:snp:206c27c0c031c6aac6b5fedddba8fe082dea9836;anchor=swh:1:rev:3913f198f4383d4d638c0485d6aa902ff2f35828;path=/Luminary099/BURN_BABY_BURN--MASTER_IGNITION_ROUTINE.agc;lines=64-72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71.xml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72.xml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73.xml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00.png"/><Relationship Id="rId4" Type="http://schemas.openxmlformats.org/officeDocument/2006/relationships/image" Target="../media/image103.png"/><Relationship Id="rId5" Type="http://schemas.openxmlformats.org/officeDocument/2006/relationships/image" Target="../media/image96.png"/><Relationship Id="rId6" Type="http://schemas.openxmlformats.org/officeDocument/2006/relationships/image" Target="../media/image98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1" Type="http://schemas.openxmlformats.org/officeDocument/2006/relationships/image" Target="../media/image124.png"/><Relationship Id="rId10" Type="http://schemas.openxmlformats.org/officeDocument/2006/relationships/image" Target="../media/image111.png"/><Relationship Id="rId12" Type="http://schemas.openxmlformats.org/officeDocument/2006/relationships/image" Target="../media/image123.png"/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102.png"/><Relationship Id="rId4" Type="http://schemas.openxmlformats.org/officeDocument/2006/relationships/image" Target="../media/image105.png"/><Relationship Id="rId9" Type="http://schemas.openxmlformats.org/officeDocument/2006/relationships/image" Target="../media/image114.png"/><Relationship Id="rId5" Type="http://schemas.openxmlformats.org/officeDocument/2006/relationships/image" Target="../media/image106.png"/><Relationship Id="rId6" Type="http://schemas.openxmlformats.org/officeDocument/2006/relationships/image" Target="../media/image107.png"/><Relationship Id="rId7" Type="http://schemas.openxmlformats.org/officeDocument/2006/relationships/image" Target="../media/image104.png"/><Relationship Id="rId8" Type="http://schemas.openxmlformats.org/officeDocument/2006/relationships/image" Target="../media/image108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110.jpg"/></Relationships>
</file>

<file path=ppt/slides/_rels/slide79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8.png"/><Relationship Id="rId10" Type="http://schemas.openxmlformats.org/officeDocument/2006/relationships/hyperlink" Target="https://doi.org/10.1787/1b06c47c-en" TargetMode="External"/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122.png"/><Relationship Id="rId4" Type="http://schemas.openxmlformats.org/officeDocument/2006/relationships/image" Target="../media/image125.png"/><Relationship Id="rId9" Type="http://schemas.openxmlformats.org/officeDocument/2006/relationships/image" Target="../media/image119.png"/><Relationship Id="rId5" Type="http://schemas.openxmlformats.org/officeDocument/2006/relationships/image" Target="../media/image120.png"/><Relationship Id="rId6" Type="http://schemas.openxmlformats.org/officeDocument/2006/relationships/image" Target="../media/image121.png"/><Relationship Id="rId7" Type="http://schemas.openxmlformats.org/officeDocument/2006/relationships/image" Target="../media/image113.png"/><Relationship Id="rId8" Type="http://schemas.openxmlformats.org/officeDocument/2006/relationships/image" Target="../media/image1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image" Target="../media/image21.gif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80.xml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129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116.jpg"/></Relationships>
</file>

<file path=ppt/slides/_rels/slide83.xml.rels><?xml version="1.0" encoding="UTF-8" standalone="yes"?><Relationships xmlns="http://schemas.openxmlformats.org/package/2006/relationships"><Relationship Id="rId20" Type="http://schemas.openxmlformats.org/officeDocument/2006/relationships/image" Target="../media/image141.png"/><Relationship Id="rId11" Type="http://schemas.openxmlformats.org/officeDocument/2006/relationships/image" Target="../media/image131.png"/><Relationship Id="rId10" Type="http://schemas.openxmlformats.org/officeDocument/2006/relationships/image" Target="../media/image133.png"/><Relationship Id="rId13" Type="http://schemas.openxmlformats.org/officeDocument/2006/relationships/image" Target="../media/image139.png"/><Relationship Id="rId12" Type="http://schemas.openxmlformats.org/officeDocument/2006/relationships/image" Target="../media/image132.png"/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127.png"/><Relationship Id="rId4" Type="http://schemas.openxmlformats.org/officeDocument/2006/relationships/image" Target="../media/image126.png"/><Relationship Id="rId9" Type="http://schemas.openxmlformats.org/officeDocument/2006/relationships/image" Target="../media/image128.png"/><Relationship Id="rId15" Type="http://schemas.openxmlformats.org/officeDocument/2006/relationships/image" Target="../media/image136.png"/><Relationship Id="rId14" Type="http://schemas.openxmlformats.org/officeDocument/2006/relationships/image" Target="../media/image142.png"/><Relationship Id="rId17" Type="http://schemas.openxmlformats.org/officeDocument/2006/relationships/image" Target="../media/image137.png"/><Relationship Id="rId16" Type="http://schemas.openxmlformats.org/officeDocument/2006/relationships/image" Target="../media/image148.png"/><Relationship Id="rId5" Type="http://schemas.openxmlformats.org/officeDocument/2006/relationships/image" Target="../media/image130.png"/><Relationship Id="rId19" Type="http://schemas.openxmlformats.org/officeDocument/2006/relationships/image" Target="../media/image146.png"/><Relationship Id="rId6" Type="http://schemas.openxmlformats.org/officeDocument/2006/relationships/image" Target="../media/image134.png"/><Relationship Id="rId18" Type="http://schemas.openxmlformats.org/officeDocument/2006/relationships/image" Target="../media/image135.png"/><Relationship Id="rId7" Type="http://schemas.openxmlformats.org/officeDocument/2006/relationships/image" Target="../media/image140.png"/><Relationship Id="rId8" Type="http://schemas.openxmlformats.org/officeDocument/2006/relationships/image" Target="../media/image138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4.xml"/><Relationship Id="rId3" Type="http://schemas.openxmlformats.org/officeDocument/2006/relationships/image" Target="../media/image129.pn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129.png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144.png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14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32.png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90.xml"/><Relationship Id="rId3" Type="http://schemas.openxmlformats.org/officeDocument/2006/relationships/image" Target="../media/image110.jpg"/><Relationship Id="rId4" Type="http://schemas.openxmlformats.org/officeDocument/2006/relationships/hyperlink" Target="mailto:josh@morebrains.coop" TargetMode="External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1.xml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2.xml"/><Relationship Id="rId3" Type="http://schemas.openxmlformats.org/officeDocument/2006/relationships/image" Target="../media/image145.png"/><Relationship Id="rId4" Type="http://schemas.openxmlformats.org/officeDocument/2006/relationships/image" Target="../media/image147.png"/><Relationship Id="rId5" Type="http://schemas.openxmlformats.org/officeDocument/2006/relationships/hyperlink" Target="https://doi.org/10.5281/zenodo.4059557" TargetMode="External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3.xml"/><Relationship Id="rId3" Type="http://schemas.openxmlformats.org/officeDocument/2006/relationships/image" Target="../media/image145.png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4.xml"/><Relationship Id="rId3" Type="http://schemas.openxmlformats.org/officeDocument/2006/relationships/image" Target="../media/image145.png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5.xml"/><Relationship Id="rId3" Type="http://schemas.openxmlformats.org/officeDocument/2006/relationships/hyperlink" Target="mailto:jonathanmtclark@gmail.com" TargetMode="External"/><Relationship Id="rId4" Type="http://schemas.openxmlformats.org/officeDocument/2006/relationships/hyperlink" Target="https://www.pidforum.org/t/webinar-a-pid-federation-what-it-could-be-and-what-could-it-do/1153" TargetMode="External"/><Relationship Id="rId5" Type="http://schemas.openxmlformats.org/officeDocument/2006/relationships/image" Target="../media/image14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1"/>
          <p:cNvSpPr txBox="1"/>
          <p:nvPr>
            <p:ph type="ctrTitle"/>
          </p:nvPr>
        </p:nvSpPr>
        <p:spPr>
          <a:xfrm>
            <a:off x="250058" y="25717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500"/>
              <a:t>Research Data Alliance P16 </a:t>
            </a:r>
            <a:r>
              <a:rPr lang="en" sz="4500">
                <a:solidFill>
                  <a:srgbClr val="0000FF"/>
                </a:solidFill>
              </a:rPr>
              <a:t>PIDs: Joining up the world!</a:t>
            </a:r>
            <a:endParaRPr sz="4500">
              <a:solidFill>
                <a:srgbClr val="0000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/>
              <a:t>PID Interest Group session</a:t>
            </a:r>
            <a:endParaRPr sz="3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/>
              <a:t>November 2020</a:t>
            </a:r>
            <a:endParaRPr sz="3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Session chair: Adrian Burton</a:t>
            </a:r>
            <a:endParaRPr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>
                <a:solidFill>
                  <a:schemeClr val="hlink"/>
                </a:solidFill>
                <a:hlinkClick r:id="rId3"/>
              </a:rPr>
              <a:t>https://www.rd-alliance.org/plenaries/rda-16th-plenary-meeting-costa-rica-virtual/pids-joining-world</a:t>
            </a:r>
            <a:r>
              <a:rPr lang="en" sz="1400"/>
              <a:t> </a:t>
            </a:r>
            <a:endParaRPr sz="1400"/>
          </a:p>
        </p:txBody>
      </p:sp>
      <p:sp>
        <p:nvSpPr>
          <p:cNvPr id="261" name="Google Shape;261;p51"/>
          <p:cNvSpPr txBox="1"/>
          <p:nvPr/>
        </p:nvSpPr>
        <p:spPr>
          <a:xfrm>
            <a:off x="341425" y="1072950"/>
            <a:ext cx="5073000" cy="5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850" y="4731150"/>
            <a:ext cx="932350" cy="30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58" name="Google Shape;358;p60"/>
          <p:cNvSpPr txBox="1"/>
          <p:nvPr/>
        </p:nvSpPr>
        <p:spPr>
          <a:xfrm>
            <a:off x="271200" y="217275"/>
            <a:ext cx="86016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Poppins"/>
                <a:ea typeface="Poppins"/>
                <a:cs typeface="Poppins"/>
                <a:sym typeface="Poppins"/>
              </a:rPr>
              <a:t>Connect ROR to other identifiers</a:t>
            </a:r>
            <a:endParaRPr sz="20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59" name="Google Shape;359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97513" y="855626"/>
            <a:ext cx="4148974" cy="41376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60" name="Google Shape;360;p60"/>
          <p:cNvSpPr/>
          <p:nvPr/>
        </p:nvSpPr>
        <p:spPr>
          <a:xfrm>
            <a:off x="0" y="-4400"/>
            <a:ext cx="9144000" cy="180900"/>
          </a:xfrm>
          <a:prstGeom prst="rect">
            <a:avLst/>
          </a:prstGeom>
          <a:solidFill>
            <a:srgbClr val="53BA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61"/>
          <p:cNvPicPr preferRelativeResize="0"/>
          <p:nvPr/>
        </p:nvPicPr>
        <p:blipFill rotWithShape="1">
          <a:blip r:embed="rId3">
            <a:alphaModFix amt="67000"/>
          </a:blip>
          <a:srcRect b="5830" l="0" r="0" t="10284"/>
          <a:stretch/>
        </p:blipFill>
        <p:spPr>
          <a:xfrm>
            <a:off x="0" y="176500"/>
            <a:ext cx="9143994" cy="4309479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61"/>
          <p:cNvSpPr txBox="1"/>
          <p:nvPr/>
        </p:nvSpPr>
        <p:spPr>
          <a:xfrm>
            <a:off x="0" y="2101150"/>
            <a:ext cx="9144000" cy="761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latin typeface="Poppins"/>
                <a:ea typeface="Poppins"/>
                <a:cs typeface="Poppins"/>
                <a:sym typeface="Poppins"/>
              </a:rPr>
              <a:t>Let’s ROR together!</a:t>
            </a:r>
            <a:endParaRPr sz="340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7" name="Google Shape;367;p61"/>
          <p:cNvSpPr txBox="1"/>
          <p:nvPr/>
        </p:nvSpPr>
        <p:spPr>
          <a:xfrm>
            <a:off x="0" y="2717850"/>
            <a:ext cx="9144000" cy="84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Poppins"/>
                <a:ea typeface="Poppins"/>
                <a:cs typeface="Poppins"/>
                <a:sym typeface="Poppins"/>
              </a:rPr>
              <a:t>https://ror.org</a:t>
            </a:r>
            <a:endParaRPr sz="20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Poppins"/>
                <a:ea typeface="Poppins"/>
                <a:cs typeface="Poppins"/>
                <a:sym typeface="Poppins"/>
              </a:rPr>
              <a:t>info@ror.org</a:t>
            </a:r>
            <a:endParaRPr sz="20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68" name="Google Shape;368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675" y="4760240"/>
            <a:ext cx="661225" cy="25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65100" y="4760240"/>
            <a:ext cx="661225" cy="251723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61"/>
          <p:cNvSpPr/>
          <p:nvPr/>
        </p:nvSpPr>
        <p:spPr>
          <a:xfrm>
            <a:off x="0" y="-4400"/>
            <a:ext cx="9144000" cy="180900"/>
          </a:xfrm>
          <a:prstGeom prst="rect">
            <a:avLst/>
          </a:prstGeom>
          <a:solidFill>
            <a:srgbClr val="53BA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1" name="Google Shape;371;p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05825" y="4706350"/>
            <a:ext cx="932350" cy="3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2"/>
          <p:cNvSpPr txBox="1"/>
          <p:nvPr>
            <p:ph type="title"/>
          </p:nvPr>
        </p:nvSpPr>
        <p:spPr>
          <a:xfrm>
            <a:off x="179600" y="1999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/>
              <a:t>IGSN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63"/>
          <p:cNvSpPr txBox="1"/>
          <p:nvPr>
            <p:ph type="ctrTitle"/>
          </p:nvPr>
        </p:nvSpPr>
        <p:spPr>
          <a:xfrm>
            <a:off x="251525" y="2812275"/>
            <a:ext cx="8641800" cy="100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 IGSN Global Sample Number -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 PID for Physical Objects</a:t>
            </a:r>
            <a:endParaRPr/>
          </a:p>
        </p:txBody>
      </p:sp>
      <p:pic>
        <p:nvPicPr>
          <p:cNvPr id="382" name="Google Shape;382;p6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257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sp>
        <p:nvSpPr>
          <p:cNvPr id="383" name="Google Shape;383;p63"/>
          <p:cNvSpPr txBox="1"/>
          <p:nvPr/>
        </p:nvSpPr>
        <p:spPr>
          <a:xfrm>
            <a:off x="251529" y="3939000"/>
            <a:ext cx="68457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Jens Klump, Kerstin Lehnert, Sarah Ramdeen, Lesley Wyborn</a:t>
            </a:r>
            <a:r>
              <a:rPr b="0" i="0" lang="en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|  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b="0" i="0" lang="en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November </a:t>
            </a:r>
            <a:r>
              <a:rPr b="0" i="0" lang="en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drawing&#10;&#10;Description automatically generated" id="384" name="Google Shape;384;p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39129" y="4386700"/>
            <a:ext cx="453471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64775" y="4318650"/>
            <a:ext cx="2444473" cy="58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6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69970" y="4318650"/>
            <a:ext cx="1608436" cy="58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6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4525" y="4318650"/>
            <a:ext cx="589527" cy="58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4"/>
          <p:cNvSpPr txBox="1"/>
          <p:nvPr>
            <p:ph type="title"/>
          </p:nvPr>
        </p:nvSpPr>
        <p:spPr>
          <a:xfrm>
            <a:off x="251520" y="805458"/>
            <a:ext cx="86409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Elevator Pitch</a:t>
            </a:r>
            <a:endParaRPr/>
          </a:p>
        </p:txBody>
      </p:sp>
      <p:sp>
        <p:nvSpPr>
          <p:cNvPr id="394" name="Google Shape;394;p64"/>
          <p:cNvSpPr txBox="1"/>
          <p:nvPr>
            <p:ph idx="1" type="body"/>
          </p:nvPr>
        </p:nvSpPr>
        <p:spPr>
          <a:xfrm>
            <a:off x="251522" y="1550788"/>
            <a:ext cx="8640900" cy="318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You know how difficult it is to track samples across institutional and system boundaries, and unambiguously link them with data and literature.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Well, what we do is provide a PID system for physical samples that provides a globally unique resolvable identifier that is compatible with other PID systems.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In fact, IGSN is already used by major research centres and government geological surveys, and is endorsed by scientific publishers.</a:t>
            </a:r>
            <a:endParaRPr/>
          </a:p>
        </p:txBody>
      </p:sp>
      <p:pic>
        <p:nvPicPr>
          <p:cNvPr descr="A picture containing drawing&#10;&#10;Description automatically generated" id="395" name="Google Shape;395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38782" y="230175"/>
            <a:ext cx="335418" cy="3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3342" y="162125"/>
            <a:ext cx="1880158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67587" y="162125"/>
            <a:ext cx="1237114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p6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29750" y="109850"/>
            <a:ext cx="589527" cy="58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65"/>
          <p:cNvSpPr txBox="1"/>
          <p:nvPr>
            <p:ph type="title"/>
          </p:nvPr>
        </p:nvSpPr>
        <p:spPr>
          <a:xfrm>
            <a:off x="251520" y="805458"/>
            <a:ext cx="86409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Calibri"/>
              <a:buNone/>
            </a:pPr>
            <a:r>
              <a:rPr lang="en"/>
              <a:t>Samples are at the Heart of Research</a:t>
            </a:r>
            <a:endParaRPr/>
          </a:p>
        </p:txBody>
      </p:sp>
      <p:pic>
        <p:nvPicPr>
          <p:cNvPr id="404" name="Google Shape;404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1995686"/>
            <a:ext cx="3138950" cy="156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5" name="Google Shape;405;p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56556" y="3435846"/>
            <a:ext cx="2366325" cy="1406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6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1515" y="3612011"/>
            <a:ext cx="1616725" cy="121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6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57095" y="1995686"/>
            <a:ext cx="2186450" cy="284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6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58020" y="3612011"/>
            <a:ext cx="1432450" cy="121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6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756556" y="2001261"/>
            <a:ext cx="2366326" cy="13297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410" name="Google Shape;410;p6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338782" y="230175"/>
            <a:ext cx="335418" cy="3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6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953342" y="162125"/>
            <a:ext cx="1880158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6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967587" y="162125"/>
            <a:ext cx="1237114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3" name="Google Shape;413;p6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29750" y="94075"/>
            <a:ext cx="589527" cy="58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66"/>
          <p:cNvSpPr txBox="1"/>
          <p:nvPr>
            <p:ph type="title"/>
          </p:nvPr>
        </p:nvSpPr>
        <p:spPr>
          <a:xfrm>
            <a:off x="251520" y="805458"/>
            <a:ext cx="86409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Calibri"/>
              <a:buNone/>
            </a:pPr>
            <a:r>
              <a:rPr lang="en"/>
              <a:t>What are IGSN Global Sample Numbers?</a:t>
            </a:r>
            <a:endParaRPr b="1" i="0" sz="3600" u="none" cap="none" strike="noStrike">
              <a:solidFill>
                <a:srgbClr val="D96A2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9" name="Google Shape;419;p66"/>
          <p:cNvSpPr txBox="1"/>
          <p:nvPr>
            <p:ph idx="1" type="body"/>
          </p:nvPr>
        </p:nvSpPr>
        <p:spPr>
          <a:xfrm>
            <a:off x="251525" y="1665850"/>
            <a:ext cx="3672300" cy="30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36550" lvl="0" marL="4191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300"/>
              <a:buChar char="●"/>
            </a:pPr>
            <a:r>
              <a:rPr lang="en" sz="2300"/>
              <a:t>IGSN are persistent, globally unique, web resolvable identifiers for physical samples and specimens.</a:t>
            </a:r>
            <a:endParaRPr sz="2300"/>
          </a:p>
          <a:p>
            <a:pPr indent="-336550" lvl="0" marL="419100" rtl="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300"/>
              <a:buChar char="●"/>
            </a:pPr>
            <a:r>
              <a:rPr lang="en" sz="2300"/>
              <a:t>IGSN is domain-agnostic. Samples can be any material from anywhere.</a:t>
            </a:r>
            <a:endParaRPr sz="2300"/>
          </a:p>
        </p:txBody>
      </p:sp>
      <p:pic>
        <p:nvPicPr>
          <p:cNvPr id="420" name="Google Shape;420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23928" y="1665854"/>
            <a:ext cx="2186450" cy="284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1" name="Google Shape;421;p6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28184" y="1665854"/>
            <a:ext cx="2555776" cy="13549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cup, coffee, indoor, table&#10;&#10;Description automatically generated" id="422" name="Google Shape;422;p6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28184" y="3175814"/>
            <a:ext cx="2555777" cy="14362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423" name="Google Shape;423;p6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338782" y="230175"/>
            <a:ext cx="335418" cy="3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6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953342" y="162125"/>
            <a:ext cx="1880158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6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967587" y="162125"/>
            <a:ext cx="1237114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6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229750" y="94075"/>
            <a:ext cx="589527" cy="58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67"/>
          <p:cNvSpPr txBox="1"/>
          <p:nvPr>
            <p:ph type="title"/>
          </p:nvPr>
        </p:nvSpPr>
        <p:spPr>
          <a:xfrm>
            <a:off x="251520" y="805458"/>
            <a:ext cx="86409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Calibri"/>
              <a:buNone/>
            </a:pPr>
            <a:r>
              <a:rPr lang="en"/>
              <a:t>Globally Unique</a:t>
            </a:r>
            <a:endParaRPr/>
          </a:p>
        </p:txBody>
      </p:sp>
      <p:pic>
        <p:nvPicPr>
          <p:cNvPr id="432" name="Google Shape;432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395" y="1444066"/>
            <a:ext cx="2639226" cy="244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75856" y="1444061"/>
            <a:ext cx="5303589" cy="2448325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67"/>
          <p:cNvSpPr txBox="1"/>
          <p:nvPr/>
        </p:nvSpPr>
        <p:spPr>
          <a:xfrm>
            <a:off x="548394" y="4227934"/>
            <a:ext cx="2639100" cy="43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One sample, many names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5" name="Google Shape;435;p67"/>
          <p:cNvSpPr txBox="1"/>
          <p:nvPr/>
        </p:nvSpPr>
        <p:spPr>
          <a:xfrm>
            <a:off x="4507228" y="4227933"/>
            <a:ext cx="2858400" cy="43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One name, many samples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36" name="Google Shape;436;p67"/>
          <p:cNvCxnSpPr>
            <a:stCxn id="434" idx="0"/>
            <a:endCxn id="432" idx="2"/>
          </p:cNvCxnSpPr>
          <p:nvPr/>
        </p:nvCxnSpPr>
        <p:spPr>
          <a:xfrm rot="10800000">
            <a:off x="1867944" y="3892534"/>
            <a:ext cx="0" cy="3354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37" name="Google Shape;437;p67"/>
          <p:cNvCxnSpPr>
            <a:stCxn id="435" idx="0"/>
            <a:endCxn id="433" idx="2"/>
          </p:cNvCxnSpPr>
          <p:nvPr/>
        </p:nvCxnSpPr>
        <p:spPr>
          <a:xfrm rot="10800000">
            <a:off x="5927728" y="3892533"/>
            <a:ext cx="8700" cy="335400"/>
          </a:xfrm>
          <a:prstGeom prst="straightConnector1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descr="A picture containing drawing&#10;&#10;Description automatically generated" id="438" name="Google Shape;438;p6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38782" y="230175"/>
            <a:ext cx="33541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p67"/>
          <p:cNvSpPr txBox="1"/>
          <p:nvPr/>
        </p:nvSpPr>
        <p:spPr>
          <a:xfrm>
            <a:off x="165475" y="3626050"/>
            <a:ext cx="1307400" cy="3900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Example from PetDB. </a:t>
            </a:r>
            <a:r>
              <a:rPr lang="en" sz="700">
                <a:latin typeface="Calibri"/>
                <a:ea typeface="Calibri"/>
                <a:cs typeface="Calibri"/>
                <a:sym typeface="Calibri"/>
              </a:rPr>
              <a:t>https://search.earthchem.org</a:t>
            </a:r>
            <a:endParaRPr sz="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67"/>
          <p:cNvSpPr txBox="1"/>
          <p:nvPr/>
        </p:nvSpPr>
        <p:spPr>
          <a:xfrm>
            <a:off x="6820400" y="3603700"/>
            <a:ext cx="1944000" cy="4347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Example from the EarthChem Portal. </a:t>
            </a:r>
            <a:r>
              <a:rPr lang="en" sz="700">
                <a:latin typeface="Calibri"/>
                <a:ea typeface="Calibri"/>
                <a:cs typeface="Calibri"/>
                <a:sym typeface="Calibri"/>
              </a:rPr>
              <a:t>https://www.earthchem.org/portal</a:t>
            </a:r>
            <a:endParaRPr sz="7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1" name="Google Shape;441;p6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53342" y="162125"/>
            <a:ext cx="1880158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6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67587" y="162125"/>
            <a:ext cx="1237114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6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29750" y="94075"/>
            <a:ext cx="589527" cy="58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68"/>
          <p:cNvSpPr txBox="1"/>
          <p:nvPr>
            <p:ph type="title"/>
          </p:nvPr>
        </p:nvSpPr>
        <p:spPr>
          <a:xfrm>
            <a:off x="683576" y="306025"/>
            <a:ext cx="7677900" cy="68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Calibri"/>
              <a:buNone/>
            </a:pPr>
            <a:r>
              <a:rPr lang="en"/>
              <a:t>Linking Samples, Data, and Literature</a:t>
            </a:r>
            <a:endParaRPr/>
          </a:p>
        </p:txBody>
      </p:sp>
      <p:pic>
        <p:nvPicPr>
          <p:cNvPr id="450" name="Google Shape;450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950" y="1140025"/>
            <a:ext cx="5874796" cy="3562801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68"/>
          <p:cNvSpPr txBox="1"/>
          <p:nvPr/>
        </p:nvSpPr>
        <p:spPr>
          <a:xfrm>
            <a:off x="6967048" y="1140025"/>
            <a:ext cx="1656300" cy="2585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IGSN can link to other IGSN, to DOI (data, literature), or other PID. IGSN is a “related identifier” in DataCite metadata.</a:t>
            </a:r>
            <a:endParaRPr/>
          </a:p>
        </p:txBody>
      </p:sp>
      <p:pic>
        <p:nvPicPr>
          <p:cNvPr descr="A picture containing drawing&#10;&#10;Description automatically generated" id="452" name="Google Shape;452;p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27607" y="4604000"/>
            <a:ext cx="335418" cy="3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6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42167" y="4535950"/>
            <a:ext cx="1880158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6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056412" y="4535950"/>
            <a:ext cx="1237114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47925" y="1140025"/>
            <a:ext cx="368150" cy="36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6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347924" y="1508171"/>
            <a:ext cx="368150" cy="36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6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422975" y="1140013"/>
            <a:ext cx="368150" cy="36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6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22974" y="1508171"/>
            <a:ext cx="368150" cy="36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6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498025" y="1181388"/>
            <a:ext cx="368150" cy="368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6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98024" y="1549546"/>
            <a:ext cx="368150" cy="36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6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724450" y="3807156"/>
            <a:ext cx="335425" cy="33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6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889850" y="3807156"/>
            <a:ext cx="335425" cy="33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6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129250" y="3807156"/>
            <a:ext cx="335425" cy="33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6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148225" y="4476925"/>
            <a:ext cx="589527" cy="58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69"/>
          <p:cNvSpPr txBox="1"/>
          <p:nvPr>
            <p:ph type="title"/>
          </p:nvPr>
        </p:nvSpPr>
        <p:spPr>
          <a:xfrm>
            <a:off x="251520" y="805458"/>
            <a:ext cx="86409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Calibri"/>
              <a:buNone/>
            </a:pPr>
            <a:r>
              <a:rPr lang="en"/>
              <a:t>Tracking Samples</a:t>
            </a:r>
            <a:endParaRPr/>
          </a:p>
        </p:txBody>
      </p:sp>
      <p:sp>
        <p:nvSpPr>
          <p:cNvPr id="470" name="Google Shape;470;p69"/>
          <p:cNvSpPr txBox="1"/>
          <p:nvPr>
            <p:ph idx="1" type="body"/>
          </p:nvPr>
        </p:nvSpPr>
        <p:spPr>
          <a:xfrm>
            <a:off x="251525" y="1665850"/>
            <a:ext cx="4038600" cy="31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216000" lvl="0" marL="2160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20"/>
              <a:buChar char="●"/>
            </a:pPr>
            <a:r>
              <a:rPr lang="en" sz="2220"/>
              <a:t>CSIRO used IGSN as sample identifiers in a geochemical field campaign in the Nullarbor Desert.</a:t>
            </a:r>
            <a:endParaRPr/>
          </a:p>
          <a:p>
            <a:pPr indent="-216000" lvl="0" marL="2160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20"/>
              <a:buChar char="●"/>
            </a:pPr>
            <a:r>
              <a:rPr lang="en" sz="2220"/>
              <a:t>IGSN sample labels were pre-printed with QR codes.</a:t>
            </a:r>
            <a:endParaRPr/>
          </a:p>
          <a:p>
            <a:pPr indent="-216000" lvl="0" marL="2160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20"/>
              <a:buChar char="●"/>
            </a:pPr>
            <a:r>
              <a:rPr lang="en" sz="2220"/>
              <a:t>The QR codes were read into the FAIMS field data app.</a:t>
            </a:r>
            <a:endParaRPr/>
          </a:p>
          <a:p>
            <a:pPr indent="-216000" lvl="0" marL="216000" rtl="0" algn="l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20"/>
              <a:buChar char="●"/>
            </a:pPr>
            <a:r>
              <a:rPr lang="en" sz="2220"/>
              <a:t>The streamlined process improved the efficiency of sample handling by 100%.</a:t>
            </a:r>
            <a:endParaRPr/>
          </a:p>
        </p:txBody>
      </p:sp>
      <p:pic>
        <p:nvPicPr>
          <p:cNvPr descr="Two geologists taking samples in the Nullarbor Desert and documenting the samples using the FAIMS app. In the background is the helicopter used to access the site." id="471" name="Google Shape;471;p69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44008" y="673861"/>
            <a:ext cx="4038600" cy="3024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-printed sample label and processed sample in a small plastic bag." id="472" name="Google Shape;472;p6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58880" y="3363838"/>
            <a:ext cx="2333600" cy="1312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473" name="Google Shape;473;p6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38782" y="230175"/>
            <a:ext cx="335418" cy="3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4" name="Google Shape;474;p6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53342" y="162125"/>
            <a:ext cx="1880158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5" name="Google Shape;475;p6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967587" y="162125"/>
            <a:ext cx="1237114" cy="45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p6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29750" y="94075"/>
            <a:ext cx="589527" cy="58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2"/>
          <p:cNvSpPr txBox="1"/>
          <p:nvPr>
            <p:ph idx="1" type="subTitle"/>
          </p:nvPr>
        </p:nvSpPr>
        <p:spPr>
          <a:xfrm>
            <a:off x="179575" y="20955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Lightning talks</a:t>
            </a:r>
            <a:endParaRPr/>
          </a:p>
        </p:txBody>
      </p:sp>
      <p:sp>
        <p:nvSpPr>
          <p:cNvPr id="267" name="Google Shape;267;p52"/>
          <p:cNvSpPr txBox="1"/>
          <p:nvPr/>
        </p:nvSpPr>
        <p:spPr>
          <a:xfrm>
            <a:off x="473525" y="817525"/>
            <a:ext cx="8325000" cy="40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/>
              <a:t>PID Service Updates</a:t>
            </a:r>
            <a:endParaRPr b="1" sz="20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ROR - 	Maria Gould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IGSN - 	Jens Klump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RRID - 	</a:t>
            </a:r>
            <a:r>
              <a:rPr lang="en" sz="1600">
                <a:solidFill>
                  <a:schemeClr val="dk1"/>
                </a:solidFill>
              </a:rPr>
              <a:t>Anita Bandrowski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>
                <a:solidFill>
                  <a:schemeClr val="dk1"/>
                </a:solidFill>
              </a:rPr>
              <a:t>RAID - 	Natasha Simons</a:t>
            </a:r>
            <a:endParaRPr sz="16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</a:rPr>
              <a:t>PID Usage &amp; Reflections</a:t>
            </a:r>
            <a:endParaRPr b="1" sz="20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en" sz="1600"/>
              <a:t>Networking research activities with PIDs and DMPs - 	</a:t>
            </a:r>
            <a:r>
              <a:rPr lang="en" sz="1600">
                <a:solidFill>
                  <a:schemeClr val="dk1"/>
                </a:solidFill>
              </a:rPr>
              <a:t>Maria Praetzellis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en" sz="1600">
                <a:solidFill>
                  <a:schemeClr val="dk1"/>
                </a:solidFill>
              </a:rPr>
              <a:t>Intrinsic vs extrinsic identifiers - 		</a:t>
            </a:r>
            <a:r>
              <a:rPr lang="en" sz="1600">
                <a:solidFill>
                  <a:schemeClr val="dk1"/>
                </a:solidFill>
              </a:rPr>
              <a:t>Morane Gruenpeter &amp;</a:t>
            </a:r>
            <a:r>
              <a:rPr lang="en" sz="1600">
                <a:solidFill>
                  <a:schemeClr val="dk1"/>
                </a:solidFill>
              </a:rPr>
              <a:t> Roberto Di Cosmo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en" sz="1600">
                <a:solidFill>
                  <a:schemeClr val="dk1"/>
                </a:solidFill>
              </a:rPr>
              <a:t>Moving to a World of Objects and Identifiers - 		Larry Lannom</a:t>
            </a:r>
            <a:endParaRPr sz="16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</a:rPr>
              <a:t>PID Ecosystem</a:t>
            </a:r>
            <a:endParaRPr b="1" sz="20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en" sz="1600"/>
              <a:t>Jisc priority PIDs project - 	Adam Vials Moore &amp; Josh Brown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AutoNum type="arabicPeriod"/>
            </a:pPr>
            <a:r>
              <a:rPr lang="en" sz="1600">
                <a:solidFill>
                  <a:schemeClr val="dk1"/>
                </a:solidFill>
              </a:rPr>
              <a:t>PID Federation - 			Jonathan Clark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70"/>
          <p:cNvSpPr txBox="1"/>
          <p:nvPr>
            <p:ph type="title"/>
          </p:nvPr>
        </p:nvSpPr>
        <p:spPr>
          <a:xfrm>
            <a:off x="251520" y="1136676"/>
            <a:ext cx="36723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Calibri"/>
              <a:buNone/>
            </a:pPr>
            <a:r>
              <a:rPr lang="en"/>
              <a:t>Thank you</a:t>
            </a:r>
            <a:endParaRPr/>
          </a:p>
        </p:txBody>
      </p:sp>
      <p:sp>
        <p:nvSpPr>
          <p:cNvPr id="482" name="Google Shape;482;p70"/>
          <p:cNvSpPr txBox="1"/>
          <p:nvPr>
            <p:ph idx="1" type="subTitle"/>
          </p:nvPr>
        </p:nvSpPr>
        <p:spPr>
          <a:xfrm>
            <a:off x="251525" y="1851673"/>
            <a:ext cx="4248600" cy="24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200"/>
              <a:t>CSIRO Mineral Resources</a:t>
            </a:r>
            <a:endParaRPr sz="1200"/>
          </a:p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200"/>
              <a:t>Jens Klump</a:t>
            </a:r>
            <a:br>
              <a:rPr lang="en" sz="1200"/>
            </a:br>
            <a:r>
              <a:rPr lang="en" sz="1200"/>
              <a:t>Jens.klump@csiro.au</a:t>
            </a:r>
            <a:endParaRPr sz="1200"/>
          </a:p>
          <a:p>
            <a:pPr indent="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/>
              <a:t>Lamont-Doherty Earth Observatory, Columbia University</a:t>
            </a:r>
            <a:endParaRPr sz="1200"/>
          </a:p>
          <a:p>
            <a:pPr indent="0" lvl="1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200"/>
              <a:t>Kerstin Lehnert</a:t>
            </a:r>
            <a:br>
              <a:rPr lang="en" sz="1200"/>
            </a:br>
            <a:r>
              <a:rPr lang="en" sz="1200"/>
              <a:t>lehnert@ldeo.columbia.edu</a:t>
            </a:r>
            <a:endParaRPr sz="1200"/>
          </a:p>
          <a:p>
            <a:pPr indent="0" lvl="1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/>
              <a:t>Lamont-Doherty Earth Observatory, Columbia University</a:t>
            </a:r>
            <a:endParaRPr sz="1200"/>
          </a:p>
          <a:p>
            <a:pPr indent="0" lvl="1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200"/>
              <a:t>Sarah Ramdeen</a:t>
            </a:r>
            <a:br>
              <a:rPr lang="en" sz="1200"/>
            </a:br>
            <a:r>
              <a:rPr lang="en" sz="1200"/>
              <a:t>sramdeen@ldeo.columbia.edu</a:t>
            </a:r>
            <a:endParaRPr sz="1200"/>
          </a:p>
          <a:p>
            <a:pPr indent="0" lvl="1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/>
              <a:t>Australian National University / NCI</a:t>
            </a:r>
            <a:endParaRPr sz="1200"/>
          </a:p>
          <a:p>
            <a:pPr indent="0" lvl="1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1200"/>
              <a:t>Lesley Wyborn</a:t>
            </a:r>
            <a:br>
              <a:rPr lang="en" sz="1200"/>
            </a:br>
            <a:r>
              <a:rPr lang="en" sz="1200"/>
              <a:t>lesley.wyborn@anu.edu.au</a:t>
            </a:r>
            <a:endParaRPr sz="1200"/>
          </a:p>
        </p:txBody>
      </p:sp>
      <p:pic>
        <p:nvPicPr>
          <p:cNvPr descr="A picture containing drawing&#10;&#10;Description automatically generated" id="483" name="Google Shape;483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65470" y="350325"/>
            <a:ext cx="611639" cy="611639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70"/>
          <p:cNvSpPr txBox="1"/>
          <p:nvPr/>
        </p:nvSpPr>
        <p:spPr>
          <a:xfrm>
            <a:off x="7463100" y="1136675"/>
            <a:ext cx="1314000" cy="3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IGSN e.V</a:t>
            </a:r>
            <a:endParaRPr/>
          </a:p>
          <a:p>
            <a:pPr indent="0" lvl="1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http://www.igsn.org</a:t>
            </a:r>
            <a:endParaRPr/>
          </a:p>
        </p:txBody>
      </p:sp>
      <p:pic>
        <p:nvPicPr>
          <p:cNvPr id="485" name="Google Shape;485;p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60072" y="372424"/>
            <a:ext cx="2444473" cy="58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6" name="Google Shape;486;p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0789" y="372425"/>
            <a:ext cx="1608436" cy="58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7" name="Google Shape;487;p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4300" y="361375"/>
            <a:ext cx="589527" cy="58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7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RRID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7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6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5200"/>
              <a:t>RRID</a:t>
            </a:r>
            <a:endParaRPr/>
          </a:p>
        </p:txBody>
      </p:sp>
      <p:sp>
        <p:nvSpPr>
          <p:cNvPr id="498" name="Google Shape;498;p72"/>
          <p:cNvSpPr txBox="1"/>
          <p:nvPr>
            <p:ph idx="1" type="body"/>
          </p:nvPr>
        </p:nvSpPr>
        <p:spPr>
          <a:xfrm>
            <a:off x="1604900" y="3044375"/>
            <a:ext cx="57684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Anita Bandrowski on behalf of the </a:t>
            </a:r>
            <a:r>
              <a:rPr lang="en" u="sng"/>
              <a:t>RRID initiative</a:t>
            </a:r>
            <a:endParaRPr u="sng"/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rii-help@scicrunch.com</a:t>
            </a:r>
            <a:endParaRPr/>
          </a:p>
        </p:txBody>
      </p:sp>
      <p:pic>
        <p:nvPicPr>
          <p:cNvPr id="499" name="Google Shape;499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400" y="166975"/>
            <a:ext cx="8006775" cy="260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73"/>
          <p:cNvSpPr txBox="1"/>
          <p:nvPr>
            <p:ph type="title"/>
          </p:nvPr>
        </p:nvSpPr>
        <p:spPr>
          <a:xfrm>
            <a:off x="0" y="76200"/>
            <a:ext cx="9144000" cy="124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Font typeface="Calibri"/>
              <a:buNone/>
            </a:pPr>
            <a:r>
              <a:rPr lang="en" sz="2900">
                <a:solidFill>
                  <a:srgbClr val="757070"/>
                </a:solidFill>
              </a:rPr>
              <a:t>RRIDs are for materials used in a paper; </a:t>
            </a:r>
            <a:endParaRPr sz="2900">
              <a:solidFill>
                <a:srgbClr val="757070"/>
              </a:solidFill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Font typeface="Calibri"/>
              <a:buNone/>
            </a:pPr>
            <a:r>
              <a:rPr lang="en" sz="2900">
                <a:solidFill>
                  <a:srgbClr val="757070"/>
                </a:solidFill>
              </a:rPr>
              <a:t>RRIDs make methods more reproducible;</a:t>
            </a:r>
            <a:endParaRPr sz="2900">
              <a:solidFill>
                <a:srgbClr val="757070"/>
              </a:solidFill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57070"/>
              </a:buClr>
              <a:buFont typeface="Calibri"/>
              <a:buNone/>
            </a:pPr>
            <a:r>
              <a:rPr lang="en" sz="2900">
                <a:solidFill>
                  <a:srgbClr val="757070"/>
                </a:solidFill>
              </a:rPr>
              <a:t>RRIDs are enforced by journals (Nature, Science, Cell)</a:t>
            </a:r>
            <a:endParaRPr sz="2900">
              <a:solidFill>
                <a:srgbClr val="757070"/>
              </a:solidFill>
            </a:endParaRPr>
          </a:p>
        </p:txBody>
      </p:sp>
      <p:pic>
        <p:nvPicPr>
          <p:cNvPr id="505" name="Google Shape;505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46825" y="1433100"/>
            <a:ext cx="3684600" cy="36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506" name="Google Shape;506;p73"/>
          <p:cNvSpPr txBox="1"/>
          <p:nvPr/>
        </p:nvSpPr>
        <p:spPr>
          <a:xfrm>
            <a:off x="197514" y="1464627"/>
            <a:ext cx="2349300" cy="2673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4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Step 1: Materials</a:t>
            </a:r>
            <a:endParaRPr sz="1100"/>
          </a:p>
        </p:txBody>
      </p:sp>
      <p:sp>
        <p:nvSpPr>
          <p:cNvPr id="507" name="Google Shape;507;p73"/>
          <p:cNvSpPr txBox="1"/>
          <p:nvPr/>
        </p:nvSpPr>
        <p:spPr>
          <a:xfrm>
            <a:off x="6231480" y="1464627"/>
            <a:ext cx="2349300" cy="2673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4400" u="none" cap="none" strike="noStrik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Step 2: Methods</a:t>
            </a:r>
            <a:endParaRPr sz="1100"/>
          </a:p>
        </p:txBody>
      </p:sp>
      <p:pic>
        <p:nvPicPr>
          <p:cNvPr descr="scicrunch.png" id="508" name="Google Shape;508;p7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80741" y="114477"/>
            <a:ext cx="486000" cy="486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09" name="Google Shape;509;p73"/>
          <p:cNvCxnSpPr/>
          <p:nvPr/>
        </p:nvCxnSpPr>
        <p:spPr>
          <a:xfrm>
            <a:off x="5732450" y="900550"/>
            <a:ext cx="2055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0" name="Google Shape;510;p73"/>
          <p:cNvCxnSpPr/>
          <p:nvPr/>
        </p:nvCxnSpPr>
        <p:spPr>
          <a:xfrm flipH="1">
            <a:off x="5899175" y="922725"/>
            <a:ext cx="477600" cy="1410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" name="Google Shape;516;p74"/>
          <p:cNvPicPr preferRelativeResize="0"/>
          <p:nvPr/>
        </p:nvPicPr>
        <p:blipFill rotWithShape="1">
          <a:blip r:embed="rId3">
            <a:alphaModFix/>
          </a:blip>
          <a:srcRect b="249" l="0" r="40936" t="0"/>
          <a:stretch/>
        </p:blipFill>
        <p:spPr>
          <a:xfrm>
            <a:off x="0" y="0"/>
            <a:ext cx="5400600" cy="432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7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85541" y="2041911"/>
            <a:ext cx="5163000" cy="35334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18" name="Google Shape;518;p74"/>
          <p:cNvSpPr/>
          <p:nvPr/>
        </p:nvSpPr>
        <p:spPr>
          <a:xfrm>
            <a:off x="6057165" y="3908690"/>
            <a:ext cx="2265900" cy="306300"/>
          </a:xfrm>
          <a:prstGeom prst="roundRect">
            <a:avLst>
              <a:gd fmla="val 16667" name="adj"/>
            </a:avLst>
          </a:prstGeom>
          <a:noFill/>
          <a:ln cap="flat" cmpd="sng" w="25400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3000">
              <a:srgbClr val="000000">
                <a:alpha val="34900"/>
              </a:srgbClr>
            </a:outerShdw>
          </a:effectLst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9" name="Google Shape;519;p74"/>
          <p:cNvSpPr txBox="1"/>
          <p:nvPr/>
        </p:nvSpPr>
        <p:spPr>
          <a:xfrm>
            <a:off x="7125354" y="662634"/>
            <a:ext cx="1449600" cy="2324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300" u="none">
                <a:solidFill>
                  <a:srgbClr val="757070"/>
                </a:solidFill>
                <a:latin typeface="Calibri"/>
                <a:ea typeface="Calibri"/>
                <a:cs typeface="Calibri"/>
                <a:sym typeface="Calibri"/>
              </a:rPr>
              <a:t>Step 1: In Practice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300" u="non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300" u="none">
              <a:solidFill>
                <a:srgbClr val="75707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74"/>
          <p:cNvSpPr/>
          <p:nvPr/>
        </p:nvSpPr>
        <p:spPr>
          <a:xfrm flipH="1" rot="10800000">
            <a:off x="2947918" y="3581893"/>
            <a:ext cx="3009300" cy="796800"/>
          </a:xfrm>
          <a:prstGeom prst="rightArrow">
            <a:avLst>
              <a:gd fmla="val 34450" name="adj1"/>
              <a:gd fmla="val 50000" name="adj2"/>
            </a:avLst>
          </a:prstGeom>
          <a:solidFill>
            <a:srgbClr val="FFFFFF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3000">
              <a:srgbClr val="000000">
                <a:alpha val="34900"/>
              </a:srgbClr>
            </a:outerShdw>
          </a:effectLst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cicrunch.png" id="521" name="Google Shape;521;p7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574972" y="82623"/>
            <a:ext cx="486000" cy="4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75"/>
          <p:cNvSpPr txBox="1"/>
          <p:nvPr>
            <p:ph type="title"/>
          </p:nvPr>
        </p:nvSpPr>
        <p:spPr>
          <a:xfrm>
            <a:off x="1143000" y="166130"/>
            <a:ext cx="68580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en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common is this?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8" name="Google Shape;528;p75"/>
          <p:cNvPicPr preferRelativeResize="0"/>
          <p:nvPr/>
        </p:nvPicPr>
        <p:blipFill rotWithShape="1">
          <a:blip r:embed="rId3">
            <a:alphaModFix/>
          </a:blip>
          <a:srcRect b="53410" l="0" r="65997" t="4042"/>
          <a:stretch/>
        </p:blipFill>
        <p:spPr>
          <a:xfrm>
            <a:off x="1523750" y="800100"/>
            <a:ext cx="3872700" cy="4086600"/>
          </a:xfrm>
          <a:prstGeom prst="rect">
            <a:avLst/>
          </a:prstGeom>
          <a:noFill/>
          <a:ln>
            <a:noFill/>
          </a:ln>
          <a:effectLst>
            <a:outerShdw blurRad="292100" rotWithShape="0" dir="2700000" dist="139700">
              <a:srgbClr val="333333">
                <a:alpha val="64709"/>
              </a:srgbClr>
            </a:outerShdw>
          </a:effectLst>
        </p:spPr>
      </p:pic>
      <p:grpSp>
        <p:nvGrpSpPr>
          <p:cNvPr id="529" name="Google Shape;529;p75"/>
          <p:cNvGrpSpPr/>
          <p:nvPr/>
        </p:nvGrpSpPr>
        <p:grpSpPr>
          <a:xfrm>
            <a:off x="6022998" y="1185340"/>
            <a:ext cx="2400300" cy="3316480"/>
            <a:chOff x="0" y="0"/>
            <a:chExt cx="1905000" cy="1831500"/>
          </a:xfrm>
        </p:grpSpPr>
        <p:sp>
          <p:nvSpPr>
            <p:cNvPr id="530" name="Google Shape;530;p75"/>
            <p:cNvSpPr/>
            <p:nvPr/>
          </p:nvSpPr>
          <p:spPr>
            <a:xfrm>
              <a:off x="0" y="0"/>
              <a:ext cx="1905000" cy="1831500"/>
            </a:xfrm>
            <a:prstGeom prst="roundRect">
              <a:avLst>
                <a:gd fmla="val 16667" name="adj"/>
              </a:avLst>
            </a:prstGeom>
            <a:solidFill>
              <a:srgbClr val="254061"/>
            </a:solidFill>
            <a:ln>
              <a:noFill/>
            </a:ln>
            <a:effectLst>
              <a:outerShdw blurRad="381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34275" lIns="34275" spcFirstLastPara="1" rIns="342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" name="Google Shape;531;p75"/>
            <p:cNvSpPr/>
            <p:nvPr/>
          </p:nvSpPr>
          <p:spPr>
            <a:xfrm>
              <a:off x="89399" y="182686"/>
              <a:ext cx="1726200" cy="1466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34275" spcFirstLastPara="1" rIns="342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Papers are currently poor at identifying the simplest part of the paper, the materials used</a:t>
              </a:r>
              <a:endParaRPr sz="2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1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Vasilevsky 2013 </a:t>
              </a:r>
              <a:endParaRPr sz="1100"/>
            </a:p>
          </p:txBody>
        </p:sp>
      </p:grpSp>
      <p:pic>
        <p:nvPicPr>
          <p:cNvPr descr="scicrunch.png" id="532" name="Google Shape;532;p7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80741" y="114477"/>
            <a:ext cx="486000" cy="4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76"/>
          <p:cNvSpPr txBox="1"/>
          <p:nvPr>
            <p:ph type="title"/>
          </p:nvPr>
        </p:nvSpPr>
        <p:spPr>
          <a:xfrm>
            <a:off x="491319" y="205978"/>
            <a:ext cx="8536200" cy="160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en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the author knows what was used! </a:t>
            </a:r>
            <a:br>
              <a:rPr b="0" i="0" lang="en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author got back to me within 2 hours with the stock number of this mouse</a:t>
            </a:r>
            <a:endParaRPr b="0" i="0" sz="3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9" name="Google Shape;539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6625" y="1814616"/>
            <a:ext cx="6858000" cy="3248700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76"/>
          <p:cNvSpPr/>
          <p:nvPr/>
        </p:nvSpPr>
        <p:spPr>
          <a:xfrm>
            <a:off x="4809992" y="3780577"/>
            <a:ext cx="2123400" cy="692400"/>
          </a:xfrm>
          <a:prstGeom prst="rect">
            <a:avLst/>
          </a:prstGeom>
          <a:solidFill>
            <a:srgbClr val="FFFFFF"/>
          </a:solidFill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3000">
              <a:srgbClr val="000000">
                <a:alpha val="34900"/>
              </a:srgbClr>
            </a:outerShdw>
          </a:effectLst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Dear Anita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Here’s a link to jackson labs page for the mice I used…</a:t>
            </a:r>
            <a:endParaRPr sz="1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cicrunch.png" id="541" name="Google Shape;541;p7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80741" y="114477"/>
            <a:ext cx="486000" cy="486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42" name="Google Shape;542;p76"/>
          <p:cNvCxnSpPr/>
          <p:nvPr/>
        </p:nvCxnSpPr>
        <p:spPr>
          <a:xfrm flipH="1">
            <a:off x="6048364" y="3424303"/>
            <a:ext cx="483600" cy="3759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77"/>
          <p:cNvSpPr txBox="1"/>
          <p:nvPr>
            <p:ph type="title"/>
          </p:nvPr>
        </p:nvSpPr>
        <p:spPr>
          <a:xfrm>
            <a:off x="491325" y="-22623"/>
            <a:ext cx="8536200" cy="85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/>
              <a:t>What if authors just put the ID in the paper?</a:t>
            </a:r>
            <a:endParaRPr b="0" i="0" sz="3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cicrunch.png" id="549" name="Google Shape;549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0741" y="114477"/>
            <a:ext cx="486000" cy="4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0" name="Google Shape;550;p77"/>
          <p:cNvPicPr preferRelativeResize="0"/>
          <p:nvPr/>
        </p:nvPicPr>
        <p:blipFill>
          <a:blip r:embed="rId4">
            <a:alphaModFix amt="43000"/>
          </a:blip>
          <a:stretch>
            <a:fillRect/>
          </a:stretch>
        </p:blipFill>
        <p:spPr>
          <a:xfrm>
            <a:off x="318700" y="836278"/>
            <a:ext cx="8321044" cy="302292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51" name="Google Shape;551;p7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03038" y="1958200"/>
            <a:ext cx="7201926" cy="31853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52" name="Google Shape;552;p77"/>
          <p:cNvSpPr/>
          <p:nvPr/>
        </p:nvSpPr>
        <p:spPr>
          <a:xfrm>
            <a:off x="7027175" y="3500875"/>
            <a:ext cx="1923300" cy="12054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RRIDs are now in linked in methods sections in many journals</a:t>
            </a:r>
            <a:endParaRPr b="1"/>
          </a:p>
        </p:txBody>
      </p:sp>
      <p:sp>
        <p:nvSpPr>
          <p:cNvPr id="553" name="Google Shape;553;p77"/>
          <p:cNvSpPr/>
          <p:nvPr/>
        </p:nvSpPr>
        <p:spPr>
          <a:xfrm>
            <a:off x="6108100" y="4706375"/>
            <a:ext cx="1434600" cy="337200"/>
          </a:xfrm>
          <a:prstGeom prst="ellipse">
            <a:avLst/>
          </a:prstGeom>
          <a:noFill/>
          <a:ln cap="flat" cmpd="sng" w="38100">
            <a:solidFill>
              <a:srgbClr val="8000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3000">
              <a:srgbClr val="000000">
                <a:alpha val="34900"/>
              </a:srgbClr>
            </a:outerShdw>
          </a:effectLst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78"/>
          <p:cNvSpPr txBox="1"/>
          <p:nvPr>
            <p:ph type="title"/>
          </p:nvPr>
        </p:nvSpPr>
        <p:spPr>
          <a:xfrm>
            <a:off x="628650" y="1357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 RRIDs cover, how?</a:t>
            </a:r>
            <a:endParaRPr/>
          </a:p>
        </p:txBody>
      </p:sp>
      <p:pic>
        <p:nvPicPr>
          <p:cNvPr id="559" name="Google Shape;559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5375" y="1033125"/>
            <a:ext cx="3740839" cy="346375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60" name="Google Shape;560;p78"/>
          <p:cNvSpPr txBox="1"/>
          <p:nvPr>
            <p:ph idx="2" type="title"/>
          </p:nvPr>
        </p:nvSpPr>
        <p:spPr>
          <a:xfrm>
            <a:off x="4336825" y="1480725"/>
            <a:ext cx="4531200" cy="29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Each RRID type has one or more ID granting </a:t>
            </a:r>
            <a:r>
              <a:rPr b="1" lang="en" u="sng"/>
              <a:t>authority</a:t>
            </a:r>
            <a:r>
              <a:rPr lang="en"/>
              <a:t> (authorities are community databases or stock centers that hold/sell the resource)</a:t>
            </a:r>
            <a:endParaRPr/>
          </a:p>
        </p:txBody>
      </p:sp>
      <p:sp>
        <p:nvSpPr>
          <p:cNvPr id="561" name="Google Shape;561;p78"/>
          <p:cNvSpPr txBox="1"/>
          <p:nvPr>
            <p:ph idx="3" type="title"/>
          </p:nvPr>
        </p:nvSpPr>
        <p:spPr>
          <a:xfrm>
            <a:off x="476725" y="4400024"/>
            <a:ext cx="78867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rrids.org</a:t>
            </a:r>
            <a:endParaRPr/>
          </a:p>
        </p:txBody>
      </p:sp>
      <p:pic>
        <p:nvPicPr>
          <p:cNvPr descr="scicrunch.png" id="562" name="Google Shape;562;p7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80741" y="114477"/>
            <a:ext cx="486000" cy="4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reen Shot 2015-09-27 at 7.40.58 AM.png" id="568" name="Google Shape;568;p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" y="2097317"/>
            <a:ext cx="3600600" cy="2264700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79"/>
          <p:cNvSpPr/>
          <p:nvPr/>
        </p:nvSpPr>
        <p:spPr>
          <a:xfrm>
            <a:off x="1485900" y="2788658"/>
            <a:ext cx="835800" cy="337200"/>
          </a:xfrm>
          <a:prstGeom prst="ellipse">
            <a:avLst/>
          </a:prstGeom>
          <a:noFill/>
          <a:ln cap="flat" cmpd="sng" w="38100">
            <a:solidFill>
              <a:srgbClr val="800000"/>
            </a:solidFill>
            <a:prstDash val="solid"/>
            <a:round/>
            <a:headEnd len="sm" w="sm" type="none"/>
            <a:tailEnd len="sm" w="sm" type="none"/>
          </a:ln>
          <a:effectLst>
            <a:outerShdw blurRad="38100" rotWithShape="0" dir="5400000" dist="23000">
              <a:srgbClr val="000000">
                <a:alpha val="34900"/>
              </a:srgbClr>
            </a:outerShdw>
          </a:effectLst>
        </p:spPr>
        <p:txBody>
          <a:bodyPr anchorCtr="0" anchor="ctr" bIns="34275" lIns="34275" spcFirstLastPara="1" rIns="342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0" name="Google Shape;570;p79"/>
          <p:cNvSpPr/>
          <p:nvPr/>
        </p:nvSpPr>
        <p:spPr>
          <a:xfrm>
            <a:off x="492000" y="825465"/>
            <a:ext cx="2587800" cy="3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latin typeface="Arial"/>
                <a:ea typeface="Arial"/>
                <a:cs typeface="Arial"/>
                <a:sym typeface="Arial"/>
              </a:rPr>
              <a:t>http://</a:t>
            </a:r>
            <a:r>
              <a:rPr lang="en" sz="1500">
                <a:solidFill>
                  <a:schemeClr val="dk1"/>
                </a:solidFill>
              </a:rPr>
              <a:t>rrid.site</a:t>
            </a:r>
            <a:endParaRPr sz="1500">
              <a:solidFill>
                <a:schemeClr val="dk1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</a:endParaRPr>
          </a:p>
        </p:txBody>
      </p:sp>
      <p:pic>
        <p:nvPicPr>
          <p:cNvPr descr="Screen Shot 2015-09-27 at 7.39.49 AM.png" id="571" name="Google Shape;571;p7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125767"/>
            <a:ext cx="3571800" cy="1009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2" name="Google Shape;572;p79"/>
          <p:cNvSpPr/>
          <p:nvPr/>
        </p:nvSpPr>
        <p:spPr>
          <a:xfrm>
            <a:off x="3528578" y="1525235"/>
            <a:ext cx="2058600" cy="522300"/>
          </a:xfrm>
          <a:prstGeom prst="rect">
            <a:avLst/>
          </a:prstGeom>
          <a:solidFill>
            <a:srgbClr val="BF9000"/>
          </a:solidFill>
          <a:ln cap="flat" cmpd="sng" w="12700">
            <a:solidFill>
              <a:srgbClr val="42719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Author searches for an antibody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p79"/>
          <p:cNvSpPr/>
          <p:nvPr/>
        </p:nvSpPr>
        <p:spPr>
          <a:xfrm>
            <a:off x="3639331" y="2657608"/>
            <a:ext cx="1873200" cy="843300"/>
          </a:xfrm>
          <a:prstGeom prst="rect">
            <a:avLst/>
          </a:prstGeom>
          <a:solidFill>
            <a:srgbClr val="BF9000"/>
          </a:solidFill>
          <a:ln cap="flat" cmpd="sng" w="12700">
            <a:solidFill>
              <a:srgbClr val="42719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Author copies ”Cite This” text into manuscript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79"/>
          <p:cNvSpPr/>
          <p:nvPr/>
        </p:nvSpPr>
        <p:spPr>
          <a:xfrm>
            <a:off x="3956456" y="4093097"/>
            <a:ext cx="1414200" cy="537600"/>
          </a:xfrm>
          <a:prstGeom prst="rect">
            <a:avLst/>
          </a:prstGeom>
          <a:solidFill>
            <a:srgbClr val="BF9000"/>
          </a:solidFill>
          <a:ln cap="flat" cmpd="sng" w="12700">
            <a:solidFill>
              <a:srgbClr val="42719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Paper is published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5" name="Google Shape;575;p79"/>
          <p:cNvSpPr/>
          <p:nvPr/>
        </p:nvSpPr>
        <p:spPr>
          <a:xfrm>
            <a:off x="4465862" y="2163570"/>
            <a:ext cx="251400" cy="4740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BF9000"/>
          </a:solidFill>
          <a:ln cap="flat" cmpd="sng" w="12700">
            <a:solidFill>
              <a:srgbClr val="42719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6" name="Google Shape;576;p79"/>
          <p:cNvSpPr/>
          <p:nvPr/>
        </p:nvSpPr>
        <p:spPr>
          <a:xfrm>
            <a:off x="4465862" y="3580172"/>
            <a:ext cx="251400" cy="4740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BF9000"/>
          </a:solidFill>
          <a:ln cap="flat" cmpd="sng" w="12700">
            <a:solidFill>
              <a:srgbClr val="42719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7" name="Google Shape;577;p7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54183" y="1630592"/>
            <a:ext cx="3224400" cy="2921100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78" name="Google Shape;578;p79"/>
          <p:cNvSpPr/>
          <p:nvPr/>
        </p:nvSpPr>
        <p:spPr>
          <a:xfrm>
            <a:off x="5428500" y="4266529"/>
            <a:ext cx="667800" cy="228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BF9000"/>
          </a:solidFill>
          <a:ln cap="flat" cmpd="sng" w="12700">
            <a:solidFill>
              <a:srgbClr val="42719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9" name="Google Shape;579;p79"/>
          <p:cNvSpPr txBox="1"/>
          <p:nvPr>
            <p:ph type="title"/>
          </p:nvPr>
        </p:nvSpPr>
        <p:spPr>
          <a:xfrm>
            <a:off x="886678" y="74063"/>
            <a:ext cx="74100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en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RRID Author’s Workflow</a:t>
            </a:r>
            <a:endParaRPr b="0" i="0" sz="3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0" name="Google Shape;580;p79"/>
          <p:cNvSpPr/>
          <p:nvPr/>
        </p:nvSpPr>
        <p:spPr>
          <a:xfrm>
            <a:off x="3451486" y="614447"/>
            <a:ext cx="2248800" cy="522300"/>
          </a:xfrm>
          <a:prstGeom prst="rect">
            <a:avLst/>
          </a:prstGeom>
          <a:solidFill>
            <a:srgbClr val="BF9000"/>
          </a:solidFill>
          <a:ln cap="flat" cmpd="sng" w="12700">
            <a:solidFill>
              <a:srgbClr val="42719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Journal directs author to RRID portal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79"/>
          <p:cNvSpPr/>
          <p:nvPr/>
        </p:nvSpPr>
        <p:spPr>
          <a:xfrm>
            <a:off x="4465862" y="1185947"/>
            <a:ext cx="234300" cy="3198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BF9000"/>
          </a:solidFill>
          <a:ln cap="flat" cmpd="sng" w="12700">
            <a:solidFill>
              <a:srgbClr val="42719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79"/>
          <p:cNvSpPr/>
          <p:nvPr/>
        </p:nvSpPr>
        <p:spPr>
          <a:xfrm>
            <a:off x="7784933" y="2225980"/>
            <a:ext cx="1023000" cy="823200"/>
          </a:xfrm>
          <a:prstGeom prst="rect">
            <a:avLst/>
          </a:prstGeom>
          <a:solidFill>
            <a:srgbClr val="BF9000"/>
          </a:solidFill>
          <a:ln cap="flat" cmpd="sng" w="12700">
            <a:solidFill>
              <a:srgbClr val="42719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Papers become data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cicrunch.png" id="583" name="Google Shape;583;p7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80741" y="114477"/>
            <a:ext cx="486000" cy="4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53"/>
          <p:cNvSpPr txBox="1"/>
          <p:nvPr>
            <p:ph type="title"/>
          </p:nvPr>
        </p:nvSpPr>
        <p:spPr>
          <a:xfrm>
            <a:off x="112071" y="-31987"/>
            <a:ext cx="5375100" cy="113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2750" lIns="32750" spcFirstLastPara="1" rIns="32750" wrap="square" tIns="32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Helvetica Neue Light"/>
              <a:buNone/>
            </a:pPr>
            <a:r>
              <a:rPr lang="en" sz="3000">
                <a:latin typeface="Calibri"/>
                <a:ea typeface="Calibri"/>
                <a:cs typeface="Calibri"/>
                <a:sym typeface="Calibri"/>
              </a:rPr>
              <a:t>An ecosystem of identifiers for citation</a:t>
            </a: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53"/>
          <p:cNvSpPr txBox="1"/>
          <p:nvPr>
            <p:ph idx="1" type="body"/>
          </p:nvPr>
        </p:nvSpPr>
        <p:spPr>
          <a:xfrm>
            <a:off x="557331" y="1164000"/>
            <a:ext cx="3860700" cy="302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2750" lIns="32750" spcFirstLastPara="1" rIns="32750" wrap="square" tIns="32750">
            <a:noAutofit/>
          </a:bodyPr>
          <a:lstStyle/>
          <a:p>
            <a:pPr indent="-285750" lvl="0" marL="2159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Calibri"/>
              <a:buChar char="•"/>
            </a:pPr>
            <a:r>
              <a:rPr i="0" lang="en" sz="2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FAIR goal:  Link artifacts </a:t>
            </a:r>
            <a:endParaRPr i="0" sz="23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159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Calibri"/>
              <a:buChar char="•"/>
            </a:pPr>
            <a:r>
              <a:rPr lang="en" sz="2300">
                <a:latin typeface="Calibri"/>
                <a:ea typeface="Calibri"/>
                <a:cs typeface="Calibri"/>
                <a:sym typeface="Calibri"/>
              </a:rPr>
              <a:t>Evidence for claim</a:t>
            </a:r>
            <a:endParaRPr sz="23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159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Calibri"/>
              <a:buChar char="•"/>
            </a:pPr>
            <a:r>
              <a:rPr i="0" lang="en" sz="2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Credit to the producer</a:t>
            </a:r>
            <a:endParaRPr sz="23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215900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Calibri"/>
              <a:buChar char="•"/>
            </a:pPr>
            <a:r>
              <a:rPr i="0" lang="en" sz="2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Trace </a:t>
            </a:r>
            <a:r>
              <a:rPr i="0" lang="en" sz="23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utilization</a:t>
            </a:r>
            <a:r>
              <a:rPr i="0" lang="en" sz="2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i="0" lang="en" sz="23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impact</a:t>
            </a:r>
            <a:endParaRPr sz="2300" u="sng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4" name="Google Shape;274;p53"/>
          <p:cNvGrpSpPr/>
          <p:nvPr/>
        </p:nvGrpSpPr>
        <p:grpSpPr>
          <a:xfrm>
            <a:off x="4313756" y="329100"/>
            <a:ext cx="4728127" cy="4485329"/>
            <a:chOff x="0" y="-8"/>
            <a:chExt cx="6304170" cy="5980438"/>
          </a:xfrm>
        </p:grpSpPr>
        <p:grpSp>
          <p:nvGrpSpPr>
            <p:cNvPr id="275" name="Google Shape;275;p53"/>
            <p:cNvGrpSpPr/>
            <p:nvPr/>
          </p:nvGrpSpPr>
          <p:grpSpPr>
            <a:xfrm>
              <a:off x="627075" y="460306"/>
              <a:ext cx="4927656" cy="5072203"/>
              <a:chOff x="0" y="0"/>
              <a:chExt cx="4927656" cy="5072203"/>
            </a:xfrm>
          </p:grpSpPr>
          <p:grpSp>
            <p:nvGrpSpPr>
              <p:cNvPr id="276" name="Google Shape;276;p53"/>
              <p:cNvGrpSpPr/>
              <p:nvPr/>
            </p:nvGrpSpPr>
            <p:grpSpPr>
              <a:xfrm>
                <a:off x="0" y="0"/>
                <a:ext cx="4927656" cy="4155900"/>
                <a:chOff x="0" y="0"/>
                <a:chExt cx="4927656" cy="4155900"/>
              </a:xfrm>
            </p:grpSpPr>
            <p:sp>
              <p:nvSpPr>
                <p:cNvPr id="277" name="Google Shape;277;p53"/>
                <p:cNvSpPr/>
                <p:nvPr/>
              </p:nvSpPr>
              <p:spPr>
                <a:xfrm>
                  <a:off x="0" y="0"/>
                  <a:ext cx="2463900" cy="4155900"/>
                </a:xfrm>
                <a:custGeom>
                  <a:rect b="b" l="l" r="r" t="t"/>
                  <a:pathLst>
                    <a:path extrusionOk="0" h="120000" w="120000">
                      <a:moveTo>
                        <a:pt x="120000" y="0"/>
                      </a:moveTo>
                      <a:lnTo>
                        <a:pt x="0" y="120000"/>
                      </a:lnTo>
                      <a:lnTo>
                        <a:pt x="119633" y="91983"/>
                      </a:lnTo>
                      <a:lnTo>
                        <a:pt x="88211" y="73344"/>
                      </a:lnTo>
                      <a:lnTo>
                        <a:pt x="120000" y="54500"/>
                      </a:lnTo>
                      <a:lnTo>
                        <a:pt x="120000" y="0"/>
                      </a:lnTo>
                      <a:close/>
                    </a:path>
                  </a:pathLst>
                </a:custGeom>
                <a:solidFill>
                  <a:srgbClr val="3484C9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33333"/>
                    </a:buClr>
                    <a:buFont typeface="Helvetica Neue Light"/>
                    <a:buNone/>
                  </a:pPr>
                  <a:r>
                    <a:t/>
                  </a:r>
                  <a:endParaRPr b="0" i="0" sz="2600" u="none" cap="none" strike="noStrike">
                    <a:solidFill>
                      <a:srgbClr val="333333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278" name="Google Shape;278;p53"/>
                <p:cNvSpPr/>
                <p:nvPr/>
              </p:nvSpPr>
              <p:spPr>
                <a:xfrm>
                  <a:off x="2463756" y="0"/>
                  <a:ext cx="2463900" cy="4155900"/>
                </a:xfrm>
                <a:custGeom>
                  <a:rect b="b" l="l" r="r" t="t"/>
                  <a:pathLst>
                    <a:path extrusionOk="0" h="120000" w="120000">
                      <a:moveTo>
                        <a:pt x="0" y="0"/>
                      </a:moveTo>
                      <a:lnTo>
                        <a:pt x="0" y="54500"/>
                      </a:lnTo>
                      <a:lnTo>
                        <a:pt x="11" y="54494"/>
                      </a:lnTo>
                      <a:lnTo>
                        <a:pt x="31816" y="73344"/>
                      </a:lnTo>
                      <a:lnTo>
                        <a:pt x="383" y="91994"/>
                      </a:lnTo>
                      <a:lnTo>
                        <a:pt x="120000" y="120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197E0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33333"/>
                    </a:buClr>
                    <a:buFont typeface="Helvetica Neue Light"/>
                    <a:buNone/>
                  </a:pPr>
                  <a:r>
                    <a:t/>
                  </a:r>
                  <a:endParaRPr b="0" i="0" sz="2600" u="none" cap="none" strike="noStrike">
                    <a:solidFill>
                      <a:srgbClr val="333333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  <p:grpSp>
            <p:nvGrpSpPr>
              <p:cNvPr id="279" name="Google Shape;279;p53"/>
              <p:cNvGrpSpPr/>
              <p:nvPr/>
            </p:nvGrpSpPr>
            <p:grpSpPr>
              <a:xfrm>
                <a:off x="3094" y="918875"/>
                <a:ext cx="4921324" cy="4153328"/>
                <a:chOff x="49" y="0"/>
                <a:chExt cx="4921324" cy="4153328"/>
              </a:xfrm>
            </p:grpSpPr>
            <p:sp>
              <p:nvSpPr>
                <p:cNvPr id="280" name="Google Shape;280;p53"/>
                <p:cNvSpPr/>
                <p:nvPr/>
              </p:nvSpPr>
              <p:spPr>
                <a:xfrm>
                  <a:off x="959965" y="1621620"/>
                  <a:ext cx="1500600" cy="2531700"/>
                </a:xfrm>
                <a:custGeom>
                  <a:rect b="b" l="l" r="r" t="t"/>
                  <a:pathLst>
                    <a:path extrusionOk="0" h="120000" w="120000">
                      <a:moveTo>
                        <a:pt x="0" y="0"/>
                      </a:moveTo>
                      <a:lnTo>
                        <a:pt x="120000" y="120000"/>
                      </a:lnTo>
                      <a:lnTo>
                        <a:pt x="120000" y="30938"/>
                      </a:lnTo>
                      <a:lnTo>
                        <a:pt x="6783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197E0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33333"/>
                    </a:buClr>
                    <a:buFont typeface="Helvetica Neue Light"/>
                    <a:buNone/>
                  </a:pPr>
                  <a:r>
                    <a:t/>
                  </a:r>
                  <a:endParaRPr b="0" i="0" sz="2600" u="none" cap="none" strike="noStrike">
                    <a:solidFill>
                      <a:srgbClr val="333333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281" name="Google Shape;281;p53"/>
                <p:cNvSpPr/>
                <p:nvPr/>
              </p:nvSpPr>
              <p:spPr>
                <a:xfrm flipH="1">
                  <a:off x="49" y="0"/>
                  <a:ext cx="1556100" cy="1620300"/>
                </a:xfrm>
                <a:custGeom>
                  <a:rect b="b" l="l" r="r" t="t"/>
                  <a:pathLst>
                    <a:path extrusionOk="0" h="120000" w="120000">
                      <a:moveTo>
                        <a:pt x="120000" y="0"/>
                      </a:moveTo>
                      <a:lnTo>
                        <a:pt x="0" y="45527"/>
                      </a:lnTo>
                      <a:lnTo>
                        <a:pt x="45938" y="120000"/>
                      </a:lnTo>
                      <a:lnTo>
                        <a:pt x="120000" y="0"/>
                      </a:lnTo>
                      <a:close/>
                    </a:path>
                  </a:pathLst>
                </a:custGeom>
                <a:solidFill>
                  <a:srgbClr val="3197E0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33333"/>
                    </a:buClr>
                    <a:buFont typeface="Helvetica Neue Light"/>
                    <a:buNone/>
                  </a:pPr>
                  <a:r>
                    <a:t/>
                  </a:r>
                  <a:endParaRPr b="0" i="0" sz="2600" u="none" cap="none" strike="noStrike">
                    <a:solidFill>
                      <a:srgbClr val="333333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282" name="Google Shape;282;p53"/>
                <p:cNvSpPr/>
                <p:nvPr/>
              </p:nvSpPr>
              <p:spPr>
                <a:xfrm>
                  <a:off x="3365273" y="0"/>
                  <a:ext cx="1556100" cy="1620300"/>
                </a:xfrm>
                <a:custGeom>
                  <a:rect b="b" l="l" r="r" t="t"/>
                  <a:pathLst>
                    <a:path extrusionOk="0" h="120000" w="120000">
                      <a:moveTo>
                        <a:pt x="120000" y="0"/>
                      </a:moveTo>
                      <a:lnTo>
                        <a:pt x="0" y="45527"/>
                      </a:lnTo>
                      <a:lnTo>
                        <a:pt x="45938" y="120000"/>
                      </a:lnTo>
                      <a:lnTo>
                        <a:pt x="120000" y="0"/>
                      </a:lnTo>
                      <a:close/>
                    </a:path>
                  </a:pathLst>
                </a:custGeom>
                <a:solidFill>
                  <a:srgbClr val="3484C9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33333"/>
                    </a:buClr>
                    <a:buFont typeface="Helvetica Neue Light"/>
                    <a:buNone/>
                  </a:pPr>
                  <a:r>
                    <a:t/>
                  </a:r>
                  <a:endParaRPr b="0" i="0" sz="2600" u="none" cap="none" strike="noStrike">
                    <a:solidFill>
                      <a:srgbClr val="333333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283" name="Google Shape;283;p53"/>
                <p:cNvSpPr/>
                <p:nvPr/>
              </p:nvSpPr>
              <p:spPr>
                <a:xfrm>
                  <a:off x="2460710" y="1621628"/>
                  <a:ext cx="1500600" cy="2531700"/>
                </a:xfrm>
                <a:custGeom>
                  <a:rect b="b" l="l" r="r" t="t"/>
                  <a:pathLst>
                    <a:path extrusionOk="0" h="120000" w="120000">
                      <a:moveTo>
                        <a:pt x="52211" y="0"/>
                      </a:moveTo>
                      <a:lnTo>
                        <a:pt x="22" y="30950"/>
                      </a:lnTo>
                      <a:lnTo>
                        <a:pt x="0" y="30938"/>
                      </a:lnTo>
                      <a:lnTo>
                        <a:pt x="0" y="120000"/>
                      </a:lnTo>
                      <a:lnTo>
                        <a:pt x="120000" y="0"/>
                      </a:lnTo>
                      <a:lnTo>
                        <a:pt x="52211" y="0"/>
                      </a:lnTo>
                      <a:close/>
                    </a:path>
                  </a:pathLst>
                </a:custGeom>
                <a:solidFill>
                  <a:srgbClr val="3484C9"/>
                </a:solidFill>
                <a:ln>
                  <a:noFill/>
                </a:ln>
              </p:spPr>
              <p:txBody>
                <a:bodyPr anchorCtr="0" anchor="t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8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333333"/>
                    </a:buClr>
                    <a:buFont typeface="Helvetica Neue Light"/>
                    <a:buNone/>
                  </a:pPr>
                  <a:r>
                    <a:t/>
                  </a:r>
                  <a:endParaRPr b="0" i="0" sz="2600" u="none" cap="none" strike="noStrike">
                    <a:solidFill>
                      <a:srgbClr val="333333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</p:grpSp>
        <p:sp>
          <p:nvSpPr>
            <p:cNvPr id="284" name="Google Shape;284;p53"/>
            <p:cNvSpPr/>
            <p:nvPr/>
          </p:nvSpPr>
          <p:spPr>
            <a:xfrm>
              <a:off x="2457838" y="-8"/>
              <a:ext cx="1266000" cy="799800"/>
            </a:xfrm>
            <a:prstGeom prst="roundRect">
              <a:avLst>
                <a:gd fmla="val 23820" name="adj"/>
              </a:avLst>
            </a:prstGeom>
            <a:solidFill>
              <a:srgbClr val="FFFFFF"/>
            </a:solidFill>
            <a:ln cap="flat" cmpd="sng" w="254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8100" rotWithShape="0" dir="5400000" dist="23000">
                <a:srgbClr val="000000">
                  <a:alpha val="34900"/>
                </a:srgbClr>
              </a:outerShdw>
            </a:effectLst>
          </p:spPr>
          <p:txBody>
            <a:bodyPr anchorCtr="0" anchor="ctr" bIns="34275" lIns="34275" spcFirstLastPara="1" rIns="342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Paper </a:t>
              </a:r>
              <a:endParaRPr sz="11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DOI</a:t>
              </a:r>
              <a:endPara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lang="en" sz="900"/>
                <a:t>PMID</a:t>
              </a:r>
              <a:endParaRPr sz="9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lang="en" sz="900"/>
                <a:t>PMCID</a:t>
              </a:r>
              <a:endParaRPr sz="900"/>
            </a:p>
          </p:txBody>
        </p:sp>
        <p:sp>
          <p:nvSpPr>
            <p:cNvPr id="285" name="Google Shape;285;p53"/>
            <p:cNvSpPr/>
            <p:nvPr/>
          </p:nvSpPr>
          <p:spPr>
            <a:xfrm>
              <a:off x="0" y="978112"/>
              <a:ext cx="1119600" cy="799800"/>
            </a:xfrm>
            <a:prstGeom prst="roundRect">
              <a:avLst>
                <a:gd fmla="val 23820" name="adj"/>
              </a:avLst>
            </a:prstGeom>
            <a:solidFill>
              <a:srgbClr val="FFFFFF"/>
            </a:solidFill>
            <a:ln cap="flat" cmpd="sng" w="254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8100" rotWithShape="0" dir="5400000" dist="23000">
                <a:srgbClr val="000000">
                  <a:alpha val="34900"/>
                </a:srgbClr>
              </a:outerShdw>
            </a:effectLst>
          </p:spPr>
          <p:txBody>
            <a:bodyPr anchorCtr="0" anchor="ctr" bIns="34275" lIns="34275" spcFirstLastPara="1" rIns="342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Funding</a:t>
              </a:r>
              <a:endParaRPr sz="11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Grant #’s</a:t>
              </a:r>
              <a:endParaRPr sz="1100"/>
            </a:p>
          </p:txBody>
        </p:sp>
        <p:sp>
          <p:nvSpPr>
            <p:cNvPr id="286" name="Google Shape;286;p53"/>
            <p:cNvSpPr/>
            <p:nvPr/>
          </p:nvSpPr>
          <p:spPr>
            <a:xfrm>
              <a:off x="5184570" y="4247680"/>
              <a:ext cx="1119600" cy="799800"/>
            </a:xfrm>
            <a:prstGeom prst="roundRect">
              <a:avLst>
                <a:gd fmla="val 23820" name="adj"/>
              </a:avLst>
            </a:prstGeom>
            <a:solidFill>
              <a:srgbClr val="FFFFFF"/>
            </a:solidFill>
            <a:ln cap="flat" cmpd="sng" w="254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8100" rotWithShape="0" dir="5400000" dist="23000">
                <a:srgbClr val="000000">
                  <a:alpha val="34900"/>
                </a:srgbClr>
              </a:outerShdw>
            </a:effectLst>
          </p:spPr>
          <p:txBody>
            <a:bodyPr anchorCtr="0" anchor="ctr" bIns="34275" lIns="34275" spcFirstLastPara="1" rIns="342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Author</a:t>
              </a:r>
              <a:endParaRPr sz="11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ORCID</a:t>
              </a:r>
              <a:endParaRPr sz="1100"/>
            </a:p>
          </p:txBody>
        </p:sp>
        <p:sp>
          <p:nvSpPr>
            <p:cNvPr id="287" name="Google Shape;287;p53"/>
            <p:cNvSpPr/>
            <p:nvPr/>
          </p:nvSpPr>
          <p:spPr>
            <a:xfrm>
              <a:off x="5184570" y="978112"/>
              <a:ext cx="1119600" cy="799800"/>
            </a:xfrm>
            <a:prstGeom prst="roundRect">
              <a:avLst>
                <a:gd fmla="val 23820" name="adj"/>
              </a:avLst>
            </a:prstGeom>
            <a:solidFill>
              <a:srgbClr val="FFFFFF"/>
            </a:solidFill>
            <a:ln cap="flat" cmpd="sng" w="254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8100" rotWithShape="0" dir="5400000" dist="23000">
                <a:srgbClr val="000000">
                  <a:alpha val="34900"/>
                </a:srgbClr>
              </a:outerShdw>
            </a:effectLst>
          </p:spPr>
          <p:txBody>
            <a:bodyPr anchorCtr="0" anchor="ctr" bIns="34275" lIns="34275" spcFirstLastPara="1" rIns="342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Resources</a:t>
              </a:r>
              <a:endParaRPr sz="11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RRID</a:t>
              </a:r>
              <a:endParaRPr sz="1100"/>
            </a:p>
          </p:txBody>
        </p:sp>
        <p:sp>
          <p:nvSpPr>
            <p:cNvPr id="288" name="Google Shape;288;p53"/>
            <p:cNvSpPr/>
            <p:nvPr/>
          </p:nvSpPr>
          <p:spPr>
            <a:xfrm>
              <a:off x="0" y="4247680"/>
              <a:ext cx="1119600" cy="799800"/>
            </a:xfrm>
            <a:prstGeom prst="roundRect">
              <a:avLst>
                <a:gd fmla="val 23820" name="adj"/>
              </a:avLst>
            </a:prstGeom>
            <a:solidFill>
              <a:srgbClr val="FFFFFF"/>
            </a:solidFill>
            <a:ln cap="flat" cmpd="sng" w="254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8100" rotWithShape="0" dir="5400000" dist="23000">
                <a:srgbClr val="000000">
                  <a:alpha val="34900"/>
                </a:srgbClr>
              </a:outerShdw>
            </a:effectLst>
          </p:spPr>
          <p:txBody>
            <a:bodyPr anchorCtr="0" anchor="ctr" bIns="34275" lIns="34275" spcFirstLastPara="1" rIns="342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Dataset and Code</a:t>
              </a:r>
              <a:endParaRPr sz="11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" sz="11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DOI</a:t>
              </a:r>
              <a:endParaRPr sz="1100"/>
            </a:p>
          </p:txBody>
        </p:sp>
        <p:sp>
          <p:nvSpPr>
            <p:cNvPr id="289" name="Google Shape;289;p53"/>
            <p:cNvSpPr/>
            <p:nvPr/>
          </p:nvSpPr>
          <p:spPr>
            <a:xfrm>
              <a:off x="2531020" y="5180630"/>
              <a:ext cx="1119600" cy="799800"/>
            </a:xfrm>
            <a:prstGeom prst="roundRect">
              <a:avLst>
                <a:gd fmla="val 23820" name="adj"/>
              </a:avLst>
            </a:prstGeom>
            <a:solidFill>
              <a:srgbClr val="FFFFFF"/>
            </a:solidFill>
            <a:ln cap="flat" cmpd="sng" w="254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38100" rotWithShape="0" dir="5400000" dist="23000">
                <a:srgbClr val="000000">
                  <a:alpha val="34900"/>
                </a:srgbClr>
              </a:outerShdw>
            </a:effectLst>
          </p:spPr>
          <p:txBody>
            <a:bodyPr anchorCtr="0" anchor="ctr" bIns="34275" lIns="34275" spcFirstLastPara="1" rIns="342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lang="en" sz="1100"/>
                <a:t>Institution</a:t>
              </a:r>
              <a:endParaRPr sz="11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lang="en" sz="1100"/>
                <a:t>ROR</a:t>
              </a:r>
              <a:endParaRPr sz="1100"/>
            </a:p>
          </p:txBody>
        </p:sp>
      </p:grpSp>
      <p:sp>
        <p:nvSpPr>
          <p:cNvPr id="290" name="Google Shape;290;p53"/>
          <p:cNvSpPr/>
          <p:nvPr/>
        </p:nvSpPr>
        <p:spPr>
          <a:xfrm>
            <a:off x="117319" y="4592569"/>
            <a:ext cx="5061300" cy="500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We don’t have a single identifier system for all digital artifacts</a:t>
            </a:r>
            <a:endParaRPr sz="140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8" name="Google Shape;588;p80"/>
          <p:cNvPicPr preferRelativeResize="0"/>
          <p:nvPr/>
        </p:nvPicPr>
        <p:blipFill rotWithShape="1">
          <a:blip r:embed="rId3">
            <a:alphaModFix/>
          </a:blip>
          <a:srcRect b="0" l="0" r="83056" t="0"/>
          <a:stretch/>
        </p:blipFill>
        <p:spPr>
          <a:xfrm>
            <a:off x="55550" y="2719300"/>
            <a:ext cx="1549350" cy="225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45125" y="2741900"/>
            <a:ext cx="3376675" cy="222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80"/>
          <p:cNvPicPr preferRelativeResize="0"/>
          <p:nvPr/>
        </p:nvPicPr>
        <p:blipFill rotWithShape="1">
          <a:blip r:embed="rId3">
            <a:alphaModFix/>
          </a:blip>
          <a:srcRect b="0" l="50074" r="0" t="0"/>
          <a:stretch/>
        </p:blipFill>
        <p:spPr>
          <a:xfrm>
            <a:off x="83225" y="271257"/>
            <a:ext cx="4966253" cy="2448043"/>
          </a:xfrm>
          <a:prstGeom prst="rect">
            <a:avLst/>
          </a:prstGeom>
          <a:noFill/>
          <a:ln>
            <a:noFill/>
          </a:ln>
        </p:spPr>
      </p:pic>
      <p:sp>
        <p:nvSpPr>
          <p:cNvPr id="591" name="Google Shape;591;p80"/>
          <p:cNvSpPr txBox="1"/>
          <p:nvPr>
            <p:ph type="title"/>
          </p:nvPr>
        </p:nvSpPr>
        <p:spPr>
          <a:xfrm>
            <a:off x="5256950" y="302675"/>
            <a:ext cx="3598200" cy="45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0" i="0" lang="en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RRID</a:t>
            </a:r>
            <a:r>
              <a:rPr lang="en"/>
              <a:t>s are now used to identify research resources in ~25K papers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t/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"/>
              <a:t>In 2020 this constitutes ~3-40% of the total literature where they are required 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81"/>
          <p:cNvSpPr txBox="1"/>
          <p:nvPr>
            <p:ph type="title"/>
          </p:nvPr>
        </p:nvSpPr>
        <p:spPr>
          <a:xfrm>
            <a:off x="1106874" y="1874225"/>
            <a:ext cx="6830400" cy="255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put RRIDs into </a:t>
            </a:r>
            <a:r>
              <a:rPr b="1" i="0" lang="en" sz="21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</a:t>
            </a:r>
            <a: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next paper</a:t>
            </a:r>
            <a:b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provide the most accurate data to authors </a:t>
            </a:r>
            <a:endParaRPr b="1" sz="2100"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*review your listings in RRID portal*</a:t>
            </a:r>
            <a:br>
              <a:rPr b="1" i="1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</a:t>
            </a:r>
            <a:r>
              <a:rPr b="1" i="0" lang="en" sz="21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</a:t>
            </a:r>
            <a: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papers for </a:t>
            </a:r>
            <a:r>
              <a:rPr b="1" i="0" lang="en" sz="21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methods</a:t>
            </a:r>
            <a:b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bring your journal (editors)</a:t>
            </a:r>
            <a:endParaRPr/>
          </a:p>
        </p:txBody>
      </p:sp>
      <p:sp>
        <p:nvSpPr>
          <p:cNvPr id="597" name="Google Shape;597;p81"/>
          <p:cNvSpPr/>
          <p:nvPr/>
        </p:nvSpPr>
        <p:spPr>
          <a:xfrm>
            <a:off x="3368775" y="4433528"/>
            <a:ext cx="19905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34275" spcFirstLastPara="1" rIns="342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Comments / Thoughts: 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abandrowski@ucsd.edu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8" name="Google Shape;598;p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368775" y="99725"/>
            <a:ext cx="2220300" cy="163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8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RAID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83"/>
          <p:cNvSpPr txBox="1"/>
          <p:nvPr>
            <p:ph type="ctrTitle"/>
          </p:nvPr>
        </p:nvSpPr>
        <p:spPr>
          <a:xfrm>
            <a:off x="600075" y="1245761"/>
            <a:ext cx="4772100" cy="1196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Calibri"/>
              <a:buNone/>
            </a:pPr>
            <a:r>
              <a:rPr lang="en" sz="6000"/>
              <a:t>RAiD</a:t>
            </a:r>
            <a:endParaRPr sz="6000"/>
          </a:p>
        </p:txBody>
      </p:sp>
      <p:sp>
        <p:nvSpPr>
          <p:cNvPr id="609" name="Google Shape;609;p83"/>
          <p:cNvSpPr txBox="1"/>
          <p:nvPr>
            <p:ph idx="1" type="body"/>
          </p:nvPr>
        </p:nvSpPr>
        <p:spPr>
          <a:xfrm>
            <a:off x="529925" y="3265670"/>
            <a:ext cx="4776900" cy="7221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rPr lang="en" sz="2000"/>
              <a:t>Research Activity Identifier</a:t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500"/>
              <a:buNone/>
            </a:pPr>
            <a:r>
              <a:t/>
            </a:r>
            <a:endParaRPr sz="2000"/>
          </a:p>
        </p:txBody>
      </p:sp>
      <p:sp>
        <p:nvSpPr>
          <p:cNvPr id="610" name="Google Shape;610;p83"/>
          <p:cNvSpPr txBox="1"/>
          <p:nvPr>
            <p:ph idx="2" type="body"/>
          </p:nvPr>
        </p:nvSpPr>
        <p:spPr>
          <a:xfrm>
            <a:off x="600075" y="4038000"/>
            <a:ext cx="5735100" cy="7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</a:pPr>
            <a:r>
              <a:rPr lang="en" sz="2000"/>
              <a:t>Natasha Simons</a:t>
            </a:r>
            <a:endParaRPr sz="20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500"/>
              <a:buFont typeface="Arial"/>
              <a:buNone/>
            </a:pPr>
            <a:r>
              <a:rPr lang="en" sz="2000"/>
              <a:t>RDA P16 PID IG, November 2020 </a:t>
            </a:r>
            <a:endParaRPr sz="20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84"/>
          <p:cNvSpPr txBox="1"/>
          <p:nvPr>
            <p:ph idx="1" type="body"/>
          </p:nvPr>
        </p:nvSpPr>
        <p:spPr>
          <a:xfrm>
            <a:off x="311700" y="1152475"/>
            <a:ext cx="8520600" cy="89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In the context of research a RAID (Research Activity Identifier) refers to a “doing” thing - a project or an activity</a:t>
            </a:r>
            <a:endParaRPr sz="13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616" name="Google Shape;616;p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2475" y="411288"/>
            <a:ext cx="1161175" cy="67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7" name="Google Shape;617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23902" y="1622725"/>
            <a:ext cx="4869198" cy="3246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85"/>
          <p:cNvSpPr/>
          <p:nvPr/>
        </p:nvSpPr>
        <p:spPr>
          <a:xfrm>
            <a:off x="5162550" y="1007750"/>
            <a:ext cx="914400" cy="914400"/>
          </a:xfrm>
          <a:prstGeom prst="ellipse">
            <a:avLst/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3" name="Google Shape;623;p85"/>
          <p:cNvSpPr/>
          <p:nvPr/>
        </p:nvSpPr>
        <p:spPr>
          <a:xfrm>
            <a:off x="4507725" y="2507975"/>
            <a:ext cx="914400" cy="914400"/>
          </a:xfrm>
          <a:prstGeom prst="ellipse">
            <a:avLst/>
          </a:prstGeom>
          <a:solidFill>
            <a:srgbClr val="0000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4" name="Google Shape;624;p85"/>
          <p:cNvSpPr/>
          <p:nvPr/>
        </p:nvSpPr>
        <p:spPr>
          <a:xfrm>
            <a:off x="2843250" y="2150750"/>
            <a:ext cx="914400" cy="9144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5" name="Google Shape;625;p85"/>
          <p:cNvSpPr/>
          <p:nvPr/>
        </p:nvSpPr>
        <p:spPr>
          <a:xfrm>
            <a:off x="3676650" y="1141100"/>
            <a:ext cx="914400" cy="914400"/>
          </a:xfrm>
          <a:prstGeom prst="ellipse">
            <a:avLst/>
          </a:prstGeom>
          <a:solidFill>
            <a:srgbClr val="9900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85"/>
          <p:cNvSpPr/>
          <p:nvPr/>
        </p:nvSpPr>
        <p:spPr>
          <a:xfrm>
            <a:off x="4803013" y="3845575"/>
            <a:ext cx="914400" cy="914400"/>
          </a:xfrm>
          <a:prstGeom prst="ellipse">
            <a:avLst/>
          </a:prstGeom>
          <a:solidFill>
            <a:srgbClr val="00FF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85"/>
          <p:cNvSpPr/>
          <p:nvPr/>
        </p:nvSpPr>
        <p:spPr>
          <a:xfrm>
            <a:off x="3200725" y="3517550"/>
            <a:ext cx="914400" cy="914400"/>
          </a:xfrm>
          <a:prstGeom prst="ellipse">
            <a:avLst/>
          </a:prstGeom>
          <a:solidFill>
            <a:srgbClr val="98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8" name="Google Shape;628;p85"/>
          <p:cNvSpPr txBox="1"/>
          <p:nvPr/>
        </p:nvSpPr>
        <p:spPr>
          <a:xfrm>
            <a:off x="4574475" y="2788925"/>
            <a:ext cx="750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300" u="none" cap="none" strike="noStrike">
                <a:solidFill>
                  <a:srgbClr val="FFFFFF"/>
                </a:solidFill>
              </a:rPr>
              <a:t>Project </a:t>
            </a:r>
            <a:endParaRPr b="1" i="0" sz="1300" u="none" cap="none" strike="noStrike">
              <a:solidFill>
                <a:srgbClr val="FFFFFF"/>
              </a:solidFill>
            </a:endParaRPr>
          </a:p>
        </p:txBody>
      </p:sp>
      <p:sp>
        <p:nvSpPr>
          <p:cNvPr id="629" name="Google Shape;629;p85"/>
          <p:cNvSpPr txBox="1"/>
          <p:nvPr/>
        </p:nvSpPr>
        <p:spPr>
          <a:xfrm>
            <a:off x="2916900" y="2388875"/>
            <a:ext cx="8001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/>
              <a:t>Research team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85"/>
          <p:cNvSpPr txBox="1"/>
          <p:nvPr/>
        </p:nvSpPr>
        <p:spPr>
          <a:xfrm>
            <a:off x="5162700" y="1255400"/>
            <a:ext cx="9144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85"/>
          <p:cNvSpPr txBox="1"/>
          <p:nvPr/>
        </p:nvSpPr>
        <p:spPr>
          <a:xfrm>
            <a:off x="4892250" y="4130650"/>
            <a:ext cx="8001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Services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85"/>
          <p:cNvSpPr txBox="1"/>
          <p:nvPr/>
        </p:nvSpPr>
        <p:spPr>
          <a:xfrm>
            <a:off x="3334638" y="3765200"/>
            <a:ext cx="6954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Tools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3" name="Google Shape;633;p85"/>
          <p:cNvSpPr/>
          <p:nvPr/>
        </p:nvSpPr>
        <p:spPr>
          <a:xfrm>
            <a:off x="6295950" y="1636400"/>
            <a:ext cx="914400" cy="914400"/>
          </a:xfrm>
          <a:prstGeom prst="ellipse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85"/>
          <p:cNvSpPr txBox="1"/>
          <p:nvPr/>
        </p:nvSpPr>
        <p:spPr>
          <a:xfrm>
            <a:off x="6495900" y="1884050"/>
            <a:ext cx="6669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5" name="Google Shape;635;p85"/>
          <p:cNvSpPr/>
          <p:nvPr/>
        </p:nvSpPr>
        <p:spPr>
          <a:xfrm>
            <a:off x="6405300" y="3065150"/>
            <a:ext cx="914400" cy="914400"/>
          </a:xfrm>
          <a:prstGeom prst="ellipse">
            <a:avLst/>
          </a:prstGeom>
          <a:solidFill>
            <a:srgbClr val="FF00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6" name="Google Shape;636;p85"/>
          <p:cNvSpPr txBox="1"/>
          <p:nvPr/>
        </p:nvSpPr>
        <p:spPr>
          <a:xfrm>
            <a:off x="6364050" y="3312800"/>
            <a:ext cx="9558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100"/>
              <a:t>Publications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7" name="Google Shape;637;p85"/>
          <p:cNvSpPr txBox="1"/>
          <p:nvPr/>
        </p:nvSpPr>
        <p:spPr>
          <a:xfrm>
            <a:off x="3790950" y="1388750"/>
            <a:ext cx="6954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Funder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38" name="Google Shape;638;p85"/>
          <p:cNvCxnSpPr>
            <a:stCxn id="625" idx="5"/>
            <a:endCxn id="623" idx="1"/>
          </p:cNvCxnSpPr>
          <p:nvPr/>
        </p:nvCxnSpPr>
        <p:spPr>
          <a:xfrm>
            <a:off x="4457139" y="1921589"/>
            <a:ext cx="184500" cy="720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39" name="Google Shape;639;p85"/>
          <p:cNvCxnSpPr>
            <a:stCxn id="622" idx="4"/>
            <a:endCxn id="623" idx="0"/>
          </p:cNvCxnSpPr>
          <p:nvPr/>
        </p:nvCxnSpPr>
        <p:spPr>
          <a:xfrm flipH="1">
            <a:off x="4964850" y="1922150"/>
            <a:ext cx="654900" cy="585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0" name="Google Shape;640;p85"/>
          <p:cNvCxnSpPr>
            <a:stCxn id="630" idx="3"/>
            <a:endCxn id="633" idx="1"/>
          </p:cNvCxnSpPr>
          <p:nvPr/>
        </p:nvCxnSpPr>
        <p:spPr>
          <a:xfrm>
            <a:off x="6077100" y="1464950"/>
            <a:ext cx="352800" cy="305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1" name="Google Shape;641;p85"/>
          <p:cNvCxnSpPr>
            <a:stCxn id="623" idx="6"/>
            <a:endCxn id="635" idx="2"/>
          </p:cNvCxnSpPr>
          <p:nvPr/>
        </p:nvCxnSpPr>
        <p:spPr>
          <a:xfrm>
            <a:off x="5422125" y="2965175"/>
            <a:ext cx="983100" cy="557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2" name="Google Shape;642;p85"/>
          <p:cNvCxnSpPr>
            <a:stCxn id="623" idx="2"/>
            <a:endCxn id="624" idx="6"/>
          </p:cNvCxnSpPr>
          <p:nvPr/>
        </p:nvCxnSpPr>
        <p:spPr>
          <a:xfrm rot="10800000">
            <a:off x="3757725" y="2607875"/>
            <a:ext cx="750000" cy="357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3" name="Google Shape;643;p85"/>
          <p:cNvCxnSpPr>
            <a:stCxn id="623" idx="3"/>
            <a:endCxn id="627" idx="7"/>
          </p:cNvCxnSpPr>
          <p:nvPr/>
        </p:nvCxnSpPr>
        <p:spPr>
          <a:xfrm flipH="1">
            <a:off x="3981336" y="3288464"/>
            <a:ext cx="660300" cy="36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4" name="Google Shape;644;p85"/>
          <p:cNvCxnSpPr>
            <a:stCxn id="623" idx="4"/>
            <a:endCxn id="626" idx="0"/>
          </p:cNvCxnSpPr>
          <p:nvPr/>
        </p:nvCxnSpPr>
        <p:spPr>
          <a:xfrm>
            <a:off x="4964925" y="3422375"/>
            <a:ext cx="295200" cy="423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5" name="Google Shape;645;p85"/>
          <p:cNvCxnSpPr>
            <a:stCxn id="626" idx="3"/>
            <a:endCxn id="627" idx="5"/>
          </p:cNvCxnSpPr>
          <p:nvPr/>
        </p:nvCxnSpPr>
        <p:spPr>
          <a:xfrm rot="10800000">
            <a:off x="3981124" y="4298164"/>
            <a:ext cx="955800" cy="327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6" name="Google Shape;646;p85"/>
          <p:cNvCxnSpPr>
            <a:stCxn id="624" idx="4"/>
            <a:endCxn id="627" idx="1"/>
          </p:cNvCxnSpPr>
          <p:nvPr/>
        </p:nvCxnSpPr>
        <p:spPr>
          <a:xfrm>
            <a:off x="3300450" y="3065150"/>
            <a:ext cx="34200" cy="586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7" name="Google Shape;647;p85"/>
          <p:cNvCxnSpPr>
            <a:endCxn id="625" idx="3"/>
          </p:cNvCxnSpPr>
          <p:nvPr/>
        </p:nvCxnSpPr>
        <p:spPr>
          <a:xfrm flipH="1" rot="10800000">
            <a:off x="3300561" y="1921589"/>
            <a:ext cx="510000" cy="229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8" name="Google Shape;648;p85"/>
          <p:cNvCxnSpPr>
            <a:stCxn id="630" idx="1"/>
            <a:endCxn id="625" idx="6"/>
          </p:cNvCxnSpPr>
          <p:nvPr/>
        </p:nvCxnSpPr>
        <p:spPr>
          <a:xfrm flipH="1">
            <a:off x="4591200" y="1464950"/>
            <a:ext cx="571500" cy="133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49" name="Google Shape;649;p85"/>
          <p:cNvCxnSpPr>
            <a:stCxn id="635" idx="0"/>
            <a:endCxn id="633" idx="4"/>
          </p:cNvCxnSpPr>
          <p:nvPr/>
        </p:nvCxnSpPr>
        <p:spPr>
          <a:xfrm rot="10800000">
            <a:off x="6753000" y="2550650"/>
            <a:ext cx="109500" cy="514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0" name="Google Shape;650;p85"/>
          <p:cNvCxnSpPr>
            <a:stCxn id="635" idx="4"/>
            <a:endCxn id="635" idx="4"/>
          </p:cNvCxnSpPr>
          <p:nvPr/>
        </p:nvCxnSpPr>
        <p:spPr>
          <a:xfrm>
            <a:off x="6862500" y="3979550"/>
            <a:ext cx="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1" name="Google Shape;651;p85"/>
          <p:cNvCxnSpPr>
            <a:stCxn id="635" idx="4"/>
            <a:endCxn id="626" idx="5"/>
          </p:cNvCxnSpPr>
          <p:nvPr/>
        </p:nvCxnSpPr>
        <p:spPr>
          <a:xfrm flipH="1">
            <a:off x="5583600" y="3979550"/>
            <a:ext cx="1278900" cy="646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52" name="Google Shape;652;p85"/>
          <p:cNvCxnSpPr>
            <a:endCxn id="623" idx="7"/>
          </p:cNvCxnSpPr>
          <p:nvPr/>
        </p:nvCxnSpPr>
        <p:spPr>
          <a:xfrm flipH="1">
            <a:off x="5288214" y="2416886"/>
            <a:ext cx="1141500" cy="225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53" name="Google Shape;653;p8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RAID puts the project at the centre of research </a:t>
            </a:r>
            <a:endParaRPr/>
          </a:p>
        </p:txBody>
      </p:sp>
      <p:sp>
        <p:nvSpPr>
          <p:cNvPr id="654" name="Google Shape;654;p85"/>
          <p:cNvSpPr txBox="1"/>
          <p:nvPr/>
        </p:nvSpPr>
        <p:spPr>
          <a:xfrm>
            <a:off x="311700" y="1290838"/>
            <a:ext cx="2587200" cy="5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Records activities that happen during the course of a project and entities related to the project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9" name="Google Shape;659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9022" y="1170125"/>
            <a:ext cx="6393900" cy="3674100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p86"/>
          <p:cNvSpPr txBox="1"/>
          <p:nvPr/>
        </p:nvSpPr>
        <p:spPr>
          <a:xfrm>
            <a:off x="3991053" y="2804950"/>
            <a:ext cx="24966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hdl.handle.net/</a:t>
            </a:r>
            <a:r>
              <a:rPr i="0" lang="en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13.1010/463</a:t>
            </a:r>
            <a:endParaRPr i="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i="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8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RAiD is a handle… with an “envelope”   </a:t>
            </a:r>
            <a:endParaRPr/>
          </a:p>
        </p:txBody>
      </p:sp>
      <p:sp>
        <p:nvSpPr>
          <p:cNvPr id="662" name="Google Shape;662;p86"/>
          <p:cNvSpPr/>
          <p:nvPr/>
        </p:nvSpPr>
        <p:spPr>
          <a:xfrm>
            <a:off x="2566150" y="2405250"/>
            <a:ext cx="1273200" cy="1188300"/>
          </a:xfrm>
          <a:prstGeom prst="ellipse">
            <a:avLst/>
          </a:prstGeom>
          <a:solidFill>
            <a:srgbClr val="0000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3" name="Google Shape;663;p86"/>
          <p:cNvSpPr txBox="1"/>
          <p:nvPr/>
        </p:nvSpPr>
        <p:spPr>
          <a:xfrm>
            <a:off x="2775125" y="2804950"/>
            <a:ext cx="10767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300" u="none" cap="none" strike="noStrike">
                <a:solidFill>
                  <a:srgbClr val="FFFFFF"/>
                </a:solidFill>
              </a:rPr>
              <a:t>Projec</a:t>
            </a:r>
            <a:r>
              <a:rPr b="1" lang="en" sz="1300">
                <a:solidFill>
                  <a:srgbClr val="FFFFFF"/>
                </a:solidFill>
              </a:rPr>
              <a:t>t: </a:t>
            </a:r>
            <a:r>
              <a:rPr b="1" i="0" lang="en" sz="1300" u="none" cap="none" strike="noStrike">
                <a:solidFill>
                  <a:srgbClr val="FFFFFF"/>
                </a:solidFill>
              </a:rPr>
              <a:t>Cure Cancer! </a:t>
            </a:r>
            <a:endParaRPr b="1" i="0" sz="1300" u="none" cap="none" strike="noStrike">
              <a:solidFill>
                <a:srgbClr val="FFFFFF"/>
              </a:solidFill>
            </a:endParaRPr>
          </a:p>
        </p:txBody>
      </p:sp>
      <p:sp>
        <p:nvSpPr>
          <p:cNvPr id="664" name="Google Shape;664;p86"/>
          <p:cNvSpPr txBox="1"/>
          <p:nvPr/>
        </p:nvSpPr>
        <p:spPr>
          <a:xfrm>
            <a:off x="5613600" y="3593550"/>
            <a:ext cx="819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RAiD for this project</a:t>
            </a:r>
            <a:endParaRPr/>
          </a:p>
        </p:txBody>
      </p:sp>
      <p:cxnSp>
        <p:nvCxnSpPr>
          <p:cNvPr id="665" name="Google Shape;665;p86"/>
          <p:cNvCxnSpPr>
            <a:stCxn id="664" idx="0"/>
          </p:cNvCxnSpPr>
          <p:nvPr/>
        </p:nvCxnSpPr>
        <p:spPr>
          <a:xfrm rot="10800000">
            <a:off x="5381550" y="3138750"/>
            <a:ext cx="642000" cy="454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0" name="Google Shape;670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7850" y="1415112"/>
            <a:ext cx="1828800" cy="1828800"/>
          </a:xfrm>
          <a:prstGeom prst="rect">
            <a:avLst/>
          </a:prstGeom>
          <a:noFill/>
          <a:ln>
            <a:noFill/>
          </a:ln>
        </p:spPr>
      </p:pic>
      <p:sp>
        <p:nvSpPr>
          <p:cNvPr id="671" name="Google Shape;671;p8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Inside the RAiD “envelope” - PIDs and metadata   </a:t>
            </a:r>
            <a:endParaRPr sz="2400"/>
          </a:p>
        </p:txBody>
      </p:sp>
      <p:sp>
        <p:nvSpPr>
          <p:cNvPr id="672" name="Google Shape;672;p87"/>
          <p:cNvSpPr/>
          <p:nvPr/>
        </p:nvSpPr>
        <p:spPr>
          <a:xfrm>
            <a:off x="2842347" y="1260450"/>
            <a:ext cx="29931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http://orcid.org/0000-0002-3843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http://orcid.org/0000-0002-6789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3" name="Google Shape;673;p87"/>
          <p:cNvSpPr/>
          <p:nvPr/>
        </p:nvSpPr>
        <p:spPr>
          <a:xfrm>
            <a:off x="3951427" y="1952387"/>
            <a:ext cx="24639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doi.org/</a:t>
            </a: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10.1002/002-8231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87"/>
          <p:cNvSpPr/>
          <p:nvPr/>
        </p:nvSpPr>
        <p:spPr>
          <a:xfrm>
            <a:off x="4025252" y="2715433"/>
            <a:ext cx="24639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doi.org/1</a:t>
            </a:r>
            <a:r>
              <a:rPr b="0" i="0" lang="en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0.1002/005-4721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5" name="Google Shape;675;p87"/>
          <p:cNvSpPr/>
          <p:nvPr/>
        </p:nvSpPr>
        <p:spPr>
          <a:xfrm>
            <a:off x="1611975" y="1233800"/>
            <a:ext cx="914400" cy="914400"/>
          </a:xfrm>
          <a:prstGeom prst="ellipse">
            <a:avLst/>
          </a:prstGeom>
          <a:solidFill>
            <a:schemeClr val="accent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6" name="Google Shape;676;p87"/>
          <p:cNvSpPr txBox="1"/>
          <p:nvPr/>
        </p:nvSpPr>
        <p:spPr>
          <a:xfrm>
            <a:off x="1669125" y="1470875"/>
            <a:ext cx="8001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/>
              <a:t>Research team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87"/>
          <p:cNvSpPr/>
          <p:nvPr/>
        </p:nvSpPr>
        <p:spPr>
          <a:xfrm>
            <a:off x="5798200" y="1470875"/>
            <a:ext cx="914400" cy="914400"/>
          </a:xfrm>
          <a:prstGeom prst="ellipse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87"/>
          <p:cNvSpPr txBox="1"/>
          <p:nvPr/>
        </p:nvSpPr>
        <p:spPr>
          <a:xfrm>
            <a:off x="5963225" y="1761500"/>
            <a:ext cx="6669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87"/>
          <p:cNvSpPr/>
          <p:nvPr/>
        </p:nvSpPr>
        <p:spPr>
          <a:xfrm>
            <a:off x="5839475" y="2385275"/>
            <a:ext cx="914400" cy="914400"/>
          </a:xfrm>
          <a:prstGeom prst="ellipse">
            <a:avLst/>
          </a:prstGeom>
          <a:solidFill>
            <a:srgbClr val="FF00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87"/>
          <p:cNvSpPr txBox="1"/>
          <p:nvPr/>
        </p:nvSpPr>
        <p:spPr>
          <a:xfrm>
            <a:off x="5839475" y="2675325"/>
            <a:ext cx="9558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" sz="1100"/>
              <a:t>Publications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1" name="Google Shape;681;p8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63250" y="3478488"/>
            <a:ext cx="1013500" cy="2927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doi" id="682" name="Google Shape;682;p8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416194" y="1850049"/>
            <a:ext cx="535232" cy="5352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doi" id="683" name="Google Shape;683;p8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413819" y="2574862"/>
            <a:ext cx="535232" cy="5352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4" name="Google Shape;684;p87"/>
          <p:cNvGrpSpPr/>
          <p:nvPr/>
        </p:nvGrpSpPr>
        <p:grpSpPr>
          <a:xfrm>
            <a:off x="5615286" y="4079114"/>
            <a:ext cx="1013478" cy="481464"/>
            <a:chOff x="3150081" y="4647021"/>
            <a:chExt cx="1351304" cy="641952"/>
          </a:xfrm>
        </p:grpSpPr>
        <p:pic>
          <p:nvPicPr>
            <p:cNvPr id="685" name="Google Shape;685;p87"/>
            <p:cNvPicPr preferRelativeResize="0"/>
            <p:nvPr/>
          </p:nvPicPr>
          <p:blipFill rotWithShape="1">
            <a:blip r:embed="rId8">
              <a:alphaModFix/>
            </a:blip>
            <a:srcRect b="13576" l="0" r="0" t="10533"/>
            <a:stretch/>
          </p:blipFill>
          <p:spPr>
            <a:xfrm>
              <a:off x="3838263" y="4684115"/>
              <a:ext cx="663122" cy="5677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6" name="Google Shape;686;p87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3150081" y="4647021"/>
              <a:ext cx="736031" cy="64195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87" name="Google Shape;687;p87"/>
          <p:cNvSpPr/>
          <p:nvPr/>
        </p:nvSpPr>
        <p:spPr>
          <a:xfrm>
            <a:off x="1532075" y="3104513"/>
            <a:ext cx="914400" cy="914400"/>
          </a:xfrm>
          <a:prstGeom prst="ellipse">
            <a:avLst/>
          </a:prstGeom>
          <a:solidFill>
            <a:srgbClr val="00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p87"/>
          <p:cNvSpPr txBox="1"/>
          <p:nvPr/>
        </p:nvSpPr>
        <p:spPr>
          <a:xfrm>
            <a:off x="1554825" y="3352175"/>
            <a:ext cx="9144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Institutions</a:t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9" name="Google Shape;689;p8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035648" y="1217424"/>
            <a:ext cx="579625" cy="535250"/>
          </a:xfrm>
          <a:prstGeom prst="rect">
            <a:avLst/>
          </a:prstGeom>
          <a:noFill/>
          <a:ln>
            <a:noFill/>
          </a:ln>
        </p:spPr>
      </p:pic>
      <p:sp>
        <p:nvSpPr>
          <p:cNvPr id="690" name="Google Shape;690;p87"/>
          <p:cNvSpPr/>
          <p:nvPr/>
        </p:nvSpPr>
        <p:spPr>
          <a:xfrm>
            <a:off x="3859729" y="3526550"/>
            <a:ext cx="33705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ror.org/00rqy9422 University of Queensland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ror.org/03vek6s52 Harvard University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1" name="Google Shape;691;p87"/>
          <p:cNvSpPr/>
          <p:nvPr/>
        </p:nvSpPr>
        <p:spPr>
          <a:xfrm>
            <a:off x="5035654" y="4535725"/>
            <a:ext cx="33705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uq.edu.au/114/32 University local storage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A.URL.WHEE.EDU Other cloud storage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2" name="Google Shape;692;p87"/>
          <p:cNvSpPr/>
          <p:nvPr/>
        </p:nvSpPr>
        <p:spPr>
          <a:xfrm>
            <a:off x="2526376" y="4598075"/>
            <a:ext cx="22923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doi.org/10.37717/2020-1143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3" name="Google Shape;693;p87"/>
          <p:cNvSpPr/>
          <p:nvPr/>
        </p:nvSpPr>
        <p:spPr>
          <a:xfrm>
            <a:off x="1554825" y="4079125"/>
            <a:ext cx="914400" cy="914400"/>
          </a:xfrm>
          <a:prstGeom prst="ellipse">
            <a:avLst/>
          </a:prstGeom>
          <a:solidFill>
            <a:srgbClr val="9900F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p87"/>
          <p:cNvSpPr txBox="1"/>
          <p:nvPr/>
        </p:nvSpPr>
        <p:spPr>
          <a:xfrm>
            <a:off x="1664325" y="4326775"/>
            <a:ext cx="6954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Funder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 result for doi" id="695" name="Google Shape;695;p8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54244" y="4052237"/>
            <a:ext cx="535232" cy="535232"/>
          </a:xfrm>
          <a:prstGeom prst="rect">
            <a:avLst/>
          </a:prstGeom>
          <a:noFill/>
          <a:ln>
            <a:noFill/>
          </a:ln>
        </p:spPr>
      </p:pic>
      <p:sp>
        <p:nvSpPr>
          <p:cNvPr id="696" name="Google Shape;696;p87"/>
          <p:cNvSpPr/>
          <p:nvPr/>
        </p:nvSpPr>
        <p:spPr>
          <a:xfrm>
            <a:off x="6918075" y="3564300"/>
            <a:ext cx="914400" cy="914400"/>
          </a:xfrm>
          <a:prstGeom prst="ellipse">
            <a:avLst/>
          </a:prstGeom>
          <a:solidFill>
            <a:srgbClr val="98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87"/>
          <p:cNvSpPr txBox="1"/>
          <p:nvPr/>
        </p:nvSpPr>
        <p:spPr>
          <a:xfrm>
            <a:off x="6991375" y="3769050"/>
            <a:ext cx="800100" cy="5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Tools &amp; Services 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8" name="Google Shape;698;p8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52197" y="242399"/>
            <a:ext cx="1580100" cy="8523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99" name="Google Shape;699;p87"/>
          <p:cNvCxnSpPr>
            <a:stCxn id="698" idx="2"/>
            <a:endCxn id="670" idx="0"/>
          </p:cNvCxnSpPr>
          <p:nvPr/>
        </p:nvCxnSpPr>
        <p:spPr>
          <a:xfrm>
            <a:off x="8042247" y="1094727"/>
            <a:ext cx="0" cy="320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8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does RAiD work and why is it useful?   </a:t>
            </a:r>
            <a:endParaRPr/>
          </a:p>
        </p:txBody>
      </p:sp>
      <p:sp>
        <p:nvSpPr>
          <p:cNvPr id="705" name="Google Shape;705;p88"/>
          <p:cNvSpPr txBox="1"/>
          <p:nvPr/>
        </p:nvSpPr>
        <p:spPr>
          <a:xfrm>
            <a:off x="766425" y="1386950"/>
            <a:ext cx="7073400" cy="5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Groups the outputs, activities and entities associated with a research project 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Uses m-2-m (REST API) which enables a view of joined up project-centic view of research (collaborators, institutions etc)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Enables a tool/service provider to record/track usage of their infrastructure (storage etc) by project teams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Enables a project view of research which can be useful for funders or institutions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Because RAiD is an envelope that groups identifiers and metadata, it has potential for other uses e.g. Openness Profile </a:t>
            </a:r>
            <a:endParaRPr sz="1800"/>
          </a:p>
        </p:txBody>
      </p:sp>
      <p:pic>
        <p:nvPicPr>
          <p:cNvPr id="706" name="Google Shape;706;p8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01625" y="223125"/>
            <a:ext cx="1607550" cy="92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8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RAID current status - ISO</a:t>
            </a:r>
            <a:endParaRPr/>
          </a:p>
        </p:txBody>
      </p:sp>
      <p:sp>
        <p:nvSpPr>
          <p:cNvPr id="712" name="Google Shape;712;p8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ISO standard certification process underway (complete May 2021)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13" name="Google Shape;713;p8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01625" y="223125"/>
            <a:ext cx="1607550" cy="92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" name="Google Shape;714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6875" y="2055726"/>
            <a:ext cx="7090250" cy="243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ROR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9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RAID current status - ORCID</a:t>
            </a:r>
            <a:endParaRPr/>
          </a:p>
        </p:txBody>
      </p:sp>
      <p:sp>
        <p:nvSpPr>
          <p:cNvPr id="720" name="Google Shape;720;p9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ORCID integration complete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21" name="Google Shape;721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4375" y="1017725"/>
            <a:ext cx="4261150" cy="408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2" name="Google Shape;722;p9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9550" y="2385035"/>
            <a:ext cx="2978475" cy="1721915"/>
          </a:xfrm>
          <a:prstGeom prst="rect">
            <a:avLst/>
          </a:prstGeom>
          <a:noFill/>
          <a:ln>
            <a:noFill/>
          </a:ln>
        </p:spPr>
      </p:pic>
      <p:sp>
        <p:nvSpPr>
          <p:cNvPr id="723" name="Google Shape;723;p90"/>
          <p:cNvSpPr/>
          <p:nvPr/>
        </p:nvSpPr>
        <p:spPr>
          <a:xfrm>
            <a:off x="3659850" y="3140825"/>
            <a:ext cx="1549800" cy="4683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A4C2F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7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9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RAID current status - early adopters program</a:t>
            </a:r>
            <a:endParaRPr/>
          </a:p>
        </p:txBody>
      </p:sp>
      <p:sp>
        <p:nvSpPr>
          <p:cNvPr id="729" name="Google Shape;729;p9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Early adopters program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Test to production - 7 organisations in production and a further 17 with keys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5 300+ RAIDs minted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Europe “Openness profile” Knowledge Exchange (NL)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 Dept of Energy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Technical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RAID “envelope” records ORCID, ROR, ISNI, GRID, DOI and Handle. Others added as use cases and requests come in.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REST API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9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RAID current status - governance</a:t>
            </a:r>
            <a:endParaRPr/>
          </a:p>
        </p:txBody>
      </p:sp>
      <p:sp>
        <p:nvSpPr>
          <p:cNvPr id="735" name="Google Shape;735;p92"/>
          <p:cNvSpPr txBox="1"/>
          <p:nvPr>
            <p:ph idx="1" type="body"/>
          </p:nvPr>
        </p:nvSpPr>
        <p:spPr>
          <a:xfrm>
            <a:off x="311700" y="1152475"/>
            <a:ext cx="8679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Current structure: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Registration Authority</a:t>
            </a:r>
            <a:endParaRPr sz="1400"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Service Point</a:t>
            </a:r>
            <a:endParaRPr/>
          </a:p>
          <a:p>
            <a:pPr indent="-317500" lvl="3" marL="18288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User/projects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RAID comes under the fold of </a:t>
            </a:r>
            <a:r>
              <a:rPr b="1" lang="en"/>
              <a:t>ARDC PID services (10+ years)</a:t>
            </a:r>
            <a:r>
              <a:rPr lang="en"/>
              <a:t> which include providing data DOIs, handles, IGSN free of charge to the Australian research sector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ARDC staff sit on a wide range of international PID boards and initiatives including ORCID, DataCite and IGSN</a:t>
            </a:r>
            <a:endParaRPr/>
          </a:p>
        </p:txBody>
      </p:sp>
      <p:sp>
        <p:nvSpPr>
          <p:cNvPr id="736" name="Google Shape;736;p92"/>
          <p:cNvSpPr txBox="1"/>
          <p:nvPr/>
        </p:nvSpPr>
        <p:spPr>
          <a:xfrm>
            <a:off x="3927300" y="1152475"/>
            <a:ext cx="49050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en" sz="1800">
                <a:solidFill>
                  <a:schemeClr val="dk2"/>
                </a:solidFill>
              </a:rPr>
              <a:t>Example</a:t>
            </a:r>
            <a:endParaRPr sz="1800">
              <a:solidFill>
                <a:schemeClr val="dk2"/>
              </a:solidFill>
            </a:endParaRPr>
          </a:p>
          <a:p>
            <a:pPr indent="-3175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</a:pPr>
            <a:r>
              <a:rPr lang="en">
                <a:solidFill>
                  <a:schemeClr val="dk2"/>
                </a:solidFill>
              </a:rPr>
              <a:t>ARDC Registration Authority</a:t>
            </a:r>
            <a:endParaRPr>
              <a:solidFill>
                <a:schemeClr val="dk2"/>
              </a:solidFill>
            </a:endParaRPr>
          </a:p>
          <a:p>
            <a:pPr indent="-31750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</a:pPr>
            <a:r>
              <a:rPr lang="en">
                <a:solidFill>
                  <a:schemeClr val="dk2"/>
                </a:solidFill>
              </a:rPr>
              <a:t>University Library	</a:t>
            </a:r>
            <a:endParaRPr>
              <a:solidFill>
                <a:schemeClr val="dk2"/>
              </a:solidFill>
            </a:endParaRPr>
          </a:p>
          <a:p>
            <a:pPr indent="-31750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</a:pPr>
            <a:r>
              <a:rPr lang="en">
                <a:solidFill>
                  <a:schemeClr val="dk2"/>
                </a:solidFill>
              </a:rPr>
              <a:t>University projects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9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ARDC roadmap for RAID</a:t>
            </a:r>
            <a:endParaRPr/>
          </a:p>
        </p:txBody>
      </p:sp>
      <p:sp>
        <p:nvSpPr>
          <p:cNvPr id="742" name="Google Shape;742;p93"/>
          <p:cNvSpPr txBox="1"/>
          <p:nvPr>
            <p:ph idx="1" type="body"/>
          </p:nvPr>
        </p:nvSpPr>
        <p:spPr>
          <a:xfrm>
            <a:off x="311700" y="1152475"/>
            <a:ext cx="4690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Internationalise and grow RAID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Complete ISO standard certification (May 2021)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Community of early adopters program (ideas and use cases phase)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Further develop governance and technical architecture to underpin broad usage and long term sustainability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43" name="Google Shape;743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6375" y="292037"/>
            <a:ext cx="3051747" cy="45594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9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If you’re interested in RAiD</a:t>
            </a:r>
            <a:endParaRPr/>
          </a:p>
        </p:txBody>
      </p:sp>
      <p:sp>
        <p:nvSpPr>
          <p:cNvPr id="749" name="Google Shape;749;p9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Formally let us know of your interest in RAID via </a:t>
            </a:r>
            <a:r>
              <a:rPr lang="en" u="sng">
                <a:solidFill>
                  <a:schemeClr val="hlink"/>
                </a:solidFill>
                <a:hlinkClick r:id="rId3"/>
              </a:rPr>
              <a:t>contact@ardc.edu.au</a:t>
            </a:r>
            <a:r>
              <a:rPr lang="en"/>
              <a:t>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Engage with potential use cases to help us identify open research pain points that RAID could help with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Watch this space!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50" name="Google Shape;750;p9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63100" y="2708635"/>
            <a:ext cx="2978475" cy="17219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p95"/>
          <p:cNvSpPr txBox="1"/>
          <p:nvPr>
            <p:ph idx="1" type="body"/>
          </p:nvPr>
        </p:nvSpPr>
        <p:spPr>
          <a:xfrm>
            <a:off x="600075" y="2495091"/>
            <a:ext cx="4776900" cy="11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</a:pPr>
            <a:r>
              <a:rPr lang="en"/>
              <a:t>Natasha Simons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</a:pPr>
            <a:r>
              <a:rPr lang="en"/>
              <a:t>Associate Director, Data &amp; Services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</a:pPr>
            <a:r>
              <a:rPr lang="en"/>
              <a:t>The University of Queensland, Brisbane, Australia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None/>
            </a:pPr>
            <a:r>
              <a:rPr lang="en" u="sng">
                <a:solidFill>
                  <a:srgbClr val="FFFFFF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natasha.simons@ardc.edu.au</a:t>
            </a:r>
            <a:r>
              <a:rPr lang="en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9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PIDs and Data Management Plans</a:t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97"/>
          <p:cNvSpPr txBox="1"/>
          <p:nvPr/>
        </p:nvSpPr>
        <p:spPr>
          <a:xfrm>
            <a:off x="2547500" y="2875025"/>
            <a:ext cx="5289000" cy="144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Maria Praetzellis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Lato"/>
                <a:ea typeface="Lato"/>
                <a:cs typeface="Lato"/>
                <a:sym typeface="Lato"/>
              </a:rPr>
              <a:t>UC3 Product Manager </a:t>
            </a:r>
            <a:endParaRPr sz="1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Lato"/>
                <a:ea typeface="Lato"/>
                <a:cs typeface="Lato"/>
                <a:sym typeface="Lato"/>
              </a:rPr>
              <a:t>Research Data Mgmt - DMP Tool - FAIR Island </a:t>
            </a:r>
            <a:endParaRPr sz="1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RDA 16th Plenary 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Lato"/>
                <a:ea typeface="Lato"/>
                <a:cs typeface="Lato"/>
                <a:sym typeface="Lato"/>
              </a:rPr>
              <a:t>November 9, 2020</a:t>
            </a:r>
            <a:endParaRPr sz="19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66" name="Google Shape;766;p97"/>
          <p:cNvSpPr txBox="1"/>
          <p:nvPr/>
        </p:nvSpPr>
        <p:spPr>
          <a:xfrm>
            <a:off x="388200" y="571425"/>
            <a:ext cx="8562300" cy="139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en" sz="3900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rPr>
              <a:t>Networking research activities with PIDs and DMPs</a:t>
            </a:r>
            <a:endParaRPr sz="4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0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" name="Google Shape;771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475" y="876075"/>
            <a:ext cx="3151226" cy="3572550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98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/>
              <a:t>California Digital Library/UC3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accent5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773" name="Google Shape;773;p98"/>
          <p:cNvSpPr txBox="1"/>
          <p:nvPr/>
        </p:nvSpPr>
        <p:spPr>
          <a:xfrm>
            <a:off x="3271125" y="982650"/>
            <a:ext cx="5508000" cy="215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Lato"/>
                <a:ea typeface="Lato"/>
                <a:cs typeface="Lato"/>
                <a:sym typeface="Lato"/>
              </a:rPr>
              <a:t>CDL founded by the University of California in 1996</a:t>
            </a:r>
            <a:endParaRPr b="1" sz="18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n"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University of California Curation Center (UC3) is CDL’s program concerned with maintaining, preserving, and adding value to digital research data throughout its lifecycle  </a:t>
            </a:r>
            <a:r>
              <a:rPr b="1" lang="en" sz="17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UC3 areas of focus:</a:t>
            </a:r>
            <a:endParaRPr b="1" sz="17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Lato"/>
              <a:buChar char="●"/>
            </a:pPr>
            <a:r>
              <a:rPr lang="en" sz="17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Research data management</a:t>
            </a:r>
            <a:endParaRPr sz="17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Lato"/>
              <a:buChar char="●"/>
            </a:pPr>
            <a:r>
              <a:rPr lang="en" sz="17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Data publication and data  metrics</a:t>
            </a:r>
            <a:endParaRPr sz="17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Lato"/>
              <a:buChar char="●"/>
            </a:pPr>
            <a:r>
              <a:rPr lang="en" sz="17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Persistent identifiers</a:t>
            </a:r>
            <a:endParaRPr sz="17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Lato"/>
              <a:buChar char="●"/>
            </a:pPr>
            <a:r>
              <a:rPr lang="en" sz="17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Digital preservation</a:t>
            </a:r>
            <a:endParaRPr sz="17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Lato"/>
              <a:buChar char="●"/>
            </a:pPr>
            <a:r>
              <a:rPr lang="en" sz="17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Data/software skills training</a:t>
            </a:r>
            <a:endParaRPr sz="17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99"/>
          <p:cNvSpPr txBox="1"/>
          <p:nvPr>
            <p:ph type="title"/>
          </p:nvPr>
        </p:nvSpPr>
        <p:spPr>
          <a:xfrm>
            <a:off x="406425" y="8162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900"/>
              <a:t>machine actionable DMPs → networked DMPs →</a:t>
            </a:r>
            <a:br>
              <a:rPr lang="en" sz="3900"/>
            </a:br>
            <a:r>
              <a:rPr lang="en" sz="3900"/>
              <a:t> networked research activities</a:t>
            </a:r>
            <a:endParaRPr sz="3900"/>
          </a:p>
        </p:txBody>
      </p:sp>
      <p:sp>
        <p:nvSpPr>
          <p:cNvPr id="779" name="Google Shape;779;p99"/>
          <p:cNvSpPr txBox="1"/>
          <p:nvPr/>
        </p:nvSpPr>
        <p:spPr>
          <a:xfrm>
            <a:off x="472225" y="2745350"/>
            <a:ext cx="8124300" cy="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Lato"/>
                <a:ea typeface="Lato"/>
                <a:cs typeface="Lato"/>
                <a:sym typeface="Lato"/>
              </a:rPr>
              <a:t>PIDs connect/network research activities</a:t>
            </a:r>
            <a:endParaRPr sz="32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5"/>
          <p:cNvSpPr txBox="1"/>
          <p:nvPr/>
        </p:nvSpPr>
        <p:spPr>
          <a:xfrm>
            <a:off x="405675" y="251400"/>
            <a:ext cx="5226900" cy="151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Poppins"/>
                <a:ea typeface="Poppins"/>
                <a:cs typeface="Poppins"/>
                <a:sym typeface="Poppins"/>
              </a:rPr>
              <a:t>ROR-ing up the World</a:t>
            </a:r>
            <a:r>
              <a:rPr lang="en" sz="3200">
                <a:latin typeface="Poppins"/>
                <a:ea typeface="Poppins"/>
                <a:cs typeface="Poppins"/>
                <a:sym typeface="Poppins"/>
              </a:rPr>
              <a:t>: </a:t>
            </a:r>
            <a:endParaRPr sz="32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Poppins"/>
                <a:ea typeface="Poppins"/>
                <a:cs typeface="Poppins"/>
                <a:sym typeface="Poppins"/>
              </a:rPr>
              <a:t>Open Identifiers for Affiliations in the </a:t>
            </a:r>
            <a:endParaRPr sz="32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Poppins"/>
                <a:ea typeface="Poppins"/>
                <a:cs typeface="Poppins"/>
                <a:sym typeface="Poppins"/>
              </a:rPr>
              <a:t>Research Organization Registry</a:t>
            </a:r>
            <a:endParaRPr sz="320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01" name="Google Shape;301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4991" y="0"/>
            <a:ext cx="3429007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485800" y="3108765"/>
            <a:ext cx="661225" cy="251723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55"/>
          <p:cNvSpPr txBox="1"/>
          <p:nvPr/>
        </p:nvSpPr>
        <p:spPr>
          <a:xfrm>
            <a:off x="405675" y="3360475"/>
            <a:ext cx="5072400" cy="13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Poppins"/>
                <a:ea typeface="Poppins"/>
                <a:cs typeface="Poppins"/>
                <a:sym typeface="Poppins"/>
              </a:rPr>
              <a:t>Maria Gould</a:t>
            </a:r>
            <a:endParaRPr b="1" sz="20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Poppins"/>
                <a:ea typeface="Poppins"/>
                <a:cs typeface="Poppins"/>
                <a:sym typeface="Poppins"/>
              </a:rPr>
              <a:t>California Digital Library</a:t>
            </a:r>
            <a:endParaRPr sz="1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Poppins"/>
                <a:ea typeface="Poppins"/>
                <a:cs typeface="Poppins"/>
                <a:sym typeface="Poppins"/>
              </a:rPr>
              <a:t>ROR Project Lead</a:t>
            </a:r>
            <a:endParaRPr sz="18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Poppins"/>
                <a:ea typeface="Poppins"/>
                <a:cs typeface="Poppins"/>
                <a:sym typeface="Poppins"/>
              </a:rPr>
              <a:t>@ResearchOrgs</a:t>
            </a:r>
            <a:endParaRPr sz="18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04" name="Google Shape;304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26575" y="4701940"/>
            <a:ext cx="661225" cy="25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5800" y="4701940"/>
            <a:ext cx="661225" cy="25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67338" y="4701940"/>
            <a:ext cx="661225" cy="25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08088" y="4701940"/>
            <a:ext cx="661225" cy="25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56850" y="4648050"/>
            <a:ext cx="932350" cy="3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" name="Google Shape;784;p100"/>
          <p:cNvSpPr txBox="1"/>
          <p:nvPr>
            <p:ph type="title"/>
          </p:nvPr>
        </p:nvSpPr>
        <p:spPr>
          <a:xfrm>
            <a:off x="365300" y="575950"/>
            <a:ext cx="83565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>
                <a:solidFill>
                  <a:srgbClr val="FB8C00"/>
                </a:solidFill>
              </a:rPr>
              <a:t>NSF Dear Colleague Letter: Effective Practices for Data</a:t>
            </a:r>
            <a:endParaRPr>
              <a:solidFill>
                <a:srgbClr val="FB8C00"/>
              </a:solidFill>
            </a:endParaRPr>
          </a:p>
          <a:p>
            <a:pPr indent="0" lvl="0" marL="0" rtl="0" algn="l">
              <a:lnSpc>
                <a:spcPct val="142857"/>
              </a:lnSpc>
              <a:spcBef>
                <a:spcPts val="1600"/>
              </a:spcBef>
              <a:spcAft>
                <a:spcPts val="11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b="0" sz="1050">
              <a:solidFill>
                <a:srgbClr val="3C3D3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5" name="Google Shape;785;p100"/>
          <p:cNvSpPr txBox="1"/>
          <p:nvPr/>
        </p:nvSpPr>
        <p:spPr>
          <a:xfrm>
            <a:off x="1404125" y="1780850"/>
            <a:ext cx="6707400" cy="28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3C3D3E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“The purpose of this Dear Colleague Letter (DCL) is to describe — and encourage — effective practices for managing </a:t>
            </a:r>
            <a:r>
              <a:rPr i="1" lang="en" sz="2400">
                <a:solidFill>
                  <a:srgbClr val="3C3D3E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research data</a:t>
            </a:r>
            <a:r>
              <a:rPr lang="en" sz="2400">
                <a:solidFill>
                  <a:srgbClr val="3C3D3E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, including the use of persistent identifiers (IDs) for data and machine-readable data management plans (DMPs).”</a:t>
            </a:r>
            <a:endParaRPr sz="2400">
              <a:solidFill>
                <a:srgbClr val="3C3D3E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 u="sng">
                <a:solidFill>
                  <a:schemeClr val="hlink"/>
                </a:solidFill>
                <a:highlight>
                  <a:srgbClr val="FFFFFF"/>
                </a:highlight>
                <a:hlinkClick r:id="rId3"/>
              </a:rPr>
              <a:t>NSF 19-069</a:t>
            </a:r>
            <a:r>
              <a:rPr lang="en" sz="1500">
                <a:solidFill>
                  <a:srgbClr val="3C3D3E"/>
                </a:solidFill>
                <a:highlight>
                  <a:srgbClr val="FFFFFF"/>
                </a:highlight>
                <a:latin typeface="Raleway"/>
                <a:ea typeface="Raleway"/>
                <a:cs typeface="Raleway"/>
                <a:sym typeface="Raleway"/>
              </a:rPr>
              <a:t>, May 20, 2019</a:t>
            </a:r>
            <a:endParaRPr sz="1500">
              <a:solidFill>
                <a:srgbClr val="3C3D3E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3C3D3E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3C3D3E"/>
              </a:solidFill>
              <a:highlight>
                <a:srgbClr val="FFFFFF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0" name="Google Shape;790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2451" y="0"/>
            <a:ext cx="4259098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9025" y="4344275"/>
            <a:ext cx="1926325" cy="59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101"/>
          <p:cNvPicPr preferRelativeResize="0"/>
          <p:nvPr/>
        </p:nvPicPr>
        <p:blipFill rotWithShape="1">
          <a:blip r:embed="rId5">
            <a:alphaModFix/>
          </a:blip>
          <a:srcRect b="18292" l="13648" r="10062" t="21791"/>
          <a:stretch/>
        </p:blipFill>
        <p:spPr>
          <a:xfrm>
            <a:off x="6973175" y="4297775"/>
            <a:ext cx="2006724" cy="794925"/>
          </a:xfrm>
          <a:prstGeom prst="rect">
            <a:avLst/>
          </a:prstGeom>
          <a:noFill/>
          <a:ln>
            <a:noFill/>
          </a:ln>
        </p:spPr>
      </p:pic>
      <p:sp>
        <p:nvSpPr>
          <p:cNvPr id="793" name="Google Shape;793;p101"/>
          <p:cNvSpPr txBox="1"/>
          <p:nvPr/>
        </p:nvSpPr>
        <p:spPr>
          <a:xfrm>
            <a:off x="2581200" y="3313175"/>
            <a:ext cx="3981600" cy="1031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100" u="sng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bit.ly/PID-DMP-RECS</a:t>
            </a:r>
            <a:endParaRPr sz="3100" u="sng">
              <a:solidFill>
                <a:srgbClr val="FF0000"/>
              </a:solidFill>
              <a:latin typeface="Lato"/>
              <a:ea typeface="Lato"/>
              <a:cs typeface="Lato"/>
              <a:sym typeface="Lato"/>
              <a:hlinkClick r:id="rId7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200" u="sng">
              <a:solidFill>
                <a:schemeClr val="hlink"/>
              </a:solidFill>
              <a:latin typeface="Lato"/>
              <a:ea typeface="Lato"/>
              <a:cs typeface="Lato"/>
              <a:sym typeface="Lato"/>
              <a:hlinkClick r:id="rId8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02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Modeling connections via the PID Graph</a:t>
            </a:r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10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B8C00"/>
                </a:solidFill>
                <a:latin typeface="Raleway"/>
                <a:ea typeface="Raleway"/>
                <a:cs typeface="Raleway"/>
                <a:sym typeface="Raleway"/>
              </a:rPr>
              <a:t>PIDs for DMPs</a:t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804" name="Google Shape;804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025" y="4344275"/>
            <a:ext cx="1926325" cy="59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05" name="Google Shape;805;p103"/>
          <p:cNvPicPr preferRelativeResize="0"/>
          <p:nvPr/>
        </p:nvPicPr>
        <p:blipFill rotWithShape="1">
          <a:blip r:embed="rId4">
            <a:alphaModFix/>
          </a:blip>
          <a:srcRect b="18292" l="13648" r="10062" t="21791"/>
          <a:stretch/>
        </p:blipFill>
        <p:spPr>
          <a:xfrm>
            <a:off x="6973175" y="4297775"/>
            <a:ext cx="2006724" cy="794925"/>
          </a:xfrm>
          <a:prstGeom prst="rect">
            <a:avLst/>
          </a:prstGeom>
          <a:noFill/>
          <a:ln>
            <a:noFill/>
          </a:ln>
        </p:spPr>
      </p:pic>
      <p:sp>
        <p:nvSpPr>
          <p:cNvPr id="806" name="Google Shape;806;p103"/>
          <p:cNvSpPr txBox="1"/>
          <p:nvPr/>
        </p:nvSpPr>
        <p:spPr>
          <a:xfrm>
            <a:off x="246650" y="986625"/>
            <a:ext cx="5543400" cy="31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Generating identifiers for DMPs create an unbreakable link between a data plan to the project outputs and allows access to DataCite’s supporting services such as Event Data to facilitate connections via the PID Graph. </a:t>
            </a:r>
            <a:endParaRPr sz="20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600">
              <a:solidFill>
                <a:schemeClr val="dk2"/>
              </a:solidFill>
            </a:endParaRPr>
          </a:p>
        </p:txBody>
      </p:sp>
      <p:pic>
        <p:nvPicPr>
          <p:cNvPr id="807" name="Google Shape;807;p10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47381" y="790415"/>
            <a:ext cx="2197391" cy="3280285"/>
          </a:xfrm>
          <a:prstGeom prst="rect">
            <a:avLst/>
          </a:prstGeom>
          <a:noFill/>
          <a:ln>
            <a:noFill/>
          </a:ln>
        </p:spPr>
      </p:pic>
      <p:sp>
        <p:nvSpPr>
          <p:cNvPr id="808" name="Google Shape;808;p103"/>
          <p:cNvSpPr txBox="1"/>
          <p:nvPr/>
        </p:nvSpPr>
        <p:spPr>
          <a:xfrm>
            <a:off x="5657850" y="4070700"/>
            <a:ext cx="3174300" cy="36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900" u="sng">
                <a:solidFill>
                  <a:srgbClr val="FF5252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From Flickr by highwaysengland, CC BY 2.0</a:t>
            </a:r>
            <a:endParaRPr sz="900" u="sng">
              <a:solidFill>
                <a:srgbClr val="FF5252"/>
              </a:solidFill>
              <a:hlinkClick r:id="rId7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10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B8C00"/>
                </a:solidFill>
                <a:latin typeface="Raleway"/>
                <a:ea typeface="Raleway"/>
                <a:cs typeface="Raleway"/>
                <a:sym typeface="Raleway"/>
              </a:rPr>
              <a:t>DataCite Work</a:t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814" name="Google Shape;814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025" y="4344275"/>
            <a:ext cx="1926325" cy="59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p104"/>
          <p:cNvPicPr preferRelativeResize="0"/>
          <p:nvPr/>
        </p:nvPicPr>
        <p:blipFill rotWithShape="1">
          <a:blip r:embed="rId4">
            <a:alphaModFix/>
          </a:blip>
          <a:srcRect b="18292" l="13648" r="10062" t="21791"/>
          <a:stretch/>
        </p:blipFill>
        <p:spPr>
          <a:xfrm>
            <a:off x="6973175" y="4297775"/>
            <a:ext cx="2006724" cy="794925"/>
          </a:xfrm>
          <a:prstGeom prst="rect">
            <a:avLst/>
          </a:prstGeom>
          <a:noFill/>
          <a:ln>
            <a:noFill/>
          </a:ln>
        </p:spPr>
      </p:pic>
      <p:sp>
        <p:nvSpPr>
          <p:cNvPr id="816" name="Google Shape;816;p104"/>
          <p:cNvSpPr txBox="1"/>
          <p:nvPr/>
        </p:nvSpPr>
        <p:spPr>
          <a:xfrm>
            <a:off x="704263" y="990450"/>
            <a:ext cx="7620000" cy="31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  <p:pic>
        <p:nvPicPr>
          <p:cNvPr id="817" name="Google Shape;817;p1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15800" y="4074425"/>
            <a:ext cx="1238325" cy="1069074"/>
          </a:xfrm>
          <a:prstGeom prst="rect">
            <a:avLst/>
          </a:prstGeom>
          <a:noFill/>
          <a:ln>
            <a:noFill/>
          </a:ln>
        </p:spPr>
      </p:pic>
      <p:sp>
        <p:nvSpPr>
          <p:cNvPr id="818" name="Google Shape;818;p104"/>
          <p:cNvSpPr txBox="1"/>
          <p:nvPr/>
        </p:nvSpPr>
        <p:spPr>
          <a:xfrm>
            <a:off x="0" y="950700"/>
            <a:ext cx="8520600" cy="3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Partnering with DataCite:</a:t>
            </a:r>
            <a:endParaRPr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Lato"/>
              <a:buChar char="-"/>
            </a:pPr>
            <a:r>
              <a:rPr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To provide support for DMPs/output management plans in the upcoming updated DataCite metadata scheme</a:t>
            </a:r>
            <a:endParaRPr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Lato"/>
              <a:buChar char="-"/>
            </a:pPr>
            <a:r>
              <a:rPr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To create </a:t>
            </a:r>
            <a:r>
              <a:rPr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visualizations</a:t>
            </a:r>
            <a:r>
              <a:rPr lang="en" sz="17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 of the key connectors between the DMP with other scholarly content (data, software, etc.) and with other PIDs (funder IDs, grant IDs, ORCIDs) via activities with the PID Graph. </a:t>
            </a:r>
            <a:endParaRPr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65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700"/>
              <a:buFont typeface="Lato"/>
              <a:buChar char="-"/>
            </a:pPr>
            <a:r>
              <a:rPr lang="en" sz="170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This work, along with best practices for metadata corresponding to a DMP ID, will be released in January 2021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3" name="Google Shape;823;p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453" y="156925"/>
            <a:ext cx="7383749" cy="4423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p105"/>
          <p:cNvPicPr preferRelativeResize="0"/>
          <p:nvPr/>
        </p:nvPicPr>
        <p:blipFill rotWithShape="1">
          <a:blip r:embed="rId4">
            <a:alphaModFix/>
          </a:blip>
          <a:srcRect b="18292" l="13648" r="10062" t="21791"/>
          <a:stretch/>
        </p:blipFill>
        <p:spPr>
          <a:xfrm>
            <a:off x="6973175" y="4297775"/>
            <a:ext cx="2006724" cy="79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10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9025" y="4344275"/>
            <a:ext cx="1926325" cy="596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9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06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Building a Networked DMP</a:t>
            </a:r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4" name="Shape 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" name="Google Shape;835;p10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B8C00"/>
                </a:solidFill>
                <a:latin typeface="Raleway"/>
                <a:ea typeface="Raleway"/>
                <a:cs typeface="Raleway"/>
                <a:sym typeface="Raleway"/>
              </a:rPr>
              <a:t>DMPRoadmap &amp; DMPTool</a:t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836" name="Google Shape;836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025" y="4344275"/>
            <a:ext cx="1926325" cy="59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7" name="Google Shape;837;p107"/>
          <p:cNvPicPr preferRelativeResize="0"/>
          <p:nvPr/>
        </p:nvPicPr>
        <p:blipFill rotWithShape="1">
          <a:blip r:embed="rId4">
            <a:alphaModFix/>
          </a:blip>
          <a:srcRect b="18292" l="13648" r="10062" t="21791"/>
          <a:stretch/>
        </p:blipFill>
        <p:spPr>
          <a:xfrm>
            <a:off x="6973175" y="4297775"/>
            <a:ext cx="2006724" cy="794925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p107"/>
          <p:cNvSpPr txBox="1"/>
          <p:nvPr/>
        </p:nvSpPr>
        <p:spPr>
          <a:xfrm>
            <a:off x="311700" y="1072400"/>
            <a:ext cx="8179200" cy="31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39" name="Google Shape;839;p107"/>
          <p:cNvSpPr txBox="1"/>
          <p:nvPr/>
        </p:nvSpPr>
        <p:spPr>
          <a:xfrm>
            <a:off x="520925" y="2161025"/>
            <a:ext cx="3439500" cy="27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900">
                <a:latin typeface="Lato"/>
                <a:ea typeface="Lato"/>
                <a:cs typeface="Lato"/>
                <a:sym typeface="Lato"/>
              </a:rPr>
              <a:t>Harness community development efforts</a:t>
            </a:r>
            <a:endParaRPr sz="1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900">
                <a:latin typeface="Lato"/>
                <a:ea typeface="Lato"/>
                <a:cs typeface="Lato"/>
                <a:sym typeface="Lato"/>
              </a:rPr>
              <a:t>Create next-generation, machine-actionable DMPs</a:t>
            </a:r>
            <a:endParaRPr sz="19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40" name="Google Shape;840;p107"/>
          <p:cNvSpPr txBox="1"/>
          <p:nvPr/>
        </p:nvSpPr>
        <p:spPr>
          <a:xfrm>
            <a:off x="420600" y="1055975"/>
            <a:ext cx="80703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800">
                <a:latin typeface="Lato"/>
                <a:ea typeface="Lato"/>
                <a:cs typeface="Lato"/>
                <a:sym typeface="Lato"/>
              </a:rPr>
              <a:t>Platform for DMP creation and guidance with the goal of facilitating the creation of effective DMPs </a:t>
            </a:r>
            <a:r>
              <a:rPr lang="en" sz="1800">
                <a:latin typeface="Lato"/>
                <a:ea typeface="Lato"/>
                <a:cs typeface="Lato"/>
                <a:sym typeface="Lato"/>
              </a:rPr>
              <a:t>reflecting today’s best practices</a:t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41" name="Google Shape;841;p10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62350" y="1780275"/>
            <a:ext cx="5084601" cy="226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10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B8C00"/>
                </a:solidFill>
                <a:latin typeface="Raleway"/>
                <a:ea typeface="Raleway"/>
                <a:cs typeface="Raleway"/>
                <a:sym typeface="Raleway"/>
              </a:rPr>
              <a:t>Features that network Research Activities</a:t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847" name="Google Shape;847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025" y="4344275"/>
            <a:ext cx="1926325" cy="59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48" name="Google Shape;848;p108"/>
          <p:cNvPicPr preferRelativeResize="0"/>
          <p:nvPr/>
        </p:nvPicPr>
        <p:blipFill rotWithShape="1">
          <a:blip r:embed="rId4">
            <a:alphaModFix/>
          </a:blip>
          <a:srcRect b="18292" l="13648" r="10062" t="21791"/>
          <a:stretch/>
        </p:blipFill>
        <p:spPr>
          <a:xfrm>
            <a:off x="6973175" y="4297775"/>
            <a:ext cx="2006724" cy="794925"/>
          </a:xfrm>
          <a:prstGeom prst="rect">
            <a:avLst/>
          </a:prstGeom>
          <a:noFill/>
          <a:ln>
            <a:noFill/>
          </a:ln>
        </p:spPr>
      </p:pic>
      <p:sp>
        <p:nvSpPr>
          <p:cNvPr id="849" name="Google Shape;849;p108"/>
          <p:cNvSpPr txBox="1"/>
          <p:nvPr/>
        </p:nvSpPr>
        <p:spPr>
          <a:xfrm>
            <a:off x="311700" y="1072400"/>
            <a:ext cx="8179200" cy="31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DMPTool (via DMPRoadmap) currently supports </a:t>
            </a:r>
            <a:r>
              <a:rPr lang="en" sz="1800"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PIDs</a:t>
            </a:r>
            <a:r>
              <a:rPr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within a DMP:</a:t>
            </a:r>
            <a:endParaRPr sz="1800">
              <a:solidFill>
                <a:srgbClr val="24292E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24292E"/>
              </a:buClr>
              <a:buSzPts val="1800"/>
              <a:buFont typeface="Lato"/>
              <a:buChar char="●"/>
            </a:pPr>
            <a:r>
              <a:rPr b="1"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RORs</a:t>
            </a:r>
            <a:r>
              <a:rPr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for research organizations</a:t>
            </a:r>
            <a:endParaRPr sz="1800">
              <a:solidFill>
                <a:srgbClr val="24292E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4292E"/>
              </a:buClr>
              <a:buSzPts val="1800"/>
              <a:buFont typeface="Lato"/>
              <a:buChar char="●"/>
            </a:pPr>
            <a:r>
              <a:rPr b="1"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Funder Registry IDs</a:t>
            </a:r>
            <a:r>
              <a:rPr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for funders</a:t>
            </a:r>
            <a:endParaRPr sz="1800">
              <a:solidFill>
                <a:srgbClr val="24292E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4292E"/>
              </a:buClr>
              <a:buSzPts val="1800"/>
              <a:buFont typeface="Lato"/>
              <a:buChar char="●"/>
            </a:pPr>
            <a:r>
              <a:rPr b="1"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ORCiDs</a:t>
            </a:r>
            <a:r>
              <a:rPr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for DMP creators and collaborators</a:t>
            </a:r>
            <a:endParaRPr sz="1800">
              <a:solidFill>
                <a:srgbClr val="24292E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4292E"/>
              </a:buClr>
              <a:buSzPts val="1800"/>
              <a:buFont typeface="Lato"/>
              <a:buChar char="●"/>
            </a:pPr>
            <a:r>
              <a:rPr b="1"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DMP IDs</a:t>
            </a:r>
            <a:r>
              <a:rPr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(in test environment only)</a:t>
            </a:r>
            <a:endParaRPr sz="1800">
              <a:solidFill>
                <a:srgbClr val="24292E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  <a:hlinkClick r:id="rId5"/>
              </a:rPr>
              <a:t>API</a:t>
            </a:r>
            <a:r>
              <a:rPr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 exchanges information about DMPs that are compliant with RDA Common Standard Metadata Schema </a:t>
            </a:r>
            <a:endParaRPr sz="1800">
              <a:solidFill>
                <a:srgbClr val="24292E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4292E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</a:rPr>
              <a:t>Ability to export plans as RDA compliant JSON</a:t>
            </a:r>
            <a:endParaRPr sz="1800">
              <a:solidFill>
                <a:srgbClr val="24292E"/>
              </a:solidFill>
              <a:highlight>
                <a:schemeClr val="lt1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4292E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4292E"/>
              </a:solidFill>
              <a:highlight>
                <a:srgbClr val="FFFFFF"/>
              </a:highlight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109"/>
          <p:cNvSpPr txBox="1"/>
          <p:nvPr>
            <p:ph type="title"/>
          </p:nvPr>
        </p:nvSpPr>
        <p:spPr>
          <a:xfrm>
            <a:off x="406425" y="1806825"/>
            <a:ext cx="8296800" cy="15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Real-life pilot project that allow us to test our assumptions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56"/>
          <p:cNvSpPr txBox="1"/>
          <p:nvPr/>
        </p:nvSpPr>
        <p:spPr>
          <a:xfrm>
            <a:off x="271200" y="217275"/>
            <a:ext cx="86016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Poppins"/>
                <a:ea typeface="Poppins"/>
                <a:cs typeface="Poppins"/>
                <a:sym typeface="Poppins"/>
              </a:rPr>
              <a:t>Filling a gap</a:t>
            </a:r>
            <a:r>
              <a:rPr b="1" lang="en" sz="3000">
                <a:latin typeface="Poppins"/>
                <a:ea typeface="Poppins"/>
                <a:cs typeface="Poppins"/>
                <a:sym typeface="Poppins"/>
              </a:rPr>
              <a:t> in PID infrastructure </a:t>
            </a:r>
            <a:endParaRPr sz="20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14" name="Google Shape;314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850" y="4731150"/>
            <a:ext cx="932350" cy="30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56"/>
          <p:cNvPicPr preferRelativeResize="0"/>
          <p:nvPr/>
        </p:nvPicPr>
        <p:blipFill rotWithShape="1">
          <a:blip r:embed="rId4">
            <a:alphaModFix/>
          </a:blip>
          <a:srcRect b="8133" l="0" r="0" t="7235"/>
          <a:stretch/>
        </p:blipFill>
        <p:spPr>
          <a:xfrm>
            <a:off x="271200" y="1073545"/>
            <a:ext cx="4141905" cy="23369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16" name="Google Shape;316;p56"/>
          <p:cNvPicPr preferRelativeResize="0"/>
          <p:nvPr/>
        </p:nvPicPr>
        <p:blipFill rotWithShape="1">
          <a:blip r:embed="rId5">
            <a:alphaModFix/>
          </a:blip>
          <a:srcRect b="0" l="0" r="0" t="26985"/>
          <a:stretch/>
        </p:blipFill>
        <p:spPr>
          <a:xfrm>
            <a:off x="3071050" y="2391075"/>
            <a:ext cx="2671250" cy="26004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17" name="Google Shape;317;p56"/>
          <p:cNvPicPr preferRelativeResize="0"/>
          <p:nvPr/>
        </p:nvPicPr>
        <p:blipFill rotWithShape="1">
          <a:blip r:embed="rId6">
            <a:alphaModFix/>
          </a:blip>
          <a:srcRect b="8056" l="0" r="27320" t="9401"/>
          <a:stretch/>
        </p:blipFill>
        <p:spPr>
          <a:xfrm>
            <a:off x="5991725" y="1073549"/>
            <a:ext cx="2942745" cy="222808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18" name="Google Shape;318;p56"/>
          <p:cNvSpPr/>
          <p:nvPr/>
        </p:nvSpPr>
        <p:spPr>
          <a:xfrm>
            <a:off x="556675" y="3201950"/>
            <a:ext cx="2362200" cy="1390200"/>
          </a:xfrm>
          <a:prstGeom prst="wedgeRoundRectCallout">
            <a:avLst>
              <a:gd fmla="val -1272" name="adj1"/>
              <a:gd fmla="val -72565" name="adj2"/>
              <a:gd fmla="val 0" name="adj3"/>
            </a:avLst>
          </a:prstGeom>
          <a:solidFill>
            <a:srgbClr val="53BA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Poppins"/>
                <a:ea typeface="Poppins"/>
                <a:cs typeface="Poppins"/>
                <a:sym typeface="Poppins"/>
              </a:rPr>
              <a:t>Research output identifiers (DOIs)</a:t>
            </a:r>
            <a:endParaRPr sz="2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9" name="Google Shape;319;p56"/>
          <p:cNvSpPr/>
          <p:nvPr/>
        </p:nvSpPr>
        <p:spPr>
          <a:xfrm>
            <a:off x="3211575" y="1776400"/>
            <a:ext cx="2362200" cy="993000"/>
          </a:xfrm>
          <a:prstGeom prst="wedgeRoundRectCallout">
            <a:avLst>
              <a:gd fmla="val -397" name="adj1"/>
              <a:gd fmla="val 76323" name="adj2"/>
              <a:gd fmla="val 0" name="adj3"/>
            </a:avLst>
          </a:prstGeom>
          <a:solidFill>
            <a:srgbClr val="53BA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Poppins"/>
                <a:ea typeface="Poppins"/>
                <a:cs typeface="Poppins"/>
                <a:sym typeface="Poppins"/>
              </a:rPr>
              <a:t>Researcher identifiers (ORCID)</a:t>
            </a:r>
            <a:endParaRPr sz="2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0" name="Google Shape;320;p56"/>
          <p:cNvSpPr/>
          <p:nvPr/>
        </p:nvSpPr>
        <p:spPr>
          <a:xfrm>
            <a:off x="6368975" y="3102925"/>
            <a:ext cx="2362200" cy="1489200"/>
          </a:xfrm>
          <a:prstGeom prst="wedgeRoundRectCallout">
            <a:avLst>
              <a:gd fmla="val 40218" name="adj1"/>
              <a:gd fmla="val -65211" name="adj2"/>
              <a:gd fmla="val 0" name="adj3"/>
            </a:avLst>
          </a:prstGeom>
          <a:solidFill>
            <a:srgbClr val="53BA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latin typeface="Poppins"/>
                <a:ea typeface="Poppins"/>
                <a:cs typeface="Poppins"/>
                <a:sym typeface="Poppins"/>
              </a:rPr>
              <a:t>Research organization identifiers (ROR)</a:t>
            </a:r>
            <a:endParaRPr sz="22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1" name="Google Shape;321;p56"/>
          <p:cNvSpPr/>
          <p:nvPr/>
        </p:nvSpPr>
        <p:spPr>
          <a:xfrm>
            <a:off x="-9800" y="-4400"/>
            <a:ext cx="9144000" cy="180900"/>
          </a:xfrm>
          <a:prstGeom prst="rect">
            <a:avLst/>
          </a:prstGeom>
          <a:solidFill>
            <a:srgbClr val="53BA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22" name="Google Shape;322;p56"/>
          <p:cNvCxnSpPr/>
          <p:nvPr/>
        </p:nvCxnSpPr>
        <p:spPr>
          <a:xfrm>
            <a:off x="5849013" y="1073550"/>
            <a:ext cx="36000" cy="3905100"/>
          </a:xfrm>
          <a:prstGeom prst="straightConnector1">
            <a:avLst/>
          </a:prstGeom>
          <a:noFill/>
          <a:ln cap="flat" cmpd="sng" w="38100">
            <a:solidFill>
              <a:srgbClr val="53BAA1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11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B8C00"/>
                </a:solidFill>
                <a:latin typeface="Raleway"/>
                <a:ea typeface="Raleway"/>
                <a:cs typeface="Raleway"/>
                <a:sym typeface="Raleway"/>
              </a:rPr>
              <a:t>FAIR Island Project</a:t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860" name="Google Shape;860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025" y="4344275"/>
            <a:ext cx="1926325" cy="59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61" name="Google Shape;861;p110"/>
          <p:cNvPicPr preferRelativeResize="0"/>
          <p:nvPr/>
        </p:nvPicPr>
        <p:blipFill rotWithShape="1">
          <a:blip r:embed="rId4">
            <a:alphaModFix/>
          </a:blip>
          <a:srcRect b="18292" l="13648" r="10062" t="21791"/>
          <a:stretch/>
        </p:blipFill>
        <p:spPr>
          <a:xfrm>
            <a:off x="6973175" y="4297775"/>
            <a:ext cx="2006724" cy="794925"/>
          </a:xfrm>
          <a:prstGeom prst="rect">
            <a:avLst/>
          </a:prstGeom>
          <a:noFill/>
          <a:ln>
            <a:noFill/>
          </a:ln>
        </p:spPr>
      </p:pic>
      <p:sp>
        <p:nvSpPr>
          <p:cNvPr id="862" name="Google Shape;862;p110"/>
          <p:cNvSpPr txBox="1"/>
          <p:nvPr/>
        </p:nvSpPr>
        <p:spPr>
          <a:xfrm>
            <a:off x="520650" y="1230650"/>
            <a:ext cx="8311500" cy="311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2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Develop </a:t>
            </a:r>
            <a:r>
              <a:rPr b="1" lang="en" sz="2800">
                <a:solidFill>
                  <a:srgbClr val="FF5252"/>
                </a:solidFill>
                <a:latin typeface="Lato"/>
                <a:ea typeface="Lato"/>
                <a:cs typeface="Lato"/>
                <a:sym typeface="Lato"/>
              </a:rPr>
              <a:t>optimal data policies</a:t>
            </a:r>
            <a:r>
              <a:rPr lang="en" sz="2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and </a:t>
            </a:r>
            <a:r>
              <a:rPr b="1" lang="en" sz="2800">
                <a:solidFill>
                  <a:srgbClr val="FF5252"/>
                </a:solidFill>
                <a:latin typeface="Lato"/>
                <a:ea typeface="Lato"/>
                <a:cs typeface="Lato"/>
                <a:sym typeface="Lato"/>
              </a:rPr>
              <a:t>technical infrastructure necessary</a:t>
            </a:r>
            <a:r>
              <a:rPr b="1" lang="en" sz="2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2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to create an environment where all data and knowledge collected by field stations managed by the University of California is curated and made </a:t>
            </a:r>
            <a:r>
              <a:rPr b="1" lang="en" sz="2800">
                <a:solidFill>
                  <a:srgbClr val="FF5252"/>
                </a:solidFill>
                <a:latin typeface="Lato"/>
                <a:ea typeface="Lato"/>
                <a:cs typeface="Lato"/>
                <a:sym typeface="Lato"/>
              </a:rPr>
              <a:t>openly available as quickly as possible</a:t>
            </a:r>
            <a:r>
              <a:rPr lang="en" sz="2800">
                <a:solidFill>
                  <a:srgbClr val="FF5252"/>
                </a:solidFill>
                <a:latin typeface="Lato"/>
                <a:ea typeface="Lato"/>
                <a:cs typeface="Lato"/>
                <a:sym typeface="Lato"/>
              </a:rPr>
              <a:t>.</a:t>
            </a:r>
            <a:endParaRPr sz="2800">
              <a:solidFill>
                <a:srgbClr val="FF525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6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FB8C00"/>
                </a:solidFill>
                <a:latin typeface="Raleway"/>
                <a:ea typeface="Raleway"/>
                <a:cs typeface="Raleway"/>
                <a:sym typeface="Raleway"/>
              </a:rPr>
              <a:t>FAIR Island Project Partners</a:t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B8C00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68" name="Google Shape;868;p111"/>
          <p:cNvSpPr txBox="1"/>
          <p:nvPr>
            <p:ph idx="1" type="body"/>
          </p:nvPr>
        </p:nvSpPr>
        <p:spPr>
          <a:xfrm>
            <a:off x="311700" y="1152475"/>
            <a:ext cx="8310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000000"/>
                </a:solidFill>
              </a:rPr>
              <a:t>                                                                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869" name="Google Shape;869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025" y="4344275"/>
            <a:ext cx="1926325" cy="596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p111"/>
          <p:cNvPicPr preferRelativeResize="0"/>
          <p:nvPr/>
        </p:nvPicPr>
        <p:blipFill rotWithShape="1">
          <a:blip r:embed="rId4">
            <a:alphaModFix/>
          </a:blip>
          <a:srcRect b="18292" l="13648" r="10062" t="21791"/>
          <a:stretch/>
        </p:blipFill>
        <p:spPr>
          <a:xfrm>
            <a:off x="6973175" y="4297775"/>
            <a:ext cx="2006724" cy="79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1" name="Google Shape;871;p1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24987" y="4281163"/>
            <a:ext cx="2882925" cy="720125"/>
          </a:xfrm>
          <a:prstGeom prst="rect">
            <a:avLst/>
          </a:prstGeom>
          <a:noFill/>
          <a:ln>
            <a:noFill/>
          </a:ln>
        </p:spPr>
      </p:pic>
      <p:sp>
        <p:nvSpPr>
          <p:cNvPr id="872" name="Google Shape;872;p111"/>
          <p:cNvSpPr txBox="1"/>
          <p:nvPr>
            <p:ph idx="1" type="body"/>
          </p:nvPr>
        </p:nvSpPr>
        <p:spPr>
          <a:xfrm>
            <a:off x="311700" y="1017725"/>
            <a:ext cx="8520600" cy="355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000000"/>
                </a:solidFill>
              </a:rPr>
              <a:t>                                                                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873" name="Google Shape;873;p111"/>
          <p:cNvSpPr txBox="1"/>
          <p:nvPr>
            <p:ph idx="1" type="body"/>
          </p:nvPr>
        </p:nvSpPr>
        <p:spPr>
          <a:xfrm>
            <a:off x="311700" y="1017725"/>
            <a:ext cx="8520600" cy="355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000000"/>
                </a:solidFill>
              </a:rPr>
              <a:t>                                                                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874" name="Google Shape;874;p1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662763" y="1339538"/>
            <a:ext cx="2076450" cy="117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5" name="Google Shape;875;p1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93550" y="1080998"/>
            <a:ext cx="2006725" cy="923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1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93544" y="3022849"/>
            <a:ext cx="1632820" cy="1258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7" name="Google Shape;877;p11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93225" y="3136150"/>
            <a:ext cx="3653676" cy="95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11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109788" y="1017725"/>
            <a:ext cx="1184315" cy="117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9" name="Google Shape;879;p11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754225" y="3136150"/>
            <a:ext cx="1258325" cy="125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0" name="Google Shape;880;p11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907921" y="2305050"/>
            <a:ext cx="3046653" cy="95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1" name="Google Shape;881;p11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11700" y="2263675"/>
            <a:ext cx="2857500" cy="77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12"/>
          <p:cNvSpPr txBox="1"/>
          <p:nvPr>
            <p:ph type="title"/>
          </p:nvPr>
        </p:nvSpPr>
        <p:spPr>
          <a:xfrm>
            <a:off x="2400250" y="575950"/>
            <a:ext cx="6321600" cy="6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Where to Learn More</a:t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887" name="Google Shape;887;p112"/>
          <p:cNvSpPr txBox="1"/>
          <p:nvPr/>
        </p:nvSpPr>
        <p:spPr>
          <a:xfrm>
            <a:off x="746850" y="1211350"/>
            <a:ext cx="7896900" cy="324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500"/>
              <a:buFont typeface="Lato"/>
              <a:buChar char="●"/>
            </a:pPr>
            <a:r>
              <a:rPr lang="en" sz="15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Networked DMPs on the DMPTool Blog</a:t>
            </a:r>
            <a:endParaRPr sz="1500"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Lato"/>
              <a:ea typeface="Lato"/>
              <a:cs typeface="Lato"/>
              <a:sym typeface="La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333333"/>
              </a:buClr>
              <a:buSzPts val="1500"/>
              <a:buFont typeface="Lato"/>
              <a:buChar char="●"/>
            </a:pPr>
            <a:r>
              <a:rPr i="1" lang="en" sz="1500" u="sng">
                <a:solidFill>
                  <a:schemeClr val="hlink"/>
                </a:solidFill>
                <a:highlight>
                  <a:srgbClr val="FFFFFF"/>
                </a:highlight>
                <a:latin typeface="Lato"/>
                <a:ea typeface="Lato"/>
                <a:cs typeface="Lato"/>
                <a:sym typeface="Lato"/>
                <a:hlinkClick r:id="rId4"/>
              </a:rPr>
              <a:t>Implementing Effective Data Practices: Stakeholder Recommendations for Collaborative Research Support</a:t>
            </a:r>
            <a:endParaRPr sz="1500">
              <a:latin typeface="Lato"/>
              <a:ea typeface="Lato"/>
              <a:cs typeface="Lato"/>
              <a:sym typeface="La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333333"/>
              </a:buClr>
              <a:buSzPts val="1500"/>
              <a:buFont typeface="Lato"/>
              <a:buChar char="●"/>
            </a:pPr>
            <a:r>
              <a:rPr lang="en" sz="15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May 2019 Dear Colleague Letter on Effective Practices for Data</a:t>
            </a:r>
            <a:endParaRPr sz="1500">
              <a:latin typeface="Lato"/>
              <a:ea typeface="Lato"/>
              <a:cs typeface="Lato"/>
              <a:sym typeface="La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333333"/>
              </a:buClr>
              <a:buSzPts val="1500"/>
              <a:buFont typeface="Lato"/>
              <a:buChar char="●"/>
            </a:pPr>
            <a:r>
              <a:rPr lang="en" sz="15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Machine-actionable data management plans (maDMPs</a:t>
            </a:r>
            <a:r>
              <a:rPr lang="en" sz="1500">
                <a:latin typeface="Lato"/>
                <a:ea typeface="Lato"/>
                <a:cs typeface="Lato"/>
                <a:sym typeface="Lato"/>
              </a:rPr>
              <a:t> (2017 Rio Journal)</a:t>
            </a:r>
            <a:endParaRPr sz="1500">
              <a:latin typeface="Lato"/>
              <a:ea typeface="Lato"/>
              <a:cs typeface="Lato"/>
              <a:sym typeface="La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333333"/>
              </a:buClr>
              <a:buSzPts val="1500"/>
              <a:buFont typeface="Lato"/>
              <a:buChar char="●"/>
            </a:pPr>
            <a:r>
              <a:rPr lang="en" sz="15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7"/>
              </a:rPr>
              <a:t>Ten principles for machine-actionable data management plans</a:t>
            </a:r>
            <a:r>
              <a:rPr lang="en" sz="15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 - a 2019 paper published in PLOS Computational Biology</a:t>
            </a:r>
            <a:endParaRPr sz="15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500"/>
              <a:buFont typeface="Lato"/>
              <a:buChar char="●"/>
            </a:pPr>
            <a:r>
              <a:rPr lang="en" sz="15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8"/>
              </a:rPr>
              <a:t>FAIR Island Project </a:t>
            </a:r>
            <a:endParaRPr sz="15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113"/>
          <p:cNvSpPr txBox="1"/>
          <p:nvPr>
            <p:ph type="title"/>
          </p:nvPr>
        </p:nvSpPr>
        <p:spPr>
          <a:xfrm>
            <a:off x="303300" y="411575"/>
            <a:ext cx="8520600" cy="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5"/>
                </a:solidFill>
              </a:rPr>
              <a:t>Thank you!</a:t>
            </a:r>
            <a:br>
              <a:rPr lang="en">
                <a:solidFill>
                  <a:schemeClr val="accent5"/>
                </a:solidFill>
              </a:rPr>
            </a:br>
            <a:endParaRPr>
              <a:solidFill>
                <a:schemeClr val="accent5"/>
              </a:solidFill>
            </a:endParaRPr>
          </a:p>
        </p:txBody>
      </p:sp>
      <p:sp>
        <p:nvSpPr>
          <p:cNvPr id="893" name="Google Shape;893;p113"/>
          <p:cNvSpPr txBox="1"/>
          <p:nvPr/>
        </p:nvSpPr>
        <p:spPr>
          <a:xfrm>
            <a:off x="1777800" y="1402750"/>
            <a:ext cx="5721000" cy="21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Lato"/>
                <a:ea typeface="Lato"/>
                <a:cs typeface="Lato"/>
                <a:sym typeface="Lato"/>
              </a:rPr>
              <a:t>Maria Praetzellis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3"/>
              </a:rPr>
              <a:t>maria.praetzellis@ucop.edu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blog.dmptool.org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5"/>
              </a:rPr>
              <a:t>uc3.cdlib.org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6"/>
              </a:rPr>
              <a:t>fairisland.org</a:t>
            </a:r>
            <a:br>
              <a:rPr lang="en" sz="2400">
                <a:latin typeface="Lato"/>
                <a:ea typeface="Lato"/>
                <a:cs typeface="Lato"/>
                <a:sym typeface="Lato"/>
              </a:rPr>
            </a:br>
            <a:r>
              <a:rPr lang="en" sz="2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7"/>
              </a:rPr>
              <a:t>@UC3CDL</a:t>
            </a:r>
            <a:endParaRPr sz="24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8"/>
              </a:rPr>
              <a:t>@TheDMPTool</a:t>
            </a:r>
            <a:endParaRPr sz="24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94" name="Google Shape;894;p1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9025" y="4495800"/>
            <a:ext cx="1566389" cy="48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5" name="Google Shape;895;p113"/>
          <p:cNvPicPr preferRelativeResize="0"/>
          <p:nvPr/>
        </p:nvPicPr>
        <p:blipFill rotWithShape="1">
          <a:blip r:embed="rId10">
            <a:alphaModFix/>
          </a:blip>
          <a:srcRect b="18292" l="13648" r="10062" t="21791"/>
          <a:stretch/>
        </p:blipFill>
        <p:spPr>
          <a:xfrm>
            <a:off x="7201425" y="4381825"/>
            <a:ext cx="1702275" cy="67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9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1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Intrinsic / Extrinsic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SWHID</a:t>
            </a:r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4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1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6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 sz="5000">
                <a:solidFill>
                  <a:schemeClr val="dk2"/>
                </a:solidFill>
              </a:rPr>
              <a:t>Intrinsic vs. Extrinsic</a:t>
            </a:r>
            <a:endParaRPr sz="2600">
              <a:solidFill>
                <a:schemeClr val="dk2"/>
              </a:solidFill>
            </a:endParaRPr>
          </a:p>
        </p:txBody>
      </p:sp>
      <p:pic>
        <p:nvPicPr>
          <p:cNvPr id="906" name="Google Shape;906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150" y="3204075"/>
            <a:ext cx="8712448" cy="1901599"/>
          </a:xfrm>
          <a:prstGeom prst="rect">
            <a:avLst/>
          </a:prstGeom>
          <a:noFill/>
          <a:ln>
            <a:noFill/>
          </a:ln>
        </p:spPr>
      </p:pic>
      <p:sp>
        <p:nvSpPr>
          <p:cNvPr id="907" name="Google Shape;907;p115"/>
          <p:cNvSpPr txBox="1"/>
          <p:nvPr>
            <p:ph idx="1" type="body"/>
          </p:nvPr>
        </p:nvSpPr>
        <p:spPr>
          <a:xfrm>
            <a:off x="1534700" y="1968475"/>
            <a:ext cx="5768400" cy="178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Morane Gruenpeter</a:t>
            </a:r>
            <a:r>
              <a:rPr lang="en"/>
              <a:t> and Roberto Di Cosmo </a:t>
            </a:r>
            <a:endParaRPr/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Presenting the SWHID for software source code</a:t>
            </a:r>
            <a:endParaRPr u="sng"/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morane@sofwtareheritage.org</a:t>
            </a:r>
            <a:endParaRPr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16"/>
          <p:cNvSpPr/>
          <p:nvPr/>
        </p:nvSpPr>
        <p:spPr>
          <a:xfrm>
            <a:off x="551340" y="134460"/>
            <a:ext cx="80391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b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3000" u="none" cap="none" strike="noStrike">
                <a:solidFill>
                  <a:srgbClr val="FF715B"/>
                </a:solidFill>
                <a:latin typeface="Calibri"/>
                <a:ea typeface="Calibri"/>
                <a:cs typeface="Calibri"/>
                <a:sym typeface="Calibri"/>
              </a:rPr>
              <a:t>Systems of Identifiers: extrinsic and intrinsic</a:t>
            </a:r>
            <a:endParaRPr b="0" i="0" sz="3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3" name="Google Shape;913;p116"/>
          <p:cNvSpPr/>
          <p:nvPr/>
        </p:nvSpPr>
        <p:spPr>
          <a:xfrm>
            <a:off x="3028860" y="4767390"/>
            <a:ext cx="30840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EOSC Architecture update</a:t>
            </a:r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4" name="Google Shape;914;p116"/>
          <p:cNvSpPr/>
          <p:nvPr/>
        </p:nvSpPr>
        <p:spPr>
          <a:xfrm>
            <a:off x="553770" y="4767390"/>
            <a:ext cx="20550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5" name="Google Shape;915;p116"/>
          <p:cNvSpPr/>
          <p:nvPr/>
        </p:nvSpPr>
        <p:spPr>
          <a:xfrm>
            <a:off x="551340" y="637470"/>
            <a:ext cx="8087700" cy="34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254000" lvl="0" marL="2540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2B489A"/>
              </a:buClr>
              <a:buSzPts val="1800"/>
              <a:buFont typeface="Calibri"/>
              <a:buChar char="•"/>
            </a:pPr>
            <a:r>
              <a:rPr b="1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Extrinsic:</a:t>
            </a:r>
            <a:r>
              <a:rPr b="0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 use a </a:t>
            </a:r>
            <a:r>
              <a:rPr b="1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register</a:t>
            </a:r>
            <a:r>
              <a:rPr b="0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 to keep the correspondence between the identifier and the designated object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241300" lvl="1" marL="64770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−"/>
            </a:pP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Examples </a:t>
            </a:r>
            <a:r>
              <a:rPr b="0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before the digital era</a:t>
            </a: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: passport number, social security number, …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241300" lvl="1" marL="64770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−"/>
            </a:pP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Examples </a:t>
            </a:r>
            <a:r>
              <a:rPr b="0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in the digital era</a:t>
            </a: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: DNS, Handle, ARK, DOI, …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254000" lvl="0" marL="2540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2B489A"/>
              </a:buClr>
              <a:buSzPts val="1800"/>
              <a:buFont typeface="Calibri"/>
              <a:buChar char="•"/>
            </a:pPr>
            <a:r>
              <a:rPr b="1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Intrinsic:</a:t>
            </a:r>
            <a:r>
              <a:rPr b="0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 intimately bound to the designated object, no need for a register, only agreement on a </a:t>
            </a:r>
            <a:r>
              <a:rPr b="1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standard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241300" lvl="1" marL="64770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−"/>
            </a:pP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Examples </a:t>
            </a:r>
            <a:r>
              <a:rPr b="0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before the digital era</a:t>
            </a: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: chemical notation, musical notation, …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-241300" lvl="1" marL="647700" marR="0" rtl="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−"/>
            </a:pP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Examples </a:t>
            </a:r>
            <a:r>
              <a:rPr b="0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in the digital era</a:t>
            </a: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: cryptographic signatures, commit hashes, </a:t>
            </a:r>
            <a:r>
              <a:rPr b="1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SWHID</a:t>
            </a: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...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6" name="Google Shape;916;p116"/>
          <p:cNvSpPr/>
          <p:nvPr/>
        </p:nvSpPr>
        <p:spPr>
          <a:xfrm>
            <a:off x="205740" y="4251960"/>
            <a:ext cx="8707800" cy="2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Read more at </a:t>
            </a:r>
            <a:r>
              <a:rPr b="0" i="0" lang="en" sz="1800" u="sng" cap="none" strike="noStrik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https://www.softwareheritage.org/2020/07/09/intrinsic-vs-extrinsic-identifiers/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117"/>
          <p:cNvSpPr/>
          <p:nvPr/>
        </p:nvSpPr>
        <p:spPr>
          <a:xfrm>
            <a:off x="5349240" y="1165860"/>
            <a:ext cx="3632856" cy="2466973"/>
          </a:xfrm>
          <a:custGeom>
            <a:rect b="b" l="l" r="r" t="t"/>
            <a:pathLst>
              <a:path extrusionOk="0" h="9146" w="13464">
                <a:moveTo>
                  <a:pt x="1524" y="0"/>
                </a:moveTo>
                <a:lnTo>
                  <a:pt x="1524" y="0"/>
                </a:lnTo>
                <a:cubicBezTo>
                  <a:pt x="1257" y="0"/>
                  <a:pt x="994" y="70"/>
                  <a:pt x="762" y="204"/>
                </a:cubicBezTo>
                <a:cubicBezTo>
                  <a:pt x="530" y="338"/>
                  <a:pt x="338" y="530"/>
                  <a:pt x="204" y="762"/>
                </a:cubicBezTo>
                <a:cubicBezTo>
                  <a:pt x="70" y="994"/>
                  <a:pt x="0" y="1257"/>
                  <a:pt x="0" y="1524"/>
                </a:cubicBezTo>
                <a:lnTo>
                  <a:pt x="0" y="7620"/>
                </a:lnTo>
                <a:lnTo>
                  <a:pt x="0" y="7621"/>
                </a:lnTo>
                <a:cubicBezTo>
                  <a:pt x="0" y="7888"/>
                  <a:pt x="70" y="8151"/>
                  <a:pt x="204" y="8383"/>
                </a:cubicBezTo>
                <a:cubicBezTo>
                  <a:pt x="338" y="8615"/>
                  <a:pt x="530" y="8807"/>
                  <a:pt x="762" y="8941"/>
                </a:cubicBezTo>
                <a:cubicBezTo>
                  <a:pt x="994" y="9075"/>
                  <a:pt x="1257" y="9145"/>
                  <a:pt x="1524" y="9145"/>
                </a:cubicBezTo>
                <a:lnTo>
                  <a:pt x="11938" y="9145"/>
                </a:lnTo>
                <a:lnTo>
                  <a:pt x="11939" y="9145"/>
                </a:lnTo>
                <a:cubicBezTo>
                  <a:pt x="12206" y="9145"/>
                  <a:pt x="12469" y="9075"/>
                  <a:pt x="12701" y="8941"/>
                </a:cubicBezTo>
                <a:cubicBezTo>
                  <a:pt x="12933" y="8807"/>
                  <a:pt x="13125" y="8615"/>
                  <a:pt x="13259" y="8383"/>
                </a:cubicBezTo>
                <a:cubicBezTo>
                  <a:pt x="13393" y="8151"/>
                  <a:pt x="13463" y="7888"/>
                  <a:pt x="13463" y="7621"/>
                </a:cubicBezTo>
                <a:lnTo>
                  <a:pt x="13463" y="1524"/>
                </a:lnTo>
                <a:lnTo>
                  <a:pt x="13463" y="1524"/>
                </a:lnTo>
                <a:lnTo>
                  <a:pt x="13463" y="1524"/>
                </a:lnTo>
                <a:cubicBezTo>
                  <a:pt x="13463" y="1257"/>
                  <a:pt x="13393" y="994"/>
                  <a:pt x="13259" y="762"/>
                </a:cubicBezTo>
                <a:cubicBezTo>
                  <a:pt x="13125" y="530"/>
                  <a:pt x="12933" y="338"/>
                  <a:pt x="12701" y="204"/>
                </a:cubicBezTo>
                <a:cubicBezTo>
                  <a:pt x="12469" y="70"/>
                  <a:pt x="12206" y="0"/>
                  <a:pt x="11939" y="0"/>
                </a:cubicBezTo>
                <a:lnTo>
                  <a:pt x="1524" y="0"/>
                </a:lnTo>
              </a:path>
            </a:pathLst>
          </a:cu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2" name="Google Shape;922;p117"/>
          <p:cNvSpPr/>
          <p:nvPr/>
        </p:nvSpPr>
        <p:spPr>
          <a:xfrm>
            <a:off x="205740" y="1234440"/>
            <a:ext cx="5004469" cy="2398395"/>
          </a:xfrm>
          <a:custGeom>
            <a:rect b="b" l="l" r="r" t="t"/>
            <a:pathLst>
              <a:path extrusionOk="0" h="8892" w="18544">
                <a:moveTo>
                  <a:pt x="1481" y="0"/>
                </a:moveTo>
                <a:lnTo>
                  <a:pt x="1482" y="0"/>
                </a:lnTo>
                <a:cubicBezTo>
                  <a:pt x="1222" y="0"/>
                  <a:pt x="966" y="68"/>
                  <a:pt x="741" y="199"/>
                </a:cubicBezTo>
                <a:cubicBezTo>
                  <a:pt x="516" y="329"/>
                  <a:pt x="329" y="516"/>
                  <a:pt x="199" y="741"/>
                </a:cubicBezTo>
                <a:cubicBezTo>
                  <a:pt x="68" y="966"/>
                  <a:pt x="0" y="1222"/>
                  <a:pt x="0" y="1482"/>
                </a:cubicBezTo>
                <a:lnTo>
                  <a:pt x="0" y="7409"/>
                </a:lnTo>
                <a:lnTo>
                  <a:pt x="0" y="7409"/>
                </a:lnTo>
                <a:cubicBezTo>
                  <a:pt x="0" y="7669"/>
                  <a:pt x="68" y="7925"/>
                  <a:pt x="199" y="8150"/>
                </a:cubicBezTo>
                <a:cubicBezTo>
                  <a:pt x="329" y="8375"/>
                  <a:pt x="516" y="8562"/>
                  <a:pt x="741" y="8692"/>
                </a:cubicBezTo>
                <a:cubicBezTo>
                  <a:pt x="966" y="8823"/>
                  <a:pt x="1222" y="8891"/>
                  <a:pt x="1482" y="8891"/>
                </a:cubicBezTo>
                <a:lnTo>
                  <a:pt x="17061" y="8891"/>
                </a:lnTo>
                <a:lnTo>
                  <a:pt x="17061" y="8891"/>
                </a:lnTo>
                <a:cubicBezTo>
                  <a:pt x="17321" y="8891"/>
                  <a:pt x="17577" y="8823"/>
                  <a:pt x="17802" y="8692"/>
                </a:cubicBezTo>
                <a:cubicBezTo>
                  <a:pt x="18027" y="8562"/>
                  <a:pt x="18214" y="8375"/>
                  <a:pt x="18344" y="8150"/>
                </a:cubicBezTo>
                <a:cubicBezTo>
                  <a:pt x="18475" y="7925"/>
                  <a:pt x="18543" y="7669"/>
                  <a:pt x="18543" y="7409"/>
                </a:cubicBezTo>
                <a:lnTo>
                  <a:pt x="18543" y="1481"/>
                </a:lnTo>
                <a:lnTo>
                  <a:pt x="18543" y="1482"/>
                </a:lnTo>
                <a:lnTo>
                  <a:pt x="18543" y="1482"/>
                </a:lnTo>
                <a:cubicBezTo>
                  <a:pt x="18543" y="1222"/>
                  <a:pt x="18475" y="966"/>
                  <a:pt x="18344" y="741"/>
                </a:cubicBezTo>
                <a:cubicBezTo>
                  <a:pt x="18214" y="516"/>
                  <a:pt x="18027" y="329"/>
                  <a:pt x="17802" y="199"/>
                </a:cubicBezTo>
                <a:cubicBezTo>
                  <a:pt x="17577" y="68"/>
                  <a:pt x="17321" y="0"/>
                  <a:pt x="17061" y="0"/>
                </a:cubicBezTo>
                <a:lnTo>
                  <a:pt x="1481" y="0"/>
                </a:lnTo>
              </a:path>
            </a:pathLst>
          </a:custGeom>
          <a:noFill/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3" name="Google Shape;923;p117"/>
          <p:cNvSpPr/>
          <p:nvPr/>
        </p:nvSpPr>
        <p:spPr>
          <a:xfrm>
            <a:off x="551340" y="134460"/>
            <a:ext cx="80391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b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3000" u="none" cap="none" strike="noStrike">
                <a:solidFill>
                  <a:srgbClr val="FF715B"/>
                </a:solidFill>
                <a:latin typeface="Calibri"/>
                <a:ea typeface="Calibri"/>
                <a:cs typeface="Calibri"/>
                <a:sym typeface="Calibri"/>
              </a:rPr>
              <a:t>Extrinsic systems of identifiers used for software</a:t>
            </a:r>
            <a:endParaRPr b="0" i="0" sz="3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" name="Google Shape;924;p117"/>
          <p:cNvSpPr/>
          <p:nvPr/>
        </p:nvSpPr>
        <p:spPr>
          <a:xfrm>
            <a:off x="3028860" y="4767390"/>
            <a:ext cx="30840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EOSC Architecture update</a:t>
            </a:r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5" name="Google Shape;925;p117"/>
          <p:cNvSpPr/>
          <p:nvPr/>
        </p:nvSpPr>
        <p:spPr>
          <a:xfrm>
            <a:off x="553770" y="4767390"/>
            <a:ext cx="20550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117"/>
          <p:cNvSpPr/>
          <p:nvPr/>
        </p:nvSpPr>
        <p:spPr>
          <a:xfrm>
            <a:off x="5012451" y="3039550"/>
            <a:ext cx="39156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Read more at </a:t>
            </a:r>
            <a:r>
              <a:rPr b="1" i="0" lang="en" sz="1400" u="sng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https://doi.org/10.15497/RDA00053</a:t>
            </a:r>
            <a:endParaRPr b="1" i="0" sz="1400" u="none" cap="none" strike="noStrike">
              <a:solidFill>
                <a:srgbClr val="FFFFFF"/>
              </a:solidFill>
            </a:endParaRPr>
          </a:p>
        </p:txBody>
      </p:sp>
      <p:sp>
        <p:nvSpPr>
          <p:cNvPr id="927" name="Google Shape;927;p117"/>
          <p:cNvSpPr/>
          <p:nvPr/>
        </p:nvSpPr>
        <p:spPr>
          <a:xfrm>
            <a:off x="2427030" y="1806300"/>
            <a:ext cx="133500" cy="17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8" name="Google Shape;928;p117"/>
          <p:cNvSpPr/>
          <p:nvPr/>
        </p:nvSpPr>
        <p:spPr>
          <a:xfrm>
            <a:off x="3455730" y="2074680"/>
            <a:ext cx="133500" cy="17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29" name="Google Shape;929;p1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6740" y="1337850"/>
            <a:ext cx="5388120" cy="2501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930" name="Google Shape;930;p1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23560" y="1303020"/>
            <a:ext cx="3221369" cy="1535760"/>
          </a:xfrm>
          <a:prstGeom prst="rect">
            <a:avLst/>
          </a:prstGeom>
          <a:noFill/>
          <a:ln>
            <a:noFill/>
          </a:ln>
        </p:spPr>
      </p:pic>
      <p:sp>
        <p:nvSpPr>
          <p:cNvPr id="931" name="Google Shape;931;p117"/>
          <p:cNvSpPr/>
          <p:nvPr/>
        </p:nvSpPr>
        <p:spPr>
          <a:xfrm>
            <a:off x="205740" y="3923910"/>
            <a:ext cx="8502000" cy="5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b="1" i="1" lang="en" sz="1800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This document captures the current state-of-the-art of the practice of software identification, … mapping and clarifying the usage of different identifiers, including both intrinsic and extrinsic identifiers.</a:t>
            </a:r>
            <a:r>
              <a:rPr b="1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118"/>
          <p:cNvSpPr/>
          <p:nvPr/>
        </p:nvSpPr>
        <p:spPr>
          <a:xfrm>
            <a:off x="617220" y="685800"/>
            <a:ext cx="3632856" cy="1986929"/>
          </a:xfrm>
          <a:custGeom>
            <a:rect b="b" l="l" r="r" t="t"/>
            <a:pathLst>
              <a:path extrusionOk="0" h="7368" w="13464">
                <a:moveTo>
                  <a:pt x="1227" y="0"/>
                </a:moveTo>
                <a:lnTo>
                  <a:pt x="1228" y="0"/>
                </a:lnTo>
                <a:cubicBezTo>
                  <a:pt x="1012" y="0"/>
                  <a:pt x="801" y="57"/>
                  <a:pt x="614" y="164"/>
                </a:cubicBezTo>
                <a:cubicBezTo>
                  <a:pt x="427" y="272"/>
                  <a:pt x="272" y="427"/>
                  <a:pt x="164" y="614"/>
                </a:cubicBezTo>
                <a:cubicBezTo>
                  <a:pt x="57" y="801"/>
                  <a:pt x="0" y="1012"/>
                  <a:pt x="0" y="1228"/>
                </a:cubicBezTo>
                <a:lnTo>
                  <a:pt x="0" y="6139"/>
                </a:lnTo>
                <a:lnTo>
                  <a:pt x="0" y="6139"/>
                </a:lnTo>
                <a:cubicBezTo>
                  <a:pt x="0" y="6355"/>
                  <a:pt x="57" y="6566"/>
                  <a:pt x="164" y="6753"/>
                </a:cubicBezTo>
                <a:cubicBezTo>
                  <a:pt x="272" y="6940"/>
                  <a:pt x="427" y="7095"/>
                  <a:pt x="614" y="7203"/>
                </a:cubicBezTo>
                <a:cubicBezTo>
                  <a:pt x="801" y="7310"/>
                  <a:pt x="1012" y="7367"/>
                  <a:pt x="1228" y="7367"/>
                </a:cubicBezTo>
                <a:lnTo>
                  <a:pt x="12235" y="7367"/>
                </a:lnTo>
                <a:lnTo>
                  <a:pt x="12235" y="7367"/>
                </a:lnTo>
                <a:cubicBezTo>
                  <a:pt x="12451" y="7367"/>
                  <a:pt x="12662" y="7310"/>
                  <a:pt x="12849" y="7203"/>
                </a:cubicBezTo>
                <a:cubicBezTo>
                  <a:pt x="13036" y="7095"/>
                  <a:pt x="13191" y="6940"/>
                  <a:pt x="13299" y="6753"/>
                </a:cubicBezTo>
                <a:cubicBezTo>
                  <a:pt x="13406" y="6566"/>
                  <a:pt x="13463" y="6355"/>
                  <a:pt x="13463" y="6139"/>
                </a:cubicBezTo>
                <a:lnTo>
                  <a:pt x="13463" y="1227"/>
                </a:lnTo>
                <a:lnTo>
                  <a:pt x="13463" y="1228"/>
                </a:lnTo>
                <a:lnTo>
                  <a:pt x="13463" y="1228"/>
                </a:lnTo>
                <a:cubicBezTo>
                  <a:pt x="13463" y="1012"/>
                  <a:pt x="13406" y="801"/>
                  <a:pt x="13299" y="614"/>
                </a:cubicBezTo>
                <a:cubicBezTo>
                  <a:pt x="13191" y="427"/>
                  <a:pt x="13036" y="272"/>
                  <a:pt x="12849" y="164"/>
                </a:cubicBezTo>
                <a:cubicBezTo>
                  <a:pt x="12662" y="57"/>
                  <a:pt x="12451" y="0"/>
                  <a:pt x="12235" y="0"/>
                </a:cubicBezTo>
                <a:lnTo>
                  <a:pt x="1227" y="0"/>
                </a:lnTo>
              </a:path>
            </a:pathLst>
          </a:custGeom>
          <a:solidFill>
            <a:srgbClr val="DEE6E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7" name="Google Shape;937;p118"/>
          <p:cNvSpPr/>
          <p:nvPr/>
        </p:nvSpPr>
        <p:spPr>
          <a:xfrm>
            <a:off x="551340" y="134460"/>
            <a:ext cx="80391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b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3000" u="none" cap="none" strike="noStrike">
                <a:solidFill>
                  <a:srgbClr val="FF715B"/>
                </a:solidFill>
                <a:latin typeface="Calibri"/>
                <a:ea typeface="Calibri"/>
                <a:cs typeface="Calibri"/>
                <a:sym typeface="Calibri"/>
              </a:rPr>
              <a:t>Intrinsic systems of identifiers for software</a:t>
            </a:r>
            <a:endParaRPr b="0" i="0" sz="3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" name="Google Shape;938;p118"/>
          <p:cNvSpPr/>
          <p:nvPr/>
        </p:nvSpPr>
        <p:spPr>
          <a:xfrm>
            <a:off x="3028860" y="4767390"/>
            <a:ext cx="30840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EOSC Architecture update</a:t>
            </a:r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9" name="Google Shape;939;p118"/>
          <p:cNvSpPr/>
          <p:nvPr/>
        </p:nvSpPr>
        <p:spPr>
          <a:xfrm>
            <a:off x="553770" y="4767390"/>
            <a:ext cx="20550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0" name="Google Shape;940;p118"/>
          <p:cNvSpPr/>
          <p:nvPr/>
        </p:nvSpPr>
        <p:spPr>
          <a:xfrm>
            <a:off x="2427030" y="1806300"/>
            <a:ext cx="133500" cy="17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1" name="Google Shape;941;p118"/>
          <p:cNvSpPr/>
          <p:nvPr/>
        </p:nvSpPr>
        <p:spPr>
          <a:xfrm>
            <a:off x="3455730" y="2074680"/>
            <a:ext cx="133500" cy="17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42" name="Google Shape;942;p1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220" y="2791530"/>
            <a:ext cx="8028447" cy="18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3" name="Google Shape;943;p1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7380" y="1180440"/>
            <a:ext cx="3387687" cy="1506869"/>
          </a:xfrm>
          <a:prstGeom prst="rect">
            <a:avLst/>
          </a:prstGeom>
          <a:noFill/>
          <a:ln>
            <a:noFill/>
          </a:ln>
        </p:spPr>
      </p:pic>
      <p:sp>
        <p:nvSpPr>
          <p:cNvPr id="944" name="Google Shape;944;p118"/>
          <p:cNvSpPr/>
          <p:nvPr/>
        </p:nvSpPr>
        <p:spPr>
          <a:xfrm>
            <a:off x="685800" y="822960"/>
            <a:ext cx="3632700" cy="6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Ralph Merkle, 1987 «</a:t>
            </a:r>
            <a:r>
              <a:rPr b="0" i="1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A digital signature based on a conventional encryption function 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5" name="Google Shape;945;p118"/>
          <p:cNvSpPr/>
          <p:nvPr/>
        </p:nvSpPr>
        <p:spPr>
          <a:xfrm rot="5383799">
            <a:off x="4217401" y="1409940"/>
            <a:ext cx="1372679" cy="1291949"/>
          </a:xfrm>
          <a:custGeom>
            <a:rect b="b" l="l" r="r" t="t"/>
            <a:pathLst>
              <a:path extrusionOk="0" h="799" w="787">
                <a:moveTo>
                  <a:pt x="439" y="12"/>
                </a:moveTo>
                <a:lnTo>
                  <a:pt x="535" y="102"/>
                </a:lnTo>
                <a:lnTo>
                  <a:pt x="391" y="246"/>
                </a:lnTo>
                <a:lnTo>
                  <a:pt x="252" y="108"/>
                </a:lnTo>
                <a:lnTo>
                  <a:pt x="349" y="12"/>
                </a:lnTo>
                <a:lnTo>
                  <a:pt x="0" y="0"/>
                </a:lnTo>
                <a:lnTo>
                  <a:pt x="12" y="348"/>
                </a:lnTo>
                <a:lnTo>
                  <a:pt x="108" y="258"/>
                </a:lnTo>
                <a:lnTo>
                  <a:pt x="282" y="433"/>
                </a:lnTo>
                <a:lnTo>
                  <a:pt x="282" y="799"/>
                </a:lnTo>
                <a:lnTo>
                  <a:pt x="511" y="799"/>
                </a:lnTo>
                <a:lnTo>
                  <a:pt x="511" y="427"/>
                </a:lnTo>
                <a:lnTo>
                  <a:pt x="685" y="252"/>
                </a:lnTo>
                <a:lnTo>
                  <a:pt x="781" y="348"/>
                </a:lnTo>
                <a:lnTo>
                  <a:pt x="787" y="0"/>
                </a:lnTo>
                <a:lnTo>
                  <a:pt x="439" y="12"/>
                </a:lnTo>
                <a:close/>
              </a:path>
            </a:pathLst>
          </a:custGeom>
          <a:solidFill>
            <a:srgbClr val="729FC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6" name="Google Shape;946;p118"/>
          <p:cNvSpPr/>
          <p:nvPr/>
        </p:nvSpPr>
        <p:spPr>
          <a:xfrm>
            <a:off x="5623560" y="754380"/>
            <a:ext cx="2741400" cy="958200"/>
          </a:xfrm>
          <a:prstGeom prst="rect">
            <a:avLst/>
          </a:prstGeom>
          <a:solidFill>
            <a:srgbClr val="EABAC2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7" name="Google Shape;947;p118"/>
          <p:cNvSpPr/>
          <p:nvPr/>
        </p:nvSpPr>
        <p:spPr>
          <a:xfrm>
            <a:off x="5897880" y="906120"/>
            <a:ext cx="2260200" cy="6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Blockchains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Distributed file systems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8" name="Google Shape;948;p118"/>
          <p:cNvSpPr/>
          <p:nvPr/>
        </p:nvSpPr>
        <p:spPr>
          <a:xfrm>
            <a:off x="5623560" y="1988820"/>
            <a:ext cx="2905500" cy="752400"/>
          </a:xfrm>
          <a:prstGeom prst="rect">
            <a:avLst/>
          </a:prstGeom>
          <a:solidFill>
            <a:srgbClr val="729FCF"/>
          </a:solidFill>
          <a:ln cap="flat" cmpd="sng" w="36700">
            <a:solidFill>
              <a:srgbClr val="B4C7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7525" lIns="81275" spcFirstLastPara="1" rIns="81275" wrap="square" tIns="475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As of 2020                                          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40+ million developers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140+ million repositories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19"/>
          <p:cNvSpPr/>
          <p:nvPr/>
        </p:nvSpPr>
        <p:spPr>
          <a:xfrm>
            <a:off x="551340" y="134460"/>
            <a:ext cx="8225100" cy="343800"/>
          </a:xfrm>
          <a:prstGeom prst="rect">
            <a:avLst/>
          </a:prstGeom>
          <a:noFill/>
          <a:ln>
            <a:noFill/>
          </a:ln>
        </p:spPr>
        <p:txBody>
          <a:bodyPr anchorCtr="0" anchor="b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3000" u="none" cap="none" strike="noStrike">
                <a:solidFill>
                  <a:srgbClr val="FF715B"/>
                </a:solidFill>
                <a:latin typeface="Calibri"/>
                <a:ea typeface="Calibri"/>
                <a:cs typeface="Calibri"/>
                <a:sym typeface="Calibri"/>
              </a:rPr>
              <a:t>SWHID: a standard for intrinsic software identifiers</a:t>
            </a:r>
            <a:endParaRPr b="0" i="0" sz="30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4" name="Google Shape;954;p119"/>
          <p:cNvSpPr/>
          <p:nvPr/>
        </p:nvSpPr>
        <p:spPr>
          <a:xfrm>
            <a:off x="3028860" y="4767390"/>
            <a:ext cx="30840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EOSC Architecture update</a:t>
            </a:r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5" name="Google Shape;955;p119"/>
          <p:cNvSpPr/>
          <p:nvPr/>
        </p:nvSpPr>
        <p:spPr>
          <a:xfrm>
            <a:off x="553770" y="4767390"/>
            <a:ext cx="20550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" sz="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9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6" name="Google Shape;956;p119"/>
          <p:cNvSpPr/>
          <p:nvPr/>
        </p:nvSpPr>
        <p:spPr>
          <a:xfrm>
            <a:off x="2427030" y="1806300"/>
            <a:ext cx="133500" cy="17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7" name="Google Shape;957;p119"/>
          <p:cNvSpPr/>
          <p:nvPr/>
        </p:nvSpPr>
        <p:spPr>
          <a:xfrm>
            <a:off x="3455730" y="2074680"/>
            <a:ext cx="133500" cy="17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58" name="Google Shape;958;p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7220" y="617220"/>
            <a:ext cx="8223388" cy="3015630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119"/>
          <p:cNvSpPr/>
          <p:nvPr/>
        </p:nvSpPr>
        <p:spPr>
          <a:xfrm>
            <a:off x="3291840" y="1729080"/>
            <a:ext cx="5621700" cy="198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0" name="Google Shape;960;p119"/>
          <p:cNvSpPr/>
          <p:nvPr/>
        </p:nvSpPr>
        <p:spPr>
          <a:xfrm>
            <a:off x="1738800" y="3838327"/>
            <a:ext cx="7294588" cy="521625"/>
          </a:xfrm>
          <a:custGeom>
            <a:rect b="b" l="l" r="r" t="t"/>
            <a:pathLst>
              <a:path extrusionOk="0" h="1272" w="27026">
                <a:moveTo>
                  <a:pt x="211" y="0"/>
                </a:moveTo>
                <a:lnTo>
                  <a:pt x="212" y="0"/>
                </a:lnTo>
                <a:cubicBezTo>
                  <a:pt x="175" y="0"/>
                  <a:pt x="138" y="10"/>
                  <a:pt x="106" y="28"/>
                </a:cubicBezTo>
                <a:cubicBezTo>
                  <a:pt x="74" y="47"/>
                  <a:pt x="47" y="74"/>
                  <a:pt x="28" y="106"/>
                </a:cubicBezTo>
                <a:cubicBezTo>
                  <a:pt x="10" y="138"/>
                  <a:pt x="0" y="175"/>
                  <a:pt x="0" y="212"/>
                </a:cubicBezTo>
                <a:lnTo>
                  <a:pt x="0" y="1059"/>
                </a:lnTo>
                <a:lnTo>
                  <a:pt x="0" y="1059"/>
                </a:lnTo>
                <a:cubicBezTo>
                  <a:pt x="0" y="1096"/>
                  <a:pt x="10" y="1133"/>
                  <a:pt x="28" y="1165"/>
                </a:cubicBezTo>
                <a:cubicBezTo>
                  <a:pt x="47" y="1197"/>
                  <a:pt x="74" y="1224"/>
                  <a:pt x="106" y="1243"/>
                </a:cubicBezTo>
                <a:cubicBezTo>
                  <a:pt x="138" y="1261"/>
                  <a:pt x="175" y="1271"/>
                  <a:pt x="212" y="1271"/>
                </a:cubicBezTo>
                <a:lnTo>
                  <a:pt x="26813" y="1271"/>
                </a:lnTo>
                <a:lnTo>
                  <a:pt x="26813" y="1271"/>
                </a:lnTo>
                <a:cubicBezTo>
                  <a:pt x="26850" y="1271"/>
                  <a:pt x="26887" y="1261"/>
                  <a:pt x="26919" y="1243"/>
                </a:cubicBezTo>
                <a:cubicBezTo>
                  <a:pt x="26951" y="1224"/>
                  <a:pt x="26978" y="1197"/>
                  <a:pt x="26997" y="1165"/>
                </a:cubicBezTo>
                <a:cubicBezTo>
                  <a:pt x="27015" y="1133"/>
                  <a:pt x="27025" y="1096"/>
                  <a:pt x="27025" y="1059"/>
                </a:cubicBezTo>
                <a:lnTo>
                  <a:pt x="27025" y="211"/>
                </a:lnTo>
                <a:lnTo>
                  <a:pt x="27025" y="212"/>
                </a:lnTo>
                <a:lnTo>
                  <a:pt x="27025" y="212"/>
                </a:lnTo>
                <a:cubicBezTo>
                  <a:pt x="27025" y="175"/>
                  <a:pt x="27015" y="138"/>
                  <a:pt x="26997" y="106"/>
                </a:cubicBezTo>
                <a:cubicBezTo>
                  <a:pt x="26978" y="74"/>
                  <a:pt x="26951" y="47"/>
                  <a:pt x="26919" y="28"/>
                </a:cubicBezTo>
                <a:cubicBezTo>
                  <a:pt x="26887" y="10"/>
                  <a:pt x="26850" y="0"/>
                  <a:pt x="26813" y="0"/>
                </a:cubicBezTo>
                <a:lnTo>
                  <a:pt x="211" y="0"/>
                </a:lnTo>
              </a:path>
            </a:pathLst>
          </a:custGeom>
          <a:solidFill>
            <a:srgbClr val="EABF0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Included in SPDX 2.2 – Prefix « swh » registered with IANA – 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 Property  P6138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1" name="Google Shape;961;p119"/>
          <p:cNvSpPr/>
          <p:nvPr/>
        </p:nvSpPr>
        <p:spPr>
          <a:xfrm>
            <a:off x="703649" y="4359950"/>
            <a:ext cx="80895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 u="none" cap="none" strike="noStrike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Use « SWHID intrinsic identifiers for publicly available software source code »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119"/>
          <p:cNvSpPr/>
          <p:nvPr/>
        </p:nvSpPr>
        <p:spPr>
          <a:xfrm>
            <a:off x="617225" y="3840472"/>
            <a:ext cx="1026800" cy="521625"/>
          </a:xfrm>
          <a:custGeom>
            <a:rect b="b" l="l" r="r" t="t"/>
            <a:pathLst>
              <a:path extrusionOk="0" h="1272" w="3812">
                <a:moveTo>
                  <a:pt x="211" y="0"/>
                </a:moveTo>
                <a:lnTo>
                  <a:pt x="212" y="0"/>
                </a:lnTo>
                <a:cubicBezTo>
                  <a:pt x="175" y="0"/>
                  <a:pt x="138" y="10"/>
                  <a:pt x="106" y="28"/>
                </a:cubicBezTo>
                <a:cubicBezTo>
                  <a:pt x="74" y="47"/>
                  <a:pt x="47" y="74"/>
                  <a:pt x="28" y="106"/>
                </a:cubicBezTo>
                <a:cubicBezTo>
                  <a:pt x="10" y="138"/>
                  <a:pt x="0" y="175"/>
                  <a:pt x="0" y="212"/>
                </a:cubicBezTo>
                <a:lnTo>
                  <a:pt x="0" y="1059"/>
                </a:lnTo>
                <a:lnTo>
                  <a:pt x="0" y="1059"/>
                </a:lnTo>
                <a:cubicBezTo>
                  <a:pt x="0" y="1096"/>
                  <a:pt x="10" y="1133"/>
                  <a:pt x="28" y="1165"/>
                </a:cubicBezTo>
                <a:cubicBezTo>
                  <a:pt x="47" y="1197"/>
                  <a:pt x="74" y="1224"/>
                  <a:pt x="106" y="1243"/>
                </a:cubicBezTo>
                <a:cubicBezTo>
                  <a:pt x="138" y="1261"/>
                  <a:pt x="175" y="1271"/>
                  <a:pt x="212" y="1271"/>
                </a:cubicBezTo>
                <a:lnTo>
                  <a:pt x="3599" y="1271"/>
                </a:lnTo>
                <a:lnTo>
                  <a:pt x="3599" y="1271"/>
                </a:lnTo>
                <a:cubicBezTo>
                  <a:pt x="3636" y="1271"/>
                  <a:pt x="3673" y="1261"/>
                  <a:pt x="3705" y="1243"/>
                </a:cubicBezTo>
                <a:cubicBezTo>
                  <a:pt x="3737" y="1224"/>
                  <a:pt x="3764" y="1197"/>
                  <a:pt x="3783" y="1165"/>
                </a:cubicBezTo>
                <a:cubicBezTo>
                  <a:pt x="3801" y="1133"/>
                  <a:pt x="3811" y="1096"/>
                  <a:pt x="3811" y="1059"/>
                </a:cubicBezTo>
                <a:lnTo>
                  <a:pt x="3811" y="211"/>
                </a:lnTo>
                <a:lnTo>
                  <a:pt x="3811" y="212"/>
                </a:lnTo>
                <a:lnTo>
                  <a:pt x="3811" y="212"/>
                </a:lnTo>
                <a:cubicBezTo>
                  <a:pt x="3811" y="175"/>
                  <a:pt x="3801" y="138"/>
                  <a:pt x="3783" y="106"/>
                </a:cubicBezTo>
                <a:cubicBezTo>
                  <a:pt x="3764" y="74"/>
                  <a:pt x="3737" y="47"/>
                  <a:pt x="3705" y="28"/>
                </a:cubicBezTo>
                <a:cubicBezTo>
                  <a:pt x="3673" y="10"/>
                  <a:pt x="3636" y="0"/>
                  <a:pt x="3599" y="0"/>
                </a:cubicBezTo>
                <a:lnTo>
                  <a:pt x="211" y="0"/>
                </a:lnTo>
              </a:path>
            </a:pathLst>
          </a:custGeom>
          <a:solidFill>
            <a:srgbClr val="EABF0F"/>
          </a:solidFill>
          <a:ln cap="flat" cmpd="sng" w="9525">
            <a:solidFill>
              <a:srgbClr val="3465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3750" lIns="67500" spcFirstLastPara="1" rIns="67500" wrap="square" tIns="337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Let’s try it!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3" name="Google Shape;963;p119"/>
          <p:cNvSpPr/>
          <p:nvPr/>
        </p:nvSpPr>
        <p:spPr>
          <a:xfrm>
            <a:off x="751099" y="4767400"/>
            <a:ext cx="8089500" cy="2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33750" lIns="67500" spcFirstLastPara="1" rIns="67500" wrap="square" tIns="33750">
            <a:noAutofit/>
          </a:bodyPr>
          <a:lstStyle/>
          <a:p>
            <a:pPr indent="0" lvl="0" mar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>
                <a:solidFill>
                  <a:srgbClr val="2B489A"/>
                </a:solidFill>
                <a:latin typeface="Calibri"/>
                <a:ea typeface="Calibri"/>
                <a:cs typeface="Calibri"/>
                <a:sym typeface="Calibri"/>
              </a:rPr>
              <a:t>Thank you.</a:t>
            </a:r>
            <a:endParaRPr b="0" i="0" sz="18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7"/>
          <p:cNvSpPr txBox="1"/>
          <p:nvPr/>
        </p:nvSpPr>
        <p:spPr>
          <a:xfrm>
            <a:off x="271200" y="217275"/>
            <a:ext cx="86016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Poppins"/>
                <a:ea typeface="Poppins"/>
                <a:cs typeface="Poppins"/>
                <a:sym typeface="Poppins"/>
              </a:rPr>
              <a:t>Filling a gap in research infrastructure </a:t>
            </a:r>
            <a:endParaRPr sz="20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28" name="Google Shape;328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850" y="4731150"/>
            <a:ext cx="932350" cy="30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57"/>
          <p:cNvSpPr/>
          <p:nvPr/>
        </p:nvSpPr>
        <p:spPr>
          <a:xfrm>
            <a:off x="-9800" y="-4400"/>
            <a:ext cx="9144000" cy="180900"/>
          </a:xfrm>
          <a:prstGeom prst="rect">
            <a:avLst/>
          </a:prstGeom>
          <a:solidFill>
            <a:srgbClr val="53BA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0" name="Google Shape;330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56425" y="1344912"/>
            <a:ext cx="594000" cy="566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7171" y="3793873"/>
            <a:ext cx="712500" cy="679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5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6424" y="2646968"/>
            <a:ext cx="594000" cy="566275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57"/>
          <p:cNvSpPr txBox="1"/>
          <p:nvPr/>
        </p:nvSpPr>
        <p:spPr>
          <a:xfrm>
            <a:off x="1765250" y="1014650"/>
            <a:ext cx="7107600" cy="7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66700" lvl="0" marL="171450" rtl="0" algn="l">
              <a:spcBef>
                <a:spcPts val="0"/>
              </a:spcBef>
              <a:spcAft>
                <a:spcPts val="0"/>
              </a:spcAft>
              <a:buSzPts val="2400"/>
              <a:buFont typeface="Poppins"/>
              <a:buChar char="●"/>
            </a:pPr>
            <a:r>
              <a:rPr lang="en" sz="2400">
                <a:latin typeface="Poppins"/>
                <a:ea typeface="Poppins"/>
                <a:cs typeface="Poppins"/>
                <a:sym typeface="Poppins"/>
              </a:rPr>
              <a:t>Non-commercial, fully open (CC0) registry </a:t>
            </a:r>
            <a:endParaRPr sz="2400">
              <a:latin typeface="Poppins"/>
              <a:ea typeface="Poppins"/>
              <a:cs typeface="Poppins"/>
              <a:sym typeface="Poppins"/>
            </a:endParaRPr>
          </a:p>
          <a:p>
            <a:pPr indent="-266700" lvl="0" marL="171450" rtl="0" algn="l">
              <a:spcBef>
                <a:spcPts val="1000"/>
              </a:spcBef>
              <a:spcAft>
                <a:spcPts val="1000"/>
              </a:spcAft>
              <a:buSzPts val="2400"/>
              <a:buFont typeface="Poppins"/>
              <a:buChar char="●"/>
            </a:pPr>
            <a:r>
              <a:rPr lang="en" sz="2400">
                <a:latin typeface="Poppins"/>
                <a:ea typeface="Poppins"/>
                <a:cs typeface="Poppins"/>
                <a:sym typeface="Poppins"/>
              </a:rPr>
              <a:t>Public API, data dump</a:t>
            </a:r>
            <a:endParaRPr sz="24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4" name="Google Shape;334;p57"/>
          <p:cNvSpPr txBox="1"/>
          <p:nvPr/>
        </p:nvSpPr>
        <p:spPr>
          <a:xfrm>
            <a:off x="1765250" y="2402100"/>
            <a:ext cx="7045200" cy="6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66700" lvl="0" marL="171450" rtl="0" algn="l">
              <a:spcBef>
                <a:spcPts val="0"/>
              </a:spcBef>
              <a:spcAft>
                <a:spcPts val="0"/>
              </a:spcAft>
              <a:buSzPts val="2400"/>
              <a:buFont typeface="Poppins"/>
              <a:buChar char="●"/>
            </a:pPr>
            <a:r>
              <a:rPr lang="en" sz="2400">
                <a:latin typeface="Poppins"/>
                <a:ea typeface="Poppins"/>
                <a:cs typeface="Poppins"/>
                <a:sym typeface="Poppins"/>
              </a:rPr>
              <a:t>Specifically focused on research affiliations</a:t>
            </a:r>
            <a:endParaRPr sz="2400">
              <a:latin typeface="Poppins"/>
              <a:ea typeface="Poppins"/>
              <a:cs typeface="Poppins"/>
              <a:sym typeface="Poppins"/>
            </a:endParaRPr>
          </a:p>
          <a:p>
            <a:pPr indent="-266700" lvl="0" marL="171450" rtl="0" algn="l">
              <a:spcBef>
                <a:spcPts val="1000"/>
              </a:spcBef>
              <a:spcAft>
                <a:spcPts val="1000"/>
              </a:spcAft>
              <a:buSzPts val="2400"/>
              <a:buFont typeface="Poppins"/>
              <a:buChar char="●"/>
            </a:pPr>
            <a:r>
              <a:rPr lang="en" sz="2400">
                <a:latin typeface="Poppins"/>
                <a:ea typeface="Poppins"/>
                <a:cs typeface="Poppins"/>
                <a:sym typeface="Poppins"/>
              </a:rPr>
              <a:t>Includes 98K+ organizations</a:t>
            </a:r>
            <a:endParaRPr sz="24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5" name="Google Shape;335;p57"/>
          <p:cNvSpPr txBox="1"/>
          <p:nvPr/>
        </p:nvSpPr>
        <p:spPr>
          <a:xfrm>
            <a:off x="1765250" y="3664038"/>
            <a:ext cx="7230600" cy="7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66700" lvl="0" marL="171450" rtl="0" algn="l">
              <a:spcBef>
                <a:spcPts val="0"/>
              </a:spcBef>
              <a:spcAft>
                <a:spcPts val="0"/>
              </a:spcAft>
              <a:buSzPts val="2400"/>
              <a:buFont typeface="Poppins"/>
              <a:buChar char="●"/>
            </a:pPr>
            <a:r>
              <a:rPr lang="en" sz="2400">
                <a:latin typeface="Poppins"/>
                <a:ea typeface="Poppins"/>
                <a:cs typeface="Poppins"/>
                <a:sym typeface="Poppins"/>
              </a:rPr>
              <a:t>Community-led project</a:t>
            </a:r>
            <a:endParaRPr sz="2400">
              <a:latin typeface="Poppins"/>
              <a:ea typeface="Poppins"/>
              <a:cs typeface="Poppins"/>
              <a:sym typeface="Poppins"/>
            </a:endParaRPr>
          </a:p>
          <a:p>
            <a:pPr indent="-266700" lvl="0" marL="171450" rtl="0" algn="l">
              <a:spcBef>
                <a:spcPts val="1000"/>
              </a:spcBef>
              <a:spcAft>
                <a:spcPts val="1000"/>
              </a:spcAft>
              <a:buSzPts val="2400"/>
              <a:buFont typeface="Poppins"/>
              <a:buChar char="●"/>
            </a:pPr>
            <a:r>
              <a:rPr lang="en" sz="2400">
                <a:latin typeface="Poppins"/>
                <a:ea typeface="Poppins"/>
                <a:cs typeface="Poppins"/>
                <a:sym typeface="Poppins"/>
              </a:rPr>
              <a:t>Supported in Crossref and DataCite </a:t>
            </a:r>
            <a:endParaRPr sz="24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12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Digital Objects &amp; Identifiers</a:t>
            </a:r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21"/>
          <p:cNvSpPr txBox="1"/>
          <p:nvPr>
            <p:ph type="ctrTitle"/>
          </p:nvPr>
        </p:nvSpPr>
        <p:spPr>
          <a:xfrm>
            <a:off x="1387367" y="380370"/>
            <a:ext cx="6858000" cy="2340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br>
              <a:rPr lang="en" sz="3300"/>
            </a:br>
            <a:br>
              <a:rPr lang="en" sz="3300"/>
            </a:br>
            <a:br>
              <a:rPr lang="en" sz="3300"/>
            </a:br>
            <a:br>
              <a:rPr lang="en" sz="3300"/>
            </a:br>
            <a:br>
              <a:rPr lang="en" sz="3300"/>
            </a:br>
            <a:br>
              <a:rPr lang="en" sz="3300"/>
            </a:br>
            <a:br>
              <a:rPr lang="en" sz="3300"/>
            </a:br>
            <a:br>
              <a:rPr lang="en" sz="4100"/>
            </a:br>
            <a:endParaRPr sz="4100"/>
          </a:p>
        </p:txBody>
      </p:sp>
      <p:sp>
        <p:nvSpPr>
          <p:cNvPr id="974" name="Google Shape;974;p121"/>
          <p:cNvSpPr txBox="1"/>
          <p:nvPr>
            <p:ph idx="1" type="subTitle"/>
          </p:nvPr>
        </p:nvSpPr>
        <p:spPr>
          <a:xfrm>
            <a:off x="1032643" y="3029188"/>
            <a:ext cx="7567500" cy="15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" sz="1600"/>
              <a:t>RDP P16 PID IG Breakout</a:t>
            </a:r>
            <a:endParaRPr sz="2500"/>
          </a:p>
          <a:p>
            <a:pPr indent="0" lvl="0" marL="0" rtl="0" algn="ctr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t/>
            </a:r>
            <a:endParaRPr sz="1600"/>
          </a:p>
          <a:p>
            <a:pPr indent="0" lvl="0" marL="0" rtl="0" algn="ctr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rPr lang="en" sz="1700"/>
              <a:t>9 Nov 2020</a:t>
            </a:r>
            <a:endParaRPr/>
          </a:p>
          <a:p>
            <a:pPr indent="0" lvl="0" marL="0" rtl="0" algn="ctr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t/>
            </a:r>
            <a:endParaRPr sz="1500"/>
          </a:p>
          <a:p>
            <a:pPr indent="0" lvl="0" marL="0" rtl="0" algn="ctr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lang="en" sz="1500"/>
              <a:t>Larry Lannom</a:t>
            </a:r>
            <a:endParaRPr/>
          </a:p>
          <a:p>
            <a:pPr indent="0" lvl="0" marL="0" rtl="0" algn="ctr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lang="en" sz="1500"/>
              <a:t>Corporation for National Research Initiatives</a:t>
            </a:r>
            <a:endParaRPr/>
          </a:p>
          <a:p>
            <a:pPr indent="0" lvl="0" marL="0" rtl="0" algn="ctr">
              <a:lnSpc>
                <a:spcPct val="7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</a:pPr>
            <a:r>
              <a:t/>
            </a:r>
            <a:endParaRPr sz="900"/>
          </a:p>
        </p:txBody>
      </p:sp>
      <p:cxnSp>
        <p:nvCxnSpPr>
          <p:cNvPr id="975" name="Google Shape;975;p121"/>
          <p:cNvCxnSpPr/>
          <p:nvPr/>
        </p:nvCxnSpPr>
        <p:spPr>
          <a:xfrm>
            <a:off x="628650" y="4749162"/>
            <a:ext cx="7820100" cy="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76" name="Google Shape;976;p121"/>
          <p:cNvSpPr/>
          <p:nvPr/>
        </p:nvSpPr>
        <p:spPr>
          <a:xfrm>
            <a:off x="628650" y="380370"/>
            <a:ext cx="7971600" cy="25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Moving to a World of Objects and Identifiers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Digital Object Architecture (DOA)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b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Digital Object Interface Protocol (DOIP)</a:t>
            </a:r>
            <a:br>
              <a:rPr b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122"/>
          <p:cNvSpPr txBox="1"/>
          <p:nvPr>
            <p:ph type="title"/>
          </p:nvPr>
        </p:nvSpPr>
        <p:spPr>
          <a:xfrm>
            <a:off x="628650" y="55181"/>
            <a:ext cx="7886700" cy="72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What Is the Problem?</a:t>
            </a:r>
            <a:endParaRPr/>
          </a:p>
        </p:txBody>
      </p:sp>
      <p:sp>
        <p:nvSpPr>
          <p:cNvPr id="982" name="Google Shape;982;p122"/>
          <p:cNvSpPr txBox="1"/>
          <p:nvPr>
            <p:ph idx="1" type="body"/>
          </p:nvPr>
        </p:nvSpPr>
        <p:spPr>
          <a:xfrm>
            <a:off x="670082" y="844842"/>
            <a:ext cx="78867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68575">
            <a:noAutofit/>
          </a:bodyPr>
          <a:lstStyle/>
          <a:p>
            <a:pPr indent="-177800" lvl="0" marL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/>
              <a:t>The world is awash in data - volume/velocity/variety</a:t>
            </a:r>
            <a:endParaRPr/>
          </a:p>
          <a:p>
            <a:pPr indent="-177800" lvl="0" marL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/>
              <a:t>Science has gone from articles to data – the 4</a:t>
            </a:r>
            <a:r>
              <a:rPr baseline="30000" lang="en" sz="1800"/>
              <a:t>th</a:t>
            </a:r>
            <a:r>
              <a:rPr lang="en" sz="1800"/>
              <a:t> paradigm</a:t>
            </a:r>
            <a:endParaRPr/>
          </a:p>
          <a:p>
            <a:pPr indent="-177800" lvl="0" marL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/>
              <a:t>Commercial/Industrial data has gone from accounting to tracking all activities, e.g., real-time supply chains</a:t>
            </a:r>
            <a:endParaRPr/>
          </a:p>
          <a:p>
            <a:pPr indent="-177800" lvl="0" marL="1778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/>
              <a:t>All of this data should yield better science and engineering and more commercial efficiency, but data is hard to understand, share, or reuse across the silos in which it starts </a:t>
            </a:r>
            <a:endParaRPr/>
          </a:p>
          <a:p>
            <a:pPr indent="-171450" lvl="1" marL="520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Numbers are not self-explanatory</a:t>
            </a:r>
            <a:endParaRPr/>
          </a:p>
          <a:p>
            <a:pPr indent="-171450" lvl="1" marL="520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Both human-level description and numbers come with a specific context</a:t>
            </a:r>
            <a:endParaRPr/>
          </a:p>
          <a:p>
            <a:pPr indent="-171450" lvl="1" marL="520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How can I find the data I need?</a:t>
            </a:r>
            <a:endParaRPr/>
          </a:p>
          <a:p>
            <a:pPr indent="-171450" lvl="1" marL="520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What can I do with the data? Can I trust the data?</a:t>
            </a:r>
            <a:endParaRPr/>
          </a:p>
          <a:p>
            <a:pPr indent="-171450" lvl="1" marL="520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Science has a reproducibility problem and scientists spend more time on data than science</a:t>
            </a:r>
            <a:endParaRPr/>
          </a:p>
          <a:p>
            <a:pPr indent="-171450" lvl="1" marL="520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Current data will remain significant long after technology changes fundamentally</a:t>
            </a:r>
            <a:endParaRPr/>
          </a:p>
          <a:p>
            <a:pPr indent="-76200" lvl="1" marL="520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t/>
            </a:r>
            <a:endParaRPr sz="1500"/>
          </a:p>
          <a:p>
            <a:pPr indent="-88900" lvl="2" marL="863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</p:txBody>
      </p:sp>
      <p:cxnSp>
        <p:nvCxnSpPr>
          <p:cNvPr id="983" name="Google Shape;983;p122"/>
          <p:cNvCxnSpPr/>
          <p:nvPr/>
        </p:nvCxnSpPr>
        <p:spPr>
          <a:xfrm>
            <a:off x="628650" y="717449"/>
            <a:ext cx="7820100" cy="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984" name="Google Shape;984;p122"/>
          <p:cNvCxnSpPr/>
          <p:nvPr/>
        </p:nvCxnSpPr>
        <p:spPr>
          <a:xfrm>
            <a:off x="628650" y="4749162"/>
            <a:ext cx="7820100" cy="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85" name="Google Shape;985;p122"/>
          <p:cNvSpPr txBox="1"/>
          <p:nvPr/>
        </p:nvSpPr>
        <p:spPr>
          <a:xfrm>
            <a:off x="6185439" y="4816472"/>
            <a:ext cx="2342400" cy="2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900" u="none" cap="none" strike="noStrike">
                <a:solidFill>
                  <a:srgbClr val="7F7F7F"/>
                </a:solidFill>
                <a:latin typeface="Cambria"/>
                <a:ea typeface="Cambria"/>
                <a:cs typeface="Cambria"/>
                <a:sym typeface="Cambria"/>
              </a:rPr>
              <a:t>Corporation for National Research Initiatives</a:t>
            </a:r>
            <a:endParaRPr sz="1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2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123"/>
          <p:cNvSpPr txBox="1"/>
          <p:nvPr>
            <p:ph type="title"/>
          </p:nvPr>
        </p:nvSpPr>
        <p:spPr>
          <a:xfrm>
            <a:off x="628650" y="55181"/>
            <a:ext cx="7886700" cy="72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What Is the Opportunity?</a:t>
            </a:r>
            <a:endParaRPr/>
          </a:p>
        </p:txBody>
      </p:sp>
      <p:sp>
        <p:nvSpPr>
          <p:cNvPr id="991" name="Google Shape;991;p123"/>
          <p:cNvSpPr txBox="1"/>
          <p:nvPr>
            <p:ph idx="1" type="body"/>
          </p:nvPr>
        </p:nvSpPr>
        <p:spPr>
          <a:xfrm>
            <a:off x="670082" y="844842"/>
            <a:ext cx="78867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68575">
            <a:noAutofit/>
          </a:bodyPr>
          <a:lstStyle/>
          <a:p>
            <a:pPr indent="-17780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/>
              <a:t>Change the problem of too much hard to use/find/understand data to the advantage of lots of accessible and understandable data that survives over time</a:t>
            </a:r>
            <a:endParaRPr sz="1300"/>
          </a:p>
          <a:p>
            <a:pPr indent="-7620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t/>
            </a:r>
            <a:endParaRPr sz="1600"/>
          </a:p>
          <a:p>
            <a:pPr indent="-17780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/>
              <a:t>Develop a data-centric infrastructure at a new level of implementation-neutral abstraction</a:t>
            </a:r>
            <a:endParaRPr sz="1300"/>
          </a:p>
          <a:p>
            <a:pPr indent="-171450" lvl="1" marL="5207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</a:pPr>
            <a:r>
              <a:rPr lang="en" sz="1300"/>
              <a:t>Everything in the environment is a digital object</a:t>
            </a:r>
            <a:endParaRPr sz="1300"/>
          </a:p>
          <a:p>
            <a:pPr indent="-171450" lvl="1" marL="5207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Char char="○"/>
            </a:pPr>
            <a:r>
              <a:rPr lang="en" sz="1300"/>
              <a:t>For basic information management tasks every object can be treated the same, regardless of information content</a:t>
            </a:r>
            <a:endParaRPr sz="1300"/>
          </a:p>
          <a:p>
            <a:pPr indent="-171450" lvl="2" marL="863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</a:pPr>
            <a:r>
              <a:rPr lang="en" sz="1100"/>
              <a:t>Every object has a globally unique and actionable identifier</a:t>
            </a:r>
            <a:endParaRPr sz="1300"/>
          </a:p>
          <a:p>
            <a:pPr indent="-171450" lvl="2" marL="863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</a:pPr>
            <a:r>
              <a:rPr lang="en" sz="1100"/>
              <a:t>Every object has a defined, registered, identified type</a:t>
            </a:r>
            <a:endParaRPr sz="1300"/>
          </a:p>
          <a:p>
            <a:pPr indent="-171450" lvl="2" marL="863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</a:pPr>
            <a:r>
              <a:rPr lang="en" sz="1100"/>
              <a:t>Every object has tightly associated metadata</a:t>
            </a:r>
            <a:endParaRPr sz="1300"/>
          </a:p>
          <a:p>
            <a:pPr indent="-171450" lvl="2" marL="863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■"/>
            </a:pPr>
            <a:r>
              <a:rPr lang="en" sz="1100"/>
              <a:t>Every object has a query-able set of operations that can be performed on it</a:t>
            </a:r>
            <a:endParaRPr sz="1300"/>
          </a:p>
          <a:p>
            <a:pPr indent="-101600" lvl="2" marL="863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100"/>
          </a:p>
          <a:p>
            <a:pPr indent="-17780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/>
              <a:t>Treat every information object the same until you have to differentiate among them to accomplish your purpose (see file systems, Internet packet routing)</a:t>
            </a:r>
            <a:endParaRPr sz="1700"/>
          </a:p>
          <a:p>
            <a:pPr indent="0" lvl="2" marL="685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t/>
            </a:r>
            <a:endParaRPr sz="1600"/>
          </a:p>
          <a:p>
            <a:pPr indent="-17780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/>
              <a:t>Define information objects by function, not format (see OOP)</a:t>
            </a:r>
            <a:endParaRPr sz="1300"/>
          </a:p>
          <a:p>
            <a:pPr indent="-7620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t/>
            </a:r>
            <a:endParaRPr sz="1600"/>
          </a:p>
          <a:p>
            <a:pPr indent="-17780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/>
              <a:t>New approaches must enable data to outlive (50 yrs? 100 yrs?) current technology</a:t>
            </a:r>
            <a:endParaRPr sz="1800"/>
          </a:p>
          <a:p>
            <a:pPr indent="-88900" lvl="1" marL="5207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r>
              <a:t/>
            </a:r>
            <a:endParaRPr sz="1400"/>
          </a:p>
          <a:p>
            <a:pPr indent="-101600" lvl="2" marL="8636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t/>
            </a:r>
            <a:endParaRPr sz="1200"/>
          </a:p>
        </p:txBody>
      </p:sp>
      <p:cxnSp>
        <p:nvCxnSpPr>
          <p:cNvPr id="992" name="Google Shape;992;p123"/>
          <p:cNvCxnSpPr/>
          <p:nvPr/>
        </p:nvCxnSpPr>
        <p:spPr>
          <a:xfrm>
            <a:off x="628650" y="717449"/>
            <a:ext cx="7820100" cy="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993" name="Google Shape;993;p123"/>
          <p:cNvCxnSpPr/>
          <p:nvPr/>
        </p:nvCxnSpPr>
        <p:spPr>
          <a:xfrm>
            <a:off x="628650" y="4749162"/>
            <a:ext cx="7820100" cy="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994" name="Google Shape;994;p123"/>
          <p:cNvSpPr txBox="1"/>
          <p:nvPr/>
        </p:nvSpPr>
        <p:spPr>
          <a:xfrm>
            <a:off x="6185439" y="4816472"/>
            <a:ext cx="2342400" cy="2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7F7F7F"/>
                </a:solidFill>
                <a:latin typeface="Cambria"/>
                <a:ea typeface="Cambria"/>
                <a:cs typeface="Cambria"/>
                <a:sym typeface="Cambria"/>
              </a:rPr>
              <a:t>Corporation for National Research Initiatives</a:t>
            </a:r>
            <a:endParaRPr sz="11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10" st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11" st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12" st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13" st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14" st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15" st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>
                                            <p:txEl>
                                              <p:pRg end="16" st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124"/>
          <p:cNvSpPr/>
          <p:nvPr/>
        </p:nvSpPr>
        <p:spPr>
          <a:xfrm>
            <a:off x="3162300" y="2343150"/>
            <a:ext cx="166800" cy="166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57150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0" name="Google Shape;1000;p124"/>
          <p:cNvSpPr/>
          <p:nvPr/>
        </p:nvSpPr>
        <p:spPr>
          <a:xfrm>
            <a:off x="2702720" y="643892"/>
            <a:ext cx="1296600" cy="4146000"/>
          </a:xfrm>
          <a:prstGeom prst="roundRect">
            <a:avLst>
              <a:gd fmla="val 16667" name="adj"/>
            </a:avLst>
          </a:prstGeom>
          <a:solidFill>
            <a:srgbClr val="F2F2F2"/>
          </a:solidFill>
          <a:ln cap="flat" cmpd="sng" w="9525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1" name="Google Shape;1001;p124"/>
          <p:cNvSpPr/>
          <p:nvPr/>
        </p:nvSpPr>
        <p:spPr>
          <a:xfrm>
            <a:off x="1279922" y="679850"/>
            <a:ext cx="1341900" cy="4163700"/>
          </a:xfrm>
          <a:prstGeom prst="roundRect">
            <a:avLst>
              <a:gd fmla="val 16667" name="adj"/>
            </a:avLst>
          </a:prstGeom>
          <a:solidFill>
            <a:srgbClr val="C4E0B2"/>
          </a:solidFill>
          <a:ln cap="flat" cmpd="sng" w="9525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2" name="Google Shape;1002;p124"/>
          <p:cNvSpPr txBox="1"/>
          <p:nvPr/>
        </p:nvSpPr>
        <p:spPr>
          <a:xfrm>
            <a:off x="1232297" y="3942162"/>
            <a:ext cx="1437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End users, developers, and automated processes</a:t>
            </a:r>
            <a:endParaRPr sz="1100"/>
          </a:p>
        </p:txBody>
      </p:sp>
      <p:cxnSp>
        <p:nvCxnSpPr>
          <p:cNvPr id="1003" name="Google Shape;1003;p124"/>
          <p:cNvCxnSpPr/>
          <p:nvPr/>
        </p:nvCxnSpPr>
        <p:spPr>
          <a:xfrm>
            <a:off x="1379936" y="3856435"/>
            <a:ext cx="1141800" cy="0"/>
          </a:xfrm>
          <a:prstGeom prst="straightConnector1">
            <a:avLst/>
          </a:prstGeom>
          <a:noFill/>
          <a:ln cap="flat" cmpd="sng" w="9525">
            <a:solidFill>
              <a:srgbClr val="548135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04" name="Google Shape;1004;p124"/>
          <p:cNvCxnSpPr/>
          <p:nvPr/>
        </p:nvCxnSpPr>
        <p:spPr>
          <a:xfrm flipH="1" rot="10800000">
            <a:off x="2107408" y="1104950"/>
            <a:ext cx="1097700" cy="413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05" name="Google Shape;1005;p124"/>
          <p:cNvCxnSpPr/>
          <p:nvPr/>
        </p:nvCxnSpPr>
        <p:spPr>
          <a:xfrm>
            <a:off x="1884762" y="1540671"/>
            <a:ext cx="1015800" cy="545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06" name="Google Shape;1006;p124"/>
          <p:cNvCxnSpPr/>
          <p:nvPr/>
        </p:nvCxnSpPr>
        <p:spPr>
          <a:xfrm flipH="1" rot="10800000">
            <a:off x="2025255" y="2078956"/>
            <a:ext cx="864600" cy="517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07" name="Google Shape;1007;p124"/>
          <p:cNvCxnSpPr/>
          <p:nvPr/>
        </p:nvCxnSpPr>
        <p:spPr>
          <a:xfrm>
            <a:off x="2777729" y="3856435"/>
            <a:ext cx="1141800" cy="0"/>
          </a:xfrm>
          <a:prstGeom prst="straightConnector1">
            <a:avLst/>
          </a:prstGeom>
          <a:noFill/>
          <a:ln cap="flat" cmpd="sng" w="9525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08" name="Google Shape;1008;p124"/>
          <p:cNvSpPr txBox="1"/>
          <p:nvPr/>
        </p:nvSpPr>
        <p:spPr>
          <a:xfrm>
            <a:off x="2555081" y="3942162"/>
            <a:ext cx="15774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deal with persistently identified, virtually aggregated digital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objects, including collections</a:t>
            </a:r>
            <a:endParaRPr sz="1100"/>
          </a:p>
        </p:txBody>
      </p:sp>
      <p:sp>
        <p:nvSpPr>
          <p:cNvPr id="1009" name="Google Shape;1009;p124"/>
          <p:cNvSpPr/>
          <p:nvPr/>
        </p:nvSpPr>
        <p:spPr>
          <a:xfrm>
            <a:off x="4080273" y="707232"/>
            <a:ext cx="2159700" cy="4136100"/>
          </a:xfrm>
          <a:prstGeom prst="roundRect">
            <a:avLst>
              <a:gd fmla="val 16667" name="adj"/>
            </a:avLst>
          </a:prstGeom>
          <a:solidFill>
            <a:srgbClr val="DBDBDB"/>
          </a:solidFill>
          <a:ln cap="flat" cmpd="sng" w="9525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0" name="Google Shape;1010;p124"/>
          <p:cNvSpPr txBox="1"/>
          <p:nvPr/>
        </p:nvSpPr>
        <p:spPr>
          <a:xfrm>
            <a:off x="4331494" y="3942161"/>
            <a:ext cx="16572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which are overlays on multiple network services</a:t>
            </a:r>
            <a:endParaRPr sz="1100"/>
          </a:p>
        </p:txBody>
      </p:sp>
      <p:cxnSp>
        <p:nvCxnSpPr>
          <p:cNvPr id="1011" name="Google Shape;1011;p124"/>
          <p:cNvCxnSpPr/>
          <p:nvPr/>
        </p:nvCxnSpPr>
        <p:spPr>
          <a:xfrm>
            <a:off x="4285062" y="3856435"/>
            <a:ext cx="1750200" cy="0"/>
          </a:xfrm>
          <a:prstGeom prst="straightConnector1">
            <a:avLst/>
          </a:prstGeom>
          <a:noFill/>
          <a:ln cap="flat" cmpd="sng" w="9525">
            <a:solidFill>
              <a:srgbClr val="7B7B7B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012" name="Google Shape;1012;p124"/>
          <p:cNvSpPr/>
          <p:nvPr/>
        </p:nvSpPr>
        <p:spPr>
          <a:xfrm rot="10800000">
            <a:off x="4076738" y="1388284"/>
            <a:ext cx="2147850" cy="1182276"/>
          </a:xfrm>
          <a:custGeom>
            <a:rect b="b" l="l" r="r" t="t"/>
            <a:pathLst>
              <a:path extrusionOk="0" h="21600" w="2160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extrusionOk="0" fill="none" h="21600" w="2160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extrusionOk="0" fill="none" h="21600" w="2160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extrusionOk="0" fill="none" h="21600" w="2160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extrusionOk="0" fill="none" h="21600" w="2160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extrusionOk="0" fill="none" h="21600" w="2160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extrusionOk="0" fill="none" h="21600" w="2160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extrusionOk="0" fill="none" h="21600" w="2160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extrusionOk="0" fill="none" h="21600" w="2160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extrusionOk="0" fill="none" h="21600" w="2160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extrusionOk="0" fill="none" h="21600" w="2160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extrusionOk="0" fill="none" h="21600" w="2160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lt1"/>
          </a:solidFill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" rotWithShape="0" algn="tl" dir="2700000" dist="38100">
              <a:srgbClr val="808080">
                <a:alpha val="39610"/>
              </a:srgbClr>
            </a:outerShdw>
          </a:effectLst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13" name="Google Shape;1013;p124"/>
          <p:cNvCxnSpPr/>
          <p:nvPr/>
        </p:nvCxnSpPr>
        <p:spPr>
          <a:xfrm>
            <a:off x="5692379" y="1699025"/>
            <a:ext cx="190500" cy="26430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dot"/>
            <a:miter lim="800000"/>
            <a:headEnd len="med" w="med" type="triangle"/>
            <a:tailEnd len="sm" w="sm" type="none"/>
          </a:ln>
        </p:spPr>
      </p:cxnSp>
      <p:cxnSp>
        <p:nvCxnSpPr>
          <p:cNvPr id="1014" name="Google Shape;1014;p124"/>
          <p:cNvCxnSpPr/>
          <p:nvPr/>
        </p:nvCxnSpPr>
        <p:spPr>
          <a:xfrm flipH="1">
            <a:off x="4476788" y="1758554"/>
            <a:ext cx="147600" cy="20490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dot"/>
            <a:miter lim="800000"/>
            <a:headEnd len="med" w="med" type="triangle"/>
            <a:tailEnd len="sm" w="sm" type="none"/>
          </a:ln>
        </p:spPr>
      </p:cxnSp>
      <p:cxnSp>
        <p:nvCxnSpPr>
          <p:cNvPr id="1015" name="Google Shape;1015;p124"/>
          <p:cNvCxnSpPr/>
          <p:nvPr/>
        </p:nvCxnSpPr>
        <p:spPr>
          <a:xfrm flipH="1">
            <a:off x="4588530" y="1758554"/>
            <a:ext cx="170400" cy="48090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dot"/>
            <a:miter lim="800000"/>
            <a:headEnd len="med" w="med" type="triangle"/>
            <a:tailEnd len="sm" w="sm" type="none"/>
          </a:ln>
        </p:spPr>
      </p:cxnSp>
      <p:cxnSp>
        <p:nvCxnSpPr>
          <p:cNvPr id="1016" name="Google Shape;1016;p124"/>
          <p:cNvCxnSpPr/>
          <p:nvPr/>
        </p:nvCxnSpPr>
        <p:spPr>
          <a:xfrm>
            <a:off x="4958954" y="1747838"/>
            <a:ext cx="103500" cy="22020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dot"/>
            <a:miter lim="800000"/>
            <a:headEnd len="med" w="med" type="triangle"/>
            <a:tailEnd len="sm" w="sm" type="none"/>
          </a:ln>
        </p:spPr>
      </p:cxnSp>
      <p:cxnSp>
        <p:nvCxnSpPr>
          <p:cNvPr id="1017" name="Google Shape;1017;p124"/>
          <p:cNvCxnSpPr/>
          <p:nvPr/>
        </p:nvCxnSpPr>
        <p:spPr>
          <a:xfrm flipH="1" rot="10800000">
            <a:off x="5301854" y="2257333"/>
            <a:ext cx="184500" cy="126300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dot"/>
            <a:miter lim="800000"/>
            <a:headEnd len="sm" w="sm" type="none"/>
            <a:tailEnd len="med" w="med" type="triangle"/>
          </a:ln>
        </p:spPr>
      </p:cxnSp>
      <p:cxnSp>
        <p:nvCxnSpPr>
          <p:cNvPr id="1018" name="Google Shape;1018;p124"/>
          <p:cNvCxnSpPr/>
          <p:nvPr/>
        </p:nvCxnSpPr>
        <p:spPr>
          <a:xfrm rot="10800000">
            <a:off x="4679231" y="2269081"/>
            <a:ext cx="142800" cy="108600"/>
          </a:xfrm>
          <a:prstGeom prst="straightConnector1">
            <a:avLst/>
          </a:prstGeom>
          <a:noFill/>
          <a:ln cap="flat" cmpd="sng" w="19050">
            <a:solidFill>
              <a:srgbClr val="0C0C0C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019" name="Google Shape;1019;p124"/>
          <p:cNvCxnSpPr/>
          <p:nvPr/>
        </p:nvCxnSpPr>
        <p:spPr>
          <a:xfrm flipH="1">
            <a:off x="5062275" y="2094310"/>
            <a:ext cx="71700" cy="233400"/>
          </a:xfrm>
          <a:prstGeom prst="straightConnector1">
            <a:avLst/>
          </a:prstGeom>
          <a:noFill/>
          <a:ln cap="flat" cmpd="sng" w="19050">
            <a:solidFill>
              <a:srgbClr val="0C0C0C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grpSp>
        <p:nvGrpSpPr>
          <p:cNvPr id="1020" name="Google Shape;1020;p124"/>
          <p:cNvGrpSpPr/>
          <p:nvPr/>
        </p:nvGrpSpPr>
        <p:grpSpPr>
          <a:xfrm>
            <a:off x="5107781" y="1559744"/>
            <a:ext cx="914400" cy="175027"/>
            <a:chOff x="4330827" y="2514599"/>
            <a:chExt cx="1219200" cy="233400"/>
          </a:xfrm>
        </p:grpSpPr>
        <p:sp>
          <p:nvSpPr>
            <p:cNvPr id="1021" name="Google Shape;1021;p124"/>
            <p:cNvSpPr/>
            <p:nvPr/>
          </p:nvSpPr>
          <p:spPr>
            <a:xfrm>
              <a:off x="4516565" y="2554293"/>
              <a:ext cx="847800" cy="153900"/>
            </a:xfrm>
            <a:prstGeom prst="roundRect">
              <a:avLst>
                <a:gd fmla="val 16667" name="adj"/>
              </a:avLst>
            </a:prstGeom>
            <a:solidFill>
              <a:srgbClr val="D8E2F3"/>
            </a:solidFill>
            <a:ln cap="flat" cmpd="sng" w="9525">
              <a:solidFill>
                <a:srgbClr val="8DA9D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124"/>
            <p:cNvSpPr txBox="1"/>
            <p:nvPr/>
          </p:nvSpPr>
          <p:spPr>
            <a:xfrm>
              <a:off x="4330827" y="2514599"/>
              <a:ext cx="1219200" cy="2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Identifier Service</a:t>
              </a:r>
              <a:endParaRPr sz="1100"/>
            </a:p>
          </p:txBody>
        </p:sp>
      </p:grpSp>
      <p:grpSp>
        <p:nvGrpSpPr>
          <p:cNvPr id="1023" name="Google Shape;1023;p124"/>
          <p:cNvGrpSpPr/>
          <p:nvPr/>
        </p:nvGrpSpPr>
        <p:grpSpPr>
          <a:xfrm>
            <a:off x="4327922" y="1613329"/>
            <a:ext cx="914400" cy="175027"/>
            <a:chOff x="4330827" y="2514599"/>
            <a:chExt cx="1219200" cy="233400"/>
          </a:xfrm>
        </p:grpSpPr>
        <p:sp>
          <p:nvSpPr>
            <p:cNvPr id="1024" name="Google Shape;1024;p124"/>
            <p:cNvSpPr/>
            <p:nvPr/>
          </p:nvSpPr>
          <p:spPr>
            <a:xfrm>
              <a:off x="4516564" y="2554292"/>
              <a:ext cx="847800" cy="153900"/>
            </a:xfrm>
            <a:prstGeom prst="roundRect">
              <a:avLst>
                <a:gd fmla="val 16667" name="adj"/>
              </a:avLst>
            </a:prstGeom>
            <a:solidFill>
              <a:srgbClr val="D8E2F3"/>
            </a:solidFill>
            <a:ln cap="flat" cmpd="sng" w="9525">
              <a:solidFill>
                <a:srgbClr val="8DA9D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124"/>
            <p:cNvSpPr txBox="1"/>
            <p:nvPr/>
          </p:nvSpPr>
          <p:spPr>
            <a:xfrm>
              <a:off x="4330827" y="2514599"/>
              <a:ext cx="1219200" cy="2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Identifier Service</a:t>
              </a:r>
              <a:endParaRPr sz="1100"/>
            </a:p>
          </p:txBody>
        </p:sp>
      </p:grpSp>
      <p:grpSp>
        <p:nvGrpSpPr>
          <p:cNvPr id="1026" name="Google Shape;1026;p124"/>
          <p:cNvGrpSpPr/>
          <p:nvPr/>
        </p:nvGrpSpPr>
        <p:grpSpPr>
          <a:xfrm>
            <a:off x="5637922" y="1930028"/>
            <a:ext cx="660962" cy="175027"/>
            <a:chOff x="4484218" y="1899473"/>
            <a:chExt cx="881400" cy="233400"/>
          </a:xfrm>
        </p:grpSpPr>
        <p:sp>
          <p:nvSpPr>
            <p:cNvPr id="1027" name="Google Shape;1027;p124"/>
            <p:cNvSpPr/>
            <p:nvPr/>
          </p:nvSpPr>
          <p:spPr>
            <a:xfrm>
              <a:off x="4603307" y="1945517"/>
              <a:ext cx="639900" cy="152400"/>
            </a:xfrm>
            <a:prstGeom prst="roundRect">
              <a:avLst>
                <a:gd fmla="val 16667" name="adj"/>
              </a:avLst>
            </a:prstGeom>
            <a:solidFill>
              <a:srgbClr val="EDEDED"/>
            </a:solidFill>
            <a:ln cap="flat" cmpd="sng" w="9525">
              <a:solidFill>
                <a:srgbClr val="C9C9C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124"/>
            <p:cNvSpPr txBox="1"/>
            <p:nvPr/>
          </p:nvSpPr>
          <p:spPr>
            <a:xfrm>
              <a:off x="4484218" y="1899473"/>
              <a:ext cx="881400" cy="2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Repo/Registry</a:t>
              </a:r>
              <a:endParaRPr sz="1100"/>
            </a:p>
          </p:txBody>
        </p:sp>
      </p:grpSp>
      <p:grpSp>
        <p:nvGrpSpPr>
          <p:cNvPr id="1029" name="Google Shape;1029;p124"/>
          <p:cNvGrpSpPr/>
          <p:nvPr/>
        </p:nvGrpSpPr>
        <p:grpSpPr>
          <a:xfrm>
            <a:off x="4787814" y="1930028"/>
            <a:ext cx="660962" cy="175027"/>
            <a:chOff x="4483227" y="1899473"/>
            <a:chExt cx="881400" cy="233400"/>
          </a:xfrm>
        </p:grpSpPr>
        <p:sp>
          <p:nvSpPr>
            <p:cNvPr id="1030" name="Google Shape;1030;p124"/>
            <p:cNvSpPr/>
            <p:nvPr/>
          </p:nvSpPr>
          <p:spPr>
            <a:xfrm>
              <a:off x="4603904" y="1945517"/>
              <a:ext cx="639900" cy="152400"/>
            </a:xfrm>
            <a:prstGeom prst="roundRect">
              <a:avLst>
                <a:gd fmla="val 16667" name="adj"/>
              </a:avLst>
            </a:prstGeom>
            <a:solidFill>
              <a:srgbClr val="EDEDED"/>
            </a:solidFill>
            <a:ln cap="flat" cmpd="sng" w="9525">
              <a:solidFill>
                <a:srgbClr val="C9C9C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1" name="Google Shape;1031;p124"/>
            <p:cNvSpPr txBox="1"/>
            <p:nvPr/>
          </p:nvSpPr>
          <p:spPr>
            <a:xfrm>
              <a:off x="4483227" y="1899473"/>
              <a:ext cx="881400" cy="2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Repo/Registry</a:t>
              </a:r>
              <a:endParaRPr sz="1100"/>
            </a:p>
          </p:txBody>
        </p:sp>
      </p:grpSp>
      <p:grpSp>
        <p:nvGrpSpPr>
          <p:cNvPr id="1032" name="Google Shape;1032;p124"/>
          <p:cNvGrpSpPr/>
          <p:nvPr/>
        </p:nvGrpSpPr>
        <p:grpSpPr>
          <a:xfrm>
            <a:off x="4018671" y="1930028"/>
            <a:ext cx="660962" cy="175027"/>
            <a:chOff x="4483227" y="1899473"/>
            <a:chExt cx="881400" cy="233400"/>
          </a:xfrm>
        </p:grpSpPr>
        <p:sp>
          <p:nvSpPr>
            <p:cNvPr id="1033" name="Google Shape;1033;p124"/>
            <p:cNvSpPr/>
            <p:nvPr/>
          </p:nvSpPr>
          <p:spPr>
            <a:xfrm>
              <a:off x="4603904" y="1945517"/>
              <a:ext cx="639900" cy="152400"/>
            </a:xfrm>
            <a:prstGeom prst="roundRect">
              <a:avLst>
                <a:gd fmla="val 16667" name="adj"/>
              </a:avLst>
            </a:prstGeom>
            <a:solidFill>
              <a:srgbClr val="EDEDED"/>
            </a:solidFill>
            <a:ln cap="flat" cmpd="sng" w="9525">
              <a:solidFill>
                <a:srgbClr val="C9C9C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4" name="Google Shape;1034;p124"/>
            <p:cNvSpPr txBox="1"/>
            <p:nvPr/>
          </p:nvSpPr>
          <p:spPr>
            <a:xfrm>
              <a:off x="4483227" y="1899473"/>
              <a:ext cx="881400" cy="2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Repo/Registry</a:t>
              </a:r>
              <a:endParaRPr sz="1100"/>
            </a:p>
          </p:txBody>
        </p:sp>
      </p:grpSp>
      <p:grpSp>
        <p:nvGrpSpPr>
          <p:cNvPr id="1035" name="Google Shape;1035;p124"/>
          <p:cNvGrpSpPr/>
          <p:nvPr/>
        </p:nvGrpSpPr>
        <p:grpSpPr>
          <a:xfrm>
            <a:off x="4110351" y="2174101"/>
            <a:ext cx="660962" cy="175027"/>
            <a:chOff x="4483227" y="1899473"/>
            <a:chExt cx="881400" cy="233400"/>
          </a:xfrm>
        </p:grpSpPr>
        <p:sp>
          <p:nvSpPr>
            <p:cNvPr id="1036" name="Google Shape;1036;p124"/>
            <p:cNvSpPr/>
            <p:nvPr/>
          </p:nvSpPr>
          <p:spPr>
            <a:xfrm>
              <a:off x="4603904" y="1945518"/>
              <a:ext cx="639900" cy="152400"/>
            </a:xfrm>
            <a:prstGeom prst="roundRect">
              <a:avLst>
                <a:gd fmla="val 16667" name="adj"/>
              </a:avLst>
            </a:prstGeom>
            <a:solidFill>
              <a:srgbClr val="EDEDED"/>
            </a:solidFill>
            <a:ln cap="flat" cmpd="sng" w="9525">
              <a:solidFill>
                <a:srgbClr val="C9C9C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Google Shape;1037;p124"/>
            <p:cNvSpPr txBox="1"/>
            <p:nvPr/>
          </p:nvSpPr>
          <p:spPr>
            <a:xfrm>
              <a:off x="4483227" y="1899473"/>
              <a:ext cx="881400" cy="2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Repo/Registry</a:t>
              </a:r>
              <a:endParaRPr sz="1100"/>
            </a:p>
          </p:txBody>
        </p:sp>
      </p:grpSp>
      <p:sp>
        <p:nvSpPr>
          <p:cNvPr id="1038" name="Google Shape;1038;p124"/>
          <p:cNvSpPr/>
          <p:nvPr/>
        </p:nvSpPr>
        <p:spPr>
          <a:xfrm>
            <a:off x="4822033" y="2334816"/>
            <a:ext cx="480000" cy="114300"/>
          </a:xfrm>
          <a:prstGeom prst="roundRect">
            <a:avLst>
              <a:gd fmla="val 16667" name="adj"/>
            </a:avLst>
          </a:prstGeom>
          <a:solidFill>
            <a:srgbClr val="EDEDED"/>
          </a:solidFill>
          <a:ln cap="flat" cmpd="sng" w="9525">
            <a:solidFill>
              <a:srgbClr val="C9C9C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9" name="Google Shape;1039;p124"/>
          <p:cNvSpPr txBox="1"/>
          <p:nvPr/>
        </p:nvSpPr>
        <p:spPr>
          <a:xfrm>
            <a:off x="4731545" y="2305052"/>
            <a:ext cx="660900" cy="1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Repo/Registry</a:t>
            </a:r>
            <a:endParaRPr sz="1100"/>
          </a:p>
        </p:txBody>
      </p:sp>
      <p:cxnSp>
        <p:nvCxnSpPr>
          <p:cNvPr id="1040" name="Google Shape;1040;p124"/>
          <p:cNvCxnSpPr/>
          <p:nvPr/>
        </p:nvCxnSpPr>
        <p:spPr>
          <a:xfrm rot="10800000">
            <a:off x="4561240" y="2021681"/>
            <a:ext cx="310800" cy="0"/>
          </a:xfrm>
          <a:prstGeom prst="straightConnector1">
            <a:avLst/>
          </a:prstGeom>
          <a:noFill/>
          <a:ln cap="flat" cmpd="sng" w="19050">
            <a:solidFill>
              <a:srgbClr val="0C0C0C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041" name="Google Shape;1041;p124"/>
          <p:cNvCxnSpPr/>
          <p:nvPr/>
        </p:nvCxnSpPr>
        <p:spPr>
          <a:xfrm rot="10800000">
            <a:off x="5345814" y="2027635"/>
            <a:ext cx="393000" cy="0"/>
          </a:xfrm>
          <a:prstGeom prst="straightConnector1">
            <a:avLst/>
          </a:prstGeom>
          <a:noFill/>
          <a:ln cap="flat" cmpd="sng" w="19050">
            <a:solidFill>
              <a:srgbClr val="0C0C0C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042" name="Google Shape;1042;p124"/>
          <p:cNvCxnSpPr/>
          <p:nvPr/>
        </p:nvCxnSpPr>
        <p:spPr>
          <a:xfrm>
            <a:off x="4350545" y="2075260"/>
            <a:ext cx="126300" cy="123900"/>
          </a:xfrm>
          <a:prstGeom prst="straightConnector1">
            <a:avLst/>
          </a:prstGeom>
          <a:noFill/>
          <a:ln cap="flat" cmpd="sng" w="19050">
            <a:solidFill>
              <a:srgbClr val="0C0C0C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grpSp>
        <p:nvGrpSpPr>
          <p:cNvPr id="1043" name="Google Shape;1043;p124"/>
          <p:cNvGrpSpPr/>
          <p:nvPr/>
        </p:nvGrpSpPr>
        <p:grpSpPr>
          <a:xfrm>
            <a:off x="5235179" y="2099104"/>
            <a:ext cx="914400" cy="175027"/>
            <a:chOff x="4330827" y="2514599"/>
            <a:chExt cx="1219200" cy="233400"/>
          </a:xfrm>
        </p:grpSpPr>
        <p:sp>
          <p:nvSpPr>
            <p:cNvPr id="1044" name="Google Shape;1044;p124"/>
            <p:cNvSpPr/>
            <p:nvPr/>
          </p:nvSpPr>
          <p:spPr>
            <a:xfrm>
              <a:off x="4516564" y="2554292"/>
              <a:ext cx="847800" cy="153900"/>
            </a:xfrm>
            <a:prstGeom prst="roundRect">
              <a:avLst>
                <a:gd fmla="val 16667" name="adj"/>
              </a:avLst>
            </a:prstGeom>
            <a:solidFill>
              <a:srgbClr val="D8E2F3"/>
            </a:solidFill>
            <a:ln cap="flat" cmpd="sng" w="9525">
              <a:solidFill>
                <a:srgbClr val="8DA9D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124"/>
            <p:cNvSpPr txBox="1"/>
            <p:nvPr/>
          </p:nvSpPr>
          <p:spPr>
            <a:xfrm>
              <a:off x="4330827" y="2514599"/>
              <a:ext cx="1219200" cy="2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3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Identifier Service</a:t>
              </a:r>
              <a:endParaRPr sz="1100"/>
            </a:p>
          </p:txBody>
        </p:sp>
      </p:grpSp>
      <p:sp>
        <p:nvSpPr>
          <p:cNvPr id="1046" name="Google Shape;1046;p124"/>
          <p:cNvSpPr/>
          <p:nvPr/>
        </p:nvSpPr>
        <p:spPr>
          <a:xfrm>
            <a:off x="6329363" y="707232"/>
            <a:ext cx="1581000" cy="4136100"/>
          </a:xfrm>
          <a:prstGeom prst="roundRect">
            <a:avLst>
              <a:gd fmla="val 16667" name="adj"/>
            </a:avLst>
          </a:prstGeom>
          <a:solidFill>
            <a:srgbClr val="BBD6EE"/>
          </a:solidFill>
          <a:ln cap="flat" cmpd="sng" w="9525">
            <a:solidFill>
              <a:srgbClr val="D8D8D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7" name="Google Shape;1047;p124"/>
          <p:cNvSpPr txBox="1"/>
          <p:nvPr/>
        </p:nvSpPr>
        <p:spPr>
          <a:xfrm>
            <a:off x="6261499" y="3942162"/>
            <a:ext cx="17157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which  in turn are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overlays on  existing or future information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storage systems.</a:t>
            </a:r>
            <a:endParaRPr sz="1100"/>
          </a:p>
        </p:txBody>
      </p:sp>
      <p:cxnSp>
        <p:nvCxnSpPr>
          <p:cNvPr id="1048" name="Google Shape;1048;p124"/>
          <p:cNvCxnSpPr>
            <a:endCxn id="1049" idx="2"/>
          </p:cNvCxnSpPr>
          <p:nvPr/>
        </p:nvCxnSpPr>
        <p:spPr>
          <a:xfrm flipH="1" rot="10800000">
            <a:off x="6035812" y="1289929"/>
            <a:ext cx="612000" cy="4380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050" name="Google Shape;1050;p124"/>
          <p:cNvCxnSpPr/>
          <p:nvPr/>
        </p:nvCxnSpPr>
        <p:spPr>
          <a:xfrm>
            <a:off x="5982891" y="1734741"/>
            <a:ext cx="985800" cy="422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051" name="Google Shape;1051;p124"/>
          <p:cNvCxnSpPr/>
          <p:nvPr/>
        </p:nvCxnSpPr>
        <p:spPr>
          <a:xfrm flipH="1" rot="10800000">
            <a:off x="5803106" y="2163546"/>
            <a:ext cx="1190700" cy="167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052" name="Google Shape;1052;p124"/>
          <p:cNvCxnSpPr>
            <a:endCxn id="1053" idx="1"/>
          </p:cNvCxnSpPr>
          <p:nvPr/>
        </p:nvCxnSpPr>
        <p:spPr>
          <a:xfrm>
            <a:off x="5897338" y="2339631"/>
            <a:ext cx="922800" cy="344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054" name="Google Shape;1054;p124"/>
          <p:cNvCxnSpPr/>
          <p:nvPr/>
        </p:nvCxnSpPr>
        <p:spPr>
          <a:xfrm flipH="1" rot="10800000">
            <a:off x="5803106" y="1540681"/>
            <a:ext cx="924000" cy="798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055" name="Google Shape;1055;p124"/>
          <p:cNvCxnSpPr/>
          <p:nvPr/>
        </p:nvCxnSpPr>
        <p:spPr>
          <a:xfrm>
            <a:off x="6513911" y="3856435"/>
            <a:ext cx="1141800" cy="0"/>
          </a:xfrm>
          <a:prstGeom prst="straightConnector1">
            <a:avLst/>
          </a:prstGeom>
          <a:noFill/>
          <a:ln cap="flat" cmpd="sng" w="9525">
            <a:solidFill>
              <a:srgbClr val="2E75B5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056" name="Google Shape;1056;p124"/>
          <p:cNvCxnSpPr/>
          <p:nvPr/>
        </p:nvCxnSpPr>
        <p:spPr>
          <a:xfrm rot="10800000">
            <a:off x="1644151" y="2075260"/>
            <a:ext cx="1499100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057" name="Google Shape;1057;p124"/>
          <p:cNvGrpSpPr/>
          <p:nvPr/>
        </p:nvGrpSpPr>
        <p:grpSpPr>
          <a:xfrm>
            <a:off x="6820138" y="2453927"/>
            <a:ext cx="693122" cy="607268"/>
            <a:chOff x="3114675" y="1524000"/>
            <a:chExt cx="1381272" cy="1209698"/>
          </a:xfrm>
        </p:grpSpPr>
        <p:sp>
          <p:nvSpPr>
            <p:cNvPr id="1053" name="Google Shape;1053;p124"/>
            <p:cNvSpPr/>
            <p:nvPr/>
          </p:nvSpPr>
          <p:spPr>
            <a:xfrm>
              <a:off x="3114675" y="1829976"/>
              <a:ext cx="303900" cy="303600"/>
            </a:xfrm>
            <a:prstGeom prst="rect">
              <a:avLst/>
            </a:prstGeom>
            <a:solidFill>
              <a:srgbClr val="F2F2F2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124"/>
            <p:cNvSpPr/>
            <p:nvPr/>
          </p:nvSpPr>
          <p:spPr>
            <a:xfrm>
              <a:off x="3582170" y="1524000"/>
              <a:ext cx="303900" cy="306000"/>
            </a:xfrm>
            <a:prstGeom prst="rect">
              <a:avLst/>
            </a:prstGeom>
            <a:solidFill>
              <a:srgbClr val="F2F2F2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124"/>
            <p:cNvSpPr/>
            <p:nvPr/>
          </p:nvSpPr>
          <p:spPr>
            <a:xfrm>
              <a:off x="4037799" y="1905877"/>
              <a:ext cx="306000" cy="303600"/>
            </a:xfrm>
            <a:prstGeom prst="rect">
              <a:avLst/>
            </a:prstGeom>
            <a:solidFill>
              <a:srgbClr val="F2F2F2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060" name="Google Shape;1060;p124"/>
            <p:cNvCxnSpPr>
              <a:stCxn id="1058" idx="1"/>
              <a:endCxn id="1053" idx="0"/>
            </p:cNvCxnSpPr>
            <p:nvPr/>
          </p:nvCxnSpPr>
          <p:spPr>
            <a:xfrm flipH="1">
              <a:off x="3266570" y="1677000"/>
              <a:ext cx="315600" cy="153000"/>
            </a:xfrm>
            <a:prstGeom prst="bentConnector2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61" name="Google Shape;1061;p124"/>
            <p:cNvCxnSpPr>
              <a:stCxn id="1058" idx="3"/>
              <a:endCxn id="1059" idx="0"/>
            </p:cNvCxnSpPr>
            <p:nvPr/>
          </p:nvCxnSpPr>
          <p:spPr>
            <a:xfrm>
              <a:off x="3886070" y="1677000"/>
              <a:ext cx="304800" cy="228900"/>
            </a:xfrm>
            <a:prstGeom prst="bentConnector2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62" name="Google Shape;1062;p124"/>
            <p:cNvCxnSpPr>
              <a:stCxn id="1059" idx="2"/>
            </p:cNvCxnSpPr>
            <p:nvPr/>
          </p:nvCxnSpPr>
          <p:spPr>
            <a:xfrm flipH="1" rot="-5400000">
              <a:off x="4151649" y="2248627"/>
              <a:ext cx="230100" cy="151800"/>
            </a:xfrm>
            <a:prstGeom prst="bentConnector3">
              <a:avLst>
                <a:gd fmla="val 50000" name="adj1"/>
              </a:avLst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063" name="Google Shape;1063;p124"/>
            <p:cNvSpPr/>
            <p:nvPr/>
          </p:nvSpPr>
          <p:spPr>
            <a:xfrm>
              <a:off x="4192047" y="2427698"/>
              <a:ext cx="303900" cy="306000"/>
            </a:xfrm>
            <a:prstGeom prst="rect">
              <a:avLst/>
            </a:prstGeom>
            <a:solidFill>
              <a:srgbClr val="F2F2F2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4" name="Google Shape;1064;p124"/>
          <p:cNvGrpSpPr/>
          <p:nvPr/>
        </p:nvGrpSpPr>
        <p:grpSpPr>
          <a:xfrm>
            <a:off x="6935324" y="1758545"/>
            <a:ext cx="485769" cy="619121"/>
            <a:chOff x="7232184" y="1838638"/>
            <a:chExt cx="648297" cy="826597"/>
          </a:xfrm>
        </p:grpSpPr>
        <p:pic>
          <p:nvPicPr>
            <p:cNvPr descr="C:\Users\crey\AppData\Local\Microsoft\Windows\Temporary Internet Files\Content.IE5\NAOVWD6H\MC900435242[1].png" id="1065" name="Google Shape;1065;p12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590209" y="2022173"/>
              <a:ext cx="290272" cy="5743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crey\AppData\Local\Microsoft\Windows\Temporary Internet Files\Content.IE5\NAOVWD6H\MC900435242[1].png" id="1066" name="Google Shape;1066;p12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406566" y="1838638"/>
              <a:ext cx="290272" cy="5743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:\Users\crey\AppData\Local\Microsoft\Windows\Temporary Internet Files\Content.IE5\NAOVWD6H\MC900435242[1].png" id="1067" name="Google Shape;1067;p12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232184" y="2090911"/>
              <a:ext cx="290272" cy="5743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68" name="Google Shape;1068;p124"/>
          <p:cNvGrpSpPr/>
          <p:nvPr/>
        </p:nvGrpSpPr>
        <p:grpSpPr>
          <a:xfrm>
            <a:off x="6967132" y="1125077"/>
            <a:ext cx="490505" cy="502420"/>
            <a:chOff x="7880481" y="1849634"/>
            <a:chExt cx="653919" cy="669447"/>
          </a:xfrm>
        </p:grpSpPr>
        <p:sp>
          <p:nvSpPr>
            <p:cNvPr id="1069" name="Google Shape;1069;p124"/>
            <p:cNvSpPr/>
            <p:nvPr/>
          </p:nvSpPr>
          <p:spPr>
            <a:xfrm>
              <a:off x="7880481" y="1849634"/>
              <a:ext cx="349180" cy="364864"/>
            </a:xfrm>
            <a:prstGeom prst="flowChartMagneticDisk">
              <a:avLst/>
            </a:prstGeom>
            <a:solidFill>
              <a:srgbClr val="D0CECE"/>
            </a:solidFill>
            <a:ln cap="flat" cmpd="sng" w="952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124"/>
            <p:cNvSpPr/>
            <p:nvPr/>
          </p:nvSpPr>
          <p:spPr>
            <a:xfrm>
              <a:off x="8032850" y="2001925"/>
              <a:ext cx="349180" cy="364864"/>
            </a:xfrm>
            <a:prstGeom prst="flowChartMagneticDisk">
              <a:avLst/>
            </a:prstGeom>
            <a:solidFill>
              <a:srgbClr val="D0CECE"/>
            </a:solidFill>
            <a:ln cap="flat" cmpd="sng" w="952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124"/>
            <p:cNvSpPr/>
            <p:nvPr/>
          </p:nvSpPr>
          <p:spPr>
            <a:xfrm>
              <a:off x="8185220" y="2154217"/>
              <a:ext cx="349180" cy="364864"/>
            </a:xfrm>
            <a:prstGeom prst="flowChartMagneticDisk">
              <a:avLst/>
            </a:prstGeom>
            <a:solidFill>
              <a:srgbClr val="D0CECE"/>
            </a:solidFill>
            <a:ln cap="flat" cmpd="sng" w="952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72" name="Google Shape;1072;p124"/>
          <p:cNvGrpSpPr/>
          <p:nvPr/>
        </p:nvGrpSpPr>
        <p:grpSpPr>
          <a:xfrm>
            <a:off x="6647812" y="1153613"/>
            <a:ext cx="489393" cy="501215"/>
            <a:chOff x="7880481" y="1849634"/>
            <a:chExt cx="653918" cy="669447"/>
          </a:xfrm>
        </p:grpSpPr>
        <p:sp>
          <p:nvSpPr>
            <p:cNvPr id="1049" name="Google Shape;1049;p124"/>
            <p:cNvSpPr/>
            <p:nvPr/>
          </p:nvSpPr>
          <p:spPr>
            <a:xfrm>
              <a:off x="7880481" y="1849634"/>
              <a:ext cx="348438" cy="364141"/>
            </a:xfrm>
            <a:prstGeom prst="flowChartMagneticDisk">
              <a:avLst/>
            </a:prstGeom>
            <a:solidFill>
              <a:srgbClr val="D0CECE"/>
            </a:solidFill>
            <a:ln cap="flat" cmpd="sng" w="952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124"/>
            <p:cNvSpPr/>
            <p:nvPr/>
          </p:nvSpPr>
          <p:spPr>
            <a:xfrm>
              <a:off x="8033221" y="2002287"/>
              <a:ext cx="348438" cy="364141"/>
            </a:xfrm>
            <a:prstGeom prst="flowChartMagneticDisk">
              <a:avLst/>
            </a:prstGeom>
            <a:solidFill>
              <a:srgbClr val="D0CECE"/>
            </a:solidFill>
            <a:ln cap="flat" cmpd="sng" w="952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124"/>
            <p:cNvSpPr/>
            <p:nvPr/>
          </p:nvSpPr>
          <p:spPr>
            <a:xfrm>
              <a:off x="8185962" y="2154940"/>
              <a:ext cx="348438" cy="364141"/>
            </a:xfrm>
            <a:prstGeom prst="flowChartMagneticDisk">
              <a:avLst/>
            </a:prstGeom>
            <a:solidFill>
              <a:srgbClr val="D0CECE"/>
            </a:solidFill>
            <a:ln cap="flat" cmpd="sng" w="9525">
              <a:solidFill>
                <a:srgbClr val="A5A5A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C:\Users\crey\AppData\Local\Microsoft\Windows\Temporary Internet Files\Content.IE5\MHER8RI1\MC900431540[1].png" id="1075" name="Google Shape;1075;p1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5679" y="1144191"/>
            <a:ext cx="736997" cy="794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crey\AppData\Local\Microsoft\Windows\Temporary Internet Files\Content.IE5\NAOVWD6H\MC900441340[1].png" id="1076" name="Google Shape;1076;p1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79947" y="1893096"/>
            <a:ext cx="404813" cy="403622"/>
          </a:xfrm>
          <a:prstGeom prst="rect">
            <a:avLst/>
          </a:prstGeom>
          <a:noFill/>
          <a:ln>
            <a:noFill/>
          </a:ln>
        </p:spPr>
      </p:pic>
      <p:sp>
        <p:nvSpPr>
          <p:cNvPr id="1077" name="Google Shape;1077;p124"/>
          <p:cNvSpPr txBox="1"/>
          <p:nvPr/>
        </p:nvSpPr>
        <p:spPr>
          <a:xfrm>
            <a:off x="2292113" y="92868"/>
            <a:ext cx="45120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Global Digital Object Cloud (GDOC)</a:t>
            </a:r>
            <a:endParaRPr sz="1100"/>
          </a:p>
        </p:txBody>
      </p:sp>
      <p:grpSp>
        <p:nvGrpSpPr>
          <p:cNvPr id="1078" name="Google Shape;1078;p124"/>
          <p:cNvGrpSpPr/>
          <p:nvPr/>
        </p:nvGrpSpPr>
        <p:grpSpPr>
          <a:xfrm>
            <a:off x="2900364" y="1835946"/>
            <a:ext cx="893025" cy="760725"/>
            <a:chOff x="2343150" y="2362200"/>
            <a:chExt cx="1190700" cy="1014300"/>
          </a:xfrm>
        </p:grpSpPr>
        <p:sp>
          <p:nvSpPr>
            <p:cNvPr id="1079" name="Google Shape;1079;p124"/>
            <p:cNvSpPr/>
            <p:nvPr/>
          </p:nvSpPr>
          <p:spPr>
            <a:xfrm>
              <a:off x="2343150" y="2362200"/>
              <a:ext cx="1170000" cy="10143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76200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124"/>
            <p:cNvSpPr txBox="1"/>
            <p:nvPr/>
          </p:nvSpPr>
          <p:spPr>
            <a:xfrm>
              <a:off x="2388773" y="2420938"/>
              <a:ext cx="6927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ID: 987/…</a:t>
              </a:r>
              <a:endParaRPr sz="1100"/>
            </a:p>
          </p:txBody>
        </p:sp>
        <p:cxnSp>
          <p:nvCxnSpPr>
            <p:cNvPr id="1081" name="Google Shape;1081;p124"/>
            <p:cNvCxnSpPr/>
            <p:nvPr/>
          </p:nvCxnSpPr>
          <p:spPr>
            <a:xfrm>
              <a:off x="2343150" y="2657475"/>
              <a:ext cx="1190700" cy="0"/>
            </a:xfrm>
            <a:prstGeom prst="straightConnector1">
              <a:avLst/>
            </a:prstGeom>
            <a:noFill/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1082" name="Google Shape;1082;p124"/>
            <p:cNvSpPr txBox="1"/>
            <p:nvPr/>
          </p:nvSpPr>
          <p:spPr>
            <a:xfrm>
              <a:off x="2382838" y="2697163"/>
              <a:ext cx="1107900" cy="58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101110010101001010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010101010101010100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010101010101010100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111110101101010111</a:t>
              </a:r>
              <a:endParaRPr sz="1100"/>
            </a:p>
          </p:txBody>
        </p:sp>
      </p:grpSp>
      <p:grpSp>
        <p:nvGrpSpPr>
          <p:cNvPr id="1083" name="Google Shape;1083;p124"/>
          <p:cNvGrpSpPr/>
          <p:nvPr/>
        </p:nvGrpSpPr>
        <p:grpSpPr>
          <a:xfrm>
            <a:off x="2913462" y="2909888"/>
            <a:ext cx="877500" cy="951488"/>
            <a:chOff x="2341563" y="1008063"/>
            <a:chExt cx="1170000" cy="1268650"/>
          </a:xfrm>
        </p:grpSpPr>
        <p:sp>
          <p:nvSpPr>
            <p:cNvPr id="1084" name="Google Shape;1084;p124"/>
            <p:cNvSpPr/>
            <p:nvPr/>
          </p:nvSpPr>
          <p:spPr>
            <a:xfrm>
              <a:off x="2341563" y="1008063"/>
              <a:ext cx="1170000" cy="10143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76200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124"/>
            <p:cNvSpPr txBox="1"/>
            <p:nvPr/>
          </p:nvSpPr>
          <p:spPr>
            <a:xfrm>
              <a:off x="2386012" y="1068388"/>
              <a:ext cx="6432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ID: 123…</a:t>
              </a:r>
              <a:endParaRPr sz="1100"/>
            </a:p>
          </p:txBody>
        </p:sp>
        <p:cxnSp>
          <p:nvCxnSpPr>
            <p:cNvPr id="1086" name="Google Shape;1086;p124"/>
            <p:cNvCxnSpPr/>
            <p:nvPr/>
          </p:nvCxnSpPr>
          <p:spPr>
            <a:xfrm>
              <a:off x="2341563" y="1281113"/>
              <a:ext cx="1170000" cy="0"/>
            </a:xfrm>
            <a:prstGeom prst="straightConnector1">
              <a:avLst/>
            </a:prstGeom>
            <a:noFill/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1087" name="Google Shape;1087;p124"/>
            <p:cNvGrpSpPr/>
            <p:nvPr/>
          </p:nvGrpSpPr>
          <p:grpSpPr>
            <a:xfrm>
              <a:off x="2841516" y="1420805"/>
              <a:ext cx="596972" cy="401748"/>
              <a:chOff x="2348990" y="925011"/>
              <a:chExt cx="597510" cy="400666"/>
            </a:xfrm>
          </p:grpSpPr>
          <p:sp>
            <p:nvSpPr>
              <p:cNvPr id="1088" name="Google Shape;1088;p124"/>
              <p:cNvSpPr/>
              <p:nvPr/>
            </p:nvSpPr>
            <p:spPr>
              <a:xfrm>
                <a:off x="2390300" y="928177"/>
                <a:ext cx="556200" cy="3975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9" name="Google Shape;1089;p124"/>
              <p:cNvSpPr txBox="1"/>
              <p:nvPr/>
            </p:nvSpPr>
            <p:spPr>
              <a:xfrm>
                <a:off x="2374378" y="925011"/>
                <a:ext cx="459300" cy="184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5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876…</a:t>
                </a:r>
                <a:endParaRPr sz="1100"/>
              </a:p>
            </p:txBody>
          </p:sp>
          <p:cxnSp>
            <p:nvCxnSpPr>
              <p:cNvPr id="1090" name="Google Shape;1090;p124"/>
              <p:cNvCxnSpPr/>
              <p:nvPr/>
            </p:nvCxnSpPr>
            <p:spPr>
              <a:xfrm>
                <a:off x="2444321" y="1124496"/>
                <a:ext cx="2526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091" name="Google Shape;1091;p124"/>
              <p:cNvCxnSpPr/>
              <p:nvPr/>
            </p:nvCxnSpPr>
            <p:spPr>
              <a:xfrm>
                <a:off x="2444321" y="1157744"/>
                <a:ext cx="2526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092" name="Google Shape;1092;p124"/>
              <p:cNvSpPr/>
              <p:nvPr/>
            </p:nvSpPr>
            <p:spPr>
              <a:xfrm>
                <a:off x="2436378" y="1121329"/>
                <a:ext cx="143100" cy="1062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3" name="Google Shape;1093;p124"/>
              <p:cNvSpPr txBox="1"/>
              <p:nvPr/>
            </p:nvSpPr>
            <p:spPr>
              <a:xfrm>
                <a:off x="2348990" y="1048449"/>
                <a:ext cx="215400" cy="153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3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</a:t>
                </a:r>
                <a:endParaRPr sz="1100"/>
              </a:p>
            </p:txBody>
          </p:sp>
          <p:cxnSp>
            <p:nvCxnSpPr>
              <p:cNvPr id="1094" name="Google Shape;1094;p124"/>
              <p:cNvCxnSpPr/>
              <p:nvPr/>
            </p:nvCxnSpPr>
            <p:spPr>
              <a:xfrm>
                <a:off x="2423667" y="1067500"/>
                <a:ext cx="4989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095" name="Google Shape;1095;p124"/>
              <p:cNvSpPr/>
              <p:nvPr/>
            </p:nvSpPr>
            <p:spPr>
              <a:xfrm>
                <a:off x="2750971" y="1092831"/>
                <a:ext cx="68400" cy="75900"/>
              </a:xfrm>
              <a:prstGeom prst="triangle">
                <a:avLst>
                  <a:gd fmla="val 50000" name="adj"/>
                </a:avLst>
              </a:prstGeom>
              <a:solidFill>
                <a:schemeClr val="accent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6" name="Google Shape;1096;p124"/>
              <p:cNvSpPr/>
              <p:nvPr/>
            </p:nvSpPr>
            <p:spPr>
              <a:xfrm>
                <a:off x="2811348" y="1138745"/>
                <a:ext cx="68400" cy="75900"/>
              </a:xfrm>
              <a:prstGeom prst="triangle">
                <a:avLst>
                  <a:gd fmla="val 50000" name="adj"/>
                </a:avLst>
              </a:prstGeom>
              <a:solidFill>
                <a:schemeClr val="accent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7" name="Google Shape;1097;p124"/>
              <p:cNvSpPr/>
              <p:nvPr/>
            </p:nvSpPr>
            <p:spPr>
              <a:xfrm>
                <a:off x="2744616" y="1190991"/>
                <a:ext cx="68400" cy="75900"/>
              </a:xfrm>
              <a:prstGeom prst="triangle">
                <a:avLst>
                  <a:gd fmla="val 50000" name="adj"/>
                </a:avLst>
              </a:prstGeom>
              <a:solidFill>
                <a:schemeClr val="accent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098" name="Google Shape;1098;p124"/>
              <p:cNvCxnSpPr/>
              <p:nvPr/>
            </p:nvCxnSpPr>
            <p:spPr>
              <a:xfrm>
                <a:off x="2442733" y="1187824"/>
                <a:ext cx="2526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1099" name="Google Shape;1099;p124"/>
            <p:cNvGrpSpPr/>
            <p:nvPr/>
          </p:nvGrpSpPr>
          <p:grpSpPr>
            <a:xfrm>
              <a:off x="2379554" y="1331870"/>
              <a:ext cx="596972" cy="400158"/>
              <a:chOff x="2348990" y="925011"/>
              <a:chExt cx="597510" cy="400679"/>
            </a:xfrm>
          </p:grpSpPr>
          <p:sp>
            <p:nvSpPr>
              <p:cNvPr id="1100" name="Google Shape;1100;p124"/>
              <p:cNvSpPr/>
              <p:nvPr/>
            </p:nvSpPr>
            <p:spPr>
              <a:xfrm>
                <a:off x="2390300" y="928190"/>
                <a:ext cx="556200" cy="3975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1" name="Google Shape;1101;p124"/>
              <p:cNvSpPr txBox="1"/>
              <p:nvPr/>
            </p:nvSpPr>
            <p:spPr>
              <a:xfrm>
                <a:off x="2374378" y="925011"/>
                <a:ext cx="456000" cy="18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5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XZY…</a:t>
                </a:r>
                <a:endParaRPr sz="1100"/>
              </a:p>
            </p:txBody>
          </p:sp>
          <p:cxnSp>
            <p:nvCxnSpPr>
              <p:cNvPr id="1102" name="Google Shape;1102;p124"/>
              <p:cNvCxnSpPr/>
              <p:nvPr/>
            </p:nvCxnSpPr>
            <p:spPr>
              <a:xfrm>
                <a:off x="2444321" y="1125287"/>
                <a:ext cx="2526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03" name="Google Shape;1103;p124"/>
              <p:cNvCxnSpPr/>
              <p:nvPr/>
            </p:nvCxnSpPr>
            <p:spPr>
              <a:xfrm>
                <a:off x="2444321" y="1158667"/>
                <a:ext cx="2526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104" name="Google Shape;1104;p124"/>
              <p:cNvSpPr/>
              <p:nvPr/>
            </p:nvSpPr>
            <p:spPr>
              <a:xfrm>
                <a:off x="2436377" y="1120519"/>
                <a:ext cx="143100" cy="1065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5" name="Google Shape;1105;p124"/>
              <p:cNvSpPr txBox="1"/>
              <p:nvPr/>
            </p:nvSpPr>
            <p:spPr>
              <a:xfrm>
                <a:off x="2348990" y="1048449"/>
                <a:ext cx="215400" cy="154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3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</a:t>
                </a:r>
                <a:endParaRPr sz="1100"/>
              </a:p>
            </p:txBody>
          </p:sp>
          <p:cxnSp>
            <p:nvCxnSpPr>
              <p:cNvPr id="1106" name="Google Shape;1106;p124"/>
              <p:cNvCxnSpPr/>
              <p:nvPr/>
            </p:nvCxnSpPr>
            <p:spPr>
              <a:xfrm>
                <a:off x="2423666" y="1066476"/>
                <a:ext cx="4989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107" name="Google Shape;1107;p124"/>
              <p:cNvSpPr/>
              <p:nvPr/>
            </p:nvSpPr>
            <p:spPr>
              <a:xfrm>
                <a:off x="2750970" y="1093497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8" name="Google Shape;1108;p124"/>
              <p:cNvSpPr/>
              <p:nvPr/>
            </p:nvSpPr>
            <p:spPr>
              <a:xfrm>
                <a:off x="2811347" y="113800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9" name="Google Shape;1109;p124"/>
              <p:cNvSpPr/>
              <p:nvPr/>
            </p:nvSpPr>
            <p:spPr>
              <a:xfrm>
                <a:off x="2744615" y="1192046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110" name="Google Shape;1110;p124"/>
              <p:cNvCxnSpPr/>
              <p:nvPr/>
            </p:nvCxnSpPr>
            <p:spPr>
              <a:xfrm>
                <a:off x="2442732" y="1187278"/>
                <a:ext cx="2526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1111" name="Google Shape;1111;p124"/>
            <p:cNvGrpSpPr/>
            <p:nvPr/>
          </p:nvGrpSpPr>
          <p:grpSpPr>
            <a:xfrm>
              <a:off x="2654191" y="1546182"/>
              <a:ext cx="596972" cy="400159"/>
              <a:chOff x="2348990" y="925011"/>
              <a:chExt cx="597510" cy="400680"/>
            </a:xfrm>
          </p:grpSpPr>
          <p:sp>
            <p:nvSpPr>
              <p:cNvPr id="1112" name="Google Shape;1112;p124"/>
              <p:cNvSpPr/>
              <p:nvPr/>
            </p:nvSpPr>
            <p:spPr>
              <a:xfrm>
                <a:off x="2390300" y="928191"/>
                <a:ext cx="556200" cy="3975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3" name="Google Shape;1113;p124"/>
              <p:cNvSpPr txBox="1"/>
              <p:nvPr/>
            </p:nvSpPr>
            <p:spPr>
              <a:xfrm>
                <a:off x="2374378" y="925011"/>
                <a:ext cx="476700" cy="18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5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HGY…</a:t>
                </a:r>
                <a:endParaRPr sz="1100"/>
              </a:p>
            </p:txBody>
          </p:sp>
          <p:cxnSp>
            <p:nvCxnSpPr>
              <p:cNvPr id="1114" name="Google Shape;1114;p124"/>
              <p:cNvCxnSpPr/>
              <p:nvPr/>
            </p:nvCxnSpPr>
            <p:spPr>
              <a:xfrm>
                <a:off x="2444321" y="1125288"/>
                <a:ext cx="2526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15" name="Google Shape;1115;p124"/>
              <p:cNvCxnSpPr/>
              <p:nvPr/>
            </p:nvCxnSpPr>
            <p:spPr>
              <a:xfrm>
                <a:off x="2444321" y="1158667"/>
                <a:ext cx="2526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116" name="Google Shape;1116;p124"/>
              <p:cNvSpPr/>
              <p:nvPr/>
            </p:nvSpPr>
            <p:spPr>
              <a:xfrm>
                <a:off x="2436378" y="1120519"/>
                <a:ext cx="143100" cy="1065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7" name="Google Shape;1117;p124"/>
              <p:cNvSpPr txBox="1"/>
              <p:nvPr/>
            </p:nvSpPr>
            <p:spPr>
              <a:xfrm>
                <a:off x="2348990" y="1048449"/>
                <a:ext cx="215400" cy="154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3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</a:t>
                </a:r>
                <a:endParaRPr sz="1100"/>
              </a:p>
            </p:txBody>
          </p:sp>
          <p:cxnSp>
            <p:nvCxnSpPr>
              <p:cNvPr id="1118" name="Google Shape;1118;p124"/>
              <p:cNvCxnSpPr/>
              <p:nvPr/>
            </p:nvCxnSpPr>
            <p:spPr>
              <a:xfrm>
                <a:off x="2423667" y="1066476"/>
                <a:ext cx="498900" cy="0"/>
              </a:xfrm>
              <a:prstGeom prst="straightConnector1">
                <a:avLst/>
              </a:prstGeom>
              <a:noFill/>
              <a:ln cap="flat" cmpd="sng" w="952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119" name="Google Shape;1119;p124"/>
              <p:cNvSpPr/>
              <p:nvPr/>
            </p:nvSpPr>
            <p:spPr>
              <a:xfrm>
                <a:off x="2750971" y="1093498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0" name="Google Shape;1120;p124"/>
              <p:cNvSpPr/>
              <p:nvPr/>
            </p:nvSpPr>
            <p:spPr>
              <a:xfrm>
                <a:off x="2811348" y="1138004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1" name="Google Shape;1121;p124"/>
              <p:cNvSpPr/>
              <p:nvPr/>
            </p:nvSpPr>
            <p:spPr>
              <a:xfrm>
                <a:off x="2744616" y="1192047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122" name="Google Shape;1122;p124"/>
              <p:cNvCxnSpPr/>
              <p:nvPr/>
            </p:nvCxnSpPr>
            <p:spPr>
              <a:xfrm>
                <a:off x="2442733" y="1187278"/>
                <a:ext cx="2526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123" name="Google Shape;1123;p124"/>
            <p:cNvSpPr txBox="1"/>
            <p:nvPr/>
          </p:nvSpPr>
          <p:spPr>
            <a:xfrm>
              <a:off x="2373312" y="2030413"/>
              <a:ext cx="11271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(object:collection)</a:t>
              </a:r>
              <a:endParaRPr sz="1100"/>
            </a:p>
          </p:txBody>
        </p:sp>
      </p:grpSp>
      <p:grpSp>
        <p:nvGrpSpPr>
          <p:cNvPr id="1124" name="Google Shape;1124;p124"/>
          <p:cNvGrpSpPr/>
          <p:nvPr/>
        </p:nvGrpSpPr>
        <p:grpSpPr>
          <a:xfrm>
            <a:off x="2925394" y="775102"/>
            <a:ext cx="903228" cy="939581"/>
            <a:chOff x="2333625" y="3832225"/>
            <a:chExt cx="1202700" cy="1252775"/>
          </a:xfrm>
        </p:grpSpPr>
        <p:grpSp>
          <p:nvGrpSpPr>
            <p:cNvPr id="1125" name="Google Shape;1125;p124"/>
            <p:cNvGrpSpPr/>
            <p:nvPr/>
          </p:nvGrpSpPr>
          <p:grpSpPr>
            <a:xfrm>
              <a:off x="2339967" y="3832225"/>
              <a:ext cx="1176508" cy="1014300"/>
              <a:chOff x="2339967" y="3994150"/>
              <a:chExt cx="1176508" cy="1014300"/>
            </a:xfrm>
          </p:grpSpPr>
          <p:sp>
            <p:nvSpPr>
              <p:cNvPr id="1126" name="Google Shape;1126;p124"/>
              <p:cNvSpPr/>
              <p:nvPr/>
            </p:nvSpPr>
            <p:spPr>
              <a:xfrm>
                <a:off x="2339967" y="3994150"/>
                <a:ext cx="1171500" cy="10143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76200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7" name="Google Shape;1127;p124"/>
              <p:cNvSpPr txBox="1"/>
              <p:nvPr/>
            </p:nvSpPr>
            <p:spPr>
              <a:xfrm>
                <a:off x="2416175" y="4029075"/>
                <a:ext cx="6423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843…</a:t>
                </a:r>
                <a:endParaRPr sz="1100"/>
              </a:p>
            </p:txBody>
          </p:sp>
          <p:cxnSp>
            <p:nvCxnSpPr>
              <p:cNvPr id="1128" name="Google Shape;1128;p124"/>
              <p:cNvCxnSpPr/>
              <p:nvPr/>
            </p:nvCxnSpPr>
            <p:spPr>
              <a:xfrm>
                <a:off x="2479483" y="4395787"/>
                <a:ext cx="3852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29" name="Google Shape;1129;p124"/>
              <p:cNvCxnSpPr/>
              <p:nvPr/>
            </p:nvCxnSpPr>
            <p:spPr>
              <a:xfrm>
                <a:off x="2479483" y="4451350"/>
                <a:ext cx="3852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30" name="Google Shape;1130;p124"/>
              <p:cNvCxnSpPr/>
              <p:nvPr/>
            </p:nvCxnSpPr>
            <p:spPr>
              <a:xfrm>
                <a:off x="2479483" y="4554538"/>
                <a:ext cx="3852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31" name="Google Shape;1131;p124"/>
              <p:cNvCxnSpPr/>
              <p:nvPr/>
            </p:nvCxnSpPr>
            <p:spPr>
              <a:xfrm>
                <a:off x="2479483" y="4610101"/>
                <a:ext cx="3852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132" name="Google Shape;1132;p124"/>
              <p:cNvCxnSpPr/>
              <p:nvPr/>
            </p:nvCxnSpPr>
            <p:spPr>
              <a:xfrm>
                <a:off x="2479483" y="4676776"/>
                <a:ext cx="3852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133" name="Google Shape;1133;p124"/>
              <p:cNvSpPr/>
              <p:nvPr/>
            </p:nvSpPr>
            <p:spPr>
              <a:xfrm>
                <a:off x="2466800" y="4322762"/>
                <a:ext cx="218700" cy="1761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134" name="Google Shape;1134;p124"/>
              <p:cNvCxnSpPr/>
              <p:nvPr/>
            </p:nvCxnSpPr>
            <p:spPr>
              <a:xfrm>
                <a:off x="2479483" y="4498975"/>
                <a:ext cx="3852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135" name="Google Shape;1135;p124"/>
              <p:cNvSpPr txBox="1"/>
              <p:nvPr/>
            </p:nvSpPr>
            <p:spPr>
              <a:xfrm>
                <a:off x="2419350" y="4286250"/>
                <a:ext cx="248400" cy="21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G</a:t>
                </a:r>
                <a:endParaRPr sz="1100"/>
              </a:p>
            </p:txBody>
          </p:sp>
          <p:cxnSp>
            <p:nvCxnSpPr>
              <p:cNvPr id="1136" name="Google Shape;1136;p124"/>
              <p:cNvCxnSpPr/>
              <p:nvPr/>
            </p:nvCxnSpPr>
            <p:spPr>
              <a:xfrm>
                <a:off x="2371675" y="4286250"/>
                <a:ext cx="11448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137" name="Google Shape;1137;p124"/>
              <p:cNvSpPr/>
              <p:nvPr/>
            </p:nvSpPr>
            <p:spPr>
              <a:xfrm>
                <a:off x="3007425" y="4416425"/>
                <a:ext cx="104700" cy="1269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8" name="Google Shape;1138;p124"/>
              <p:cNvSpPr/>
              <p:nvPr/>
            </p:nvSpPr>
            <p:spPr>
              <a:xfrm>
                <a:off x="3226212" y="4364037"/>
                <a:ext cx="171300" cy="135000"/>
              </a:xfrm>
              <a:prstGeom prst="ellipse">
                <a:avLst/>
              </a:prstGeom>
              <a:solidFill>
                <a:srgbClr val="C9C9C9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9" name="Google Shape;1139;p124"/>
              <p:cNvSpPr/>
              <p:nvPr/>
            </p:nvSpPr>
            <p:spPr>
              <a:xfrm>
                <a:off x="3126332" y="4518026"/>
                <a:ext cx="104700" cy="125400"/>
              </a:xfrm>
              <a:prstGeom prst="triangle">
                <a:avLst>
                  <a:gd fmla="val 50000" name="adj"/>
                </a:avLst>
              </a:prstGeom>
              <a:solidFill>
                <a:srgbClr val="C55A11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0" name="Google Shape;1140;p124"/>
              <p:cNvSpPr/>
              <p:nvPr/>
            </p:nvSpPr>
            <p:spPr>
              <a:xfrm>
                <a:off x="2966204" y="4672013"/>
                <a:ext cx="169500" cy="135000"/>
              </a:xfrm>
              <a:prstGeom prst="ellipse">
                <a:avLst/>
              </a:prstGeom>
              <a:solidFill>
                <a:srgbClr val="DDEAF6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1" name="Google Shape;1141;p124"/>
              <p:cNvSpPr/>
              <p:nvPr/>
            </p:nvSpPr>
            <p:spPr>
              <a:xfrm>
                <a:off x="3199260" y="4545013"/>
                <a:ext cx="231600" cy="254100"/>
              </a:xfrm>
              <a:prstGeom prst="diamond">
                <a:avLst/>
              </a:prstGeom>
              <a:solidFill>
                <a:srgbClr val="D0CECE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42" name="Google Shape;1142;p124"/>
            <p:cNvSpPr txBox="1"/>
            <p:nvPr/>
          </p:nvSpPr>
          <p:spPr>
            <a:xfrm>
              <a:off x="2333625" y="4838700"/>
              <a:ext cx="12027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(object:publication)</a:t>
              </a:r>
              <a:endParaRPr sz="1100"/>
            </a:p>
          </p:txBody>
        </p:sp>
      </p:grpSp>
      <p:sp>
        <p:nvSpPr>
          <p:cNvPr id="1143" name="Google Shape;1143;p124"/>
          <p:cNvSpPr txBox="1"/>
          <p:nvPr/>
        </p:nvSpPr>
        <p:spPr>
          <a:xfrm>
            <a:off x="2964656" y="2586040"/>
            <a:ext cx="759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(object:dataset)</a:t>
            </a:r>
            <a:endParaRPr sz="1100"/>
          </a:p>
        </p:txBody>
      </p:sp>
      <p:pic>
        <p:nvPicPr>
          <p:cNvPr descr="C:\Users\crey\AppData\Local\Microsoft\Windows\Temporary Internet Files\Content.IE5\NAOVWD6H\MC900435242[1].png" id="1144" name="Google Shape;1144;p1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44256" y="2374106"/>
            <a:ext cx="435769" cy="8620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45" name="Google Shape;1145;p124"/>
          <p:cNvCxnSpPr/>
          <p:nvPr/>
        </p:nvCxnSpPr>
        <p:spPr>
          <a:xfrm>
            <a:off x="2055020" y="2770585"/>
            <a:ext cx="832200" cy="4524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146" name="Google Shape;1146;p124"/>
          <p:cNvCxnSpPr/>
          <p:nvPr/>
        </p:nvCxnSpPr>
        <p:spPr>
          <a:xfrm flipH="1" rot="10800000">
            <a:off x="3818336" y="2586075"/>
            <a:ext cx="970500" cy="5667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147" name="Google Shape;1147;p124"/>
          <p:cNvCxnSpPr/>
          <p:nvPr/>
        </p:nvCxnSpPr>
        <p:spPr>
          <a:xfrm flipH="1" rot="10800000">
            <a:off x="3777856" y="2188247"/>
            <a:ext cx="367800" cy="156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148" name="Google Shape;1148;p124"/>
          <p:cNvCxnSpPr/>
          <p:nvPr/>
        </p:nvCxnSpPr>
        <p:spPr>
          <a:xfrm>
            <a:off x="3830242" y="1195388"/>
            <a:ext cx="901200" cy="3453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149" name="Google Shape;1149;p124"/>
          <p:cNvCxnSpPr/>
          <p:nvPr/>
        </p:nvCxnSpPr>
        <p:spPr>
          <a:xfrm>
            <a:off x="628650" y="537008"/>
            <a:ext cx="7820100" cy="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50" name="Google Shape;1150;p124"/>
          <p:cNvSpPr txBox="1"/>
          <p:nvPr/>
        </p:nvSpPr>
        <p:spPr>
          <a:xfrm rot="-1433454">
            <a:off x="2320276" y="1106759"/>
            <a:ext cx="560746" cy="2768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DOIP</a:t>
            </a:r>
            <a:endParaRPr sz="1100"/>
          </a:p>
        </p:txBody>
      </p:sp>
      <p:sp>
        <p:nvSpPr>
          <p:cNvPr id="1151" name="Google Shape;1151;p124"/>
          <p:cNvSpPr txBox="1"/>
          <p:nvPr/>
        </p:nvSpPr>
        <p:spPr>
          <a:xfrm rot="-1875439">
            <a:off x="2096532" y="2136247"/>
            <a:ext cx="572384" cy="27690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DOIP</a:t>
            </a:r>
            <a:endParaRPr sz="1100"/>
          </a:p>
        </p:txBody>
      </p:sp>
      <p:sp>
        <p:nvSpPr>
          <p:cNvPr id="1152" name="Google Shape;1152;p124"/>
          <p:cNvSpPr txBox="1"/>
          <p:nvPr/>
        </p:nvSpPr>
        <p:spPr>
          <a:xfrm rot="1832854">
            <a:off x="2310013" y="2772295"/>
            <a:ext cx="573729" cy="27690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DOIP</a:t>
            </a:r>
            <a:endParaRPr sz="1100"/>
          </a:p>
        </p:txBody>
      </p:sp>
      <p:sp>
        <p:nvSpPr>
          <p:cNvPr id="1153" name="Google Shape;1153;p124"/>
          <p:cNvSpPr txBox="1"/>
          <p:nvPr/>
        </p:nvSpPr>
        <p:spPr>
          <a:xfrm rot="2005921">
            <a:off x="2338652" y="1641052"/>
            <a:ext cx="517291" cy="3406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DOIP</a:t>
            </a:r>
            <a:endParaRPr sz="110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7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p125"/>
          <p:cNvSpPr txBox="1"/>
          <p:nvPr>
            <p:ph type="title"/>
          </p:nvPr>
        </p:nvSpPr>
        <p:spPr>
          <a:xfrm>
            <a:off x="628650" y="166430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DOA/DOIP Status</a:t>
            </a:r>
            <a:endParaRPr/>
          </a:p>
        </p:txBody>
      </p:sp>
      <p:sp>
        <p:nvSpPr>
          <p:cNvPr id="1159" name="Google Shape;1159;p125"/>
          <p:cNvSpPr txBox="1"/>
          <p:nvPr>
            <p:ph idx="1" type="body"/>
          </p:nvPr>
        </p:nvSpPr>
        <p:spPr>
          <a:xfrm>
            <a:off x="628650" y="1097744"/>
            <a:ext cx="7886700" cy="34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184150" lvl="0" marL="17780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/>
              <a:t>Specifications</a:t>
            </a:r>
            <a:endParaRPr/>
          </a:p>
          <a:p>
            <a:pPr indent="-184150" lvl="1" marL="5207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Handle System (RFCs being updated)</a:t>
            </a:r>
            <a:endParaRPr/>
          </a:p>
          <a:p>
            <a:pPr indent="-184150" lvl="1" marL="5207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DOIPv2 (released by DONA Foundation)</a:t>
            </a:r>
            <a:endParaRPr/>
          </a:p>
          <a:p>
            <a:pPr indent="-184150" lvl="2" marL="8636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300"/>
              <a:buChar char="■"/>
            </a:pPr>
            <a:r>
              <a:rPr lang="en" sz="1300"/>
              <a:t>assumes identifiers for clients, objects, types, operations</a:t>
            </a:r>
            <a:endParaRPr/>
          </a:p>
          <a:p>
            <a:pPr indent="-184150" lvl="2" marL="8636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300"/>
              <a:buChar char="■"/>
            </a:pPr>
            <a:r>
              <a:rPr lang="en" sz="1300"/>
              <a:t>each request represents a </a:t>
            </a:r>
            <a:r>
              <a:rPr i="1" lang="en" sz="1300"/>
              <a:t>client</a:t>
            </a:r>
            <a:r>
              <a:rPr lang="en" sz="1300"/>
              <a:t> invoking an </a:t>
            </a:r>
            <a:r>
              <a:rPr i="1" lang="en" sz="1300"/>
              <a:t>operation </a:t>
            </a:r>
            <a:r>
              <a:rPr lang="en" sz="1300"/>
              <a:t>on a </a:t>
            </a:r>
            <a:r>
              <a:rPr i="1" lang="en" sz="1300"/>
              <a:t>target object (objects include servers)</a:t>
            </a:r>
            <a:r>
              <a:rPr lang="en" sz="1300"/>
              <a:t> </a:t>
            </a:r>
            <a:endParaRPr sz="1700"/>
          </a:p>
          <a:p>
            <a:pPr indent="-184150" lvl="0" marL="1778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/>
              <a:t>Software: Cordra.net (includes DOIP client), Handle.net</a:t>
            </a:r>
            <a:endParaRPr sz="1700"/>
          </a:p>
          <a:p>
            <a:pPr indent="-184150" lvl="0" marL="1778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en" sz="1700"/>
              <a:t>Implementations</a:t>
            </a:r>
            <a:endParaRPr/>
          </a:p>
          <a:p>
            <a:pPr indent="-184150" lvl="1" marL="5207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Multiple CNRI projects</a:t>
            </a:r>
            <a:endParaRPr/>
          </a:p>
          <a:p>
            <a:pPr indent="-184150" lvl="1" marL="5207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DiSSCo (see nsidr.org)</a:t>
            </a:r>
            <a:endParaRPr/>
          </a:p>
          <a:p>
            <a:pPr indent="-184150" lvl="1" marL="5207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Biodiversity group (iDigBio, Specify, DiSSCo, Indiana U., CNRI)</a:t>
            </a:r>
            <a:endParaRPr/>
          </a:p>
          <a:p>
            <a:pPr indent="-184150" lvl="1" marL="52070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/>
              <a:t>Peking University (independent DOIP implementation)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t/>
            </a:r>
            <a:endParaRPr sz="1500"/>
          </a:p>
        </p:txBody>
      </p:sp>
      <p:cxnSp>
        <p:nvCxnSpPr>
          <p:cNvPr id="1160" name="Google Shape;1160;p125"/>
          <p:cNvCxnSpPr/>
          <p:nvPr/>
        </p:nvCxnSpPr>
        <p:spPr>
          <a:xfrm>
            <a:off x="628650" y="1037595"/>
            <a:ext cx="7820100" cy="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161" name="Google Shape;1161;p125"/>
          <p:cNvCxnSpPr/>
          <p:nvPr/>
        </p:nvCxnSpPr>
        <p:spPr>
          <a:xfrm>
            <a:off x="628650" y="4749162"/>
            <a:ext cx="7820100" cy="0"/>
          </a:xfrm>
          <a:prstGeom prst="straightConnector1">
            <a:avLst/>
          </a:prstGeom>
          <a:noFill/>
          <a:ln cap="flat" cmpd="sng" w="12700">
            <a:solidFill>
              <a:srgbClr val="C0000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62" name="Google Shape;1162;p125"/>
          <p:cNvSpPr txBox="1"/>
          <p:nvPr/>
        </p:nvSpPr>
        <p:spPr>
          <a:xfrm>
            <a:off x="6192583" y="4809311"/>
            <a:ext cx="2342400" cy="2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7F7F7F"/>
                </a:solidFill>
                <a:latin typeface="Cambria"/>
                <a:ea typeface="Cambria"/>
                <a:cs typeface="Cambria"/>
                <a:sym typeface="Cambria"/>
              </a:rPr>
              <a:t>Corporation for National Research Initiatives</a:t>
            </a:r>
            <a:endParaRPr sz="110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6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p126"/>
          <p:cNvSpPr txBox="1"/>
          <p:nvPr/>
        </p:nvSpPr>
        <p:spPr>
          <a:xfrm>
            <a:off x="7489785" y="3812468"/>
            <a:ext cx="13317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Existing Collections</a:t>
            </a:r>
            <a:endParaRPr sz="1100"/>
          </a:p>
        </p:txBody>
      </p:sp>
      <p:sp>
        <p:nvSpPr>
          <p:cNvPr id="1168" name="Google Shape;1168;p126"/>
          <p:cNvSpPr txBox="1"/>
          <p:nvPr/>
        </p:nvSpPr>
        <p:spPr>
          <a:xfrm>
            <a:off x="7489785" y="3131657"/>
            <a:ext cx="12366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Digital Specimens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Mapping</a:t>
            </a:r>
            <a:endParaRPr sz="1100"/>
          </a:p>
        </p:txBody>
      </p:sp>
      <p:sp>
        <p:nvSpPr>
          <p:cNvPr id="1169" name="Google Shape;1169;p126"/>
          <p:cNvSpPr txBox="1"/>
          <p:nvPr/>
        </p:nvSpPr>
        <p:spPr>
          <a:xfrm>
            <a:off x="2041788" y="4360511"/>
            <a:ext cx="750300" cy="2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b="0" i="0" lang="en" sz="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Collection #1</a:t>
            </a:r>
            <a:endParaRPr sz="1100"/>
          </a:p>
        </p:txBody>
      </p:sp>
      <p:grpSp>
        <p:nvGrpSpPr>
          <p:cNvPr id="1170" name="Google Shape;1170;p126"/>
          <p:cNvGrpSpPr/>
          <p:nvPr/>
        </p:nvGrpSpPr>
        <p:grpSpPr>
          <a:xfrm>
            <a:off x="3798738" y="3671782"/>
            <a:ext cx="660082" cy="909497"/>
            <a:chOff x="4615434" y="4826435"/>
            <a:chExt cx="880110" cy="1212663"/>
          </a:xfrm>
        </p:grpSpPr>
        <p:grpSp>
          <p:nvGrpSpPr>
            <p:cNvPr id="1171" name="Google Shape;1171;p126"/>
            <p:cNvGrpSpPr/>
            <p:nvPr/>
          </p:nvGrpSpPr>
          <p:grpSpPr>
            <a:xfrm>
              <a:off x="4615434" y="4826435"/>
              <a:ext cx="880110" cy="939625"/>
              <a:chOff x="4615434" y="4826435"/>
              <a:chExt cx="880110" cy="939625"/>
            </a:xfrm>
          </p:grpSpPr>
          <p:pic>
            <p:nvPicPr>
              <p:cNvPr id="1172" name="Google Shape;1172;p126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4615434" y="4826435"/>
                <a:ext cx="575310" cy="63482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73" name="Google Shape;1173;p126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4767834" y="4978835"/>
                <a:ext cx="575310" cy="63482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74" name="Google Shape;1174;p126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4920234" y="5131235"/>
                <a:ext cx="575310" cy="6348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175" name="Google Shape;1175;p126"/>
            <p:cNvSpPr txBox="1"/>
            <p:nvPr/>
          </p:nvSpPr>
          <p:spPr>
            <a:xfrm>
              <a:off x="4967161" y="5762198"/>
              <a:ext cx="3402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#2</a:t>
              </a:r>
              <a:endParaRPr sz="1100"/>
            </a:p>
          </p:txBody>
        </p:sp>
      </p:grpSp>
      <p:grpSp>
        <p:nvGrpSpPr>
          <p:cNvPr id="1176" name="Google Shape;1176;p126"/>
          <p:cNvGrpSpPr/>
          <p:nvPr/>
        </p:nvGrpSpPr>
        <p:grpSpPr>
          <a:xfrm>
            <a:off x="4960877" y="3598931"/>
            <a:ext cx="708760" cy="820102"/>
            <a:chOff x="6614502" y="4743710"/>
            <a:chExt cx="945014" cy="1093470"/>
          </a:xfrm>
        </p:grpSpPr>
        <p:pic>
          <p:nvPicPr>
            <p:cNvPr id="1177" name="Google Shape;1177;p12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614502" y="4743710"/>
              <a:ext cx="640214" cy="7886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8" name="Google Shape;1178;p12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766902" y="4896110"/>
              <a:ext cx="640214" cy="7886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9" name="Google Shape;1179;p12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919302" y="5048510"/>
              <a:ext cx="640214" cy="78867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80" name="Google Shape;1180;p126"/>
          <p:cNvSpPr txBox="1"/>
          <p:nvPr/>
        </p:nvSpPr>
        <p:spPr>
          <a:xfrm>
            <a:off x="5230374" y="4365083"/>
            <a:ext cx="255300" cy="2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b="0" i="0" lang="en" sz="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#3</a:t>
            </a:r>
            <a:endParaRPr sz="1100"/>
          </a:p>
        </p:txBody>
      </p:sp>
      <p:pic>
        <p:nvPicPr>
          <p:cNvPr id="1181" name="Google Shape;1181;p1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87063" y="3891563"/>
            <a:ext cx="377740" cy="420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2" name="Google Shape;1182;p1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52823" y="3891563"/>
            <a:ext cx="377740" cy="420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3" name="Google Shape;1183;p1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27833" y="3891563"/>
            <a:ext cx="377740" cy="420502"/>
          </a:xfrm>
          <a:prstGeom prst="rect">
            <a:avLst/>
          </a:prstGeom>
          <a:noFill/>
          <a:ln>
            <a:noFill/>
          </a:ln>
        </p:spPr>
      </p:pic>
      <p:sp>
        <p:nvSpPr>
          <p:cNvPr id="1184" name="Google Shape;1184;p126"/>
          <p:cNvSpPr txBox="1"/>
          <p:nvPr/>
        </p:nvSpPr>
        <p:spPr>
          <a:xfrm>
            <a:off x="6594102" y="4361522"/>
            <a:ext cx="270600" cy="2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b="0" i="0" lang="en" sz="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#N</a:t>
            </a:r>
            <a:endParaRPr sz="1100"/>
          </a:p>
        </p:txBody>
      </p:sp>
      <p:cxnSp>
        <p:nvCxnSpPr>
          <p:cNvPr id="1185" name="Google Shape;1185;p126"/>
          <p:cNvCxnSpPr/>
          <p:nvPr/>
        </p:nvCxnSpPr>
        <p:spPr>
          <a:xfrm>
            <a:off x="1483935" y="3513627"/>
            <a:ext cx="5972700" cy="0"/>
          </a:xfrm>
          <a:prstGeom prst="straightConnector1">
            <a:avLst/>
          </a:prstGeom>
          <a:noFill/>
          <a:ln cap="flat" cmpd="sng" w="9525">
            <a:solidFill>
              <a:srgbClr val="757070"/>
            </a:solidFill>
            <a:prstDash val="dash"/>
            <a:miter lim="800000"/>
            <a:headEnd len="sm" w="sm" type="none"/>
            <a:tailEnd len="sm" w="sm" type="none"/>
          </a:ln>
        </p:spPr>
      </p:cxnSp>
      <p:pic>
        <p:nvPicPr>
          <p:cNvPr id="1186" name="Google Shape;1186;p1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73254" y="89301"/>
            <a:ext cx="875603" cy="851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7" name="Google Shape;1187;p1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558302" y="3874190"/>
            <a:ext cx="348683" cy="335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8" name="Google Shape;1188;p12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758325" y="3259622"/>
            <a:ext cx="280988" cy="233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9" name="Google Shape;1189;p12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845169" y="199750"/>
            <a:ext cx="529060" cy="611026"/>
          </a:xfrm>
          <a:prstGeom prst="rect">
            <a:avLst/>
          </a:prstGeom>
          <a:noFill/>
          <a:ln>
            <a:noFill/>
          </a:ln>
        </p:spPr>
      </p:pic>
      <p:sp>
        <p:nvSpPr>
          <p:cNvPr id="1190" name="Google Shape;1190;p126"/>
          <p:cNvSpPr txBox="1"/>
          <p:nvPr/>
        </p:nvSpPr>
        <p:spPr>
          <a:xfrm>
            <a:off x="7489785" y="593826"/>
            <a:ext cx="1211700" cy="2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Application Layer</a:t>
            </a:r>
            <a:endParaRPr sz="1100"/>
          </a:p>
        </p:txBody>
      </p:sp>
      <p:sp>
        <p:nvSpPr>
          <p:cNvPr id="1191" name="Google Shape;1191;p126"/>
          <p:cNvSpPr txBox="1"/>
          <p:nvPr/>
        </p:nvSpPr>
        <p:spPr>
          <a:xfrm>
            <a:off x="-2942" y="2363763"/>
            <a:ext cx="852000" cy="10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Related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Data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Resources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(Literature,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Occurrence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b="0" i="0" lang="en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etc.)</a:t>
            </a:r>
            <a:endParaRPr sz="1100"/>
          </a:p>
        </p:txBody>
      </p:sp>
      <p:cxnSp>
        <p:nvCxnSpPr>
          <p:cNvPr id="1192" name="Google Shape;1192;p126"/>
          <p:cNvCxnSpPr/>
          <p:nvPr/>
        </p:nvCxnSpPr>
        <p:spPr>
          <a:xfrm rot="10800000">
            <a:off x="6771997" y="3032483"/>
            <a:ext cx="0" cy="6396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193" name="Google Shape;1193;p126"/>
          <p:cNvSpPr txBox="1"/>
          <p:nvPr/>
        </p:nvSpPr>
        <p:spPr>
          <a:xfrm>
            <a:off x="7489785" y="2374540"/>
            <a:ext cx="15042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Digital Specimen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Layer – FAIR Digital Objects</a:t>
            </a:r>
            <a:endParaRPr sz="1100"/>
          </a:p>
        </p:txBody>
      </p:sp>
      <p:sp>
        <p:nvSpPr>
          <p:cNvPr id="1194" name="Google Shape;1194;p126"/>
          <p:cNvSpPr txBox="1"/>
          <p:nvPr/>
        </p:nvSpPr>
        <p:spPr>
          <a:xfrm>
            <a:off x="7489785" y="1361556"/>
            <a:ext cx="14253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Conceptual / Virtual 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b="0" i="0" lang="en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Aggregation Layer</a:t>
            </a:r>
            <a:endParaRPr sz="1100"/>
          </a:p>
        </p:txBody>
      </p:sp>
      <p:grpSp>
        <p:nvGrpSpPr>
          <p:cNvPr id="1195" name="Google Shape;1195;p126"/>
          <p:cNvGrpSpPr/>
          <p:nvPr/>
        </p:nvGrpSpPr>
        <p:grpSpPr>
          <a:xfrm>
            <a:off x="6306665" y="2271641"/>
            <a:ext cx="562050" cy="486900"/>
            <a:chOff x="4862239" y="2362225"/>
            <a:chExt cx="749400" cy="649200"/>
          </a:xfrm>
        </p:grpSpPr>
        <p:sp>
          <p:nvSpPr>
            <p:cNvPr id="1196" name="Google Shape;1196;p126"/>
            <p:cNvSpPr/>
            <p:nvPr/>
          </p:nvSpPr>
          <p:spPr>
            <a:xfrm>
              <a:off x="4862239" y="2362225"/>
              <a:ext cx="749400" cy="6492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7" name="Google Shape;1197;p126"/>
            <p:cNvSpPr txBox="1"/>
            <p:nvPr/>
          </p:nvSpPr>
          <p:spPr>
            <a:xfrm>
              <a:off x="4890950" y="2362225"/>
              <a:ext cx="6438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ID: 123…</a:t>
              </a:r>
              <a:endParaRPr sz="1100"/>
            </a:p>
          </p:txBody>
        </p:sp>
        <p:grpSp>
          <p:nvGrpSpPr>
            <p:cNvPr id="1198" name="Google Shape;1198;p126"/>
            <p:cNvGrpSpPr/>
            <p:nvPr/>
          </p:nvGrpSpPr>
          <p:grpSpPr>
            <a:xfrm>
              <a:off x="4892900" y="2567229"/>
              <a:ext cx="299828" cy="264881"/>
              <a:chOff x="3348120" y="585826"/>
              <a:chExt cx="299528" cy="264643"/>
            </a:xfrm>
          </p:grpSpPr>
          <p:cxnSp>
            <p:nvCxnSpPr>
              <p:cNvPr id="1199" name="Google Shape;1199;p126"/>
              <p:cNvCxnSpPr/>
              <p:nvPr/>
            </p:nvCxnSpPr>
            <p:spPr>
              <a:xfrm>
                <a:off x="3395348" y="68234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00" name="Google Shape;1200;p126"/>
              <p:cNvCxnSpPr/>
              <p:nvPr/>
            </p:nvCxnSpPr>
            <p:spPr>
              <a:xfrm>
                <a:off x="3395348" y="715656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01" name="Google Shape;1201;p126"/>
              <p:cNvCxnSpPr/>
              <p:nvPr/>
            </p:nvCxnSpPr>
            <p:spPr>
              <a:xfrm>
                <a:off x="3395348" y="777511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02" name="Google Shape;1202;p126"/>
              <p:cNvCxnSpPr/>
              <p:nvPr/>
            </p:nvCxnSpPr>
            <p:spPr>
              <a:xfrm>
                <a:off x="3395348" y="81081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03" name="Google Shape;1203;p126"/>
              <p:cNvCxnSpPr/>
              <p:nvPr/>
            </p:nvCxnSpPr>
            <p:spPr>
              <a:xfrm>
                <a:off x="3395348" y="85046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04" name="Google Shape;1204;p126"/>
              <p:cNvSpPr/>
              <p:nvPr/>
            </p:nvSpPr>
            <p:spPr>
              <a:xfrm>
                <a:off x="3387417" y="637939"/>
                <a:ext cx="142800" cy="1062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205" name="Google Shape;1205;p126"/>
              <p:cNvCxnSpPr/>
              <p:nvPr/>
            </p:nvCxnSpPr>
            <p:spPr>
              <a:xfrm>
                <a:off x="3395348" y="744205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06" name="Google Shape;1206;p126"/>
              <p:cNvSpPr txBox="1"/>
              <p:nvPr/>
            </p:nvSpPr>
            <p:spPr>
              <a:xfrm>
                <a:off x="3348120" y="585826"/>
                <a:ext cx="243900" cy="21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</a:t>
                </a:r>
                <a:endParaRPr sz="1100"/>
              </a:p>
            </p:txBody>
          </p:sp>
        </p:grpSp>
        <p:cxnSp>
          <p:nvCxnSpPr>
            <p:cNvPr id="1207" name="Google Shape;1207;p126"/>
            <p:cNvCxnSpPr/>
            <p:nvPr/>
          </p:nvCxnSpPr>
          <p:spPr>
            <a:xfrm>
              <a:off x="4862239" y="2590825"/>
              <a:ext cx="749400" cy="0"/>
            </a:xfrm>
            <a:prstGeom prst="straightConnector1">
              <a:avLst/>
            </a:prstGeom>
            <a:noFill/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1208" name="Google Shape;1208;p126"/>
            <p:cNvGrpSpPr/>
            <p:nvPr/>
          </p:nvGrpSpPr>
          <p:grpSpPr>
            <a:xfrm>
              <a:off x="5299004" y="2782907"/>
              <a:ext cx="196997" cy="41274"/>
              <a:chOff x="4477157" y="598206"/>
              <a:chExt cx="196800" cy="41237"/>
            </a:xfrm>
          </p:grpSpPr>
          <p:cxnSp>
            <p:nvCxnSpPr>
              <p:cNvPr id="1209" name="Google Shape;1209;p126"/>
              <p:cNvCxnSpPr/>
              <p:nvPr/>
            </p:nvCxnSpPr>
            <p:spPr>
              <a:xfrm>
                <a:off x="4477157" y="598206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10" name="Google Shape;1210;p126"/>
              <p:cNvCxnSpPr/>
              <p:nvPr/>
            </p:nvCxnSpPr>
            <p:spPr>
              <a:xfrm>
                <a:off x="4477157" y="639443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211" name="Google Shape;1211;p126"/>
            <p:cNvSpPr/>
            <p:nvPr/>
          </p:nvSpPr>
          <p:spPr>
            <a:xfrm>
              <a:off x="5355952" y="2655913"/>
              <a:ext cx="68400" cy="76200"/>
            </a:xfrm>
            <a:prstGeom prst="triangle">
              <a:avLst>
                <a:gd fmla="val 50000" name="adj"/>
              </a:avLst>
            </a:prstGeom>
            <a:solidFill>
              <a:srgbClr val="C4E0B2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2" name="Google Shape;1212;p126"/>
          <p:cNvGrpSpPr/>
          <p:nvPr/>
        </p:nvGrpSpPr>
        <p:grpSpPr>
          <a:xfrm>
            <a:off x="6420965" y="2385941"/>
            <a:ext cx="562050" cy="486900"/>
            <a:chOff x="4862239" y="2362225"/>
            <a:chExt cx="749400" cy="649200"/>
          </a:xfrm>
        </p:grpSpPr>
        <p:sp>
          <p:nvSpPr>
            <p:cNvPr id="1213" name="Google Shape;1213;p126"/>
            <p:cNvSpPr/>
            <p:nvPr/>
          </p:nvSpPr>
          <p:spPr>
            <a:xfrm>
              <a:off x="4862239" y="2362225"/>
              <a:ext cx="749400" cy="6492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4" name="Google Shape;1214;p126"/>
            <p:cNvSpPr txBox="1"/>
            <p:nvPr/>
          </p:nvSpPr>
          <p:spPr>
            <a:xfrm>
              <a:off x="4890950" y="2362225"/>
              <a:ext cx="6432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ID: 145…</a:t>
              </a:r>
              <a:endParaRPr sz="1100"/>
            </a:p>
          </p:txBody>
        </p:sp>
        <p:grpSp>
          <p:nvGrpSpPr>
            <p:cNvPr id="1215" name="Google Shape;1215;p126"/>
            <p:cNvGrpSpPr/>
            <p:nvPr/>
          </p:nvGrpSpPr>
          <p:grpSpPr>
            <a:xfrm>
              <a:off x="4892900" y="2567229"/>
              <a:ext cx="299828" cy="264881"/>
              <a:chOff x="3348120" y="585826"/>
              <a:chExt cx="299528" cy="264643"/>
            </a:xfrm>
          </p:grpSpPr>
          <p:cxnSp>
            <p:nvCxnSpPr>
              <p:cNvPr id="1216" name="Google Shape;1216;p126"/>
              <p:cNvCxnSpPr/>
              <p:nvPr/>
            </p:nvCxnSpPr>
            <p:spPr>
              <a:xfrm>
                <a:off x="3395348" y="68234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17" name="Google Shape;1217;p126"/>
              <p:cNvCxnSpPr/>
              <p:nvPr/>
            </p:nvCxnSpPr>
            <p:spPr>
              <a:xfrm>
                <a:off x="3395348" y="715656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18" name="Google Shape;1218;p126"/>
              <p:cNvCxnSpPr/>
              <p:nvPr/>
            </p:nvCxnSpPr>
            <p:spPr>
              <a:xfrm>
                <a:off x="3395348" y="777511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19" name="Google Shape;1219;p126"/>
              <p:cNvCxnSpPr/>
              <p:nvPr/>
            </p:nvCxnSpPr>
            <p:spPr>
              <a:xfrm>
                <a:off x="3395348" y="81081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20" name="Google Shape;1220;p126"/>
              <p:cNvCxnSpPr/>
              <p:nvPr/>
            </p:nvCxnSpPr>
            <p:spPr>
              <a:xfrm>
                <a:off x="3395348" y="85046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21" name="Google Shape;1221;p126"/>
              <p:cNvSpPr/>
              <p:nvPr/>
            </p:nvSpPr>
            <p:spPr>
              <a:xfrm>
                <a:off x="3387417" y="637939"/>
                <a:ext cx="142800" cy="1062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222" name="Google Shape;1222;p126"/>
              <p:cNvCxnSpPr/>
              <p:nvPr/>
            </p:nvCxnSpPr>
            <p:spPr>
              <a:xfrm>
                <a:off x="3395348" y="744205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23" name="Google Shape;1223;p126"/>
              <p:cNvSpPr txBox="1"/>
              <p:nvPr/>
            </p:nvSpPr>
            <p:spPr>
              <a:xfrm>
                <a:off x="3348120" y="585826"/>
                <a:ext cx="243900" cy="21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</a:t>
                </a:r>
                <a:endParaRPr sz="1100"/>
              </a:p>
            </p:txBody>
          </p:sp>
        </p:grpSp>
        <p:cxnSp>
          <p:nvCxnSpPr>
            <p:cNvPr id="1224" name="Google Shape;1224;p126"/>
            <p:cNvCxnSpPr/>
            <p:nvPr/>
          </p:nvCxnSpPr>
          <p:spPr>
            <a:xfrm>
              <a:off x="4862239" y="2590825"/>
              <a:ext cx="749400" cy="0"/>
            </a:xfrm>
            <a:prstGeom prst="straightConnector1">
              <a:avLst/>
            </a:prstGeom>
            <a:noFill/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1225" name="Google Shape;1225;p126"/>
            <p:cNvGrpSpPr/>
            <p:nvPr/>
          </p:nvGrpSpPr>
          <p:grpSpPr>
            <a:xfrm>
              <a:off x="5299004" y="2782907"/>
              <a:ext cx="196997" cy="41274"/>
              <a:chOff x="4477157" y="598206"/>
              <a:chExt cx="196800" cy="41237"/>
            </a:xfrm>
          </p:grpSpPr>
          <p:cxnSp>
            <p:nvCxnSpPr>
              <p:cNvPr id="1226" name="Google Shape;1226;p126"/>
              <p:cNvCxnSpPr/>
              <p:nvPr/>
            </p:nvCxnSpPr>
            <p:spPr>
              <a:xfrm>
                <a:off x="4477157" y="598206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27" name="Google Shape;1227;p126"/>
              <p:cNvCxnSpPr/>
              <p:nvPr/>
            </p:nvCxnSpPr>
            <p:spPr>
              <a:xfrm>
                <a:off x="4477157" y="639443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228" name="Google Shape;1228;p126"/>
            <p:cNvSpPr/>
            <p:nvPr/>
          </p:nvSpPr>
          <p:spPr>
            <a:xfrm>
              <a:off x="5355952" y="2655913"/>
              <a:ext cx="68400" cy="76200"/>
            </a:xfrm>
            <a:prstGeom prst="triangle">
              <a:avLst>
                <a:gd fmla="val 50000" name="adj"/>
              </a:avLst>
            </a:prstGeom>
            <a:solidFill>
              <a:srgbClr val="C4E0B2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29" name="Google Shape;1229;p126"/>
          <p:cNvSpPr txBox="1"/>
          <p:nvPr/>
        </p:nvSpPr>
        <p:spPr>
          <a:xfrm>
            <a:off x="3973577" y="4745051"/>
            <a:ext cx="1563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Calibri"/>
              <a:buNone/>
            </a:pPr>
            <a:r>
              <a:rPr b="0" i="1" lang="en" sz="1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Existing Services Continue</a:t>
            </a:r>
            <a:endParaRPr sz="1100"/>
          </a:p>
        </p:txBody>
      </p:sp>
      <p:cxnSp>
        <p:nvCxnSpPr>
          <p:cNvPr id="1230" name="Google Shape;1230;p126"/>
          <p:cNvCxnSpPr/>
          <p:nvPr/>
        </p:nvCxnSpPr>
        <p:spPr>
          <a:xfrm>
            <a:off x="6734411" y="4582961"/>
            <a:ext cx="0" cy="2244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231" name="Google Shape;1231;p126"/>
          <p:cNvCxnSpPr/>
          <p:nvPr/>
        </p:nvCxnSpPr>
        <p:spPr>
          <a:xfrm>
            <a:off x="5485492" y="4582961"/>
            <a:ext cx="0" cy="2244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232" name="Google Shape;1232;p126"/>
          <p:cNvCxnSpPr/>
          <p:nvPr/>
        </p:nvCxnSpPr>
        <p:spPr>
          <a:xfrm>
            <a:off x="4007358" y="4582961"/>
            <a:ext cx="0" cy="2244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233" name="Google Shape;1233;p126"/>
          <p:cNvCxnSpPr/>
          <p:nvPr/>
        </p:nvCxnSpPr>
        <p:spPr>
          <a:xfrm>
            <a:off x="2394963" y="4588859"/>
            <a:ext cx="0" cy="2244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1234" name="Google Shape;1234;p1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24550" y="3886049"/>
            <a:ext cx="348683" cy="335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5" name="Google Shape;1235;p1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27681" y="4028159"/>
            <a:ext cx="348683" cy="335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6" name="Google Shape;1236;p12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239613" y="3715870"/>
            <a:ext cx="362644" cy="323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7" name="Google Shape;1237;p12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140413" y="3279180"/>
            <a:ext cx="280988" cy="233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38" name="Google Shape;1238;p126"/>
          <p:cNvCxnSpPr/>
          <p:nvPr/>
        </p:nvCxnSpPr>
        <p:spPr>
          <a:xfrm rot="10800000">
            <a:off x="5485492" y="3032483"/>
            <a:ext cx="0" cy="6396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239" name="Google Shape;1239;p126"/>
          <p:cNvCxnSpPr/>
          <p:nvPr/>
        </p:nvCxnSpPr>
        <p:spPr>
          <a:xfrm rot="10800000">
            <a:off x="4079285" y="3032483"/>
            <a:ext cx="0" cy="6396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240" name="Google Shape;1240;p126"/>
          <p:cNvCxnSpPr/>
          <p:nvPr/>
        </p:nvCxnSpPr>
        <p:spPr>
          <a:xfrm rot="10800000">
            <a:off x="2441377" y="3032483"/>
            <a:ext cx="0" cy="6396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1241" name="Google Shape;1241;p12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109478" y="3270721"/>
            <a:ext cx="280988" cy="233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2" name="Google Shape;1242;p12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460691" y="3268747"/>
            <a:ext cx="280988" cy="23336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43" name="Google Shape;1243;p126"/>
          <p:cNvGrpSpPr/>
          <p:nvPr/>
        </p:nvGrpSpPr>
        <p:grpSpPr>
          <a:xfrm>
            <a:off x="5028120" y="2396576"/>
            <a:ext cx="562050" cy="486900"/>
            <a:chOff x="4862239" y="2362225"/>
            <a:chExt cx="749400" cy="649200"/>
          </a:xfrm>
        </p:grpSpPr>
        <p:sp>
          <p:nvSpPr>
            <p:cNvPr id="1244" name="Google Shape;1244;p126"/>
            <p:cNvSpPr/>
            <p:nvPr/>
          </p:nvSpPr>
          <p:spPr>
            <a:xfrm>
              <a:off x="4862239" y="2362225"/>
              <a:ext cx="749400" cy="6492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5" name="Google Shape;1245;p126"/>
            <p:cNvSpPr txBox="1"/>
            <p:nvPr/>
          </p:nvSpPr>
          <p:spPr>
            <a:xfrm>
              <a:off x="4890950" y="2362225"/>
              <a:ext cx="6432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ID: 345…</a:t>
              </a:r>
              <a:endParaRPr sz="1100"/>
            </a:p>
          </p:txBody>
        </p:sp>
        <p:grpSp>
          <p:nvGrpSpPr>
            <p:cNvPr id="1246" name="Google Shape;1246;p126"/>
            <p:cNvGrpSpPr/>
            <p:nvPr/>
          </p:nvGrpSpPr>
          <p:grpSpPr>
            <a:xfrm>
              <a:off x="4892900" y="2567229"/>
              <a:ext cx="299828" cy="264881"/>
              <a:chOff x="3348120" y="585826"/>
              <a:chExt cx="299528" cy="264643"/>
            </a:xfrm>
          </p:grpSpPr>
          <p:cxnSp>
            <p:nvCxnSpPr>
              <p:cNvPr id="1247" name="Google Shape;1247;p126"/>
              <p:cNvCxnSpPr/>
              <p:nvPr/>
            </p:nvCxnSpPr>
            <p:spPr>
              <a:xfrm>
                <a:off x="3395348" y="68234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48" name="Google Shape;1248;p126"/>
              <p:cNvCxnSpPr/>
              <p:nvPr/>
            </p:nvCxnSpPr>
            <p:spPr>
              <a:xfrm>
                <a:off x="3395348" y="715656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49" name="Google Shape;1249;p126"/>
              <p:cNvCxnSpPr/>
              <p:nvPr/>
            </p:nvCxnSpPr>
            <p:spPr>
              <a:xfrm>
                <a:off x="3395348" y="777511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50" name="Google Shape;1250;p126"/>
              <p:cNvCxnSpPr/>
              <p:nvPr/>
            </p:nvCxnSpPr>
            <p:spPr>
              <a:xfrm>
                <a:off x="3395348" y="81081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51" name="Google Shape;1251;p126"/>
              <p:cNvCxnSpPr/>
              <p:nvPr/>
            </p:nvCxnSpPr>
            <p:spPr>
              <a:xfrm>
                <a:off x="3395348" y="85046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52" name="Google Shape;1252;p126"/>
              <p:cNvSpPr/>
              <p:nvPr/>
            </p:nvSpPr>
            <p:spPr>
              <a:xfrm>
                <a:off x="3387417" y="637939"/>
                <a:ext cx="142800" cy="1062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253" name="Google Shape;1253;p126"/>
              <p:cNvCxnSpPr/>
              <p:nvPr/>
            </p:nvCxnSpPr>
            <p:spPr>
              <a:xfrm>
                <a:off x="3395348" y="744205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54" name="Google Shape;1254;p126"/>
              <p:cNvSpPr txBox="1"/>
              <p:nvPr/>
            </p:nvSpPr>
            <p:spPr>
              <a:xfrm>
                <a:off x="3348120" y="585826"/>
                <a:ext cx="243900" cy="21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</a:t>
                </a:r>
                <a:endParaRPr sz="1100"/>
              </a:p>
            </p:txBody>
          </p:sp>
        </p:grpSp>
        <p:cxnSp>
          <p:nvCxnSpPr>
            <p:cNvPr id="1255" name="Google Shape;1255;p126"/>
            <p:cNvCxnSpPr/>
            <p:nvPr/>
          </p:nvCxnSpPr>
          <p:spPr>
            <a:xfrm>
              <a:off x="4862239" y="2590825"/>
              <a:ext cx="749400" cy="0"/>
            </a:xfrm>
            <a:prstGeom prst="straightConnector1">
              <a:avLst/>
            </a:prstGeom>
            <a:noFill/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1256" name="Google Shape;1256;p126"/>
            <p:cNvGrpSpPr/>
            <p:nvPr/>
          </p:nvGrpSpPr>
          <p:grpSpPr>
            <a:xfrm>
              <a:off x="5299004" y="2782907"/>
              <a:ext cx="196997" cy="41274"/>
              <a:chOff x="4477157" y="598206"/>
              <a:chExt cx="196800" cy="41237"/>
            </a:xfrm>
          </p:grpSpPr>
          <p:cxnSp>
            <p:nvCxnSpPr>
              <p:cNvPr id="1257" name="Google Shape;1257;p126"/>
              <p:cNvCxnSpPr/>
              <p:nvPr/>
            </p:nvCxnSpPr>
            <p:spPr>
              <a:xfrm>
                <a:off x="4477157" y="598206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58" name="Google Shape;1258;p126"/>
              <p:cNvCxnSpPr/>
              <p:nvPr/>
            </p:nvCxnSpPr>
            <p:spPr>
              <a:xfrm>
                <a:off x="4477157" y="639443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259" name="Google Shape;1259;p126"/>
            <p:cNvSpPr/>
            <p:nvPr/>
          </p:nvSpPr>
          <p:spPr>
            <a:xfrm>
              <a:off x="5355952" y="2655913"/>
              <a:ext cx="68400" cy="76200"/>
            </a:xfrm>
            <a:prstGeom prst="triangle">
              <a:avLst>
                <a:gd fmla="val 50000" name="adj"/>
              </a:avLst>
            </a:prstGeom>
            <a:solidFill>
              <a:srgbClr val="C4E0B2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0" name="Google Shape;1260;p126"/>
          <p:cNvGrpSpPr/>
          <p:nvPr/>
        </p:nvGrpSpPr>
        <p:grpSpPr>
          <a:xfrm>
            <a:off x="5142420" y="2510876"/>
            <a:ext cx="562050" cy="486900"/>
            <a:chOff x="4862239" y="2362225"/>
            <a:chExt cx="749400" cy="649200"/>
          </a:xfrm>
        </p:grpSpPr>
        <p:sp>
          <p:nvSpPr>
            <p:cNvPr id="1261" name="Google Shape;1261;p126"/>
            <p:cNvSpPr/>
            <p:nvPr/>
          </p:nvSpPr>
          <p:spPr>
            <a:xfrm>
              <a:off x="4862239" y="2362225"/>
              <a:ext cx="749400" cy="6492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2" name="Google Shape;1262;p126"/>
            <p:cNvSpPr txBox="1"/>
            <p:nvPr/>
          </p:nvSpPr>
          <p:spPr>
            <a:xfrm>
              <a:off x="4890950" y="2362225"/>
              <a:ext cx="6432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ID: 723…</a:t>
              </a:r>
              <a:endParaRPr sz="1100"/>
            </a:p>
          </p:txBody>
        </p:sp>
        <p:grpSp>
          <p:nvGrpSpPr>
            <p:cNvPr id="1263" name="Google Shape;1263;p126"/>
            <p:cNvGrpSpPr/>
            <p:nvPr/>
          </p:nvGrpSpPr>
          <p:grpSpPr>
            <a:xfrm>
              <a:off x="4892900" y="2567229"/>
              <a:ext cx="299828" cy="264881"/>
              <a:chOff x="3348120" y="585826"/>
              <a:chExt cx="299528" cy="264643"/>
            </a:xfrm>
          </p:grpSpPr>
          <p:cxnSp>
            <p:nvCxnSpPr>
              <p:cNvPr id="1264" name="Google Shape;1264;p126"/>
              <p:cNvCxnSpPr/>
              <p:nvPr/>
            </p:nvCxnSpPr>
            <p:spPr>
              <a:xfrm>
                <a:off x="3395348" y="68234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65" name="Google Shape;1265;p126"/>
              <p:cNvCxnSpPr/>
              <p:nvPr/>
            </p:nvCxnSpPr>
            <p:spPr>
              <a:xfrm>
                <a:off x="3395348" y="715656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66" name="Google Shape;1266;p126"/>
              <p:cNvCxnSpPr/>
              <p:nvPr/>
            </p:nvCxnSpPr>
            <p:spPr>
              <a:xfrm>
                <a:off x="3395348" y="777511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67" name="Google Shape;1267;p126"/>
              <p:cNvCxnSpPr/>
              <p:nvPr/>
            </p:nvCxnSpPr>
            <p:spPr>
              <a:xfrm>
                <a:off x="3395348" y="81081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68" name="Google Shape;1268;p126"/>
              <p:cNvCxnSpPr/>
              <p:nvPr/>
            </p:nvCxnSpPr>
            <p:spPr>
              <a:xfrm>
                <a:off x="3395348" y="85046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69" name="Google Shape;1269;p126"/>
              <p:cNvSpPr/>
              <p:nvPr/>
            </p:nvSpPr>
            <p:spPr>
              <a:xfrm>
                <a:off x="3387417" y="637939"/>
                <a:ext cx="142800" cy="1062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270" name="Google Shape;1270;p126"/>
              <p:cNvCxnSpPr/>
              <p:nvPr/>
            </p:nvCxnSpPr>
            <p:spPr>
              <a:xfrm>
                <a:off x="3395348" y="744205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71" name="Google Shape;1271;p126"/>
              <p:cNvSpPr txBox="1"/>
              <p:nvPr/>
            </p:nvSpPr>
            <p:spPr>
              <a:xfrm>
                <a:off x="3348120" y="585826"/>
                <a:ext cx="243900" cy="21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</a:t>
                </a:r>
                <a:endParaRPr sz="1100"/>
              </a:p>
            </p:txBody>
          </p:sp>
        </p:grpSp>
        <p:cxnSp>
          <p:nvCxnSpPr>
            <p:cNvPr id="1272" name="Google Shape;1272;p126"/>
            <p:cNvCxnSpPr/>
            <p:nvPr/>
          </p:nvCxnSpPr>
          <p:spPr>
            <a:xfrm>
              <a:off x="4862239" y="2590825"/>
              <a:ext cx="749400" cy="0"/>
            </a:xfrm>
            <a:prstGeom prst="straightConnector1">
              <a:avLst/>
            </a:prstGeom>
            <a:noFill/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1273" name="Google Shape;1273;p126"/>
            <p:cNvGrpSpPr/>
            <p:nvPr/>
          </p:nvGrpSpPr>
          <p:grpSpPr>
            <a:xfrm>
              <a:off x="5299004" y="2782907"/>
              <a:ext cx="196997" cy="41274"/>
              <a:chOff x="4477157" y="598206"/>
              <a:chExt cx="196800" cy="41237"/>
            </a:xfrm>
          </p:grpSpPr>
          <p:cxnSp>
            <p:nvCxnSpPr>
              <p:cNvPr id="1274" name="Google Shape;1274;p126"/>
              <p:cNvCxnSpPr/>
              <p:nvPr/>
            </p:nvCxnSpPr>
            <p:spPr>
              <a:xfrm>
                <a:off x="4477157" y="598206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75" name="Google Shape;1275;p126"/>
              <p:cNvCxnSpPr/>
              <p:nvPr/>
            </p:nvCxnSpPr>
            <p:spPr>
              <a:xfrm>
                <a:off x="4477157" y="639443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276" name="Google Shape;1276;p126"/>
            <p:cNvSpPr/>
            <p:nvPr/>
          </p:nvSpPr>
          <p:spPr>
            <a:xfrm>
              <a:off x="5355952" y="2655913"/>
              <a:ext cx="68400" cy="76200"/>
            </a:xfrm>
            <a:prstGeom prst="triangle">
              <a:avLst>
                <a:gd fmla="val 50000" name="adj"/>
              </a:avLst>
            </a:prstGeom>
            <a:solidFill>
              <a:srgbClr val="C4E0B2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7" name="Google Shape;1277;p126"/>
          <p:cNvGrpSpPr/>
          <p:nvPr/>
        </p:nvGrpSpPr>
        <p:grpSpPr>
          <a:xfrm>
            <a:off x="6594102" y="2500242"/>
            <a:ext cx="562050" cy="486900"/>
            <a:chOff x="4862239" y="2362225"/>
            <a:chExt cx="749400" cy="649200"/>
          </a:xfrm>
        </p:grpSpPr>
        <p:sp>
          <p:nvSpPr>
            <p:cNvPr id="1278" name="Google Shape;1278;p126"/>
            <p:cNvSpPr/>
            <p:nvPr/>
          </p:nvSpPr>
          <p:spPr>
            <a:xfrm>
              <a:off x="4862239" y="2362225"/>
              <a:ext cx="749400" cy="6492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9" name="Google Shape;1279;p126"/>
            <p:cNvSpPr txBox="1"/>
            <p:nvPr/>
          </p:nvSpPr>
          <p:spPr>
            <a:xfrm>
              <a:off x="4890950" y="2362225"/>
              <a:ext cx="6432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ID: 823…</a:t>
              </a:r>
              <a:endParaRPr sz="1100"/>
            </a:p>
          </p:txBody>
        </p:sp>
        <p:grpSp>
          <p:nvGrpSpPr>
            <p:cNvPr id="1280" name="Google Shape;1280;p126"/>
            <p:cNvGrpSpPr/>
            <p:nvPr/>
          </p:nvGrpSpPr>
          <p:grpSpPr>
            <a:xfrm>
              <a:off x="4892900" y="2567229"/>
              <a:ext cx="299828" cy="264881"/>
              <a:chOff x="3348120" y="585826"/>
              <a:chExt cx="299528" cy="264643"/>
            </a:xfrm>
          </p:grpSpPr>
          <p:cxnSp>
            <p:nvCxnSpPr>
              <p:cNvPr id="1281" name="Google Shape;1281;p126"/>
              <p:cNvCxnSpPr/>
              <p:nvPr/>
            </p:nvCxnSpPr>
            <p:spPr>
              <a:xfrm>
                <a:off x="3395348" y="68234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82" name="Google Shape;1282;p126"/>
              <p:cNvCxnSpPr/>
              <p:nvPr/>
            </p:nvCxnSpPr>
            <p:spPr>
              <a:xfrm>
                <a:off x="3395348" y="715656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83" name="Google Shape;1283;p126"/>
              <p:cNvCxnSpPr/>
              <p:nvPr/>
            </p:nvCxnSpPr>
            <p:spPr>
              <a:xfrm>
                <a:off x="3395348" y="777511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84" name="Google Shape;1284;p126"/>
              <p:cNvCxnSpPr/>
              <p:nvPr/>
            </p:nvCxnSpPr>
            <p:spPr>
              <a:xfrm>
                <a:off x="3395348" y="81081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85" name="Google Shape;1285;p126"/>
              <p:cNvCxnSpPr/>
              <p:nvPr/>
            </p:nvCxnSpPr>
            <p:spPr>
              <a:xfrm>
                <a:off x="3395348" y="850469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86" name="Google Shape;1286;p126"/>
              <p:cNvSpPr/>
              <p:nvPr/>
            </p:nvSpPr>
            <p:spPr>
              <a:xfrm>
                <a:off x="3387417" y="637939"/>
                <a:ext cx="142800" cy="1062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287" name="Google Shape;1287;p126"/>
              <p:cNvCxnSpPr/>
              <p:nvPr/>
            </p:nvCxnSpPr>
            <p:spPr>
              <a:xfrm>
                <a:off x="3395348" y="744205"/>
                <a:ext cx="2523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1288" name="Google Shape;1288;p126"/>
              <p:cNvSpPr txBox="1"/>
              <p:nvPr/>
            </p:nvSpPr>
            <p:spPr>
              <a:xfrm>
                <a:off x="3348120" y="585826"/>
                <a:ext cx="243900" cy="215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600"/>
                  <a:buFont typeface="Arial"/>
                  <a:buNone/>
                </a:pPr>
                <a:r>
                  <a:rPr b="0" i="0" lang="en" sz="6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</a:t>
                </a:r>
                <a:endParaRPr sz="1100"/>
              </a:p>
            </p:txBody>
          </p:sp>
        </p:grpSp>
        <p:cxnSp>
          <p:nvCxnSpPr>
            <p:cNvPr id="1289" name="Google Shape;1289;p126"/>
            <p:cNvCxnSpPr/>
            <p:nvPr/>
          </p:nvCxnSpPr>
          <p:spPr>
            <a:xfrm>
              <a:off x="4862239" y="2590825"/>
              <a:ext cx="749400" cy="0"/>
            </a:xfrm>
            <a:prstGeom prst="straightConnector1">
              <a:avLst/>
            </a:prstGeom>
            <a:noFill/>
            <a:ln cap="flat" cmpd="sng" w="28575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1290" name="Google Shape;1290;p126"/>
            <p:cNvGrpSpPr/>
            <p:nvPr/>
          </p:nvGrpSpPr>
          <p:grpSpPr>
            <a:xfrm>
              <a:off x="5299004" y="2782907"/>
              <a:ext cx="196997" cy="41274"/>
              <a:chOff x="4477157" y="598206"/>
              <a:chExt cx="196800" cy="41237"/>
            </a:xfrm>
          </p:grpSpPr>
          <p:cxnSp>
            <p:nvCxnSpPr>
              <p:cNvPr id="1291" name="Google Shape;1291;p126"/>
              <p:cNvCxnSpPr/>
              <p:nvPr/>
            </p:nvCxnSpPr>
            <p:spPr>
              <a:xfrm>
                <a:off x="4477157" y="598206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292" name="Google Shape;1292;p126"/>
              <p:cNvCxnSpPr/>
              <p:nvPr/>
            </p:nvCxnSpPr>
            <p:spPr>
              <a:xfrm>
                <a:off x="4477157" y="639443"/>
                <a:ext cx="196800" cy="0"/>
              </a:xfrm>
              <a:prstGeom prst="straightConnector1">
                <a:avLst/>
              </a:prstGeom>
              <a:noFill/>
              <a:ln cap="flat" cmpd="sng" w="9525">
                <a:solidFill>
                  <a:schemeClr val="accen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293" name="Google Shape;1293;p126"/>
            <p:cNvSpPr/>
            <p:nvPr/>
          </p:nvSpPr>
          <p:spPr>
            <a:xfrm>
              <a:off x="5355952" y="2655913"/>
              <a:ext cx="68400" cy="76200"/>
            </a:xfrm>
            <a:prstGeom prst="triangle">
              <a:avLst>
                <a:gd fmla="val 50000" name="adj"/>
              </a:avLst>
            </a:prstGeom>
            <a:solidFill>
              <a:srgbClr val="C4E0B2"/>
            </a:solidFill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294" name="Google Shape;1294;p1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6150" y="2783417"/>
            <a:ext cx="300017" cy="333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5" name="Google Shape;1295;p1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7818" y="2542236"/>
            <a:ext cx="280651" cy="345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6" name="Google Shape;1296;p1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636" y="2363763"/>
            <a:ext cx="302142" cy="3333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7" name="Google Shape;1297;p126"/>
          <p:cNvGrpSpPr/>
          <p:nvPr/>
        </p:nvGrpSpPr>
        <p:grpSpPr>
          <a:xfrm>
            <a:off x="4732836" y="1205061"/>
            <a:ext cx="2373705" cy="971352"/>
            <a:chOff x="6973832" y="1606748"/>
            <a:chExt cx="3164940" cy="1295136"/>
          </a:xfrm>
        </p:grpSpPr>
        <p:sp>
          <p:nvSpPr>
            <p:cNvPr id="1298" name="Google Shape;1298;p126"/>
            <p:cNvSpPr/>
            <p:nvPr/>
          </p:nvSpPr>
          <p:spPr>
            <a:xfrm>
              <a:off x="8446960" y="1714776"/>
              <a:ext cx="1255176" cy="854820"/>
            </a:xfrm>
            <a:prstGeom prst="cloud">
              <a:avLst/>
            </a:prstGeom>
            <a:noFill/>
            <a:ln cap="flat" cmpd="sng" w="1270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99" name="Google Shape;1299;p126"/>
            <p:cNvGrpSpPr/>
            <p:nvPr/>
          </p:nvGrpSpPr>
          <p:grpSpPr>
            <a:xfrm>
              <a:off x="8700921" y="1836747"/>
              <a:ext cx="401710" cy="315394"/>
              <a:chOff x="4862239" y="2230145"/>
              <a:chExt cx="502200" cy="472500"/>
            </a:xfrm>
          </p:grpSpPr>
          <p:sp>
            <p:nvSpPr>
              <p:cNvPr id="1300" name="Google Shape;1300;p126"/>
              <p:cNvSpPr/>
              <p:nvPr/>
            </p:nvSpPr>
            <p:spPr>
              <a:xfrm>
                <a:off x="4862239" y="2230145"/>
                <a:ext cx="502200" cy="4725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01" name="Google Shape;1301;p126"/>
              <p:cNvCxnSpPr/>
              <p:nvPr/>
            </p:nvCxnSpPr>
            <p:spPr>
              <a:xfrm>
                <a:off x="4862239" y="2334687"/>
                <a:ext cx="5022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302" name="Google Shape;1302;p126"/>
            <p:cNvSpPr txBox="1"/>
            <p:nvPr/>
          </p:nvSpPr>
          <p:spPr>
            <a:xfrm>
              <a:off x="8233949" y="2554251"/>
              <a:ext cx="6447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Calibri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Agg 1+2</a:t>
              </a:r>
              <a:endParaRPr sz="1100"/>
            </a:p>
          </p:txBody>
        </p:sp>
        <p:sp>
          <p:nvSpPr>
            <p:cNvPr id="1303" name="Google Shape;1303;p126"/>
            <p:cNvSpPr txBox="1"/>
            <p:nvPr/>
          </p:nvSpPr>
          <p:spPr>
            <a:xfrm>
              <a:off x="9185225" y="1825963"/>
              <a:ext cx="6231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Calibri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Agg 1  </a:t>
              </a:r>
              <a:endParaRPr sz="1100"/>
            </a:p>
          </p:txBody>
        </p:sp>
        <p:sp>
          <p:nvSpPr>
            <p:cNvPr id="1304" name="Google Shape;1304;p126"/>
            <p:cNvSpPr txBox="1"/>
            <p:nvPr/>
          </p:nvSpPr>
          <p:spPr>
            <a:xfrm>
              <a:off x="7361464" y="2229841"/>
              <a:ext cx="6231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Calibri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Agg 2  </a:t>
              </a:r>
              <a:endParaRPr sz="1100"/>
            </a:p>
          </p:txBody>
        </p:sp>
        <p:grpSp>
          <p:nvGrpSpPr>
            <p:cNvPr id="1305" name="Google Shape;1305;p126"/>
            <p:cNvGrpSpPr/>
            <p:nvPr/>
          </p:nvGrpSpPr>
          <p:grpSpPr>
            <a:xfrm>
              <a:off x="8853321" y="1989147"/>
              <a:ext cx="401710" cy="315394"/>
              <a:chOff x="4862239" y="2230145"/>
              <a:chExt cx="502200" cy="472500"/>
            </a:xfrm>
          </p:grpSpPr>
          <p:sp>
            <p:nvSpPr>
              <p:cNvPr id="1306" name="Google Shape;1306;p126"/>
              <p:cNvSpPr/>
              <p:nvPr/>
            </p:nvSpPr>
            <p:spPr>
              <a:xfrm>
                <a:off x="4862239" y="2230145"/>
                <a:ext cx="502200" cy="4725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07" name="Google Shape;1307;p126"/>
              <p:cNvCxnSpPr/>
              <p:nvPr/>
            </p:nvCxnSpPr>
            <p:spPr>
              <a:xfrm>
                <a:off x="4862239" y="2334687"/>
                <a:ext cx="5022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1308" name="Google Shape;1308;p126"/>
            <p:cNvGrpSpPr/>
            <p:nvPr/>
          </p:nvGrpSpPr>
          <p:grpSpPr>
            <a:xfrm>
              <a:off x="9005721" y="2141547"/>
              <a:ext cx="401710" cy="315394"/>
              <a:chOff x="4862239" y="2230145"/>
              <a:chExt cx="502200" cy="472500"/>
            </a:xfrm>
          </p:grpSpPr>
          <p:sp>
            <p:nvSpPr>
              <p:cNvPr id="1309" name="Google Shape;1309;p126"/>
              <p:cNvSpPr/>
              <p:nvPr/>
            </p:nvSpPr>
            <p:spPr>
              <a:xfrm>
                <a:off x="4862239" y="2230145"/>
                <a:ext cx="502200" cy="4725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10" name="Google Shape;1310;p126"/>
              <p:cNvCxnSpPr/>
              <p:nvPr/>
            </p:nvCxnSpPr>
            <p:spPr>
              <a:xfrm>
                <a:off x="4862239" y="2334687"/>
                <a:ext cx="5022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311" name="Google Shape;1311;p126"/>
            <p:cNvSpPr/>
            <p:nvPr/>
          </p:nvSpPr>
          <p:spPr>
            <a:xfrm>
              <a:off x="7378852" y="1867842"/>
              <a:ext cx="1029996" cy="746712"/>
            </a:xfrm>
            <a:prstGeom prst="cloud">
              <a:avLst/>
            </a:prstGeom>
            <a:noFill/>
            <a:ln cap="flat" cmpd="sng" w="12700">
              <a:solidFill>
                <a:srgbClr val="BFBFB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12" name="Google Shape;1312;p126"/>
            <p:cNvGrpSpPr/>
            <p:nvPr/>
          </p:nvGrpSpPr>
          <p:grpSpPr>
            <a:xfrm>
              <a:off x="7624127" y="1966662"/>
              <a:ext cx="401710" cy="315394"/>
              <a:chOff x="4862239" y="2230145"/>
              <a:chExt cx="502200" cy="472500"/>
            </a:xfrm>
          </p:grpSpPr>
          <p:sp>
            <p:nvSpPr>
              <p:cNvPr id="1313" name="Google Shape;1313;p126"/>
              <p:cNvSpPr/>
              <p:nvPr/>
            </p:nvSpPr>
            <p:spPr>
              <a:xfrm>
                <a:off x="4862239" y="2230145"/>
                <a:ext cx="502200" cy="4725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14" name="Google Shape;1314;p126"/>
              <p:cNvCxnSpPr/>
              <p:nvPr/>
            </p:nvCxnSpPr>
            <p:spPr>
              <a:xfrm>
                <a:off x="4862239" y="2334687"/>
                <a:ext cx="5022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1315" name="Google Shape;1315;p126"/>
            <p:cNvGrpSpPr/>
            <p:nvPr/>
          </p:nvGrpSpPr>
          <p:grpSpPr>
            <a:xfrm>
              <a:off x="7776527" y="2119062"/>
              <a:ext cx="401710" cy="315394"/>
              <a:chOff x="4862239" y="2230145"/>
              <a:chExt cx="502200" cy="472500"/>
            </a:xfrm>
          </p:grpSpPr>
          <p:sp>
            <p:nvSpPr>
              <p:cNvPr id="1316" name="Google Shape;1316;p126"/>
              <p:cNvSpPr/>
              <p:nvPr/>
            </p:nvSpPr>
            <p:spPr>
              <a:xfrm>
                <a:off x="4862239" y="2230145"/>
                <a:ext cx="502200" cy="4725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17" name="Google Shape;1317;p126"/>
              <p:cNvCxnSpPr/>
              <p:nvPr/>
            </p:nvCxnSpPr>
            <p:spPr>
              <a:xfrm>
                <a:off x="4862239" y="2334687"/>
                <a:ext cx="5022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318" name="Google Shape;1318;p126"/>
            <p:cNvSpPr/>
            <p:nvPr/>
          </p:nvSpPr>
          <p:spPr>
            <a:xfrm>
              <a:off x="6973832" y="1606748"/>
              <a:ext cx="3164940" cy="1295136"/>
            </a:xfrm>
            <a:prstGeom prst="cloud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9" name="Google Shape;1319;p126"/>
          <p:cNvGrpSpPr/>
          <p:nvPr/>
        </p:nvGrpSpPr>
        <p:grpSpPr>
          <a:xfrm>
            <a:off x="3449109" y="1231187"/>
            <a:ext cx="941382" cy="827342"/>
            <a:chOff x="3979025" y="1650446"/>
            <a:chExt cx="1255176" cy="1103123"/>
          </a:xfrm>
        </p:grpSpPr>
        <p:sp>
          <p:nvSpPr>
            <p:cNvPr id="1320" name="Google Shape;1320;p126"/>
            <p:cNvSpPr/>
            <p:nvPr/>
          </p:nvSpPr>
          <p:spPr>
            <a:xfrm>
              <a:off x="3979025" y="1650446"/>
              <a:ext cx="1255176" cy="854820"/>
            </a:xfrm>
            <a:prstGeom prst="cloud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321" name="Google Shape;1321;p126"/>
            <p:cNvGrpSpPr/>
            <p:nvPr/>
          </p:nvGrpSpPr>
          <p:grpSpPr>
            <a:xfrm>
              <a:off x="4204240" y="1799486"/>
              <a:ext cx="844128" cy="954083"/>
              <a:chOff x="4204240" y="1799486"/>
              <a:chExt cx="844128" cy="954083"/>
            </a:xfrm>
          </p:grpSpPr>
          <p:grpSp>
            <p:nvGrpSpPr>
              <p:cNvPr id="1322" name="Google Shape;1322;p126"/>
              <p:cNvGrpSpPr/>
              <p:nvPr/>
            </p:nvGrpSpPr>
            <p:grpSpPr>
              <a:xfrm>
                <a:off x="4646668" y="1799486"/>
                <a:ext cx="401700" cy="315300"/>
                <a:chOff x="2618922" y="1864543"/>
                <a:chExt cx="401700" cy="315300"/>
              </a:xfrm>
            </p:grpSpPr>
            <p:sp>
              <p:nvSpPr>
                <p:cNvPr id="1323" name="Google Shape;1323;p126"/>
                <p:cNvSpPr/>
                <p:nvPr/>
              </p:nvSpPr>
              <p:spPr>
                <a:xfrm>
                  <a:off x="2618922" y="1864543"/>
                  <a:ext cx="401700" cy="315300"/>
                </a:xfrm>
                <a:prstGeom prst="roundRect">
                  <a:avLst>
                    <a:gd fmla="val 16667" name="adj"/>
                  </a:avLst>
                </a:prstGeom>
                <a:solidFill>
                  <a:schemeClr val="lt1"/>
                </a:solidFill>
                <a:ln cap="flat" cmpd="sng" w="12700">
                  <a:solidFill>
                    <a:srgbClr val="BFBFB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324" name="Google Shape;1324;p126"/>
                <p:cNvCxnSpPr/>
                <p:nvPr/>
              </p:nvCxnSpPr>
              <p:spPr>
                <a:xfrm>
                  <a:off x="2618922" y="1952250"/>
                  <a:ext cx="401700" cy="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BFBFB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25" name="Google Shape;1325;p126"/>
              <p:cNvGrpSpPr/>
              <p:nvPr/>
            </p:nvGrpSpPr>
            <p:grpSpPr>
              <a:xfrm>
                <a:off x="4453604" y="1925868"/>
                <a:ext cx="401700" cy="315300"/>
                <a:chOff x="2618922" y="1864543"/>
                <a:chExt cx="401700" cy="315300"/>
              </a:xfrm>
            </p:grpSpPr>
            <p:sp>
              <p:nvSpPr>
                <p:cNvPr id="1326" name="Google Shape;1326;p126"/>
                <p:cNvSpPr/>
                <p:nvPr/>
              </p:nvSpPr>
              <p:spPr>
                <a:xfrm>
                  <a:off x="2618922" y="1864543"/>
                  <a:ext cx="401700" cy="315300"/>
                </a:xfrm>
                <a:prstGeom prst="roundRect">
                  <a:avLst>
                    <a:gd fmla="val 16667" name="adj"/>
                  </a:avLst>
                </a:prstGeom>
                <a:solidFill>
                  <a:schemeClr val="lt1"/>
                </a:solidFill>
                <a:ln cap="flat" cmpd="sng" w="12700">
                  <a:solidFill>
                    <a:srgbClr val="BFBFB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327" name="Google Shape;1327;p126"/>
                <p:cNvCxnSpPr/>
                <p:nvPr/>
              </p:nvCxnSpPr>
              <p:spPr>
                <a:xfrm>
                  <a:off x="2618922" y="1952250"/>
                  <a:ext cx="401700" cy="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BFBFB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28" name="Google Shape;1328;p126"/>
              <p:cNvGrpSpPr/>
              <p:nvPr/>
            </p:nvGrpSpPr>
            <p:grpSpPr>
              <a:xfrm>
                <a:off x="4204240" y="1852152"/>
                <a:ext cx="401700" cy="315300"/>
                <a:chOff x="2618922" y="1864543"/>
                <a:chExt cx="401700" cy="315300"/>
              </a:xfrm>
            </p:grpSpPr>
            <p:sp>
              <p:nvSpPr>
                <p:cNvPr id="1329" name="Google Shape;1329;p126"/>
                <p:cNvSpPr/>
                <p:nvPr/>
              </p:nvSpPr>
              <p:spPr>
                <a:xfrm>
                  <a:off x="2618922" y="1864543"/>
                  <a:ext cx="401700" cy="315300"/>
                </a:xfrm>
                <a:prstGeom prst="roundRect">
                  <a:avLst>
                    <a:gd fmla="val 16667" name="adj"/>
                  </a:avLst>
                </a:prstGeom>
                <a:solidFill>
                  <a:schemeClr val="lt1"/>
                </a:solidFill>
                <a:ln cap="flat" cmpd="sng" w="12700">
                  <a:solidFill>
                    <a:srgbClr val="BFBFB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330" name="Google Shape;1330;p126"/>
                <p:cNvCxnSpPr/>
                <p:nvPr/>
              </p:nvCxnSpPr>
              <p:spPr>
                <a:xfrm>
                  <a:off x="2618922" y="1952250"/>
                  <a:ext cx="401700" cy="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BFBFB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1331" name="Google Shape;1331;p126"/>
              <p:cNvGrpSpPr/>
              <p:nvPr/>
            </p:nvGrpSpPr>
            <p:grpSpPr>
              <a:xfrm>
                <a:off x="4311182" y="2086130"/>
                <a:ext cx="401700" cy="315300"/>
                <a:chOff x="2618922" y="1864543"/>
                <a:chExt cx="401700" cy="315300"/>
              </a:xfrm>
            </p:grpSpPr>
            <p:sp>
              <p:nvSpPr>
                <p:cNvPr id="1332" name="Google Shape;1332;p126"/>
                <p:cNvSpPr/>
                <p:nvPr/>
              </p:nvSpPr>
              <p:spPr>
                <a:xfrm>
                  <a:off x="2618922" y="1864543"/>
                  <a:ext cx="401700" cy="315300"/>
                </a:xfrm>
                <a:prstGeom prst="roundRect">
                  <a:avLst>
                    <a:gd fmla="val 16667" name="adj"/>
                  </a:avLst>
                </a:prstGeom>
                <a:solidFill>
                  <a:schemeClr val="lt1"/>
                </a:solidFill>
                <a:ln cap="flat" cmpd="sng" w="12700">
                  <a:solidFill>
                    <a:srgbClr val="BFBFB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333" name="Google Shape;1333;p126"/>
                <p:cNvCxnSpPr/>
                <p:nvPr/>
              </p:nvCxnSpPr>
              <p:spPr>
                <a:xfrm>
                  <a:off x="2618922" y="1952250"/>
                  <a:ext cx="401700" cy="0"/>
                </a:xfrm>
                <a:prstGeom prst="straightConnector1">
                  <a:avLst/>
                </a:prstGeom>
                <a:noFill/>
                <a:ln cap="flat" cmpd="sng" w="12700">
                  <a:solidFill>
                    <a:srgbClr val="BFBFBF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334" name="Google Shape;1334;p126"/>
              <p:cNvSpPr txBox="1"/>
              <p:nvPr/>
            </p:nvSpPr>
            <p:spPr>
              <a:xfrm>
                <a:off x="4322608" y="2491969"/>
                <a:ext cx="623100" cy="261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Calibri"/>
                  <a:buNone/>
                </a:pPr>
                <a:r>
                  <a:rPr b="0" i="0" lang="en" sz="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Agg 7  </a:t>
                </a:r>
                <a:endParaRPr sz="1100"/>
              </a:p>
            </p:txBody>
          </p:sp>
        </p:grpSp>
      </p:grpSp>
      <p:grpSp>
        <p:nvGrpSpPr>
          <p:cNvPr id="1335" name="Google Shape;1335;p126"/>
          <p:cNvGrpSpPr/>
          <p:nvPr/>
        </p:nvGrpSpPr>
        <p:grpSpPr>
          <a:xfrm>
            <a:off x="2461550" y="1392665"/>
            <a:ext cx="941382" cy="813338"/>
            <a:chOff x="2400430" y="1270873"/>
            <a:chExt cx="1255176" cy="1084451"/>
          </a:xfrm>
        </p:grpSpPr>
        <p:grpSp>
          <p:nvGrpSpPr>
            <p:cNvPr id="1336" name="Google Shape;1336;p126"/>
            <p:cNvGrpSpPr/>
            <p:nvPr/>
          </p:nvGrpSpPr>
          <p:grpSpPr>
            <a:xfrm>
              <a:off x="3117759" y="1474393"/>
              <a:ext cx="401700" cy="315300"/>
              <a:chOff x="2618922" y="1864543"/>
              <a:chExt cx="401700" cy="315300"/>
            </a:xfrm>
          </p:grpSpPr>
          <p:sp>
            <p:nvSpPr>
              <p:cNvPr id="1337" name="Google Shape;1337;p126"/>
              <p:cNvSpPr/>
              <p:nvPr/>
            </p:nvSpPr>
            <p:spPr>
              <a:xfrm>
                <a:off x="2618922" y="1864543"/>
                <a:ext cx="401700" cy="3153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38" name="Google Shape;1338;p126"/>
              <p:cNvCxnSpPr/>
              <p:nvPr/>
            </p:nvCxnSpPr>
            <p:spPr>
              <a:xfrm>
                <a:off x="2618922" y="1952250"/>
                <a:ext cx="4017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1339" name="Google Shape;1339;p126"/>
            <p:cNvGrpSpPr/>
            <p:nvPr/>
          </p:nvGrpSpPr>
          <p:grpSpPr>
            <a:xfrm>
              <a:off x="2924695" y="1600775"/>
              <a:ext cx="401700" cy="315300"/>
              <a:chOff x="2618922" y="1864543"/>
              <a:chExt cx="401700" cy="315300"/>
            </a:xfrm>
          </p:grpSpPr>
          <p:sp>
            <p:nvSpPr>
              <p:cNvPr id="1340" name="Google Shape;1340;p126"/>
              <p:cNvSpPr/>
              <p:nvPr/>
            </p:nvSpPr>
            <p:spPr>
              <a:xfrm>
                <a:off x="2618922" y="1864543"/>
                <a:ext cx="401700" cy="3153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41" name="Google Shape;1341;p126"/>
              <p:cNvCxnSpPr/>
              <p:nvPr/>
            </p:nvCxnSpPr>
            <p:spPr>
              <a:xfrm>
                <a:off x="2618922" y="1952250"/>
                <a:ext cx="4017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1342" name="Google Shape;1342;p126"/>
            <p:cNvGrpSpPr/>
            <p:nvPr/>
          </p:nvGrpSpPr>
          <p:grpSpPr>
            <a:xfrm>
              <a:off x="2675331" y="1527059"/>
              <a:ext cx="401700" cy="315300"/>
              <a:chOff x="2618922" y="1864543"/>
              <a:chExt cx="401700" cy="315300"/>
            </a:xfrm>
          </p:grpSpPr>
          <p:sp>
            <p:nvSpPr>
              <p:cNvPr id="1343" name="Google Shape;1343;p126"/>
              <p:cNvSpPr/>
              <p:nvPr/>
            </p:nvSpPr>
            <p:spPr>
              <a:xfrm>
                <a:off x="2618922" y="1864543"/>
                <a:ext cx="401700" cy="3153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44" name="Google Shape;1344;p126"/>
              <p:cNvCxnSpPr/>
              <p:nvPr/>
            </p:nvCxnSpPr>
            <p:spPr>
              <a:xfrm>
                <a:off x="2618922" y="1952250"/>
                <a:ext cx="4017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345" name="Google Shape;1345;p126"/>
            <p:cNvSpPr txBox="1"/>
            <p:nvPr/>
          </p:nvSpPr>
          <p:spPr>
            <a:xfrm>
              <a:off x="2793699" y="2093724"/>
              <a:ext cx="6231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Calibri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Agg 4  </a:t>
              </a:r>
              <a:endParaRPr sz="1100"/>
            </a:p>
          </p:txBody>
        </p:sp>
        <p:sp>
          <p:nvSpPr>
            <p:cNvPr id="1346" name="Google Shape;1346;p126"/>
            <p:cNvSpPr/>
            <p:nvPr/>
          </p:nvSpPr>
          <p:spPr>
            <a:xfrm>
              <a:off x="2400430" y="1270873"/>
              <a:ext cx="1255176" cy="854820"/>
            </a:xfrm>
            <a:prstGeom prst="cloud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7" name="Google Shape;1347;p126"/>
          <p:cNvGrpSpPr/>
          <p:nvPr/>
        </p:nvGrpSpPr>
        <p:grpSpPr>
          <a:xfrm>
            <a:off x="1768394" y="1203804"/>
            <a:ext cx="742365" cy="769650"/>
            <a:chOff x="1034234" y="356812"/>
            <a:chExt cx="989820" cy="1026200"/>
          </a:xfrm>
        </p:grpSpPr>
        <p:grpSp>
          <p:nvGrpSpPr>
            <p:cNvPr id="1348" name="Google Shape;1348;p126"/>
            <p:cNvGrpSpPr/>
            <p:nvPr/>
          </p:nvGrpSpPr>
          <p:grpSpPr>
            <a:xfrm>
              <a:off x="1284871" y="582743"/>
              <a:ext cx="401700" cy="315300"/>
              <a:chOff x="2618922" y="1864543"/>
              <a:chExt cx="401700" cy="315300"/>
            </a:xfrm>
          </p:grpSpPr>
          <p:sp>
            <p:nvSpPr>
              <p:cNvPr id="1349" name="Google Shape;1349;p126"/>
              <p:cNvSpPr/>
              <p:nvPr/>
            </p:nvSpPr>
            <p:spPr>
              <a:xfrm>
                <a:off x="2618922" y="1864543"/>
                <a:ext cx="401700" cy="3153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1350" name="Google Shape;1350;p126"/>
              <p:cNvCxnSpPr/>
              <p:nvPr/>
            </p:nvCxnSpPr>
            <p:spPr>
              <a:xfrm>
                <a:off x="2618922" y="1952250"/>
                <a:ext cx="401700" cy="0"/>
              </a:xfrm>
              <a:prstGeom prst="straightConnector1">
                <a:avLst/>
              </a:prstGeom>
              <a:noFill/>
              <a:ln cap="flat" cmpd="sng" w="12700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351" name="Google Shape;1351;p126"/>
            <p:cNvSpPr txBox="1"/>
            <p:nvPr/>
          </p:nvSpPr>
          <p:spPr>
            <a:xfrm>
              <a:off x="1245315" y="1121412"/>
              <a:ext cx="623100" cy="261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Calibri"/>
                <a:buNone/>
              </a:pPr>
              <a:r>
                <a:rPr b="0" i="0" lang="en" sz="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Agg N  </a:t>
              </a:r>
              <a:endParaRPr sz="1100"/>
            </a:p>
          </p:txBody>
        </p:sp>
        <p:sp>
          <p:nvSpPr>
            <p:cNvPr id="1352" name="Google Shape;1352;p126"/>
            <p:cNvSpPr/>
            <p:nvPr/>
          </p:nvSpPr>
          <p:spPr>
            <a:xfrm>
              <a:off x="1034234" y="356812"/>
              <a:ext cx="989820" cy="768096"/>
            </a:xfrm>
            <a:prstGeom prst="cloud">
              <a:avLst/>
            </a:prstGeom>
            <a:noFill/>
            <a:ln cap="flat" cmpd="sng" w="12700">
              <a:solidFill>
                <a:srgbClr val="7F7F7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353" name="Google Shape;1353;p126"/>
          <p:cNvCxnSpPr/>
          <p:nvPr/>
        </p:nvCxnSpPr>
        <p:spPr>
          <a:xfrm rot="10800000">
            <a:off x="5764794" y="2741720"/>
            <a:ext cx="495600" cy="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354" name="Google Shape;1354;p126"/>
          <p:cNvCxnSpPr/>
          <p:nvPr/>
        </p:nvCxnSpPr>
        <p:spPr>
          <a:xfrm rot="10800000">
            <a:off x="4427384" y="2721688"/>
            <a:ext cx="495600" cy="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355" name="Google Shape;1355;p126"/>
          <p:cNvCxnSpPr/>
          <p:nvPr/>
        </p:nvCxnSpPr>
        <p:spPr>
          <a:xfrm flipH="1">
            <a:off x="2907600" y="2710979"/>
            <a:ext cx="750000" cy="12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356" name="Google Shape;1356;p126"/>
          <p:cNvCxnSpPr/>
          <p:nvPr/>
        </p:nvCxnSpPr>
        <p:spPr>
          <a:xfrm flipH="1">
            <a:off x="1341661" y="2725214"/>
            <a:ext cx="750000" cy="12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357" name="Google Shape;1357;p126"/>
          <p:cNvCxnSpPr/>
          <p:nvPr/>
        </p:nvCxnSpPr>
        <p:spPr>
          <a:xfrm rot="10800000">
            <a:off x="2497919" y="2369445"/>
            <a:ext cx="1188600" cy="2337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58" name="Google Shape;1358;p126"/>
          <p:cNvCxnSpPr/>
          <p:nvPr/>
        </p:nvCxnSpPr>
        <p:spPr>
          <a:xfrm flipH="1" rot="10800000">
            <a:off x="1390741" y="2371019"/>
            <a:ext cx="1118400" cy="1671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med" w="med" type="triangle"/>
            <a:tailEnd len="sm" w="sm" type="none"/>
          </a:ln>
        </p:spPr>
      </p:cxnSp>
      <p:cxnSp>
        <p:nvCxnSpPr>
          <p:cNvPr id="1359" name="Google Shape;1359;p126"/>
          <p:cNvCxnSpPr>
            <a:stCxn id="1351" idx="2"/>
          </p:cNvCxnSpPr>
          <p:nvPr/>
        </p:nvCxnSpPr>
        <p:spPr>
          <a:xfrm flipH="1">
            <a:off x="2156167" y="1973454"/>
            <a:ext cx="4200" cy="3771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360" name="Google Shape;1360;p126"/>
          <p:cNvCxnSpPr/>
          <p:nvPr/>
        </p:nvCxnSpPr>
        <p:spPr>
          <a:xfrm flipH="1">
            <a:off x="2259237" y="1958953"/>
            <a:ext cx="302100" cy="3930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med" w="med" type="triangle"/>
            <a:tailEnd len="med" w="med" type="triangle"/>
          </a:ln>
        </p:spPr>
      </p:cxnSp>
      <p:cxnSp>
        <p:nvCxnSpPr>
          <p:cNvPr id="1361" name="Google Shape;1361;p126"/>
          <p:cNvCxnSpPr/>
          <p:nvPr/>
        </p:nvCxnSpPr>
        <p:spPr>
          <a:xfrm rot="10800000">
            <a:off x="6565206" y="2087046"/>
            <a:ext cx="0" cy="1542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62" name="Google Shape;1362;p126"/>
          <p:cNvCxnSpPr/>
          <p:nvPr/>
        </p:nvCxnSpPr>
        <p:spPr>
          <a:xfrm rot="10800000">
            <a:off x="5944120" y="2287871"/>
            <a:ext cx="0" cy="3279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63" name="Google Shape;1363;p126"/>
          <p:cNvCxnSpPr/>
          <p:nvPr/>
        </p:nvCxnSpPr>
        <p:spPr>
          <a:xfrm rot="10800000">
            <a:off x="5357933" y="2128334"/>
            <a:ext cx="0" cy="2325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64" name="Google Shape;1364;p126"/>
          <p:cNvCxnSpPr/>
          <p:nvPr/>
        </p:nvCxnSpPr>
        <p:spPr>
          <a:xfrm flipH="1">
            <a:off x="1247971" y="1764796"/>
            <a:ext cx="638400" cy="6615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65" name="Google Shape;1365;p126"/>
          <p:cNvCxnSpPr/>
          <p:nvPr/>
        </p:nvCxnSpPr>
        <p:spPr>
          <a:xfrm flipH="1" rot="10800000">
            <a:off x="3223788" y="1915598"/>
            <a:ext cx="433800" cy="4926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66" name="Google Shape;1366;p126"/>
          <p:cNvCxnSpPr/>
          <p:nvPr/>
        </p:nvCxnSpPr>
        <p:spPr>
          <a:xfrm flipH="1">
            <a:off x="4615173" y="693755"/>
            <a:ext cx="58800" cy="31338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367" name="Google Shape;1367;p126"/>
          <p:cNvCxnSpPr/>
          <p:nvPr/>
        </p:nvCxnSpPr>
        <p:spPr>
          <a:xfrm>
            <a:off x="4621954" y="3824395"/>
            <a:ext cx="22170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68" name="Google Shape;1368;p126"/>
          <p:cNvCxnSpPr/>
          <p:nvPr/>
        </p:nvCxnSpPr>
        <p:spPr>
          <a:xfrm flipH="1">
            <a:off x="3100800" y="1132461"/>
            <a:ext cx="2700" cy="2250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69" name="Google Shape;1369;p126"/>
          <p:cNvCxnSpPr/>
          <p:nvPr/>
        </p:nvCxnSpPr>
        <p:spPr>
          <a:xfrm flipH="1">
            <a:off x="2550156" y="1108491"/>
            <a:ext cx="409800" cy="2028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370" name="Google Shape;1370;p126"/>
          <p:cNvCxnSpPr/>
          <p:nvPr/>
        </p:nvCxnSpPr>
        <p:spPr>
          <a:xfrm>
            <a:off x="1483935" y="4544409"/>
            <a:ext cx="5972700" cy="0"/>
          </a:xfrm>
          <a:prstGeom prst="straightConnector1">
            <a:avLst/>
          </a:prstGeom>
          <a:noFill/>
          <a:ln cap="flat" cmpd="sng" w="9525">
            <a:solidFill>
              <a:srgbClr val="757070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371" name="Google Shape;1371;p126"/>
          <p:cNvCxnSpPr/>
          <p:nvPr/>
        </p:nvCxnSpPr>
        <p:spPr>
          <a:xfrm>
            <a:off x="1483935" y="2206010"/>
            <a:ext cx="5972700" cy="0"/>
          </a:xfrm>
          <a:prstGeom prst="straightConnector1">
            <a:avLst/>
          </a:prstGeom>
          <a:noFill/>
          <a:ln cap="flat" cmpd="sng" w="9525">
            <a:solidFill>
              <a:srgbClr val="757070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372" name="Google Shape;1372;p126"/>
          <p:cNvCxnSpPr/>
          <p:nvPr/>
        </p:nvCxnSpPr>
        <p:spPr>
          <a:xfrm>
            <a:off x="1483935" y="1155710"/>
            <a:ext cx="5972700" cy="0"/>
          </a:xfrm>
          <a:prstGeom prst="straightConnector1">
            <a:avLst/>
          </a:prstGeom>
          <a:noFill/>
          <a:ln cap="flat" cmpd="sng" w="9525">
            <a:solidFill>
              <a:srgbClr val="757070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373" name="Google Shape;1373;p126"/>
          <p:cNvCxnSpPr/>
          <p:nvPr/>
        </p:nvCxnSpPr>
        <p:spPr>
          <a:xfrm>
            <a:off x="1478618" y="3141676"/>
            <a:ext cx="5972700" cy="0"/>
          </a:xfrm>
          <a:prstGeom prst="straightConnector1">
            <a:avLst/>
          </a:prstGeom>
          <a:noFill/>
          <a:ln cap="flat" cmpd="sng" w="9525">
            <a:solidFill>
              <a:srgbClr val="757070"/>
            </a:solidFill>
            <a:prstDash val="dash"/>
            <a:miter lim="800000"/>
            <a:headEnd len="sm" w="sm" type="none"/>
            <a:tailEnd len="sm" w="sm" type="none"/>
          </a:ln>
        </p:spPr>
      </p:cxnSp>
      <p:cxnSp>
        <p:nvCxnSpPr>
          <p:cNvPr id="1374" name="Google Shape;1374;p126"/>
          <p:cNvCxnSpPr/>
          <p:nvPr/>
        </p:nvCxnSpPr>
        <p:spPr>
          <a:xfrm>
            <a:off x="4068456" y="1061555"/>
            <a:ext cx="2400" cy="1881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1375" name="Google Shape;1375;p126"/>
          <p:cNvSpPr txBox="1"/>
          <p:nvPr/>
        </p:nvSpPr>
        <p:spPr>
          <a:xfrm>
            <a:off x="248252" y="350875"/>
            <a:ext cx="22560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libri"/>
              <a:buNone/>
            </a:pPr>
            <a:r>
              <a:rPr b="0" i="0" lang="en" sz="1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Infrastructure Components</a:t>
            </a:r>
            <a:endParaRPr sz="1100"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Calibri"/>
              <a:buNone/>
            </a:pPr>
            <a:r>
              <a:rPr b="0" i="0" lang="en" sz="1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Connections</a:t>
            </a:r>
            <a:endParaRPr sz="1100"/>
          </a:p>
        </p:txBody>
      </p:sp>
      <p:grpSp>
        <p:nvGrpSpPr>
          <p:cNvPr id="1376" name="Google Shape;1376;p126"/>
          <p:cNvGrpSpPr/>
          <p:nvPr/>
        </p:nvGrpSpPr>
        <p:grpSpPr>
          <a:xfrm>
            <a:off x="3749912" y="2424171"/>
            <a:ext cx="696130" cy="591991"/>
            <a:chOff x="4999883" y="3232228"/>
            <a:chExt cx="928173" cy="789321"/>
          </a:xfrm>
        </p:grpSpPr>
        <p:grpSp>
          <p:nvGrpSpPr>
            <p:cNvPr id="1377" name="Google Shape;1377;p126"/>
            <p:cNvGrpSpPr/>
            <p:nvPr/>
          </p:nvGrpSpPr>
          <p:grpSpPr>
            <a:xfrm>
              <a:off x="4999883" y="3232228"/>
              <a:ext cx="749400" cy="649200"/>
              <a:chOff x="4862239" y="2362225"/>
              <a:chExt cx="749400" cy="649200"/>
            </a:xfrm>
          </p:grpSpPr>
          <p:sp>
            <p:nvSpPr>
              <p:cNvPr id="1378" name="Google Shape;1378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9" name="Google Shape;1379;p126"/>
              <p:cNvSpPr txBox="1"/>
              <p:nvPr/>
            </p:nvSpPr>
            <p:spPr>
              <a:xfrm>
                <a:off x="4890950" y="2362225"/>
                <a:ext cx="6432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0" lang="en" sz="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987…</a:t>
                </a:r>
                <a:endParaRPr sz="1100"/>
              </a:p>
            </p:txBody>
          </p:sp>
          <p:grpSp>
            <p:nvGrpSpPr>
              <p:cNvPr id="1380" name="Google Shape;1380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381" name="Google Shape;1381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82" name="Google Shape;1382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83" name="Google Shape;1383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84" name="Google Shape;1384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85" name="Google Shape;1385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386" name="Google Shape;1386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387" name="Google Shape;1387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388" name="Google Shape;1388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389" name="Google Shape;1389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390" name="Google Shape;1390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391" name="Google Shape;1391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92" name="Google Shape;1392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393" name="Google Shape;1393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94" name="Google Shape;1394;p126"/>
            <p:cNvGrpSpPr/>
            <p:nvPr/>
          </p:nvGrpSpPr>
          <p:grpSpPr>
            <a:xfrm>
              <a:off x="5075593" y="3297807"/>
              <a:ext cx="749400" cy="649200"/>
              <a:chOff x="4862239" y="2362225"/>
              <a:chExt cx="749400" cy="649200"/>
            </a:xfrm>
          </p:grpSpPr>
          <p:sp>
            <p:nvSpPr>
              <p:cNvPr id="1395" name="Google Shape;1395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6" name="Google Shape;1396;p126"/>
              <p:cNvSpPr txBox="1"/>
              <p:nvPr/>
            </p:nvSpPr>
            <p:spPr>
              <a:xfrm>
                <a:off x="4890950" y="2362225"/>
                <a:ext cx="6432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0" lang="en" sz="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987…</a:t>
                </a:r>
                <a:endParaRPr sz="1100"/>
              </a:p>
            </p:txBody>
          </p:sp>
          <p:grpSp>
            <p:nvGrpSpPr>
              <p:cNvPr id="1397" name="Google Shape;1397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398" name="Google Shape;1398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399" name="Google Shape;1399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00" name="Google Shape;1400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01" name="Google Shape;1401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02" name="Google Shape;1402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03" name="Google Shape;1403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404" name="Google Shape;1404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05" name="Google Shape;1405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406" name="Google Shape;1406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407" name="Google Shape;1407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408" name="Google Shape;1408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09" name="Google Shape;1409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410" name="Google Shape;1410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11" name="Google Shape;1411;p126"/>
            <p:cNvGrpSpPr/>
            <p:nvPr/>
          </p:nvGrpSpPr>
          <p:grpSpPr>
            <a:xfrm>
              <a:off x="5178656" y="3372349"/>
              <a:ext cx="749400" cy="649200"/>
              <a:chOff x="4862239" y="2362225"/>
              <a:chExt cx="749400" cy="649200"/>
            </a:xfrm>
          </p:grpSpPr>
          <p:sp>
            <p:nvSpPr>
              <p:cNvPr id="1412" name="Google Shape;1412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3" name="Google Shape;1413;p126"/>
              <p:cNvSpPr txBox="1"/>
              <p:nvPr/>
            </p:nvSpPr>
            <p:spPr>
              <a:xfrm>
                <a:off x="4890950" y="2362225"/>
                <a:ext cx="6432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0" lang="en" sz="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987…</a:t>
                </a:r>
                <a:endParaRPr sz="1100"/>
              </a:p>
            </p:txBody>
          </p:sp>
          <p:grpSp>
            <p:nvGrpSpPr>
              <p:cNvPr id="1414" name="Google Shape;1414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415" name="Google Shape;1415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16" name="Google Shape;1416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17" name="Google Shape;1417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18" name="Google Shape;1418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19" name="Google Shape;1419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20" name="Google Shape;1420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421" name="Google Shape;1421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22" name="Google Shape;1422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423" name="Google Shape;1423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424" name="Google Shape;1424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425" name="Google Shape;1425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26" name="Google Shape;1426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427" name="Google Shape;1427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428" name="Google Shape;1428;p126"/>
          <p:cNvGrpSpPr/>
          <p:nvPr/>
        </p:nvGrpSpPr>
        <p:grpSpPr>
          <a:xfrm>
            <a:off x="1936720" y="2449812"/>
            <a:ext cx="926776" cy="591303"/>
            <a:chOff x="2582293" y="3266416"/>
            <a:chExt cx="1235701" cy="788405"/>
          </a:xfrm>
        </p:grpSpPr>
        <p:grpSp>
          <p:nvGrpSpPr>
            <p:cNvPr id="1429" name="Google Shape;1429;p126"/>
            <p:cNvGrpSpPr/>
            <p:nvPr/>
          </p:nvGrpSpPr>
          <p:grpSpPr>
            <a:xfrm>
              <a:off x="3032674" y="3266416"/>
              <a:ext cx="615622" cy="495340"/>
              <a:chOff x="4862239" y="2362225"/>
              <a:chExt cx="792511" cy="649200"/>
            </a:xfrm>
          </p:grpSpPr>
          <p:sp>
            <p:nvSpPr>
              <p:cNvPr id="1430" name="Google Shape;1430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1" name="Google Shape;1431;p126"/>
              <p:cNvSpPr txBox="1"/>
              <p:nvPr/>
            </p:nvSpPr>
            <p:spPr>
              <a:xfrm>
                <a:off x="4890950" y="2362225"/>
                <a:ext cx="763800" cy="30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7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434…</a:t>
                </a:r>
                <a:endParaRPr sz="1100"/>
              </a:p>
            </p:txBody>
          </p:sp>
          <p:grpSp>
            <p:nvGrpSpPr>
              <p:cNvPr id="1432" name="Google Shape;1432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433" name="Google Shape;1433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34" name="Google Shape;1434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35" name="Google Shape;1435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36" name="Google Shape;1436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37" name="Google Shape;1437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38" name="Google Shape;1438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439" name="Google Shape;1439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40" name="Google Shape;1440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441" name="Google Shape;1441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442" name="Google Shape;1442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443" name="Google Shape;1443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44" name="Google Shape;1444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445" name="Google Shape;1445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46" name="Google Shape;1446;p126"/>
            <p:cNvGrpSpPr/>
            <p:nvPr/>
          </p:nvGrpSpPr>
          <p:grpSpPr>
            <a:xfrm>
              <a:off x="2787463" y="3331806"/>
              <a:ext cx="615622" cy="495340"/>
              <a:chOff x="4862239" y="2362225"/>
              <a:chExt cx="792511" cy="649200"/>
            </a:xfrm>
          </p:grpSpPr>
          <p:sp>
            <p:nvSpPr>
              <p:cNvPr id="1447" name="Google Shape;1447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8" name="Google Shape;1448;p126"/>
              <p:cNvSpPr txBox="1"/>
              <p:nvPr/>
            </p:nvSpPr>
            <p:spPr>
              <a:xfrm>
                <a:off x="4890950" y="2362225"/>
                <a:ext cx="763800" cy="30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7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434…</a:t>
                </a:r>
                <a:endParaRPr sz="1100"/>
              </a:p>
            </p:txBody>
          </p:sp>
          <p:grpSp>
            <p:nvGrpSpPr>
              <p:cNvPr id="1449" name="Google Shape;1449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450" name="Google Shape;1450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51" name="Google Shape;1451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52" name="Google Shape;1452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53" name="Google Shape;1453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54" name="Google Shape;1454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55" name="Google Shape;1455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456" name="Google Shape;1456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57" name="Google Shape;1457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458" name="Google Shape;1458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459" name="Google Shape;1459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460" name="Google Shape;1460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61" name="Google Shape;1461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462" name="Google Shape;1462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63" name="Google Shape;1463;p126"/>
            <p:cNvGrpSpPr/>
            <p:nvPr/>
          </p:nvGrpSpPr>
          <p:grpSpPr>
            <a:xfrm>
              <a:off x="3019059" y="3398142"/>
              <a:ext cx="615622" cy="495340"/>
              <a:chOff x="4862239" y="2362225"/>
              <a:chExt cx="792511" cy="649200"/>
            </a:xfrm>
          </p:grpSpPr>
          <p:sp>
            <p:nvSpPr>
              <p:cNvPr id="1464" name="Google Shape;1464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5" name="Google Shape;1465;p126"/>
              <p:cNvSpPr txBox="1"/>
              <p:nvPr/>
            </p:nvSpPr>
            <p:spPr>
              <a:xfrm>
                <a:off x="4890950" y="2362225"/>
                <a:ext cx="763800" cy="30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7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434…</a:t>
                </a:r>
                <a:endParaRPr sz="1100"/>
              </a:p>
            </p:txBody>
          </p:sp>
          <p:grpSp>
            <p:nvGrpSpPr>
              <p:cNvPr id="1466" name="Google Shape;1466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467" name="Google Shape;1467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68" name="Google Shape;1468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69" name="Google Shape;1469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70" name="Google Shape;1470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71" name="Google Shape;1471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72" name="Google Shape;1472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473" name="Google Shape;1473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74" name="Google Shape;1474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475" name="Google Shape;1475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476" name="Google Shape;1476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477" name="Google Shape;1477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78" name="Google Shape;1478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479" name="Google Shape;1479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80" name="Google Shape;1480;p126"/>
            <p:cNvGrpSpPr/>
            <p:nvPr/>
          </p:nvGrpSpPr>
          <p:grpSpPr>
            <a:xfrm>
              <a:off x="3202372" y="3463141"/>
              <a:ext cx="615622" cy="495340"/>
              <a:chOff x="4862239" y="2362225"/>
              <a:chExt cx="792511" cy="649200"/>
            </a:xfrm>
          </p:grpSpPr>
          <p:sp>
            <p:nvSpPr>
              <p:cNvPr id="1481" name="Google Shape;1481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2" name="Google Shape;1482;p126"/>
              <p:cNvSpPr txBox="1"/>
              <p:nvPr/>
            </p:nvSpPr>
            <p:spPr>
              <a:xfrm>
                <a:off x="4890950" y="2362225"/>
                <a:ext cx="763800" cy="30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7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434…</a:t>
                </a:r>
                <a:endParaRPr sz="1100"/>
              </a:p>
            </p:txBody>
          </p:sp>
          <p:grpSp>
            <p:nvGrpSpPr>
              <p:cNvPr id="1483" name="Google Shape;1483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484" name="Google Shape;1484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85" name="Google Shape;1485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86" name="Google Shape;1486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87" name="Google Shape;1487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88" name="Google Shape;1488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89" name="Google Shape;1489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490" name="Google Shape;1490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491" name="Google Shape;1491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492" name="Google Shape;1492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493" name="Google Shape;1493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494" name="Google Shape;1494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495" name="Google Shape;1495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496" name="Google Shape;1496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97" name="Google Shape;1497;p126"/>
            <p:cNvGrpSpPr/>
            <p:nvPr/>
          </p:nvGrpSpPr>
          <p:grpSpPr>
            <a:xfrm>
              <a:off x="2582293" y="3559481"/>
              <a:ext cx="615622" cy="495340"/>
              <a:chOff x="4862239" y="2362225"/>
              <a:chExt cx="792511" cy="649200"/>
            </a:xfrm>
          </p:grpSpPr>
          <p:sp>
            <p:nvSpPr>
              <p:cNvPr id="1498" name="Google Shape;1498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9" name="Google Shape;1499;p126"/>
              <p:cNvSpPr txBox="1"/>
              <p:nvPr/>
            </p:nvSpPr>
            <p:spPr>
              <a:xfrm>
                <a:off x="4890950" y="2362225"/>
                <a:ext cx="763800" cy="302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" sz="7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982…</a:t>
                </a:r>
                <a:endParaRPr sz="1100"/>
              </a:p>
            </p:txBody>
          </p:sp>
          <p:grpSp>
            <p:nvGrpSpPr>
              <p:cNvPr id="1500" name="Google Shape;1500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501" name="Google Shape;1501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02" name="Google Shape;1502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03" name="Google Shape;1503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04" name="Google Shape;1504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05" name="Google Shape;1505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506" name="Google Shape;1506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507" name="Google Shape;1507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508" name="Google Shape;1508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509" name="Google Shape;1509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510" name="Google Shape;1510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511" name="Google Shape;1511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12" name="Google Shape;1512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513" name="Google Shape;1513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14" name="Google Shape;1514;p126"/>
          <p:cNvGrpSpPr/>
          <p:nvPr/>
        </p:nvGrpSpPr>
        <p:grpSpPr>
          <a:xfrm>
            <a:off x="3786353" y="2300729"/>
            <a:ext cx="696130" cy="591991"/>
            <a:chOff x="4999883" y="3232228"/>
            <a:chExt cx="928173" cy="789321"/>
          </a:xfrm>
        </p:grpSpPr>
        <p:grpSp>
          <p:nvGrpSpPr>
            <p:cNvPr id="1515" name="Google Shape;1515;p126"/>
            <p:cNvGrpSpPr/>
            <p:nvPr/>
          </p:nvGrpSpPr>
          <p:grpSpPr>
            <a:xfrm>
              <a:off x="4999883" y="3232228"/>
              <a:ext cx="749400" cy="649200"/>
              <a:chOff x="4862239" y="2362225"/>
              <a:chExt cx="749400" cy="649200"/>
            </a:xfrm>
          </p:grpSpPr>
          <p:sp>
            <p:nvSpPr>
              <p:cNvPr id="1516" name="Google Shape;1516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7" name="Google Shape;1517;p126"/>
              <p:cNvSpPr txBox="1"/>
              <p:nvPr/>
            </p:nvSpPr>
            <p:spPr>
              <a:xfrm>
                <a:off x="4890950" y="2362225"/>
                <a:ext cx="6432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0" lang="en" sz="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987…</a:t>
                </a:r>
                <a:endParaRPr sz="1100"/>
              </a:p>
            </p:txBody>
          </p:sp>
          <p:grpSp>
            <p:nvGrpSpPr>
              <p:cNvPr id="1518" name="Google Shape;1518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519" name="Google Shape;1519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20" name="Google Shape;1520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21" name="Google Shape;1521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22" name="Google Shape;1522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23" name="Google Shape;1523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524" name="Google Shape;1524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525" name="Google Shape;1525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526" name="Google Shape;1526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527" name="Google Shape;1527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528" name="Google Shape;1528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529" name="Google Shape;1529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30" name="Google Shape;1530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531" name="Google Shape;1531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32" name="Google Shape;1532;p126"/>
            <p:cNvGrpSpPr/>
            <p:nvPr/>
          </p:nvGrpSpPr>
          <p:grpSpPr>
            <a:xfrm>
              <a:off x="5075593" y="3297807"/>
              <a:ext cx="749400" cy="649200"/>
              <a:chOff x="4862239" y="2362225"/>
              <a:chExt cx="749400" cy="649200"/>
            </a:xfrm>
          </p:grpSpPr>
          <p:sp>
            <p:nvSpPr>
              <p:cNvPr id="1533" name="Google Shape;1533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4" name="Google Shape;1534;p126"/>
              <p:cNvSpPr txBox="1"/>
              <p:nvPr/>
            </p:nvSpPr>
            <p:spPr>
              <a:xfrm>
                <a:off x="4890950" y="2362225"/>
                <a:ext cx="6432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0" lang="en" sz="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987…</a:t>
                </a:r>
                <a:endParaRPr sz="1100"/>
              </a:p>
            </p:txBody>
          </p:sp>
          <p:grpSp>
            <p:nvGrpSpPr>
              <p:cNvPr id="1535" name="Google Shape;1535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536" name="Google Shape;1536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37" name="Google Shape;1537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38" name="Google Shape;1538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39" name="Google Shape;1539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40" name="Google Shape;1540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541" name="Google Shape;1541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542" name="Google Shape;1542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543" name="Google Shape;1543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544" name="Google Shape;1544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545" name="Google Shape;1545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546" name="Google Shape;1546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47" name="Google Shape;1547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548" name="Google Shape;1548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49" name="Google Shape;1549;p126"/>
            <p:cNvGrpSpPr/>
            <p:nvPr/>
          </p:nvGrpSpPr>
          <p:grpSpPr>
            <a:xfrm>
              <a:off x="5178656" y="3372349"/>
              <a:ext cx="749400" cy="649200"/>
              <a:chOff x="4862239" y="2362225"/>
              <a:chExt cx="749400" cy="649200"/>
            </a:xfrm>
          </p:grpSpPr>
          <p:sp>
            <p:nvSpPr>
              <p:cNvPr id="1550" name="Google Shape;1550;p126"/>
              <p:cNvSpPr/>
              <p:nvPr/>
            </p:nvSpPr>
            <p:spPr>
              <a:xfrm>
                <a:off x="4862239" y="2362225"/>
                <a:ext cx="749400" cy="6492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1" name="Google Shape;1551;p126"/>
              <p:cNvSpPr txBox="1"/>
              <p:nvPr/>
            </p:nvSpPr>
            <p:spPr>
              <a:xfrm>
                <a:off x="4890950" y="2362225"/>
                <a:ext cx="643200" cy="246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800"/>
                  <a:buFont typeface="Arial"/>
                  <a:buNone/>
                </a:pPr>
                <a:r>
                  <a:rPr b="0" i="0" lang="en" sz="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ID: 987…</a:t>
                </a:r>
                <a:endParaRPr sz="1100"/>
              </a:p>
            </p:txBody>
          </p:sp>
          <p:grpSp>
            <p:nvGrpSpPr>
              <p:cNvPr id="1552" name="Google Shape;1552;p126"/>
              <p:cNvGrpSpPr/>
              <p:nvPr/>
            </p:nvGrpSpPr>
            <p:grpSpPr>
              <a:xfrm>
                <a:off x="4892900" y="2567229"/>
                <a:ext cx="299828" cy="264881"/>
                <a:chOff x="3348120" y="585826"/>
                <a:chExt cx="299528" cy="264643"/>
              </a:xfrm>
            </p:grpSpPr>
            <p:cxnSp>
              <p:nvCxnSpPr>
                <p:cNvPr id="1553" name="Google Shape;1553;p126"/>
                <p:cNvCxnSpPr/>
                <p:nvPr/>
              </p:nvCxnSpPr>
              <p:spPr>
                <a:xfrm>
                  <a:off x="3395348" y="68234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54" name="Google Shape;1554;p126"/>
                <p:cNvCxnSpPr/>
                <p:nvPr/>
              </p:nvCxnSpPr>
              <p:spPr>
                <a:xfrm>
                  <a:off x="3395348" y="715656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55" name="Google Shape;1555;p126"/>
                <p:cNvCxnSpPr/>
                <p:nvPr/>
              </p:nvCxnSpPr>
              <p:spPr>
                <a:xfrm>
                  <a:off x="3395348" y="777511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56" name="Google Shape;1556;p126"/>
                <p:cNvCxnSpPr/>
                <p:nvPr/>
              </p:nvCxnSpPr>
              <p:spPr>
                <a:xfrm>
                  <a:off x="3395348" y="81081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57" name="Google Shape;1557;p126"/>
                <p:cNvCxnSpPr/>
                <p:nvPr/>
              </p:nvCxnSpPr>
              <p:spPr>
                <a:xfrm>
                  <a:off x="3395348" y="850469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558" name="Google Shape;1558;p126"/>
                <p:cNvSpPr/>
                <p:nvPr/>
              </p:nvSpPr>
              <p:spPr>
                <a:xfrm>
                  <a:off x="3387417" y="637939"/>
                  <a:ext cx="142800" cy="106200"/>
                </a:xfrm>
                <a:prstGeom prst="rect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Calibri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cxnSp>
              <p:nvCxnSpPr>
                <p:cNvPr id="1559" name="Google Shape;1559;p126"/>
                <p:cNvCxnSpPr/>
                <p:nvPr/>
              </p:nvCxnSpPr>
              <p:spPr>
                <a:xfrm>
                  <a:off x="3395348" y="744205"/>
                  <a:ext cx="2523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dk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sp>
              <p:nvSpPr>
                <p:cNvPr id="1560" name="Google Shape;1560;p126"/>
                <p:cNvSpPr txBox="1"/>
                <p:nvPr/>
              </p:nvSpPr>
              <p:spPr>
                <a:xfrm>
                  <a:off x="3348120" y="585826"/>
                  <a:ext cx="243900" cy="215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600"/>
                    <a:buFont typeface="Arial"/>
                    <a:buNone/>
                  </a:pPr>
                  <a:r>
                    <a:rPr b="0" i="0" lang="en" sz="6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rPr>
                    <a:t>A</a:t>
                  </a:r>
                  <a:endParaRPr sz="1100"/>
                </a:p>
              </p:txBody>
            </p:sp>
          </p:grpSp>
          <p:cxnSp>
            <p:nvCxnSpPr>
              <p:cNvPr id="1561" name="Google Shape;1561;p126"/>
              <p:cNvCxnSpPr/>
              <p:nvPr/>
            </p:nvCxnSpPr>
            <p:spPr>
              <a:xfrm>
                <a:off x="4862239" y="2590825"/>
                <a:ext cx="749400" cy="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D8D8D8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grpSp>
            <p:nvGrpSpPr>
              <p:cNvPr id="1562" name="Google Shape;1562;p126"/>
              <p:cNvGrpSpPr/>
              <p:nvPr/>
            </p:nvGrpSpPr>
            <p:grpSpPr>
              <a:xfrm>
                <a:off x="5299004" y="2782907"/>
                <a:ext cx="196997" cy="41274"/>
                <a:chOff x="4477157" y="598206"/>
                <a:chExt cx="196800" cy="41237"/>
              </a:xfrm>
            </p:grpSpPr>
            <p:cxnSp>
              <p:nvCxnSpPr>
                <p:cNvPr id="1563" name="Google Shape;1563;p126"/>
                <p:cNvCxnSpPr/>
                <p:nvPr/>
              </p:nvCxnSpPr>
              <p:spPr>
                <a:xfrm>
                  <a:off x="4477157" y="598206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  <p:cxnSp>
              <p:nvCxnSpPr>
                <p:cNvPr id="1564" name="Google Shape;1564;p126"/>
                <p:cNvCxnSpPr/>
                <p:nvPr/>
              </p:nvCxnSpPr>
              <p:spPr>
                <a:xfrm>
                  <a:off x="4477157" y="639443"/>
                  <a:ext cx="196800" cy="0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chemeClr val="accent1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</p:cxnSp>
          </p:grpSp>
          <p:sp>
            <p:nvSpPr>
              <p:cNvPr id="1565" name="Google Shape;1565;p126"/>
              <p:cNvSpPr/>
              <p:nvPr/>
            </p:nvSpPr>
            <p:spPr>
              <a:xfrm>
                <a:off x="5355952" y="2655913"/>
                <a:ext cx="68400" cy="76200"/>
              </a:xfrm>
              <a:prstGeom prst="triangle">
                <a:avLst>
                  <a:gd fmla="val 50000" name="adj"/>
                </a:avLst>
              </a:prstGeom>
              <a:solidFill>
                <a:srgbClr val="C4E0B2"/>
              </a:solidFill>
              <a:ln cap="flat" cmpd="sng" w="9525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cxnSp>
        <p:nvCxnSpPr>
          <p:cNvPr id="1566" name="Google Shape;1566;p126"/>
          <p:cNvCxnSpPr/>
          <p:nvPr/>
        </p:nvCxnSpPr>
        <p:spPr>
          <a:xfrm flipH="1">
            <a:off x="5938352" y="1100362"/>
            <a:ext cx="3600" cy="129900"/>
          </a:xfrm>
          <a:prstGeom prst="straightConnector1">
            <a:avLst/>
          </a:prstGeom>
          <a:noFill/>
          <a:ln cap="flat" cmpd="sng" w="19050">
            <a:solidFill>
              <a:srgbClr val="2E75B5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567" name="Google Shape;1567;p126"/>
          <p:cNvCxnSpPr/>
          <p:nvPr/>
        </p:nvCxnSpPr>
        <p:spPr>
          <a:xfrm>
            <a:off x="4543667" y="694101"/>
            <a:ext cx="129900" cy="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568" name="Google Shape;1568;p126"/>
          <p:cNvGrpSpPr/>
          <p:nvPr/>
        </p:nvGrpSpPr>
        <p:grpSpPr>
          <a:xfrm>
            <a:off x="4988529" y="72916"/>
            <a:ext cx="1406484" cy="892297"/>
            <a:chOff x="6616636" y="289029"/>
            <a:chExt cx="1875312" cy="1189729"/>
          </a:xfrm>
        </p:grpSpPr>
        <p:grpSp>
          <p:nvGrpSpPr>
            <p:cNvPr id="1569" name="Google Shape;1569;p126"/>
            <p:cNvGrpSpPr/>
            <p:nvPr/>
          </p:nvGrpSpPr>
          <p:grpSpPr>
            <a:xfrm>
              <a:off x="6740529" y="289029"/>
              <a:ext cx="1064689" cy="1065508"/>
              <a:chOff x="6456685" y="436029"/>
              <a:chExt cx="864547" cy="921879"/>
            </a:xfrm>
          </p:grpSpPr>
          <p:pic>
            <p:nvPicPr>
              <p:cNvPr id="1570" name="Google Shape;1570;p126"/>
              <p:cNvPicPr preferRelativeResize="0"/>
              <p:nvPr/>
            </p:nvPicPr>
            <p:blipFill rotWithShape="1">
              <a:blip r:embed="rId11">
                <a:alphaModFix/>
              </a:blip>
              <a:srcRect b="0" l="0" r="0" t="0"/>
              <a:stretch/>
            </p:blipFill>
            <p:spPr>
              <a:xfrm>
                <a:off x="6456685" y="536385"/>
                <a:ext cx="794397" cy="82152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71" name="Google Shape;1571;p126"/>
              <p:cNvSpPr/>
              <p:nvPr/>
            </p:nvSpPr>
            <p:spPr>
              <a:xfrm>
                <a:off x="6973832" y="436029"/>
                <a:ext cx="347400" cy="144300"/>
              </a:xfrm>
              <a:prstGeom prst="roundRect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72" name="Google Shape;1572;p126"/>
            <p:cNvGrpSpPr/>
            <p:nvPr/>
          </p:nvGrpSpPr>
          <p:grpSpPr>
            <a:xfrm>
              <a:off x="7709914" y="757523"/>
              <a:ext cx="399014" cy="356572"/>
              <a:chOff x="8754103" y="284676"/>
              <a:chExt cx="523572" cy="489326"/>
            </a:xfrm>
          </p:grpSpPr>
          <p:pic>
            <p:nvPicPr>
              <p:cNvPr id="1573" name="Google Shape;1573;p126"/>
              <p:cNvPicPr preferRelativeResize="0"/>
              <p:nvPr/>
            </p:nvPicPr>
            <p:blipFill rotWithShape="1">
              <a:blip r:embed="rId12">
                <a:alphaModFix/>
              </a:blip>
              <a:srcRect b="0" l="0" r="0" t="0"/>
              <a:stretch/>
            </p:blipFill>
            <p:spPr>
              <a:xfrm>
                <a:off x="8785194" y="312648"/>
                <a:ext cx="464182" cy="447170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574" name="Google Shape;1574;p126"/>
              <p:cNvCxnSpPr/>
              <p:nvPr/>
            </p:nvCxnSpPr>
            <p:spPr>
              <a:xfrm>
                <a:off x="9261475" y="302402"/>
                <a:ext cx="16200" cy="471600"/>
              </a:xfrm>
              <a:prstGeom prst="straightConnector1">
                <a:avLst/>
              </a:prstGeom>
              <a:noFill/>
              <a:ln cap="flat" cmpd="sng" w="762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575" name="Google Shape;1575;p126"/>
              <p:cNvCxnSpPr/>
              <p:nvPr/>
            </p:nvCxnSpPr>
            <p:spPr>
              <a:xfrm>
                <a:off x="8754103" y="284676"/>
                <a:ext cx="16200" cy="471600"/>
              </a:xfrm>
              <a:prstGeom prst="straightConnector1">
                <a:avLst/>
              </a:prstGeom>
              <a:noFill/>
              <a:ln cap="flat" cmpd="sng" w="762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1576" name="Google Shape;1576;p126"/>
            <p:cNvGrpSpPr/>
            <p:nvPr/>
          </p:nvGrpSpPr>
          <p:grpSpPr>
            <a:xfrm>
              <a:off x="7886567" y="371304"/>
              <a:ext cx="399014" cy="356572"/>
              <a:chOff x="8754103" y="284676"/>
              <a:chExt cx="523572" cy="489326"/>
            </a:xfrm>
          </p:grpSpPr>
          <p:pic>
            <p:nvPicPr>
              <p:cNvPr id="1577" name="Google Shape;1577;p126"/>
              <p:cNvPicPr preferRelativeResize="0"/>
              <p:nvPr/>
            </p:nvPicPr>
            <p:blipFill rotWithShape="1">
              <a:blip r:embed="rId12">
                <a:alphaModFix/>
              </a:blip>
              <a:srcRect b="0" l="0" r="0" t="0"/>
              <a:stretch/>
            </p:blipFill>
            <p:spPr>
              <a:xfrm>
                <a:off x="8785194" y="312648"/>
                <a:ext cx="464182" cy="447170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578" name="Google Shape;1578;p126"/>
              <p:cNvCxnSpPr/>
              <p:nvPr/>
            </p:nvCxnSpPr>
            <p:spPr>
              <a:xfrm>
                <a:off x="9261475" y="302402"/>
                <a:ext cx="16200" cy="471600"/>
              </a:xfrm>
              <a:prstGeom prst="straightConnector1">
                <a:avLst/>
              </a:prstGeom>
              <a:noFill/>
              <a:ln cap="flat" cmpd="sng" w="762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1579" name="Google Shape;1579;p126"/>
              <p:cNvCxnSpPr/>
              <p:nvPr/>
            </p:nvCxnSpPr>
            <p:spPr>
              <a:xfrm>
                <a:off x="8754103" y="284676"/>
                <a:ext cx="16200" cy="471600"/>
              </a:xfrm>
              <a:prstGeom prst="straightConnector1">
                <a:avLst/>
              </a:prstGeom>
              <a:noFill/>
              <a:ln cap="flat" cmpd="sng" w="762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sp>
          <p:nvSpPr>
            <p:cNvPr id="1580" name="Google Shape;1580;p126"/>
            <p:cNvSpPr/>
            <p:nvPr/>
          </p:nvSpPr>
          <p:spPr>
            <a:xfrm>
              <a:off x="6616636" y="289030"/>
              <a:ext cx="1875312" cy="1189728"/>
            </a:xfrm>
            <a:prstGeom prst="cloud">
              <a:avLst/>
            </a:prstGeom>
            <a:noFill/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81" name="Google Shape;1581;p126"/>
          <p:cNvSpPr txBox="1"/>
          <p:nvPr/>
        </p:nvSpPr>
        <p:spPr>
          <a:xfrm>
            <a:off x="3601389" y="921961"/>
            <a:ext cx="10149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b="0" i="0" lang="en" sz="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Individual Researchers</a:t>
            </a:r>
            <a:endParaRPr sz="1100"/>
          </a:p>
        </p:txBody>
      </p:sp>
      <p:sp>
        <p:nvSpPr>
          <p:cNvPr id="1582" name="Google Shape;1582;p126"/>
          <p:cNvSpPr txBox="1"/>
          <p:nvPr/>
        </p:nvSpPr>
        <p:spPr>
          <a:xfrm>
            <a:off x="2500413" y="801769"/>
            <a:ext cx="1044900" cy="3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b="0" i="0" lang="en" sz="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Individual Autonomous</a:t>
            </a:r>
            <a:endParaRPr sz="1100"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b="0" i="0" lang="en" sz="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Processes</a:t>
            </a:r>
            <a:endParaRPr sz="1100"/>
          </a:p>
        </p:txBody>
      </p:sp>
      <p:sp>
        <p:nvSpPr>
          <p:cNvPr id="1583" name="Google Shape;1583;p126"/>
          <p:cNvSpPr txBox="1"/>
          <p:nvPr/>
        </p:nvSpPr>
        <p:spPr>
          <a:xfrm>
            <a:off x="4865270" y="933449"/>
            <a:ext cx="17472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r>
              <a:rPr b="0" i="0" lang="en" sz="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Infrastructures In Other Related Domains</a:t>
            </a:r>
            <a:endParaRPr sz="110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7" name="Shape 1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" name="Google Shape;1588;p12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UK ROADMAP</a:t>
            </a:r>
            <a:endParaRPr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3" name="Shape 1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map&#10;&#10;Description automatically generated" id="1594" name="Google Shape;1594;p128"/>
          <p:cNvPicPr preferRelativeResize="0"/>
          <p:nvPr/>
        </p:nvPicPr>
        <p:blipFill rotWithShape="1">
          <a:blip r:embed="rId3">
            <a:alphaModFix amt="46000"/>
          </a:blip>
          <a:srcRect b="7891" l="0" r="0" t="7798"/>
          <a:stretch/>
        </p:blipFill>
        <p:spPr>
          <a:xfrm>
            <a:off x="0" y="0"/>
            <a:ext cx="9151708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595" name="Google Shape;1595;p128"/>
          <p:cNvSpPr txBox="1"/>
          <p:nvPr>
            <p:ph type="title"/>
          </p:nvPr>
        </p:nvSpPr>
        <p:spPr>
          <a:xfrm>
            <a:off x="358774" y="2269633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UK PID Roadmap Project</a:t>
            </a:r>
            <a:endParaRPr/>
          </a:p>
        </p:txBody>
      </p:sp>
      <p:sp>
        <p:nvSpPr>
          <p:cNvPr id="1596" name="Google Shape;1596;p128"/>
          <p:cNvSpPr txBox="1"/>
          <p:nvPr>
            <p:ph idx="1" type="body"/>
          </p:nvPr>
        </p:nvSpPr>
        <p:spPr>
          <a:xfrm>
            <a:off x="358774" y="2863678"/>
            <a:ext cx="65184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rPr lang="en"/>
              <a:t>Adam Vials Moore (Jisc) and Josh Brown (MoreBrains)</a:t>
            </a:r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1" name="Shape 1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2" name="Google Shape;1602;p129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Why does the UK need a PID roadmap now?</a:t>
            </a:r>
            <a:endParaRPr/>
          </a:p>
        </p:txBody>
      </p:sp>
      <p:sp>
        <p:nvSpPr>
          <p:cNvPr id="1603" name="Google Shape;1603;p129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04" name="Google Shape;1604;p129"/>
          <p:cNvSpPr txBox="1"/>
          <p:nvPr/>
        </p:nvSpPr>
        <p:spPr>
          <a:xfrm>
            <a:off x="4852851" y="796835"/>
            <a:ext cx="41859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3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…after all, we’ve been talking about PIDs for a while</a:t>
            </a:r>
            <a:endParaRPr/>
          </a:p>
        </p:txBody>
      </p:sp>
      <p:grpSp>
        <p:nvGrpSpPr>
          <p:cNvPr id="1605" name="Google Shape;1605;p129"/>
          <p:cNvGrpSpPr/>
          <p:nvPr/>
        </p:nvGrpSpPr>
        <p:grpSpPr>
          <a:xfrm>
            <a:off x="358766" y="1510374"/>
            <a:ext cx="5028438" cy="729871"/>
            <a:chOff x="457829" y="1392827"/>
            <a:chExt cx="7620000" cy="1178923"/>
          </a:xfrm>
        </p:grpSpPr>
        <p:pic>
          <p:nvPicPr>
            <p:cNvPr id="1606" name="Google Shape;1606;p1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57829" y="1392827"/>
              <a:ext cx="7620000" cy="68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07" name="Google Shape;1607;p12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57829" y="2025650"/>
              <a:ext cx="6896099" cy="5461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A picture containing drawing&#10;&#10;Description automatically generated" id="1608" name="Google Shape;1608;p1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0873" y="968606"/>
            <a:ext cx="1982470" cy="47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9" name="Google Shape;1609;p12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72000" y="2515368"/>
            <a:ext cx="4140200" cy="21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0" name="Google Shape;1610;p12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96804" y="2734833"/>
            <a:ext cx="5549900" cy="152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611" name="Google Shape;1611;p12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199992" y="2032009"/>
            <a:ext cx="1485900" cy="431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rawing&#10;&#10;Description automatically generated" id="1612" name="Google Shape;1612;p12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57829" y="3174641"/>
            <a:ext cx="1193800" cy="317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3" name="Google Shape;1613;p129"/>
          <p:cNvSpPr txBox="1"/>
          <p:nvPr/>
        </p:nvSpPr>
        <p:spPr>
          <a:xfrm>
            <a:off x="1815737" y="3158759"/>
            <a:ext cx="401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Recognises Identifiers as a key component of digitisation or science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https://doi.org/10.1787/1b06c47c-en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cell phone&#10;&#10;Description automatically generated" id="1614" name="Google Shape;1614;p129"/>
          <p:cNvPicPr preferRelativeResize="0"/>
          <p:nvPr/>
        </p:nvPicPr>
        <p:blipFill rotWithShape="1">
          <a:blip r:embed="rId11">
            <a:alphaModFix/>
          </a:blip>
          <a:srcRect b="2789" l="0" r="0" t="0"/>
          <a:stretch/>
        </p:blipFill>
        <p:spPr>
          <a:xfrm>
            <a:off x="4449580" y="3606253"/>
            <a:ext cx="3619500" cy="11975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Google Shape;340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850" y="4731150"/>
            <a:ext cx="932350" cy="30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58"/>
          <p:cNvSpPr txBox="1"/>
          <p:nvPr/>
        </p:nvSpPr>
        <p:spPr>
          <a:xfrm>
            <a:off x="271200" y="217275"/>
            <a:ext cx="86016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Poppins"/>
                <a:ea typeface="Poppins"/>
                <a:cs typeface="Poppins"/>
                <a:sym typeface="Poppins"/>
              </a:rPr>
              <a:t>Capture affiliations using ROR</a:t>
            </a:r>
            <a:endParaRPr sz="20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42" name="Google Shape;342;p58"/>
          <p:cNvPicPr preferRelativeResize="0"/>
          <p:nvPr/>
        </p:nvPicPr>
        <p:blipFill rotWithShape="1">
          <a:blip r:embed="rId4">
            <a:alphaModFix/>
          </a:blip>
          <a:srcRect b="42879" l="0" r="24511" t="0"/>
          <a:stretch/>
        </p:blipFill>
        <p:spPr>
          <a:xfrm>
            <a:off x="415775" y="897463"/>
            <a:ext cx="8312450" cy="35474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43" name="Google Shape;343;p58"/>
          <p:cNvSpPr/>
          <p:nvPr/>
        </p:nvSpPr>
        <p:spPr>
          <a:xfrm>
            <a:off x="0" y="-4400"/>
            <a:ext cx="9144000" cy="180900"/>
          </a:xfrm>
          <a:prstGeom prst="rect">
            <a:avLst/>
          </a:prstGeom>
          <a:solidFill>
            <a:srgbClr val="53BA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9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Google Shape;1620;p130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21" name="Google Shape;1621;p130"/>
          <p:cNvSpPr/>
          <p:nvPr/>
        </p:nvSpPr>
        <p:spPr>
          <a:xfrm>
            <a:off x="358775" y="341906"/>
            <a:ext cx="4287600" cy="3601800"/>
          </a:xfrm>
          <a:prstGeom prst="roundRect">
            <a:avLst>
              <a:gd fmla="val 16667" name="adj"/>
            </a:avLst>
          </a:prstGeom>
          <a:solidFill>
            <a:schemeClr val="lt1">
              <a:alpha val="7373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2" name="Google Shape;1622;p130"/>
          <p:cNvSpPr/>
          <p:nvPr/>
        </p:nvSpPr>
        <p:spPr>
          <a:xfrm>
            <a:off x="608202" y="641582"/>
            <a:ext cx="3788700" cy="231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5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Jisc to lead on selecting and promoting a range of unique identifiers, including ORCID, in collaboration with sector leaders with relevant partner organisations.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i="1" lang="en" sz="135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Funders of research to consider mandating the use of an agreed range of unique identifiers as a condition of grant. (Recommendation 8)</a:t>
            </a:r>
            <a:endParaRPr/>
          </a:p>
        </p:txBody>
      </p:sp>
      <p:sp>
        <p:nvSpPr>
          <p:cNvPr id="1623" name="Google Shape;1623;p130"/>
          <p:cNvSpPr txBox="1"/>
          <p:nvPr/>
        </p:nvSpPr>
        <p:spPr>
          <a:xfrm>
            <a:off x="1690809" y="3110064"/>
            <a:ext cx="2706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Open access to research publications - 2018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Independent advice to the UK government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 Adam Tickell</a:t>
            </a:r>
            <a:endParaRPr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7" name="Shape 1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" name="Google Shape;1628;p131"/>
          <p:cNvPicPr preferRelativeResize="0"/>
          <p:nvPr/>
        </p:nvPicPr>
        <p:blipFill rotWithShape="1">
          <a:blip r:embed="rId3">
            <a:alphaModFix amt="24000"/>
          </a:blip>
          <a:srcRect b="43987" l="0" r="0" t="0"/>
          <a:stretch/>
        </p:blipFill>
        <p:spPr>
          <a:xfrm>
            <a:off x="0" y="0"/>
            <a:ext cx="9144001" cy="5106273"/>
          </a:xfrm>
          <a:prstGeom prst="rect">
            <a:avLst/>
          </a:prstGeom>
          <a:noFill/>
          <a:ln>
            <a:noFill/>
          </a:ln>
        </p:spPr>
      </p:pic>
      <p:sp>
        <p:nvSpPr>
          <p:cNvPr id="1629" name="Google Shape;1629;p131"/>
          <p:cNvSpPr txBox="1"/>
          <p:nvPr>
            <p:ph type="title"/>
          </p:nvPr>
        </p:nvSpPr>
        <p:spPr>
          <a:xfrm>
            <a:off x="358774" y="2269633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Developing a PID Roadmap</a:t>
            </a:r>
            <a:endParaRPr/>
          </a:p>
        </p:txBody>
      </p:sp>
      <p:sp>
        <p:nvSpPr>
          <p:cNvPr id="1630" name="Google Shape;1630;p131"/>
          <p:cNvSpPr txBox="1"/>
          <p:nvPr>
            <p:ph idx="4294967295" type="sldNum"/>
          </p:nvPr>
        </p:nvSpPr>
        <p:spPr>
          <a:xfrm>
            <a:off x="259555" y="4623900"/>
            <a:ext cx="198300" cy="3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31" name="Google Shape;1631;p131"/>
          <p:cNvSpPr txBox="1"/>
          <p:nvPr/>
        </p:nvSpPr>
        <p:spPr>
          <a:xfrm>
            <a:off x="4412974" y="3037398"/>
            <a:ext cx="4074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rPr>
              <a:t>A series of workshops October 2017 – July 2019 </a:t>
            </a:r>
            <a:endParaRPr/>
          </a:p>
        </p:txBody>
      </p:sp>
      <p:sp>
        <p:nvSpPr>
          <p:cNvPr id="1632" name="Google Shape;1632;p131"/>
          <p:cNvSpPr txBox="1"/>
          <p:nvPr/>
        </p:nvSpPr>
        <p:spPr>
          <a:xfrm>
            <a:off x="87982" y="37226"/>
            <a:ext cx="31116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Background: UK Open access workshop (Oct 2017)</a:t>
            </a:r>
            <a:endParaRPr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6" name="Shape 1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7" name="Google Shape;1637;p132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Identifying priorities based on workflows</a:t>
            </a:r>
            <a:endParaRPr/>
          </a:p>
        </p:txBody>
      </p:sp>
      <p:sp>
        <p:nvSpPr>
          <p:cNvPr id="1638" name="Google Shape;1638;p132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39" name="Google Shape;1639;p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4710" y="952464"/>
            <a:ext cx="2556897" cy="4031310"/>
          </a:xfrm>
          <a:prstGeom prst="rect">
            <a:avLst/>
          </a:prstGeom>
          <a:noFill/>
          <a:ln>
            <a:noFill/>
          </a:ln>
        </p:spPr>
      </p:pic>
      <p:sp>
        <p:nvSpPr>
          <p:cNvPr id="1640" name="Google Shape;1640;p132"/>
          <p:cNvSpPr txBox="1"/>
          <p:nvPr/>
        </p:nvSpPr>
        <p:spPr>
          <a:xfrm>
            <a:off x="512039" y="1574358"/>
            <a:ext cx="4813800" cy="13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AutoNum type="arabicPeriod"/>
            </a:pPr>
            <a:r>
              <a:rPr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Imagined workflows based on gold / green open access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AutoNum type="arabicPeriod"/>
            </a:pPr>
            <a:r>
              <a:rPr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the priority PIDs?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AutoNum type="arabicPeriod"/>
            </a:pPr>
            <a:r>
              <a:rPr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are the points of integration needed?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AutoNum type="arabicPeriod"/>
            </a:pPr>
            <a:r>
              <a:rPr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does information flow through the system?</a:t>
            </a:r>
            <a:endParaRPr/>
          </a:p>
        </p:txBody>
      </p:sp>
      <p:sp>
        <p:nvSpPr>
          <p:cNvPr id="1641" name="Google Shape;1641;p132"/>
          <p:cNvSpPr txBox="1"/>
          <p:nvPr/>
        </p:nvSpPr>
        <p:spPr>
          <a:xfrm>
            <a:off x="348409" y="1121259"/>
            <a:ext cx="19512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Workflow gap analysis:</a:t>
            </a:r>
            <a:endParaRPr/>
          </a:p>
        </p:txBody>
      </p:sp>
      <p:sp>
        <p:nvSpPr>
          <p:cNvPr id="1642" name="Google Shape;1642;p132"/>
          <p:cNvSpPr txBox="1"/>
          <p:nvPr/>
        </p:nvSpPr>
        <p:spPr>
          <a:xfrm>
            <a:off x="2419208" y="3273038"/>
            <a:ext cx="6558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THEN</a:t>
            </a:r>
            <a:endParaRPr/>
          </a:p>
        </p:txBody>
      </p:sp>
      <p:sp>
        <p:nvSpPr>
          <p:cNvPr id="1643" name="Google Shape;1643;p132"/>
          <p:cNvSpPr txBox="1"/>
          <p:nvPr/>
        </p:nvSpPr>
        <p:spPr>
          <a:xfrm>
            <a:off x="612625" y="3736792"/>
            <a:ext cx="4269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Develop a series of targeted interventions</a:t>
            </a:r>
            <a:endParaRPr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8" name="Shape 1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9" name="Google Shape;1649;p133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50" name="Google Shape;1650;p133"/>
          <p:cNvGrpSpPr/>
          <p:nvPr/>
        </p:nvGrpSpPr>
        <p:grpSpPr>
          <a:xfrm>
            <a:off x="5414228" y="3175695"/>
            <a:ext cx="1254193" cy="805820"/>
            <a:chOff x="3982941" y="1238129"/>
            <a:chExt cx="1645058" cy="1056952"/>
          </a:xfrm>
        </p:grpSpPr>
        <p:pic>
          <p:nvPicPr>
            <p:cNvPr id="1651" name="Google Shape;1651;p13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982941" y="1454861"/>
              <a:ext cx="589059" cy="5890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Newspaper" id="1652" name="Google Shape;1652;p13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651601" y="1332332"/>
              <a:ext cx="462936" cy="4629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Statistics" id="1653" name="Google Shape;1653;p133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075671" y="1742753"/>
              <a:ext cx="552328" cy="5523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A close up of a logo&#10;&#10;Description automatically generated" id="1654" name="Google Shape;1654;p13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 flipH="1">
              <a:off x="4655058" y="1906778"/>
              <a:ext cx="350818" cy="370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Video camera" id="1655" name="Google Shape;1655;p133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123375" y="1238129"/>
              <a:ext cx="504624" cy="5046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A picture containing drawing&#10;&#10;Description automatically generated" id="1656" name="Google Shape;1656;p1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866274" y="3352046"/>
            <a:ext cx="1332015" cy="493339"/>
          </a:xfrm>
          <a:prstGeom prst="rect">
            <a:avLst/>
          </a:prstGeom>
          <a:noFill/>
          <a:ln>
            <a:noFill/>
          </a:ln>
        </p:spPr>
      </p:pic>
      <p:sp>
        <p:nvSpPr>
          <p:cNvPr id="1657" name="Google Shape;1657;p133"/>
          <p:cNvSpPr txBox="1"/>
          <p:nvPr/>
        </p:nvSpPr>
        <p:spPr>
          <a:xfrm>
            <a:off x="1866274" y="2829618"/>
            <a:ext cx="12522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Organisations</a:t>
            </a:r>
            <a:endParaRPr i="1"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8" name="Google Shape;1658;p133"/>
          <p:cNvSpPr txBox="1"/>
          <p:nvPr/>
        </p:nvSpPr>
        <p:spPr>
          <a:xfrm>
            <a:off x="5715946" y="2829923"/>
            <a:ext cx="790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Outputs</a:t>
            </a:r>
            <a:endParaRPr/>
          </a:p>
        </p:txBody>
      </p:sp>
      <p:sp>
        <p:nvSpPr>
          <p:cNvPr id="1659" name="Google Shape;1659;p133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Five priority PIDs</a:t>
            </a:r>
            <a:endParaRPr/>
          </a:p>
        </p:txBody>
      </p:sp>
      <p:grpSp>
        <p:nvGrpSpPr>
          <p:cNvPr id="1660" name="Google Shape;1660;p133"/>
          <p:cNvGrpSpPr/>
          <p:nvPr/>
        </p:nvGrpSpPr>
        <p:grpSpPr>
          <a:xfrm>
            <a:off x="3747139" y="1344791"/>
            <a:ext cx="1500007" cy="1222501"/>
            <a:chOff x="557002" y="295110"/>
            <a:chExt cx="2260068" cy="1841948"/>
          </a:xfrm>
        </p:grpSpPr>
        <p:grpSp>
          <p:nvGrpSpPr>
            <p:cNvPr id="1661" name="Google Shape;1661;p133"/>
            <p:cNvGrpSpPr/>
            <p:nvPr/>
          </p:nvGrpSpPr>
          <p:grpSpPr>
            <a:xfrm>
              <a:off x="557002" y="295110"/>
              <a:ext cx="2260068" cy="1841948"/>
              <a:chOff x="2552264" y="2929740"/>
              <a:chExt cx="1132809" cy="1132809"/>
            </a:xfrm>
          </p:grpSpPr>
          <p:pic>
            <p:nvPicPr>
              <p:cNvPr descr="Portfolio - icon by Adioma" id="1662" name="Google Shape;1662;p133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2552264" y="2929740"/>
                <a:ext cx="1132809" cy="113280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663" name="Google Shape;1663;p133"/>
              <p:cNvSpPr/>
              <p:nvPr/>
            </p:nvSpPr>
            <p:spPr>
              <a:xfrm>
                <a:off x="2717074" y="3278777"/>
                <a:ext cx="810000" cy="587700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35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664" name="Google Shape;1664;p133"/>
            <p:cNvSpPr/>
            <p:nvPr/>
          </p:nvSpPr>
          <p:spPr>
            <a:xfrm>
              <a:off x="685800" y="738050"/>
              <a:ext cx="1998600" cy="1182300"/>
            </a:xfrm>
            <a:prstGeom prst="roundRect">
              <a:avLst>
                <a:gd fmla="val 16667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3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65" name="Google Shape;1665;p133"/>
            <p:cNvGrpSpPr/>
            <p:nvPr/>
          </p:nvGrpSpPr>
          <p:grpSpPr>
            <a:xfrm>
              <a:off x="962298" y="797044"/>
              <a:ext cx="1397725" cy="1039213"/>
              <a:chOff x="875126" y="1476668"/>
              <a:chExt cx="3183884" cy="2367228"/>
            </a:xfrm>
          </p:grpSpPr>
          <p:pic>
            <p:nvPicPr>
              <p:cNvPr id="1666" name="Google Shape;1666;p133"/>
              <p:cNvPicPr preferRelativeResize="0"/>
              <p:nvPr/>
            </p:nvPicPr>
            <p:blipFill rotWithShape="1">
              <a:blip r:embed="rId10">
                <a:alphaModFix/>
              </a:blip>
              <a:srcRect b="0" l="0" r="0" t="0"/>
              <a:stretch/>
            </p:blipFill>
            <p:spPr>
              <a:xfrm>
                <a:off x="3312555" y="2583973"/>
                <a:ext cx="738997" cy="73899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[webp-to-png output image]" id="1667" name="Google Shape;1667;p133"/>
              <p:cNvPicPr preferRelativeResize="0"/>
              <p:nvPr/>
            </p:nvPicPr>
            <p:blipFill rotWithShape="1">
              <a:blip r:embed="rId11">
                <a:alphaModFix/>
              </a:blip>
              <a:srcRect b="0" l="0" r="0" t="0"/>
              <a:stretch/>
            </p:blipFill>
            <p:spPr>
              <a:xfrm>
                <a:off x="1868159" y="2371069"/>
                <a:ext cx="1293473" cy="73296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Tools" id="1668" name="Google Shape;1668;p133"/>
              <p:cNvPicPr preferRelativeResize="0"/>
              <p:nvPr/>
            </p:nvPicPr>
            <p:blipFill rotWithShape="1">
              <a:blip r:embed="rId12">
                <a:alphaModFix/>
              </a:blip>
              <a:srcRect b="0" l="0" r="0" t="0"/>
              <a:stretch/>
            </p:blipFill>
            <p:spPr>
              <a:xfrm>
                <a:off x="1387237" y="1603288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Head with gears" id="1669" name="Google Shape;1669;p133"/>
              <p:cNvPicPr preferRelativeResize="0"/>
              <p:nvPr/>
            </p:nvPicPr>
            <p:blipFill rotWithShape="1">
              <a:blip r:embed="rId13">
                <a:alphaModFix/>
              </a:blip>
              <a:srcRect b="0" l="0" r="0" t="0"/>
              <a:stretch/>
            </p:blipFill>
            <p:spPr>
              <a:xfrm>
                <a:off x="2135635" y="1530799"/>
                <a:ext cx="537137" cy="537137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70" name="Google Shape;1670;p133"/>
              <p:cNvPicPr preferRelativeResize="0"/>
              <p:nvPr/>
            </p:nvPicPr>
            <p:blipFill rotWithShape="1">
              <a:blip r:embed="rId14">
                <a:alphaModFix/>
              </a:blip>
              <a:srcRect b="0" l="0" r="0" t="0"/>
              <a:stretch/>
            </p:blipFill>
            <p:spPr>
              <a:xfrm>
                <a:off x="2811571" y="1476668"/>
                <a:ext cx="583155" cy="5831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Microscope" id="1671" name="Google Shape;1671;p133"/>
              <p:cNvPicPr preferRelativeResize="0"/>
              <p:nvPr/>
            </p:nvPicPr>
            <p:blipFill rotWithShape="1">
              <a:blip r:embed="rId15">
                <a:alphaModFix/>
              </a:blip>
              <a:srcRect b="0" l="0" r="0" t="0"/>
              <a:stretch/>
            </p:blipFill>
            <p:spPr>
              <a:xfrm>
                <a:off x="2017074" y="3208275"/>
                <a:ext cx="610837" cy="61083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A close up of a sign&#10;&#10;Description automatically generated" id="1672" name="Google Shape;1672;p133"/>
              <p:cNvPicPr preferRelativeResize="0"/>
              <p:nvPr/>
            </p:nvPicPr>
            <p:blipFill rotWithShape="1">
              <a:blip r:embed="rId16">
                <a:alphaModFix/>
              </a:blip>
              <a:srcRect b="0" l="0" r="0" t="0"/>
              <a:stretch/>
            </p:blipFill>
            <p:spPr>
              <a:xfrm>
                <a:off x="1186804" y="3141195"/>
                <a:ext cx="633078" cy="633078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1673" name="Google Shape;1673;p133"/>
              <p:cNvGrpSpPr/>
              <p:nvPr/>
            </p:nvGrpSpPr>
            <p:grpSpPr>
              <a:xfrm>
                <a:off x="875126" y="2186826"/>
                <a:ext cx="855567" cy="893879"/>
                <a:chOff x="4114800" y="2114550"/>
                <a:chExt cx="1235832" cy="1291173"/>
              </a:xfrm>
            </p:grpSpPr>
            <p:pic>
              <p:nvPicPr>
                <p:cNvPr descr="Drama" id="1674" name="Google Shape;1674;p133"/>
                <p:cNvPicPr preferRelativeResize="0"/>
                <p:nvPr/>
              </p:nvPicPr>
              <p:blipFill rotWithShape="1">
                <a:blip r:embed="rId17">
                  <a:alphaModFix/>
                </a:blip>
                <a:srcRect b="0" l="0" r="0" t="0"/>
                <a:stretch/>
              </p:blipFill>
              <p:spPr>
                <a:xfrm>
                  <a:off x="4114800" y="2114550"/>
                  <a:ext cx="914400" cy="914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descr="Treble clef" id="1675" name="Google Shape;1675;p133"/>
                <p:cNvPicPr preferRelativeResize="0"/>
                <p:nvPr/>
              </p:nvPicPr>
              <p:blipFill rotWithShape="1">
                <a:blip r:embed="rId18">
                  <a:alphaModFix/>
                </a:blip>
                <a:srcRect b="0" l="0" r="0" t="0"/>
                <a:stretch/>
              </p:blipFill>
              <p:spPr>
                <a:xfrm>
                  <a:off x="4436232" y="2491323"/>
                  <a:ext cx="914400" cy="9144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descr="Newspaper" id="1676" name="Google Shape;1676;p133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3349027" y="1926732"/>
                <a:ext cx="709983" cy="70998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Statistics" id="1677" name="Google Shape;1677;p133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2903933" y="3233061"/>
                <a:ext cx="610836" cy="61083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id="1678" name="Google Shape;1678;p133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7225642" y="1576524"/>
            <a:ext cx="820681" cy="8206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device, table, drawing, computer&#10;&#10;Description automatically generated" id="1679" name="Google Shape;1679;p133"/>
          <p:cNvPicPr preferRelativeResize="0"/>
          <p:nvPr/>
        </p:nvPicPr>
        <p:blipFill rotWithShape="1">
          <a:blip r:embed="rId20">
            <a:alphaModFix/>
          </a:blip>
          <a:srcRect b="0" l="0" r="4214" t="7123"/>
          <a:stretch/>
        </p:blipFill>
        <p:spPr>
          <a:xfrm>
            <a:off x="644597" y="1504357"/>
            <a:ext cx="1923727" cy="920372"/>
          </a:xfrm>
          <a:prstGeom prst="rect">
            <a:avLst/>
          </a:prstGeom>
          <a:noFill/>
          <a:ln>
            <a:noFill/>
          </a:ln>
        </p:spPr>
      </p:pic>
      <p:sp>
        <p:nvSpPr>
          <p:cNvPr id="1680" name="Google Shape;1680;p133"/>
          <p:cNvSpPr txBox="1"/>
          <p:nvPr/>
        </p:nvSpPr>
        <p:spPr>
          <a:xfrm>
            <a:off x="4051712" y="1011034"/>
            <a:ext cx="8097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Projects</a:t>
            </a:r>
            <a:endParaRPr/>
          </a:p>
        </p:txBody>
      </p:sp>
      <p:sp>
        <p:nvSpPr>
          <p:cNvPr id="1681" name="Google Shape;1681;p133"/>
          <p:cNvSpPr txBox="1"/>
          <p:nvPr/>
        </p:nvSpPr>
        <p:spPr>
          <a:xfrm>
            <a:off x="1314711" y="1011034"/>
            <a:ext cx="7041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Grants</a:t>
            </a:r>
            <a:endParaRPr/>
          </a:p>
        </p:txBody>
      </p:sp>
      <p:sp>
        <p:nvSpPr>
          <p:cNvPr id="1682" name="Google Shape;1682;p133"/>
          <p:cNvSpPr txBox="1"/>
          <p:nvPr/>
        </p:nvSpPr>
        <p:spPr>
          <a:xfrm>
            <a:off x="7217844" y="1014907"/>
            <a:ext cx="8196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Persons</a:t>
            </a:r>
            <a:endParaRPr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6" name="Shape 1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7" name="Google Shape;1687;p134"/>
          <p:cNvPicPr preferRelativeResize="0"/>
          <p:nvPr/>
        </p:nvPicPr>
        <p:blipFill rotWithShape="1">
          <a:blip r:embed="rId3">
            <a:alphaModFix amt="24000"/>
          </a:blip>
          <a:srcRect b="43987" l="0" r="0" t="0"/>
          <a:stretch/>
        </p:blipFill>
        <p:spPr>
          <a:xfrm>
            <a:off x="0" y="0"/>
            <a:ext cx="9144001" cy="5106273"/>
          </a:xfrm>
          <a:prstGeom prst="rect">
            <a:avLst/>
          </a:prstGeom>
          <a:noFill/>
          <a:ln>
            <a:noFill/>
          </a:ln>
        </p:spPr>
      </p:pic>
      <p:sp>
        <p:nvSpPr>
          <p:cNvPr id="1688" name="Google Shape;1688;p134"/>
          <p:cNvSpPr txBox="1"/>
          <p:nvPr>
            <p:ph type="title"/>
          </p:nvPr>
        </p:nvSpPr>
        <p:spPr>
          <a:xfrm>
            <a:off x="358774" y="2269633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Our research</a:t>
            </a:r>
            <a:endParaRPr/>
          </a:p>
        </p:txBody>
      </p:sp>
      <p:sp>
        <p:nvSpPr>
          <p:cNvPr id="1689" name="Google Shape;1689;p134"/>
          <p:cNvSpPr txBox="1"/>
          <p:nvPr>
            <p:ph idx="4294967295" type="sldNum"/>
          </p:nvPr>
        </p:nvSpPr>
        <p:spPr>
          <a:xfrm>
            <a:off x="259555" y="4623900"/>
            <a:ext cx="198300" cy="3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90" name="Google Shape;1690;p134"/>
          <p:cNvSpPr txBox="1"/>
          <p:nvPr/>
        </p:nvSpPr>
        <p:spPr>
          <a:xfrm>
            <a:off x="87982" y="37226"/>
            <a:ext cx="31116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Background: UK Open access workshop (Oct 2017)</a:t>
            </a:r>
            <a:endParaRPr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4" name="Shape 1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5" name="Google Shape;1695;p135"/>
          <p:cNvSpPr/>
          <p:nvPr/>
        </p:nvSpPr>
        <p:spPr>
          <a:xfrm>
            <a:off x="2489804" y="2362200"/>
            <a:ext cx="1997400" cy="2261700"/>
          </a:xfrm>
          <a:prstGeom prst="roundRect">
            <a:avLst>
              <a:gd fmla="val 16667" name="adj"/>
            </a:avLst>
          </a:prstGeom>
          <a:solidFill>
            <a:srgbClr val="FFDD96">
              <a:alpha val="33730"/>
            </a:srgbClr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6" name="Google Shape;1696;p135"/>
          <p:cNvSpPr/>
          <p:nvPr/>
        </p:nvSpPr>
        <p:spPr>
          <a:xfrm>
            <a:off x="6773939" y="2362200"/>
            <a:ext cx="1997400" cy="2261700"/>
          </a:xfrm>
          <a:prstGeom prst="roundRect">
            <a:avLst>
              <a:gd fmla="val 16667" name="adj"/>
            </a:avLst>
          </a:prstGeom>
          <a:solidFill>
            <a:srgbClr val="A3BBF0">
              <a:alpha val="33730"/>
            </a:srgbClr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7" name="Google Shape;1697;p135"/>
          <p:cNvSpPr/>
          <p:nvPr/>
        </p:nvSpPr>
        <p:spPr>
          <a:xfrm>
            <a:off x="4629019" y="2345382"/>
            <a:ext cx="1997400" cy="2261700"/>
          </a:xfrm>
          <a:prstGeom prst="roundRect">
            <a:avLst>
              <a:gd fmla="val 16667" name="adj"/>
            </a:avLst>
          </a:prstGeom>
          <a:solidFill>
            <a:srgbClr val="F5A7B3">
              <a:alpha val="33730"/>
            </a:srgbClr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8" name="Google Shape;1698;p135"/>
          <p:cNvSpPr/>
          <p:nvPr/>
        </p:nvSpPr>
        <p:spPr>
          <a:xfrm>
            <a:off x="313290" y="2362200"/>
            <a:ext cx="1997400" cy="2261700"/>
          </a:xfrm>
          <a:prstGeom prst="roundRect">
            <a:avLst>
              <a:gd fmla="val 16667" name="adj"/>
            </a:avLst>
          </a:prstGeom>
          <a:solidFill>
            <a:schemeClr val="accent2">
              <a:alpha val="33730"/>
            </a:schemeClr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9" name="Google Shape;1699;p135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Focus groups</a:t>
            </a:r>
            <a:endParaRPr/>
          </a:p>
        </p:txBody>
      </p:sp>
      <p:sp>
        <p:nvSpPr>
          <p:cNvPr id="1700" name="Google Shape;1700;p135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01" name="Google Shape;1701;p135"/>
          <p:cNvSpPr txBox="1"/>
          <p:nvPr/>
        </p:nvSpPr>
        <p:spPr>
          <a:xfrm>
            <a:off x="358774" y="999067"/>
            <a:ext cx="73662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 attendees across 5 groups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 different organisations – from publishing trade groups to infrastructure providers to libraries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more at https://repository.jisc.ac.uk/8166/</a:t>
            </a:r>
            <a:endParaRPr/>
          </a:p>
        </p:txBody>
      </p:sp>
      <p:grpSp>
        <p:nvGrpSpPr>
          <p:cNvPr id="1702" name="Google Shape;1702;p135"/>
          <p:cNvGrpSpPr/>
          <p:nvPr/>
        </p:nvGrpSpPr>
        <p:grpSpPr>
          <a:xfrm>
            <a:off x="664215" y="1829585"/>
            <a:ext cx="7607281" cy="338700"/>
            <a:chOff x="664215" y="1939653"/>
            <a:chExt cx="7607281" cy="338700"/>
          </a:xfrm>
        </p:grpSpPr>
        <p:sp>
          <p:nvSpPr>
            <p:cNvPr id="1703" name="Google Shape;1703;p135"/>
            <p:cNvSpPr txBox="1"/>
            <p:nvPr/>
          </p:nvSpPr>
          <p:spPr>
            <a:xfrm>
              <a:off x="3654376" y="1939653"/>
              <a:ext cx="16269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KEY FINDINGS</a:t>
              </a:r>
              <a:endParaRPr/>
            </a:p>
          </p:txBody>
        </p:sp>
        <p:cxnSp>
          <p:nvCxnSpPr>
            <p:cNvPr id="1704" name="Google Shape;1704;p135"/>
            <p:cNvCxnSpPr/>
            <p:nvPr/>
          </p:nvCxnSpPr>
          <p:spPr>
            <a:xfrm>
              <a:off x="664215" y="2089694"/>
              <a:ext cx="2953800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05" name="Google Shape;1705;p135"/>
            <p:cNvCxnSpPr/>
            <p:nvPr/>
          </p:nvCxnSpPr>
          <p:spPr>
            <a:xfrm>
              <a:off x="5317696" y="2089694"/>
              <a:ext cx="2953800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706" name="Google Shape;1706;p135"/>
          <p:cNvSpPr txBox="1"/>
          <p:nvPr/>
        </p:nvSpPr>
        <p:spPr>
          <a:xfrm>
            <a:off x="594037" y="2530543"/>
            <a:ext cx="13020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Governance</a:t>
            </a:r>
            <a:endParaRPr/>
          </a:p>
        </p:txBody>
      </p:sp>
      <p:sp>
        <p:nvSpPr>
          <p:cNvPr id="1707" name="Google Shape;1707;p135"/>
          <p:cNvSpPr txBox="1"/>
          <p:nvPr/>
        </p:nvSpPr>
        <p:spPr>
          <a:xfrm>
            <a:off x="432632" y="3046684"/>
            <a:ext cx="1624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model needed that is sustainable and community driven</a:t>
            </a:r>
            <a:endParaRPr/>
          </a:p>
        </p:txBody>
      </p:sp>
      <p:sp>
        <p:nvSpPr>
          <p:cNvPr id="1708" name="Google Shape;1708;p135"/>
          <p:cNvSpPr txBox="1"/>
          <p:nvPr/>
        </p:nvSpPr>
        <p:spPr>
          <a:xfrm>
            <a:off x="2794317" y="2530543"/>
            <a:ext cx="1359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Interventions</a:t>
            </a:r>
            <a:endParaRPr/>
          </a:p>
        </p:txBody>
      </p:sp>
      <p:sp>
        <p:nvSpPr>
          <p:cNvPr id="1709" name="Google Shape;1709;p135"/>
          <p:cNvSpPr txBox="1"/>
          <p:nvPr/>
        </p:nvSpPr>
        <p:spPr>
          <a:xfrm>
            <a:off x="2604038" y="3053806"/>
            <a:ext cx="17403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Prioritise easy wins that add value to multiple PIDs</a:t>
            </a:r>
            <a:endParaRPr/>
          </a:p>
          <a:p>
            <a:pPr indent="0" lvl="0" marL="0" marR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Think globally to maximise followership</a:t>
            </a:r>
            <a:endParaRPr/>
          </a:p>
        </p:txBody>
      </p:sp>
      <p:sp>
        <p:nvSpPr>
          <p:cNvPr id="1710" name="Google Shape;1710;p135"/>
          <p:cNvSpPr txBox="1"/>
          <p:nvPr/>
        </p:nvSpPr>
        <p:spPr>
          <a:xfrm>
            <a:off x="5070537" y="2530543"/>
            <a:ext cx="11979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Leadership</a:t>
            </a:r>
            <a:endParaRPr/>
          </a:p>
        </p:txBody>
      </p:sp>
      <p:sp>
        <p:nvSpPr>
          <p:cNvPr id="1711" name="Google Shape;1711;p135"/>
          <p:cNvSpPr txBox="1"/>
          <p:nvPr/>
        </p:nvSpPr>
        <p:spPr>
          <a:xfrm>
            <a:off x="4857035" y="3053806"/>
            <a:ext cx="16248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Get conversations to happen at high levels</a:t>
            </a:r>
            <a:endParaRPr/>
          </a:p>
          <a:p>
            <a:pPr indent="0" lvl="0" marL="0" marR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Jisc and UKRI might set an example by using mandates</a:t>
            </a:r>
            <a:endParaRPr/>
          </a:p>
        </p:txBody>
      </p:sp>
      <p:sp>
        <p:nvSpPr>
          <p:cNvPr id="1712" name="Google Shape;1712;p135"/>
          <p:cNvSpPr txBox="1"/>
          <p:nvPr/>
        </p:nvSpPr>
        <p:spPr>
          <a:xfrm>
            <a:off x="7303290" y="2530543"/>
            <a:ext cx="1029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Outreach</a:t>
            </a:r>
            <a:endParaRPr/>
          </a:p>
        </p:txBody>
      </p:sp>
      <p:sp>
        <p:nvSpPr>
          <p:cNvPr id="1713" name="Google Shape;1713;p135"/>
          <p:cNvSpPr txBox="1"/>
          <p:nvPr/>
        </p:nvSpPr>
        <p:spPr>
          <a:xfrm>
            <a:off x="7005630" y="3053806"/>
            <a:ext cx="16248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Provide support to all stakeholders</a:t>
            </a:r>
            <a:endParaRPr/>
          </a:p>
          <a:p>
            <a:pPr indent="0" lvl="0" marL="0" marR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Bring clarity i.e. projects and grants are not the same</a:t>
            </a:r>
            <a:endParaRPr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8" name="Shape 1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9" name="Google Shape;1719;p136"/>
          <p:cNvSpPr/>
          <p:nvPr/>
        </p:nvSpPr>
        <p:spPr>
          <a:xfrm>
            <a:off x="2489804" y="2362200"/>
            <a:ext cx="1997400" cy="2261700"/>
          </a:xfrm>
          <a:prstGeom prst="roundRect">
            <a:avLst>
              <a:gd fmla="val 16667" name="adj"/>
            </a:avLst>
          </a:prstGeom>
          <a:solidFill>
            <a:srgbClr val="FFDD96">
              <a:alpha val="33730"/>
            </a:srgbClr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0" name="Google Shape;1720;p136"/>
          <p:cNvSpPr/>
          <p:nvPr/>
        </p:nvSpPr>
        <p:spPr>
          <a:xfrm>
            <a:off x="6773939" y="2362200"/>
            <a:ext cx="1997400" cy="2261700"/>
          </a:xfrm>
          <a:prstGeom prst="roundRect">
            <a:avLst>
              <a:gd fmla="val 16667" name="adj"/>
            </a:avLst>
          </a:prstGeom>
          <a:solidFill>
            <a:srgbClr val="A3BBF0">
              <a:alpha val="33730"/>
            </a:srgbClr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1" name="Google Shape;1721;p136"/>
          <p:cNvSpPr/>
          <p:nvPr/>
        </p:nvSpPr>
        <p:spPr>
          <a:xfrm>
            <a:off x="4629019" y="2345382"/>
            <a:ext cx="1997400" cy="2261700"/>
          </a:xfrm>
          <a:prstGeom prst="roundRect">
            <a:avLst>
              <a:gd fmla="val 16667" name="adj"/>
            </a:avLst>
          </a:prstGeom>
          <a:solidFill>
            <a:srgbClr val="F5A7B3">
              <a:alpha val="33730"/>
            </a:srgbClr>
          </a:solidFill>
          <a:ln cap="flat" cmpd="sng" w="127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2" name="Google Shape;1722;p136"/>
          <p:cNvSpPr/>
          <p:nvPr/>
        </p:nvSpPr>
        <p:spPr>
          <a:xfrm>
            <a:off x="313290" y="2362200"/>
            <a:ext cx="1997400" cy="2261700"/>
          </a:xfrm>
          <a:prstGeom prst="roundRect">
            <a:avLst>
              <a:gd fmla="val 16667" name="adj"/>
            </a:avLst>
          </a:prstGeom>
          <a:solidFill>
            <a:schemeClr val="accent2">
              <a:alpha val="33730"/>
            </a:schemeClr>
          </a:solidFill>
          <a:ln cap="flat" cmpd="sng" w="127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3" name="Google Shape;1723;p136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Survey</a:t>
            </a:r>
            <a:endParaRPr/>
          </a:p>
        </p:txBody>
      </p:sp>
      <p:sp>
        <p:nvSpPr>
          <p:cNvPr id="1724" name="Google Shape;1724;p136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25" name="Google Shape;1725;p136"/>
          <p:cNvSpPr txBox="1"/>
          <p:nvPr/>
        </p:nvSpPr>
        <p:spPr>
          <a:xfrm>
            <a:off x="358774" y="999067"/>
            <a:ext cx="8069100" cy="7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 ran a survey through July and August 2020, which drew 93 responses.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75% from the UK, 70% from research institutions, with the rest drawn from a range of community groups.	</a:t>
            </a:r>
            <a:r>
              <a:rPr i="1" lang="en" sz="13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more at https://repository.jisc.ac.uk/8107/</a:t>
            </a:r>
            <a:endParaRPr sz="135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26" name="Google Shape;1726;p136"/>
          <p:cNvGrpSpPr/>
          <p:nvPr/>
        </p:nvGrpSpPr>
        <p:grpSpPr>
          <a:xfrm>
            <a:off x="664215" y="1829585"/>
            <a:ext cx="7607281" cy="338700"/>
            <a:chOff x="664215" y="1939653"/>
            <a:chExt cx="7607281" cy="338700"/>
          </a:xfrm>
        </p:grpSpPr>
        <p:sp>
          <p:nvSpPr>
            <p:cNvPr id="1727" name="Google Shape;1727;p136"/>
            <p:cNvSpPr txBox="1"/>
            <p:nvPr/>
          </p:nvSpPr>
          <p:spPr>
            <a:xfrm>
              <a:off x="3654376" y="1939653"/>
              <a:ext cx="1626900" cy="33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KEY FINDINGS</a:t>
              </a:r>
              <a:endParaRPr/>
            </a:p>
          </p:txBody>
        </p:sp>
        <p:cxnSp>
          <p:nvCxnSpPr>
            <p:cNvPr id="1728" name="Google Shape;1728;p136"/>
            <p:cNvCxnSpPr/>
            <p:nvPr/>
          </p:nvCxnSpPr>
          <p:spPr>
            <a:xfrm>
              <a:off x="664215" y="2089694"/>
              <a:ext cx="2953800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29" name="Google Shape;1729;p136"/>
            <p:cNvCxnSpPr/>
            <p:nvPr/>
          </p:nvCxnSpPr>
          <p:spPr>
            <a:xfrm>
              <a:off x="5317696" y="2089694"/>
              <a:ext cx="2953800" cy="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730" name="Google Shape;1730;p136"/>
          <p:cNvSpPr txBox="1"/>
          <p:nvPr/>
        </p:nvSpPr>
        <p:spPr>
          <a:xfrm>
            <a:off x="748728" y="2530543"/>
            <a:ext cx="992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Adoption</a:t>
            </a:r>
            <a:endParaRPr/>
          </a:p>
        </p:txBody>
      </p:sp>
      <p:sp>
        <p:nvSpPr>
          <p:cNvPr id="1731" name="Google Shape;1731;p136"/>
          <p:cNvSpPr txBox="1"/>
          <p:nvPr/>
        </p:nvSpPr>
        <p:spPr>
          <a:xfrm>
            <a:off x="432632" y="3037440"/>
            <a:ext cx="16248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technical burden and costs of integration are too high, and the perceived value of PIDs is too low. 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2" name="Google Shape;1732;p136"/>
          <p:cNvSpPr txBox="1"/>
          <p:nvPr/>
        </p:nvSpPr>
        <p:spPr>
          <a:xfrm>
            <a:off x="2953816" y="2530543"/>
            <a:ext cx="1040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Metadata</a:t>
            </a:r>
            <a:endParaRPr/>
          </a:p>
        </p:txBody>
      </p:sp>
      <p:sp>
        <p:nvSpPr>
          <p:cNvPr id="1733" name="Google Shape;1733;p136"/>
          <p:cNvSpPr txBox="1"/>
          <p:nvPr/>
        </p:nvSpPr>
        <p:spPr>
          <a:xfrm>
            <a:off x="2604038" y="3037440"/>
            <a:ext cx="17403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Metadata needs to be predictably present, contain more consistent elements, and be reliably maintained and updated.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4" name="Google Shape;1734;p136"/>
          <p:cNvSpPr txBox="1"/>
          <p:nvPr/>
        </p:nvSpPr>
        <p:spPr>
          <a:xfrm>
            <a:off x="5206793" y="2530543"/>
            <a:ext cx="925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Benefits</a:t>
            </a:r>
            <a:endParaRPr/>
          </a:p>
        </p:txBody>
      </p:sp>
      <p:sp>
        <p:nvSpPr>
          <p:cNvPr id="1735" name="Google Shape;1735;p136"/>
          <p:cNvSpPr txBox="1"/>
          <p:nvPr/>
        </p:nvSpPr>
        <p:spPr>
          <a:xfrm>
            <a:off x="4857035" y="3054115"/>
            <a:ext cx="1624800" cy="15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PIDs are desired across the sector for their potential to enable better interoperability and data re-use for reporting and analysis.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6" name="Google Shape;1736;p136"/>
          <p:cNvSpPr txBox="1"/>
          <p:nvPr/>
        </p:nvSpPr>
        <p:spPr>
          <a:xfrm>
            <a:off x="7327336" y="2530543"/>
            <a:ext cx="981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Priorities</a:t>
            </a:r>
            <a:endParaRPr/>
          </a:p>
        </p:txBody>
      </p:sp>
      <p:sp>
        <p:nvSpPr>
          <p:cNvPr id="1737" name="Google Shape;1737;p136"/>
          <p:cNvSpPr txBox="1"/>
          <p:nvPr/>
        </p:nvSpPr>
        <p:spPr>
          <a:xfrm>
            <a:off x="7005630" y="3037297"/>
            <a:ext cx="16248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Respondents want to see PIDs being used optimally in funding systems, content platforms which host research outputs, and RIM tools.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1" name="Shape 1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" name="Google Shape;1742;p137"/>
          <p:cNvPicPr preferRelativeResize="0"/>
          <p:nvPr/>
        </p:nvPicPr>
        <p:blipFill rotWithShape="1">
          <a:blip r:embed="rId3">
            <a:alphaModFix amt="24000"/>
          </a:blip>
          <a:srcRect b="43987" l="0" r="0" t="0"/>
          <a:stretch/>
        </p:blipFill>
        <p:spPr>
          <a:xfrm>
            <a:off x="0" y="0"/>
            <a:ext cx="9144001" cy="5106273"/>
          </a:xfrm>
          <a:prstGeom prst="rect">
            <a:avLst/>
          </a:prstGeom>
          <a:noFill/>
          <a:ln>
            <a:noFill/>
          </a:ln>
        </p:spPr>
      </p:pic>
      <p:sp>
        <p:nvSpPr>
          <p:cNvPr id="1743" name="Google Shape;1743;p137"/>
          <p:cNvSpPr txBox="1"/>
          <p:nvPr>
            <p:ph type="title"/>
          </p:nvPr>
        </p:nvSpPr>
        <p:spPr>
          <a:xfrm>
            <a:off x="358774" y="2269633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Our approach</a:t>
            </a:r>
            <a:endParaRPr/>
          </a:p>
        </p:txBody>
      </p:sp>
      <p:sp>
        <p:nvSpPr>
          <p:cNvPr id="1744" name="Google Shape;1744;p137"/>
          <p:cNvSpPr txBox="1"/>
          <p:nvPr>
            <p:ph idx="4294967295" type="sldNum"/>
          </p:nvPr>
        </p:nvSpPr>
        <p:spPr>
          <a:xfrm>
            <a:off x="259555" y="4623900"/>
            <a:ext cx="198300" cy="3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45" name="Google Shape;1745;p137"/>
          <p:cNvSpPr txBox="1"/>
          <p:nvPr/>
        </p:nvSpPr>
        <p:spPr>
          <a:xfrm>
            <a:off x="87982" y="37226"/>
            <a:ext cx="31116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Background: UK Open access workshop (Oct 2017)</a:t>
            </a:r>
            <a:endParaRPr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9" name="Shape 1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0" name="Google Shape;1750;p138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Bringing the community together</a:t>
            </a:r>
            <a:endParaRPr/>
          </a:p>
        </p:txBody>
      </p:sp>
      <p:sp>
        <p:nvSpPr>
          <p:cNvPr id="1751" name="Google Shape;1751;p138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52" name="Google Shape;1752;p138"/>
          <p:cNvSpPr txBox="1"/>
          <p:nvPr/>
        </p:nvSpPr>
        <p:spPr>
          <a:xfrm>
            <a:off x="348408" y="910890"/>
            <a:ext cx="54312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Adoption and coverage = access and support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timeline&#10;&#10;Description automatically generated" id="1753" name="Google Shape;1753;p1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77314" y="1549715"/>
            <a:ext cx="6518277" cy="2682896"/>
          </a:xfrm>
          <a:prstGeom prst="rect">
            <a:avLst/>
          </a:prstGeom>
          <a:noFill/>
          <a:ln>
            <a:noFill/>
          </a:ln>
        </p:spPr>
      </p:pic>
      <p:sp>
        <p:nvSpPr>
          <p:cNvPr id="1754" name="Google Shape;1754;p138"/>
          <p:cNvSpPr txBox="1"/>
          <p:nvPr/>
        </p:nvSpPr>
        <p:spPr>
          <a:xfrm>
            <a:off x="348409" y="1549715"/>
            <a:ext cx="1816800" cy="32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Our Consortium Task Group brings together national agencies, funders, institutions, research managers, publishers and PID providers to explore the business case for a ‘multi-PID’ consortium to lower barriers to PID adoption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8" name="Shape 1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9" name="Google Shape;1759;p1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23038" y="1574800"/>
            <a:ext cx="5734051" cy="3228975"/>
          </a:xfrm>
          <a:prstGeom prst="rect">
            <a:avLst/>
          </a:prstGeom>
          <a:noFill/>
          <a:ln>
            <a:noFill/>
          </a:ln>
        </p:spPr>
      </p:pic>
      <p:sp>
        <p:nvSpPr>
          <p:cNvPr id="1760" name="Google Shape;1760;p139"/>
          <p:cNvSpPr txBox="1"/>
          <p:nvPr>
            <p:ph type="title"/>
          </p:nvPr>
        </p:nvSpPr>
        <p:spPr>
          <a:xfrm>
            <a:off x="358774" y="339725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Bringing the community together</a:t>
            </a:r>
            <a:endParaRPr/>
          </a:p>
        </p:txBody>
      </p:sp>
      <p:sp>
        <p:nvSpPr>
          <p:cNvPr id="1761" name="Google Shape;1761;p139"/>
          <p:cNvSpPr txBox="1"/>
          <p:nvPr>
            <p:ph idx="12" type="sldNum"/>
          </p:nvPr>
        </p:nvSpPr>
        <p:spPr>
          <a:xfrm>
            <a:off x="358775" y="4623776"/>
            <a:ext cx="198000" cy="36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62" name="Google Shape;1762;p139"/>
          <p:cNvSpPr txBox="1"/>
          <p:nvPr/>
        </p:nvSpPr>
        <p:spPr>
          <a:xfrm>
            <a:off x="358775" y="839508"/>
            <a:ext cx="54312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Long term strategic engagement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3" name="Google Shape;1763;p139"/>
          <p:cNvSpPr txBox="1"/>
          <p:nvPr/>
        </p:nvSpPr>
        <p:spPr>
          <a:xfrm>
            <a:off x="348409" y="1230296"/>
            <a:ext cx="3335100" cy="36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Our Research Identifier National Coordinati</a:t>
            </a:r>
            <a:r>
              <a:rPr lang="en" sz="1350">
                <a:solidFill>
                  <a:schemeClr val="accent1"/>
                </a:solidFill>
              </a:rPr>
              <a:t>ng</a:t>
            </a:r>
            <a:r>
              <a:rPr lang="en" sz="13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" sz="1350">
                <a:solidFill>
                  <a:schemeClr val="accent1"/>
                </a:solidFill>
              </a:rPr>
              <a:t>C</a:t>
            </a:r>
            <a:r>
              <a:rPr lang="en" sz="13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ommittee will: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</a:pPr>
            <a:r>
              <a:rPr lang="en" sz="13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Provide strategic insights to shape the priorities and focus of PID-related activities and policies in the UK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</a:pPr>
            <a:r>
              <a:rPr lang="en" sz="13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Liaise with international PID providers and governance structures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</a:pPr>
            <a:r>
              <a:rPr lang="en" sz="13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Align PID integrations and developments across sectors to optimise interoperability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Arial"/>
              <a:buChar char="•"/>
            </a:pPr>
            <a:r>
              <a:rPr lang="en" sz="135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Ensure that all individuals and organisations in the UK research community have equitable access to the PIDs they need</a:t>
            </a:r>
            <a:endParaRPr sz="13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850" y="4731150"/>
            <a:ext cx="932350" cy="30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59"/>
          <p:cNvSpPr txBox="1"/>
          <p:nvPr/>
        </p:nvSpPr>
        <p:spPr>
          <a:xfrm>
            <a:off x="271200" y="217275"/>
            <a:ext cx="8601600" cy="75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Poppins"/>
                <a:ea typeface="Poppins"/>
                <a:cs typeface="Poppins"/>
                <a:sym typeface="Poppins"/>
              </a:rPr>
              <a:t>Include ROR ID in DOI metadata</a:t>
            </a:r>
            <a:endParaRPr sz="2000"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350" name="Google Shape;350;p59"/>
          <p:cNvPicPr preferRelativeResize="0"/>
          <p:nvPr/>
        </p:nvPicPr>
        <p:blipFill rotWithShape="1">
          <a:blip r:embed="rId4">
            <a:alphaModFix/>
          </a:blip>
          <a:srcRect b="6085" l="0" r="0" t="0"/>
          <a:stretch/>
        </p:blipFill>
        <p:spPr>
          <a:xfrm>
            <a:off x="564575" y="806600"/>
            <a:ext cx="8166750" cy="3781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351" name="Google Shape;351;p59"/>
          <p:cNvSpPr/>
          <p:nvPr/>
        </p:nvSpPr>
        <p:spPr>
          <a:xfrm>
            <a:off x="175050" y="2635150"/>
            <a:ext cx="8793900" cy="872100"/>
          </a:xfrm>
          <a:prstGeom prst="ellipse">
            <a:avLst/>
          </a:prstGeom>
          <a:noFill/>
          <a:ln cap="flat" cmpd="sng" w="762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p59"/>
          <p:cNvSpPr/>
          <p:nvPr/>
        </p:nvSpPr>
        <p:spPr>
          <a:xfrm>
            <a:off x="0" y="-4400"/>
            <a:ext cx="9144000" cy="180900"/>
          </a:xfrm>
          <a:prstGeom prst="rect">
            <a:avLst/>
          </a:prstGeom>
          <a:solidFill>
            <a:srgbClr val="53BA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8" name="Shape 1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text, map&#10;&#10;Description automatically generated" id="1769" name="Google Shape;1769;p140"/>
          <p:cNvPicPr preferRelativeResize="0"/>
          <p:nvPr/>
        </p:nvPicPr>
        <p:blipFill rotWithShape="1">
          <a:blip r:embed="rId3">
            <a:alphaModFix amt="46000"/>
          </a:blip>
          <a:srcRect b="7891" l="0" r="0" t="7798"/>
          <a:stretch/>
        </p:blipFill>
        <p:spPr>
          <a:xfrm>
            <a:off x="0" y="0"/>
            <a:ext cx="9151708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770" name="Google Shape;1770;p140"/>
          <p:cNvSpPr txBox="1"/>
          <p:nvPr>
            <p:ph type="title"/>
          </p:nvPr>
        </p:nvSpPr>
        <p:spPr>
          <a:xfrm>
            <a:off x="358774" y="2269633"/>
            <a:ext cx="6518400" cy="3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/>
              <a:t>Stay in touch with the project:</a:t>
            </a:r>
            <a:endParaRPr/>
          </a:p>
        </p:txBody>
      </p:sp>
      <p:sp>
        <p:nvSpPr>
          <p:cNvPr id="1771" name="Google Shape;1771;p140"/>
          <p:cNvSpPr txBox="1"/>
          <p:nvPr>
            <p:ph idx="1" type="body"/>
          </p:nvPr>
        </p:nvSpPr>
        <p:spPr>
          <a:xfrm>
            <a:off x="358774" y="2863678"/>
            <a:ext cx="6518400" cy="2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rPr lang="en"/>
              <a:t>Adam Vials Moore - Adam.VialsMoore@jisc.ac.uk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rPr lang="en"/>
              <a:t>Josh Brown – </a:t>
            </a:r>
            <a:r>
              <a:rPr lang="en" u="sng">
                <a:solidFill>
                  <a:schemeClr val="hlink"/>
                </a:solidFill>
                <a:hlinkClick r:id="rId4"/>
              </a:rPr>
              <a:t>josh@morebrains.coop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</a:pPr>
            <a:r>
              <a:rPr lang="en"/>
              <a:t>Twitter: @ukpids</a:t>
            </a:r>
            <a:endParaRPr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5" name="Shape 1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6" name="Google Shape;1776;p141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PID Federation</a:t>
            </a:r>
            <a:endParaRPr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1" name="Shape 1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2" name="Google Shape;1782;p142"/>
          <p:cNvSpPr txBox="1"/>
          <p:nvPr>
            <p:ph type="ctrTitle"/>
          </p:nvPr>
        </p:nvSpPr>
        <p:spPr>
          <a:xfrm>
            <a:off x="190915" y="2416225"/>
            <a:ext cx="5402100" cy="13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Corbel"/>
              <a:buNone/>
            </a:pPr>
            <a:r>
              <a:rPr lang="en" sz="5100"/>
              <a:t>PID FEDERATION</a:t>
            </a:r>
            <a:endParaRPr sz="5100"/>
          </a:p>
        </p:txBody>
      </p:sp>
      <p:sp>
        <p:nvSpPr>
          <p:cNvPr id="1783" name="Google Shape;1783;p142"/>
          <p:cNvSpPr txBox="1"/>
          <p:nvPr>
            <p:ph idx="1" type="subTitle"/>
          </p:nvPr>
        </p:nvSpPr>
        <p:spPr>
          <a:xfrm>
            <a:off x="2865537" y="3825455"/>
            <a:ext cx="2376900" cy="4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/>
              <a:t>JONATHAN CLARK</a:t>
            </a:r>
            <a:endParaRPr/>
          </a:p>
        </p:txBody>
      </p:sp>
      <p:pic>
        <p:nvPicPr>
          <p:cNvPr id="1784" name="Google Shape;1784;p1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4125" y="165099"/>
            <a:ext cx="3757876" cy="28510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85" name="Google Shape;1785;p142"/>
          <p:cNvGrpSpPr/>
          <p:nvPr/>
        </p:nvGrpSpPr>
        <p:grpSpPr>
          <a:xfrm>
            <a:off x="434636" y="3777937"/>
            <a:ext cx="2376898" cy="536099"/>
            <a:chOff x="405780" y="5741906"/>
            <a:chExt cx="3168352" cy="714798"/>
          </a:xfrm>
        </p:grpSpPr>
        <p:pic>
          <p:nvPicPr>
            <p:cNvPr id="1786" name="Google Shape;1786;p14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65820" y="5741906"/>
              <a:ext cx="936975" cy="5458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87" name="Google Shape;1787;p142"/>
            <p:cNvSpPr txBox="1"/>
            <p:nvPr/>
          </p:nvSpPr>
          <p:spPr>
            <a:xfrm>
              <a:off x="405780" y="5805264"/>
              <a:ext cx="3168352" cy="65144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1500"/>
                <a:buFont typeface="Arial"/>
                <a:buNone/>
              </a:pPr>
              <a:r>
                <a:rPr b="0" i="0" lang="en" sz="1500" u="none" cap="none" strike="noStrike">
                  <a:solidFill>
                    <a:schemeClr val="accent1"/>
                  </a:solidFill>
                  <a:latin typeface="Corbel"/>
                  <a:ea typeface="Corbel"/>
                  <a:cs typeface="Corbel"/>
                  <a:sym typeface="Corbel"/>
                </a:rPr>
                <a:t>A                       PROJECT</a:t>
              </a:r>
              <a:endParaRPr b="0" i="0" sz="15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endParaRPr>
            </a:p>
          </p:txBody>
        </p:sp>
      </p:grpSp>
      <p:sp>
        <p:nvSpPr>
          <p:cNvPr id="1788" name="Google Shape;1788;p142"/>
          <p:cNvSpPr txBox="1"/>
          <p:nvPr>
            <p:ph idx="1" type="subTitle"/>
          </p:nvPr>
        </p:nvSpPr>
        <p:spPr>
          <a:xfrm>
            <a:off x="190922" y="4314025"/>
            <a:ext cx="5950200" cy="48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</a:pPr>
            <a:r>
              <a:rPr lang="en" sz="1400">
                <a:latin typeface="Roboto"/>
                <a:ea typeface="Roboto"/>
                <a:cs typeface="Roboto"/>
                <a:sym typeface="Roboto"/>
              </a:rPr>
              <a:t>Brown, Josh. (2020, September 30). PID Federation scoping study: final report. Zenodo. </a:t>
            </a:r>
            <a:r>
              <a:rPr lang="en" sz="14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https://doi.org/10.5281/zenodo.4059557</a:t>
            </a:r>
            <a:endParaRPr sz="14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3" name="Shape 1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4" name="Google Shape;1794;p1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4762" y="195486"/>
            <a:ext cx="2349035" cy="1782198"/>
          </a:xfrm>
          <a:prstGeom prst="rect">
            <a:avLst/>
          </a:prstGeom>
          <a:noFill/>
          <a:ln>
            <a:noFill/>
          </a:ln>
        </p:spPr>
      </p:pic>
      <p:sp>
        <p:nvSpPr>
          <p:cNvPr id="1795" name="Google Shape;1795;p143"/>
          <p:cNvSpPr txBox="1"/>
          <p:nvPr/>
        </p:nvSpPr>
        <p:spPr>
          <a:xfrm>
            <a:off x="574515" y="513787"/>
            <a:ext cx="1740353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700" u="none" cap="none" strike="noStrike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Its mission:</a:t>
            </a:r>
            <a:endParaRPr sz="1100"/>
          </a:p>
        </p:txBody>
      </p:sp>
      <p:sp>
        <p:nvSpPr>
          <p:cNvPr id="1796" name="Google Shape;1796;p143"/>
          <p:cNvSpPr txBox="1"/>
          <p:nvPr/>
        </p:nvSpPr>
        <p:spPr>
          <a:xfrm>
            <a:off x="934018" y="3801312"/>
            <a:ext cx="80490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to boldly go where no PID organisation has gone before</a:t>
            </a:r>
            <a:endParaRPr sz="1100"/>
          </a:p>
        </p:txBody>
      </p:sp>
      <p:sp>
        <p:nvSpPr>
          <p:cNvPr id="1797" name="Google Shape;1797;p143"/>
          <p:cNvSpPr txBox="1"/>
          <p:nvPr/>
        </p:nvSpPr>
        <p:spPr>
          <a:xfrm>
            <a:off x="1444691" y="1498379"/>
            <a:ext cx="5402007" cy="2146742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 to explore global inclusivity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to seek out interoperability and 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new ways of communicating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2" name="Shape 1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3" name="Google Shape;1803;p1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24762" y="195486"/>
            <a:ext cx="2349035" cy="1782198"/>
          </a:xfrm>
          <a:prstGeom prst="rect">
            <a:avLst/>
          </a:prstGeom>
          <a:noFill/>
          <a:ln>
            <a:noFill/>
          </a:ln>
        </p:spPr>
      </p:pic>
      <p:sp>
        <p:nvSpPr>
          <p:cNvPr id="1804" name="Google Shape;1804;p144"/>
          <p:cNvSpPr txBox="1"/>
          <p:nvPr/>
        </p:nvSpPr>
        <p:spPr>
          <a:xfrm>
            <a:off x="736575" y="851613"/>
            <a:ext cx="2963362" cy="48474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The Prime Directive</a:t>
            </a:r>
            <a:endParaRPr sz="1100"/>
          </a:p>
        </p:txBody>
      </p:sp>
      <p:sp>
        <p:nvSpPr>
          <p:cNvPr id="1805" name="Google Shape;1805;p144"/>
          <p:cNvSpPr txBox="1"/>
          <p:nvPr/>
        </p:nvSpPr>
        <p:spPr>
          <a:xfrm>
            <a:off x="2033056" y="2505168"/>
            <a:ext cx="66189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  <a:latin typeface="Corbel"/>
                <a:ea typeface="Corbel"/>
                <a:cs typeface="Corbel"/>
                <a:sym typeface="Corbel"/>
              </a:rPr>
              <a:t>The PID Federation should be prohibited from interfering with the internal and natural development of individual PID systems</a:t>
            </a:r>
            <a:endParaRPr sz="2700">
              <a:solidFill>
                <a:schemeClr val="lt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0" name="Shape 1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1" name="Google Shape;1811;p145"/>
          <p:cNvSpPr txBox="1"/>
          <p:nvPr>
            <p:ph idx="1" type="body"/>
          </p:nvPr>
        </p:nvSpPr>
        <p:spPr>
          <a:xfrm>
            <a:off x="424974" y="3305640"/>
            <a:ext cx="5564100" cy="14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800"/>
              <a:t>THOUGHTS, OPINIONS, COMMENTS?</a:t>
            </a:r>
            <a:endParaRPr sz="11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800"/>
              <a:t>EMAIL ME: </a:t>
            </a:r>
            <a:r>
              <a:rPr lang="en" sz="1800" u="sng">
                <a:solidFill>
                  <a:schemeClr val="hlink"/>
                </a:solidFill>
                <a:hlinkClick r:id="rId3"/>
              </a:rPr>
              <a:t>JONATHANMTCLARK@GMAIL.COM</a:t>
            </a:r>
            <a:endParaRPr sz="1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" sz="1800"/>
              <a:t>OR JOIN THE DISCUSSION ON THE </a:t>
            </a:r>
            <a:r>
              <a:rPr lang="en" sz="1800" u="sng">
                <a:solidFill>
                  <a:schemeClr val="hlink"/>
                </a:solidFill>
                <a:hlinkClick r:id="rId4"/>
              </a:rPr>
              <a:t>PID FORUM</a:t>
            </a:r>
            <a:endParaRPr sz="1800"/>
          </a:p>
        </p:txBody>
      </p:sp>
      <p:pic>
        <p:nvPicPr>
          <p:cNvPr id="1812" name="Google Shape;1812;p1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4975" y="266699"/>
            <a:ext cx="3757876" cy="285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Digital Blue Tunnel 16x9">
  <a:themeElements>
    <a:clrScheme name="Digital Blue Tunnel">
      <a:dk1>
        <a:srgbClr val="000000"/>
      </a:dk1>
      <a:lt1>
        <a:srgbClr val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PALE YELLOW">
  <a:themeElements>
    <a:clrScheme name="JISC REBRAND PALETTE 2018">
      <a:dk1>
        <a:srgbClr val="000000"/>
      </a:dk1>
      <a:lt1>
        <a:srgbClr val="FFFFFF"/>
      </a:lt1>
      <a:dk2>
        <a:srgbClr val="CE0F69"/>
      </a:dk2>
      <a:lt2>
        <a:srgbClr val="E62645"/>
      </a:lt2>
      <a:accent1>
        <a:srgbClr val="0D224C"/>
      </a:accent1>
      <a:accent2>
        <a:srgbClr val="00857D"/>
      </a:accent2>
      <a:accent3>
        <a:srgbClr val="6D2077"/>
      </a:accent3>
      <a:accent4>
        <a:srgbClr val="8E1558"/>
      </a:accent4>
      <a:accent5>
        <a:srgbClr val="007DBA"/>
      </a:accent5>
      <a:accent6>
        <a:srgbClr val="F8A800"/>
      </a:accent6>
      <a:hlink>
        <a:srgbClr val="2A4B98"/>
      </a:hlink>
      <a:folHlink>
        <a:srgbClr val="51258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