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8" r:id="rId3"/>
    <p:sldMasterId id="214748366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</p:sldIdLst>
  <p:sldSz cy="6858000" cx="12192000"/>
  <p:notesSz cx="6858000" cy="9144000"/>
  <p:embeddedFontLst>
    <p:embeddedFont>
      <p:font typeface="Roboto"/>
      <p:regular r:id="rId33"/>
      <p:bold r:id="rId34"/>
      <p:italic r:id="rId35"/>
      <p:boldItalic r:id="rId36"/>
    </p:embeddedFont>
    <p:embeddedFont>
      <p:font typeface="Helvetica Neue"/>
      <p:regular r:id="rId37"/>
      <p:bold r:id="rId38"/>
      <p:italic r:id="rId39"/>
      <p:boldItalic r:id="rId40"/>
    </p:embeddedFont>
    <p:embeddedFont>
      <p:font typeface="Open Sans"/>
      <p:regular r:id="rId41"/>
      <p:bold r:id="rId42"/>
      <p:italic r:id="rId43"/>
      <p:boldItalic r:id="rId4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HelveticaNeue-boldItalic.fntdata"/><Relationship Id="rId20" Type="http://schemas.openxmlformats.org/officeDocument/2006/relationships/slide" Target="slides/slide15.xml"/><Relationship Id="rId42" Type="http://schemas.openxmlformats.org/officeDocument/2006/relationships/font" Target="fonts/OpenSans-bold.fntdata"/><Relationship Id="rId41" Type="http://schemas.openxmlformats.org/officeDocument/2006/relationships/font" Target="fonts/OpenSans-regular.fntdata"/><Relationship Id="rId22" Type="http://schemas.openxmlformats.org/officeDocument/2006/relationships/slide" Target="slides/slide17.xml"/><Relationship Id="rId44" Type="http://schemas.openxmlformats.org/officeDocument/2006/relationships/font" Target="fonts/OpenSans-boldItalic.fntdata"/><Relationship Id="rId21" Type="http://schemas.openxmlformats.org/officeDocument/2006/relationships/slide" Target="slides/slide16.xml"/><Relationship Id="rId43" Type="http://schemas.openxmlformats.org/officeDocument/2006/relationships/font" Target="fonts/OpenSans-italic.fntdata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29" Type="http://schemas.openxmlformats.org/officeDocument/2006/relationships/slide" Target="slides/slide24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11" Type="http://schemas.openxmlformats.org/officeDocument/2006/relationships/slide" Target="slides/slide6.xml"/><Relationship Id="rId33" Type="http://schemas.openxmlformats.org/officeDocument/2006/relationships/font" Target="fonts/Roboto-regular.fntdata"/><Relationship Id="rId10" Type="http://schemas.openxmlformats.org/officeDocument/2006/relationships/slide" Target="slides/slide5.xml"/><Relationship Id="rId32" Type="http://schemas.openxmlformats.org/officeDocument/2006/relationships/slide" Target="slides/slide27.xml"/><Relationship Id="rId13" Type="http://schemas.openxmlformats.org/officeDocument/2006/relationships/slide" Target="slides/slide8.xml"/><Relationship Id="rId35" Type="http://schemas.openxmlformats.org/officeDocument/2006/relationships/font" Target="fonts/Roboto-italic.fntdata"/><Relationship Id="rId12" Type="http://schemas.openxmlformats.org/officeDocument/2006/relationships/slide" Target="slides/slide7.xml"/><Relationship Id="rId34" Type="http://schemas.openxmlformats.org/officeDocument/2006/relationships/font" Target="fonts/Roboto-bold.fntdata"/><Relationship Id="rId15" Type="http://schemas.openxmlformats.org/officeDocument/2006/relationships/slide" Target="slides/slide10.xml"/><Relationship Id="rId37" Type="http://schemas.openxmlformats.org/officeDocument/2006/relationships/font" Target="fonts/HelveticaNeue-regular.fntdata"/><Relationship Id="rId14" Type="http://schemas.openxmlformats.org/officeDocument/2006/relationships/slide" Target="slides/slide9.xml"/><Relationship Id="rId36" Type="http://schemas.openxmlformats.org/officeDocument/2006/relationships/font" Target="fonts/Roboto-boldItalic.fntdata"/><Relationship Id="rId17" Type="http://schemas.openxmlformats.org/officeDocument/2006/relationships/slide" Target="slides/slide12.xml"/><Relationship Id="rId39" Type="http://schemas.openxmlformats.org/officeDocument/2006/relationships/font" Target="fonts/HelveticaNeue-italic.fntdata"/><Relationship Id="rId16" Type="http://schemas.openxmlformats.org/officeDocument/2006/relationships/slide" Target="slides/slide11.xml"/><Relationship Id="rId38" Type="http://schemas.openxmlformats.org/officeDocument/2006/relationships/font" Target="fonts/HelveticaNeue-bold.fntdata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app.diagrams.net/#G1-Xo9b9e0wBJ-WNkDGjsHdFPf0g7cFspS" TargetMode="Externa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a29322e3ce_1_10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8" name="Google Shape;138;ga29322e3ce_1_10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ga29322e3ce_1_10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6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a29322e3ce_1_23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8" name="Google Shape;218;ga29322e3ce_1_23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Matej</a:t>
            </a:r>
            <a:endParaRPr/>
          </a:p>
        </p:txBody>
      </p:sp>
      <p:sp>
        <p:nvSpPr>
          <p:cNvPr id="219" name="Google Shape;219;ga29322e3ce_1_23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a9ac40b4f0_2_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7" name="Google Shape;227;ga9ac40b4f0_2_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Matej</a:t>
            </a:r>
            <a:endParaRPr/>
          </a:p>
        </p:txBody>
      </p:sp>
      <p:sp>
        <p:nvSpPr>
          <p:cNvPr id="228" name="Google Shape;228;ga9ac40b4f0_2_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ga9ac40b4f0_2_2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6" name="Google Shape;236;ga9ac40b4f0_2_2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Matej</a:t>
            </a:r>
            <a:endParaRPr/>
          </a:p>
        </p:txBody>
      </p:sp>
      <p:sp>
        <p:nvSpPr>
          <p:cNvPr id="237" name="Google Shape;237;ga9ac40b4f0_2_2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ga29322e3ce_1_22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3" name="Google Shape;263;ga29322e3ce_1_22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Dieter</a:t>
            </a:r>
            <a:endParaRPr/>
          </a:p>
        </p:txBody>
      </p:sp>
      <p:sp>
        <p:nvSpPr>
          <p:cNvPr id="264" name="Google Shape;264;ga29322e3ce_1_22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a29322e3ce_1_2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1" name="Google Shape;271;ga29322e3ce_1_21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2" name="Google Shape;272;ga29322e3ce_1_21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a29322e3ce_1_28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8" name="Google Shape;278;ga29322e3ce_1_28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Frank</a:t>
            </a:r>
            <a:endParaRPr/>
          </a:p>
        </p:txBody>
      </p:sp>
      <p:sp>
        <p:nvSpPr>
          <p:cNvPr id="279" name="Google Shape;279;ga29322e3ce_1_28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a29322e3ce_1_27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6" name="Google Shape;286;ga29322e3ce_1_27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Arnaud</a:t>
            </a:r>
            <a:endParaRPr/>
          </a:p>
        </p:txBody>
      </p:sp>
      <p:sp>
        <p:nvSpPr>
          <p:cNvPr id="287" name="Google Shape;287;ga29322e3ce_1_27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a29322e3ce_1_27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4" name="Google Shape;294;ga29322e3ce_1_27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Frank and Arnaud to list some questions</a:t>
            </a:r>
            <a:endParaRPr/>
          </a:p>
        </p:txBody>
      </p:sp>
      <p:sp>
        <p:nvSpPr>
          <p:cNvPr id="295" name="Google Shape;295;ga29322e3ce_1_27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a29322e3ce_1_26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2" name="Google Shape;302;ga29322e3ce_1_26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Laurent</a:t>
            </a:r>
            <a:endParaRPr/>
          </a:p>
        </p:txBody>
      </p:sp>
      <p:sp>
        <p:nvSpPr>
          <p:cNvPr id="303" name="Google Shape;303;ga29322e3ce_1_26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gab5b63e957_7_5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5" name="Google Shape;335;gab5b63e957_7_5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Laurent</a:t>
            </a:r>
            <a:endParaRPr/>
          </a:p>
        </p:txBody>
      </p:sp>
      <p:sp>
        <p:nvSpPr>
          <p:cNvPr id="336" name="Google Shape;336;gab5b63e957_7_5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a29322e3ce_1_1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6" name="Google Shape;146;ga29322e3ce_1_11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7" name="Google Shape;147;ga29322e3ce_1_11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ga29322e3ce_1_3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4" name="Google Shape;344;ga29322e3ce_1_31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Ola</a:t>
            </a:r>
            <a:endParaRPr/>
          </a:p>
        </p:txBody>
      </p:sp>
      <p:sp>
        <p:nvSpPr>
          <p:cNvPr id="345" name="Google Shape;345;ga29322e3ce_1_31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gab5b63e957_1_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2" name="Google Shape;352;gab5b63e957_1_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Ola</a:t>
            </a:r>
            <a:endParaRPr/>
          </a:p>
        </p:txBody>
      </p:sp>
      <p:sp>
        <p:nvSpPr>
          <p:cNvPr id="353" name="Google Shape;353;gab5b63e957_1_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ga29322e3ce_1_30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0" name="Google Shape;360;ga29322e3ce_1_30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Laurent and Ola to list some questions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Image source: </a:t>
            </a:r>
            <a:r>
              <a:rPr lang="en-GB" u="sng">
                <a:solidFill>
                  <a:schemeClr val="hlink"/>
                </a:solidFill>
                <a:hlinkClick r:id="rId2"/>
              </a:rPr>
              <a:t>https://app.diagrams.net/#G1-Xo9b9e0wBJ-WNkDGjsHdFPf0g7cFspS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361" name="Google Shape;361;ga29322e3ce_1_30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ga29322e3ce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8" name="Google Shape;368;ga29322e3c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2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Google Shape;373;ga29322e3ce_0_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4" name="Google Shape;374;ga29322e3ce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8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gab5b63e957_5_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0" name="Google Shape;380;gab5b63e957_5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3" name="Shape 3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Google Shape;384;ga29322e3ce_1_29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5" name="Google Shape;385;ga29322e3ce_1_29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>
                <a:solidFill>
                  <a:schemeClr val="dk1"/>
                </a:solidFill>
              </a:rPr>
              <a:t>Suzanne and Frank - this slide can also be fill in during the workshop</a:t>
            </a:r>
            <a:endParaRPr/>
          </a:p>
        </p:txBody>
      </p:sp>
      <p:sp>
        <p:nvSpPr>
          <p:cNvPr id="386" name="Google Shape;386;ga29322e3ce_1_29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ga29322e3ce_1_1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3" name="Google Shape;393;ga29322e3ce_1_12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4" name="Google Shape;394;ga29322e3ce_1_12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a29322e3ce_1_20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4" name="Google Shape;154;ga29322e3ce_1_20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Yoann and Laure</a:t>
            </a:r>
            <a:endParaRPr/>
          </a:p>
        </p:txBody>
      </p:sp>
      <p:sp>
        <p:nvSpPr>
          <p:cNvPr id="155" name="Google Shape;155;ga29322e3ce_1_20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a29322e3ce_1_1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2" name="Google Shape;162;ga29322e3ce_1_11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ga29322e3ce_1_11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a29322e3ce_1_2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0" name="Google Shape;170;ga29322e3ce_1_21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Laurent and Virginie</a:t>
            </a:r>
            <a:endParaRPr/>
          </a:p>
        </p:txBody>
      </p:sp>
      <p:sp>
        <p:nvSpPr>
          <p:cNvPr id="171" name="Google Shape;171;ga29322e3ce_1_21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ga29322e3ce_1_24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8" name="Google Shape;178;ga29322e3ce_1_24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Laurent and Virginie</a:t>
            </a:r>
            <a:endParaRPr/>
          </a:p>
        </p:txBody>
      </p:sp>
      <p:sp>
        <p:nvSpPr>
          <p:cNvPr id="179" name="Google Shape;179;ga29322e3ce_1_24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a1fdd12b61_1_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9" name="Google Shape;189;ga1fdd12b61_1_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Laurent and Virginie</a:t>
            </a:r>
            <a:endParaRPr/>
          </a:p>
        </p:txBody>
      </p:sp>
      <p:sp>
        <p:nvSpPr>
          <p:cNvPr id="190" name="Google Shape;190;ga1fdd12b61_1_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a29322e3ce_1_24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0" name="Google Shape;200;ga29322e3ce_1_24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Laurent and Virginie</a:t>
            </a:r>
            <a:endParaRPr/>
          </a:p>
        </p:txBody>
      </p:sp>
      <p:sp>
        <p:nvSpPr>
          <p:cNvPr id="201" name="Google Shape;201;ga29322e3ce_1_24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a9ac40b4f0_2_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8" name="Google Shape;208;ga9ac40b4f0_2_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Matej</a:t>
            </a:r>
            <a:endParaRPr/>
          </a:p>
        </p:txBody>
      </p:sp>
      <p:sp>
        <p:nvSpPr>
          <p:cNvPr id="209" name="Google Shape;209;ga9ac40b4f0_2_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7.png"/><Relationship Id="rId3" Type="http://schemas.openxmlformats.org/officeDocument/2006/relationships/image" Target="../media/image6.gif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7.png"/><Relationship Id="rId3" Type="http://schemas.openxmlformats.org/officeDocument/2006/relationships/image" Target="../media/image6.gif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7.png"/><Relationship Id="rId3" Type="http://schemas.openxmlformats.org/officeDocument/2006/relationships/image" Target="../media/image6.gif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1" Type="http://schemas.openxmlformats.org/officeDocument/2006/relationships/image" Target="../media/image14.png"/><Relationship Id="rId10" Type="http://schemas.openxmlformats.org/officeDocument/2006/relationships/image" Target="../media/image12.png"/><Relationship Id="rId13" Type="http://schemas.openxmlformats.org/officeDocument/2006/relationships/image" Target="../media/image16.png"/><Relationship Id="rId1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11.png"/><Relationship Id="rId4" Type="http://schemas.openxmlformats.org/officeDocument/2006/relationships/image" Target="../media/image7.png"/><Relationship Id="rId9" Type="http://schemas.openxmlformats.org/officeDocument/2006/relationships/image" Target="../media/image10.png"/><Relationship Id="rId5" Type="http://schemas.openxmlformats.org/officeDocument/2006/relationships/image" Target="../media/image3.png"/><Relationship Id="rId6" Type="http://schemas.openxmlformats.org/officeDocument/2006/relationships/image" Target="../media/image2.png"/><Relationship Id="rId7" Type="http://schemas.openxmlformats.org/officeDocument/2006/relationships/image" Target="../media/image1.png"/><Relationship Id="rId8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 type="title">
  <p:cSld name="TITLE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"/>
          <p:cNvSpPr txBox="1"/>
          <p:nvPr>
            <p:ph type="ctrTitle"/>
          </p:nvPr>
        </p:nvSpPr>
        <p:spPr>
          <a:xfrm>
            <a:off x="442176" y="457649"/>
            <a:ext cx="7645800" cy="1383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4" name="Google Shape;14;p2"/>
          <p:cNvSpPr txBox="1"/>
          <p:nvPr>
            <p:ph idx="1" type="subTitle"/>
          </p:nvPr>
        </p:nvSpPr>
        <p:spPr>
          <a:xfrm>
            <a:off x="442176" y="1966421"/>
            <a:ext cx="7645800" cy="1452900"/>
          </a:xfrm>
          <a:prstGeom prst="rect">
            <a:avLst/>
          </a:prstGeom>
          <a:solidFill>
            <a:srgbClr val="F2F2F2">
              <a:alpha val="4275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cxnSp>
        <p:nvCxnSpPr>
          <p:cNvPr id="15" name="Google Shape;15;p2"/>
          <p:cNvCxnSpPr/>
          <p:nvPr/>
        </p:nvCxnSpPr>
        <p:spPr>
          <a:xfrm>
            <a:off x="442176" y="1841679"/>
            <a:ext cx="7645800" cy="0"/>
          </a:xfrm>
          <a:prstGeom prst="straightConnector1">
            <a:avLst/>
          </a:prstGeom>
          <a:noFill/>
          <a:ln cap="flat" cmpd="sng" w="1905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uota" type="blank">
  <p:cSld name="BLANK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2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2" name="Google Shape;72;p12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3" name="Google Shape;73;p12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olo e contenuto" type="obj">
  <p:cSld name="OBJEC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3"/>
          <p:cNvSpPr txBox="1"/>
          <p:nvPr>
            <p:ph type="title"/>
          </p:nvPr>
        </p:nvSpPr>
        <p:spPr>
          <a:xfrm>
            <a:off x="5525036" y="365125"/>
            <a:ext cx="58287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13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7" name="Google Shape;77;p13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8" name="Google Shape;78;p13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9" name="Google Shape;79;p13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titolo">
  <p:cSld name="Diapositiva titolo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4"/>
          <p:cNvSpPr txBox="1"/>
          <p:nvPr>
            <p:ph type="ctrTitle"/>
          </p:nvPr>
        </p:nvSpPr>
        <p:spPr>
          <a:xfrm>
            <a:off x="1524000" y="1122363"/>
            <a:ext cx="9144000" cy="2387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14"/>
          <p:cNvSpPr txBox="1"/>
          <p:nvPr>
            <p:ph idx="1" type="subTitle"/>
          </p:nvPr>
        </p:nvSpPr>
        <p:spPr>
          <a:xfrm>
            <a:off x="1524000" y="3602038"/>
            <a:ext cx="9144000" cy="1655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rt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testazione sezione" type="secHead">
  <p:cSld name="SECTION_HEADER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5"/>
          <p:cNvSpPr txBox="1"/>
          <p:nvPr>
            <p:ph type="title"/>
          </p:nvPr>
        </p:nvSpPr>
        <p:spPr>
          <a:xfrm>
            <a:off x="831850" y="1709738"/>
            <a:ext cx="10515600" cy="28527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5" name="Google Shape;85;p15"/>
          <p:cNvSpPr txBox="1"/>
          <p:nvPr>
            <p:ph idx="1" type="body"/>
          </p:nvPr>
        </p:nvSpPr>
        <p:spPr>
          <a:xfrm>
            <a:off x="831850" y="4589463"/>
            <a:ext cx="10515600" cy="1500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86" name="Google Shape;86;p15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5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8" name="Google Shape;88;p15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ue contenuti" type="twoObj">
  <p:cSld name="TWO_OBJECTS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6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1" name="Google Shape;91;p16"/>
          <p:cNvSpPr txBox="1"/>
          <p:nvPr>
            <p:ph idx="1" type="body"/>
          </p:nvPr>
        </p:nvSpPr>
        <p:spPr>
          <a:xfrm>
            <a:off x="838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2" name="Google Shape;92;p16"/>
          <p:cNvSpPr txBox="1"/>
          <p:nvPr>
            <p:ph idx="2" type="body"/>
          </p:nvPr>
        </p:nvSpPr>
        <p:spPr>
          <a:xfrm>
            <a:off x="6172200" y="1825625"/>
            <a:ext cx="5181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3" name="Google Shape;93;p16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4" name="Google Shape;94;p16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" name="Google Shape;95;p16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fronto" type="twoTxTwoObj">
  <p:cSld name="TWO_OBJECTS_WITH_TEXT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7"/>
          <p:cNvSpPr txBox="1"/>
          <p:nvPr>
            <p:ph type="title"/>
          </p:nvPr>
        </p:nvSpPr>
        <p:spPr>
          <a:xfrm>
            <a:off x="839788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" name="Google Shape;98;p17"/>
          <p:cNvSpPr txBox="1"/>
          <p:nvPr>
            <p:ph idx="1" type="body"/>
          </p:nvPr>
        </p:nvSpPr>
        <p:spPr>
          <a:xfrm>
            <a:off x="839788" y="1681163"/>
            <a:ext cx="5157900" cy="823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99" name="Google Shape;99;p17"/>
          <p:cNvSpPr txBox="1"/>
          <p:nvPr>
            <p:ph idx="2" type="body"/>
          </p:nvPr>
        </p:nvSpPr>
        <p:spPr>
          <a:xfrm>
            <a:off x="839788" y="2505075"/>
            <a:ext cx="5157900" cy="368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0" name="Google Shape;100;p17"/>
          <p:cNvSpPr txBox="1"/>
          <p:nvPr>
            <p:ph idx="3" type="body"/>
          </p:nvPr>
        </p:nvSpPr>
        <p:spPr>
          <a:xfrm>
            <a:off x="6172200" y="1681163"/>
            <a:ext cx="5183100" cy="8238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01" name="Google Shape;101;p17"/>
          <p:cNvSpPr txBox="1"/>
          <p:nvPr>
            <p:ph idx="4" type="body"/>
          </p:nvPr>
        </p:nvSpPr>
        <p:spPr>
          <a:xfrm>
            <a:off x="6172200" y="2505075"/>
            <a:ext cx="5183100" cy="368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2" name="Google Shape;102;p17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3" name="Google Shape;103;p17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4" name="Google Shape;104;p17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olo titolo" type="titleOnly">
  <p:cSld name="TITLE_ONLY"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18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7" name="Google Shape;107;p18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8" name="Google Shape;108;p18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9" name="Google Shape;109;p18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uto con didascalia" type="objTx">
  <p:cSld name="OBJECT_WITH_CAPTION_TEXT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9"/>
          <p:cNvSpPr txBox="1"/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2" name="Google Shape;112;p19"/>
          <p:cNvSpPr txBox="1"/>
          <p:nvPr>
            <p:ph idx="1" type="body"/>
          </p:nvPr>
        </p:nvSpPr>
        <p:spPr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318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indent="-3810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indent="-355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indent="-355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113" name="Google Shape;113;p19"/>
          <p:cNvSpPr txBox="1"/>
          <p:nvPr>
            <p:ph idx="2" type="body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14" name="Google Shape;114;p19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p19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6" name="Google Shape;116;p19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mmagine con didascalia" type="picTx">
  <p:cSld name="PICTURE_WITH_CAPTION_TEXT"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0"/>
          <p:cNvSpPr txBox="1"/>
          <p:nvPr>
            <p:ph type="title"/>
          </p:nvPr>
        </p:nvSpPr>
        <p:spPr>
          <a:xfrm>
            <a:off x="839788" y="4572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9" name="Google Shape;119;p20"/>
          <p:cNvSpPr/>
          <p:nvPr>
            <p:ph idx="2" type="pic"/>
          </p:nvPr>
        </p:nvSpPr>
        <p:spPr>
          <a:xfrm>
            <a:off x="5183188" y="987425"/>
            <a:ext cx="6172200" cy="4873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0" name="Google Shape;120;p20"/>
          <p:cNvSpPr txBox="1"/>
          <p:nvPr>
            <p:ph idx="1" type="body"/>
          </p:nvPr>
        </p:nvSpPr>
        <p:spPr>
          <a:xfrm>
            <a:off x="839788" y="2057400"/>
            <a:ext cx="3932100" cy="381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indent="-2286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indent="-2286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indent="-2286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21" name="Google Shape;121;p20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2" name="Google Shape;122;p20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3" name="Google Shape;123;p20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olo e testo verticale" type="vertTx">
  <p:cSld name="VERTICAL_TEXT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1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6" name="Google Shape;126;p21"/>
          <p:cNvSpPr txBox="1"/>
          <p:nvPr>
            <p:ph idx="1" type="body"/>
          </p:nvPr>
        </p:nvSpPr>
        <p:spPr>
          <a:xfrm rot="5400000">
            <a:off x="3920400" y="-1256575"/>
            <a:ext cx="4351200" cy="105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7" name="Google Shape;127;p21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8" name="Google Shape;128;p21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9" name="Google Shape;129;p21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/>
          <p:nvPr>
            <p:ph type="title"/>
          </p:nvPr>
        </p:nvSpPr>
        <p:spPr>
          <a:xfrm>
            <a:off x="394855" y="365125"/>
            <a:ext cx="10959000" cy="138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8" name="Google Shape;18;p3"/>
          <p:cNvSpPr txBox="1"/>
          <p:nvPr>
            <p:ph idx="1" type="body"/>
          </p:nvPr>
        </p:nvSpPr>
        <p:spPr>
          <a:xfrm>
            <a:off x="394854" y="1835456"/>
            <a:ext cx="109590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olo e testo verticale" type="vertTitleAndTx">
  <p:cSld name="VERTICAL_TITLE_AND_VERTICAL_TEXT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2"/>
          <p:cNvSpPr txBox="1"/>
          <p:nvPr>
            <p:ph type="title"/>
          </p:nvPr>
        </p:nvSpPr>
        <p:spPr>
          <a:xfrm rot="5400000">
            <a:off x="7133400" y="1956625"/>
            <a:ext cx="5811900" cy="262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2" name="Google Shape;132;p22"/>
          <p:cNvSpPr txBox="1"/>
          <p:nvPr>
            <p:ph idx="1" type="body"/>
          </p:nvPr>
        </p:nvSpPr>
        <p:spPr>
          <a:xfrm rot="5400000">
            <a:off x="1799400" y="-596075"/>
            <a:ext cx="5811900" cy="7734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2900" lvl="0" marL="4572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indent="-342900" lvl="2" marL="1371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indent="-342900" lvl="4" marL="22860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indent="-342900" lvl="5" marL="27432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3" name="Google Shape;133;p22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4" name="Google Shape;134;p22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5" name="Google Shape;135;p22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/>
            </a:lvl1pPr>
            <a:lvl2pPr indent="0" lvl="1" marL="0" rtl="0" algn="r">
              <a:spcBef>
                <a:spcPts val="0"/>
              </a:spcBef>
              <a:buNone/>
              <a:defRPr/>
            </a:lvl2pPr>
            <a:lvl3pPr indent="0" lvl="2" marL="0" rtl="0" algn="r">
              <a:spcBef>
                <a:spcPts val="0"/>
              </a:spcBef>
              <a:buNone/>
              <a:defRPr/>
            </a:lvl3pPr>
            <a:lvl4pPr indent="0" lvl="3" marL="0" rtl="0" algn="r">
              <a:spcBef>
                <a:spcPts val="0"/>
              </a:spcBef>
              <a:buNone/>
              <a:defRPr/>
            </a:lvl4pPr>
            <a:lvl5pPr indent="0" lvl="4" marL="0" rtl="0" algn="r">
              <a:spcBef>
                <a:spcPts val="0"/>
              </a:spcBef>
              <a:buNone/>
              <a:defRPr/>
            </a:lvl5pPr>
            <a:lvl6pPr indent="0" lvl="5" marL="0" rtl="0" algn="r">
              <a:spcBef>
                <a:spcPts val="0"/>
              </a:spcBef>
              <a:buNone/>
              <a:defRPr/>
            </a:lvl6pPr>
            <a:lvl7pPr indent="0" lvl="6" marL="0" rtl="0" algn="r">
              <a:spcBef>
                <a:spcPts val="0"/>
              </a:spcBef>
              <a:buNone/>
              <a:defRPr/>
            </a:lvl7pPr>
            <a:lvl8pPr indent="0" lvl="7" marL="0" rtl="0" algn="r">
              <a:spcBef>
                <a:spcPts val="0"/>
              </a:spcBef>
              <a:buNone/>
              <a:defRPr/>
            </a:lvl8pPr>
            <a:lvl9pPr indent="0" lvl="8" marL="0" rt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slide Blue">
  <p:cSld name="2_Title slide Blue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/>
          <p:nvPr/>
        </p:nvSpPr>
        <p:spPr>
          <a:xfrm>
            <a:off x="-31173" y="-1"/>
            <a:ext cx="12233700" cy="6858000"/>
          </a:xfrm>
          <a:prstGeom prst="rect">
            <a:avLst/>
          </a:prstGeom>
          <a:solidFill>
            <a:schemeClr val="accent1"/>
          </a:solidFill>
          <a:ln cap="flat" cmpd="sng" w="12700">
            <a:solidFill>
              <a:srgbClr val="1C436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" name="Google Shape;22;p5"/>
          <p:cNvPicPr preferRelativeResize="0"/>
          <p:nvPr/>
        </p:nvPicPr>
        <p:blipFill rotWithShape="1">
          <a:blip r:embed="rId2">
            <a:alphaModFix amt="12000"/>
          </a:blip>
          <a:srcRect b="44337" l="37377" r="43119" t="33744"/>
          <a:stretch/>
        </p:blipFill>
        <p:spPr>
          <a:xfrm>
            <a:off x="7803468" y="0"/>
            <a:ext cx="4398920" cy="2880359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5"/>
          <p:cNvSpPr txBox="1"/>
          <p:nvPr/>
        </p:nvSpPr>
        <p:spPr>
          <a:xfrm>
            <a:off x="436833" y="6558892"/>
            <a:ext cx="8753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This project is funded from the EU Horizon 2020 Research and Innovation Programme (2014-2020) under Grant Agreement No. XXXXXX</a:t>
            </a:r>
            <a:endParaRPr sz="900">
              <a:solidFill>
                <a:srgbClr val="A5A5A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" name="Google Shape;24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7440" y="6546011"/>
            <a:ext cx="319392" cy="214026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5"/>
          <p:cNvSpPr txBox="1"/>
          <p:nvPr>
            <p:ph type="ctrTitle"/>
          </p:nvPr>
        </p:nvSpPr>
        <p:spPr>
          <a:xfrm>
            <a:off x="442176" y="457649"/>
            <a:ext cx="7645800" cy="1381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400"/>
              <a:buFont typeface="Arial"/>
              <a:buNone/>
              <a:defRPr b="0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6" name="Google Shape;26;p5"/>
          <p:cNvSpPr txBox="1"/>
          <p:nvPr>
            <p:ph idx="1" type="subTitle"/>
          </p:nvPr>
        </p:nvSpPr>
        <p:spPr>
          <a:xfrm>
            <a:off x="442176" y="1966421"/>
            <a:ext cx="7645800" cy="1452900"/>
          </a:xfrm>
          <a:prstGeom prst="rect">
            <a:avLst/>
          </a:prstGeom>
          <a:solidFill>
            <a:srgbClr val="F2F2F2">
              <a:alpha val="4275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AD5AF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FAD5AF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cxnSp>
        <p:nvCxnSpPr>
          <p:cNvPr id="27" name="Google Shape;27;p5"/>
          <p:cNvCxnSpPr/>
          <p:nvPr/>
        </p:nvCxnSpPr>
        <p:spPr>
          <a:xfrm>
            <a:off x="442176" y="1841679"/>
            <a:ext cx="7645800" cy="0"/>
          </a:xfrm>
          <a:prstGeom prst="straightConnector1">
            <a:avLst/>
          </a:prstGeom>
          <a:noFill/>
          <a:ln cap="flat" cmpd="sng" w="9525">
            <a:solidFill>
              <a:schemeClr val="accent2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General Blue">
  <p:cSld name="2_General Blue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/>
          <p:nvPr/>
        </p:nvSpPr>
        <p:spPr>
          <a:xfrm>
            <a:off x="-41564" y="0"/>
            <a:ext cx="12233700" cy="6858000"/>
          </a:xfrm>
          <a:prstGeom prst="rect">
            <a:avLst/>
          </a:prstGeom>
          <a:solidFill>
            <a:schemeClr val="accent1"/>
          </a:solidFill>
          <a:ln cap="flat" cmpd="sng" w="12700">
            <a:solidFill>
              <a:srgbClr val="1C436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" name="Google Shape;30;p6"/>
          <p:cNvPicPr preferRelativeResize="0"/>
          <p:nvPr/>
        </p:nvPicPr>
        <p:blipFill rotWithShape="1">
          <a:blip r:embed="rId2">
            <a:alphaModFix amt="12000"/>
          </a:blip>
          <a:srcRect b="44337" l="37377" r="43119" t="33744"/>
          <a:stretch/>
        </p:blipFill>
        <p:spPr>
          <a:xfrm>
            <a:off x="7803468" y="0"/>
            <a:ext cx="4398920" cy="2880359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6"/>
          <p:cNvSpPr txBox="1"/>
          <p:nvPr/>
        </p:nvSpPr>
        <p:spPr>
          <a:xfrm>
            <a:off x="436833" y="6558892"/>
            <a:ext cx="8753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This project is funded from the EU Horizon 2020 Research and Innovation Programme (2014-2020) under Grant Agreement No. XXXXXX</a:t>
            </a:r>
            <a:endParaRPr sz="900">
              <a:solidFill>
                <a:srgbClr val="A5A5A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" name="Google Shape;32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7440" y="6546011"/>
            <a:ext cx="319392" cy="214026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6"/>
          <p:cNvSpPr txBox="1"/>
          <p:nvPr/>
        </p:nvSpPr>
        <p:spPr>
          <a:xfrm>
            <a:off x="703117" y="584427"/>
            <a:ext cx="10515600" cy="1386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</a:pPr>
            <a:r>
              <a:rPr b="0" lang="en-GB" sz="32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Click to edit Master title style</a:t>
            </a:r>
            <a:endParaRPr/>
          </a:p>
        </p:txBody>
      </p:sp>
      <p:sp>
        <p:nvSpPr>
          <p:cNvPr id="34" name="Google Shape;34;p6"/>
          <p:cNvSpPr txBox="1"/>
          <p:nvPr>
            <p:ph idx="1" type="body"/>
          </p:nvPr>
        </p:nvSpPr>
        <p:spPr>
          <a:xfrm>
            <a:off x="817418" y="1788361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Blank Blue">
  <p:cSld name="3_Blank Blue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/>
          <p:nvPr/>
        </p:nvSpPr>
        <p:spPr>
          <a:xfrm>
            <a:off x="-31173" y="-1"/>
            <a:ext cx="12233700" cy="6858000"/>
          </a:xfrm>
          <a:prstGeom prst="rect">
            <a:avLst/>
          </a:prstGeom>
          <a:solidFill>
            <a:schemeClr val="accent1"/>
          </a:solidFill>
          <a:ln cap="flat" cmpd="sng" w="12700">
            <a:solidFill>
              <a:srgbClr val="1C4363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7" name="Google Shape;37;p7"/>
          <p:cNvPicPr preferRelativeResize="0"/>
          <p:nvPr/>
        </p:nvPicPr>
        <p:blipFill rotWithShape="1">
          <a:blip r:embed="rId2">
            <a:alphaModFix amt="12000"/>
          </a:blip>
          <a:srcRect b="44337" l="37377" r="43119" t="33744"/>
          <a:stretch/>
        </p:blipFill>
        <p:spPr>
          <a:xfrm>
            <a:off x="7803468" y="0"/>
            <a:ext cx="4398920" cy="2880359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7"/>
          <p:cNvSpPr txBox="1"/>
          <p:nvPr/>
        </p:nvSpPr>
        <p:spPr>
          <a:xfrm>
            <a:off x="436833" y="6558892"/>
            <a:ext cx="8753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This project is funded from the EU Horizon 2020 Research and Innovation Programme (2014-2020) under Grant Agreement No. XXXXXX</a:t>
            </a:r>
            <a:endParaRPr sz="900">
              <a:solidFill>
                <a:srgbClr val="A5A5A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9" name="Google Shape;39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7440" y="6546011"/>
            <a:ext cx="319392" cy="214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General 2">
  <p:cSld name="General 2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8"/>
          <p:cNvSpPr/>
          <p:nvPr>
            <p:ph idx="2" type="pic"/>
          </p:nvPr>
        </p:nvSpPr>
        <p:spPr>
          <a:xfrm>
            <a:off x="8538694" y="149783"/>
            <a:ext cx="3432300" cy="28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2" name="Google Shape;42;p8"/>
          <p:cNvSpPr/>
          <p:nvPr>
            <p:ph idx="3" type="pic"/>
          </p:nvPr>
        </p:nvSpPr>
        <p:spPr>
          <a:xfrm>
            <a:off x="8538694" y="3161293"/>
            <a:ext cx="3432300" cy="264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3" name="Google Shape;43;p8"/>
          <p:cNvSpPr txBox="1"/>
          <p:nvPr>
            <p:ph idx="1" type="body"/>
          </p:nvPr>
        </p:nvSpPr>
        <p:spPr>
          <a:xfrm>
            <a:off x="142745" y="149782"/>
            <a:ext cx="8267100" cy="62832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inal slide">
  <p:cSld name="Final slide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9"/>
          <p:cNvSpPr/>
          <p:nvPr/>
        </p:nvSpPr>
        <p:spPr>
          <a:xfrm>
            <a:off x="122656" y="103033"/>
            <a:ext cx="7895400" cy="2318100"/>
          </a:xfrm>
          <a:prstGeom prst="rect">
            <a:avLst/>
          </a:prstGeom>
          <a:solidFill>
            <a:schemeClr val="lt2">
              <a:alpha val="1569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6" name="Google Shape;46;p9"/>
          <p:cNvSpPr/>
          <p:nvPr/>
        </p:nvSpPr>
        <p:spPr>
          <a:xfrm>
            <a:off x="122655" y="2482998"/>
            <a:ext cx="7895400" cy="3945000"/>
          </a:xfrm>
          <a:prstGeom prst="rect">
            <a:avLst/>
          </a:prstGeom>
          <a:solidFill>
            <a:schemeClr val="accent1">
              <a:alpha val="1569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0" sz="1800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Final slide">
  <p:cSld name="1_Final slide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0"/>
          <p:cNvSpPr/>
          <p:nvPr/>
        </p:nvSpPr>
        <p:spPr>
          <a:xfrm>
            <a:off x="122656" y="103033"/>
            <a:ext cx="7895400" cy="2318100"/>
          </a:xfrm>
          <a:prstGeom prst="rect">
            <a:avLst/>
          </a:prstGeom>
          <a:solidFill>
            <a:schemeClr val="lt2">
              <a:alpha val="1569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" name="Google Shape;49;p10"/>
          <p:cNvSpPr/>
          <p:nvPr/>
        </p:nvSpPr>
        <p:spPr>
          <a:xfrm>
            <a:off x="122654" y="2482998"/>
            <a:ext cx="2742900" cy="3945000"/>
          </a:xfrm>
          <a:prstGeom prst="rect">
            <a:avLst/>
          </a:prstGeom>
          <a:solidFill>
            <a:schemeClr val="accent1">
              <a:alpha val="1569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122222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0" sz="1800">
              <a:solidFill>
                <a:schemeClr val="accen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" name="Google Shape;50;p10"/>
          <p:cNvSpPr txBox="1"/>
          <p:nvPr/>
        </p:nvSpPr>
        <p:spPr>
          <a:xfrm>
            <a:off x="117625" y="889357"/>
            <a:ext cx="7900500" cy="584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accent1"/>
                </a:solidFill>
                <a:latin typeface="Arial"/>
                <a:ea typeface="Arial"/>
                <a:cs typeface="Arial"/>
                <a:sym typeface="Arial"/>
              </a:rPr>
              <a:t>Graphics</a:t>
            </a:r>
            <a:endParaRPr/>
          </a:p>
        </p:txBody>
      </p:sp>
      <p:pic>
        <p:nvPicPr>
          <p:cNvPr id="51" name="Google Shape;51;p10"/>
          <p:cNvPicPr preferRelativeResize="0"/>
          <p:nvPr/>
        </p:nvPicPr>
        <p:blipFill rotWithShape="1">
          <a:blip r:embed="rId2">
            <a:alphaModFix/>
          </a:blip>
          <a:srcRect b="66248" l="18395" r="70802" t="22948"/>
          <a:stretch/>
        </p:blipFill>
        <p:spPr>
          <a:xfrm>
            <a:off x="508646" y="5335718"/>
            <a:ext cx="764400" cy="7644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52" name="Google Shape;52;p10"/>
          <p:cNvPicPr preferRelativeResize="0"/>
          <p:nvPr/>
        </p:nvPicPr>
        <p:blipFill rotWithShape="1">
          <a:blip r:embed="rId2">
            <a:alphaModFix/>
          </a:blip>
          <a:srcRect b="66248" l="31485" r="57712" t="22948"/>
          <a:stretch/>
        </p:blipFill>
        <p:spPr>
          <a:xfrm>
            <a:off x="1854541" y="5335718"/>
            <a:ext cx="764400" cy="7644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53" name="Google Shape;53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0580" y="4134893"/>
            <a:ext cx="819916" cy="819914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Google Shape;54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90580" y="2947885"/>
            <a:ext cx="782392" cy="806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566619" y="2877119"/>
            <a:ext cx="1189064" cy="1105958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740948" y="4284711"/>
            <a:ext cx="840405" cy="707232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244633" y="2877119"/>
            <a:ext cx="816379" cy="833798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0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186136" y="4242793"/>
            <a:ext cx="1076038" cy="698296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0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5953453" y="2811312"/>
            <a:ext cx="1104900" cy="1041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Google Shape;60;p10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3002376" y="5098925"/>
            <a:ext cx="1371600" cy="120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Google Shape;61;p10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4373976" y="3994025"/>
            <a:ext cx="1244600" cy="1104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Google Shape;62;p10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4440222" y="2724721"/>
            <a:ext cx="1270000" cy="1181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10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5786175" y="4134893"/>
            <a:ext cx="1574800" cy="102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6.xml"/><Relationship Id="rId10" Type="http://schemas.openxmlformats.org/officeDocument/2006/relationships/slideLayout" Target="../slideLayouts/slideLayout5.xml"/><Relationship Id="rId13" Type="http://schemas.openxmlformats.org/officeDocument/2006/relationships/slideLayout" Target="../slideLayouts/slideLayout8.xml"/><Relationship Id="rId12" Type="http://schemas.openxmlformats.org/officeDocument/2006/relationships/slideLayout" Target="../slideLayouts/slideLayout7.xml"/><Relationship Id="rId1" Type="http://schemas.openxmlformats.org/officeDocument/2006/relationships/image" Target="../media/image6.gif"/><Relationship Id="rId2" Type="http://schemas.openxmlformats.org/officeDocument/2006/relationships/image" Target="../media/image18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9" Type="http://schemas.openxmlformats.org/officeDocument/2006/relationships/slideLayout" Target="../slideLayouts/slideLayout4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9.xml"/><Relationship Id="rId5" Type="http://schemas.openxmlformats.org/officeDocument/2006/relationships/image" Target="../media/image17.png"/><Relationship Id="rId6" Type="http://schemas.openxmlformats.org/officeDocument/2006/relationships/slideLayout" Target="../slideLayouts/slideLayout1.xml"/><Relationship Id="rId7" Type="http://schemas.openxmlformats.org/officeDocument/2006/relationships/slideLayout" Target="../slideLayouts/slideLayout2.xml"/><Relationship Id="rId8" Type="http://schemas.openxmlformats.org/officeDocument/2006/relationships/slideLayout" Target="../slideLayouts/slideLayout3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19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10.xml"/><Relationship Id="rId2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/>
        </p:nvSpPr>
        <p:spPr>
          <a:xfrm>
            <a:off x="436832" y="6529205"/>
            <a:ext cx="87537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9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This project is funded from the EU Horizon 2020 Research and Innovation Programme (2014-2020) under Grant Agreement No. 823782</a:t>
            </a:r>
            <a:endParaRPr sz="900">
              <a:solidFill>
                <a:srgbClr val="A5A5A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" name="Google Shape;7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117440" y="6546011"/>
            <a:ext cx="319392" cy="214026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8;p1"/>
          <p:cNvPicPr preferRelativeResize="0"/>
          <p:nvPr/>
        </p:nvPicPr>
        <p:blipFill rotWithShape="1">
          <a:blip r:embed="rId2">
            <a:alphaModFix/>
          </a:blip>
          <a:srcRect b="44339" l="37376" r="35941" t="21826"/>
          <a:stretch/>
        </p:blipFill>
        <p:spPr>
          <a:xfrm>
            <a:off x="11017873" y="5887048"/>
            <a:ext cx="1286629" cy="925906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9;p1"/>
          <p:cNvPicPr preferRelativeResize="0"/>
          <p:nvPr/>
        </p:nvPicPr>
        <p:blipFill rotWithShape="1">
          <a:blip r:embed="rId3">
            <a:alphaModFix/>
          </a:blip>
          <a:srcRect b="21709" l="0" r="0" t="0"/>
          <a:stretch/>
        </p:blipFill>
        <p:spPr>
          <a:xfrm>
            <a:off x="9735458" y="6214087"/>
            <a:ext cx="1411209" cy="3448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10;p1"/>
          <p:cNvPicPr preferRelativeResize="0"/>
          <p:nvPr/>
        </p:nvPicPr>
        <p:blipFill rotWithShape="1">
          <a:blip r:embed="rId4">
            <a:alphaModFix/>
          </a:blip>
          <a:srcRect b="13685" l="982" r="1789" t="16418"/>
          <a:stretch/>
        </p:blipFill>
        <p:spPr>
          <a:xfrm>
            <a:off x="9741898" y="6611550"/>
            <a:ext cx="1406006" cy="811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1;p1"/>
          <p:cNvPicPr preferRelativeResize="0"/>
          <p:nvPr/>
        </p:nvPicPr>
        <p:blipFill rotWithShape="1">
          <a:blip r:embed="rId5">
            <a:alphaModFix amt="7000"/>
          </a:blip>
          <a:srcRect b="44336" l="37377" r="43412" t="33819"/>
          <a:stretch/>
        </p:blipFill>
        <p:spPr>
          <a:xfrm>
            <a:off x="7758451" y="0"/>
            <a:ext cx="4433549" cy="2861219"/>
          </a:xfrm>
          <a:prstGeom prst="rect">
            <a:avLst/>
          </a:prstGeom>
          <a:noFill/>
          <a:ln>
            <a:noFill/>
          </a:ln>
          <a:effectLst>
            <a:outerShdw blurRad="50800" sx="92000" rotWithShape="0" algn="ctr" dir="12360000" dist="76200" sy="92000">
              <a:schemeClr val="lt2"/>
            </a:outerShdw>
          </a:effectLst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6"/>
    <p:sldLayoutId id="2147483649" r:id="rId7"/>
    <p:sldLayoutId id="2147483650" r:id="rId8"/>
    <p:sldLayoutId id="2147483651" r:id="rId9"/>
    <p:sldLayoutId id="2147483652" r:id="rId10"/>
    <p:sldLayoutId id="2147483653" r:id="rId11"/>
    <p:sldLayoutId id="2147483654" r:id="rId12"/>
    <p:sldLayoutId id="2147483655" r:id="rId13"/>
    <p:sldLayoutId id="2147483656" r:id="rId14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2"/>
        </a:solidFill>
      </p:bgPr>
    </p:bg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1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6" name="Google Shape;66;p11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7" name="Google Shape;67;p11"/>
          <p:cNvSpPr txBox="1"/>
          <p:nvPr>
            <p:ph idx="10" type="dt"/>
          </p:nvPr>
        </p:nvSpPr>
        <p:spPr>
          <a:xfrm>
            <a:off x="8382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8" name="Google Shape;68;p11"/>
          <p:cNvSpPr txBox="1"/>
          <p:nvPr>
            <p:ph idx="11" type="ftr"/>
          </p:nvPr>
        </p:nvSpPr>
        <p:spPr>
          <a:xfrm>
            <a:off x="4038600" y="6356350"/>
            <a:ext cx="41148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9" name="Google Shape;69;p11"/>
          <p:cNvSpPr txBox="1"/>
          <p:nvPr>
            <p:ph idx="12" type="sldNum"/>
          </p:nvPr>
        </p:nvSpPr>
        <p:spPr>
          <a:xfrm>
            <a:off x="8610600" y="6356350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5.png"/><Relationship Id="rId4" Type="http://schemas.openxmlformats.org/officeDocument/2006/relationships/image" Target="../media/image3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5.png"/><Relationship Id="rId4" Type="http://schemas.openxmlformats.org/officeDocument/2006/relationships/image" Target="../media/image3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5.png"/><Relationship Id="rId4" Type="http://schemas.openxmlformats.org/officeDocument/2006/relationships/image" Target="../media/image37.png"/><Relationship Id="rId5" Type="http://schemas.openxmlformats.org/officeDocument/2006/relationships/hyperlink" Target="https://zenodo.org/record/3547649" TargetMode="External"/><Relationship Id="rId6" Type="http://schemas.openxmlformats.org/officeDocument/2006/relationships/image" Target="../media/image30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5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5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5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5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5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5.png"/><Relationship Id="rId4" Type="http://schemas.openxmlformats.org/officeDocument/2006/relationships/image" Target="../media/image28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5.png"/><Relationship Id="rId4" Type="http://schemas.openxmlformats.org/officeDocument/2006/relationships/image" Target="../media/image3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5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5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5.png"/><Relationship Id="rId4" Type="http://schemas.openxmlformats.org/officeDocument/2006/relationships/hyperlink" Target="https://docs.google.com/spreadsheets/d/1zR75oUAvizmZ8tXK1NjsCB-MxzC5CvMiNAy8x3kw7IM/edit?usp=sharing" TargetMode="Externa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5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9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4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1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5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3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5.png"/><Relationship Id="rId4" Type="http://schemas.openxmlformats.org/officeDocument/2006/relationships/image" Target="../media/image2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png"/><Relationship Id="rId4" Type="http://schemas.openxmlformats.org/officeDocument/2006/relationships/image" Target="../media/image22.png"/><Relationship Id="rId5" Type="http://schemas.openxmlformats.org/officeDocument/2006/relationships/image" Target="../media/image23.png"/><Relationship Id="rId6" Type="http://schemas.openxmlformats.org/officeDocument/2006/relationships/image" Target="../media/image1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5.png"/><Relationship Id="rId4" Type="http://schemas.openxmlformats.org/officeDocument/2006/relationships/image" Target="../media/image24.png"/><Relationship Id="rId5" Type="http://schemas.openxmlformats.org/officeDocument/2006/relationships/image" Target="../media/image23.png"/><Relationship Id="rId6" Type="http://schemas.openxmlformats.org/officeDocument/2006/relationships/image" Target="../media/image19.png"/><Relationship Id="rId7" Type="http://schemas.openxmlformats.org/officeDocument/2006/relationships/image" Target="../media/image2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5.png"/><Relationship Id="rId4" Type="http://schemas.openxmlformats.org/officeDocument/2006/relationships/image" Target="../media/image2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5.png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Google Shape;141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23"/>
          <p:cNvSpPr txBox="1"/>
          <p:nvPr/>
        </p:nvSpPr>
        <p:spPr>
          <a:xfrm>
            <a:off x="1004351" y="4260550"/>
            <a:ext cx="10399200" cy="584700"/>
          </a:xfrm>
          <a:prstGeom prst="rect">
            <a:avLst/>
          </a:prstGeom>
          <a:solidFill>
            <a:srgbClr val="000000">
              <a:alpha val="2471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 sz="2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Frank Fischer, Yoann Moranville, Laure Barbot (DARIAH)</a:t>
            </a:r>
            <a:endParaRPr sz="20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Laurent Capelli, Virginie Ngo, Suzanne Dumouchel, Emilie Blotière (CNRS/Huma-Num)</a:t>
            </a:r>
            <a:endParaRPr sz="20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Matej Ďurčo (ACDH-CH)</a:t>
            </a:r>
            <a:endParaRPr sz="20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Dieter Van Uytvanck, Alexander König (CLARIN)</a:t>
            </a:r>
            <a:endParaRPr sz="20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Arnaud Gingold (CNRS/</a:t>
            </a:r>
            <a:r>
              <a:rPr lang="en-GB" sz="2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</a:t>
            </a:r>
            <a:r>
              <a:rPr lang="en-GB" sz="2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penEdition</a:t>
            </a:r>
            <a:r>
              <a:rPr lang="en-GB" sz="2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)</a:t>
            </a:r>
            <a:endParaRPr sz="20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20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Aleksandra Nowak, Tomasz Parkoła (PSNC)</a:t>
            </a:r>
            <a:endParaRPr sz="20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0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20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43" name="Google Shape;143;p23"/>
          <p:cNvSpPr txBox="1"/>
          <p:nvPr>
            <p:ph idx="4294967295" type="title"/>
          </p:nvPr>
        </p:nvSpPr>
        <p:spPr>
          <a:xfrm>
            <a:off x="1004341" y="2620157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solidFill>
                  <a:srgbClr val="FFDA4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Exploring the SSH data landscape:</a:t>
            </a:r>
            <a:endParaRPr b="1">
              <a:solidFill>
                <a:srgbClr val="FFDA4D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solidFill>
                  <a:srgbClr val="FFDA4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thematic discovery portals in the EOSC</a:t>
            </a:r>
            <a:endParaRPr b="1">
              <a:solidFill>
                <a:srgbClr val="FFDA4D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" name="Google Shape;221;p32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32"/>
          <p:cNvSpPr txBox="1"/>
          <p:nvPr>
            <p:ph type="title"/>
          </p:nvPr>
        </p:nvSpPr>
        <p:spPr>
          <a:xfrm>
            <a:off x="4004449" y="170275"/>
            <a:ext cx="7792800" cy="111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DA4D"/>
              </a:buClr>
              <a:buSzPts val="4400"/>
              <a:buFont typeface="Helvetica Neue"/>
              <a:buNone/>
            </a:pPr>
            <a:r>
              <a:rPr b="1" lang="en-GB">
                <a:solidFill>
                  <a:srgbClr val="FFDA4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SSH Open Marketplace</a:t>
            </a:r>
            <a:endParaRPr/>
          </a:p>
        </p:txBody>
      </p:sp>
      <p:sp>
        <p:nvSpPr>
          <p:cNvPr id="223" name="Google Shape;223;p32"/>
          <p:cNvSpPr txBox="1"/>
          <p:nvPr/>
        </p:nvSpPr>
        <p:spPr>
          <a:xfrm>
            <a:off x="171069" y="1584533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Data Model</a:t>
            </a:r>
            <a:endParaRPr b="1"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Arial"/>
              <a:buChar char="•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5 main entities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Arial"/>
              <a:buChar char="•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Concept-based </a:t>
            </a:r>
            <a:b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dynamic properties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Calibri"/>
              <a:buChar char="•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Sources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Calibri"/>
              <a:buChar char="•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Custom relations </a:t>
            </a:r>
            <a:b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between items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rgbClr val="002060"/>
              </a:buClr>
              <a:buSzPts val="2800"/>
              <a:buFont typeface="Calibri"/>
              <a:buChar char="•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Explicit modelling of </a:t>
            </a:r>
            <a:b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Actors/Contributors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4" name="Google Shape;224;p3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890312" y="1029200"/>
            <a:ext cx="8128715" cy="58288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Google Shape;230;p3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33"/>
          <p:cNvSpPr txBox="1"/>
          <p:nvPr>
            <p:ph type="title"/>
          </p:nvPr>
        </p:nvSpPr>
        <p:spPr>
          <a:xfrm>
            <a:off x="4004449" y="170275"/>
            <a:ext cx="7792800" cy="111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DA4D"/>
              </a:buClr>
              <a:buSzPts val="4400"/>
              <a:buFont typeface="Helvetica Neue"/>
              <a:buNone/>
            </a:pPr>
            <a:r>
              <a:rPr b="1" lang="en-GB">
                <a:solidFill>
                  <a:srgbClr val="FFDA4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SSH Open Marketplace</a:t>
            </a:r>
            <a:endParaRPr/>
          </a:p>
        </p:txBody>
      </p:sp>
      <p:sp>
        <p:nvSpPr>
          <p:cNvPr id="232" name="Google Shape;232;p33"/>
          <p:cNvSpPr txBox="1"/>
          <p:nvPr/>
        </p:nvSpPr>
        <p:spPr>
          <a:xfrm>
            <a:off x="4065319" y="1018933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Architecture</a:t>
            </a:r>
            <a:endParaRPr b="1"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Arial"/>
              <a:buChar char="•"/>
            </a:pPr>
            <a:r>
              <a:t/>
            </a:r>
            <a:endParaRPr/>
          </a:p>
        </p:txBody>
      </p:sp>
      <p:pic>
        <p:nvPicPr>
          <p:cNvPr id="233" name="Google Shape;233;p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1125" y="1766550"/>
            <a:ext cx="11914674" cy="4178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" name="Google Shape;239;p3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0" name="Google Shape;240;p34"/>
          <p:cNvSpPr txBox="1"/>
          <p:nvPr>
            <p:ph type="title"/>
          </p:nvPr>
        </p:nvSpPr>
        <p:spPr>
          <a:xfrm>
            <a:off x="4004449" y="170275"/>
            <a:ext cx="7792800" cy="111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DA4D"/>
              </a:buClr>
              <a:buSzPts val="4400"/>
              <a:buFont typeface="Helvetica Neue"/>
              <a:buNone/>
            </a:pPr>
            <a:r>
              <a:rPr b="1" lang="en-GB">
                <a:solidFill>
                  <a:srgbClr val="FFDA4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SSH Open Marketplace</a:t>
            </a:r>
            <a:endParaRPr/>
          </a:p>
        </p:txBody>
      </p:sp>
      <p:pic>
        <p:nvPicPr>
          <p:cNvPr id="241" name="Google Shape;241;p3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93031" y="1164876"/>
            <a:ext cx="6062017" cy="3011499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34"/>
          <p:cNvSpPr txBox="1"/>
          <p:nvPr/>
        </p:nvSpPr>
        <p:spPr>
          <a:xfrm>
            <a:off x="171072" y="1584525"/>
            <a:ext cx="49674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Current status</a:t>
            </a:r>
            <a:endParaRPr b="1"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Arial"/>
              <a:buChar char="•"/>
            </a:pPr>
            <a:r>
              <a:rPr lang="en-GB" sz="28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5"/>
              </a:rPr>
              <a:t>D7.1 Spec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Arial"/>
              <a:buChar char="•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alpha to beta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Arial"/>
              <a:buChar char="•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all main brows/search</a:t>
            </a:r>
            <a:b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functionality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Arial"/>
              <a:buChar char="•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Data model iterations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Arial"/>
              <a:buChar char="•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Adding more sources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1000"/>
              </a:spcAft>
              <a:buClr>
                <a:srgbClr val="002060"/>
              </a:buClr>
              <a:buSzPts val="2800"/>
              <a:buFont typeface="Calibri"/>
              <a:buChar char="•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Adding more </a:t>
            </a:r>
            <a:b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dynamic properties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3" name="Google Shape;243;p34"/>
          <p:cNvSpPr txBox="1"/>
          <p:nvPr/>
        </p:nvSpPr>
        <p:spPr>
          <a:xfrm>
            <a:off x="3579639" y="3736150"/>
            <a:ext cx="8318700" cy="2358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sz="15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sz="15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44" name="Google Shape;244;p34"/>
          <p:cNvPicPr preferRelativeResize="0"/>
          <p:nvPr/>
        </p:nvPicPr>
        <p:blipFill rotWithShape="1">
          <a:blip r:embed="rId6">
            <a:alphaModFix/>
          </a:blip>
          <a:srcRect b="17156" l="0" r="0" t="0"/>
          <a:stretch/>
        </p:blipFill>
        <p:spPr>
          <a:xfrm>
            <a:off x="3777599" y="2748399"/>
            <a:ext cx="1718654" cy="1643900"/>
          </a:xfrm>
          <a:prstGeom prst="rect">
            <a:avLst/>
          </a:prstGeom>
          <a:noFill/>
          <a:ln>
            <a:noFill/>
          </a:ln>
        </p:spPr>
      </p:pic>
      <p:sp>
        <p:nvSpPr>
          <p:cNvPr id="245" name="Google Shape;245;p34"/>
          <p:cNvSpPr txBox="1"/>
          <p:nvPr/>
        </p:nvSpPr>
        <p:spPr>
          <a:xfrm>
            <a:off x="9977699" y="5552038"/>
            <a:ext cx="1527000" cy="360600"/>
          </a:xfrm>
          <a:prstGeom prst="rect">
            <a:avLst/>
          </a:prstGeom>
          <a:noFill/>
          <a:ln>
            <a:noFill/>
          </a:ln>
        </p:spPr>
        <p:txBody>
          <a:bodyPr anchorCtr="0" anchor="t" bIns="25700" lIns="51425" spcFirstLastPara="1" rIns="51425" wrap="square" tIns="2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b="1" lang="en-GB" sz="800">
                <a:solidFill>
                  <a:srgbClr val="31538F"/>
                </a:solidFill>
              </a:rPr>
              <a:t>B</a:t>
            </a:r>
            <a:r>
              <a:rPr b="1" i="0" lang="en-GB" sz="800" u="none" cap="none" strike="noStrike">
                <a:solidFill>
                  <a:srgbClr val="31538F"/>
                </a:solidFill>
                <a:latin typeface="Arial"/>
                <a:ea typeface="Arial"/>
                <a:cs typeface="Arial"/>
                <a:sym typeface="Arial"/>
              </a:rPr>
              <a:t>eta (first public) release</a:t>
            </a:r>
            <a:r>
              <a:rPr b="1" lang="en-GB" sz="800">
                <a:solidFill>
                  <a:srgbClr val="31538F"/>
                </a:solidFill>
              </a:rPr>
              <a:t> </a:t>
            </a:r>
            <a:endParaRPr b="1" sz="800">
              <a:solidFill>
                <a:srgbClr val="31538F"/>
              </a:solidFill>
            </a:endParaRPr>
          </a:p>
        </p:txBody>
      </p:sp>
      <p:sp>
        <p:nvSpPr>
          <p:cNvPr id="246" name="Google Shape;246;p34"/>
          <p:cNvSpPr txBox="1"/>
          <p:nvPr/>
        </p:nvSpPr>
        <p:spPr>
          <a:xfrm>
            <a:off x="11263656" y="3880253"/>
            <a:ext cx="1047000" cy="324900"/>
          </a:xfrm>
          <a:prstGeom prst="rect">
            <a:avLst/>
          </a:prstGeom>
          <a:noFill/>
          <a:ln>
            <a:noFill/>
          </a:ln>
        </p:spPr>
        <p:txBody>
          <a:bodyPr anchorCtr="0" anchor="t" bIns="25700" lIns="51425" spcFirstLastPara="1" rIns="51425" wrap="square" tIns="2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b="1" i="0" lang="en-GB" sz="800" u="none" cap="none" strike="noStrike">
                <a:solidFill>
                  <a:srgbClr val="31538F"/>
                </a:solidFill>
                <a:latin typeface="Arial"/>
                <a:ea typeface="Arial"/>
                <a:cs typeface="Arial"/>
                <a:sym typeface="Arial"/>
              </a:rPr>
              <a:t>Final release </a:t>
            </a:r>
            <a:endParaRPr b="1" i="0" sz="800" u="none" cap="none" strike="noStrike">
              <a:solidFill>
                <a:srgbClr val="31538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47" name="Google Shape;247;p34"/>
          <p:cNvCxnSpPr/>
          <p:nvPr/>
        </p:nvCxnSpPr>
        <p:spPr>
          <a:xfrm>
            <a:off x="10740855" y="5330348"/>
            <a:ext cx="600" cy="165300"/>
          </a:xfrm>
          <a:prstGeom prst="straightConnector1">
            <a:avLst/>
          </a:prstGeom>
          <a:noFill/>
          <a:ln cap="flat" cmpd="sng" w="9525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</p:cxnSp>
      <p:cxnSp>
        <p:nvCxnSpPr>
          <p:cNvPr id="248" name="Google Shape;248;p34"/>
          <p:cNvCxnSpPr/>
          <p:nvPr/>
        </p:nvCxnSpPr>
        <p:spPr>
          <a:xfrm>
            <a:off x="11785317" y="4205160"/>
            <a:ext cx="3300" cy="360600"/>
          </a:xfrm>
          <a:prstGeom prst="straightConnector1">
            <a:avLst/>
          </a:prstGeom>
          <a:noFill/>
          <a:ln cap="flat" cmpd="sng" w="9525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49" name="Google Shape;249;p34"/>
          <p:cNvSpPr/>
          <p:nvPr/>
        </p:nvSpPr>
        <p:spPr>
          <a:xfrm>
            <a:off x="3938901" y="4923726"/>
            <a:ext cx="7857300" cy="58500"/>
          </a:xfrm>
          <a:prstGeom prst="rect">
            <a:avLst/>
          </a:prstGeom>
          <a:solidFill>
            <a:srgbClr val="006699"/>
          </a:solidFill>
          <a:ln cap="flat" cmpd="sng" w="1270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25700" lIns="51425" spcFirstLastPara="1" rIns="51425" wrap="square" tIns="2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34"/>
          <p:cNvSpPr/>
          <p:nvPr/>
        </p:nvSpPr>
        <p:spPr>
          <a:xfrm>
            <a:off x="10364448" y="4556846"/>
            <a:ext cx="753300" cy="717000"/>
          </a:xfrm>
          <a:prstGeom prst="ellipse">
            <a:avLst/>
          </a:prstGeom>
          <a:gradFill>
            <a:gsLst>
              <a:gs pos="0">
                <a:srgbClr val="FEF8F4"/>
              </a:gs>
              <a:gs pos="79000">
                <a:srgbClr val="FFAB40"/>
              </a:gs>
              <a:gs pos="99000">
                <a:srgbClr val="FFAB40"/>
              </a:gs>
              <a:gs pos="100000">
                <a:srgbClr val="FFFFFF"/>
              </a:gs>
            </a:gsLst>
            <a:lin ang="2700006" scaled="0"/>
          </a:gradFill>
          <a:ln cap="rnd" cmpd="sng" w="1905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0" sx="93000" rotWithShape="0" algn="ctr" dir="4980000" dist="190500" sy="93000">
              <a:srgbClr val="000000">
                <a:alpha val="87840"/>
              </a:srgbClr>
            </a:outerShdw>
          </a:effectLst>
        </p:spPr>
        <p:txBody>
          <a:bodyPr anchorCtr="0" anchor="ctr" bIns="25700" lIns="51425" spcFirstLastPara="1" rIns="51425" wrap="square" tIns="2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800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Dec 2020</a:t>
            </a:r>
            <a:endParaRPr sz="800">
              <a:solidFill>
                <a:srgbClr val="21212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" name="Google Shape;251;p34"/>
          <p:cNvSpPr/>
          <p:nvPr/>
        </p:nvSpPr>
        <p:spPr>
          <a:xfrm>
            <a:off x="11410352" y="4594515"/>
            <a:ext cx="753300" cy="717000"/>
          </a:xfrm>
          <a:prstGeom prst="ellipse">
            <a:avLst/>
          </a:prstGeom>
          <a:gradFill>
            <a:gsLst>
              <a:gs pos="0">
                <a:srgbClr val="FEF8F4"/>
              </a:gs>
              <a:gs pos="79000">
                <a:srgbClr val="FFAB40"/>
              </a:gs>
              <a:gs pos="99000">
                <a:srgbClr val="FFAB40"/>
              </a:gs>
              <a:gs pos="100000">
                <a:srgbClr val="FFFFFF"/>
              </a:gs>
            </a:gsLst>
            <a:lin ang="2700006" scaled="0"/>
          </a:gradFill>
          <a:ln cap="rnd" cmpd="sng" w="1905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0" sx="93000" rotWithShape="0" algn="ctr" dir="4980000" dist="190500" sy="93000">
              <a:srgbClr val="000000">
                <a:alpha val="87840"/>
              </a:srgbClr>
            </a:outerShdw>
          </a:effectLst>
        </p:spPr>
        <p:txBody>
          <a:bodyPr anchorCtr="0" anchor="ctr" bIns="25700" lIns="51425" spcFirstLastPara="1" rIns="51425" wrap="square" tIns="2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800">
                <a:solidFill>
                  <a:srgbClr val="212121"/>
                </a:solidFill>
                <a:latin typeface="Calibri"/>
                <a:ea typeface="Calibri"/>
                <a:cs typeface="Calibri"/>
                <a:sym typeface="Calibri"/>
              </a:rPr>
              <a:t>Dec 2021</a:t>
            </a:r>
            <a:endParaRPr b="1" sz="800">
              <a:solidFill>
                <a:srgbClr val="E0912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2" name="Google Shape;252;p34"/>
          <p:cNvSpPr/>
          <p:nvPr/>
        </p:nvSpPr>
        <p:spPr>
          <a:xfrm>
            <a:off x="4168191" y="4594504"/>
            <a:ext cx="753300" cy="717000"/>
          </a:xfrm>
          <a:prstGeom prst="ellipse">
            <a:avLst/>
          </a:prstGeom>
          <a:gradFill>
            <a:gsLst>
              <a:gs pos="0">
                <a:srgbClr val="FEF8F4"/>
              </a:gs>
              <a:gs pos="79000">
                <a:srgbClr val="FFAB40"/>
              </a:gs>
              <a:gs pos="99000">
                <a:srgbClr val="FFAB40"/>
              </a:gs>
              <a:gs pos="100000">
                <a:srgbClr val="FFFFFF"/>
              </a:gs>
            </a:gsLst>
            <a:lin ang="2698631" scaled="0"/>
          </a:gradFill>
          <a:ln cap="rnd" cmpd="sng" w="1905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0" sx="93000" rotWithShape="0" algn="ctr" dir="4980000" dist="190500" sy="93000">
              <a:srgbClr val="000000">
                <a:alpha val="87840"/>
              </a:srgbClr>
            </a:outerShdw>
          </a:effectLst>
        </p:spPr>
        <p:txBody>
          <a:bodyPr anchorCtr="0" anchor="ctr" bIns="25700" lIns="51425" spcFirstLastPara="1" rIns="51425" wrap="square" tIns="2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Sept 2019</a:t>
            </a:r>
            <a:endParaRPr b="1" i="0" sz="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53" name="Google Shape;253;p34"/>
          <p:cNvGrpSpPr/>
          <p:nvPr/>
        </p:nvGrpSpPr>
        <p:grpSpPr>
          <a:xfrm>
            <a:off x="6988069" y="5311619"/>
            <a:ext cx="2405124" cy="795388"/>
            <a:chOff x="2262842" y="3871974"/>
            <a:chExt cx="2481300" cy="881317"/>
          </a:xfrm>
        </p:grpSpPr>
        <p:cxnSp>
          <p:nvCxnSpPr>
            <p:cNvPr id="254" name="Google Shape;254;p34"/>
            <p:cNvCxnSpPr/>
            <p:nvPr/>
          </p:nvCxnSpPr>
          <p:spPr>
            <a:xfrm>
              <a:off x="3162527" y="3871974"/>
              <a:ext cx="600" cy="183000"/>
            </a:xfrm>
            <a:prstGeom prst="straightConnector1">
              <a:avLst/>
            </a:prstGeom>
            <a:noFill/>
            <a:ln cap="flat" cmpd="sng" w="9525">
              <a:solidFill>
                <a:srgbClr val="31538F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255" name="Google Shape;255;p34"/>
            <p:cNvSpPr txBox="1"/>
            <p:nvPr/>
          </p:nvSpPr>
          <p:spPr>
            <a:xfrm>
              <a:off x="2262842" y="4033290"/>
              <a:ext cx="2481300" cy="720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25700" lIns="51425" spcFirstLastPara="1" rIns="51425" wrap="square" tIns="257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600"/>
                </a:spcBef>
                <a:spcAft>
                  <a:spcPts val="0"/>
                </a:spcAft>
                <a:buNone/>
              </a:pPr>
              <a:r>
                <a:rPr b="1" lang="en-GB" sz="1100">
                  <a:solidFill>
                    <a:srgbClr val="31538F"/>
                  </a:solidFill>
                </a:rPr>
                <a:t>MS42 – Al</a:t>
              </a:r>
              <a:r>
                <a:rPr b="1" i="0" lang="en-GB" sz="1100" u="none" cap="none" strike="noStrike">
                  <a:solidFill>
                    <a:srgbClr val="31538F"/>
                  </a:solidFill>
                  <a:latin typeface="Arial"/>
                  <a:ea typeface="Arial"/>
                  <a:cs typeface="Arial"/>
                  <a:sym typeface="Arial"/>
                </a:rPr>
                <a:t>pha release</a:t>
              </a:r>
              <a:r>
                <a:rPr b="1" lang="en-GB" sz="1100">
                  <a:solidFill>
                    <a:srgbClr val="31538F"/>
                  </a:solidFill>
                </a:rPr>
                <a:t> – Marketplace </a:t>
              </a:r>
              <a:r>
                <a:rPr b="1" i="0" lang="en-GB" sz="1100" u="none" cap="none" strike="noStrike">
                  <a:solidFill>
                    <a:srgbClr val="31538F"/>
                  </a:solidFill>
                  <a:latin typeface="Arial"/>
                  <a:ea typeface="Arial"/>
                  <a:cs typeface="Arial"/>
                  <a:sym typeface="Arial"/>
                </a:rPr>
                <a:t>available for testers </a:t>
              </a:r>
              <a:r>
                <a:rPr b="1" lang="en-GB" sz="1100">
                  <a:solidFill>
                    <a:srgbClr val="31538F"/>
                  </a:solidFill>
                </a:rPr>
                <a:t>and</a:t>
              </a:r>
              <a:r>
                <a:rPr b="1" i="0" lang="en-GB" sz="1100" u="none" cap="none" strike="noStrike">
                  <a:solidFill>
                    <a:srgbClr val="31538F"/>
                  </a:solidFill>
                  <a:latin typeface="Arial"/>
                  <a:ea typeface="Arial"/>
                  <a:cs typeface="Arial"/>
                  <a:sym typeface="Arial"/>
                </a:rPr>
                <a:t> internal project review</a:t>
              </a:r>
              <a:endParaRPr sz="1100">
                <a:solidFill>
                  <a:srgbClr val="31538F"/>
                </a:solidFill>
              </a:endParaRPr>
            </a:p>
          </p:txBody>
        </p:sp>
      </p:grpSp>
      <p:sp>
        <p:nvSpPr>
          <p:cNvPr id="256" name="Google Shape;256;p34"/>
          <p:cNvSpPr/>
          <p:nvPr/>
        </p:nvSpPr>
        <p:spPr>
          <a:xfrm>
            <a:off x="7485760" y="4556846"/>
            <a:ext cx="753300" cy="717000"/>
          </a:xfrm>
          <a:prstGeom prst="ellipse">
            <a:avLst/>
          </a:prstGeom>
          <a:gradFill>
            <a:gsLst>
              <a:gs pos="0">
                <a:srgbClr val="FEF8F4"/>
              </a:gs>
              <a:gs pos="79000">
                <a:srgbClr val="FFAB40"/>
              </a:gs>
              <a:gs pos="99000">
                <a:srgbClr val="FFAB40"/>
              </a:gs>
              <a:gs pos="100000">
                <a:srgbClr val="FFFFFF"/>
              </a:gs>
            </a:gsLst>
            <a:lin ang="2700006" scaled="0"/>
          </a:gradFill>
          <a:ln cap="rnd" cmpd="sng" w="1905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0" sx="93000" rotWithShape="0" algn="ctr" dir="4980000" dist="190500" sy="93000">
              <a:srgbClr val="000000">
                <a:alpha val="87840"/>
              </a:srgbClr>
            </a:outerShdw>
          </a:effectLst>
        </p:spPr>
        <p:txBody>
          <a:bodyPr anchorCtr="0" anchor="ctr" bIns="25700" lIns="51425" spcFirstLastPara="1" rIns="51425" wrap="square" tIns="257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June 2020</a:t>
            </a:r>
            <a:endParaRPr sz="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7" name="Google Shape;257;p34"/>
          <p:cNvSpPr/>
          <p:nvPr/>
        </p:nvSpPr>
        <p:spPr>
          <a:xfrm>
            <a:off x="5755442" y="4650761"/>
            <a:ext cx="622800" cy="604500"/>
          </a:xfrm>
          <a:prstGeom prst="ellipse">
            <a:avLst/>
          </a:prstGeom>
          <a:gradFill>
            <a:gsLst>
              <a:gs pos="0">
                <a:srgbClr val="FEF8F4"/>
              </a:gs>
              <a:gs pos="79000">
                <a:srgbClr val="FFAB40"/>
              </a:gs>
              <a:gs pos="99000">
                <a:srgbClr val="FFAB40"/>
              </a:gs>
              <a:gs pos="100000">
                <a:srgbClr val="FFFFFF"/>
              </a:gs>
            </a:gsLst>
            <a:lin ang="2698631" scaled="0"/>
          </a:gradFill>
          <a:ln cap="rnd" cmpd="sng" w="19050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  <a:effectLst>
            <a:outerShdw blurRad="508000" sx="93000" rotWithShape="0" algn="ctr" dir="4980000" dist="190500" sy="93000">
              <a:srgbClr val="000000">
                <a:alpha val="87840"/>
              </a:srgbClr>
            </a:outerShdw>
          </a:effectLst>
        </p:spPr>
        <p:txBody>
          <a:bodyPr anchorCtr="0" anchor="ctr" bIns="25700" lIns="51425" spcFirstLastPara="1" rIns="51425" wrap="square" tIns="2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Dec</a:t>
            </a:r>
            <a:endParaRPr b="1" sz="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2019</a:t>
            </a:r>
            <a:endParaRPr b="1" i="0" sz="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58" name="Google Shape;258;p34"/>
          <p:cNvCxnSpPr/>
          <p:nvPr/>
        </p:nvCxnSpPr>
        <p:spPr>
          <a:xfrm>
            <a:off x="4544514" y="4410753"/>
            <a:ext cx="600" cy="165300"/>
          </a:xfrm>
          <a:prstGeom prst="straightConnector1">
            <a:avLst/>
          </a:prstGeom>
          <a:noFill/>
          <a:ln cap="flat" cmpd="sng" w="9525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</p:cxnSp>
      <p:sp>
        <p:nvSpPr>
          <p:cNvPr id="259" name="Google Shape;259;p34"/>
          <p:cNvSpPr txBox="1"/>
          <p:nvPr/>
        </p:nvSpPr>
        <p:spPr>
          <a:xfrm>
            <a:off x="5651605" y="4205170"/>
            <a:ext cx="1527000" cy="360600"/>
          </a:xfrm>
          <a:prstGeom prst="rect">
            <a:avLst/>
          </a:prstGeom>
          <a:noFill/>
          <a:ln>
            <a:noFill/>
          </a:ln>
        </p:spPr>
        <p:txBody>
          <a:bodyPr anchorCtr="0" anchor="t" bIns="25700" lIns="51425" spcFirstLastPara="1" rIns="51425" wrap="square" tIns="2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b="1" lang="en-GB" sz="800">
                <a:solidFill>
                  <a:srgbClr val="31538F"/>
                </a:solidFill>
              </a:rPr>
              <a:t>Minimum Viable Product</a:t>
            </a:r>
            <a:endParaRPr b="1" sz="800">
              <a:solidFill>
                <a:srgbClr val="31538F"/>
              </a:solidFill>
            </a:endParaRPr>
          </a:p>
        </p:txBody>
      </p:sp>
      <p:cxnSp>
        <p:nvCxnSpPr>
          <p:cNvPr id="260" name="Google Shape;260;p34"/>
          <p:cNvCxnSpPr/>
          <p:nvPr/>
        </p:nvCxnSpPr>
        <p:spPr>
          <a:xfrm>
            <a:off x="6066612" y="4472367"/>
            <a:ext cx="600" cy="165300"/>
          </a:xfrm>
          <a:prstGeom prst="straightConnector1">
            <a:avLst/>
          </a:prstGeom>
          <a:noFill/>
          <a:ln cap="flat" cmpd="sng" w="9525">
            <a:solidFill>
              <a:srgbClr val="31538F"/>
            </a:solidFill>
            <a:prstDash val="solid"/>
            <a:miter lim="800000"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" name="Google Shape;266;p35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7" name="Google Shape;267;p35"/>
          <p:cNvSpPr txBox="1"/>
          <p:nvPr>
            <p:ph type="title"/>
          </p:nvPr>
        </p:nvSpPr>
        <p:spPr>
          <a:xfrm>
            <a:off x="4384536" y="170279"/>
            <a:ext cx="7412700" cy="111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DA4D"/>
              </a:buClr>
              <a:buSzPts val="4400"/>
              <a:buFont typeface="Helvetica Neue"/>
              <a:buNone/>
            </a:pPr>
            <a:r>
              <a:rPr b="1" lang="en-GB">
                <a:solidFill>
                  <a:srgbClr val="FFDA4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Connections hypothesis</a:t>
            </a:r>
            <a:endParaRPr/>
          </a:p>
        </p:txBody>
      </p:sp>
      <p:sp>
        <p:nvSpPr>
          <p:cNvPr id="268" name="Google Shape;268;p35"/>
          <p:cNvSpPr txBox="1"/>
          <p:nvPr/>
        </p:nvSpPr>
        <p:spPr>
          <a:xfrm>
            <a:off x="856869" y="1660733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Arial"/>
              <a:buChar char="•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After discussing this with people from SSHOC and GoTriple, there seem to be 4 potential integration levels: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06400" lvl="1" marL="9144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Calibri"/>
              <a:buChar char="○"/>
            </a:pPr>
            <a:r>
              <a:rPr b="1"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0</a:t>
            </a: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: 	Basic (and non technical) connection: GOTRIPLE referenced as data catalogue in the MP; SSHOC as a project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06400" lvl="1" marL="9144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Calibri"/>
              <a:buChar char="○"/>
            </a:pPr>
            <a:r>
              <a:rPr b="1"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1</a:t>
            </a: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: 	Multitude of links between both platforms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06400" lvl="1" marL="9144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Calibri"/>
              <a:buChar char="○"/>
            </a:pPr>
            <a:r>
              <a:rPr b="1"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2</a:t>
            </a: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: 	GOTRIPLE as a source for the MP for datasets and publications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06400" lvl="1" marL="9144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Calibri"/>
              <a:buChar char="○"/>
            </a:pPr>
            <a:r>
              <a:rPr b="1"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3</a:t>
            </a: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: 	Sharing a data ingestion pipeline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" name="Google Shape;274;p3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75" name="Google Shape;275;p36"/>
          <p:cNvSpPr txBox="1"/>
          <p:nvPr>
            <p:ph type="title"/>
          </p:nvPr>
        </p:nvSpPr>
        <p:spPr>
          <a:xfrm>
            <a:off x="4416086" y="2601529"/>
            <a:ext cx="7412700" cy="111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DA4D"/>
              </a:buClr>
              <a:buSzPts val="4400"/>
              <a:buFont typeface="Helvetica Neue"/>
              <a:buNone/>
            </a:pPr>
            <a:r>
              <a:rPr b="1" lang="en-GB">
                <a:solidFill>
                  <a:srgbClr val="FFDA4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Discussions</a:t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" name="Google Shape;281;p37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82" name="Google Shape;282;p37"/>
          <p:cNvSpPr txBox="1"/>
          <p:nvPr>
            <p:ph type="title"/>
          </p:nvPr>
        </p:nvSpPr>
        <p:spPr>
          <a:xfrm>
            <a:off x="3941374" y="170275"/>
            <a:ext cx="7855800" cy="111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DA4D"/>
              </a:buClr>
              <a:buSzPts val="4400"/>
              <a:buFont typeface="Helvetica Neue"/>
              <a:buNone/>
            </a:pPr>
            <a:r>
              <a:rPr b="1" lang="en-GB">
                <a:solidFill>
                  <a:srgbClr val="FFDA4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Datasets and publications in the SSH Open Marketplace</a:t>
            </a:r>
            <a:endParaRPr/>
          </a:p>
        </p:txBody>
      </p:sp>
      <p:sp>
        <p:nvSpPr>
          <p:cNvPr id="283" name="Google Shape;283;p37"/>
          <p:cNvSpPr txBox="1"/>
          <p:nvPr/>
        </p:nvSpPr>
        <p:spPr>
          <a:xfrm>
            <a:off x="856869" y="1660733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Char char="•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aggregation approach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Char char="•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preference for stable sources with stable interfaces to access metadata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Char char="•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quality not</a:t>
            </a: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quantity (thus complementing large-scale approaches like in OpenAire)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Char char="•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contextualisation (connect datasets to corresponding publications, training materials, and tools)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9" name="Google Shape;289;p38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0" name="Google Shape;290;p38"/>
          <p:cNvSpPr txBox="1"/>
          <p:nvPr>
            <p:ph type="title"/>
          </p:nvPr>
        </p:nvSpPr>
        <p:spPr>
          <a:xfrm>
            <a:off x="4384536" y="170279"/>
            <a:ext cx="7412700" cy="111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solidFill>
                  <a:srgbClr val="FFDA4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Datasets and publications in GOTRIPLE</a:t>
            </a:r>
            <a:endParaRPr b="1">
              <a:solidFill>
                <a:srgbClr val="FFDA4D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1" name="Google Shape;291;p38"/>
          <p:cNvSpPr txBox="1"/>
          <p:nvPr/>
        </p:nvSpPr>
        <p:spPr>
          <a:xfrm>
            <a:off x="856869" y="1660733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Char char="•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Scope: open scholarly resources in the SSH with a broad definition (datasets, journals, monographs, scientific blogs, etc.)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Char char="•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Focus: open access (“as open as possible etc.”), open metadata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Char char="•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Model: single metadata set for all scholarly resources (CreativeWorks)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Char char="•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Granularity: datasets as a whole (no in-depth indexing)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Char char="•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Quality: enrichments according to SSH needs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Char char="•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Strategy: any corresponding SSH content from aggregators to small actors (e.g. Diamond publishers)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" name="Google Shape;297;p39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8" name="Google Shape;298;p39"/>
          <p:cNvSpPr txBox="1"/>
          <p:nvPr>
            <p:ph type="title"/>
          </p:nvPr>
        </p:nvSpPr>
        <p:spPr>
          <a:xfrm>
            <a:off x="3988674" y="541725"/>
            <a:ext cx="7808700" cy="111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solidFill>
                  <a:srgbClr val="FFDA4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Datasets and publications in SSH Open Marketplace and GOTRIPLE - Questions</a:t>
            </a:r>
            <a:endParaRPr b="1">
              <a:solidFill>
                <a:srgbClr val="FFDA4D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9" name="Google Shape;299;p39"/>
          <p:cNvSpPr txBox="1"/>
          <p:nvPr/>
        </p:nvSpPr>
        <p:spPr>
          <a:xfrm>
            <a:off x="856875" y="2017976"/>
            <a:ext cx="10515600" cy="3993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Arial"/>
              <a:buAutoNum type="arabicPeriod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How can we make sure our work is complementary (and not duplicate)?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Calibri"/>
              <a:buAutoNum type="arabicPeriod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Issues of alignment of vocabularies? 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Calibri"/>
              <a:buAutoNum type="arabicPeriod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What kind of sources are harvested in both platforms? Through which criteria? 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Calibri"/>
              <a:buAutoNum type="arabicPeriod"/>
            </a:pPr>
            <a:r>
              <a:t/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4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" name="Google Shape;305;p4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06" name="Google Shape;306;p40"/>
          <p:cNvSpPr txBox="1"/>
          <p:nvPr>
            <p:ph type="title"/>
          </p:nvPr>
        </p:nvSpPr>
        <p:spPr>
          <a:xfrm>
            <a:off x="4384536" y="170279"/>
            <a:ext cx="7412700" cy="111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solidFill>
                  <a:srgbClr val="FFDA4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Data ingestion pipeline in GOTRIPLE</a:t>
            </a:r>
            <a:endParaRPr b="1">
              <a:solidFill>
                <a:srgbClr val="FFDA4D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07" name="Google Shape;307;p40"/>
          <p:cNvSpPr txBox="1"/>
          <p:nvPr/>
        </p:nvSpPr>
        <p:spPr>
          <a:xfrm>
            <a:off x="856869" y="1660733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8" name="Google Shape;308;p40"/>
          <p:cNvSpPr/>
          <p:nvPr/>
        </p:nvSpPr>
        <p:spPr>
          <a:xfrm>
            <a:off x="4785100" y="1937450"/>
            <a:ext cx="2762700" cy="2902500"/>
          </a:xfrm>
          <a:prstGeom prst="rect">
            <a:avLst/>
          </a:prstGeom>
          <a:solidFill>
            <a:srgbClr val="D9D9D9"/>
          </a:solidFill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lang="en-GB">
                <a:solidFill>
                  <a:srgbClr val="4A86E8"/>
                </a:solidFill>
              </a:rPr>
              <a:t>Transform</a:t>
            </a:r>
            <a:endParaRPr b="1">
              <a:solidFill>
                <a:srgbClr val="4A86E8"/>
              </a:solidFill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/>
              <a:t>Enrichment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9" name="Google Shape;309;p40"/>
          <p:cNvSpPr txBox="1"/>
          <p:nvPr/>
        </p:nvSpPr>
        <p:spPr>
          <a:xfrm>
            <a:off x="5004175" y="1845750"/>
            <a:ext cx="1209300" cy="55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10" name="Google Shape;310;p40"/>
          <p:cNvSpPr/>
          <p:nvPr/>
        </p:nvSpPr>
        <p:spPr>
          <a:xfrm>
            <a:off x="5071800" y="2544075"/>
            <a:ext cx="1433700" cy="1157400"/>
          </a:xfrm>
          <a:prstGeom prst="roundRect">
            <a:avLst>
              <a:gd fmla="val 16667" name="adj"/>
            </a:avLst>
          </a:prstGeom>
          <a:solidFill>
            <a:srgbClr val="EAD1DC"/>
          </a:solidFill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Language discovery tool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1" name="Google Shape;311;p40"/>
          <p:cNvSpPr/>
          <p:nvPr/>
        </p:nvSpPr>
        <p:spPr>
          <a:xfrm>
            <a:off x="8748750" y="2343725"/>
            <a:ext cx="1433700" cy="1623900"/>
          </a:xfrm>
          <a:prstGeom prst="can">
            <a:avLst>
              <a:gd fmla="val 25000" name="adj"/>
            </a:avLst>
          </a:prstGeom>
          <a:solidFill>
            <a:srgbClr val="D9EAD3"/>
          </a:solidFill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/>
              <a:t>JSON</a:t>
            </a:r>
            <a:endParaRPr/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GB"/>
              <a:t>database</a:t>
            </a:r>
            <a:endParaRPr/>
          </a:p>
        </p:txBody>
      </p:sp>
      <p:sp>
        <p:nvSpPr>
          <p:cNvPr id="312" name="Google Shape;312;p40"/>
          <p:cNvSpPr/>
          <p:nvPr/>
        </p:nvSpPr>
        <p:spPr>
          <a:xfrm>
            <a:off x="5224200" y="2696475"/>
            <a:ext cx="1433700" cy="1157400"/>
          </a:xfrm>
          <a:prstGeom prst="roundRect">
            <a:avLst>
              <a:gd fmla="val 16667" name="adj"/>
            </a:avLst>
          </a:prstGeom>
          <a:solidFill>
            <a:srgbClr val="EAD1DC"/>
          </a:solidFill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Language discovery tool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3" name="Google Shape;313;p40"/>
          <p:cNvSpPr/>
          <p:nvPr/>
        </p:nvSpPr>
        <p:spPr>
          <a:xfrm>
            <a:off x="5994525" y="3578250"/>
            <a:ext cx="1433700" cy="1157400"/>
          </a:xfrm>
          <a:prstGeom prst="roundRect">
            <a:avLst>
              <a:gd fmla="val 16667" name="adj"/>
            </a:avLst>
          </a:prstGeom>
          <a:solidFill>
            <a:srgbClr val="EAD1DC"/>
          </a:solidFill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Classification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4" name="Google Shape;314;p40"/>
          <p:cNvSpPr/>
          <p:nvPr/>
        </p:nvSpPr>
        <p:spPr>
          <a:xfrm>
            <a:off x="1645750" y="2159100"/>
            <a:ext cx="2109600" cy="1699200"/>
          </a:xfrm>
          <a:prstGeom prst="rect">
            <a:avLst/>
          </a:prstGeom>
          <a:solidFill>
            <a:srgbClr val="F3F3F3"/>
          </a:solidFill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Delivery Platform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5" name="Google Shape;315;p40"/>
          <p:cNvSpPr/>
          <p:nvPr/>
        </p:nvSpPr>
        <p:spPr>
          <a:xfrm>
            <a:off x="1821650" y="2577700"/>
            <a:ext cx="1000500" cy="3111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6" name="Google Shape;316;p40"/>
          <p:cNvSpPr/>
          <p:nvPr/>
        </p:nvSpPr>
        <p:spPr>
          <a:xfrm>
            <a:off x="1974050" y="2730100"/>
            <a:ext cx="1000500" cy="3111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7" name="Google Shape;317;p40"/>
          <p:cNvSpPr/>
          <p:nvPr/>
        </p:nvSpPr>
        <p:spPr>
          <a:xfrm>
            <a:off x="2431250" y="3187300"/>
            <a:ext cx="1000500" cy="3111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8" name="Google Shape;318;p40"/>
          <p:cNvSpPr/>
          <p:nvPr/>
        </p:nvSpPr>
        <p:spPr>
          <a:xfrm>
            <a:off x="2583650" y="3339700"/>
            <a:ext cx="1000500" cy="3111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ISIDORE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9" name="Google Shape;319;p40"/>
          <p:cNvSpPr txBox="1"/>
          <p:nvPr/>
        </p:nvSpPr>
        <p:spPr>
          <a:xfrm>
            <a:off x="2199125" y="2873400"/>
            <a:ext cx="4584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...</a:t>
            </a:r>
            <a:endParaRPr b="0" i="0" sz="1400" u="none" cap="none" strike="noStrike">
              <a:solidFill>
                <a:srgbClr val="000000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20" name="Google Shape;320;p40"/>
          <p:cNvSpPr txBox="1"/>
          <p:nvPr/>
        </p:nvSpPr>
        <p:spPr>
          <a:xfrm>
            <a:off x="5581500" y="3773400"/>
            <a:ext cx="414300" cy="44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en-GB" sz="1400" u="none" cap="none" strike="noStrik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rPr>
              <a:t>...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21" name="Google Shape;321;p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78125" y="2059413"/>
            <a:ext cx="1000500" cy="38417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22" name="Google Shape;322;p40"/>
          <p:cNvCxnSpPr/>
          <p:nvPr/>
        </p:nvCxnSpPr>
        <p:spPr>
          <a:xfrm>
            <a:off x="656525" y="2448125"/>
            <a:ext cx="753300" cy="1800"/>
          </a:xfrm>
          <a:prstGeom prst="straightConnector1">
            <a:avLst/>
          </a:prstGeom>
          <a:noFill/>
          <a:ln cap="flat" cmpd="sng" w="38100">
            <a:solidFill>
              <a:srgbClr val="44546A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23" name="Google Shape;323;p40"/>
          <p:cNvCxnSpPr/>
          <p:nvPr/>
        </p:nvCxnSpPr>
        <p:spPr>
          <a:xfrm>
            <a:off x="656525" y="2972363"/>
            <a:ext cx="753300" cy="1800"/>
          </a:xfrm>
          <a:prstGeom prst="straightConnector1">
            <a:avLst/>
          </a:prstGeom>
          <a:noFill/>
          <a:ln cap="flat" cmpd="sng" w="38100">
            <a:solidFill>
              <a:srgbClr val="44546A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24" name="Google Shape;324;p40"/>
          <p:cNvCxnSpPr/>
          <p:nvPr/>
        </p:nvCxnSpPr>
        <p:spPr>
          <a:xfrm>
            <a:off x="656525" y="3496600"/>
            <a:ext cx="753300" cy="1800"/>
          </a:xfrm>
          <a:prstGeom prst="straightConnector1">
            <a:avLst/>
          </a:prstGeom>
          <a:noFill/>
          <a:ln cap="flat" cmpd="sng" w="38100">
            <a:solidFill>
              <a:srgbClr val="44546A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25" name="Google Shape;325;p40"/>
          <p:cNvCxnSpPr/>
          <p:nvPr/>
        </p:nvCxnSpPr>
        <p:spPr>
          <a:xfrm>
            <a:off x="3893575" y="3007788"/>
            <a:ext cx="753300" cy="1800"/>
          </a:xfrm>
          <a:prstGeom prst="straightConnector1">
            <a:avLst/>
          </a:prstGeom>
          <a:noFill/>
          <a:ln cap="flat" cmpd="sng" w="38100">
            <a:solidFill>
              <a:srgbClr val="44546A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26" name="Google Shape;326;p40"/>
          <p:cNvCxnSpPr/>
          <p:nvPr/>
        </p:nvCxnSpPr>
        <p:spPr>
          <a:xfrm flipH="1" rot="10800000">
            <a:off x="7822200" y="2922450"/>
            <a:ext cx="753000" cy="4200"/>
          </a:xfrm>
          <a:prstGeom prst="straightConnector1">
            <a:avLst/>
          </a:prstGeom>
          <a:noFill/>
          <a:ln cap="flat" cmpd="sng" w="38100">
            <a:solidFill>
              <a:srgbClr val="44546A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327" name="Google Shape;327;p40"/>
          <p:cNvCxnSpPr/>
          <p:nvPr/>
        </p:nvCxnSpPr>
        <p:spPr>
          <a:xfrm flipH="1">
            <a:off x="7821950" y="3447100"/>
            <a:ext cx="671100" cy="10800"/>
          </a:xfrm>
          <a:prstGeom prst="straightConnector1">
            <a:avLst/>
          </a:prstGeom>
          <a:noFill/>
          <a:ln cap="flat" cmpd="sng" w="38100">
            <a:solidFill>
              <a:srgbClr val="44546A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328" name="Google Shape;328;p40"/>
          <p:cNvSpPr txBox="1"/>
          <p:nvPr/>
        </p:nvSpPr>
        <p:spPr>
          <a:xfrm>
            <a:off x="3866225" y="2544075"/>
            <a:ext cx="861300" cy="64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4A86E8"/>
                </a:solidFill>
              </a:rPr>
              <a:t>Extract</a:t>
            </a:r>
            <a:endParaRPr/>
          </a:p>
        </p:txBody>
      </p:sp>
      <p:sp>
        <p:nvSpPr>
          <p:cNvPr id="329" name="Google Shape;329;p40"/>
          <p:cNvSpPr txBox="1"/>
          <p:nvPr/>
        </p:nvSpPr>
        <p:spPr>
          <a:xfrm>
            <a:off x="7845750" y="2395950"/>
            <a:ext cx="705900" cy="36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4A86E8"/>
                </a:solidFill>
              </a:rPr>
              <a:t>Load</a:t>
            </a:r>
            <a:endParaRPr/>
          </a:p>
        </p:txBody>
      </p:sp>
      <p:sp>
        <p:nvSpPr>
          <p:cNvPr id="330" name="Google Shape;330;p40"/>
          <p:cNvSpPr txBox="1"/>
          <p:nvPr/>
        </p:nvSpPr>
        <p:spPr>
          <a:xfrm>
            <a:off x="7768050" y="3610200"/>
            <a:ext cx="861300" cy="3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4A86E8"/>
                </a:solidFill>
              </a:rPr>
              <a:t>Extract</a:t>
            </a:r>
            <a:endParaRPr/>
          </a:p>
        </p:txBody>
      </p:sp>
      <p:cxnSp>
        <p:nvCxnSpPr>
          <p:cNvPr id="331" name="Google Shape;331;p40"/>
          <p:cNvCxnSpPr/>
          <p:nvPr/>
        </p:nvCxnSpPr>
        <p:spPr>
          <a:xfrm>
            <a:off x="9502350" y="5726388"/>
            <a:ext cx="753300" cy="1800"/>
          </a:xfrm>
          <a:prstGeom prst="straightConnector1">
            <a:avLst/>
          </a:prstGeom>
          <a:noFill/>
          <a:ln cap="flat" cmpd="sng" w="38100">
            <a:solidFill>
              <a:srgbClr val="44546A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332" name="Google Shape;332;p40"/>
          <p:cNvSpPr txBox="1"/>
          <p:nvPr/>
        </p:nvSpPr>
        <p:spPr>
          <a:xfrm>
            <a:off x="10255650" y="5388425"/>
            <a:ext cx="1696200" cy="55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data flows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" name="Google Shape;338;p41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39" name="Google Shape;339;p41"/>
          <p:cNvSpPr txBox="1"/>
          <p:nvPr>
            <p:ph type="title"/>
          </p:nvPr>
        </p:nvSpPr>
        <p:spPr>
          <a:xfrm>
            <a:off x="4384536" y="170279"/>
            <a:ext cx="7412700" cy="111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solidFill>
                  <a:srgbClr val="FFDA4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Data ingestion pipeline in GOTRIPLE</a:t>
            </a:r>
            <a:endParaRPr b="1">
              <a:solidFill>
                <a:srgbClr val="FFDA4D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40" name="Google Shape;340;p41"/>
          <p:cNvSpPr txBox="1"/>
          <p:nvPr/>
        </p:nvSpPr>
        <p:spPr>
          <a:xfrm>
            <a:off x="856875" y="1660725"/>
            <a:ext cx="102429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064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Char char="•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Apache Airflow, a workflow management platform: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06400" lvl="1" marL="9144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Char char="○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Open-source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06400" lvl="1" marL="9144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Char char="○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Monitoring UI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06400" lvl="1" marL="9144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Char char="○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Scheduler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06400" lvl="1" marL="9144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Char char="○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Python 3 → easy integration with ML and DL libraries : Tensorflow, Keras, pySpark…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41" name="Google Shape;341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96650" y="4190475"/>
            <a:ext cx="4856552" cy="1600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2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24"/>
          <p:cNvSpPr txBox="1"/>
          <p:nvPr>
            <p:ph type="title"/>
          </p:nvPr>
        </p:nvSpPr>
        <p:spPr>
          <a:xfrm>
            <a:off x="4384536" y="170279"/>
            <a:ext cx="7412700" cy="111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DA4D"/>
              </a:buClr>
              <a:buSzPts val="4400"/>
              <a:buFont typeface="Helvetica Neue"/>
              <a:buNone/>
            </a:pPr>
            <a:r>
              <a:rPr b="1" lang="en-GB">
                <a:solidFill>
                  <a:srgbClr val="FFDA4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Housekeeping rules</a:t>
            </a:r>
            <a:endParaRPr b="1">
              <a:solidFill>
                <a:srgbClr val="FFDA4D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51" name="Google Shape;151;p24"/>
          <p:cNvSpPr txBox="1"/>
          <p:nvPr/>
        </p:nvSpPr>
        <p:spPr>
          <a:xfrm>
            <a:off x="856869" y="1660733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Arial"/>
              <a:buChar char="•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The session will be recorded and made available afterwards.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Arial"/>
              <a:buChar char="•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Please stay muted (and keep your video off) during presentations.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Arial"/>
              <a:buChar char="•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You can ask your questions in the chat throughout the session.</a:t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7" name="Google Shape;347;p42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48" name="Google Shape;348;p42"/>
          <p:cNvSpPr txBox="1"/>
          <p:nvPr>
            <p:ph type="title"/>
          </p:nvPr>
        </p:nvSpPr>
        <p:spPr>
          <a:xfrm>
            <a:off x="4384525" y="170273"/>
            <a:ext cx="7412700" cy="1665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solidFill>
                  <a:srgbClr val="FFDA4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Data ingestion pipeline in the SSH Open Marketplace</a:t>
            </a:r>
            <a:endParaRPr b="1">
              <a:solidFill>
                <a:srgbClr val="FFDA4D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49" name="Google Shape;349;p42"/>
          <p:cNvSpPr txBox="1"/>
          <p:nvPr/>
        </p:nvSpPr>
        <p:spPr>
          <a:xfrm>
            <a:off x="856869" y="1660733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064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Arial"/>
              <a:buChar char="•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Harvest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06400" lvl="1" marL="9144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Calibri"/>
              <a:buChar char="○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Heterogeneous data sources (variety of data formats and access protocols) - each input source should have a dedicated retrieval method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064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Calibri"/>
              <a:buChar char="•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Transform -&gt; input schemas transformed to the Open Marketplace schema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06400" lvl="1" marL="9144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Calibri"/>
              <a:buChar char="○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Normalization - rules yet to be defined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064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Calibri"/>
              <a:buChar char="•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Enrich -&gt; records will be enriched using LOD vocabularies.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064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Calibri"/>
              <a:buChar char="•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Ingest to the Open Marketplace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06400" lvl="1" marL="9144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Calibri"/>
              <a:buChar char="○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Detecting updates 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06400" lvl="1" marL="9144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Calibri"/>
              <a:buChar char="○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Marking records as deleted (optional) 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5" name="Google Shape;355;p43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56" name="Google Shape;356;p43"/>
          <p:cNvSpPr txBox="1"/>
          <p:nvPr>
            <p:ph type="title"/>
          </p:nvPr>
        </p:nvSpPr>
        <p:spPr>
          <a:xfrm>
            <a:off x="4384525" y="170273"/>
            <a:ext cx="7412700" cy="1665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solidFill>
                  <a:srgbClr val="FFDA4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Data ingestion pipeline in the SSH Open Marketplace</a:t>
            </a:r>
            <a:endParaRPr b="1">
              <a:solidFill>
                <a:srgbClr val="FFDA4D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57" name="Google Shape;357;p43"/>
          <p:cNvSpPr txBox="1"/>
          <p:nvPr/>
        </p:nvSpPr>
        <p:spPr>
          <a:xfrm>
            <a:off x="856869" y="1660733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064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Arial"/>
              <a:buChar char="•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Considered software options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06400" lvl="1" marL="9144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Calibri"/>
              <a:buChar char="○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PoolParty Unified Views (current solution) 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06400" lvl="1" marL="9144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Calibri"/>
              <a:buChar char="○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Leopoldina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06400" lvl="1" marL="9144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Calibri"/>
              <a:buChar char="○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METIS + ECloud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06400" lvl="1" marL="9144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Calibri"/>
              <a:buChar char="○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DNET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06400" lvl="1" marL="9144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Calibri"/>
              <a:buChar char="○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Archives Portal Europe 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06400" lvl="1" marL="9144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Calibri"/>
              <a:buChar char="○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Jewish Heritage Network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06400" lvl="1" marL="9144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Calibri"/>
              <a:buChar char="○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MORE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064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Calibri"/>
              <a:buChar char="•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Review: </a:t>
            </a:r>
            <a:r>
              <a:rPr lang="en-GB" sz="2800" u="sng">
                <a:solidFill>
                  <a:schemeClr val="hlink"/>
                </a:solidFill>
                <a:latin typeface="Calibri"/>
                <a:ea typeface="Calibri"/>
                <a:cs typeface="Calibri"/>
                <a:sym typeface="Calibri"/>
                <a:hlinkClick r:id="rId4"/>
              </a:rPr>
              <a:t>https://docs.google.com/spreadsheets/d/1zR75oUAvizmZ8tXK1NjsCB-MxzC5CvMiNAy8x3kw7IM/edit?usp=sharing</a:t>
            </a: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3" name="Google Shape;363;p44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64" name="Google Shape;364;p44"/>
          <p:cNvSpPr txBox="1"/>
          <p:nvPr>
            <p:ph type="title"/>
          </p:nvPr>
        </p:nvSpPr>
        <p:spPr>
          <a:xfrm>
            <a:off x="4384536" y="359454"/>
            <a:ext cx="7412700" cy="111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DA4D"/>
              </a:buClr>
              <a:buSzPts val="4400"/>
              <a:buFont typeface="Helvetica Neue"/>
              <a:buNone/>
            </a:pPr>
            <a:r>
              <a:rPr b="1" lang="en-GB">
                <a:solidFill>
                  <a:srgbClr val="FFDA4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Data ingestion pipelines in SSH Open Marketplace and GOTRIPLE - questions</a:t>
            </a:r>
            <a:endParaRPr/>
          </a:p>
        </p:txBody>
      </p:sp>
      <p:sp>
        <p:nvSpPr>
          <p:cNvPr id="365" name="Google Shape;365;p44"/>
          <p:cNvSpPr txBox="1"/>
          <p:nvPr/>
        </p:nvSpPr>
        <p:spPr>
          <a:xfrm>
            <a:off x="894050" y="1995275"/>
            <a:ext cx="11158500" cy="43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Char char="•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Can Triple and SSHOC use the same aggregation framework or processing engine?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06400" lvl="1" marL="9144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Calibri"/>
              <a:buChar char="○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Can we define a common list of </a:t>
            </a: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requirements</a:t>
            </a: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? And </a:t>
            </a: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priorities?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Char char="•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Do we already see enrichment or normalisation routines that could be share between the projects?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Char char="•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Can we agree on using the same vocabularies in Triple and SSHOC platforms?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Char char="•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What components of the ingestion workflow can be shared?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Arial"/>
              <a:buChar char="•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Do we share any of the input sources (or source types)? 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Calibri"/>
              <a:buChar char="•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If we decide to choose one solution, will it be run as a single instance for both parties? Who will manage it?  (To be considered in the </a:t>
            </a: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future</a:t>
            </a: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)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69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0" name="Google Shape;370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9325" y="0"/>
            <a:ext cx="10558200" cy="4434925"/>
          </a:xfrm>
          <a:prstGeom prst="rect">
            <a:avLst/>
          </a:prstGeom>
          <a:noFill/>
          <a:ln>
            <a:noFill/>
          </a:ln>
        </p:spPr>
      </p:pic>
      <p:sp>
        <p:nvSpPr>
          <p:cNvPr id="371" name="Google Shape;371;p45"/>
          <p:cNvSpPr txBox="1"/>
          <p:nvPr>
            <p:ph type="title"/>
          </p:nvPr>
        </p:nvSpPr>
        <p:spPr>
          <a:xfrm>
            <a:off x="1072225" y="5394375"/>
            <a:ext cx="5229900" cy="718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3400">
                <a:solidFill>
                  <a:srgbClr val="FFDA4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SSH Open Marketplace</a:t>
            </a:r>
            <a:endParaRPr b="1" sz="3400">
              <a:solidFill>
                <a:srgbClr val="FFDA4D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75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6" name="Google Shape;376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1950" y="0"/>
            <a:ext cx="10628106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377" name="Google Shape;377;p46"/>
          <p:cNvSpPr txBox="1"/>
          <p:nvPr>
            <p:ph type="title"/>
          </p:nvPr>
        </p:nvSpPr>
        <p:spPr>
          <a:xfrm>
            <a:off x="337350" y="1292900"/>
            <a:ext cx="3086100" cy="718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3400">
                <a:solidFill>
                  <a:srgbClr val="FFDA4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TRIPLE Core</a:t>
            </a:r>
            <a:endParaRPr b="1" sz="3400">
              <a:solidFill>
                <a:srgbClr val="FFDA4D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2" name="Google Shape;382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8788" y="3"/>
            <a:ext cx="10554426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8" name="Google Shape;388;p48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89" name="Google Shape;389;p48"/>
          <p:cNvSpPr txBox="1"/>
          <p:nvPr>
            <p:ph type="title"/>
          </p:nvPr>
        </p:nvSpPr>
        <p:spPr>
          <a:xfrm>
            <a:off x="4384536" y="170279"/>
            <a:ext cx="7412700" cy="111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solidFill>
                  <a:srgbClr val="FFDA4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Conclusion</a:t>
            </a:r>
            <a:endParaRPr b="1">
              <a:solidFill>
                <a:srgbClr val="FFDA4D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90" name="Google Shape;390;p48"/>
          <p:cNvSpPr txBox="1"/>
          <p:nvPr/>
        </p:nvSpPr>
        <p:spPr>
          <a:xfrm>
            <a:off x="856869" y="1660733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Arial"/>
              <a:buChar char="•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Both platforms are complementary and not competitive (tools and services on one side + training and datasets/projects/profiles on the other side. 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064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Font typeface="Calibri"/>
              <a:buChar char="•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This session is part of a common work that started at the previous TRIPLE consortium meeting to enhance collaborations between both projects/platforms. =&gt; next step is a longer workshop between both teams to discuss further issues. 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5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6" name="Google Shape;396;p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97" name="Google Shape;397;p49"/>
          <p:cNvSpPr txBox="1"/>
          <p:nvPr/>
        </p:nvSpPr>
        <p:spPr>
          <a:xfrm>
            <a:off x="1321633" y="2042011"/>
            <a:ext cx="5693700" cy="584700"/>
          </a:xfrm>
          <a:prstGeom prst="rect">
            <a:avLst/>
          </a:prstGeom>
          <a:solidFill>
            <a:srgbClr val="000000">
              <a:alpha val="24710"/>
            </a:srgbClr>
          </a:solidFill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Presenter name &amp; contact</a:t>
            </a:r>
            <a:endParaRPr sz="3200">
              <a:solidFill>
                <a:schemeClr val="lt1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Google Shape;157;p25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25"/>
          <p:cNvSpPr txBox="1"/>
          <p:nvPr>
            <p:ph type="title"/>
          </p:nvPr>
        </p:nvSpPr>
        <p:spPr>
          <a:xfrm>
            <a:off x="4384536" y="170279"/>
            <a:ext cx="7412700" cy="111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DA4D"/>
              </a:buClr>
              <a:buSzPts val="4400"/>
              <a:buFont typeface="Helvetica Neue"/>
              <a:buNone/>
            </a:pPr>
            <a:r>
              <a:rPr b="1" lang="en-GB">
                <a:solidFill>
                  <a:srgbClr val="FFDA4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Introduction</a:t>
            </a:r>
            <a:endParaRPr/>
          </a:p>
        </p:txBody>
      </p:sp>
      <p:sp>
        <p:nvSpPr>
          <p:cNvPr id="159" name="Google Shape;159;p25"/>
          <p:cNvSpPr txBox="1"/>
          <p:nvPr/>
        </p:nvSpPr>
        <p:spPr>
          <a:xfrm>
            <a:off x="856869" y="1660733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Char char="•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SSH Open Marketplace and GOTRIPLE platform: two discovery portals for SSH resources in the EOSC context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06400" lvl="1" marL="9144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Char char="○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Possible collaboration and synergies?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Char char="•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Connect expertise of both technical teams for a first assessment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Char char="•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Share expertise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800"/>
              <a:buChar char="•"/>
            </a:pPr>
            <a:r>
              <a:rPr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What is possible given the existing framework (running projects, timelines, no additional PMs…)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Google Shape;165;p26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26"/>
          <p:cNvSpPr txBox="1"/>
          <p:nvPr>
            <p:ph type="title"/>
          </p:nvPr>
        </p:nvSpPr>
        <p:spPr>
          <a:xfrm>
            <a:off x="4384536" y="170279"/>
            <a:ext cx="7412700" cy="111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DA4D"/>
              </a:buClr>
              <a:buSzPts val="4400"/>
              <a:buFont typeface="Helvetica Neue"/>
              <a:buNone/>
            </a:pPr>
            <a:r>
              <a:rPr b="1" lang="en-GB">
                <a:solidFill>
                  <a:srgbClr val="FFDA4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Outline</a:t>
            </a:r>
            <a:endParaRPr/>
          </a:p>
        </p:txBody>
      </p:sp>
      <p:sp>
        <p:nvSpPr>
          <p:cNvPr id="167" name="Google Shape;167;p26"/>
          <p:cNvSpPr txBox="1"/>
          <p:nvPr/>
        </p:nvSpPr>
        <p:spPr>
          <a:xfrm>
            <a:off x="856869" y="1660733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Char char="•"/>
            </a:pPr>
            <a:r>
              <a:rPr lang="en-GB" sz="2400">
                <a:solidFill>
                  <a:srgbClr val="275D89"/>
                </a:solidFill>
              </a:rPr>
              <a:t>14h - Intro - Laure Barbot and Yoann Moranville</a:t>
            </a:r>
            <a:endParaRPr sz="2400">
              <a:solidFill>
                <a:srgbClr val="275D89"/>
              </a:solidFill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275D89"/>
                </a:solidFill>
              </a:rPr>
              <a:t>Presentations</a:t>
            </a:r>
            <a:endParaRPr b="1" sz="2400">
              <a:solidFill>
                <a:srgbClr val="275D89"/>
              </a:solidFill>
            </a:endParaRPr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Char char="•"/>
            </a:pPr>
            <a:r>
              <a:rPr lang="en-GB" sz="2400">
                <a:solidFill>
                  <a:srgbClr val="275D89"/>
                </a:solidFill>
              </a:rPr>
              <a:t>14h05 - GOTRIPLE platform - Laurent Capelli and Virginie Ngo</a:t>
            </a:r>
            <a:endParaRPr sz="2400">
              <a:solidFill>
                <a:srgbClr val="275D89"/>
              </a:solidFill>
            </a:endParaRPr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Char char="•"/>
            </a:pPr>
            <a:r>
              <a:rPr lang="en-GB" sz="2400">
                <a:solidFill>
                  <a:srgbClr val="275D89"/>
                </a:solidFill>
              </a:rPr>
              <a:t>14h15 - SSH Open Marketplace - Matej Ďurčo</a:t>
            </a:r>
            <a:endParaRPr sz="2400">
              <a:solidFill>
                <a:srgbClr val="275D89"/>
              </a:solidFill>
            </a:endParaRPr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Char char="•"/>
            </a:pPr>
            <a:r>
              <a:rPr lang="en-GB" sz="2400">
                <a:solidFill>
                  <a:srgbClr val="275D89"/>
                </a:solidFill>
              </a:rPr>
              <a:t>14h25 - Connections hypotheses - Dieter Van Uytvanck</a:t>
            </a:r>
            <a:endParaRPr sz="2400">
              <a:solidFill>
                <a:srgbClr val="275D89"/>
              </a:solidFill>
            </a:endParaRPr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Char char="•"/>
            </a:pPr>
            <a:r>
              <a:rPr lang="en-GB" sz="2400">
                <a:solidFill>
                  <a:srgbClr val="275D89"/>
                </a:solidFill>
              </a:rPr>
              <a:t>14h30 - questions</a:t>
            </a:r>
            <a:endParaRPr sz="2400">
              <a:solidFill>
                <a:srgbClr val="275D89"/>
              </a:solidFill>
            </a:endParaRPr>
          </a:p>
          <a:p>
            <a:pPr indent="0" lvl="0" marL="45720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400">
                <a:solidFill>
                  <a:srgbClr val="275D89"/>
                </a:solidFill>
              </a:rPr>
              <a:t>Discussions</a:t>
            </a:r>
            <a:endParaRPr b="1" sz="2400">
              <a:solidFill>
                <a:srgbClr val="275D89"/>
              </a:solidFill>
            </a:endParaRPr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Char char="•"/>
            </a:pPr>
            <a:r>
              <a:rPr lang="en-GB" sz="2400">
                <a:solidFill>
                  <a:srgbClr val="275D89"/>
                </a:solidFill>
              </a:rPr>
              <a:t>14h35 - Datasets and publications in SSH Open Marketplace and GOTRIPLE - Frank Fischer and Arnaud Gingold</a:t>
            </a:r>
            <a:endParaRPr sz="2400">
              <a:solidFill>
                <a:srgbClr val="275D89"/>
              </a:solidFill>
            </a:endParaRPr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Char char="•"/>
            </a:pPr>
            <a:r>
              <a:rPr lang="en-GB" sz="2400">
                <a:solidFill>
                  <a:srgbClr val="275D89"/>
                </a:solidFill>
              </a:rPr>
              <a:t>14h55 - Data ingestion pipelines in SSH Open Marketplace and GOTRIPLE - Virginie Ngo and Ola Nowak</a:t>
            </a:r>
            <a:endParaRPr sz="2400">
              <a:solidFill>
                <a:srgbClr val="275D89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275D89"/>
              </a:solidFill>
            </a:endParaRPr>
          </a:p>
          <a:p>
            <a:pPr indent="-3810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400"/>
              <a:buChar char="•"/>
            </a:pPr>
            <a:r>
              <a:rPr lang="en-GB" sz="2400">
                <a:solidFill>
                  <a:srgbClr val="275D89"/>
                </a:solidFill>
              </a:rPr>
              <a:t>15h20 - Conclusion - Frank Fischer and Suzanne Dumouchel</a:t>
            </a:r>
            <a:endParaRPr sz="24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Google Shape;173;p27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27"/>
          <p:cNvSpPr txBox="1"/>
          <p:nvPr>
            <p:ph type="title"/>
          </p:nvPr>
        </p:nvSpPr>
        <p:spPr>
          <a:xfrm>
            <a:off x="474986" y="2869504"/>
            <a:ext cx="7412700" cy="111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DA4D"/>
              </a:buClr>
              <a:buSzPts val="4400"/>
              <a:buFont typeface="Helvetica Neue"/>
              <a:buNone/>
            </a:pPr>
            <a:r>
              <a:rPr b="1" lang="en-GB">
                <a:solidFill>
                  <a:srgbClr val="FFDA4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TRIPLE</a:t>
            </a:r>
            <a:endParaRPr/>
          </a:p>
        </p:txBody>
      </p:sp>
      <p:pic>
        <p:nvPicPr>
          <p:cNvPr id="175" name="Google Shape;175;p2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736479" y="148552"/>
            <a:ext cx="5496911" cy="58169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Google Shape;181;p28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28"/>
          <p:cNvSpPr txBox="1"/>
          <p:nvPr>
            <p:ph type="title"/>
          </p:nvPr>
        </p:nvSpPr>
        <p:spPr>
          <a:xfrm>
            <a:off x="621611" y="2939554"/>
            <a:ext cx="7412700" cy="111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DA4D"/>
              </a:buClr>
              <a:buSzPts val="4400"/>
              <a:buFont typeface="Helvetica Neue"/>
              <a:buNone/>
            </a:pPr>
            <a:r>
              <a:rPr b="1" lang="en-GB">
                <a:solidFill>
                  <a:srgbClr val="FFDA4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TRIPLE</a:t>
            </a:r>
            <a:endParaRPr/>
          </a:p>
        </p:txBody>
      </p:sp>
      <p:grpSp>
        <p:nvGrpSpPr>
          <p:cNvPr id="183" name="Google Shape;183;p28"/>
          <p:cNvGrpSpPr/>
          <p:nvPr/>
        </p:nvGrpSpPr>
        <p:grpSpPr>
          <a:xfrm>
            <a:off x="4332100" y="202875"/>
            <a:ext cx="7279826" cy="5777800"/>
            <a:chOff x="2898600" y="416800"/>
            <a:chExt cx="7279826" cy="5777800"/>
          </a:xfrm>
        </p:grpSpPr>
        <p:pic>
          <p:nvPicPr>
            <p:cNvPr id="184" name="Google Shape;184;p28"/>
            <p:cNvPicPr preferRelativeResize="0"/>
            <p:nvPr/>
          </p:nvPicPr>
          <p:blipFill rotWithShape="1">
            <a:blip r:embed="rId4">
              <a:alphaModFix/>
            </a:blip>
            <a:srcRect b="6463" l="0" r="0" t="0"/>
            <a:stretch/>
          </p:blipFill>
          <p:spPr>
            <a:xfrm>
              <a:off x="2898600" y="416800"/>
              <a:ext cx="7279826" cy="5777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5" name="Google Shape;185;p28"/>
            <p:cNvPicPr preferRelativeResize="0"/>
            <p:nvPr/>
          </p:nvPicPr>
          <p:blipFill rotWithShape="1">
            <a:blip r:embed="rId5">
              <a:alphaModFix/>
            </a:blip>
            <a:srcRect b="0" l="416" r="426" t="5455"/>
            <a:stretch/>
          </p:blipFill>
          <p:spPr>
            <a:xfrm>
              <a:off x="8220075" y="4175300"/>
              <a:ext cx="1403150" cy="4772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6" name="Google Shape;186;p28"/>
            <p:cNvPicPr preferRelativeResize="0"/>
            <p:nvPr/>
          </p:nvPicPr>
          <p:blipFill rotWithShape="1">
            <a:blip r:embed="rId6">
              <a:alphaModFix/>
            </a:blip>
            <a:srcRect b="1514" l="980" r="980" t="2645"/>
            <a:stretch/>
          </p:blipFill>
          <p:spPr>
            <a:xfrm>
              <a:off x="3366663" y="2807371"/>
              <a:ext cx="1738775" cy="562800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Google Shape;192;p29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29"/>
          <p:cNvSpPr txBox="1"/>
          <p:nvPr>
            <p:ph type="title"/>
          </p:nvPr>
        </p:nvSpPr>
        <p:spPr>
          <a:xfrm>
            <a:off x="621611" y="2939554"/>
            <a:ext cx="7412700" cy="111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DA4D"/>
              </a:buClr>
              <a:buSzPts val="4400"/>
              <a:buFont typeface="Helvetica Neue"/>
              <a:buNone/>
            </a:pPr>
            <a:r>
              <a:rPr b="1" lang="en-GB">
                <a:solidFill>
                  <a:srgbClr val="FFDA4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TRIPLE</a:t>
            </a:r>
            <a:endParaRPr/>
          </a:p>
        </p:txBody>
      </p:sp>
      <p:pic>
        <p:nvPicPr>
          <p:cNvPr id="194" name="Google Shape;194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042525" y="1230025"/>
            <a:ext cx="6900225" cy="4137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29"/>
          <p:cNvPicPr preferRelativeResize="0"/>
          <p:nvPr/>
        </p:nvPicPr>
        <p:blipFill rotWithShape="1">
          <a:blip r:embed="rId5">
            <a:alphaModFix/>
          </a:blip>
          <a:srcRect b="0" l="416" r="426" t="5455"/>
          <a:stretch/>
        </p:blipFill>
        <p:spPr>
          <a:xfrm>
            <a:off x="10623325" y="992325"/>
            <a:ext cx="1403150" cy="477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29"/>
          <p:cNvPicPr preferRelativeResize="0"/>
          <p:nvPr/>
        </p:nvPicPr>
        <p:blipFill rotWithShape="1">
          <a:blip r:embed="rId6">
            <a:alphaModFix/>
          </a:blip>
          <a:srcRect b="1514" l="980" r="980" t="2645"/>
          <a:stretch/>
        </p:blipFill>
        <p:spPr>
          <a:xfrm>
            <a:off x="5118663" y="667221"/>
            <a:ext cx="1738775" cy="562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29"/>
          <p:cNvPicPr preferRelativeResize="0"/>
          <p:nvPr/>
        </p:nvPicPr>
        <p:blipFill rotWithShape="1">
          <a:blip r:embed="rId7">
            <a:alphaModFix/>
          </a:blip>
          <a:srcRect b="14383" l="0" r="0" t="0"/>
          <a:stretch/>
        </p:blipFill>
        <p:spPr>
          <a:xfrm>
            <a:off x="8727700" y="3137100"/>
            <a:ext cx="742950" cy="619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2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Google Shape;203;p30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30"/>
          <p:cNvSpPr txBox="1"/>
          <p:nvPr>
            <p:ph type="title"/>
          </p:nvPr>
        </p:nvSpPr>
        <p:spPr>
          <a:xfrm>
            <a:off x="393536" y="2967329"/>
            <a:ext cx="7412700" cy="111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DA4D"/>
              </a:buClr>
              <a:buSzPts val="4400"/>
              <a:buFont typeface="Helvetica Neue"/>
              <a:buNone/>
            </a:pPr>
            <a:r>
              <a:rPr b="1" lang="en-GB">
                <a:solidFill>
                  <a:srgbClr val="FFDA4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TRIPLE</a:t>
            </a:r>
            <a:endParaRPr/>
          </a:p>
        </p:txBody>
      </p:sp>
      <p:pic>
        <p:nvPicPr>
          <p:cNvPr id="205" name="Google Shape;205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751000" y="358550"/>
            <a:ext cx="8177925" cy="5391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Google Shape;211;p31"/>
          <p:cNvPicPr preferRelativeResize="0"/>
          <p:nvPr>
            <p:ph idx="1" type="body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31"/>
          <p:cNvSpPr txBox="1"/>
          <p:nvPr>
            <p:ph type="title"/>
          </p:nvPr>
        </p:nvSpPr>
        <p:spPr>
          <a:xfrm>
            <a:off x="4004449" y="170275"/>
            <a:ext cx="7792800" cy="1119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DA4D"/>
              </a:buClr>
              <a:buSzPts val="4400"/>
              <a:buFont typeface="Helvetica Neue"/>
              <a:buNone/>
            </a:pPr>
            <a:r>
              <a:rPr b="1" lang="en-GB">
                <a:solidFill>
                  <a:srgbClr val="FFDA4D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SSH Open Marketplace</a:t>
            </a:r>
            <a:endParaRPr/>
          </a:p>
        </p:txBody>
      </p:sp>
      <p:sp>
        <p:nvSpPr>
          <p:cNvPr id="213" name="Google Shape;213;p31"/>
          <p:cNvSpPr txBox="1"/>
          <p:nvPr/>
        </p:nvSpPr>
        <p:spPr>
          <a:xfrm>
            <a:off x="149000" y="1993150"/>
            <a:ext cx="4204500" cy="3717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-29845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100"/>
              <a:buChar char="•"/>
            </a:pPr>
            <a:r>
              <a:rPr lang="en-GB" sz="2100">
                <a:solidFill>
                  <a:srgbClr val="002060"/>
                </a:solidFill>
              </a:rPr>
              <a:t>One of the pillars of the</a:t>
            </a:r>
            <a:br>
              <a:rPr lang="en-GB" sz="2100">
                <a:solidFill>
                  <a:srgbClr val="002060"/>
                </a:solidFill>
              </a:rPr>
            </a:br>
            <a:r>
              <a:rPr lang="en-GB" sz="2100">
                <a:solidFill>
                  <a:srgbClr val="002060"/>
                </a:solidFill>
              </a:rPr>
              <a:t>DARIAH Strategic Plan</a:t>
            </a:r>
            <a:endParaRPr sz="2100">
              <a:solidFill>
                <a:srgbClr val="002060"/>
              </a:solidFill>
            </a:endParaRPr>
          </a:p>
          <a:p>
            <a:pPr indent="-298450" lvl="0" marL="34290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060"/>
              </a:buClr>
              <a:buSzPts val="2100"/>
              <a:buChar char="•"/>
            </a:pPr>
            <a:r>
              <a:rPr lang="en-GB" sz="2100">
                <a:solidFill>
                  <a:srgbClr val="002060"/>
                </a:solidFill>
              </a:rPr>
              <a:t>Discovery portal for SSH resources</a:t>
            </a:r>
            <a:endParaRPr sz="2100">
              <a:solidFill>
                <a:srgbClr val="002060"/>
              </a:solidFill>
            </a:endParaRPr>
          </a:p>
          <a:p>
            <a:pPr indent="-2794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800"/>
              <a:buChar char="•"/>
            </a:pPr>
            <a:r>
              <a:rPr lang="en-GB" sz="1800">
                <a:solidFill>
                  <a:srgbClr val="002060"/>
                </a:solidFill>
              </a:rPr>
              <a:t>Tools &amp; services</a:t>
            </a:r>
            <a:endParaRPr sz="1800">
              <a:solidFill>
                <a:srgbClr val="002060"/>
              </a:solidFill>
            </a:endParaRPr>
          </a:p>
          <a:p>
            <a:pPr indent="-2794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800"/>
              <a:buChar char="•"/>
            </a:pPr>
            <a:r>
              <a:rPr lang="en-GB" sz="1800">
                <a:solidFill>
                  <a:srgbClr val="002060"/>
                </a:solidFill>
              </a:rPr>
              <a:t>Training materials</a:t>
            </a:r>
            <a:endParaRPr sz="1800">
              <a:solidFill>
                <a:srgbClr val="002060"/>
              </a:solidFill>
            </a:endParaRPr>
          </a:p>
          <a:p>
            <a:pPr indent="-2794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800"/>
              <a:buChar char="•"/>
            </a:pPr>
            <a:r>
              <a:rPr lang="en-GB" sz="1800">
                <a:solidFill>
                  <a:srgbClr val="002060"/>
                </a:solidFill>
              </a:rPr>
              <a:t>Workflows</a:t>
            </a:r>
            <a:endParaRPr sz="1800">
              <a:solidFill>
                <a:srgbClr val="002060"/>
              </a:solidFill>
            </a:endParaRPr>
          </a:p>
          <a:p>
            <a:pPr indent="-2794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800"/>
              <a:buChar char="•"/>
            </a:pPr>
            <a:r>
              <a:rPr lang="en-GB" sz="1800">
                <a:solidFill>
                  <a:srgbClr val="002060"/>
                </a:solidFill>
              </a:rPr>
              <a:t>Datasets</a:t>
            </a:r>
            <a:endParaRPr sz="1800">
              <a:solidFill>
                <a:srgbClr val="002060"/>
              </a:solidFill>
            </a:endParaRPr>
          </a:p>
          <a:p>
            <a:pPr indent="-2794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800"/>
              <a:buChar char="•"/>
            </a:pPr>
            <a:r>
              <a:rPr lang="en-GB" sz="1800">
                <a:solidFill>
                  <a:srgbClr val="002060"/>
                </a:solidFill>
              </a:rPr>
              <a:t>Publications</a:t>
            </a:r>
            <a:endParaRPr sz="1800">
              <a:solidFill>
                <a:srgbClr val="002060"/>
              </a:solidFill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rgbClr val="002060"/>
              </a:solidFill>
            </a:endParaRPr>
          </a:p>
          <a:p>
            <a:pPr indent="-298450" lvl="0" marL="3429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2100"/>
              <a:buChar char="•"/>
            </a:pPr>
            <a:r>
              <a:rPr lang="en-GB" sz="2100">
                <a:solidFill>
                  <a:srgbClr val="002060"/>
                </a:solidFill>
              </a:rPr>
              <a:t>3 guiding principles</a:t>
            </a:r>
            <a:endParaRPr sz="2100">
              <a:solidFill>
                <a:srgbClr val="002060"/>
              </a:solidFill>
            </a:endParaRPr>
          </a:p>
          <a:p>
            <a:pPr indent="-2794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800"/>
              <a:buChar char="•"/>
            </a:pPr>
            <a:r>
              <a:rPr lang="en-GB" sz="1800">
                <a:solidFill>
                  <a:srgbClr val="002060"/>
                </a:solidFill>
              </a:rPr>
              <a:t>Contextualisation</a:t>
            </a:r>
            <a:endParaRPr sz="1800">
              <a:solidFill>
                <a:srgbClr val="002060"/>
              </a:solidFill>
            </a:endParaRPr>
          </a:p>
          <a:p>
            <a:pPr indent="-2794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800"/>
              <a:buChar char="•"/>
            </a:pPr>
            <a:r>
              <a:rPr lang="en-GB" sz="1800">
                <a:solidFill>
                  <a:srgbClr val="002060"/>
                </a:solidFill>
              </a:rPr>
              <a:t>Curation</a:t>
            </a:r>
            <a:endParaRPr sz="1800">
              <a:solidFill>
                <a:srgbClr val="002060"/>
              </a:solidFill>
            </a:endParaRPr>
          </a:p>
          <a:p>
            <a:pPr indent="-279400" lvl="1" marL="6858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1800"/>
              <a:buChar char="•"/>
            </a:pPr>
            <a:r>
              <a:rPr lang="en-GB" sz="1800">
                <a:solidFill>
                  <a:srgbClr val="002060"/>
                </a:solidFill>
              </a:rPr>
              <a:t>Community</a:t>
            </a:r>
            <a:endParaRPr sz="1800">
              <a:solidFill>
                <a:srgbClr val="002060"/>
              </a:solidFill>
            </a:endParaRPr>
          </a:p>
        </p:txBody>
      </p:sp>
      <p:pic>
        <p:nvPicPr>
          <p:cNvPr id="214" name="Google Shape;214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79275" y="1585300"/>
            <a:ext cx="8599374" cy="4380626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31"/>
          <p:cNvSpPr txBox="1"/>
          <p:nvPr/>
        </p:nvSpPr>
        <p:spPr>
          <a:xfrm>
            <a:off x="4069546" y="978357"/>
            <a:ext cx="3279600" cy="408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b="1" lang="en-GB" sz="2800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rPr>
              <a:t>Original idea</a:t>
            </a:r>
            <a:endParaRPr sz="2800">
              <a:solidFill>
                <a:srgbClr val="00206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SHOC Theme">
  <a:themeElements>
    <a:clrScheme name="SSHOC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75D89"/>
      </a:accent1>
      <a:accent2>
        <a:srgbClr val="F2983D"/>
      </a:accent2>
      <a:accent3>
        <a:srgbClr val="A5A5A5"/>
      </a:accent3>
      <a:accent4>
        <a:srgbClr val="FFC000"/>
      </a:accent4>
      <a:accent5>
        <a:srgbClr val="4190D2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Tema di Office">
  <a:themeElements>
    <a:clrScheme name="Tema di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