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B537B0E-AC1C-4ECF-BFA6-0E4BD8F78734}">
  <a:tblStyle styleId="{FB537B0E-AC1C-4ECF-BFA6-0E4BD8F7873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EE61730C-6A6A-4F99-AF7C-A811A813C56D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9BF9F46D-E3AC-469A-848C-D3BB4C6B7EBC}" styleName="Table_2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rgbClr val="3C3C3C"/>
              </a:buClr>
              <a:buSzPts val="2800"/>
              <a:buFont typeface="Calibri"/>
              <a:buChar char="•"/>
            </a:pPr>
            <a:r>
              <a:rPr lang="en-US" sz="2800">
                <a:solidFill>
                  <a:srgbClr val="3C3C3C"/>
                </a:solidFill>
              </a:rPr>
              <a:t>Opened in Nov 2018</a:t>
            </a:r>
            <a:endParaRPr sz="2800">
              <a:solidFill>
                <a:srgbClr val="3C3C3C"/>
              </a:solidFill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rgbClr val="3C3C3C"/>
              </a:buClr>
              <a:buSzPts val="2800"/>
              <a:buChar char="•"/>
            </a:pPr>
            <a:r>
              <a:rPr lang="en-US" sz="2800">
                <a:solidFill>
                  <a:srgbClr val="3C3C3C"/>
                </a:solidFill>
              </a:rPr>
              <a:t>Operation by EOSC-hub</a:t>
            </a:r>
            <a:endParaRPr sz="2800">
              <a:solidFill>
                <a:srgbClr val="3C3C3C"/>
              </a:solidFill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rgbClr val="3C3C3C"/>
              </a:buClr>
              <a:buSzPts val="2800"/>
              <a:buChar char="•"/>
            </a:pPr>
            <a:r>
              <a:rPr lang="en-US" sz="2800">
                <a:solidFill>
                  <a:srgbClr val="3C3C3C"/>
                </a:solidFill>
              </a:rPr>
              <a:t>Operational processes run by EOSc-hub</a:t>
            </a:r>
            <a:endParaRPr sz="2800">
              <a:solidFill>
                <a:srgbClr val="3C3C3C"/>
              </a:solidFill>
            </a:endParaRPr>
          </a:p>
          <a:p>
            <a:pPr indent="-377190" lvl="1" marL="914400" rtl="0" algn="l">
              <a:spcBef>
                <a:spcPts val="0"/>
              </a:spcBef>
              <a:spcAft>
                <a:spcPts val="0"/>
              </a:spcAft>
              <a:buClr>
                <a:srgbClr val="3C3C3C"/>
              </a:buClr>
              <a:buSzPts val="2340"/>
              <a:buFont typeface="Calibri"/>
              <a:buChar char="-"/>
            </a:pPr>
            <a:r>
              <a:rPr lang="en-US" sz="2600">
                <a:solidFill>
                  <a:srgbClr val="3C3C3C"/>
                </a:solidFill>
              </a:rPr>
              <a:t>Registering new providers</a:t>
            </a:r>
            <a:endParaRPr sz="2600">
              <a:solidFill>
                <a:srgbClr val="3C3C3C"/>
              </a:solidFill>
            </a:endParaRPr>
          </a:p>
          <a:p>
            <a:pPr indent="-377190" lvl="1" marL="914400" rtl="0" algn="l">
              <a:spcBef>
                <a:spcPts val="0"/>
              </a:spcBef>
              <a:spcAft>
                <a:spcPts val="0"/>
              </a:spcAft>
              <a:buClr>
                <a:srgbClr val="3C3C3C"/>
              </a:buClr>
              <a:buSzPts val="2340"/>
              <a:buFont typeface="Calibri"/>
              <a:buChar char="-"/>
            </a:pPr>
            <a:r>
              <a:rPr lang="en-US" sz="2600">
                <a:solidFill>
                  <a:srgbClr val="3C3C3C"/>
                </a:solidFill>
              </a:rPr>
              <a:t>Dispatching user access requests </a:t>
            </a:r>
            <a:endParaRPr sz="2600">
              <a:solidFill>
                <a:srgbClr val="3C3C3C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ac0e02ec7d_0_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ac0e02ec7d_0_2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gac0e02ec7d_0_2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ac0e02ec7d_0_5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ac0e02ec7d_0_5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gac0e02ec7d_0_5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ac0e02ec7d_0_7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ac0e02ec7d_0_7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gac0e02ec7d_0_7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ac0e02ec7d_0_9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ac0e02ec7d_0_9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gac0e02ec7d_0_9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ac0e02ec7d_0_1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ac0e02ec7d_0_11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gac0e02ec7d_0_11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Relationship Id="rId3" Type="http://schemas.openxmlformats.org/officeDocument/2006/relationships/image" Target="../media/image5.png"/><Relationship Id="rId4" Type="http://schemas.openxmlformats.org/officeDocument/2006/relationships/image" Target="../media/image12.png"/><Relationship Id="rId5" Type="http://schemas.openxmlformats.org/officeDocument/2006/relationships/image" Target="../media/image4.png"/><Relationship Id="rId6" Type="http://schemas.openxmlformats.org/officeDocument/2006/relationships/image" Target="../media/image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jpg"/><Relationship Id="rId3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5.png"/><Relationship Id="rId4" Type="http://schemas.openxmlformats.org/officeDocument/2006/relationships/image" Target="../media/image12.png"/><Relationship Id="rId5" Type="http://schemas.openxmlformats.org/officeDocument/2006/relationships/image" Target="../media/image6.png"/><Relationship Id="rId6" Type="http://schemas.openxmlformats.org/officeDocument/2006/relationships/image" Target="../media/image9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ro_slide" showMasterSp="0">
  <p:cSld name="Intro_slide">
    <p:bg>
      <p:bgPr>
        <a:blipFill rotWithShape="1">
          <a:blip r:embed="rId2">
            <a:alphaModFix/>
          </a:blip>
          <a:stretch>
            <a:fillRect b="0" l="0" r="0" t="0"/>
          </a:stretch>
        </a:blip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11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55500" y="4877732"/>
            <a:ext cx="636044" cy="5789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23857" y="5260744"/>
            <a:ext cx="667687" cy="633228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2"/>
          <p:cNvSpPr/>
          <p:nvPr/>
        </p:nvSpPr>
        <p:spPr>
          <a:xfrm>
            <a:off x="1007436" y="6381328"/>
            <a:ext cx="11041227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EOSC-hub receives funding from the European Union’s Horizon 2020 research and innovation programme under grant agreement No. 777536.</a:t>
            </a:r>
            <a:endParaRPr/>
          </a:p>
        </p:txBody>
      </p:sp>
      <p:sp>
        <p:nvSpPr>
          <p:cNvPr id="14" name="Google Shape;14;p2"/>
          <p:cNvSpPr txBox="1"/>
          <p:nvPr/>
        </p:nvSpPr>
        <p:spPr>
          <a:xfrm>
            <a:off x="1976601" y="4989075"/>
            <a:ext cx="1552984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rPr>
              <a:t>eosc-hub.eu</a:t>
            </a:r>
            <a:endParaRPr/>
          </a:p>
        </p:txBody>
      </p:sp>
      <p:sp>
        <p:nvSpPr>
          <p:cNvPr id="15" name="Google Shape;15;p2"/>
          <p:cNvSpPr txBox="1"/>
          <p:nvPr/>
        </p:nvSpPr>
        <p:spPr>
          <a:xfrm>
            <a:off x="1937698" y="5375344"/>
            <a:ext cx="1624992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rPr>
              <a:t>@EOSC_eu</a:t>
            </a:r>
            <a:endParaRPr sz="2000">
              <a:solidFill>
                <a:srgbClr val="1C304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" name="Google Shape;16;p2"/>
          <p:cNvCxnSpPr/>
          <p:nvPr/>
        </p:nvCxnSpPr>
        <p:spPr>
          <a:xfrm>
            <a:off x="1559496" y="4725144"/>
            <a:ext cx="1872208" cy="0"/>
          </a:xfrm>
          <a:prstGeom prst="straightConnector1">
            <a:avLst/>
          </a:prstGeom>
          <a:noFill/>
          <a:ln cap="flat" cmpd="sng" w="25400">
            <a:solidFill>
              <a:srgbClr val="1C3046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7" name="Google Shape;17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322301" y="1520793"/>
            <a:ext cx="4916162" cy="1224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79376" y="6371133"/>
            <a:ext cx="422176" cy="28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 txBox="1"/>
          <p:nvPr>
            <p:ph idx="1" type="body"/>
          </p:nvPr>
        </p:nvSpPr>
        <p:spPr>
          <a:xfrm>
            <a:off x="1402928" y="3572463"/>
            <a:ext cx="6121400" cy="7207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B5892D"/>
              </a:buClr>
              <a:buSzPts val="2800"/>
              <a:buFont typeface="Arial"/>
              <a:buNone/>
              <a:defRPr b="0" i="1" sz="2800" u="none" cap="none" strike="noStrike">
                <a:solidFill>
                  <a:srgbClr val="B5892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4064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4064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4064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»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4064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4064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4064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4064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Google Shape;20;p2"/>
          <p:cNvSpPr txBox="1"/>
          <p:nvPr>
            <p:ph idx="2" type="body"/>
          </p:nvPr>
        </p:nvSpPr>
        <p:spPr>
          <a:xfrm>
            <a:off x="1403350" y="2852738"/>
            <a:ext cx="6192838" cy="5762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1C3046"/>
              </a:buClr>
              <a:buSzPts val="3200"/>
              <a:buFont typeface="Arial"/>
              <a:buNone/>
              <a:defRPr b="0" i="0" sz="3200" u="none" cap="none" strike="noStrike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Content" showMasterSp="0">
  <p:cSld name="Title &amp; Conten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11414248" y="6376243"/>
            <a:ext cx="442392" cy="293117"/>
          </a:xfrm>
          <a:prstGeom prst="rect">
            <a:avLst/>
          </a:prstGeom>
          <a:solidFill>
            <a:srgbClr val="1D2F45">
              <a:alpha val="25882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rgbClr val="A5A5A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335360" y="1268763"/>
            <a:ext cx="11521280" cy="485500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77190" lvl="1" marL="914400" marR="0" rtl="0" algn="l">
              <a:spcBef>
                <a:spcPts val="520"/>
              </a:spcBef>
              <a:spcAft>
                <a:spcPts val="0"/>
              </a:spcAft>
              <a:buClr>
                <a:srgbClr val="3C3C3C"/>
              </a:buClr>
              <a:buSzPts val="2340"/>
              <a:buFont typeface="Calibri"/>
              <a:buChar char="-"/>
              <a:defRPr b="0" i="0" sz="26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3C3C3C"/>
              </a:buClr>
              <a:buSzPts val="1920"/>
              <a:buFont typeface="Noto Sans Symbols"/>
              <a:buChar char="▪"/>
              <a:defRPr b="0" i="0" sz="24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1960"/>
              <a:buFont typeface="Arial"/>
              <a:buNone/>
              <a:defRPr b="0" i="0" sz="28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2240"/>
              <a:buFont typeface="Arial"/>
              <a:buNone/>
              <a:defRPr b="0" i="0" sz="28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335360" y="6381328"/>
            <a:ext cx="2844800" cy="28803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4165600" y="6381328"/>
            <a:ext cx="3860800" cy="28803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26" name="Google Shape;26;p3"/>
          <p:cNvCxnSpPr/>
          <p:nvPr/>
        </p:nvCxnSpPr>
        <p:spPr>
          <a:xfrm rot="10800000">
            <a:off x="335360" y="6376246"/>
            <a:ext cx="11521280" cy="5085"/>
          </a:xfrm>
          <a:prstGeom prst="straightConnector1">
            <a:avLst/>
          </a:prstGeom>
          <a:noFill/>
          <a:ln cap="flat" cmpd="sng" w="12700">
            <a:solidFill>
              <a:srgbClr val="1D2F4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8737600" y="6381328"/>
            <a:ext cx="3119040" cy="2880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8" name="Google Shape;28;p3"/>
          <p:cNvSpPr/>
          <p:nvPr/>
        </p:nvSpPr>
        <p:spPr>
          <a:xfrm>
            <a:off x="4152612" y="0"/>
            <a:ext cx="1511361" cy="36000"/>
          </a:xfrm>
          <a:prstGeom prst="rect">
            <a:avLst/>
          </a:prstGeom>
          <a:solidFill>
            <a:srgbClr val="1C304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9;p3"/>
          <p:cNvSpPr/>
          <p:nvPr/>
        </p:nvSpPr>
        <p:spPr>
          <a:xfrm>
            <a:off x="7920205" y="0"/>
            <a:ext cx="4223295" cy="36000"/>
          </a:xfrm>
          <a:prstGeom prst="rect">
            <a:avLst/>
          </a:prstGeom>
          <a:solidFill>
            <a:srgbClr val="B5892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30;p3"/>
          <p:cNvSpPr/>
          <p:nvPr/>
        </p:nvSpPr>
        <p:spPr>
          <a:xfrm>
            <a:off x="11202275" y="0"/>
            <a:ext cx="996844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3"/>
          <p:cNvSpPr/>
          <p:nvPr/>
        </p:nvSpPr>
        <p:spPr>
          <a:xfrm>
            <a:off x="2543607" y="0"/>
            <a:ext cx="1354740" cy="36000"/>
          </a:xfrm>
          <a:prstGeom prst="rect">
            <a:avLst/>
          </a:prstGeom>
          <a:solidFill>
            <a:srgbClr val="B5892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3"/>
          <p:cNvSpPr/>
          <p:nvPr/>
        </p:nvSpPr>
        <p:spPr>
          <a:xfrm>
            <a:off x="9552385" y="0"/>
            <a:ext cx="1738195" cy="36000"/>
          </a:xfrm>
          <a:prstGeom prst="rect">
            <a:avLst/>
          </a:prstGeom>
          <a:solidFill>
            <a:srgbClr val="1C304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3"/>
          <p:cNvSpPr/>
          <p:nvPr/>
        </p:nvSpPr>
        <p:spPr>
          <a:xfrm>
            <a:off x="6960098" y="0"/>
            <a:ext cx="1523817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3"/>
          <p:cNvSpPr/>
          <p:nvPr/>
        </p:nvSpPr>
        <p:spPr>
          <a:xfrm>
            <a:off x="1701959" y="-2"/>
            <a:ext cx="841647" cy="36000"/>
          </a:xfrm>
          <a:prstGeom prst="rect">
            <a:avLst/>
          </a:prstGeom>
          <a:solidFill>
            <a:srgbClr val="1C304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5;p3"/>
          <p:cNvSpPr/>
          <p:nvPr/>
        </p:nvSpPr>
        <p:spPr>
          <a:xfrm>
            <a:off x="857970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36;p3"/>
          <p:cNvSpPr/>
          <p:nvPr/>
        </p:nvSpPr>
        <p:spPr>
          <a:xfrm>
            <a:off x="3454402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37;p3"/>
          <p:cNvSpPr/>
          <p:nvPr/>
        </p:nvSpPr>
        <p:spPr>
          <a:xfrm>
            <a:off x="5663973" y="0"/>
            <a:ext cx="1403313" cy="36000"/>
          </a:xfrm>
          <a:prstGeom prst="rect">
            <a:avLst/>
          </a:prstGeom>
          <a:solidFill>
            <a:srgbClr val="B5892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Google Shape;38;p3"/>
          <p:cNvSpPr/>
          <p:nvPr/>
        </p:nvSpPr>
        <p:spPr>
          <a:xfrm>
            <a:off x="9810659" y="0"/>
            <a:ext cx="221780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Google Shape;39;p3"/>
          <p:cNvSpPr/>
          <p:nvPr/>
        </p:nvSpPr>
        <p:spPr>
          <a:xfrm>
            <a:off x="-181" y="-2"/>
            <a:ext cx="858151" cy="36000"/>
          </a:xfrm>
          <a:prstGeom prst="rect">
            <a:avLst/>
          </a:prstGeom>
          <a:solidFill>
            <a:srgbClr val="B5892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0" name="Google Shape;40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04" y="120788"/>
            <a:ext cx="2808312" cy="754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Google Shape;41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6826217"/>
            <a:ext cx="12192000" cy="31783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3"/>
          <p:cNvSpPr txBox="1"/>
          <p:nvPr>
            <p:ph idx="2" type="body"/>
          </p:nvPr>
        </p:nvSpPr>
        <p:spPr>
          <a:xfrm>
            <a:off x="3221038" y="192857"/>
            <a:ext cx="8635602" cy="8234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1C3046"/>
              </a:buClr>
              <a:buSzPts val="3200"/>
              <a:buFont typeface="Arial"/>
              <a:buNone/>
              <a:defRPr b="1" i="0" sz="3200" u="none" cap="none" strike="noStrike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_Slide_2" showMasterSp="0">
  <p:cSld name="Content_Slide_2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4"/>
          <p:cNvSpPr/>
          <p:nvPr/>
        </p:nvSpPr>
        <p:spPr>
          <a:xfrm>
            <a:off x="11414248" y="6376243"/>
            <a:ext cx="442392" cy="293117"/>
          </a:xfrm>
          <a:prstGeom prst="rect">
            <a:avLst/>
          </a:prstGeom>
          <a:solidFill>
            <a:srgbClr val="1D2F45">
              <a:alpha val="25882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rgbClr val="A5A5A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4"/>
          <p:cNvSpPr/>
          <p:nvPr/>
        </p:nvSpPr>
        <p:spPr>
          <a:xfrm>
            <a:off x="4152612" y="0"/>
            <a:ext cx="1511361" cy="36000"/>
          </a:xfrm>
          <a:prstGeom prst="rect">
            <a:avLst/>
          </a:prstGeom>
          <a:solidFill>
            <a:srgbClr val="1C304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Google Shape;46;p4"/>
          <p:cNvSpPr/>
          <p:nvPr/>
        </p:nvSpPr>
        <p:spPr>
          <a:xfrm>
            <a:off x="7920205" y="0"/>
            <a:ext cx="4223295" cy="36000"/>
          </a:xfrm>
          <a:prstGeom prst="rect">
            <a:avLst/>
          </a:prstGeom>
          <a:solidFill>
            <a:srgbClr val="B5892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Google Shape;47;p4"/>
          <p:cNvSpPr/>
          <p:nvPr/>
        </p:nvSpPr>
        <p:spPr>
          <a:xfrm>
            <a:off x="11202275" y="0"/>
            <a:ext cx="996844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Google Shape;48;p4"/>
          <p:cNvSpPr/>
          <p:nvPr/>
        </p:nvSpPr>
        <p:spPr>
          <a:xfrm>
            <a:off x="2543607" y="0"/>
            <a:ext cx="1354740" cy="36000"/>
          </a:xfrm>
          <a:prstGeom prst="rect">
            <a:avLst/>
          </a:prstGeom>
          <a:solidFill>
            <a:srgbClr val="B5892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" name="Google Shape;49;p4"/>
          <p:cNvSpPr/>
          <p:nvPr/>
        </p:nvSpPr>
        <p:spPr>
          <a:xfrm>
            <a:off x="9552385" y="0"/>
            <a:ext cx="1738195" cy="36000"/>
          </a:xfrm>
          <a:prstGeom prst="rect">
            <a:avLst/>
          </a:prstGeom>
          <a:solidFill>
            <a:srgbClr val="1C304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Google Shape;50;p4"/>
          <p:cNvSpPr/>
          <p:nvPr/>
        </p:nvSpPr>
        <p:spPr>
          <a:xfrm>
            <a:off x="6960098" y="0"/>
            <a:ext cx="1523817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51;p4"/>
          <p:cNvSpPr/>
          <p:nvPr/>
        </p:nvSpPr>
        <p:spPr>
          <a:xfrm>
            <a:off x="1701959" y="-2"/>
            <a:ext cx="841647" cy="36000"/>
          </a:xfrm>
          <a:prstGeom prst="rect">
            <a:avLst/>
          </a:prstGeom>
          <a:solidFill>
            <a:srgbClr val="1C304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52;p4"/>
          <p:cNvSpPr/>
          <p:nvPr/>
        </p:nvSpPr>
        <p:spPr>
          <a:xfrm>
            <a:off x="857970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4"/>
          <p:cNvSpPr/>
          <p:nvPr/>
        </p:nvSpPr>
        <p:spPr>
          <a:xfrm>
            <a:off x="3454402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Google Shape;54;p4"/>
          <p:cNvSpPr/>
          <p:nvPr/>
        </p:nvSpPr>
        <p:spPr>
          <a:xfrm>
            <a:off x="5663973" y="0"/>
            <a:ext cx="1403313" cy="36000"/>
          </a:xfrm>
          <a:prstGeom prst="rect">
            <a:avLst/>
          </a:prstGeom>
          <a:solidFill>
            <a:srgbClr val="B5892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4"/>
          <p:cNvSpPr/>
          <p:nvPr/>
        </p:nvSpPr>
        <p:spPr>
          <a:xfrm>
            <a:off x="9810659" y="0"/>
            <a:ext cx="221780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4"/>
          <p:cNvSpPr/>
          <p:nvPr/>
        </p:nvSpPr>
        <p:spPr>
          <a:xfrm>
            <a:off x="-181" y="-2"/>
            <a:ext cx="858151" cy="36000"/>
          </a:xfrm>
          <a:prstGeom prst="rect">
            <a:avLst/>
          </a:prstGeom>
          <a:solidFill>
            <a:srgbClr val="B5892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57;p4"/>
          <p:cNvSpPr txBox="1"/>
          <p:nvPr>
            <p:ph idx="10" type="dt"/>
          </p:nvPr>
        </p:nvSpPr>
        <p:spPr>
          <a:xfrm>
            <a:off x="335360" y="6381328"/>
            <a:ext cx="2844800" cy="28803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Google Shape;58;p4"/>
          <p:cNvSpPr txBox="1"/>
          <p:nvPr>
            <p:ph idx="11" type="ftr"/>
          </p:nvPr>
        </p:nvSpPr>
        <p:spPr>
          <a:xfrm>
            <a:off x="4165600" y="6381328"/>
            <a:ext cx="3860800" cy="28803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59" name="Google Shape;59;p4"/>
          <p:cNvCxnSpPr/>
          <p:nvPr/>
        </p:nvCxnSpPr>
        <p:spPr>
          <a:xfrm rot="10800000">
            <a:off x="335360" y="6376246"/>
            <a:ext cx="11521280" cy="5085"/>
          </a:xfrm>
          <a:prstGeom prst="straightConnector1">
            <a:avLst/>
          </a:prstGeom>
          <a:noFill/>
          <a:ln cap="flat" cmpd="sng" w="12700">
            <a:solidFill>
              <a:srgbClr val="1D2F4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0" name="Google Shape;60;p4"/>
          <p:cNvSpPr txBox="1"/>
          <p:nvPr>
            <p:ph idx="12" type="sldNum"/>
          </p:nvPr>
        </p:nvSpPr>
        <p:spPr>
          <a:xfrm>
            <a:off x="8737600" y="6381328"/>
            <a:ext cx="3119040" cy="2880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61" name="Google Shape;61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04" y="120788"/>
            <a:ext cx="2808312" cy="754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6826217"/>
            <a:ext cx="12192000" cy="31783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4"/>
          <p:cNvSpPr txBox="1"/>
          <p:nvPr>
            <p:ph idx="1" type="body"/>
          </p:nvPr>
        </p:nvSpPr>
        <p:spPr>
          <a:xfrm>
            <a:off x="287355" y="1340771"/>
            <a:ext cx="5664629" cy="47829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93700" lvl="1" marL="914400" marR="0" rtl="0" algn="l">
              <a:spcBef>
                <a:spcPts val="520"/>
              </a:spcBef>
              <a:spcAft>
                <a:spcPts val="0"/>
              </a:spcAft>
              <a:buClr>
                <a:srgbClr val="3C3C3C"/>
              </a:buClr>
              <a:buSzPts val="2600"/>
              <a:buFont typeface="Calibri"/>
              <a:buChar char="-"/>
              <a:defRPr b="0" i="0" sz="26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3C3C3C"/>
              </a:buClr>
              <a:buSzPts val="1920"/>
              <a:buFont typeface="Noto Sans Symbols"/>
              <a:buChar char="▪"/>
              <a:defRPr b="0" i="0" sz="24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1960"/>
              <a:buFont typeface="Arial"/>
              <a:buNone/>
              <a:defRPr b="0" i="0" sz="28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2240"/>
              <a:buFont typeface="Arial"/>
              <a:buNone/>
              <a:defRPr b="0" i="0" sz="28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4"/>
          <p:cNvSpPr txBox="1"/>
          <p:nvPr>
            <p:ph idx="2" type="body"/>
          </p:nvPr>
        </p:nvSpPr>
        <p:spPr>
          <a:xfrm>
            <a:off x="3221038" y="192857"/>
            <a:ext cx="8635602" cy="8234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1C3046"/>
              </a:buClr>
              <a:buSzPts val="3200"/>
              <a:buFont typeface="Arial"/>
              <a:buNone/>
              <a:defRPr b="1" i="0" sz="3200" u="none" cap="none" strike="noStrike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4"/>
          <p:cNvSpPr txBox="1"/>
          <p:nvPr>
            <p:ph idx="3" type="body"/>
          </p:nvPr>
        </p:nvSpPr>
        <p:spPr>
          <a:xfrm>
            <a:off x="6168008" y="1340771"/>
            <a:ext cx="5664629" cy="47829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77190" lvl="1" marL="914400" marR="0" rtl="0" algn="l">
              <a:spcBef>
                <a:spcPts val="520"/>
              </a:spcBef>
              <a:spcAft>
                <a:spcPts val="0"/>
              </a:spcAft>
              <a:buClr>
                <a:srgbClr val="3C3C3C"/>
              </a:buClr>
              <a:buSzPts val="2340"/>
              <a:buFont typeface="Calibri"/>
              <a:buChar char="-"/>
              <a:defRPr b="0" i="0" sz="26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3C3C3C"/>
              </a:buClr>
              <a:buSzPts val="1920"/>
              <a:buFont typeface="Noto Sans Symbols"/>
              <a:buChar char="▪"/>
              <a:defRPr b="0" i="0" sz="24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1960"/>
              <a:buFont typeface="Arial"/>
              <a:buNone/>
              <a:defRPr b="0" i="0" sz="28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2240"/>
              <a:buFont typeface="Arial"/>
              <a:buNone/>
              <a:defRPr b="0" i="0" sz="28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rmediate Slide">
  <p:cSld name="Intermediate Slide">
    <p:bg>
      <p:bgPr>
        <a:blipFill rotWithShape="1">
          <a:blip r:embed="rId2">
            <a:alphaModFix/>
          </a:blip>
          <a:tile algn="tl" flip="none" tx="0" sx="100000" ty="0" sy="100000"/>
        </a:blip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5"/>
          <p:cNvSpPr txBox="1"/>
          <p:nvPr>
            <p:ph idx="1" type="body"/>
          </p:nvPr>
        </p:nvSpPr>
        <p:spPr>
          <a:xfrm>
            <a:off x="628650" y="3127856"/>
            <a:ext cx="7759774" cy="231736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3C3C3C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20"/>
              </a:spcBef>
              <a:spcAft>
                <a:spcPts val="0"/>
              </a:spcAft>
              <a:buClr>
                <a:srgbClr val="3C3C3C"/>
              </a:buClr>
              <a:buSzPts val="2800"/>
              <a:buFont typeface="Calibri"/>
              <a:buChar char="-"/>
              <a:defRPr b="0" i="0" sz="28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406400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3C3C3C"/>
              </a:buClr>
              <a:buSzPts val="2800"/>
              <a:buFont typeface="Noto Sans Symbols"/>
              <a:buChar char="▪"/>
              <a:defRPr b="0" i="0" sz="28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2800"/>
              <a:buFont typeface="Calibri"/>
              <a:buNone/>
              <a:defRPr b="0" i="0" sz="28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C3C3C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4064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4064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4064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4064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68" name="Google Shape;68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6826217"/>
            <a:ext cx="12192000" cy="31783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5"/>
          <p:cNvSpPr txBox="1"/>
          <p:nvPr>
            <p:ph idx="2" type="body"/>
          </p:nvPr>
        </p:nvSpPr>
        <p:spPr>
          <a:xfrm>
            <a:off x="628650" y="1810325"/>
            <a:ext cx="7759800" cy="44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1C3046"/>
              </a:buClr>
              <a:buSzPts val="3200"/>
              <a:buFont typeface="Arial"/>
              <a:buNone/>
              <a:defRPr b="1" i="0" sz="3200" u="none" cap="none" strike="noStrike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Google Shape;70;p5"/>
          <p:cNvSpPr txBox="1"/>
          <p:nvPr>
            <p:ph idx="3" type="body"/>
          </p:nvPr>
        </p:nvSpPr>
        <p:spPr>
          <a:xfrm>
            <a:off x="628650" y="2440525"/>
            <a:ext cx="7759800" cy="44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B5892D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B5892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4064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4064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4064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»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4064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4064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4064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4064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d Slide" showMasterSp="0">
  <p:cSld name="Customised Layout">
    <p:bg>
      <p:bgPr>
        <a:blipFill rotWithShape="1">
          <a:blip r:embed="rId2">
            <a:alphaModFix/>
          </a:blip>
          <a:stretch>
            <a:fillRect b="0" l="0" r="0" t="0"/>
          </a:stretch>
        </a:blip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Google Shape;72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40358" y="5283380"/>
            <a:ext cx="630033" cy="578959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114855" y="5266706"/>
            <a:ext cx="658903" cy="633228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6"/>
          <p:cNvSpPr txBox="1"/>
          <p:nvPr/>
        </p:nvSpPr>
        <p:spPr>
          <a:xfrm>
            <a:off x="4730566" y="5383265"/>
            <a:ext cx="1553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rPr>
              <a:t>eosc-hub.eu</a:t>
            </a:r>
            <a:endParaRPr/>
          </a:p>
        </p:txBody>
      </p:sp>
      <p:sp>
        <p:nvSpPr>
          <p:cNvPr id="75" name="Google Shape;75;p6"/>
          <p:cNvSpPr txBox="1"/>
          <p:nvPr/>
        </p:nvSpPr>
        <p:spPr>
          <a:xfrm>
            <a:off x="6571406" y="5372804"/>
            <a:ext cx="1625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rPr>
              <a:t>@EOSC_eu</a:t>
            </a:r>
            <a:endParaRPr sz="2000">
              <a:solidFill>
                <a:srgbClr val="1C304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6" name="Google Shape;76;p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174869" y="2611412"/>
            <a:ext cx="1784961" cy="22312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7" name="Google Shape;77;p6"/>
          <p:cNvCxnSpPr/>
          <p:nvPr/>
        </p:nvCxnSpPr>
        <p:spPr>
          <a:xfrm>
            <a:off x="913269" y="2958518"/>
            <a:ext cx="2112235" cy="0"/>
          </a:xfrm>
          <a:prstGeom prst="straightConnector1">
            <a:avLst/>
          </a:prstGeom>
          <a:noFill/>
          <a:ln cap="flat" cmpd="sng" w="25400">
            <a:solidFill>
              <a:srgbClr val="1D2F4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8" name="Google Shape;78;p6"/>
          <p:cNvSpPr txBox="1"/>
          <p:nvPr>
            <p:ph idx="1" type="body"/>
          </p:nvPr>
        </p:nvSpPr>
        <p:spPr>
          <a:xfrm>
            <a:off x="7492315" y="2508667"/>
            <a:ext cx="3384600" cy="11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Google Shape;79;p6"/>
          <p:cNvSpPr txBox="1"/>
          <p:nvPr/>
        </p:nvSpPr>
        <p:spPr>
          <a:xfrm>
            <a:off x="774050" y="1813325"/>
            <a:ext cx="3131100" cy="103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3046"/>
              </a:buClr>
              <a:buSzPts val="2800"/>
              <a:buFont typeface="Calibri"/>
              <a:buNone/>
            </a:pPr>
            <a:r>
              <a:rPr b="1" lang="en-US" sz="2800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rPr>
              <a:t>Thank you for your attention!</a:t>
            </a:r>
            <a:endParaRPr b="1" sz="2800">
              <a:solidFill>
                <a:srgbClr val="1C304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6"/>
          <p:cNvSpPr txBox="1"/>
          <p:nvPr/>
        </p:nvSpPr>
        <p:spPr>
          <a:xfrm>
            <a:off x="774050" y="2958525"/>
            <a:ext cx="3131100" cy="103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3046"/>
              </a:buClr>
              <a:buSzPts val="2800"/>
              <a:buFont typeface="Calibri"/>
              <a:buNone/>
            </a:pPr>
            <a:r>
              <a:rPr i="1" lang="en-US" sz="2000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rPr>
              <a:t>Questions</a:t>
            </a:r>
            <a:r>
              <a:rPr lang="en-US" sz="2000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 sz="2000">
              <a:solidFill>
                <a:srgbClr val="1C304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Google Shape;81;p6"/>
          <p:cNvSpPr txBox="1"/>
          <p:nvPr/>
        </p:nvSpPr>
        <p:spPr>
          <a:xfrm>
            <a:off x="7378400" y="1929675"/>
            <a:ext cx="2112300" cy="5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515151"/>
              </a:buClr>
              <a:buSzPts val="2000"/>
              <a:buNone/>
            </a:pPr>
            <a:r>
              <a:rPr b="1" lang="en-US" sz="2000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rPr>
              <a:t>Contact</a:t>
            </a:r>
            <a:endParaRPr b="1" sz="2000">
              <a:solidFill>
                <a:srgbClr val="51515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2" name="Google Shape;82;p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84225" y="6303175"/>
            <a:ext cx="952500" cy="333375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6"/>
          <p:cNvSpPr txBox="1"/>
          <p:nvPr/>
        </p:nvSpPr>
        <p:spPr>
          <a:xfrm>
            <a:off x="2020275" y="6345975"/>
            <a:ext cx="9502500" cy="27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1D2F45"/>
                </a:solidFill>
                <a:latin typeface="Calibri"/>
                <a:ea typeface="Calibri"/>
                <a:cs typeface="Calibri"/>
                <a:sym typeface="Calibri"/>
              </a:rPr>
              <a:t>This material by Parties of the EOSC-hub Consortium is licensed under a Creative Commons Attribution 4.0 International License. 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_slide" showMasterSp="0">
  <p:cSld name="Content_slide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7"/>
          <p:cNvSpPr/>
          <p:nvPr/>
        </p:nvSpPr>
        <p:spPr>
          <a:xfrm>
            <a:off x="11414248" y="6376243"/>
            <a:ext cx="442392" cy="293117"/>
          </a:xfrm>
          <a:prstGeom prst="rect">
            <a:avLst/>
          </a:prstGeom>
          <a:solidFill>
            <a:srgbClr val="1D2F45">
              <a:alpha val="25882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rgbClr val="A5A5A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7"/>
          <p:cNvSpPr/>
          <p:nvPr/>
        </p:nvSpPr>
        <p:spPr>
          <a:xfrm>
            <a:off x="4152612" y="0"/>
            <a:ext cx="1511361" cy="36000"/>
          </a:xfrm>
          <a:prstGeom prst="rect">
            <a:avLst/>
          </a:prstGeom>
          <a:solidFill>
            <a:srgbClr val="1C304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7"/>
          <p:cNvSpPr/>
          <p:nvPr/>
        </p:nvSpPr>
        <p:spPr>
          <a:xfrm>
            <a:off x="7920205" y="0"/>
            <a:ext cx="4223295" cy="36000"/>
          </a:xfrm>
          <a:prstGeom prst="rect">
            <a:avLst/>
          </a:prstGeom>
          <a:solidFill>
            <a:srgbClr val="B5892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7"/>
          <p:cNvSpPr/>
          <p:nvPr/>
        </p:nvSpPr>
        <p:spPr>
          <a:xfrm>
            <a:off x="11202275" y="0"/>
            <a:ext cx="996844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7"/>
          <p:cNvSpPr/>
          <p:nvPr/>
        </p:nvSpPr>
        <p:spPr>
          <a:xfrm>
            <a:off x="2543607" y="0"/>
            <a:ext cx="1354740" cy="36000"/>
          </a:xfrm>
          <a:prstGeom prst="rect">
            <a:avLst/>
          </a:prstGeom>
          <a:solidFill>
            <a:srgbClr val="B5892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7"/>
          <p:cNvSpPr/>
          <p:nvPr/>
        </p:nvSpPr>
        <p:spPr>
          <a:xfrm>
            <a:off x="9552385" y="0"/>
            <a:ext cx="1738195" cy="36000"/>
          </a:xfrm>
          <a:prstGeom prst="rect">
            <a:avLst/>
          </a:prstGeom>
          <a:solidFill>
            <a:srgbClr val="1C304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7"/>
          <p:cNvSpPr/>
          <p:nvPr/>
        </p:nvSpPr>
        <p:spPr>
          <a:xfrm>
            <a:off x="6960098" y="0"/>
            <a:ext cx="1523817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7"/>
          <p:cNvSpPr/>
          <p:nvPr/>
        </p:nvSpPr>
        <p:spPr>
          <a:xfrm>
            <a:off x="1701959" y="-2"/>
            <a:ext cx="841647" cy="36000"/>
          </a:xfrm>
          <a:prstGeom prst="rect">
            <a:avLst/>
          </a:prstGeom>
          <a:solidFill>
            <a:srgbClr val="1C304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7"/>
          <p:cNvSpPr/>
          <p:nvPr/>
        </p:nvSpPr>
        <p:spPr>
          <a:xfrm>
            <a:off x="857970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7"/>
          <p:cNvSpPr/>
          <p:nvPr/>
        </p:nvSpPr>
        <p:spPr>
          <a:xfrm>
            <a:off x="3454402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7"/>
          <p:cNvSpPr/>
          <p:nvPr/>
        </p:nvSpPr>
        <p:spPr>
          <a:xfrm>
            <a:off x="5663973" y="0"/>
            <a:ext cx="1403313" cy="36000"/>
          </a:xfrm>
          <a:prstGeom prst="rect">
            <a:avLst/>
          </a:prstGeom>
          <a:solidFill>
            <a:srgbClr val="B5892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7"/>
          <p:cNvSpPr/>
          <p:nvPr/>
        </p:nvSpPr>
        <p:spPr>
          <a:xfrm>
            <a:off x="9810659" y="0"/>
            <a:ext cx="221780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7"/>
          <p:cNvSpPr/>
          <p:nvPr/>
        </p:nvSpPr>
        <p:spPr>
          <a:xfrm>
            <a:off x="-181" y="-2"/>
            <a:ext cx="858151" cy="36000"/>
          </a:xfrm>
          <a:prstGeom prst="rect">
            <a:avLst/>
          </a:prstGeom>
          <a:solidFill>
            <a:srgbClr val="B5892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7"/>
          <p:cNvSpPr txBox="1"/>
          <p:nvPr>
            <p:ph idx="10" type="dt"/>
          </p:nvPr>
        </p:nvSpPr>
        <p:spPr>
          <a:xfrm>
            <a:off x="335360" y="6381328"/>
            <a:ext cx="2844800" cy="28803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9" name="Google Shape;99;p7"/>
          <p:cNvSpPr txBox="1"/>
          <p:nvPr>
            <p:ph idx="11" type="ftr"/>
          </p:nvPr>
        </p:nvSpPr>
        <p:spPr>
          <a:xfrm>
            <a:off x="4165600" y="6381328"/>
            <a:ext cx="3860800" cy="28803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100" name="Google Shape;100;p7"/>
          <p:cNvCxnSpPr/>
          <p:nvPr/>
        </p:nvCxnSpPr>
        <p:spPr>
          <a:xfrm rot="10800000">
            <a:off x="335360" y="6376246"/>
            <a:ext cx="11521280" cy="5085"/>
          </a:xfrm>
          <a:prstGeom prst="straightConnector1">
            <a:avLst/>
          </a:prstGeom>
          <a:noFill/>
          <a:ln cap="flat" cmpd="sng" w="12700">
            <a:solidFill>
              <a:srgbClr val="1D2F4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1" name="Google Shape;101;p7"/>
          <p:cNvSpPr txBox="1"/>
          <p:nvPr>
            <p:ph idx="12" type="sldNum"/>
          </p:nvPr>
        </p:nvSpPr>
        <p:spPr>
          <a:xfrm>
            <a:off x="8737600" y="6381328"/>
            <a:ext cx="3119040" cy="2880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02" name="Google Shape;102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04" y="120788"/>
            <a:ext cx="2808312" cy="754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6826217"/>
            <a:ext cx="12192000" cy="31783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7"/>
          <p:cNvSpPr txBox="1"/>
          <p:nvPr>
            <p:ph idx="1" type="body"/>
          </p:nvPr>
        </p:nvSpPr>
        <p:spPr>
          <a:xfrm>
            <a:off x="335360" y="1268763"/>
            <a:ext cx="11521280" cy="485500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77190" lvl="1" marL="914400" marR="0" rtl="0" algn="l">
              <a:spcBef>
                <a:spcPts val="520"/>
              </a:spcBef>
              <a:spcAft>
                <a:spcPts val="0"/>
              </a:spcAft>
              <a:buClr>
                <a:srgbClr val="3C3C3C"/>
              </a:buClr>
              <a:buSzPts val="2340"/>
              <a:buFont typeface="Calibri"/>
              <a:buChar char="-"/>
              <a:defRPr b="0" i="0" sz="26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3C3C3C"/>
              </a:buClr>
              <a:buSzPts val="1920"/>
              <a:buFont typeface="Noto Sans Symbols"/>
              <a:buChar char="▪"/>
              <a:defRPr b="0" i="0" sz="24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1960"/>
              <a:buFont typeface="Arial"/>
              <a:buNone/>
              <a:defRPr b="0" i="0" sz="28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2240"/>
              <a:buFont typeface="Arial"/>
              <a:buNone/>
              <a:defRPr b="0" i="0" sz="28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7"/>
          <p:cNvSpPr txBox="1"/>
          <p:nvPr>
            <p:ph idx="2" type="body"/>
          </p:nvPr>
        </p:nvSpPr>
        <p:spPr>
          <a:xfrm>
            <a:off x="3221038" y="192857"/>
            <a:ext cx="8635602" cy="8234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1C3046"/>
              </a:buClr>
              <a:buSzPts val="3200"/>
              <a:buFont typeface="Arial"/>
              <a:buNone/>
              <a:defRPr b="1" i="0" sz="3200" u="none" cap="none" strike="noStrike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Text (Vertical)" showMasterSp="0">
  <p:cSld name="Title &amp; Text (Vertical)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8"/>
          <p:cNvSpPr/>
          <p:nvPr/>
        </p:nvSpPr>
        <p:spPr>
          <a:xfrm>
            <a:off x="11414248" y="6376243"/>
            <a:ext cx="442392" cy="293117"/>
          </a:xfrm>
          <a:prstGeom prst="rect">
            <a:avLst/>
          </a:prstGeom>
          <a:solidFill>
            <a:srgbClr val="1D2F45">
              <a:alpha val="25882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rgbClr val="A5A5A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8"/>
          <p:cNvSpPr txBox="1"/>
          <p:nvPr>
            <p:ph idx="12" type="sldNum"/>
          </p:nvPr>
        </p:nvSpPr>
        <p:spPr>
          <a:xfrm>
            <a:off x="8737600" y="6381328"/>
            <a:ext cx="3119040" cy="2880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9" name="Google Shape;109;p8"/>
          <p:cNvSpPr/>
          <p:nvPr/>
        </p:nvSpPr>
        <p:spPr>
          <a:xfrm>
            <a:off x="4152612" y="0"/>
            <a:ext cx="1511361" cy="36000"/>
          </a:xfrm>
          <a:prstGeom prst="rect">
            <a:avLst/>
          </a:prstGeom>
          <a:solidFill>
            <a:srgbClr val="1C304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8"/>
          <p:cNvSpPr/>
          <p:nvPr/>
        </p:nvSpPr>
        <p:spPr>
          <a:xfrm>
            <a:off x="7920205" y="0"/>
            <a:ext cx="4223295" cy="36000"/>
          </a:xfrm>
          <a:prstGeom prst="rect">
            <a:avLst/>
          </a:prstGeom>
          <a:solidFill>
            <a:srgbClr val="B5892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8"/>
          <p:cNvSpPr/>
          <p:nvPr/>
        </p:nvSpPr>
        <p:spPr>
          <a:xfrm>
            <a:off x="11202275" y="0"/>
            <a:ext cx="996844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8"/>
          <p:cNvSpPr/>
          <p:nvPr/>
        </p:nvSpPr>
        <p:spPr>
          <a:xfrm>
            <a:off x="2543607" y="0"/>
            <a:ext cx="1354740" cy="36000"/>
          </a:xfrm>
          <a:prstGeom prst="rect">
            <a:avLst/>
          </a:prstGeom>
          <a:solidFill>
            <a:srgbClr val="B5892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8"/>
          <p:cNvSpPr/>
          <p:nvPr/>
        </p:nvSpPr>
        <p:spPr>
          <a:xfrm>
            <a:off x="9552385" y="0"/>
            <a:ext cx="1738195" cy="36000"/>
          </a:xfrm>
          <a:prstGeom prst="rect">
            <a:avLst/>
          </a:prstGeom>
          <a:solidFill>
            <a:srgbClr val="1C304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8"/>
          <p:cNvSpPr/>
          <p:nvPr/>
        </p:nvSpPr>
        <p:spPr>
          <a:xfrm>
            <a:off x="6960098" y="0"/>
            <a:ext cx="1523817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8"/>
          <p:cNvSpPr/>
          <p:nvPr/>
        </p:nvSpPr>
        <p:spPr>
          <a:xfrm>
            <a:off x="1701959" y="-2"/>
            <a:ext cx="841647" cy="36000"/>
          </a:xfrm>
          <a:prstGeom prst="rect">
            <a:avLst/>
          </a:prstGeom>
          <a:solidFill>
            <a:srgbClr val="1C304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8"/>
          <p:cNvSpPr/>
          <p:nvPr/>
        </p:nvSpPr>
        <p:spPr>
          <a:xfrm>
            <a:off x="857970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8"/>
          <p:cNvSpPr/>
          <p:nvPr/>
        </p:nvSpPr>
        <p:spPr>
          <a:xfrm>
            <a:off x="3454402" y="0"/>
            <a:ext cx="854092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8"/>
          <p:cNvSpPr/>
          <p:nvPr/>
        </p:nvSpPr>
        <p:spPr>
          <a:xfrm>
            <a:off x="5663973" y="0"/>
            <a:ext cx="1403313" cy="36000"/>
          </a:xfrm>
          <a:prstGeom prst="rect">
            <a:avLst/>
          </a:prstGeom>
          <a:solidFill>
            <a:srgbClr val="B5892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8"/>
          <p:cNvSpPr/>
          <p:nvPr/>
        </p:nvSpPr>
        <p:spPr>
          <a:xfrm>
            <a:off x="9810659" y="0"/>
            <a:ext cx="221780" cy="36000"/>
          </a:xfrm>
          <a:prstGeom prst="rect">
            <a:avLst/>
          </a:prstGeom>
          <a:solidFill>
            <a:srgbClr val="75A5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8"/>
          <p:cNvSpPr/>
          <p:nvPr/>
        </p:nvSpPr>
        <p:spPr>
          <a:xfrm>
            <a:off x="-181" y="-2"/>
            <a:ext cx="858151" cy="36000"/>
          </a:xfrm>
          <a:prstGeom prst="rect">
            <a:avLst/>
          </a:prstGeom>
          <a:solidFill>
            <a:srgbClr val="B5892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8"/>
          <p:cNvSpPr txBox="1"/>
          <p:nvPr>
            <p:ph idx="10" type="dt"/>
          </p:nvPr>
        </p:nvSpPr>
        <p:spPr>
          <a:xfrm>
            <a:off x="335360" y="6381328"/>
            <a:ext cx="2844800" cy="28803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Google Shape;122;p8"/>
          <p:cNvSpPr txBox="1"/>
          <p:nvPr>
            <p:ph idx="11" type="ftr"/>
          </p:nvPr>
        </p:nvSpPr>
        <p:spPr>
          <a:xfrm>
            <a:off x="4165600" y="6381328"/>
            <a:ext cx="3860800" cy="28803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123" name="Google Shape;123;p8"/>
          <p:cNvCxnSpPr/>
          <p:nvPr/>
        </p:nvCxnSpPr>
        <p:spPr>
          <a:xfrm rot="10800000">
            <a:off x="335360" y="6376246"/>
            <a:ext cx="11521280" cy="5085"/>
          </a:xfrm>
          <a:prstGeom prst="straightConnector1">
            <a:avLst/>
          </a:prstGeom>
          <a:noFill/>
          <a:ln cap="flat" cmpd="sng" w="12700">
            <a:solidFill>
              <a:srgbClr val="1D2F45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24" name="Google Shape;124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04" y="120788"/>
            <a:ext cx="2808312" cy="754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6826217"/>
            <a:ext cx="12192000" cy="31783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8"/>
          <p:cNvSpPr txBox="1"/>
          <p:nvPr>
            <p:ph idx="1" type="body"/>
          </p:nvPr>
        </p:nvSpPr>
        <p:spPr>
          <a:xfrm>
            <a:off x="3221038" y="192857"/>
            <a:ext cx="8635602" cy="8234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1C3046"/>
              </a:buClr>
              <a:buSzPts val="3200"/>
              <a:buFont typeface="Arial"/>
              <a:buNone/>
              <a:defRPr b="1" i="0" sz="3200" u="none" cap="none" strike="noStrike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7" name="Google Shape;127;p8"/>
          <p:cNvSpPr txBox="1"/>
          <p:nvPr>
            <p:ph idx="2" type="body"/>
          </p:nvPr>
        </p:nvSpPr>
        <p:spPr>
          <a:xfrm rot="5400000">
            <a:off x="3647727" y="-2043607"/>
            <a:ext cx="4896546" cy="115212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77190" lvl="1" marL="914400" marR="0" rtl="0" algn="l">
              <a:spcBef>
                <a:spcPts val="520"/>
              </a:spcBef>
              <a:spcAft>
                <a:spcPts val="0"/>
              </a:spcAft>
              <a:buClr>
                <a:srgbClr val="3C3C3C"/>
              </a:buClr>
              <a:buSzPts val="2340"/>
              <a:buFont typeface="Calibri"/>
              <a:buChar char="-"/>
              <a:defRPr b="0" i="0" sz="26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3C3C3C"/>
              </a:buClr>
              <a:buSzPts val="1920"/>
              <a:buFont typeface="Noto Sans Symbols"/>
              <a:buChar char="▪"/>
              <a:defRPr b="0" i="0" sz="24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1960"/>
              <a:buFont typeface="Arial"/>
              <a:buNone/>
              <a:defRPr b="0" i="0" sz="28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C3C3C"/>
              </a:buClr>
              <a:buSzPts val="2240"/>
              <a:buFont typeface="Arial"/>
              <a:buNone/>
              <a:defRPr b="0" i="0" sz="2800" u="none" cap="none" strike="noStrike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zenodo.org/record/3979112#.X7O_-shKiUk" TargetMode="External"/><Relationship Id="rId4" Type="http://schemas.openxmlformats.org/officeDocument/2006/relationships/image" Target="../media/image18.png"/><Relationship Id="rId5" Type="http://schemas.openxmlformats.org/officeDocument/2006/relationships/image" Target="../media/image1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9.png"/><Relationship Id="rId4" Type="http://schemas.openxmlformats.org/officeDocument/2006/relationships/image" Target="../media/image11.png"/><Relationship Id="rId5" Type="http://schemas.openxmlformats.org/officeDocument/2006/relationships/image" Target="../media/image1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png"/><Relationship Id="rId4" Type="http://schemas.openxmlformats.org/officeDocument/2006/relationships/image" Target="../media/image21.png"/><Relationship Id="rId5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2.png"/><Relationship Id="rId4" Type="http://schemas.openxmlformats.org/officeDocument/2006/relationships/image" Target="../media/image1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www.eosc-hub.eu/webinar-programme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hyperlink" Target="mailto:gergely.sipos@egi.eu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9"/>
          <p:cNvSpPr txBox="1"/>
          <p:nvPr>
            <p:ph idx="1" type="body"/>
          </p:nvPr>
        </p:nvSpPr>
        <p:spPr>
          <a:xfrm>
            <a:off x="1402928" y="3572463"/>
            <a:ext cx="6121400" cy="72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B5892D"/>
              </a:buClr>
              <a:buSzPts val="2800"/>
              <a:buFont typeface="Arial"/>
              <a:buNone/>
            </a:pPr>
            <a:r>
              <a:rPr lang="en-US"/>
              <a:t>Gergely Sipos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B5892D"/>
              </a:buClr>
              <a:buSzPts val="2800"/>
              <a:buFont typeface="Arial"/>
              <a:buNone/>
            </a:pPr>
            <a:r>
              <a:rPr lang="en-US" sz="2000"/>
              <a:t>Stakeholder Engagement Coordinator</a:t>
            </a:r>
            <a:endParaRPr sz="2000"/>
          </a:p>
        </p:txBody>
      </p:sp>
      <p:sp>
        <p:nvSpPr>
          <p:cNvPr id="133" name="Google Shape;133;p9"/>
          <p:cNvSpPr txBox="1"/>
          <p:nvPr>
            <p:ph idx="2" type="body"/>
          </p:nvPr>
        </p:nvSpPr>
        <p:spPr>
          <a:xfrm>
            <a:off x="1403350" y="2852750"/>
            <a:ext cx="7824000" cy="5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3046"/>
              </a:buClr>
              <a:buSzPts val="3200"/>
              <a:buFont typeface="Arial"/>
              <a:buNone/>
            </a:pPr>
            <a:r>
              <a:rPr lang="en-US"/>
              <a:t>Community building with the EOSC Portal</a:t>
            </a:r>
            <a:endParaRPr b="0" i="0" sz="3200" u="none" cap="none" strike="noStrike">
              <a:solidFill>
                <a:srgbClr val="1C304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9"/>
          <p:cNvSpPr txBox="1"/>
          <p:nvPr/>
        </p:nvSpPr>
        <p:spPr>
          <a:xfrm>
            <a:off x="3710175" y="4938625"/>
            <a:ext cx="6809700" cy="81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rPr>
              <a:t>Dissemination level</a:t>
            </a:r>
            <a:r>
              <a:rPr lang="en-US" sz="1600">
                <a:solidFill>
                  <a:srgbClr val="1C3046"/>
                </a:solidFill>
                <a:latin typeface="Calibri"/>
                <a:ea typeface="Calibri"/>
                <a:cs typeface="Calibri"/>
                <a:sym typeface="Calibri"/>
              </a:rPr>
              <a:t>: Public</a:t>
            </a:r>
            <a:endParaRPr/>
          </a:p>
        </p:txBody>
      </p:sp>
      <p:sp>
        <p:nvSpPr>
          <p:cNvPr id="135" name="Google Shape;135;p9"/>
          <p:cNvSpPr txBox="1"/>
          <p:nvPr/>
        </p:nvSpPr>
        <p:spPr>
          <a:xfrm>
            <a:off x="3508775" y="5908375"/>
            <a:ext cx="62775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/>
              <a:t>Realising the European Open Science Cloud, 16-18 Nov, 2020.</a:t>
            </a:r>
            <a:endParaRPr i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0"/>
          <p:cNvSpPr/>
          <p:nvPr/>
        </p:nvSpPr>
        <p:spPr>
          <a:xfrm>
            <a:off x="5555625" y="2388450"/>
            <a:ext cx="6251700" cy="8625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10"/>
          <p:cNvSpPr txBox="1"/>
          <p:nvPr>
            <p:ph idx="3" type="body"/>
          </p:nvPr>
        </p:nvSpPr>
        <p:spPr>
          <a:xfrm>
            <a:off x="5555500" y="1365075"/>
            <a:ext cx="6251700" cy="478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 algn="l">
              <a:spcBef>
                <a:spcPts val="56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Competence centres - 10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Thematic services - 9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Services onboarded - 90/250+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Service users served - 331 (+10k visits)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Early Adopter Programme Pilots - 13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Event engagement - 30 (+...)</a:t>
            </a:r>
            <a:endParaRPr/>
          </a:p>
        </p:txBody>
      </p:sp>
      <p:sp>
        <p:nvSpPr>
          <p:cNvPr id="142" name="Google Shape;142;p10"/>
          <p:cNvSpPr txBox="1"/>
          <p:nvPr/>
        </p:nvSpPr>
        <p:spPr>
          <a:xfrm>
            <a:off x="797375" y="831925"/>
            <a:ext cx="5364600" cy="100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Published in June 2020: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https://zenodo.org/record/3979112#.X7O_-shKiUk</a:t>
            </a:r>
            <a:r>
              <a:rPr lang="en-US"/>
              <a:t> </a:t>
            </a:r>
            <a:endParaRPr/>
          </a:p>
        </p:txBody>
      </p:sp>
      <p:pic>
        <p:nvPicPr>
          <p:cNvPr id="143" name="Google Shape;143;p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08900" y="1426925"/>
            <a:ext cx="4058201" cy="4659201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44" name="Google Shape;144;p10"/>
          <p:cNvSpPr txBox="1"/>
          <p:nvPr>
            <p:ph idx="12" type="sldNum"/>
          </p:nvPr>
        </p:nvSpPr>
        <p:spPr>
          <a:xfrm>
            <a:off x="8737600" y="6381328"/>
            <a:ext cx="3119100" cy="288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5" name="Google Shape;145;p10"/>
          <p:cNvSpPr txBox="1"/>
          <p:nvPr>
            <p:ph idx="2" type="body"/>
          </p:nvPr>
        </p:nvSpPr>
        <p:spPr>
          <a:xfrm>
            <a:off x="3221038" y="192857"/>
            <a:ext cx="8635500" cy="82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Community engagement by EOSC-hub</a:t>
            </a:r>
            <a:endParaRPr/>
          </a:p>
        </p:txBody>
      </p:sp>
      <p:pic>
        <p:nvPicPr>
          <p:cNvPr id="146" name="Google Shape;146;p1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3">
            <a:off x="3494875" y="5585704"/>
            <a:ext cx="2128950" cy="635647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47" name="Google Shape;147;p10"/>
          <p:cNvSpPr txBox="1"/>
          <p:nvPr/>
        </p:nvSpPr>
        <p:spPr>
          <a:xfrm>
            <a:off x="4921675" y="2651850"/>
            <a:ext cx="4010400" cy="4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FF9900"/>
                </a:solidFill>
              </a:rPr>
              <a:t>Portal</a:t>
            </a:r>
            <a:endParaRPr b="1">
              <a:solidFill>
                <a:srgbClr val="FF9900"/>
              </a:solidFill>
            </a:endParaRPr>
          </a:p>
        </p:txBody>
      </p:sp>
      <p:sp>
        <p:nvSpPr>
          <p:cNvPr id="148" name="Google Shape;148;p10"/>
          <p:cNvSpPr txBox="1"/>
          <p:nvPr/>
        </p:nvSpPr>
        <p:spPr>
          <a:xfrm>
            <a:off x="4890900" y="1765525"/>
            <a:ext cx="4010400" cy="4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FF9900"/>
                </a:solidFill>
              </a:rPr>
              <a:t>Consortium</a:t>
            </a:r>
            <a:endParaRPr b="1">
              <a:solidFill>
                <a:srgbClr val="FF9900"/>
              </a:solidFill>
            </a:endParaRPr>
          </a:p>
        </p:txBody>
      </p:sp>
      <p:sp>
        <p:nvSpPr>
          <p:cNvPr id="149" name="Google Shape;149;p10"/>
          <p:cNvSpPr txBox="1"/>
          <p:nvPr/>
        </p:nvSpPr>
        <p:spPr>
          <a:xfrm>
            <a:off x="5119500" y="3253475"/>
            <a:ext cx="4010400" cy="4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FF9900"/>
                </a:solidFill>
              </a:rPr>
              <a:t>Call</a:t>
            </a:r>
            <a:endParaRPr b="1">
              <a:solidFill>
                <a:srgbClr val="FF9900"/>
              </a:solidFill>
            </a:endParaRPr>
          </a:p>
        </p:txBody>
      </p:sp>
      <p:sp>
        <p:nvSpPr>
          <p:cNvPr id="150" name="Google Shape;150;p10"/>
          <p:cNvSpPr txBox="1"/>
          <p:nvPr/>
        </p:nvSpPr>
        <p:spPr>
          <a:xfrm>
            <a:off x="4967100" y="3675613"/>
            <a:ext cx="4010400" cy="4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FF9900"/>
                </a:solidFill>
              </a:rPr>
              <a:t>Events</a:t>
            </a:r>
            <a:endParaRPr b="1">
              <a:solidFill>
                <a:srgbClr val="FF99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1"/>
          <p:cNvSpPr txBox="1"/>
          <p:nvPr>
            <p:ph idx="10" type="dt"/>
          </p:nvPr>
        </p:nvSpPr>
        <p:spPr>
          <a:xfrm>
            <a:off x="335360" y="6381328"/>
            <a:ext cx="2844800" cy="2880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rPr>
              <a:t>2/14/2018</a:t>
            </a:r>
            <a:endParaRPr b="0" i="0" sz="950">
              <a:solidFill>
                <a:srgbClr val="3C3C3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p11"/>
          <p:cNvSpPr txBox="1"/>
          <p:nvPr>
            <p:ph idx="12" type="sldNum"/>
          </p:nvPr>
        </p:nvSpPr>
        <p:spPr>
          <a:xfrm>
            <a:off x="8737600" y="6381328"/>
            <a:ext cx="3119040" cy="2880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950">
                <a:solidFill>
                  <a:srgbClr val="3C3C3C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950">
              <a:solidFill>
                <a:srgbClr val="3C3C3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11"/>
          <p:cNvSpPr txBox="1"/>
          <p:nvPr>
            <p:ph idx="2" type="body"/>
          </p:nvPr>
        </p:nvSpPr>
        <p:spPr>
          <a:xfrm>
            <a:off x="3221047" y="192850"/>
            <a:ext cx="6267300" cy="82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1C3046"/>
              </a:buClr>
              <a:buSzPts val="3200"/>
              <a:buFont typeface="Arial"/>
              <a:buNone/>
            </a:pPr>
            <a:r>
              <a:rPr lang="en-US"/>
              <a:t>EOSC Portal - since November 2018. </a:t>
            </a:r>
            <a:endParaRPr b="1" i="0" sz="3200" u="none" cap="none" strike="noStrike">
              <a:solidFill>
                <a:srgbClr val="1C304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8" name="Google Shape;158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25750" y="1508187"/>
            <a:ext cx="6424196" cy="384164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59" name="Google Shape;159;p11"/>
          <p:cNvSpPr/>
          <p:nvPr/>
        </p:nvSpPr>
        <p:spPr>
          <a:xfrm>
            <a:off x="2918400" y="1796125"/>
            <a:ext cx="5875200" cy="755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9DAF8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250+</a:t>
            </a:r>
            <a:r>
              <a:rPr lang="en-US" sz="1000"/>
              <a:t> services, ~90 through the website</a:t>
            </a:r>
            <a:endParaRPr sz="1000"/>
          </a:p>
        </p:txBody>
      </p:sp>
      <p:sp>
        <p:nvSpPr>
          <p:cNvPr id="160" name="Google Shape;160;p11"/>
          <p:cNvSpPr txBox="1"/>
          <p:nvPr/>
        </p:nvSpPr>
        <p:spPr>
          <a:xfrm>
            <a:off x="508250" y="1589975"/>
            <a:ext cx="2759100" cy="6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/>
              <a:t>New resource</a:t>
            </a:r>
            <a:br>
              <a:rPr b="1" lang="en-US" sz="2000"/>
            </a:br>
            <a:r>
              <a:rPr b="1" lang="en-US" sz="2000"/>
              <a:t>registrations </a:t>
            </a:r>
            <a:br>
              <a:rPr b="1" lang="en-US" sz="2000"/>
            </a:br>
            <a:r>
              <a:rPr b="1" lang="en-US" sz="2000"/>
              <a:t>(by providers)</a:t>
            </a:r>
            <a:endParaRPr b="1" sz="2000"/>
          </a:p>
        </p:txBody>
      </p:sp>
      <p:sp>
        <p:nvSpPr>
          <p:cNvPr id="161" name="Google Shape;161;p11"/>
          <p:cNvSpPr txBox="1"/>
          <p:nvPr/>
        </p:nvSpPr>
        <p:spPr>
          <a:xfrm>
            <a:off x="697100" y="3038650"/>
            <a:ext cx="2229000" cy="6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/>
              <a:t>Service access (by users)</a:t>
            </a:r>
            <a:endParaRPr b="1" sz="2000"/>
          </a:p>
        </p:txBody>
      </p:sp>
      <p:pic>
        <p:nvPicPr>
          <p:cNvPr id="162" name="Google Shape;162;p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63950" y="2776750"/>
            <a:ext cx="4674901" cy="3355726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63" name="Google Shape;163;p11"/>
          <p:cNvSpPr/>
          <p:nvPr/>
        </p:nvSpPr>
        <p:spPr>
          <a:xfrm rot="241">
            <a:off x="2904000" y="2692625"/>
            <a:ext cx="4270500" cy="824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E599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Visits on open access services -  ~10,000</a:t>
            </a:r>
            <a:endParaRPr sz="1000"/>
          </a:p>
        </p:txBody>
      </p:sp>
      <p:sp>
        <p:nvSpPr>
          <p:cNvPr id="164" name="Google Shape;164;p11"/>
          <p:cNvSpPr/>
          <p:nvPr/>
        </p:nvSpPr>
        <p:spPr>
          <a:xfrm>
            <a:off x="2903996" y="3344650"/>
            <a:ext cx="7239900" cy="824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E599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Access requests for controlled services - 331</a:t>
            </a:r>
            <a:endParaRPr sz="1000"/>
          </a:p>
        </p:txBody>
      </p:sp>
      <p:pic>
        <p:nvPicPr>
          <p:cNvPr id="165" name="Google Shape;165;p1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530319" y="146200"/>
            <a:ext cx="1948106" cy="1027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2"/>
          <p:cNvSpPr txBox="1"/>
          <p:nvPr>
            <p:ph idx="12" type="sldNum"/>
          </p:nvPr>
        </p:nvSpPr>
        <p:spPr>
          <a:xfrm>
            <a:off x="8737600" y="6381328"/>
            <a:ext cx="3119100" cy="288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2" name="Google Shape;172;p12"/>
          <p:cNvSpPr txBox="1"/>
          <p:nvPr>
            <p:ph idx="2" type="body"/>
          </p:nvPr>
        </p:nvSpPr>
        <p:spPr>
          <a:xfrm>
            <a:off x="3221038" y="192857"/>
            <a:ext cx="8635500" cy="82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Provider analysis (Providers + CCs, TSs, EaPs)</a:t>
            </a:r>
            <a:endParaRPr/>
          </a:p>
        </p:txBody>
      </p:sp>
      <p:pic>
        <p:nvPicPr>
          <p:cNvPr id="173" name="Google Shape;173;p12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68757"/>
            <a:ext cx="5734050" cy="3543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12" title="Chart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78625" y="866300"/>
            <a:ext cx="4902799" cy="3029650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12"/>
          <p:cNvSpPr/>
          <p:nvPr/>
        </p:nvSpPr>
        <p:spPr>
          <a:xfrm>
            <a:off x="5074750" y="1168750"/>
            <a:ext cx="975600" cy="664500"/>
          </a:xfrm>
          <a:prstGeom prst="wedgeRectCallout">
            <a:avLst>
              <a:gd fmla="val -20833" name="adj1"/>
              <a:gd fmla="val 625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Typically European projects</a:t>
            </a:r>
            <a:endParaRPr sz="1200"/>
          </a:p>
        </p:txBody>
      </p:sp>
      <p:sp>
        <p:nvSpPr>
          <p:cNvPr id="176" name="Google Shape;176;p12"/>
          <p:cNvSpPr/>
          <p:nvPr/>
        </p:nvSpPr>
        <p:spPr>
          <a:xfrm>
            <a:off x="5184725" y="3307650"/>
            <a:ext cx="975600" cy="664500"/>
          </a:xfrm>
          <a:prstGeom prst="wedgeRectCallout">
            <a:avLst>
              <a:gd fmla="val -20833" name="adj1"/>
              <a:gd fmla="val 625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Typically RIs</a:t>
            </a:r>
            <a:endParaRPr sz="1200"/>
          </a:p>
        </p:txBody>
      </p:sp>
      <p:sp>
        <p:nvSpPr>
          <p:cNvPr id="177" name="Google Shape;177;p12"/>
          <p:cNvSpPr/>
          <p:nvPr/>
        </p:nvSpPr>
        <p:spPr>
          <a:xfrm>
            <a:off x="113875" y="4209475"/>
            <a:ext cx="1300200" cy="664500"/>
          </a:xfrm>
          <a:prstGeom prst="wedgeRectCallout">
            <a:avLst>
              <a:gd fmla="val -19644" name="adj1"/>
              <a:gd fmla="val -68691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Typically multinational companies</a:t>
            </a:r>
            <a:endParaRPr sz="1200"/>
          </a:p>
        </p:txBody>
      </p:sp>
      <p:sp>
        <p:nvSpPr>
          <p:cNvPr id="178" name="Google Shape;178;p12"/>
          <p:cNvSpPr/>
          <p:nvPr/>
        </p:nvSpPr>
        <p:spPr>
          <a:xfrm>
            <a:off x="6885475" y="1814275"/>
            <a:ext cx="975600" cy="664500"/>
          </a:xfrm>
          <a:prstGeom prst="wedgeRectCallout">
            <a:avLst>
              <a:gd fmla="val -20833" name="adj1"/>
              <a:gd fmla="val 625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Generic IT services (cloud, storage)</a:t>
            </a:r>
            <a:endParaRPr sz="1000"/>
          </a:p>
        </p:txBody>
      </p:sp>
      <p:sp>
        <p:nvSpPr>
          <p:cNvPr id="179" name="Google Shape;179;p12"/>
          <p:cNvSpPr/>
          <p:nvPr/>
        </p:nvSpPr>
        <p:spPr>
          <a:xfrm>
            <a:off x="10408825" y="942500"/>
            <a:ext cx="1524000" cy="601800"/>
          </a:xfrm>
          <a:prstGeom prst="foldedCorner">
            <a:avLst>
              <a:gd fmla="val 16667" name="adj"/>
            </a:avLst>
          </a:prstGeom>
          <a:solidFill>
            <a:srgbClr val="EAD1D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00"/>
              <a:t>Based on the Frascati schema</a:t>
            </a:r>
            <a:endParaRPr b="1" sz="1300"/>
          </a:p>
        </p:txBody>
      </p:sp>
      <p:pic>
        <p:nvPicPr>
          <p:cNvPr id="180" name="Google Shape;180;p12" title="Chart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25050" y="3793200"/>
            <a:ext cx="4856375" cy="299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3"/>
          <p:cNvSpPr txBox="1"/>
          <p:nvPr>
            <p:ph idx="12" type="sldNum"/>
          </p:nvPr>
        </p:nvSpPr>
        <p:spPr>
          <a:xfrm>
            <a:off x="8737600" y="6381328"/>
            <a:ext cx="3119100" cy="288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7" name="Google Shape;187;p13"/>
          <p:cNvSpPr txBox="1"/>
          <p:nvPr>
            <p:ph idx="2" type="body"/>
          </p:nvPr>
        </p:nvSpPr>
        <p:spPr>
          <a:xfrm>
            <a:off x="3221038" y="192857"/>
            <a:ext cx="8635500" cy="82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User </a:t>
            </a:r>
            <a:r>
              <a:rPr lang="en-US"/>
              <a:t>analysis</a:t>
            </a:r>
            <a:endParaRPr/>
          </a:p>
        </p:txBody>
      </p:sp>
      <p:pic>
        <p:nvPicPr>
          <p:cNvPr id="188" name="Google Shape;188;p13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68757"/>
            <a:ext cx="5400675" cy="3333750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13"/>
          <p:cNvSpPr/>
          <p:nvPr/>
        </p:nvSpPr>
        <p:spPr>
          <a:xfrm>
            <a:off x="5357500" y="3456025"/>
            <a:ext cx="1647300" cy="7425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EA9999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~10,000 in total</a:t>
            </a:r>
            <a:endParaRPr/>
          </a:p>
        </p:txBody>
      </p:sp>
      <p:sp>
        <p:nvSpPr>
          <p:cNvPr id="190" name="Google Shape;190;p13"/>
          <p:cNvSpPr/>
          <p:nvPr/>
        </p:nvSpPr>
        <p:spPr>
          <a:xfrm>
            <a:off x="5357500" y="2464375"/>
            <a:ext cx="1647300" cy="7425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A4C2F4"/>
          </a:solidFill>
          <a:ln cap="flat" cmpd="sng" w="9525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~60,000 in total</a:t>
            </a:r>
            <a:endParaRPr/>
          </a:p>
        </p:txBody>
      </p:sp>
      <p:pic>
        <p:nvPicPr>
          <p:cNvPr id="191" name="Google Shape;191;p13" title="Chart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65300" y="3756432"/>
            <a:ext cx="4882399" cy="3017213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13"/>
          <p:cNvSpPr/>
          <p:nvPr/>
        </p:nvSpPr>
        <p:spPr>
          <a:xfrm flipH="1">
            <a:off x="5384975" y="5477025"/>
            <a:ext cx="1728300" cy="7425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A4C2F4"/>
          </a:solidFill>
          <a:ln cap="flat" cmpd="sng" w="9525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331 in total</a:t>
            </a:r>
            <a:endParaRPr/>
          </a:p>
        </p:txBody>
      </p:sp>
      <p:sp>
        <p:nvSpPr>
          <p:cNvPr id="193" name="Google Shape;193;p13"/>
          <p:cNvSpPr/>
          <p:nvPr/>
        </p:nvSpPr>
        <p:spPr>
          <a:xfrm rot="2700000">
            <a:off x="9634813" y="3761078"/>
            <a:ext cx="277893" cy="1272792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13"/>
          <p:cNvSpPr txBox="1"/>
          <p:nvPr/>
        </p:nvSpPr>
        <p:spPr>
          <a:xfrm rot="-2987654">
            <a:off x="9964281" y="3191320"/>
            <a:ext cx="1484816" cy="47492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 confused user</a:t>
            </a:r>
            <a:endParaRPr/>
          </a:p>
        </p:txBody>
      </p:sp>
      <p:sp>
        <p:nvSpPr>
          <p:cNvPr id="195" name="Google Shape;195;p13"/>
          <p:cNvSpPr/>
          <p:nvPr/>
        </p:nvSpPr>
        <p:spPr>
          <a:xfrm rot="2700000">
            <a:off x="11035534" y="4246702"/>
            <a:ext cx="277893" cy="703854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13"/>
          <p:cNvSpPr txBox="1"/>
          <p:nvPr/>
        </p:nvSpPr>
        <p:spPr>
          <a:xfrm rot="-2987654">
            <a:off x="11065631" y="3544745"/>
            <a:ext cx="1484816" cy="47492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Early Adopter Pilots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4"/>
          <p:cNvSpPr txBox="1"/>
          <p:nvPr>
            <p:ph idx="12" type="sldNum"/>
          </p:nvPr>
        </p:nvSpPr>
        <p:spPr>
          <a:xfrm>
            <a:off x="8737600" y="6381328"/>
            <a:ext cx="3119100" cy="288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aphicFrame>
        <p:nvGraphicFramePr>
          <p:cNvPr id="203" name="Google Shape;203;p14"/>
          <p:cNvGraphicFramePr/>
          <p:nvPr/>
        </p:nvGraphicFramePr>
        <p:xfrm>
          <a:off x="138925" y="5705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{FB537B0E-AC1C-4ECF-BFA6-0E4BD8F78734}</a:tableStyleId>
              </a:tblPr>
              <a:tblGrid>
                <a:gridCol w="2455225"/>
                <a:gridCol w="943950"/>
                <a:gridCol w="999700"/>
              </a:tblGrid>
              <a:tr h="200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000"/>
                        <a:t>User's country</a:t>
                      </a:r>
                      <a:endParaRPr b="1"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000"/>
                        <a:t>Total orders</a:t>
                      </a:r>
                      <a:endParaRPr b="1"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000"/>
                        <a:t>Unique users</a:t>
                      </a:r>
                      <a:endParaRPr b="1"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Albania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Armenia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Australia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Austria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5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4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Belgium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Brazil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Czech Republic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Denmark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4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EU projects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10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6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Finland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3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3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France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28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9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Germany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43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28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Greece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Hungary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3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3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Italy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11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7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Korea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52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Netherlands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5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3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Poland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14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8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Portugal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Slovenia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Spain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7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5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Sweden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7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5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Switzerland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8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3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Ukraine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6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United Kingdom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19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10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000"/>
                        <a:t>TOTAL FROM KNOWN COUNTRIES</a:t>
                      </a:r>
                      <a:endParaRPr b="1"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000"/>
                        <a:t>239</a:t>
                      </a:r>
                      <a:endParaRPr b="1"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000"/>
                        <a:t>110</a:t>
                      </a:r>
                      <a:endParaRPr b="1"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</a:tbl>
          </a:graphicData>
        </a:graphic>
      </p:graphicFrame>
      <p:sp>
        <p:nvSpPr>
          <p:cNvPr id="204" name="Google Shape;204;p14"/>
          <p:cNvSpPr txBox="1"/>
          <p:nvPr/>
        </p:nvSpPr>
        <p:spPr>
          <a:xfrm>
            <a:off x="2497600" y="6543600"/>
            <a:ext cx="2412900" cy="4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/>
              <a:t>+92 from unnamed location</a:t>
            </a:r>
            <a:endParaRPr b="1" sz="1200"/>
          </a:p>
        </p:txBody>
      </p:sp>
      <p:graphicFrame>
        <p:nvGraphicFramePr>
          <p:cNvPr id="205" name="Google Shape;205;p14"/>
          <p:cNvGraphicFramePr/>
          <p:nvPr/>
        </p:nvGraphicFramePr>
        <p:xfrm>
          <a:off x="6089500" y="1133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{EE61730C-6A6A-4F99-AF7C-A811A813C56D}</a:tableStyleId>
              </a:tblPr>
              <a:tblGrid>
                <a:gridCol w="1432800"/>
                <a:gridCol w="1432800"/>
                <a:gridCol w="1432800"/>
                <a:gridCol w="1432800"/>
              </a:tblGrid>
              <a:tr h="12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000"/>
                        <a:t>Country</a:t>
                      </a:r>
                      <a:endParaRPr b="1" sz="1000"/>
                    </a:p>
                  </a:txBody>
                  <a:tcPr marT="63500" marB="63500" marR="63500" marL="63500"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000"/>
                        <a:t>Population</a:t>
                      </a:r>
                      <a:br>
                        <a:rPr b="1" lang="en-US" sz="1000"/>
                      </a:br>
                      <a:r>
                        <a:rPr b="1" lang="en-US" sz="1000"/>
                        <a:t>(in million)</a:t>
                      </a:r>
                      <a:endParaRPr b="1" sz="1000"/>
                    </a:p>
                  </a:txBody>
                  <a:tcPr marT="63500" marB="63500" marR="63500" marL="63500"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000"/>
                        <a:t>Number of orders received from that country</a:t>
                      </a:r>
                      <a:endParaRPr b="1" sz="1000"/>
                    </a:p>
                  </a:txBody>
                  <a:tcPr marT="63500" marB="63500" marR="63500" marL="63500"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000"/>
                        <a:t>Expected number of orders based on the European average </a:t>
                      </a:r>
                      <a:endParaRPr b="1" sz="1000"/>
                    </a:p>
                  </a:txBody>
                  <a:tcPr marT="63500" marB="63500" marR="63500" marL="63500">
                    <a:solidFill>
                      <a:srgbClr val="C9DAF8"/>
                    </a:solidFill>
                  </a:tcPr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 Albania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2,8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6AA84F"/>
                          </a:solidFill>
                        </a:rPr>
                        <a:t>0,6</a:t>
                      </a:r>
                      <a:endParaRPr sz="1000">
                        <a:solidFill>
                          <a:srgbClr val="6AA84F"/>
                        </a:solidFill>
                      </a:endParaRPr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 Austria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8,8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5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6AA84F"/>
                          </a:solidFill>
                        </a:rPr>
                        <a:t>2</a:t>
                      </a:r>
                      <a:endParaRPr sz="1000">
                        <a:solidFill>
                          <a:srgbClr val="6AA84F"/>
                        </a:solidFill>
                      </a:endParaRPr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 Belgium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11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FF0000"/>
                          </a:solidFill>
                        </a:rPr>
                        <a:t>2,49</a:t>
                      </a:r>
                      <a:endParaRPr sz="1000">
                        <a:solidFill>
                          <a:srgbClr val="FF0000"/>
                        </a:solidFill>
                      </a:endParaRPr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 Czech Republic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10,69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FF0000"/>
                          </a:solidFill>
                        </a:rPr>
                        <a:t>2,54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 Denmark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5,8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4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6AA84F"/>
                          </a:solidFill>
                        </a:rPr>
                        <a:t>1,38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 Finland</a:t>
                      </a:r>
                      <a:endParaRPr sz="1000"/>
                    </a:p>
                  </a:txBody>
                  <a:tcPr marT="25400" marB="25400" marR="25400" marL="25400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5,5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3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6AA84F"/>
                          </a:solidFill>
                        </a:rPr>
                        <a:t>1,3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France</a:t>
                      </a:r>
                      <a:endParaRPr sz="1000"/>
                    </a:p>
                  </a:txBody>
                  <a:tcPr marT="63500" marB="63500" marR="63500" marL="63500"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66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28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6AA84F"/>
                          </a:solidFill>
                        </a:rPr>
                        <a:t>16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Germany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83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43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6AA84F"/>
                          </a:solidFill>
                        </a:rPr>
                        <a:t>20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Greece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10,72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FF0000"/>
                          </a:solidFill>
                        </a:rPr>
                        <a:t>2,55</a:t>
                      </a:r>
                      <a:endParaRPr sz="1000">
                        <a:solidFill>
                          <a:srgbClr val="FF0000"/>
                        </a:solidFill>
                      </a:endParaRPr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Hungary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9,77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3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6AA84F"/>
                          </a:solidFill>
                        </a:rPr>
                        <a:t>2,27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Italy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60,36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11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FF0000"/>
                          </a:solidFill>
                        </a:rPr>
                        <a:t>14,37</a:t>
                      </a:r>
                      <a:endParaRPr sz="1000">
                        <a:solidFill>
                          <a:srgbClr val="FF0000"/>
                        </a:solidFill>
                      </a:endParaRPr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Netherlands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17,28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5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6AA84F"/>
                          </a:solidFill>
                        </a:rPr>
                        <a:t>4,11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Poland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37,97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14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6AA84F"/>
                          </a:solidFill>
                        </a:rPr>
                        <a:t>9,04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Portugal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10,28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FF0000"/>
                          </a:solidFill>
                        </a:rPr>
                        <a:t>2,44</a:t>
                      </a:r>
                      <a:endParaRPr sz="1000">
                        <a:solidFill>
                          <a:srgbClr val="FF0000"/>
                        </a:solidFill>
                      </a:endParaRPr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Slovenia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6AA84F"/>
                          </a:solidFill>
                        </a:rPr>
                        <a:t>0,47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Spain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46,94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7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FF0000"/>
                          </a:solidFill>
                        </a:rPr>
                        <a:t>11,18</a:t>
                      </a:r>
                      <a:endParaRPr sz="1000">
                        <a:solidFill>
                          <a:srgbClr val="FF0000"/>
                        </a:solidFill>
                      </a:endParaRPr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Sweden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10,23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7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6AA84F"/>
                          </a:solidFill>
                        </a:rPr>
                        <a:t>2,43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Switzerland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8,57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8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6AA84F"/>
                          </a:solidFill>
                        </a:rPr>
                        <a:t>2,04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Ukraine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41,98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6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FF0000"/>
                          </a:solidFill>
                        </a:rPr>
                        <a:t>9,995</a:t>
                      </a:r>
                      <a:endParaRPr sz="1000">
                        <a:solidFill>
                          <a:srgbClr val="FF0000"/>
                        </a:solidFill>
                      </a:endParaRPr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United Kingdom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66,65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19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rgbClr val="6AA84F"/>
                          </a:solidFill>
                        </a:rPr>
                        <a:t>15,87</a:t>
                      </a:r>
                      <a:endParaRPr sz="1000"/>
                    </a:p>
                  </a:txBody>
                  <a:tcPr marT="63500" marB="63500" marR="63500" marL="63500">
                    <a:solidFill>
                      <a:schemeClr val="lt2"/>
                    </a:solidFill>
                  </a:tcPr>
                </a:tc>
              </a:tr>
            </a:tbl>
          </a:graphicData>
        </a:graphic>
      </p:graphicFrame>
      <p:sp>
        <p:nvSpPr>
          <p:cNvPr id="206" name="Google Shape;206;p14"/>
          <p:cNvSpPr/>
          <p:nvPr/>
        </p:nvSpPr>
        <p:spPr>
          <a:xfrm>
            <a:off x="4910500" y="2394875"/>
            <a:ext cx="948000" cy="19932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27BA0"/>
          </a:solidFill>
          <a:ln cap="flat" cmpd="sng" w="9525">
            <a:solidFill>
              <a:srgbClr val="4C11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14"/>
          <p:cNvSpPr txBox="1"/>
          <p:nvPr/>
        </p:nvSpPr>
        <p:spPr>
          <a:xfrm>
            <a:off x="4564750" y="1670075"/>
            <a:ext cx="1540200" cy="4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990000"/>
                </a:solidFill>
              </a:rPr>
              <a:t>176 European order</a:t>
            </a:r>
            <a:endParaRPr sz="1200">
              <a:solidFill>
                <a:srgbClr val="99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990000"/>
                </a:solidFill>
              </a:rPr>
              <a:t>741 mill population</a:t>
            </a:r>
            <a:endParaRPr sz="1200">
              <a:solidFill>
                <a:srgbClr val="99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990000"/>
                </a:solidFill>
              </a:rPr>
              <a:t>1 order / 4.2 mill</a:t>
            </a:r>
            <a:endParaRPr sz="1200">
              <a:solidFill>
                <a:srgbClr val="990000"/>
              </a:solidFill>
            </a:endParaRPr>
          </a:p>
        </p:txBody>
      </p:sp>
      <p:sp>
        <p:nvSpPr>
          <p:cNvPr id="208" name="Google Shape;208;p14"/>
          <p:cNvSpPr txBox="1"/>
          <p:nvPr>
            <p:ph idx="2" type="body"/>
          </p:nvPr>
        </p:nvSpPr>
        <p:spPr>
          <a:xfrm>
            <a:off x="3144838" y="-188143"/>
            <a:ext cx="8635500" cy="82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Order </a:t>
            </a:r>
            <a:r>
              <a:rPr lang="en-US"/>
              <a:t>analysis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5"/>
          <p:cNvSpPr txBox="1"/>
          <p:nvPr>
            <p:ph idx="12" type="sldNum"/>
          </p:nvPr>
        </p:nvSpPr>
        <p:spPr>
          <a:xfrm>
            <a:off x="8737600" y="6381328"/>
            <a:ext cx="3119100" cy="288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5" name="Google Shape;215;p15"/>
          <p:cNvSpPr txBox="1"/>
          <p:nvPr>
            <p:ph idx="2" type="body"/>
          </p:nvPr>
        </p:nvSpPr>
        <p:spPr>
          <a:xfrm>
            <a:off x="3221038" y="192857"/>
            <a:ext cx="8635500" cy="82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Order analysis (331) </a:t>
            </a:r>
            <a:br>
              <a:rPr lang="en-US"/>
            </a:br>
            <a:r>
              <a:rPr lang="en-US" sz="2200"/>
              <a:t>(57 services are orderable, 204 service are Open Access)</a:t>
            </a:r>
            <a:endParaRPr sz="2200"/>
          </a:p>
        </p:txBody>
      </p:sp>
      <p:graphicFrame>
        <p:nvGraphicFramePr>
          <p:cNvPr id="216" name="Google Shape;216;p15"/>
          <p:cNvGraphicFramePr/>
          <p:nvPr/>
        </p:nvGraphicFramePr>
        <p:xfrm>
          <a:off x="507825" y="18530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{9BF9F46D-E3AC-469A-848C-D3BB4C6B7EBC}</a:tableStyleId>
              </a:tblPr>
              <a:tblGrid>
                <a:gridCol w="2692775"/>
                <a:gridCol w="2692775"/>
              </a:tblGrid>
              <a:tr h="200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/>
                        <a:t>egi-cloud-compute</a:t>
                      </a:r>
                      <a:endParaRPr b="1" sz="1200"/>
                    </a:p>
                  </a:txBody>
                  <a:tcPr marT="19050" marB="19050" marR="28575" marL="28575" anchor="b">
                    <a:lnL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Infrastructure as a Service cloud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/>
                        <a:t>deepaas-training-facility</a:t>
                      </a:r>
                      <a:endParaRPr b="1" sz="1200"/>
                    </a:p>
                  </a:txBody>
                  <a:tcPr marT="19050" marB="19050" marR="28575" marL="28575" anchor="b">
                    <a:lnL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Model training for Machine Learning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/>
                        <a:t>egi-notebooks</a:t>
                      </a:r>
                      <a:endParaRPr b="1" sz="1200"/>
                    </a:p>
                  </a:txBody>
                  <a:tcPr marT="19050" marB="19050" marR="28575" marL="28575" anchor="b">
                    <a:lnL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Interactive data analysis environment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/>
                        <a:t>B2DROP</a:t>
                      </a:r>
                      <a:endParaRPr b="1" sz="1200"/>
                    </a:p>
                  </a:txBody>
                  <a:tcPr marT="19050" marB="19050" marR="28575" marL="28575" anchor="b">
                    <a:lnL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File storage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/>
                        <a:t>B2safe</a:t>
                      </a:r>
                      <a:endParaRPr b="1" sz="1200"/>
                    </a:p>
                  </a:txBody>
                  <a:tcPr marT="19050" marB="19050" marR="28575" marL="28575" anchor="b">
                    <a:lnL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Long term data storage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/>
                        <a:t>egi-online-storage</a:t>
                      </a:r>
                      <a:endParaRPr b="1" sz="1200"/>
                    </a:p>
                  </a:txBody>
                  <a:tcPr marT="19050" marB="19050" marR="28575" marL="28575" anchor="b">
                    <a:lnL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File/object storage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/>
                        <a:t>B2handle</a:t>
                      </a:r>
                      <a:endParaRPr b="1" sz="1200"/>
                    </a:p>
                  </a:txBody>
                  <a:tcPr marT="19050" marB="19050" marR="28575" marL="28575" anchor="b">
                    <a:lnL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Persistent Identifier Service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/>
                        <a:t>egi-check-in</a:t>
                      </a:r>
                      <a:endParaRPr b="1" sz="1200"/>
                    </a:p>
                  </a:txBody>
                  <a:tcPr marT="19050" marB="19050" marR="28575" marL="28575" anchor="b">
                    <a:lnL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Authentication-Authorisation service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/>
                        <a:t>elastic-cloud-compute-cluster-ec3</a:t>
                      </a:r>
                      <a:endParaRPr b="1" sz="1200"/>
                    </a:p>
                  </a:txBody>
                  <a:tcPr marT="19050" marB="19050" marR="28575" marL="28575" anchor="b">
                    <a:lnL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Platform as a Service cloud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/>
                        <a:t>B2find</a:t>
                      </a:r>
                      <a:endParaRPr b="1" sz="1200"/>
                    </a:p>
                  </a:txBody>
                  <a:tcPr marT="19050" marB="19050" marR="28575" marL="28575" anchor="b">
                    <a:lnL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Metadata catalogue/search </a:t>
                      </a:r>
                      <a:endParaRPr sz="1200"/>
                    </a:p>
                  </a:txBody>
                  <a:tcPr marT="19050" marB="19050" marR="28575" marL="28575" anchor="b">
                    <a:lnL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19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sp>
        <p:nvSpPr>
          <p:cNvPr id="217" name="Google Shape;217;p15"/>
          <p:cNvSpPr txBox="1"/>
          <p:nvPr/>
        </p:nvSpPr>
        <p:spPr>
          <a:xfrm>
            <a:off x="438800" y="1386263"/>
            <a:ext cx="4014300" cy="4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00">
                <a:solidFill>
                  <a:srgbClr val="B5892D"/>
                </a:solidFill>
              </a:rPr>
              <a:t>Top 10 ordered services:</a:t>
            </a:r>
            <a:endParaRPr b="1" sz="1700">
              <a:solidFill>
                <a:srgbClr val="B5892D"/>
              </a:solidFill>
            </a:endParaRPr>
          </a:p>
        </p:txBody>
      </p:sp>
      <p:pic>
        <p:nvPicPr>
          <p:cNvPr id="218" name="Google Shape;218;p15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53025" y="2624273"/>
            <a:ext cx="5034276" cy="3112876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15"/>
          <p:cNvSpPr txBox="1"/>
          <p:nvPr/>
        </p:nvSpPr>
        <p:spPr>
          <a:xfrm>
            <a:off x="6703450" y="2247600"/>
            <a:ext cx="4014300" cy="4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00">
                <a:solidFill>
                  <a:srgbClr val="B5892D"/>
                </a:solidFill>
              </a:rPr>
              <a:t>Number of services with … orders:</a:t>
            </a:r>
            <a:endParaRPr b="1" sz="1700">
              <a:solidFill>
                <a:srgbClr val="B5892D"/>
              </a:solidFill>
            </a:endParaRPr>
          </a:p>
        </p:txBody>
      </p:sp>
      <p:sp>
        <p:nvSpPr>
          <p:cNvPr id="220" name="Google Shape;220;p15"/>
          <p:cNvSpPr txBox="1"/>
          <p:nvPr/>
        </p:nvSpPr>
        <p:spPr>
          <a:xfrm>
            <a:off x="7386475" y="5512575"/>
            <a:ext cx="689400" cy="4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100"/>
              <a:t>0 order</a:t>
            </a:r>
            <a:endParaRPr b="1" sz="1100"/>
          </a:p>
        </p:txBody>
      </p:sp>
      <p:sp>
        <p:nvSpPr>
          <p:cNvPr id="221" name="Google Shape;221;p15"/>
          <p:cNvSpPr txBox="1"/>
          <p:nvPr/>
        </p:nvSpPr>
        <p:spPr>
          <a:xfrm>
            <a:off x="8453275" y="5512575"/>
            <a:ext cx="689400" cy="4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100"/>
              <a:t>1-5</a:t>
            </a:r>
            <a:r>
              <a:rPr b="1" lang="en-US" sz="1100"/>
              <a:t> orders</a:t>
            </a:r>
            <a:endParaRPr b="1" sz="1100"/>
          </a:p>
        </p:txBody>
      </p:sp>
      <p:sp>
        <p:nvSpPr>
          <p:cNvPr id="222" name="Google Shape;222;p15"/>
          <p:cNvSpPr txBox="1"/>
          <p:nvPr/>
        </p:nvSpPr>
        <p:spPr>
          <a:xfrm>
            <a:off x="9462925" y="5512575"/>
            <a:ext cx="689400" cy="4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100"/>
              <a:t>6</a:t>
            </a:r>
            <a:r>
              <a:rPr b="1" lang="en-US" sz="1100"/>
              <a:t>-10 orders</a:t>
            </a:r>
            <a:endParaRPr b="1" sz="1100"/>
          </a:p>
        </p:txBody>
      </p:sp>
      <p:sp>
        <p:nvSpPr>
          <p:cNvPr id="223" name="Google Shape;223;p15"/>
          <p:cNvSpPr txBox="1"/>
          <p:nvPr/>
        </p:nvSpPr>
        <p:spPr>
          <a:xfrm>
            <a:off x="10472575" y="5512575"/>
            <a:ext cx="689400" cy="4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100"/>
              <a:t>11+</a:t>
            </a:r>
            <a:r>
              <a:rPr b="1" lang="en-US" sz="1100"/>
              <a:t> orders</a:t>
            </a:r>
            <a:endParaRPr b="1" sz="1100"/>
          </a:p>
        </p:txBody>
      </p:sp>
      <p:sp>
        <p:nvSpPr>
          <p:cNvPr id="224" name="Google Shape;224;p15"/>
          <p:cNvSpPr txBox="1"/>
          <p:nvPr/>
        </p:nvSpPr>
        <p:spPr>
          <a:xfrm>
            <a:off x="7349300" y="2951525"/>
            <a:ext cx="689400" cy="4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/>
              <a:t>169</a:t>
            </a:r>
            <a:endParaRPr sz="1100"/>
          </a:p>
        </p:txBody>
      </p:sp>
      <p:sp>
        <p:nvSpPr>
          <p:cNvPr id="225" name="Google Shape;225;p15"/>
          <p:cNvSpPr txBox="1"/>
          <p:nvPr/>
        </p:nvSpPr>
        <p:spPr>
          <a:xfrm>
            <a:off x="8414700" y="4083750"/>
            <a:ext cx="689400" cy="4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/>
              <a:t>85</a:t>
            </a:r>
            <a:endParaRPr sz="1100"/>
          </a:p>
        </p:txBody>
      </p:sp>
      <p:sp>
        <p:nvSpPr>
          <p:cNvPr id="226" name="Google Shape;226;p15"/>
          <p:cNvSpPr txBox="1"/>
          <p:nvPr/>
        </p:nvSpPr>
        <p:spPr>
          <a:xfrm>
            <a:off x="9462925" y="5089325"/>
            <a:ext cx="689400" cy="4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/>
              <a:t>13</a:t>
            </a:r>
            <a:endParaRPr sz="1100"/>
          </a:p>
        </p:txBody>
      </p:sp>
      <p:sp>
        <p:nvSpPr>
          <p:cNvPr id="227" name="Google Shape;227;p15"/>
          <p:cNvSpPr txBox="1"/>
          <p:nvPr/>
        </p:nvSpPr>
        <p:spPr>
          <a:xfrm>
            <a:off x="10472575" y="5192650"/>
            <a:ext cx="689400" cy="4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/>
              <a:t>6</a:t>
            </a:r>
            <a:endParaRPr sz="1100"/>
          </a:p>
        </p:txBody>
      </p:sp>
      <p:sp>
        <p:nvSpPr>
          <p:cNvPr id="228" name="Google Shape;228;p15"/>
          <p:cNvSpPr/>
          <p:nvPr/>
        </p:nvSpPr>
        <p:spPr>
          <a:xfrm>
            <a:off x="8317125" y="3001150"/>
            <a:ext cx="2556300" cy="417000"/>
          </a:xfrm>
          <a:prstGeom prst="wedgeRectCallout">
            <a:avLst>
              <a:gd fmla="val -68157" name="adj1"/>
              <a:gd fmla="val -17152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Some of the open access services also require ordering - For </a:t>
            </a:r>
            <a:r>
              <a:rPr lang="en-US" sz="1000"/>
              <a:t>traceability</a:t>
            </a:r>
            <a:r>
              <a:rPr lang="en-US" sz="1000"/>
              <a:t> reason</a:t>
            </a:r>
            <a:endParaRPr sz="1000"/>
          </a:p>
        </p:txBody>
      </p:sp>
      <p:sp>
        <p:nvSpPr>
          <p:cNvPr id="229" name="Google Shape;229;p15"/>
          <p:cNvSpPr/>
          <p:nvPr/>
        </p:nvSpPr>
        <p:spPr>
          <a:xfrm>
            <a:off x="3455350" y="4888925"/>
            <a:ext cx="1465500" cy="417000"/>
          </a:xfrm>
          <a:prstGeom prst="wedgeRectCallout">
            <a:avLst>
              <a:gd fmla="val 20072" name="adj1"/>
              <a:gd fmla="val -12741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All generic capabilities</a:t>
            </a:r>
            <a:endParaRPr sz="1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6"/>
          <p:cNvSpPr txBox="1"/>
          <p:nvPr>
            <p:ph idx="1" type="body"/>
          </p:nvPr>
        </p:nvSpPr>
        <p:spPr>
          <a:xfrm>
            <a:off x="335360" y="1268763"/>
            <a:ext cx="11521200" cy="485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 algn="l">
              <a:spcBef>
                <a:spcPts val="56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KPIs: The project is on track - but EOSC Portal wasn’t planned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 sz="2500"/>
              <a:t>Service onboarding: Demand for </a:t>
            </a:r>
            <a:r>
              <a:rPr lang="en-US" sz="2500"/>
              <a:t>Catalogue onboarding (in design)</a:t>
            </a:r>
            <a:endParaRPr sz="2500"/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SzPts val="2500"/>
              <a:buChar char="•"/>
            </a:pPr>
            <a:r>
              <a:rPr lang="en-US" sz="2500"/>
              <a:t>User access: Consultancy &amp; support should be integrated across projects</a:t>
            </a:r>
            <a:endParaRPr sz="2500"/>
          </a:p>
          <a:p>
            <a:pPr indent="0" lvl="0" marL="457200" rtl="0" algn="l">
              <a:spcBef>
                <a:spcPts val="560"/>
              </a:spcBef>
              <a:spcAft>
                <a:spcPts val="0"/>
              </a:spcAft>
              <a:buNone/>
            </a:pPr>
            <a:r>
              <a:t/>
            </a:r>
            <a:endParaRPr sz="2500"/>
          </a:p>
          <a:p>
            <a:pPr indent="0" lvl="0" marL="0" rtl="0" algn="l">
              <a:spcBef>
                <a:spcPts val="560"/>
              </a:spcBef>
              <a:spcAft>
                <a:spcPts val="0"/>
              </a:spcAft>
              <a:buNone/>
            </a:pPr>
            <a:r>
              <a:rPr lang="en-US" sz="2500"/>
              <a:t>Last steps:</a:t>
            </a:r>
            <a:endParaRPr sz="2500"/>
          </a:p>
          <a:p>
            <a:pPr indent="-387350" lvl="0" marL="457200" rtl="0" algn="l">
              <a:spcBef>
                <a:spcPts val="560"/>
              </a:spcBef>
              <a:spcAft>
                <a:spcPts val="0"/>
              </a:spcAft>
              <a:buSzPts val="2500"/>
              <a:buChar char="•"/>
            </a:pPr>
            <a:r>
              <a:rPr lang="en-US" sz="2500"/>
              <a:t>Analysis and findings were sent to EOSC regional / thematic projects</a:t>
            </a:r>
            <a:endParaRPr sz="2500"/>
          </a:p>
          <a:p>
            <a:pPr indent="-358140" lvl="1" marL="914400" rtl="0" algn="l">
              <a:spcBef>
                <a:spcPts val="0"/>
              </a:spcBef>
              <a:spcAft>
                <a:spcPts val="0"/>
              </a:spcAft>
              <a:buSzPts val="2040"/>
              <a:buChar char="-"/>
            </a:pPr>
            <a:r>
              <a:rPr lang="en-US" sz="2200"/>
              <a:t>Updated analysis to be done in early 2021</a:t>
            </a:r>
            <a:endParaRPr sz="2300"/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SzPts val="2500"/>
              <a:buChar char="•"/>
            </a:pPr>
            <a:r>
              <a:rPr lang="en-US" sz="2500"/>
              <a:t>Webinar programme launched: </a:t>
            </a:r>
            <a:r>
              <a:rPr lang="en-US" sz="2500" u="sng">
                <a:solidFill>
                  <a:schemeClr val="hlink"/>
                </a:solidFill>
                <a:hlinkClick r:id="rId3"/>
              </a:rPr>
              <a:t>https://www.eosc-hub.eu/webinar-programme</a:t>
            </a:r>
            <a:endParaRPr sz="2500"/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SzPts val="2500"/>
              <a:buChar char="•"/>
            </a:pPr>
            <a:r>
              <a:rPr lang="en-US" sz="2500"/>
              <a:t>Handover to EOSC-Enhance and EOSC Association/EOSC Future in Feb/Mar</a:t>
            </a:r>
            <a:endParaRPr sz="2500"/>
          </a:p>
        </p:txBody>
      </p:sp>
      <p:sp>
        <p:nvSpPr>
          <p:cNvPr id="236" name="Google Shape;236;p16"/>
          <p:cNvSpPr txBox="1"/>
          <p:nvPr>
            <p:ph idx="12" type="sldNum"/>
          </p:nvPr>
        </p:nvSpPr>
        <p:spPr>
          <a:xfrm>
            <a:off x="8737600" y="6381328"/>
            <a:ext cx="3119100" cy="288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7" name="Google Shape;237;p16"/>
          <p:cNvSpPr txBox="1"/>
          <p:nvPr>
            <p:ph idx="2" type="body"/>
          </p:nvPr>
        </p:nvSpPr>
        <p:spPr>
          <a:xfrm>
            <a:off x="3221038" y="192857"/>
            <a:ext cx="8635500" cy="82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Conclusions &amp; Last steps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7"/>
          <p:cNvSpPr txBox="1"/>
          <p:nvPr>
            <p:ph idx="1" type="body"/>
          </p:nvPr>
        </p:nvSpPr>
        <p:spPr>
          <a:xfrm>
            <a:off x="7492315" y="2508667"/>
            <a:ext cx="3384600" cy="11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 sz="2100" u="sng">
                <a:solidFill>
                  <a:schemeClr val="hlink"/>
                </a:solidFill>
                <a:hlinkClick r:id="rId3"/>
              </a:rPr>
              <a:t>gergely.sipos@egi.eu</a:t>
            </a:r>
            <a:r>
              <a:rPr lang="en-US" sz="2100"/>
              <a:t> </a:t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lide_base">
  <a:themeElements>
    <a:clrScheme name="Eudat-Color">
      <a:dk1>
        <a:srgbClr val="515151"/>
      </a:dk1>
      <a:lt1>
        <a:srgbClr val="FFFFFF"/>
      </a:lt1>
      <a:dk2>
        <a:srgbClr val="1F497D"/>
      </a:dk2>
      <a:lt2>
        <a:srgbClr val="EEECE1"/>
      </a:lt2>
      <a:accent1>
        <a:srgbClr val="1B216E"/>
      </a:accent1>
      <a:accent2>
        <a:srgbClr val="B01813"/>
      </a:accent2>
      <a:accent3>
        <a:srgbClr val="DF3A10"/>
      </a:accent3>
      <a:accent4>
        <a:srgbClr val="F39605"/>
      </a:accent4>
      <a:accent5>
        <a:srgbClr val="FBBE09"/>
      </a:accent5>
      <a:accent6>
        <a:srgbClr val="FFF3E6"/>
      </a:accent6>
      <a:hlink>
        <a:srgbClr val="B11913"/>
      </a:hlink>
      <a:folHlink>
        <a:srgbClr val="DF3B1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