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20" y="-52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2017/10/28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2017/10/28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2017/10/28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2017/10/28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2017/10/28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2017/10/28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2017/10/28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2017/10/28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2017/10/28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2017/10/28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2017/10/28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-41015" y="332656"/>
            <a:ext cx="9185014" cy="6114008"/>
            <a:chOff x="-41015" y="332656"/>
            <a:chExt cx="9185014" cy="6114008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332656"/>
              <a:ext cx="5148064" cy="3432042"/>
            </a:xfrm>
            <a:prstGeom prst="rect">
              <a:avLst/>
            </a:prstGeom>
          </p:spPr>
        </p:pic>
        <p:sp>
          <p:nvSpPr>
            <p:cNvPr id="5" name="TextBox 4"/>
            <p:cNvSpPr txBox="1"/>
            <p:nvPr/>
          </p:nvSpPr>
          <p:spPr>
            <a:xfrm>
              <a:off x="4881294" y="1715278"/>
              <a:ext cx="4262705" cy="32316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latin typeface="Consolas" panose="020B0609020204030204" pitchFamily="49" charset="0"/>
                  <a:cs typeface="Consolas" panose="020B0609020204030204" pitchFamily="49" charset="0"/>
                </a:rPr>
                <a:t>ENTRY       C00005                      Compound</a:t>
              </a:r>
            </a:p>
            <a:p>
              <a:r>
                <a:rPr lang="en-US" altLang="zh-CN" sz="1200" dirty="0">
                  <a:latin typeface="Consolas" panose="020B0609020204030204" pitchFamily="49" charset="0"/>
                  <a:cs typeface="Consolas" panose="020B0609020204030204" pitchFamily="49" charset="0"/>
                </a:rPr>
                <a:t>ATOM        48</a:t>
              </a:r>
            </a:p>
            <a:p>
              <a:r>
                <a:rPr lang="en-US" altLang="zh-CN" sz="1200" dirty="0">
                  <a:latin typeface="Consolas" panose="020B0609020204030204" pitchFamily="49" charset="0"/>
                  <a:cs typeface="Consolas" panose="020B0609020204030204" pitchFamily="49" charset="0"/>
                </a:rPr>
                <a:t>            1   C1y C    45.6720  -22.9148</a:t>
              </a:r>
            </a:p>
            <a:p>
              <a:r>
                <a:rPr lang="en-US" altLang="zh-CN" sz="1200" dirty="0">
                  <a:latin typeface="Consolas" panose="020B0609020204030204" pitchFamily="49" charset="0"/>
                  <a:cs typeface="Consolas" panose="020B0609020204030204" pitchFamily="49" charset="0"/>
                </a:rPr>
                <a:t>            2   N4y N    46.0143  -20.6899</a:t>
              </a:r>
            </a:p>
            <a:p>
              <a:r>
                <a:rPr lang="en-US" altLang="zh-CN" sz="1200" dirty="0">
                  <a:latin typeface="Consolas" panose="020B0609020204030204" pitchFamily="49" charset="0"/>
                  <a:cs typeface="Consolas" panose="020B0609020204030204" pitchFamily="49" charset="0"/>
                </a:rPr>
                <a:t>            3   C1y C    45.2747  -24.1557</a:t>
              </a:r>
            </a:p>
            <a:p>
              <a:r>
                <a:rPr lang="en-US" altLang="zh-CN" sz="1200" dirty="0">
                  <a:latin typeface="Consolas" panose="020B0609020204030204" pitchFamily="49" charset="0"/>
                  <a:cs typeface="Consolas" panose="020B0609020204030204" pitchFamily="49" charset="0"/>
                </a:rPr>
                <a:t>            4   O2x O    44.5777  -22.1203</a:t>
              </a:r>
            </a:p>
            <a:p>
              <a:r>
                <a:rPr lang="en-US" altLang="zh-CN" sz="1200" dirty="0">
                  <a:latin typeface="Consolas" panose="020B0609020204030204" pitchFamily="49" charset="0"/>
                  <a:cs typeface="Consolas" panose="020B0609020204030204" pitchFamily="49" charset="0"/>
                </a:rPr>
                <a:t>            5   C8y C    44.7428  -</a:t>
              </a:r>
              <a:r>
                <a:rPr lang="en-US" altLang="zh-CN" sz="1200" dirty="0" smtClean="0">
                  <a:latin typeface="Consolas" panose="020B0609020204030204" pitchFamily="49" charset="0"/>
                  <a:cs typeface="Consolas" panose="020B0609020204030204" pitchFamily="49" charset="0"/>
                </a:rPr>
                <a:t>20.2924</a:t>
              </a:r>
            </a:p>
            <a:p>
              <a:r>
                <a:rPr lang="en-US" altLang="zh-CN" sz="1200" dirty="0" smtClean="0">
                  <a:latin typeface="Consolas" panose="020B0609020204030204" pitchFamily="49" charset="0"/>
                  <a:cs typeface="Consolas" panose="020B0609020204030204" pitchFamily="49" charset="0"/>
                </a:rPr>
                <a:t>            ......</a:t>
              </a:r>
            </a:p>
            <a:p>
              <a:endParaRPr lang="en-US" altLang="zh-CN" sz="1200" dirty="0">
                <a:latin typeface="Consolas" panose="020B0609020204030204" pitchFamily="49" charset="0"/>
                <a:cs typeface="Consolas" panose="020B0609020204030204" pitchFamily="49" charset="0"/>
              </a:endParaRPr>
            </a:p>
            <a:p>
              <a:r>
                <a:rPr lang="en-US" altLang="zh-CN" sz="1200" dirty="0" smtClean="0">
                  <a:latin typeface="Consolas" panose="020B0609020204030204" pitchFamily="49" charset="0"/>
                  <a:cs typeface="Consolas" panose="020B0609020204030204" pitchFamily="49" charset="0"/>
                </a:rPr>
                <a:t>BOND        </a:t>
              </a:r>
              <a:r>
                <a:rPr lang="en-US" altLang="zh-CN" sz="1200" dirty="0">
                  <a:latin typeface="Consolas" panose="020B0609020204030204" pitchFamily="49" charset="0"/>
                  <a:cs typeface="Consolas" panose="020B0609020204030204" pitchFamily="49" charset="0"/>
                </a:rPr>
                <a:t>52</a:t>
              </a:r>
            </a:p>
            <a:p>
              <a:r>
                <a:rPr lang="en-US" altLang="zh-CN" sz="1200" dirty="0">
                  <a:latin typeface="Consolas" panose="020B0609020204030204" pitchFamily="49" charset="0"/>
                  <a:cs typeface="Consolas" panose="020B0609020204030204" pitchFamily="49" charset="0"/>
                </a:rPr>
                <a:t>            1     1   2 1 #Up</a:t>
              </a:r>
            </a:p>
            <a:p>
              <a:r>
                <a:rPr lang="en-US" altLang="zh-CN" sz="1200" dirty="0">
                  <a:latin typeface="Consolas" panose="020B0609020204030204" pitchFamily="49" charset="0"/>
                  <a:cs typeface="Consolas" panose="020B0609020204030204" pitchFamily="49" charset="0"/>
                </a:rPr>
                <a:t>            2     1   3 1</a:t>
              </a:r>
            </a:p>
            <a:p>
              <a:r>
                <a:rPr lang="en-US" altLang="zh-CN" sz="1200" dirty="0">
                  <a:latin typeface="Consolas" panose="020B0609020204030204" pitchFamily="49" charset="0"/>
                  <a:cs typeface="Consolas" panose="020B0609020204030204" pitchFamily="49" charset="0"/>
                </a:rPr>
                <a:t>            3     1   4 1</a:t>
              </a:r>
            </a:p>
            <a:p>
              <a:r>
                <a:rPr lang="en-US" altLang="zh-CN" sz="1200" dirty="0">
                  <a:latin typeface="Consolas" panose="020B0609020204030204" pitchFamily="49" charset="0"/>
                  <a:cs typeface="Consolas" panose="020B0609020204030204" pitchFamily="49" charset="0"/>
                </a:rPr>
                <a:t>            4     2   5 1</a:t>
              </a:r>
            </a:p>
            <a:p>
              <a:r>
                <a:rPr lang="en-US" altLang="zh-CN" sz="1200" dirty="0">
                  <a:latin typeface="Consolas" panose="020B0609020204030204" pitchFamily="49" charset="0"/>
                  <a:cs typeface="Consolas" panose="020B0609020204030204" pitchFamily="49" charset="0"/>
                </a:rPr>
                <a:t>            5     2   6 </a:t>
              </a:r>
              <a:r>
                <a:rPr lang="en-US" altLang="zh-CN" sz="1200" dirty="0" smtClean="0">
                  <a:latin typeface="Consolas" panose="020B0609020204030204" pitchFamily="49" charset="0"/>
                  <a:cs typeface="Consolas" panose="020B0609020204030204" pitchFamily="49" charset="0"/>
                </a:rPr>
                <a:t>1</a:t>
              </a:r>
            </a:p>
            <a:p>
              <a:r>
                <a:rPr lang="en-US" altLang="zh-CN" sz="1200" dirty="0">
                  <a:latin typeface="Consolas" panose="020B0609020204030204" pitchFamily="49" charset="0"/>
                  <a:cs typeface="Consolas" panose="020B0609020204030204" pitchFamily="49" charset="0"/>
                </a:rPr>
                <a:t> </a:t>
              </a:r>
              <a:r>
                <a:rPr lang="en-US" altLang="zh-CN" sz="1200" dirty="0" smtClean="0">
                  <a:latin typeface="Consolas" panose="020B0609020204030204" pitchFamily="49" charset="0"/>
                  <a:cs typeface="Consolas" panose="020B0609020204030204" pitchFamily="49" charset="0"/>
                </a:rPr>
                <a:t>           ......</a:t>
              </a:r>
              <a:endParaRPr lang="en-US" altLang="zh-CN" sz="1200" dirty="0">
                <a:latin typeface="Consolas" panose="020B0609020204030204" pitchFamily="49" charset="0"/>
                <a:cs typeface="Consolas" panose="020B0609020204030204" pitchFamily="49" charset="0"/>
              </a:endParaRPr>
            </a:p>
            <a:p>
              <a:r>
                <a:rPr lang="en-US" altLang="zh-CN" sz="1200" dirty="0" smtClean="0">
                  <a:latin typeface="Consolas" panose="020B0609020204030204" pitchFamily="49" charset="0"/>
                  <a:cs typeface="Consolas" panose="020B0609020204030204" pitchFamily="49" charset="0"/>
                </a:rPr>
                <a:t>///</a:t>
              </a:r>
              <a:endParaRPr lang="en-US" altLang="zh-CN" sz="1200" dirty="0">
                <a:latin typeface="Consolas" panose="020B0609020204030204" pitchFamily="49" charset="0"/>
                <a:cs typeface="Consolas" panose="020B0609020204030204" pitchFamily="49" charset="0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-41015" y="4138340"/>
              <a:ext cx="8406981" cy="230832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/>
                <a:t>Example chemical structure from KCF data:</a:t>
              </a:r>
            </a:p>
            <a:p>
              <a:endParaRPr lang="en-US" altLang="zh-CN" dirty="0"/>
            </a:p>
            <a:p>
              <a:r>
                <a:rPr lang="en-US" altLang="zh-CN" dirty="0" smtClean="0"/>
                <a:t>The Atom group in this compound is a graph node </a:t>
              </a:r>
            </a:p>
            <a:p>
              <a:r>
                <a:rPr lang="en-US" altLang="zh-CN" dirty="0" smtClean="0"/>
                <a:t>in the network, and then chemical bounds is the </a:t>
              </a:r>
            </a:p>
            <a:p>
              <a:r>
                <a:rPr lang="en-US" altLang="zh-CN" dirty="0" smtClean="0"/>
                <a:t>network edge which is link the atom groups.</a:t>
              </a:r>
            </a:p>
            <a:p>
              <a:endParaRPr lang="en-US" altLang="zh-CN" dirty="0"/>
            </a:p>
            <a:p>
              <a:r>
                <a:rPr lang="en-US" altLang="zh-CN" dirty="0" smtClean="0"/>
                <a:t>Due to the reason of energy of these chemical bound may be different with each other, </a:t>
              </a:r>
            </a:p>
            <a:p>
              <a:r>
                <a:rPr lang="en-US" altLang="zh-CN" dirty="0" smtClean="0"/>
                <a:t>this will cause different m/z intensity and different m/z value from the atom groups.</a:t>
              </a:r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175171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4" name="组合 83"/>
          <p:cNvGrpSpPr/>
          <p:nvPr/>
        </p:nvGrpSpPr>
        <p:grpSpPr>
          <a:xfrm>
            <a:off x="115640" y="16473"/>
            <a:ext cx="3790070" cy="2563684"/>
            <a:chOff x="115640" y="16473"/>
            <a:chExt cx="3790070" cy="2563684"/>
          </a:xfrm>
        </p:grpSpPr>
        <p:grpSp>
          <p:nvGrpSpPr>
            <p:cNvPr id="24" name="组合 23"/>
            <p:cNvGrpSpPr/>
            <p:nvPr/>
          </p:nvGrpSpPr>
          <p:grpSpPr>
            <a:xfrm>
              <a:off x="115640" y="201139"/>
              <a:ext cx="3629400" cy="2379018"/>
              <a:chOff x="130806" y="361633"/>
              <a:chExt cx="3629400" cy="2379018"/>
            </a:xfrm>
          </p:grpSpPr>
          <p:sp>
            <p:nvSpPr>
              <p:cNvPr id="4" name="椭圆 3"/>
              <p:cNvSpPr/>
              <p:nvPr/>
            </p:nvSpPr>
            <p:spPr>
              <a:xfrm>
                <a:off x="1750320" y="361633"/>
                <a:ext cx="360040" cy="360040"/>
              </a:xfrm>
              <a:prstGeom prst="ellipse">
                <a:avLst/>
              </a:prstGeom>
            </p:spPr>
            <p:style>
              <a:lnRef idx="1">
                <a:schemeClr val="accent3"/>
              </a:lnRef>
              <a:fillRef idx="3">
                <a:schemeClr val="accent3"/>
              </a:fillRef>
              <a:effectRef idx="2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" name="椭圆 4"/>
              <p:cNvSpPr/>
              <p:nvPr/>
            </p:nvSpPr>
            <p:spPr>
              <a:xfrm>
                <a:off x="701615" y="1992432"/>
                <a:ext cx="360040" cy="360040"/>
              </a:xfrm>
              <a:prstGeom prst="ellipse">
                <a:avLst/>
              </a:prstGeom>
            </p:spPr>
            <p:style>
              <a:lnRef idx="1">
                <a:schemeClr val="accent3"/>
              </a:lnRef>
              <a:fillRef idx="3">
                <a:schemeClr val="accent3"/>
              </a:fillRef>
              <a:effectRef idx="2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" name="椭圆 5"/>
              <p:cNvSpPr/>
              <p:nvPr/>
            </p:nvSpPr>
            <p:spPr>
              <a:xfrm>
                <a:off x="2604772" y="2006896"/>
                <a:ext cx="360040" cy="360040"/>
              </a:xfrm>
              <a:prstGeom prst="ellipse">
                <a:avLst/>
              </a:prstGeom>
            </p:spPr>
            <p:style>
              <a:lnRef idx="1">
                <a:schemeClr val="accent3"/>
              </a:lnRef>
              <a:fillRef idx="3">
                <a:schemeClr val="accent3"/>
              </a:fillRef>
              <a:effectRef idx="2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8" name="直接连接符 7"/>
              <p:cNvCxnSpPr>
                <a:stCxn id="4" idx="4"/>
                <a:endCxn id="5" idx="7"/>
              </p:cNvCxnSpPr>
              <p:nvPr/>
            </p:nvCxnSpPr>
            <p:spPr>
              <a:xfrm flipH="1">
                <a:off x="1008928" y="721673"/>
                <a:ext cx="921412" cy="1323486"/>
              </a:xfrm>
              <a:prstGeom prst="line">
                <a:avLst/>
              </a:prstGeom>
              <a:ln w="63500"/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4" name="直接连接符 13"/>
              <p:cNvCxnSpPr>
                <a:stCxn id="6" idx="2"/>
                <a:endCxn id="5" idx="6"/>
              </p:cNvCxnSpPr>
              <p:nvPr/>
            </p:nvCxnSpPr>
            <p:spPr>
              <a:xfrm flipH="1" flipV="1">
                <a:off x="1061655" y="2172452"/>
                <a:ext cx="1543117" cy="14464"/>
              </a:xfrm>
              <a:prstGeom prst="line">
                <a:avLst/>
              </a:prstGeom>
              <a:ln w="63500">
                <a:solidFill>
                  <a:srgbClr val="00B0F0"/>
                </a:solidFill>
              </a:ln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/>
              <p:cNvCxnSpPr>
                <a:stCxn id="6" idx="1"/>
                <a:endCxn id="4" idx="4"/>
              </p:cNvCxnSpPr>
              <p:nvPr/>
            </p:nvCxnSpPr>
            <p:spPr>
              <a:xfrm flipH="1" flipV="1">
                <a:off x="1930340" y="721673"/>
                <a:ext cx="727159" cy="1337950"/>
              </a:xfrm>
              <a:prstGeom prst="line">
                <a:avLst/>
              </a:prstGeom>
              <a:ln w="63500">
                <a:solidFill>
                  <a:srgbClr val="FF0000"/>
                </a:solidFill>
              </a:ln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21" name="TextBox 20"/>
              <p:cNvSpPr txBox="1"/>
              <p:nvPr/>
            </p:nvSpPr>
            <p:spPr>
              <a:xfrm>
                <a:off x="2411760" y="1027256"/>
                <a:ext cx="134844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 smtClean="0"/>
                  <a:t>A (5 </a:t>
                </a:r>
                <a:r>
                  <a:rPr lang="en-US" altLang="zh-CN" dirty="0"/>
                  <a:t>kJ/mol</a:t>
                </a:r>
                <a:r>
                  <a:rPr lang="en-US" altLang="zh-CN" dirty="0" smtClean="0"/>
                  <a:t>)</a:t>
                </a:r>
                <a:endParaRPr lang="zh-CN" altLang="en-US" dirty="0"/>
              </a:p>
            </p:txBody>
          </p:sp>
          <p:sp>
            <p:nvSpPr>
              <p:cNvPr id="22" name="TextBox 21"/>
              <p:cNvSpPr txBox="1"/>
              <p:nvPr/>
            </p:nvSpPr>
            <p:spPr>
              <a:xfrm>
                <a:off x="1162997" y="2371319"/>
                <a:ext cx="134043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 smtClean="0"/>
                  <a:t>B (3 </a:t>
                </a:r>
                <a:r>
                  <a:rPr lang="en-US" altLang="zh-CN" dirty="0"/>
                  <a:t>kJ/mol</a:t>
                </a:r>
                <a:r>
                  <a:rPr lang="en-US" altLang="zh-CN" dirty="0" smtClean="0"/>
                  <a:t>)</a:t>
                </a:r>
                <a:endParaRPr lang="zh-CN" altLang="en-US" dirty="0"/>
              </a:p>
            </p:txBody>
          </p:sp>
          <p:sp>
            <p:nvSpPr>
              <p:cNvPr id="23" name="TextBox 22"/>
              <p:cNvSpPr txBox="1"/>
              <p:nvPr/>
            </p:nvSpPr>
            <p:spPr>
              <a:xfrm>
                <a:off x="130806" y="1002762"/>
                <a:ext cx="133882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 smtClean="0"/>
                  <a:t>C (1 </a:t>
                </a:r>
                <a:r>
                  <a:rPr lang="en-US" altLang="zh-CN" dirty="0"/>
                  <a:t>kJ/mol</a:t>
                </a:r>
                <a:r>
                  <a:rPr lang="en-US" altLang="zh-CN" dirty="0" smtClean="0"/>
                  <a:t>)</a:t>
                </a:r>
                <a:endParaRPr lang="zh-CN" altLang="en-US" dirty="0"/>
              </a:p>
            </p:txBody>
          </p:sp>
        </p:grpSp>
        <p:sp>
          <p:nvSpPr>
            <p:cNvPr id="72" name="TextBox 71"/>
            <p:cNvSpPr txBox="1"/>
            <p:nvPr/>
          </p:nvSpPr>
          <p:spPr>
            <a:xfrm>
              <a:off x="2095194" y="16473"/>
              <a:ext cx="72006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/>
                <a:t>5 m/z</a:t>
              </a:r>
              <a:endParaRPr lang="zh-CN" altLang="en-US" dirty="0"/>
            </a:p>
          </p:txBody>
        </p:sp>
        <p:sp>
          <p:nvSpPr>
            <p:cNvPr id="73" name="TextBox 72"/>
            <p:cNvSpPr txBox="1"/>
            <p:nvPr/>
          </p:nvSpPr>
          <p:spPr>
            <a:xfrm>
              <a:off x="116863" y="2079149"/>
              <a:ext cx="83708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/>
                <a:t>10 m/z</a:t>
              </a:r>
              <a:endParaRPr lang="zh-CN" altLang="en-US" dirty="0"/>
            </a:p>
          </p:txBody>
        </p:sp>
        <p:sp>
          <p:nvSpPr>
            <p:cNvPr id="74" name="TextBox 73"/>
            <p:cNvSpPr txBox="1"/>
            <p:nvPr/>
          </p:nvSpPr>
          <p:spPr>
            <a:xfrm>
              <a:off x="3068621" y="2079149"/>
              <a:ext cx="83708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/>
                <a:t>20 m/z</a:t>
              </a:r>
              <a:endParaRPr lang="zh-CN" altLang="en-US" dirty="0"/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17642" y="3271826"/>
            <a:ext cx="3788847" cy="2608200"/>
            <a:chOff x="17642" y="3271826"/>
            <a:chExt cx="3788847" cy="2608200"/>
          </a:xfrm>
        </p:grpSpPr>
        <p:grpSp>
          <p:nvGrpSpPr>
            <p:cNvPr id="25" name="组合 24"/>
            <p:cNvGrpSpPr/>
            <p:nvPr/>
          </p:nvGrpSpPr>
          <p:grpSpPr>
            <a:xfrm>
              <a:off x="684253" y="3501008"/>
              <a:ext cx="3058591" cy="2379018"/>
              <a:chOff x="701615" y="361633"/>
              <a:chExt cx="3058591" cy="2379018"/>
            </a:xfrm>
          </p:grpSpPr>
          <p:sp>
            <p:nvSpPr>
              <p:cNvPr id="26" name="椭圆 25"/>
              <p:cNvSpPr/>
              <p:nvPr/>
            </p:nvSpPr>
            <p:spPr>
              <a:xfrm>
                <a:off x="1750320" y="361633"/>
                <a:ext cx="360040" cy="360040"/>
              </a:xfrm>
              <a:prstGeom prst="ellipse">
                <a:avLst/>
              </a:prstGeom>
            </p:spPr>
            <p:style>
              <a:lnRef idx="1">
                <a:schemeClr val="accent3"/>
              </a:lnRef>
              <a:fillRef idx="3">
                <a:schemeClr val="accent3"/>
              </a:fillRef>
              <a:effectRef idx="2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椭圆 26"/>
              <p:cNvSpPr/>
              <p:nvPr/>
            </p:nvSpPr>
            <p:spPr>
              <a:xfrm>
                <a:off x="701615" y="1992432"/>
                <a:ext cx="360040" cy="360040"/>
              </a:xfrm>
              <a:prstGeom prst="ellipse">
                <a:avLst/>
              </a:prstGeom>
            </p:spPr>
            <p:style>
              <a:lnRef idx="1">
                <a:schemeClr val="accent3"/>
              </a:lnRef>
              <a:fillRef idx="3">
                <a:schemeClr val="accent3"/>
              </a:fillRef>
              <a:effectRef idx="2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椭圆 27"/>
              <p:cNvSpPr/>
              <p:nvPr/>
            </p:nvSpPr>
            <p:spPr>
              <a:xfrm>
                <a:off x="2604772" y="2006896"/>
                <a:ext cx="360040" cy="360040"/>
              </a:xfrm>
              <a:prstGeom prst="ellipse">
                <a:avLst/>
              </a:prstGeom>
            </p:spPr>
            <p:style>
              <a:lnRef idx="1">
                <a:schemeClr val="accent3"/>
              </a:lnRef>
              <a:fillRef idx="3">
                <a:schemeClr val="accent3"/>
              </a:fillRef>
              <a:effectRef idx="2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29" name="直接连接符 28"/>
              <p:cNvCxnSpPr>
                <a:endCxn id="27" idx="7"/>
              </p:cNvCxnSpPr>
              <p:nvPr/>
            </p:nvCxnSpPr>
            <p:spPr>
              <a:xfrm flipH="1">
                <a:off x="1008928" y="1720873"/>
                <a:ext cx="340074" cy="324286"/>
              </a:xfrm>
              <a:prstGeom prst="line">
                <a:avLst/>
              </a:prstGeom>
              <a:ln w="63500"/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/>
              <p:cNvCxnSpPr>
                <a:stCxn id="28" idx="2"/>
                <a:endCxn id="27" idx="6"/>
              </p:cNvCxnSpPr>
              <p:nvPr/>
            </p:nvCxnSpPr>
            <p:spPr>
              <a:xfrm flipH="1" flipV="1">
                <a:off x="1061655" y="2172452"/>
                <a:ext cx="1543117" cy="14464"/>
              </a:xfrm>
              <a:prstGeom prst="line">
                <a:avLst/>
              </a:prstGeom>
              <a:ln w="63500">
                <a:solidFill>
                  <a:srgbClr val="00B0F0"/>
                </a:solidFill>
              </a:ln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1" name="直接连接符 30"/>
              <p:cNvCxnSpPr>
                <a:stCxn id="28" idx="1"/>
                <a:endCxn id="26" idx="4"/>
              </p:cNvCxnSpPr>
              <p:nvPr/>
            </p:nvCxnSpPr>
            <p:spPr>
              <a:xfrm flipH="1" flipV="1">
                <a:off x="1930340" y="721673"/>
                <a:ext cx="727159" cy="1337950"/>
              </a:xfrm>
              <a:prstGeom prst="line">
                <a:avLst/>
              </a:prstGeom>
              <a:ln w="63500">
                <a:solidFill>
                  <a:srgbClr val="FF0000"/>
                </a:solidFill>
              </a:ln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32" name="TextBox 31"/>
              <p:cNvSpPr txBox="1"/>
              <p:nvPr/>
            </p:nvSpPr>
            <p:spPr>
              <a:xfrm>
                <a:off x="2411760" y="1027256"/>
                <a:ext cx="134844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 smtClean="0"/>
                  <a:t>A (5 </a:t>
                </a:r>
                <a:r>
                  <a:rPr lang="en-US" altLang="zh-CN" dirty="0"/>
                  <a:t>kJ/mol</a:t>
                </a:r>
                <a:r>
                  <a:rPr lang="en-US" altLang="zh-CN" dirty="0" smtClean="0"/>
                  <a:t>)</a:t>
                </a:r>
                <a:endParaRPr lang="zh-CN" altLang="en-US" dirty="0"/>
              </a:p>
            </p:txBody>
          </p:sp>
          <p:sp>
            <p:nvSpPr>
              <p:cNvPr id="33" name="TextBox 32"/>
              <p:cNvSpPr txBox="1"/>
              <p:nvPr/>
            </p:nvSpPr>
            <p:spPr>
              <a:xfrm>
                <a:off x="1162997" y="2371319"/>
                <a:ext cx="134043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 smtClean="0"/>
                  <a:t>B (3 </a:t>
                </a:r>
                <a:r>
                  <a:rPr lang="en-US" altLang="zh-CN" dirty="0"/>
                  <a:t>kJ/mol</a:t>
                </a:r>
                <a:r>
                  <a:rPr lang="en-US" altLang="zh-CN" dirty="0" smtClean="0"/>
                  <a:t>)</a:t>
                </a:r>
                <a:endParaRPr lang="zh-CN" altLang="en-US" dirty="0"/>
              </a:p>
            </p:txBody>
          </p:sp>
        </p:grpSp>
        <p:cxnSp>
          <p:nvCxnSpPr>
            <p:cNvPr id="36" name="直接连接符 35"/>
            <p:cNvCxnSpPr>
              <a:stCxn id="26" idx="3"/>
            </p:cNvCxnSpPr>
            <p:nvPr/>
          </p:nvCxnSpPr>
          <p:spPr>
            <a:xfrm flipH="1">
              <a:off x="1732958" y="3808321"/>
              <a:ext cx="52727" cy="333816"/>
            </a:xfrm>
            <a:prstGeom prst="line">
              <a:avLst/>
            </a:prstGeom>
            <a:ln w="6350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75" name="TextBox 74"/>
            <p:cNvSpPr txBox="1"/>
            <p:nvPr/>
          </p:nvSpPr>
          <p:spPr>
            <a:xfrm>
              <a:off x="1995973" y="3271826"/>
              <a:ext cx="72006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/>
                <a:t>5 m/z</a:t>
              </a:r>
              <a:endParaRPr lang="zh-CN" altLang="en-US" dirty="0"/>
            </a:p>
          </p:txBody>
        </p:sp>
        <p:sp>
          <p:nvSpPr>
            <p:cNvPr id="76" name="TextBox 75"/>
            <p:cNvSpPr txBox="1"/>
            <p:nvPr/>
          </p:nvSpPr>
          <p:spPr>
            <a:xfrm>
              <a:off x="17642" y="5334502"/>
              <a:ext cx="83708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/>
                <a:t>10 m/z</a:t>
              </a:r>
              <a:endParaRPr lang="zh-CN" altLang="en-US" dirty="0"/>
            </a:p>
          </p:txBody>
        </p:sp>
        <p:sp>
          <p:nvSpPr>
            <p:cNvPr id="77" name="TextBox 76"/>
            <p:cNvSpPr txBox="1"/>
            <p:nvPr/>
          </p:nvSpPr>
          <p:spPr>
            <a:xfrm>
              <a:off x="2969400" y="5334502"/>
              <a:ext cx="83708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/>
                <a:t>20 m/z</a:t>
              </a:r>
              <a:endParaRPr lang="zh-CN" altLang="en-US" dirty="0"/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4471559" y="3472006"/>
            <a:ext cx="3788847" cy="2432008"/>
            <a:chOff x="4471559" y="3472006"/>
            <a:chExt cx="3788847" cy="2432008"/>
          </a:xfrm>
        </p:grpSpPr>
        <p:grpSp>
          <p:nvGrpSpPr>
            <p:cNvPr id="41" name="组合 40"/>
            <p:cNvGrpSpPr/>
            <p:nvPr/>
          </p:nvGrpSpPr>
          <p:grpSpPr>
            <a:xfrm>
              <a:off x="5070801" y="3598416"/>
              <a:ext cx="3058591" cy="2005303"/>
              <a:chOff x="701615" y="361633"/>
              <a:chExt cx="3058591" cy="2005303"/>
            </a:xfrm>
          </p:grpSpPr>
          <p:sp>
            <p:nvSpPr>
              <p:cNvPr id="42" name="椭圆 41"/>
              <p:cNvSpPr/>
              <p:nvPr/>
            </p:nvSpPr>
            <p:spPr>
              <a:xfrm>
                <a:off x="1750320" y="361633"/>
                <a:ext cx="360040" cy="360040"/>
              </a:xfrm>
              <a:prstGeom prst="ellipse">
                <a:avLst/>
              </a:prstGeom>
            </p:spPr>
            <p:style>
              <a:lnRef idx="1">
                <a:schemeClr val="accent3"/>
              </a:lnRef>
              <a:fillRef idx="3">
                <a:schemeClr val="accent3"/>
              </a:fillRef>
              <a:effectRef idx="2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椭圆 42"/>
              <p:cNvSpPr/>
              <p:nvPr/>
            </p:nvSpPr>
            <p:spPr>
              <a:xfrm>
                <a:off x="701615" y="1992432"/>
                <a:ext cx="360040" cy="360040"/>
              </a:xfrm>
              <a:prstGeom prst="ellipse">
                <a:avLst/>
              </a:prstGeom>
            </p:spPr>
            <p:style>
              <a:lnRef idx="1">
                <a:schemeClr val="accent3"/>
              </a:lnRef>
              <a:fillRef idx="3">
                <a:schemeClr val="accent3"/>
              </a:fillRef>
              <a:effectRef idx="2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椭圆 43"/>
              <p:cNvSpPr/>
              <p:nvPr/>
            </p:nvSpPr>
            <p:spPr>
              <a:xfrm>
                <a:off x="2604772" y="2006896"/>
                <a:ext cx="360040" cy="360040"/>
              </a:xfrm>
              <a:prstGeom prst="ellipse">
                <a:avLst/>
              </a:prstGeom>
            </p:spPr>
            <p:style>
              <a:lnRef idx="1">
                <a:schemeClr val="accent3"/>
              </a:lnRef>
              <a:fillRef idx="3">
                <a:schemeClr val="accent3"/>
              </a:fillRef>
              <a:effectRef idx="2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45" name="直接连接符 44"/>
              <p:cNvCxnSpPr>
                <a:endCxn id="43" idx="7"/>
              </p:cNvCxnSpPr>
              <p:nvPr/>
            </p:nvCxnSpPr>
            <p:spPr>
              <a:xfrm flipH="1">
                <a:off x="1008928" y="1720873"/>
                <a:ext cx="340074" cy="324286"/>
              </a:xfrm>
              <a:prstGeom prst="line">
                <a:avLst/>
              </a:prstGeom>
              <a:ln w="63500"/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6" name="直接连接符 45"/>
              <p:cNvCxnSpPr>
                <a:endCxn id="43" idx="6"/>
              </p:cNvCxnSpPr>
              <p:nvPr/>
            </p:nvCxnSpPr>
            <p:spPr>
              <a:xfrm flipH="1">
                <a:off x="1061655" y="2172452"/>
                <a:ext cx="407979" cy="0"/>
              </a:xfrm>
              <a:prstGeom prst="line">
                <a:avLst/>
              </a:prstGeom>
              <a:ln w="63500">
                <a:solidFill>
                  <a:srgbClr val="00B0F0"/>
                </a:solidFill>
              </a:ln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7" name="直接连接符 46"/>
              <p:cNvCxnSpPr>
                <a:stCxn id="44" idx="1"/>
                <a:endCxn id="42" idx="4"/>
              </p:cNvCxnSpPr>
              <p:nvPr/>
            </p:nvCxnSpPr>
            <p:spPr>
              <a:xfrm flipH="1" flipV="1">
                <a:off x="1930340" y="721673"/>
                <a:ext cx="727159" cy="1337950"/>
              </a:xfrm>
              <a:prstGeom prst="line">
                <a:avLst/>
              </a:prstGeom>
              <a:ln w="63500">
                <a:solidFill>
                  <a:srgbClr val="FF0000"/>
                </a:solidFill>
              </a:ln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48" name="TextBox 47"/>
              <p:cNvSpPr txBox="1"/>
              <p:nvPr/>
            </p:nvSpPr>
            <p:spPr>
              <a:xfrm>
                <a:off x="2411760" y="1027256"/>
                <a:ext cx="134844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 smtClean="0"/>
                  <a:t>A (5 </a:t>
                </a:r>
                <a:r>
                  <a:rPr lang="en-US" altLang="zh-CN" dirty="0"/>
                  <a:t>kJ/mol</a:t>
                </a:r>
                <a:r>
                  <a:rPr lang="en-US" altLang="zh-CN" dirty="0" smtClean="0"/>
                  <a:t>)</a:t>
                </a:r>
                <a:endParaRPr lang="zh-CN" altLang="en-US" dirty="0"/>
              </a:p>
            </p:txBody>
          </p:sp>
        </p:grpSp>
        <p:cxnSp>
          <p:nvCxnSpPr>
            <p:cNvPr id="51" name="直接连接符 50"/>
            <p:cNvCxnSpPr>
              <a:stCxn id="42" idx="3"/>
            </p:cNvCxnSpPr>
            <p:nvPr/>
          </p:nvCxnSpPr>
          <p:spPr>
            <a:xfrm flipH="1">
              <a:off x="6119506" y="3905729"/>
              <a:ext cx="52727" cy="333816"/>
            </a:xfrm>
            <a:prstGeom prst="line">
              <a:avLst/>
            </a:prstGeom>
            <a:ln w="6350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>
              <a:stCxn id="44" idx="2"/>
            </p:cNvCxnSpPr>
            <p:nvPr/>
          </p:nvCxnSpPr>
          <p:spPr>
            <a:xfrm flipH="1" flipV="1">
              <a:off x="6663105" y="5409235"/>
              <a:ext cx="310853" cy="14464"/>
            </a:xfrm>
            <a:prstGeom prst="line">
              <a:avLst/>
            </a:prstGeom>
            <a:ln w="63500">
              <a:solidFill>
                <a:srgbClr val="00B0F0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78" name="TextBox 77"/>
            <p:cNvSpPr txBox="1"/>
            <p:nvPr/>
          </p:nvSpPr>
          <p:spPr>
            <a:xfrm>
              <a:off x="6449890" y="3472006"/>
              <a:ext cx="72006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/>
                <a:t>5 m/z</a:t>
              </a:r>
              <a:endParaRPr lang="zh-CN" altLang="en-US" dirty="0"/>
            </a:p>
          </p:txBody>
        </p:sp>
        <p:sp>
          <p:nvSpPr>
            <p:cNvPr id="79" name="TextBox 78"/>
            <p:cNvSpPr txBox="1"/>
            <p:nvPr/>
          </p:nvSpPr>
          <p:spPr>
            <a:xfrm>
              <a:off x="4471559" y="5534682"/>
              <a:ext cx="83708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/>
                <a:t>10 m/z</a:t>
              </a:r>
              <a:endParaRPr lang="zh-CN" altLang="en-US" dirty="0"/>
            </a:p>
          </p:txBody>
        </p:sp>
        <p:sp>
          <p:nvSpPr>
            <p:cNvPr id="80" name="TextBox 79"/>
            <p:cNvSpPr txBox="1"/>
            <p:nvPr/>
          </p:nvSpPr>
          <p:spPr>
            <a:xfrm>
              <a:off x="7423317" y="5534682"/>
              <a:ext cx="83708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/>
                <a:t>20 m/z</a:t>
              </a:r>
              <a:endParaRPr lang="zh-CN" altLang="en-US" dirty="0"/>
            </a:p>
          </p:txBody>
        </p:sp>
      </p:grpSp>
      <p:grpSp>
        <p:nvGrpSpPr>
          <p:cNvPr id="87" name="组合 86"/>
          <p:cNvGrpSpPr/>
          <p:nvPr/>
        </p:nvGrpSpPr>
        <p:grpSpPr>
          <a:xfrm>
            <a:off x="4890103" y="201139"/>
            <a:ext cx="3788847" cy="2432008"/>
            <a:chOff x="4890103" y="201139"/>
            <a:chExt cx="3788847" cy="2432008"/>
          </a:xfrm>
        </p:grpSpPr>
        <p:grpSp>
          <p:nvGrpSpPr>
            <p:cNvPr id="56" name="组合 55"/>
            <p:cNvGrpSpPr/>
            <p:nvPr/>
          </p:nvGrpSpPr>
          <p:grpSpPr>
            <a:xfrm>
              <a:off x="5537055" y="381159"/>
              <a:ext cx="2263197" cy="2005303"/>
              <a:chOff x="701615" y="361633"/>
              <a:chExt cx="2263197" cy="2005303"/>
            </a:xfrm>
          </p:grpSpPr>
          <p:sp>
            <p:nvSpPr>
              <p:cNvPr id="57" name="椭圆 56"/>
              <p:cNvSpPr/>
              <p:nvPr/>
            </p:nvSpPr>
            <p:spPr>
              <a:xfrm>
                <a:off x="1750320" y="361633"/>
                <a:ext cx="360040" cy="360040"/>
              </a:xfrm>
              <a:prstGeom prst="ellipse">
                <a:avLst/>
              </a:prstGeom>
            </p:spPr>
            <p:style>
              <a:lnRef idx="1">
                <a:schemeClr val="accent3"/>
              </a:lnRef>
              <a:fillRef idx="3">
                <a:schemeClr val="accent3"/>
              </a:fillRef>
              <a:effectRef idx="2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" name="椭圆 57"/>
              <p:cNvSpPr/>
              <p:nvPr/>
            </p:nvSpPr>
            <p:spPr>
              <a:xfrm>
                <a:off x="701615" y="1992432"/>
                <a:ext cx="360040" cy="360040"/>
              </a:xfrm>
              <a:prstGeom prst="ellipse">
                <a:avLst/>
              </a:prstGeom>
            </p:spPr>
            <p:style>
              <a:lnRef idx="1">
                <a:schemeClr val="accent3"/>
              </a:lnRef>
              <a:fillRef idx="3">
                <a:schemeClr val="accent3"/>
              </a:fillRef>
              <a:effectRef idx="2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" name="椭圆 58"/>
              <p:cNvSpPr/>
              <p:nvPr/>
            </p:nvSpPr>
            <p:spPr>
              <a:xfrm>
                <a:off x="2604772" y="2006896"/>
                <a:ext cx="360040" cy="360040"/>
              </a:xfrm>
              <a:prstGeom prst="ellipse">
                <a:avLst/>
              </a:prstGeom>
            </p:spPr>
            <p:style>
              <a:lnRef idx="1">
                <a:schemeClr val="accent3"/>
              </a:lnRef>
              <a:fillRef idx="3">
                <a:schemeClr val="accent3"/>
              </a:fillRef>
              <a:effectRef idx="2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60" name="直接连接符 59"/>
              <p:cNvCxnSpPr>
                <a:endCxn id="58" idx="7"/>
              </p:cNvCxnSpPr>
              <p:nvPr/>
            </p:nvCxnSpPr>
            <p:spPr>
              <a:xfrm flipH="1">
                <a:off x="1008928" y="1720873"/>
                <a:ext cx="340074" cy="324286"/>
              </a:xfrm>
              <a:prstGeom prst="line">
                <a:avLst/>
              </a:prstGeom>
              <a:ln w="63500"/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61" name="直接连接符 60"/>
              <p:cNvCxnSpPr>
                <a:endCxn id="58" idx="6"/>
              </p:cNvCxnSpPr>
              <p:nvPr/>
            </p:nvCxnSpPr>
            <p:spPr>
              <a:xfrm flipH="1">
                <a:off x="1061655" y="2172452"/>
                <a:ext cx="407979" cy="0"/>
              </a:xfrm>
              <a:prstGeom prst="line">
                <a:avLst/>
              </a:prstGeom>
              <a:ln w="63500">
                <a:solidFill>
                  <a:srgbClr val="00B0F0"/>
                </a:solidFill>
              </a:ln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62" name="直接连接符 61"/>
              <p:cNvCxnSpPr>
                <a:endCxn id="57" idx="4"/>
              </p:cNvCxnSpPr>
              <p:nvPr/>
            </p:nvCxnSpPr>
            <p:spPr>
              <a:xfrm flipH="1" flipV="1">
                <a:off x="1930340" y="721673"/>
                <a:ext cx="208178" cy="310229"/>
              </a:xfrm>
              <a:prstGeom prst="line">
                <a:avLst/>
              </a:prstGeom>
              <a:ln w="63500">
                <a:solidFill>
                  <a:srgbClr val="FF0000"/>
                </a:solidFill>
              </a:ln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</p:grpSp>
        <p:cxnSp>
          <p:nvCxnSpPr>
            <p:cNvPr id="66" name="直接连接符 65"/>
            <p:cNvCxnSpPr>
              <a:stCxn id="57" idx="3"/>
            </p:cNvCxnSpPr>
            <p:nvPr/>
          </p:nvCxnSpPr>
          <p:spPr>
            <a:xfrm flipH="1">
              <a:off x="6585760" y="688472"/>
              <a:ext cx="52727" cy="333816"/>
            </a:xfrm>
            <a:prstGeom prst="line">
              <a:avLst/>
            </a:prstGeom>
            <a:ln w="6350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67" name="直接连接符 66"/>
            <p:cNvCxnSpPr>
              <a:stCxn id="59" idx="2"/>
            </p:cNvCxnSpPr>
            <p:nvPr/>
          </p:nvCxnSpPr>
          <p:spPr>
            <a:xfrm flipH="1" flipV="1">
              <a:off x="7129359" y="2191978"/>
              <a:ext cx="310853" cy="14464"/>
            </a:xfrm>
            <a:prstGeom prst="line">
              <a:avLst/>
            </a:prstGeom>
            <a:ln w="63500">
              <a:solidFill>
                <a:srgbClr val="00B0F0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69" name="直接连接符 68"/>
            <p:cNvCxnSpPr>
              <a:stCxn id="59" idx="1"/>
            </p:cNvCxnSpPr>
            <p:nvPr/>
          </p:nvCxnSpPr>
          <p:spPr>
            <a:xfrm flipH="1" flipV="1">
              <a:off x="7353695" y="1740399"/>
              <a:ext cx="139244" cy="338750"/>
            </a:xfrm>
            <a:prstGeom prst="line">
              <a:avLst/>
            </a:prstGeom>
            <a:ln w="63500">
              <a:solidFill>
                <a:srgbClr val="FF0000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81" name="TextBox 80"/>
            <p:cNvSpPr txBox="1"/>
            <p:nvPr/>
          </p:nvSpPr>
          <p:spPr>
            <a:xfrm>
              <a:off x="6868434" y="201139"/>
              <a:ext cx="72006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/>
                <a:t>5 m/z</a:t>
              </a:r>
              <a:endParaRPr lang="zh-CN" altLang="en-US" dirty="0"/>
            </a:p>
          </p:txBody>
        </p:sp>
        <p:sp>
          <p:nvSpPr>
            <p:cNvPr id="82" name="TextBox 81"/>
            <p:cNvSpPr txBox="1"/>
            <p:nvPr/>
          </p:nvSpPr>
          <p:spPr>
            <a:xfrm>
              <a:off x="4890103" y="2263815"/>
              <a:ext cx="83708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/>
                <a:t>10 m/z</a:t>
              </a:r>
              <a:endParaRPr lang="zh-CN" altLang="en-US" dirty="0"/>
            </a:p>
          </p:txBody>
        </p:sp>
        <p:sp>
          <p:nvSpPr>
            <p:cNvPr id="83" name="TextBox 82"/>
            <p:cNvSpPr txBox="1"/>
            <p:nvPr/>
          </p:nvSpPr>
          <p:spPr>
            <a:xfrm>
              <a:off x="7841861" y="2263815"/>
              <a:ext cx="83708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/>
                <a:t>20 m/z</a:t>
              </a:r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298528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251520" y="-36676"/>
            <a:ext cx="4032448" cy="2930262"/>
            <a:chOff x="251520" y="-36676"/>
            <a:chExt cx="4032448" cy="2930262"/>
          </a:xfrm>
        </p:grpSpPr>
        <p:cxnSp>
          <p:nvCxnSpPr>
            <p:cNvPr id="5" name="直接箭头连接符 4"/>
            <p:cNvCxnSpPr/>
            <p:nvPr/>
          </p:nvCxnSpPr>
          <p:spPr>
            <a:xfrm>
              <a:off x="251520" y="2492896"/>
              <a:ext cx="4032448" cy="0"/>
            </a:xfrm>
            <a:prstGeom prst="straightConnector1">
              <a:avLst/>
            </a:prstGeom>
            <a:ln w="635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箭头连接符 7"/>
            <p:cNvCxnSpPr/>
            <p:nvPr/>
          </p:nvCxnSpPr>
          <p:spPr>
            <a:xfrm flipV="1">
              <a:off x="251520" y="188640"/>
              <a:ext cx="0" cy="2304256"/>
            </a:xfrm>
            <a:prstGeom prst="straightConnector1">
              <a:avLst/>
            </a:prstGeom>
            <a:ln w="635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2771800" y="332656"/>
              <a:ext cx="0" cy="2160240"/>
            </a:xfrm>
            <a:prstGeom prst="line">
              <a:avLst/>
            </a:prstGeom>
            <a:ln w="19050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TextBox 16"/>
            <p:cNvSpPr txBox="1"/>
            <p:nvPr/>
          </p:nvSpPr>
          <p:spPr>
            <a:xfrm>
              <a:off x="2562448" y="-36676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/>
                <a:t>35</a:t>
              </a:r>
              <a:endParaRPr lang="zh-CN" altLang="en-US" dirty="0"/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3635896" y="2524254"/>
              <a:ext cx="55015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/>
                <a:t>m/z</a:t>
              </a:r>
              <a:endParaRPr lang="zh-CN" altLang="en-US" dirty="0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323528" y="188640"/>
              <a:ext cx="55380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/>
                <a:t>into</a:t>
              </a:r>
              <a:endParaRPr lang="zh-CN" altLang="en-US" dirty="0"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323528" y="3645024"/>
            <a:ext cx="4032448" cy="2930262"/>
            <a:chOff x="251520" y="-36676"/>
            <a:chExt cx="4032448" cy="2930262"/>
          </a:xfrm>
        </p:grpSpPr>
        <p:cxnSp>
          <p:nvCxnSpPr>
            <p:cNvPr id="22" name="直接箭头连接符 21"/>
            <p:cNvCxnSpPr/>
            <p:nvPr/>
          </p:nvCxnSpPr>
          <p:spPr>
            <a:xfrm>
              <a:off x="251520" y="2492896"/>
              <a:ext cx="4032448" cy="0"/>
            </a:xfrm>
            <a:prstGeom prst="straightConnector1">
              <a:avLst/>
            </a:prstGeom>
            <a:ln w="635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箭头连接符 22"/>
            <p:cNvCxnSpPr/>
            <p:nvPr/>
          </p:nvCxnSpPr>
          <p:spPr>
            <a:xfrm flipV="1">
              <a:off x="251520" y="188640"/>
              <a:ext cx="0" cy="2304256"/>
            </a:xfrm>
            <a:prstGeom prst="straightConnector1">
              <a:avLst/>
            </a:prstGeom>
            <a:ln w="635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>
              <a:off x="2771800" y="332656"/>
              <a:ext cx="0" cy="2160240"/>
            </a:xfrm>
            <a:prstGeom prst="line">
              <a:avLst/>
            </a:prstGeom>
            <a:ln w="19050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TextBox 24"/>
            <p:cNvSpPr txBox="1"/>
            <p:nvPr/>
          </p:nvSpPr>
          <p:spPr>
            <a:xfrm>
              <a:off x="2562448" y="-36676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/>
                <a:t>35</a:t>
              </a:r>
              <a:endParaRPr lang="zh-CN" altLang="en-US" dirty="0"/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3635896" y="2524254"/>
              <a:ext cx="55015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/>
                <a:t>m/z</a:t>
              </a:r>
              <a:endParaRPr lang="zh-CN" altLang="en-US" dirty="0"/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323528" y="188640"/>
              <a:ext cx="55380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/>
                <a:t>into</a:t>
              </a:r>
              <a:endParaRPr lang="zh-CN" altLang="en-US" dirty="0"/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5004048" y="-36676"/>
            <a:ext cx="4032448" cy="2992351"/>
            <a:chOff x="5004048" y="-36676"/>
            <a:chExt cx="4032448" cy="2992351"/>
          </a:xfrm>
        </p:grpSpPr>
        <p:grpSp>
          <p:nvGrpSpPr>
            <p:cNvPr id="28" name="组合 27"/>
            <p:cNvGrpSpPr/>
            <p:nvPr/>
          </p:nvGrpSpPr>
          <p:grpSpPr>
            <a:xfrm>
              <a:off x="5004048" y="250729"/>
              <a:ext cx="4032448" cy="2704946"/>
              <a:chOff x="251520" y="188640"/>
              <a:chExt cx="4032448" cy="2704946"/>
            </a:xfrm>
          </p:grpSpPr>
          <p:cxnSp>
            <p:nvCxnSpPr>
              <p:cNvPr id="29" name="直接箭头连接符 28"/>
              <p:cNvCxnSpPr/>
              <p:nvPr/>
            </p:nvCxnSpPr>
            <p:spPr>
              <a:xfrm>
                <a:off x="251520" y="2492896"/>
                <a:ext cx="4032448" cy="0"/>
              </a:xfrm>
              <a:prstGeom prst="straightConnector1">
                <a:avLst/>
              </a:prstGeom>
              <a:ln w="6350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箭头连接符 29"/>
              <p:cNvCxnSpPr/>
              <p:nvPr/>
            </p:nvCxnSpPr>
            <p:spPr>
              <a:xfrm flipV="1">
                <a:off x="251520" y="188640"/>
                <a:ext cx="0" cy="2304256"/>
              </a:xfrm>
              <a:prstGeom prst="straightConnector1">
                <a:avLst/>
              </a:prstGeom>
              <a:ln w="6350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直接连接符 30"/>
              <p:cNvCxnSpPr/>
              <p:nvPr/>
            </p:nvCxnSpPr>
            <p:spPr>
              <a:xfrm>
                <a:off x="2771800" y="1412776"/>
                <a:ext cx="0" cy="1080120"/>
              </a:xfrm>
              <a:prstGeom prst="line">
                <a:avLst/>
              </a:prstGeom>
              <a:ln w="190500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2" name="TextBox 31"/>
              <p:cNvSpPr txBox="1"/>
              <p:nvPr/>
            </p:nvSpPr>
            <p:spPr>
              <a:xfrm>
                <a:off x="2629533" y="921474"/>
                <a:ext cx="41870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 smtClean="0"/>
                  <a:t>35</a:t>
                </a:r>
                <a:endParaRPr lang="zh-CN" altLang="en-US" dirty="0"/>
              </a:p>
            </p:txBody>
          </p:sp>
          <p:sp>
            <p:nvSpPr>
              <p:cNvPr id="33" name="TextBox 32"/>
              <p:cNvSpPr txBox="1"/>
              <p:nvPr/>
            </p:nvSpPr>
            <p:spPr>
              <a:xfrm>
                <a:off x="3635896" y="2524254"/>
                <a:ext cx="55015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 smtClean="0"/>
                  <a:t>m/z</a:t>
                </a:r>
                <a:endParaRPr lang="zh-CN" altLang="en-US" dirty="0"/>
              </a:p>
            </p:txBody>
          </p:sp>
          <p:sp>
            <p:nvSpPr>
              <p:cNvPr id="34" name="TextBox 33"/>
              <p:cNvSpPr txBox="1"/>
              <p:nvPr/>
            </p:nvSpPr>
            <p:spPr>
              <a:xfrm>
                <a:off x="323528" y="188640"/>
                <a:ext cx="55380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 smtClean="0"/>
                  <a:t>into</a:t>
                </a:r>
                <a:endParaRPr lang="zh-CN" altLang="en-US" dirty="0"/>
              </a:p>
            </p:txBody>
          </p:sp>
        </p:grpSp>
        <p:cxnSp>
          <p:nvCxnSpPr>
            <p:cNvPr id="42" name="直接连接符 41"/>
            <p:cNvCxnSpPr/>
            <p:nvPr/>
          </p:nvCxnSpPr>
          <p:spPr>
            <a:xfrm>
              <a:off x="5629862" y="364014"/>
              <a:ext cx="0" cy="2160240"/>
            </a:xfrm>
            <a:prstGeom prst="line">
              <a:avLst/>
            </a:prstGeom>
            <a:ln w="19050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>
              <a:off x="6660232" y="980728"/>
              <a:ext cx="0" cy="1552818"/>
            </a:xfrm>
            <a:prstGeom prst="line">
              <a:avLst/>
            </a:prstGeom>
            <a:ln w="19050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TextBox 46"/>
            <p:cNvSpPr txBox="1"/>
            <p:nvPr/>
          </p:nvSpPr>
          <p:spPr>
            <a:xfrm>
              <a:off x="5420510" y="-36676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/>
                <a:t>10</a:t>
              </a:r>
              <a:endParaRPr lang="zh-CN" altLang="en-US" dirty="0"/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6450880" y="557606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/>
                <a:t>25</a:t>
              </a:r>
              <a:endParaRPr lang="zh-CN" altLang="en-US" dirty="0"/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5071569" y="3710893"/>
            <a:ext cx="4032448" cy="2864393"/>
            <a:chOff x="5071569" y="3710893"/>
            <a:chExt cx="4032448" cy="2864393"/>
          </a:xfrm>
        </p:grpSpPr>
        <p:grpSp>
          <p:nvGrpSpPr>
            <p:cNvPr id="35" name="组合 34"/>
            <p:cNvGrpSpPr/>
            <p:nvPr/>
          </p:nvGrpSpPr>
          <p:grpSpPr>
            <a:xfrm>
              <a:off x="5071569" y="3710893"/>
              <a:ext cx="4032448" cy="2864393"/>
              <a:chOff x="251520" y="29193"/>
              <a:chExt cx="4032448" cy="2864393"/>
            </a:xfrm>
          </p:grpSpPr>
          <p:cxnSp>
            <p:nvCxnSpPr>
              <p:cNvPr id="36" name="直接箭头连接符 35"/>
              <p:cNvCxnSpPr/>
              <p:nvPr/>
            </p:nvCxnSpPr>
            <p:spPr>
              <a:xfrm>
                <a:off x="251520" y="2492896"/>
                <a:ext cx="4032448" cy="0"/>
              </a:xfrm>
              <a:prstGeom prst="straightConnector1">
                <a:avLst/>
              </a:prstGeom>
              <a:ln w="6350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直接箭头连接符 36"/>
              <p:cNvCxnSpPr/>
              <p:nvPr/>
            </p:nvCxnSpPr>
            <p:spPr>
              <a:xfrm flipV="1">
                <a:off x="251520" y="188640"/>
                <a:ext cx="0" cy="2304256"/>
              </a:xfrm>
              <a:prstGeom prst="straightConnector1">
                <a:avLst/>
              </a:prstGeom>
              <a:ln w="6350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直接连接符 37"/>
              <p:cNvCxnSpPr/>
              <p:nvPr/>
            </p:nvCxnSpPr>
            <p:spPr>
              <a:xfrm>
                <a:off x="3208335" y="2257571"/>
                <a:ext cx="0" cy="278023"/>
              </a:xfrm>
              <a:prstGeom prst="line">
                <a:avLst/>
              </a:prstGeom>
              <a:ln w="190500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9" name="TextBox 38"/>
              <p:cNvSpPr txBox="1"/>
              <p:nvPr/>
            </p:nvSpPr>
            <p:spPr>
              <a:xfrm>
                <a:off x="3019270" y="1858276"/>
                <a:ext cx="41870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 smtClean="0"/>
                  <a:t>35</a:t>
                </a:r>
                <a:endParaRPr lang="zh-CN" altLang="en-US" dirty="0"/>
              </a:p>
            </p:txBody>
          </p:sp>
          <p:sp>
            <p:nvSpPr>
              <p:cNvPr id="40" name="TextBox 39"/>
              <p:cNvSpPr txBox="1"/>
              <p:nvPr/>
            </p:nvSpPr>
            <p:spPr>
              <a:xfrm>
                <a:off x="3635896" y="2524254"/>
                <a:ext cx="55015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 smtClean="0"/>
                  <a:t>m/z</a:t>
                </a:r>
                <a:endParaRPr lang="zh-CN" altLang="en-US" dirty="0"/>
              </a:p>
            </p:txBody>
          </p:sp>
          <p:sp>
            <p:nvSpPr>
              <p:cNvPr id="41" name="TextBox 40"/>
              <p:cNvSpPr txBox="1"/>
              <p:nvPr/>
            </p:nvSpPr>
            <p:spPr>
              <a:xfrm>
                <a:off x="289652" y="29193"/>
                <a:ext cx="55380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 smtClean="0"/>
                  <a:t>into</a:t>
                </a:r>
                <a:endParaRPr lang="zh-CN" altLang="en-US" dirty="0"/>
              </a:p>
            </p:txBody>
          </p:sp>
        </p:grpSp>
        <p:cxnSp>
          <p:nvCxnSpPr>
            <p:cNvPr id="49" name="直接连接符 48"/>
            <p:cNvCxnSpPr/>
            <p:nvPr/>
          </p:nvCxnSpPr>
          <p:spPr>
            <a:xfrm>
              <a:off x="5420510" y="4580768"/>
              <a:ext cx="0" cy="1636526"/>
            </a:xfrm>
            <a:prstGeom prst="line">
              <a:avLst/>
            </a:prstGeom>
            <a:ln w="19050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>
              <a:stCxn id="61" idx="2"/>
            </p:cNvCxnSpPr>
            <p:nvPr/>
          </p:nvCxnSpPr>
          <p:spPr>
            <a:xfrm>
              <a:off x="6038469" y="4080225"/>
              <a:ext cx="0" cy="2090082"/>
            </a:xfrm>
            <a:prstGeom prst="line">
              <a:avLst/>
            </a:prstGeom>
            <a:ln w="19050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 flipH="1">
              <a:off x="6732240" y="4797152"/>
              <a:ext cx="12918" cy="1432685"/>
            </a:xfrm>
            <a:prstGeom prst="line">
              <a:avLst/>
            </a:prstGeom>
            <a:ln w="19050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/>
            <p:cNvCxnSpPr/>
            <p:nvPr/>
          </p:nvCxnSpPr>
          <p:spPr>
            <a:xfrm flipH="1">
              <a:off x="7100711" y="5661248"/>
              <a:ext cx="12918" cy="556046"/>
            </a:xfrm>
            <a:prstGeom prst="line">
              <a:avLst/>
            </a:prstGeom>
            <a:ln w="19050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9" name="TextBox 58"/>
            <p:cNvSpPr txBox="1"/>
            <p:nvPr/>
          </p:nvSpPr>
          <p:spPr>
            <a:xfrm>
              <a:off x="6963357" y="5170644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/>
                <a:t>25</a:t>
              </a:r>
              <a:endParaRPr lang="zh-CN" altLang="en-US" dirty="0"/>
            </a:p>
          </p:txBody>
        </p:sp>
        <p:sp>
          <p:nvSpPr>
            <p:cNvPr id="60" name="TextBox 59"/>
            <p:cNvSpPr txBox="1"/>
            <p:nvPr/>
          </p:nvSpPr>
          <p:spPr>
            <a:xfrm>
              <a:off x="6544653" y="4396102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/>
                <a:t>20</a:t>
              </a:r>
              <a:endParaRPr lang="zh-CN" altLang="en-US" dirty="0"/>
            </a:p>
          </p:txBody>
        </p:sp>
        <p:sp>
          <p:nvSpPr>
            <p:cNvPr id="61" name="TextBox 60"/>
            <p:cNvSpPr txBox="1"/>
            <p:nvPr/>
          </p:nvSpPr>
          <p:spPr>
            <a:xfrm>
              <a:off x="5829117" y="3710893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/>
                <a:t>1</a:t>
              </a:r>
              <a:r>
                <a:rPr lang="en-US" altLang="zh-CN" dirty="0" smtClean="0"/>
                <a:t>0</a:t>
              </a:r>
              <a:endParaRPr lang="zh-CN" altLang="en-US" dirty="0"/>
            </a:p>
          </p:txBody>
        </p:sp>
        <p:sp>
          <p:nvSpPr>
            <p:cNvPr id="62" name="TextBox 61"/>
            <p:cNvSpPr txBox="1"/>
            <p:nvPr/>
          </p:nvSpPr>
          <p:spPr>
            <a:xfrm>
              <a:off x="5235761" y="4211436"/>
              <a:ext cx="301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/>
                <a:t>5</a:t>
              </a:r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810284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00290" y="774243"/>
            <a:ext cx="8583813" cy="5393738"/>
            <a:chOff x="300290" y="774243"/>
            <a:chExt cx="8583813" cy="5393738"/>
          </a:xfrm>
        </p:grpSpPr>
        <p:grpSp>
          <p:nvGrpSpPr>
            <p:cNvPr id="8" name="组合 7"/>
            <p:cNvGrpSpPr/>
            <p:nvPr/>
          </p:nvGrpSpPr>
          <p:grpSpPr>
            <a:xfrm>
              <a:off x="300290" y="883748"/>
              <a:ext cx="8583813" cy="5281294"/>
              <a:chOff x="363278" y="1268760"/>
              <a:chExt cx="8583813" cy="5281294"/>
            </a:xfrm>
          </p:grpSpPr>
          <p:grpSp>
            <p:nvGrpSpPr>
              <p:cNvPr id="46" name="组合 45"/>
              <p:cNvGrpSpPr/>
              <p:nvPr/>
            </p:nvGrpSpPr>
            <p:grpSpPr>
              <a:xfrm>
                <a:off x="363278" y="1268760"/>
                <a:ext cx="8580294" cy="5209547"/>
                <a:chOff x="363278" y="1268760"/>
                <a:chExt cx="8580294" cy="5209547"/>
              </a:xfrm>
            </p:grpSpPr>
            <p:cxnSp>
              <p:nvCxnSpPr>
                <p:cNvPr id="5" name="直接箭头连接符 4"/>
                <p:cNvCxnSpPr/>
                <p:nvPr/>
              </p:nvCxnSpPr>
              <p:spPr>
                <a:xfrm>
                  <a:off x="489862" y="6077617"/>
                  <a:ext cx="8418264" cy="0"/>
                </a:xfrm>
                <a:prstGeom prst="straightConnector1">
                  <a:avLst/>
                </a:prstGeom>
                <a:ln w="63500">
                  <a:solidFill>
                    <a:schemeClr val="tx1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" name="直接箭头连接符 5"/>
                <p:cNvCxnSpPr/>
                <p:nvPr/>
              </p:nvCxnSpPr>
              <p:spPr>
                <a:xfrm flipV="1">
                  <a:off x="489862" y="1268760"/>
                  <a:ext cx="0" cy="4808857"/>
                </a:xfrm>
                <a:prstGeom prst="straightConnector1">
                  <a:avLst/>
                </a:prstGeom>
                <a:ln w="63500">
                  <a:solidFill>
                    <a:schemeClr val="tx1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9" name="TextBox 8"/>
                <p:cNvSpPr txBox="1"/>
                <p:nvPr/>
              </p:nvSpPr>
              <p:spPr>
                <a:xfrm>
                  <a:off x="8116038" y="6108975"/>
                  <a:ext cx="827534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dirty="0" smtClean="0"/>
                    <a:t>energy</a:t>
                  </a:r>
                  <a:endParaRPr lang="zh-CN" altLang="en-US" dirty="0"/>
                </a:p>
              </p:txBody>
            </p:sp>
            <p:sp>
              <p:nvSpPr>
                <p:cNvPr id="10" name="TextBox 9"/>
                <p:cNvSpPr txBox="1"/>
                <p:nvPr/>
              </p:nvSpPr>
              <p:spPr>
                <a:xfrm>
                  <a:off x="561870" y="1484784"/>
                  <a:ext cx="969624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dirty="0" smtClean="0"/>
                    <a:t>quantity</a:t>
                  </a:r>
                  <a:endParaRPr lang="zh-CN" altLang="en-US" dirty="0"/>
                </a:p>
              </p:txBody>
            </p:sp>
            <p:sp>
              <p:nvSpPr>
                <p:cNvPr id="13" name="椭圆 12"/>
                <p:cNvSpPr/>
                <p:nvPr/>
              </p:nvSpPr>
              <p:spPr>
                <a:xfrm>
                  <a:off x="363278" y="5946294"/>
                  <a:ext cx="198592" cy="219010"/>
                </a:xfrm>
                <a:prstGeom prst="ellipse">
                  <a:avLst/>
                </a:prstGeom>
              </p:spPr>
              <p:style>
                <a:lnRef idx="1">
                  <a:schemeClr val="accent2"/>
                </a:lnRef>
                <a:fillRef idx="3">
                  <a:schemeClr val="accent2"/>
                </a:fillRef>
                <a:effectRef idx="2">
                  <a:schemeClr val="accent2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" name="椭圆 13"/>
                <p:cNvSpPr/>
                <p:nvPr/>
              </p:nvSpPr>
              <p:spPr>
                <a:xfrm>
                  <a:off x="2195736" y="5774292"/>
                  <a:ext cx="198592" cy="219010"/>
                </a:xfrm>
                <a:prstGeom prst="ellipse">
                  <a:avLst/>
                </a:prstGeom>
              </p:spPr>
              <p:style>
                <a:lnRef idx="1">
                  <a:schemeClr val="accent2"/>
                </a:lnRef>
                <a:fillRef idx="3">
                  <a:schemeClr val="accent2"/>
                </a:fillRef>
                <a:effectRef idx="2">
                  <a:schemeClr val="accent2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" name="椭圆 14"/>
                <p:cNvSpPr/>
                <p:nvPr/>
              </p:nvSpPr>
              <p:spPr>
                <a:xfrm>
                  <a:off x="3203848" y="5208865"/>
                  <a:ext cx="198592" cy="219010"/>
                </a:xfrm>
                <a:prstGeom prst="ellipse">
                  <a:avLst/>
                </a:prstGeom>
              </p:spPr>
              <p:style>
                <a:lnRef idx="1">
                  <a:schemeClr val="accent2"/>
                </a:lnRef>
                <a:fillRef idx="3">
                  <a:schemeClr val="accent2"/>
                </a:fillRef>
                <a:effectRef idx="2">
                  <a:schemeClr val="accent2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" name="椭圆 15"/>
                <p:cNvSpPr/>
                <p:nvPr/>
              </p:nvSpPr>
              <p:spPr>
                <a:xfrm>
                  <a:off x="3851920" y="2924944"/>
                  <a:ext cx="198592" cy="219010"/>
                </a:xfrm>
                <a:prstGeom prst="ellipse">
                  <a:avLst/>
                </a:prstGeom>
              </p:spPr>
              <p:style>
                <a:lnRef idx="1">
                  <a:schemeClr val="accent2"/>
                </a:lnRef>
                <a:fillRef idx="3">
                  <a:schemeClr val="accent2"/>
                </a:fillRef>
                <a:effectRef idx="2">
                  <a:schemeClr val="accent2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" name="椭圆 16"/>
                <p:cNvSpPr/>
                <p:nvPr/>
              </p:nvSpPr>
              <p:spPr>
                <a:xfrm>
                  <a:off x="4411756" y="2420888"/>
                  <a:ext cx="198592" cy="219010"/>
                </a:xfrm>
                <a:prstGeom prst="ellipse">
                  <a:avLst/>
                </a:prstGeom>
              </p:spPr>
              <p:style>
                <a:lnRef idx="1">
                  <a:schemeClr val="accent2"/>
                </a:lnRef>
                <a:fillRef idx="3">
                  <a:schemeClr val="accent2"/>
                </a:fillRef>
                <a:effectRef idx="2">
                  <a:schemeClr val="accent2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8" name="椭圆 17"/>
                <p:cNvSpPr/>
                <p:nvPr/>
              </p:nvSpPr>
              <p:spPr>
                <a:xfrm>
                  <a:off x="4989915" y="2898965"/>
                  <a:ext cx="198592" cy="219010"/>
                </a:xfrm>
                <a:prstGeom prst="ellipse">
                  <a:avLst/>
                </a:prstGeom>
              </p:spPr>
              <p:style>
                <a:lnRef idx="1">
                  <a:schemeClr val="accent2"/>
                </a:lnRef>
                <a:fillRef idx="3">
                  <a:schemeClr val="accent2"/>
                </a:fillRef>
                <a:effectRef idx="2">
                  <a:schemeClr val="accent2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9" name="椭圆 18"/>
                <p:cNvSpPr/>
                <p:nvPr/>
              </p:nvSpPr>
              <p:spPr>
                <a:xfrm>
                  <a:off x="5676459" y="5099360"/>
                  <a:ext cx="198592" cy="219010"/>
                </a:xfrm>
                <a:prstGeom prst="ellipse">
                  <a:avLst/>
                </a:prstGeom>
              </p:spPr>
              <p:style>
                <a:lnRef idx="1">
                  <a:schemeClr val="accent2"/>
                </a:lnRef>
                <a:fillRef idx="3">
                  <a:schemeClr val="accent2"/>
                </a:fillRef>
                <a:effectRef idx="2">
                  <a:schemeClr val="accent2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0" name="椭圆 19"/>
                <p:cNvSpPr/>
                <p:nvPr/>
              </p:nvSpPr>
              <p:spPr>
                <a:xfrm>
                  <a:off x="6876256" y="5737616"/>
                  <a:ext cx="198592" cy="219010"/>
                </a:xfrm>
                <a:prstGeom prst="ellipse">
                  <a:avLst/>
                </a:prstGeom>
              </p:spPr>
              <p:style>
                <a:lnRef idx="1">
                  <a:schemeClr val="accent2"/>
                </a:lnRef>
                <a:fillRef idx="3">
                  <a:schemeClr val="accent2"/>
                </a:fillRef>
                <a:effectRef idx="2">
                  <a:schemeClr val="accent2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1" name="椭圆 20"/>
                <p:cNvSpPr/>
                <p:nvPr/>
              </p:nvSpPr>
              <p:spPr>
                <a:xfrm>
                  <a:off x="8430509" y="5883797"/>
                  <a:ext cx="198592" cy="219010"/>
                </a:xfrm>
                <a:prstGeom prst="ellipse">
                  <a:avLst/>
                </a:prstGeom>
              </p:spPr>
              <p:style>
                <a:lnRef idx="1">
                  <a:schemeClr val="accent2"/>
                </a:lnRef>
                <a:fillRef idx="3">
                  <a:schemeClr val="accent2"/>
                </a:fillRef>
                <a:effectRef idx="2">
                  <a:schemeClr val="accent2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23" name="直接连接符 22"/>
                <p:cNvCxnSpPr>
                  <a:stCxn id="13" idx="6"/>
                  <a:endCxn id="14" idx="2"/>
                </p:cNvCxnSpPr>
                <p:nvPr/>
              </p:nvCxnSpPr>
              <p:spPr>
                <a:xfrm flipV="1">
                  <a:off x="561870" y="5883797"/>
                  <a:ext cx="1633866" cy="172002"/>
                </a:xfrm>
                <a:prstGeom prst="line">
                  <a:avLst/>
                </a:prstGeom>
                <a:ln w="63500">
                  <a:solidFill>
                    <a:srgbClr val="00B0F0"/>
                  </a:soli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5" name="直接连接符 24"/>
                <p:cNvCxnSpPr>
                  <a:stCxn id="14" idx="6"/>
                  <a:endCxn id="15" idx="3"/>
                </p:cNvCxnSpPr>
                <p:nvPr/>
              </p:nvCxnSpPr>
              <p:spPr>
                <a:xfrm flipV="1">
                  <a:off x="2394328" y="5395802"/>
                  <a:ext cx="838603" cy="487995"/>
                </a:xfrm>
                <a:prstGeom prst="line">
                  <a:avLst/>
                </a:prstGeom>
                <a:ln w="63500">
                  <a:solidFill>
                    <a:srgbClr val="00B0F0"/>
                  </a:soli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8" name="直接连接符 27"/>
                <p:cNvCxnSpPr>
                  <a:stCxn id="15" idx="7"/>
                  <a:endCxn id="16" idx="4"/>
                </p:cNvCxnSpPr>
                <p:nvPr/>
              </p:nvCxnSpPr>
              <p:spPr>
                <a:xfrm flipV="1">
                  <a:off x="3373357" y="3143954"/>
                  <a:ext cx="577859" cy="2096984"/>
                </a:xfrm>
                <a:prstGeom prst="line">
                  <a:avLst/>
                </a:prstGeom>
                <a:ln w="63500">
                  <a:solidFill>
                    <a:srgbClr val="00B0F0"/>
                  </a:soli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1" name="直接连接符 30"/>
                <p:cNvCxnSpPr>
                  <a:stCxn id="16" idx="7"/>
                  <a:endCxn id="17" idx="3"/>
                </p:cNvCxnSpPr>
                <p:nvPr/>
              </p:nvCxnSpPr>
              <p:spPr>
                <a:xfrm flipV="1">
                  <a:off x="4021429" y="2607825"/>
                  <a:ext cx="419410" cy="349192"/>
                </a:xfrm>
                <a:prstGeom prst="line">
                  <a:avLst/>
                </a:prstGeom>
                <a:ln w="63500">
                  <a:solidFill>
                    <a:srgbClr val="00B0F0"/>
                  </a:soli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2" name="直接连接符 31"/>
                <p:cNvCxnSpPr>
                  <a:stCxn id="17" idx="5"/>
                  <a:endCxn id="18" idx="2"/>
                </p:cNvCxnSpPr>
                <p:nvPr/>
              </p:nvCxnSpPr>
              <p:spPr>
                <a:xfrm>
                  <a:off x="4581265" y="2607825"/>
                  <a:ext cx="408650" cy="400645"/>
                </a:xfrm>
                <a:prstGeom prst="line">
                  <a:avLst/>
                </a:prstGeom>
                <a:ln w="63500">
                  <a:solidFill>
                    <a:srgbClr val="00B0F0"/>
                  </a:soli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3" name="直接连接符 32"/>
                <p:cNvCxnSpPr>
                  <a:stCxn id="19" idx="5"/>
                  <a:endCxn id="20" idx="1"/>
                </p:cNvCxnSpPr>
                <p:nvPr/>
              </p:nvCxnSpPr>
              <p:spPr>
                <a:xfrm>
                  <a:off x="5845968" y="5286297"/>
                  <a:ext cx="1059371" cy="483392"/>
                </a:xfrm>
                <a:prstGeom prst="line">
                  <a:avLst/>
                </a:prstGeom>
                <a:ln w="63500">
                  <a:solidFill>
                    <a:srgbClr val="00B0F0"/>
                  </a:soli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4" name="直接连接符 33"/>
                <p:cNvCxnSpPr>
                  <a:stCxn id="18" idx="5"/>
                  <a:endCxn id="19" idx="0"/>
                </p:cNvCxnSpPr>
                <p:nvPr/>
              </p:nvCxnSpPr>
              <p:spPr>
                <a:xfrm>
                  <a:off x="5159424" y="3085902"/>
                  <a:ext cx="616331" cy="2013458"/>
                </a:xfrm>
                <a:prstGeom prst="line">
                  <a:avLst/>
                </a:prstGeom>
                <a:ln w="63500">
                  <a:solidFill>
                    <a:srgbClr val="00B0F0"/>
                  </a:soli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3" name="直接连接符 42"/>
                <p:cNvCxnSpPr>
                  <a:stCxn id="20" idx="5"/>
                  <a:endCxn id="21" idx="2"/>
                </p:cNvCxnSpPr>
                <p:nvPr/>
              </p:nvCxnSpPr>
              <p:spPr>
                <a:xfrm>
                  <a:off x="7045765" y="5924553"/>
                  <a:ext cx="1384744" cy="68749"/>
                </a:xfrm>
                <a:prstGeom prst="line">
                  <a:avLst/>
                </a:prstGeom>
                <a:ln w="63500">
                  <a:solidFill>
                    <a:srgbClr val="00B0F0"/>
                  </a:soli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" name="TextBox 1"/>
              <p:cNvSpPr txBox="1"/>
              <p:nvPr/>
            </p:nvSpPr>
            <p:spPr>
              <a:xfrm>
                <a:off x="7984968" y="5427875"/>
                <a:ext cx="96212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 smtClean="0"/>
                  <a:t>6 kj/mol</a:t>
                </a:r>
                <a:endParaRPr lang="zh-CN" altLang="en-US" dirty="0"/>
              </a:p>
            </p:txBody>
          </p:sp>
          <p:cxnSp>
            <p:nvCxnSpPr>
              <p:cNvPr id="4" name="直接连接符 3"/>
              <p:cNvCxnSpPr/>
              <p:nvPr/>
            </p:nvCxnSpPr>
            <p:spPr>
              <a:xfrm>
                <a:off x="3303144" y="1268760"/>
                <a:ext cx="0" cy="4896544"/>
              </a:xfrm>
              <a:prstGeom prst="line">
                <a:avLst/>
              </a:prstGeom>
              <a:ln w="50800"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9" name="TextBox 28"/>
              <p:cNvSpPr txBox="1"/>
              <p:nvPr/>
            </p:nvSpPr>
            <p:spPr>
              <a:xfrm>
                <a:off x="2892295" y="6180722"/>
                <a:ext cx="96212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 smtClean="0"/>
                  <a:t>3 kj/mol</a:t>
                </a:r>
                <a:endParaRPr lang="zh-CN" altLang="en-US" dirty="0"/>
              </a:p>
            </p:txBody>
          </p:sp>
        </p:grpSp>
        <p:cxnSp>
          <p:nvCxnSpPr>
            <p:cNvPr id="30" name="直接连接符 29"/>
            <p:cNvCxnSpPr/>
            <p:nvPr/>
          </p:nvCxnSpPr>
          <p:spPr>
            <a:xfrm>
              <a:off x="6848240" y="774243"/>
              <a:ext cx="0" cy="4896544"/>
            </a:xfrm>
            <a:prstGeom prst="line">
              <a:avLst/>
            </a:prstGeom>
            <a:ln w="50800"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TextBox 34"/>
            <p:cNvSpPr txBox="1"/>
            <p:nvPr/>
          </p:nvSpPr>
          <p:spPr>
            <a:xfrm>
              <a:off x="6431502" y="5798649"/>
              <a:ext cx="96212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/>
                <a:t>5 kj/mol</a:t>
              </a:r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871263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23528" y="404664"/>
            <a:ext cx="4032448" cy="2864393"/>
            <a:chOff x="323528" y="404664"/>
            <a:chExt cx="4032448" cy="2864393"/>
          </a:xfrm>
        </p:grpSpPr>
        <p:cxnSp>
          <p:nvCxnSpPr>
            <p:cNvPr id="14" name="直接箭头连接符 13"/>
            <p:cNvCxnSpPr/>
            <p:nvPr/>
          </p:nvCxnSpPr>
          <p:spPr>
            <a:xfrm>
              <a:off x="323528" y="2868367"/>
              <a:ext cx="4032448" cy="0"/>
            </a:xfrm>
            <a:prstGeom prst="straightConnector1">
              <a:avLst/>
            </a:prstGeom>
            <a:ln w="635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箭头连接符 14"/>
            <p:cNvCxnSpPr/>
            <p:nvPr/>
          </p:nvCxnSpPr>
          <p:spPr>
            <a:xfrm flipV="1">
              <a:off x="323528" y="564111"/>
              <a:ext cx="0" cy="2304256"/>
            </a:xfrm>
            <a:prstGeom prst="straightConnector1">
              <a:avLst/>
            </a:prstGeom>
            <a:ln w="635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3280343" y="2418413"/>
              <a:ext cx="0" cy="492652"/>
            </a:xfrm>
            <a:prstGeom prst="line">
              <a:avLst/>
            </a:prstGeom>
            <a:ln w="19050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TextBox 16"/>
            <p:cNvSpPr txBox="1"/>
            <p:nvPr/>
          </p:nvSpPr>
          <p:spPr>
            <a:xfrm>
              <a:off x="3070991" y="1994394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/>
                <a:t>35</a:t>
              </a:r>
              <a:endParaRPr lang="zh-CN" altLang="en-US" dirty="0"/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3707904" y="2899725"/>
              <a:ext cx="55015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/>
                <a:t>m/z</a:t>
              </a:r>
              <a:endParaRPr lang="zh-CN" altLang="en-US" dirty="0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361660" y="404664"/>
              <a:ext cx="55380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/>
                <a:t>into</a:t>
              </a:r>
              <a:endParaRPr lang="zh-CN" altLang="en-US" dirty="0"/>
            </a:p>
          </p:txBody>
        </p:sp>
        <p:cxnSp>
          <p:nvCxnSpPr>
            <p:cNvPr id="6" name="直接连接符 5"/>
            <p:cNvCxnSpPr/>
            <p:nvPr/>
          </p:nvCxnSpPr>
          <p:spPr>
            <a:xfrm>
              <a:off x="672469" y="2355019"/>
              <a:ext cx="0" cy="556046"/>
            </a:xfrm>
            <a:prstGeom prst="line">
              <a:avLst/>
            </a:prstGeom>
            <a:ln w="19050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>
              <a:stCxn id="12" idx="2"/>
            </p:cNvCxnSpPr>
            <p:nvPr/>
          </p:nvCxnSpPr>
          <p:spPr>
            <a:xfrm>
              <a:off x="1290428" y="773996"/>
              <a:ext cx="0" cy="2090082"/>
            </a:xfrm>
            <a:prstGeom prst="line">
              <a:avLst/>
            </a:prstGeom>
            <a:ln w="19050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>
              <a:off x="1984199" y="2418413"/>
              <a:ext cx="1" cy="505195"/>
            </a:xfrm>
            <a:prstGeom prst="line">
              <a:avLst/>
            </a:prstGeom>
            <a:ln w="19050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2339752" y="1268760"/>
              <a:ext cx="12918" cy="1642305"/>
            </a:xfrm>
            <a:prstGeom prst="line">
              <a:avLst/>
            </a:prstGeom>
            <a:ln w="19050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TextBox 9"/>
            <p:cNvSpPr txBox="1"/>
            <p:nvPr/>
          </p:nvSpPr>
          <p:spPr>
            <a:xfrm>
              <a:off x="2156236" y="773996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/>
                <a:t>25</a:t>
              </a:r>
              <a:endParaRPr lang="zh-CN" altLang="en-US" dirty="0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1796612" y="1985687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/>
                <a:t>20</a:t>
              </a:r>
              <a:endParaRPr lang="zh-CN" altLang="en-US" dirty="0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1081076" y="404664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/>
                <a:t>1</a:t>
              </a:r>
              <a:r>
                <a:rPr lang="en-US" altLang="zh-CN" dirty="0" smtClean="0"/>
                <a:t>0</a:t>
              </a:r>
              <a:endParaRPr lang="zh-CN" altLang="en-US" dirty="0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531923" y="1870462"/>
              <a:ext cx="301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/>
                <a:t>5</a:t>
              </a:r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44449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</TotalTime>
  <Words>229</Words>
  <Application>Microsoft Office PowerPoint</Application>
  <PresentationFormat>全屏显示(4:3)</PresentationFormat>
  <Paragraphs>73</Paragraphs>
  <Slides>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谢桂纲</dc:creator>
  <cp:lastModifiedBy>SN-036</cp:lastModifiedBy>
  <cp:revision>49</cp:revision>
  <dcterms:created xsi:type="dcterms:W3CDTF">2017-09-18T09:48:15Z</dcterms:created>
  <dcterms:modified xsi:type="dcterms:W3CDTF">2017-10-28T07:30:19Z</dcterms:modified>
</cp:coreProperties>
</file>