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 id="2147483914" r:id="rId3"/>
  </p:sldMasterIdLst>
  <p:notesMasterIdLst>
    <p:notesMasterId r:id="rId5"/>
  </p:notesMasterIdLst>
  <p:handoutMasterIdLst>
    <p:handoutMasterId r:id="rId6"/>
  </p:handoutMasterIdLst>
  <p:sldIdLst>
    <p:sldId id="257" r:id="rId4"/>
  </p:sldIdLst>
  <p:sldSz cx="32918400" cy="438912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24" userDrawn="1">
          <p15:clr>
            <a:srgbClr val="A4A3A4"/>
          </p15:clr>
        </p15:guide>
        <p15:guide id="2" orient="horz" pos="384" userDrawn="1">
          <p15:clr>
            <a:srgbClr val="A4A3A4"/>
          </p15:clr>
        </p15:guide>
        <p15:guide id="3" orient="horz" pos="26880" userDrawn="1">
          <p15:clr>
            <a:srgbClr val="A4A3A4"/>
          </p15:clr>
        </p15:guide>
        <p15:guide id="4" orient="horz" userDrawn="1">
          <p15:clr>
            <a:srgbClr val="A4A3A4"/>
          </p15:clr>
        </p15:guide>
        <p15:guide id="5" pos="198" userDrawn="1">
          <p15:clr>
            <a:srgbClr val="A4A3A4"/>
          </p15:clr>
        </p15:guide>
        <p15:guide id="6" pos="2053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4300"/>
    <a:srgbClr val="003366"/>
    <a:srgbClr val="7F665F"/>
    <a:srgbClr val="CD4711"/>
    <a:srgbClr val="996633"/>
    <a:srgbClr val="F2EDE0"/>
    <a:srgbClr val="CC9900"/>
    <a:srgbClr val="F3F5FA"/>
    <a:srgbClr val="CDD2DE"/>
    <a:srgbClr val="E3E9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04" autoAdjust="0"/>
    <p:restoredTop sz="94536" autoAdjust="0"/>
  </p:normalViewPr>
  <p:slideViewPr>
    <p:cSldViewPr snapToGrid="0" snapToObjects="1" showGuides="1">
      <p:cViewPr varScale="1">
        <p:scale>
          <a:sx n="14" d="100"/>
          <a:sy n="14" d="100"/>
        </p:scale>
        <p:origin x="2550" y="198"/>
      </p:cViewPr>
      <p:guideLst>
        <p:guide orient="horz" pos="4424"/>
        <p:guide orient="horz" pos="384"/>
        <p:guide orient="horz" pos="26880"/>
        <p:guide orient="horz"/>
        <p:guide pos="198"/>
        <p:guide pos="20538"/>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10/30/2020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10/30/2020</a:t>
            </a:fld>
            <a:endParaRPr lang="en-US" dirty="0"/>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44757" y="8504647"/>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358375"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358371" y="19146876"/>
            <a:ext cx="7537847"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8595123"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8595126"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6789011"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6783054" y="7595191"/>
            <a:ext cx="7543800"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25042720" y="7595191"/>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25042720" y="8504647"/>
            <a:ext cx="7535264"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5042720" y="19227175"/>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25042721" y="20015207"/>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5042720" y="34436057"/>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25042721" y="35244599"/>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344757" y="19935409"/>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449450" y="4511929"/>
            <a:ext cx="23999227" cy="1706880"/>
          </a:xfrm>
          <a:prstGeom prst="rect">
            <a:avLst/>
          </a:prstGeom>
        </p:spPr>
        <p:txBody>
          <a:bodyPr>
            <a:normAutofit/>
          </a:bodyPr>
          <a:lstStyle>
            <a:lvl1pPr marL="0" indent="0" algn="ctr">
              <a:buFontTx/>
              <a:buNone/>
              <a:defRPr sz="4500">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affiliations</a:t>
            </a:r>
          </a:p>
        </p:txBody>
      </p:sp>
      <p:sp>
        <p:nvSpPr>
          <p:cNvPr id="78" name="Text Placeholder 76"/>
          <p:cNvSpPr>
            <a:spLocks noGrp="1"/>
          </p:cNvSpPr>
          <p:nvPr>
            <p:ph type="body" sz="quarter" idx="151" hasCustomPrompt="1"/>
          </p:nvPr>
        </p:nvSpPr>
        <p:spPr>
          <a:xfrm>
            <a:off x="4449450" y="2805049"/>
            <a:ext cx="23999227" cy="1706880"/>
          </a:xfrm>
          <a:prstGeom prst="rect">
            <a:avLst/>
          </a:prstGeom>
        </p:spPr>
        <p:txBody>
          <a:bodyPr anchor="t" anchorCtr="1">
            <a:normAutofit/>
          </a:bodyPr>
          <a:lstStyle>
            <a:lvl1pPr marL="0" indent="0" algn="ctr">
              <a:buFontTx/>
              <a:buNone/>
              <a:defRPr sz="6599">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authors</a:t>
            </a:r>
          </a:p>
        </p:txBody>
      </p:sp>
      <p:sp>
        <p:nvSpPr>
          <p:cNvPr id="79" name="Text Placeholder 76"/>
          <p:cNvSpPr>
            <a:spLocks noGrp="1"/>
          </p:cNvSpPr>
          <p:nvPr>
            <p:ph type="body" sz="quarter" idx="153" hasCustomPrompt="1"/>
          </p:nvPr>
        </p:nvSpPr>
        <p:spPr>
          <a:xfrm>
            <a:off x="4449450" y="621089"/>
            <a:ext cx="23999227" cy="2183964"/>
          </a:xfrm>
          <a:prstGeom prst="rect">
            <a:avLst/>
          </a:prstGeom>
        </p:spPr>
        <p:txBody>
          <a:bodyPr anchor="t" anchorCtr="1">
            <a:normAutofit/>
          </a:bodyPr>
          <a:lstStyle>
            <a:lvl1pPr marL="0" indent="0" algn="ctr">
              <a:buFontTx/>
              <a:buNone/>
              <a:defRPr sz="8624" b="1">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5567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8649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smtClean="0"/>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63217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smtClean="0"/>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322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31723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31792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44757" y="8504642"/>
            <a:ext cx="7542610"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358371" y="7616535"/>
            <a:ext cx="7536656" cy="568994"/>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358370" y="19168220"/>
            <a:ext cx="7537847" cy="568994"/>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8595121" y="8504642"/>
            <a:ext cx="7536656"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8595122" y="7616535"/>
            <a:ext cx="7536656" cy="568994"/>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6789007" y="8504642"/>
            <a:ext cx="7536656"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6783053" y="7616535"/>
            <a:ext cx="7543800" cy="568994"/>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25042720" y="7616535"/>
            <a:ext cx="7535264" cy="568994"/>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25042720" y="8504642"/>
            <a:ext cx="7535264"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5042720" y="19248519"/>
            <a:ext cx="7535264" cy="568994"/>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25042719" y="20015203"/>
            <a:ext cx="7539038"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5042720" y="34457404"/>
            <a:ext cx="7535264" cy="568994"/>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25042719" y="35244597"/>
            <a:ext cx="7539038"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344757" y="19935403"/>
            <a:ext cx="7542610" cy="721329"/>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321" indent="-428585">
              <a:defRPr sz="1875">
                <a:latin typeface="Trebuchet MS" pitchFamily="34" charset="0"/>
              </a:defRPr>
            </a:lvl2pPr>
            <a:lvl3pPr marL="1542907" indent="-428585">
              <a:defRPr sz="1875">
                <a:latin typeface="Trebuchet MS" pitchFamily="34" charset="0"/>
              </a:defRPr>
            </a:lvl3pPr>
            <a:lvl4pPr marL="2014351" indent="-471445">
              <a:defRPr sz="1875">
                <a:latin typeface="Trebuchet MS" pitchFamily="34" charset="0"/>
              </a:defRPr>
            </a:lvl4pPr>
            <a:lvl5pPr marL="2357219" indent="-342868">
              <a:defRPr sz="187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449446" y="4511929"/>
            <a:ext cx="23999226" cy="1706880"/>
          </a:xfrm>
          <a:prstGeom prst="rect">
            <a:avLst/>
          </a:prstGeom>
        </p:spPr>
        <p:txBody>
          <a:bodyPr>
            <a:normAutofit/>
          </a:bodyPr>
          <a:lstStyle>
            <a:lvl1pPr marL="0" indent="0" algn="ctr">
              <a:buFontTx/>
              <a:buNone/>
              <a:defRPr sz="4500">
                <a:solidFill>
                  <a:schemeClr val="accent5">
                    <a:lumMod val="50000"/>
                  </a:schemeClr>
                </a:solidFill>
                <a:latin typeface="+mj-lt"/>
              </a:defRPr>
            </a:lvl1pPr>
            <a:lvl2pPr>
              <a:buFontTx/>
              <a:buNone/>
              <a:defRPr sz="5400"/>
            </a:lvl2pPr>
            <a:lvl3pPr>
              <a:buFontTx/>
              <a:buNone/>
              <a:defRPr sz="5400"/>
            </a:lvl3pPr>
            <a:lvl4pPr>
              <a:buFontTx/>
              <a:buNone/>
              <a:defRPr sz="5400"/>
            </a:lvl4pPr>
            <a:lvl5pPr>
              <a:buFontTx/>
              <a:buNone/>
              <a:defRPr sz="5400"/>
            </a:lvl5pPr>
          </a:lstStyle>
          <a:p>
            <a:pPr lvl="0"/>
            <a:r>
              <a:rPr lang="en-US" dirty="0"/>
              <a:t>Click here to add affiliations</a:t>
            </a:r>
          </a:p>
        </p:txBody>
      </p:sp>
      <p:sp>
        <p:nvSpPr>
          <p:cNvPr id="78" name="Text Placeholder 76"/>
          <p:cNvSpPr>
            <a:spLocks noGrp="1"/>
          </p:cNvSpPr>
          <p:nvPr>
            <p:ph type="body" sz="quarter" idx="151" hasCustomPrompt="1"/>
          </p:nvPr>
        </p:nvSpPr>
        <p:spPr>
          <a:xfrm>
            <a:off x="4449446" y="2805049"/>
            <a:ext cx="23999226" cy="1706880"/>
          </a:xfrm>
          <a:prstGeom prst="rect">
            <a:avLst/>
          </a:prstGeom>
        </p:spPr>
        <p:txBody>
          <a:bodyPr anchor="t" anchorCtr="1">
            <a:normAutofit/>
          </a:bodyPr>
          <a:lstStyle>
            <a:lvl1pPr marL="0" indent="0" algn="ctr">
              <a:buFontTx/>
              <a:buNone/>
              <a:defRPr sz="6600">
                <a:solidFill>
                  <a:schemeClr val="accent5">
                    <a:lumMod val="50000"/>
                  </a:schemeClr>
                </a:solidFill>
                <a:latin typeface="+mj-lt"/>
              </a:defRPr>
            </a:lvl1pPr>
            <a:lvl2pPr>
              <a:buFontTx/>
              <a:buNone/>
              <a:defRPr sz="5400"/>
            </a:lvl2pPr>
            <a:lvl3pPr>
              <a:buFontTx/>
              <a:buNone/>
              <a:defRPr sz="5400"/>
            </a:lvl3pPr>
            <a:lvl4pPr>
              <a:buFontTx/>
              <a:buNone/>
              <a:defRPr sz="5400"/>
            </a:lvl4pPr>
            <a:lvl5pPr>
              <a:buFontTx/>
              <a:buNone/>
              <a:defRPr sz="5400"/>
            </a:lvl5pPr>
          </a:lstStyle>
          <a:p>
            <a:pPr lvl="0"/>
            <a:r>
              <a:rPr lang="en-US" dirty="0"/>
              <a:t>Click here to add authors</a:t>
            </a:r>
          </a:p>
        </p:txBody>
      </p:sp>
      <p:sp>
        <p:nvSpPr>
          <p:cNvPr id="79" name="Text Placeholder 76"/>
          <p:cNvSpPr>
            <a:spLocks noGrp="1"/>
          </p:cNvSpPr>
          <p:nvPr>
            <p:ph type="body" sz="quarter" idx="153" hasCustomPrompt="1"/>
          </p:nvPr>
        </p:nvSpPr>
        <p:spPr>
          <a:xfrm>
            <a:off x="4449446" y="621087"/>
            <a:ext cx="23999226" cy="2183964"/>
          </a:xfrm>
          <a:prstGeom prst="rect">
            <a:avLst/>
          </a:prstGeom>
        </p:spPr>
        <p:txBody>
          <a:bodyPr anchor="t" anchorCtr="1">
            <a:normAutofit/>
          </a:bodyPr>
          <a:lstStyle>
            <a:lvl1pPr marL="0" indent="0" algn="ctr">
              <a:buFontTx/>
              <a:buNone/>
              <a:defRPr sz="8625" b="1">
                <a:solidFill>
                  <a:schemeClr val="accent5">
                    <a:lumMod val="50000"/>
                  </a:schemeClr>
                </a:solidFill>
                <a:latin typeface="+mj-lt"/>
              </a:defRPr>
            </a:lvl1pPr>
            <a:lvl2pPr>
              <a:buFontTx/>
              <a:buNone/>
              <a:defRPr sz="5400"/>
            </a:lvl2pPr>
            <a:lvl3pPr>
              <a:buFontTx/>
              <a:buNone/>
              <a:defRPr sz="5400"/>
            </a:lvl3pPr>
            <a:lvl4pPr>
              <a:buFontTx/>
              <a:buNone/>
              <a:defRPr sz="5400"/>
            </a:lvl4pPr>
            <a:lvl5pPr>
              <a:buFontTx/>
              <a:buNone/>
              <a:defRPr sz="5400"/>
            </a:lvl5pPr>
          </a:lstStyle>
          <a:p>
            <a:pPr lvl="0"/>
            <a:r>
              <a:rPr lang="en-US" dirty="0"/>
              <a:t>Click here to add title</a:t>
            </a:r>
          </a:p>
        </p:txBody>
      </p:sp>
    </p:spTree>
    <p:extLst>
      <p:ext uri="{BB962C8B-B14F-4D97-AF65-F5344CB8AC3E}">
        <p14:creationId xmlns:p14="http://schemas.microsoft.com/office/powerpoint/2010/main" val="1176845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44757" y="8504647"/>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358375"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358371" y="19146876"/>
            <a:ext cx="7537847"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8595123"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8595126"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6789011"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6783054" y="7595191"/>
            <a:ext cx="7543800"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25042720" y="7595191"/>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25042720" y="8504647"/>
            <a:ext cx="7535264"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5042720" y="19227175"/>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25042721" y="20015207"/>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5042720" y="34436057"/>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25042721" y="35244599"/>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344757" y="19935409"/>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449450" y="4511929"/>
            <a:ext cx="23999227" cy="1706880"/>
          </a:xfrm>
          <a:prstGeom prst="rect">
            <a:avLst/>
          </a:prstGeom>
        </p:spPr>
        <p:txBody>
          <a:bodyPr>
            <a:normAutofit/>
          </a:bodyPr>
          <a:lstStyle>
            <a:lvl1pPr marL="0" indent="0" algn="ctr">
              <a:buFontTx/>
              <a:buNone/>
              <a:defRPr sz="4500">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affiliations</a:t>
            </a:r>
          </a:p>
        </p:txBody>
      </p:sp>
      <p:sp>
        <p:nvSpPr>
          <p:cNvPr id="78" name="Text Placeholder 76"/>
          <p:cNvSpPr>
            <a:spLocks noGrp="1"/>
          </p:cNvSpPr>
          <p:nvPr>
            <p:ph type="body" sz="quarter" idx="151" hasCustomPrompt="1"/>
          </p:nvPr>
        </p:nvSpPr>
        <p:spPr>
          <a:xfrm>
            <a:off x="4449450" y="2805049"/>
            <a:ext cx="23999227" cy="1706880"/>
          </a:xfrm>
          <a:prstGeom prst="rect">
            <a:avLst/>
          </a:prstGeom>
        </p:spPr>
        <p:txBody>
          <a:bodyPr anchor="t" anchorCtr="1">
            <a:normAutofit/>
          </a:bodyPr>
          <a:lstStyle>
            <a:lvl1pPr marL="0" indent="0" algn="ctr">
              <a:buFontTx/>
              <a:buNone/>
              <a:defRPr sz="6599">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authors</a:t>
            </a:r>
          </a:p>
        </p:txBody>
      </p:sp>
      <p:sp>
        <p:nvSpPr>
          <p:cNvPr id="79" name="Text Placeholder 76"/>
          <p:cNvSpPr>
            <a:spLocks noGrp="1"/>
          </p:cNvSpPr>
          <p:nvPr>
            <p:ph type="body" sz="quarter" idx="153" hasCustomPrompt="1"/>
          </p:nvPr>
        </p:nvSpPr>
        <p:spPr>
          <a:xfrm>
            <a:off x="4449450" y="621089"/>
            <a:ext cx="23999227" cy="2183964"/>
          </a:xfrm>
          <a:prstGeom prst="rect">
            <a:avLst/>
          </a:prstGeom>
        </p:spPr>
        <p:txBody>
          <a:bodyPr anchor="t" anchorCtr="1">
            <a:normAutofit/>
          </a:bodyPr>
          <a:lstStyle>
            <a:lvl1pPr marL="0" indent="0" algn="ctr">
              <a:buFontTx/>
              <a:buNone/>
              <a:defRPr sz="8624" b="1">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title</a:t>
            </a:r>
          </a:p>
        </p:txBody>
      </p:sp>
    </p:spTree>
    <p:extLst>
      <p:ext uri="{BB962C8B-B14F-4D97-AF65-F5344CB8AC3E}">
        <p14:creationId xmlns:p14="http://schemas.microsoft.com/office/powerpoint/2010/main" val="853459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thout guide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44757" y="8504647"/>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358375"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358371" y="19146876"/>
            <a:ext cx="7537847"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8595123"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8595126"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6789011"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6783054" y="7595191"/>
            <a:ext cx="7543800"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25042720" y="7595191"/>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25042720" y="8504647"/>
            <a:ext cx="7535264"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5042720" y="19227175"/>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25042721" y="20015207"/>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5042720" y="34436057"/>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25042721" y="35244599"/>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344757" y="19935409"/>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449450" y="4511929"/>
            <a:ext cx="23999227" cy="1706880"/>
          </a:xfrm>
          <a:prstGeom prst="rect">
            <a:avLst/>
          </a:prstGeom>
        </p:spPr>
        <p:txBody>
          <a:bodyPr>
            <a:normAutofit/>
          </a:bodyPr>
          <a:lstStyle>
            <a:lvl1pPr marL="0" indent="0" algn="ctr">
              <a:buFontTx/>
              <a:buNone/>
              <a:defRPr sz="4500">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affiliations</a:t>
            </a:r>
          </a:p>
        </p:txBody>
      </p:sp>
      <p:sp>
        <p:nvSpPr>
          <p:cNvPr id="78" name="Text Placeholder 76"/>
          <p:cNvSpPr>
            <a:spLocks noGrp="1"/>
          </p:cNvSpPr>
          <p:nvPr>
            <p:ph type="body" sz="quarter" idx="151" hasCustomPrompt="1"/>
          </p:nvPr>
        </p:nvSpPr>
        <p:spPr>
          <a:xfrm>
            <a:off x="4449450" y="2805049"/>
            <a:ext cx="23999227" cy="1706880"/>
          </a:xfrm>
          <a:prstGeom prst="rect">
            <a:avLst/>
          </a:prstGeom>
        </p:spPr>
        <p:txBody>
          <a:bodyPr anchor="t" anchorCtr="1">
            <a:normAutofit/>
          </a:bodyPr>
          <a:lstStyle>
            <a:lvl1pPr marL="0" indent="0" algn="ctr">
              <a:buFontTx/>
              <a:buNone/>
              <a:defRPr sz="6599">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authors</a:t>
            </a:r>
          </a:p>
        </p:txBody>
      </p:sp>
      <p:sp>
        <p:nvSpPr>
          <p:cNvPr id="79" name="Text Placeholder 76"/>
          <p:cNvSpPr>
            <a:spLocks noGrp="1"/>
          </p:cNvSpPr>
          <p:nvPr>
            <p:ph type="body" sz="quarter" idx="153" hasCustomPrompt="1"/>
          </p:nvPr>
        </p:nvSpPr>
        <p:spPr>
          <a:xfrm>
            <a:off x="4449450" y="621089"/>
            <a:ext cx="23999227" cy="2183964"/>
          </a:xfrm>
          <a:prstGeom prst="rect">
            <a:avLst/>
          </a:prstGeom>
        </p:spPr>
        <p:txBody>
          <a:bodyPr anchor="t" anchorCtr="1">
            <a:normAutofit/>
          </a:bodyPr>
          <a:lstStyle>
            <a:lvl1pPr marL="0" indent="0" algn="ctr">
              <a:buFontTx/>
              <a:buNone/>
              <a:defRPr sz="8624" b="1">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title</a:t>
            </a:r>
          </a:p>
        </p:txBody>
      </p:sp>
    </p:spTree>
    <p:extLst>
      <p:ext uri="{BB962C8B-B14F-4D97-AF65-F5344CB8AC3E}">
        <p14:creationId xmlns:p14="http://schemas.microsoft.com/office/powerpoint/2010/main" val="438864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6x48 template">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44757" y="8504647"/>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 name="Text Placeholder 5"/>
          <p:cNvSpPr>
            <a:spLocks noGrp="1"/>
          </p:cNvSpPr>
          <p:nvPr>
            <p:ph type="body" sz="quarter" idx="11" hasCustomPrompt="1"/>
          </p:nvPr>
        </p:nvSpPr>
        <p:spPr>
          <a:xfrm>
            <a:off x="358375"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INTRODUCTION or ABSTRACT</a:t>
            </a:r>
          </a:p>
        </p:txBody>
      </p:sp>
      <p:sp>
        <p:nvSpPr>
          <p:cNvPr id="20" name="Text Placeholder 5"/>
          <p:cNvSpPr>
            <a:spLocks noGrp="1"/>
          </p:cNvSpPr>
          <p:nvPr>
            <p:ph type="body" sz="quarter" idx="20" hasCustomPrompt="1"/>
          </p:nvPr>
        </p:nvSpPr>
        <p:spPr>
          <a:xfrm>
            <a:off x="358371" y="19146876"/>
            <a:ext cx="7537847"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OBJECTIVES</a:t>
            </a:r>
          </a:p>
        </p:txBody>
      </p:sp>
      <p:sp>
        <p:nvSpPr>
          <p:cNvPr id="21" name="Text Placeholder 3"/>
          <p:cNvSpPr>
            <a:spLocks noGrp="1"/>
          </p:cNvSpPr>
          <p:nvPr>
            <p:ph type="body" sz="quarter" idx="21" hasCustomPrompt="1"/>
          </p:nvPr>
        </p:nvSpPr>
        <p:spPr>
          <a:xfrm>
            <a:off x="8595123"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2" name="Text Placeholder 5"/>
          <p:cNvSpPr>
            <a:spLocks noGrp="1"/>
          </p:cNvSpPr>
          <p:nvPr>
            <p:ph type="body" sz="quarter" idx="22" hasCustomPrompt="1"/>
          </p:nvPr>
        </p:nvSpPr>
        <p:spPr>
          <a:xfrm>
            <a:off x="8595126" y="7595188"/>
            <a:ext cx="7536657"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MATERIALS &amp; METHODS</a:t>
            </a:r>
          </a:p>
        </p:txBody>
      </p:sp>
      <p:sp>
        <p:nvSpPr>
          <p:cNvPr id="23" name="Text Placeholder 3"/>
          <p:cNvSpPr>
            <a:spLocks noGrp="1"/>
          </p:cNvSpPr>
          <p:nvPr>
            <p:ph type="body" sz="quarter" idx="23" hasCustomPrompt="1"/>
          </p:nvPr>
        </p:nvSpPr>
        <p:spPr>
          <a:xfrm>
            <a:off x="16789011" y="8504647"/>
            <a:ext cx="7536655"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4" name="Text Placeholder 5"/>
          <p:cNvSpPr>
            <a:spLocks noGrp="1"/>
          </p:cNvSpPr>
          <p:nvPr>
            <p:ph type="body" sz="quarter" idx="24" hasCustomPrompt="1"/>
          </p:nvPr>
        </p:nvSpPr>
        <p:spPr>
          <a:xfrm>
            <a:off x="16783054" y="7595191"/>
            <a:ext cx="7543800" cy="611698"/>
          </a:xfrm>
          <a:prstGeom prst="rect">
            <a:avLst/>
          </a:prstGeom>
          <a:noFill/>
        </p:spPr>
        <p:txBody>
          <a:bodyPr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RESULTS</a:t>
            </a:r>
          </a:p>
        </p:txBody>
      </p:sp>
      <p:sp>
        <p:nvSpPr>
          <p:cNvPr id="25" name="Text Placeholder 5"/>
          <p:cNvSpPr>
            <a:spLocks noGrp="1"/>
          </p:cNvSpPr>
          <p:nvPr>
            <p:ph type="body" sz="quarter" idx="25" hasCustomPrompt="1"/>
          </p:nvPr>
        </p:nvSpPr>
        <p:spPr>
          <a:xfrm>
            <a:off x="25042720" y="7595191"/>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CONCLUSIONS</a:t>
            </a:r>
          </a:p>
        </p:txBody>
      </p:sp>
      <p:sp>
        <p:nvSpPr>
          <p:cNvPr id="26" name="Text Placeholder 3"/>
          <p:cNvSpPr>
            <a:spLocks noGrp="1"/>
          </p:cNvSpPr>
          <p:nvPr>
            <p:ph type="body" sz="quarter" idx="26" hasCustomPrompt="1"/>
          </p:nvPr>
        </p:nvSpPr>
        <p:spPr>
          <a:xfrm>
            <a:off x="25042720" y="8504647"/>
            <a:ext cx="7535264"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7" name="Text Placeholder 5"/>
          <p:cNvSpPr>
            <a:spLocks noGrp="1"/>
          </p:cNvSpPr>
          <p:nvPr>
            <p:ph type="body" sz="quarter" idx="27" hasCustomPrompt="1"/>
          </p:nvPr>
        </p:nvSpPr>
        <p:spPr>
          <a:xfrm>
            <a:off x="25042720" y="19227175"/>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REFERENCES</a:t>
            </a:r>
          </a:p>
        </p:txBody>
      </p:sp>
      <p:sp>
        <p:nvSpPr>
          <p:cNvPr id="28" name="Text Placeholder 3"/>
          <p:cNvSpPr>
            <a:spLocks noGrp="1"/>
          </p:cNvSpPr>
          <p:nvPr>
            <p:ph type="body" sz="quarter" idx="28" hasCustomPrompt="1"/>
          </p:nvPr>
        </p:nvSpPr>
        <p:spPr>
          <a:xfrm>
            <a:off x="25042721" y="20015207"/>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29" name="Text Placeholder 5"/>
          <p:cNvSpPr>
            <a:spLocks noGrp="1"/>
          </p:cNvSpPr>
          <p:nvPr>
            <p:ph type="body" sz="quarter" idx="29" hasCustomPrompt="1"/>
          </p:nvPr>
        </p:nvSpPr>
        <p:spPr>
          <a:xfrm>
            <a:off x="25042720" y="34436057"/>
            <a:ext cx="7535264" cy="611698"/>
          </a:xfrm>
          <a:prstGeom prst="rect">
            <a:avLst/>
          </a:prstGeom>
          <a:noFill/>
        </p:spPr>
        <p:txBody>
          <a:bodyPr wrap="square" lIns="91436" tIns="91436" rIns="91436" bIns="91436" anchor="ctr" anchorCtr="0">
            <a:spAutoFit/>
          </a:bodyPr>
          <a:lstStyle>
            <a:lvl1pPr marL="0" indent="0" algn="ctr">
              <a:buNone/>
              <a:defRPr sz="2775" b="1" u="sng" baseline="0">
                <a:solidFill>
                  <a:schemeClr val="accent5">
                    <a:lumMod val="50000"/>
                  </a:schemeClr>
                </a:solidFill>
              </a:defRPr>
            </a:lvl1pPr>
          </a:lstStyle>
          <a:p>
            <a:pPr lvl="0"/>
            <a:r>
              <a:rPr lang="en-US" dirty="0"/>
              <a:t>(click to edit)  ACKNOWLEDGEMENTS or  CONTACT</a:t>
            </a:r>
          </a:p>
        </p:txBody>
      </p:sp>
      <p:sp>
        <p:nvSpPr>
          <p:cNvPr id="30" name="Text Placeholder 3"/>
          <p:cNvSpPr>
            <a:spLocks noGrp="1"/>
          </p:cNvSpPr>
          <p:nvPr>
            <p:ph type="body" sz="quarter" idx="30" hasCustomPrompt="1"/>
          </p:nvPr>
        </p:nvSpPr>
        <p:spPr>
          <a:xfrm>
            <a:off x="25042721" y="35244599"/>
            <a:ext cx="7539038"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60" name="Text Placeholder 3"/>
          <p:cNvSpPr>
            <a:spLocks noGrp="1"/>
          </p:cNvSpPr>
          <p:nvPr>
            <p:ph type="body" sz="quarter" idx="96" hasCustomPrompt="1"/>
          </p:nvPr>
        </p:nvSpPr>
        <p:spPr>
          <a:xfrm>
            <a:off x="344757" y="19935409"/>
            <a:ext cx="7542610" cy="750183"/>
          </a:xfrm>
          <a:prstGeom prst="rect">
            <a:avLst/>
          </a:prstGeom>
        </p:spPr>
        <p:txBody>
          <a:bodyPr wrap="square" lIns="228589" tIns="228589" rIns="228589" bIns="228589">
            <a:spAutoFit/>
          </a:bodyPr>
          <a:lstStyle>
            <a:lvl1pPr marL="0" indent="0">
              <a:buNone/>
              <a:defRPr sz="1875">
                <a:solidFill>
                  <a:schemeClr val="accent5">
                    <a:lumMod val="50000"/>
                  </a:schemeClr>
                </a:solidFill>
                <a:latin typeface="Times New Roman" pitchFamily="18" charset="0"/>
                <a:cs typeface="Times New Roman" pitchFamily="18" charset="0"/>
              </a:defRPr>
            </a:lvl1pPr>
            <a:lvl2pPr marL="1114213" indent="-428543">
              <a:defRPr sz="1875">
                <a:latin typeface="Trebuchet MS" pitchFamily="34" charset="0"/>
              </a:defRPr>
            </a:lvl2pPr>
            <a:lvl3pPr marL="1542758" indent="-428543">
              <a:defRPr sz="1875">
                <a:latin typeface="Trebuchet MS" pitchFamily="34" charset="0"/>
              </a:defRPr>
            </a:lvl3pPr>
            <a:lvl4pPr marL="2014155" indent="-471400">
              <a:defRPr sz="1875">
                <a:latin typeface="Trebuchet MS" pitchFamily="34" charset="0"/>
              </a:defRPr>
            </a:lvl4pPr>
            <a:lvl5pPr marL="2356990" indent="-342835">
              <a:defRPr sz="1875">
                <a:latin typeface="Trebuchet MS" pitchFamily="34" charset="0"/>
              </a:defRPr>
            </a:lvl5pPr>
          </a:lstStyle>
          <a:p>
            <a:pPr lvl="0"/>
            <a:r>
              <a:rPr lang="en-US" dirty="0"/>
              <a:t>Type in or paste your text here</a:t>
            </a:r>
          </a:p>
        </p:txBody>
      </p:sp>
      <p:sp>
        <p:nvSpPr>
          <p:cNvPr id="77" name="Text Placeholder 76"/>
          <p:cNvSpPr>
            <a:spLocks noGrp="1"/>
          </p:cNvSpPr>
          <p:nvPr>
            <p:ph type="body" sz="quarter" idx="150" hasCustomPrompt="1"/>
          </p:nvPr>
        </p:nvSpPr>
        <p:spPr>
          <a:xfrm>
            <a:off x="4449450" y="4511929"/>
            <a:ext cx="23999227" cy="1706880"/>
          </a:xfrm>
          <a:prstGeom prst="rect">
            <a:avLst/>
          </a:prstGeom>
        </p:spPr>
        <p:txBody>
          <a:bodyPr>
            <a:normAutofit/>
          </a:bodyPr>
          <a:lstStyle>
            <a:lvl1pPr marL="0" indent="0" algn="ctr">
              <a:buFontTx/>
              <a:buNone/>
              <a:defRPr sz="4500">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affiliations</a:t>
            </a:r>
          </a:p>
        </p:txBody>
      </p:sp>
      <p:sp>
        <p:nvSpPr>
          <p:cNvPr id="78" name="Text Placeholder 76"/>
          <p:cNvSpPr>
            <a:spLocks noGrp="1"/>
          </p:cNvSpPr>
          <p:nvPr>
            <p:ph type="body" sz="quarter" idx="151" hasCustomPrompt="1"/>
          </p:nvPr>
        </p:nvSpPr>
        <p:spPr>
          <a:xfrm>
            <a:off x="4449450" y="2805049"/>
            <a:ext cx="23999227" cy="1706880"/>
          </a:xfrm>
          <a:prstGeom prst="rect">
            <a:avLst/>
          </a:prstGeom>
        </p:spPr>
        <p:txBody>
          <a:bodyPr anchor="t" anchorCtr="1">
            <a:normAutofit/>
          </a:bodyPr>
          <a:lstStyle>
            <a:lvl1pPr marL="0" indent="0" algn="ctr">
              <a:buFontTx/>
              <a:buNone/>
              <a:defRPr sz="6599">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authors</a:t>
            </a:r>
          </a:p>
        </p:txBody>
      </p:sp>
      <p:sp>
        <p:nvSpPr>
          <p:cNvPr id="79" name="Text Placeholder 76"/>
          <p:cNvSpPr>
            <a:spLocks noGrp="1"/>
          </p:cNvSpPr>
          <p:nvPr>
            <p:ph type="body" sz="quarter" idx="153" hasCustomPrompt="1"/>
          </p:nvPr>
        </p:nvSpPr>
        <p:spPr>
          <a:xfrm>
            <a:off x="4449450" y="621089"/>
            <a:ext cx="23999227" cy="2183964"/>
          </a:xfrm>
          <a:prstGeom prst="rect">
            <a:avLst/>
          </a:prstGeom>
        </p:spPr>
        <p:txBody>
          <a:bodyPr anchor="t" anchorCtr="1">
            <a:normAutofit/>
          </a:bodyPr>
          <a:lstStyle>
            <a:lvl1pPr marL="0" indent="0" algn="ctr">
              <a:buFontTx/>
              <a:buNone/>
              <a:defRPr sz="8624" b="1">
                <a:solidFill>
                  <a:schemeClr val="accent5">
                    <a:lumMod val="50000"/>
                  </a:schemeClr>
                </a:solidFill>
                <a:latin typeface="+mj-lt"/>
              </a:defRPr>
            </a:lvl1pPr>
            <a:lvl2pPr>
              <a:buFontTx/>
              <a:buNone/>
              <a:defRPr sz="5399"/>
            </a:lvl2pPr>
            <a:lvl3pPr>
              <a:buFontTx/>
              <a:buNone/>
              <a:defRPr sz="5399"/>
            </a:lvl3pPr>
            <a:lvl4pPr>
              <a:buFontTx/>
              <a:buNone/>
              <a:defRPr sz="5399"/>
            </a:lvl4pPr>
            <a:lvl5pPr>
              <a:buFontTx/>
              <a:buNone/>
              <a:defRPr sz="5399"/>
            </a:lvl5pPr>
          </a:lstStyle>
          <a:p>
            <a:pPr lvl="0"/>
            <a:r>
              <a:rPr lang="en-US" dirty="0"/>
              <a:t>Click here to add title</a:t>
            </a:r>
          </a:p>
        </p:txBody>
      </p:sp>
    </p:spTree>
    <p:extLst>
      <p:ext uri="{BB962C8B-B14F-4D97-AF65-F5344CB8AC3E}">
        <p14:creationId xmlns:p14="http://schemas.microsoft.com/office/powerpoint/2010/main" val="234889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smtClean="0"/>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9742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t>10/30/2020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2938547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smtClean="0"/>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4444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10/30/2020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1871762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6231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hyperlink" Target="https://www.posterpresentations.com/how-to-change-the-research-poster-template-colors.html" TargetMode="External"/><Relationship Id="rId3" Type="http://schemas.openxmlformats.org/officeDocument/2006/relationships/theme" Target="../theme/theme1.xml"/><Relationship Id="rId7" Type="http://schemas.openxmlformats.org/officeDocument/2006/relationships/image" Target="../media/image4.png"/><Relationship Id="rId12"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image" Target="../media/image1.png"/><Relationship Id="rId9"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175479" y="43187885"/>
            <a:ext cx="1885950" cy="252614"/>
          </a:xfrm>
          <a:prstGeom prst="rect">
            <a:avLst/>
          </a:prstGeom>
          <a:noFill/>
          <a:ln w="9525">
            <a:noFill/>
            <a:miter lim="800000"/>
            <a:headEnd/>
            <a:tailEnd/>
          </a:ln>
          <a:effectLst/>
        </p:spPr>
        <p:txBody>
          <a:bodyPr lIns="68447" tIns="34217" rIns="68447" bIns="34217">
            <a:spAutoFit/>
          </a:bodyPr>
          <a:lstStyle/>
          <a:p>
            <a:pPr eaLnBrk="0" hangingPunct="0">
              <a:lnSpc>
                <a:spcPct val="65000"/>
              </a:lnSpc>
              <a:spcBef>
                <a:spcPct val="50000"/>
              </a:spcBef>
              <a:defRPr/>
            </a:pPr>
            <a:r>
              <a:rPr lang="en-US" sz="375"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825" b="1" dirty="0">
                <a:solidFill>
                  <a:schemeClr val="bg1">
                    <a:lumMod val="75000"/>
                  </a:schemeClr>
                </a:solidFill>
                <a:latin typeface="Arial" charset="0"/>
              </a:rPr>
              <a:t>www.PosterPresentations.com</a:t>
            </a:r>
          </a:p>
        </p:txBody>
      </p:sp>
      <p:graphicFrame>
        <p:nvGraphicFramePr>
          <p:cNvPr id="3" name="Table 2">
            <a:extLst>
              <a:ext uri="{FF2B5EF4-FFF2-40B4-BE49-F238E27FC236}">
                <a16:creationId xmlns:a16="http://schemas.microsoft.com/office/drawing/2014/main" xmlns="" id="{AF9AA5EE-77AD-9645-B396-F73887C4B6FD}"/>
              </a:ext>
            </a:extLst>
          </p:cNvPr>
          <p:cNvGraphicFramePr>
            <a:graphicFrameLocks noGrp="1"/>
          </p:cNvGraphicFramePr>
          <p:nvPr userDrawn="1">
            <p:extLst>
              <p:ext uri="{D42A27DB-BD31-4B8C-83A1-F6EECF244321}">
                <p14:modId xmlns:p14="http://schemas.microsoft.com/office/powerpoint/2010/main" val="474000169"/>
              </p:ext>
            </p:extLst>
          </p:nvPr>
        </p:nvGraphicFramePr>
        <p:xfrm>
          <a:off x="-7958338" y="18803"/>
          <a:ext cx="7332653" cy="74088937"/>
        </p:xfrm>
        <a:graphic>
          <a:graphicData uri="http://schemas.openxmlformats.org/drawingml/2006/table">
            <a:tbl>
              <a:tblPr firstRow="1" bandRow="1">
                <a:tableStyleId>{5C22544A-7EE6-4342-B048-85BDC9FD1C3A}</a:tableStyleId>
              </a:tblPr>
              <a:tblGrid>
                <a:gridCol w="3144184">
                  <a:extLst>
                    <a:ext uri="{9D8B030D-6E8A-4147-A177-3AD203B41FA5}">
                      <a16:colId xmlns:a16="http://schemas.microsoft.com/office/drawing/2014/main" xmlns="" val="20000"/>
                    </a:ext>
                  </a:extLst>
                </a:gridCol>
                <a:gridCol w="4188469">
                  <a:extLst>
                    <a:ext uri="{9D8B030D-6E8A-4147-A177-3AD203B41FA5}">
                      <a16:colId xmlns:a16="http://schemas.microsoft.com/office/drawing/2014/main" xmlns="" val="20001"/>
                    </a:ext>
                  </a:extLst>
                </a:gridCol>
              </a:tblGrid>
              <a:tr h="3627121">
                <a:tc gridSpan="2">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4900" b="0" spc="600" dirty="0">
                          <a:solidFill>
                            <a:srgbClr val="1F3A4E"/>
                          </a:solidFill>
                          <a:latin typeface="Arial Black" panose="020B0A04020102020204" pitchFamily="34" charset="0"/>
                        </a:rPr>
                        <a:t>QUICK START GUIDE</a:t>
                      </a:r>
                      <a:br>
                        <a:rPr lang="en-US" sz="4900" b="0" spc="600" dirty="0">
                          <a:solidFill>
                            <a:srgbClr val="1F3A4E"/>
                          </a:solidFill>
                          <a:latin typeface="Arial Black" panose="020B0A04020102020204" pitchFamily="34" charset="0"/>
                        </a:rPr>
                      </a:br>
                      <a:r>
                        <a:rPr lang="en-US" sz="3900" b="1" spc="0" dirty="0">
                          <a:solidFill>
                            <a:srgbClr val="FF0000"/>
                          </a:solidFill>
                          <a:latin typeface="Trebuchet MS" pitchFamily="34" charset="0"/>
                        </a:rPr>
                        <a:t>(THIS SIDEBAR WILL NOT PRINT)</a:t>
                      </a:r>
                      <a:endParaRPr lang="en-US" sz="4900" b="1" spc="600" dirty="0">
                        <a:solidFill>
                          <a:schemeClr val="bg1"/>
                        </a:solidFill>
                        <a:latin typeface="Trebuchet MS" pitchFamily="34" charset="0"/>
                      </a:endParaRPr>
                    </a:p>
                  </a:txBody>
                  <a:tcPr marL="137160" marR="68581" marT="182880" marB="60960">
                    <a:solidFill>
                      <a:srgbClr val="FFC000"/>
                    </a:solidFill>
                  </a:tcPr>
                </a:tc>
                <a:tc hMerge="1">
                  <a:txBody>
                    <a:bodyPr/>
                    <a:lstStyle/>
                    <a:p>
                      <a:endParaRPr lang="en-US" dirty="0"/>
                    </a:p>
                  </a:txBody>
                  <a:tcPr/>
                </a:tc>
                <a:extLst>
                  <a:ext uri="{0D108BD9-81ED-4DB2-BD59-A6C34878D82A}">
                    <a16:rowId xmlns:a16="http://schemas.microsoft.com/office/drawing/2014/main" xmlns="" val="10000"/>
                  </a:ext>
                </a:extLst>
              </a:tr>
              <a:tr h="9440092">
                <a:tc gridSpan="2">
                  <a:txBody>
                    <a:bodyPr/>
                    <a:lstStyle/>
                    <a:p>
                      <a:pPr defTabSz="3765639"/>
                      <a:r>
                        <a:rPr lang="en-US" sz="2800" i="0" dirty="0">
                          <a:solidFill>
                            <a:srgbClr val="D9D9D9"/>
                          </a:solidFill>
                          <a:latin typeface="Arial"/>
                          <a:cs typeface="Arial"/>
                        </a:rPr>
                        <a:t>This PowerPoint template produces a </a:t>
                      </a:r>
                      <a:r>
                        <a:rPr lang="en-US" sz="2800" i="0" dirty="0">
                          <a:solidFill>
                            <a:srgbClr val="FFC000"/>
                          </a:solidFill>
                          <a:latin typeface="Arial"/>
                          <a:cs typeface="Arial"/>
                        </a:rPr>
                        <a:t>standard screen size (4:3 Ratio) virtual </a:t>
                      </a:r>
                      <a:r>
                        <a:rPr lang="en-US" sz="2800" i="0" dirty="0">
                          <a:solidFill>
                            <a:srgbClr val="D9D9D9"/>
                          </a:solidFill>
                          <a:latin typeface="Arial"/>
                          <a:cs typeface="Arial"/>
                        </a:rPr>
                        <a:t>presentation poster. You can use it to create your research poster by placing your title, subtitle, text, tables, charts and photos. </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We provide a series of online tutorials that will guide you through the poster design process and answer your poster production questions. For complete template tutorials,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the  </a:t>
                      </a:r>
                      <a:r>
                        <a:rPr lang="en-US" sz="2800" i="0" dirty="0">
                          <a:solidFill>
                            <a:srgbClr val="FFC000"/>
                          </a:solidFill>
                          <a:latin typeface="Arial"/>
                          <a:cs typeface="Arial"/>
                        </a:rPr>
                        <a:t>HELP DESK</a:t>
                      </a:r>
                      <a:r>
                        <a:rPr lang="en-US" sz="2800" i="0" baseline="0" dirty="0">
                          <a:solidFill>
                            <a:srgbClr val="D9D9D9"/>
                          </a:solidFill>
                          <a:latin typeface="Arial"/>
                          <a:cs typeface="Arial"/>
                        </a:rPr>
                        <a:t> </a:t>
                      </a:r>
                      <a:r>
                        <a:rPr lang="en-US" sz="2800" i="0" dirty="0">
                          <a:solidFill>
                            <a:srgbClr val="D9D9D9"/>
                          </a:solidFill>
                          <a:latin typeface="Arial"/>
                          <a:cs typeface="Arial"/>
                        </a:rPr>
                        <a:t>tab.</a:t>
                      </a:r>
                    </a:p>
                    <a:p>
                      <a:pPr defTabSz="3765639"/>
                      <a:endParaRPr lang="en-US" sz="2800" i="0" dirty="0">
                        <a:solidFill>
                          <a:srgbClr val="D9D9D9"/>
                        </a:solidFill>
                        <a:latin typeface="Arial"/>
                        <a:cs typeface="Arial"/>
                      </a:endParaRPr>
                    </a:p>
                    <a:p>
                      <a:pPr defTabSz="3765639"/>
                      <a:r>
                        <a:rPr lang="en-US" sz="2800" i="0" dirty="0">
                          <a:solidFill>
                            <a:srgbClr val="D9D9D9"/>
                          </a:solidFill>
                          <a:latin typeface="Arial"/>
                          <a:cs typeface="Arial"/>
                        </a:rPr>
                        <a:t>To print your poster using our same-day professional printing service, go online to </a:t>
                      </a:r>
                      <a:r>
                        <a:rPr lang="en-US" sz="2800" i="0" dirty="0" err="1">
                          <a:solidFill>
                            <a:srgbClr val="FFC000"/>
                          </a:solidFill>
                          <a:latin typeface="Arial"/>
                          <a:cs typeface="Arial"/>
                        </a:rPr>
                        <a:t>PosterPresentations.com</a:t>
                      </a:r>
                      <a:r>
                        <a:rPr lang="en-US" sz="2800" i="0" dirty="0">
                          <a:solidFill>
                            <a:srgbClr val="D9D9D9"/>
                          </a:solidFill>
                          <a:latin typeface="Arial"/>
                          <a:cs typeface="Arial"/>
                        </a:rPr>
                        <a:t> and click on "</a:t>
                      </a:r>
                      <a:r>
                        <a:rPr lang="en-US" sz="2800" i="0" dirty="0">
                          <a:solidFill>
                            <a:srgbClr val="FFC000"/>
                          </a:solidFill>
                          <a:latin typeface="Arial"/>
                          <a:cs typeface="Arial"/>
                        </a:rPr>
                        <a:t>Order your poster</a:t>
                      </a:r>
                      <a:r>
                        <a:rPr lang="en-US" sz="2800" i="0" dirty="0">
                          <a:solidFill>
                            <a:srgbClr val="D9D9D9"/>
                          </a:solidFill>
                          <a:latin typeface="Arial"/>
                          <a:cs typeface="Arial"/>
                        </a:rPr>
                        <a:t>".</a:t>
                      </a:r>
                      <a:endParaRPr lang="en-US" sz="2800" b="1" dirty="0">
                        <a:solidFill>
                          <a:srgbClr val="D9D9D9"/>
                        </a:solidFill>
                        <a:latin typeface="Arial"/>
                        <a:cs typeface="Arial"/>
                      </a:endParaRPr>
                    </a:p>
                  </a:txBody>
                  <a:tcPr marL="137160" marR="68581" marT="182880" marB="60960">
                    <a:solidFill>
                      <a:srgbClr val="010101"/>
                    </a:solidFill>
                  </a:tcPr>
                </a:tc>
                <a:tc hMerge="1">
                  <a:txBody>
                    <a:bodyPr/>
                    <a:lstStyle/>
                    <a:p>
                      <a:pPr marL="0" indent="0" algn="l" defTabSz="114300"/>
                      <a:endParaRPr lang="en-US" sz="2400" b="0" baseline="0" dirty="0">
                        <a:solidFill>
                          <a:srgbClr val="FFC000"/>
                        </a:solidFill>
                        <a:latin typeface="Arial" panose="020B0604020202020204" pitchFamily="34" charset="0"/>
                        <a:cs typeface="Arial" panose="020B0604020202020204" pitchFamily="34" charset="0"/>
                      </a:endParaRPr>
                    </a:p>
                  </a:txBody>
                  <a:tcPr>
                    <a:solidFill>
                      <a:schemeClr val="tx1">
                        <a:lumMod val="95000"/>
                        <a:lumOff val="5000"/>
                      </a:schemeClr>
                    </a:solidFill>
                  </a:tcPr>
                </a:tc>
                <a:extLst>
                  <a:ext uri="{0D108BD9-81ED-4DB2-BD59-A6C34878D82A}">
                    <a16:rowId xmlns:a16="http://schemas.microsoft.com/office/drawing/2014/main" xmlns="" val="677555919"/>
                  </a:ext>
                </a:extLst>
              </a:tr>
              <a:tr h="10890069">
                <a:tc>
                  <a:txBody>
                    <a:bodyPr/>
                    <a:lstStyle/>
                    <a:p>
                      <a:pPr algn="ctr"/>
                      <a:endParaRPr lang="en-US" sz="2800" dirty="0">
                        <a:solidFill>
                          <a:srgbClr val="1F3A4E"/>
                        </a:solidFill>
                      </a:endParaRPr>
                    </a:p>
                    <a:p>
                      <a:pPr algn="ctr"/>
                      <a:endParaRPr lang="en-US" sz="2800" dirty="0">
                        <a:solidFill>
                          <a:srgbClr val="1F3A4E"/>
                        </a:solidFill>
                      </a:endParaRPr>
                    </a:p>
                    <a:p>
                      <a:pPr algn="ctr"/>
                      <a:r>
                        <a:rPr lang="en-US" sz="2800" dirty="0">
                          <a:solidFill>
                            <a:schemeClr val="bg1"/>
                          </a:solidFill>
                          <a:latin typeface="Arial" panose="020B0604020202020204" pitchFamily="34" charset="0"/>
                          <a:cs typeface="Arial" panose="020B0604020202020204" pitchFamily="34" charset="0"/>
                        </a:rPr>
                        <a:t>This is a template for a </a:t>
                      </a:r>
                    </a:p>
                    <a:p>
                      <a:pPr algn="ctr"/>
                      <a:r>
                        <a:rPr lang="en-US" sz="2800" dirty="0">
                          <a:solidFill>
                            <a:schemeClr val="bg1"/>
                          </a:solidFill>
                          <a:latin typeface="Arial" panose="020B0604020202020204" pitchFamily="34" charset="0"/>
                          <a:cs typeface="Arial" panose="020B0604020202020204" pitchFamily="34" charset="0"/>
                        </a:rPr>
                        <a:t>presentation poster</a:t>
                      </a:r>
                      <a:br>
                        <a:rPr lang="en-US" sz="2800" dirty="0">
                          <a:solidFill>
                            <a:schemeClr val="bg1"/>
                          </a:solidFill>
                          <a:latin typeface="Arial" panose="020B0604020202020204" pitchFamily="34" charset="0"/>
                          <a:cs typeface="Arial" panose="020B0604020202020204" pitchFamily="34" charset="0"/>
                        </a:rPr>
                      </a:br>
                      <a:r>
                        <a:rPr lang="en-US" sz="4900" b="1" dirty="0">
                          <a:solidFill>
                            <a:srgbClr val="FFC000"/>
                          </a:solidFill>
                          <a:latin typeface="Arial" panose="020B0604020202020204" pitchFamily="34" charset="0"/>
                          <a:cs typeface="Arial" panose="020B0604020202020204" pitchFamily="34" charset="0"/>
                        </a:rPr>
                        <a:t>Virtual</a:t>
                      </a:r>
                      <a:br>
                        <a:rPr lang="en-US" sz="4900" b="1" dirty="0">
                          <a:solidFill>
                            <a:srgbClr val="FFC000"/>
                          </a:solidFill>
                          <a:latin typeface="Arial" panose="020B0604020202020204" pitchFamily="34" charset="0"/>
                          <a:cs typeface="Arial" panose="020B0604020202020204" pitchFamily="34" charset="0"/>
                        </a:rPr>
                      </a:br>
                      <a:r>
                        <a:rPr lang="en-US" sz="4900" b="1" dirty="0">
                          <a:solidFill>
                            <a:srgbClr val="FFC000"/>
                          </a:solidFill>
                          <a:latin typeface="Arial" panose="020B0604020202020204" pitchFamily="34" charset="0"/>
                          <a:cs typeface="Arial" panose="020B0604020202020204" pitchFamily="34" charset="0"/>
                        </a:rPr>
                        <a:t>Standard Size</a:t>
                      </a:r>
                      <a:br>
                        <a:rPr lang="en-US" sz="4900" b="1" dirty="0">
                          <a:solidFill>
                            <a:srgbClr val="FFC000"/>
                          </a:solidFill>
                          <a:latin typeface="Arial" panose="020B0604020202020204" pitchFamily="34" charset="0"/>
                          <a:cs typeface="Arial" panose="020B0604020202020204" pitchFamily="34" charset="0"/>
                        </a:rPr>
                      </a:br>
                      <a:r>
                        <a:rPr lang="en-US" sz="4900" b="1" dirty="0">
                          <a:solidFill>
                            <a:srgbClr val="FFC000"/>
                          </a:solidFill>
                          <a:latin typeface="Arial" panose="020B0604020202020204" pitchFamily="34" charset="0"/>
                          <a:cs typeface="Arial" panose="020B0604020202020204" pitchFamily="34" charset="0"/>
                        </a:rPr>
                        <a:t>(4:3 Ratio)</a:t>
                      </a:r>
                      <a:r>
                        <a:rPr lang="en-US" sz="2800" dirty="0">
                          <a:solidFill>
                            <a:schemeClr val="bg1"/>
                          </a:solidFill>
                          <a:latin typeface="Arial" panose="020B0604020202020204" pitchFamily="34" charset="0"/>
                          <a:cs typeface="Arial" panose="020B0604020202020204" pitchFamily="34" charset="0"/>
                        </a:rPr>
                        <a:t/>
                      </a:r>
                      <a:br>
                        <a:rPr lang="en-US" sz="2800" dirty="0">
                          <a:solidFill>
                            <a:schemeClr val="bg1"/>
                          </a:solidFill>
                          <a:latin typeface="Arial" panose="020B0604020202020204" pitchFamily="34" charset="0"/>
                          <a:cs typeface="Arial" panose="020B0604020202020204" pitchFamily="34" charset="0"/>
                        </a:rPr>
                      </a:br>
                      <a:endParaRPr lang="en-US" sz="2800" dirty="0">
                        <a:solidFill>
                          <a:srgbClr val="1F3A4E"/>
                        </a:solidFill>
                      </a:endParaRPr>
                    </a:p>
                  </a:txBody>
                  <a:tcPr marL="68581" marR="68581" marT="60960" marB="60960">
                    <a:solidFill>
                      <a:srgbClr val="010101"/>
                    </a:solidFill>
                  </a:tcPr>
                </a:tc>
                <a:tc>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Important: Check the template size</a:t>
                      </a:r>
                      <a:r>
                        <a:rPr lang="en-US" sz="2800" b="0" baseline="0" dirty="0">
                          <a:solidFill>
                            <a:srgbClr val="FFC000"/>
                          </a:solidFill>
                          <a:latin typeface="Arial" panose="020B0604020202020204" pitchFamily="34" charset="0"/>
                          <a:cs typeface="Arial" panose="020B0604020202020204" pitchFamily="34" charset="0"/>
                        </a:rPr>
                        <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Before you start working on your poster and to avoid printing problems check that you have downloaded and that you are using the correct size template for your poster presentation.</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This template can also be printed at the following sizes without distortion and without any additional formatting:</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30 tall x 40 wide</a:t>
                      </a:r>
                    </a:p>
                    <a:p>
                      <a:pPr marL="0" marR="0" indent="0" algn="l" defTabSz="4388900" rtl="0" eaLnBrk="1" fontAlgn="auto" latinLnBrk="0" hangingPunct="1">
                        <a:lnSpc>
                          <a:spcPct val="100000"/>
                        </a:lnSpc>
                        <a:spcBef>
                          <a:spcPts val="0"/>
                        </a:spcBef>
                        <a:spcAft>
                          <a:spcPts val="0"/>
                        </a:spcAft>
                        <a:buClrTx/>
                        <a:buSzTx/>
                        <a:buFontTx/>
                        <a:buNone/>
                        <a:tabLst/>
                        <a:defRPr/>
                      </a:pPr>
                      <a:r>
                        <a:rPr lang="en-US" sz="2800" b="0" baseline="0" dirty="0">
                          <a:solidFill>
                            <a:srgbClr val="FFC000"/>
                          </a:solidFill>
                          <a:latin typeface="Arial" panose="020B0604020202020204" pitchFamily="34" charset="0"/>
                          <a:cs typeface="Arial" panose="020B0604020202020204" pitchFamily="34" charset="0"/>
                        </a:rPr>
                        <a:t>36 tall x 48 wide</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42 tall x 56 wide</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48 tall x 64 wide</a:t>
                      </a:r>
                    </a:p>
                  </a:txBody>
                  <a:tcPr marL="137160" marR="68581" marT="182880" marB="60960">
                    <a:solidFill>
                      <a:srgbClr val="010101"/>
                    </a:solidFill>
                  </a:tcPr>
                </a:tc>
                <a:extLst>
                  <a:ext uri="{0D108BD9-81ED-4DB2-BD59-A6C34878D82A}">
                    <a16:rowId xmlns:a16="http://schemas.microsoft.com/office/drawing/2014/main" xmlns="" val="10008"/>
                  </a:ext>
                </a:extLst>
              </a:tr>
              <a:tr h="10811692">
                <a:tc>
                  <a:txBody>
                    <a:bodyPr/>
                    <a:lstStyle/>
                    <a:p>
                      <a:endParaRPr lang="en-US" sz="2800" dirty="0">
                        <a:solidFill>
                          <a:srgbClr val="1F3A4E"/>
                        </a:solidFill>
                      </a:endParaRPr>
                    </a:p>
                  </a:txBody>
                  <a:tcPr marL="68581" marR="68581" marT="60960" marB="60960">
                    <a:blipFill rotWithShape="1">
                      <a:blip r:embed="rId4"/>
                      <a:stretch>
                        <a:fillRect/>
                      </a:stretch>
                    </a:blipFill>
                  </a:tcPr>
                </a:tc>
                <a:tc>
                  <a:txBody>
                    <a:bodyPr/>
                    <a:lstStyle/>
                    <a:p>
                      <a:pPr algn="l"/>
                      <a:r>
                        <a:rPr lang="en-US" sz="3200" b="1" baseline="0" dirty="0">
                          <a:solidFill>
                            <a:srgbClr val="FFC000"/>
                          </a:solidFill>
                          <a:latin typeface="Arial" panose="020B0604020202020204" pitchFamily="34" charset="0"/>
                          <a:cs typeface="Arial" panose="020B0604020202020204" pitchFamily="34" charset="0"/>
                        </a:rPr>
                        <a:t>How to </a:t>
                      </a:r>
                      <a:r>
                        <a:rPr lang="en-US" sz="5300" b="1" baseline="0" dirty="0">
                          <a:solidFill>
                            <a:srgbClr val="FFC000"/>
                          </a:solidFill>
                          <a:latin typeface="Arial" panose="020B0604020202020204" pitchFamily="34" charset="0"/>
                          <a:cs typeface="Arial" panose="020B0604020202020204" pitchFamily="34" charset="0"/>
                        </a:rPr>
                        <a:t>Zoom in </a:t>
                      </a:r>
                      <a:r>
                        <a:rPr lang="en-US" sz="3200" b="1" baseline="0" dirty="0">
                          <a:solidFill>
                            <a:srgbClr val="FFC000"/>
                          </a:solidFill>
                          <a:latin typeface="Arial" panose="020B0604020202020204" pitchFamily="34" charset="0"/>
                          <a:cs typeface="Arial" panose="020B0604020202020204" pitchFamily="34" charset="0"/>
                        </a:rPr>
                        <a:t>and </a:t>
                      </a:r>
                      <a:r>
                        <a:rPr lang="en-US" sz="2400" b="1" baseline="0" dirty="0">
                          <a:solidFill>
                            <a:srgbClr val="FFC000"/>
                          </a:solidFill>
                          <a:latin typeface="Arial" panose="020B0604020202020204" pitchFamily="34" charset="0"/>
                          <a:cs typeface="Arial" panose="020B0604020202020204" pitchFamily="34" charset="0"/>
                        </a:rPr>
                        <a:t>out</a:t>
                      </a:r>
                      <a:endParaRPr lang="en-US" sz="3200" b="1" baseline="0" dirty="0">
                        <a:solidFill>
                          <a:srgbClr val="FFC000"/>
                        </a:solidFill>
                        <a:latin typeface="Arial" panose="020B0604020202020204" pitchFamily="34" charset="0"/>
                        <a:cs typeface="Arial" panose="020B0604020202020204" pitchFamily="34" charset="0"/>
                      </a:endParaRPr>
                    </a:p>
                    <a:p>
                      <a:pPr algn="l"/>
                      <a:r>
                        <a:rPr lang="en-US" sz="2800" b="0" baseline="0" dirty="0">
                          <a:solidFill>
                            <a:srgbClr val="D9D9D9"/>
                          </a:solidFill>
                          <a:latin typeface="Arial" panose="020B0604020202020204" pitchFamily="34" charset="0"/>
                          <a:cs typeface="Arial" panose="020B0604020202020204" pitchFamily="34" charset="0"/>
                        </a:rPr>
                        <a:t>Use the PowerPoint zoom tool to adjust the screen magnification to view comfortably. PowerPoint provides 2 ways to zoom: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1. </a:t>
                      </a:r>
                      <a:r>
                        <a:rPr lang="en-US" sz="2800" b="0" baseline="0" dirty="0">
                          <a:solidFill>
                            <a:srgbClr val="D9D9D9"/>
                          </a:solidFill>
                          <a:latin typeface="Arial" panose="020B0604020202020204" pitchFamily="34" charset="0"/>
                          <a:cs typeface="Arial" panose="020B0604020202020204" pitchFamily="34" charset="0"/>
                        </a:rPr>
                        <a:t>On the top menu bar click on the VIEW tab and then click on ZOOM. Choose the zoom percentage that works best for you. </a:t>
                      </a:r>
                      <a:br>
                        <a:rPr lang="en-US" sz="2800" b="0" baseline="0" dirty="0">
                          <a:solidFill>
                            <a:srgbClr val="D9D9D9"/>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2. </a:t>
                      </a:r>
                      <a:r>
                        <a:rPr lang="en-US" sz="2800" b="0" baseline="0" dirty="0">
                          <a:solidFill>
                            <a:srgbClr val="D9D9D9"/>
                          </a:solidFill>
                          <a:latin typeface="Arial" panose="020B0604020202020204" pitchFamily="34" charset="0"/>
                          <a:cs typeface="Arial" panose="020B0604020202020204" pitchFamily="34" charset="0"/>
                        </a:rPr>
                        <a:t>For better zoom flexibility, use the zoom slider at the bottom right of the window.</a:t>
                      </a:r>
                    </a:p>
                  </a:txBody>
                  <a:tcPr marL="137160" marR="68581" marT="182880" marB="60960">
                    <a:solidFill>
                      <a:srgbClr val="010101"/>
                    </a:solidFill>
                  </a:tcPr>
                </a:tc>
                <a:extLst>
                  <a:ext uri="{0D108BD9-81ED-4DB2-BD59-A6C34878D82A}">
                    <a16:rowId xmlns:a16="http://schemas.microsoft.com/office/drawing/2014/main" xmlns="" val="10001"/>
                  </a:ext>
                </a:extLst>
              </a:tr>
              <a:tr h="4785361">
                <a:tc gridSpan="2">
                  <a:txBody>
                    <a:bodyPr/>
                    <a:lstStyle/>
                    <a:p>
                      <a:pPr marL="0" marR="0" lvl="0" indent="0" algn="l" defTabSz="4388900" rtl="0" eaLnBrk="1" fontAlgn="auto" latinLnBrk="0" hangingPunct="1">
                        <a:lnSpc>
                          <a:spcPct val="100000"/>
                        </a:lnSpc>
                        <a:spcBef>
                          <a:spcPts val="0"/>
                        </a:spcBef>
                        <a:spcAft>
                          <a:spcPts val="0"/>
                        </a:spcAft>
                        <a:buClrTx/>
                        <a:buSzTx/>
                        <a:buFontTx/>
                        <a:buNone/>
                        <a:tabLst/>
                        <a:defRPr/>
                      </a:pPr>
                      <a:r>
                        <a:rPr lang="en-US" sz="3200" b="1" baseline="0" dirty="0">
                          <a:solidFill>
                            <a:srgbClr val="FFC000"/>
                          </a:solidFill>
                          <a:latin typeface="Arial" panose="020B0604020202020204" pitchFamily="34" charset="0"/>
                          <a:cs typeface="Arial" panose="020B0604020202020204" pitchFamily="34" charset="0"/>
                        </a:rPr>
                        <a:t>Ruler and Guides</a:t>
                      </a:r>
                      <a:r>
                        <a:rPr lang="en-US" sz="2800" b="0" baseline="0" dirty="0">
                          <a:solidFill>
                            <a:srgbClr val="FFC000"/>
                          </a:solidFill>
                          <a:latin typeface="Arial" panose="020B0604020202020204" pitchFamily="34" charset="0"/>
                          <a:cs typeface="Arial" panose="020B0604020202020204" pitchFamily="34" charset="0"/>
                        </a:rPr>
                        <a:t/>
                      </a:r>
                      <a:br>
                        <a:rPr lang="en-US" sz="2800" b="0" baseline="0" dirty="0">
                          <a:solidFill>
                            <a:srgbClr val="FFC000"/>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p>
                  </a:txBody>
                  <a:tcPr marL="68581" marR="68581" marT="60960" marB="60960">
                    <a:solidFill>
                      <a:srgbClr val="010101"/>
                    </a:solidFill>
                  </a:tcPr>
                </a:tc>
                <a:tc hMerge="1">
                  <a:txBody>
                    <a:bodyPr/>
                    <a:lstStyle/>
                    <a:p>
                      <a:endParaRPr lang="en-US" sz="2400" b="0" baseline="0" dirty="0">
                        <a:solidFill>
                          <a:schemeClr val="bg1"/>
                        </a:solidFill>
                        <a:latin typeface="Arial" panose="020B0604020202020204" pitchFamily="34" charset="0"/>
                        <a:cs typeface="Arial" panose="020B0604020202020204" pitchFamily="34" charset="0"/>
                      </a:endParaRPr>
                    </a:p>
                  </a:txBody>
                  <a:tcPr marL="182880" marT="137160">
                    <a:solidFill>
                      <a:schemeClr val="tx1">
                        <a:lumMod val="95000"/>
                        <a:lumOff val="5000"/>
                      </a:schemeClr>
                    </a:solidFill>
                  </a:tcPr>
                </a:tc>
                <a:extLst>
                  <a:ext uri="{0D108BD9-81ED-4DB2-BD59-A6C34878D82A}">
                    <a16:rowId xmlns:a16="http://schemas.microsoft.com/office/drawing/2014/main" xmlns="" val="10002"/>
                  </a:ext>
                </a:extLst>
              </a:tr>
              <a:tr h="10406743">
                <a:tc>
                  <a:txBody>
                    <a:bodyPr/>
                    <a:lstStyle/>
                    <a:p>
                      <a:endParaRPr lang="en-US" sz="2800" dirty="0">
                        <a:solidFill>
                          <a:srgbClr val="1F3A4E"/>
                        </a:solidFill>
                      </a:endParaRPr>
                    </a:p>
                  </a:txBody>
                  <a:tcPr marL="68581" marR="68581" marT="60960" marB="60960">
                    <a:blipFill rotWithShape="1">
                      <a:blip r:embed="rId5"/>
                      <a:stretch>
                        <a:fillRect/>
                      </a:stretch>
                    </a:blipFill>
                  </a:tcPr>
                </a:tc>
                <a:tc>
                  <a:txBody>
                    <a:bodyPr/>
                    <a:lstStyle/>
                    <a:p>
                      <a:pPr marL="0" lvl="1" indent="0" algn="l" defTabSz="114300"/>
                      <a:r>
                        <a:rPr lang="en-US" sz="3200" b="1" baseline="0" dirty="0">
                          <a:solidFill>
                            <a:srgbClr val="FFC000"/>
                          </a:solidFill>
                          <a:latin typeface="Arial" panose="020B0604020202020204" pitchFamily="34" charset="0"/>
                          <a:cs typeface="Arial" panose="020B0604020202020204" pitchFamily="34" charset="0"/>
                        </a:rPr>
                        <a:t>Headers and text containers</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D9D9D9"/>
                          </a:solidFill>
                          <a:latin typeface="Arial" panose="020B0604020202020204" pitchFamily="34" charset="0"/>
                          <a:cs typeface="Arial" panose="020B0604020202020204" pitchFamily="34" charset="0"/>
                        </a:rPr>
                        <a:t>Included in this template are commonly used section headers such as Abstract, Objectives, Methods, Results, etc.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Click inside a section header to add its text.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add another header, click on edge of the section box so that it is outlined. Copy and paste it. </a:t>
                      </a:r>
                      <a:r>
                        <a:rPr lang="en-US" sz="2800" b="0" baseline="0" dirty="0">
                          <a:solidFill>
                            <a:schemeClr val="bg1"/>
                          </a:solidFill>
                          <a:latin typeface="Arial" panose="020B0604020202020204" pitchFamily="34" charset="0"/>
                          <a:cs typeface="Arial" panose="020B0604020202020204" pitchFamily="34" charset="0"/>
                        </a:rPr>
                        <a:t/>
                      </a:r>
                      <a:br>
                        <a:rPr lang="en-US" sz="2800" b="0" baseline="0" dirty="0">
                          <a:solidFill>
                            <a:schemeClr val="bg1"/>
                          </a:solidFill>
                          <a:latin typeface="Arial" panose="020B0604020202020204" pitchFamily="34" charset="0"/>
                          <a:cs typeface="Arial" panose="020B0604020202020204" pitchFamily="34" charset="0"/>
                        </a:rPr>
                      </a:br>
                      <a:r>
                        <a:rPr lang="en-US" sz="2800" b="0" baseline="0" dirty="0">
                          <a:solidFill>
                            <a:srgbClr val="FFC000"/>
                          </a:solidFill>
                          <a:latin typeface="Arial" panose="020B0604020202020204" pitchFamily="34" charset="0"/>
                          <a:cs typeface="Arial" panose="020B0604020202020204" pitchFamily="34" charset="0"/>
                        </a:rPr>
                        <a:t>-</a:t>
                      </a:r>
                      <a:r>
                        <a:rPr lang="en-US" sz="2800" b="0" baseline="0" dirty="0">
                          <a:solidFill>
                            <a:schemeClr val="bg1"/>
                          </a:solidFill>
                          <a:latin typeface="Arial" panose="020B0604020202020204" pitchFamily="34" charset="0"/>
                          <a:cs typeface="Arial" panose="020B0604020202020204" pitchFamily="34" charset="0"/>
                        </a:rPr>
                        <a:t> </a:t>
                      </a:r>
                      <a:r>
                        <a:rPr lang="en-US" sz="2800" b="0" baseline="0" dirty="0">
                          <a:solidFill>
                            <a:srgbClr val="D9D9D9"/>
                          </a:solidFill>
                          <a:latin typeface="Arial" panose="020B0604020202020204" pitchFamily="34" charset="0"/>
                          <a:cs typeface="Arial" panose="020B0604020202020204" pitchFamily="34" charset="0"/>
                        </a:rPr>
                        <a:t>To increase its size, click on the white circles and expand to the the desired size.</a:t>
                      </a:r>
                    </a:p>
                  </a:txBody>
                  <a:tcPr marL="137160" marR="68581" marT="182880" marB="60960">
                    <a:solidFill>
                      <a:srgbClr val="010101"/>
                    </a:solidFill>
                  </a:tcPr>
                </a:tc>
                <a:extLst>
                  <a:ext uri="{0D108BD9-81ED-4DB2-BD59-A6C34878D82A}">
                    <a16:rowId xmlns:a16="http://schemas.microsoft.com/office/drawing/2014/main" xmlns="" val="10003"/>
                  </a:ext>
                </a:extLst>
              </a:tr>
              <a:tr h="9030788">
                <a:tc gridSpan="2">
                  <a:txBody>
                    <a:bodyPr/>
                    <a:lstStyle/>
                    <a:p>
                      <a:r>
                        <a:rPr lang="en-US" sz="3200" b="1" dirty="0">
                          <a:solidFill>
                            <a:srgbClr val="FFC000"/>
                          </a:solidFill>
                          <a:latin typeface="Arial" panose="020B0604020202020204" pitchFamily="34" charset="0"/>
                          <a:cs typeface="Arial" panose="020B0604020202020204" pitchFamily="34" charset="0"/>
                        </a:rPr>
                        <a:t>Adding content to the poster</a:t>
                      </a:r>
                    </a:p>
                    <a:p>
                      <a:r>
                        <a:rPr lang="en-US" sz="2800" baseline="0" dirty="0">
                          <a:solidFill>
                            <a:srgbClr val="D9D9D9"/>
                          </a:solidFill>
                          <a:latin typeface="Arial" panose="020B0604020202020204" pitchFamily="34" charset="0"/>
                          <a:cs typeface="Arial" panose="020B0604020202020204" pitchFamily="34" charset="0"/>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p>
                    <a:p>
                      <a:pPr marL="342900" indent="-342900">
                        <a:buFontTx/>
                        <a:buChar char="-"/>
                      </a:pPr>
                      <a:r>
                        <a:rPr lang="en-US" sz="2800" baseline="0" dirty="0">
                          <a:solidFill>
                            <a:srgbClr val="D9D9D9"/>
                          </a:solidFill>
                          <a:latin typeface="Arial" panose="020B0604020202020204" pitchFamily="34" charset="0"/>
                          <a:cs typeface="Arial" panose="020B0604020202020204" pitchFamily="34" charset="0"/>
                        </a:rPr>
                        <a:t>If you run out of room, try to reduce the size of your fonts and/or the size of your graphics. If there is a lot of empty space try to increase your font sizes and the size of your graphics. The font used for references can be smaller.</a:t>
                      </a:r>
                      <a:endParaRPr lang="en-US" sz="2800" dirty="0">
                        <a:solidFill>
                          <a:srgbClr val="D9D9D9"/>
                        </a:solidFill>
                        <a:latin typeface="Arial" panose="020B0604020202020204" pitchFamily="34" charset="0"/>
                        <a:cs typeface="Arial" panose="020B0604020202020204" pitchFamily="34" charset="0"/>
                      </a:endParaRPr>
                    </a:p>
                  </a:txBody>
                  <a:tcPr marL="68581" marR="68581" marT="60960" marB="60960">
                    <a:solidFill>
                      <a:srgbClr val="010101"/>
                    </a:solidFill>
                  </a:tcPr>
                </a:tc>
                <a:tc hMerge="1">
                  <a:txBody>
                    <a:bodyPr/>
                    <a:lstStyle/>
                    <a:p>
                      <a:endParaRPr lang="en-US" sz="2400" dirty="0">
                        <a:solidFill>
                          <a:schemeClr val="bg1"/>
                        </a:solidFill>
                        <a:latin typeface="Arial" panose="020B0604020202020204" pitchFamily="34" charset="0"/>
                        <a:cs typeface="Arial" panose="020B0604020202020204" pitchFamily="34" charset="0"/>
                      </a:endParaRPr>
                    </a:p>
                  </a:txBody>
                  <a:tcPr marL="182880" marT="137160">
                    <a:solidFill>
                      <a:srgbClr val="010101"/>
                    </a:solidFill>
                  </a:tcPr>
                </a:tc>
                <a:extLst>
                  <a:ext uri="{0D108BD9-81ED-4DB2-BD59-A6C34878D82A}">
                    <a16:rowId xmlns:a16="http://schemas.microsoft.com/office/drawing/2014/main" xmlns="" val="10004"/>
                  </a:ext>
                </a:extLst>
              </a:tr>
              <a:tr h="5325292">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panose="020B0604020202020204" pitchFamily="34" charset="0"/>
                          <a:cs typeface="Arial" panose="020B0604020202020204" pitchFamily="34" charset="0"/>
                        </a:rPr>
                        <a:t>Photos</a:t>
                      </a:r>
                    </a:p>
                    <a:p>
                      <a:pPr marL="0" marR="0" lvl="0" indent="0" algn="l" defTabSz="9779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D9D9D9"/>
                          </a:solidFill>
                          <a:effectLst/>
                          <a:uLnTx/>
                          <a:uFillTx/>
                          <a:latin typeface="Arial"/>
                          <a:ea typeface="+mn-ea"/>
                          <a:cs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p>
                  </a:txBody>
                  <a:tcPr marL="137160" marR="68581" marT="182880" marB="60960">
                    <a:solidFill>
                      <a:srgbClr val="010101"/>
                    </a:solidFill>
                  </a:tcPr>
                </a:tc>
                <a:tc hMerge="1">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5"/>
                  </a:ext>
                </a:extLst>
              </a:tr>
              <a:tr h="3057561">
                <a:tc gridSpan="2">
                  <a:txBody>
                    <a:bodyPr/>
                    <a:lstStyle/>
                    <a:p>
                      <a:endParaRPr lang="en-US" sz="2800" dirty="0">
                        <a:solidFill>
                          <a:schemeClr val="bg1"/>
                        </a:solidFill>
                        <a:latin typeface="Arial" panose="020B0604020202020204" pitchFamily="34" charset="0"/>
                        <a:cs typeface="Arial" panose="020B0604020202020204" pitchFamily="34" charset="0"/>
                      </a:endParaRPr>
                    </a:p>
                  </a:txBody>
                  <a:tcPr marL="137160" marR="68581" marT="182880" marB="60960">
                    <a:blipFill rotWithShape="1">
                      <a:blip r:embed="rId6"/>
                      <a:stretch>
                        <a:fillRect/>
                      </a:stretch>
                    </a:blipFill>
                  </a:tcPr>
                </a:tc>
                <a:tc hMerge="1">
                  <a:txBody>
                    <a:bodyPr/>
                    <a:lstStyle/>
                    <a:p>
                      <a:endParaRPr lang="en-US" sz="2400" dirty="0">
                        <a:solidFill>
                          <a:srgbClr val="1F3A4E"/>
                        </a:solidFill>
                      </a:endParaRPr>
                    </a:p>
                  </a:txBody>
                  <a:tcPr/>
                </a:tc>
                <a:extLst>
                  <a:ext uri="{0D108BD9-81ED-4DB2-BD59-A6C34878D82A}">
                    <a16:rowId xmlns:a16="http://schemas.microsoft.com/office/drawing/2014/main" xmlns="" val="10006"/>
                  </a:ext>
                </a:extLst>
              </a:tr>
              <a:tr h="2464525">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Quality check your graphics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2800" noProof="0" dirty="0">
                          <a:solidFill>
                            <a:srgbClr val="D9D9D9"/>
                          </a:solidFill>
                          <a:latin typeface="Arial"/>
                          <a:cs typeface="Arial"/>
                        </a:rPr>
                        <a:t>Zoom in and look at your images at 100%-200% magnification. If they look clear, they will print well. </a:t>
                      </a:r>
                    </a:p>
                  </a:txBody>
                  <a:tcPr marL="137160" marR="68581" marT="182880" marB="60960">
                    <a:solidFill>
                      <a:srgbClr val="010101"/>
                    </a:solidFill>
                  </a:tcPr>
                </a:tc>
                <a:tc hMerge="1">
                  <a:txBody>
                    <a:bodyPr/>
                    <a:lstStyle/>
                    <a:p>
                      <a:endParaRPr lang="en-US" sz="2400" dirty="0">
                        <a:solidFill>
                          <a:srgbClr val="1F3A4E"/>
                        </a:solidFill>
                      </a:endParaRPr>
                    </a:p>
                  </a:txBody>
                  <a:tcPr>
                    <a:solidFill>
                      <a:schemeClr val="tx1">
                        <a:lumMod val="95000"/>
                        <a:lumOff val="5000"/>
                      </a:schemeClr>
                    </a:solidFill>
                  </a:tcPr>
                </a:tc>
                <a:extLst>
                  <a:ext uri="{0D108BD9-81ED-4DB2-BD59-A6C34878D82A}">
                    <a16:rowId xmlns:a16="http://schemas.microsoft.com/office/drawing/2014/main" xmlns="" val="10007"/>
                  </a:ext>
                </a:extLst>
              </a:tr>
              <a:tr h="4249693">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2800" noProof="0" dirty="0">
                        <a:solidFill>
                          <a:schemeClr val="bg1"/>
                        </a:solidFill>
                        <a:latin typeface="Arial"/>
                        <a:cs typeface="Arial"/>
                      </a:endParaRPr>
                    </a:p>
                  </a:txBody>
                  <a:tcPr marL="137160" marR="68581" marT="182880" marB="60960">
                    <a:blipFill rotWithShape="1">
                      <a:blip r:embed="rId7"/>
                      <a:stretch>
                        <a:fillRect/>
                      </a:stretch>
                    </a:blipFill>
                  </a:tcPr>
                </a:tc>
                <a:tc hMerge="1">
                  <a:txBody>
                    <a:bodyPr/>
                    <a:lstStyle/>
                    <a:p>
                      <a:endParaRPr lang="en-US"/>
                    </a:p>
                  </a:txBody>
                  <a:tcPr/>
                </a:tc>
                <a:extLst>
                  <a:ext uri="{0D108BD9-81ED-4DB2-BD59-A6C34878D82A}">
                    <a16:rowId xmlns:a16="http://schemas.microsoft.com/office/drawing/2014/main" xmlns="" val="10010"/>
                  </a:ext>
                </a:extLst>
              </a:tr>
            </a:tbl>
          </a:graphicData>
        </a:graphic>
      </p:graphicFrame>
      <p:graphicFrame>
        <p:nvGraphicFramePr>
          <p:cNvPr id="4" name="Table 3">
            <a:extLst>
              <a:ext uri="{FF2B5EF4-FFF2-40B4-BE49-F238E27FC236}">
                <a16:creationId xmlns:a16="http://schemas.microsoft.com/office/drawing/2014/main" xmlns="" id="{6338BD29-2BD7-AB47-B9B8-5033641D7C2D}"/>
              </a:ext>
            </a:extLst>
          </p:cNvPr>
          <p:cNvGraphicFramePr>
            <a:graphicFrameLocks noGrp="1"/>
          </p:cNvGraphicFramePr>
          <p:nvPr userDrawn="1">
            <p:extLst>
              <p:ext uri="{D42A27DB-BD31-4B8C-83A1-F6EECF244321}">
                <p14:modId xmlns:p14="http://schemas.microsoft.com/office/powerpoint/2010/main" val="2792649729"/>
              </p:ext>
            </p:extLst>
          </p:nvPr>
        </p:nvGraphicFramePr>
        <p:xfrm>
          <a:off x="33476342" y="18802"/>
          <a:ext cx="7214461" cy="87456385"/>
        </p:xfrm>
        <a:graphic>
          <a:graphicData uri="http://schemas.openxmlformats.org/drawingml/2006/table">
            <a:tbl>
              <a:tblPr firstRow="1" bandRow="1">
                <a:tableStyleId>{5C22544A-7EE6-4342-B048-85BDC9FD1C3A}</a:tableStyleId>
              </a:tblPr>
              <a:tblGrid>
                <a:gridCol w="2689392">
                  <a:extLst>
                    <a:ext uri="{9D8B030D-6E8A-4147-A177-3AD203B41FA5}">
                      <a16:colId xmlns:a16="http://schemas.microsoft.com/office/drawing/2014/main" xmlns="" val="20000"/>
                    </a:ext>
                  </a:extLst>
                </a:gridCol>
                <a:gridCol w="899736">
                  <a:extLst>
                    <a:ext uri="{9D8B030D-6E8A-4147-A177-3AD203B41FA5}">
                      <a16:colId xmlns:a16="http://schemas.microsoft.com/office/drawing/2014/main" xmlns="" val="997673227"/>
                    </a:ext>
                  </a:extLst>
                </a:gridCol>
                <a:gridCol w="3625333">
                  <a:extLst>
                    <a:ext uri="{9D8B030D-6E8A-4147-A177-3AD203B41FA5}">
                      <a16:colId xmlns:a16="http://schemas.microsoft.com/office/drawing/2014/main" xmlns="" val="4164475170"/>
                    </a:ext>
                  </a:extLst>
                </a:gridCol>
              </a:tblGrid>
              <a:tr h="4045132">
                <a:tc gridSpan="3">
                  <a:txBody>
                    <a:bodyPr/>
                    <a:lstStyle/>
                    <a:p>
                      <a:pPr marL="0" marR="0" indent="0" algn="ctr" defTabSz="4388900" rtl="0" eaLnBrk="1" fontAlgn="auto" latinLnBrk="0" hangingPunct="1">
                        <a:lnSpc>
                          <a:spcPct val="100000"/>
                        </a:lnSpc>
                        <a:spcBef>
                          <a:spcPts val="0"/>
                        </a:spcBef>
                        <a:spcAft>
                          <a:spcPts val="0"/>
                        </a:spcAft>
                        <a:buClrTx/>
                        <a:buSzTx/>
                        <a:buFontTx/>
                        <a:buNone/>
                        <a:tabLst/>
                        <a:defRPr/>
                      </a:pPr>
                      <a:r>
                        <a:rPr lang="en-US" sz="5300" b="0" spc="600" dirty="0">
                          <a:solidFill>
                            <a:srgbClr val="1F3A4E"/>
                          </a:solidFill>
                          <a:latin typeface="Arial Black" panose="020B0A04020102020204" pitchFamily="34" charset="0"/>
                        </a:rPr>
                        <a:t>QUICK START GUIDE</a:t>
                      </a:r>
                      <a:br>
                        <a:rPr lang="en-US" sz="5300" b="0" spc="600" dirty="0">
                          <a:solidFill>
                            <a:srgbClr val="1F3A4E"/>
                          </a:solidFill>
                          <a:latin typeface="Arial Black" panose="020B0A04020102020204" pitchFamily="34" charset="0"/>
                        </a:rPr>
                      </a:br>
                      <a:r>
                        <a:rPr lang="en-US" sz="4400" b="1" spc="0" dirty="0">
                          <a:solidFill>
                            <a:srgbClr val="FF0000"/>
                          </a:solidFill>
                          <a:latin typeface="Trebuchet MS" pitchFamily="34" charset="0"/>
                        </a:rPr>
                        <a:t>(THIS SIDEBAR WILL NOT PRINT)</a:t>
                      </a:r>
                      <a:endParaRPr lang="en-US" sz="5300" b="1" spc="600" dirty="0">
                        <a:solidFill>
                          <a:schemeClr val="bg1"/>
                        </a:solidFill>
                        <a:latin typeface="Trebuchet MS" pitchFamily="34" charset="0"/>
                      </a:endParaRPr>
                    </a:p>
                  </a:txBody>
                  <a:tcPr marL="137160" marR="68581" marT="182880" marB="60960">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14443167">
                <a:tc gridSpan="3">
                  <a:txBody>
                    <a:bodyPr/>
                    <a:lstStyle/>
                    <a:p>
                      <a:pPr algn="l"/>
                      <a:r>
                        <a:rPr lang="en-US" sz="3900" b="1" baseline="0" dirty="0">
                          <a:solidFill>
                            <a:srgbClr val="FFC000"/>
                          </a:solidFill>
                          <a:latin typeface="Arial" panose="020B0604020202020204" pitchFamily="34" charset="0"/>
                          <a:cs typeface="Arial" panose="020B0604020202020204" pitchFamily="34" charset="0"/>
                        </a:rPr>
                        <a:t>How to change the template colors</a:t>
                      </a:r>
                    </a:p>
                    <a:p>
                      <a:pPr marL="0" indent="0" algn="l" defTabSz="114300"/>
                      <a:r>
                        <a:rPr lang="en-US" sz="3200" b="0" baseline="0" dirty="0">
                          <a:solidFill>
                            <a:srgbClr val="D9D9D9"/>
                          </a:solidFill>
                          <a:latin typeface="Arial" panose="020B0604020202020204" pitchFamily="34" charset="0"/>
                          <a:cs typeface="Arial" panose="020B0604020202020204" pitchFamily="34" charset="0"/>
                        </a:rPr>
                        <a:t>You can change the overall template color theme by clicking on the COLORS dropdown menu under the DESIGN tab. You can see a tutorial here: </a:t>
                      </a:r>
                      <a:r>
                        <a:rPr lang="en-US" sz="3200" dirty="0">
                          <a:solidFill>
                            <a:srgbClr val="FFC000"/>
                          </a:solidFill>
                          <a:hlinkClick r:id="rId8">
                            <a:extLst>
                              <a:ext uri="{A12FA001-AC4F-418D-AE19-62706E023703}">
                                <ahyp:hlinkClr xmlns:ahyp="http://schemas.microsoft.com/office/drawing/2018/hyperlinkcolor" xmlns="" val="tx"/>
                              </a:ext>
                            </a:extLst>
                          </a:hlinkClick>
                        </a:rPr>
                        <a:t>https://www.posterpresentations.com/how-to-change-the-research-poster-template-colors.html</a:t>
                      </a:r>
                      <a:endParaRPr lang="en-US" sz="3200" dirty="0">
                        <a:solidFill>
                          <a:srgbClr val="FFC000"/>
                        </a:solidFill>
                      </a:endParaRPr>
                    </a:p>
                    <a:p>
                      <a:pPr marL="0" indent="0" algn="l" defTabSz="114300"/>
                      <a:endParaRPr lang="en-US" sz="32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3200" b="0" baseline="0" dirty="0">
                          <a:solidFill>
                            <a:srgbClr val="D9D9D9"/>
                          </a:solidFill>
                          <a:latin typeface="Arial" panose="020B0604020202020204" pitchFamily="34" charset="0"/>
                          <a:cs typeface="Arial" panose="020B0604020202020204" pitchFamily="34" charset="0"/>
                        </a:rPr>
                        <a:t>You can also manually change the color of individual elements by going to VIEW &gt; SLIDE MASTER. On the left side of your screen select the background master where you can change the template background, column sizes, etc. </a:t>
                      </a:r>
                    </a:p>
                    <a:p>
                      <a:pPr marL="0" indent="0" algn="l" defTabSz="114300"/>
                      <a:endParaRPr lang="en-US" sz="3200" b="0" baseline="0" dirty="0">
                        <a:solidFill>
                          <a:srgbClr val="D9D9D9"/>
                        </a:solidFill>
                        <a:latin typeface="Arial" panose="020B0604020202020204" pitchFamily="34" charset="0"/>
                        <a:cs typeface="Arial" panose="020B0604020202020204" pitchFamily="34" charset="0"/>
                      </a:endParaRPr>
                    </a:p>
                    <a:p>
                      <a:pPr marL="0" indent="0" algn="l" defTabSz="114300"/>
                      <a:r>
                        <a:rPr lang="en-US" sz="3200" b="0" baseline="0" dirty="0">
                          <a:solidFill>
                            <a:srgbClr val="D9D9D9"/>
                          </a:solidFill>
                          <a:latin typeface="Arial" panose="020B0604020202020204" pitchFamily="34" charset="0"/>
                          <a:cs typeface="Arial" panose="020B0604020202020204" pitchFamily="34" charset="0"/>
                        </a:rPr>
                        <a:t>After you finish working on the SLIDE MASTER, it is important that you go to VIEW &gt; NORMAL to continue working on your poster. </a:t>
                      </a:r>
                    </a:p>
                  </a:txBody>
                  <a:tcPr marL="137160" marR="68581" marT="182880" marB="60960">
                    <a:solidFill>
                      <a:schemeClr val="tx1"/>
                    </a:solidFill>
                  </a:tcPr>
                </a:tc>
                <a:tc hMerge="1">
                  <a:txBody>
                    <a:bodyPr/>
                    <a:lstStyle/>
                    <a:p>
                      <a:endParaRPr lang="en-US" sz="2400" dirty="0">
                        <a:solidFill>
                          <a:srgbClr val="1F3A4E"/>
                        </a:solidFill>
                      </a:endParaRPr>
                    </a:p>
                  </a:txBody>
                  <a:tcPr marL="182880" marT="137160">
                    <a:blipFill rotWithShape="1">
                      <a:blip r:embed="rId9"/>
                      <a:stretch>
                        <a:fillRect/>
                      </a:stretch>
                    </a:blipFill>
                  </a:tcPr>
                </a:tc>
                <a:tc hMerge="1">
                  <a:txBody>
                    <a:bodyPr/>
                    <a:lstStyle/>
                    <a:p>
                      <a:endParaRPr lang="en-US"/>
                    </a:p>
                  </a:txBody>
                  <a:tcPr/>
                </a:tc>
                <a:extLst>
                  <a:ext uri="{0D108BD9-81ED-4DB2-BD59-A6C34878D82A}">
                    <a16:rowId xmlns:a16="http://schemas.microsoft.com/office/drawing/2014/main" xmlns="" val="10001"/>
                  </a:ext>
                </a:extLst>
              </a:tr>
              <a:tr h="7284721">
                <a:tc gridSpan="3">
                  <a:txBody>
                    <a:bodyPr/>
                    <a:lstStyle/>
                    <a:p>
                      <a:r>
                        <a:rPr lang="en-US" sz="3900" b="1" dirty="0">
                          <a:solidFill>
                            <a:srgbClr val="FFC000"/>
                          </a:solidFill>
                          <a:latin typeface="Arial" panose="020B0604020202020204" pitchFamily="34" charset="0"/>
                          <a:cs typeface="Arial" panose="020B0604020202020204" pitchFamily="34" charset="0"/>
                        </a:rPr>
                        <a:t>How to change the column layout configuration</a:t>
                      </a:r>
                    </a:p>
                    <a:p>
                      <a:r>
                        <a:rPr lang="en-US" sz="3200" dirty="0">
                          <a:solidFill>
                            <a:srgbClr val="D9D9D9"/>
                          </a:solidFill>
                          <a:latin typeface="Arial" panose="020B0604020202020204" pitchFamily="34" charset="0"/>
                          <a:cs typeface="Arial" panose="020B0604020202020204" pitchFamily="34" charset="0"/>
                        </a:rPr>
                        <a:t>You can manually change the configuration on the columns by going to VIEW &gt; SLIDE MASTER. You can delete columns, resize them or modify them as needed for your layout. </a:t>
                      </a:r>
                    </a:p>
                    <a:p>
                      <a:pPr marL="0" marR="0" indent="0" algn="l" defTabSz="3765366" rtl="0" eaLnBrk="1" fontAlgn="auto" latinLnBrk="0" hangingPunct="1">
                        <a:lnSpc>
                          <a:spcPct val="100000"/>
                        </a:lnSpc>
                        <a:spcBef>
                          <a:spcPts val="0"/>
                        </a:spcBef>
                        <a:spcAft>
                          <a:spcPts val="0"/>
                        </a:spcAft>
                        <a:buClrTx/>
                        <a:buSzTx/>
                        <a:buFontTx/>
                        <a:buNone/>
                        <a:tabLst/>
                        <a:defRPr/>
                      </a:pPr>
                      <a:r>
                        <a:rPr lang="en-US" sz="3200" dirty="0">
                          <a:solidFill>
                            <a:srgbClr val="D9D9D9"/>
                          </a:solidFill>
                          <a:latin typeface="Arial" panose="020B0604020202020204" pitchFamily="34" charset="0"/>
                          <a:cs typeface="Arial" panose="020B0604020202020204" pitchFamily="34" charset="0"/>
                        </a:rPr>
                        <a:t>You can see a tutorial here: </a:t>
                      </a:r>
                      <a:r>
                        <a:rPr lang="en-US" sz="3200" u="sng" dirty="0">
                          <a:solidFill>
                            <a:srgbClr val="FFC000"/>
                          </a:solidFill>
                          <a:latin typeface="Arial" panose="020B0604020202020204" pitchFamily="34" charset="0"/>
                          <a:cs typeface="Arial" panose="020B0604020202020204" pitchFamily="34" charset="0"/>
                        </a:rPr>
                        <a:t>https://</a:t>
                      </a:r>
                      <a:r>
                        <a:rPr lang="en-US" sz="3200" u="sng" dirty="0" err="1">
                          <a:solidFill>
                            <a:srgbClr val="FFC000"/>
                          </a:solidFill>
                          <a:latin typeface="Arial" panose="020B0604020202020204" pitchFamily="34" charset="0"/>
                          <a:cs typeface="Arial" panose="020B0604020202020204" pitchFamily="34" charset="0"/>
                        </a:rPr>
                        <a:t>www.posterpresentations.com</a:t>
                      </a:r>
                      <a:r>
                        <a:rPr lang="en-US" sz="3200" u="sng" dirty="0">
                          <a:solidFill>
                            <a:srgbClr val="FFC000"/>
                          </a:solidFill>
                          <a:latin typeface="Arial" panose="020B0604020202020204" pitchFamily="34" charset="0"/>
                          <a:cs typeface="Arial" panose="020B0604020202020204" pitchFamily="34" charset="0"/>
                        </a:rPr>
                        <a:t>/how-to-change-the-column-</a:t>
                      </a:r>
                      <a:r>
                        <a:rPr lang="en-US" sz="3200" u="sng" dirty="0" err="1">
                          <a:solidFill>
                            <a:srgbClr val="FFC000"/>
                          </a:solidFill>
                          <a:latin typeface="Arial" panose="020B0604020202020204" pitchFamily="34" charset="0"/>
                          <a:cs typeface="Arial" panose="020B0604020202020204" pitchFamily="34" charset="0"/>
                        </a:rPr>
                        <a:t>configuration.html</a:t>
                      </a:r>
                      <a:endParaRPr lang="en-US" sz="11500" u="sng" dirty="0">
                        <a:solidFill>
                          <a:srgbClr val="FFC000"/>
                        </a:solidFill>
                      </a:endParaRPr>
                    </a:p>
                  </a:txBody>
                  <a:tcPr marL="137160" marR="68581" marT="182880" marB="60960">
                    <a:solidFill>
                      <a:schemeClr val="tx1"/>
                    </a:solidFill>
                  </a:tcPr>
                </a:tc>
                <a:tc hMerge="1">
                  <a:txBody>
                    <a:bodyPr/>
                    <a:lstStyle/>
                    <a:p>
                      <a:endParaRPr lang="en-US" sz="2400" dirty="0">
                        <a:solidFill>
                          <a:srgbClr val="1F3A4E"/>
                        </a:solidFill>
                      </a:endParaRPr>
                    </a:p>
                  </a:txBody>
                  <a:tcPr marL="182880" marT="137160">
                    <a:blipFill rotWithShape="1">
                      <a:blip r:embed="rId10"/>
                      <a:stretch>
                        <a:fillRect/>
                      </a:stretch>
                    </a:blipFill>
                  </a:tcPr>
                </a:tc>
                <a:tc hMerge="1">
                  <a:txBody>
                    <a:bodyPr/>
                    <a:lstStyle/>
                    <a:p>
                      <a:endParaRPr lang="en-US" dirty="0"/>
                    </a:p>
                  </a:txBody>
                  <a:tcPr marL="182880" marT="137160">
                    <a:solidFill>
                      <a:srgbClr val="010101"/>
                    </a:solidFill>
                  </a:tcPr>
                </a:tc>
                <a:extLst>
                  <a:ext uri="{0D108BD9-81ED-4DB2-BD59-A6C34878D82A}">
                    <a16:rowId xmlns:a16="http://schemas.microsoft.com/office/drawing/2014/main" xmlns="" val="10004"/>
                  </a:ext>
                </a:extLst>
              </a:tr>
              <a:tr h="4714884">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3200" noProof="0" dirty="0">
                        <a:solidFill>
                          <a:srgbClr val="D9D9D9"/>
                        </a:solidFill>
                        <a:latin typeface="Arial" panose="020B0604020202020204" pitchFamily="34" charset="0"/>
                        <a:cs typeface="Arial" panose="020B0604020202020204" pitchFamily="34" charset="0"/>
                      </a:endParaRPr>
                    </a:p>
                  </a:txBody>
                  <a:tcPr marL="137160" marR="68581" marT="182880" marB="60960">
                    <a:blipFill dpi="0" rotWithShape="1">
                      <a:blip r:embed="rId11">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row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900" b="1" noProof="0" dirty="0">
                          <a:solidFill>
                            <a:srgbClr val="FFC000"/>
                          </a:solidFill>
                          <a:latin typeface="Arial" panose="020B0604020202020204" pitchFamily="34" charset="0"/>
                          <a:cs typeface="Arial" panose="020B0604020202020204" pitchFamily="34" charset="0"/>
                        </a:rPr>
                        <a:t>How to hide the QUICK START GUIDE bars from the sides of the template</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3200" noProof="0" dirty="0">
                          <a:solidFill>
                            <a:srgbClr val="D9D9D9"/>
                          </a:solidFill>
                          <a:latin typeface="Arial" panose="020B0604020202020204" pitchFamily="34" charset="0"/>
                          <a:cs typeface="Arial" panose="020B0604020202020204" pitchFamily="34" charset="0"/>
                        </a:rPr>
                        <a:t>The Quick Start</a:t>
                      </a:r>
                      <a:r>
                        <a:rPr lang="en-US" sz="3200" baseline="0" noProof="0" dirty="0">
                          <a:solidFill>
                            <a:srgbClr val="D9D9D9"/>
                          </a:solidFill>
                          <a:latin typeface="Arial" panose="020B0604020202020204" pitchFamily="34" charset="0"/>
                          <a:cs typeface="Arial" panose="020B0604020202020204" pitchFamily="34" charset="0"/>
                        </a:rPr>
                        <a:t> Guides</a:t>
                      </a:r>
                      <a:r>
                        <a:rPr lang="en-US" sz="3200" noProof="0" dirty="0">
                          <a:solidFill>
                            <a:srgbClr val="D9D9D9"/>
                          </a:solidFill>
                          <a:latin typeface="Arial" panose="020B0604020202020204" pitchFamily="34" charset="0"/>
                          <a:cs typeface="Arial" panose="020B0604020202020204" pitchFamily="34" charset="0"/>
                        </a:rPr>
                        <a:t> </a:t>
                      </a:r>
                      <a:r>
                        <a:rPr lang="en-US" sz="3200" u="sng" noProof="0" dirty="0">
                          <a:solidFill>
                            <a:srgbClr val="D9D9D9"/>
                          </a:solidFill>
                          <a:latin typeface="Arial" panose="020B0604020202020204" pitchFamily="34" charset="0"/>
                          <a:cs typeface="Arial" panose="020B0604020202020204" pitchFamily="34" charset="0"/>
                        </a:rPr>
                        <a:t>are outside the template’s printable area</a:t>
                      </a:r>
                      <a:r>
                        <a:rPr lang="en-US" sz="3200" noProof="0" dirty="0">
                          <a:solidFill>
                            <a:srgbClr val="D9D9D9"/>
                          </a:solidFill>
                          <a:latin typeface="Arial" panose="020B0604020202020204" pitchFamily="34" charset="0"/>
                          <a:cs typeface="Arial" panose="020B0604020202020204" pitchFamily="34" charset="0"/>
                        </a:rPr>
                        <a:t> and they will not be on the printed poster</a:t>
                      </a:r>
                      <a:r>
                        <a:rPr lang="en-US" sz="3200" baseline="0" noProof="0" dirty="0">
                          <a:solidFill>
                            <a:srgbClr val="D9D9D9"/>
                          </a:solidFill>
                          <a:latin typeface="Arial" panose="020B0604020202020204" pitchFamily="34" charset="0"/>
                          <a:cs typeface="Arial" panose="020B0604020202020204" pitchFamily="34" charset="0"/>
                        </a:rPr>
                        <a:t>.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3200" baseline="0" noProof="0" dirty="0">
                          <a:solidFill>
                            <a:srgbClr val="D9D9D9"/>
                          </a:solidFill>
                          <a:latin typeface="Arial" panose="020B0604020202020204" pitchFamily="34" charset="0"/>
                          <a:cs typeface="Arial" panose="020B0604020202020204" pitchFamily="34" charset="0"/>
                        </a:rPr>
                        <a:t>If you create a PDF file from your template, the guides will not be included.</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aseline="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r>
                        <a:rPr lang="en-US" sz="3200" baseline="0" noProof="0" dirty="0">
                          <a:solidFill>
                            <a:srgbClr val="D9D9D9"/>
                          </a:solidFill>
                          <a:latin typeface="Arial" panose="020B0604020202020204" pitchFamily="34" charset="0"/>
                          <a:cs typeface="Arial" panose="020B0604020202020204" pitchFamily="34" charset="0"/>
                        </a:rPr>
                        <a:t>To hide the guides click on the </a:t>
                      </a:r>
                      <a:r>
                        <a:rPr lang="en-US" sz="3200" b="1" baseline="0" noProof="0" dirty="0">
                          <a:solidFill>
                            <a:srgbClr val="D9D9D9"/>
                          </a:solidFill>
                          <a:latin typeface="Arial" panose="020B0604020202020204" pitchFamily="34" charset="0"/>
                          <a:cs typeface="Arial" panose="020B0604020202020204" pitchFamily="34" charset="0"/>
                        </a:rPr>
                        <a:t>Home</a:t>
                      </a:r>
                      <a:r>
                        <a:rPr lang="en-US" sz="3200" baseline="0" noProof="0" dirty="0">
                          <a:solidFill>
                            <a:srgbClr val="D9D9D9"/>
                          </a:solidFill>
                          <a:latin typeface="Arial" panose="020B0604020202020204" pitchFamily="34" charset="0"/>
                          <a:cs typeface="Arial" panose="020B0604020202020204" pitchFamily="34" charset="0"/>
                        </a:rPr>
                        <a:t> tab (top of the screen) and then click on the </a:t>
                      </a:r>
                      <a:r>
                        <a:rPr lang="en-US" sz="3200" b="1" baseline="0" noProof="0" dirty="0">
                          <a:solidFill>
                            <a:srgbClr val="D9D9D9"/>
                          </a:solidFill>
                          <a:latin typeface="Arial" panose="020B0604020202020204" pitchFamily="34" charset="0"/>
                          <a:cs typeface="Arial" panose="020B0604020202020204" pitchFamily="34" charset="0"/>
                        </a:rPr>
                        <a:t>Layout</a:t>
                      </a:r>
                      <a:r>
                        <a:rPr lang="en-US" sz="3200" baseline="0" noProof="0" dirty="0">
                          <a:solidFill>
                            <a:srgbClr val="D9D9D9"/>
                          </a:solidFill>
                          <a:latin typeface="Arial" panose="020B0604020202020204" pitchFamily="34" charset="0"/>
                          <a:cs typeface="Arial" panose="020B0604020202020204" pitchFamily="34" charset="0"/>
                        </a:rPr>
                        <a:t> button below to see the available layouts. Choose the </a:t>
                      </a:r>
                      <a:r>
                        <a:rPr lang="en-US" sz="3200" b="1" baseline="0" noProof="0" dirty="0">
                          <a:solidFill>
                            <a:srgbClr val="D9D9D9"/>
                          </a:solidFill>
                          <a:latin typeface="Arial" panose="020B0604020202020204" pitchFamily="34" charset="0"/>
                          <a:cs typeface="Arial" panose="020B0604020202020204" pitchFamily="34" charset="0"/>
                        </a:rPr>
                        <a:t>Without Guides </a:t>
                      </a:r>
                      <a:r>
                        <a:rPr lang="en-US" sz="3200" b="0" baseline="0" noProof="0" dirty="0">
                          <a:solidFill>
                            <a:srgbClr val="D9D9D9"/>
                          </a:solidFill>
                          <a:latin typeface="Arial" panose="020B0604020202020204" pitchFamily="34" charset="0"/>
                          <a:cs typeface="Arial" panose="020B0604020202020204" pitchFamily="34" charset="0"/>
                        </a:rPr>
                        <a:t>layout</a:t>
                      </a:r>
                      <a:r>
                        <a:rPr lang="en-US" sz="3200" baseline="0" noProof="0" dirty="0">
                          <a:solidFill>
                            <a:srgbClr val="D9D9D9"/>
                          </a:solidFill>
                          <a:latin typeface="Arial" panose="020B0604020202020204" pitchFamily="34" charset="0"/>
                          <a:cs typeface="Arial" panose="020B0604020202020204" pitchFamily="34" charset="0"/>
                        </a:rPr>
                        <a:t>.</a:t>
                      </a:r>
                      <a:endParaRPr lang="en-US" sz="3200" noProof="0" dirty="0">
                        <a:solidFill>
                          <a:srgbClr val="D9D9D9"/>
                        </a:solidFill>
                        <a:latin typeface="Arial" panose="020B0604020202020204" pitchFamily="34" charset="0"/>
                        <a:cs typeface="Arial" panose="020B0604020202020204" pitchFamily="34" charset="0"/>
                      </a:endParaRP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noProof="0" dirty="0">
                        <a:solidFill>
                          <a:srgbClr val="D9D9D9"/>
                        </a:solidFill>
                        <a:latin typeface="Arial" panose="020B0604020202020204" pitchFamily="34" charset="0"/>
                        <a:cs typeface="Arial" panose="020B0604020202020204" pitchFamily="34" charset="0"/>
                      </a:endParaRPr>
                    </a:p>
                  </a:txBody>
                  <a:tcPr marL="137160" marR="68581" marT="182880" marB="60960">
                    <a:solidFill>
                      <a:srgbClr val="010101"/>
                    </a:solidFill>
                  </a:tcPr>
                </a:tc>
                <a:extLst>
                  <a:ext uri="{0D108BD9-81ED-4DB2-BD59-A6C34878D82A}">
                    <a16:rowId xmlns:a16="http://schemas.microsoft.com/office/drawing/2014/main" xmlns="" val="10005"/>
                  </a:ext>
                </a:extLst>
              </a:tr>
              <a:tr h="16168269">
                <a:tc gridSpan="2">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endParaRPr lang="en-US" sz="3200" noProof="0" dirty="0">
                        <a:solidFill>
                          <a:srgbClr val="D9D9D9"/>
                        </a:solidFill>
                        <a:latin typeface="Arial" panose="020B0604020202020204" pitchFamily="34" charset="0"/>
                        <a:cs typeface="Arial" panose="020B0604020202020204" pitchFamily="34" charset="0"/>
                      </a:endParaRPr>
                    </a:p>
                  </a:txBody>
                  <a:tcPr marL="137160" marR="68581" marT="182880" marB="60960">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766341567"/>
                  </a:ext>
                </a:extLst>
              </a:tr>
              <a:tr h="12392297">
                <a:tc gridSpan="2">
                  <a:txBody>
                    <a:bodyPr/>
                    <a:lstStyle/>
                    <a:p>
                      <a:r>
                        <a:rPr lang="en-US" sz="3900" b="1" dirty="0">
                          <a:solidFill>
                            <a:srgbClr val="FFC000"/>
                          </a:solidFill>
                          <a:latin typeface="Arial" panose="020B0604020202020204" pitchFamily="34" charset="0"/>
                          <a:cs typeface="Arial" panose="020B0604020202020204" pitchFamily="34" charset="0"/>
                        </a:rPr>
                        <a:t>How to</a:t>
                      </a:r>
                      <a:r>
                        <a:rPr lang="en-US" sz="3900" b="1" baseline="0" dirty="0">
                          <a:solidFill>
                            <a:srgbClr val="FFC000"/>
                          </a:solidFill>
                          <a:latin typeface="Arial" panose="020B0604020202020204" pitchFamily="34" charset="0"/>
                          <a:cs typeface="Arial" panose="020B0604020202020204" pitchFamily="34" charset="0"/>
                        </a:rPr>
                        <a:t> preview your poster prior to presenting</a:t>
                      </a:r>
                      <a:endParaRPr lang="en-US" sz="3900" b="1" dirty="0">
                        <a:solidFill>
                          <a:srgbClr val="FFC000"/>
                        </a:solidFill>
                        <a:latin typeface="Arial" panose="020B0604020202020204" pitchFamily="34" charset="0"/>
                        <a:cs typeface="Arial" panose="020B0604020202020204" pitchFamily="34" charset="0"/>
                      </a:endParaRPr>
                    </a:p>
                    <a:p>
                      <a:r>
                        <a:rPr lang="en-US" sz="3200" dirty="0">
                          <a:solidFill>
                            <a:srgbClr val="D9D9D9"/>
                          </a:solidFill>
                          <a:latin typeface="Arial" panose="020B0604020202020204" pitchFamily="34" charset="0"/>
                          <a:cs typeface="Arial" panose="020B0604020202020204" pitchFamily="34" charset="0"/>
                        </a:rPr>
                        <a:t>You can preview your poster at any time by pressing the </a:t>
                      </a:r>
                      <a:r>
                        <a:rPr lang="en-US" sz="3200" dirty="0">
                          <a:solidFill>
                            <a:srgbClr val="FFC000"/>
                          </a:solidFill>
                          <a:latin typeface="Arial" panose="020B0604020202020204" pitchFamily="34" charset="0"/>
                          <a:cs typeface="Arial" panose="020B0604020202020204" pitchFamily="34" charset="0"/>
                        </a:rPr>
                        <a:t>F5 key</a:t>
                      </a:r>
                      <a:r>
                        <a:rPr lang="en-US" sz="3200" dirty="0">
                          <a:solidFill>
                            <a:srgbClr val="D9D9D9"/>
                          </a:solidFill>
                          <a:latin typeface="Arial" panose="020B0604020202020204" pitchFamily="34" charset="0"/>
                          <a:cs typeface="Arial" panose="020B0604020202020204" pitchFamily="34" charset="0"/>
                        </a:rPr>
                        <a:t> on your keyboard. You will see on the screen what's on your poster and how it should look when printed. Press the </a:t>
                      </a:r>
                      <a:r>
                        <a:rPr lang="en-US" sz="3200" dirty="0">
                          <a:solidFill>
                            <a:srgbClr val="FFC000"/>
                          </a:solidFill>
                          <a:latin typeface="Arial" panose="020B0604020202020204" pitchFamily="34" charset="0"/>
                          <a:cs typeface="Arial" panose="020B0604020202020204" pitchFamily="34" charset="0"/>
                        </a:rPr>
                        <a:t>ESC key </a:t>
                      </a:r>
                      <a:r>
                        <a:rPr lang="en-US" sz="3200" dirty="0">
                          <a:solidFill>
                            <a:srgbClr val="D9D9D9"/>
                          </a:solidFill>
                          <a:latin typeface="Arial" panose="020B0604020202020204" pitchFamily="34" charset="0"/>
                          <a:cs typeface="Arial" panose="020B0604020202020204" pitchFamily="34" charset="0"/>
                        </a:rPr>
                        <a:t>to exit Preview.</a:t>
                      </a:r>
                    </a:p>
                  </a:txBody>
                  <a:tcPr marL="137160" marR="68581" marT="182880" marB="60960">
                    <a:solidFill>
                      <a:srgbClr val="010101"/>
                    </a:solidFill>
                  </a:tcPr>
                </a:tc>
                <a:tc hMerge="1">
                  <a:txBody>
                    <a:bodyPr/>
                    <a:lstStyle/>
                    <a:p>
                      <a:endParaRPr lang="en-US"/>
                    </a:p>
                  </a:txBody>
                  <a:tcPr/>
                </a:tc>
                <a:tc>
                  <a:txBody>
                    <a:bodyPr/>
                    <a:lstStyle/>
                    <a:p>
                      <a:pPr algn="ctr"/>
                      <a:r>
                        <a:rPr lang="en-US" sz="15300" b="1" dirty="0">
                          <a:solidFill>
                            <a:srgbClr val="D9D9D9"/>
                          </a:solidFill>
                          <a:latin typeface="Arial" panose="020B0604020202020204" pitchFamily="34" charset="0"/>
                          <a:cs typeface="Arial" panose="020B0604020202020204" pitchFamily="34" charset="0"/>
                        </a:rPr>
                        <a:t>F5</a:t>
                      </a:r>
                      <a:r>
                        <a:rPr lang="en-US" sz="3200" baseline="0" dirty="0">
                          <a:solidFill>
                            <a:srgbClr val="D9D9D9"/>
                          </a:solidFill>
                          <a:latin typeface="Arial" panose="020B0604020202020204" pitchFamily="34" charset="0"/>
                          <a:cs typeface="Arial" panose="020B0604020202020204" pitchFamily="34" charset="0"/>
                        </a:rPr>
                        <a:t> </a:t>
                      </a:r>
                      <a:endParaRPr lang="en-US" sz="11500" dirty="0"/>
                    </a:p>
                  </a:txBody>
                  <a:tcPr marL="137160" marR="68581" marT="182880" marB="60960" anchor="ctr">
                    <a:solidFill>
                      <a:schemeClr val="tx1">
                        <a:lumMod val="95000"/>
                        <a:lumOff val="5000"/>
                      </a:schemeClr>
                    </a:solidFill>
                  </a:tcPr>
                </a:tc>
                <a:extLst>
                  <a:ext uri="{0D108BD9-81ED-4DB2-BD59-A6C34878D82A}">
                    <a16:rowId xmlns:a16="http://schemas.microsoft.com/office/drawing/2014/main" xmlns="" val="10006"/>
                  </a:ext>
                </a:extLst>
              </a:tr>
              <a:tr h="4293325">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3900" b="1" noProof="0" dirty="0">
                          <a:solidFill>
                            <a:srgbClr val="FFC000"/>
                          </a:solidFill>
                          <a:latin typeface="Arial"/>
                          <a:cs typeface="Arial"/>
                        </a:rPr>
                        <a:t>How to present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lang="en-US" sz="3200" noProof="0" dirty="0">
                          <a:solidFill>
                            <a:srgbClr val="D9D9D9"/>
                          </a:solidFill>
                          <a:latin typeface="Arial"/>
                          <a:cs typeface="Arial"/>
                        </a:rPr>
                        <a:t>When you finish designing your poster and are ready to virtually present it, follow the conference organizers' instructions. </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noProof="0" dirty="0">
                        <a:solidFill>
                          <a:srgbClr val="D9D9D9"/>
                        </a:solidFill>
                        <a:latin typeface="Arial"/>
                        <a:cs typeface="Arial"/>
                      </a:endParaRPr>
                    </a:p>
                  </a:txBody>
                  <a:tcPr marL="137160" marR="68581" marT="182880" marB="60960">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7"/>
                  </a:ext>
                </a:extLst>
              </a:tr>
              <a:tr h="19472365">
                <a:tc gridSpan="3">
                  <a:txBody>
                    <a:bodyPr/>
                    <a:lstStyle/>
                    <a:p>
                      <a:pPr marL="0" marR="0" lvl="0" indent="0" algn="l" defTabSz="1518341" rtl="0" eaLnBrk="1" fontAlgn="auto" latinLnBrk="0" hangingPunct="1">
                        <a:lnSpc>
                          <a:spcPct val="100000"/>
                        </a:lnSpc>
                        <a:spcBef>
                          <a:spcPts val="0"/>
                        </a:spcBef>
                        <a:spcAft>
                          <a:spcPts val="0"/>
                        </a:spcAft>
                        <a:buClrTx/>
                        <a:buSzTx/>
                        <a:buFontTx/>
                        <a:buNone/>
                        <a:tabLst/>
                        <a:defRPr/>
                      </a:pPr>
                      <a:r>
                        <a:rPr lang="en-US" sz="4400" b="1" noProof="0" dirty="0">
                          <a:solidFill>
                            <a:srgbClr val="FFC000"/>
                          </a:solidFill>
                          <a:latin typeface="Arial"/>
                          <a:cs typeface="Arial"/>
                        </a:rPr>
                        <a:t>Publish, present virtually, share, and discuss!</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0" noProof="0" dirty="0">
                          <a:solidFill>
                            <a:schemeClr val="bg1"/>
                          </a:solidFill>
                          <a:latin typeface="Arial"/>
                          <a:cs typeface="Arial"/>
                        </a:rPr>
                        <a:t>Submit your poster and add it to the Research Poster Virtual Library.</a:t>
                      </a:r>
                      <a:r>
                        <a:rPr lang="en-US" sz="3200" b="0" noProof="0" dirty="0">
                          <a:solidFill>
                            <a:srgbClr val="FFC000"/>
                          </a:solidFill>
                          <a:latin typeface="Arial"/>
                          <a:cs typeface="Arial"/>
                        </a:rPr>
                        <a:t/>
                      </a:r>
                      <a:br>
                        <a:rPr lang="en-US" sz="3200" b="0" noProof="0" dirty="0">
                          <a:solidFill>
                            <a:srgbClr val="FFC000"/>
                          </a:solidFill>
                          <a:latin typeface="Arial"/>
                          <a:cs typeface="Arial"/>
                        </a:rPr>
                      </a:br>
                      <a:r>
                        <a:rPr lang="en-US" sz="3200" b="0" noProof="0" dirty="0">
                          <a:solidFill>
                            <a:srgbClr val="FFC000"/>
                          </a:solidFill>
                          <a:latin typeface="Arial"/>
                          <a:cs typeface="Arial"/>
                        </a:rPr>
                        <a:t/>
                      </a:r>
                      <a:br>
                        <a:rPr lang="en-US" sz="3200" b="0" noProof="0" dirty="0">
                          <a:solidFill>
                            <a:srgbClr val="FFC000"/>
                          </a:solidFill>
                          <a:latin typeface="Arial"/>
                          <a:cs typeface="Arial"/>
                        </a:rPr>
                      </a:br>
                      <a:r>
                        <a:rPr lang="en-US" sz="3200" b="1" noProof="0" dirty="0">
                          <a:solidFill>
                            <a:srgbClr val="FFC000"/>
                          </a:solidFill>
                          <a:latin typeface="Arial"/>
                          <a:cs typeface="Arial"/>
                        </a:rPr>
                        <a:t>Continuous global reach</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0" noProof="0" dirty="0">
                          <a:solidFill>
                            <a:schemeClr val="bg1"/>
                          </a:solidFill>
                          <a:latin typeface="Arial"/>
                          <a:cs typeface="Arial"/>
                        </a:rPr>
                        <a:t>Share your research with thousands of students, educators, scientists, and researchers from all over the United States and the World.</a:t>
                      </a: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3200" b="0" noProof="0" dirty="0">
                        <a:solidFill>
                          <a:srgbClr val="FFC000"/>
                        </a:solidFill>
                        <a:latin typeface="Arial"/>
                        <a:cs typeface="Arial"/>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Full-featured poster showcase included</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0" noProof="0" dirty="0">
                          <a:solidFill>
                            <a:schemeClr val="bg1"/>
                          </a:solidFill>
                          <a:latin typeface="Arial"/>
                          <a:cs typeface="Arial"/>
                        </a:rPr>
                        <a:t>Present your poster on a  professional full-featured and customizable web page that includes full screen functions, social sharing, your own discussion board, private contact form, narration and more.</a:t>
                      </a:r>
                    </a:p>
                    <a:p>
                      <a:pPr marL="0" marR="0" lvl="0" indent="0" algn="l" defTabSz="1518341" rtl="0" eaLnBrk="1" fontAlgn="auto" latinLnBrk="0" hangingPunct="1">
                        <a:lnSpc>
                          <a:spcPct val="100000"/>
                        </a:lnSpc>
                        <a:spcBef>
                          <a:spcPts val="0"/>
                        </a:spcBef>
                        <a:spcAft>
                          <a:spcPts val="0"/>
                        </a:spcAft>
                        <a:buClrTx/>
                        <a:buSzTx/>
                        <a:buFontTx/>
                        <a:buNone/>
                        <a:tabLst/>
                        <a:defRPr/>
                      </a:pPr>
                      <a:endParaRPr lang="en-US" sz="3200" b="0" noProof="0" dirty="0">
                        <a:solidFill>
                          <a:srgbClr val="FFC000"/>
                        </a:solidFill>
                        <a:latin typeface="Arial"/>
                        <a:cs typeface="Arial"/>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1" noProof="0" dirty="0">
                          <a:solidFill>
                            <a:srgbClr val="FFC000"/>
                          </a:solidFill>
                          <a:latin typeface="Arial"/>
                          <a:cs typeface="Arial"/>
                        </a:rPr>
                        <a:t>Convenience for presenter groups and conference coordinators </a:t>
                      </a:r>
                    </a:p>
                    <a:p>
                      <a:pPr marL="0" marR="0" lvl="0" indent="0" algn="l" defTabSz="1518341" rtl="0" eaLnBrk="1" fontAlgn="auto" latinLnBrk="0" hangingPunct="1">
                        <a:lnSpc>
                          <a:spcPct val="100000"/>
                        </a:lnSpc>
                        <a:spcBef>
                          <a:spcPts val="0"/>
                        </a:spcBef>
                        <a:spcAft>
                          <a:spcPts val="0"/>
                        </a:spcAft>
                        <a:buClrTx/>
                        <a:buSzTx/>
                        <a:buFontTx/>
                        <a:buNone/>
                        <a:tabLst/>
                        <a:defRPr/>
                      </a:pPr>
                      <a:r>
                        <a:rPr lang="en-US" sz="3200" b="0" noProof="0" dirty="0">
                          <a:solidFill>
                            <a:schemeClr val="bg1"/>
                          </a:solidFill>
                          <a:latin typeface="Arial"/>
                          <a:cs typeface="Arial"/>
                        </a:rPr>
                        <a:t>Published posters can easily be presented at virtual conferences. Perfect solution for organizers of meetings and conferences.</a:t>
                      </a:r>
                      <a:r>
                        <a:rPr lang="en-US" sz="3200" b="0" noProof="0" dirty="0">
                          <a:solidFill>
                            <a:srgbClr val="FFC000"/>
                          </a:solidFill>
                          <a:latin typeface="Arial"/>
                          <a:cs typeface="Arial"/>
                        </a:rPr>
                        <a:t/>
                      </a:r>
                      <a:br>
                        <a:rPr lang="en-US" sz="3200" b="0" noProof="0" dirty="0">
                          <a:solidFill>
                            <a:srgbClr val="FFC000"/>
                          </a:solidFill>
                          <a:latin typeface="Arial"/>
                          <a:cs typeface="Arial"/>
                        </a:rPr>
                      </a:br>
                      <a:endParaRPr lang="en-US" sz="3200" b="0" noProof="0" dirty="0">
                        <a:solidFill>
                          <a:srgbClr val="FFC000"/>
                        </a:solidFill>
                        <a:latin typeface="Arial"/>
                        <a:cs typeface="Arial"/>
                      </a:endParaRPr>
                    </a:p>
                    <a:p>
                      <a:pPr marL="0" marR="0" lvl="0" indent="0" algn="l" defTabSz="1518341" rtl="0" eaLnBrk="1" fontAlgn="auto" latinLnBrk="0" hangingPunct="1">
                        <a:lnSpc>
                          <a:spcPct val="100000"/>
                        </a:lnSpc>
                        <a:spcBef>
                          <a:spcPts val="0"/>
                        </a:spcBef>
                        <a:spcAft>
                          <a:spcPts val="0"/>
                        </a:spcAft>
                        <a:buClrTx/>
                        <a:buSzTx/>
                        <a:buFontTx/>
                        <a:buNone/>
                        <a:tabLst/>
                        <a:defRPr/>
                      </a:pPr>
                      <a:r>
                        <a:rPr lang="en-US" sz="3900" b="1" noProof="0" dirty="0">
                          <a:solidFill>
                            <a:srgbClr val="FFC000"/>
                          </a:solidFill>
                          <a:latin typeface="Arial"/>
                          <a:cs typeface="Arial"/>
                        </a:rPr>
                        <a:t>https://</a:t>
                      </a:r>
                      <a:r>
                        <a:rPr lang="en-US" sz="3900" b="1" noProof="0" dirty="0" err="1">
                          <a:solidFill>
                            <a:srgbClr val="FFC000"/>
                          </a:solidFill>
                          <a:latin typeface="Arial"/>
                          <a:cs typeface="Arial"/>
                        </a:rPr>
                        <a:t>www.PosterPresentations.com</a:t>
                      </a:r>
                      <a:r>
                        <a:rPr lang="en-US" sz="3900" b="1" noProof="0" dirty="0">
                          <a:solidFill>
                            <a:srgbClr val="FFC000"/>
                          </a:solidFill>
                          <a:latin typeface="Arial"/>
                          <a:cs typeface="Arial"/>
                        </a:rPr>
                        <a:t>/research</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1" noProof="0" dirty="0">
                        <a:solidFill>
                          <a:srgbClr val="FFC000"/>
                        </a:solidFill>
                        <a:latin typeface="Arial"/>
                        <a:cs typeface="Arial"/>
                      </a:endParaRPr>
                    </a:p>
                  </a:txBody>
                  <a:tcPr marL="137160" marR="68581" marT="182880" marB="60960">
                    <a:solidFill>
                      <a:srgbClr val="00336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2448051497"/>
                  </a:ext>
                </a:extLst>
              </a:tr>
              <a:tr h="1568100">
                <a:tc gridSpan="3">
                  <a:txBody>
                    <a:bodyPr/>
                    <a:lstStyle/>
                    <a:p>
                      <a:endParaRPr lang="en-US" sz="3200" dirty="0">
                        <a:solidFill>
                          <a:srgbClr val="1F3A4E"/>
                        </a:solidFill>
                      </a:endParaRPr>
                    </a:p>
                  </a:txBody>
                  <a:tcPr marL="137160" marR="68581" marT="182880" marB="60960">
                    <a:blipFill dpi="0" rotWithShape="1">
                      <a:blip r:embed="rId12">
                        <a:extLst>
                          <a:ext uri="{28A0092B-C50C-407E-A947-70E740481C1C}">
                            <a14:useLocalDpi xmlns:a14="http://schemas.microsoft.com/office/drawing/2010/main" val="0"/>
                          </a:ext>
                        </a:extLst>
                      </a:blip>
                      <a:srcRect/>
                      <a:stretch>
                        <a:fillRect/>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8"/>
                  </a:ext>
                </a:extLst>
              </a:tr>
              <a:tr h="3074125">
                <a:tc>
                  <a:txBody>
                    <a:bodyPr/>
                    <a:lstStyle/>
                    <a:p>
                      <a:pPr>
                        <a:lnSpc>
                          <a:spcPts val="2600"/>
                        </a:lnSpc>
                      </a:pPr>
                      <a:r>
                        <a:rPr lang="en-US" sz="2800" dirty="0">
                          <a:solidFill>
                            <a:schemeClr val="bg1">
                              <a:lumMod val="85000"/>
                            </a:schemeClr>
                          </a:solidFill>
                          <a:latin typeface="Arial"/>
                          <a:cs typeface="Arial"/>
                        </a:rPr>
                        <a:t>© 2020</a:t>
                      </a:r>
                      <a:r>
                        <a:rPr lang="en-US" sz="2800" baseline="0" dirty="0">
                          <a:solidFill>
                            <a:schemeClr val="bg1">
                              <a:lumMod val="85000"/>
                            </a:schemeClr>
                          </a:solidFill>
                          <a:latin typeface="Arial"/>
                          <a:cs typeface="Arial"/>
                        </a:rPr>
                        <a:t> </a:t>
                      </a:r>
                      <a:r>
                        <a:rPr lang="en-US" sz="2800" dirty="0" err="1">
                          <a:solidFill>
                            <a:schemeClr val="bg1">
                              <a:lumMod val="85000"/>
                            </a:schemeClr>
                          </a:solidFill>
                          <a:latin typeface="Arial"/>
                          <a:cs typeface="Arial"/>
                        </a:rPr>
                        <a:t>PosterPresentations.com</a:t>
                      </a:r>
                      <a:r>
                        <a:rPr lang="en-US" sz="2800" dirty="0">
                          <a:solidFill>
                            <a:schemeClr val="bg1">
                              <a:lumMod val="85000"/>
                            </a:schemeClr>
                          </a:solidFill>
                          <a:latin typeface="Arial"/>
                          <a:cs typeface="Arial"/>
                        </a:rPr>
                        <a:t/>
                      </a:r>
                      <a:br>
                        <a:rPr lang="en-US" sz="2800" dirty="0">
                          <a:solidFill>
                            <a:schemeClr val="bg1">
                              <a:lumMod val="85000"/>
                            </a:schemeClr>
                          </a:solidFill>
                          <a:latin typeface="Arial"/>
                          <a:cs typeface="Arial"/>
                        </a:rPr>
                      </a:br>
                      <a:r>
                        <a:rPr lang="en-US" sz="2800" dirty="0">
                          <a:solidFill>
                            <a:schemeClr val="bg1">
                              <a:lumMod val="85000"/>
                            </a:schemeClr>
                          </a:solidFill>
                          <a:latin typeface="Arial"/>
                          <a:cs typeface="Arial"/>
                        </a:rPr>
                        <a:t>2117 Fourth Street ,</a:t>
                      </a:r>
                      <a:r>
                        <a:rPr lang="en-US" sz="2800" baseline="0" dirty="0">
                          <a:solidFill>
                            <a:schemeClr val="bg1">
                              <a:lumMod val="85000"/>
                            </a:schemeClr>
                          </a:solidFill>
                          <a:latin typeface="Arial"/>
                          <a:cs typeface="Arial"/>
                        </a:rPr>
                        <a:t> STE C        </a:t>
                      </a:r>
                    </a:p>
                    <a:p>
                      <a:pPr>
                        <a:lnSpc>
                          <a:spcPts val="2600"/>
                        </a:lnSpc>
                      </a:pPr>
                      <a:r>
                        <a:rPr lang="en-US" sz="2800" baseline="0" dirty="0">
                          <a:solidFill>
                            <a:schemeClr val="bg1">
                              <a:lumMod val="85000"/>
                            </a:schemeClr>
                          </a:solidFill>
                          <a:latin typeface="Arial"/>
                          <a:cs typeface="Arial"/>
                        </a:rPr>
                        <a:t>Berkeley CA 94710 USA</a:t>
                      </a:r>
                      <a:endParaRPr lang="en-US" sz="2800" dirty="0">
                        <a:solidFill>
                          <a:schemeClr val="bg1">
                            <a:lumMod val="85000"/>
                          </a:schemeClr>
                        </a:solidFill>
                        <a:latin typeface="Arial"/>
                        <a:cs typeface="Arial"/>
                      </a:endParaRPr>
                    </a:p>
                  </a:txBody>
                  <a:tcPr marL="137160" marR="68581" marT="182880" marB="60960">
                    <a:solidFill>
                      <a:srgbClr val="010101"/>
                    </a:solidFill>
                  </a:tcPr>
                </a:tc>
                <a:tc gridSpan="2">
                  <a:txBody>
                    <a:bodyPr/>
                    <a:lstStyle/>
                    <a:p>
                      <a:pPr marL="0" marR="0" indent="0" algn="l" defTabSz="4388900" rtl="0" eaLnBrk="1" fontAlgn="auto" latinLnBrk="0" hangingPunct="1">
                        <a:lnSpc>
                          <a:spcPct val="100000"/>
                        </a:lnSpc>
                        <a:spcBef>
                          <a:spcPts val="0"/>
                        </a:spcBef>
                        <a:spcAft>
                          <a:spcPts val="0"/>
                        </a:spcAft>
                        <a:buClrTx/>
                        <a:buSzTx/>
                        <a:buFontTx/>
                        <a:buNone/>
                        <a:tabLst/>
                        <a:defRPr/>
                      </a:pPr>
                      <a:r>
                        <a:rPr lang="en-US" sz="3200" b="1" dirty="0">
                          <a:solidFill>
                            <a:srgbClr val="D0D0D0"/>
                          </a:solidFill>
                          <a:latin typeface="Arial"/>
                          <a:cs typeface="Arial"/>
                        </a:rPr>
                        <a:t>For complete tutorials</a:t>
                      </a:r>
                      <a:r>
                        <a:rPr lang="en-US" sz="3200" b="1" baseline="0" dirty="0">
                          <a:solidFill>
                            <a:srgbClr val="D0D0D0"/>
                          </a:solidFill>
                          <a:latin typeface="Arial"/>
                          <a:cs typeface="Arial"/>
                        </a:rPr>
                        <a:t> visit:</a:t>
                      </a:r>
                    </a:p>
                    <a:p>
                      <a:pPr marL="0" marR="0" indent="0" algn="l" defTabSz="4388900" rtl="0" eaLnBrk="1" fontAlgn="auto" latinLnBrk="0" hangingPunct="1">
                        <a:lnSpc>
                          <a:spcPct val="100000"/>
                        </a:lnSpc>
                        <a:spcBef>
                          <a:spcPts val="0"/>
                        </a:spcBef>
                        <a:spcAft>
                          <a:spcPts val="0"/>
                        </a:spcAft>
                        <a:buClrTx/>
                        <a:buSzTx/>
                        <a:buFontTx/>
                        <a:buNone/>
                        <a:tabLst/>
                        <a:defRPr/>
                      </a:pPr>
                      <a:r>
                        <a:rPr lang="en-US" sz="2400" b="1" dirty="0">
                          <a:solidFill>
                            <a:srgbClr val="FFC000"/>
                          </a:solidFill>
                          <a:latin typeface="Arial"/>
                          <a:cs typeface="Arial"/>
                        </a:rPr>
                        <a:t>https://</a:t>
                      </a:r>
                      <a:r>
                        <a:rPr lang="en-US" sz="2400" b="1" dirty="0" err="1">
                          <a:solidFill>
                            <a:srgbClr val="FFC000"/>
                          </a:solidFill>
                          <a:latin typeface="Arial"/>
                          <a:cs typeface="Arial"/>
                        </a:rPr>
                        <a:t>www.posterpresentations.com</a:t>
                      </a:r>
                      <a:r>
                        <a:rPr lang="en-US" sz="2400" b="1" dirty="0">
                          <a:solidFill>
                            <a:srgbClr val="FFC000"/>
                          </a:solidFill>
                          <a:latin typeface="Arial"/>
                          <a:cs typeface="Arial"/>
                        </a:rPr>
                        <a:t>/</a:t>
                      </a:r>
                      <a:r>
                        <a:rPr lang="en-US" sz="2400" b="1" dirty="0" err="1">
                          <a:solidFill>
                            <a:srgbClr val="FFC000"/>
                          </a:solidFill>
                          <a:latin typeface="Arial"/>
                          <a:cs typeface="Arial"/>
                        </a:rPr>
                        <a:t>helpdesk.html</a:t>
                      </a:r>
                      <a:endParaRPr lang="en-US" sz="2400" dirty="0">
                        <a:solidFill>
                          <a:schemeClr val="bg1">
                            <a:lumMod val="85000"/>
                          </a:schemeClr>
                        </a:solidFill>
                        <a:latin typeface="Arial"/>
                        <a:cs typeface="Arial"/>
                      </a:endParaRPr>
                    </a:p>
                  </a:txBody>
                  <a:tcPr marL="137160" marR="68581" marT="182880" marB="60960">
                    <a:solidFill>
                      <a:srgbClr val="010101"/>
                    </a:solidFill>
                  </a:tcPr>
                </a:tc>
                <a:tc hMerge="1">
                  <a:txBody>
                    <a:bodyPr/>
                    <a:lstStyle/>
                    <a:p>
                      <a:endParaRPr lang="en-US"/>
                    </a:p>
                  </a:txBody>
                  <a:tcPr/>
                </a:tc>
                <a:extLst>
                  <a:ext uri="{0D108BD9-81ED-4DB2-BD59-A6C34878D82A}">
                    <a16:rowId xmlns:a16="http://schemas.microsoft.com/office/drawing/2014/main" xmlns="" val="10009"/>
                  </a:ext>
                </a:extLst>
              </a:tr>
            </a:tbl>
          </a:graphicData>
        </a:graphic>
      </p:graphicFrame>
    </p:spTree>
  </p:cSld>
  <p:clrMap bg1="lt1" tx1="dk1" bg2="lt2" tx2="dk2" accent1="accent1" accent2="accent2" accent3="accent3" accent4="accent4" accent5="accent5" accent6="accent6" hlink="hlink" folHlink="folHlink"/>
  <p:sldLayoutIdLst>
    <p:sldLayoutId id="2147483652" r:id="rId1"/>
    <p:sldLayoutId id="2147483786" r:id="rId2"/>
  </p:sldLayoutIdLst>
  <p:txStyles>
    <p:titleStyle>
      <a:lvl1pPr algn="ctr" defTabSz="3291215" rtl="0" eaLnBrk="1" latinLnBrk="0" hangingPunct="1">
        <a:spcBef>
          <a:spcPct val="0"/>
        </a:spcBef>
        <a:buNone/>
        <a:defRPr sz="6599" kern="1200">
          <a:solidFill>
            <a:schemeClr val="bg1"/>
          </a:solidFill>
          <a:latin typeface="Trebuchet MS" pitchFamily="34" charset="0"/>
          <a:ea typeface="+mj-ea"/>
          <a:cs typeface="+mj-cs"/>
        </a:defRPr>
      </a:lvl1pPr>
    </p:titleStyle>
    <p:bodyStyle>
      <a:lvl1pPr marL="1234206" indent="-1234206" algn="l" defTabSz="3291215" rtl="0" eaLnBrk="1" latinLnBrk="0" hangingPunct="1">
        <a:spcBef>
          <a:spcPct val="20000"/>
        </a:spcBef>
        <a:buFont typeface="Arial" pitchFamily="34" charset="0"/>
        <a:buChar char="•"/>
        <a:defRPr sz="11549" kern="1200">
          <a:solidFill>
            <a:schemeClr val="tx1"/>
          </a:solidFill>
          <a:latin typeface="+mn-lt"/>
          <a:ea typeface="+mn-ea"/>
          <a:cs typeface="+mn-cs"/>
        </a:defRPr>
      </a:lvl1pPr>
      <a:lvl2pPr marL="2674112" indent="-1028504" algn="l" defTabSz="3291215" rtl="0" eaLnBrk="1" latinLnBrk="0" hangingPunct="1">
        <a:spcBef>
          <a:spcPct val="20000"/>
        </a:spcBef>
        <a:buFont typeface="Arial" pitchFamily="34" charset="0"/>
        <a:buChar char="–"/>
        <a:defRPr sz="10123" kern="1200">
          <a:solidFill>
            <a:schemeClr val="tx1"/>
          </a:solidFill>
          <a:latin typeface="+mn-lt"/>
          <a:ea typeface="+mn-ea"/>
          <a:cs typeface="+mn-cs"/>
        </a:defRPr>
      </a:lvl2pPr>
      <a:lvl3pPr marL="4114019" indent="-822805" algn="l" defTabSz="3291215" rtl="0" eaLnBrk="1" latinLnBrk="0" hangingPunct="1">
        <a:spcBef>
          <a:spcPct val="20000"/>
        </a:spcBef>
        <a:buFont typeface="Arial" pitchFamily="34" charset="0"/>
        <a:buChar char="•"/>
        <a:defRPr sz="8699" kern="1200">
          <a:solidFill>
            <a:schemeClr val="tx1"/>
          </a:solidFill>
          <a:latin typeface="+mn-lt"/>
          <a:ea typeface="+mn-ea"/>
          <a:cs typeface="+mn-cs"/>
        </a:defRPr>
      </a:lvl3pPr>
      <a:lvl4pPr marL="575962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4pPr>
      <a:lvl5pPr marL="7405235"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5pPr>
      <a:lvl6pPr marL="9050843"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6pPr>
      <a:lvl7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7pPr>
      <a:lvl8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8pPr>
      <a:lvl9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9pPr>
    </p:bodyStyle>
    <p:otherStyle>
      <a:defPPr>
        <a:defRPr lang="en-US"/>
      </a:defPPr>
      <a:lvl1pPr marL="0" algn="l" defTabSz="3291215" rtl="0" eaLnBrk="1" latinLnBrk="0" hangingPunct="1">
        <a:defRPr sz="6449" kern="1200">
          <a:solidFill>
            <a:schemeClr val="tx1"/>
          </a:solidFill>
          <a:latin typeface="+mn-lt"/>
          <a:ea typeface="+mn-ea"/>
          <a:cs typeface="+mn-cs"/>
        </a:defRPr>
      </a:lvl1pPr>
      <a:lvl2pPr marL="1645608" algn="l" defTabSz="3291215" rtl="0" eaLnBrk="1" latinLnBrk="0" hangingPunct="1">
        <a:defRPr sz="6449" kern="1200">
          <a:solidFill>
            <a:schemeClr val="tx1"/>
          </a:solidFill>
          <a:latin typeface="+mn-lt"/>
          <a:ea typeface="+mn-ea"/>
          <a:cs typeface="+mn-cs"/>
        </a:defRPr>
      </a:lvl2pPr>
      <a:lvl3pPr marL="3291215" algn="l" defTabSz="3291215" rtl="0" eaLnBrk="1" latinLnBrk="0" hangingPunct="1">
        <a:defRPr sz="6449" kern="1200">
          <a:solidFill>
            <a:schemeClr val="tx1"/>
          </a:solidFill>
          <a:latin typeface="+mn-lt"/>
          <a:ea typeface="+mn-ea"/>
          <a:cs typeface="+mn-cs"/>
        </a:defRPr>
      </a:lvl3pPr>
      <a:lvl4pPr marL="4936823" algn="l" defTabSz="3291215" rtl="0" eaLnBrk="1" latinLnBrk="0" hangingPunct="1">
        <a:defRPr sz="6449" kern="1200">
          <a:solidFill>
            <a:schemeClr val="tx1"/>
          </a:solidFill>
          <a:latin typeface="+mn-lt"/>
          <a:ea typeface="+mn-ea"/>
          <a:cs typeface="+mn-cs"/>
        </a:defRPr>
      </a:lvl4pPr>
      <a:lvl5pPr marL="6582431" algn="l" defTabSz="3291215" rtl="0" eaLnBrk="1" latinLnBrk="0" hangingPunct="1">
        <a:defRPr sz="6449" kern="1200">
          <a:solidFill>
            <a:schemeClr val="tx1"/>
          </a:solidFill>
          <a:latin typeface="+mn-lt"/>
          <a:ea typeface="+mn-ea"/>
          <a:cs typeface="+mn-cs"/>
        </a:defRPr>
      </a:lvl5pPr>
      <a:lvl6pPr marL="8228039" algn="l" defTabSz="3291215" rtl="0" eaLnBrk="1" latinLnBrk="0" hangingPunct="1">
        <a:defRPr sz="6449" kern="1200">
          <a:solidFill>
            <a:schemeClr val="tx1"/>
          </a:solidFill>
          <a:latin typeface="+mn-lt"/>
          <a:ea typeface="+mn-ea"/>
          <a:cs typeface="+mn-cs"/>
        </a:defRPr>
      </a:lvl6pPr>
      <a:lvl7pPr marL="9873647" algn="l" defTabSz="3291215" rtl="0" eaLnBrk="1" latinLnBrk="0" hangingPunct="1">
        <a:defRPr sz="6449" kern="1200">
          <a:solidFill>
            <a:schemeClr val="tx1"/>
          </a:solidFill>
          <a:latin typeface="+mn-lt"/>
          <a:ea typeface="+mn-ea"/>
          <a:cs typeface="+mn-cs"/>
        </a:defRPr>
      </a:lvl7pPr>
      <a:lvl8pPr marL="10477447" algn="l" defTabSz="3291215" rtl="0" eaLnBrk="1" latinLnBrk="0" hangingPunct="1">
        <a:defRPr sz="6449" kern="1200">
          <a:solidFill>
            <a:schemeClr val="tx1"/>
          </a:solidFill>
          <a:latin typeface="+mn-lt"/>
          <a:ea typeface="+mn-ea"/>
          <a:cs typeface="+mn-cs"/>
        </a:defRPr>
      </a:lvl8pPr>
      <a:lvl9pPr marL="10477447" algn="l" defTabSz="3291215" rtl="0" eaLnBrk="1" latinLnBrk="0" hangingPunct="1">
        <a:defRPr sz="64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14"/>
          <p:cNvSpPr txBox="1">
            <a:spLocks noChangeArrowheads="1"/>
          </p:cNvSpPr>
          <p:nvPr/>
        </p:nvSpPr>
        <p:spPr bwMode="auto">
          <a:xfrm>
            <a:off x="1175479" y="43187885"/>
            <a:ext cx="1885950" cy="252614"/>
          </a:xfrm>
          <a:prstGeom prst="rect">
            <a:avLst/>
          </a:prstGeom>
          <a:noFill/>
          <a:ln w="9525">
            <a:noFill/>
            <a:miter lim="800000"/>
            <a:headEnd/>
            <a:tailEnd/>
          </a:ln>
          <a:effectLst/>
        </p:spPr>
        <p:txBody>
          <a:bodyPr lIns="68447" tIns="34217" rIns="68447" bIns="34217">
            <a:spAutoFit/>
          </a:bodyPr>
          <a:lstStyle/>
          <a:p>
            <a:pPr eaLnBrk="0" hangingPunct="0">
              <a:lnSpc>
                <a:spcPct val="65000"/>
              </a:lnSpc>
              <a:spcBef>
                <a:spcPct val="50000"/>
              </a:spcBef>
              <a:defRPr/>
            </a:pPr>
            <a:r>
              <a:rPr lang="en-US" sz="375" b="1" dirty="0">
                <a:solidFill>
                  <a:schemeClr val="bg1">
                    <a:lumMod val="75000"/>
                  </a:schemeClr>
                </a:solidFill>
                <a:latin typeface="Arial" charset="0"/>
              </a:rPr>
              <a:t>RESEARCH POSTER PRESENTATION DESIGN © 2015</a:t>
            </a:r>
          </a:p>
          <a:p>
            <a:pPr eaLnBrk="0" hangingPunct="0">
              <a:lnSpc>
                <a:spcPct val="65000"/>
              </a:lnSpc>
              <a:spcBef>
                <a:spcPct val="50000"/>
              </a:spcBef>
              <a:defRPr/>
            </a:pPr>
            <a:r>
              <a:rPr lang="en-US" sz="825" b="1" dirty="0">
                <a:solidFill>
                  <a:schemeClr val="bg1">
                    <a:lumMod val="75000"/>
                  </a:schemeClr>
                </a:solidFill>
                <a:latin typeface="Arial" charset="0"/>
              </a:rPr>
              <a:t>www.PosterPresentations.com</a:t>
            </a:r>
          </a:p>
        </p:txBody>
      </p:sp>
    </p:spTree>
    <p:extLst>
      <p:ext uri="{BB962C8B-B14F-4D97-AF65-F5344CB8AC3E}">
        <p14:creationId xmlns:p14="http://schemas.microsoft.com/office/powerpoint/2010/main" val="717728416"/>
      </p:ext>
    </p:extLst>
  </p:cSld>
  <p:clrMap bg1="lt1" tx1="dk1" bg2="lt2" tx2="dk2" accent1="accent1" accent2="accent2" accent3="accent3" accent4="accent4" accent5="accent5" accent6="accent6" hlink="hlink" folHlink="folHlink"/>
  <p:sldLayoutIdLst>
    <p:sldLayoutId id="2147483654" r:id="rId1"/>
    <p:sldLayoutId id="2147483785" r:id="rId2"/>
  </p:sldLayoutIdLst>
  <p:txStyles>
    <p:titleStyle>
      <a:lvl1pPr algn="ctr" defTabSz="3291215" rtl="0" eaLnBrk="1" latinLnBrk="0" hangingPunct="1">
        <a:spcBef>
          <a:spcPct val="0"/>
        </a:spcBef>
        <a:buNone/>
        <a:defRPr sz="6599" kern="1200">
          <a:solidFill>
            <a:schemeClr val="bg1"/>
          </a:solidFill>
          <a:latin typeface="Trebuchet MS" pitchFamily="34" charset="0"/>
          <a:ea typeface="+mj-ea"/>
          <a:cs typeface="+mj-cs"/>
        </a:defRPr>
      </a:lvl1pPr>
    </p:titleStyle>
    <p:bodyStyle>
      <a:lvl1pPr marL="1234206" indent="-1234206" algn="l" defTabSz="3291215" rtl="0" eaLnBrk="1" latinLnBrk="0" hangingPunct="1">
        <a:spcBef>
          <a:spcPct val="20000"/>
        </a:spcBef>
        <a:buFont typeface="Arial" pitchFamily="34" charset="0"/>
        <a:buChar char="•"/>
        <a:defRPr sz="11549" kern="1200">
          <a:solidFill>
            <a:schemeClr val="tx1"/>
          </a:solidFill>
          <a:latin typeface="+mn-lt"/>
          <a:ea typeface="+mn-ea"/>
          <a:cs typeface="+mn-cs"/>
        </a:defRPr>
      </a:lvl1pPr>
      <a:lvl2pPr marL="2674112" indent="-1028504" algn="l" defTabSz="3291215" rtl="0" eaLnBrk="1" latinLnBrk="0" hangingPunct="1">
        <a:spcBef>
          <a:spcPct val="20000"/>
        </a:spcBef>
        <a:buFont typeface="Arial" pitchFamily="34" charset="0"/>
        <a:buChar char="–"/>
        <a:defRPr sz="10123" kern="1200">
          <a:solidFill>
            <a:schemeClr val="tx1"/>
          </a:solidFill>
          <a:latin typeface="+mn-lt"/>
          <a:ea typeface="+mn-ea"/>
          <a:cs typeface="+mn-cs"/>
        </a:defRPr>
      </a:lvl2pPr>
      <a:lvl3pPr marL="4114019" indent="-822805" algn="l" defTabSz="3291215" rtl="0" eaLnBrk="1" latinLnBrk="0" hangingPunct="1">
        <a:spcBef>
          <a:spcPct val="20000"/>
        </a:spcBef>
        <a:buFont typeface="Arial" pitchFamily="34" charset="0"/>
        <a:buChar char="•"/>
        <a:defRPr sz="8699" kern="1200">
          <a:solidFill>
            <a:schemeClr val="tx1"/>
          </a:solidFill>
          <a:latin typeface="+mn-lt"/>
          <a:ea typeface="+mn-ea"/>
          <a:cs typeface="+mn-cs"/>
        </a:defRPr>
      </a:lvl3pPr>
      <a:lvl4pPr marL="575962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4pPr>
      <a:lvl5pPr marL="7405235"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5pPr>
      <a:lvl6pPr marL="9050843"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6pPr>
      <a:lvl7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7pPr>
      <a:lvl8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8pPr>
      <a:lvl9pPr marL="10477447" indent="-822805" algn="l" defTabSz="3291215" rtl="0" eaLnBrk="1" latinLnBrk="0" hangingPunct="1">
        <a:spcBef>
          <a:spcPct val="20000"/>
        </a:spcBef>
        <a:buFont typeface="Arial" pitchFamily="34" charset="0"/>
        <a:buChar char="•"/>
        <a:defRPr sz="7199" kern="1200">
          <a:solidFill>
            <a:schemeClr val="tx1"/>
          </a:solidFill>
          <a:latin typeface="+mn-lt"/>
          <a:ea typeface="+mn-ea"/>
          <a:cs typeface="+mn-cs"/>
        </a:defRPr>
      </a:lvl9pPr>
    </p:bodyStyle>
    <p:otherStyle>
      <a:defPPr>
        <a:defRPr lang="en-US"/>
      </a:defPPr>
      <a:lvl1pPr marL="0" algn="l" defTabSz="3291215" rtl="0" eaLnBrk="1" latinLnBrk="0" hangingPunct="1">
        <a:defRPr sz="6449" kern="1200">
          <a:solidFill>
            <a:schemeClr val="tx1"/>
          </a:solidFill>
          <a:latin typeface="+mn-lt"/>
          <a:ea typeface="+mn-ea"/>
          <a:cs typeface="+mn-cs"/>
        </a:defRPr>
      </a:lvl1pPr>
      <a:lvl2pPr marL="1645608" algn="l" defTabSz="3291215" rtl="0" eaLnBrk="1" latinLnBrk="0" hangingPunct="1">
        <a:defRPr sz="6449" kern="1200">
          <a:solidFill>
            <a:schemeClr val="tx1"/>
          </a:solidFill>
          <a:latin typeface="+mn-lt"/>
          <a:ea typeface="+mn-ea"/>
          <a:cs typeface="+mn-cs"/>
        </a:defRPr>
      </a:lvl2pPr>
      <a:lvl3pPr marL="3291215" algn="l" defTabSz="3291215" rtl="0" eaLnBrk="1" latinLnBrk="0" hangingPunct="1">
        <a:defRPr sz="6449" kern="1200">
          <a:solidFill>
            <a:schemeClr val="tx1"/>
          </a:solidFill>
          <a:latin typeface="+mn-lt"/>
          <a:ea typeface="+mn-ea"/>
          <a:cs typeface="+mn-cs"/>
        </a:defRPr>
      </a:lvl3pPr>
      <a:lvl4pPr marL="4936823" algn="l" defTabSz="3291215" rtl="0" eaLnBrk="1" latinLnBrk="0" hangingPunct="1">
        <a:defRPr sz="6449" kern="1200">
          <a:solidFill>
            <a:schemeClr val="tx1"/>
          </a:solidFill>
          <a:latin typeface="+mn-lt"/>
          <a:ea typeface="+mn-ea"/>
          <a:cs typeface="+mn-cs"/>
        </a:defRPr>
      </a:lvl4pPr>
      <a:lvl5pPr marL="6582431" algn="l" defTabSz="3291215" rtl="0" eaLnBrk="1" latinLnBrk="0" hangingPunct="1">
        <a:defRPr sz="6449" kern="1200">
          <a:solidFill>
            <a:schemeClr val="tx1"/>
          </a:solidFill>
          <a:latin typeface="+mn-lt"/>
          <a:ea typeface="+mn-ea"/>
          <a:cs typeface="+mn-cs"/>
        </a:defRPr>
      </a:lvl5pPr>
      <a:lvl6pPr marL="8228039" algn="l" defTabSz="3291215" rtl="0" eaLnBrk="1" latinLnBrk="0" hangingPunct="1">
        <a:defRPr sz="6449" kern="1200">
          <a:solidFill>
            <a:schemeClr val="tx1"/>
          </a:solidFill>
          <a:latin typeface="+mn-lt"/>
          <a:ea typeface="+mn-ea"/>
          <a:cs typeface="+mn-cs"/>
        </a:defRPr>
      </a:lvl6pPr>
      <a:lvl7pPr marL="9873647" algn="l" defTabSz="3291215" rtl="0" eaLnBrk="1" latinLnBrk="0" hangingPunct="1">
        <a:defRPr sz="6449" kern="1200">
          <a:solidFill>
            <a:schemeClr val="tx1"/>
          </a:solidFill>
          <a:latin typeface="+mn-lt"/>
          <a:ea typeface="+mn-ea"/>
          <a:cs typeface="+mn-cs"/>
        </a:defRPr>
      </a:lvl7pPr>
      <a:lvl8pPr marL="10477447" algn="l" defTabSz="3291215" rtl="0" eaLnBrk="1" latinLnBrk="0" hangingPunct="1">
        <a:defRPr sz="6449" kern="1200">
          <a:solidFill>
            <a:schemeClr val="tx1"/>
          </a:solidFill>
          <a:latin typeface="+mn-lt"/>
          <a:ea typeface="+mn-ea"/>
          <a:cs typeface="+mn-cs"/>
        </a:defRPr>
      </a:lvl8pPr>
      <a:lvl9pPr marL="10477447" algn="l" defTabSz="3291215" rtl="0" eaLnBrk="1" latinLnBrk="0" hangingPunct="1">
        <a:defRPr sz="644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C764DE79-268F-4C1A-8933-263129D2AF90}" type="datetimeFigureOut">
              <a:rPr lang="en-US" dirty="0"/>
              <a:t>10/30/2020</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82031192"/>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ihjj.hr/retrogram/" TargetMode="External"/><Relationship Id="rId7" Type="http://schemas.openxmlformats.org/officeDocument/2006/relationships/image" Target="../media/image13.png"/><Relationship Id="rId2" Type="http://schemas.openxmlformats.org/officeDocument/2006/relationships/image" Target="../media/image9.jpeg"/><Relationship Id="rId1" Type="http://schemas.openxmlformats.org/officeDocument/2006/relationships/slideLayout" Target="../slideLayouts/slideLayout16.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97972" y="24741696"/>
            <a:ext cx="32265472" cy="6528624"/>
          </a:xfrm>
          <a:blipFill>
            <a:blip r:embed="rId2">
              <a:alphaModFix amt="97000"/>
            </a:blip>
            <a:tile tx="0" ty="0" sx="100000" sy="100000" flip="none" algn="tl"/>
          </a:blipFill>
        </p:spPr>
        <p:txBody>
          <a:bodyPr/>
          <a:lstStyle/>
          <a:p>
            <a:pPr algn="ctr"/>
            <a:r>
              <a:rPr lang="hr-HR" sz="4400" b="1" dirty="0" smtClean="0"/>
              <a:t>METHODOLOGY AND </a:t>
            </a:r>
            <a:r>
              <a:rPr lang="hr-HR" sz="4400" b="1" dirty="0" err="1" smtClean="0"/>
              <a:t>STEPS</a:t>
            </a:r>
            <a:r>
              <a:rPr lang="hr-HR" sz="4400" b="1" dirty="0" smtClean="0"/>
              <a:t>:</a:t>
            </a:r>
            <a:endParaRPr lang="hr-HR" sz="4400" b="1" dirty="0"/>
          </a:p>
          <a:p>
            <a:pPr marL="742950" indent="-742950">
              <a:lnSpc>
                <a:spcPct val="100000"/>
              </a:lnSpc>
              <a:spcBef>
                <a:spcPts val="0"/>
              </a:spcBef>
              <a:buAutoNum type="arabicPeriod"/>
            </a:pPr>
            <a:r>
              <a:rPr lang="en-US" sz="4400" dirty="0" smtClean="0"/>
              <a:t>Producing </a:t>
            </a:r>
            <a:r>
              <a:rPr lang="en-US" sz="4400" dirty="0"/>
              <a:t>facsimile </a:t>
            </a:r>
            <a:r>
              <a:rPr lang="en-US" sz="4400" dirty="0" smtClean="0"/>
              <a:t>images</a:t>
            </a:r>
            <a:r>
              <a:rPr lang="hr-HR" sz="4400" dirty="0" smtClean="0"/>
              <a:t>, </a:t>
            </a:r>
            <a:r>
              <a:rPr lang="hr-HR" sz="4400" dirty="0" err="1" smtClean="0"/>
              <a:t>transcriptions</a:t>
            </a:r>
            <a:r>
              <a:rPr lang="hr-HR" sz="4400" dirty="0" smtClean="0"/>
              <a:t> </a:t>
            </a:r>
            <a:r>
              <a:rPr lang="hr-HR" sz="4400" dirty="0" err="1" smtClean="0"/>
              <a:t>or</a:t>
            </a:r>
            <a:r>
              <a:rPr lang="hr-HR" sz="4400" dirty="0" smtClean="0"/>
              <a:t> </a:t>
            </a:r>
            <a:r>
              <a:rPr lang="hr-HR" sz="4400" dirty="0" err="1" smtClean="0"/>
              <a:t>translations</a:t>
            </a:r>
            <a:r>
              <a:rPr lang="en-US" sz="4400" dirty="0" smtClean="0"/>
              <a:t> </a:t>
            </a:r>
            <a:r>
              <a:rPr lang="en-US" sz="4400" dirty="0"/>
              <a:t>of selected grammar books. </a:t>
            </a:r>
            <a:endParaRPr lang="hr-HR" sz="4400" dirty="0" smtClean="0"/>
          </a:p>
          <a:p>
            <a:pPr marL="742950" indent="-742950">
              <a:lnSpc>
                <a:spcPct val="100000"/>
              </a:lnSpc>
              <a:spcBef>
                <a:spcPts val="0"/>
              </a:spcBef>
              <a:buFont typeface="+mj-lt"/>
              <a:buAutoNum type="arabicPeriod"/>
            </a:pPr>
            <a:r>
              <a:rPr lang="en-US" sz="4400" dirty="0" smtClean="0"/>
              <a:t>Developing </a:t>
            </a:r>
            <a:r>
              <a:rPr lang="en-US" sz="4400" dirty="0"/>
              <a:t>a semantically normalized information model of grammars and expanding a TEI schema with a module for encoding grammars by determining a unified structure of such texts.</a:t>
            </a:r>
            <a:endParaRPr lang="hr-HR" sz="4400" dirty="0" smtClean="0"/>
          </a:p>
          <a:p>
            <a:pPr marL="742950" indent="-742950">
              <a:lnSpc>
                <a:spcPct val="100000"/>
              </a:lnSpc>
              <a:spcBef>
                <a:spcPts val="0"/>
              </a:spcBef>
              <a:buFont typeface="+mj-lt"/>
              <a:buAutoNum type="arabicPeriod"/>
            </a:pPr>
            <a:r>
              <a:rPr lang="hr-HR" sz="4400" dirty="0" err="1" smtClean="0"/>
              <a:t>Determining</a:t>
            </a:r>
            <a:r>
              <a:rPr lang="hr-HR" sz="4400" dirty="0" smtClean="0"/>
              <a:t> </a:t>
            </a:r>
            <a:r>
              <a:rPr lang="hr-HR" sz="4400" dirty="0"/>
              <a:t>a </a:t>
            </a:r>
            <a:r>
              <a:rPr lang="hr-HR" sz="4400" dirty="0" smtClean="0"/>
              <a:t>TEI </a:t>
            </a:r>
            <a:r>
              <a:rPr lang="hr-HR" sz="4400" dirty="0"/>
              <a:t>module to </a:t>
            </a:r>
            <a:r>
              <a:rPr lang="hr-HR" sz="4400" dirty="0" err="1"/>
              <a:t>encode</a:t>
            </a:r>
            <a:r>
              <a:rPr lang="hr-HR" sz="4400" dirty="0"/>
              <a:t> the </a:t>
            </a:r>
            <a:r>
              <a:rPr lang="hr-HR" sz="4400" dirty="0" err="1"/>
              <a:t>morphological</a:t>
            </a:r>
            <a:r>
              <a:rPr lang="hr-HR" sz="4400" dirty="0"/>
              <a:t> </a:t>
            </a:r>
            <a:r>
              <a:rPr lang="hr-HR" sz="4400" dirty="0" err="1" smtClean="0"/>
              <a:t>paradigms</a:t>
            </a:r>
            <a:r>
              <a:rPr lang="hr-HR" sz="4400" dirty="0" smtClean="0"/>
              <a:t> </a:t>
            </a:r>
            <a:r>
              <a:rPr lang="hr-HR" sz="4400" dirty="0" err="1" smtClean="0"/>
              <a:t>and</a:t>
            </a:r>
            <a:r>
              <a:rPr lang="hr-HR" sz="4400" dirty="0" smtClean="0"/>
              <a:t> </a:t>
            </a:r>
            <a:r>
              <a:rPr lang="hr-HR" sz="4400" dirty="0" err="1" smtClean="0"/>
              <a:t>particular</a:t>
            </a:r>
            <a:r>
              <a:rPr lang="hr-HR" sz="4400" dirty="0" smtClean="0"/>
              <a:t> </a:t>
            </a:r>
            <a:r>
              <a:rPr lang="hr-HR" sz="4400" dirty="0" err="1" smtClean="0"/>
              <a:t>linguistic</a:t>
            </a:r>
            <a:r>
              <a:rPr lang="hr-HR" sz="4400" dirty="0" smtClean="0"/>
              <a:t> </a:t>
            </a:r>
            <a:r>
              <a:rPr lang="hr-HR" sz="4400" dirty="0" err="1" smtClean="0"/>
              <a:t>phenomena</a:t>
            </a:r>
            <a:r>
              <a:rPr lang="hr-HR" sz="4400" dirty="0" smtClean="0"/>
              <a:t> </a:t>
            </a:r>
            <a:r>
              <a:rPr lang="hr-HR" sz="4400" dirty="0" err="1" smtClean="0"/>
              <a:t>occuring</a:t>
            </a:r>
            <a:r>
              <a:rPr lang="hr-HR" sz="4400" dirty="0" smtClean="0"/>
              <a:t> </a:t>
            </a:r>
            <a:r>
              <a:rPr lang="hr-HR" sz="4400" dirty="0" err="1" smtClean="0"/>
              <a:t>in</a:t>
            </a:r>
            <a:r>
              <a:rPr lang="hr-HR" sz="4400" dirty="0" smtClean="0"/>
              <a:t> </a:t>
            </a:r>
            <a:r>
              <a:rPr lang="hr-HR" sz="4400" dirty="0" err="1" smtClean="0"/>
              <a:t>pre</a:t>
            </a:r>
            <a:r>
              <a:rPr lang="hr-HR" sz="4400" dirty="0" smtClean="0"/>
              <a:t>-standard </a:t>
            </a:r>
            <a:r>
              <a:rPr lang="hr-HR" sz="4400" dirty="0" err="1" smtClean="0"/>
              <a:t>language</a:t>
            </a:r>
            <a:r>
              <a:rPr lang="hr-HR" sz="4400" dirty="0" smtClean="0"/>
              <a:t>  </a:t>
            </a:r>
            <a:r>
              <a:rPr lang="hr-HR" sz="4400" dirty="0" err="1" smtClean="0"/>
              <a:t>descriptions</a:t>
            </a:r>
            <a:r>
              <a:rPr lang="hr-HR" sz="4400" dirty="0" smtClean="0"/>
              <a:t>.</a:t>
            </a:r>
            <a:endParaRPr lang="hr-HR" sz="4400" dirty="0" smtClean="0">
              <a:solidFill>
                <a:srgbClr val="C00000"/>
              </a:solidFill>
            </a:endParaRPr>
          </a:p>
          <a:p>
            <a:pPr marL="742950" indent="-742950">
              <a:lnSpc>
                <a:spcPct val="100000"/>
              </a:lnSpc>
              <a:spcBef>
                <a:spcPts val="0"/>
              </a:spcBef>
              <a:buFont typeface="+mj-lt"/>
              <a:buAutoNum type="arabicPeriod"/>
            </a:pPr>
            <a:r>
              <a:rPr lang="en-US" sz="4400" dirty="0" smtClean="0"/>
              <a:t>Transferring </a:t>
            </a:r>
            <a:r>
              <a:rPr lang="en-US" sz="4400" dirty="0"/>
              <a:t>the grammar text into XML format, marking-up morphological (conjugation and declension) </a:t>
            </a:r>
            <a:r>
              <a:rPr lang="en-US" sz="4400" dirty="0" smtClean="0"/>
              <a:t>paradigms</a:t>
            </a:r>
            <a:r>
              <a:rPr lang="hr-HR" sz="4400" dirty="0" smtClean="0"/>
              <a:t> </a:t>
            </a:r>
            <a:r>
              <a:rPr lang="en-US" sz="4400" dirty="0" smtClean="0"/>
              <a:t>and </a:t>
            </a:r>
            <a:r>
              <a:rPr lang="en-US" sz="4400" dirty="0"/>
              <a:t>linguistic terms</a:t>
            </a:r>
            <a:r>
              <a:rPr lang="en-US" sz="4400" dirty="0" smtClean="0"/>
              <a:t>.</a:t>
            </a:r>
            <a:endParaRPr lang="hr-HR" sz="4400" dirty="0" smtClean="0"/>
          </a:p>
          <a:p>
            <a:pPr marL="742950" indent="-742950">
              <a:lnSpc>
                <a:spcPct val="100000"/>
              </a:lnSpc>
              <a:spcBef>
                <a:spcPts val="0"/>
              </a:spcBef>
              <a:buFont typeface="+mj-lt"/>
              <a:buAutoNum type="arabicPeriod"/>
            </a:pPr>
            <a:r>
              <a:rPr lang="hr-HR" sz="4400" dirty="0" err="1"/>
              <a:t>Creation</a:t>
            </a:r>
            <a:r>
              <a:rPr lang="hr-HR" sz="4400" dirty="0"/>
              <a:t> </a:t>
            </a:r>
            <a:r>
              <a:rPr lang="hr-HR" sz="4400" dirty="0" err="1"/>
              <a:t>of</a:t>
            </a:r>
            <a:r>
              <a:rPr lang="hr-HR" sz="4400" dirty="0"/>
              <a:t> the web portal </a:t>
            </a:r>
            <a:r>
              <a:rPr lang="hr-HR" sz="4400" dirty="0" err="1"/>
              <a:t>with</a:t>
            </a:r>
            <a:r>
              <a:rPr lang="hr-HR" sz="4400" dirty="0"/>
              <a:t> </a:t>
            </a:r>
            <a:r>
              <a:rPr lang="hr-HR" sz="4400" dirty="0" err="1"/>
              <a:t>presentation</a:t>
            </a:r>
            <a:r>
              <a:rPr lang="hr-HR" sz="4400" dirty="0"/>
              <a:t> </a:t>
            </a:r>
            <a:r>
              <a:rPr lang="en-US" sz="4400" dirty="0"/>
              <a:t>both </a:t>
            </a:r>
            <a:r>
              <a:rPr lang="hr-HR" sz="4400" dirty="0" err="1"/>
              <a:t>of</a:t>
            </a:r>
            <a:r>
              <a:rPr lang="hr-HR" sz="4400" dirty="0"/>
              <a:t> </a:t>
            </a:r>
            <a:r>
              <a:rPr lang="en-US" sz="4400" dirty="0"/>
              <a:t>the facsimiles and the digitized text of the grammar</a:t>
            </a:r>
            <a:r>
              <a:rPr lang="hr-HR" sz="4400" dirty="0"/>
              <a:t>s</a:t>
            </a:r>
            <a:r>
              <a:rPr lang="en-US" sz="4400" dirty="0"/>
              <a:t> </a:t>
            </a:r>
            <a:r>
              <a:rPr lang="hr-HR" sz="4400" dirty="0"/>
              <a:t>(</a:t>
            </a:r>
            <a:r>
              <a:rPr lang="hr-HR" sz="4400" dirty="0" err="1"/>
              <a:t>in</a:t>
            </a:r>
            <a:r>
              <a:rPr lang="hr-HR" sz="4400" dirty="0"/>
              <a:t> </a:t>
            </a:r>
            <a:r>
              <a:rPr lang="hr-HR" sz="4400" dirty="0" err="1"/>
              <a:t>translation</a:t>
            </a:r>
            <a:r>
              <a:rPr lang="hr-HR" sz="4400" dirty="0"/>
              <a:t> </a:t>
            </a:r>
            <a:r>
              <a:rPr lang="hr-HR" sz="4400" dirty="0" err="1"/>
              <a:t>or</a:t>
            </a:r>
            <a:r>
              <a:rPr lang="hr-HR" sz="4400" dirty="0"/>
              <a:t> </a:t>
            </a:r>
            <a:r>
              <a:rPr lang="hr-HR" sz="4400" dirty="0" err="1"/>
              <a:t>transcription</a:t>
            </a:r>
            <a:r>
              <a:rPr lang="hr-HR" sz="4400" dirty="0"/>
              <a:t>), </a:t>
            </a:r>
            <a:r>
              <a:rPr lang="hr-HR" sz="4400" dirty="0" err="1"/>
              <a:t>enabling</a:t>
            </a:r>
            <a:r>
              <a:rPr lang="hr-HR" sz="4400" dirty="0"/>
              <a:t> the </a:t>
            </a:r>
            <a:r>
              <a:rPr lang="en-US" sz="4400" dirty="0"/>
              <a:t>thematic searching possibilities at the morphology level.</a:t>
            </a:r>
            <a:endParaRPr lang="hr-HR" sz="4400" dirty="0"/>
          </a:p>
          <a:p>
            <a:pPr marL="742950" indent="-742950">
              <a:lnSpc>
                <a:spcPct val="100000"/>
              </a:lnSpc>
              <a:spcBef>
                <a:spcPts val="0"/>
              </a:spcBef>
              <a:buFont typeface="+mj-lt"/>
              <a:buAutoNum type="arabicPeriod"/>
            </a:pPr>
            <a:endParaRPr lang="hr-HR" sz="4400" dirty="0" smtClean="0"/>
          </a:p>
          <a:p>
            <a:pPr>
              <a:lnSpc>
                <a:spcPct val="100000"/>
              </a:lnSpc>
              <a:spcBef>
                <a:spcPts val="0"/>
              </a:spcBef>
            </a:pPr>
            <a:r>
              <a:rPr lang="hr-HR" sz="4400" dirty="0"/>
              <a:t> </a:t>
            </a:r>
            <a:endParaRPr lang="hr-HR" sz="4400" b="1" dirty="0" smtClean="0"/>
          </a:p>
          <a:p>
            <a:pPr>
              <a:lnSpc>
                <a:spcPct val="100000"/>
              </a:lnSpc>
              <a:spcBef>
                <a:spcPts val="0"/>
              </a:spcBef>
            </a:pPr>
            <a:endParaRPr lang="hr-HR" sz="4400" dirty="0"/>
          </a:p>
          <a:p>
            <a:pPr>
              <a:lnSpc>
                <a:spcPct val="100000"/>
              </a:lnSpc>
              <a:spcBef>
                <a:spcPts val="0"/>
              </a:spcBef>
            </a:pPr>
            <a:endParaRPr lang="hr-HR" sz="4400" dirty="0" smtClean="0"/>
          </a:p>
          <a:p>
            <a:pPr>
              <a:lnSpc>
                <a:spcPct val="100000"/>
              </a:lnSpc>
              <a:spcBef>
                <a:spcPts val="0"/>
              </a:spcBef>
            </a:pPr>
            <a:endParaRPr lang="en-US" sz="4050" dirty="0"/>
          </a:p>
        </p:txBody>
      </p:sp>
      <p:sp>
        <p:nvSpPr>
          <p:cNvPr id="6" name="Text Placeholder 5"/>
          <p:cNvSpPr>
            <a:spLocks noGrp="1"/>
          </p:cNvSpPr>
          <p:nvPr>
            <p:ph type="body" sz="quarter" idx="11"/>
          </p:nvPr>
        </p:nvSpPr>
        <p:spPr>
          <a:xfrm>
            <a:off x="249132" y="6361914"/>
            <a:ext cx="32285622" cy="3754866"/>
          </a:xfrm>
          <a:blipFill>
            <a:blip r:embed="rId2"/>
            <a:tile tx="0" ty="0" sx="100000" sy="100000" flip="none" algn="tl"/>
          </a:blipFill>
        </p:spPr>
        <p:txBody>
          <a:bodyPr/>
          <a:lstStyle/>
          <a:p>
            <a:pPr>
              <a:lnSpc>
                <a:spcPct val="100000"/>
              </a:lnSpc>
              <a:spcBef>
                <a:spcPts val="0"/>
              </a:spcBef>
            </a:pPr>
            <a:r>
              <a:rPr lang="hr-HR" sz="4400" u="none" dirty="0">
                <a:latin typeface="Times New Roman" panose="02020603050405020304" pitchFamily="18" charset="0"/>
                <a:ea typeface="Cambria" panose="02040503050406030204" pitchFamily="18" charset="0"/>
                <a:cs typeface="Times New Roman" panose="02020603050405020304" pitchFamily="18" charset="0"/>
              </a:rPr>
              <a:t>EIGHT PRE-STANDARD GRAMMAR BOOKS </a:t>
            </a:r>
            <a:r>
              <a:rPr lang="hr-HR" sz="4400" u="none" dirty="0" smtClean="0">
                <a:latin typeface="Times New Roman" panose="02020603050405020304" pitchFamily="18" charset="0"/>
                <a:ea typeface="Cambria" panose="02040503050406030204" pitchFamily="18" charset="0"/>
                <a:cs typeface="Times New Roman" panose="02020603050405020304" pitchFamily="18" charset="0"/>
              </a:rPr>
              <a:t>TO </a:t>
            </a:r>
            <a:r>
              <a:rPr lang="hr-HR" sz="4400" u="none" dirty="0">
                <a:latin typeface="Times New Roman" panose="02020603050405020304" pitchFamily="18" charset="0"/>
                <a:ea typeface="Cambria" panose="02040503050406030204" pitchFamily="18" charset="0"/>
                <a:cs typeface="Times New Roman" panose="02020603050405020304" pitchFamily="18" charset="0"/>
              </a:rPr>
              <a:t>BE CONVERTED INTO A DIGITAL FORMAT</a:t>
            </a:r>
            <a:r>
              <a:rPr lang="hr-HR" sz="4400" u="none" dirty="0" smtClean="0">
                <a:latin typeface="Times New Roman" panose="02020603050405020304" pitchFamily="18" charset="0"/>
                <a:ea typeface="Cambria" panose="02040503050406030204" pitchFamily="18" charset="0"/>
                <a:cs typeface="Times New Roman" panose="02020603050405020304" pitchFamily="18" charset="0"/>
              </a:rPr>
              <a:t>:</a:t>
            </a:r>
          </a:p>
          <a:p>
            <a:pPr>
              <a:lnSpc>
                <a:spcPct val="100000"/>
              </a:lnSpc>
              <a:spcBef>
                <a:spcPts val="0"/>
              </a:spcBef>
            </a:pPr>
            <a:endParaRPr lang="hr-HR" sz="4400" u="none" dirty="0">
              <a:latin typeface="Times New Roman" panose="02020603050405020304" pitchFamily="18" charset="0"/>
              <a:ea typeface="Cambria" panose="02040503050406030204" pitchFamily="18" charset="0"/>
              <a:cs typeface="Times New Roman" panose="02020603050405020304" pitchFamily="18" charset="0"/>
            </a:endParaRPr>
          </a:p>
          <a:p>
            <a:pPr algn="just">
              <a:lnSpc>
                <a:spcPct val="100000"/>
              </a:lnSpc>
              <a:spcBef>
                <a:spcPts val="0"/>
              </a:spcBef>
            </a:pP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Bartol</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Kašić</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Institutionum</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linguae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Illyricae</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libri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duo</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(1604)</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Jakov</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Mikalja</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Gramatika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talijanska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ukratko</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kratak</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nauk</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za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naučiti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latinski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jezik</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(1649)</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Ardelio</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Della Bella</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Istruzioni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grammaticali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della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lingua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illirica</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(1728)</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Blaž</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Tadijanović</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Svašta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po</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malo</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iliti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kratko</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složenje</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imena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riči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u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ilirski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njemački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jezik</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(1761)</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Ignacije</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Szentmártony</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Einleintung</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zur</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kroatischen</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Sprachlehre</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für</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Deutsche</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(1783)</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Josip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Voltić</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Grammatica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illirica</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(1803)</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Francesco M.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Appendini</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Grammatica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della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lingua </a:t>
            </a:r>
            <a:r>
              <a:rPr lang="hr-HR" sz="3600" b="0" i="1" u="none" dirty="0" err="1">
                <a:latin typeface="Times New Roman" panose="02020603050405020304" pitchFamily="18" charset="0"/>
                <a:ea typeface="Cambria" panose="02040503050406030204" pitchFamily="18" charset="0"/>
                <a:cs typeface="Times New Roman" panose="02020603050405020304" pitchFamily="18" charset="0"/>
              </a:rPr>
              <a:t>i</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llirica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(1808)</a:t>
            </a:r>
            <a:r>
              <a:rPr lang="hr-HR" sz="3600" b="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Marijan</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u="none" dirty="0" err="1" smtClean="0">
                <a:latin typeface="Times New Roman" panose="02020603050405020304" pitchFamily="18" charset="0"/>
                <a:ea typeface="Cambria" panose="02040503050406030204" pitchFamily="18" charset="0"/>
                <a:cs typeface="Times New Roman" panose="02020603050405020304" pitchFamily="18" charset="0"/>
              </a:rPr>
              <a:t>Lanosović</a:t>
            </a:r>
            <a:r>
              <a:rPr lang="en-US" sz="3600"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Uvod</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u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latinsko</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riči</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slaganje</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s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nikima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nimačkog</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jezika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biližkama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za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korist</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slovinskih</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mladića</a:t>
            </a:r>
            <a:r>
              <a:rPr lang="en-US" sz="3600" b="0" i="1" u="none" dirty="0" smtClean="0">
                <a:latin typeface="Times New Roman" panose="02020603050405020304" pitchFamily="18" charset="0"/>
                <a:ea typeface="Cambria" panose="02040503050406030204" pitchFamily="18" charset="0"/>
                <a:cs typeface="Times New Roman" panose="02020603050405020304" pitchFamily="18" charset="0"/>
              </a:rPr>
              <a:t> </a:t>
            </a:r>
            <a:r>
              <a:rPr lang="en-US" sz="3600" b="0" i="1" u="none" dirty="0" err="1" smtClean="0">
                <a:latin typeface="Times New Roman" panose="02020603050405020304" pitchFamily="18" charset="0"/>
                <a:ea typeface="Cambria" panose="02040503050406030204" pitchFamily="18" charset="0"/>
                <a:cs typeface="Times New Roman" panose="02020603050405020304" pitchFamily="18" charset="0"/>
              </a:rPr>
              <a:t>složen</a:t>
            </a:r>
            <a:r>
              <a:rPr lang="en-US" sz="3600" b="0" u="none" dirty="0" smtClean="0">
                <a:latin typeface="Times New Roman" panose="02020603050405020304" pitchFamily="18" charset="0"/>
                <a:ea typeface="Cambria" panose="02040503050406030204" pitchFamily="18" charset="0"/>
                <a:cs typeface="Times New Roman" panose="02020603050405020304" pitchFamily="18" charset="0"/>
              </a:rPr>
              <a:t> (1776).</a:t>
            </a:r>
            <a:endParaRPr lang="en-US" sz="3600" dirty="0"/>
          </a:p>
        </p:txBody>
      </p:sp>
      <p:sp>
        <p:nvSpPr>
          <p:cNvPr id="10" name="Text Placeholder 9"/>
          <p:cNvSpPr>
            <a:spLocks noGrp="1"/>
          </p:cNvSpPr>
          <p:nvPr>
            <p:ph type="body" sz="quarter" idx="21"/>
          </p:nvPr>
        </p:nvSpPr>
        <p:spPr>
          <a:xfrm>
            <a:off x="350726" y="3979773"/>
            <a:ext cx="32510264" cy="1071040"/>
          </a:xfrm>
        </p:spPr>
        <p:txBody>
          <a:bodyPr/>
          <a:lstStyle/>
          <a:p>
            <a:pPr algn="ctr"/>
            <a:endParaRPr lang="en-US" sz="4400" dirty="0"/>
          </a:p>
        </p:txBody>
      </p:sp>
      <p:sp>
        <p:nvSpPr>
          <p:cNvPr id="12" name="Text Placeholder 11"/>
          <p:cNvSpPr>
            <a:spLocks noGrp="1"/>
          </p:cNvSpPr>
          <p:nvPr>
            <p:ph type="body" sz="quarter" idx="23"/>
          </p:nvPr>
        </p:nvSpPr>
        <p:spPr>
          <a:xfrm>
            <a:off x="187536" y="41642399"/>
            <a:ext cx="32565530" cy="1957437"/>
          </a:xfrm>
          <a:blipFill>
            <a:blip r:embed="rId2"/>
            <a:tile tx="0" ty="0" sx="100000" sy="100000" flip="none" algn="tl"/>
          </a:blipFill>
        </p:spPr>
        <p:txBody>
          <a:bodyPr/>
          <a:lstStyle/>
          <a:p>
            <a:r>
              <a:rPr lang="hr-HR" sz="3600" dirty="0" err="1"/>
              <a:t>The</a:t>
            </a:r>
            <a:r>
              <a:rPr lang="hr-HR" sz="3600" dirty="0"/>
              <a:t> </a:t>
            </a:r>
            <a:r>
              <a:rPr lang="hr-HR" sz="3600" dirty="0" err="1"/>
              <a:t>project</a:t>
            </a:r>
            <a:r>
              <a:rPr lang="hr-HR" sz="3600" dirty="0"/>
              <a:t> </a:t>
            </a:r>
            <a:r>
              <a:rPr lang="hr-HR" sz="3600" dirty="0" err="1"/>
              <a:t>is</a:t>
            </a:r>
            <a:r>
              <a:rPr lang="hr-HR" sz="3600" dirty="0"/>
              <a:t> </a:t>
            </a:r>
            <a:r>
              <a:rPr lang="hr-HR" sz="3600" dirty="0" err="1"/>
              <a:t>conducted</a:t>
            </a:r>
            <a:r>
              <a:rPr lang="hr-HR" sz="3600" dirty="0"/>
              <a:t> </a:t>
            </a:r>
            <a:r>
              <a:rPr lang="hr-HR" sz="3600" dirty="0" err="1" smtClean="0"/>
              <a:t>in</a:t>
            </a:r>
            <a:r>
              <a:rPr lang="hr-HR" sz="3600" dirty="0" smtClean="0"/>
              <a:t> </a:t>
            </a:r>
            <a:r>
              <a:rPr lang="hr-HR" sz="3600" dirty="0" err="1"/>
              <a:t>the</a:t>
            </a:r>
            <a:r>
              <a:rPr lang="hr-HR" sz="3600" dirty="0"/>
              <a:t> Institute </a:t>
            </a:r>
            <a:r>
              <a:rPr lang="hr-HR" sz="3600" dirty="0" err="1"/>
              <a:t>of</a:t>
            </a:r>
            <a:r>
              <a:rPr lang="hr-HR" sz="3600" dirty="0"/>
              <a:t> </a:t>
            </a:r>
            <a:r>
              <a:rPr lang="hr-HR" sz="3600" dirty="0" smtClean="0"/>
              <a:t>Croatian </a:t>
            </a:r>
            <a:r>
              <a:rPr lang="hr-HR" sz="3600" dirty="0" err="1"/>
              <a:t>language</a:t>
            </a:r>
            <a:r>
              <a:rPr lang="hr-HR" sz="3600" dirty="0"/>
              <a:t> </a:t>
            </a:r>
            <a:r>
              <a:rPr lang="hr-HR" sz="3600" dirty="0" err="1"/>
              <a:t>and</a:t>
            </a:r>
            <a:r>
              <a:rPr lang="hr-HR" sz="3600" dirty="0"/>
              <a:t> </a:t>
            </a:r>
            <a:r>
              <a:rPr lang="hr-HR" sz="3600" dirty="0" err="1"/>
              <a:t>linguistics</a:t>
            </a:r>
            <a:r>
              <a:rPr lang="hr-HR" sz="3600" dirty="0"/>
              <a:t> (</a:t>
            </a:r>
            <a:r>
              <a:rPr lang="hr-HR" sz="3600" dirty="0">
                <a:hlinkClick r:id="rId3"/>
              </a:rPr>
              <a:t>http://ihjj.hr/retrogram</a:t>
            </a:r>
            <a:r>
              <a:rPr lang="hr-HR" sz="3600" dirty="0" smtClean="0">
                <a:hlinkClick r:id="rId3"/>
              </a:rPr>
              <a:t>/</a:t>
            </a:r>
            <a:r>
              <a:rPr lang="hr-HR" sz="3600" dirty="0" smtClean="0"/>
              <a:t>) </a:t>
            </a:r>
            <a:r>
              <a:rPr lang="hr-HR" sz="3600" dirty="0" err="1" smtClean="0"/>
              <a:t>with</a:t>
            </a:r>
            <a:r>
              <a:rPr lang="hr-HR" sz="3600" dirty="0" smtClean="0"/>
              <a:t> </a:t>
            </a:r>
            <a:r>
              <a:rPr lang="hr-HR" sz="3600" dirty="0" err="1"/>
              <a:t>the</a:t>
            </a:r>
            <a:r>
              <a:rPr lang="hr-HR" sz="3600" dirty="0"/>
              <a:t> </a:t>
            </a:r>
            <a:r>
              <a:rPr lang="hr-HR" sz="3600" dirty="0" err="1"/>
              <a:t>support</a:t>
            </a:r>
            <a:r>
              <a:rPr lang="hr-HR" sz="3600" dirty="0"/>
              <a:t> </a:t>
            </a:r>
            <a:r>
              <a:rPr lang="hr-HR" sz="3600" dirty="0" err="1"/>
              <a:t>of</a:t>
            </a:r>
            <a:r>
              <a:rPr lang="hr-HR" sz="3600" dirty="0"/>
              <a:t> </a:t>
            </a:r>
            <a:r>
              <a:rPr lang="en-US" sz="3600" dirty="0"/>
              <a:t>the Croatian Science Foundation </a:t>
            </a:r>
            <a:r>
              <a:rPr lang="hr-HR" sz="3600" dirty="0"/>
              <a:t>(</a:t>
            </a:r>
            <a:r>
              <a:rPr lang="en-US" sz="3600" dirty="0"/>
              <a:t>IP-2018-01-3585</a:t>
            </a:r>
            <a:r>
              <a:rPr lang="hr-HR" sz="3600" dirty="0" smtClean="0"/>
              <a:t>). Principal </a:t>
            </a:r>
            <a:r>
              <a:rPr lang="hr-HR" sz="3600" dirty="0" err="1" smtClean="0"/>
              <a:t>researcher</a:t>
            </a:r>
            <a:r>
              <a:rPr lang="hr-HR" sz="3600" dirty="0" smtClean="0"/>
              <a:t>: Marijana Horvat. </a:t>
            </a:r>
            <a:r>
              <a:rPr lang="hr-HR" sz="3600" dirty="0" err="1" smtClean="0"/>
              <a:t>Adviser</a:t>
            </a:r>
            <a:r>
              <a:rPr lang="hr-HR" sz="3600" dirty="0" smtClean="0"/>
              <a:t>: Toma </a:t>
            </a:r>
            <a:r>
              <a:rPr lang="hr-HR" sz="3600" dirty="0" err="1" smtClean="0"/>
              <a:t>Tasovac</a:t>
            </a:r>
            <a:r>
              <a:rPr lang="hr-HR" sz="3600" dirty="0"/>
              <a:t>.</a:t>
            </a:r>
            <a:r>
              <a:rPr lang="hr-HR" sz="3600" dirty="0" smtClean="0"/>
              <a:t> </a:t>
            </a:r>
            <a:r>
              <a:rPr lang="hr-HR" sz="3600" dirty="0" err="1"/>
              <a:t>M</a:t>
            </a:r>
            <a:r>
              <a:rPr lang="hr-HR" sz="3600" dirty="0" err="1" smtClean="0"/>
              <a:t>embers</a:t>
            </a:r>
            <a:r>
              <a:rPr lang="hr-HR" sz="3600" dirty="0" smtClean="0"/>
              <a:t> </a:t>
            </a:r>
            <a:r>
              <a:rPr lang="hr-HR" sz="3600" dirty="0" err="1" smtClean="0"/>
              <a:t>of</a:t>
            </a:r>
            <a:r>
              <a:rPr lang="hr-HR" sz="3600" dirty="0" smtClean="0"/>
              <a:t> </a:t>
            </a:r>
            <a:r>
              <a:rPr lang="hr-HR" sz="3600" dirty="0" err="1" smtClean="0"/>
              <a:t>the</a:t>
            </a:r>
            <a:r>
              <a:rPr lang="hr-HR" sz="3600" dirty="0" smtClean="0"/>
              <a:t> </a:t>
            </a:r>
            <a:r>
              <a:rPr lang="hr-HR" sz="3600" dirty="0" err="1" smtClean="0"/>
              <a:t>research</a:t>
            </a:r>
            <a:r>
              <a:rPr lang="hr-HR" sz="3600" dirty="0" smtClean="0"/>
              <a:t> </a:t>
            </a:r>
            <a:r>
              <a:rPr lang="hr-HR" sz="3600" dirty="0" err="1" smtClean="0"/>
              <a:t>team</a:t>
            </a:r>
            <a:r>
              <a:rPr lang="hr-HR" sz="3600" dirty="0" smtClean="0"/>
              <a:t>: Petra </a:t>
            </a:r>
            <a:r>
              <a:rPr lang="hr-HR" sz="3600" dirty="0" err="1" smtClean="0"/>
              <a:t>Bago</a:t>
            </a:r>
            <a:r>
              <a:rPr lang="hr-HR" sz="3600" dirty="0" smtClean="0"/>
              <a:t>, Martina Kramarić, Ivana Lovrić Jović, Ana Mihaljević, Sanja Perić Gavrančić, Ivo Pranjković, Diana Stolac, Ljiljana Šarić, Barbara </a:t>
            </a:r>
            <a:r>
              <a:rPr lang="hr-HR" sz="3600" dirty="0" err="1" smtClean="0"/>
              <a:t>Štebih</a:t>
            </a:r>
            <a:r>
              <a:rPr lang="hr-HR" sz="3600" dirty="0" smtClean="0"/>
              <a:t> Golub, Tamara </a:t>
            </a:r>
            <a:r>
              <a:rPr lang="hr-HR" sz="3600" dirty="0" err="1" smtClean="0"/>
              <a:t>Tvrtković</a:t>
            </a:r>
            <a:r>
              <a:rPr lang="hr-HR" sz="3600" dirty="0" smtClean="0"/>
              <a:t>, Vuk-Tadija Barbarić.</a:t>
            </a:r>
            <a:endParaRPr lang="hr-HR" sz="3600" dirty="0"/>
          </a:p>
        </p:txBody>
      </p:sp>
      <p:sp>
        <p:nvSpPr>
          <p:cNvPr id="15" name="Text Placeholder 14"/>
          <p:cNvSpPr>
            <a:spLocks noGrp="1"/>
          </p:cNvSpPr>
          <p:nvPr>
            <p:ph type="body" sz="quarter" idx="26"/>
          </p:nvPr>
        </p:nvSpPr>
        <p:spPr>
          <a:xfrm>
            <a:off x="208068" y="10469103"/>
            <a:ext cx="32326686" cy="8586944"/>
          </a:xfrm>
          <a:blipFill>
            <a:blip r:embed="rId2"/>
            <a:tile tx="0" ty="0" sx="100000" sy="100000" flip="none" algn="tl"/>
          </a:blipFill>
          <a:ln>
            <a:solidFill>
              <a:schemeClr val="accent4">
                <a:lumMod val="50000"/>
              </a:schemeClr>
            </a:solidFill>
          </a:ln>
        </p:spPr>
        <p:txBody>
          <a:bodyPr/>
          <a:lstStyle/>
          <a:p>
            <a:pPr algn="ctr">
              <a:lnSpc>
                <a:spcPct val="100000"/>
              </a:lnSpc>
            </a:pPr>
            <a:r>
              <a:rPr lang="hr-HR" sz="4400" b="1" dirty="0" smtClean="0"/>
              <a:t>OBJECTIVES:</a:t>
            </a:r>
          </a:p>
          <a:p>
            <a:pPr marL="685800" indent="-685800" algn="just">
              <a:lnSpc>
                <a:spcPct val="100000"/>
              </a:lnSpc>
              <a:spcBef>
                <a:spcPts val="0"/>
              </a:spcBef>
              <a:buFont typeface="Arial" panose="020B0604020202020204" pitchFamily="34" charset="0"/>
              <a:buChar char="•"/>
            </a:pPr>
            <a:r>
              <a:rPr lang="hr-HR" sz="4400" dirty="0" smtClean="0"/>
              <a:t>To </a:t>
            </a:r>
            <a:r>
              <a:rPr lang="hr-HR" sz="4400" dirty="0" err="1"/>
              <a:t>create</a:t>
            </a:r>
            <a:r>
              <a:rPr lang="hr-HR" sz="4400" dirty="0"/>
              <a:t> </a:t>
            </a:r>
            <a:r>
              <a:rPr lang="hr-HR" sz="4400" dirty="0" err="1" smtClean="0"/>
              <a:t>an</a:t>
            </a:r>
            <a:r>
              <a:rPr lang="hr-HR" sz="4400" dirty="0" smtClean="0"/>
              <a:t> </a:t>
            </a:r>
            <a:r>
              <a:rPr lang="hr-HR" sz="4400" dirty="0" err="1" smtClean="0"/>
              <a:t>open</a:t>
            </a:r>
            <a:r>
              <a:rPr lang="hr-HR" sz="4400" dirty="0" smtClean="0"/>
              <a:t> </a:t>
            </a:r>
            <a:r>
              <a:rPr lang="hr-HR" sz="4400" dirty="0" err="1" smtClean="0"/>
              <a:t>access</a:t>
            </a:r>
            <a:r>
              <a:rPr lang="hr-HR" sz="4400" dirty="0" smtClean="0"/>
              <a:t> </a:t>
            </a:r>
            <a:r>
              <a:rPr lang="hr-HR" sz="4400" dirty="0"/>
              <a:t>w</a:t>
            </a:r>
            <a:r>
              <a:rPr lang="en-US" sz="4400" dirty="0" err="1" smtClean="0"/>
              <a:t>eb</a:t>
            </a:r>
            <a:r>
              <a:rPr lang="en-US" sz="4400" dirty="0" smtClean="0"/>
              <a:t> </a:t>
            </a:r>
            <a:r>
              <a:rPr lang="hr-HR" sz="4400" dirty="0" smtClean="0"/>
              <a:t>p</a:t>
            </a:r>
            <a:r>
              <a:rPr lang="en-US" sz="4400" dirty="0" err="1" smtClean="0"/>
              <a:t>ortal</a:t>
            </a:r>
            <a:r>
              <a:rPr lang="en-US" sz="4400" dirty="0" smtClean="0"/>
              <a:t> </a:t>
            </a:r>
            <a:r>
              <a:rPr lang="en-US" sz="4400" dirty="0"/>
              <a:t>of </a:t>
            </a:r>
            <a:r>
              <a:rPr lang="hr-HR" sz="4400" dirty="0" smtClean="0"/>
              <a:t>p</a:t>
            </a:r>
            <a:r>
              <a:rPr lang="en-US" sz="4400" dirty="0" smtClean="0"/>
              <a:t>re-standard </a:t>
            </a:r>
            <a:r>
              <a:rPr lang="en-US" sz="4400" dirty="0"/>
              <a:t>Croatian </a:t>
            </a:r>
            <a:r>
              <a:rPr lang="hr-HR" sz="4400" smtClean="0"/>
              <a:t>g</a:t>
            </a:r>
            <a:r>
              <a:rPr lang="en-US" sz="4400" smtClean="0"/>
              <a:t>rammars</a:t>
            </a:r>
            <a:r>
              <a:rPr lang="en-US" sz="4400" dirty="0"/>
              <a:t>, on which both the facsimiles and the digitized text of the </a:t>
            </a:r>
            <a:r>
              <a:rPr lang="en-US" sz="4400" dirty="0" smtClean="0"/>
              <a:t>grammar</a:t>
            </a:r>
            <a:r>
              <a:rPr lang="hr-HR" sz="4400" dirty="0" smtClean="0"/>
              <a:t>s</a:t>
            </a:r>
            <a:r>
              <a:rPr lang="en-US" sz="4400" dirty="0" smtClean="0"/>
              <a:t> </a:t>
            </a:r>
            <a:r>
              <a:rPr lang="hr-HR" sz="4400" dirty="0"/>
              <a:t>(</a:t>
            </a:r>
            <a:r>
              <a:rPr lang="hr-HR" sz="4400" dirty="0" err="1" smtClean="0"/>
              <a:t>in</a:t>
            </a:r>
            <a:r>
              <a:rPr lang="hr-HR" sz="4400" dirty="0" smtClean="0"/>
              <a:t> </a:t>
            </a:r>
            <a:r>
              <a:rPr lang="hr-HR" sz="4400" dirty="0" err="1" smtClean="0"/>
              <a:t>translation</a:t>
            </a:r>
            <a:r>
              <a:rPr lang="hr-HR" sz="4400" dirty="0" smtClean="0"/>
              <a:t> </a:t>
            </a:r>
            <a:r>
              <a:rPr lang="hr-HR" sz="4400" dirty="0" err="1" smtClean="0"/>
              <a:t>or</a:t>
            </a:r>
            <a:r>
              <a:rPr lang="hr-HR" sz="4400" dirty="0" smtClean="0"/>
              <a:t> </a:t>
            </a:r>
            <a:r>
              <a:rPr lang="hr-HR" sz="4400" dirty="0" err="1" smtClean="0"/>
              <a:t>transcription</a:t>
            </a:r>
            <a:r>
              <a:rPr lang="hr-HR" sz="4400" dirty="0" smtClean="0"/>
              <a:t>) </a:t>
            </a:r>
            <a:r>
              <a:rPr lang="en-US" sz="4400" dirty="0" smtClean="0"/>
              <a:t>will </a:t>
            </a:r>
            <a:r>
              <a:rPr lang="en-US" sz="4400" dirty="0"/>
              <a:t>be </a:t>
            </a:r>
            <a:r>
              <a:rPr lang="en-US" sz="4400" dirty="0" smtClean="0"/>
              <a:t>presented</a:t>
            </a:r>
            <a:r>
              <a:rPr lang="hr-HR" sz="4400" dirty="0" smtClean="0"/>
              <a:t>, </a:t>
            </a:r>
            <a:r>
              <a:rPr lang="hr-HR" sz="4400" dirty="0" err="1" smtClean="0"/>
              <a:t>including</a:t>
            </a:r>
            <a:r>
              <a:rPr lang="hr-HR" sz="4400" dirty="0" smtClean="0"/>
              <a:t> </a:t>
            </a:r>
            <a:r>
              <a:rPr lang="hr-HR" sz="4400" dirty="0" err="1" smtClean="0"/>
              <a:t>an</a:t>
            </a:r>
            <a:r>
              <a:rPr lang="hr-HR" sz="4400" dirty="0" smtClean="0"/>
              <a:t> </a:t>
            </a:r>
            <a:r>
              <a:rPr lang="hr-HR" sz="4400" dirty="0" err="1" smtClean="0"/>
              <a:t>index</a:t>
            </a:r>
            <a:r>
              <a:rPr lang="hr-HR" sz="4400" dirty="0" smtClean="0"/>
              <a:t> </a:t>
            </a:r>
            <a:r>
              <a:rPr lang="hr-HR" sz="4400" dirty="0" err="1" smtClean="0"/>
              <a:t>of</a:t>
            </a:r>
            <a:r>
              <a:rPr lang="hr-HR" sz="4400" dirty="0" smtClean="0"/>
              <a:t> Croatian </a:t>
            </a:r>
            <a:r>
              <a:rPr lang="hr-HR" sz="4400" dirty="0" err="1" smtClean="0"/>
              <a:t>pre</a:t>
            </a:r>
            <a:r>
              <a:rPr lang="hr-HR" sz="4400" dirty="0" smtClean="0"/>
              <a:t>-standard </a:t>
            </a:r>
            <a:r>
              <a:rPr lang="hr-HR" sz="4400" dirty="0" err="1" smtClean="0"/>
              <a:t>linguistic</a:t>
            </a:r>
            <a:r>
              <a:rPr lang="hr-HR" sz="4400" dirty="0" smtClean="0"/>
              <a:t> </a:t>
            </a:r>
            <a:r>
              <a:rPr lang="hr-HR" sz="4400" dirty="0" err="1" smtClean="0"/>
              <a:t>terminology</a:t>
            </a:r>
            <a:r>
              <a:rPr lang="hr-HR" sz="4400" dirty="0" smtClean="0"/>
              <a:t>.</a:t>
            </a:r>
          </a:p>
          <a:p>
            <a:pPr marL="685800" indent="-685800" algn="just">
              <a:lnSpc>
                <a:spcPct val="100000"/>
              </a:lnSpc>
              <a:spcBef>
                <a:spcPts val="0"/>
              </a:spcBef>
              <a:buFont typeface="Arial" panose="020B0604020202020204" pitchFamily="34" charset="0"/>
              <a:buChar char="•"/>
            </a:pPr>
            <a:endParaRPr lang="hr-HR" sz="4400" dirty="0" smtClean="0"/>
          </a:p>
          <a:p>
            <a:pPr marL="685800" indent="-685800" algn="just">
              <a:lnSpc>
                <a:spcPct val="100000"/>
              </a:lnSpc>
              <a:spcBef>
                <a:spcPts val="0"/>
              </a:spcBef>
              <a:buFont typeface="Arial" panose="020B0604020202020204" pitchFamily="34" charset="0"/>
              <a:buChar char="•"/>
            </a:pPr>
            <a:r>
              <a:rPr lang="hr-HR" sz="4400" dirty="0" smtClean="0"/>
              <a:t>T</a:t>
            </a:r>
            <a:r>
              <a:rPr lang="en-US" sz="4400" dirty="0" smtClean="0"/>
              <a:t>o </a:t>
            </a:r>
            <a:r>
              <a:rPr lang="en-US" sz="4400" dirty="0"/>
              <a:t>complete existing knowledge about the </a:t>
            </a:r>
            <a:r>
              <a:rPr lang="hr-HR" sz="4400" dirty="0" err="1" smtClean="0"/>
              <a:t>historical</a:t>
            </a:r>
            <a:r>
              <a:rPr lang="en-US" sz="4400" dirty="0" smtClean="0"/>
              <a:t> </a:t>
            </a:r>
            <a:r>
              <a:rPr lang="en-US" sz="4400" dirty="0"/>
              <a:t>development of the Croatian </a:t>
            </a:r>
            <a:r>
              <a:rPr lang="en-US" sz="4400" dirty="0" smtClean="0"/>
              <a:t>language</a:t>
            </a:r>
            <a:r>
              <a:rPr lang="hr-HR" sz="4400" dirty="0" smtClean="0"/>
              <a:t> </a:t>
            </a:r>
            <a:r>
              <a:rPr lang="hr-HR" sz="4400" dirty="0" err="1" smtClean="0"/>
              <a:t>and</a:t>
            </a:r>
            <a:r>
              <a:rPr lang="en-US" sz="4400" dirty="0" smtClean="0"/>
              <a:t> </a:t>
            </a:r>
            <a:r>
              <a:rPr lang="en-US" sz="4400" dirty="0"/>
              <a:t>its normative </a:t>
            </a:r>
            <a:r>
              <a:rPr lang="en-US" sz="4400" dirty="0" smtClean="0"/>
              <a:t>descriptions</a:t>
            </a:r>
            <a:r>
              <a:rPr lang="hr-HR" sz="4400" dirty="0" smtClean="0"/>
              <a:t> </a:t>
            </a:r>
            <a:r>
              <a:rPr lang="hr-HR" sz="4400" dirty="0" err="1" smtClean="0"/>
              <a:t>by</a:t>
            </a:r>
            <a:r>
              <a:rPr lang="hr-HR" sz="4400" dirty="0" smtClean="0"/>
              <a:t> </a:t>
            </a:r>
            <a:r>
              <a:rPr lang="hr-HR" sz="4400" dirty="0" err="1" smtClean="0"/>
              <a:t>making</a:t>
            </a:r>
            <a:r>
              <a:rPr lang="hr-HR" sz="4400" dirty="0" smtClean="0"/>
              <a:t> </a:t>
            </a:r>
            <a:r>
              <a:rPr lang="hr-HR" sz="4400" dirty="0" err="1" smtClean="0"/>
              <a:t>it</a:t>
            </a:r>
            <a:r>
              <a:rPr lang="hr-HR" sz="4400" dirty="0" smtClean="0"/>
              <a:t> more </a:t>
            </a:r>
            <a:r>
              <a:rPr lang="hr-HR" sz="4400" dirty="0" err="1" smtClean="0"/>
              <a:t>accessible</a:t>
            </a:r>
            <a:r>
              <a:rPr lang="hr-HR" sz="4400" dirty="0" smtClean="0"/>
              <a:t> </a:t>
            </a:r>
            <a:r>
              <a:rPr lang="hr-HR" sz="4400" dirty="0" err="1" smtClean="0"/>
              <a:t>both</a:t>
            </a:r>
            <a:r>
              <a:rPr lang="hr-HR" sz="4400" dirty="0" smtClean="0"/>
              <a:t> to </a:t>
            </a:r>
            <a:r>
              <a:rPr lang="hr-HR" sz="4400" dirty="0" err="1" smtClean="0"/>
              <a:t>scholars</a:t>
            </a:r>
            <a:r>
              <a:rPr lang="hr-HR" sz="4400" dirty="0" smtClean="0"/>
              <a:t> </a:t>
            </a:r>
            <a:r>
              <a:rPr lang="hr-HR" sz="4400" dirty="0" err="1" smtClean="0"/>
              <a:t>and</a:t>
            </a:r>
            <a:r>
              <a:rPr lang="hr-HR" sz="4400" dirty="0" smtClean="0"/>
              <a:t> </a:t>
            </a:r>
            <a:r>
              <a:rPr lang="hr-HR" sz="4400" dirty="0" err="1" smtClean="0"/>
              <a:t>the</a:t>
            </a:r>
            <a:r>
              <a:rPr lang="hr-HR" sz="4400" dirty="0" smtClean="0"/>
              <a:t> </a:t>
            </a:r>
            <a:r>
              <a:rPr lang="hr-HR" sz="4400" dirty="0" err="1" smtClean="0"/>
              <a:t>larger</a:t>
            </a:r>
            <a:r>
              <a:rPr lang="hr-HR" sz="4400" dirty="0" smtClean="0"/>
              <a:t> </a:t>
            </a:r>
            <a:r>
              <a:rPr lang="hr-HR" sz="4400" dirty="0" err="1" smtClean="0"/>
              <a:t>public</a:t>
            </a:r>
            <a:r>
              <a:rPr lang="hr-HR" sz="4400" dirty="0" smtClean="0"/>
              <a:t>.</a:t>
            </a:r>
          </a:p>
          <a:p>
            <a:pPr marL="685800" indent="-685800" algn="just">
              <a:lnSpc>
                <a:spcPct val="100000"/>
              </a:lnSpc>
              <a:spcBef>
                <a:spcPts val="0"/>
              </a:spcBef>
              <a:buFont typeface="Arial" panose="020B0604020202020204" pitchFamily="34" charset="0"/>
              <a:buChar char="•"/>
            </a:pPr>
            <a:endParaRPr lang="hr-HR" sz="4400" dirty="0" smtClean="0"/>
          </a:p>
          <a:p>
            <a:pPr marL="685800" indent="-685800" algn="just">
              <a:lnSpc>
                <a:spcPct val="100000"/>
              </a:lnSpc>
              <a:spcBef>
                <a:spcPts val="0"/>
              </a:spcBef>
              <a:buFont typeface="Arial" panose="020B0604020202020204" pitchFamily="34" charset="0"/>
              <a:buChar char="•"/>
            </a:pPr>
            <a:r>
              <a:rPr lang="hr-HR" sz="4400" dirty="0" smtClean="0"/>
              <a:t>To </a:t>
            </a:r>
            <a:r>
              <a:rPr lang="en-US" sz="4400" dirty="0" smtClean="0"/>
              <a:t>lay </a:t>
            </a:r>
            <a:r>
              <a:rPr lang="en-US" sz="4400" dirty="0"/>
              <a:t>the foundations for creating </a:t>
            </a:r>
            <a:r>
              <a:rPr lang="en-US" sz="4400" dirty="0" smtClean="0"/>
              <a:t>a </a:t>
            </a:r>
            <a:r>
              <a:rPr lang="en-US" sz="4400" dirty="0"/>
              <a:t>reliable historical grammar</a:t>
            </a:r>
            <a:r>
              <a:rPr lang="hr-HR" sz="4400" dirty="0"/>
              <a:t> </a:t>
            </a:r>
            <a:r>
              <a:rPr lang="en-US" sz="4400" dirty="0"/>
              <a:t>of the Croatian language</a:t>
            </a:r>
            <a:r>
              <a:rPr lang="hr-HR" sz="4400" dirty="0"/>
              <a:t> </a:t>
            </a:r>
            <a:r>
              <a:rPr lang="hr-HR" sz="4400" dirty="0" err="1"/>
              <a:t>and</a:t>
            </a:r>
            <a:r>
              <a:rPr lang="hr-HR" sz="4400" dirty="0"/>
              <a:t> </a:t>
            </a:r>
            <a:r>
              <a:rPr lang="hr-HR" sz="4400" dirty="0" err="1"/>
              <a:t>facilitate</a:t>
            </a:r>
            <a:r>
              <a:rPr lang="hr-HR" sz="4400" dirty="0"/>
              <a:t> </a:t>
            </a:r>
            <a:r>
              <a:rPr lang="hr-HR" sz="4400" dirty="0" err="1"/>
              <a:t>advanced</a:t>
            </a:r>
            <a:r>
              <a:rPr lang="hr-HR" sz="4400" dirty="0"/>
              <a:t> </a:t>
            </a:r>
            <a:r>
              <a:rPr lang="hr-HR" sz="4400" dirty="0" err="1"/>
              <a:t>academic</a:t>
            </a:r>
            <a:r>
              <a:rPr lang="hr-HR" sz="4400" dirty="0"/>
              <a:t> </a:t>
            </a:r>
            <a:r>
              <a:rPr lang="hr-HR" sz="4400" dirty="0" err="1"/>
              <a:t>research</a:t>
            </a:r>
            <a:r>
              <a:rPr lang="hr-HR" sz="4400" dirty="0"/>
              <a:t> </a:t>
            </a:r>
            <a:r>
              <a:rPr lang="hr-HR" sz="4400" dirty="0" err="1" smtClean="0"/>
              <a:t>by</a:t>
            </a:r>
            <a:endParaRPr lang="hr-HR" sz="4400" dirty="0" smtClean="0"/>
          </a:p>
          <a:p>
            <a:pPr marL="3043019" lvl="4" indent="-685800" algn="just">
              <a:lnSpc>
                <a:spcPct val="100000"/>
              </a:lnSpc>
              <a:spcBef>
                <a:spcPts val="0"/>
              </a:spcBef>
              <a:buFont typeface="Wingdings" panose="05000000000000000000" pitchFamily="2" charset="2"/>
              <a:buChar char="Ø"/>
            </a:pPr>
            <a:r>
              <a:rPr lang="hr-HR" sz="4400" dirty="0" err="1" smtClean="0">
                <a:latin typeface="Times New Roman" panose="02020603050405020304" pitchFamily="18" charset="0"/>
                <a:cs typeface="Times New Roman" panose="02020603050405020304" pitchFamily="18" charset="0"/>
              </a:rPr>
              <a:t>converting</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the</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grammar</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text</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into</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standardized</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structural</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form</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of</a:t>
            </a:r>
            <a:r>
              <a:rPr lang="hr-HR" sz="4400" dirty="0" smtClean="0">
                <a:latin typeface="Times New Roman" panose="02020603050405020304" pitchFamily="18" charset="0"/>
                <a:cs typeface="Times New Roman" panose="02020603050405020304" pitchFamily="18" charset="0"/>
              </a:rPr>
              <a:t> XML </a:t>
            </a:r>
          </a:p>
          <a:p>
            <a:pPr marL="3043019" lvl="4" indent="-685800" algn="just">
              <a:lnSpc>
                <a:spcPct val="100000"/>
              </a:lnSpc>
              <a:spcBef>
                <a:spcPts val="0"/>
              </a:spcBef>
              <a:buFont typeface="Wingdings" panose="05000000000000000000" pitchFamily="2" charset="2"/>
              <a:buChar char="Ø"/>
            </a:pPr>
            <a:r>
              <a:rPr lang="hr-HR" sz="4400" dirty="0" err="1" smtClean="0">
                <a:latin typeface="Times New Roman" panose="02020603050405020304" pitchFamily="18" charset="0"/>
                <a:cs typeface="Times New Roman" panose="02020603050405020304" pitchFamily="18" charset="0"/>
              </a:rPr>
              <a:t>enabling</a:t>
            </a:r>
            <a:r>
              <a:rPr lang="hr-HR" sz="4400" dirty="0" smtClean="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thematic searching possibilities at the morphology </a:t>
            </a:r>
            <a:r>
              <a:rPr lang="hr-HR" sz="4400" dirty="0" err="1" smtClean="0">
                <a:latin typeface="Times New Roman" panose="02020603050405020304" pitchFamily="18" charset="0"/>
                <a:cs typeface="Times New Roman" panose="02020603050405020304" pitchFamily="18" charset="0"/>
              </a:rPr>
              <a:t>and</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terminology</a:t>
            </a:r>
            <a:r>
              <a:rPr lang="hr-HR" sz="4400" dirty="0" smtClean="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level</a:t>
            </a:r>
            <a:r>
              <a:rPr lang="hr-HR" sz="4400" dirty="0" smtClean="0">
                <a:latin typeface="Times New Roman" panose="02020603050405020304" pitchFamily="18" charset="0"/>
                <a:cs typeface="Times New Roman" panose="02020603050405020304" pitchFamily="18" charset="0"/>
              </a:rPr>
              <a:t>. </a:t>
            </a:r>
          </a:p>
          <a:p>
            <a:pPr marL="3043019" lvl="4" indent="-685800" algn="just">
              <a:lnSpc>
                <a:spcPct val="100000"/>
              </a:lnSpc>
              <a:spcBef>
                <a:spcPts val="0"/>
              </a:spcBef>
              <a:buFont typeface="Wingdings" panose="05000000000000000000" pitchFamily="2" charset="2"/>
              <a:buChar char="Ø"/>
            </a:pPr>
            <a:endParaRPr lang="hr-HR" sz="4400" dirty="0" smtClean="0">
              <a:latin typeface="Times New Roman" panose="02020603050405020304" pitchFamily="18" charset="0"/>
              <a:cs typeface="Times New Roman" panose="02020603050405020304" pitchFamily="18" charset="0"/>
            </a:endParaRPr>
          </a:p>
          <a:p>
            <a:pPr marL="685800" indent="-685800" algn="just">
              <a:lnSpc>
                <a:spcPct val="100000"/>
              </a:lnSpc>
              <a:spcBef>
                <a:spcPts val="0"/>
              </a:spcBef>
              <a:buFont typeface="Arial" panose="020B0604020202020204" pitchFamily="34" charset="0"/>
              <a:buChar char="•"/>
            </a:pPr>
            <a:r>
              <a:rPr lang="hr-HR" sz="4400" dirty="0" smtClean="0"/>
              <a:t>To </a:t>
            </a:r>
            <a:r>
              <a:rPr lang="hr-HR" sz="4400" dirty="0" err="1" smtClean="0"/>
              <a:t>develop</a:t>
            </a:r>
            <a:r>
              <a:rPr lang="hr-HR" sz="4400" dirty="0" smtClean="0"/>
              <a:t> a model for </a:t>
            </a:r>
            <a:r>
              <a:rPr lang="hr-HR" sz="4400" dirty="0" err="1" smtClean="0"/>
              <a:t>similar</a:t>
            </a:r>
            <a:r>
              <a:rPr lang="hr-HR" sz="4400" dirty="0" smtClean="0"/>
              <a:t> </a:t>
            </a:r>
            <a:r>
              <a:rPr lang="hr-HR" sz="4400" dirty="0" err="1" smtClean="0"/>
              <a:t>undertakings</a:t>
            </a:r>
            <a:r>
              <a:rPr lang="hr-HR" sz="4400" dirty="0" smtClean="0"/>
              <a:t> </a:t>
            </a:r>
            <a:r>
              <a:rPr lang="hr-HR" sz="4400" dirty="0" err="1" smtClean="0"/>
              <a:t>in</a:t>
            </a:r>
            <a:r>
              <a:rPr lang="hr-HR" sz="4400" dirty="0" smtClean="0"/>
              <a:t> future.</a:t>
            </a:r>
          </a:p>
        </p:txBody>
      </p:sp>
      <p:sp>
        <p:nvSpPr>
          <p:cNvPr id="18" name="Text Placeholder 17"/>
          <p:cNvSpPr>
            <a:spLocks noGrp="1"/>
          </p:cNvSpPr>
          <p:nvPr>
            <p:ph type="body" sz="quarter" idx="27"/>
          </p:nvPr>
        </p:nvSpPr>
        <p:spPr>
          <a:xfrm>
            <a:off x="26110" y="164123"/>
            <a:ext cx="32892290" cy="5882256"/>
          </a:xfrm>
          <a:blipFill dpi="0" rotWithShape="1">
            <a:blip r:embed="rId2"/>
            <a:srcRect/>
            <a:tile tx="0" ty="0" sx="100000" sy="100000" flip="none" algn="tl"/>
          </a:blipFill>
        </p:spPr>
        <p:txBody>
          <a:bodyPr>
            <a:normAutofit fontScale="25000" lnSpcReduction="20000"/>
          </a:bodyPr>
          <a:lstStyle/>
          <a:p>
            <a:pPr algn="l"/>
            <a:endParaRPr lang="hr-HR" sz="12375" b="0" dirty="0">
              <a:latin typeface="Cambria" panose="02040503050406030204" pitchFamily="18" charset="0"/>
              <a:ea typeface="Cambria" panose="02040503050406030204" pitchFamily="18" charset="0"/>
            </a:endParaRPr>
          </a:p>
          <a:p>
            <a:pPr>
              <a:lnSpc>
                <a:spcPct val="120000"/>
              </a:lnSpc>
              <a:spcBef>
                <a:spcPts val="0"/>
              </a:spcBef>
            </a:pPr>
            <a:endParaRPr lang="hr-HR" sz="21600" u="none" dirty="0" smtClean="0">
              <a:latin typeface="Times New Roman" panose="02020603050405020304" pitchFamily="18" charset="0"/>
              <a:ea typeface="Cambria" panose="02040503050406030204" pitchFamily="18" charset="0"/>
              <a:cs typeface="Times New Roman" panose="02020603050405020304" pitchFamily="18" charset="0"/>
            </a:endParaRPr>
          </a:p>
          <a:p>
            <a:pPr>
              <a:lnSpc>
                <a:spcPct val="120000"/>
              </a:lnSpc>
              <a:spcBef>
                <a:spcPts val="0"/>
              </a:spcBef>
            </a:pPr>
            <a:endParaRPr lang="hr-HR" sz="21600" u="none" dirty="0">
              <a:latin typeface="Times New Roman" panose="02020603050405020304" pitchFamily="18" charset="0"/>
              <a:ea typeface="Cambria" panose="02040503050406030204" pitchFamily="18" charset="0"/>
              <a:cs typeface="Times New Roman" panose="02020603050405020304" pitchFamily="18" charset="0"/>
            </a:endParaRPr>
          </a:p>
          <a:p>
            <a:pPr>
              <a:lnSpc>
                <a:spcPct val="120000"/>
              </a:lnSpc>
              <a:spcBef>
                <a:spcPts val="0"/>
              </a:spcBef>
            </a:pPr>
            <a:r>
              <a:rPr lang="en-US" sz="24000" b="0" u="none" dirty="0" smtClean="0">
                <a:latin typeface="Times New Roman" panose="02020603050405020304" pitchFamily="18" charset="0"/>
                <a:ea typeface="Cambria" panose="02040503050406030204" pitchFamily="18" charset="0"/>
                <a:cs typeface="Times New Roman" panose="02020603050405020304" pitchFamily="18" charset="0"/>
              </a:rPr>
              <a:t>RETRO-DIGITIZATION </a:t>
            </a:r>
            <a:r>
              <a:rPr lang="en-US" sz="24000" b="0" u="none" dirty="0">
                <a:latin typeface="Times New Roman" panose="02020603050405020304" pitchFamily="18" charset="0"/>
                <a:ea typeface="Cambria" panose="02040503050406030204" pitchFamily="18" charset="0"/>
                <a:cs typeface="Times New Roman" panose="02020603050405020304" pitchFamily="18" charset="0"/>
              </a:rPr>
              <a:t>AND INTERPRETATION OF CROATIAN GRAMMAR BOOKS </a:t>
            </a:r>
            <a:endParaRPr lang="hr-HR" sz="24000" b="0" u="none" dirty="0" smtClean="0">
              <a:latin typeface="Times New Roman" panose="02020603050405020304" pitchFamily="18" charset="0"/>
              <a:ea typeface="Cambria" panose="02040503050406030204" pitchFamily="18" charset="0"/>
              <a:cs typeface="Times New Roman" panose="02020603050405020304" pitchFamily="18" charset="0"/>
            </a:endParaRPr>
          </a:p>
          <a:p>
            <a:pPr>
              <a:lnSpc>
                <a:spcPct val="170000"/>
              </a:lnSpc>
              <a:spcBef>
                <a:spcPts val="0"/>
              </a:spcBef>
            </a:pPr>
            <a:r>
              <a:rPr lang="en-US" sz="24000" b="0" u="none" dirty="0" smtClean="0">
                <a:latin typeface="Times New Roman" panose="02020603050405020304" pitchFamily="18" charset="0"/>
                <a:ea typeface="Cambria" panose="02040503050406030204" pitchFamily="18" charset="0"/>
                <a:cs typeface="Times New Roman" panose="02020603050405020304" pitchFamily="18" charset="0"/>
              </a:rPr>
              <a:t>BEFORE </a:t>
            </a:r>
            <a:r>
              <a:rPr lang="en-US" sz="24000" b="0" u="none" dirty="0">
                <a:latin typeface="Times New Roman" panose="02020603050405020304" pitchFamily="18" charset="0"/>
                <a:ea typeface="Cambria" panose="02040503050406030204" pitchFamily="18" charset="0"/>
                <a:cs typeface="Times New Roman" panose="02020603050405020304" pitchFamily="18" charset="0"/>
              </a:rPr>
              <a:t>ILLYRISM </a:t>
            </a:r>
            <a:endParaRPr lang="hr-HR" sz="24000" b="0" u="none" dirty="0" smtClean="0">
              <a:latin typeface="Times New Roman" panose="02020603050405020304" pitchFamily="18" charset="0"/>
              <a:ea typeface="Cambria" panose="02040503050406030204" pitchFamily="18" charset="0"/>
              <a:cs typeface="Times New Roman" panose="02020603050405020304" pitchFamily="18" charset="0"/>
            </a:endParaRPr>
          </a:p>
          <a:p>
            <a:pPr>
              <a:lnSpc>
                <a:spcPct val="170000"/>
              </a:lnSpc>
              <a:spcBef>
                <a:spcPts val="0"/>
              </a:spcBef>
            </a:pPr>
            <a:endParaRPr lang="hr-HR" sz="13500" u="none" dirty="0">
              <a:latin typeface="Times New Roman" panose="02020603050405020304" pitchFamily="18" charset="0"/>
              <a:cs typeface="Times New Roman" panose="02020603050405020304" pitchFamily="18" charset="0"/>
            </a:endParaRPr>
          </a:p>
          <a:p>
            <a:pPr>
              <a:lnSpc>
                <a:spcPct val="170000"/>
              </a:lnSpc>
              <a:spcBef>
                <a:spcPts val="0"/>
              </a:spcBef>
            </a:pPr>
            <a:endParaRPr lang="hr-HR" sz="14400" u="none" dirty="0" smtClean="0">
              <a:latin typeface="Times New Roman" panose="02020603050405020304" pitchFamily="18" charset="0"/>
              <a:cs typeface="Times New Roman" panose="02020603050405020304" pitchFamily="18" charset="0"/>
            </a:endParaRPr>
          </a:p>
          <a:p>
            <a:pPr>
              <a:lnSpc>
                <a:spcPct val="170000"/>
              </a:lnSpc>
              <a:spcBef>
                <a:spcPts val="0"/>
              </a:spcBef>
            </a:pPr>
            <a:endParaRPr lang="hr-HR" sz="14400" u="none" dirty="0" smtClean="0">
              <a:latin typeface="Times New Roman" panose="02020603050405020304" pitchFamily="18" charset="0"/>
              <a:cs typeface="Times New Roman" panose="02020603050405020304" pitchFamily="18" charset="0"/>
            </a:endParaRPr>
          </a:p>
          <a:p>
            <a:pPr>
              <a:lnSpc>
                <a:spcPct val="170000"/>
              </a:lnSpc>
              <a:spcBef>
                <a:spcPts val="0"/>
              </a:spcBef>
            </a:pPr>
            <a:r>
              <a:rPr lang="hr-HR" sz="14400" u="none" dirty="0" smtClean="0">
                <a:latin typeface="Times New Roman" panose="02020603050405020304" pitchFamily="18" charset="0"/>
                <a:cs typeface="Times New Roman" panose="02020603050405020304" pitchFamily="18" charset="0"/>
              </a:rPr>
              <a:t>Petra </a:t>
            </a:r>
            <a:r>
              <a:rPr lang="hr-HR" sz="14400" u="none" dirty="0" err="1">
                <a:latin typeface="Times New Roman" panose="02020603050405020304" pitchFamily="18" charset="0"/>
                <a:cs typeface="Times New Roman" panose="02020603050405020304" pitchFamily="18" charset="0"/>
              </a:rPr>
              <a:t>Bago</a:t>
            </a:r>
            <a:r>
              <a:rPr lang="hr-HR" sz="14400" u="none" dirty="0">
                <a:latin typeface="Times New Roman" panose="02020603050405020304" pitchFamily="18" charset="0"/>
                <a:cs typeface="Times New Roman" panose="02020603050405020304" pitchFamily="18" charset="0"/>
              </a:rPr>
              <a:t> </a:t>
            </a:r>
            <a:r>
              <a:rPr lang="hr-HR" sz="14400" b="0" u="none" dirty="0">
                <a:latin typeface="Times New Roman" panose="02020603050405020304" pitchFamily="18" charset="0"/>
                <a:cs typeface="Times New Roman" panose="02020603050405020304" pitchFamily="18" charset="0"/>
              </a:rPr>
              <a:t>(University </a:t>
            </a:r>
            <a:r>
              <a:rPr lang="hr-HR" sz="14400" b="0" u="none" dirty="0" err="1">
                <a:latin typeface="Times New Roman" panose="02020603050405020304" pitchFamily="18" charset="0"/>
                <a:cs typeface="Times New Roman" panose="02020603050405020304" pitchFamily="18" charset="0"/>
              </a:rPr>
              <a:t>of</a:t>
            </a:r>
            <a:r>
              <a:rPr lang="hr-HR" sz="14400" b="0" u="none" dirty="0">
                <a:latin typeface="Times New Roman" panose="02020603050405020304" pitchFamily="18" charset="0"/>
                <a:cs typeface="Times New Roman" panose="02020603050405020304" pitchFamily="18" charset="0"/>
              </a:rPr>
              <a:t> Zagreb),  </a:t>
            </a:r>
            <a:r>
              <a:rPr lang="hr-HR" sz="14400" u="none" dirty="0" smtClean="0">
                <a:latin typeface="Times New Roman" panose="02020603050405020304" pitchFamily="18" charset="0"/>
                <a:cs typeface="Times New Roman" panose="02020603050405020304" pitchFamily="18" charset="0"/>
              </a:rPr>
              <a:t>Marijana Horvat, Martina Kramarić</a:t>
            </a:r>
            <a:r>
              <a:rPr lang="hr-HR" sz="14400" b="0" u="none" dirty="0" smtClean="0">
                <a:latin typeface="Times New Roman" panose="02020603050405020304" pitchFamily="18" charset="0"/>
                <a:cs typeface="Times New Roman" panose="02020603050405020304" pitchFamily="18" charset="0"/>
              </a:rPr>
              <a:t> </a:t>
            </a:r>
            <a:r>
              <a:rPr lang="hr-HR" sz="14400" b="0" u="none" dirty="0" err="1" smtClean="0">
                <a:latin typeface="Times New Roman" panose="02020603050405020304" pitchFamily="18" charset="0"/>
                <a:cs typeface="Times New Roman" panose="02020603050405020304" pitchFamily="18" charset="0"/>
              </a:rPr>
              <a:t>and</a:t>
            </a:r>
            <a:r>
              <a:rPr lang="hr-HR" sz="14400" b="0" u="none" dirty="0" smtClean="0">
                <a:latin typeface="Times New Roman" panose="02020603050405020304" pitchFamily="18" charset="0"/>
                <a:cs typeface="Times New Roman" panose="02020603050405020304" pitchFamily="18" charset="0"/>
              </a:rPr>
              <a:t> </a:t>
            </a:r>
            <a:r>
              <a:rPr lang="hr-HR" sz="14400" u="none" dirty="0">
                <a:latin typeface="Times New Roman" panose="02020603050405020304" pitchFamily="18" charset="0"/>
                <a:cs typeface="Times New Roman" panose="02020603050405020304" pitchFamily="18" charset="0"/>
              </a:rPr>
              <a:t>Sanja Perić Gavrančić </a:t>
            </a:r>
            <a:r>
              <a:rPr lang="hr-HR" sz="14400" b="0" u="none" dirty="0">
                <a:latin typeface="Times New Roman" panose="02020603050405020304" pitchFamily="18" charset="0"/>
                <a:cs typeface="Times New Roman" panose="02020603050405020304" pitchFamily="18" charset="0"/>
              </a:rPr>
              <a:t>(Institute </a:t>
            </a:r>
            <a:r>
              <a:rPr lang="hr-HR" sz="14400" b="0" u="none" dirty="0" err="1">
                <a:latin typeface="Times New Roman" panose="02020603050405020304" pitchFamily="18" charset="0"/>
                <a:cs typeface="Times New Roman" panose="02020603050405020304" pitchFamily="18" charset="0"/>
              </a:rPr>
              <a:t>of</a:t>
            </a:r>
            <a:r>
              <a:rPr lang="hr-HR" sz="14400" b="0" u="none" dirty="0">
                <a:latin typeface="Times New Roman" panose="02020603050405020304" pitchFamily="18" charset="0"/>
                <a:cs typeface="Times New Roman" panose="02020603050405020304" pitchFamily="18" charset="0"/>
              </a:rPr>
              <a:t> Croatian </a:t>
            </a:r>
            <a:r>
              <a:rPr lang="hr-HR" sz="14400" b="0" u="none" dirty="0" err="1">
                <a:latin typeface="Times New Roman" panose="02020603050405020304" pitchFamily="18" charset="0"/>
                <a:cs typeface="Times New Roman" panose="02020603050405020304" pitchFamily="18" charset="0"/>
              </a:rPr>
              <a:t>Language</a:t>
            </a:r>
            <a:r>
              <a:rPr lang="hr-HR" sz="14400" b="0" u="none" dirty="0">
                <a:latin typeface="Times New Roman" panose="02020603050405020304" pitchFamily="18" charset="0"/>
                <a:cs typeface="Times New Roman" panose="02020603050405020304" pitchFamily="18" charset="0"/>
              </a:rPr>
              <a:t> </a:t>
            </a:r>
            <a:r>
              <a:rPr lang="hr-HR" sz="14400" b="0" u="none" dirty="0" err="1">
                <a:latin typeface="Times New Roman" panose="02020603050405020304" pitchFamily="18" charset="0"/>
                <a:cs typeface="Times New Roman" panose="02020603050405020304" pitchFamily="18" charset="0"/>
              </a:rPr>
              <a:t>and</a:t>
            </a:r>
            <a:r>
              <a:rPr lang="hr-HR" sz="14400" b="0" u="none" dirty="0">
                <a:latin typeface="Times New Roman" panose="02020603050405020304" pitchFamily="18" charset="0"/>
                <a:cs typeface="Times New Roman" panose="02020603050405020304" pitchFamily="18" charset="0"/>
              </a:rPr>
              <a:t> </a:t>
            </a:r>
            <a:r>
              <a:rPr lang="hr-HR" sz="14400" b="0" u="none" dirty="0" err="1">
                <a:latin typeface="Times New Roman" panose="02020603050405020304" pitchFamily="18" charset="0"/>
                <a:cs typeface="Times New Roman" panose="02020603050405020304" pitchFamily="18" charset="0"/>
              </a:rPr>
              <a:t>Linguistics</a:t>
            </a:r>
            <a:r>
              <a:rPr lang="hr-HR" sz="14400" b="0" u="none" dirty="0">
                <a:latin typeface="Times New Roman" panose="02020603050405020304" pitchFamily="18" charset="0"/>
                <a:cs typeface="Times New Roman" panose="02020603050405020304" pitchFamily="18" charset="0"/>
              </a:rPr>
              <a:t>, Zagreb) </a:t>
            </a:r>
            <a:endParaRPr lang="en-US" sz="14400" b="0" u="none" dirty="0">
              <a:latin typeface="Times New Roman" panose="02020603050405020304" pitchFamily="18" charset="0"/>
              <a:cs typeface="Times New Roman" panose="02020603050405020304" pitchFamily="18" charset="0"/>
            </a:endParaRPr>
          </a:p>
          <a:p>
            <a:endParaRPr lang="hr-HR" sz="17600" b="0" u="none" dirty="0">
              <a:latin typeface="Times New Roman" panose="02020603050405020304" pitchFamily="18" charset="0"/>
              <a:ea typeface="Cambria" panose="02040503050406030204" pitchFamily="18" charset="0"/>
              <a:cs typeface="Times New Roman" panose="02020603050405020304" pitchFamily="18" charset="0"/>
            </a:endParaRPr>
          </a:p>
          <a:p>
            <a:endParaRPr lang="en-US" sz="17600" b="0" dirty="0"/>
          </a:p>
        </p:txBody>
      </p:sp>
      <p:sp>
        <p:nvSpPr>
          <p:cNvPr id="24" name="Rectangle 23"/>
          <p:cNvSpPr/>
          <p:nvPr/>
        </p:nvSpPr>
        <p:spPr>
          <a:xfrm>
            <a:off x="297972" y="9842872"/>
            <a:ext cx="45719" cy="483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8292218" y="35754891"/>
            <a:ext cx="745165" cy="119361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36324" y="2283479"/>
            <a:ext cx="4009065" cy="1643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Text Placeholder 10"/>
          <p:cNvSpPr>
            <a:spLocks noGrp="1"/>
          </p:cNvSpPr>
          <p:nvPr>
            <p:ph type="body" sz="quarter" idx="22"/>
          </p:nvPr>
        </p:nvSpPr>
        <p:spPr>
          <a:xfrm>
            <a:off x="228600" y="19273541"/>
            <a:ext cx="32326686" cy="5250660"/>
          </a:xfrm>
          <a:blipFill>
            <a:blip r:embed="rId2"/>
            <a:tile tx="0" ty="0" sx="100000" sy="100000" flip="none" algn="tl"/>
          </a:blipFill>
        </p:spPr>
        <p:txBody>
          <a:bodyPr/>
          <a:lstStyle/>
          <a:p>
            <a:pPr>
              <a:lnSpc>
                <a:spcPct val="100000"/>
              </a:lnSpc>
              <a:spcBef>
                <a:spcPts val="0"/>
              </a:spcBef>
            </a:pPr>
            <a:r>
              <a:rPr lang="hr-HR" sz="4400" u="none" dirty="0" err="1" smtClean="0">
                <a:latin typeface="Times New Roman" panose="02020603050405020304" pitchFamily="18" charset="0"/>
                <a:cs typeface="Times New Roman" panose="02020603050405020304" pitchFamily="18" charset="0"/>
              </a:rPr>
              <a:t>CHALLENGES</a:t>
            </a:r>
            <a:r>
              <a:rPr lang="hr-HR" sz="4400" u="none" dirty="0" smtClean="0">
                <a:latin typeface="Times New Roman" panose="02020603050405020304" pitchFamily="18" charset="0"/>
                <a:cs typeface="Times New Roman" panose="02020603050405020304" pitchFamily="18" charset="0"/>
              </a:rPr>
              <a:t>:</a:t>
            </a:r>
          </a:p>
          <a:p>
            <a:pPr marL="685800" indent="-685800" algn="l">
              <a:lnSpc>
                <a:spcPct val="100000"/>
              </a:lnSpc>
              <a:spcBef>
                <a:spcPts val="0"/>
              </a:spcBef>
              <a:buFont typeface="Arial" panose="020B0604020202020204" pitchFamily="34" charset="0"/>
              <a:buChar char="•"/>
            </a:pPr>
            <a:r>
              <a:rPr lang="hr-HR" sz="4400" u="none" dirty="0" err="1" smtClean="0">
                <a:latin typeface="Times New Roman" panose="02020603050405020304" pitchFamily="18" charset="0"/>
                <a:cs typeface="Times New Roman" panose="02020603050405020304" pitchFamily="18" charset="0"/>
              </a:rPr>
              <a:t>Different</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grammar</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text</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layouts</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different</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languages</a:t>
            </a:r>
            <a:r>
              <a:rPr lang="hr-HR" sz="4400" b="0" u="none" dirty="0" smtClean="0">
                <a:latin typeface="Times New Roman" panose="02020603050405020304" pitchFamily="18" charset="0"/>
                <a:cs typeface="Times New Roman" panose="02020603050405020304" pitchFamily="18" charset="0"/>
              </a:rPr>
              <a:t>:  How to </a:t>
            </a:r>
            <a:r>
              <a:rPr lang="hr-HR" sz="4400" b="0" u="none" dirty="0" err="1" smtClean="0">
                <a:latin typeface="Times New Roman" panose="02020603050405020304" pitchFamily="18" charset="0"/>
                <a:cs typeface="Times New Roman" panose="02020603050405020304" pitchFamily="18" charset="0"/>
              </a:rPr>
              <a:t>overcome</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this</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diversity</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and</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determine</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common</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elements</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in</a:t>
            </a:r>
            <a:r>
              <a:rPr lang="hr-HR" sz="4400" b="0" u="none" dirty="0" smtClean="0">
                <a:latin typeface="Times New Roman" panose="02020603050405020304" pitchFamily="18" charset="0"/>
                <a:cs typeface="Times New Roman" panose="02020603050405020304" pitchFamily="18" charset="0"/>
              </a:rPr>
              <a:t>:</a:t>
            </a:r>
          </a:p>
          <a:p>
            <a:pPr marL="685800" indent="-685800" algn="l">
              <a:lnSpc>
                <a:spcPct val="100000"/>
              </a:lnSpc>
              <a:spcBef>
                <a:spcPts val="0"/>
              </a:spcBef>
              <a:buFont typeface="Arial" panose="020B0604020202020204" pitchFamily="34" charset="0"/>
              <a:buChar char="•"/>
            </a:pPr>
            <a:endParaRPr lang="hr-HR" sz="4400" b="0" u="none" dirty="0" smtClean="0">
              <a:latin typeface="Times New Roman" panose="02020603050405020304" pitchFamily="18" charset="0"/>
              <a:cs typeface="Times New Roman" panose="02020603050405020304" pitchFamily="18" charset="0"/>
            </a:endParaRPr>
          </a:p>
          <a:p>
            <a:pPr marL="3211830" lvl="1" indent="-742950">
              <a:lnSpc>
                <a:spcPct val="100000"/>
              </a:lnSpc>
              <a:spcBef>
                <a:spcPts val="0"/>
              </a:spcBef>
              <a:buFont typeface="+mj-lt"/>
              <a:buAutoNum type="arabicPeriod"/>
            </a:pPr>
            <a:r>
              <a:rPr lang="en-US" sz="4400" b="0" u="none" dirty="0" smtClean="0">
                <a:latin typeface="Times New Roman" panose="02020603050405020304" pitchFamily="18" charset="0"/>
                <a:cs typeface="Times New Roman" panose="02020603050405020304" pitchFamily="18" charset="0"/>
              </a:rPr>
              <a:t>Croatian grammars with foreign language meta-text </a:t>
            </a:r>
            <a:r>
              <a:rPr lang="hr-HR" sz="4400" b="0" u="none" dirty="0" smtClean="0">
                <a:latin typeface="Times New Roman" panose="02020603050405020304" pitchFamily="18" charset="0"/>
                <a:cs typeface="Times New Roman" panose="02020603050405020304" pitchFamily="18" charset="0"/>
              </a:rPr>
              <a:t>(Latin, </a:t>
            </a:r>
            <a:r>
              <a:rPr lang="hr-HR" sz="4400" b="0" u="none" dirty="0" err="1" smtClean="0">
                <a:latin typeface="Times New Roman" panose="02020603050405020304" pitchFamily="18" charset="0"/>
                <a:cs typeface="Times New Roman" panose="02020603050405020304" pitchFamily="18" charset="0"/>
              </a:rPr>
              <a:t>Italian</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and</a:t>
            </a:r>
            <a:r>
              <a:rPr lang="hr-HR" sz="4400" b="0" u="none" dirty="0" smtClean="0">
                <a:latin typeface="Times New Roman" panose="02020603050405020304" pitchFamily="18" charset="0"/>
                <a:cs typeface="Times New Roman" panose="02020603050405020304" pitchFamily="18" charset="0"/>
              </a:rPr>
              <a:t> German) </a:t>
            </a:r>
            <a:r>
              <a:rPr lang="hr-HR" sz="4400" b="0" u="none" dirty="0" err="1" smtClean="0">
                <a:latin typeface="Times New Roman" panose="02020603050405020304" pitchFamily="18" charset="0"/>
                <a:cs typeface="Times New Roman" panose="02020603050405020304" pitchFamily="18" charset="0"/>
              </a:rPr>
              <a:t>and</a:t>
            </a:r>
            <a:r>
              <a:rPr lang="hr-HR" sz="4400" b="0" u="none" dirty="0" smtClean="0">
                <a:latin typeface="Times New Roman" panose="02020603050405020304" pitchFamily="18" charset="0"/>
                <a:cs typeface="Times New Roman" panose="02020603050405020304" pitchFamily="18" charset="0"/>
              </a:rPr>
              <a:t> Croatian </a:t>
            </a:r>
            <a:r>
              <a:rPr lang="hr-HR" sz="4400" b="0" u="none" dirty="0" err="1" smtClean="0">
                <a:latin typeface="Times New Roman" panose="02020603050405020304" pitchFamily="18" charset="0"/>
                <a:cs typeface="Times New Roman" panose="02020603050405020304" pitchFamily="18" charset="0"/>
              </a:rPr>
              <a:t>morphological</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paradigms</a:t>
            </a:r>
            <a:r>
              <a:rPr lang="hr-HR" sz="4400" b="0" u="none" dirty="0" smtClean="0">
                <a:latin typeface="Times New Roman" panose="02020603050405020304" pitchFamily="18" charset="0"/>
                <a:cs typeface="Times New Roman" panose="02020603050405020304" pitchFamily="18" charset="0"/>
              </a:rPr>
              <a:t> </a:t>
            </a:r>
          </a:p>
          <a:p>
            <a:pPr marL="3211830" lvl="1" indent="-742950">
              <a:lnSpc>
                <a:spcPct val="100000"/>
              </a:lnSpc>
              <a:spcBef>
                <a:spcPts val="0"/>
              </a:spcBef>
              <a:buFont typeface="+mj-lt"/>
              <a:buAutoNum type="arabicPeriod"/>
            </a:pPr>
            <a:r>
              <a:rPr lang="hr-HR" sz="4400" dirty="0" smtClean="0">
                <a:latin typeface="Times New Roman" panose="02020603050405020304" pitchFamily="18" charset="0"/>
                <a:cs typeface="Times New Roman" panose="02020603050405020304" pitchFamily="18" charset="0"/>
              </a:rPr>
              <a:t>F</a:t>
            </a:r>
            <a:r>
              <a:rPr lang="en-US" sz="4400" dirty="0" err="1" smtClean="0">
                <a:latin typeface="Times New Roman" panose="02020603050405020304" pitchFamily="18" charset="0"/>
                <a:cs typeface="Times New Roman" panose="02020603050405020304" pitchFamily="18" charset="0"/>
              </a:rPr>
              <a:t>oreign</a:t>
            </a:r>
            <a:r>
              <a:rPr lang="en-US" sz="4400" dirty="0" smtClean="0">
                <a:latin typeface="Times New Roman" panose="02020603050405020304" pitchFamily="18" charset="0"/>
                <a:cs typeface="Times New Roman" panose="02020603050405020304" pitchFamily="18" charset="0"/>
              </a:rPr>
              <a:t> </a:t>
            </a:r>
            <a:r>
              <a:rPr lang="en-US" sz="4400" dirty="0">
                <a:latin typeface="Times New Roman" panose="02020603050405020304" pitchFamily="18" charset="0"/>
                <a:cs typeface="Times New Roman" panose="02020603050405020304" pitchFamily="18" charset="0"/>
              </a:rPr>
              <a:t>language grammars (Latin</a:t>
            </a:r>
            <a:r>
              <a:rPr lang="hr-HR" sz="4400" dirty="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and</a:t>
            </a:r>
            <a:r>
              <a:rPr lang="en-US" sz="4400" dirty="0" smtClean="0">
                <a:latin typeface="Times New Roman" panose="02020603050405020304" pitchFamily="18" charset="0"/>
                <a:cs typeface="Times New Roman" panose="02020603050405020304" pitchFamily="18" charset="0"/>
              </a:rPr>
              <a:t> </a:t>
            </a:r>
            <a:r>
              <a:rPr lang="en-US" sz="4400" dirty="0">
                <a:latin typeface="Times New Roman" panose="02020603050405020304" pitchFamily="18" charset="0"/>
                <a:cs typeface="Times New Roman" panose="02020603050405020304" pitchFamily="18" charset="0"/>
              </a:rPr>
              <a:t>Italian</a:t>
            </a:r>
            <a:r>
              <a:rPr lang="hr-HR" sz="4400" dirty="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with</a:t>
            </a:r>
            <a:r>
              <a:rPr lang="hr-HR" sz="4400" dirty="0" smtClean="0">
                <a:latin typeface="Times New Roman" panose="02020603050405020304" pitchFamily="18" charset="0"/>
                <a:cs typeface="Times New Roman" panose="02020603050405020304" pitchFamily="18" charset="0"/>
              </a:rPr>
              <a:t> </a:t>
            </a:r>
            <a:r>
              <a:rPr lang="en-US" sz="4400" dirty="0" smtClean="0">
                <a:latin typeface="Times New Roman" panose="02020603050405020304" pitchFamily="18" charset="0"/>
                <a:cs typeface="Times New Roman" panose="02020603050405020304" pitchFamily="18" charset="0"/>
              </a:rPr>
              <a:t>contrastive </a:t>
            </a:r>
            <a:r>
              <a:rPr lang="en-US" sz="4400" dirty="0">
                <a:latin typeface="Times New Roman" panose="02020603050405020304" pitchFamily="18" charset="0"/>
                <a:cs typeface="Times New Roman" panose="02020603050405020304" pitchFamily="18" charset="0"/>
              </a:rPr>
              <a:t>Croatian </a:t>
            </a:r>
            <a:r>
              <a:rPr lang="en-US" sz="4400" dirty="0" smtClean="0">
                <a:latin typeface="Times New Roman" panose="02020603050405020304" pitchFamily="18" charset="0"/>
                <a:cs typeface="Times New Roman" panose="02020603050405020304" pitchFamily="18" charset="0"/>
              </a:rPr>
              <a:t>examples </a:t>
            </a:r>
            <a:r>
              <a:rPr lang="hr-HR" sz="4400" dirty="0" err="1" smtClean="0">
                <a:latin typeface="Times New Roman" panose="02020603050405020304" pitchFamily="18" charset="0"/>
                <a:cs typeface="Times New Roman" panose="02020603050405020304" pitchFamily="18" charset="0"/>
              </a:rPr>
              <a:t>and</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pre</a:t>
            </a:r>
            <a:r>
              <a:rPr lang="hr-HR" sz="4400" dirty="0" smtClean="0">
                <a:latin typeface="Times New Roman" panose="02020603050405020304" pitchFamily="18" charset="0"/>
                <a:cs typeface="Times New Roman" panose="02020603050405020304" pitchFamily="18" charset="0"/>
              </a:rPr>
              <a:t>-standard </a:t>
            </a:r>
            <a:r>
              <a:rPr lang="hr-HR" sz="4400" dirty="0" err="1" smtClean="0">
                <a:latin typeface="Times New Roman" panose="02020603050405020304" pitchFamily="18" charset="0"/>
                <a:cs typeface="Times New Roman" panose="02020603050405020304" pitchFamily="18" charset="0"/>
              </a:rPr>
              <a:t>linguistic</a:t>
            </a:r>
            <a:r>
              <a:rPr lang="hr-HR" sz="4400" dirty="0" smtClean="0">
                <a:latin typeface="Times New Roman" panose="02020603050405020304" pitchFamily="18" charset="0"/>
                <a:cs typeface="Times New Roman" panose="02020603050405020304" pitchFamily="18" charset="0"/>
              </a:rPr>
              <a:t> </a:t>
            </a:r>
            <a:r>
              <a:rPr lang="hr-HR" sz="4400" dirty="0" err="1" smtClean="0">
                <a:latin typeface="Times New Roman" panose="02020603050405020304" pitchFamily="18" charset="0"/>
                <a:cs typeface="Times New Roman" panose="02020603050405020304" pitchFamily="18" charset="0"/>
              </a:rPr>
              <a:t>terminology</a:t>
            </a:r>
            <a:r>
              <a:rPr lang="hr-HR" sz="4400" dirty="0" smtClean="0">
                <a:latin typeface="Times New Roman" panose="02020603050405020304" pitchFamily="18" charset="0"/>
                <a:cs typeface="Times New Roman" panose="02020603050405020304" pitchFamily="18" charset="0"/>
              </a:rPr>
              <a:t>?</a:t>
            </a:r>
          </a:p>
          <a:p>
            <a:pPr marL="571500" indent="-571500" algn="l">
              <a:buFont typeface="Arial" panose="020B0604020202020204" pitchFamily="34" charset="0"/>
              <a:buChar char="•"/>
            </a:pPr>
            <a:r>
              <a:rPr lang="hr-HR" sz="4400" u="none" dirty="0" smtClean="0">
                <a:latin typeface="Times New Roman" panose="02020603050405020304" pitchFamily="18" charset="0"/>
                <a:cs typeface="Times New Roman" panose="02020603050405020304" pitchFamily="18" charset="0"/>
              </a:rPr>
              <a:t>No </a:t>
            </a:r>
            <a:r>
              <a:rPr lang="hr-HR" sz="4400" u="none" dirty="0" err="1" smtClean="0">
                <a:latin typeface="Times New Roman" panose="02020603050405020304" pitchFamily="18" charset="0"/>
                <a:cs typeface="Times New Roman" panose="02020603050405020304" pitchFamily="18" charset="0"/>
              </a:rPr>
              <a:t>existing</a:t>
            </a:r>
            <a:r>
              <a:rPr lang="hr-HR" sz="4400" u="none" dirty="0" smtClean="0">
                <a:latin typeface="Times New Roman" panose="02020603050405020304" pitchFamily="18" charset="0"/>
                <a:cs typeface="Times New Roman" panose="02020603050405020304" pitchFamily="18" charset="0"/>
              </a:rPr>
              <a:t> model (TEI module for </a:t>
            </a:r>
            <a:r>
              <a:rPr lang="hr-HR" sz="4400" u="none" dirty="0" err="1" smtClean="0">
                <a:latin typeface="Times New Roman" panose="02020603050405020304" pitchFamily="18" charset="0"/>
                <a:cs typeface="Times New Roman" panose="02020603050405020304" pitchFamily="18" charset="0"/>
              </a:rPr>
              <a:t>grammar</a:t>
            </a:r>
            <a:r>
              <a:rPr lang="hr-HR" sz="4400" u="none" dirty="0" smtClean="0">
                <a:latin typeface="Times New Roman" panose="02020603050405020304" pitchFamily="18" charset="0"/>
                <a:cs typeface="Times New Roman" panose="02020603050405020304" pitchFamily="18" charset="0"/>
              </a:rPr>
              <a:t> </a:t>
            </a:r>
            <a:r>
              <a:rPr lang="hr-HR" sz="4400" u="none" dirty="0" err="1" smtClean="0">
                <a:latin typeface="Times New Roman" panose="02020603050405020304" pitchFamily="18" charset="0"/>
                <a:cs typeface="Times New Roman" panose="02020603050405020304" pitchFamily="18" charset="0"/>
              </a:rPr>
              <a:t>text</a:t>
            </a:r>
            <a:r>
              <a:rPr lang="hr-HR" sz="4400" u="none" dirty="0" smtClean="0">
                <a:latin typeface="Times New Roman" panose="02020603050405020304" pitchFamily="18" charset="0"/>
                <a:cs typeface="Times New Roman" panose="02020603050405020304" pitchFamily="18" charset="0"/>
              </a:rPr>
              <a:t>) to </a:t>
            </a:r>
            <a:r>
              <a:rPr lang="hr-HR" sz="4400" u="none" dirty="0" err="1">
                <a:latin typeface="Times New Roman" panose="02020603050405020304" pitchFamily="18" charset="0"/>
                <a:cs typeface="Times New Roman" panose="02020603050405020304" pitchFamily="18" charset="0"/>
              </a:rPr>
              <a:t>follow</a:t>
            </a:r>
            <a:r>
              <a:rPr lang="hr-HR" sz="4400" u="none" dirty="0">
                <a:latin typeface="Times New Roman" panose="02020603050405020304" pitchFamily="18" charset="0"/>
                <a:cs typeface="Times New Roman" panose="02020603050405020304" pitchFamily="18" charset="0"/>
              </a:rPr>
              <a:t>: </a:t>
            </a:r>
            <a:r>
              <a:rPr lang="hr-HR" sz="4400" b="0" u="none" dirty="0" smtClean="0">
                <a:latin typeface="Times New Roman" panose="02020603050405020304" pitchFamily="18" charset="0"/>
                <a:cs typeface="Times New Roman" panose="02020603050405020304" pitchFamily="18" charset="0"/>
              </a:rPr>
              <a:t>How to </a:t>
            </a:r>
            <a:r>
              <a:rPr lang="hr-HR" sz="4400" b="0" u="none" dirty="0" err="1" smtClean="0">
                <a:latin typeface="Times New Roman" panose="02020603050405020304" pitchFamily="18" charset="0"/>
                <a:cs typeface="Times New Roman" panose="02020603050405020304" pitchFamily="18" charset="0"/>
              </a:rPr>
              <a:t>encode</a:t>
            </a:r>
            <a:r>
              <a:rPr lang="hr-HR" sz="4400" b="0" u="none" dirty="0" smtClean="0">
                <a:latin typeface="Times New Roman" panose="02020603050405020304" pitchFamily="18" charset="0"/>
                <a:cs typeface="Times New Roman" panose="02020603050405020304" pitchFamily="18" charset="0"/>
              </a:rPr>
              <a:t> a </a:t>
            </a:r>
            <a:r>
              <a:rPr lang="hr-HR" sz="4400" b="0" u="none" dirty="0" err="1" smtClean="0">
                <a:latin typeface="Times New Roman" panose="02020603050405020304" pitchFamily="18" charset="0"/>
                <a:cs typeface="Times New Roman" panose="02020603050405020304" pitchFamily="18" charset="0"/>
              </a:rPr>
              <a:t>historical</a:t>
            </a:r>
            <a:r>
              <a:rPr lang="hr-HR" sz="4400" b="0" u="none" dirty="0" smtClean="0">
                <a:latin typeface="Times New Roman" panose="02020603050405020304" pitchFamily="18" charset="0"/>
                <a:cs typeface="Times New Roman" panose="02020603050405020304" pitchFamily="18" charset="0"/>
              </a:rPr>
              <a:t> </a:t>
            </a:r>
            <a:r>
              <a:rPr lang="hr-HR" sz="4400" b="0" u="none" dirty="0" err="1">
                <a:latin typeface="Times New Roman" panose="02020603050405020304" pitchFamily="18" charset="0"/>
                <a:cs typeface="Times New Roman" panose="02020603050405020304" pitchFamily="18" charset="0"/>
              </a:rPr>
              <a:t>grammar</a:t>
            </a:r>
            <a:r>
              <a:rPr lang="hr-HR" sz="4400" b="0" u="none" dirty="0">
                <a:latin typeface="Times New Roman" panose="02020603050405020304" pitchFamily="18" charset="0"/>
                <a:cs typeface="Times New Roman" panose="02020603050405020304" pitchFamily="18" charset="0"/>
              </a:rPr>
              <a:t> </a:t>
            </a:r>
            <a:r>
              <a:rPr lang="hr-HR" sz="4400" b="0" u="none" dirty="0" err="1">
                <a:latin typeface="Times New Roman" panose="02020603050405020304" pitchFamily="18" charset="0"/>
                <a:cs typeface="Times New Roman" panose="02020603050405020304" pitchFamily="18" charset="0"/>
              </a:rPr>
              <a:t>text</a:t>
            </a:r>
            <a:r>
              <a:rPr lang="hr-HR" sz="4400" b="0" u="none" dirty="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with</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specific</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linguistic</a:t>
            </a:r>
            <a:r>
              <a:rPr lang="hr-HR" sz="4400" b="0" u="none" dirty="0" smtClean="0">
                <a:latin typeface="Times New Roman" panose="02020603050405020304" pitchFamily="18" charset="0"/>
                <a:cs typeface="Times New Roman" panose="02020603050405020304" pitchFamily="18" charset="0"/>
              </a:rPr>
              <a:t> </a:t>
            </a:r>
            <a:r>
              <a:rPr lang="hr-HR" sz="4400" b="0" u="none" dirty="0" err="1" smtClean="0">
                <a:latin typeface="Times New Roman" panose="02020603050405020304" pitchFamily="18" charset="0"/>
                <a:cs typeface="Times New Roman" panose="02020603050405020304" pitchFamily="18" charset="0"/>
              </a:rPr>
              <a:t>phenomena</a:t>
            </a:r>
            <a:r>
              <a:rPr lang="hr-HR" sz="4400" b="0" u="none" dirty="0" smtClean="0">
                <a:latin typeface="Times New Roman" panose="02020603050405020304" pitchFamily="18" charset="0"/>
                <a:cs typeface="Times New Roman" panose="02020603050405020304" pitchFamily="18" charset="0"/>
              </a:rPr>
              <a:t> 								(e. g. gerund, ablativ)? </a:t>
            </a:r>
          </a:p>
        </p:txBody>
      </p:sp>
      <p:pic>
        <p:nvPicPr>
          <p:cNvPr id="59" name="Picture 58"/>
          <p:cNvPicPr>
            <a:picLocks noChangeAspect="1"/>
          </p:cNvPicPr>
          <p:nvPr/>
        </p:nvPicPr>
        <p:blipFill>
          <a:blip r:embed="rId5"/>
          <a:stretch>
            <a:fillRect/>
          </a:stretch>
        </p:blipFill>
        <p:spPr>
          <a:xfrm>
            <a:off x="25809849" y="2368763"/>
            <a:ext cx="4758171" cy="1760520"/>
          </a:xfrm>
          <a:prstGeom prst="rect">
            <a:avLst/>
          </a:prstGeom>
        </p:spPr>
      </p:pic>
      <p:pic>
        <p:nvPicPr>
          <p:cNvPr id="19" name="Picture 18"/>
          <p:cNvPicPr>
            <a:picLocks noChangeAspect="1"/>
          </p:cNvPicPr>
          <p:nvPr/>
        </p:nvPicPr>
        <p:blipFill>
          <a:blip r:embed="rId6"/>
          <a:stretch>
            <a:fillRect/>
          </a:stretch>
        </p:blipFill>
        <p:spPr>
          <a:xfrm>
            <a:off x="798634" y="31769539"/>
            <a:ext cx="7212692" cy="9546394"/>
          </a:xfrm>
          <a:prstGeom prst="rect">
            <a:avLst/>
          </a:prstGeom>
        </p:spPr>
      </p:pic>
      <p:pic>
        <p:nvPicPr>
          <p:cNvPr id="25" name="Picture 24"/>
          <p:cNvPicPr>
            <a:picLocks noChangeAspect="1"/>
          </p:cNvPicPr>
          <p:nvPr/>
        </p:nvPicPr>
        <p:blipFill>
          <a:blip r:embed="rId7"/>
          <a:stretch>
            <a:fillRect/>
          </a:stretch>
        </p:blipFill>
        <p:spPr>
          <a:xfrm>
            <a:off x="21564190" y="35710906"/>
            <a:ext cx="768163" cy="1237595"/>
          </a:xfrm>
          <a:prstGeom prst="rect">
            <a:avLst/>
          </a:prstGeom>
        </p:spPr>
      </p:pic>
      <p:pic>
        <p:nvPicPr>
          <p:cNvPr id="4" name="Picture 3"/>
          <p:cNvPicPr>
            <a:picLocks noChangeAspect="1"/>
          </p:cNvPicPr>
          <p:nvPr/>
        </p:nvPicPr>
        <p:blipFill>
          <a:blip r:embed="rId8"/>
          <a:stretch>
            <a:fillRect/>
          </a:stretch>
        </p:blipFill>
        <p:spPr>
          <a:xfrm>
            <a:off x="9187466" y="32508834"/>
            <a:ext cx="12301739" cy="8404703"/>
          </a:xfrm>
          <a:prstGeom prst="rect">
            <a:avLst/>
          </a:prstGeom>
        </p:spPr>
      </p:pic>
      <p:pic>
        <p:nvPicPr>
          <p:cNvPr id="5" name="Picture 4"/>
          <p:cNvPicPr>
            <a:picLocks noChangeAspect="1"/>
          </p:cNvPicPr>
          <p:nvPr/>
        </p:nvPicPr>
        <p:blipFill>
          <a:blip r:embed="rId9"/>
          <a:stretch>
            <a:fillRect/>
          </a:stretch>
        </p:blipFill>
        <p:spPr>
          <a:xfrm>
            <a:off x="22407338" y="33856246"/>
            <a:ext cx="9989597" cy="4990903"/>
          </a:xfrm>
          <a:prstGeom prst="rect">
            <a:avLst/>
          </a:prstGeom>
        </p:spPr>
      </p:pic>
      <p:pic>
        <p:nvPicPr>
          <p:cNvPr id="8" name="Picture 7"/>
          <p:cNvPicPr>
            <a:picLocks noChangeAspect="1"/>
          </p:cNvPicPr>
          <p:nvPr/>
        </p:nvPicPr>
        <p:blipFill>
          <a:blip r:embed="rId10"/>
          <a:stretch>
            <a:fillRect/>
          </a:stretch>
        </p:blipFill>
        <p:spPr>
          <a:xfrm>
            <a:off x="14425366" y="3457357"/>
            <a:ext cx="4360984" cy="950520"/>
          </a:xfrm>
          <a:prstGeom prst="rect">
            <a:avLst/>
          </a:prstGeom>
        </p:spPr>
      </p:pic>
    </p:spTree>
    <p:extLst>
      <p:ext uri="{BB962C8B-B14F-4D97-AF65-F5344CB8AC3E}">
        <p14:creationId xmlns:p14="http://schemas.microsoft.com/office/powerpoint/2010/main" val="783191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2.xml><?xml version="1.0" encoding="utf-8"?>
<a:theme xmlns:a="http://schemas.openxmlformats.org/drawingml/2006/main" name="Without gu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500" dirty="0">
            <a:latin typeface="Times New Roman" panose="02020603050405020304" pitchFamily="18" charset="0"/>
            <a:cs typeface="Times New Roman" panose="02020603050405020304" pitchFamily="18" charset="0"/>
          </a:defRPr>
        </a:defPPr>
      </a:lstStyle>
    </a:txDef>
  </a:objectDefaults>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5771</TotalTime>
  <Words>576</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vt:i4>
      </vt:variant>
    </vt:vector>
  </HeadingPairs>
  <TitlesOfParts>
    <vt:vector size="12" baseType="lpstr">
      <vt:lpstr>Arial</vt:lpstr>
      <vt:lpstr>Arial Black</vt:lpstr>
      <vt:lpstr>Calibri</vt:lpstr>
      <vt:lpstr>Calibri Light</vt:lpstr>
      <vt:lpstr>Cambria</vt:lpstr>
      <vt:lpstr>Times New Roman</vt:lpstr>
      <vt:lpstr>Trebuchet MS</vt:lpstr>
      <vt:lpstr>Wingdings</vt:lpstr>
      <vt:lpstr>36x48-Template</vt:lpstr>
      <vt:lpstr>Without guides</vt:lpstr>
      <vt:lpstr>Office Theme</vt:lpstr>
      <vt:lpstr>PowerPoint Presentation</vt:lpstr>
    </vt:vector>
  </TitlesOfParts>
  <Manager>A. Kotoulas</Manager>
  <Company>Canterbury Media Services, Inc.</Company>
  <LinksUpToDate>false</LinksUpToDate>
  <SharedDoc>false</SharedDoc>
  <HyperlinkBase>https://www.posterpresentations.com/free-poster-templates.html</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36x48 PowerPoint Presentation</dc:title>
  <dc:subject>Research poster presentation template</dc:subject>
  <dc:creator>PosterPresentations.com</dc:creator>
  <cp:keywords>36x48 Powerpoint poster template, scientific poster template, research poster template</cp:keywords>
  <dc:description>This template is the property of PosterPresentations.com. You are free to modify and print the template as needed, as long as the PosterPresentations.com watermark at the bottom left of the page is visible. Call us if you need help with this poster template. 1-866-649-3004 (c)PosterPresentations.com</dc:description>
  <cp:lastModifiedBy>Martina Kramarić</cp:lastModifiedBy>
  <cp:revision>175</cp:revision>
  <dcterms:created xsi:type="dcterms:W3CDTF">2012-02-03T19:11:35Z</dcterms:created>
  <dcterms:modified xsi:type="dcterms:W3CDTF">2020-10-30T09:51:38Z</dcterms:modified>
  <cp:category>Research poster templates</cp:category>
</cp:coreProperties>
</file>