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FFFFFF"/>
        </a:solidFill>
        <a:effectLst/>
        <a:uFillTx/>
        <a:latin typeface="+mj-lt"/>
        <a:ea typeface="+mj-ea"/>
        <a:cs typeface="+mj-cs"/>
        <a:sym typeface="Helvetica Neue"/>
      </a:defRPr>
    </a:lvl1pPr>
    <a:lvl2pPr marL="0" marR="0" indent="228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FFFFFF"/>
        </a:solidFill>
        <a:effectLst/>
        <a:uFillTx/>
        <a:latin typeface="+mj-lt"/>
        <a:ea typeface="+mj-ea"/>
        <a:cs typeface="+mj-cs"/>
        <a:sym typeface="Helvetica Neue"/>
      </a:defRPr>
    </a:lvl2pPr>
    <a:lvl3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FFFFFF"/>
        </a:solidFill>
        <a:effectLst/>
        <a:uFillTx/>
        <a:latin typeface="+mj-lt"/>
        <a:ea typeface="+mj-ea"/>
        <a:cs typeface="+mj-cs"/>
        <a:sym typeface="Helvetica Neue"/>
      </a:defRPr>
    </a:lvl3pPr>
    <a:lvl4pPr marL="0" marR="0" indent="685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FFFFFF"/>
        </a:solidFill>
        <a:effectLst/>
        <a:uFillTx/>
        <a:latin typeface="+mj-lt"/>
        <a:ea typeface="+mj-ea"/>
        <a:cs typeface="+mj-cs"/>
        <a:sym typeface="Helvetica Neue"/>
      </a:defRPr>
    </a:lvl4pPr>
    <a:lvl5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FFFFFF"/>
        </a:solidFill>
        <a:effectLst/>
        <a:uFillTx/>
        <a:latin typeface="+mj-lt"/>
        <a:ea typeface="+mj-ea"/>
        <a:cs typeface="+mj-cs"/>
        <a:sym typeface="Helvetica Neue"/>
      </a:defRPr>
    </a:lvl5pPr>
    <a:lvl6pPr marL="0" marR="0" indent="1143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FFFFFF"/>
        </a:solidFill>
        <a:effectLst/>
        <a:uFillTx/>
        <a:latin typeface="+mj-lt"/>
        <a:ea typeface="+mj-ea"/>
        <a:cs typeface="+mj-cs"/>
        <a:sym typeface="Helvetica Neue"/>
      </a:defRPr>
    </a:lvl6pPr>
    <a:lvl7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FFFFFF"/>
        </a:solidFill>
        <a:effectLst/>
        <a:uFillTx/>
        <a:latin typeface="+mj-lt"/>
        <a:ea typeface="+mj-ea"/>
        <a:cs typeface="+mj-cs"/>
        <a:sym typeface="Helvetica Neue"/>
      </a:defRPr>
    </a:lvl7pPr>
    <a:lvl8pPr marL="0" marR="0" indent="1600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FFFFFF"/>
        </a:solidFill>
        <a:effectLst/>
        <a:uFillTx/>
        <a:latin typeface="+mj-lt"/>
        <a:ea typeface="+mj-ea"/>
        <a:cs typeface="+mj-cs"/>
        <a:sym typeface="Helvetica Neue"/>
      </a:defRPr>
    </a:lvl8pPr>
    <a:lvl9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FFFFFF"/>
        </a:solidFill>
        <a:effectLst/>
        <a:uFillTx/>
        <a:latin typeface="+mj-lt"/>
        <a:ea typeface="+mj-ea"/>
        <a:cs typeface="+mj-cs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D6D6D6"/>
              </a:solidFill>
              <a:prstDash val="solid"/>
              <a:miter lim="400000"/>
            </a:ln>
          </a:left>
          <a:right>
            <a:ln w="254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ff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254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6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3265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6D6"/>
              </a:solidFill>
              <a:prstDash val="solid"/>
              <a:miter lim="400000"/>
            </a:ln>
          </a:top>
          <a:bottom>
            <a:ln w="254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32650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solidFill>
                <a:srgbClr val="929292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84E00"/>
          </a:solidFill>
        </a:fill>
      </a:tcStyle>
    </a:firstCol>
    <a:lastRow>
      <a:tcTxStyle b="off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1710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AAAAAA"/>
              </a:solidFill>
              <a:prstDash val="solid"/>
              <a:miter lim="400000"/>
            </a:ln>
          </a:left>
          <a:right>
            <a:ln w="12700" cap="flat">
              <a:solidFill>
                <a:srgbClr val="AAAAAA"/>
              </a:solidFill>
              <a:prstDash val="solid"/>
              <a:miter lim="400000"/>
            </a:ln>
          </a:right>
          <a:top>
            <a:ln w="12700" cap="flat">
              <a:solidFill>
                <a:srgbClr val="AAAAAA"/>
              </a:solidFill>
              <a:prstDash val="solid"/>
              <a:miter lim="400000"/>
            </a:ln>
          </a:top>
          <a:bottom>
            <a:ln w="12700" cap="flat">
              <a:solidFill>
                <a:srgbClr val="AAAAAA"/>
              </a:solidFill>
              <a:prstDash val="solid"/>
              <a:miter lim="400000"/>
            </a:ln>
          </a:bottom>
          <a:insideH>
            <a:ln w="12700" cap="flat">
              <a:solidFill>
                <a:srgbClr val="AAAAAA"/>
              </a:solidFill>
              <a:prstDash val="solid"/>
              <a:miter lim="400000"/>
            </a:ln>
          </a:insideH>
          <a:insideV>
            <a:ln w="12700" cap="flat">
              <a:solidFill>
                <a:srgbClr val="AAAAAA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/>
          </a:solidFill>
        </a:fill>
      </a:tcStyle>
    </a:firstCol>
    <a:lastRow>
      <a:tcTxStyle b="off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>
              <a:hueOff val="106375"/>
              <a:satOff val="9554"/>
              <a:lumOff val="-13516"/>
            </a:schemeClr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>
              <a:hueOff val="106375"/>
              <a:satOff val="9554"/>
              <a:lumOff val="-13516"/>
            </a:schemeClr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>
              <a:hueOff val="-119728"/>
              <a:satOff val="5580"/>
              <a:lumOff val="-12961"/>
            </a:schemeClr>
          </a:solidFill>
        </a:fill>
      </a:tcStyle>
    </a:firstCol>
    <a:lastRow>
      <a:tcTxStyle b="off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50E48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50E48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909090"/>
              </a:solidFill>
              <a:prstDash val="solid"/>
              <a:miter lim="400000"/>
            </a:ln>
          </a:left>
          <a:right>
            <a:ln w="12700" cap="flat">
              <a:solidFill>
                <a:srgbClr val="909090"/>
              </a:solidFill>
              <a:prstDash val="solid"/>
              <a:miter lim="400000"/>
            </a:ln>
          </a:right>
          <a:top>
            <a:ln w="12700" cap="flat">
              <a:solidFill>
                <a:srgbClr val="909090"/>
              </a:solidFill>
              <a:prstDash val="solid"/>
              <a:miter lim="400000"/>
            </a:ln>
          </a:top>
          <a:bottom>
            <a:ln w="12700" cap="flat">
              <a:solidFill>
                <a:srgbClr val="909090"/>
              </a:solidFill>
              <a:prstDash val="solid"/>
              <a:miter lim="400000"/>
            </a:ln>
          </a:bottom>
          <a:insideH>
            <a:ln w="12700" cap="flat">
              <a:solidFill>
                <a:srgbClr val="909090"/>
              </a:solidFill>
              <a:prstDash val="solid"/>
              <a:miter lim="400000"/>
            </a:ln>
          </a:insideH>
          <a:insideV>
            <a:ln w="12700" cap="flat">
              <a:solidFill>
                <a:srgbClr val="90909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98089"/>
          </a:solidFill>
        </a:fill>
      </a:tcStyle>
    </a:firstCol>
    <a:lastRow>
      <a:tcTxStyle b="off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6A0AC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6A0AC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ajor">
          <a:srgbClr val="FFFFFF"/>
        </a:fontRef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1pPr>
    <a:lvl2pPr indent="2286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2pPr>
    <a:lvl3pPr indent="4572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3pPr>
    <a:lvl4pPr indent="6858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4pPr>
    <a:lvl5pPr indent="9144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5pPr>
    <a:lvl6pPr indent="11430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6pPr>
    <a:lvl7pPr indent="13716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7pPr>
    <a:lvl8pPr indent="16002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8pPr>
    <a:lvl9pPr indent="18288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9pPr>
  </p:notesStyle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</Relationships>
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</Relationships>
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</Relationships>

</file>

<file path=ppt/notesSlides/_rels/notesSlide4.xml.rels><?xml version="1.0" encoding="UTF-8"?>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</Relationships>

</file>

<file path=ppt/notesSlides/_rels/notesSlide5.xml.rels><?xml version="1.0" encoding="UTF-8"?>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</Relationships>

</file>

<file path=ppt/notesSlides/_rels/notesSlide6.xml.rels><?xml version="1.0" encoding="UTF-8"?>
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</Relationships>

</file>

<file path=ppt/notesSlides/_rels/notesSlide7.xml.rels><?xml version="1.0" encoding="UTF-8"?>
<Relationships xmlns="http://schemas.openxmlformats.org/package/2006/relationships"><Relationship Id="rId1" Type="http://schemas.openxmlformats.org/officeDocument/2006/relationships/slide" Target="../slides/slide7.xml"/><Relationship Id="rId2" Type="http://schemas.openxmlformats.org/officeDocument/2006/relationships/notesMaster" Target="../notesMasters/notesMaster1.xml"/></Relationships>
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25" name="Shape 125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291041" indent="-291041">
              <a:buSzPct val="125000"/>
              <a:buChar char="•"/>
            </a:pPr>
            <a:r>
              <a:t>OA (Monitoring) ist komplexes Feld &amp; Blickwinkel unterschiedlich - je nach institutionellem Kontext, persönlicher Prägung durch unterschiedliche Publikationskulturen, Schwerpunkte in bisheriger Beschäftigung…</a:t>
            </a:r>
          </a:p>
          <a:p>
            <a:pPr marL="291041" indent="-291041">
              <a:buSzPct val="125000"/>
              <a:buChar char="•"/>
            </a:pPr>
            <a:r>
              <a:t>deshalb zur Einstimmung auf Diskussion: Begriff klären plus Rahmen (hier: Bundesländer Berlin und Brandenburg)</a:t>
            </a:r>
          </a:p>
          <a:p>
            <a:pPr/>
          </a:p>
          <a:p>
            <a:pPr marL="291041" indent="-291041">
              <a:buSzPct val="125000"/>
              <a:buChar char="•"/>
            </a:pPr>
            <a:r>
              <a:t>Warum reden wir über OA Monitoring? -&gt; kurzer Abriss OA-Entwicklung: Start mit Graswurzelbewegungen, Erkenntnis: klassisches System dysfunktional, politische Papiere (OA-Policies), begleitende Kommunikationsaktivitäten -&gt; Diskurs zu Umsetzungsmodellen, Vor- und Nachteilen, Implikationen</a:t>
            </a:r>
          </a:p>
          <a:p>
            <a:pPr marL="291041" indent="-291041">
              <a:buSzPct val="125000"/>
              <a:buChar char="•"/>
            </a:pPr>
            <a:r>
              <a:t>„Fördern und Fordern“ -&gt; Förderauflage OA, zugleich Mittel ins System (Publikationsfonds, Umstellung von Zeitschriften in OA, Repositorien)</a:t>
            </a:r>
          </a:p>
          <a:p>
            <a:pPr marL="291041" indent="-291041">
              <a:buSzPct val="125000"/>
              <a:buChar char="•"/>
            </a:pPr>
            <a:r>
              <a:t>mit Etablierung des OA-Paradigmas -&gt; Bedarf nach Evidenz für die Wirksamkeit der Maßnahmen, Prüfmechanismus für Compliance für Policies, Transparenz</a:t>
            </a:r>
          </a:p>
          <a:p>
            <a:pPr marL="291041" indent="-291041">
              <a:buSzPct val="125000"/>
              <a:buChar char="•"/>
            </a:pPr>
            <a:r>
              <a:t>dafür nötig: vergleichbare und valide Daten!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29" name="Shape 129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291041" indent="-291041">
              <a:buSzPct val="125000"/>
              <a:buChar char="•"/>
            </a:pPr>
            <a:r>
              <a:t>klassische Begriffsdefinition: Bestimmung des Open-Access-Anteils am Publikationsaufkommen einer wiss. Einrichtung (oder einer Gruppe von Einrichtungen), zeitliche Entwicklung</a:t>
            </a:r>
          </a:p>
          <a:p>
            <a:pPr marL="291041" indent="-291041">
              <a:buSzPct val="125000"/>
              <a:buChar char="•"/>
            </a:pPr>
            <a:r>
              <a:t>Fokus Zeitschriftenpublikationen, evt. ausdifferenziert nach grün, gold, hybrid, Disziplinen, Untereinrichtungen, Verlagen (Entscheidungsgrundlagen für Verträge)</a:t>
            </a:r>
          </a:p>
          <a:p>
            <a:pPr marL="291041" indent="-291041">
              <a:buSzPct val="125000"/>
              <a:buChar char="•"/>
            </a:pPr>
            <a:r>
              <a:t>1 quantitativer Indikator - kann Hinweise auf Entwicklung geben, aber nicht komplexe Entwicklung vollständig abbilden</a:t>
            </a:r>
          </a:p>
          <a:p>
            <a:pPr marL="291041" indent="-291041">
              <a:buSzPct val="125000"/>
              <a:buChar char="•"/>
            </a:pPr>
          </a:p>
          <a:p>
            <a:pPr/>
            <a:r>
              <a:t>-&gt; notwendig: Verständigung über einen aktualisierten, erweiterten Monitoring-Begriff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34" name="Shape 134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Was sagt die OA Strategie Brandenburg?</a:t>
            </a:r>
          </a:p>
          <a:p>
            <a:pPr marL="291041" indent="-291041">
              <a:buSzPct val="125000"/>
              <a:buChar char="•"/>
            </a:pPr>
            <a:r>
              <a:t>OA Monitoring als Maßnahme im Zuständigkeitsbereich der Hochschulbibliotheken, unterstützt vom Land </a:t>
            </a:r>
          </a:p>
          <a:p>
            <a:pPr marL="291041" indent="-291041">
              <a:buSzPct val="125000"/>
              <a:buChar char="•"/>
            </a:pPr>
            <a:r>
              <a:t>Keine konkreten Indikatoren, quantitative Zielvorgaben formuliert (Verweis auf abstraktes Langzeitziel 100%)</a:t>
            </a:r>
          </a:p>
          <a:p>
            <a:pPr marL="291041" indent="-291041">
              <a:buSzPct val="125000"/>
              <a:buChar char="•"/>
            </a:pPr>
            <a:r>
              <a:t>Aber: Darstellung des Publikationsaufkommens durch die Einrichtungen - in landesweiter Abstimmung  </a:t>
            </a:r>
          </a:p>
          <a:p>
            <a:pPr marL="291041" indent="-291041">
              <a:buSzPct val="125000"/>
              <a:buChar char="•"/>
            </a:pPr>
            <a:r>
              <a:t>Weitere Umsetzungsempfehlungen (z.B. Autor*innenidentifikation)</a:t>
            </a:r>
          </a:p>
          <a:p>
            <a:pPr marL="291041" indent="-291041">
              <a:buSzPct val="125000"/>
              <a:buChar char="•"/>
            </a:pPr>
            <a:r>
              <a:t>Adressierung der Kostenebene</a:t>
            </a:r>
          </a:p>
          <a:p>
            <a:pPr marL="291041" indent="-291041">
              <a:buSzPct val="125000"/>
              <a:buChar char="•"/>
            </a:pPr>
            <a:r>
              <a:t>zur Erreichung des Zwischenziels: innerhalb von 2 Jahren valide Datenbasis für Formulierung weitergehender, konkreter Ziele</a:t>
            </a:r>
          </a:p>
          <a:p>
            <a:pPr marL="291041" indent="-291041">
              <a:buSzPct val="125000"/>
              <a:buChar char="•"/>
            </a:pPr>
            <a:r>
              <a:t>auch Bedarfsermittlung für weitere Maßnahmen</a:t>
            </a:r>
          </a:p>
          <a:p>
            <a:pPr marL="291041" indent="-291041">
              <a:buSzPct val="125000"/>
              <a:buChar char="•"/>
            </a:pPr>
          </a:p>
          <a:p>
            <a:pPr marL="291041" indent="-291041">
              <a:buSzPct val="125000"/>
              <a:buChar char="•"/>
            </a:pPr>
            <a:r>
              <a:t>aktueller Stand: Einrichtungen mit individuellen Aktivitäten unterschiedlich weit, da zeitliche Ressourcen begrenzt; erste Austauschrunden; Bedarf, sich weiter abzustimmen &amp; gemeinsame Position für datenbasierte Darstellung der OA-Entwicklung auf Landesebene &amp; baldige Umsetzung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39" name="Shape 139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Was sagt die OA Strategie Berlin?</a:t>
            </a:r>
          </a:p>
          <a:p>
            <a:pPr marL="291041" indent="-291041">
              <a:buSzPct val="125000"/>
              <a:buChar char="•"/>
            </a:pPr>
            <a:r>
              <a:t>Zentrales Ziel bis 2020: 60 % aller Zeitschriftenartikel Open Access zugänglich</a:t>
            </a:r>
          </a:p>
          <a:p>
            <a:pPr marL="291041" indent="-291041">
              <a:buSzPct val="125000"/>
              <a:buChar char="•"/>
            </a:pPr>
            <a:r>
              <a:t>Festlegung von Maßnahmen zur Unterstützung der Einrichtungen bei der Erreichung des Ziels in der Strategie</a:t>
            </a:r>
          </a:p>
          <a:p>
            <a:pPr marL="291041" indent="-291041">
              <a:buSzPct val="125000"/>
              <a:buChar char="•"/>
            </a:pPr>
            <a:r>
              <a:t>darüber hinaus keine konkreten Aussagen zum Monitoring (nur unter „Strukturen, die in allen Einrichtungen zur Förderung von Open Access geschaffen werden sollen: Publikationsnachweis (idealerweise selbst Open Access) für sämtliche Publikationen der betreffenden Einrichtung“.)</a:t>
            </a:r>
          </a:p>
          <a:p>
            <a:pPr marL="291041" indent="-291041">
              <a:buSzPct val="125000"/>
              <a:buChar char="•"/>
            </a:pPr>
            <a:r>
              <a:t>Seit 2016 Arbeitsgruppe für Erfassung des gesamten Publikationsaufkommens wissenschaftlicher Zeitschriftenartikel sowie des entsprechenden Open-Access-Anteils und damit verbundener Kosten</a:t>
            </a:r>
          </a:p>
          <a:p>
            <a:pPr marL="291041" indent="-291041">
              <a:buSzPct val="125000"/>
              <a:buChar char="•"/>
            </a:pPr>
            <a:r>
              <a:t>Jährliche Fortschrittsberichte für die Jahre 2016-2018 verfügbar (2018 41,5 % OA-Anteil, für 2019 läuft Erhebung)</a:t>
            </a:r>
          </a:p>
          <a:p>
            <a:pPr marL="291041" indent="-291041">
              <a:buSzPct val="125000"/>
              <a:buChar char="•"/>
            </a:pPr>
            <a:r>
              <a:t>Strategische Weiterentwicklung geplant, Bibliodiversity, auch Ausweitung hin zu Open Science  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44" name="Shape 144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Wissenschaftsstrategische Sicht zusammengefasst: </a:t>
            </a:r>
          </a:p>
          <a:p>
            <a:pPr marL="291041" indent="-291041">
              <a:buSzPct val="125000"/>
              <a:buChar char="•"/>
            </a:pPr>
            <a:r>
              <a:t>Wirkungsanalyse, Erfolgsmessung des von der Breite der Wissenschaftsorganisationen und -förderer im Zuge der angestrebten OA-Transformation gesetzten Ziels: „Der OA-Anteil soll steigen.“</a:t>
            </a:r>
          </a:p>
          <a:p>
            <a:pPr marL="291041" indent="-291041">
              <a:buSzPct val="125000"/>
              <a:buChar char="•"/>
            </a:pPr>
            <a:r>
              <a:t>Datenbasierte strategische Weiterentwicklung - wissenschaftsgeleitete Entwicklung des Instruments Monitoring</a:t>
            </a:r>
          </a:p>
          <a:p>
            <a:pPr marL="291041" indent="-291041">
              <a:buSzPct val="125000"/>
              <a:buChar char="•"/>
            </a:pPr>
            <a:r>
              <a:t>Kostentransparenz, Bewusstsein für Publikationskosten als Teil der Gesamtkosten im Forschungszyklus, Beobachtung der Kostenentwicklung, Marktkonzentration</a:t>
            </a:r>
          </a:p>
          <a:p>
            <a:pPr marL="291041" indent="-291041">
              <a:buSzPct val="125000"/>
              <a:buChar char="•"/>
            </a:pPr>
            <a:r>
              <a:t>Entwicklung neuer, nachhaltiger Publikationsmodelle, Verknüpfung der Kosten für Informationsrezeption und -output im Sinne eines „Informationsbudgets“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49" name="Shape 149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Fragen, vor denen eine Einrichtung (oder Gruppe von Einrichtungen) steht, wenn sie hier aktiv werden will oder muss:</a:t>
            </a:r>
          </a:p>
          <a:p>
            <a:pPr marL="291041" indent="-291041">
              <a:buSzPct val="125000"/>
              <a:buChar char="•"/>
            </a:pPr>
            <a:r>
              <a:t>konkret: Was messen wir bereits? Was können wir messen? Was sollten wir messen? auch: Wann genau zählt eine Publikation für eine Einrichtung? </a:t>
            </a:r>
          </a:p>
          <a:p>
            <a:pPr marL="291041" indent="-291041">
              <a:buSzPct val="125000"/>
              <a:buChar char="•"/>
            </a:pPr>
            <a:r>
              <a:t>Welches Ziel verfolgt meine Einrichtung mit ihren OA Monitoring Aktivitäten?</a:t>
            </a:r>
          </a:p>
          <a:p>
            <a:pPr marL="291041" indent="-291041">
              <a:buSzPct val="125000"/>
              <a:buChar char="•"/>
            </a:pPr>
            <a:r>
              <a:t>Welche Synergien, welche vorhandenen (Infra)Strukturen und Kompetenzen können wir nutzen, wo besteht Entwicklungsbedarf? - Kooperationen über Einrichtungsgrenzen, Bibliotheksverbünde, Landes-, nationale und evt. internationale Ebene</a:t>
            </a:r>
          </a:p>
          <a:p>
            <a:pPr marL="291041" indent="-291041">
              <a:buSzPct val="125000"/>
              <a:buChar char="•"/>
            </a:pPr>
            <a:r>
              <a:t>Was kostet (meine Einrichtung) OA? Was darf es uns kosten? Wohin fließen Forschungsgelder?</a:t>
            </a:r>
          </a:p>
          <a:p>
            <a:pPr marL="291041" indent="-291041">
              <a:buSzPct val="125000"/>
              <a:buChar char="•"/>
            </a:pPr>
            <a:r>
              <a:t>Welche zukünftigen Entwicklungen im Feld OA, welche weiteren relevanten Entwicklungen sollten wir im Auge haben? - Open Science - Forschungsdaten/Code, Entwicklung von neuartigen/dynamischen Publikationsformen, im Kontext der Einrichtung organisatorische Systeme wie Forschungsinformationssysteme, Evaluationsmechanismen, DEAL…</a:t>
            </a:r>
          </a:p>
          <a:p>
            <a:pPr marL="291041" indent="-291041">
              <a:buSzPct val="125000"/>
              <a:buChar char="•"/>
            </a:pPr>
            <a:r>
              <a:t>Welche Auswirkungen kann OA-Monitoring haben?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54" name="Shape 154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Zum Einstieg in die Diskussion: zwei Slides aus Vortrag von Heinz Pampel auf OA-Tagen 2019 zu den Ergebnissen einer Umfrage im Rahmen des des BMBF-Projekts Options4OA (spiegeln die Situation im Jahr 2018 wider)</a:t>
            </a:r>
          </a:p>
        </p:txBody>
      </p:sp>
    </p:spTree>
  </p:cSld>
  <p:clrMapOvr>
    <a:masterClrMapping/>
  </p:clrMapOvr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el &amp;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text"/>
          <p:cNvSpPr txBox="1"/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pPr/>
            <a:r>
              <a:t>Titeltext</a:t>
            </a:r>
          </a:p>
        </p:txBody>
      </p:sp>
      <p:sp>
        <p:nvSpPr>
          <p:cNvPr id="12" name="Textebene 1…"/>
          <p:cNvSpPr txBox="1"/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5400"/>
            </a:lvl1pPr>
            <a:lvl2pPr marL="0" indent="0" algn="ctr">
              <a:spcBef>
                <a:spcPts val="0"/>
              </a:spcBef>
              <a:buClrTx/>
              <a:buSzTx/>
              <a:buNone/>
              <a:defRPr sz="5400"/>
            </a:lvl2pPr>
            <a:lvl3pPr marL="0" indent="0" algn="ctr">
              <a:spcBef>
                <a:spcPts val="0"/>
              </a:spcBef>
              <a:buClrTx/>
              <a:buSzTx/>
              <a:buNone/>
              <a:defRPr sz="5400"/>
            </a:lvl3pPr>
            <a:lvl4pPr marL="0" indent="0" algn="ctr">
              <a:spcBef>
                <a:spcPts val="0"/>
              </a:spcBef>
              <a:buClrTx/>
              <a:buSzTx/>
              <a:buNone/>
              <a:defRPr sz="5400"/>
            </a:lvl4pPr>
            <a:lvl5pPr marL="0" indent="0" algn="ctr">
              <a:spcBef>
                <a:spcPts val="0"/>
              </a:spcBef>
              <a:buClrTx/>
              <a:buSzTx/>
              <a:buNone/>
              <a:defRPr sz="5400"/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3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Christian Bauer"/>
          <p:cNvSpPr txBox="1"/>
          <p:nvPr>
            <p:ph type="body" sz="quarter" idx="21"/>
          </p:nvPr>
        </p:nvSpPr>
        <p:spPr>
          <a:xfrm>
            <a:off x="2387600" y="8953500"/>
            <a:ext cx="19621500" cy="58552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ClrTx/>
              <a:buSzTx/>
              <a:buNone/>
              <a:defRPr i="1" sz="3200"/>
            </a:lvl1pPr>
          </a:lstStyle>
          <a:p>
            <a:pPr/>
            <a:r>
              <a:t>–Christian Bauer</a:t>
            </a:r>
          </a:p>
        </p:txBody>
      </p:sp>
      <p:sp>
        <p:nvSpPr>
          <p:cNvPr id="94" name="„Zitat hier eingeben.“"/>
          <p:cNvSpPr txBox="1"/>
          <p:nvPr>
            <p:ph type="body" sz="quarter" idx="22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ClrTx/>
              <a:buSzTx/>
              <a:buNone/>
              <a:defRPr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„Zitat hier eingeben.“ </a:t>
            </a:r>
          </a:p>
        </p:txBody>
      </p:sp>
      <p:sp>
        <p:nvSpPr>
          <p:cNvPr id="95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b10067705dm-001_2880x2161.jpg"/>
          <p:cNvSpPr/>
          <p:nvPr>
            <p:ph type="pic" idx="21"/>
          </p:nvPr>
        </p:nvSpPr>
        <p:spPr>
          <a:xfrm>
            <a:off x="0" y="-2290234"/>
            <a:ext cx="24384000" cy="1829646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F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b10067705dm-001_2880x2161.jpg"/>
          <p:cNvSpPr/>
          <p:nvPr>
            <p:ph type="pic" idx="21"/>
          </p:nvPr>
        </p:nvSpPr>
        <p:spPr>
          <a:xfrm>
            <a:off x="3125968" y="-1762099"/>
            <a:ext cx="18135601" cy="1360799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Titeltext"/>
          <p:cNvSpPr txBox="1"/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</p:spPr>
        <p:txBody>
          <a:bodyPr/>
          <a:lstStyle/>
          <a:p>
            <a:pPr/>
            <a:r>
              <a:t>Titeltext</a:t>
            </a:r>
          </a:p>
        </p:txBody>
      </p:sp>
      <p:sp>
        <p:nvSpPr>
          <p:cNvPr id="22" name="Textebene 1…"/>
          <p:cNvSpPr txBox="1"/>
          <p:nvPr>
            <p:ph type="body" sz="quarter" idx="1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5400"/>
            </a:lvl1pPr>
            <a:lvl2pPr marL="0" indent="0" algn="ctr">
              <a:spcBef>
                <a:spcPts val="0"/>
              </a:spcBef>
              <a:buClrTx/>
              <a:buSzTx/>
              <a:buNone/>
              <a:defRPr sz="5400"/>
            </a:lvl2pPr>
            <a:lvl3pPr marL="0" indent="0" algn="ctr">
              <a:spcBef>
                <a:spcPts val="0"/>
              </a:spcBef>
              <a:buClrTx/>
              <a:buSzTx/>
              <a:buNone/>
              <a:defRPr sz="5400"/>
            </a:lvl3pPr>
            <a:lvl4pPr marL="0" indent="0" algn="ctr">
              <a:spcBef>
                <a:spcPts val="0"/>
              </a:spcBef>
              <a:buClrTx/>
              <a:buSzTx/>
              <a:buNone/>
              <a:defRPr sz="5400"/>
            </a:lvl4pPr>
            <a:lvl5pPr marL="0" indent="0" algn="ctr">
              <a:spcBef>
                <a:spcPts val="0"/>
              </a:spcBef>
              <a:buClrTx/>
              <a:buSzTx/>
              <a:buNone/>
              <a:defRPr sz="5400"/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23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el - Mit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eltext"/>
          <p:cNvSpPr txBox="1"/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pPr/>
            <a:r>
              <a:t>Titeltext</a:t>
            </a:r>
          </a:p>
        </p:txBody>
      </p:sp>
      <p:sp>
        <p:nvSpPr>
          <p:cNvPr id="31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Foto - Vertik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1197913361_2035x1354.jpg"/>
          <p:cNvSpPr/>
          <p:nvPr>
            <p:ph type="pic" idx="21"/>
          </p:nvPr>
        </p:nvSpPr>
        <p:spPr>
          <a:xfrm>
            <a:off x="5803900" y="952500"/>
            <a:ext cx="17236029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Titeltext"/>
          <p:cNvSpPr txBox="1"/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</p:spPr>
        <p:txBody>
          <a:bodyPr anchor="b"/>
          <a:lstStyle>
            <a:lvl1pPr>
              <a:defRPr sz="84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40" name="Textebene 1…"/>
          <p:cNvSpPr txBox="1"/>
          <p:nvPr>
            <p:ph type="body" sz="quarter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5400"/>
            </a:lvl1pPr>
            <a:lvl2pPr marL="0" indent="0" algn="ctr">
              <a:spcBef>
                <a:spcPts val="0"/>
              </a:spcBef>
              <a:buClrTx/>
              <a:buSzTx/>
              <a:buNone/>
              <a:defRPr sz="5400"/>
            </a:lvl2pPr>
            <a:lvl3pPr marL="0" indent="0" algn="ctr">
              <a:spcBef>
                <a:spcPts val="0"/>
              </a:spcBef>
              <a:buClrTx/>
              <a:buSzTx/>
              <a:buNone/>
              <a:defRPr sz="5400"/>
            </a:lvl3pPr>
            <a:lvl4pPr marL="0" indent="0" algn="ctr">
              <a:spcBef>
                <a:spcPts val="0"/>
              </a:spcBef>
              <a:buClrTx/>
              <a:buSzTx/>
              <a:buNone/>
              <a:defRPr sz="5400"/>
            </a:lvl4pPr>
            <a:lvl5pPr marL="0" indent="0" algn="ctr">
              <a:spcBef>
                <a:spcPts val="0"/>
              </a:spcBef>
              <a:buClrTx/>
              <a:buSzTx/>
              <a:buNone/>
              <a:defRPr sz="5400"/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41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el - Ob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el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Titeltext</a:t>
            </a:r>
          </a:p>
        </p:txBody>
      </p:sp>
      <p:sp>
        <p:nvSpPr>
          <p:cNvPr id="49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el &amp; Punk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el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Titeltext</a:t>
            </a:r>
          </a:p>
        </p:txBody>
      </p:sp>
      <p:sp>
        <p:nvSpPr>
          <p:cNvPr id="57" name="Textebene 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ClrTx/>
            </a:lvl1pPr>
            <a:lvl2pPr>
              <a:buClrTx/>
            </a:lvl2pPr>
            <a:lvl3pPr>
              <a:buClrTx/>
            </a:lvl3pPr>
            <a:lvl4pPr>
              <a:buClrTx/>
            </a:lvl4pPr>
            <a:lvl5pPr>
              <a:buClrTx/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58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el, Punkte &amp;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108348088_flipped_1647x1098.jpg"/>
          <p:cNvSpPr/>
          <p:nvPr>
            <p:ph type="pic" sz="half" idx="21"/>
          </p:nvPr>
        </p:nvSpPr>
        <p:spPr>
          <a:xfrm>
            <a:off x="8750300" y="3149600"/>
            <a:ext cx="13944600" cy="929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Titel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Titeltext</a:t>
            </a:r>
          </a:p>
        </p:txBody>
      </p:sp>
      <p:sp>
        <p:nvSpPr>
          <p:cNvPr id="67" name="Textebene 1…"/>
          <p:cNvSpPr txBox="1"/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buClrTx/>
              <a:defRPr sz="3800"/>
            </a:lvl1pPr>
            <a:lvl2pPr marL="1117600" indent="-558800">
              <a:spcBef>
                <a:spcPts val="4500"/>
              </a:spcBef>
              <a:buClrTx/>
              <a:defRPr sz="3800"/>
            </a:lvl2pPr>
            <a:lvl3pPr marL="1676400" indent="-558800">
              <a:spcBef>
                <a:spcPts val="4500"/>
              </a:spcBef>
              <a:buClrTx/>
              <a:defRPr sz="3800"/>
            </a:lvl3pPr>
            <a:lvl4pPr marL="2235200" indent="-558800">
              <a:spcBef>
                <a:spcPts val="4500"/>
              </a:spcBef>
              <a:buClrTx/>
              <a:defRPr sz="3800"/>
            </a:lvl4pPr>
            <a:lvl5pPr marL="2794000" indent="-558800">
              <a:spcBef>
                <a:spcPts val="4500"/>
              </a:spcBef>
              <a:buClrTx/>
              <a:defRPr sz="3800"/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68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unk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ebene 1…"/>
          <p:cNvSpPr txBox="1"/>
          <p:nvPr>
            <p:ph type="body" idx="1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</p:spPr>
        <p:txBody>
          <a:bodyPr/>
          <a:lstStyle>
            <a:lvl1pPr>
              <a:buClrTx/>
            </a:lvl1pPr>
            <a:lvl2pPr>
              <a:buClrTx/>
            </a:lvl2pPr>
            <a:lvl3pPr>
              <a:buClrTx/>
            </a:lvl3pPr>
            <a:lvl4pPr>
              <a:buClrTx/>
            </a:lvl4pPr>
            <a:lvl5pPr>
              <a:buClrTx/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76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Foto - 3 Stü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1197913361_2035x1354.jpg"/>
          <p:cNvSpPr/>
          <p:nvPr>
            <p:ph type="pic" sz="quarter" idx="21"/>
          </p:nvPr>
        </p:nvSpPr>
        <p:spPr>
          <a:xfrm>
            <a:off x="15292127" y="6870700"/>
            <a:ext cx="8341246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108348088_flipped_1647x1098.jpg"/>
          <p:cNvSpPr/>
          <p:nvPr>
            <p:ph type="pic" sz="quarter" idx="22"/>
          </p:nvPr>
        </p:nvSpPr>
        <p:spPr>
          <a:xfrm>
            <a:off x="14859000" y="952500"/>
            <a:ext cx="832485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sb10067705dm-001_2880x2161.jpg"/>
          <p:cNvSpPr/>
          <p:nvPr>
            <p:ph type="pic" idx="23"/>
          </p:nvPr>
        </p:nvSpPr>
        <p:spPr>
          <a:xfrm>
            <a:off x="651237" y="952500"/>
            <a:ext cx="15283726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text"/>
          <p:cNvSpPr txBox="1"/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Titeltext</a:t>
            </a:r>
          </a:p>
        </p:txBody>
      </p:sp>
      <p:sp>
        <p:nvSpPr>
          <p:cNvPr id="3" name="Textebene 1…"/>
          <p:cNvSpPr txBox="1"/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4" name="Foliennummer"/>
          <p:cNvSpPr txBox="1"/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FFFFFF"/>
          </a:solidFill>
          <a:uFillTx/>
          <a:latin typeface="+mj-lt"/>
          <a:ea typeface="+mj-ea"/>
          <a:cs typeface="+mj-cs"/>
          <a:sym typeface="Helvetica Neue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FFFFFF"/>
          </a:solidFill>
          <a:uFillTx/>
          <a:latin typeface="+mj-lt"/>
          <a:ea typeface="+mj-ea"/>
          <a:cs typeface="+mj-cs"/>
          <a:sym typeface="Helvetica Neue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FFFFFF"/>
          </a:solidFill>
          <a:uFillTx/>
          <a:latin typeface="+mj-lt"/>
          <a:ea typeface="+mj-ea"/>
          <a:cs typeface="+mj-cs"/>
          <a:sym typeface="Helvetica Neue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FFFFFF"/>
          </a:solidFill>
          <a:uFillTx/>
          <a:latin typeface="+mj-lt"/>
          <a:ea typeface="+mj-ea"/>
          <a:cs typeface="+mj-cs"/>
          <a:sym typeface="Helvetica Neue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FFFFFF"/>
          </a:solidFill>
          <a:uFillTx/>
          <a:latin typeface="+mj-lt"/>
          <a:ea typeface="+mj-ea"/>
          <a:cs typeface="+mj-cs"/>
          <a:sym typeface="Helvetica Neue"/>
        </a:defRPr>
      </a:lvl5pPr>
      <a:lvl6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FFFFFF"/>
          </a:solidFill>
          <a:uFillTx/>
          <a:latin typeface="+mj-lt"/>
          <a:ea typeface="+mj-ea"/>
          <a:cs typeface="+mj-cs"/>
          <a:sym typeface="Helvetica Neue"/>
        </a:defRPr>
      </a:lvl6pPr>
      <a:lvl7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FFFFFF"/>
          </a:solidFill>
          <a:uFillTx/>
          <a:latin typeface="+mj-lt"/>
          <a:ea typeface="+mj-ea"/>
          <a:cs typeface="+mj-cs"/>
          <a:sym typeface="Helvetica Neue"/>
        </a:defRPr>
      </a:lvl7pPr>
      <a:lvl8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FFFFFF"/>
          </a:solidFill>
          <a:uFillTx/>
          <a:latin typeface="+mj-lt"/>
          <a:ea typeface="+mj-ea"/>
          <a:cs typeface="+mj-cs"/>
          <a:sym typeface="Helvetica Neue"/>
        </a:defRPr>
      </a:lvl8pPr>
      <a:lvl9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FFFFFF"/>
          </a:solidFill>
          <a:uFillTx/>
          <a:latin typeface="+mj-lt"/>
          <a:ea typeface="+mj-ea"/>
          <a:cs typeface="+mj-cs"/>
          <a:sym typeface="Helvetica Neue"/>
        </a:defRPr>
      </a:lvl9pPr>
    </p:titleStyle>
    <p:bodyStyle>
      <a:lvl1pPr marL="63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25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+mj-lt"/>
          <a:ea typeface="+mj-ea"/>
          <a:cs typeface="+mj-cs"/>
          <a:sym typeface="Helvetica Neue"/>
        </a:defRPr>
      </a:lvl1pPr>
      <a:lvl2pPr marL="127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25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+mj-lt"/>
          <a:ea typeface="+mj-ea"/>
          <a:cs typeface="+mj-cs"/>
          <a:sym typeface="Helvetica Neue"/>
        </a:defRPr>
      </a:lvl2pPr>
      <a:lvl3pPr marL="190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25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+mj-lt"/>
          <a:ea typeface="+mj-ea"/>
          <a:cs typeface="+mj-cs"/>
          <a:sym typeface="Helvetica Neue"/>
        </a:defRPr>
      </a:lvl3pPr>
      <a:lvl4pPr marL="254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25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+mj-lt"/>
          <a:ea typeface="+mj-ea"/>
          <a:cs typeface="+mj-cs"/>
          <a:sym typeface="Helvetica Neue"/>
        </a:defRPr>
      </a:lvl4pPr>
      <a:lvl5pPr marL="317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25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+mj-lt"/>
          <a:ea typeface="+mj-ea"/>
          <a:cs typeface="+mj-cs"/>
          <a:sym typeface="Helvetica Neue"/>
        </a:defRPr>
      </a:lvl5pPr>
      <a:lvl6pPr marL="381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25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+mj-lt"/>
          <a:ea typeface="+mj-ea"/>
          <a:cs typeface="+mj-cs"/>
          <a:sym typeface="Helvetica Neue"/>
        </a:defRPr>
      </a:lvl6pPr>
      <a:lvl7pPr marL="444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25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+mj-lt"/>
          <a:ea typeface="+mj-ea"/>
          <a:cs typeface="+mj-cs"/>
          <a:sym typeface="Helvetica Neue"/>
        </a:defRPr>
      </a:lvl7pPr>
      <a:lvl8pPr marL="508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25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+mj-lt"/>
          <a:ea typeface="+mj-ea"/>
          <a:cs typeface="+mj-cs"/>
          <a:sym typeface="Helvetica Neue"/>
        </a:defRPr>
      </a:lvl8pPr>
      <a:lvl9pPr marL="571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25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+mj-lt"/>
          <a:ea typeface="+mj-ea"/>
          <a:cs typeface="+mj-cs"/>
          <a:sym typeface="Helvetica Neue"/>
        </a:defRPr>
      </a:lvl9pPr>
    </p:bodyStyle>
    <p:otherStyle>
      <a:lvl1pPr marL="0" marR="0" indent="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https://creativecommons.org/licenses/by/4.0/legalcode" TargetMode="External"/><Relationship Id="rId4" Type="http://schemas.openxmlformats.org/officeDocument/2006/relationships/image" Target="../media/image1.tif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Relationship Id="rId4" Type="http://schemas.openxmlformats.org/officeDocument/2006/relationships/hyperlink" Target="https://doi.org/10.5281/zenodo.3468521" TargetMode="External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2.png"/><Relationship Id="rId3" Type="http://schemas.openxmlformats.org/officeDocument/2006/relationships/hyperlink" Target="https://doi.org/10.5281/zenodo.3468521" TargetMode="Externa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Verständigung zum Begriff  „OA Monitoring“"/>
          <p:cNvSpPr txBox="1"/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Verständigung zum Begriff </a:t>
            </a:r>
            <a:br/>
            <a:r>
              <a:t>„OA Monitoring“</a:t>
            </a:r>
          </a:p>
        </p:txBody>
      </p:sp>
      <p:sp>
        <p:nvSpPr>
          <p:cNvPr id="120" name="im Rahmen des Open Access Monitoring Thinkathon  Berlin-Brandenburg, 22./23.10.2020"/>
          <p:cNvSpPr txBox="1"/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759459">
              <a:defRPr sz="4968"/>
            </a:pPr>
            <a:r>
              <a:t>im Rahmen des Open Access Monitoring Thinkathon </a:t>
            </a:r>
            <a:br/>
            <a:r>
              <a:t>Berlin-Brandenburg, 22./23.10.2020</a:t>
            </a:r>
          </a:p>
        </p:txBody>
      </p:sp>
      <p:sp>
        <p:nvSpPr>
          <p:cNvPr id="121" name="Except where otherwise noted, this presentation is licensed under a Creative Commons Attribution 4.0 International public license (CC-BY 4.0)."/>
          <p:cNvSpPr txBox="1"/>
          <p:nvPr/>
        </p:nvSpPr>
        <p:spPr>
          <a:xfrm>
            <a:off x="18572840" y="12478367"/>
            <a:ext cx="5505976" cy="9711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b="0" sz="1900"/>
            </a:pPr>
            <a:r>
              <a:t>Except where otherwise noted, this presentation is licensed under a </a:t>
            </a:r>
            <a:r>
              <a:rPr u="sng">
                <a:hlinkClick r:id="rId3" invalidUrl="" action="" tgtFrame="" tooltip="" history="1" highlightClick="0" endSnd="0"/>
              </a:rPr>
              <a:t>Creative Commons Attribution 4.0 International</a:t>
            </a:r>
            <a:r>
              <a:t> public license (CC-BY 4.0).</a:t>
            </a:r>
          </a:p>
        </p:txBody>
      </p:sp>
      <p:sp>
        <p:nvSpPr>
          <p:cNvPr id="122" name="Anita Eppelin1, Ben Kaden1, Maxi Kindling2, Maike Neufend2, Agnieszka Wenninger2…"/>
          <p:cNvSpPr txBox="1"/>
          <p:nvPr/>
        </p:nvSpPr>
        <p:spPr>
          <a:xfrm>
            <a:off x="1777999" y="10788868"/>
            <a:ext cx="20828001" cy="13575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 defTabSz="470534">
              <a:defRPr b="0" sz="2736"/>
            </a:pPr>
            <a:r>
              <a:t>Anita Eppelin</a:t>
            </a:r>
            <a:r>
              <a:rPr baseline="31999"/>
              <a:t>1</a:t>
            </a:r>
            <a:r>
              <a:t>, Ben Kaden</a:t>
            </a:r>
            <a:r>
              <a:rPr baseline="31999"/>
              <a:t>1</a:t>
            </a:r>
            <a:r>
              <a:t>, Maxi Kindling</a:t>
            </a:r>
            <a:r>
              <a:rPr baseline="31999"/>
              <a:t>2</a:t>
            </a:r>
            <a:r>
              <a:t>, Maike Neufend</a:t>
            </a:r>
            <a:r>
              <a:rPr baseline="31999"/>
              <a:t>2</a:t>
            </a:r>
            <a:r>
              <a:t>, Agnieszka Wenninger</a:t>
            </a:r>
            <a:r>
              <a:rPr baseline="31999"/>
              <a:t>2</a:t>
            </a:r>
          </a:p>
          <a:p>
            <a:pPr defTabSz="470534">
              <a:defRPr b="0" sz="2736"/>
            </a:pPr>
            <a:r>
              <a:rPr baseline="31999"/>
              <a:t>1</a:t>
            </a:r>
            <a:r>
              <a:t> Fachhochschule Potsdam</a:t>
            </a:r>
          </a:p>
          <a:p>
            <a:pPr defTabSz="470534">
              <a:defRPr b="0" sz="2736"/>
            </a:pPr>
            <a:r>
              <a:rPr baseline="31999"/>
              <a:t>2</a:t>
            </a:r>
            <a:r>
              <a:t> Open Access Büro Berlin</a:t>
            </a:r>
          </a:p>
        </p:txBody>
      </p:sp>
      <p:pic>
        <p:nvPicPr>
          <p:cNvPr id="123" name="Bild" descr="Bild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5785420" y="12554567"/>
            <a:ext cx="2658939" cy="93029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„Open Access Monitoring“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algn="ctr">
              <a:buSzTx/>
              <a:buNone/>
              <a:defRPr b="1" sz="6200"/>
            </a:pPr>
            <a:r>
              <a:t>„Open Access Monitoring“</a:t>
            </a:r>
          </a:p>
          <a:p>
            <a:pPr marL="0" indent="0" algn="ctr">
              <a:buSzTx/>
              <a:buNone/>
              <a:defRPr sz="6200"/>
            </a:pPr>
          </a:p>
          <a:p>
            <a:pPr marL="0" indent="0" algn="ctr">
              <a:buSzTx/>
              <a:buNone/>
              <a:defRPr sz="6200"/>
            </a:pPr>
            <a:r>
              <a:t>Dokumentation </a:t>
            </a:r>
            <a:br/>
            <a:r>
              <a:t>der zeitlichen Entwicklung </a:t>
            </a:r>
            <a:br/>
            <a:r>
              <a:t>des Open-Access-Anteils </a:t>
            </a:r>
            <a:br/>
            <a:r>
              <a:t>am Publikationsaufkommen einer Einrichtung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OA Monitoring in der Open-Access-Strategie des Landes Brandenburg (2019)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36575">
              <a:defRPr sz="7279"/>
            </a:lvl1pPr>
          </a:lstStyle>
          <a:p>
            <a:pPr/>
            <a:r>
              <a:t>OA Monitoring in der Open-Access-Strategie des Landes Brandenburg (2019)</a:t>
            </a:r>
          </a:p>
        </p:txBody>
      </p:sp>
      <p:sp>
        <p:nvSpPr>
          <p:cNvPr id="132" name="OA Monitoring als Maßnahme im Zuständigkeitsbereich der Hochschulbibliotheken, unterstützt vom Land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OA Monitoring als Maßnahme im Zuständigkeitsbereich der Hochschulbibliotheken, unterstützt vom Land </a:t>
            </a:r>
          </a:p>
          <a:p>
            <a:pPr/>
            <a:r>
              <a:t>Keine konkreten Indikatoren, quantitative Zielvorgaben formuliert</a:t>
            </a:r>
          </a:p>
          <a:p>
            <a:pPr/>
            <a:r>
              <a:t>Aber: Darstellung des Publikationsaufkommens durch die Einrichtungen - in landesweiter Abstimmung  </a:t>
            </a:r>
          </a:p>
          <a:p>
            <a:pPr/>
            <a:r>
              <a:t>Adressierung der Kostenebene</a:t>
            </a:r>
          </a:p>
          <a:p>
            <a:pPr/>
            <a:r>
              <a:t>Zwischenziel: innerhalb von 2 Jahren valide Datenbasis für Formulierung weitergehender, konkreter Ziele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3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1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1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132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OA Monitoring in der Open-Access-Strategie des Landes Berlin (2015)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36575">
              <a:defRPr sz="7279"/>
            </a:lvl1pPr>
          </a:lstStyle>
          <a:p>
            <a:pPr/>
            <a:r>
              <a:t>OA Monitoring in der Open-Access-Strategie des Landes Berlin (2015)</a:t>
            </a:r>
          </a:p>
        </p:txBody>
      </p:sp>
      <p:sp>
        <p:nvSpPr>
          <p:cNvPr id="137" name="Zentrales Ziel bis 2020: 60 % aller Zeitschriftenartikel aus wissenschaftlichen Einrichtungen in der Zuständigkeit des Landes Berlin im Sinne von Open Access zugänglich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Zentrales Ziel bis 2020: 60 % aller Zeitschriftenartikel aus wissenschaftlichen Einrichtungen in der Zuständigkeit des Landes Berlin im Sinne von Open Access zugänglich</a:t>
            </a:r>
          </a:p>
          <a:p>
            <a:pPr/>
            <a:r>
              <a:t>Seit 2016 AG für Erfassung des gesamten Publikationsaufkommens wissenschaftlicher Zeitschriftenartikel sowie des entsprechenden Open-Access-Anteils und damit verbundener Kosten</a:t>
            </a:r>
          </a:p>
          <a:p>
            <a:pPr/>
            <a:r>
              <a:t>Jährliche Fortschrittsberichte für die Jahre 2016-2018 verfügbar </a:t>
            </a:r>
          </a:p>
          <a:p>
            <a:pPr/>
            <a:r>
              <a:t>Strategische Weiterentwicklung geplant, auch im Hinblick auf die Ausweitung hin zu Open Science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3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1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137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Wissenschaftsstrategische Sich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Wissenschaftsstrategische Sicht</a:t>
            </a:r>
          </a:p>
        </p:txBody>
      </p:sp>
      <p:sp>
        <p:nvSpPr>
          <p:cNvPr id="142" name="Wirkungsanalyse, Erfolgsmessung des wissenschaftspolitisch gesetzten Ziels: „Der OA-Anteil soll steigen.“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Wirkungsanalyse, Erfolgsmessung des wissenschaftspolitisch gesetzten Ziels: „Der OA-Anteil soll steigen.“</a:t>
            </a:r>
          </a:p>
          <a:p>
            <a:pPr/>
            <a:r>
              <a:t>Datenbasierte strategische Weiterentwicklung - wissenschaftsgeleitet</a:t>
            </a:r>
          </a:p>
          <a:p>
            <a:pPr/>
            <a:r>
              <a:t>Kostentransparenz, Bewusstsein für Publikationskosten als Teil der Gesamtkosten im Forschungszyklus</a:t>
            </a:r>
          </a:p>
          <a:p>
            <a:pPr/>
            <a:r>
              <a:t>Entwicklung neuer, nachhaltiger Publikationsmodelle, Verknüpfung der Kosten für Informationsrezeption und -output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4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1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1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142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Fragen über Frage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Fragen über Fragen</a:t>
            </a:r>
          </a:p>
        </p:txBody>
      </p:sp>
      <p:sp>
        <p:nvSpPr>
          <p:cNvPr id="147" name="Was messen wir bereits? Was können wir messen? Was sollten wir messen? auch: Wann genau zählt eine Publikation für eine Einrichtung?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527050" indent="-527050" defTabSz="685165">
              <a:spcBef>
                <a:spcPts val="4800"/>
              </a:spcBef>
              <a:defRPr sz="3984"/>
            </a:pPr>
            <a:r>
              <a:t>Was messen wir bereits? Was können wir messen? Was sollten wir messen? auch: Wann genau zählt eine Publikation für eine Einrichtung? </a:t>
            </a:r>
          </a:p>
          <a:p>
            <a:pPr marL="527050" indent="-527050" defTabSz="685165">
              <a:spcBef>
                <a:spcPts val="4800"/>
              </a:spcBef>
              <a:defRPr sz="3984"/>
            </a:pPr>
            <a:r>
              <a:t>Welches Ziel verfolgt meine Einrichtung mit ihren OA Monitoring Aktivitäten?</a:t>
            </a:r>
          </a:p>
          <a:p>
            <a:pPr marL="527050" indent="-527050" defTabSz="685165">
              <a:spcBef>
                <a:spcPts val="4800"/>
              </a:spcBef>
              <a:defRPr sz="3984"/>
            </a:pPr>
            <a:r>
              <a:t>Welche Synergien, welche vorhandenen (Infra)Strukturen und Kompetenzen können wir nutzen, wo besteht Entwicklungsbedarf?</a:t>
            </a:r>
          </a:p>
          <a:p>
            <a:pPr marL="527050" indent="-527050" defTabSz="685165">
              <a:spcBef>
                <a:spcPts val="4800"/>
              </a:spcBef>
              <a:defRPr sz="3984"/>
            </a:pPr>
            <a:r>
              <a:t>Was kostet (meine Einrichtung) OA? Was darf es uns kosten? Wohin fließen Forschungsgelder?</a:t>
            </a:r>
          </a:p>
          <a:p>
            <a:pPr marL="527050" indent="-527050" defTabSz="685165">
              <a:spcBef>
                <a:spcPts val="4800"/>
              </a:spcBef>
              <a:defRPr sz="3984"/>
            </a:pPr>
            <a:r>
              <a:t>Welche zukünftigen Entwicklungen im Feld OA, welche weiteren relevanten Entwicklungen sollten wir im Auge haben?</a:t>
            </a:r>
          </a:p>
          <a:p>
            <a:pPr marL="527050" indent="-527050" defTabSz="685165">
              <a:spcBef>
                <a:spcPts val="4800"/>
              </a:spcBef>
              <a:defRPr sz="3984"/>
            </a:pPr>
            <a:r>
              <a:t>Welche Auswirkungen kann OA-Monitoring haben?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4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147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Bildschirmfoto 2020-10-21 um 16.18.52.png" descr="Bildschirmfoto 2020-10-21 um 16.18.52.png"/>
          <p:cNvPicPr>
            <a:picLocks noChangeAspect="1"/>
          </p:cNvPicPr>
          <p:nvPr>
            <p:ph type="pic" idx="21"/>
          </p:nvPr>
        </p:nvPicPr>
        <p:blipFill>
          <a:blip r:embed="rId3">
            <a:extLst/>
          </a:blip>
          <a:srcRect l="141" t="0" r="141" b="0"/>
          <a:stretch>
            <a:fillRect/>
          </a:stretch>
        </p:blipFill>
        <p:spPr>
          <a:xfrm>
            <a:off x="0" y="0"/>
            <a:ext cx="22953987" cy="12911619"/>
          </a:xfrm>
          <a:prstGeom prst="rect">
            <a:avLst/>
          </a:prstGeom>
        </p:spPr>
      </p:pic>
      <p:sp>
        <p:nvSpPr>
          <p:cNvPr id="152" name="Heinz Pampel. (2019, October). Open Access an wissenschaftlichen Einrichtungen in Deutschland – Ergebnisse einer Erhebung im Jahr 2018. Zenodo. https://doi.org/10.5281/zenodo.3468521. CC-BY 4.0"/>
          <p:cNvSpPr txBox="1"/>
          <p:nvPr/>
        </p:nvSpPr>
        <p:spPr>
          <a:xfrm>
            <a:off x="3603646" y="13220174"/>
            <a:ext cx="20627387" cy="3503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 sz="2000">
                <a:latin typeface="Carlito"/>
                <a:ea typeface="Carlito"/>
                <a:cs typeface="Carlito"/>
                <a:sym typeface="Carlito"/>
              </a:defRPr>
            </a:pPr>
            <a:r>
              <a:t>Heinz Pampel. (2019, October). Open Access an wissenschaftlichen Einrichtungen in Deutschland – Ergebnisse einer Erhebung im Jahr 2018. Zenodo. </a:t>
            </a:r>
            <a:r>
              <a:rPr sz="1900" u="sng">
                <a:hlinkClick r:id="rId4" invalidUrl="" action="" tgtFrame="" tooltip="" history="1" highlightClick="0" endSnd="0"/>
              </a:rPr>
              <a:t>https://doi.org/10.5281/zenodo.3468521</a:t>
            </a:r>
            <a:r>
              <a:t>. CC-BY 4.0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" name="Bildschirmfoto 2020-10-21 um 16.19.12.png" descr="Bildschirmfoto 2020-10-21 um 16.19.12.png"/>
          <p:cNvPicPr>
            <a:picLocks noChangeAspect="1"/>
          </p:cNvPicPr>
          <p:nvPr>
            <p:ph type="pic" idx="21"/>
          </p:nvPr>
        </p:nvPicPr>
        <p:blipFill>
          <a:blip r:embed="rId2">
            <a:extLst/>
          </a:blip>
          <a:srcRect l="141" t="0" r="141" b="0"/>
          <a:stretch>
            <a:fillRect/>
          </a:stretch>
        </p:blipFill>
        <p:spPr>
          <a:xfrm>
            <a:off x="-3322" y="0"/>
            <a:ext cx="22931272" cy="12898840"/>
          </a:xfrm>
          <a:prstGeom prst="rect">
            <a:avLst/>
          </a:prstGeom>
        </p:spPr>
      </p:pic>
      <p:sp>
        <p:nvSpPr>
          <p:cNvPr id="157" name="Heinz Pampel. (2019, October). Open Access an wissenschaftlichen Einrichtungen in Deutschland – Ergebnisse einer Erhebung im Jahr 2018. Zenodo. https://doi.org/10.5281/zenodo.3468521. CC-BY 4.0"/>
          <p:cNvSpPr txBox="1"/>
          <p:nvPr/>
        </p:nvSpPr>
        <p:spPr>
          <a:xfrm>
            <a:off x="3603646" y="13220174"/>
            <a:ext cx="20627387" cy="3503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 sz="2000">
                <a:latin typeface="Carlito"/>
                <a:ea typeface="Carlito"/>
                <a:cs typeface="Carlito"/>
                <a:sym typeface="Carlito"/>
              </a:defRPr>
            </a:pPr>
            <a:r>
              <a:t>Heinz Pampel. (2019, October). Open Access an wissenschaftlichen Einrichtungen in Deutschland – Ergebnisse einer Erhebung im Jahr 2018. Zenodo. </a:t>
            </a:r>
            <a:r>
              <a:rPr sz="1900" u="sng">
                <a:hlinkClick r:id="rId3" invalidUrl="" action="" tgtFrame="" tooltip="" history="1" highlightClick="0" endSnd="0"/>
              </a:rPr>
              <a:t>https://doi.org/10.5281/zenodo.3468521</a:t>
            </a:r>
            <a:r>
              <a:t>. CC-BY 4.0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Black">
  <a:themeElements>
    <a:clrScheme name="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0A89D"/>
      </a:accent2>
      <a:accent3>
        <a:srgbClr val="1DB100"/>
      </a:accent3>
      <a:accent4>
        <a:srgbClr val="F8BA00"/>
      </a:accent4>
      <a:accent5>
        <a:srgbClr val="EE220C"/>
      </a:accent5>
      <a:accent6>
        <a:srgbClr val="CB297B"/>
      </a:accent6>
      <a:hlink>
        <a:srgbClr val="0000FF"/>
      </a:hlink>
      <a:folHlink>
        <a:srgbClr val="FF00FF"/>
      </a:folHlink>
    </a:clrScheme>
    <a:fontScheme name="Black">
      <a:majorFont>
        <a:latin typeface="Helvetica Neue"/>
        <a:ea typeface="Helvetica Neue"/>
        <a:cs typeface="Helvetica Neue"/>
      </a:majorFont>
      <a:minorFont>
        <a:latin typeface="Helvetica Neue Medium"/>
        <a:ea typeface="Helvetica Neue Medium"/>
        <a:cs typeface="Helvetica Neue Medium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13529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30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j-lt"/>
            <a:ea typeface="+mj-ea"/>
            <a:cs typeface="+mj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Black">
  <a:themeElements>
    <a:clrScheme name="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0A89D"/>
      </a:accent2>
      <a:accent3>
        <a:srgbClr val="1DB100"/>
      </a:accent3>
      <a:accent4>
        <a:srgbClr val="F8BA00"/>
      </a:accent4>
      <a:accent5>
        <a:srgbClr val="EE220C"/>
      </a:accent5>
      <a:accent6>
        <a:srgbClr val="CB297B"/>
      </a:accent6>
      <a:hlink>
        <a:srgbClr val="0000FF"/>
      </a:hlink>
      <a:folHlink>
        <a:srgbClr val="FF00FF"/>
      </a:folHlink>
    </a:clrScheme>
    <a:fontScheme name="Black">
      <a:majorFont>
        <a:latin typeface="Helvetica Neue"/>
        <a:ea typeface="Helvetica Neue"/>
        <a:cs typeface="Helvetica Neue"/>
      </a:majorFont>
      <a:minorFont>
        <a:latin typeface="Helvetica Neue Medium"/>
        <a:ea typeface="Helvetica Neue Medium"/>
        <a:cs typeface="Helvetica Neue Medium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13529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30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j-lt"/>
            <a:ea typeface="+mj-ea"/>
            <a:cs typeface="+mj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