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7" roundtripDataSignature="AMtx7mj9ufz8RMNjELYkJHmQI7l4pmHI0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5D89"/>
    <a:srgbClr val="F298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9206"/>
    <p:restoredTop sz="80809"/>
  </p:normalViewPr>
  <p:slideViewPr>
    <p:cSldViewPr snapToGrid="0">
      <p:cViewPr varScale="1">
        <p:scale>
          <a:sx n="65" d="100"/>
          <a:sy n="65" d="100"/>
        </p:scale>
        <p:origin x="240" y="8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customschemas.google.com/relationships/presentationmetadata" Target="meta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‹N›</a:t>
            </a:fld>
            <a:endParaRPr sz="1200" b="0" i="0" u="none" strike="noStrike" cap="none" dirty="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0" name="Google Shape;7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dirty="0"/>
              <a:t>Ami</a:t>
            </a:r>
            <a:endParaRPr dirty="0"/>
          </a:p>
        </p:txBody>
      </p:sp>
      <p:sp>
        <p:nvSpPr>
          <p:cNvPr id="71" name="Google Shape;71;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a:t>
            </a:fld>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Laura</a:t>
            </a:r>
          </a:p>
          <a:p>
            <a:pPr marL="0" lvl="0" indent="0" algn="l" rtl="0">
              <a:spcBef>
                <a:spcPts val="0"/>
              </a:spcBef>
              <a:spcAft>
                <a:spcPts val="0"/>
              </a:spcAft>
              <a:buNone/>
            </a:pPr>
            <a:endParaRPr dirty="0">
              <a:latin typeface="Arial"/>
              <a:ea typeface="Arial"/>
              <a:cs typeface="Arial"/>
              <a:sym typeface="Arial"/>
            </a:endParaRPr>
          </a:p>
        </p:txBody>
      </p:sp>
      <p:sp>
        <p:nvSpPr>
          <p:cNvPr id="188" name="Google Shape;18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1" name="Google Shape;201;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Laura</a:t>
            </a:r>
          </a:p>
          <a:p>
            <a:pPr marL="0" lvl="0" indent="0" algn="l" rtl="0">
              <a:spcBef>
                <a:spcPts val="0"/>
              </a:spcBef>
              <a:spcAft>
                <a:spcPts val="0"/>
              </a:spcAft>
              <a:buNone/>
            </a:pPr>
            <a:endParaRPr dirty="0"/>
          </a:p>
        </p:txBody>
      </p:sp>
      <p:sp>
        <p:nvSpPr>
          <p:cNvPr id="202" name="Google Shape;202;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11</a:t>
            </a:fld>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dirty="0"/>
              <a:t>Laura</a:t>
            </a:r>
          </a:p>
        </p:txBody>
      </p:sp>
      <p:sp>
        <p:nvSpPr>
          <p:cNvPr id="228" name="Google Shape;228;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Laura</a:t>
            </a:r>
          </a:p>
          <a:p>
            <a:pPr marL="0" lvl="0" indent="0" algn="l" rtl="0">
              <a:spcBef>
                <a:spcPts val="0"/>
              </a:spcBef>
              <a:spcAft>
                <a:spcPts val="0"/>
              </a:spcAft>
              <a:buNone/>
            </a:pPr>
            <a:endParaRPr dirty="0"/>
          </a:p>
        </p:txBody>
      </p:sp>
      <p:sp>
        <p:nvSpPr>
          <p:cNvPr id="247" name="Google Shape;247;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r>
              <a:rPr lang="en-GB" dirty="0"/>
              <a:t>Laura</a:t>
            </a:r>
          </a:p>
          <a:p>
            <a:pPr marL="0" lvl="0" indent="0" algn="l" rtl="0">
              <a:lnSpc>
                <a:spcPct val="100000"/>
              </a:lnSpc>
              <a:spcBef>
                <a:spcPts val="0"/>
              </a:spcBef>
              <a:spcAft>
                <a:spcPts val="0"/>
              </a:spcAft>
              <a:buClr>
                <a:schemeClr val="dk1"/>
              </a:buClr>
              <a:buSzPts val="1400"/>
              <a:buFont typeface="Calibri"/>
              <a:buNone/>
            </a:pPr>
            <a:endParaRPr dirty="0">
              <a:latin typeface="Trebuchet MS"/>
              <a:ea typeface="Trebuchet MS"/>
              <a:cs typeface="Trebuchet MS"/>
              <a:sym typeface="Trebuchet MS"/>
            </a:endParaRPr>
          </a:p>
        </p:txBody>
      </p:sp>
      <p:sp>
        <p:nvSpPr>
          <p:cNvPr id="252" name="Google Shape;25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Laura</a:t>
            </a:r>
          </a:p>
        </p:txBody>
      </p:sp>
      <p:sp>
        <p:nvSpPr>
          <p:cNvPr id="261" name="Google Shape;261;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Laura</a:t>
            </a:r>
          </a:p>
          <a:p>
            <a:pPr marL="0" lvl="0" indent="0" algn="l" rtl="0">
              <a:spcBef>
                <a:spcPts val="0"/>
              </a:spcBef>
              <a:spcAft>
                <a:spcPts val="0"/>
              </a:spcAft>
              <a:buNone/>
            </a:pPr>
            <a:endParaRPr lang="en-GB" sz="1200" b="1" dirty="0">
              <a:solidFill>
                <a:schemeClr val="dk1"/>
              </a:solidFill>
              <a:latin typeface="Calibri"/>
              <a:ea typeface="Calibri"/>
              <a:cs typeface="Calibri"/>
              <a:sym typeface="Calibri"/>
            </a:endParaRPr>
          </a:p>
          <a:p>
            <a:pPr marL="0" lvl="0" indent="0" algn="l" rtl="0">
              <a:spcBef>
                <a:spcPts val="0"/>
              </a:spcBef>
              <a:spcAft>
                <a:spcPts val="0"/>
              </a:spcAft>
              <a:buNone/>
            </a:pPr>
            <a:r>
              <a:rPr lang="en-GB" sz="1200" b="1" dirty="0">
                <a:solidFill>
                  <a:schemeClr val="dk1"/>
                </a:solidFill>
                <a:latin typeface="Calibri"/>
                <a:ea typeface="Calibri"/>
                <a:cs typeface="Calibri"/>
                <a:sym typeface="Calibri"/>
              </a:rPr>
              <a:t>Keyword search: </a:t>
            </a:r>
            <a:r>
              <a:rPr lang="en-GB" sz="1200" dirty="0">
                <a:solidFill>
                  <a:schemeClr val="dk1"/>
                </a:solidFill>
                <a:latin typeface="Calibri"/>
                <a:ea typeface="Calibri"/>
                <a:cs typeface="Calibri"/>
                <a:sym typeface="Calibri"/>
              </a:rPr>
              <a:t>Users are able to look for specific surveys using a keyword search based on Boolean logic. Users are also provided with a short tutorial about Boolean logic, so they can adeptly leverage this functionality. The keyword search is positioned towards the top of the EMM Survey Registry home page (above the sorting, advanced filtering, and summary of applied filters). </a:t>
            </a:r>
            <a:endParaRPr sz="1200" b="0" dirty="0">
              <a:solidFill>
                <a:schemeClr val="dk1"/>
              </a:solidFill>
              <a:latin typeface="Calibri"/>
              <a:ea typeface="Calibri"/>
              <a:cs typeface="Calibri"/>
              <a:sym typeface="Calibri"/>
            </a:endParaRPr>
          </a:p>
          <a:p>
            <a:pPr marL="0" lvl="0" indent="0" algn="l" rtl="0">
              <a:spcBef>
                <a:spcPts val="0"/>
              </a:spcBef>
              <a:spcAft>
                <a:spcPts val="0"/>
              </a:spcAft>
              <a:buNone/>
            </a:pPr>
            <a:r>
              <a:rPr lang="en-GB" sz="1200" b="1" dirty="0">
                <a:solidFill>
                  <a:schemeClr val="dk1"/>
                </a:solidFill>
                <a:latin typeface="Calibri"/>
                <a:ea typeface="Calibri"/>
                <a:cs typeface="Calibri"/>
                <a:sym typeface="Calibri"/>
              </a:rPr>
              <a:t>Simple filtering: </a:t>
            </a:r>
            <a:r>
              <a:rPr lang="en-GB" sz="1200" dirty="0">
                <a:solidFill>
                  <a:schemeClr val="dk1"/>
                </a:solidFill>
                <a:latin typeface="Calibri"/>
                <a:ea typeface="Calibri"/>
                <a:cs typeface="Calibri"/>
                <a:sym typeface="Calibri"/>
              </a:rPr>
              <a:t>Users are able to refine their search results using 15 different filters (i.e. metadata variables from the EMM Survey Registry metadata schema). These filters—which focus on information such as when and where the survey was conducted, who the EMM respondents of the survey were, how the survey was conducted, and how accessible the survey is for reuse—were strategically selected based on input from the user testers. The simple filtering is presented on the left-hand side of the EMM Survey Registry home page. </a:t>
            </a:r>
            <a:endParaRPr dirty="0"/>
          </a:p>
          <a:p>
            <a:pPr marL="0" lvl="0" indent="0" algn="l" rtl="0">
              <a:spcBef>
                <a:spcPts val="0"/>
              </a:spcBef>
              <a:spcAft>
                <a:spcPts val="0"/>
              </a:spcAft>
              <a:buNone/>
            </a:pPr>
            <a:r>
              <a:rPr lang="en-GB" sz="1200" b="1" dirty="0">
                <a:solidFill>
                  <a:schemeClr val="dk1"/>
                </a:solidFill>
                <a:latin typeface="Calibri"/>
                <a:ea typeface="Calibri"/>
                <a:cs typeface="Calibri"/>
                <a:sym typeface="Calibri"/>
              </a:rPr>
              <a:t>Advanced filtering: </a:t>
            </a:r>
            <a:r>
              <a:rPr lang="en-GB" sz="1200" dirty="0">
                <a:solidFill>
                  <a:schemeClr val="dk1"/>
                </a:solidFill>
                <a:latin typeface="Calibri"/>
                <a:ea typeface="Calibri"/>
                <a:cs typeface="Calibri"/>
                <a:sym typeface="Calibri"/>
              </a:rPr>
              <a:t>Users, via a pop-up window, are able to refine their search results using 28 different filters (the same 15 from the simple filtering plus 13 new filters). As with the simple filtering, the selection of the filters was based on repeat user input and testing. The main difference between the simple and advanced filtering is that with the latter, users can search for specific topics covered in the survey and more EMM-related classifications. The advanced filtering is currently set up with two access points: one as a link next to the simple filtering and one as a link towards the top of the EMM Survey Registry home page (below the sorting). </a:t>
            </a:r>
            <a:endParaRPr dirty="0"/>
          </a:p>
          <a:p>
            <a:pPr marL="0" lvl="0" indent="0" algn="l" rtl="0">
              <a:spcBef>
                <a:spcPts val="0"/>
              </a:spcBef>
              <a:spcAft>
                <a:spcPts val="0"/>
              </a:spcAft>
              <a:buNone/>
            </a:pPr>
            <a:r>
              <a:rPr lang="en-GB" sz="1200" b="1" dirty="0">
                <a:solidFill>
                  <a:schemeClr val="dk1"/>
                </a:solidFill>
                <a:latin typeface="Calibri"/>
                <a:ea typeface="Calibri"/>
                <a:cs typeface="Calibri"/>
                <a:sym typeface="Calibri"/>
              </a:rPr>
              <a:t>Summary of applied filters: </a:t>
            </a:r>
            <a:r>
              <a:rPr lang="en-GB" sz="1200" dirty="0">
                <a:solidFill>
                  <a:schemeClr val="dk1"/>
                </a:solidFill>
                <a:latin typeface="Calibri"/>
                <a:ea typeface="Calibri"/>
                <a:cs typeface="Calibri"/>
                <a:sym typeface="Calibri"/>
              </a:rPr>
              <a:t>After a user applies all of the filters (simple or advanced) they want to use a summary of their selection is displayed above the list of surveys. This functionality, which is presented right above the list of surveys, is particularly useful when users employ numerous filters, as it summarizes how the resulting list of surveys will be refined. </a:t>
            </a:r>
            <a:endParaRPr dirty="0"/>
          </a:p>
          <a:p>
            <a:pPr marL="0" lvl="0" indent="0" algn="l" rtl="0">
              <a:spcBef>
                <a:spcPts val="0"/>
              </a:spcBef>
              <a:spcAft>
                <a:spcPts val="0"/>
              </a:spcAft>
              <a:buNone/>
            </a:pPr>
            <a:r>
              <a:rPr lang="en-GB" sz="1200" b="1" dirty="0">
                <a:solidFill>
                  <a:schemeClr val="dk1"/>
                </a:solidFill>
                <a:latin typeface="Calibri"/>
                <a:ea typeface="Calibri"/>
                <a:cs typeface="Calibri"/>
                <a:sym typeface="Calibri"/>
              </a:rPr>
              <a:t>Sorting: </a:t>
            </a:r>
            <a:r>
              <a:rPr lang="en-GB" sz="1200" dirty="0">
                <a:solidFill>
                  <a:schemeClr val="dk1"/>
                </a:solidFill>
                <a:latin typeface="Calibri"/>
                <a:ea typeface="Calibri"/>
                <a:cs typeface="Calibri"/>
                <a:sym typeface="Calibri"/>
              </a:rPr>
              <a:t>Users are able to sort the list of surveys based on country, scope (whether the survey was conducted at the national or subnational/local level), region, start/ends dates, EMM target population, and sample size (achieved). These sorting parameters were selected based on what users expressed, as well as what established data archives and repositories (e.g. GESIS’s data catalogue) were using for their respective sorting functionality. This sorting functionality is presented towards the top of the EMM Survey Registry home page (below the keyword search). </a:t>
            </a:r>
            <a:endParaRPr dirty="0"/>
          </a:p>
          <a:p>
            <a:pPr marL="0" lvl="0" indent="0" algn="l" rtl="0">
              <a:spcBef>
                <a:spcPts val="0"/>
              </a:spcBef>
              <a:spcAft>
                <a:spcPts val="0"/>
              </a:spcAft>
              <a:buNone/>
            </a:pPr>
            <a:r>
              <a:rPr lang="en-GB" sz="1200" b="1" dirty="0">
                <a:solidFill>
                  <a:schemeClr val="dk1"/>
                </a:solidFill>
                <a:latin typeface="Calibri"/>
                <a:ea typeface="Calibri"/>
                <a:cs typeface="Calibri"/>
                <a:sym typeface="Calibri"/>
              </a:rPr>
              <a:t>Abbreviated presentation of a record describing a survey: </a:t>
            </a:r>
            <a:r>
              <a:rPr lang="en-GB" sz="1200" dirty="0">
                <a:solidFill>
                  <a:schemeClr val="dk1"/>
                </a:solidFill>
                <a:latin typeface="Calibri"/>
                <a:ea typeface="Calibri"/>
                <a:cs typeface="Calibri"/>
                <a:sym typeface="Calibri"/>
              </a:rPr>
              <a:t>When viewing the list of surveys, users are presented with an abbreviated presentation of each record about a survey. This abbreviated presentation is intended to provide users with the highlights or critical information about a survey, so they can quickly decide whether or not it is of interest to them. </a:t>
            </a:r>
            <a:endParaRPr dirty="0"/>
          </a:p>
          <a:p>
            <a:pPr marL="0" lvl="0" indent="0" algn="l" rtl="0">
              <a:spcBef>
                <a:spcPts val="0"/>
              </a:spcBef>
              <a:spcAft>
                <a:spcPts val="0"/>
              </a:spcAft>
              <a:buNone/>
            </a:pPr>
            <a:r>
              <a:rPr lang="en-GB" sz="1200" b="1" dirty="0">
                <a:solidFill>
                  <a:schemeClr val="dk1"/>
                </a:solidFill>
                <a:latin typeface="Calibri"/>
                <a:ea typeface="Calibri"/>
                <a:cs typeface="Calibri"/>
                <a:sym typeface="Calibri"/>
              </a:rPr>
              <a:t>Full presentation of a record describing a survey: </a:t>
            </a:r>
            <a:r>
              <a:rPr lang="en-GB" sz="1200" dirty="0">
                <a:solidFill>
                  <a:schemeClr val="dk1"/>
                </a:solidFill>
                <a:latin typeface="Calibri"/>
                <a:ea typeface="Calibri"/>
                <a:cs typeface="Calibri"/>
                <a:sym typeface="Calibri"/>
              </a:rPr>
              <a:t>Each survey that is captured on the EMM Survey Registry is set up with its own page that provides the full record about a survey (i.e. all the information that has been compiled for the survey-in-question using the EMM Survey Registry metadata schema). </a:t>
            </a:r>
            <a:endParaRPr dirty="0"/>
          </a:p>
        </p:txBody>
      </p:sp>
      <p:sp>
        <p:nvSpPr>
          <p:cNvPr id="273" name="Google Shape;273;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16</a:t>
            </a:fld>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Laura</a:t>
            </a:r>
          </a:p>
        </p:txBody>
      </p:sp>
      <p:sp>
        <p:nvSpPr>
          <p:cNvPr id="298" name="Google Shape;29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dirty="0"/>
              <a:t>Ami</a:t>
            </a:r>
            <a:endParaRPr dirty="0"/>
          </a:p>
        </p:txBody>
      </p:sp>
      <p:sp>
        <p:nvSpPr>
          <p:cNvPr id="305" name="Google Shape;305;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18</a:t>
            </a:fld>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GB" dirty="0"/>
              <a:t>Ami</a:t>
            </a:r>
            <a:endParaRPr dirty="0"/>
          </a:p>
        </p:txBody>
      </p:sp>
      <p:sp>
        <p:nvSpPr>
          <p:cNvPr id="365" name="Google Shape;365;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GB" sz="1200" b="0" i="0" u="none" strike="noStrike" cap="none" dirty="0">
                <a:solidFill>
                  <a:schemeClr val="dk1"/>
                </a:solidFill>
                <a:effectLst/>
                <a:latin typeface="Calibri"/>
                <a:ea typeface="Calibri"/>
                <a:cs typeface="Calibri"/>
                <a:sym typeface="Calibri"/>
              </a:rPr>
              <a:t>Ami</a:t>
            </a:r>
            <a:endParaRPr dirty="0"/>
          </a:p>
        </p:txBody>
      </p:sp>
      <p:sp>
        <p:nvSpPr>
          <p:cNvPr id="79" name="Google Shape;7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GB" dirty="0"/>
              <a:t>Ami</a:t>
            </a:r>
            <a:endParaRPr dirty="0"/>
          </a:p>
        </p:txBody>
      </p:sp>
      <p:sp>
        <p:nvSpPr>
          <p:cNvPr id="371" name="Google Shape;371;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GB" dirty="0"/>
              <a:t>Ami</a:t>
            </a:r>
            <a:endParaRPr dirty="0"/>
          </a:p>
        </p:txBody>
      </p:sp>
      <p:sp>
        <p:nvSpPr>
          <p:cNvPr id="389" name="Google Shape;389;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9e9d503309_0_1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GB" dirty="0"/>
              <a:t>Ami</a:t>
            </a:r>
            <a:endParaRPr dirty="0"/>
          </a:p>
        </p:txBody>
      </p:sp>
      <p:sp>
        <p:nvSpPr>
          <p:cNvPr id="96" name="Google Shape;96;g9e9d503309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dirty="0"/>
              <a:t>Ami</a:t>
            </a:r>
            <a:endParaRPr dirty="0"/>
          </a:p>
        </p:txBody>
      </p:sp>
      <p:sp>
        <p:nvSpPr>
          <p:cNvPr id="114" name="Google Shape;114;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a:t>
            </a:fld>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GB" dirty="0"/>
              <a:t>Ami</a:t>
            </a:r>
            <a:endParaRPr dirty="0"/>
          </a:p>
        </p:txBody>
      </p:sp>
      <p:sp>
        <p:nvSpPr>
          <p:cNvPr id="131" name="Google Shape;13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 name="Google Shape;136;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dirty="0"/>
              <a:t>Ami</a:t>
            </a:r>
            <a:endParaRPr dirty="0"/>
          </a:p>
        </p:txBody>
      </p:sp>
      <p:sp>
        <p:nvSpPr>
          <p:cNvPr id="137" name="Google Shape;137;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a:t>
            </a:fld>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GB" dirty="0"/>
              <a:t>Ami</a:t>
            </a:r>
            <a:endParaRPr dirty="0"/>
          </a:p>
        </p:txBody>
      </p:sp>
      <p:sp>
        <p:nvSpPr>
          <p:cNvPr id="156" name="Google Shape;156;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GB" dirty="0"/>
              <a:t>Laura</a:t>
            </a:r>
            <a:endParaRPr dirty="0"/>
          </a:p>
        </p:txBody>
      </p:sp>
      <p:sp>
        <p:nvSpPr>
          <p:cNvPr id="171" name="Google Shape;17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r>
              <a:rPr lang="en-GB" dirty="0"/>
              <a:t>Laura</a:t>
            </a:r>
          </a:p>
          <a:p>
            <a:pPr marL="0" lvl="0" indent="0" algn="l" rtl="0">
              <a:lnSpc>
                <a:spcPct val="100000"/>
              </a:lnSpc>
              <a:spcBef>
                <a:spcPts val="0"/>
              </a:spcBef>
              <a:spcAft>
                <a:spcPts val="0"/>
              </a:spcAft>
              <a:buClr>
                <a:schemeClr val="dk1"/>
              </a:buClr>
              <a:buSzPts val="1400"/>
              <a:buFont typeface="Calibri"/>
              <a:buNone/>
            </a:pPr>
            <a:endParaRPr dirty="0">
              <a:latin typeface="Trebuchet MS"/>
              <a:ea typeface="Trebuchet MS"/>
              <a:cs typeface="Trebuchet MS"/>
              <a:sym typeface="Trebuchet MS"/>
            </a:endParaRPr>
          </a:p>
        </p:txBody>
      </p:sp>
      <p:sp>
        <p:nvSpPr>
          <p:cNvPr id="176" name="Google Shape;17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type="title">
  <p:cSld name="TITLE">
    <p:spTree>
      <p:nvGrpSpPr>
        <p:cNvPr id="1" name="Shape 16"/>
        <p:cNvGrpSpPr/>
        <p:nvPr/>
      </p:nvGrpSpPr>
      <p:grpSpPr>
        <a:xfrm>
          <a:off x="0" y="0"/>
          <a:ext cx="0" cy="0"/>
          <a:chOff x="0" y="0"/>
          <a:chExt cx="0" cy="0"/>
        </a:xfrm>
      </p:grpSpPr>
      <p:sp>
        <p:nvSpPr>
          <p:cNvPr id="17" name="Google Shape;17;p24"/>
          <p:cNvSpPr txBox="1">
            <a:spLocks noGrp="1"/>
          </p:cNvSpPr>
          <p:nvPr>
            <p:ph type="ctrTitle"/>
          </p:nvPr>
        </p:nvSpPr>
        <p:spPr>
          <a:xfrm>
            <a:off x="442176" y="457649"/>
            <a:ext cx="7645757" cy="138403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accent1"/>
              </a:buClr>
              <a:buSzPts val="4400"/>
              <a:buFont typeface="Arial"/>
              <a:buNone/>
              <a:defRPr sz="4400" b="0" i="0" u="none" strike="noStrike" cap="none">
                <a:solidFill>
                  <a:schemeClr val="accen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8" name="Google Shape;18;p24"/>
          <p:cNvSpPr txBox="1">
            <a:spLocks noGrp="1"/>
          </p:cNvSpPr>
          <p:nvPr>
            <p:ph type="subTitle" idx="1"/>
          </p:nvPr>
        </p:nvSpPr>
        <p:spPr>
          <a:xfrm>
            <a:off x="442176" y="1966421"/>
            <a:ext cx="7645757" cy="1452920"/>
          </a:xfrm>
          <a:prstGeom prst="rect">
            <a:avLst/>
          </a:prstGeom>
          <a:solidFill>
            <a:srgbClr val="F2F2F2">
              <a:alpha val="42745"/>
            </a:srgbClr>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accent2"/>
              </a:buClr>
              <a:buSzPts val="2400"/>
              <a:buFont typeface="Arial"/>
              <a:buNone/>
              <a:defRPr sz="2400" b="0" i="0" u="none" strike="noStrike" cap="none">
                <a:solidFill>
                  <a:schemeClr val="accent2"/>
                </a:solidFill>
                <a:latin typeface="Arial"/>
                <a:ea typeface="Arial"/>
                <a:cs typeface="Arial"/>
                <a:sym typeface="Arial"/>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cxnSp>
        <p:nvCxnSpPr>
          <p:cNvPr id="19" name="Google Shape;19;p24"/>
          <p:cNvCxnSpPr/>
          <p:nvPr/>
        </p:nvCxnSpPr>
        <p:spPr>
          <a:xfrm>
            <a:off x="442176" y="1841679"/>
            <a:ext cx="7645757" cy="0"/>
          </a:xfrm>
          <a:prstGeom prst="straightConnector1">
            <a:avLst/>
          </a:prstGeom>
          <a:noFill/>
          <a:ln w="19050" cap="flat" cmpd="sng">
            <a:solidFill>
              <a:schemeClr val="accent1"/>
            </a:solidFill>
            <a:prstDash val="solid"/>
            <a:miter lim="800000"/>
            <a:headEnd type="none" w="sm" len="sm"/>
            <a:tailEnd type="none" w="sm" len="sm"/>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0"/>
        <p:cNvGrpSpPr/>
        <p:nvPr/>
      </p:nvGrpSpPr>
      <p:grpSpPr>
        <a:xfrm>
          <a:off x="0" y="0"/>
          <a:ext cx="0" cy="0"/>
          <a:chOff x="0" y="0"/>
          <a:chExt cx="0" cy="0"/>
        </a:xfrm>
      </p:grpSpPr>
      <p:sp>
        <p:nvSpPr>
          <p:cNvPr id="21" name="Google Shape;21;p25"/>
          <p:cNvSpPr txBox="1">
            <a:spLocks noGrp="1"/>
          </p:cNvSpPr>
          <p:nvPr>
            <p:ph type="title"/>
          </p:nvPr>
        </p:nvSpPr>
        <p:spPr>
          <a:xfrm>
            <a:off x="394855" y="365125"/>
            <a:ext cx="10958945" cy="1386402"/>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accent1"/>
              </a:buClr>
              <a:buSzPts val="3200"/>
              <a:buFont typeface="Arial"/>
              <a:buNone/>
              <a:defRPr sz="3200" b="0" i="0" u="none" strike="noStrike" cap="none">
                <a:solidFill>
                  <a:schemeClr val="accen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 name="Google Shape;22;p25"/>
          <p:cNvSpPr txBox="1">
            <a:spLocks noGrp="1"/>
          </p:cNvSpPr>
          <p:nvPr>
            <p:ph type="body" idx="1"/>
          </p:nvPr>
        </p:nvSpPr>
        <p:spPr>
          <a:xfrm>
            <a:off x="394854" y="1835456"/>
            <a:ext cx="10958945"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Arial"/>
                <a:ea typeface="Arial"/>
                <a:cs typeface="Arial"/>
                <a:sym typeface="Arial"/>
              </a:defRPr>
            </a:lvl1pPr>
            <a:lvl2pPr marL="914400" marR="0" lvl="1" indent="-381000" algn="l" rtl="0">
              <a:lnSpc>
                <a:spcPct val="90000"/>
              </a:lnSpc>
              <a:spcBef>
                <a:spcPts val="500"/>
              </a:spcBef>
              <a:spcAft>
                <a:spcPts val="0"/>
              </a:spcAft>
              <a:buClr>
                <a:schemeClr val="accent2"/>
              </a:buClr>
              <a:buSzPts val="2400"/>
              <a:buFont typeface="Arial"/>
              <a:buChar char="•"/>
              <a:defRPr sz="2400" b="0" i="0" u="none" strike="noStrike" cap="none">
                <a:solidFill>
                  <a:schemeClr val="accent2"/>
                </a:solidFill>
                <a:latin typeface="Arial"/>
                <a:ea typeface="Arial"/>
                <a:cs typeface="Arial"/>
                <a:sym typeface="Arial"/>
              </a:defRPr>
            </a:lvl2pPr>
            <a:lvl3pPr marL="1371600" marR="0" lvl="2" indent="-355600" algn="l" rtl="0">
              <a:lnSpc>
                <a:spcPct val="90000"/>
              </a:lnSpc>
              <a:spcBef>
                <a:spcPts val="500"/>
              </a:spcBef>
              <a:spcAft>
                <a:spcPts val="0"/>
              </a:spcAft>
              <a:buClr>
                <a:schemeClr val="accent1"/>
              </a:buClr>
              <a:buSzPts val="2000"/>
              <a:buFont typeface="Arial"/>
              <a:buChar char="•"/>
              <a:defRPr sz="2000" b="0" i="0" u="none" strike="noStrike" cap="none">
                <a:solidFill>
                  <a:schemeClr val="accent1"/>
                </a:solidFill>
                <a:latin typeface="Arial"/>
                <a:ea typeface="Arial"/>
                <a:cs typeface="Arial"/>
                <a:sym typeface="Arial"/>
              </a:defRPr>
            </a:lvl3pPr>
            <a:lvl4pPr marL="1828800" marR="0" lvl="3" indent="-342900" algn="l" rtl="0">
              <a:lnSpc>
                <a:spcPct val="90000"/>
              </a:lnSpc>
              <a:spcBef>
                <a:spcPts val="500"/>
              </a:spcBef>
              <a:spcAft>
                <a:spcPts val="0"/>
              </a:spcAft>
              <a:buClr>
                <a:schemeClr val="accent2"/>
              </a:buClr>
              <a:buSzPts val="1800"/>
              <a:buFont typeface="Arial"/>
              <a:buChar char="•"/>
              <a:defRPr sz="1800" b="0" i="0" u="none" strike="noStrike" cap="none">
                <a:solidFill>
                  <a:schemeClr val="accent2"/>
                </a:solidFill>
                <a:latin typeface="Arial"/>
                <a:ea typeface="Arial"/>
                <a:cs typeface="Arial"/>
                <a:sym typeface="Arial"/>
              </a:defRPr>
            </a:lvl4pPr>
            <a:lvl5pPr marL="2286000" marR="0" lvl="4" indent="-342900" algn="l" rtl="0">
              <a:lnSpc>
                <a:spcPct val="90000"/>
              </a:lnSpc>
              <a:spcBef>
                <a:spcPts val="500"/>
              </a:spcBef>
              <a:spcAft>
                <a:spcPts val="0"/>
              </a:spcAft>
              <a:buClr>
                <a:schemeClr val="accent1"/>
              </a:buClr>
              <a:buSzPts val="1800"/>
              <a:buFont typeface="Arial"/>
              <a:buChar char="•"/>
              <a:defRPr sz="1800" b="0" i="0" u="none" strike="noStrike" cap="none">
                <a:solidFill>
                  <a:schemeClr val="accent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3_Blank Blue">
  <p:cSld name="3_Blank Blue">
    <p:spTree>
      <p:nvGrpSpPr>
        <p:cNvPr id="1" name="Shape 23"/>
        <p:cNvGrpSpPr/>
        <p:nvPr/>
      </p:nvGrpSpPr>
      <p:grpSpPr>
        <a:xfrm>
          <a:off x="0" y="0"/>
          <a:ext cx="0" cy="0"/>
          <a:chOff x="0" y="0"/>
          <a:chExt cx="0" cy="0"/>
        </a:xfrm>
      </p:grpSpPr>
      <p:sp>
        <p:nvSpPr>
          <p:cNvPr id="24" name="Google Shape;24;p26"/>
          <p:cNvSpPr/>
          <p:nvPr/>
        </p:nvSpPr>
        <p:spPr>
          <a:xfrm>
            <a:off x="-31173" y="-1"/>
            <a:ext cx="12233564" cy="6858001"/>
          </a:xfrm>
          <a:prstGeom prst="rect">
            <a:avLst/>
          </a:prstGeom>
          <a:solidFill>
            <a:schemeClr val="accent1"/>
          </a:solidFill>
          <a:ln w="12700" cap="flat" cmpd="sng">
            <a:solidFill>
              <a:srgbClr val="1C436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pic>
        <p:nvPicPr>
          <p:cNvPr id="25" name="Google Shape;25;p26"/>
          <p:cNvPicPr preferRelativeResize="0"/>
          <p:nvPr/>
        </p:nvPicPr>
        <p:blipFill rotWithShape="1">
          <a:blip r:embed="rId2">
            <a:alphaModFix amt="12000"/>
          </a:blip>
          <a:srcRect l="37376" t="33744" r="43120" b="44338"/>
          <a:stretch/>
        </p:blipFill>
        <p:spPr>
          <a:xfrm>
            <a:off x="7803468" y="0"/>
            <a:ext cx="4398923" cy="2880360"/>
          </a:xfrm>
          <a:prstGeom prst="rect">
            <a:avLst/>
          </a:prstGeom>
          <a:noFill/>
          <a:ln>
            <a:noFill/>
          </a:ln>
        </p:spPr>
      </p:pic>
      <p:sp>
        <p:nvSpPr>
          <p:cNvPr id="26" name="Google Shape;26;p26"/>
          <p:cNvSpPr txBox="1"/>
          <p:nvPr/>
        </p:nvSpPr>
        <p:spPr>
          <a:xfrm>
            <a:off x="436833" y="6558892"/>
            <a:ext cx="8753583"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900" dirty="0">
                <a:solidFill>
                  <a:srgbClr val="A5A5A5"/>
                </a:solidFill>
                <a:latin typeface="Arial"/>
                <a:ea typeface="Arial"/>
                <a:cs typeface="Arial"/>
                <a:sym typeface="Arial"/>
              </a:rPr>
              <a:t>This project is funded from the EU Horizon 2020 Research and Innovation Programme (2014-2020) under Grant Agreement No. 823782</a:t>
            </a:r>
          </a:p>
          <a:p>
            <a:pPr marL="0" marR="0" lvl="0" indent="0" algn="l" rtl="0">
              <a:spcBef>
                <a:spcPts val="0"/>
              </a:spcBef>
              <a:spcAft>
                <a:spcPts val="0"/>
              </a:spcAft>
              <a:buNone/>
            </a:pPr>
            <a:endParaRPr sz="900" dirty="0">
              <a:solidFill>
                <a:srgbClr val="A5A5A5"/>
              </a:solidFill>
              <a:latin typeface="Arial"/>
              <a:ea typeface="Arial"/>
              <a:cs typeface="Arial"/>
              <a:sym typeface="Arial"/>
            </a:endParaRPr>
          </a:p>
        </p:txBody>
      </p:sp>
      <p:pic>
        <p:nvPicPr>
          <p:cNvPr id="27" name="Google Shape;27;p26"/>
          <p:cNvPicPr preferRelativeResize="0"/>
          <p:nvPr/>
        </p:nvPicPr>
        <p:blipFill rotWithShape="1">
          <a:blip r:embed="rId3">
            <a:alphaModFix/>
          </a:blip>
          <a:srcRect/>
          <a:stretch/>
        </p:blipFill>
        <p:spPr>
          <a:xfrm>
            <a:off x="117440" y="6546011"/>
            <a:ext cx="319392" cy="214026"/>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28"/>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General 2">
  <p:cSld name="General 2">
    <p:spTree>
      <p:nvGrpSpPr>
        <p:cNvPr id="1" name="Shape 29"/>
        <p:cNvGrpSpPr/>
        <p:nvPr/>
      </p:nvGrpSpPr>
      <p:grpSpPr>
        <a:xfrm>
          <a:off x="0" y="0"/>
          <a:ext cx="0" cy="0"/>
          <a:chOff x="0" y="0"/>
          <a:chExt cx="0" cy="0"/>
        </a:xfrm>
      </p:grpSpPr>
      <p:sp>
        <p:nvSpPr>
          <p:cNvPr id="30" name="Google Shape;30;p28"/>
          <p:cNvSpPr>
            <a:spLocks noGrp="1"/>
          </p:cNvSpPr>
          <p:nvPr>
            <p:ph type="pic" idx="2"/>
          </p:nvPr>
        </p:nvSpPr>
        <p:spPr>
          <a:xfrm>
            <a:off x="8538694" y="149783"/>
            <a:ext cx="3432287" cy="287031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dirty="0"/>
          </a:p>
        </p:txBody>
      </p:sp>
      <p:sp>
        <p:nvSpPr>
          <p:cNvPr id="31" name="Google Shape;31;p28"/>
          <p:cNvSpPr>
            <a:spLocks noGrp="1"/>
          </p:cNvSpPr>
          <p:nvPr>
            <p:ph type="pic" idx="3"/>
          </p:nvPr>
        </p:nvSpPr>
        <p:spPr>
          <a:xfrm>
            <a:off x="8538694" y="3161293"/>
            <a:ext cx="3432287" cy="2647081"/>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dirty="0"/>
          </a:p>
        </p:txBody>
      </p:sp>
      <p:sp>
        <p:nvSpPr>
          <p:cNvPr id="32" name="Google Shape;32;p28"/>
          <p:cNvSpPr txBox="1">
            <a:spLocks noGrp="1"/>
          </p:cNvSpPr>
          <p:nvPr>
            <p:ph type="body" idx="1"/>
          </p:nvPr>
        </p:nvSpPr>
        <p:spPr>
          <a:xfrm>
            <a:off x="142745" y="149782"/>
            <a:ext cx="8267161" cy="6283217"/>
          </a:xfrm>
          <a:prstGeom prst="rect">
            <a:avLst/>
          </a:prstGeom>
          <a:solidFill>
            <a:schemeClr val="lt2"/>
          </a:solid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Arial"/>
                <a:ea typeface="Arial"/>
                <a:cs typeface="Arial"/>
                <a:sym typeface="Arial"/>
              </a:defRPr>
            </a:lvl1pPr>
            <a:lvl2pPr marL="914400" marR="0" lvl="1" indent="-381000" algn="l" rtl="0">
              <a:lnSpc>
                <a:spcPct val="90000"/>
              </a:lnSpc>
              <a:spcBef>
                <a:spcPts val="500"/>
              </a:spcBef>
              <a:spcAft>
                <a:spcPts val="0"/>
              </a:spcAft>
              <a:buClr>
                <a:schemeClr val="accent2"/>
              </a:buClr>
              <a:buSzPts val="2400"/>
              <a:buFont typeface="Arial"/>
              <a:buChar char="•"/>
              <a:defRPr sz="2400" b="0" i="0" u="none" strike="noStrike" cap="none">
                <a:solidFill>
                  <a:schemeClr val="accent2"/>
                </a:solidFill>
                <a:latin typeface="Arial"/>
                <a:ea typeface="Arial"/>
                <a:cs typeface="Arial"/>
                <a:sym typeface="Arial"/>
              </a:defRPr>
            </a:lvl2pPr>
            <a:lvl3pPr marL="1371600" marR="0" lvl="2" indent="-355600" algn="l" rtl="0">
              <a:lnSpc>
                <a:spcPct val="90000"/>
              </a:lnSpc>
              <a:spcBef>
                <a:spcPts val="500"/>
              </a:spcBef>
              <a:spcAft>
                <a:spcPts val="0"/>
              </a:spcAft>
              <a:buClr>
                <a:schemeClr val="accent1"/>
              </a:buClr>
              <a:buSzPts val="2000"/>
              <a:buFont typeface="Arial"/>
              <a:buChar char="•"/>
              <a:defRPr sz="2000" b="0" i="0" u="none" strike="noStrike" cap="none">
                <a:solidFill>
                  <a:schemeClr val="accent1"/>
                </a:solidFill>
                <a:latin typeface="Arial"/>
                <a:ea typeface="Arial"/>
                <a:cs typeface="Arial"/>
                <a:sym typeface="Arial"/>
              </a:defRPr>
            </a:lvl3pPr>
            <a:lvl4pPr marL="1828800" marR="0" lvl="3" indent="-342900" algn="l" rtl="0">
              <a:lnSpc>
                <a:spcPct val="90000"/>
              </a:lnSpc>
              <a:spcBef>
                <a:spcPts val="500"/>
              </a:spcBef>
              <a:spcAft>
                <a:spcPts val="0"/>
              </a:spcAft>
              <a:buClr>
                <a:schemeClr val="accent2"/>
              </a:buClr>
              <a:buSzPts val="1800"/>
              <a:buFont typeface="Arial"/>
              <a:buChar char="•"/>
              <a:defRPr sz="1800" b="0" i="0" u="none" strike="noStrike" cap="none">
                <a:solidFill>
                  <a:schemeClr val="accent2"/>
                </a:solidFill>
                <a:latin typeface="Arial"/>
                <a:ea typeface="Arial"/>
                <a:cs typeface="Arial"/>
                <a:sym typeface="Arial"/>
              </a:defRPr>
            </a:lvl4pPr>
            <a:lvl5pPr marL="2286000" marR="0" lvl="4" indent="-342900" algn="l" rtl="0">
              <a:lnSpc>
                <a:spcPct val="90000"/>
              </a:lnSpc>
              <a:spcBef>
                <a:spcPts val="500"/>
              </a:spcBef>
              <a:spcAft>
                <a:spcPts val="0"/>
              </a:spcAft>
              <a:buClr>
                <a:schemeClr val="accent1"/>
              </a:buClr>
              <a:buSzPts val="1800"/>
              <a:buFont typeface="Arial"/>
              <a:buChar char="•"/>
              <a:defRPr sz="1800" b="0" i="0" u="none" strike="noStrike" cap="none">
                <a:solidFill>
                  <a:schemeClr val="accent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Final slide">
  <p:cSld name="Final slide">
    <p:spTree>
      <p:nvGrpSpPr>
        <p:cNvPr id="1" name="Shape 33"/>
        <p:cNvGrpSpPr/>
        <p:nvPr/>
      </p:nvGrpSpPr>
      <p:grpSpPr>
        <a:xfrm>
          <a:off x="0" y="0"/>
          <a:ext cx="0" cy="0"/>
          <a:chOff x="0" y="0"/>
          <a:chExt cx="0" cy="0"/>
        </a:xfrm>
      </p:grpSpPr>
      <p:sp>
        <p:nvSpPr>
          <p:cNvPr id="34" name="Google Shape;34;p29"/>
          <p:cNvSpPr/>
          <p:nvPr/>
        </p:nvSpPr>
        <p:spPr>
          <a:xfrm>
            <a:off x="122656" y="103033"/>
            <a:ext cx="7895389" cy="2318199"/>
          </a:xfrm>
          <a:prstGeom prst="rect">
            <a:avLst/>
          </a:prstGeom>
          <a:solidFill>
            <a:schemeClr val="lt2">
              <a:alpha val="15686"/>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5" name="Google Shape;35;p29"/>
          <p:cNvSpPr/>
          <p:nvPr/>
        </p:nvSpPr>
        <p:spPr>
          <a:xfrm>
            <a:off x="122655" y="2482998"/>
            <a:ext cx="7895388" cy="3944933"/>
          </a:xfrm>
          <a:prstGeom prst="rect">
            <a:avLst/>
          </a:prstGeom>
          <a:solidFill>
            <a:schemeClr val="accent1">
              <a:alpha val="15686"/>
            </a:schemeClr>
          </a:solidFill>
          <a:ln>
            <a:noFill/>
          </a:ln>
        </p:spPr>
        <p:txBody>
          <a:bodyPr spcFirstLastPara="1" wrap="square" lIns="91425" tIns="45700" rIns="91425" bIns="45700" anchor="ctr" anchorCtr="0">
            <a:noAutofit/>
          </a:bodyPr>
          <a:lstStyle/>
          <a:p>
            <a:pPr marL="0" marR="0" lvl="0" indent="0" algn="l" rtl="0">
              <a:lnSpc>
                <a:spcPct val="122222"/>
              </a:lnSpc>
              <a:spcBef>
                <a:spcPts val="0"/>
              </a:spcBef>
              <a:spcAft>
                <a:spcPts val="0"/>
              </a:spcAft>
              <a:buNone/>
            </a:pPr>
            <a:endParaRPr sz="1800" i="0" dirty="0">
              <a:solidFill>
                <a:schemeClr val="accent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Final slide">
  <p:cSld name="1_Final slide">
    <p:spTree>
      <p:nvGrpSpPr>
        <p:cNvPr id="1" name="Shape 36"/>
        <p:cNvGrpSpPr/>
        <p:nvPr/>
      </p:nvGrpSpPr>
      <p:grpSpPr>
        <a:xfrm>
          <a:off x="0" y="0"/>
          <a:ext cx="0" cy="0"/>
          <a:chOff x="0" y="0"/>
          <a:chExt cx="0" cy="0"/>
        </a:xfrm>
      </p:grpSpPr>
      <p:sp>
        <p:nvSpPr>
          <p:cNvPr id="37" name="Google Shape;37;p30"/>
          <p:cNvSpPr/>
          <p:nvPr/>
        </p:nvSpPr>
        <p:spPr>
          <a:xfrm>
            <a:off x="122656" y="103033"/>
            <a:ext cx="7895389" cy="2318199"/>
          </a:xfrm>
          <a:prstGeom prst="rect">
            <a:avLst/>
          </a:prstGeom>
          <a:solidFill>
            <a:schemeClr val="lt2">
              <a:alpha val="15686"/>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8" name="Google Shape;38;p30"/>
          <p:cNvSpPr/>
          <p:nvPr/>
        </p:nvSpPr>
        <p:spPr>
          <a:xfrm>
            <a:off x="122654" y="2482998"/>
            <a:ext cx="2742767" cy="3944933"/>
          </a:xfrm>
          <a:prstGeom prst="rect">
            <a:avLst/>
          </a:prstGeom>
          <a:solidFill>
            <a:schemeClr val="accent1">
              <a:alpha val="15686"/>
            </a:schemeClr>
          </a:solidFill>
          <a:ln>
            <a:noFill/>
          </a:ln>
        </p:spPr>
        <p:txBody>
          <a:bodyPr spcFirstLastPara="1" wrap="square" lIns="91425" tIns="45700" rIns="91425" bIns="45700" anchor="ctr" anchorCtr="0">
            <a:noAutofit/>
          </a:bodyPr>
          <a:lstStyle/>
          <a:p>
            <a:pPr marL="0" marR="0" lvl="0" indent="0" algn="l" rtl="0">
              <a:lnSpc>
                <a:spcPct val="122222"/>
              </a:lnSpc>
              <a:spcBef>
                <a:spcPts val="0"/>
              </a:spcBef>
              <a:spcAft>
                <a:spcPts val="0"/>
              </a:spcAft>
              <a:buNone/>
            </a:pPr>
            <a:endParaRPr sz="1800" i="0" dirty="0">
              <a:solidFill>
                <a:schemeClr val="accent1"/>
              </a:solidFill>
              <a:latin typeface="Arial"/>
              <a:ea typeface="Arial"/>
              <a:cs typeface="Arial"/>
              <a:sym typeface="Arial"/>
            </a:endParaRPr>
          </a:p>
        </p:txBody>
      </p:sp>
      <p:sp>
        <p:nvSpPr>
          <p:cNvPr id="39" name="Google Shape;39;p30"/>
          <p:cNvSpPr txBox="1"/>
          <p:nvPr/>
        </p:nvSpPr>
        <p:spPr>
          <a:xfrm>
            <a:off x="117625" y="889357"/>
            <a:ext cx="7900420" cy="58477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3200" dirty="0">
                <a:solidFill>
                  <a:schemeClr val="accent1"/>
                </a:solidFill>
                <a:latin typeface="Arial"/>
                <a:ea typeface="Arial"/>
                <a:cs typeface="Arial"/>
                <a:sym typeface="Arial"/>
              </a:rPr>
              <a:t>Graphics</a:t>
            </a:r>
            <a:endParaRPr dirty="0"/>
          </a:p>
        </p:txBody>
      </p:sp>
      <p:pic>
        <p:nvPicPr>
          <p:cNvPr id="40" name="Google Shape;40;p30"/>
          <p:cNvPicPr preferRelativeResize="0"/>
          <p:nvPr/>
        </p:nvPicPr>
        <p:blipFill rotWithShape="1">
          <a:blip r:embed="rId2">
            <a:alphaModFix/>
          </a:blip>
          <a:srcRect l="18396" t="22949" r="70802" b="66249"/>
          <a:stretch/>
        </p:blipFill>
        <p:spPr>
          <a:xfrm>
            <a:off x="508646" y="5335718"/>
            <a:ext cx="764327" cy="764327"/>
          </a:xfrm>
          <a:prstGeom prst="ellipse">
            <a:avLst/>
          </a:prstGeom>
          <a:noFill/>
          <a:ln>
            <a:noFill/>
          </a:ln>
        </p:spPr>
      </p:pic>
      <p:pic>
        <p:nvPicPr>
          <p:cNvPr id="41" name="Google Shape;41;p30"/>
          <p:cNvPicPr preferRelativeResize="0"/>
          <p:nvPr/>
        </p:nvPicPr>
        <p:blipFill rotWithShape="1">
          <a:blip r:embed="rId2">
            <a:alphaModFix/>
          </a:blip>
          <a:srcRect l="31485" t="22949" r="57712" b="66249"/>
          <a:stretch/>
        </p:blipFill>
        <p:spPr>
          <a:xfrm>
            <a:off x="1854541" y="5335718"/>
            <a:ext cx="764327" cy="764327"/>
          </a:xfrm>
          <a:prstGeom prst="ellipse">
            <a:avLst/>
          </a:prstGeom>
          <a:noFill/>
          <a:ln>
            <a:noFill/>
          </a:ln>
        </p:spPr>
      </p:pic>
      <p:pic>
        <p:nvPicPr>
          <p:cNvPr id="42" name="Google Shape;42;p30"/>
          <p:cNvPicPr preferRelativeResize="0"/>
          <p:nvPr/>
        </p:nvPicPr>
        <p:blipFill rotWithShape="1">
          <a:blip r:embed="rId3">
            <a:alphaModFix/>
          </a:blip>
          <a:srcRect/>
          <a:stretch/>
        </p:blipFill>
        <p:spPr>
          <a:xfrm>
            <a:off x="490580" y="4134893"/>
            <a:ext cx="819915" cy="819914"/>
          </a:xfrm>
          <a:prstGeom prst="rect">
            <a:avLst/>
          </a:prstGeom>
          <a:noFill/>
          <a:ln>
            <a:noFill/>
          </a:ln>
        </p:spPr>
      </p:pic>
      <p:pic>
        <p:nvPicPr>
          <p:cNvPr id="43" name="Google Shape;43;p30"/>
          <p:cNvPicPr preferRelativeResize="0"/>
          <p:nvPr/>
        </p:nvPicPr>
        <p:blipFill rotWithShape="1">
          <a:blip r:embed="rId4">
            <a:alphaModFix/>
          </a:blip>
          <a:srcRect/>
          <a:stretch/>
        </p:blipFill>
        <p:spPr>
          <a:xfrm>
            <a:off x="490580" y="2947885"/>
            <a:ext cx="782392" cy="806101"/>
          </a:xfrm>
          <a:prstGeom prst="rect">
            <a:avLst/>
          </a:prstGeom>
          <a:noFill/>
          <a:ln>
            <a:noFill/>
          </a:ln>
        </p:spPr>
      </p:pic>
      <p:pic>
        <p:nvPicPr>
          <p:cNvPr id="44" name="Google Shape;44;p30"/>
          <p:cNvPicPr preferRelativeResize="0"/>
          <p:nvPr/>
        </p:nvPicPr>
        <p:blipFill rotWithShape="1">
          <a:blip r:embed="rId5">
            <a:alphaModFix/>
          </a:blip>
          <a:srcRect/>
          <a:stretch/>
        </p:blipFill>
        <p:spPr>
          <a:xfrm>
            <a:off x="1566619" y="2877119"/>
            <a:ext cx="1189064" cy="1105958"/>
          </a:xfrm>
          <a:prstGeom prst="rect">
            <a:avLst/>
          </a:prstGeom>
          <a:noFill/>
          <a:ln>
            <a:noFill/>
          </a:ln>
        </p:spPr>
      </p:pic>
      <p:pic>
        <p:nvPicPr>
          <p:cNvPr id="45" name="Google Shape;45;p30"/>
          <p:cNvPicPr preferRelativeResize="0"/>
          <p:nvPr/>
        </p:nvPicPr>
        <p:blipFill rotWithShape="1">
          <a:blip r:embed="rId6">
            <a:alphaModFix/>
          </a:blip>
          <a:srcRect/>
          <a:stretch/>
        </p:blipFill>
        <p:spPr>
          <a:xfrm>
            <a:off x="1740948" y="4284711"/>
            <a:ext cx="840405" cy="707232"/>
          </a:xfrm>
          <a:prstGeom prst="rect">
            <a:avLst/>
          </a:prstGeom>
          <a:noFill/>
          <a:ln>
            <a:noFill/>
          </a:ln>
        </p:spPr>
      </p:pic>
      <p:pic>
        <p:nvPicPr>
          <p:cNvPr id="46" name="Google Shape;46;p30"/>
          <p:cNvPicPr preferRelativeResize="0"/>
          <p:nvPr/>
        </p:nvPicPr>
        <p:blipFill rotWithShape="1">
          <a:blip r:embed="rId7">
            <a:alphaModFix/>
          </a:blip>
          <a:srcRect/>
          <a:stretch/>
        </p:blipFill>
        <p:spPr>
          <a:xfrm>
            <a:off x="3244633" y="2877119"/>
            <a:ext cx="816379" cy="833798"/>
          </a:xfrm>
          <a:prstGeom prst="rect">
            <a:avLst/>
          </a:prstGeom>
          <a:noFill/>
          <a:ln>
            <a:noFill/>
          </a:ln>
        </p:spPr>
      </p:pic>
      <p:pic>
        <p:nvPicPr>
          <p:cNvPr id="47" name="Google Shape;47;p30"/>
          <p:cNvPicPr preferRelativeResize="0"/>
          <p:nvPr/>
        </p:nvPicPr>
        <p:blipFill rotWithShape="1">
          <a:blip r:embed="rId8">
            <a:alphaModFix/>
          </a:blip>
          <a:srcRect/>
          <a:stretch/>
        </p:blipFill>
        <p:spPr>
          <a:xfrm>
            <a:off x="3186136" y="4242793"/>
            <a:ext cx="1076038" cy="698296"/>
          </a:xfrm>
          <a:prstGeom prst="rect">
            <a:avLst/>
          </a:prstGeom>
          <a:noFill/>
          <a:ln>
            <a:noFill/>
          </a:ln>
        </p:spPr>
      </p:pic>
      <p:pic>
        <p:nvPicPr>
          <p:cNvPr id="48" name="Google Shape;48;p30"/>
          <p:cNvPicPr preferRelativeResize="0"/>
          <p:nvPr/>
        </p:nvPicPr>
        <p:blipFill rotWithShape="1">
          <a:blip r:embed="rId9">
            <a:alphaModFix/>
          </a:blip>
          <a:srcRect/>
          <a:stretch/>
        </p:blipFill>
        <p:spPr>
          <a:xfrm>
            <a:off x="5953453" y="2811312"/>
            <a:ext cx="1104900" cy="1041400"/>
          </a:xfrm>
          <a:prstGeom prst="rect">
            <a:avLst/>
          </a:prstGeom>
          <a:noFill/>
          <a:ln>
            <a:noFill/>
          </a:ln>
        </p:spPr>
      </p:pic>
      <p:pic>
        <p:nvPicPr>
          <p:cNvPr id="49" name="Google Shape;49;p30"/>
          <p:cNvPicPr preferRelativeResize="0"/>
          <p:nvPr/>
        </p:nvPicPr>
        <p:blipFill rotWithShape="1">
          <a:blip r:embed="rId10">
            <a:alphaModFix/>
          </a:blip>
          <a:srcRect/>
          <a:stretch/>
        </p:blipFill>
        <p:spPr>
          <a:xfrm>
            <a:off x="3002376" y="5098925"/>
            <a:ext cx="1371600" cy="1206500"/>
          </a:xfrm>
          <a:prstGeom prst="rect">
            <a:avLst/>
          </a:prstGeom>
          <a:noFill/>
          <a:ln>
            <a:noFill/>
          </a:ln>
        </p:spPr>
      </p:pic>
      <p:pic>
        <p:nvPicPr>
          <p:cNvPr id="50" name="Google Shape;50;p30"/>
          <p:cNvPicPr preferRelativeResize="0"/>
          <p:nvPr/>
        </p:nvPicPr>
        <p:blipFill rotWithShape="1">
          <a:blip r:embed="rId11">
            <a:alphaModFix/>
          </a:blip>
          <a:srcRect/>
          <a:stretch/>
        </p:blipFill>
        <p:spPr>
          <a:xfrm>
            <a:off x="4373976" y="3994025"/>
            <a:ext cx="1244600" cy="1104900"/>
          </a:xfrm>
          <a:prstGeom prst="rect">
            <a:avLst/>
          </a:prstGeom>
          <a:noFill/>
          <a:ln>
            <a:noFill/>
          </a:ln>
        </p:spPr>
      </p:pic>
      <p:pic>
        <p:nvPicPr>
          <p:cNvPr id="51" name="Google Shape;51;p30"/>
          <p:cNvPicPr preferRelativeResize="0"/>
          <p:nvPr/>
        </p:nvPicPr>
        <p:blipFill rotWithShape="1">
          <a:blip r:embed="rId12">
            <a:alphaModFix/>
          </a:blip>
          <a:srcRect/>
          <a:stretch/>
        </p:blipFill>
        <p:spPr>
          <a:xfrm>
            <a:off x="4440222" y="2724721"/>
            <a:ext cx="1270000" cy="1181100"/>
          </a:xfrm>
          <a:prstGeom prst="rect">
            <a:avLst/>
          </a:prstGeom>
          <a:noFill/>
          <a:ln>
            <a:noFill/>
          </a:ln>
        </p:spPr>
      </p:pic>
      <p:pic>
        <p:nvPicPr>
          <p:cNvPr id="52" name="Google Shape;52;p30"/>
          <p:cNvPicPr preferRelativeResize="0"/>
          <p:nvPr/>
        </p:nvPicPr>
        <p:blipFill rotWithShape="1">
          <a:blip r:embed="rId13">
            <a:alphaModFix/>
          </a:blip>
          <a:srcRect/>
          <a:stretch/>
        </p:blipFill>
        <p:spPr>
          <a:xfrm>
            <a:off x="5786175" y="4134893"/>
            <a:ext cx="1574800" cy="10287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2_Title slide Blue">
  <p:cSld name="2_Title slide Blue">
    <p:spTree>
      <p:nvGrpSpPr>
        <p:cNvPr id="1" name="Shape 53"/>
        <p:cNvGrpSpPr/>
        <p:nvPr/>
      </p:nvGrpSpPr>
      <p:grpSpPr>
        <a:xfrm>
          <a:off x="0" y="0"/>
          <a:ext cx="0" cy="0"/>
          <a:chOff x="0" y="0"/>
          <a:chExt cx="0" cy="0"/>
        </a:xfrm>
      </p:grpSpPr>
      <p:sp>
        <p:nvSpPr>
          <p:cNvPr id="54" name="Google Shape;54;p31"/>
          <p:cNvSpPr/>
          <p:nvPr/>
        </p:nvSpPr>
        <p:spPr>
          <a:xfrm>
            <a:off x="-31173" y="-1"/>
            <a:ext cx="12233564" cy="6858001"/>
          </a:xfrm>
          <a:prstGeom prst="rect">
            <a:avLst/>
          </a:prstGeom>
          <a:solidFill>
            <a:schemeClr val="accent1"/>
          </a:solidFill>
          <a:ln w="12700" cap="flat" cmpd="sng">
            <a:solidFill>
              <a:srgbClr val="1C436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pic>
        <p:nvPicPr>
          <p:cNvPr id="55" name="Google Shape;55;p31"/>
          <p:cNvPicPr preferRelativeResize="0"/>
          <p:nvPr/>
        </p:nvPicPr>
        <p:blipFill rotWithShape="1">
          <a:blip r:embed="rId2">
            <a:alphaModFix amt="12000"/>
          </a:blip>
          <a:srcRect l="37376" t="33744" r="43120" b="44338"/>
          <a:stretch/>
        </p:blipFill>
        <p:spPr>
          <a:xfrm>
            <a:off x="7803468" y="0"/>
            <a:ext cx="4398923" cy="2880360"/>
          </a:xfrm>
          <a:prstGeom prst="rect">
            <a:avLst/>
          </a:prstGeom>
          <a:noFill/>
          <a:ln>
            <a:noFill/>
          </a:ln>
        </p:spPr>
      </p:pic>
      <p:sp>
        <p:nvSpPr>
          <p:cNvPr id="56" name="Google Shape;56;p31"/>
          <p:cNvSpPr txBox="1"/>
          <p:nvPr/>
        </p:nvSpPr>
        <p:spPr>
          <a:xfrm>
            <a:off x="436833" y="6558892"/>
            <a:ext cx="8753583"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900" dirty="0">
                <a:solidFill>
                  <a:srgbClr val="A5A5A5"/>
                </a:solidFill>
                <a:latin typeface="Arial"/>
                <a:ea typeface="Arial"/>
                <a:cs typeface="Arial"/>
                <a:sym typeface="Arial"/>
              </a:rPr>
              <a:t>This project is funded from the EU Horizon 2020 Research and Innovation Programme (2014-2020) under Grant Agreement No. 823782</a:t>
            </a:r>
            <a:endParaRPr sz="900" dirty="0">
              <a:solidFill>
                <a:srgbClr val="A5A5A5"/>
              </a:solidFill>
              <a:latin typeface="Arial"/>
              <a:ea typeface="Arial"/>
              <a:cs typeface="Arial"/>
              <a:sym typeface="Arial"/>
            </a:endParaRPr>
          </a:p>
        </p:txBody>
      </p:sp>
      <p:pic>
        <p:nvPicPr>
          <p:cNvPr id="57" name="Google Shape;57;p31"/>
          <p:cNvPicPr preferRelativeResize="0"/>
          <p:nvPr/>
        </p:nvPicPr>
        <p:blipFill rotWithShape="1">
          <a:blip r:embed="rId3">
            <a:alphaModFix/>
          </a:blip>
          <a:srcRect/>
          <a:stretch/>
        </p:blipFill>
        <p:spPr>
          <a:xfrm>
            <a:off x="117440" y="6546011"/>
            <a:ext cx="319392" cy="214026"/>
          </a:xfrm>
          <a:prstGeom prst="rect">
            <a:avLst/>
          </a:prstGeom>
          <a:noFill/>
          <a:ln>
            <a:noFill/>
          </a:ln>
        </p:spPr>
      </p:pic>
      <p:sp>
        <p:nvSpPr>
          <p:cNvPr id="58" name="Google Shape;58;p31"/>
          <p:cNvSpPr txBox="1">
            <a:spLocks noGrp="1"/>
          </p:cNvSpPr>
          <p:nvPr>
            <p:ph type="ctrTitle"/>
          </p:nvPr>
        </p:nvSpPr>
        <p:spPr>
          <a:xfrm>
            <a:off x="442176" y="457649"/>
            <a:ext cx="7645757" cy="1381542"/>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lt1"/>
              </a:buClr>
              <a:buSzPts val="4400"/>
              <a:buFont typeface="Arial"/>
              <a:buNone/>
              <a:defRPr sz="4400" b="0"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9" name="Google Shape;59;p31"/>
          <p:cNvSpPr txBox="1">
            <a:spLocks noGrp="1"/>
          </p:cNvSpPr>
          <p:nvPr>
            <p:ph type="subTitle" idx="1"/>
          </p:nvPr>
        </p:nvSpPr>
        <p:spPr>
          <a:xfrm>
            <a:off x="442176" y="1966421"/>
            <a:ext cx="7645757" cy="1452920"/>
          </a:xfrm>
          <a:prstGeom prst="rect">
            <a:avLst/>
          </a:prstGeom>
          <a:solidFill>
            <a:srgbClr val="F2F2F2">
              <a:alpha val="42745"/>
            </a:srgbClr>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rgbClr val="FAD5AF"/>
              </a:buClr>
              <a:buSzPts val="2400"/>
              <a:buFont typeface="Arial"/>
              <a:buNone/>
              <a:defRPr sz="2400" b="0" i="0" u="none" strike="noStrike" cap="none">
                <a:solidFill>
                  <a:srgbClr val="FAD5AF"/>
                </a:solidFill>
                <a:latin typeface="Arial"/>
                <a:ea typeface="Arial"/>
                <a:cs typeface="Arial"/>
                <a:sym typeface="Arial"/>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cxnSp>
        <p:nvCxnSpPr>
          <p:cNvPr id="60" name="Google Shape;60;p31"/>
          <p:cNvCxnSpPr/>
          <p:nvPr/>
        </p:nvCxnSpPr>
        <p:spPr>
          <a:xfrm>
            <a:off x="442176" y="1841679"/>
            <a:ext cx="7645757"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_General Blue">
  <p:cSld name="2_General Blue">
    <p:spTree>
      <p:nvGrpSpPr>
        <p:cNvPr id="1" name="Shape 61"/>
        <p:cNvGrpSpPr/>
        <p:nvPr/>
      </p:nvGrpSpPr>
      <p:grpSpPr>
        <a:xfrm>
          <a:off x="0" y="0"/>
          <a:ext cx="0" cy="0"/>
          <a:chOff x="0" y="0"/>
          <a:chExt cx="0" cy="0"/>
        </a:xfrm>
      </p:grpSpPr>
      <p:sp>
        <p:nvSpPr>
          <p:cNvPr id="62" name="Google Shape;62;p32"/>
          <p:cNvSpPr/>
          <p:nvPr/>
        </p:nvSpPr>
        <p:spPr>
          <a:xfrm>
            <a:off x="-41564" y="0"/>
            <a:ext cx="12233564" cy="6858001"/>
          </a:xfrm>
          <a:prstGeom prst="rect">
            <a:avLst/>
          </a:prstGeom>
          <a:solidFill>
            <a:schemeClr val="accent1"/>
          </a:solidFill>
          <a:ln w="12700" cap="flat" cmpd="sng">
            <a:solidFill>
              <a:srgbClr val="1C436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pic>
        <p:nvPicPr>
          <p:cNvPr id="63" name="Google Shape;63;p32"/>
          <p:cNvPicPr preferRelativeResize="0"/>
          <p:nvPr/>
        </p:nvPicPr>
        <p:blipFill rotWithShape="1">
          <a:blip r:embed="rId2">
            <a:alphaModFix amt="12000"/>
          </a:blip>
          <a:srcRect l="37376" t="33744" r="43120" b="44338"/>
          <a:stretch/>
        </p:blipFill>
        <p:spPr>
          <a:xfrm>
            <a:off x="7803468" y="0"/>
            <a:ext cx="4398923" cy="2880360"/>
          </a:xfrm>
          <a:prstGeom prst="rect">
            <a:avLst/>
          </a:prstGeom>
          <a:noFill/>
          <a:ln>
            <a:noFill/>
          </a:ln>
        </p:spPr>
      </p:pic>
      <p:sp>
        <p:nvSpPr>
          <p:cNvPr id="64" name="Google Shape;64;p32"/>
          <p:cNvSpPr txBox="1"/>
          <p:nvPr/>
        </p:nvSpPr>
        <p:spPr>
          <a:xfrm>
            <a:off x="436833" y="6558892"/>
            <a:ext cx="8753583" cy="2307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900" dirty="0">
                <a:solidFill>
                  <a:srgbClr val="A5A5A5"/>
                </a:solidFill>
                <a:latin typeface="Arial"/>
                <a:ea typeface="Arial"/>
                <a:cs typeface="Arial"/>
                <a:sym typeface="Arial"/>
              </a:rPr>
              <a:t>This project is funded from the EU Horizon 2020 Research and Innovation Programme (2014-2020) under Grant Agreement No. 823782</a:t>
            </a:r>
          </a:p>
        </p:txBody>
      </p:sp>
      <p:pic>
        <p:nvPicPr>
          <p:cNvPr id="65" name="Google Shape;65;p32"/>
          <p:cNvPicPr preferRelativeResize="0"/>
          <p:nvPr/>
        </p:nvPicPr>
        <p:blipFill rotWithShape="1">
          <a:blip r:embed="rId3">
            <a:alphaModFix/>
          </a:blip>
          <a:srcRect/>
          <a:stretch/>
        </p:blipFill>
        <p:spPr>
          <a:xfrm>
            <a:off x="117440" y="6546011"/>
            <a:ext cx="319392" cy="214026"/>
          </a:xfrm>
          <a:prstGeom prst="rect">
            <a:avLst/>
          </a:prstGeom>
          <a:noFill/>
          <a:ln>
            <a:noFill/>
          </a:ln>
        </p:spPr>
      </p:pic>
      <p:sp>
        <p:nvSpPr>
          <p:cNvPr id="66" name="Google Shape;66;p32"/>
          <p:cNvSpPr txBox="1"/>
          <p:nvPr/>
        </p:nvSpPr>
        <p:spPr>
          <a:xfrm>
            <a:off x="703117" y="584427"/>
            <a:ext cx="10515600" cy="138640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3200"/>
              <a:buFont typeface="Arial"/>
              <a:buNone/>
            </a:pPr>
            <a:r>
              <a:rPr lang="en-GB" sz="3200" b="0" dirty="0">
                <a:solidFill>
                  <a:schemeClr val="lt1"/>
                </a:solidFill>
                <a:latin typeface="Arial"/>
                <a:ea typeface="Arial"/>
                <a:cs typeface="Arial"/>
                <a:sym typeface="Arial"/>
              </a:rPr>
              <a:t>Click to edit Master title style</a:t>
            </a:r>
            <a:endParaRPr dirty="0"/>
          </a:p>
        </p:txBody>
      </p:sp>
      <p:sp>
        <p:nvSpPr>
          <p:cNvPr id="67" name="Google Shape;67;p32"/>
          <p:cNvSpPr txBox="1">
            <a:spLocks noGrp="1"/>
          </p:cNvSpPr>
          <p:nvPr>
            <p:ph type="body" idx="1"/>
          </p:nvPr>
        </p:nvSpPr>
        <p:spPr>
          <a:xfrm>
            <a:off x="817418" y="1788361"/>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1pPr>
            <a:lvl2pPr marL="914400" marR="0" lvl="1" indent="-381000" algn="l" rtl="0">
              <a:lnSpc>
                <a:spcPct val="90000"/>
              </a:lnSpc>
              <a:spcBef>
                <a:spcPts val="500"/>
              </a:spcBef>
              <a:spcAft>
                <a:spcPts val="0"/>
              </a:spcAft>
              <a:buClr>
                <a:schemeClr val="accent2"/>
              </a:buClr>
              <a:buSzPts val="2400"/>
              <a:buFont typeface="Arial"/>
              <a:buChar char="•"/>
              <a:defRPr sz="2400" b="0" i="0" u="none" strike="noStrike" cap="none">
                <a:solidFill>
                  <a:schemeClr val="accent2"/>
                </a:solidFill>
                <a:latin typeface="Arial"/>
                <a:ea typeface="Arial"/>
                <a:cs typeface="Arial"/>
                <a:sym typeface="Arial"/>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3pPr>
            <a:lvl4pPr marL="1828800" marR="0" lvl="3" indent="-342900" algn="l" rtl="0">
              <a:lnSpc>
                <a:spcPct val="90000"/>
              </a:lnSpc>
              <a:spcBef>
                <a:spcPts val="500"/>
              </a:spcBef>
              <a:spcAft>
                <a:spcPts val="0"/>
              </a:spcAft>
              <a:buClr>
                <a:schemeClr val="accent2"/>
              </a:buClr>
              <a:buSzPts val="1800"/>
              <a:buFont typeface="Arial"/>
              <a:buChar char="•"/>
              <a:defRPr sz="1800" b="0" i="0" u="none" strike="noStrike" cap="none">
                <a:solidFill>
                  <a:schemeClr val="accent2"/>
                </a:solidFill>
                <a:latin typeface="Arial"/>
                <a:ea typeface="Arial"/>
                <a:cs typeface="Arial"/>
                <a:sym typeface="Arial"/>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gif"/><Relationship Id="rId5" Type="http://schemas.openxmlformats.org/officeDocument/2006/relationships/slideLayout" Target="../slideLayouts/slideLayout5.xml"/><Relationship Id="rId15" Type="http://schemas.openxmlformats.org/officeDocument/2006/relationships/image" Target="../media/image5.png"/><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3"/>
          <p:cNvSpPr txBox="1"/>
          <p:nvPr/>
        </p:nvSpPr>
        <p:spPr>
          <a:xfrm>
            <a:off x="436832" y="6529205"/>
            <a:ext cx="8753583"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900" b="0" i="0" u="none" strike="noStrike" cap="none" dirty="0">
                <a:solidFill>
                  <a:srgbClr val="A5A5A5"/>
                </a:solidFill>
                <a:latin typeface="Arial"/>
                <a:ea typeface="Arial"/>
                <a:cs typeface="Arial"/>
                <a:sym typeface="Arial"/>
              </a:rPr>
              <a:t>This project is funded from the EU Horizon 2020 Research and Innovation Programme (2014-2020) under Grant Agreement No. 823782</a:t>
            </a:r>
            <a:endParaRPr sz="900" dirty="0">
              <a:solidFill>
                <a:srgbClr val="A5A5A5"/>
              </a:solidFill>
              <a:latin typeface="Arial"/>
              <a:ea typeface="Arial"/>
              <a:cs typeface="Arial"/>
              <a:sym typeface="Arial"/>
            </a:endParaRPr>
          </a:p>
        </p:txBody>
      </p:sp>
      <p:pic>
        <p:nvPicPr>
          <p:cNvPr id="11" name="Google Shape;11;p23"/>
          <p:cNvPicPr preferRelativeResize="0"/>
          <p:nvPr/>
        </p:nvPicPr>
        <p:blipFill rotWithShape="1">
          <a:blip r:embed="rId11">
            <a:alphaModFix/>
          </a:blip>
          <a:srcRect/>
          <a:stretch/>
        </p:blipFill>
        <p:spPr>
          <a:xfrm>
            <a:off x="117440" y="6546011"/>
            <a:ext cx="319392" cy="214026"/>
          </a:xfrm>
          <a:prstGeom prst="rect">
            <a:avLst/>
          </a:prstGeom>
          <a:noFill/>
          <a:ln>
            <a:noFill/>
          </a:ln>
        </p:spPr>
      </p:pic>
      <p:pic>
        <p:nvPicPr>
          <p:cNvPr id="12" name="Google Shape;12;p23"/>
          <p:cNvPicPr preferRelativeResize="0"/>
          <p:nvPr/>
        </p:nvPicPr>
        <p:blipFill rotWithShape="1">
          <a:blip r:embed="rId12">
            <a:alphaModFix/>
          </a:blip>
          <a:srcRect l="37377" t="21827" r="35941" b="44338"/>
          <a:stretch/>
        </p:blipFill>
        <p:spPr>
          <a:xfrm>
            <a:off x="11017873" y="5887048"/>
            <a:ext cx="1286627" cy="925907"/>
          </a:xfrm>
          <a:prstGeom prst="rect">
            <a:avLst/>
          </a:prstGeom>
          <a:noFill/>
          <a:ln>
            <a:noFill/>
          </a:ln>
        </p:spPr>
      </p:pic>
      <p:pic>
        <p:nvPicPr>
          <p:cNvPr id="13" name="Google Shape;13;p23"/>
          <p:cNvPicPr preferRelativeResize="0"/>
          <p:nvPr/>
        </p:nvPicPr>
        <p:blipFill rotWithShape="1">
          <a:blip r:embed="rId13">
            <a:alphaModFix/>
          </a:blip>
          <a:srcRect b="21709"/>
          <a:stretch/>
        </p:blipFill>
        <p:spPr>
          <a:xfrm>
            <a:off x="9735458" y="6214087"/>
            <a:ext cx="1411207" cy="344807"/>
          </a:xfrm>
          <a:prstGeom prst="rect">
            <a:avLst/>
          </a:prstGeom>
          <a:noFill/>
          <a:ln>
            <a:noFill/>
          </a:ln>
        </p:spPr>
      </p:pic>
      <p:pic>
        <p:nvPicPr>
          <p:cNvPr id="14" name="Google Shape;14;p23"/>
          <p:cNvPicPr preferRelativeResize="0"/>
          <p:nvPr/>
        </p:nvPicPr>
        <p:blipFill rotWithShape="1">
          <a:blip r:embed="rId14">
            <a:alphaModFix/>
          </a:blip>
          <a:srcRect l="982" t="16420" r="1788" b="13683"/>
          <a:stretch/>
        </p:blipFill>
        <p:spPr>
          <a:xfrm>
            <a:off x="9741898" y="6611550"/>
            <a:ext cx="1406007" cy="81123"/>
          </a:xfrm>
          <a:prstGeom prst="rect">
            <a:avLst/>
          </a:prstGeom>
          <a:noFill/>
          <a:ln>
            <a:noFill/>
          </a:ln>
        </p:spPr>
      </p:pic>
      <p:pic>
        <p:nvPicPr>
          <p:cNvPr id="15" name="Google Shape;15;p23"/>
          <p:cNvPicPr preferRelativeResize="0"/>
          <p:nvPr/>
        </p:nvPicPr>
        <p:blipFill rotWithShape="1">
          <a:blip r:embed="rId15">
            <a:alphaModFix amt="7000"/>
          </a:blip>
          <a:srcRect l="37377" t="33818" r="43412" b="44338"/>
          <a:stretch/>
        </p:blipFill>
        <p:spPr>
          <a:xfrm>
            <a:off x="7758451" y="0"/>
            <a:ext cx="4433549" cy="2861220"/>
          </a:xfrm>
          <a:prstGeom prst="rect">
            <a:avLst/>
          </a:prstGeom>
          <a:noFill/>
          <a:ln>
            <a:noFill/>
          </a:ln>
          <a:effectLst>
            <a:outerShdw blurRad="50800" dist="76200" dir="12360000" sx="92000" sy="92000" algn="ctr" rotWithShape="0">
              <a:schemeClr val="lt2"/>
            </a:outerShdw>
          </a:effectLst>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thmigsurveydatahub.eu/emmregistry/"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hyperlink" Target="https://ethmigsurveydatahub.eu/emmregistry/" TargetMode="External"/><Relationship Id="rId7" Type="http://schemas.openxmlformats.org/officeDocument/2006/relationships/image" Target="../media/image34.sv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3.png"/><Relationship Id="rId11" Type="http://schemas.openxmlformats.org/officeDocument/2006/relationships/image" Target="../media/image38.svg"/><Relationship Id="rId5" Type="http://schemas.openxmlformats.org/officeDocument/2006/relationships/image" Target="../media/image32.sv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svg"/></Relationships>
</file>

<file path=ppt/slides/_rels/slide12.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hyperlink" Target="https://ethmigsurveydatahub.eu/emmregistry/" TargetMode="External"/><Relationship Id="rId7" Type="http://schemas.openxmlformats.org/officeDocument/2006/relationships/image" Target="../media/image32.sv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1.png"/><Relationship Id="rId11" Type="http://schemas.microsoft.com/office/2007/relationships/hdphoto" Target="../media/hdphoto7.wdp"/><Relationship Id="rId5" Type="http://schemas.microsoft.com/office/2007/relationships/hdphoto" Target="../media/hdphoto5.wdp"/><Relationship Id="rId10" Type="http://schemas.openxmlformats.org/officeDocument/2006/relationships/image" Target="../media/image41.png"/><Relationship Id="rId4" Type="http://schemas.openxmlformats.org/officeDocument/2006/relationships/image" Target="../media/image39.png"/><Relationship Id="rId9" Type="http://schemas.microsoft.com/office/2007/relationships/hdphoto" Target="../media/hdphoto6.wdp"/></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ethmigsurveydatahub.eu/emmregistry/"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5.xml.rels><?xml version="1.0" encoding="UTF-8" standalone="yes"?>
<Relationships xmlns="http://schemas.openxmlformats.org/package/2006/relationships"><Relationship Id="rId3" Type="http://schemas.openxmlformats.org/officeDocument/2006/relationships/hyperlink" Target="https://ethmigsurveydatahub.eu/emmregistry/"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1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ethmigsurveydatahub.eu/emmregistry/"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9.xml.rels><?xml version="1.0" encoding="UTF-8" standalone="yes"?>
<Relationships xmlns="http://schemas.openxmlformats.org/package/2006/relationships"><Relationship Id="rId3" Type="http://schemas.openxmlformats.org/officeDocument/2006/relationships/hyperlink" Target="https://registry.ethmigsurveydatahub.eu/nova/login"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hyperlink" Target="https://ethmigsurveydatahub.eu/emmregistry/" TargetMode="External"/><Relationship Id="rId7" Type="http://schemas.microsoft.com/office/2007/relationships/hdphoto" Target="../media/hdphoto8.wdp"/><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25.svg"/><Relationship Id="rId4" Type="http://schemas.openxmlformats.org/officeDocument/2006/relationships/image" Target="../media/image24.png"/><Relationship Id="rId9" Type="http://schemas.openxmlformats.org/officeDocument/2006/relationships/image" Target="../media/image52.svg"/></Relationships>
</file>

<file path=ppt/slides/_rels/slide21.xml.rels><?xml version="1.0" encoding="UTF-8" standalone="yes"?>
<Relationships xmlns="http://schemas.openxmlformats.org/package/2006/relationships"><Relationship Id="rId8" Type="http://schemas.openxmlformats.org/officeDocument/2006/relationships/image" Target="../media/image54.png"/><Relationship Id="rId13" Type="http://schemas.microsoft.com/office/2007/relationships/hdphoto" Target="../media/hdphoto12.wdp"/><Relationship Id="rId3" Type="http://schemas.openxmlformats.org/officeDocument/2006/relationships/hyperlink" Target="https://ethmigsurveydatahub.eu/" TargetMode="External"/><Relationship Id="rId7" Type="http://schemas.microsoft.com/office/2007/relationships/hdphoto" Target="../media/hdphoto9.wdp"/><Relationship Id="rId12" Type="http://schemas.openxmlformats.org/officeDocument/2006/relationships/image" Target="../media/image56.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53.png"/><Relationship Id="rId11" Type="http://schemas.microsoft.com/office/2007/relationships/hdphoto" Target="../media/hdphoto11.wdp"/><Relationship Id="rId5" Type="http://schemas.openxmlformats.org/officeDocument/2006/relationships/hyperlink" Target="https://ethmigsurveydatahub.eu/emmregistry/" TargetMode="External"/><Relationship Id="rId10" Type="http://schemas.openxmlformats.org/officeDocument/2006/relationships/image" Target="../media/image55.png"/><Relationship Id="rId4" Type="http://schemas.openxmlformats.org/officeDocument/2006/relationships/hyperlink" Target="https://zenodo.org/communities/ethmigsurveydata/" TargetMode="External"/><Relationship Id="rId9" Type="http://schemas.microsoft.com/office/2007/relationships/hdphoto" Target="../media/hdphoto10.wdp"/></Relationships>
</file>

<file path=ppt/slides/_rels/slide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hyperlink" Target="https://www.go-fair.org/fair-principles/" TargetMode="External"/><Relationship Id="rId7"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2.png"/><Relationship Id="rId5" Type="http://schemas.microsoft.com/office/2007/relationships/hdphoto" Target="../media/hdphoto1.wdp"/><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26.png"/><Relationship Id="rId4" Type="http://schemas.openxmlformats.org/officeDocument/2006/relationships/image" Target="../media/image25.svg"/></Relationships>
</file>

<file path=ppt/slides/_rels/slide7.xml.rels><?xml version="1.0" encoding="UTF-8" standalone="yes"?>
<Relationships xmlns="http://schemas.openxmlformats.org/package/2006/relationships"><Relationship Id="rId3" Type="http://schemas.openxmlformats.org/officeDocument/2006/relationships/hyperlink" Target="https://ethmigsurveydatahub.eu/emmregistry/"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9.svg"/><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microsoft.com/office/2007/relationships/hdphoto" Target="../media/hdphoto4.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
          <p:cNvSpPr txBox="1">
            <a:spLocks noGrp="1"/>
          </p:cNvSpPr>
          <p:nvPr>
            <p:ph type="ctrTitle"/>
          </p:nvPr>
        </p:nvSpPr>
        <p:spPr>
          <a:xfrm>
            <a:off x="442176" y="457649"/>
            <a:ext cx="7645757" cy="138403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1"/>
              </a:buClr>
              <a:buSzPts val="4400"/>
              <a:buFont typeface="Arial"/>
              <a:buNone/>
            </a:pPr>
            <a:r>
              <a:rPr lang="en-GB" b="1" dirty="0"/>
              <a:t>WP9 / Data communities</a:t>
            </a:r>
            <a:br>
              <a:rPr lang="en-GB" dirty="0"/>
            </a:br>
            <a:r>
              <a:rPr lang="en-GB" sz="2800" i="1" dirty="0"/>
              <a:t>Task 9.2 / Ethnic and migration studies</a:t>
            </a:r>
            <a:endParaRPr i="1" dirty="0"/>
          </a:p>
        </p:txBody>
      </p:sp>
      <p:sp>
        <p:nvSpPr>
          <p:cNvPr id="74" name="Google Shape;74;p1"/>
          <p:cNvSpPr txBox="1">
            <a:spLocks noGrp="1"/>
          </p:cNvSpPr>
          <p:nvPr>
            <p:ph type="subTitle" idx="1"/>
          </p:nvPr>
        </p:nvSpPr>
        <p:spPr>
          <a:xfrm>
            <a:off x="442176" y="1966421"/>
            <a:ext cx="7645757" cy="1452920"/>
          </a:xfrm>
          <a:prstGeom prst="rect">
            <a:avLst/>
          </a:prstGeom>
          <a:solidFill>
            <a:srgbClr val="F9F9F9"/>
          </a:solid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accent2"/>
              </a:buClr>
              <a:buSzPts val="2400"/>
              <a:buNone/>
            </a:pPr>
            <a:r>
              <a:rPr lang="en-GB" b="1" dirty="0"/>
              <a:t>Introducing the newly launched Ethnic and Migrant Minorities (EMM) Survey Registry</a:t>
            </a:r>
            <a:endParaRPr dirty="0"/>
          </a:p>
        </p:txBody>
      </p:sp>
      <p:sp>
        <p:nvSpPr>
          <p:cNvPr id="75" name="Google Shape;75;p1"/>
          <p:cNvSpPr/>
          <p:nvPr/>
        </p:nvSpPr>
        <p:spPr>
          <a:xfrm>
            <a:off x="442176" y="3544083"/>
            <a:ext cx="7645757" cy="120032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1800" b="1" dirty="0">
                <a:solidFill>
                  <a:srgbClr val="1A486F"/>
                </a:solidFill>
              </a:rPr>
              <a:t>Laura MORALES</a:t>
            </a:r>
            <a:endParaRPr dirty="0"/>
          </a:p>
          <a:p>
            <a:pPr marL="0" marR="0" lvl="0" indent="0" algn="r" rtl="0">
              <a:spcBef>
                <a:spcPts val="0"/>
              </a:spcBef>
              <a:spcAft>
                <a:spcPts val="0"/>
              </a:spcAft>
              <a:buNone/>
            </a:pPr>
            <a:r>
              <a:rPr lang="en-GB" sz="1800" dirty="0">
                <a:solidFill>
                  <a:srgbClr val="1A486F"/>
                </a:solidFill>
                <a:latin typeface="Arial"/>
                <a:ea typeface="Arial"/>
                <a:cs typeface="Arial"/>
                <a:sym typeface="Arial"/>
              </a:rPr>
              <a:t>Task 9.2 lead, Sciences Po (CEE, LIEPP, CNRS)</a:t>
            </a:r>
            <a:endParaRPr dirty="0"/>
          </a:p>
          <a:p>
            <a:pPr marL="0" marR="0" lvl="0" indent="0" algn="r" rtl="0">
              <a:spcBef>
                <a:spcPts val="0"/>
              </a:spcBef>
              <a:spcAft>
                <a:spcPts val="0"/>
              </a:spcAft>
              <a:buNone/>
            </a:pPr>
            <a:r>
              <a:rPr lang="en-GB" sz="1800" b="1" dirty="0">
                <a:solidFill>
                  <a:srgbClr val="1A486F"/>
                </a:solidFill>
              </a:rPr>
              <a:t>Ami SAJI</a:t>
            </a:r>
            <a:endParaRPr dirty="0"/>
          </a:p>
          <a:p>
            <a:pPr marL="0" marR="0" lvl="0" indent="0" algn="r" rtl="0">
              <a:spcBef>
                <a:spcPts val="0"/>
              </a:spcBef>
              <a:spcAft>
                <a:spcPts val="0"/>
              </a:spcAft>
              <a:buNone/>
            </a:pPr>
            <a:r>
              <a:rPr lang="en-GB" sz="1800" dirty="0">
                <a:solidFill>
                  <a:srgbClr val="1A486F"/>
                </a:solidFill>
                <a:latin typeface="Arial"/>
                <a:ea typeface="Arial"/>
                <a:cs typeface="Arial"/>
                <a:sym typeface="Arial"/>
              </a:rPr>
              <a:t>Task 9.2 member, Sciences Po (CEE, CNRS)</a:t>
            </a:r>
            <a:endParaRPr dirty="0"/>
          </a:p>
        </p:txBody>
      </p:sp>
      <p:sp>
        <p:nvSpPr>
          <p:cNvPr id="76" name="Google Shape;76;p1"/>
          <p:cNvSpPr/>
          <p:nvPr/>
        </p:nvSpPr>
        <p:spPr>
          <a:xfrm>
            <a:off x="442176" y="5301737"/>
            <a:ext cx="7645757" cy="58477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1600" b="1" dirty="0">
                <a:solidFill>
                  <a:srgbClr val="1A486F"/>
                </a:solidFill>
                <a:latin typeface="Arial"/>
                <a:ea typeface="Arial"/>
                <a:cs typeface="Arial"/>
                <a:sym typeface="Arial"/>
              </a:rPr>
              <a:t>SSHOC webinar</a:t>
            </a:r>
            <a:endParaRPr dirty="0"/>
          </a:p>
          <a:p>
            <a:pPr marL="0" marR="0" lvl="0" indent="0" algn="r" rtl="0">
              <a:spcBef>
                <a:spcPts val="0"/>
              </a:spcBef>
              <a:spcAft>
                <a:spcPts val="0"/>
              </a:spcAft>
              <a:buNone/>
            </a:pPr>
            <a:r>
              <a:rPr lang="en-GB" sz="1600" b="1" dirty="0">
                <a:solidFill>
                  <a:srgbClr val="1A486F"/>
                </a:solidFill>
                <a:latin typeface="Arial"/>
                <a:ea typeface="Arial"/>
                <a:cs typeface="Arial"/>
                <a:sym typeface="Arial"/>
              </a:rPr>
              <a:t>26 October 2020 | 14:00-15:00</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1" name="Google Shape;191;p9"/>
          <p:cNvSpPr/>
          <p:nvPr/>
        </p:nvSpPr>
        <p:spPr>
          <a:xfrm>
            <a:off x="587105" y="1461364"/>
            <a:ext cx="8311236" cy="1323439"/>
          </a:xfrm>
          <a:prstGeom prst="rect">
            <a:avLst/>
          </a:prstGeom>
          <a:noFill/>
          <a:ln>
            <a:noFill/>
          </a:ln>
        </p:spPr>
        <p:txBody>
          <a:bodyPr spcFirstLastPara="1" wrap="square" lIns="180000" tIns="45700" rIns="180000" bIns="45700" anchor="t" anchorCtr="0">
            <a:spAutoFit/>
          </a:bodyPr>
          <a:lstStyle/>
          <a:p>
            <a:pPr marL="0" marR="0" lvl="0" indent="0" algn="l" rtl="0">
              <a:spcBef>
                <a:spcPts val="0"/>
              </a:spcBef>
              <a:spcAft>
                <a:spcPts val="0"/>
              </a:spcAft>
              <a:buNone/>
            </a:pPr>
            <a:endParaRPr sz="1600" dirty="0">
              <a:solidFill>
                <a:schemeClr val="dk1"/>
              </a:solidFill>
            </a:endParaRPr>
          </a:p>
          <a:p>
            <a:pPr marL="0" marR="0" lvl="0" indent="0" algn="l" rtl="0">
              <a:spcBef>
                <a:spcPts val="0"/>
              </a:spcBef>
              <a:spcAft>
                <a:spcPts val="0"/>
              </a:spcAft>
              <a:buNone/>
            </a:pPr>
            <a:r>
              <a:rPr lang="en-GB" sz="1600" dirty="0">
                <a:solidFill>
                  <a:schemeClr val="dk1"/>
                </a:solidFill>
              </a:rPr>
              <a:t>T</a:t>
            </a:r>
            <a:r>
              <a:rPr lang="en-GB" sz="1600" dirty="0">
                <a:solidFill>
                  <a:schemeClr val="dk1"/>
                </a:solidFill>
                <a:latin typeface="Arial"/>
                <a:ea typeface="Arial"/>
                <a:cs typeface="Arial"/>
                <a:sym typeface="Arial"/>
              </a:rPr>
              <a:t>here </a:t>
            </a:r>
            <a:r>
              <a:rPr lang="en-GB" sz="1600" b="1" dirty="0">
                <a:solidFill>
                  <a:schemeClr val="dk1"/>
                </a:solidFill>
                <a:latin typeface="Arial"/>
                <a:ea typeface="Arial"/>
                <a:cs typeface="Arial"/>
                <a:sym typeface="Arial"/>
              </a:rPr>
              <a:t>remains an unused potential in EMM survey data </a:t>
            </a:r>
            <a:r>
              <a:rPr lang="en-GB" sz="1600" dirty="0">
                <a:solidFill>
                  <a:schemeClr val="dk1"/>
                </a:solidFill>
                <a:latin typeface="Arial"/>
                <a:ea typeface="Arial"/>
                <a:cs typeface="Arial"/>
                <a:sym typeface="Arial"/>
              </a:rPr>
              <a:t>because th</a:t>
            </a:r>
            <a:r>
              <a:rPr lang="en-GB" sz="1600" dirty="0">
                <a:solidFill>
                  <a:schemeClr val="dk1"/>
                </a:solidFill>
              </a:rPr>
              <a:t>e</a:t>
            </a:r>
            <a:r>
              <a:rPr lang="en-GB" sz="1600" dirty="0">
                <a:solidFill>
                  <a:schemeClr val="dk1"/>
                </a:solidFill>
                <a:latin typeface="Arial"/>
                <a:ea typeface="Arial"/>
                <a:cs typeface="Arial"/>
                <a:sym typeface="Arial"/>
              </a:rPr>
              <a:t>se data are often </a:t>
            </a:r>
            <a:r>
              <a:rPr lang="en-GB" sz="1600" b="1" dirty="0">
                <a:solidFill>
                  <a:schemeClr val="dk1"/>
                </a:solidFill>
                <a:latin typeface="Arial"/>
                <a:ea typeface="Arial"/>
                <a:cs typeface="Arial"/>
                <a:sym typeface="Arial"/>
              </a:rPr>
              <a:t>difficult to find, access, and reuse</a:t>
            </a:r>
            <a:r>
              <a:rPr lang="en-GB" sz="1600" dirty="0">
                <a:solidFill>
                  <a:schemeClr val="dk1"/>
                </a:solidFill>
                <a:latin typeface="Arial"/>
                <a:ea typeface="Arial"/>
                <a:cs typeface="Arial"/>
                <a:sym typeface="Arial"/>
              </a:rPr>
              <a:t>.</a:t>
            </a:r>
            <a:endParaRPr dirty="0"/>
          </a:p>
        </p:txBody>
      </p:sp>
      <p:sp>
        <p:nvSpPr>
          <p:cNvPr id="192" name="Google Shape;192;p9"/>
          <p:cNvSpPr/>
          <p:nvPr/>
        </p:nvSpPr>
        <p:spPr>
          <a:xfrm>
            <a:off x="605574" y="2847811"/>
            <a:ext cx="8429243" cy="830997"/>
          </a:xfrm>
          <a:prstGeom prst="rect">
            <a:avLst/>
          </a:prstGeom>
          <a:noFill/>
          <a:ln>
            <a:noFill/>
          </a:ln>
        </p:spPr>
        <p:txBody>
          <a:bodyPr spcFirstLastPara="1" wrap="square" lIns="180000" tIns="45700" rIns="180000" bIns="45700" anchor="t" anchorCtr="0">
            <a:spAutoFit/>
          </a:bodyPr>
          <a:lstStyle/>
          <a:p>
            <a:pPr marL="0" marR="0" lvl="0" indent="0" algn="l" rtl="0">
              <a:spcBef>
                <a:spcPts val="0"/>
              </a:spcBef>
              <a:spcAft>
                <a:spcPts val="0"/>
              </a:spcAft>
              <a:buNone/>
            </a:pPr>
            <a:r>
              <a:rPr lang="en-GB" sz="1600" dirty="0">
                <a:solidFill>
                  <a:schemeClr val="dk1"/>
                </a:solidFill>
                <a:latin typeface="Arial"/>
                <a:ea typeface="Arial"/>
                <a:cs typeface="Arial"/>
                <a:sym typeface="Arial"/>
              </a:rPr>
              <a:t>Researchers continue to </a:t>
            </a:r>
            <a:r>
              <a:rPr lang="en-GB" sz="1600" b="1" dirty="0">
                <a:solidFill>
                  <a:schemeClr val="dk1"/>
                </a:solidFill>
                <a:latin typeface="Arial"/>
                <a:ea typeface="Arial"/>
                <a:cs typeface="Arial"/>
                <a:sym typeface="Arial"/>
              </a:rPr>
              <a:t>face distinct challenges when surveying EMM populations</a:t>
            </a:r>
            <a:r>
              <a:rPr lang="en-GB" sz="1600" dirty="0">
                <a:solidFill>
                  <a:schemeClr val="dk1"/>
                </a:solidFill>
                <a:latin typeface="Arial"/>
                <a:ea typeface="Arial"/>
                <a:cs typeface="Arial"/>
                <a:sym typeface="Arial"/>
              </a:rPr>
              <a:t>. Four challenges stand out: (1) sampling, (2) (non)response, (3) mode of interviewing and (4) trust in researchers or data-collectors. </a:t>
            </a:r>
            <a:endParaRPr dirty="0"/>
          </a:p>
        </p:txBody>
      </p:sp>
      <p:grpSp>
        <p:nvGrpSpPr>
          <p:cNvPr id="3" name="Group 2">
            <a:extLst>
              <a:ext uri="{FF2B5EF4-FFF2-40B4-BE49-F238E27FC236}">
                <a16:creationId xmlns:a16="http://schemas.microsoft.com/office/drawing/2014/main" id="{BD2C4430-80F1-1A47-9A45-2C2007712CB5}"/>
              </a:ext>
            </a:extLst>
          </p:cNvPr>
          <p:cNvGrpSpPr/>
          <p:nvPr/>
        </p:nvGrpSpPr>
        <p:grpSpPr>
          <a:xfrm>
            <a:off x="-714376" y="1708901"/>
            <a:ext cx="1319951" cy="1637525"/>
            <a:chOff x="-714376" y="1708901"/>
            <a:chExt cx="1319951" cy="1637525"/>
          </a:xfrm>
        </p:grpSpPr>
        <p:sp>
          <p:nvSpPr>
            <p:cNvPr id="190" name="Google Shape;190;p9"/>
            <p:cNvSpPr/>
            <p:nvPr/>
          </p:nvSpPr>
          <p:spPr>
            <a:xfrm rot="5400000">
              <a:off x="-873163" y="1867688"/>
              <a:ext cx="1637525" cy="1319951"/>
            </a:xfrm>
            <a:prstGeom prst="blockArc">
              <a:avLst>
                <a:gd name="adj1" fmla="val 10990881"/>
                <a:gd name="adj2" fmla="val 21384617"/>
                <a:gd name="adj3" fmla="val 6325"/>
              </a:avLst>
            </a:prstGeom>
            <a:solidFill>
              <a:srgbClr val="F19233"/>
            </a:solidFill>
            <a:ln w="12700" cap="flat" cmpd="sng">
              <a:solidFill>
                <a:srgbClr val="F192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dk1"/>
                </a:solidFill>
                <a:latin typeface="Arial"/>
                <a:ea typeface="Arial"/>
                <a:cs typeface="Arial"/>
                <a:sym typeface="Arial"/>
              </a:endParaRPr>
            </a:p>
          </p:txBody>
        </p:sp>
        <p:sp>
          <p:nvSpPr>
            <p:cNvPr id="193" name="Google Shape;193;p9"/>
            <p:cNvSpPr/>
            <p:nvPr/>
          </p:nvSpPr>
          <p:spPr>
            <a:xfrm>
              <a:off x="241620" y="1837687"/>
              <a:ext cx="363955" cy="363955"/>
            </a:xfrm>
            <a:prstGeom prst="ellipse">
              <a:avLst/>
            </a:prstGeom>
            <a:solidFill>
              <a:srgbClr val="255A85"/>
            </a:solidFill>
            <a:ln w="381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194" name="Google Shape;194;p9"/>
            <p:cNvSpPr/>
            <p:nvPr/>
          </p:nvSpPr>
          <p:spPr>
            <a:xfrm>
              <a:off x="223149" y="2941526"/>
              <a:ext cx="363955" cy="363955"/>
            </a:xfrm>
            <a:prstGeom prst="ellipse">
              <a:avLst/>
            </a:prstGeom>
            <a:solidFill>
              <a:srgbClr val="255A85"/>
            </a:solidFill>
            <a:ln w="381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grpSp>
      <p:sp>
        <p:nvSpPr>
          <p:cNvPr id="195" name="Google Shape;195;p9"/>
          <p:cNvSpPr/>
          <p:nvPr/>
        </p:nvSpPr>
        <p:spPr>
          <a:xfrm>
            <a:off x="605575" y="4060560"/>
            <a:ext cx="11586425" cy="1748510"/>
          </a:xfrm>
          <a:prstGeom prst="rect">
            <a:avLst/>
          </a:prstGeom>
          <a:solidFill>
            <a:srgbClr val="255A85"/>
          </a:solidFill>
          <a:ln>
            <a:noFill/>
          </a:ln>
        </p:spPr>
        <p:txBody>
          <a:bodyPr spcFirstLastPara="1" wrap="square" lIns="756000" tIns="180000" rIns="360000" bIns="180000" anchor="t" anchorCtr="0">
            <a:spAutoFit/>
          </a:bodyPr>
          <a:lstStyle/>
          <a:p>
            <a:pPr marL="0" marR="0" lvl="0" indent="0" algn="l" rtl="0">
              <a:spcBef>
                <a:spcPts val="0"/>
              </a:spcBef>
              <a:spcAft>
                <a:spcPts val="0"/>
              </a:spcAft>
              <a:buNone/>
            </a:pPr>
            <a:r>
              <a:rPr lang="en-GB" sz="1800" b="1" dirty="0">
                <a:solidFill>
                  <a:schemeClr val="lt1"/>
                </a:solidFill>
                <a:latin typeface="Arial"/>
                <a:ea typeface="Arial"/>
                <a:cs typeface="Arial"/>
                <a:sym typeface="Arial"/>
              </a:rPr>
              <a:t>To facilitate access to and quality of knowledge on the inclusion and integration situation of EMMs in the various economic, social and political domains of public life across Europe and its neighbouring countries, the ethnic and migration studies data community decided to create the </a:t>
            </a:r>
            <a:r>
              <a:rPr lang="en-GB" sz="1800" b="1" u="sng" dirty="0">
                <a:solidFill>
                  <a:srgbClr val="FFF2CC"/>
                </a:solidFill>
                <a:latin typeface="Arial"/>
                <a:ea typeface="Arial"/>
                <a:cs typeface="Arial"/>
                <a:sym typeface="Arial"/>
                <a:hlinkClick r:id="rId3">
                  <a:extLst>
                    <a:ext uri="{A12FA001-AC4F-418D-AE19-62706E023703}">
                      <ahyp:hlinkClr xmlns:ahyp="http://schemas.microsoft.com/office/drawing/2018/hyperlinkcolor" val="tx"/>
                    </a:ext>
                  </a:extLst>
                </a:hlinkClick>
              </a:rPr>
              <a:t>EMM Survey Registry</a:t>
            </a:r>
            <a:r>
              <a:rPr lang="en-GB" sz="1800" b="1" dirty="0">
                <a:solidFill>
                  <a:schemeClr val="lt1"/>
                </a:solidFill>
                <a:latin typeface="Arial"/>
                <a:ea typeface="Arial"/>
                <a:cs typeface="Arial"/>
                <a:sym typeface="Arial"/>
              </a:rPr>
              <a:t>, a free online tool that would be FAIR and would display survey-level metadata about existing quantitative surveys to EMMs.</a:t>
            </a:r>
            <a:endParaRPr dirty="0"/>
          </a:p>
        </p:txBody>
      </p:sp>
      <p:sp>
        <p:nvSpPr>
          <p:cNvPr id="197" name="Google Shape;197;p9"/>
          <p:cNvSpPr txBox="1">
            <a:spLocks noGrp="1"/>
          </p:cNvSpPr>
          <p:nvPr>
            <p:ph type="title"/>
          </p:nvPr>
        </p:nvSpPr>
        <p:spPr>
          <a:xfrm>
            <a:off x="394855" y="365125"/>
            <a:ext cx="8735497" cy="138640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55A85"/>
              </a:buClr>
              <a:buSzPts val="3200"/>
              <a:buFont typeface="Arial"/>
              <a:buNone/>
            </a:pPr>
            <a:r>
              <a:rPr lang="en-GB" b="1" dirty="0">
                <a:solidFill>
                  <a:srgbClr val="255A85"/>
                </a:solidFill>
              </a:rPr>
              <a:t>Motivation and context: </a:t>
            </a:r>
            <a:r>
              <a:rPr lang="en-GB" i="1" dirty="0">
                <a:solidFill>
                  <a:srgbClr val="255A85"/>
                </a:solidFill>
              </a:rPr>
              <a:t>An opportunity to add value using EMM survey data</a:t>
            </a:r>
            <a:br>
              <a:rPr lang="en-GB" i="1" dirty="0">
                <a:solidFill>
                  <a:srgbClr val="000000"/>
                </a:solidFill>
              </a:rPr>
            </a:br>
            <a:endParaRPr i="1" dirty="0"/>
          </a:p>
        </p:txBody>
      </p:sp>
      <p:grpSp>
        <p:nvGrpSpPr>
          <p:cNvPr id="2" name="Group 1">
            <a:extLst>
              <a:ext uri="{FF2B5EF4-FFF2-40B4-BE49-F238E27FC236}">
                <a16:creationId xmlns:a16="http://schemas.microsoft.com/office/drawing/2014/main" id="{6CD9D23F-BA23-4B46-938B-9CD6290100D1}"/>
              </a:ext>
            </a:extLst>
          </p:cNvPr>
          <p:cNvGrpSpPr/>
          <p:nvPr/>
        </p:nvGrpSpPr>
        <p:grpSpPr>
          <a:xfrm>
            <a:off x="60175" y="4432117"/>
            <a:ext cx="1090800" cy="1090800"/>
            <a:chOff x="60175" y="4432117"/>
            <a:chExt cx="1090800" cy="1090800"/>
          </a:xfrm>
        </p:grpSpPr>
        <p:sp>
          <p:nvSpPr>
            <p:cNvPr id="11" name="Oval 10">
              <a:extLst>
                <a:ext uri="{FF2B5EF4-FFF2-40B4-BE49-F238E27FC236}">
                  <a16:creationId xmlns:a16="http://schemas.microsoft.com/office/drawing/2014/main" id="{4720917F-044E-744D-848A-E9F7DCDB7E0D}"/>
                </a:ext>
              </a:extLst>
            </p:cNvPr>
            <p:cNvSpPr>
              <a:spLocks noChangeAspect="1"/>
            </p:cNvSpPr>
            <p:nvPr/>
          </p:nvSpPr>
          <p:spPr>
            <a:xfrm>
              <a:off x="60175" y="4432117"/>
              <a:ext cx="1090800" cy="1090800"/>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sp>
          <p:nvSpPr>
            <p:cNvPr id="12" name="Cross 11">
              <a:extLst>
                <a:ext uri="{FF2B5EF4-FFF2-40B4-BE49-F238E27FC236}">
                  <a16:creationId xmlns:a16="http://schemas.microsoft.com/office/drawing/2014/main" id="{9FFEF321-8B5B-9A41-8F12-381C30A6D919}"/>
                </a:ext>
              </a:extLst>
            </p:cNvPr>
            <p:cNvSpPr/>
            <p:nvPr/>
          </p:nvSpPr>
          <p:spPr>
            <a:xfrm>
              <a:off x="314134" y="4671079"/>
              <a:ext cx="545940" cy="590281"/>
            </a:xfrm>
            <a:prstGeom prst="plus">
              <a:avLst>
                <a:gd name="adj" fmla="val 39532"/>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10"/>
          <p:cNvSpPr txBox="1"/>
          <p:nvPr/>
        </p:nvSpPr>
        <p:spPr>
          <a:xfrm>
            <a:off x="547255" y="517525"/>
            <a:ext cx="10958945" cy="138640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255A85"/>
              </a:buClr>
              <a:buSzPts val="3200"/>
              <a:buFont typeface="Arial"/>
              <a:buNone/>
            </a:pPr>
            <a:r>
              <a:rPr lang="en-GB" sz="3200" b="1" dirty="0">
                <a:solidFill>
                  <a:srgbClr val="255A85"/>
                </a:solidFill>
                <a:latin typeface="Arial"/>
                <a:ea typeface="Arial"/>
                <a:cs typeface="Arial"/>
                <a:sym typeface="Arial"/>
              </a:rPr>
              <a:t>Adopting the FAIR principles</a:t>
            </a:r>
            <a:br>
              <a:rPr lang="en-GB" sz="3200" b="0" i="1" dirty="0">
                <a:solidFill>
                  <a:srgbClr val="000000"/>
                </a:solidFill>
                <a:latin typeface="Arial"/>
                <a:ea typeface="Arial"/>
                <a:cs typeface="Arial"/>
                <a:sym typeface="Arial"/>
              </a:rPr>
            </a:br>
            <a:endParaRPr sz="3200" b="0" i="1" dirty="0">
              <a:solidFill>
                <a:schemeClr val="accent1"/>
              </a:solidFill>
              <a:latin typeface="Arial"/>
              <a:ea typeface="Arial"/>
              <a:cs typeface="Arial"/>
              <a:sym typeface="Arial"/>
            </a:endParaRPr>
          </a:p>
        </p:txBody>
      </p:sp>
      <p:sp>
        <p:nvSpPr>
          <p:cNvPr id="205" name="Google Shape;205;p10"/>
          <p:cNvSpPr txBox="1"/>
          <p:nvPr/>
        </p:nvSpPr>
        <p:spPr>
          <a:xfrm>
            <a:off x="394856" y="1172599"/>
            <a:ext cx="8321633" cy="137409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r>
              <a:rPr lang="en-GB" sz="1800" dirty="0">
                <a:solidFill>
                  <a:schemeClr val="dk1"/>
                </a:solidFill>
                <a:latin typeface="Arial"/>
                <a:ea typeface="Arial"/>
                <a:cs typeface="Arial"/>
                <a:sym typeface="Arial"/>
              </a:rPr>
              <a:t>The </a:t>
            </a:r>
            <a:r>
              <a:rPr lang="en-GB" sz="1800" b="1" u="sng" dirty="0">
                <a:solidFill>
                  <a:srgbClr val="F19233"/>
                </a:solidFill>
                <a:latin typeface="Arial"/>
                <a:ea typeface="Arial"/>
                <a:cs typeface="Arial"/>
                <a:sym typeface="Arial"/>
                <a:hlinkClick r:id="rId3">
                  <a:extLst>
                    <a:ext uri="{A12FA001-AC4F-418D-AE19-62706E023703}">
                      <ahyp:hlinkClr xmlns:ahyp="http://schemas.microsoft.com/office/drawing/2018/hyperlinkcolor" val="tx"/>
                    </a:ext>
                  </a:extLst>
                </a:hlinkClick>
              </a:rPr>
              <a:t>EMM Survey Registry</a:t>
            </a:r>
            <a:r>
              <a:rPr lang="en-GB" sz="1800" b="1" dirty="0">
                <a:solidFill>
                  <a:srgbClr val="F19233"/>
                </a:solidFill>
                <a:latin typeface="Arial"/>
                <a:ea typeface="Arial"/>
                <a:cs typeface="Arial"/>
                <a:sym typeface="Arial"/>
              </a:rPr>
              <a:t> </a:t>
            </a:r>
            <a:r>
              <a:rPr lang="en-GB" sz="1800" dirty="0">
                <a:solidFill>
                  <a:schemeClr val="dk1"/>
                </a:solidFill>
                <a:latin typeface="Arial"/>
                <a:ea typeface="Arial"/>
                <a:cs typeface="Arial"/>
                <a:sym typeface="Arial"/>
              </a:rPr>
              <a:t>has been designed and developed </a:t>
            </a:r>
            <a:r>
              <a:rPr lang="en-GB" sz="1800" b="1" dirty="0">
                <a:solidFill>
                  <a:schemeClr val="dk1"/>
                </a:solidFill>
                <a:latin typeface="Arial"/>
                <a:ea typeface="Arial"/>
                <a:cs typeface="Arial"/>
                <a:sym typeface="Arial"/>
              </a:rPr>
              <a:t>in line with the FAIR principles</a:t>
            </a:r>
            <a:r>
              <a:rPr lang="en-GB" sz="1800" dirty="0">
                <a:solidFill>
                  <a:schemeClr val="dk1"/>
                </a:solidFill>
                <a:latin typeface="Arial"/>
                <a:ea typeface="Arial"/>
                <a:cs typeface="Arial"/>
                <a:sym typeface="Arial"/>
              </a:rPr>
              <a:t>, so that a wide range of users can untap the potential of quantitative surveys undertaken with EMM (sub)populations.</a:t>
            </a:r>
            <a:endParaRPr dirty="0"/>
          </a:p>
        </p:txBody>
      </p:sp>
      <p:sp>
        <p:nvSpPr>
          <p:cNvPr id="207" name="Google Shape;207;p10"/>
          <p:cNvSpPr/>
          <p:nvPr/>
        </p:nvSpPr>
        <p:spPr>
          <a:xfrm>
            <a:off x="547253" y="2302342"/>
            <a:ext cx="5389522" cy="1728000"/>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210" name="Google Shape;210;p10"/>
          <p:cNvSpPr txBox="1"/>
          <p:nvPr/>
        </p:nvSpPr>
        <p:spPr>
          <a:xfrm>
            <a:off x="1190761" y="2366123"/>
            <a:ext cx="4595890" cy="16312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b="1" dirty="0">
                <a:solidFill>
                  <a:srgbClr val="255A85"/>
                </a:solidFill>
                <a:latin typeface="Arial"/>
                <a:ea typeface="Arial"/>
                <a:cs typeface="Arial"/>
                <a:sym typeface="Arial"/>
              </a:rPr>
              <a:t>Findable</a:t>
            </a:r>
            <a:endParaRPr dirty="0"/>
          </a:p>
          <a:p>
            <a:pPr marL="285750" marR="0" lvl="0" indent="-285750" algn="l" rtl="0">
              <a:spcBef>
                <a:spcPts val="0"/>
              </a:spcBef>
              <a:spcAft>
                <a:spcPts val="0"/>
              </a:spcAft>
              <a:buClr>
                <a:schemeClr val="dk1"/>
              </a:buClr>
              <a:buSzPts val="1400"/>
              <a:buFont typeface="NTR"/>
              <a:buChar char="-"/>
            </a:pPr>
            <a:r>
              <a:rPr lang="en-GB" sz="1400" dirty="0">
                <a:solidFill>
                  <a:schemeClr val="dk1"/>
                </a:solidFill>
                <a:latin typeface="Arial"/>
                <a:ea typeface="Arial"/>
                <a:cs typeface="Arial"/>
                <a:sym typeface="Arial"/>
              </a:rPr>
              <a:t>Easier to locate surveys, as the EMM Survey Registry is like a ‘census’ of existing surveys</a:t>
            </a:r>
            <a:endParaRPr dirty="0"/>
          </a:p>
          <a:p>
            <a:pPr marL="285750" marR="0" lvl="0" indent="-285750" algn="l" rtl="0">
              <a:spcBef>
                <a:spcPts val="0"/>
              </a:spcBef>
              <a:spcAft>
                <a:spcPts val="0"/>
              </a:spcAft>
              <a:buClr>
                <a:schemeClr val="dk1"/>
              </a:buClr>
              <a:buSzPts val="1400"/>
              <a:buFont typeface="NTR"/>
              <a:buChar char="-"/>
            </a:pPr>
            <a:r>
              <a:rPr lang="en-GB" sz="1400" dirty="0">
                <a:solidFill>
                  <a:schemeClr val="dk1"/>
                </a:solidFill>
                <a:latin typeface="Arial"/>
                <a:ea typeface="Arial"/>
                <a:cs typeface="Arial"/>
                <a:sym typeface="Arial"/>
              </a:rPr>
              <a:t>Easy to navigate information (i.e. metadata) about each survey due to the user-friendly interfaces (front and back-end) and the systematic documentation of the information (via a metadata schema)</a:t>
            </a:r>
            <a:endParaRPr dirty="0"/>
          </a:p>
        </p:txBody>
      </p:sp>
      <p:sp>
        <p:nvSpPr>
          <p:cNvPr id="212" name="Google Shape;212;p10"/>
          <p:cNvSpPr/>
          <p:nvPr/>
        </p:nvSpPr>
        <p:spPr>
          <a:xfrm>
            <a:off x="6403472" y="2302342"/>
            <a:ext cx="5389522" cy="1728000"/>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215" name="Google Shape;215;p10"/>
          <p:cNvSpPr txBox="1"/>
          <p:nvPr/>
        </p:nvSpPr>
        <p:spPr>
          <a:xfrm>
            <a:off x="7086240" y="2366123"/>
            <a:ext cx="4558507" cy="141577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b="1" dirty="0">
                <a:solidFill>
                  <a:srgbClr val="255A85"/>
                </a:solidFill>
                <a:latin typeface="Arial"/>
                <a:ea typeface="Arial"/>
                <a:cs typeface="Arial"/>
                <a:sym typeface="Arial"/>
              </a:rPr>
              <a:t>Accessible</a:t>
            </a:r>
            <a:endParaRPr dirty="0"/>
          </a:p>
          <a:p>
            <a:pPr marL="285750" marR="0" lvl="0" indent="-285750" algn="l" rtl="0">
              <a:spcBef>
                <a:spcPts val="0"/>
              </a:spcBef>
              <a:spcAft>
                <a:spcPts val="0"/>
              </a:spcAft>
              <a:buClr>
                <a:schemeClr val="dk1"/>
              </a:buClr>
              <a:buSzPts val="1400"/>
              <a:buFont typeface="NTR"/>
              <a:buChar char="-"/>
            </a:pPr>
            <a:r>
              <a:rPr lang="en-GB" sz="1400" dirty="0">
                <a:solidFill>
                  <a:schemeClr val="dk1"/>
                </a:solidFill>
                <a:latin typeface="Arial"/>
                <a:ea typeface="Arial"/>
                <a:cs typeface="Arial"/>
                <a:sym typeface="Arial"/>
              </a:rPr>
              <a:t>Metadata about each survey is made publicly available online</a:t>
            </a:r>
            <a:endParaRPr dirty="0"/>
          </a:p>
          <a:p>
            <a:pPr marL="285750" marR="0" lvl="0" indent="-285750" algn="l" rtl="0">
              <a:spcBef>
                <a:spcPts val="0"/>
              </a:spcBef>
              <a:spcAft>
                <a:spcPts val="0"/>
              </a:spcAft>
              <a:buClr>
                <a:schemeClr val="dk1"/>
              </a:buClr>
              <a:buSzPts val="1400"/>
              <a:buFont typeface="NTR"/>
              <a:buChar char="-"/>
            </a:pPr>
            <a:r>
              <a:rPr lang="en-GB" sz="1400" dirty="0">
                <a:solidFill>
                  <a:schemeClr val="dk1"/>
                </a:solidFill>
                <a:latin typeface="Arial"/>
                <a:ea typeface="Arial"/>
                <a:cs typeface="Arial"/>
                <a:sym typeface="Arial"/>
              </a:rPr>
              <a:t>Metadata about each survey specifies how to access the data set(s), technical documentation, questionnaire(s), and other relevant publications</a:t>
            </a:r>
            <a:endParaRPr dirty="0"/>
          </a:p>
        </p:txBody>
      </p:sp>
      <p:sp>
        <p:nvSpPr>
          <p:cNvPr id="217" name="Google Shape;217;p10"/>
          <p:cNvSpPr/>
          <p:nvPr/>
        </p:nvSpPr>
        <p:spPr>
          <a:xfrm>
            <a:off x="547253" y="4217894"/>
            <a:ext cx="5389522" cy="1728000"/>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220" name="Google Shape;220;p10"/>
          <p:cNvSpPr txBox="1"/>
          <p:nvPr/>
        </p:nvSpPr>
        <p:spPr>
          <a:xfrm>
            <a:off x="1190761" y="4259635"/>
            <a:ext cx="4553334" cy="141577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b="1" dirty="0">
                <a:solidFill>
                  <a:srgbClr val="255A85"/>
                </a:solidFill>
                <a:latin typeface="Arial"/>
                <a:ea typeface="Arial"/>
                <a:cs typeface="Arial"/>
                <a:sym typeface="Arial"/>
              </a:rPr>
              <a:t>Interoperable</a:t>
            </a:r>
            <a:endParaRPr dirty="0"/>
          </a:p>
          <a:p>
            <a:pPr marL="285750" marR="0" lvl="0" indent="-285750" algn="l" rtl="0">
              <a:spcBef>
                <a:spcPts val="0"/>
              </a:spcBef>
              <a:spcAft>
                <a:spcPts val="0"/>
              </a:spcAft>
              <a:buClr>
                <a:schemeClr val="dk1"/>
              </a:buClr>
              <a:buSzPts val="1400"/>
              <a:buFont typeface="NTR"/>
              <a:buChar char="-"/>
            </a:pPr>
            <a:r>
              <a:rPr lang="en-GB" sz="1400" dirty="0">
                <a:solidFill>
                  <a:schemeClr val="dk1"/>
                </a:solidFill>
                <a:latin typeface="Arial"/>
                <a:ea typeface="Arial"/>
                <a:cs typeface="Arial"/>
                <a:sym typeface="Arial"/>
              </a:rPr>
              <a:t>Metadata is set up so that they can be easily shared with humans</a:t>
            </a:r>
            <a:endParaRPr dirty="0"/>
          </a:p>
          <a:p>
            <a:pPr marL="285750" marR="0" lvl="0" indent="-285750" algn="l" rtl="0">
              <a:spcBef>
                <a:spcPts val="0"/>
              </a:spcBef>
              <a:spcAft>
                <a:spcPts val="0"/>
              </a:spcAft>
              <a:buClr>
                <a:schemeClr val="dk1"/>
              </a:buClr>
              <a:buSzPts val="1400"/>
              <a:buFont typeface="NTR"/>
              <a:buChar char="-"/>
            </a:pPr>
            <a:r>
              <a:rPr lang="en-GB" sz="1400" dirty="0">
                <a:solidFill>
                  <a:schemeClr val="dk1"/>
                </a:solidFill>
                <a:latin typeface="Arial"/>
                <a:ea typeface="Arial"/>
                <a:cs typeface="Arial"/>
                <a:sym typeface="Arial"/>
              </a:rPr>
              <a:t>Metadata is also set up so that they can easily be shared with machines (primarily other social sciences data archives and repositories)</a:t>
            </a:r>
            <a:endParaRPr dirty="0"/>
          </a:p>
        </p:txBody>
      </p:sp>
      <p:sp>
        <p:nvSpPr>
          <p:cNvPr id="222" name="Google Shape;222;p10"/>
          <p:cNvSpPr/>
          <p:nvPr/>
        </p:nvSpPr>
        <p:spPr>
          <a:xfrm>
            <a:off x="6403472" y="4217894"/>
            <a:ext cx="5389522" cy="1728000"/>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225" name="Google Shape;225;p10"/>
          <p:cNvSpPr txBox="1"/>
          <p:nvPr/>
        </p:nvSpPr>
        <p:spPr>
          <a:xfrm>
            <a:off x="7086240" y="4259635"/>
            <a:ext cx="4558507" cy="16312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b="1" dirty="0">
                <a:solidFill>
                  <a:srgbClr val="255A85"/>
                </a:solidFill>
                <a:latin typeface="Arial"/>
                <a:ea typeface="Arial"/>
                <a:cs typeface="Arial"/>
                <a:sym typeface="Arial"/>
              </a:rPr>
              <a:t>Reusable</a:t>
            </a:r>
            <a:endParaRPr dirty="0"/>
          </a:p>
          <a:p>
            <a:pPr marL="285750" marR="0" lvl="0" indent="-285750" algn="l" rtl="0">
              <a:spcBef>
                <a:spcPts val="0"/>
              </a:spcBef>
              <a:spcAft>
                <a:spcPts val="0"/>
              </a:spcAft>
              <a:buClr>
                <a:schemeClr val="dk1"/>
              </a:buClr>
              <a:buSzPts val="1400"/>
              <a:buFont typeface="NTR"/>
              <a:buChar char="-"/>
            </a:pPr>
            <a:r>
              <a:rPr lang="en-GB" sz="1400" dirty="0">
                <a:solidFill>
                  <a:schemeClr val="dk1"/>
                </a:solidFill>
                <a:latin typeface="Arial"/>
                <a:ea typeface="Arial"/>
                <a:cs typeface="Arial"/>
                <a:sym typeface="Arial"/>
              </a:rPr>
              <a:t>Metadata is detailed, informative, organised, and structured; metadata itself can be used for research</a:t>
            </a:r>
            <a:endParaRPr dirty="0"/>
          </a:p>
          <a:p>
            <a:pPr marL="285750" marR="0" lvl="0" indent="-285750" algn="l" rtl="0">
              <a:spcBef>
                <a:spcPts val="0"/>
              </a:spcBef>
              <a:spcAft>
                <a:spcPts val="0"/>
              </a:spcAft>
              <a:buClr>
                <a:schemeClr val="dk1"/>
              </a:buClr>
              <a:buSzPts val="1400"/>
              <a:buFont typeface="NTR"/>
              <a:buChar char="-"/>
            </a:pPr>
            <a:r>
              <a:rPr lang="en-GB" sz="1400" dirty="0">
                <a:solidFill>
                  <a:schemeClr val="dk1"/>
                </a:solidFill>
                <a:latin typeface="Arial"/>
                <a:ea typeface="Arial"/>
                <a:cs typeface="Arial"/>
                <a:sym typeface="Arial"/>
              </a:rPr>
              <a:t>Reuse of the survey is promoted/facilitated since the metadata includes information about how to access the relevant original sources (e.g. data set(s), technical documentation)</a:t>
            </a:r>
            <a:endParaRPr sz="1400" dirty="0">
              <a:solidFill>
                <a:schemeClr val="dk1"/>
              </a:solidFill>
              <a:latin typeface="Arial"/>
              <a:ea typeface="Arial"/>
              <a:cs typeface="Arial"/>
              <a:sym typeface="Arial"/>
            </a:endParaRPr>
          </a:p>
        </p:txBody>
      </p:sp>
      <p:grpSp>
        <p:nvGrpSpPr>
          <p:cNvPr id="2" name="Group 1">
            <a:extLst>
              <a:ext uri="{FF2B5EF4-FFF2-40B4-BE49-F238E27FC236}">
                <a16:creationId xmlns:a16="http://schemas.microsoft.com/office/drawing/2014/main" id="{E3DA42FD-E0E0-A24A-A2FB-FE840804EB46}"/>
              </a:ext>
            </a:extLst>
          </p:cNvPr>
          <p:cNvGrpSpPr/>
          <p:nvPr/>
        </p:nvGrpSpPr>
        <p:grpSpPr>
          <a:xfrm>
            <a:off x="292756" y="2251942"/>
            <a:ext cx="796949" cy="796949"/>
            <a:chOff x="292756" y="2251942"/>
            <a:chExt cx="796949" cy="796949"/>
          </a:xfrm>
        </p:grpSpPr>
        <p:sp>
          <p:nvSpPr>
            <p:cNvPr id="24" name="Oval 23">
              <a:extLst>
                <a:ext uri="{FF2B5EF4-FFF2-40B4-BE49-F238E27FC236}">
                  <a16:creationId xmlns:a16="http://schemas.microsoft.com/office/drawing/2014/main" id="{48259FF5-073D-CC48-9ABC-9343E5B25BF8}"/>
                </a:ext>
              </a:extLst>
            </p:cNvPr>
            <p:cNvSpPr>
              <a:spLocks noChangeAspect="1"/>
            </p:cNvSpPr>
            <p:nvPr/>
          </p:nvSpPr>
          <p:spPr>
            <a:xfrm>
              <a:off x="292756" y="2251942"/>
              <a:ext cx="796949" cy="796949"/>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pic>
          <p:nvPicPr>
            <p:cNvPr id="25" name="Graphic 24" descr="Magnifying glass">
              <a:extLst>
                <a:ext uri="{FF2B5EF4-FFF2-40B4-BE49-F238E27FC236}">
                  <a16:creationId xmlns:a16="http://schemas.microsoft.com/office/drawing/2014/main" id="{E758749F-B990-A34B-BEA9-89E67FCE4CA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57740" y="2412318"/>
              <a:ext cx="509363" cy="509363"/>
            </a:xfrm>
            <a:prstGeom prst="rect">
              <a:avLst/>
            </a:prstGeom>
          </p:spPr>
        </p:pic>
      </p:grpSp>
      <p:grpSp>
        <p:nvGrpSpPr>
          <p:cNvPr id="5" name="Group 4">
            <a:extLst>
              <a:ext uri="{FF2B5EF4-FFF2-40B4-BE49-F238E27FC236}">
                <a16:creationId xmlns:a16="http://schemas.microsoft.com/office/drawing/2014/main" id="{78529AF2-3D5C-A647-81E6-D11D91C95517}"/>
              </a:ext>
            </a:extLst>
          </p:cNvPr>
          <p:cNvGrpSpPr/>
          <p:nvPr/>
        </p:nvGrpSpPr>
        <p:grpSpPr>
          <a:xfrm>
            <a:off x="6148975" y="2251942"/>
            <a:ext cx="836209" cy="836209"/>
            <a:chOff x="6148975" y="2251942"/>
            <a:chExt cx="836209" cy="836209"/>
          </a:xfrm>
        </p:grpSpPr>
        <p:sp>
          <p:nvSpPr>
            <p:cNvPr id="26" name="Oval 25">
              <a:extLst>
                <a:ext uri="{FF2B5EF4-FFF2-40B4-BE49-F238E27FC236}">
                  <a16:creationId xmlns:a16="http://schemas.microsoft.com/office/drawing/2014/main" id="{3E654F16-8B30-424D-AD00-1A2A420D6D8E}"/>
                </a:ext>
              </a:extLst>
            </p:cNvPr>
            <p:cNvSpPr>
              <a:spLocks noChangeAspect="1"/>
            </p:cNvSpPr>
            <p:nvPr/>
          </p:nvSpPr>
          <p:spPr>
            <a:xfrm>
              <a:off x="6148975" y="2251942"/>
              <a:ext cx="836209" cy="836209"/>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pic>
          <p:nvPicPr>
            <p:cNvPr id="27" name="Graphic 26" descr="Cursor">
              <a:extLst>
                <a:ext uri="{FF2B5EF4-FFF2-40B4-BE49-F238E27FC236}">
                  <a16:creationId xmlns:a16="http://schemas.microsoft.com/office/drawing/2014/main" id="{6F97226F-8768-584F-A6F2-AFDA0BCD1D9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232870" y="2366124"/>
              <a:ext cx="682768" cy="682768"/>
            </a:xfrm>
            <a:prstGeom prst="rect">
              <a:avLst/>
            </a:prstGeom>
          </p:spPr>
        </p:pic>
      </p:grpSp>
      <p:grpSp>
        <p:nvGrpSpPr>
          <p:cNvPr id="3" name="Group 2">
            <a:extLst>
              <a:ext uri="{FF2B5EF4-FFF2-40B4-BE49-F238E27FC236}">
                <a16:creationId xmlns:a16="http://schemas.microsoft.com/office/drawing/2014/main" id="{68A85F02-832F-D041-BCBE-9B4899B93C9A}"/>
              </a:ext>
            </a:extLst>
          </p:cNvPr>
          <p:cNvGrpSpPr/>
          <p:nvPr/>
        </p:nvGrpSpPr>
        <p:grpSpPr>
          <a:xfrm>
            <a:off x="292756" y="4167494"/>
            <a:ext cx="847822" cy="847822"/>
            <a:chOff x="292756" y="4167494"/>
            <a:chExt cx="847822" cy="847822"/>
          </a:xfrm>
        </p:grpSpPr>
        <p:sp>
          <p:nvSpPr>
            <p:cNvPr id="28" name="Oval 27">
              <a:extLst>
                <a:ext uri="{FF2B5EF4-FFF2-40B4-BE49-F238E27FC236}">
                  <a16:creationId xmlns:a16="http://schemas.microsoft.com/office/drawing/2014/main" id="{4F14819A-5C5A-B74A-8EB0-669865E5FCF7}"/>
                </a:ext>
              </a:extLst>
            </p:cNvPr>
            <p:cNvSpPr>
              <a:spLocks noChangeAspect="1"/>
            </p:cNvSpPr>
            <p:nvPr/>
          </p:nvSpPr>
          <p:spPr>
            <a:xfrm>
              <a:off x="292756" y="4167494"/>
              <a:ext cx="847822" cy="847822"/>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pic>
          <p:nvPicPr>
            <p:cNvPr id="29" name="Graphic 28" descr="Gears">
              <a:extLst>
                <a:ext uri="{FF2B5EF4-FFF2-40B4-BE49-F238E27FC236}">
                  <a16:creationId xmlns:a16="http://schemas.microsoft.com/office/drawing/2014/main" id="{BB38DA7B-B3F2-5B49-B29A-28C6A9E75E6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4856" y="4264735"/>
              <a:ext cx="694850" cy="694850"/>
            </a:xfrm>
            <a:prstGeom prst="rect">
              <a:avLst/>
            </a:prstGeom>
          </p:spPr>
        </p:pic>
      </p:grpSp>
      <p:grpSp>
        <p:nvGrpSpPr>
          <p:cNvPr id="4" name="Group 3">
            <a:extLst>
              <a:ext uri="{FF2B5EF4-FFF2-40B4-BE49-F238E27FC236}">
                <a16:creationId xmlns:a16="http://schemas.microsoft.com/office/drawing/2014/main" id="{509B0E34-798B-A84D-BBD4-811D521ED39B}"/>
              </a:ext>
            </a:extLst>
          </p:cNvPr>
          <p:cNvGrpSpPr/>
          <p:nvPr/>
        </p:nvGrpSpPr>
        <p:grpSpPr>
          <a:xfrm>
            <a:off x="6148975" y="4167494"/>
            <a:ext cx="847822" cy="847822"/>
            <a:chOff x="6148975" y="4167494"/>
            <a:chExt cx="847822" cy="847822"/>
          </a:xfrm>
        </p:grpSpPr>
        <p:sp>
          <p:nvSpPr>
            <p:cNvPr id="30" name="Oval 29">
              <a:extLst>
                <a:ext uri="{FF2B5EF4-FFF2-40B4-BE49-F238E27FC236}">
                  <a16:creationId xmlns:a16="http://schemas.microsoft.com/office/drawing/2014/main" id="{2F546A8B-2975-2C40-BF97-244037CB4527}"/>
                </a:ext>
              </a:extLst>
            </p:cNvPr>
            <p:cNvSpPr>
              <a:spLocks noChangeAspect="1"/>
            </p:cNvSpPr>
            <p:nvPr/>
          </p:nvSpPr>
          <p:spPr>
            <a:xfrm>
              <a:off x="6148975" y="4167494"/>
              <a:ext cx="847822" cy="847822"/>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pic>
          <p:nvPicPr>
            <p:cNvPr id="31" name="Graphic 30" descr="Recycle">
              <a:extLst>
                <a:ext uri="{FF2B5EF4-FFF2-40B4-BE49-F238E27FC236}">
                  <a16:creationId xmlns:a16="http://schemas.microsoft.com/office/drawing/2014/main" id="{F32FA714-A71D-7D4D-A44F-0BD383EAF02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259861" y="4259635"/>
              <a:ext cx="624815" cy="624815"/>
            </a:xfrm>
            <a:prstGeom prst="rect">
              <a:avLst/>
            </a:prstGeom>
          </p:spPr>
        </p:pic>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4" name="Google Shape;234;p11"/>
          <p:cNvSpPr txBox="1">
            <a:spLocks noGrp="1"/>
          </p:cNvSpPr>
          <p:nvPr>
            <p:ph type="title"/>
          </p:nvPr>
        </p:nvSpPr>
        <p:spPr>
          <a:xfrm>
            <a:off x="394856" y="365125"/>
            <a:ext cx="8707866" cy="138640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1"/>
              </a:buClr>
              <a:buSzPts val="3200"/>
              <a:buFont typeface="Arial"/>
              <a:buNone/>
            </a:pPr>
            <a:r>
              <a:rPr lang="en-GB" b="1" dirty="0"/>
              <a:t>Methodology: </a:t>
            </a:r>
            <a:r>
              <a:rPr lang="en-GB" i="1" dirty="0"/>
              <a:t>Constructing the EMM Survey Registry</a:t>
            </a:r>
            <a:endParaRPr dirty="0"/>
          </a:p>
        </p:txBody>
      </p:sp>
      <p:sp>
        <p:nvSpPr>
          <p:cNvPr id="235" name="Google Shape;235;p11"/>
          <p:cNvSpPr/>
          <p:nvPr/>
        </p:nvSpPr>
        <p:spPr>
          <a:xfrm>
            <a:off x="394856" y="1402783"/>
            <a:ext cx="8432734" cy="1477328"/>
          </a:xfrm>
          <a:prstGeom prst="rect">
            <a:avLst/>
          </a:prstGeom>
          <a:noFill/>
          <a:ln>
            <a:noFill/>
          </a:ln>
        </p:spPr>
        <p:txBody>
          <a:bodyPr spcFirstLastPara="1" wrap="square" lIns="72000" tIns="45700" rIns="72000" bIns="45700" anchor="t" anchorCtr="0">
            <a:spAutoFit/>
          </a:bodyPr>
          <a:lstStyle/>
          <a:p>
            <a:pPr marL="0" marR="0" lvl="0" indent="0" algn="l" rtl="0">
              <a:spcBef>
                <a:spcPts val="0"/>
              </a:spcBef>
              <a:spcAft>
                <a:spcPts val="0"/>
              </a:spcAft>
              <a:buNone/>
            </a:pPr>
            <a:r>
              <a:rPr lang="en-GB" sz="1800" dirty="0">
                <a:solidFill>
                  <a:schemeClr val="dk1"/>
                </a:solidFill>
                <a:latin typeface="Arial"/>
                <a:ea typeface="Arial"/>
                <a:cs typeface="Arial"/>
                <a:sym typeface="Arial"/>
              </a:rPr>
              <a:t>The </a:t>
            </a:r>
            <a:r>
              <a:rPr lang="en-GB" sz="1800" b="1" u="sng" dirty="0">
                <a:solidFill>
                  <a:srgbClr val="F19233"/>
                </a:solidFill>
                <a:latin typeface="Arial"/>
                <a:ea typeface="Arial"/>
                <a:cs typeface="Arial"/>
                <a:sym typeface="Arial"/>
                <a:hlinkClick r:id="rId3">
                  <a:extLst>
                    <a:ext uri="{A12FA001-AC4F-418D-AE19-62706E023703}">
                      <ahyp:hlinkClr xmlns:ahyp="http://schemas.microsoft.com/office/drawing/2018/hyperlinkcolor" val="tx"/>
                    </a:ext>
                  </a:extLst>
                </a:hlinkClick>
              </a:rPr>
              <a:t>EMM Survey Registry</a:t>
            </a:r>
            <a:r>
              <a:rPr lang="en-GB" sz="1800" b="1" dirty="0">
                <a:solidFill>
                  <a:srgbClr val="F19233"/>
                </a:solidFill>
                <a:latin typeface="Arial"/>
                <a:ea typeface="Arial"/>
                <a:cs typeface="Arial"/>
                <a:sym typeface="Arial"/>
              </a:rPr>
              <a:t> </a:t>
            </a:r>
            <a:r>
              <a:rPr lang="en-GB" sz="1800" dirty="0">
                <a:solidFill>
                  <a:schemeClr val="dk1"/>
                </a:solidFill>
                <a:latin typeface="Arial"/>
                <a:ea typeface="Arial"/>
                <a:cs typeface="Arial"/>
                <a:sym typeface="Arial"/>
              </a:rPr>
              <a:t>is intended to serve as a </a:t>
            </a:r>
            <a:r>
              <a:rPr lang="en-GB" sz="1800" b="1" dirty="0">
                <a:solidFill>
                  <a:schemeClr val="dk1"/>
                </a:solidFill>
                <a:latin typeface="Arial"/>
                <a:ea typeface="Arial"/>
                <a:cs typeface="Arial"/>
                <a:sym typeface="Arial"/>
              </a:rPr>
              <a:t>single access point </a:t>
            </a:r>
            <a:r>
              <a:rPr lang="en-GB" sz="1800" dirty="0">
                <a:solidFill>
                  <a:schemeClr val="dk1"/>
                </a:solidFill>
                <a:latin typeface="Arial"/>
                <a:ea typeface="Arial"/>
                <a:cs typeface="Arial"/>
                <a:sym typeface="Arial"/>
              </a:rPr>
              <a:t>to </a:t>
            </a:r>
            <a:r>
              <a:rPr lang="en-GB" sz="1800" b="1" dirty="0">
                <a:solidFill>
                  <a:schemeClr val="dk1"/>
                </a:solidFill>
                <a:latin typeface="Arial"/>
                <a:ea typeface="Arial"/>
                <a:cs typeface="Arial"/>
                <a:sym typeface="Arial"/>
              </a:rPr>
              <a:t>metadata</a:t>
            </a:r>
            <a:r>
              <a:rPr lang="en-GB" sz="1800" dirty="0">
                <a:solidFill>
                  <a:schemeClr val="dk1"/>
                </a:solidFill>
                <a:latin typeface="Arial"/>
                <a:ea typeface="Arial"/>
                <a:cs typeface="Arial"/>
                <a:sym typeface="Arial"/>
              </a:rPr>
              <a:t> on surveys undertaken </a:t>
            </a:r>
            <a:r>
              <a:rPr lang="en-GB" sz="1800" b="1" dirty="0">
                <a:solidFill>
                  <a:schemeClr val="dk1"/>
                </a:solidFill>
                <a:latin typeface="Arial"/>
                <a:ea typeface="Arial"/>
                <a:cs typeface="Arial"/>
                <a:sym typeface="Arial"/>
              </a:rPr>
              <a:t>across Europe since January 2000 </a:t>
            </a:r>
            <a:r>
              <a:rPr lang="en-GB" sz="1800" dirty="0">
                <a:solidFill>
                  <a:schemeClr val="dk1"/>
                </a:solidFill>
                <a:latin typeface="Arial"/>
                <a:ea typeface="Arial"/>
                <a:cs typeface="Arial"/>
                <a:sym typeface="Arial"/>
              </a:rPr>
              <a:t>with a </a:t>
            </a:r>
            <a:r>
              <a:rPr lang="en-GB" sz="1800" b="1" dirty="0">
                <a:solidFill>
                  <a:schemeClr val="dk1"/>
                </a:solidFill>
                <a:latin typeface="Arial"/>
                <a:ea typeface="Arial"/>
                <a:cs typeface="Arial"/>
                <a:sym typeface="Arial"/>
              </a:rPr>
              <a:t>substant</a:t>
            </a:r>
            <a:r>
              <a:rPr lang="en-GB" sz="1800" b="1" dirty="0">
                <a:solidFill>
                  <a:schemeClr val="dk1"/>
                </a:solidFill>
              </a:rPr>
              <a:t>ial</a:t>
            </a:r>
            <a:r>
              <a:rPr lang="en-GB" sz="1800" b="1" dirty="0">
                <a:solidFill>
                  <a:schemeClr val="dk1"/>
                </a:solidFill>
                <a:latin typeface="Arial"/>
                <a:ea typeface="Arial"/>
                <a:cs typeface="Arial"/>
                <a:sym typeface="Arial"/>
              </a:rPr>
              <a:t> number of EMM respondents</a:t>
            </a:r>
            <a:r>
              <a:rPr lang="en-GB" sz="1800" dirty="0">
                <a:solidFill>
                  <a:schemeClr val="dk1"/>
                </a:solidFill>
                <a:latin typeface="Arial"/>
                <a:ea typeface="Arial"/>
                <a:cs typeface="Arial"/>
                <a:sym typeface="Arial"/>
              </a:rPr>
              <a:t>. It is also meant to be a </a:t>
            </a:r>
            <a:r>
              <a:rPr lang="en-GB" sz="1800" b="1" dirty="0">
                <a:solidFill>
                  <a:schemeClr val="dk1"/>
                </a:solidFill>
                <a:latin typeface="Arial"/>
                <a:ea typeface="Arial"/>
                <a:cs typeface="Arial"/>
                <a:sym typeface="Arial"/>
              </a:rPr>
              <a:t>free online tool</a:t>
            </a:r>
            <a:r>
              <a:rPr lang="en-GB" sz="1800" dirty="0">
                <a:solidFill>
                  <a:schemeClr val="dk1"/>
                </a:solidFill>
                <a:latin typeface="Arial"/>
                <a:ea typeface="Arial"/>
                <a:cs typeface="Arial"/>
                <a:sym typeface="Arial"/>
              </a:rPr>
              <a:t> that is </a:t>
            </a:r>
            <a:r>
              <a:rPr lang="en-GB" sz="1800" b="1" dirty="0">
                <a:solidFill>
                  <a:schemeClr val="dk1"/>
                </a:solidFill>
                <a:latin typeface="Arial"/>
                <a:ea typeface="Arial"/>
                <a:cs typeface="Arial"/>
                <a:sym typeface="Arial"/>
              </a:rPr>
              <a:t>FAIR</a:t>
            </a:r>
            <a:r>
              <a:rPr lang="en-GB" sz="1800" dirty="0">
                <a:solidFill>
                  <a:schemeClr val="dk1"/>
                </a:solidFill>
                <a:latin typeface="Arial"/>
                <a:ea typeface="Arial"/>
                <a:cs typeface="Arial"/>
                <a:sym typeface="Arial"/>
              </a:rPr>
              <a:t>. Given these objectives of the EMM Survey Registry, the following </a:t>
            </a:r>
            <a:r>
              <a:rPr lang="en-GB" sz="1800" b="1" dirty="0">
                <a:solidFill>
                  <a:schemeClr val="dk1"/>
                </a:solidFill>
                <a:latin typeface="Arial"/>
                <a:ea typeface="Arial"/>
                <a:cs typeface="Arial"/>
                <a:sym typeface="Arial"/>
              </a:rPr>
              <a:t>methodological decisions and protocols </a:t>
            </a:r>
            <a:r>
              <a:rPr lang="en-GB" sz="1800" dirty="0">
                <a:solidFill>
                  <a:schemeClr val="dk1"/>
                </a:solidFill>
                <a:latin typeface="Arial"/>
                <a:ea typeface="Arial"/>
                <a:cs typeface="Arial"/>
                <a:sym typeface="Arial"/>
              </a:rPr>
              <a:t>were implemented:</a:t>
            </a:r>
            <a:endParaRPr dirty="0"/>
          </a:p>
        </p:txBody>
      </p:sp>
      <p:grpSp>
        <p:nvGrpSpPr>
          <p:cNvPr id="3" name="Group 2">
            <a:extLst>
              <a:ext uri="{FF2B5EF4-FFF2-40B4-BE49-F238E27FC236}">
                <a16:creationId xmlns:a16="http://schemas.microsoft.com/office/drawing/2014/main" id="{94FF069F-842A-1E47-8C63-800873D5A64A}"/>
              </a:ext>
            </a:extLst>
          </p:cNvPr>
          <p:cNvGrpSpPr/>
          <p:nvPr/>
        </p:nvGrpSpPr>
        <p:grpSpPr>
          <a:xfrm>
            <a:off x="0" y="3077868"/>
            <a:ext cx="10947464" cy="3097363"/>
            <a:chOff x="0" y="3077868"/>
            <a:chExt cx="10947464" cy="3097363"/>
          </a:xfrm>
        </p:grpSpPr>
        <p:sp>
          <p:nvSpPr>
            <p:cNvPr id="232" name="Google Shape;232;p11"/>
            <p:cNvSpPr/>
            <p:nvPr/>
          </p:nvSpPr>
          <p:spPr>
            <a:xfrm>
              <a:off x="3176168" y="4297794"/>
              <a:ext cx="2474038" cy="1877437"/>
            </a:xfrm>
            <a:prstGeom prst="rect">
              <a:avLst/>
            </a:prstGeom>
            <a:noFill/>
            <a:ln>
              <a:noFill/>
            </a:ln>
          </p:spPr>
          <p:txBody>
            <a:bodyPr spcFirstLastPara="1" wrap="square" lIns="72000" tIns="45700" rIns="72000" bIns="45700" anchor="t" anchorCtr="0">
              <a:spAutoFit/>
            </a:bodyPr>
            <a:lstStyle/>
            <a:p>
              <a:pPr marL="0" marR="0" lvl="0" indent="0" algn="l" rtl="0">
                <a:spcBef>
                  <a:spcPts val="0"/>
                </a:spcBef>
                <a:spcAft>
                  <a:spcPts val="0"/>
                </a:spcAft>
                <a:buNone/>
              </a:pPr>
              <a:r>
                <a:rPr lang="en-GB" sz="1600" b="1" dirty="0">
                  <a:solidFill>
                    <a:srgbClr val="255A85"/>
                  </a:solidFill>
                  <a:latin typeface="Arial"/>
                  <a:ea typeface="Arial"/>
                  <a:cs typeface="Arial"/>
                  <a:sym typeface="Arial"/>
                </a:rPr>
                <a:t>Defining the search process</a:t>
              </a:r>
              <a:endParaRPr dirty="0"/>
            </a:p>
            <a:p>
              <a:pPr marL="0" marR="0" lvl="0" indent="0" algn="l" rtl="0">
                <a:spcBef>
                  <a:spcPts val="0"/>
                </a:spcBef>
                <a:spcAft>
                  <a:spcPts val="0"/>
                </a:spcAft>
                <a:buNone/>
              </a:pPr>
              <a:r>
                <a:rPr lang="en-GB" sz="1400" dirty="0">
                  <a:solidFill>
                    <a:schemeClr val="dk1"/>
                  </a:solidFill>
                  <a:latin typeface="Arial"/>
                  <a:ea typeface="Arial"/>
                  <a:cs typeface="Arial"/>
                  <a:sym typeface="Arial"/>
                </a:rPr>
                <a:t>To homogenise how countries looked for surveys, a detailed document with specific search guidelines was produced and used by all participating parties</a:t>
              </a:r>
              <a:endParaRPr dirty="0"/>
            </a:p>
          </p:txBody>
        </p:sp>
        <p:sp>
          <p:nvSpPr>
            <p:cNvPr id="238" name="Google Shape;238;p11"/>
            <p:cNvSpPr/>
            <p:nvPr/>
          </p:nvSpPr>
          <p:spPr>
            <a:xfrm>
              <a:off x="527539" y="4297794"/>
              <a:ext cx="2474038" cy="1846659"/>
            </a:xfrm>
            <a:prstGeom prst="rect">
              <a:avLst/>
            </a:prstGeom>
            <a:noFill/>
            <a:ln>
              <a:noFill/>
            </a:ln>
          </p:spPr>
          <p:txBody>
            <a:bodyPr spcFirstLastPara="1" wrap="square" lIns="72000" tIns="45700" rIns="72000" bIns="45700" anchor="t" anchorCtr="0">
              <a:spAutoFit/>
            </a:bodyPr>
            <a:lstStyle/>
            <a:p>
              <a:pPr marL="0" marR="0" lvl="0" indent="0" algn="l" rtl="0">
                <a:spcBef>
                  <a:spcPts val="0"/>
                </a:spcBef>
                <a:spcAft>
                  <a:spcPts val="0"/>
                </a:spcAft>
                <a:buNone/>
              </a:pPr>
              <a:r>
                <a:rPr lang="en-GB" sz="1600" b="1" dirty="0">
                  <a:solidFill>
                    <a:srgbClr val="255A85"/>
                  </a:solidFill>
                  <a:latin typeface="Arial"/>
                  <a:ea typeface="Arial"/>
                  <a:cs typeface="Arial"/>
                  <a:sym typeface="Arial"/>
                </a:rPr>
                <a:t>Delimiting the scope</a:t>
              </a:r>
              <a:endParaRPr dirty="0"/>
            </a:p>
            <a:p>
              <a:pPr marL="0" marR="0" lvl="0" indent="0" algn="l" rtl="0">
                <a:spcBef>
                  <a:spcPts val="0"/>
                </a:spcBef>
                <a:spcAft>
                  <a:spcPts val="0"/>
                </a:spcAft>
                <a:buNone/>
              </a:pPr>
              <a:r>
                <a:rPr lang="en-GB" sz="1400" dirty="0">
                  <a:solidFill>
                    <a:schemeClr val="dk1"/>
                  </a:solidFill>
                  <a:latin typeface="Arial"/>
                  <a:ea typeface="Arial"/>
                  <a:cs typeface="Arial"/>
                  <a:sym typeface="Arial"/>
                </a:rPr>
                <a:t>To be included, a survey had to be quantitative and sample-based, focusing on at least one dimension of EMM integration. It also had to meet certain sample size criteria</a:t>
              </a:r>
              <a:endParaRPr dirty="0"/>
            </a:p>
          </p:txBody>
        </p:sp>
        <p:sp>
          <p:nvSpPr>
            <p:cNvPr id="239" name="Google Shape;239;p11"/>
            <p:cNvSpPr/>
            <p:nvPr/>
          </p:nvSpPr>
          <p:spPr>
            <a:xfrm>
              <a:off x="5824797" y="4297794"/>
              <a:ext cx="2474038" cy="1661993"/>
            </a:xfrm>
            <a:prstGeom prst="rect">
              <a:avLst/>
            </a:prstGeom>
            <a:noFill/>
            <a:ln>
              <a:noFill/>
            </a:ln>
          </p:spPr>
          <p:txBody>
            <a:bodyPr spcFirstLastPara="1" wrap="square" lIns="72000" tIns="45700" rIns="72000" bIns="45700" anchor="t" anchorCtr="0">
              <a:spAutoFit/>
            </a:bodyPr>
            <a:lstStyle/>
            <a:p>
              <a:pPr marL="0" marR="0" lvl="0" indent="0" algn="l" rtl="0">
                <a:spcBef>
                  <a:spcPts val="0"/>
                </a:spcBef>
                <a:spcAft>
                  <a:spcPts val="0"/>
                </a:spcAft>
                <a:buNone/>
              </a:pPr>
              <a:r>
                <a:rPr lang="en-GB" sz="1600" b="1" dirty="0">
                  <a:solidFill>
                    <a:srgbClr val="255A85"/>
                  </a:solidFill>
                  <a:latin typeface="Arial"/>
                  <a:ea typeface="Arial"/>
                  <a:cs typeface="Arial"/>
                  <a:sym typeface="Arial"/>
                </a:rPr>
                <a:t>Documenting the metadata</a:t>
              </a:r>
              <a:endParaRPr dirty="0"/>
            </a:p>
            <a:p>
              <a:pPr marL="0" marR="0" lvl="0" indent="0" algn="l" rtl="0">
                <a:spcBef>
                  <a:spcPts val="0"/>
                </a:spcBef>
                <a:spcAft>
                  <a:spcPts val="0"/>
                </a:spcAft>
                <a:buNone/>
              </a:pPr>
              <a:r>
                <a:rPr lang="en-GB" sz="1400" dirty="0">
                  <a:solidFill>
                    <a:schemeClr val="dk1"/>
                  </a:solidFill>
                  <a:latin typeface="Arial"/>
                  <a:ea typeface="Arial"/>
                  <a:cs typeface="Arial"/>
                  <a:sym typeface="Arial"/>
                </a:rPr>
                <a:t>Each country was instructed to fill out metadata about each identified survey using an Excel-based template with over 200 metadata variables</a:t>
              </a:r>
              <a:endParaRPr dirty="0"/>
            </a:p>
          </p:txBody>
        </p:sp>
        <p:sp>
          <p:nvSpPr>
            <p:cNvPr id="240" name="Google Shape;240;p11"/>
            <p:cNvSpPr/>
            <p:nvPr/>
          </p:nvSpPr>
          <p:spPr>
            <a:xfrm>
              <a:off x="8473426" y="4297794"/>
              <a:ext cx="2474038" cy="1661993"/>
            </a:xfrm>
            <a:prstGeom prst="rect">
              <a:avLst/>
            </a:prstGeom>
            <a:noFill/>
            <a:ln>
              <a:noFill/>
            </a:ln>
          </p:spPr>
          <p:txBody>
            <a:bodyPr spcFirstLastPara="1" wrap="square" lIns="72000" tIns="45700" rIns="72000" bIns="45700" anchor="t" anchorCtr="0">
              <a:spAutoFit/>
            </a:bodyPr>
            <a:lstStyle/>
            <a:p>
              <a:pPr marL="0" marR="0" lvl="0" indent="0" algn="l" rtl="0">
                <a:spcBef>
                  <a:spcPts val="0"/>
                </a:spcBef>
                <a:spcAft>
                  <a:spcPts val="0"/>
                </a:spcAft>
                <a:buNone/>
              </a:pPr>
              <a:r>
                <a:rPr lang="en-GB" sz="1600" b="1" dirty="0">
                  <a:solidFill>
                    <a:srgbClr val="255A85"/>
                  </a:solidFill>
                  <a:latin typeface="Arial"/>
                  <a:ea typeface="Arial"/>
                  <a:cs typeface="Arial"/>
                  <a:sym typeface="Arial"/>
                </a:rPr>
                <a:t>Establishing quality checks</a:t>
              </a:r>
              <a:endParaRPr dirty="0"/>
            </a:p>
            <a:p>
              <a:pPr marL="0" marR="0" lvl="0" indent="0" algn="l" rtl="0">
                <a:spcBef>
                  <a:spcPts val="0"/>
                </a:spcBef>
                <a:spcAft>
                  <a:spcPts val="0"/>
                </a:spcAft>
                <a:buNone/>
              </a:pPr>
              <a:r>
                <a:rPr lang="en-GB" sz="1400" dirty="0">
                  <a:solidFill>
                    <a:schemeClr val="dk1"/>
                  </a:solidFill>
                  <a:latin typeface="Arial"/>
                  <a:ea typeface="Arial"/>
                  <a:cs typeface="Arial"/>
                  <a:sym typeface="Arial"/>
                </a:rPr>
                <a:t>A multi-stage and rigorous version control process was designed to be applied to all the compiled metadata in every country</a:t>
              </a:r>
              <a:endParaRPr dirty="0"/>
            </a:p>
          </p:txBody>
        </p:sp>
        <p:grpSp>
          <p:nvGrpSpPr>
            <p:cNvPr id="2" name="Group 1">
              <a:extLst>
                <a:ext uri="{FF2B5EF4-FFF2-40B4-BE49-F238E27FC236}">
                  <a16:creationId xmlns:a16="http://schemas.microsoft.com/office/drawing/2014/main" id="{6577CBDB-A127-C649-A036-58FADDACB7CB}"/>
                </a:ext>
              </a:extLst>
            </p:cNvPr>
            <p:cNvGrpSpPr/>
            <p:nvPr/>
          </p:nvGrpSpPr>
          <p:grpSpPr>
            <a:xfrm>
              <a:off x="0" y="3077868"/>
              <a:ext cx="10808677" cy="1005031"/>
              <a:chOff x="0" y="3077868"/>
              <a:chExt cx="10808677" cy="1005031"/>
            </a:xfrm>
          </p:grpSpPr>
          <p:cxnSp>
            <p:nvCxnSpPr>
              <p:cNvPr id="17" name="Straight Arrow Connector 16">
                <a:extLst>
                  <a:ext uri="{FF2B5EF4-FFF2-40B4-BE49-F238E27FC236}">
                    <a16:creationId xmlns:a16="http://schemas.microsoft.com/office/drawing/2014/main" id="{8E52E412-AD70-814F-977E-CE7C0BBC4ED4}"/>
                  </a:ext>
                </a:extLst>
              </p:cNvPr>
              <p:cNvCxnSpPr/>
              <p:nvPr/>
            </p:nvCxnSpPr>
            <p:spPr>
              <a:xfrm>
                <a:off x="0" y="3586369"/>
                <a:ext cx="10808677" cy="0"/>
              </a:xfrm>
              <a:prstGeom prst="straightConnector1">
                <a:avLst/>
              </a:prstGeom>
              <a:ln w="127000">
                <a:solidFill>
                  <a:srgbClr val="255A85"/>
                </a:solidFill>
                <a:tailEnd type="triangle"/>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D71BD7DC-9C78-0648-A3D9-D1F39CA0C96F}"/>
                  </a:ext>
                </a:extLst>
              </p:cNvPr>
              <p:cNvSpPr/>
              <p:nvPr/>
            </p:nvSpPr>
            <p:spPr>
              <a:xfrm>
                <a:off x="8688235" y="3089838"/>
                <a:ext cx="993061" cy="993061"/>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sp>
            <p:nvSpPr>
              <p:cNvPr id="19" name="Oval 18">
                <a:extLst>
                  <a:ext uri="{FF2B5EF4-FFF2-40B4-BE49-F238E27FC236}">
                    <a16:creationId xmlns:a16="http://schemas.microsoft.com/office/drawing/2014/main" id="{EFE2FE16-01C9-6E4F-B99A-32D5367EE0C9}"/>
                  </a:ext>
                </a:extLst>
              </p:cNvPr>
              <p:cNvSpPr/>
              <p:nvPr/>
            </p:nvSpPr>
            <p:spPr>
              <a:xfrm>
                <a:off x="801953" y="3081939"/>
                <a:ext cx="993061" cy="993061"/>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pic>
            <p:nvPicPr>
              <p:cNvPr id="20" name="Picture 19">
                <a:extLst>
                  <a:ext uri="{FF2B5EF4-FFF2-40B4-BE49-F238E27FC236}">
                    <a16:creationId xmlns:a16="http://schemas.microsoft.com/office/drawing/2014/main" id="{D0CCA427-0674-3744-81A6-E7F2E02DCC1E}"/>
                  </a:ext>
                </a:extLst>
              </p:cNvPr>
              <p:cNvPicPr>
                <a:picLocks noChangeAspect="1"/>
              </p:cNvPicPr>
              <p:nvPr/>
            </p:nvPicPr>
            <p:blipFill>
              <a:blip r:embed="rId4">
                <a:lum bright="70000" contrast="-70000"/>
                <a:extLst>
                  <a:ext uri="{BEBA8EAE-BF5A-486C-A8C5-ECC9F3942E4B}">
                    <a14:imgProps xmlns:a14="http://schemas.microsoft.com/office/drawing/2010/main">
                      <a14:imgLayer r:embed="rId5">
                        <a14:imgEffect>
                          <a14:artisticPhotocopy/>
                        </a14:imgEffect>
                      </a14:imgLayer>
                    </a14:imgProps>
                  </a:ext>
                </a:extLst>
              </a:blip>
              <a:stretch>
                <a:fillRect/>
              </a:stretch>
            </p:blipFill>
            <p:spPr>
              <a:xfrm>
                <a:off x="8827590" y="3244229"/>
                <a:ext cx="658332" cy="658332"/>
              </a:xfrm>
              <a:prstGeom prst="rect">
                <a:avLst/>
              </a:prstGeom>
            </p:spPr>
          </p:pic>
          <p:sp>
            <p:nvSpPr>
              <p:cNvPr id="21" name="Oval 20">
                <a:extLst>
                  <a:ext uri="{FF2B5EF4-FFF2-40B4-BE49-F238E27FC236}">
                    <a16:creationId xmlns:a16="http://schemas.microsoft.com/office/drawing/2014/main" id="{FD922256-25F9-4641-82E6-516433368366}"/>
                  </a:ext>
                </a:extLst>
              </p:cNvPr>
              <p:cNvSpPr/>
              <p:nvPr/>
            </p:nvSpPr>
            <p:spPr>
              <a:xfrm>
                <a:off x="3430714" y="3077868"/>
                <a:ext cx="993061" cy="993061"/>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pic>
            <p:nvPicPr>
              <p:cNvPr id="22" name="Graphic 21" descr="Magnifying glass">
                <a:extLst>
                  <a:ext uri="{FF2B5EF4-FFF2-40B4-BE49-F238E27FC236}">
                    <a16:creationId xmlns:a16="http://schemas.microsoft.com/office/drawing/2014/main" id="{6D2E3853-57DC-6744-98A3-576BCACF0F1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562065" y="3174052"/>
                <a:ext cx="728509" cy="728509"/>
              </a:xfrm>
              <a:prstGeom prst="rect">
                <a:avLst/>
              </a:prstGeom>
            </p:spPr>
          </p:pic>
          <p:sp>
            <p:nvSpPr>
              <p:cNvPr id="23" name="Oval 22">
                <a:extLst>
                  <a:ext uri="{FF2B5EF4-FFF2-40B4-BE49-F238E27FC236}">
                    <a16:creationId xmlns:a16="http://schemas.microsoft.com/office/drawing/2014/main" id="{A90E4FF6-FFA6-4D4A-BEEA-F00900A64F6B}"/>
                  </a:ext>
                </a:extLst>
              </p:cNvPr>
              <p:cNvSpPr/>
              <p:nvPr/>
            </p:nvSpPr>
            <p:spPr>
              <a:xfrm>
                <a:off x="6059475" y="3089838"/>
                <a:ext cx="993061" cy="993061"/>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pic>
            <p:nvPicPr>
              <p:cNvPr id="24" name="Picture 23">
                <a:extLst>
                  <a:ext uri="{FF2B5EF4-FFF2-40B4-BE49-F238E27FC236}">
                    <a16:creationId xmlns:a16="http://schemas.microsoft.com/office/drawing/2014/main" id="{40F9A274-9938-D442-9E58-7206FF38C906}"/>
                  </a:ext>
                </a:extLst>
              </p:cNvPr>
              <p:cNvPicPr>
                <a:picLocks noChangeAspect="1"/>
              </p:cNvPicPr>
              <p:nvPr/>
            </p:nvPicPr>
            <p:blipFill>
              <a:blip r:embed="rId8">
                <a:lum bright="70000" contrast="-70000"/>
                <a:extLst>
                  <a:ext uri="{BEBA8EAE-BF5A-486C-A8C5-ECC9F3942E4B}">
                    <a14:imgProps xmlns:a14="http://schemas.microsoft.com/office/drawing/2010/main">
                      <a14:imgLayer r:embed="rId9">
                        <a14:imgEffect>
                          <a14:artisticPhotocopy/>
                        </a14:imgEffect>
                      </a14:imgLayer>
                    </a14:imgProps>
                  </a:ext>
                </a:extLst>
              </a:blip>
              <a:stretch>
                <a:fillRect/>
              </a:stretch>
            </p:blipFill>
            <p:spPr>
              <a:xfrm>
                <a:off x="6233634" y="3208369"/>
                <a:ext cx="675043" cy="756000"/>
              </a:xfrm>
              <a:prstGeom prst="rect">
                <a:avLst/>
              </a:prstGeom>
            </p:spPr>
          </p:pic>
          <p:pic>
            <p:nvPicPr>
              <p:cNvPr id="25" name="Picture 24">
                <a:extLst>
                  <a:ext uri="{FF2B5EF4-FFF2-40B4-BE49-F238E27FC236}">
                    <a16:creationId xmlns:a16="http://schemas.microsoft.com/office/drawing/2014/main" id="{F4FF3ED7-F227-F742-8DAD-55970D5DBD76}"/>
                  </a:ext>
                </a:extLst>
              </p:cNvPr>
              <p:cNvPicPr>
                <a:picLocks noChangeAspect="1"/>
              </p:cNvPicPr>
              <p:nvPr/>
            </p:nvPicPr>
            <p:blipFill>
              <a:blip r:embed="rId10">
                <a:lum bright="70000" contrast="-70000"/>
                <a:extLst>
                  <a:ext uri="{BEBA8EAE-BF5A-486C-A8C5-ECC9F3942E4B}">
                    <a14:imgProps xmlns:a14="http://schemas.microsoft.com/office/drawing/2010/main">
                      <a14:imgLayer r:embed="rId11">
                        <a14:imgEffect>
                          <a14:artisticPhotocopy/>
                        </a14:imgEffect>
                      </a14:imgLayer>
                    </a14:imgProps>
                  </a:ext>
                </a:extLst>
              </a:blip>
              <a:stretch>
                <a:fillRect/>
              </a:stretch>
            </p:blipFill>
            <p:spPr>
              <a:xfrm>
                <a:off x="852538" y="3134361"/>
                <a:ext cx="880076" cy="880076"/>
              </a:xfrm>
              <a:prstGeom prst="rect">
                <a:avLst/>
              </a:prstGeom>
            </p:spPr>
          </p:pic>
        </p:gr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12"/>
          <p:cNvSpPr txBox="1"/>
          <p:nvPr/>
        </p:nvSpPr>
        <p:spPr>
          <a:xfrm>
            <a:off x="772072" y="2535172"/>
            <a:ext cx="10647855" cy="1787656"/>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1"/>
              </a:buClr>
              <a:buSzPts val="4400"/>
              <a:buFont typeface="Arial"/>
              <a:buNone/>
            </a:pPr>
            <a:r>
              <a:rPr lang="en-GB" sz="4400" b="1" dirty="0">
                <a:solidFill>
                  <a:schemeClr val="lt1"/>
                </a:solidFill>
                <a:latin typeface="Arial"/>
                <a:ea typeface="Arial"/>
                <a:cs typeface="Arial"/>
                <a:sym typeface="Arial"/>
              </a:rPr>
              <a:t>The EMM Survey Registry: </a:t>
            </a:r>
            <a:r>
              <a:rPr lang="en-GB" sz="4400" i="1" dirty="0">
                <a:solidFill>
                  <a:schemeClr val="lt1"/>
                </a:solidFill>
                <a:latin typeface="Arial"/>
                <a:ea typeface="Arial"/>
                <a:cs typeface="Arial"/>
                <a:sym typeface="Arial"/>
              </a:rPr>
              <a:t>Beta version</a:t>
            </a: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13"/>
          <p:cNvSpPr txBox="1"/>
          <p:nvPr/>
        </p:nvSpPr>
        <p:spPr>
          <a:xfrm>
            <a:off x="0" y="1027425"/>
            <a:ext cx="5471100" cy="5345666"/>
          </a:xfrm>
          <a:prstGeom prst="rect">
            <a:avLst/>
          </a:prstGeom>
          <a:solidFill>
            <a:srgbClr val="F9F9F9"/>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55" name="Google Shape;255;p13"/>
          <p:cNvSpPr txBox="1">
            <a:spLocks noGrp="1"/>
          </p:cNvSpPr>
          <p:nvPr>
            <p:ph type="title"/>
          </p:nvPr>
        </p:nvSpPr>
        <p:spPr>
          <a:xfrm>
            <a:off x="394855" y="365125"/>
            <a:ext cx="10958945" cy="138640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1"/>
              </a:buClr>
              <a:buSzPts val="3200"/>
              <a:buFont typeface="Arial"/>
              <a:buNone/>
            </a:pPr>
            <a:r>
              <a:rPr lang="en-GB" b="1" dirty="0"/>
              <a:t>Compiled metadata</a:t>
            </a:r>
            <a:endParaRPr i="1" dirty="0"/>
          </a:p>
        </p:txBody>
      </p:sp>
      <p:sp>
        <p:nvSpPr>
          <p:cNvPr id="256" name="Google Shape;256;p13"/>
          <p:cNvSpPr/>
          <p:nvPr/>
        </p:nvSpPr>
        <p:spPr>
          <a:xfrm>
            <a:off x="340600" y="1122125"/>
            <a:ext cx="4924800" cy="646200"/>
          </a:xfrm>
          <a:prstGeom prst="rect">
            <a:avLst/>
          </a:prstGeom>
          <a:noFill/>
          <a:ln>
            <a:noFill/>
          </a:ln>
        </p:spPr>
        <p:txBody>
          <a:bodyPr spcFirstLastPara="1" wrap="square" lIns="72000" tIns="45700" rIns="72000" bIns="45700" anchor="t" anchorCtr="0">
            <a:spAutoFit/>
          </a:bodyPr>
          <a:lstStyle/>
          <a:p>
            <a:pPr marL="0" marR="0" lvl="0" indent="0" algn="l" rtl="0">
              <a:spcBef>
                <a:spcPts val="0"/>
              </a:spcBef>
              <a:spcAft>
                <a:spcPts val="0"/>
              </a:spcAft>
              <a:buNone/>
            </a:pPr>
            <a:r>
              <a:rPr lang="en-GB" sz="1800" dirty="0">
                <a:solidFill>
                  <a:schemeClr val="dk1"/>
                </a:solidFill>
                <a:latin typeface="Arial"/>
                <a:ea typeface="Arial"/>
                <a:cs typeface="Arial"/>
                <a:sym typeface="Arial"/>
              </a:rPr>
              <a:t>The </a:t>
            </a:r>
            <a:r>
              <a:rPr lang="en-GB" sz="1800" b="1" u="sng" dirty="0">
                <a:solidFill>
                  <a:srgbClr val="F19233"/>
                </a:solidFill>
                <a:latin typeface="Arial"/>
                <a:ea typeface="Arial"/>
                <a:cs typeface="Arial"/>
                <a:sym typeface="Arial"/>
                <a:hlinkClick r:id="rId3">
                  <a:extLst>
                    <a:ext uri="{A12FA001-AC4F-418D-AE19-62706E023703}">
                      <ahyp:hlinkClr xmlns:ahyp="http://schemas.microsoft.com/office/drawing/2018/hyperlinkcolor" val="tx"/>
                    </a:ext>
                  </a:extLst>
                </a:hlinkClick>
              </a:rPr>
              <a:t>EMM Survey Registry</a:t>
            </a:r>
            <a:r>
              <a:rPr lang="en-GB" sz="1800" b="1" dirty="0">
                <a:solidFill>
                  <a:srgbClr val="F19233"/>
                </a:solidFill>
                <a:latin typeface="Arial"/>
                <a:ea typeface="Arial"/>
                <a:cs typeface="Arial"/>
                <a:sym typeface="Arial"/>
              </a:rPr>
              <a:t> </a:t>
            </a:r>
            <a:r>
              <a:rPr lang="en-GB" sz="1800" dirty="0">
                <a:solidFill>
                  <a:schemeClr val="dk1"/>
                </a:solidFill>
                <a:latin typeface="Arial"/>
                <a:ea typeface="Arial"/>
                <a:cs typeface="Arial"/>
                <a:sym typeface="Arial"/>
              </a:rPr>
              <a:t>currently</a:t>
            </a:r>
            <a:r>
              <a:rPr lang="en-GB" sz="1800" b="1" dirty="0">
                <a:solidFill>
                  <a:srgbClr val="F19233"/>
                </a:solidFill>
                <a:latin typeface="Arial"/>
                <a:ea typeface="Arial"/>
                <a:cs typeface="Arial"/>
                <a:sym typeface="Arial"/>
              </a:rPr>
              <a:t> </a:t>
            </a:r>
            <a:r>
              <a:rPr lang="en-GB" sz="1800" dirty="0">
                <a:solidFill>
                  <a:schemeClr val="dk1"/>
                </a:solidFill>
                <a:latin typeface="Arial"/>
                <a:ea typeface="Arial"/>
                <a:cs typeface="Arial"/>
                <a:sym typeface="Arial"/>
              </a:rPr>
              <a:t>captures </a:t>
            </a:r>
            <a:r>
              <a:rPr lang="en-GB" sz="1800" b="1" dirty="0">
                <a:solidFill>
                  <a:schemeClr val="dk1"/>
                </a:solidFill>
                <a:latin typeface="Arial"/>
                <a:ea typeface="Arial"/>
                <a:cs typeface="Arial"/>
                <a:sym typeface="Arial"/>
              </a:rPr>
              <a:t>4</a:t>
            </a:r>
            <a:r>
              <a:rPr lang="en-GB" sz="1800" b="1" dirty="0">
                <a:solidFill>
                  <a:schemeClr val="dk1"/>
                </a:solidFill>
              </a:rPr>
              <a:t>60</a:t>
            </a:r>
            <a:r>
              <a:rPr lang="en-GB" sz="1800" b="1" dirty="0">
                <a:solidFill>
                  <a:schemeClr val="dk1"/>
                </a:solidFill>
                <a:latin typeface="Arial"/>
                <a:ea typeface="Arial"/>
                <a:cs typeface="Arial"/>
                <a:sym typeface="Arial"/>
              </a:rPr>
              <a:t>+ </a:t>
            </a:r>
            <a:r>
              <a:rPr lang="en-GB" sz="1800" dirty="0">
                <a:solidFill>
                  <a:schemeClr val="dk1"/>
                </a:solidFill>
                <a:latin typeface="Arial"/>
                <a:ea typeface="Arial"/>
                <a:cs typeface="Arial"/>
                <a:sym typeface="Arial"/>
              </a:rPr>
              <a:t>surveys from </a:t>
            </a:r>
            <a:r>
              <a:rPr lang="en-GB" sz="1800" b="1" dirty="0">
                <a:solidFill>
                  <a:schemeClr val="dk1"/>
                </a:solidFill>
                <a:latin typeface="Arial"/>
                <a:ea typeface="Arial"/>
                <a:cs typeface="Arial"/>
                <a:sym typeface="Arial"/>
              </a:rPr>
              <a:t>1</a:t>
            </a:r>
            <a:r>
              <a:rPr lang="en-GB" sz="1800" b="1" dirty="0">
                <a:solidFill>
                  <a:schemeClr val="dk1"/>
                </a:solidFill>
              </a:rPr>
              <a:t>3</a:t>
            </a:r>
            <a:r>
              <a:rPr lang="en-GB" sz="1800" b="1" dirty="0">
                <a:solidFill>
                  <a:schemeClr val="dk1"/>
                </a:solidFill>
                <a:latin typeface="Arial"/>
                <a:ea typeface="Arial"/>
                <a:cs typeface="Arial"/>
                <a:sym typeface="Arial"/>
              </a:rPr>
              <a:t> different countries</a:t>
            </a:r>
            <a:r>
              <a:rPr lang="en-GB" sz="1800" dirty="0">
                <a:solidFill>
                  <a:schemeClr val="dk1"/>
                </a:solidFill>
                <a:latin typeface="Arial"/>
                <a:ea typeface="Arial"/>
                <a:cs typeface="Arial"/>
                <a:sym typeface="Arial"/>
              </a:rPr>
              <a:t>:</a:t>
            </a:r>
            <a:endParaRPr dirty="0"/>
          </a:p>
        </p:txBody>
      </p:sp>
      <p:sp>
        <p:nvSpPr>
          <p:cNvPr id="257" name="Google Shape;257;p13"/>
          <p:cNvSpPr txBox="1">
            <a:spLocks noGrp="1"/>
          </p:cNvSpPr>
          <p:nvPr>
            <p:ph type="body" idx="1"/>
          </p:nvPr>
        </p:nvSpPr>
        <p:spPr>
          <a:xfrm>
            <a:off x="340600" y="1835456"/>
            <a:ext cx="4804500" cy="4351200"/>
          </a:xfrm>
          <a:prstGeom prst="rect">
            <a:avLst/>
          </a:prstGeom>
          <a:noFill/>
          <a:ln>
            <a:noFill/>
          </a:ln>
        </p:spPr>
        <p:txBody>
          <a:bodyPr spcFirstLastPara="1" wrap="square" lIns="91425" tIns="45700" rIns="91425" bIns="45700" anchor="t" anchorCtr="0">
            <a:noAutofit/>
          </a:bodyPr>
          <a:lstStyle/>
          <a:p>
            <a:pPr marL="228593" lvl="0" indent="-228593" algn="l" rtl="0">
              <a:lnSpc>
                <a:spcPct val="100000"/>
              </a:lnSpc>
              <a:spcBef>
                <a:spcPts val="0"/>
              </a:spcBef>
              <a:spcAft>
                <a:spcPts val="0"/>
              </a:spcAft>
              <a:buClr>
                <a:srgbClr val="F19233"/>
              </a:buClr>
              <a:buSzPts val="1800"/>
              <a:buChar char="•"/>
            </a:pPr>
            <a:r>
              <a:rPr lang="en-GB" sz="1800" b="1" dirty="0">
                <a:solidFill>
                  <a:schemeClr val="dk1"/>
                </a:solidFill>
              </a:rPr>
              <a:t>Croatia </a:t>
            </a:r>
            <a:r>
              <a:rPr lang="en-GB" sz="1800" dirty="0">
                <a:solidFill>
                  <a:schemeClr val="dk1"/>
                </a:solidFill>
              </a:rPr>
              <a:t>(n=37)</a:t>
            </a:r>
            <a:endParaRPr dirty="0">
              <a:solidFill>
                <a:schemeClr val="dk1"/>
              </a:solidFill>
            </a:endParaRPr>
          </a:p>
          <a:p>
            <a:pPr marL="228593" lvl="0" indent="-228593" algn="l" rtl="0">
              <a:lnSpc>
                <a:spcPct val="100000"/>
              </a:lnSpc>
              <a:spcBef>
                <a:spcPts val="500"/>
              </a:spcBef>
              <a:spcAft>
                <a:spcPts val="0"/>
              </a:spcAft>
              <a:buClr>
                <a:srgbClr val="F19233"/>
              </a:buClr>
              <a:buSzPts val="1800"/>
              <a:buChar char="•"/>
            </a:pPr>
            <a:r>
              <a:rPr lang="en-GB" sz="1800" b="1" dirty="0">
                <a:solidFill>
                  <a:schemeClr val="dk1"/>
                </a:solidFill>
              </a:rPr>
              <a:t>Germany </a:t>
            </a:r>
            <a:r>
              <a:rPr lang="en-GB" sz="1800" dirty="0">
                <a:solidFill>
                  <a:schemeClr val="dk1"/>
                </a:solidFill>
              </a:rPr>
              <a:t>(n=78)</a:t>
            </a:r>
            <a:endParaRPr dirty="0">
              <a:solidFill>
                <a:schemeClr val="dk1"/>
              </a:solidFill>
            </a:endParaRPr>
          </a:p>
          <a:p>
            <a:pPr marL="228593" lvl="0" indent="-228593" algn="l" rtl="0">
              <a:lnSpc>
                <a:spcPct val="100000"/>
              </a:lnSpc>
              <a:spcBef>
                <a:spcPts val="500"/>
              </a:spcBef>
              <a:spcAft>
                <a:spcPts val="0"/>
              </a:spcAft>
              <a:buClr>
                <a:srgbClr val="F19233"/>
              </a:buClr>
              <a:buSzPts val="1800"/>
              <a:buChar char="•"/>
            </a:pPr>
            <a:r>
              <a:rPr lang="en-GB" sz="1800" b="1" dirty="0">
                <a:solidFill>
                  <a:schemeClr val="dk1"/>
                </a:solidFill>
              </a:rPr>
              <a:t>Hungary </a:t>
            </a:r>
            <a:r>
              <a:rPr lang="en-GB" sz="1800" dirty="0">
                <a:solidFill>
                  <a:schemeClr val="dk1"/>
                </a:solidFill>
              </a:rPr>
              <a:t>(n=33)</a:t>
            </a:r>
            <a:endParaRPr dirty="0">
              <a:solidFill>
                <a:schemeClr val="dk1"/>
              </a:solidFill>
            </a:endParaRPr>
          </a:p>
          <a:p>
            <a:pPr marL="228593" lvl="0" indent="-228593" algn="l" rtl="0">
              <a:lnSpc>
                <a:spcPct val="100000"/>
              </a:lnSpc>
              <a:spcBef>
                <a:spcPts val="500"/>
              </a:spcBef>
              <a:spcAft>
                <a:spcPts val="0"/>
              </a:spcAft>
              <a:buClr>
                <a:srgbClr val="F19233"/>
              </a:buClr>
              <a:buSzPts val="1800"/>
              <a:buChar char="•"/>
            </a:pPr>
            <a:r>
              <a:rPr lang="en-GB" sz="1800" b="1" dirty="0">
                <a:solidFill>
                  <a:schemeClr val="dk1"/>
                </a:solidFill>
              </a:rPr>
              <a:t>Ireland </a:t>
            </a:r>
            <a:r>
              <a:rPr lang="en-GB" sz="1800" dirty="0">
                <a:solidFill>
                  <a:schemeClr val="dk1"/>
                </a:solidFill>
              </a:rPr>
              <a:t>(n=21)</a:t>
            </a:r>
            <a:endParaRPr sz="1800" b="1" dirty="0">
              <a:solidFill>
                <a:schemeClr val="dk1"/>
              </a:solidFill>
            </a:endParaRPr>
          </a:p>
          <a:p>
            <a:pPr marL="228593" lvl="0" indent="-228593" algn="l" rtl="0">
              <a:lnSpc>
                <a:spcPct val="100000"/>
              </a:lnSpc>
              <a:spcBef>
                <a:spcPts val="500"/>
              </a:spcBef>
              <a:spcAft>
                <a:spcPts val="0"/>
              </a:spcAft>
              <a:buClr>
                <a:srgbClr val="F19233"/>
              </a:buClr>
              <a:buSzPts val="1800"/>
              <a:buChar char="•"/>
            </a:pPr>
            <a:r>
              <a:rPr lang="en-GB" sz="1800" b="1" dirty="0">
                <a:solidFill>
                  <a:schemeClr val="dk1"/>
                </a:solidFill>
              </a:rPr>
              <a:t>Iceland </a:t>
            </a:r>
            <a:r>
              <a:rPr lang="en-GB" sz="1800" dirty="0">
                <a:solidFill>
                  <a:schemeClr val="dk1"/>
                </a:solidFill>
              </a:rPr>
              <a:t>(n=7)</a:t>
            </a:r>
            <a:endParaRPr sz="1800" dirty="0">
              <a:solidFill>
                <a:schemeClr val="dk1"/>
              </a:solidFill>
            </a:endParaRPr>
          </a:p>
          <a:p>
            <a:pPr marL="228593" lvl="0" indent="-228593" algn="l" rtl="0">
              <a:lnSpc>
                <a:spcPct val="100000"/>
              </a:lnSpc>
              <a:spcBef>
                <a:spcPts val="500"/>
              </a:spcBef>
              <a:spcAft>
                <a:spcPts val="0"/>
              </a:spcAft>
              <a:buClr>
                <a:srgbClr val="F19233"/>
              </a:buClr>
              <a:buSzPts val="1800"/>
              <a:buChar char="•"/>
            </a:pPr>
            <a:r>
              <a:rPr lang="en-GB" sz="1800" b="1" dirty="0">
                <a:solidFill>
                  <a:schemeClr val="dk1"/>
                </a:solidFill>
              </a:rPr>
              <a:t>Montenegro </a:t>
            </a:r>
            <a:r>
              <a:rPr lang="en-GB" sz="1800" dirty="0">
                <a:solidFill>
                  <a:schemeClr val="dk1"/>
                </a:solidFill>
              </a:rPr>
              <a:t>(n=10)</a:t>
            </a:r>
            <a:endParaRPr sz="1800" dirty="0">
              <a:solidFill>
                <a:schemeClr val="dk1"/>
              </a:solidFill>
            </a:endParaRPr>
          </a:p>
          <a:p>
            <a:pPr marL="228593" lvl="0" indent="-228593" algn="l" rtl="0">
              <a:lnSpc>
                <a:spcPct val="100000"/>
              </a:lnSpc>
              <a:spcBef>
                <a:spcPts val="500"/>
              </a:spcBef>
              <a:spcAft>
                <a:spcPts val="0"/>
              </a:spcAft>
              <a:buClr>
                <a:srgbClr val="F19233"/>
              </a:buClr>
              <a:buSzPts val="1800"/>
              <a:buChar char="•"/>
            </a:pPr>
            <a:r>
              <a:rPr lang="en-GB" sz="1800" b="1" dirty="0">
                <a:solidFill>
                  <a:schemeClr val="dk1"/>
                </a:solidFill>
              </a:rPr>
              <a:t>Norway </a:t>
            </a:r>
            <a:r>
              <a:rPr lang="en-GB" sz="1800" dirty="0">
                <a:solidFill>
                  <a:schemeClr val="dk1"/>
                </a:solidFill>
              </a:rPr>
              <a:t>(n=9)</a:t>
            </a:r>
            <a:endParaRPr sz="1800" b="1" dirty="0">
              <a:solidFill>
                <a:schemeClr val="dk1"/>
              </a:solidFill>
            </a:endParaRPr>
          </a:p>
          <a:p>
            <a:pPr marL="228593" lvl="0" indent="-228593" algn="l" rtl="0">
              <a:lnSpc>
                <a:spcPct val="100000"/>
              </a:lnSpc>
              <a:spcBef>
                <a:spcPts val="500"/>
              </a:spcBef>
              <a:spcAft>
                <a:spcPts val="0"/>
              </a:spcAft>
              <a:buClr>
                <a:srgbClr val="F19233"/>
              </a:buClr>
              <a:buSzPts val="1800"/>
              <a:buChar char="•"/>
            </a:pPr>
            <a:r>
              <a:rPr lang="en-GB" sz="1800" b="1" dirty="0">
                <a:solidFill>
                  <a:schemeClr val="dk1"/>
                </a:solidFill>
              </a:rPr>
              <a:t>Romania </a:t>
            </a:r>
            <a:r>
              <a:rPr lang="en-GB" sz="1800" dirty="0">
                <a:solidFill>
                  <a:schemeClr val="dk1"/>
                </a:solidFill>
              </a:rPr>
              <a:t>(n=9)</a:t>
            </a:r>
            <a:endParaRPr sz="1800" dirty="0">
              <a:solidFill>
                <a:schemeClr val="dk1"/>
              </a:solidFill>
            </a:endParaRPr>
          </a:p>
          <a:p>
            <a:pPr marL="228593" lvl="0" indent="-228593" algn="l" rtl="0">
              <a:lnSpc>
                <a:spcPct val="100000"/>
              </a:lnSpc>
              <a:spcBef>
                <a:spcPts val="500"/>
              </a:spcBef>
              <a:spcAft>
                <a:spcPts val="0"/>
              </a:spcAft>
              <a:buClr>
                <a:srgbClr val="F19233"/>
              </a:buClr>
              <a:buSzPts val="1800"/>
              <a:buChar char="•"/>
            </a:pPr>
            <a:r>
              <a:rPr lang="en-GB" sz="1800" b="1" dirty="0">
                <a:solidFill>
                  <a:schemeClr val="dk1"/>
                </a:solidFill>
              </a:rPr>
              <a:t>Serbia</a:t>
            </a:r>
            <a:r>
              <a:rPr lang="en-GB" sz="1800" dirty="0">
                <a:solidFill>
                  <a:schemeClr val="dk1"/>
                </a:solidFill>
              </a:rPr>
              <a:t> (n=12)</a:t>
            </a:r>
            <a:endParaRPr sz="1800" dirty="0">
              <a:solidFill>
                <a:schemeClr val="dk1"/>
              </a:solidFill>
            </a:endParaRPr>
          </a:p>
          <a:p>
            <a:pPr marL="228593" lvl="0" indent="-228593" algn="l" rtl="0">
              <a:lnSpc>
                <a:spcPct val="100000"/>
              </a:lnSpc>
              <a:spcBef>
                <a:spcPts val="500"/>
              </a:spcBef>
              <a:spcAft>
                <a:spcPts val="0"/>
              </a:spcAft>
              <a:buClr>
                <a:srgbClr val="F19233"/>
              </a:buClr>
              <a:buSzPts val="1800"/>
              <a:buChar char="•"/>
            </a:pPr>
            <a:r>
              <a:rPr lang="en-GB" sz="1800" b="1" dirty="0">
                <a:solidFill>
                  <a:schemeClr val="dk1"/>
                </a:solidFill>
              </a:rPr>
              <a:t>Sweden </a:t>
            </a:r>
            <a:r>
              <a:rPr lang="en-GB" sz="1800" dirty="0">
                <a:solidFill>
                  <a:schemeClr val="dk1"/>
                </a:solidFill>
              </a:rPr>
              <a:t>(n=45)</a:t>
            </a:r>
            <a:endParaRPr sz="1800" b="1" dirty="0">
              <a:solidFill>
                <a:schemeClr val="dk1"/>
              </a:solidFill>
            </a:endParaRPr>
          </a:p>
          <a:p>
            <a:pPr marL="228593" lvl="0" indent="-228593" algn="l" rtl="0">
              <a:lnSpc>
                <a:spcPct val="100000"/>
              </a:lnSpc>
              <a:spcBef>
                <a:spcPts val="500"/>
              </a:spcBef>
              <a:spcAft>
                <a:spcPts val="0"/>
              </a:spcAft>
              <a:buClr>
                <a:srgbClr val="F19233"/>
              </a:buClr>
              <a:buSzPts val="1800"/>
              <a:buChar char="•"/>
            </a:pPr>
            <a:r>
              <a:rPr lang="en-GB" sz="1800" b="1" dirty="0">
                <a:solidFill>
                  <a:schemeClr val="dk1"/>
                </a:solidFill>
              </a:rPr>
              <a:t>Switzerland </a:t>
            </a:r>
            <a:r>
              <a:rPr lang="en-GB" sz="1800" dirty="0">
                <a:solidFill>
                  <a:schemeClr val="dk1"/>
                </a:solidFill>
              </a:rPr>
              <a:t>(n=10)</a:t>
            </a:r>
            <a:endParaRPr sz="1800" b="1" dirty="0">
              <a:solidFill>
                <a:schemeClr val="dk1"/>
              </a:solidFill>
            </a:endParaRPr>
          </a:p>
          <a:p>
            <a:pPr marL="228593" lvl="0" indent="-228593" algn="l" rtl="0">
              <a:lnSpc>
                <a:spcPct val="100000"/>
              </a:lnSpc>
              <a:spcBef>
                <a:spcPts val="500"/>
              </a:spcBef>
              <a:spcAft>
                <a:spcPts val="0"/>
              </a:spcAft>
              <a:buClr>
                <a:srgbClr val="F19233"/>
              </a:buClr>
              <a:buSzPts val="1800"/>
              <a:buChar char="•"/>
            </a:pPr>
            <a:r>
              <a:rPr lang="en-GB" sz="1800" b="1" dirty="0">
                <a:solidFill>
                  <a:schemeClr val="dk1"/>
                </a:solidFill>
              </a:rPr>
              <a:t>Turkey </a:t>
            </a:r>
            <a:r>
              <a:rPr lang="en-GB" sz="1800" dirty="0">
                <a:solidFill>
                  <a:schemeClr val="dk1"/>
                </a:solidFill>
              </a:rPr>
              <a:t>(n=24)</a:t>
            </a:r>
            <a:endParaRPr sz="1800" b="1" dirty="0">
              <a:solidFill>
                <a:schemeClr val="dk1"/>
              </a:solidFill>
            </a:endParaRPr>
          </a:p>
          <a:p>
            <a:pPr marL="228593" lvl="0" indent="-228593" algn="l" rtl="0">
              <a:lnSpc>
                <a:spcPct val="100000"/>
              </a:lnSpc>
              <a:spcBef>
                <a:spcPts val="500"/>
              </a:spcBef>
              <a:spcAft>
                <a:spcPts val="0"/>
              </a:spcAft>
              <a:buClr>
                <a:srgbClr val="F19233"/>
              </a:buClr>
              <a:buSzPts val="1800"/>
              <a:buChar char="•"/>
            </a:pPr>
            <a:r>
              <a:rPr lang="en-GB" sz="1800" b="1" dirty="0">
                <a:solidFill>
                  <a:schemeClr val="dk1"/>
                </a:solidFill>
              </a:rPr>
              <a:t>United Kingdom </a:t>
            </a:r>
            <a:r>
              <a:rPr lang="en-GB" sz="1800" dirty="0">
                <a:solidFill>
                  <a:schemeClr val="dk1"/>
                </a:solidFill>
              </a:rPr>
              <a:t>(n=161)</a:t>
            </a:r>
            <a:endParaRPr sz="1800" b="1" dirty="0">
              <a:solidFill>
                <a:schemeClr val="dk1"/>
              </a:solidFill>
            </a:endParaRPr>
          </a:p>
        </p:txBody>
      </p:sp>
      <p:pic>
        <p:nvPicPr>
          <p:cNvPr id="258" name="Google Shape;258;p13"/>
          <p:cNvPicPr preferRelativeResize="0"/>
          <p:nvPr/>
        </p:nvPicPr>
        <p:blipFill rotWithShape="1">
          <a:blip r:embed="rId4">
            <a:alphaModFix/>
          </a:blip>
          <a:srcRect l="15935" t="6338" r="2677" b="1393"/>
          <a:stretch/>
        </p:blipFill>
        <p:spPr>
          <a:xfrm>
            <a:off x="5791450" y="0"/>
            <a:ext cx="6400550" cy="55095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14"/>
          <p:cNvSpPr txBox="1"/>
          <p:nvPr/>
        </p:nvSpPr>
        <p:spPr>
          <a:xfrm>
            <a:off x="547255" y="517525"/>
            <a:ext cx="10958945" cy="138640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3200"/>
              <a:buFont typeface="Arial"/>
              <a:buNone/>
            </a:pPr>
            <a:r>
              <a:rPr lang="en-GB" sz="3200" b="1" dirty="0">
                <a:solidFill>
                  <a:schemeClr val="accent1"/>
                </a:solidFill>
                <a:latin typeface="Arial"/>
                <a:ea typeface="Arial"/>
                <a:cs typeface="Arial"/>
                <a:sym typeface="Arial"/>
              </a:rPr>
              <a:t>Users of the EMM Survey Registry</a:t>
            </a:r>
            <a:endParaRPr dirty="0"/>
          </a:p>
        </p:txBody>
      </p:sp>
      <p:sp>
        <p:nvSpPr>
          <p:cNvPr id="264" name="Google Shape;264;p14"/>
          <p:cNvSpPr/>
          <p:nvPr/>
        </p:nvSpPr>
        <p:spPr>
          <a:xfrm>
            <a:off x="547254" y="1397675"/>
            <a:ext cx="7791528" cy="1477328"/>
          </a:xfrm>
          <a:prstGeom prst="rect">
            <a:avLst/>
          </a:prstGeom>
          <a:noFill/>
          <a:ln>
            <a:noFill/>
          </a:ln>
        </p:spPr>
        <p:txBody>
          <a:bodyPr spcFirstLastPara="1" wrap="square" lIns="72000" tIns="45700" rIns="72000" bIns="45700" anchor="t" anchorCtr="0">
            <a:spAutoFit/>
          </a:bodyPr>
          <a:lstStyle/>
          <a:p>
            <a:pPr marL="0" marR="0" lvl="0" indent="0" algn="l" rtl="0">
              <a:spcBef>
                <a:spcPts val="0"/>
              </a:spcBef>
              <a:spcAft>
                <a:spcPts val="0"/>
              </a:spcAft>
              <a:buNone/>
            </a:pPr>
            <a:r>
              <a:rPr lang="en-GB" sz="1800" dirty="0">
                <a:solidFill>
                  <a:schemeClr val="dk1"/>
                </a:solidFill>
                <a:latin typeface="Arial"/>
                <a:ea typeface="Arial"/>
                <a:cs typeface="Arial"/>
                <a:sym typeface="Arial"/>
              </a:rPr>
              <a:t>The </a:t>
            </a:r>
            <a:r>
              <a:rPr lang="en-GB" sz="1800" b="1" u="sng" dirty="0">
                <a:solidFill>
                  <a:srgbClr val="F19233"/>
                </a:solidFill>
                <a:latin typeface="Arial"/>
                <a:ea typeface="Arial"/>
                <a:cs typeface="Arial"/>
                <a:sym typeface="Arial"/>
                <a:hlinkClick r:id="rId3">
                  <a:extLst>
                    <a:ext uri="{A12FA001-AC4F-418D-AE19-62706E023703}">
                      <ahyp:hlinkClr xmlns:ahyp="http://schemas.microsoft.com/office/drawing/2018/hyperlinkcolor" val="tx"/>
                    </a:ext>
                  </a:extLst>
                </a:hlinkClick>
              </a:rPr>
              <a:t>EMM Survey Registry</a:t>
            </a:r>
            <a:r>
              <a:rPr lang="en-GB" sz="1800" b="1" dirty="0">
                <a:solidFill>
                  <a:srgbClr val="F19233"/>
                </a:solidFill>
                <a:latin typeface="Arial"/>
                <a:ea typeface="Arial"/>
                <a:cs typeface="Arial"/>
                <a:sym typeface="Arial"/>
              </a:rPr>
              <a:t> </a:t>
            </a:r>
            <a:r>
              <a:rPr lang="en-GB" sz="1800" dirty="0">
                <a:solidFill>
                  <a:schemeClr val="dk1"/>
                </a:solidFill>
                <a:latin typeface="Arial"/>
                <a:ea typeface="Arial"/>
                <a:cs typeface="Arial"/>
                <a:sym typeface="Arial"/>
              </a:rPr>
              <a:t>is intended to serve a wide range of users (e.g. (non)academic researchers, policymakers) in Europe and beyond. </a:t>
            </a:r>
            <a:endParaRPr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a:p>
            <a:pPr marL="0" marR="0" lvl="0" indent="0" algn="l" rtl="0">
              <a:spcBef>
                <a:spcPts val="0"/>
              </a:spcBef>
              <a:spcAft>
                <a:spcPts val="0"/>
              </a:spcAft>
              <a:buNone/>
            </a:pPr>
            <a:r>
              <a:rPr lang="en-GB" sz="1800" dirty="0">
                <a:solidFill>
                  <a:schemeClr val="dk1"/>
                </a:solidFill>
                <a:latin typeface="Arial"/>
                <a:ea typeface="Arial"/>
                <a:cs typeface="Arial"/>
                <a:sym typeface="Arial"/>
              </a:rPr>
              <a:t>This month, it h</a:t>
            </a:r>
            <a:r>
              <a:rPr lang="en-GB" sz="1800" dirty="0">
                <a:solidFill>
                  <a:schemeClr val="dk1"/>
                </a:solidFill>
              </a:rPr>
              <a:t>as had almost</a:t>
            </a:r>
            <a:r>
              <a:rPr lang="en-GB" sz="1800" b="1" dirty="0">
                <a:solidFill>
                  <a:schemeClr val="dk1"/>
                </a:solidFill>
                <a:latin typeface="Arial"/>
                <a:ea typeface="Arial"/>
                <a:cs typeface="Arial"/>
                <a:sym typeface="Arial"/>
              </a:rPr>
              <a:t> 300 visitors </a:t>
            </a:r>
            <a:r>
              <a:rPr lang="en-GB" sz="1800" dirty="0">
                <a:solidFill>
                  <a:schemeClr val="dk1"/>
                </a:solidFill>
                <a:latin typeface="Arial"/>
                <a:ea typeface="Arial"/>
                <a:cs typeface="Arial"/>
                <a:sym typeface="Arial"/>
              </a:rPr>
              <a:t>from across the globe, most notably from Europe and North America. </a:t>
            </a:r>
            <a:endParaRPr dirty="0"/>
          </a:p>
        </p:txBody>
      </p:sp>
      <p:sp>
        <p:nvSpPr>
          <p:cNvPr id="265" name="Google Shape;265;p14"/>
          <p:cNvSpPr/>
          <p:nvPr/>
        </p:nvSpPr>
        <p:spPr>
          <a:xfrm>
            <a:off x="675925" y="3184225"/>
            <a:ext cx="3172800" cy="479700"/>
          </a:xfrm>
          <a:prstGeom prst="rect">
            <a:avLst/>
          </a:prstGeom>
          <a:solidFill>
            <a:schemeClr val="accent1"/>
          </a:solidFill>
          <a:ln w="12700" cap="flat" cmpd="sng">
            <a:solidFill>
              <a:srgbClr val="1C436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GB" sz="1800" b="1" dirty="0">
                <a:solidFill>
                  <a:schemeClr val="lt1"/>
                </a:solidFill>
                <a:latin typeface="Arial"/>
                <a:ea typeface="Arial"/>
                <a:cs typeface="Arial"/>
                <a:sym typeface="Arial"/>
              </a:rPr>
              <a:t>Europe</a:t>
            </a:r>
            <a:endParaRPr sz="1800" b="1" dirty="0">
              <a:solidFill>
                <a:srgbClr val="A8D08C"/>
              </a:solidFill>
              <a:latin typeface="Arial"/>
              <a:ea typeface="Arial"/>
              <a:cs typeface="Arial"/>
              <a:sym typeface="Arial"/>
            </a:endParaRPr>
          </a:p>
        </p:txBody>
      </p:sp>
      <p:sp>
        <p:nvSpPr>
          <p:cNvPr id="266" name="Google Shape;266;p14"/>
          <p:cNvSpPr/>
          <p:nvPr/>
        </p:nvSpPr>
        <p:spPr>
          <a:xfrm>
            <a:off x="675926" y="3970720"/>
            <a:ext cx="3172800" cy="479700"/>
          </a:xfrm>
          <a:prstGeom prst="rect">
            <a:avLst/>
          </a:prstGeom>
          <a:solidFill>
            <a:schemeClr val="accent1"/>
          </a:solidFill>
          <a:ln w="12700" cap="flat" cmpd="sng">
            <a:solidFill>
              <a:srgbClr val="1C436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GB" sz="1800" b="1" dirty="0">
                <a:solidFill>
                  <a:schemeClr val="lt1"/>
                </a:solidFill>
                <a:latin typeface="Arial"/>
                <a:ea typeface="Arial"/>
                <a:cs typeface="Arial"/>
                <a:sym typeface="Arial"/>
              </a:rPr>
              <a:t>North America</a:t>
            </a:r>
            <a:endParaRPr sz="1800" b="1" dirty="0">
              <a:solidFill>
                <a:srgbClr val="A8D08C"/>
              </a:solidFill>
              <a:latin typeface="Arial"/>
              <a:ea typeface="Arial"/>
              <a:cs typeface="Arial"/>
              <a:sym typeface="Arial"/>
            </a:endParaRPr>
          </a:p>
        </p:txBody>
      </p:sp>
      <p:sp>
        <p:nvSpPr>
          <p:cNvPr id="267" name="Google Shape;267;p14"/>
          <p:cNvSpPr/>
          <p:nvPr/>
        </p:nvSpPr>
        <p:spPr>
          <a:xfrm>
            <a:off x="675926" y="4757215"/>
            <a:ext cx="3172800" cy="479700"/>
          </a:xfrm>
          <a:prstGeom prst="rect">
            <a:avLst/>
          </a:prstGeom>
          <a:solidFill>
            <a:schemeClr val="accent1"/>
          </a:solidFill>
          <a:ln w="12700" cap="flat" cmpd="sng">
            <a:solidFill>
              <a:srgbClr val="1C436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GB" sz="1800" b="1" dirty="0">
                <a:solidFill>
                  <a:schemeClr val="lt1"/>
                </a:solidFill>
                <a:latin typeface="Arial"/>
                <a:ea typeface="Arial"/>
                <a:cs typeface="Arial"/>
                <a:sym typeface="Arial"/>
              </a:rPr>
              <a:t>Asia</a:t>
            </a:r>
            <a:endParaRPr sz="1800" b="1" dirty="0">
              <a:solidFill>
                <a:srgbClr val="A8D08C"/>
              </a:solidFill>
              <a:latin typeface="Arial"/>
              <a:ea typeface="Arial"/>
              <a:cs typeface="Arial"/>
              <a:sym typeface="Arial"/>
            </a:endParaRPr>
          </a:p>
        </p:txBody>
      </p:sp>
      <p:sp>
        <p:nvSpPr>
          <p:cNvPr id="268" name="Google Shape;268;p14"/>
          <p:cNvSpPr/>
          <p:nvPr/>
        </p:nvSpPr>
        <p:spPr>
          <a:xfrm>
            <a:off x="675925" y="5543710"/>
            <a:ext cx="3172800" cy="479700"/>
          </a:xfrm>
          <a:prstGeom prst="rect">
            <a:avLst/>
          </a:prstGeom>
          <a:solidFill>
            <a:schemeClr val="accent1"/>
          </a:solidFill>
          <a:ln w="12700" cap="flat" cmpd="sng">
            <a:solidFill>
              <a:srgbClr val="1C436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GB" sz="1800" b="1" dirty="0">
                <a:solidFill>
                  <a:schemeClr val="lt1"/>
                </a:solidFill>
                <a:latin typeface="Arial"/>
                <a:ea typeface="Arial"/>
                <a:cs typeface="Arial"/>
                <a:sym typeface="Arial"/>
              </a:rPr>
              <a:t>Oceania</a:t>
            </a:r>
            <a:endParaRPr sz="1800" b="1" dirty="0">
              <a:solidFill>
                <a:srgbClr val="A8D08C"/>
              </a:solidFill>
              <a:latin typeface="Arial"/>
              <a:ea typeface="Arial"/>
              <a:cs typeface="Arial"/>
              <a:sym typeface="Arial"/>
            </a:endParaRPr>
          </a:p>
        </p:txBody>
      </p:sp>
      <p:pic>
        <p:nvPicPr>
          <p:cNvPr id="269" name="Google Shape;269;p14"/>
          <p:cNvPicPr preferRelativeResize="0"/>
          <p:nvPr/>
        </p:nvPicPr>
        <p:blipFill rotWithShape="1">
          <a:blip r:embed="rId4">
            <a:alphaModFix/>
          </a:blip>
          <a:srcRect t="4047" b="5191"/>
          <a:stretch/>
        </p:blipFill>
        <p:spPr>
          <a:xfrm>
            <a:off x="4007775" y="3102275"/>
            <a:ext cx="6202176" cy="291527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15"/>
          <p:cNvSpPr txBox="1"/>
          <p:nvPr/>
        </p:nvSpPr>
        <p:spPr>
          <a:xfrm>
            <a:off x="547256" y="517525"/>
            <a:ext cx="8555802" cy="138640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3200"/>
              <a:buFont typeface="Arial"/>
              <a:buNone/>
            </a:pPr>
            <a:r>
              <a:rPr lang="en-GB" sz="3200" b="1" dirty="0">
                <a:solidFill>
                  <a:schemeClr val="accent1"/>
                </a:solidFill>
                <a:latin typeface="Arial"/>
                <a:ea typeface="Arial"/>
                <a:cs typeface="Arial"/>
                <a:sym typeface="Arial"/>
              </a:rPr>
              <a:t>The front-end of the EMM Survey Registry: </a:t>
            </a:r>
            <a:r>
              <a:rPr lang="en-GB" sz="3200" b="0" i="1" dirty="0">
                <a:solidFill>
                  <a:schemeClr val="accent1"/>
                </a:solidFill>
                <a:latin typeface="Arial"/>
                <a:ea typeface="Arial"/>
                <a:cs typeface="Arial"/>
                <a:sym typeface="Arial"/>
              </a:rPr>
              <a:t>The key functionalities</a:t>
            </a:r>
            <a:endParaRPr sz="3200" b="1" dirty="0">
              <a:solidFill>
                <a:schemeClr val="accent1"/>
              </a:solidFill>
              <a:latin typeface="Arial"/>
              <a:ea typeface="Arial"/>
              <a:cs typeface="Arial"/>
              <a:sym typeface="Arial"/>
            </a:endParaRPr>
          </a:p>
        </p:txBody>
      </p:sp>
      <p:grpSp>
        <p:nvGrpSpPr>
          <p:cNvPr id="276" name="Google Shape;276;p15"/>
          <p:cNvGrpSpPr/>
          <p:nvPr/>
        </p:nvGrpSpPr>
        <p:grpSpPr>
          <a:xfrm>
            <a:off x="315272" y="1512872"/>
            <a:ext cx="10549747" cy="4674986"/>
            <a:chOff x="315272" y="1512872"/>
            <a:chExt cx="10549747" cy="4674986"/>
          </a:xfrm>
        </p:grpSpPr>
        <p:grpSp>
          <p:nvGrpSpPr>
            <p:cNvPr id="277" name="Google Shape;277;p15"/>
            <p:cNvGrpSpPr/>
            <p:nvPr/>
          </p:nvGrpSpPr>
          <p:grpSpPr>
            <a:xfrm>
              <a:off x="2266433" y="1512872"/>
              <a:ext cx="6836625" cy="4549726"/>
              <a:chOff x="2266433" y="1638132"/>
              <a:chExt cx="6836625" cy="4549726"/>
            </a:xfrm>
          </p:grpSpPr>
          <p:pic>
            <p:nvPicPr>
              <p:cNvPr id="278" name="Google Shape;278;p15" descr="Graphical user interface, text, application, email&#10;&#10;Description automatically generated"/>
              <p:cNvPicPr preferRelativeResize="0"/>
              <p:nvPr/>
            </p:nvPicPr>
            <p:blipFill rotWithShape="1">
              <a:blip r:embed="rId3">
                <a:alphaModFix/>
              </a:blip>
              <a:srcRect/>
              <a:stretch/>
            </p:blipFill>
            <p:spPr>
              <a:xfrm>
                <a:off x="2266433" y="1638132"/>
                <a:ext cx="6836625" cy="4549726"/>
              </a:xfrm>
              <a:prstGeom prst="rect">
                <a:avLst/>
              </a:prstGeom>
              <a:noFill/>
              <a:ln>
                <a:noFill/>
              </a:ln>
            </p:spPr>
          </p:pic>
          <p:sp>
            <p:nvSpPr>
              <p:cNvPr id="279" name="Google Shape;279;p15"/>
              <p:cNvSpPr/>
              <p:nvPr/>
            </p:nvSpPr>
            <p:spPr>
              <a:xfrm>
                <a:off x="2367420" y="1780707"/>
                <a:ext cx="1189938" cy="945820"/>
              </a:xfrm>
              <a:prstGeom prst="rect">
                <a:avLst/>
              </a:prstGeom>
              <a:solidFill>
                <a:schemeClr val="lt1"/>
              </a:solidFill>
              <a:ln>
                <a:noFill/>
              </a:ln>
            </p:spPr>
            <p:txBody>
              <a:bodyPr spcFirstLastPara="1" wrap="square" lIns="72000" tIns="72000" rIns="72000" bIns="72000" anchor="ctr" anchorCtr="0">
                <a:noAutofit/>
              </a:bodyPr>
              <a:lstStyle/>
              <a:p>
                <a:pPr marL="0" marR="0" lvl="0" indent="0" algn="l" rtl="0">
                  <a:spcBef>
                    <a:spcPts val="0"/>
                  </a:spcBef>
                  <a:spcAft>
                    <a:spcPts val="0"/>
                  </a:spcAft>
                  <a:buNone/>
                </a:pPr>
                <a:endParaRPr sz="1400" dirty="0">
                  <a:solidFill>
                    <a:srgbClr val="F19233"/>
                  </a:solidFill>
                  <a:latin typeface="Arial"/>
                  <a:ea typeface="Arial"/>
                  <a:cs typeface="Arial"/>
                  <a:sym typeface="Arial"/>
                </a:endParaRPr>
              </a:p>
            </p:txBody>
          </p:sp>
        </p:grpSp>
        <p:sp>
          <p:nvSpPr>
            <p:cNvPr id="280" name="Google Shape;280;p15"/>
            <p:cNvSpPr/>
            <p:nvPr/>
          </p:nvSpPr>
          <p:spPr>
            <a:xfrm>
              <a:off x="1953283" y="3024534"/>
              <a:ext cx="313150" cy="3163324"/>
            </a:xfrm>
            <a:prstGeom prst="leftBrace">
              <a:avLst>
                <a:gd name="adj1" fmla="val 8333"/>
                <a:gd name="adj2" fmla="val 50000"/>
              </a:avLst>
            </a:prstGeom>
            <a:noFill/>
            <a:ln w="38100" cap="flat" cmpd="sng">
              <a:solidFill>
                <a:srgbClr val="F192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dk1"/>
                </a:solidFill>
                <a:latin typeface="Arial"/>
                <a:ea typeface="Arial"/>
                <a:cs typeface="Arial"/>
                <a:sym typeface="Arial"/>
              </a:endParaRPr>
            </a:p>
          </p:txBody>
        </p:sp>
        <p:sp>
          <p:nvSpPr>
            <p:cNvPr id="281" name="Google Shape;281;p15"/>
            <p:cNvSpPr/>
            <p:nvPr/>
          </p:nvSpPr>
          <p:spPr>
            <a:xfrm rot="10800000">
              <a:off x="8946483" y="4296714"/>
              <a:ext cx="313150" cy="1891143"/>
            </a:xfrm>
            <a:prstGeom prst="leftBrace">
              <a:avLst>
                <a:gd name="adj1" fmla="val 8333"/>
                <a:gd name="adj2" fmla="val 50000"/>
              </a:avLst>
            </a:prstGeom>
            <a:noFill/>
            <a:ln w="38100" cap="flat" cmpd="sng">
              <a:solidFill>
                <a:srgbClr val="F192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dk1"/>
                </a:solidFill>
                <a:latin typeface="Arial"/>
                <a:ea typeface="Arial"/>
                <a:cs typeface="Arial"/>
                <a:sym typeface="Arial"/>
              </a:endParaRPr>
            </a:p>
          </p:txBody>
        </p:sp>
        <p:sp>
          <p:nvSpPr>
            <p:cNvPr id="282" name="Google Shape;282;p15"/>
            <p:cNvSpPr/>
            <p:nvPr/>
          </p:nvSpPr>
          <p:spPr>
            <a:xfrm>
              <a:off x="9234581" y="4969860"/>
              <a:ext cx="1630438" cy="544852"/>
            </a:xfrm>
            <a:prstGeom prst="rect">
              <a:avLst/>
            </a:prstGeom>
            <a:solidFill>
              <a:srgbClr val="255A85"/>
            </a:solidFill>
            <a:ln w="38100" cap="flat" cmpd="sng">
              <a:solidFill>
                <a:srgbClr val="255A85"/>
              </a:solidFill>
              <a:prstDash val="solid"/>
              <a:round/>
              <a:headEnd type="none" w="sm" len="sm"/>
              <a:tailEnd type="none" w="sm" len="sm"/>
            </a:ln>
          </p:spPr>
          <p:txBody>
            <a:bodyPr spcFirstLastPara="1" wrap="square" lIns="72000" tIns="72000" rIns="72000" bIns="72000" anchor="ctr" anchorCtr="0">
              <a:noAutofit/>
            </a:bodyPr>
            <a:lstStyle/>
            <a:p>
              <a:pPr marL="0" marR="0" lvl="0" indent="0" algn="l" rtl="0">
                <a:spcBef>
                  <a:spcPts val="0"/>
                </a:spcBef>
                <a:spcAft>
                  <a:spcPts val="0"/>
                </a:spcAft>
                <a:buNone/>
              </a:pPr>
              <a:r>
                <a:rPr lang="en-GB" sz="1200" dirty="0">
                  <a:solidFill>
                    <a:schemeClr val="lt1"/>
                  </a:solidFill>
                  <a:latin typeface="Arial"/>
                  <a:ea typeface="Arial"/>
                  <a:cs typeface="Arial"/>
                  <a:sym typeface="Arial"/>
                </a:rPr>
                <a:t>Abbreviated record about a survey</a:t>
              </a:r>
              <a:endParaRPr dirty="0"/>
            </a:p>
          </p:txBody>
        </p:sp>
        <p:sp>
          <p:nvSpPr>
            <p:cNvPr id="283" name="Google Shape;283;p15"/>
            <p:cNvSpPr/>
            <p:nvPr/>
          </p:nvSpPr>
          <p:spPr>
            <a:xfrm rot="10800000">
              <a:off x="8949382" y="2839111"/>
              <a:ext cx="313150" cy="271898"/>
            </a:xfrm>
            <a:prstGeom prst="leftBrace">
              <a:avLst>
                <a:gd name="adj1" fmla="val 8333"/>
                <a:gd name="adj2" fmla="val 50000"/>
              </a:avLst>
            </a:prstGeom>
            <a:noFill/>
            <a:ln w="38100" cap="flat" cmpd="sng">
              <a:solidFill>
                <a:srgbClr val="F192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dk1"/>
                </a:solidFill>
                <a:latin typeface="Arial"/>
                <a:ea typeface="Arial"/>
                <a:cs typeface="Arial"/>
                <a:sym typeface="Arial"/>
              </a:endParaRPr>
            </a:p>
          </p:txBody>
        </p:sp>
        <p:sp>
          <p:nvSpPr>
            <p:cNvPr id="284" name="Google Shape;284;p15"/>
            <p:cNvSpPr/>
            <p:nvPr/>
          </p:nvSpPr>
          <p:spPr>
            <a:xfrm rot="10800000">
              <a:off x="8946483" y="3231835"/>
              <a:ext cx="313150" cy="271898"/>
            </a:xfrm>
            <a:prstGeom prst="leftBrace">
              <a:avLst>
                <a:gd name="adj1" fmla="val 8333"/>
                <a:gd name="adj2" fmla="val 50000"/>
              </a:avLst>
            </a:prstGeom>
            <a:noFill/>
            <a:ln w="38100" cap="flat" cmpd="sng">
              <a:solidFill>
                <a:srgbClr val="F192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dk1"/>
                </a:solidFill>
                <a:latin typeface="Arial"/>
                <a:ea typeface="Arial"/>
                <a:cs typeface="Arial"/>
                <a:sym typeface="Arial"/>
              </a:endParaRPr>
            </a:p>
          </p:txBody>
        </p:sp>
        <p:sp>
          <p:nvSpPr>
            <p:cNvPr id="285" name="Google Shape;285;p15"/>
            <p:cNvSpPr/>
            <p:nvPr/>
          </p:nvSpPr>
          <p:spPr>
            <a:xfrm rot="10800000">
              <a:off x="8946483" y="3789445"/>
              <a:ext cx="313150" cy="271898"/>
            </a:xfrm>
            <a:prstGeom prst="leftBrace">
              <a:avLst>
                <a:gd name="adj1" fmla="val 8333"/>
                <a:gd name="adj2" fmla="val 50000"/>
              </a:avLst>
            </a:prstGeom>
            <a:noFill/>
            <a:ln w="38100" cap="flat" cmpd="sng">
              <a:solidFill>
                <a:srgbClr val="F192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dk1"/>
                </a:solidFill>
                <a:latin typeface="Arial"/>
                <a:ea typeface="Arial"/>
                <a:cs typeface="Arial"/>
                <a:sym typeface="Arial"/>
              </a:endParaRPr>
            </a:p>
          </p:txBody>
        </p:sp>
        <p:sp>
          <p:nvSpPr>
            <p:cNvPr id="286" name="Google Shape;286;p15"/>
            <p:cNvSpPr/>
            <p:nvPr/>
          </p:nvSpPr>
          <p:spPr>
            <a:xfrm>
              <a:off x="9201956" y="2818034"/>
              <a:ext cx="1663063" cy="292975"/>
            </a:xfrm>
            <a:prstGeom prst="rect">
              <a:avLst/>
            </a:prstGeom>
            <a:solidFill>
              <a:srgbClr val="255A85"/>
            </a:solidFill>
            <a:ln w="38100" cap="flat" cmpd="sng">
              <a:solidFill>
                <a:srgbClr val="255A85"/>
              </a:solidFill>
              <a:prstDash val="solid"/>
              <a:round/>
              <a:headEnd type="none" w="sm" len="sm"/>
              <a:tailEnd type="none" w="sm" len="sm"/>
            </a:ln>
          </p:spPr>
          <p:txBody>
            <a:bodyPr spcFirstLastPara="1" wrap="square" lIns="72000" tIns="72000" rIns="72000" bIns="72000" anchor="ctr" anchorCtr="0">
              <a:noAutofit/>
            </a:bodyPr>
            <a:lstStyle/>
            <a:p>
              <a:pPr marL="0" marR="0" lvl="0" indent="0" algn="l" rtl="0">
                <a:spcBef>
                  <a:spcPts val="0"/>
                </a:spcBef>
                <a:spcAft>
                  <a:spcPts val="0"/>
                </a:spcAft>
                <a:buNone/>
              </a:pPr>
              <a:r>
                <a:rPr lang="en-GB" sz="1200" dirty="0">
                  <a:solidFill>
                    <a:schemeClr val="lt1"/>
                  </a:solidFill>
                  <a:latin typeface="Arial"/>
                  <a:ea typeface="Arial"/>
                  <a:cs typeface="Arial"/>
                  <a:sym typeface="Arial"/>
                </a:rPr>
                <a:t>Keyword search</a:t>
              </a:r>
              <a:endParaRPr dirty="0"/>
            </a:p>
          </p:txBody>
        </p:sp>
        <p:sp>
          <p:nvSpPr>
            <p:cNvPr id="287" name="Google Shape;287;p15"/>
            <p:cNvSpPr/>
            <p:nvPr/>
          </p:nvSpPr>
          <p:spPr>
            <a:xfrm>
              <a:off x="9201956" y="3231960"/>
              <a:ext cx="1663063" cy="292975"/>
            </a:xfrm>
            <a:prstGeom prst="rect">
              <a:avLst/>
            </a:prstGeom>
            <a:solidFill>
              <a:srgbClr val="255A85"/>
            </a:solidFill>
            <a:ln w="38100" cap="flat" cmpd="sng">
              <a:solidFill>
                <a:srgbClr val="255A85"/>
              </a:solidFill>
              <a:prstDash val="solid"/>
              <a:round/>
              <a:headEnd type="none" w="sm" len="sm"/>
              <a:tailEnd type="none" w="sm" len="sm"/>
            </a:ln>
          </p:spPr>
          <p:txBody>
            <a:bodyPr spcFirstLastPara="1" wrap="square" lIns="72000" tIns="72000" rIns="72000" bIns="72000" anchor="ctr" anchorCtr="0">
              <a:noAutofit/>
            </a:bodyPr>
            <a:lstStyle/>
            <a:p>
              <a:pPr marL="0" marR="0" lvl="0" indent="0" algn="l" rtl="0">
                <a:spcBef>
                  <a:spcPts val="0"/>
                </a:spcBef>
                <a:spcAft>
                  <a:spcPts val="0"/>
                </a:spcAft>
                <a:buNone/>
              </a:pPr>
              <a:r>
                <a:rPr lang="en-GB" sz="1200" dirty="0">
                  <a:solidFill>
                    <a:schemeClr val="lt1"/>
                  </a:solidFill>
                  <a:latin typeface="Arial"/>
                  <a:ea typeface="Arial"/>
                  <a:cs typeface="Arial"/>
                  <a:sym typeface="Arial"/>
                </a:rPr>
                <a:t>Sorting</a:t>
              </a:r>
              <a:endParaRPr dirty="0"/>
            </a:p>
          </p:txBody>
        </p:sp>
        <p:sp>
          <p:nvSpPr>
            <p:cNvPr id="288" name="Google Shape;288;p15"/>
            <p:cNvSpPr/>
            <p:nvPr/>
          </p:nvSpPr>
          <p:spPr>
            <a:xfrm>
              <a:off x="9201955" y="3760306"/>
              <a:ext cx="1663063" cy="292975"/>
            </a:xfrm>
            <a:prstGeom prst="rect">
              <a:avLst/>
            </a:prstGeom>
            <a:solidFill>
              <a:srgbClr val="255A85"/>
            </a:solidFill>
            <a:ln w="38100" cap="flat" cmpd="sng">
              <a:solidFill>
                <a:srgbClr val="255A85"/>
              </a:solidFill>
              <a:prstDash val="solid"/>
              <a:round/>
              <a:headEnd type="none" w="sm" len="sm"/>
              <a:tailEnd type="none" w="sm" len="sm"/>
            </a:ln>
          </p:spPr>
          <p:txBody>
            <a:bodyPr spcFirstLastPara="1" wrap="square" lIns="72000" tIns="72000" rIns="72000" bIns="72000" anchor="ctr" anchorCtr="0">
              <a:noAutofit/>
            </a:bodyPr>
            <a:lstStyle/>
            <a:p>
              <a:pPr marL="0" marR="0" lvl="0" indent="0" algn="l" rtl="0">
                <a:spcBef>
                  <a:spcPts val="0"/>
                </a:spcBef>
                <a:spcAft>
                  <a:spcPts val="0"/>
                </a:spcAft>
                <a:buNone/>
              </a:pPr>
              <a:r>
                <a:rPr lang="en-GB" sz="1200" dirty="0">
                  <a:solidFill>
                    <a:schemeClr val="lt1"/>
                  </a:solidFill>
                  <a:latin typeface="Arial"/>
                  <a:ea typeface="Arial"/>
                  <a:cs typeface="Arial"/>
                  <a:sym typeface="Arial"/>
                </a:rPr>
                <a:t>Filter summary</a:t>
              </a:r>
              <a:endParaRPr dirty="0"/>
            </a:p>
          </p:txBody>
        </p:sp>
        <p:sp>
          <p:nvSpPr>
            <p:cNvPr id="289" name="Google Shape;289;p15"/>
            <p:cNvSpPr/>
            <p:nvPr/>
          </p:nvSpPr>
          <p:spPr>
            <a:xfrm rot="10800000">
              <a:off x="6096000" y="3507279"/>
              <a:ext cx="313150" cy="271898"/>
            </a:xfrm>
            <a:prstGeom prst="leftBrace">
              <a:avLst>
                <a:gd name="adj1" fmla="val 8333"/>
                <a:gd name="adj2" fmla="val 50000"/>
              </a:avLst>
            </a:prstGeom>
            <a:noFill/>
            <a:ln w="38100" cap="flat" cmpd="sng">
              <a:solidFill>
                <a:srgbClr val="F192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dk1"/>
                </a:solidFill>
                <a:latin typeface="Arial"/>
                <a:ea typeface="Arial"/>
                <a:cs typeface="Arial"/>
                <a:sym typeface="Arial"/>
              </a:endParaRPr>
            </a:p>
          </p:txBody>
        </p:sp>
        <p:sp>
          <p:nvSpPr>
            <p:cNvPr id="290" name="Google Shape;290;p15"/>
            <p:cNvSpPr/>
            <p:nvPr/>
          </p:nvSpPr>
          <p:spPr>
            <a:xfrm>
              <a:off x="6355260" y="3504511"/>
              <a:ext cx="2394171" cy="271898"/>
            </a:xfrm>
            <a:prstGeom prst="rect">
              <a:avLst/>
            </a:prstGeom>
            <a:solidFill>
              <a:srgbClr val="255A85"/>
            </a:solidFill>
            <a:ln w="38100" cap="flat" cmpd="sng">
              <a:solidFill>
                <a:srgbClr val="255A85"/>
              </a:solidFill>
              <a:prstDash val="solid"/>
              <a:round/>
              <a:headEnd type="none" w="sm" len="sm"/>
              <a:tailEnd type="none" w="sm" len="sm"/>
            </a:ln>
          </p:spPr>
          <p:txBody>
            <a:bodyPr spcFirstLastPara="1" wrap="square" lIns="72000" tIns="72000" rIns="72000" bIns="72000" anchor="ctr" anchorCtr="0">
              <a:noAutofit/>
            </a:bodyPr>
            <a:lstStyle/>
            <a:p>
              <a:pPr marL="0" marR="0" lvl="0" indent="0" algn="l" rtl="0">
                <a:spcBef>
                  <a:spcPts val="0"/>
                </a:spcBef>
                <a:spcAft>
                  <a:spcPts val="0"/>
                </a:spcAft>
                <a:buNone/>
              </a:pPr>
              <a:r>
                <a:rPr lang="en-GB" sz="1200" dirty="0">
                  <a:solidFill>
                    <a:schemeClr val="lt1"/>
                  </a:solidFill>
                  <a:latin typeface="Arial"/>
                  <a:ea typeface="Arial"/>
                  <a:cs typeface="Arial"/>
                  <a:sym typeface="Arial"/>
                </a:rPr>
                <a:t>Access to advanced filtering</a:t>
              </a:r>
              <a:endParaRPr dirty="0"/>
            </a:p>
          </p:txBody>
        </p:sp>
        <p:sp>
          <p:nvSpPr>
            <p:cNvPr id="291" name="Google Shape;291;p15"/>
            <p:cNvSpPr/>
            <p:nvPr/>
          </p:nvSpPr>
          <p:spPr>
            <a:xfrm rot="5400000">
              <a:off x="3224624" y="2594210"/>
              <a:ext cx="313150" cy="352316"/>
            </a:xfrm>
            <a:prstGeom prst="leftBrace">
              <a:avLst>
                <a:gd name="adj1" fmla="val 8333"/>
                <a:gd name="adj2" fmla="val 50000"/>
              </a:avLst>
            </a:prstGeom>
            <a:noFill/>
            <a:ln w="38100" cap="flat" cmpd="sng">
              <a:solidFill>
                <a:srgbClr val="F192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dk1"/>
                </a:solidFill>
                <a:latin typeface="Arial"/>
                <a:ea typeface="Arial"/>
                <a:cs typeface="Arial"/>
                <a:sym typeface="Arial"/>
              </a:endParaRPr>
            </a:p>
          </p:txBody>
        </p:sp>
        <p:sp>
          <p:nvSpPr>
            <p:cNvPr id="292" name="Google Shape;292;p15"/>
            <p:cNvSpPr/>
            <p:nvPr/>
          </p:nvSpPr>
          <p:spPr>
            <a:xfrm>
              <a:off x="2642992" y="2046502"/>
              <a:ext cx="1333176" cy="604162"/>
            </a:xfrm>
            <a:prstGeom prst="rect">
              <a:avLst/>
            </a:prstGeom>
            <a:solidFill>
              <a:srgbClr val="255A85"/>
            </a:solidFill>
            <a:ln w="38100" cap="flat" cmpd="sng">
              <a:solidFill>
                <a:srgbClr val="255A85"/>
              </a:solidFill>
              <a:prstDash val="solid"/>
              <a:round/>
              <a:headEnd type="none" w="sm" len="sm"/>
              <a:tailEnd type="none" w="sm" len="sm"/>
            </a:ln>
          </p:spPr>
          <p:txBody>
            <a:bodyPr spcFirstLastPara="1" wrap="square" lIns="72000" tIns="72000" rIns="72000" bIns="72000" anchor="ctr" anchorCtr="0">
              <a:noAutofit/>
            </a:bodyPr>
            <a:lstStyle/>
            <a:p>
              <a:pPr marL="0" marR="0" lvl="0" indent="0" algn="l" rtl="0">
                <a:spcBef>
                  <a:spcPts val="0"/>
                </a:spcBef>
                <a:spcAft>
                  <a:spcPts val="0"/>
                </a:spcAft>
                <a:buNone/>
              </a:pPr>
              <a:r>
                <a:rPr lang="en-GB" sz="1200" dirty="0">
                  <a:solidFill>
                    <a:schemeClr val="lt1"/>
                  </a:solidFill>
                  <a:latin typeface="Arial"/>
                  <a:ea typeface="Arial"/>
                  <a:cs typeface="Arial"/>
                  <a:sym typeface="Arial"/>
                </a:rPr>
                <a:t>Access to advanced filtering</a:t>
              </a:r>
              <a:endParaRPr dirty="0"/>
            </a:p>
          </p:txBody>
        </p:sp>
        <p:sp>
          <p:nvSpPr>
            <p:cNvPr id="293" name="Google Shape;293;p15"/>
            <p:cNvSpPr/>
            <p:nvPr/>
          </p:nvSpPr>
          <p:spPr>
            <a:xfrm rot="10800000">
              <a:off x="5789496" y="4348611"/>
              <a:ext cx="313150" cy="271898"/>
            </a:xfrm>
            <a:prstGeom prst="leftBrace">
              <a:avLst>
                <a:gd name="adj1" fmla="val 8333"/>
                <a:gd name="adj2" fmla="val 50000"/>
              </a:avLst>
            </a:prstGeom>
            <a:noFill/>
            <a:ln w="38100" cap="flat" cmpd="sng">
              <a:solidFill>
                <a:srgbClr val="F192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dk1"/>
                </a:solidFill>
                <a:latin typeface="Arial"/>
                <a:ea typeface="Arial"/>
                <a:cs typeface="Arial"/>
                <a:sym typeface="Arial"/>
              </a:endParaRPr>
            </a:p>
          </p:txBody>
        </p:sp>
        <p:sp>
          <p:nvSpPr>
            <p:cNvPr id="294" name="Google Shape;294;p15"/>
            <p:cNvSpPr/>
            <p:nvPr/>
          </p:nvSpPr>
          <p:spPr>
            <a:xfrm>
              <a:off x="6048756" y="4235181"/>
              <a:ext cx="2394171" cy="498757"/>
            </a:xfrm>
            <a:prstGeom prst="rect">
              <a:avLst/>
            </a:prstGeom>
            <a:solidFill>
              <a:srgbClr val="255A85"/>
            </a:solidFill>
            <a:ln w="38100" cap="flat" cmpd="sng">
              <a:solidFill>
                <a:srgbClr val="255A85"/>
              </a:solidFill>
              <a:prstDash val="solid"/>
              <a:round/>
              <a:headEnd type="none" w="sm" len="sm"/>
              <a:tailEnd type="none" w="sm" len="sm"/>
            </a:ln>
          </p:spPr>
          <p:txBody>
            <a:bodyPr spcFirstLastPara="1" wrap="square" lIns="72000" tIns="72000" rIns="72000" bIns="72000" anchor="ctr" anchorCtr="0">
              <a:noAutofit/>
            </a:bodyPr>
            <a:lstStyle/>
            <a:p>
              <a:pPr marL="0" marR="0" lvl="0" indent="0" algn="l" rtl="0">
                <a:spcBef>
                  <a:spcPts val="0"/>
                </a:spcBef>
                <a:spcAft>
                  <a:spcPts val="0"/>
                </a:spcAft>
                <a:buNone/>
              </a:pPr>
              <a:r>
                <a:rPr lang="en-GB" sz="1200" dirty="0">
                  <a:solidFill>
                    <a:schemeClr val="lt1"/>
                  </a:solidFill>
                  <a:latin typeface="Arial"/>
                  <a:ea typeface="Arial"/>
                  <a:cs typeface="Arial"/>
                  <a:sym typeface="Arial"/>
                </a:rPr>
                <a:t>Access to full record about a survey</a:t>
              </a:r>
              <a:endParaRPr dirty="0"/>
            </a:p>
          </p:txBody>
        </p:sp>
        <p:sp>
          <p:nvSpPr>
            <p:cNvPr id="295" name="Google Shape;295;p15"/>
            <p:cNvSpPr/>
            <p:nvPr/>
          </p:nvSpPr>
          <p:spPr>
            <a:xfrm>
              <a:off x="315272" y="4440963"/>
              <a:ext cx="1663063" cy="292975"/>
            </a:xfrm>
            <a:prstGeom prst="rect">
              <a:avLst/>
            </a:prstGeom>
            <a:solidFill>
              <a:srgbClr val="255A85"/>
            </a:solidFill>
            <a:ln w="38100" cap="flat" cmpd="sng">
              <a:solidFill>
                <a:srgbClr val="255A85"/>
              </a:solidFill>
              <a:prstDash val="solid"/>
              <a:round/>
              <a:headEnd type="none" w="sm" len="sm"/>
              <a:tailEnd type="none" w="sm" len="sm"/>
            </a:ln>
          </p:spPr>
          <p:txBody>
            <a:bodyPr spcFirstLastPara="1" wrap="square" lIns="72000" tIns="72000" rIns="72000" bIns="72000" anchor="ctr" anchorCtr="0">
              <a:noAutofit/>
            </a:bodyPr>
            <a:lstStyle/>
            <a:p>
              <a:pPr marL="0" marR="0" lvl="0" indent="0" algn="l" rtl="0">
                <a:spcBef>
                  <a:spcPts val="0"/>
                </a:spcBef>
                <a:spcAft>
                  <a:spcPts val="0"/>
                </a:spcAft>
                <a:buNone/>
              </a:pPr>
              <a:r>
                <a:rPr lang="en-GB" sz="1200" dirty="0">
                  <a:solidFill>
                    <a:schemeClr val="lt1"/>
                  </a:solidFill>
                  <a:latin typeface="Arial"/>
                  <a:ea typeface="Arial"/>
                  <a:cs typeface="Arial"/>
                  <a:sym typeface="Arial"/>
                </a:rPr>
                <a:t>Simple filtering</a:t>
              </a:r>
              <a:endParaRPr dirty="0"/>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16"/>
          <p:cNvSpPr/>
          <p:nvPr/>
        </p:nvSpPr>
        <p:spPr>
          <a:xfrm>
            <a:off x="0" y="3104790"/>
            <a:ext cx="12192000" cy="89408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rgbClr val="265B86"/>
              </a:solidFill>
              <a:latin typeface="Arial"/>
              <a:ea typeface="Arial"/>
              <a:cs typeface="Arial"/>
              <a:sym typeface="Arial"/>
            </a:endParaRPr>
          </a:p>
        </p:txBody>
      </p:sp>
      <p:sp>
        <p:nvSpPr>
          <p:cNvPr id="301" name="Google Shape;301;p16"/>
          <p:cNvSpPr/>
          <p:nvPr/>
        </p:nvSpPr>
        <p:spPr>
          <a:xfrm>
            <a:off x="755438" y="2561830"/>
            <a:ext cx="10681124" cy="1980000"/>
          </a:xfrm>
          <a:prstGeom prst="rect">
            <a:avLst/>
          </a:prstGeom>
          <a:solidFill>
            <a:srgbClr val="F9F9F9"/>
          </a:solidFill>
          <a:ln w="76200" cap="flat" cmpd="sng">
            <a:solidFill>
              <a:srgbClr val="255A85"/>
            </a:solidFill>
            <a:prstDash val="solid"/>
            <a:round/>
            <a:headEnd type="none" w="sm" len="sm"/>
            <a:tailEnd type="none" w="sm" len="sm"/>
          </a:ln>
        </p:spPr>
        <p:txBody>
          <a:bodyPr spcFirstLastPara="1" wrap="square" lIns="360000" tIns="180000" rIns="360000" bIns="180000" anchor="ctr" anchorCtr="0">
            <a:noAutofit/>
          </a:bodyPr>
          <a:lstStyle/>
          <a:p>
            <a:pPr marL="0" marR="0" lvl="0" indent="0" algn="l" rtl="0">
              <a:spcBef>
                <a:spcPts val="0"/>
              </a:spcBef>
              <a:spcAft>
                <a:spcPts val="0"/>
              </a:spcAft>
              <a:buNone/>
            </a:pPr>
            <a:r>
              <a:rPr lang="en-GB" sz="3200" b="1" dirty="0">
                <a:solidFill>
                  <a:schemeClr val="dk1"/>
                </a:solidFill>
                <a:latin typeface="Arial"/>
                <a:ea typeface="Arial"/>
                <a:cs typeface="Arial"/>
                <a:sym typeface="Arial"/>
              </a:rPr>
              <a:t>Demo of the front-end of the EMM Survey Registry: </a:t>
            </a:r>
            <a:r>
              <a:rPr lang="en-GB" sz="3200" dirty="0">
                <a:solidFill>
                  <a:srgbClr val="275D89"/>
                </a:solidFill>
                <a:latin typeface="Arial"/>
                <a:ea typeface="Arial"/>
                <a:cs typeface="Arial"/>
                <a:sym typeface="Arial"/>
                <a:hlinkClick r:id="rId3">
                  <a:extLst>
                    <a:ext uri="{A12FA001-AC4F-418D-AE19-62706E023703}">
                      <ahyp:hlinkClr xmlns:ahyp="http://schemas.microsoft.com/office/drawing/2018/hyperlinkcolor" val="tx"/>
                    </a:ext>
                  </a:extLst>
                </a:hlinkClick>
              </a:rPr>
              <a:t>https://ethmigsurveydatahub.eu/emmregistry/</a:t>
            </a:r>
            <a:endParaRPr dirty="0">
              <a:solidFill>
                <a:srgbClr val="275D89"/>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17"/>
          <p:cNvSpPr txBox="1"/>
          <p:nvPr/>
        </p:nvSpPr>
        <p:spPr>
          <a:xfrm>
            <a:off x="547255" y="517525"/>
            <a:ext cx="10958945" cy="138640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3200"/>
              <a:buFont typeface="Arial"/>
              <a:buNone/>
            </a:pPr>
            <a:r>
              <a:rPr lang="en-GB" sz="3200" b="1" dirty="0">
                <a:solidFill>
                  <a:schemeClr val="accent1"/>
                </a:solidFill>
                <a:latin typeface="Arial"/>
                <a:ea typeface="Arial"/>
                <a:cs typeface="Arial"/>
                <a:sym typeface="Arial"/>
              </a:rPr>
              <a:t>The back-end of the EMM Survey Registry: </a:t>
            </a:r>
            <a:r>
              <a:rPr lang="en-GB" sz="3200" b="0" i="1" dirty="0">
                <a:solidFill>
                  <a:schemeClr val="accent1"/>
                </a:solidFill>
                <a:latin typeface="Arial"/>
                <a:ea typeface="Arial"/>
                <a:cs typeface="Arial"/>
                <a:sym typeface="Arial"/>
              </a:rPr>
              <a:t>The key to sustainability</a:t>
            </a:r>
            <a:endParaRPr sz="3200" b="1" dirty="0">
              <a:solidFill>
                <a:schemeClr val="accent1"/>
              </a:solidFill>
              <a:latin typeface="Arial"/>
              <a:ea typeface="Arial"/>
              <a:cs typeface="Arial"/>
              <a:sym typeface="Arial"/>
            </a:endParaRPr>
          </a:p>
        </p:txBody>
      </p:sp>
      <p:grpSp>
        <p:nvGrpSpPr>
          <p:cNvPr id="2" name="Group 1">
            <a:extLst>
              <a:ext uri="{FF2B5EF4-FFF2-40B4-BE49-F238E27FC236}">
                <a16:creationId xmlns:a16="http://schemas.microsoft.com/office/drawing/2014/main" id="{F3B6B932-108B-CA4E-959B-EDCB886D83F8}"/>
              </a:ext>
            </a:extLst>
          </p:cNvPr>
          <p:cNvGrpSpPr/>
          <p:nvPr/>
        </p:nvGrpSpPr>
        <p:grpSpPr>
          <a:xfrm>
            <a:off x="547255" y="1524341"/>
            <a:ext cx="10958944" cy="4919242"/>
            <a:chOff x="547255" y="1524341"/>
            <a:chExt cx="10958944" cy="4919242"/>
          </a:xfrm>
        </p:grpSpPr>
        <p:grpSp>
          <p:nvGrpSpPr>
            <p:cNvPr id="308" name="Google Shape;308;p17"/>
            <p:cNvGrpSpPr/>
            <p:nvPr/>
          </p:nvGrpSpPr>
          <p:grpSpPr>
            <a:xfrm>
              <a:off x="547255" y="1524341"/>
              <a:ext cx="10958944" cy="4346166"/>
              <a:chOff x="547255" y="1524341"/>
              <a:chExt cx="10958944" cy="4346166"/>
            </a:xfrm>
          </p:grpSpPr>
          <p:sp>
            <p:nvSpPr>
              <p:cNvPr id="309" name="Google Shape;309;p17"/>
              <p:cNvSpPr/>
              <p:nvPr/>
            </p:nvSpPr>
            <p:spPr>
              <a:xfrm>
                <a:off x="547255" y="1524341"/>
                <a:ext cx="10958944" cy="951298"/>
              </a:xfrm>
              <a:prstGeom prst="triangle">
                <a:avLst>
                  <a:gd name="adj" fmla="val 49876"/>
                </a:avLst>
              </a:prstGeom>
              <a:solidFill>
                <a:srgbClr val="255A85"/>
              </a:solidFill>
              <a:ln w="76200" cap="flat" cmpd="sng">
                <a:solidFill>
                  <a:srgbClr val="00206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10" name="Google Shape;310;p17"/>
              <p:cNvSpPr txBox="1"/>
              <p:nvPr/>
            </p:nvSpPr>
            <p:spPr>
              <a:xfrm>
                <a:off x="3275461" y="2005202"/>
                <a:ext cx="5281684"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b="1" dirty="0">
                    <a:solidFill>
                      <a:schemeClr val="lt1"/>
                    </a:solidFill>
                    <a:latin typeface="Arial"/>
                    <a:ea typeface="Arial"/>
                    <a:cs typeface="Arial"/>
                    <a:sym typeface="Arial"/>
                  </a:rPr>
                  <a:t>Sustainability of the EMM Survey Registry</a:t>
                </a:r>
                <a:endParaRPr dirty="0"/>
              </a:p>
            </p:txBody>
          </p:sp>
          <p:grpSp>
            <p:nvGrpSpPr>
              <p:cNvPr id="311" name="Google Shape;311;p17"/>
              <p:cNvGrpSpPr/>
              <p:nvPr/>
            </p:nvGrpSpPr>
            <p:grpSpPr>
              <a:xfrm>
                <a:off x="929286" y="2498759"/>
                <a:ext cx="10140287" cy="476453"/>
                <a:chOff x="929287" y="2621588"/>
                <a:chExt cx="10140287" cy="626579"/>
              </a:xfrm>
            </p:grpSpPr>
            <p:sp>
              <p:nvSpPr>
                <p:cNvPr id="312" name="Google Shape;312;p17"/>
                <p:cNvSpPr/>
                <p:nvPr/>
              </p:nvSpPr>
              <p:spPr>
                <a:xfrm>
                  <a:off x="929287" y="2621588"/>
                  <a:ext cx="10140287" cy="626579"/>
                </a:xfrm>
                <a:prstGeom prst="rect">
                  <a:avLst/>
                </a:prstGeom>
                <a:solidFill>
                  <a:srgbClr val="255A85"/>
                </a:solidFill>
                <a:ln w="28575" cap="flat" cmpd="sng">
                  <a:solidFill>
                    <a:srgbClr val="255A8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grpSp>
              <p:nvGrpSpPr>
                <p:cNvPr id="313" name="Google Shape;313;p17"/>
                <p:cNvGrpSpPr/>
                <p:nvPr/>
              </p:nvGrpSpPr>
              <p:grpSpPr>
                <a:xfrm>
                  <a:off x="1075690" y="2682393"/>
                  <a:ext cx="9847479" cy="383355"/>
                  <a:chOff x="1122426" y="2682394"/>
                  <a:chExt cx="9847479" cy="383355"/>
                </a:xfrm>
              </p:grpSpPr>
              <p:sp>
                <p:nvSpPr>
                  <p:cNvPr id="314" name="Google Shape;314;p17"/>
                  <p:cNvSpPr/>
                  <p:nvPr/>
                </p:nvSpPr>
                <p:spPr>
                  <a:xfrm>
                    <a:off x="1122426"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15" name="Google Shape;315;p17"/>
                  <p:cNvSpPr/>
                  <p:nvPr/>
                </p:nvSpPr>
                <p:spPr>
                  <a:xfrm>
                    <a:off x="1415044"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16" name="Google Shape;316;p17"/>
                  <p:cNvSpPr/>
                  <p:nvPr/>
                </p:nvSpPr>
                <p:spPr>
                  <a:xfrm>
                    <a:off x="1707662"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17" name="Google Shape;317;p17"/>
                  <p:cNvSpPr/>
                  <p:nvPr/>
                </p:nvSpPr>
                <p:spPr>
                  <a:xfrm>
                    <a:off x="2000280"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18" name="Google Shape;318;p17"/>
                  <p:cNvSpPr/>
                  <p:nvPr/>
                </p:nvSpPr>
                <p:spPr>
                  <a:xfrm>
                    <a:off x="2292898"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19" name="Google Shape;319;p17"/>
                  <p:cNvSpPr/>
                  <p:nvPr/>
                </p:nvSpPr>
                <p:spPr>
                  <a:xfrm>
                    <a:off x="2585516"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20" name="Google Shape;320;p17"/>
                  <p:cNvSpPr/>
                  <p:nvPr/>
                </p:nvSpPr>
                <p:spPr>
                  <a:xfrm>
                    <a:off x="2878134"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21" name="Google Shape;321;p17"/>
                  <p:cNvSpPr/>
                  <p:nvPr/>
                </p:nvSpPr>
                <p:spPr>
                  <a:xfrm>
                    <a:off x="3170752"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22" name="Google Shape;322;p17"/>
                  <p:cNvSpPr/>
                  <p:nvPr/>
                </p:nvSpPr>
                <p:spPr>
                  <a:xfrm>
                    <a:off x="3463370"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23" name="Google Shape;323;p17"/>
                  <p:cNvSpPr/>
                  <p:nvPr/>
                </p:nvSpPr>
                <p:spPr>
                  <a:xfrm>
                    <a:off x="3755988"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24" name="Google Shape;324;p17"/>
                  <p:cNvSpPr/>
                  <p:nvPr/>
                </p:nvSpPr>
                <p:spPr>
                  <a:xfrm>
                    <a:off x="4048606"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25" name="Google Shape;325;p17"/>
                  <p:cNvSpPr/>
                  <p:nvPr/>
                </p:nvSpPr>
                <p:spPr>
                  <a:xfrm>
                    <a:off x="4341224"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26" name="Google Shape;326;p17"/>
                  <p:cNvSpPr/>
                  <p:nvPr/>
                </p:nvSpPr>
                <p:spPr>
                  <a:xfrm>
                    <a:off x="10193584"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27" name="Google Shape;327;p17"/>
                  <p:cNvSpPr/>
                  <p:nvPr/>
                </p:nvSpPr>
                <p:spPr>
                  <a:xfrm>
                    <a:off x="10486202"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28" name="Google Shape;328;p17"/>
                  <p:cNvSpPr/>
                  <p:nvPr/>
                </p:nvSpPr>
                <p:spPr>
                  <a:xfrm>
                    <a:off x="10778836"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29" name="Google Shape;329;p17"/>
                  <p:cNvSpPr/>
                  <p:nvPr/>
                </p:nvSpPr>
                <p:spPr>
                  <a:xfrm>
                    <a:off x="4633842"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30" name="Google Shape;330;p17"/>
                  <p:cNvSpPr/>
                  <p:nvPr/>
                </p:nvSpPr>
                <p:spPr>
                  <a:xfrm>
                    <a:off x="4926460"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31" name="Google Shape;331;p17"/>
                  <p:cNvSpPr/>
                  <p:nvPr/>
                </p:nvSpPr>
                <p:spPr>
                  <a:xfrm>
                    <a:off x="5219078"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32" name="Google Shape;332;p17"/>
                  <p:cNvSpPr/>
                  <p:nvPr/>
                </p:nvSpPr>
                <p:spPr>
                  <a:xfrm>
                    <a:off x="5511696"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33" name="Google Shape;333;p17"/>
                  <p:cNvSpPr/>
                  <p:nvPr/>
                </p:nvSpPr>
                <p:spPr>
                  <a:xfrm>
                    <a:off x="5804314"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34" name="Google Shape;334;p17"/>
                  <p:cNvSpPr/>
                  <p:nvPr/>
                </p:nvSpPr>
                <p:spPr>
                  <a:xfrm>
                    <a:off x="6096932"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35" name="Google Shape;335;p17"/>
                  <p:cNvSpPr/>
                  <p:nvPr/>
                </p:nvSpPr>
                <p:spPr>
                  <a:xfrm>
                    <a:off x="6389550"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36" name="Google Shape;336;p17"/>
                  <p:cNvSpPr/>
                  <p:nvPr/>
                </p:nvSpPr>
                <p:spPr>
                  <a:xfrm>
                    <a:off x="6682168"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37" name="Google Shape;337;p17"/>
                  <p:cNvSpPr/>
                  <p:nvPr/>
                </p:nvSpPr>
                <p:spPr>
                  <a:xfrm>
                    <a:off x="6974786"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38" name="Google Shape;338;p17"/>
                  <p:cNvSpPr/>
                  <p:nvPr/>
                </p:nvSpPr>
                <p:spPr>
                  <a:xfrm>
                    <a:off x="7267404"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39" name="Google Shape;339;p17"/>
                  <p:cNvSpPr/>
                  <p:nvPr/>
                </p:nvSpPr>
                <p:spPr>
                  <a:xfrm>
                    <a:off x="7560022"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40" name="Google Shape;340;p17"/>
                  <p:cNvSpPr/>
                  <p:nvPr/>
                </p:nvSpPr>
                <p:spPr>
                  <a:xfrm>
                    <a:off x="7852640"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41" name="Google Shape;341;p17"/>
                  <p:cNvSpPr/>
                  <p:nvPr/>
                </p:nvSpPr>
                <p:spPr>
                  <a:xfrm>
                    <a:off x="8145258"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42" name="Google Shape;342;p17"/>
                  <p:cNvSpPr/>
                  <p:nvPr/>
                </p:nvSpPr>
                <p:spPr>
                  <a:xfrm>
                    <a:off x="8437876"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43" name="Google Shape;343;p17"/>
                  <p:cNvSpPr/>
                  <p:nvPr/>
                </p:nvSpPr>
                <p:spPr>
                  <a:xfrm>
                    <a:off x="8730494"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44" name="Google Shape;344;p17"/>
                  <p:cNvSpPr/>
                  <p:nvPr/>
                </p:nvSpPr>
                <p:spPr>
                  <a:xfrm>
                    <a:off x="9023112"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45" name="Google Shape;345;p17"/>
                  <p:cNvSpPr/>
                  <p:nvPr/>
                </p:nvSpPr>
                <p:spPr>
                  <a:xfrm>
                    <a:off x="9315730"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46" name="Google Shape;346;p17"/>
                  <p:cNvSpPr/>
                  <p:nvPr/>
                </p:nvSpPr>
                <p:spPr>
                  <a:xfrm>
                    <a:off x="9608348"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47" name="Google Shape;347;p17"/>
                  <p:cNvSpPr/>
                  <p:nvPr/>
                </p:nvSpPr>
                <p:spPr>
                  <a:xfrm>
                    <a:off x="9900966" y="2682394"/>
                    <a:ext cx="191069" cy="383355"/>
                  </a:xfrm>
                  <a:prstGeom prst="rect">
                    <a:avLst/>
                  </a:prstGeom>
                  <a:solidFill>
                    <a:srgbClr val="F9F9F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grpSp>
          </p:grpSp>
          <p:pic>
            <p:nvPicPr>
              <p:cNvPr id="348" name="Google Shape;348;p17" descr="Pillar Icons - Download Free Vector Icons | Noun Project"/>
              <p:cNvPicPr preferRelativeResize="0"/>
              <p:nvPr/>
            </p:nvPicPr>
            <p:blipFill rotWithShape="1">
              <a:blip r:embed="rId3">
                <a:alphaModFix/>
              </a:blip>
              <a:srcRect l="23426" r="22970"/>
              <a:stretch/>
            </p:blipFill>
            <p:spPr>
              <a:xfrm>
                <a:off x="1171223" y="2984271"/>
                <a:ext cx="1361541" cy="2540000"/>
              </a:xfrm>
              <a:prstGeom prst="rect">
                <a:avLst/>
              </a:prstGeom>
              <a:noFill/>
              <a:ln>
                <a:noFill/>
              </a:ln>
            </p:spPr>
          </p:pic>
          <p:pic>
            <p:nvPicPr>
              <p:cNvPr id="349" name="Google Shape;349;p17" descr="Pillar Icons - Download Free Vector Icons | Noun Project"/>
              <p:cNvPicPr preferRelativeResize="0"/>
              <p:nvPr/>
            </p:nvPicPr>
            <p:blipFill rotWithShape="1">
              <a:blip r:embed="rId3">
                <a:alphaModFix/>
              </a:blip>
              <a:srcRect l="23426" r="22970"/>
              <a:stretch/>
            </p:blipFill>
            <p:spPr>
              <a:xfrm>
                <a:off x="5235533" y="2986247"/>
                <a:ext cx="1361541" cy="2540000"/>
              </a:xfrm>
              <a:prstGeom prst="rect">
                <a:avLst/>
              </a:prstGeom>
              <a:noFill/>
              <a:ln>
                <a:noFill/>
              </a:ln>
            </p:spPr>
          </p:pic>
          <p:pic>
            <p:nvPicPr>
              <p:cNvPr id="350" name="Google Shape;350;p17" descr="Pillar Icons - Download Free Vector Icons | Noun Project"/>
              <p:cNvPicPr preferRelativeResize="0"/>
              <p:nvPr/>
            </p:nvPicPr>
            <p:blipFill rotWithShape="1">
              <a:blip r:embed="rId3">
                <a:alphaModFix/>
              </a:blip>
              <a:srcRect l="23426" r="22970"/>
              <a:stretch/>
            </p:blipFill>
            <p:spPr>
              <a:xfrm>
                <a:off x="9481654" y="2975212"/>
                <a:ext cx="1361541" cy="2540000"/>
              </a:xfrm>
              <a:prstGeom prst="rect">
                <a:avLst/>
              </a:prstGeom>
              <a:noFill/>
              <a:ln>
                <a:noFill/>
              </a:ln>
            </p:spPr>
          </p:pic>
          <p:sp>
            <p:nvSpPr>
              <p:cNvPr id="351" name="Google Shape;351;p17"/>
              <p:cNvSpPr txBox="1"/>
              <p:nvPr/>
            </p:nvSpPr>
            <p:spPr>
              <a:xfrm>
                <a:off x="775408" y="3669212"/>
                <a:ext cx="2160000" cy="1152000"/>
              </a:xfrm>
              <a:prstGeom prst="rect">
                <a:avLst/>
              </a:prstGeom>
              <a:solidFill>
                <a:srgbClr val="EDEDED"/>
              </a:solidFill>
              <a:ln w="57150" cap="flat" cmpd="sng">
                <a:solidFill>
                  <a:srgbClr val="255A85"/>
                </a:solidFill>
                <a:prstDash val="solid"/>
                <a:round/>
                <a:headEnd type="none" w="sm" len="sm"/>
                <a:tailEnd type="none" w="sm" len="sm"/>
              </a:ln>
            </p:spPr>
            <p:txBody>
              <a:bodyPr spcFirstLastPara="1" wrap="square" lIns="144000" tIns="45700" rIns="144000" bIns="45700" anchor="ctr" anchorCtr="0">
                <a:noAutofit/>
              </a:bodyPr>
              <a:lstStyle/>
              <a:p>
                <a:pPr marL="0" marR="0" lvl="0" indent="0" algn="ctr" rtl="0">
                  <a:spcBef>
                    <a:spcPts val="0"/>
                  </a:spcBef>
                  <a:spcAft>
                    <a:spcPts val="0"/>
                  </a:spcAft>
                  <a:buNone/>
                </a:pPr>
                <a:r>
                  <a:rPr lang="en-GB" sz="1600" dirty="0">
                    <a:solidFill>
                      <a:schemeClr val="dk1"/>
                    </a:solidFill>
                    <a:latin typeface="Arial"/>
                    <a:ea typeface="Arial"/>
                    <a:cs typeface="Arial"/>
                    <a:sym typeface="Arial"/>
                  </a:rPr>
                  <a:t>Easy to </a:t>
                </a:r>
                <a:r>
                  <a:rPr lang="en-GB" sz="1600" b="1" dirty="0">
                    <a:solidFill>
                      <a:schemeClr val="dk1"/>
                    </a:solidFill>
                    <a:latin typeface="Arial"/>
                    <a:ea typeface="Arial"/>
                    <a:cs typeface="Arial"/>
                    <a:sym typeface="Arial"/>
                  </a:rPr>
                  <a:t>adapt</a:t>
                </a:r>
                <a:r>
                  <a:rPr lang="en-GB" sz="1600" dirty="0">
                    <a:solidFill>
                      <a:schemeClr val="dk1"/>
                    </a:solidFill>
                    <a:latin typeface="Arial"/>
                    <a:ea typeface="Arial"/>
                    <a:cs typeface="Arial"/>
                    <a:sym typeface="Arial"/>
                  </a:rPr>
                  <a:t> and </a:t>
                </a:r>
                <a:r>
                  <a:rPr lang="en-GB" sz="1600" b="1" dirty="0">
                    <a:solidFill>
                      <a:schemeClr val="dk1"/>
                    </a:solidFill>
                    <a:latin typeface="Arial"/>
                    <a:ea typeface="Arial"/>
                    <a:cs typeface="Arial"/>
                    <a:sym typeface="Arial"/>
                  </a:rPr>
                  <a:t>adjust</a:t>
                </a:r>
                <a:r>
                  <a:rPr lang="en-GB" sz="1600" dirty="0">
                    <a:solidFill>
                      <a:schemeClr val="dk1"/>
                    </a:solidFill>
                    <a:latin typeface="Arial"/>
                    <a:ea typeface="Arial"/>
                    <a:cs typeface="Arial"/>
                    <a:sym typeface="Arial"/>
                  </a:rPr>
                  <a:t> the metadata schema</a:t>
                </a:r>
                <a:endParaRPr dirty="0"/>
              </a:p>
            </p:txBody>
          </p:sp>
          <p:sp>
            <p:nvSpPr>
              <p:cNvPr id="352" name="Google Shape;352;p17"/>
              <p:cNvSpPr txBox="1"/>
              <p:nvPr/>
            </p:nvSpPr>
            <p:spPr>
              <a:xfrm>
                <a:off x="4768049" y="3669212"/>
                <a:ext cx="2160000" cy="1152000"/>
              </a:xfrm>
              <a:prstGeom prst="rect">
                <a:avLst/>
              </a:prstGeom>
              <a:solidFill>
                <a:srgbClr val="EDEDED"/>
              </a:solidFill>
              <a:ln w="57150" cap="flat" cmpd="sng">
                <a:solidFill>
                  <a:srgbClr val="255A85"/>
                </a:solidFill>
                <a:prstDash val="solid"/>
                <a:round/>
                <a:headEnd type="none" w="sm" len="sm"/>
                <a:tailEnd type="none" w="sm" len="sm"/>
              </a:ln>
            </p:spPr>
            <p:txBody>
              <a:bodyPr spcFirstLastPara="1" wrap="square" lIns="144000" tIns="45700" rIns="144000" bIns="45700" anchor="ctr" anchorCtr="0">
                <a:noAutofit/>
              </a:bodyPr>
              <a:lstStyle/>
              <a:p>
                <a:pPr marL="0" marR="0" lvl="0" indent="0" algn="ctr" rtl="0">
                  <a:spcBef>
                    <a:spcPts val="0"/>
                  </a:spcBef>
                  <a:spcAft>
                    <a:spcPts val="0"/>
                  </a:spcAft>
                  <a:buNone/>
                </a:pPr>
                <a:r>
                  <a:rPr lang="en-GB" sz="1600" dirty="0">
                    <a:solidFill>
                      <a:schemeClr val="dk1"/>
                    </a:solidFill>
                    <a:latin typeface="Arial"/>
                    <a:ea typeface="Arial"/>
                    <a:cs typeface="Arial"/>
                    <a:sym typeface="Arial"/>
                  </a:rPr>
                  <a:t>Easy to implement updates that </a:t>
                </a:r>
                <a:r>
                  <a:rPr lang="en-GB" sz="1600" b="1" dirty="0">
                    <a:solidFill>
                      <a:schemeClr val="dk1"/>
                    </a:solidFill>
                    <a:latin typeface="Arial"/>
                    <a:ea typeface="Arial"/>
                    <a:cs typeface="Arial"/>
                    <a:sym typeface="Arial"/>
                  </a:rPr>
                  <a:t>enhance</a:t>
                </a:r>
                <a:r>
                  <a:rPr lang="en-GB" sz="1600" dirty="0">
                    <a:solidFill>
                      <a:schemeClr val="dk1"/>
                    </a:solidFill>
                    <a:latin typeface="Arial"/>
                    <a:ea typeface="Arial"/>
                    <a:cs typeface="Arial"/>
                    <a:sym typeface="Arial"/>
                  </a:rPr>
                  <a:t> user experience</a:t>
                </a:r>
                <a:endParaRPr dirty="0"/>
              </a:p>
            </p:txBody>
          </p:sp>
          <p:sp>
            <p:nvSpPr>
              <p:cNvPr id="353" name="Google Shape;353;p17"/>
              <p:cNvSpPr txBox="1"/>
              <p:nvPr/>
            </p:nvSpPr>
            <p:spPr>
              <a:xfrm>
                <a:off x="9070262" y="3669212"/>
                <a:ext cx="2160000" cy="1152000"/>
              </a:xfrm>
              <a:prstGeom prst="rect">
                <a:avLst/>
              </a:prstGeom>
              <a:solidFill>
                <a:srgbClr val="EDEDED"/>
              </a:solidFill>
              <a:ln w="57150" cap="flat" cmpd="sng">
                <a:solidFill>
                  <a:srgbClr val="255A85"/>
                </a:solidFill>
                <a:prstDash val="solid"/>
                <a:round/>
                <a:headEnd type="none" w="sm" len="sm"/>
                <a:tailEnd type="none" w="sm" len="sm"/>
              </a:ln>
            </p:spPr>
            <p:txBody>
              <a:bodyPr spcFirstLastPara="1" wrap="square" lIns="144000" tIns="45700" rIns="144000" bIns="45700" anchor="ctr" anchorCtr="0">
                <a:noAutofit/>
              </a:bodyPr>
              <a:lstStyle/>
              <a:p>
                <a:pPr marL="0" marR="0" lvl="0" indent="0" algn="ctr" rtl="0">
                  <a:spcBef>
                    <a:spcPts val="0"/>
                  </a:spcBef>
                  <a:spcAft>
                    <a:spcPts val="0"/>
                  </a:spcAft>
                  <a:buNone/>
                </a:pPr>
                <a:r>
                  <a:rPr lang="en-GB" sz="1600" dirty="0">
                    <a:solidFill>
                      <a:schemeClr val="dk1"/>
                    </a:solidFill>
                    <a:latin typeface="Arial"/>
                    <a:ea typeface="Arial"/>
                    <a:cs typeface="Arial"/>
                    <a:sym typeface="Arial"/>
                  </a:rPr>
                  <a:t>Easy to </a:t>
                </a:r>
                <a:r>
                  <a:rPr lang="en-GB" sz="1600" b="1" dirty="0">
                    <a:solidFill>
                      <a:schemeClr val="dk1"/>
                    </a:solidFill>
                    <a:latin typeface="Arial"/>
                    <a:ea typeface="Arial"/>
                    <a:cs typeface="Arial"/>
                    <a:sym typeface="Arial"/>
                  </a:rPr>
                  <a:t>add</a:t>
                </a:r>
                <a:r>
                  <a:rPr lang="en-GB" sz="1600" dirty="0">
                    <a:solidFill>
                      <a:schemeClr val="dk1"/>
                    </a:solidFill>
                    <a:latin typeface="Arial"/>
                    <a:ea typeface="Arial"/>
                    <a:cs typeface="Arial"/>
                    <a:sym typeface="Arial"/>
                  </a:rPr>
                  <a:t> and </a:t>
                </a:r>
                <a:r>
                  <a:rPr lang="en-GB" sz="1600" b="1" dirty="0">
                    <a:solidFill>
                      <a:schemeClr val="dk1"/>
                    </a:solidFill>
                    <a:latin typeface="Arial"/>
                    <a:ea typeface="Arial"/>
                    <a:cs typeface="Arial"/>
                    <a:sym typeface="Arial"/>
                  </a:rPr>
                  <a:t>edit</a:t>
                </a:r>
                <a:r>
                  <a:rPr lang="en-GB" sz="1600" dirty="0">
                    <a:solidFill>
                      <a:schemeClr val="dk1"/>
                    </a:solidFill>
                    <a:latin typeface="Arial"/>
                    <a:ea typeface="Arial"/>
                    <a:cs typeface="Arial"/>
                    <a:sym typeface="Arial"/>
                  </a:rPr>
                  <a:t> metadata</a:t>
                </a:r>
                <a:endParaRPr dirty="0"/>
              </a:p>
            </p:txBody>
          </p:sp>
          <p:sp>
            <p:nvSpPr>
              <p:cNvPr id="354" name="Google Shape;354;p17"/>
              <p:cNvSpPr/>
              <p:nvPr/>
            </p:nvSpPr>
            <p:spPr>
              <a:xfrm>
                <a:off x="878502" y="5530288"/>
                <a:ext cx="10140287" cy="340219"/>
              </a:xfrm>
              <a:prstGeom prst="rect">
                <a:avLst/>
              </a:prstGeom>
              <a:solidFill>
                <a:srgbClr val="255A8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grpSp>
        <p:pic>
          <p:nvPicPr>
            <p:cNvPr id="355" name="Google Shape;355;p17" descr="Admin Svg Png Icon Free Download (#325788) - OnlineWebFonts.COM"/>
            <p:cNvPicPr preferRelativeResize="0"/>
            <p:nvPr/>
          </p:nvPicPr>
          <p:blipFill rotWithShape="1">
            <a:blip r:embed="rId4">
              <a:alphaModFix/>
            </a:blip>
            <a:srcRect/>
            <a:stretch/>
          </p:blipFill>
          <p:spPr>
            <a:xfrm>
              <a:off x="1616954" y="5167448"/>
              <a:ext cx="470078" cy="523521"/>
            </a:xfrm>
            <a:prstGeom prst="rect">
              <a:avLst/>
            </a:prstGeom>
            <a:noFill/>
            <a:ln>
              <a:noFill/>
            </a:ln>
          </p:spPr>
        </p:pic>
        <p:pic>
          <p:nvPicPr>
            <p:cNvPr id="356" name="Google Shape;356;p17" descr="Admin Svg Png Icon Free Download (#325788) - OnlineWebFonts.COM"/>
            <p:cNvPicPr preferRelativeResize="0"/>
            <p:nvPr/>
          </p:nvPicPr>
          <p:blipFill rotWithShape="1">
            <a:blip r:embed="rId4">
              <a:alphaModFix/>
            </a:blip>
            <a:srcRect/>
            <a:stretch/>
          </p:blipFill>
          <p:spPr>
            <a:xfrm>
              <a:off x="5764390" y="5167448"/>
              <a:ext cx="470078" cy="523521"/>
            </a:xfrm>
            <a:prstGeom prst="rect">
              <a:avLst/>
            </a:prstGeom>
            <a:noFill/>
            <a:ln>
              <a:noFill/>
            </a:ln>
          </p:spPr>
        </p:pic>
        <p:pic>
          <p:nvPicPr>
            <p:cNvPr id="357" name="Google Shape;357;p17" descr="Admin Svg Png Icon Free Download (#325788) - OnlineWebFonts.COM"/>
            <p:cNvPicPr preferRelativeResize="0"/>
            <p:nvPr/>
          </p:nvPicPr>
          <p:blipFill rotWithShape="1">
            <a:blip r:embed="rId4">
              <a:alphaModFix/>
            </a:blip>
            <a:srcRect/>
            <a:stretch/>
          </p:blipFill>
          <p:spPr>
            <a:xfrm>
              <a:off x="9725930" y="5167448"/>
              <a:ext cx="470078" cy="523521"/>
            </a:xfrm>
            <a:prstGeom prst="rect">
              <a:avLst/>
            </a:prstGeom>
            <a:noFill/>
            <a:ln>
              <a:noFill/>
            </a:ln>
          </p:spPr>
        </p:pic>
        <p:pic>
          <p:nvPicPr>
            <p:cNvPr id="358" name="Google Shape;358;p17" descr="User Icons - Download Free Vector Icons | Noun Project"/>
            <p:cNvPicPr preferRelativeResize="0"/>
            <p:nvPr/>
          </p:nvPicPr>
          <p:blipFill rotWithShape="1">
            <a:blip r:embed="rId5">
              <a:alphaModFix/>
            </a:blip>
            <a:srcRect/>
            <a:stretch/>
          </p:blipFill>
          <p:spPr>
            <a:xfrm>
              <a:off x="10260744" y="5234211"/>
              <a:ext cx="369790" cy="415190"/>
            </a:xfrm>
            <a:prstGeom prst="rect">
              <a:avLst/>
            </a:prstGeom>
            <a:noFill/>
            <a:ln>
              <a:noFill/>
            </a:ln>
          </p:spPr>
        </p:pic>
        <p:pic>
          <p:nvPicPr>
            <p:cNvPr id="359" name="Google Shape;359;p17" descr="Admin Svg Png Icon Free Download (#325788) - OnlineWebFonts.COM"/>
            <p:cNvPicPr preferRelativeResize="0"/>
            <p:nvPr/>
          </p:nvPicPr>
          <p:blipFill rotWithShape="1">
            <a:blip r:embed="rId6">
              <a:alphaModFix/>
            </a:blip>
            <a:srcRect/>
            <a:stretch/>
          </p:blipFill>
          <p:spPr>
            <a:xfrm>
              <a:off x="878502" y="6071650"/>
              <a:ext cx="331837" cy="369563"/>
            </a:xfrm>
            <a:prstGeom prst="rect">
              <a:avLst/>
            </a:prstGeom>
            <a:noFill/>
            <a:ln>
              <a:noFill/>
            </a:ln>
          </p:spPr>
        </p:pic>
        <p:pic>
          <p:nvPicPr>
            <p:cNvPr id="360" name="Google Shape;360;p17" descr="User Icons - Download Free Vector Icons | Noun Project"/>
            <p:cNvPicPr preferRelativeResize="0"/>
            <p:nvPr/>
          </p:nvPicPr>
          <p:blipFill rotWithShape="1">
            <a:blip r:embed="rId7">
              <a:alphaModFix/>
            </a:blip>
            <a:srcRect/>
            <a:stretch/>
          </p:blipFill>
          <p:spPr>
            <a:xfrm>
              <a:off x="2599327" y="6071650"/>
              <a:ext cx="261041" cy="340219"/>
            </a:xfrm>
            <a:prstGeom prst="rect">
              <a:avLst/>
            </a:prstGeom>
            <a:noFill/>
            <a:ln>
              <a:noFill/>
            </a:ln>
          </p:spPr>
        </p:pic>
        <p:sp>
          <p:nvSpPr>
            <p:cNvPr id="361" name="Google Shape;361;p17"/>
            <p:cNvSpPr txBox="1"/>
            <p:nvPr/>
          </p:nvSpPr>
          <p:spPr>
            <a:xfrm>
              <a:off x="1205782" y="6166584"/>
              <a:ext cx="1365976"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200" b="1" dirty="0">
                  <a:solidFill>
                    <a:schemeClr val="dk1"/>
                  </a:solidFill>
                  <a:latin typeface="Arial"/>
                  <a:ea typeface="Arial"/>
                  <a:cs typeface="Arial"/>
                  <a:sym typeface="Arial"/>
                </a:rPr>
                <a:t>Administrators</a:t>
              </a:r>
              <a:endParaRPr dirty="0"/>
            </a:p>
          </p:txBody>
        </p:sp>
        <p:sp>
          <p:nvSpPr>
            <p:cNvPr id="362" name="Google Shape;362;p17"/>
            <p:cNvSpPr txBox="1"/>
            <p:nvPr/>
          </p:nvSpPr>
          <p:spPr>
            <a:xfrm>
              <a:off x="2956984" y="6164031"/>
              <a:ext cx="1365976"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200" b="1" dirty="0">
                  <a:solidFill>
                    <a:schemeClr val="dk1"/>
                  </a:solidFill>
                  <a:latin typeface="Arial"/>
                  <a:ea typeface="Arial"/>
                  <a:cs typeface="Arial"/>
                  <a:sym typeface="Arial"/>
                </a:rPr>
                <a:t>External users</a:t>
              </a:r>
              <a:endParaRPr dirty="0"/>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p18"/>
          <p:cNvSpPr/>
          <p:nvPr/>
        </p:nvSpPr>
        <p:spPr>
          <a:xfrm>
            <a:off x="0" y="3104790"/>
            <a:ext cx="12192000" cy="89408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rgbClr val="265B86"/>
              </a:solidFill>
              <a:latin typeface="Arial"/>
              <a:ea typeface="Arial"/>
              <a:cs typeface="Arial"/>
              <a:sym typeface="Arial"/>
            </a:endParaRPr>
          </a:p>
        </p:txBody>
      </p:sp>
      <p:sp>
        <p:nvSpPr>
          <p:cNvPr id="368" name="Google Shape;368;p18"/>
          <p:cNvSpPr/>
          <p:nvPr/>
        </p:nvSpPr>
        <p:spPr>
          <a:xfrm>
            <a:off x="755438" y="2561830"/>
            <a:ext cx="10681124" cy="1980000"/>
          </a:xfrm>
          <a:prstGeom prst="rect">
            <a:avLst/>
          </a:prstGeom>
          <a:solidFill>
            <a:srgbClr val="F9F9F9"/>
          </a:solidFill>
          <a:ln w="76200" cap="flat" cmpd="sng">
            <a:solidFill>
              <a:srgbClr val="255A85"/>
            </a:solidFill>
            <a:prstDash val="solid"/>
            <a:round/>
            <a:headEnd type="none" w="sm" len="sm"/>
            <a:tailEnd type="none" w="sm" len="sm"/>
          </a:ln>
        </p:spPr>
        <p:txBody>
          <a:bodyPr spcFirstLastPara="1" wrap="square" lIns="360000" tIns="180000" rIns="360000" bIns="180000" anchor="ctr" anchorCtr="0">
            <a:noAutofit/>
          </a:bodyPr>
          <a:lstStyle/>
          <a:p>
            <a:pPr marL="0" marR="0" lvl="0" indent="0" algn="l" rtl="0">
              <a:spcBef>
                <a:spcPts val="0"/>
              </a:spcBef>
              <a:spcAft>
                <a:spcPts val="0"/>
              </a:spcAft>
              <a:buNone/>
            </a:pPr>
            <a:r>
              <a:rPr lang="en-GB" sz="3200" b="1" dirty="0">
                <a:solidFill>
                  <a:schemeClr val="dk1"/>
                </a:solidFill>
                <a:latin typeface="Arial"/>
                <a:ea typeface="Arial"/>
                <a:cs typeface="Arial"/>
                <a:sym typeface="Arial"/>
              </a:rPr>
              <a:t>Demo of the back-end of the EMM Survey Registry: </a:t>
            </a:r>
            <a:r>
              <a:rPr lang="en-GB" sz="3200" dirty="0">
                <a:solidFill>
                  <a:srgbClr val="275D89"/>
                </a:solidFill>
                <a:latin typeface="Arial"/>
                <a:ea typeface="Arial"/>
                <a:cs typeface="Arial"/>
                <a:sym typeface="Arial"/>
                <a:hlinkClick r:id="rId3">
                  <a:extLst>
                    <a:ext uri="{A12FA001-AC4F-418D-AE19-62706E023703}">
                      <ahyp:hlinkClr xmlns:ahyp="http://schemas.microsoft.com/office/drawing/2018/hyperlinkcolor" val="tx"/>
                    </a:ext>
                  </a:extLst>
                </a:hlinkClick>
              </a:rPr>
              <a:t>https://registry.ethmigsurveydatahub.eu/nova/login</a:t>
            </a:r>
            <a:endParaRPr dirty="0">
              <a:solidFill>
                <a:srgbClr val="275D8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grpSp>
        <p:nvGrpSpPr>
          <p:cNvPr id="81" name="Google Shape;81;p2"/>
          <p:cNvGrpSpPr/>
          <p:nvPr/>
        </p:nvGrpSpPr>
        <p:grpSpPr>
          <a:xfrm>
            <a:off x="4019775" y="0"/>
            <a:ext cx="8172150" cy="5663625"/>
            <a:chOff x="4019775" y="0"/>
            <a:chExt cx="8172150" cy="5663625"/>
          </a:xfrm>
        </p:grpSpPr>
        <p:sp>
          <p:nvSpPr>
            <p:cNvPr id="82" name="Google Shape;82;p2"/>
            <p:cNvSpPr txBox="1"/>
            <p:nvPr/>
          </p:nvSpPr>
          <p:spPr>
            <a:xfrm>
              <a:off x="5499525" y="0"/>
              <a:ext cx="6692400" cy="21522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pic>
          <p:nvPicPr>
            <p:cNvPr id="83" name="Google Shape;83;p2"/>
            <p:cNvPicPr preferRelativeResize="0"/>
            <p:nvPr/>
          </p:nvPicPr>
          <p:blipFill rotWithShape="1">
            <a:blip r:embed="rId3">
              <a:alphaModFix/>
            </a:blip>
            <a:srcRect l="2827"/>
            <a:stretch/>
          </p:blipFill>
          <p:spPr>
            <a:xfrm>
              <a:off x="4019775" y="1453850"/>
              <a:ext cx="7795500" cy="4209775"/>
            </a:xfrm>
            <a:prstGeom prst="rect">
              <a:avLst/>
            </a:prstGeom>
            <a:noFill/>
            <a:ln>
              <a:noFill/>
            </a:ln>
          </p:spPr>
        </p:pic>
      </p:grpSp>
      <p:grpSp>
        <p:nvGrpSpPr>
          <p:cNvPr id="84" name="Google Shape;84;p2"/>
          <p:cNvGrpSpPr/>
          <p:nvPr/>
        </p:nvGrpSpPr>
        <p:grpSpPr>
          <a:xfrm>
            <a:off x="0" y="1259400"/>
            <a:ext cx="3788700" cy="4828200"/>
            <a:chOff x="0" y="1259400"/>
            <a:chExt cx="3788700" cy="4828200"/>
          </a:xfrm>
        </p:grpSpPr>
        <p:sp>
          <p:nvSpPr>
            <p:cNvPr id="85" name="Google Shape;85;p2"/>
            <p:cNvSpPr txBox="1"/>
            <p:nvPr/>
          </p:nvSpPr>
          <p:spPr>
            <a:xfrm>
              <a:off x="0" y="1259400"/>
              <a:ext cx="3788700" cy="4828200"/>
            </a:xfrm>
            <a:prstGeom prst="rect">
              <a:avLst/>
            </a:prstGeom>
            <a:solidFill>
              <a:srgbClr val="F9F9F9"/>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6" name="Google Shape;86;p2"/>
            <p:cNvSpPr/>
            <p:nvPr/>
          </p:nvSpPr>
          <p:spPr>
            <a:xfrm>
              <a:off x="547250" y="1399850"/>
              <a:ext cx="2984400" cy="1207200"/>
            </a:xfrm>
            <a:prstGeom prst="rect">
              <a:avLst/>
            </a:prstGeom>
            <a:noFill/>
            <a:ln>
              <a:noFill/>
            </a:ln>
          </p:spPr>
          <p:txBody>
            <a:bodyPr spcFirstLastPara="1" wrap="square" lIns="72000" tIns="45700" rIns="72000" bIns="45700" anchor="t" anchorCtr="0">
              <a:noAutofit/>
            </a:bodyPr>
            <a:lstStyle/>
            <a:p>
              <a:pPr marL="0" lvl="0" indent="0" algn="l" rtl="0">
                <a:spcBef>
                  <a:spcPts val="0"/>
                </a:spcBef>
                <a:spcAft>
                  <a:spcPts val="0"/>
                </a:spcAft>
                <a:buClr>
                  <a:schemeClr val="dk1"/>
                </a:buClr>
                <a:buSzPts val="1800"/>
                <a:buFont typeface="Arial"/>
                <a:buNone/>
              </a:pPr>
              <a:r>
                <a:rPr lang="en-GB" sz="1800" dirty="0">
                  <a:solidFill>
                    <a:schemeClr val="dk1"/>
                  </a:solidFill>
                </a:rPr>
                <a:t>Over </a:t>
              </a:r>
              <a:r>
                <a:rPr lang="en-GB" sz="1800" b="1" dirty="0">
                  <a:solidFill>
                    <a:schemeClr val="dk1"/>
                  </a:solidFill>
                </a:rPr>
                <a:t>150 people</a:t>
              </a:r>
              <a:r>
                <a:rPr lang="en-GB" sz="1800" dirty="0">
                  <a:solidFill>
                    <a:schemeClr val="dk1"/>
                  </a:solidFill>
                </a:rPr>
                <a:t> registered for today’s webinar! They come from </a:t>
              </a:r>
              <a:r>
                <a:rPr lang="en-GB" sz="1800" b="1" dirty="0">
                  <a:solidFill>
                    <a:schemeClr val="dk1"/>
                  </a:solidFill>
                </a:rPr>
                <a:t>37 different countries</a:t>
              </a:r>
              <a:r>
                <a:rPr lang="en-GB" sz="1800" dirty="0">
                  <a:solidFill>
                    <a:schemeClr val="dk1"/>
                  </a:solidFill>
                </a:rPr>
                <a:t> across the globe.</a:t>
              </a:r>
              <a:endParaRPr dirty="0">
                <a:solidFill>
                  <a:schemeClr val="dk1"/>
                </a:solidFill>
              </a:endParaRPr>
            </a:p>
            <a:p>
              <a:pPr marL="0" marR="0" lvl="0" indent="0" algn="l" rtl="0">
                <a:spcBef>
                  <a:spcPts val="0"/>
                </a:spcBef>
                <a:spcAft>
                  <a:spcPts val="0"/>
                </a:spcAft>
                <a:buNone/>
              </a:pPr>
              <a:endParaRPr sz="1800" dirty="0">
                <a:solidFill>
                  <a:schemeClr val="dk1"/>
                </a:solidFill>
              </a:endParaRPr>
            </a:p>
          </p:txBody>
        </p:sp>
        <p:sp>
          <p:nvSpPr>
            <p:cNvPr id="87" name="Google Shape;87;p2"/>
            <p:cNvSpPr/>
            <p:nvPr/>
          </p:nvSpPr>
          <p:spPr>
            <a:xfrm>
              <a:off x="1436225" y="2940037"/>
              <a:ext cx="2208300" cy="553200"/>
            </a:xfrm>
            <a:prstGeom prst="rect">
              <a:avLst/>
            </a:prstGeom>
            <a:noFill/>
            <a:ln>
              <a:noFill/>
            </a:ln>
          </p:spPr>
          <p:txBody>
            <a:bodyPr spcFirstLastPara="1" wrap="square" lIns="72000" tIns="45700" rIns="72000" bIns="45700" anchor="ctr" anchorCtr="0">
              <a:noAutofit/>
            </a:bodyPr>
            <a:lstStyle/>
            <a:p>
              <a:pPr marL="0" marR="0" lvl="0" indent="0" algn="l" rtl="0">
                <a:spcBef>
                  <a:spcPts val="0"/>
                </a:spcBef>
                <a:spcAft>
                  <a:spcPts val="0"/>
                </a:spcAft>
                <a:buNone/>
              </a:pPr>
              <a:r>
                <a:rPr lang="en-GB" sz="1800" b="1" dirty="0">
                  <a:solidFill>
                    <a:schemeClr val="dk1"/>
                  </a:solidFill>
                </a:rPr>
                <a:t>11+ registrants</a:t>
              </a:r>
              <a:endParaRPr sz="1800" b="1" dirty="0">
                <a:solidFill>
                  <a:schemeClr val="dk1"/>
                </a:solidFill>
              </a:endParaRPr>
            </a:p>
          </p:txBody>
        </p:sp>
        <p:sp>
          <p:nvSpPr>
            <p:cNvPr id="88" name="Google Shape;88;p2"/>
            <p:cNvSpPr/>
            <p:nvPr/>
          </p:nvSpPr>
          <p:spPr>
            <a:xfrm>
              <a:off x="1436225" y="3967431"/>
              <a:ext cx="2208300" cy="553200"/>
            </a:xfrm>
            <a:prstGeom prst="rect">
              <a:avLst/>
            </a:prstGeom>
            <a:noFill/>
            <a:ln>
              <a:noFill/>
            </a:ln>
          </p:spPr>
          <p:txBody>
            <a:bodyPr spcFirstLastPara="1" wrap="square" lIns="72000" tIns="45700" rIns="72000" bIns="45700" anchor="ctr" anchorCtr="0">
              <a:noAutofit/>
            </a:bodyPr>
            <a:lstStyle/>
            <a:p>
              <a:pPr marL="0" marR="0" lvl="0" indent="0" algn="l" rtl="0">
                <a:spcBef>
                  <a:spcPts val="0"/>
                </a:spcBef>
                <a:spcAft>
                  <a:spcPts val="0"/>
                </a:spcAft>
                <a:buNone/>
              </a:pPr>
              <a:r>
                <a:rPr lang="en-GB" sz="1800" b="1" dirty="0">
                  <a:solidFill>
                    <a:schemeClr val="dk1"/>
                  </a:solidFill>
                </a:rPr>
                <a:t>6-10 registrants</a:t>
              </a:r>
              <a:endParaRPr sz="1800" b="1" dirty="0">
                <a:solidFill>
                  <a:schemeClr val="dk1"/>
                </a:solidFill>
              </a:endParaRPr>
            </a:p>
          </p:txBody>
        </p:sp>
        <p:sp>
          <p:nvSpPr>
            <p:cNvPr id="89" name="Google Shape;89;p2"/>
            <p:cNvSpPr/>
            <p:nvPr/>
          </p:nvSpPr>
          <p:spPr>
            <a:xfrm>
              <a:off x="1436225" y="4994825"/>
              <a:ext cx="2208300" cy="553200"/>
            </a:xfrm>
            <a:prstGeom prst="rect">
              <a:avLst/>
            </a:prstGeom>
            <a:noFill/>
            <a:ln>
              <a:noFill/>
            </a:ln>
          </p:spPr>
          <p:txBody>
            <a:bodyPr spcFirstLastPara="1" wrap="square" lIns="72000" tIns="45700" rIns="72000" bIns="45700" anchor="ctr" anchorCtr="0">
              <a:noAutofit/>
            </a:bodyPr>
            <a:lstStyle/>
            <a:p>
              <a:pPr marL="0" marR="0" lvl="0" indent="0" algn="l" rtl="0">
                <a:spcBef>
                  <a:spcPts val="0"/>
                </a:spcBef>
                <a:spcAft>
                  <a:spcPts val="0"/>
                </a:spcAft>
                <a:buNone/>
              </a:pPr>
              <a:r>
                <a:rPr lang="en-GB" sz="1800" b="1" dirty="0">
                  <a:solidFill>
                    <a:schemeClr val="dk1"/>
                  </a:solidFill>
                </a:rPr>
                <a:t>1-5 registrants</a:t>
              </a:r>
              <a:endParaRPr sz="1800" b="1" dirty="0">
                <a:solidFill>
                  <a:schemeClr val="dk1"/>
                </a:solidFill>
              </a:endParaRPr>
            </a:p>
          </p:txBody>
        </p:sp>
        <p:sp>
          <p:nvSpPr>
            <p:cNvPr id="90" name="Google Shape;90;p2"/>
            <p:cNvSpPr/>
            <p:nvPr/>
          </p:nvSpPr>
          <p:spPr>
            <a:xfrm>
              <a:off x="700500" y="2983537"/>
              <a:ext cx="455400" cy="466200"/>
            </a:xfrm>
            <a:prstGeom prst="ellipse">
              <a:avLst/>
            </a:prstGeom>
            <a:solidFill>
              <a:schemeClr val="accent1"/>
            </a:solidFill>
            <a:ln w="76200" cap="rnd" cmpd="sng">
              <a:solidFill>
                <a:srgbClr val="FFF9F3"/>
              </a:solidFill>
              <a:prstDash val="solid"/>
              <a:miter lim="800000"/>
              <a:headEnd type="none" w="sm" len="sm"/>
              <a:tailEnd type="none" w="sm" len="sm"/>
            </a:ln>
            <a:effectLst>
              <a:outerShdw blurRad="508000" dist="190500" dir="4980000" algn="ctr" rotWithShape="0">
                <a:srgbClr val="000000">
                  <a:alpha val="8784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rgbClr val="265B86"/>
                </a:solidFill>
                <a:latin typeface="Arial"/>
                <a:ea typeface="Arial"/>
                <a:cs typeface="Arial"/>
                <a:sym typeface="Arial"/>
              </a:endParaRPr>
            </a:p>
          </p:txBody>
        </p:sp>
        <p:sp>
          <p:nvSpPr>
            <p:cNvPr id="91" name="Google Shape;91;p2"/>
            <p:cNvSpPr/>
            <p:nvPr/>
          </p:nvSpPr>
          <p:spPr>
            <a:xfrm>
              <a:off x="700500" y="4010931"/>
              <a:ext cx="455400" cy="466200"/>
            </a:xfrm>
            <a:prstGeom prst="ellipse">
              <a:avLst/>
            </a:prstGeom>
            <a:solidFill>
              <a:schemeClr val="accent2"/>
            </a:solidFill>
            <a:ln w="76200" cap="rnd" cmpd="sng">
              <a:solidFill>
                <a:srgbClr val="FFF9F3"/>
              </a:solidFill>
              <a:prstDash val="solid"/>
              <a:miter lim="800000"/>
              <a:headEnd type="none" w="sm" len="sm"/>
              <a:tailEnd type="none" w="sm" len="sm"/>
            </a:ln>
            <a:effectLst>
              <a:outerShdw blurRad="508000" dist="190500" dir="4980000" algn="ctr" rotWithShape="0">
                <a:srgbClr val="000000">
                  <a:alpha val="8784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rgbClr val="265B86"/>
                </a:solidFill>
                <a:latin typeface="Arial"/>
                <a:ea typeface="Arial"/>
                <a:cs typeface="Arial"/>
                <a:sym typeface="Arial"/>
              </a:endParaRPr>
            </a:p>
          </p:txBody>
        </p:sp>
        <p:sp>
          <p:nvSpPr>
            <p:cNvPr id="92" name="Google Shape;92;p2"/>
            <p:cNvSpPr/>
            <p:nvPr/>
          </p:nvSpPr>
          <p:spPr>
            <a:xfrm>
              <a:off x="700500" y="5038325"/>
              <a:ext cx="455400" cy="466200"/>
            </a:xfrm>
            <a:prstGeom prst="ellipse">
              <a:avLst/>
            </a:prstGeom>
            <a:solidFill>
              <a:schemeClr val="accent4"/>
            </a:solidFill>
            <a:ln w="76200" cap="rnd" cmpd="sng">
              <a:solidFill>
                <a:srgbClr val="FFF9F3"/>
              </a:solidFill>
              <a:prstDash val="solid"/>
              <a:miter lim="800000"/>
              <a:headEnd type="none" w="sm" len="sm"/>
              <a:tailEnd type="none" w="sm" len="sm"/>
            </a:ln>
            <a:effectLst>
              <a:outerShdw blurRad="508000" dist="190500" dir="4980000" algn="ctr" rotWithShape="0">
                <a:srgbClr val="000000">
                  <a:alpha val="8784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rgbClr val="265B86"/>
                </a:solidFill>
                <a:latin typeface="Arial"/>
                <a:ea typeface="Arial"/>
                <a:cs typeface="Arial"/>
                <a:sym typeface="Arial"/>
              </a:endParaRPr>
            </a:p>
          </p:txBody>
        </p:sp>
      </p:grpSp>
      <p:sp>
        <p:nvSpPr>
          <p:cNvPr id="93" name="Google Shape;93;p2"/>
          <p:cNvSpPr txBox="1"/>
          <p:nvPr/>
        </p:nvSpPr>
        <p:spPr>
          <a:xfrm>
            <a:off x="547255" y="517525"/>
            <a:ext cx="10958945" cy="138640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3200"/>
              <a:buFont typeface="Arial"/>
              <a:buNone/>
            </a:pPr>
            <a:r>
              <a:rPr lang="en-GB" sz="3200" b="1" dirty="0">
                <a:solidFill>
                  <a:schemeClr val="accent1"/>
                </a:solidFill>
                <a:latin typeface="Arial"/>
                <a:ea typeface="Arial"/>
                <a:cs typeface="Arial"/>
                <a:sym typeface="Arial"/>
              </a:rPr>
              <a:t>Webinar participants</a:t>
            </a:r>
            <a:r>
              <a:rPr lang="en-GB" sz="3200" b="1" dirty="0">
                <a:solidFill>
                  <a:schemeClr val="accent1"/>
                </a:solidFill>
              </a:rPr>
              <a:t>: </a:t>
            </a:r>
            <a:r>
              <a:rPr lang="en-GB" sz="3200" i="1" dirty="0">
                <a:solidFill>
                  <a:schemeClr val="accent1"/>
                </a:solidFill>
              </a:rPr>
              <a:t>Countries represented</a:t>
            </a:r>
            <a:endParaRPr i="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19"/>
          <p:cNvSpPr txBox="1"/>
          <p:nvPr/>
        </p:nvSpPr>
        <p:spPr>
          <a:xfrm>
            <a:off x="547255" y="517525"/>
            <a:ext cx="8495145" cy="138640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3200"/>
              <a:buFont typeface="Arial"/>
              <a:buNone/>
            </a:pPr>
            <a:r>
              <a:rPr lang="en-GB" sz="3200" b="1" dirty="0">
                <a:solidFill>
                  <a:schemeClr val="accent1"/>
                </a:solidFill>
                <a:latin typeface="Arial"/>
                <a:ea typeface="Arial"/>
                <a:cs typeface="Arial"/>
                <a:sym typeface="Arial"/>
              </a:rPr>
              <a:t>Moving beyond the beta version: </a:t>
            </a:r>
            <a:r>
              <a:rPr lang="en-GB" sz="3200" b="0" i="1" dirty="0">
                <a:solidFill>
                  <a:schemeClr val="accent1"/>
                </a:solidFill>
                <a:latin typeface="Arial"/>
                <a:ea typeface="Arial"/>
                <a:cs typeface="Arial"/>
                <a:sym typeface="Arial"/>
              </a:rPr>
              <a:t>The next steps</a:t>
            </a:r>
            <a:endParaRPr sz="3200" b="1" dirty="0">
              <a:solidFill>
                <a:schemeClr val="accent1"/>
              </a:solidFill>
              <a:latin typeface="Arial"/>
              <a:ea typeface="Arial"/>
              <a:cs typeface="Arial"/>
              <a:sym typeface="Arial"/>
            </a:endParaRPr>
          </a:p>
        </p:txBody>
      </p:sp>
      <p:sp>
        <p:nvSpPr>
          <p:cNvPr id="374" name="Google Shape;374;p19"/>
          <p:cNvSpPr/>
          <p:nvPr/>
        </p:nvSpPr>
        <p:spPr>
          <a:xfrm>
            <a:off x="1890584" y="2567898"/>
            <a:ext cx="10301416" cy="972000"/>
          </a:xfrm>
          <a:prstGeom prst="rect">
            <a:avLst/>
          </a:prstGeom>
          <a:solidFill>
            <a:schemeClr val="accent1"/>
          </a:solidFill>
          <a:ln w="12700" cap="flat" cmpd="sng">
            <a:solidFill>
              <a:srgbClr val="1C436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GB" sz="1800" b="1" dirty="0">
                <a:solidFill>
                  <a:schemeClr val="lt1"/>
                </a:solidFill>
                <a:latin typeface="Arial"/>
                <a:ea typeface="Arial"/>
                <a:cs typeface="Arial"/>
                <a:sym typeface="Arial"/>
              </a:rPr>
              <a:t>Open up the back-end of the EMM Survey Registry to external users, so that they can start contributing metadata</a:t>
            </a:r>
            <a:endParaRPr sz="1800" b="1" dirty="0">
              <a:solidFill>
                <a:srgbClr val="FCE5C5"/>
              </a:solidFill>
              <a:latin typeface="Arial"/>
              <a:ea typeface="Arial"/>
              <a:cs typeface="Arial"/>
              <a:sym typeface="Arial"/>
            </a:endParaRPr>
          </a:p>
        </p:txBody>
      </p:sp>
      <p:sp>
        <p:nvSpPr>
          <p:cNvPr id="375" name="Google Shape;375;p19"/>
          <p:cNvSpPr/>
          <p:nvPr/>
        </p:nvSpPr>
        <p:spPr>
          <a:xfrm>
            <a:off x="1890584" y="4916720"/>
            <a:ext cx="10301416" cy="972000"/>
          </a:xfrm>
          <a:prstGeom prst="rect">
            <a:avLst/>
          </a:prstGeom>
          <a:solidFill>
            <a:schemeClr val="accent1"/>
          </a:solidFill>
          <a:ln w="12700" cap="flat" cmpd="sng">
            <a:solidFill>
              <a:srgbClr val="1C436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GB" sz="1800" b="1" dirty="0">
                <a:solidFill>
                  <a:schemeClr val="lt1"/>
                </a:solidFill>
                <a:latin typeface="Arial"/>
                <a:ea typeface="Arial"/>
                <a:cs typeface="Arial"/>
                <a:sym typeface="Arial"/>
              </a:rPr>
              <a:t>Identify specific updates that need to be made to further enhance the user experience of the EMM Survey Registry </a:t>
            </a:r>
            <a:endParaRPr sz="1800" b="1" dirty="0">
              <a:solidFill>
                <a:srgbClr val="A8D08C"/>
              </a:solidFill>
              <a:latin typeface="Arial"/>
              <a:ea typeface="Arial"/>
              <a:cs typeface="Arial"/>
              <a:sym typeface="Arial"/>
            </a:endParaRPr>
          </a:p>
        </p:txBody>
      </p:sp>
      <p:sp>
        <p:nvSpPr>
          <p:cNvPr id="376" name="Google Shape;376;p19"/>
          <p:cNvSpPr txBox="1"/>
          <p:nvPr/>
        </p:nvSpPr>
        <p:spPr>
          <a:xfrm>
            <a:off x="547255" y="1554144"/>
            <a:ext cx="8114145" cy="97198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Arial"/>
              <a:buNone/>
            </a:pPr>
            <a:r>
              <a:rPr lang="en-GB" sz="1800" dirty="0">
                <a:solidFill>
                  <a:schemeClr val="dk1"/>
                </a:solidFill>
                <a:latin typeface="Arial"/>
                <a:ea typeface="Arial"/>
                <a:cs typeface="Arial"/>
                <a:sym typeface="Arial"/>
              </a:rPr>
              <a:t>As the beta version of the </a:t>
            </a:r>
            <a:r>
              <a:rPr lang="en-GB" sz="1800" b="1" u="sng" dirty="0">
                <a:solidFill>
                  <a:srgbClr val="F19233"/>
                </a:solidFill>
                <a:latin typeface="Arial"/>
                <a:ea typeface="Arial"/>
                <a:cs typeface="Arial"/>
                <a:sym typeface="Arial"/>
                <a:hlinkClick r:id="rId3">
                  <a:extLst>
                    <a:ext uri="{A12FA001-AC4F-418D-AE19-62706E023703}">
                      <ahyp:hlinkClr xmlns:ahyp="http://schemas.microsoft.com/office/drawing/2018/hyperlinkcolor" val="tx"/>
                    </a:ext>
                  </a:extLst>
                </a:hlinkClick>
              </a:rPr>
              <a:t>EMM Survey Registry</a:t>
            </a:r>
            <a:r>
              <a:rPr lang="en-GB" sz="1800" b="1" dirty="0">
                <a:solidFill>
                  <a:srgbClr val="F19233"/>
                </a:solidFill>
                <a:latin typeface="Arial"/>
                <a:ea typeface="Arial"/>
                <a:cs typeface="Arial"/>
                <a:sym typeface="Arial"/>
              </a:rPr>
              <a:t> </a:t>
            </a:r>
            <a:r>
              <a:rPr lang="en-GB" sz="1800" dirty="0">
                <a:solidFill>
                  <a:schemeClr val="dk1"/>
                </a:solidFill>
                <a:latin typeface="Arial"/>
                <a:ea typeface="Arial"/>
                <a:cs typeface="Arial"/>
                <a:sym typeface="Arial"/>
              </a:rPr>
              <a:t>is </a:t>
            </a:r>
            <a:r>
              <a:rPr lang="en-GB" sz="1800" b="1" dirty="0">
                <a:solidFill>
                  <a:schemeClr val="dk1"/>
                </a:solidFill>
                <a:latin typeface="Arial"/>
                <a:ea typeface="Arial"/>
                <a:cs typeface="Arial"/>
                <a:sym typeface="Arial"/>
              </a:rPr>
              <a:t>fully functional </a:t>
            </a:r>
            <a:r>
              <a:rPr lang="en-GB" sz="1800" dirty="0">
                <a:solidFill>
                  <a:schemeClr val="dk1"/>
                </a:solidFill>
                <a:latin typeface="Arial"/>
                <a:ea typeface="Arial"/>
                <a:cs typeface="Arial"/>
                <a:sym typeface="Arial"/>
              </a:rPr>
              <a:t>and </a:t>
            </a:r>
            <a:r>
              <a:rPr lang="en-GB" sz="1800" b="1" dirty="0">
                <a:solidFill>
                  <a:schemeClr val="dk1"/>
                </a:solidFill>
                <a:latin typeface="Arial"/>
                <a:ea typeface="Arial"/>
                <a:cs typeface="Arial"/>
                <a:sym typeface="Arial"/>
              </a:rPr>
              <a:t>already displays metadata</a:t>
            </a:r>
            <a:r>
              <a:rPr lang="en-GB" sz="1800" dirty="0">
                <a:solidFill>
                  <a:schemeClr val="dk1"/>
                </a:solidFill>
                <a:latin typeface="Arial"/>
                <a:ea typeface="Arial"/>
                <a:cs typeface="Arial"/>
                <a:sym typeface="Arial"/>
              </a:rPr>
              <a:t> for over </a:t>
            </a:r>
            <a:r>
              <a:rPr lang="en-GB" sz="1800" b="1" dirty="0">
                <a:solidFill>
                  <a:schemeClr val="dk1"/>
                </a:solidFill>
                <a:latin typeface="Arial"/>
                <a:ea typeface="Arial"/>
                <a:cs typeface="Arial"/>
                <a:sym typeface="Arial"/>
              </a:rPr>
              <a:t>4</a:t>
            </a:r>
            <a:r>
              <a:rPr lang="en-GB" sz="1800" b="1" dirty="0">
                <a:solidFill>
                  <a:schemeClr val="dk1"/>
                </a:solidFill>
              </a:rPr>
              <a:t>6</a:t>
            </a:r>
            <a:r>
              <a:rPr lang="en-GB" sz="1800" b="1" dirty="0">
                <a:solidFill>
                  <a:schemeClr val="dk1"/>
                </a:solidFill>
                <a:latin typeface="Arial"/>
                <a:ea typeface="Arial"/>
                <a:cs typeface="Arial"/>
                <a:sym typeface="Arial"/>
              </a:rPr>
              <a:t>0 surveys </a:t>
            </a:r>
            <a:r>
              <a:rPr lang="en-GB" sz="1800" dirty="0">
                <a:solidFill>
                  <a:schemeClr val="dk1"/>
                </a:solidFill>
                <a:latin typeface="Arial"/>
                <a:ea typeface="Arial"/>
                <a:cs typeface="Arial"/>
                <a:sym typeface="Arial"/>
              </a:rPr>
              <a:t>from </a:t>
            </a:r>
            <a:r>
              <a:rPr lang="en-GB" sz="1800" b="1" dirty="0">
                <a:solidFill>
                  <a:schemeClr val="dk1"/>
                </a:solidFill>
                <a:latin typeface="Arial"/>
                <a:ea typeface="Arial"/>
                <a:cs typeface="Arial"/>
                <a:sym typeface="Arial"/>
              </a:rPr>
              <a:t>1</a:t>
            </a:r>
            <a:r>
              <a:rPr lang="en-GB" sz="1800" b="1" dirty="0">
                <a:solidFill>
                  <a:schemeClr val="dk1"/>
                </a:solidFill>
              </a:rPr>
              <a:t>3</a:t>
            </a:r>
            <a:r>
              <a:rPr lang="en-GB" sz="1800" b="1" dirty="0">
                <a:solidFill>
                  <a:schemeClr val="dk1"/>
                </a:solidFill>
                <a:latin typeface="Arial"/>
                <a:ea typeface="Arial"/>
                <a:cs typeface="Arial"/>
                <a:sym typeface="Arial"/>
              </a:rPr>
              <a:t> different countries</a:t>
            </a:r>
            <a:r>
              <a:rPr lang="en-GB" sz="1800" dirty="0">
                <a:solidFill>
                  <a:schemeClr val="dk1"/>
                </a:solidFill>
                <a:latin typeface="Arial"/>
                <a:ea typeface="Arial"/>
                <a:cs typeface="Arial"/>
                <a:sym typeface="Arial"/>
              </a:rPr>
              <a:t>, the next steps are to:</a:t>
            </a:r>
            <a:endParaRPr dirty="0"/>
          </a:p>
        </p:txBody>
      </p:sp>
      <p:sp>
        <p:nvSpPr>
          <p:cNvPr id="383" name="Google Shape;383;p19"/>
          <p:cNvSpPr/>
          <p:nvPr/>
        </p:nvSpPr>
        <p:spPr>
          <a:xfrm>
            <a:off x="1890584" y="3751666"/>
            <a:ext cx="10301416" cy="972000"/>
          </a:xfrm>
          <a:prstGeom prst="rect">
            <a:avLst/>
          </a:prstGeom>
          <a:solidFill>
            <a:schemeClr val="accent1"/>
          </a:solidFill>
          <a:ln w="12700" cap="flat" cmpd="sng">
            <a:solidFill>
              <a:srgbClr val="1C436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GB" sz="1800" b="1" dirty="0">
                <a:solidFill>
                  <a:schemeClr val="lt1"/>
                </a:solidFill>
                <a:latin typeface="Arial"/>
                <a:ea typeface="Arial"/>
                <a:cs typeface="Arial"/>
                <a:sym typeface="Arial"/>
              </a:rPr>
              <a:t>Continue to add metadata that has been compiled by the ethnic and migration studies data community </a:t>
            </a:r>
            <a:endParaRPr sz="1800" b="1" dirty="0">
              <a:solidFill>
                <a:srgbClr val="FCE5C5"/>
              </a:solidFill>
              <a:latin typeface="Arial"/>
              <a:ea typeface="Arial"/>
              <a:cs typeface="Arial"/>
              <a:sym typeface="Arial"/>
            </a:endParaRPr>
          </a:p>
        </p:txBody>
      </p:sp>
      <p:grpSp>
        <p:nvGrpSpPr>
          <p:cNvPr id="16" name="Group 15">
            <a:extLst>
              <a:ext uri="{FF2B5EF4-FFF2-40B4-BE49-F238E27FC236}">
                <a16:creationId xmlns:a16="http://schemas.microsoft.com/office/drawing/2014/main" id="{9A284B6A-5454-6047-B44E-B61CD1C13290}"/>
              </a:ext>
            </a:extLst>
          </p:cNvPr>
          <p:cNvGrpSpPr>
            <a:grpSpLocks noChangeAspect="1"/>
          </p:cNvGrpSpPr>
          <p:nvPr/>
        </p:nvGrpSpPr>
        <p:grpSpPr>
          <a:xfrm>
            <a:off x="629856" y="2599174"/>
            <a:ext cx="900000" cy="900000"/>
            <a:chOff x="634823" y="2482023"/>
            <a:chExt cx="993061" cy="993061"/>
          </a:xfrm>
        </p:grpSpPr>
        <p:sp>
          <p:nvSpPr>
            <p:cNvPr id="17" name="Oval 16">
              <a:extLst>
                <a:ext uri="{FF2B5EF4-FFF2-40B4-BE49-F238E27FC236}">
                  <a16:creationId xmlns:a16="http://schemas.microsoft.com/office/drawing/2014/main" id="{68E598CB-F275-6146-8C58-DE5F62A65EA7}"/>
                </a:ext>
              </a:extLst>
            </p:cNvPr>
            <p:cNvSpPr/>
            <p:nvPr/>
          </p:nvSpPr>
          <p:spPr>
            <a:xfrm>
              <a:off x="634823" y="2482023"/>
              <a:ext cx="993061" cy="993061"/>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pic>
          <p:nvPicPr>
            <p:cNvPr id="18" name="Graphic 17" descr="Children">
              <a:extLst>
                <a:ext uri="{FF2B5EF4-FFF2-40B4-BE49-F238E27FC236}">
                  <a16:creationId xmlns:a16="http://schemas.microsoft.com/office/drawing/2014/main" id="{9D05D14D-D229-764D-B3AC-02B352CDCE1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72050" y="2521352"/>
              <a:ext cx="907648" cy="907648"/>
            </a:xfrm>
            <a:prstGeom prst="rect">
              <a:avLst/>
            </a:prstGeom>
          </p:spPr>
        </p:pic>
      </p:grpSp>
      <p:grpSp>
        <p:nvGrpSpPr>
          <p:cNvPr id="19" name="Group 18">
            <a:extLst>
              <a:ext uri="{FF2B5EF4-FFF2-40B4-BE49-F238E27FC236}">
                <a16:creationId xmlns:a16="http://schemas.microsoft.com/office/drawing/2014/main" id="{99916BDF-4897-5C43-B201-4F539D916BBD}"/>
              </a:ext>
            </a:extLst>
          </p:cNvPr>
          <p:cNvGrpSpPr>
            <a:grpSpLocks noChangeAspect="1"/>
          </p:cNvGrpSpPr>
          <p:nvPr/>
        </p:nvGrpSpPr>
        <p:grpSpPr>
          <a:xfrm>
            <a:off x="629856" y="4952720"/>
            <a:ext cx="900000" cy="900000"/>
            <a:chOff x="634823" y="4971779"/>
            <a:chExt cx="993061" cy="993061"/>
          </a:xfrm>
        </p:grpSpPr>
        <p:sp>
          <p:nvSpPr>
            <p:cNvPr id="20" name="Oval 19">
              <a:extLst>
                <a:ext uri="{FF2B5EF4-FFF2-40B4-BE49-F238E27FC236}">
                  <a16:creationId xmlns:a16="http://schemas.microsoft.com/office/drawing/2014/main" id="{F67F3A85-32B4-4240-B9E8-CAA3D36B1634}"/>
                </a:ext>
              </a:extLst>
            </p:cNvPr>
            <p:cNvSpPr/>
            <p:nvPr/>
          </p:nvSpPr>
          <p:spPr>
            <a:xfrm>
              <a:off x="634823" y="4971779"/>
              <a:ext cx="993061" cy="993061"/>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pic>
          <p:nvPicPr>
            <p:cNvPr id="21" name="Picture 2" descr="Improvement Icon #422871 - Free Icons Library">
              <a:extLst>
                <a:ext uri="{FF2B5EF4-FFF2-40B4-BE49-F238E27FC236}">
                  <a16:creationId xmlns:a16="http://schemas.microsoft.com/office/drawing/2014/main" id="{A4AD9850-B338-684A-A81A-1ECBDB348E6C}"/>
                </a:ext>
              </a:extLst>
            </p:cNvPr>
            <p:cNvPicPr>
              <a:picLocks noChangeAspect="1" noChangeArrowheads="1"/>
            </p:cNvPicPr>
            <p:nvPr/>
          </p:nvPicPr>
          <p:blipFill>
            <a:blip r:embed="rId6">
              <a:lum bright="70000" contrast="-70000"/>
              <a:extLst>
                <a:ext uri="{BEBA8EAE-BF5A-486C-A8C5-ECC9F3942E4B}">
                  <a14:imgProps xmlns:a14="http://schemas.microsoft.com/office/drawing/2010/main">
                    <a14:imgLayer r:embed="rId7">
                      <a14:imgEffect>
                        <a14:artisticPhotocopy/>
                      </a14:imgEffect>
                    </a14:imgLayer>
                  </a14:imgProps>
                </a:ext>
                <a:ext uri="{28A0092B-C50C-407E-A947-70E740481C1C}">
                  <a14:useLocalDpi xmlns:a14="http://schemas.microsoft.com/office/drawing/2010/main" val="0"/>
                </a:ext>
              </a:extLst>
            </a:blip>
            <a:srcRect/>
            <a:stretch>
              <a:fillRect/>
            </a:stretch>
          </p:blipFill>
          <p:spPr bwMode="auto">
            <a:xfrm>
              <a:off x="776984" y="5119923"/>
              <a:ext cx="665926" cy="65635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2" name="Group 21">
            <a:extLst>
              <a:ext uri="{FF2B5EF4-FFF2-40B4-BE49-F238E27FC236}">
                <a16:creationId xmlns:a16="http://schemas.microsoft.com/office/drawing/2014/main" id="{8F54B59F-B9D3-C543-8F80-7FFB9911ACC8}"/>
              </a:ext>
            </a:extLst>
          </p:cNvPr>
          <p:cNvGrpSpPr>
            <a:grpSpLocks noChangeAspect="1"/>
          </p:cNvGrpSpPr>
          <p:nvPr/>
        </p:nvGrpSpPr>
        <p:grpSpPr>
          <a:xfrm>
            <a:off x="629856" y="3785304"/>
            <a:ext cx="900000" cy="900000"/>
            <a:chOff x="634823" y="3745022"/>
            <a:chExt cx="993061" cy="993061"/>
          </a:xfrm>
        </p:grpSpPr>
        <p:sp>
          <p:nvSpPr>
            <p:cNvPr id="23" name="Oval 22">
              <a:extLst>
                <a:ext uri="{FF2B5EF4-FFF2-40B4-BE49-F238E27FC236}">
                  <a16:creationId xmlns:a16="http://schemas.microsoft.com/office/drawing/2014/main" id="{1C88B86B-A122-2A41-A7C2-41727D97312F}"/>
                </a:ext>
              </a:extLst>
            </p:cNvPr>
            <p:cNvSpPr/>
            <p:nvPr/>
          </p:nvSpPr>
          <p:spPr>
            <a:xfrm>
              <a:off x="634823" y="3745022"/>
              <a:ext cx="993061" cy="993061"/>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pic>
          <p:nvPicPr>
            <p:cNvPr id="24" name="Graphic 23" descr="Bar chart">
              <a:extLst>
                <a:ext uri="{FF2B5EF4-FFF2-40B4-BE49-F238E27FC236}">
                  <a16:creationId xmlns:a16="http://schemas.microsoft.com/office/drawing/2014/main" id="{DFCE208E-D86A-5F48-B460-AC655D5F1FF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76984" y="3885952"/>
              <a:ext cx="711200" cy="711200"/>
            </a:xfrm>
            <a:prstGeom prst="rect">
              <a:avLst/>
            </a:prstGeom>
          </p:spPr>
        </p:pic>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p20"/>
          <p:cNvSpPr txBox="1">
            <a:spLocks noGrp="1"/>
          </p:cNvSpPr>
          <p:nvPr>
            <p:ph type="title"/>
          </p:nvPr>
        </p:nvSpPr>
        <p:spPr>
          <a:xfrm>
            <a:off x="124691" y="304800"/>
            <a:ext cx="8422409" cy="3360476"/>
          </a:xfrm>
          <a:prstGeom prst="rect">
            <a:avLst/>
          </a:prstGeom>
          <a:solidFill>
            <a:srgbClr val="EDEDED"/>
          </a:solid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200"/>
              <a:buFont typeface="Arial"/>
              <a:buNone/>
            </a:pPr>
            <a:r>
              <a:rPr lang="en-GB" b="1" dirty="0"/>
              <a:t>Thank you for your attention!</a:t>
            </a:r>
            <a:endParaRPr b="1" dirty="0"/>
          </a:p>
          <a:p>
            <a:pPr marL="0" lvl="0" indent="0" algn="l" rtl="0">
              <a:lnSpc>
                <a:spcPct val="90000"/>
              </a:lnSpc>
              <a:spcBef>
                <a:spcPts val="0"/>
              </a:spcBef>
              <a:spcAft>
                <a:spcPts val="0"/>
              </a:spcAft>
              <a:buClr>
                <a:schemeClr val="accent1"/>
              </a:buClr>
              <a:buSzPts val="3200"/>
              <a:buFont typeface="Arial"/>
              <a:buNone/>
            </a:pPr>
            <a:endParaRPr b="1" dirty="0"/>
          </a:p>
          <a:p>
            <a:pPr marL="0" lvl="0" indent="0" algn="l" rtl="0">
              <a:lnSpc>
                <a:spcPct val="90000"/>
              </a:lnSpc>
              <a:spcBef>
                <a:spcPts val="0"/>
              </a:spcBef>
              <a:spcAft>
                <a:spcPts val="0"/>
              </a:spcAft>
              <a:buClr>
                <a:schemeClr val="accent1"/>
              </a:buClr>
              <a:buSzPts val="3200"/>
              <a:buFont typeface="Arial"/>
              <a:buNone/>
            </a:pPr>
            <a:r>
              <a:rPr lang="en-GB" b="1" dirty="0"/>
              <a:t>Questions and suggestions are welcome!</a:t>
            </a:r>
            <a:endParaRPr b="1" dirty="0"/>
          </a:p>
        </p:txBody>
      </p:sp>
      <p:sp>
        <p:nvSpPr>
          <p:cNvPr id="392" name="Google Shape;392;p20"/>
          <p:cNvSpPr/>
          <p:nvPr/>
        </p:nvSpPr>
        <p:spPr>
          <a:xfrm>
            <a:off x="124691" y="4081424"/>
            <a:ext cx="8422409" cy="2281275"/>
          </a:xfrm>
          <a:prstGeom prst="rect">
            <a:avLst/>
          </a:prstGeom>
          <a:solidFill>
            <a:srgbClr val="EDEDE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93" name="Google Shape;393;p20"/>
          <p:cNvSpPr txBox="1"/>
          <p:nvPr/>
        </p:nvSpPr>
        <p:spPr>
          <a:xfrm>
            <a:off x="926304" y="4758161"/>
            <a:ext cx="3283527"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b="1" dirty="0">
                <a:solidFill>
                  <a:srgbClr val="275D89"/>
                </a:solidFill>
                <a:latin typeface="Arial"/>
                <a:ea typeface="Arial"/>
                <a:cs typeface="Arial"/>
                <a:sym typeface="Arial"/>
                <a:hlinkClick r:id="rId3">
                  <a:extLst>
                    <a:ext uri="{A12FA001-AC4F-418D-AE19-62706E023703}">
                      <ahyp:hlinkClr xmlns:ahyp="http://schemas.microsoft.com/office/drawing/2018/hyperlinkcolor" val="tx"/>
                    </a:ext>
                  </a:extLst>
                </a:hlinkClick>
              </a:rPr>
              <a:t>https://ethmigsurveydatahub.eu</a:t>
            </a:r>
            <a:endParaRPr sz="1600" b="1" dirty="0">
              <a:solidFill>
                <a:srgbClr val="275D89"/>
              </a:solidFill>
              <a:latin typeface="Arial"/>
              <a:ea typeface="Arial"/>
              <a:cs typeface="Arial"/>
              <a:sym typeface="Arial"/>
            </a:endParaRPr>
          </a:p>
        </p:txBody>
      </p:sp>
      <p:sp>
        <p:nvSpPr>
          <p:cNvPr id="394" name="Google Shape;394;p20"/>
          <p:cNvSpPr txBox="1"/>
          <p:nvPr/>
        </p:nvSpPr>
        <p:spPr>
          <a:xfrm>
            <a:off x="926304" y="5598232"/>
            <a:ext cx="3283527"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b="1" dirty="0">
                <a:solidFill>
                  <a:srgbClr val="1E4E79"/>
                </a:solidFill>
                <a:latin typeface="Arial"/>
                <a:ea typeface="Arial"/>
                <a:cs typeface="Arial"/>
                <a:sym typeface="Arial"/>
              </a:rPr>
              <a:t>sshoc.project@sciencespo.fr</a:t>
            </a:r>
            <a:endParaRPr sz="1600" b="1" dirty="0">
              <a:solidFill>
                <a:srgbClr val="1E4E79"/>
              </a:solidFill>
              <a:latin typeface="Arial"/>
              <a:ea typeface="Arial"/>
              <a:cs typeface="Arial"/>
              <a:sym typeface="Arial"/>
            </a:endParaRPr>
          </a:p>
        </p:txBody>
      </p:sp>
      <p:sp>
        <p:nvSpPr>
          <p:cNvPr id="395" name="Google Shape;395;p20"/>
          <p:cNvSpPr txBox="1"/>
          <p:nvPr/>
        </p:nvSpPr>
        <p:spPr>
          <a:xfrm>
            <a:off x="5018667" y="5516395"/>
            <a:ext cx="3283200" cy="540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600" b="1" dirty="0">
                <a:solidFill>
                  <a:srgbClr val="275D89"/>
                </a:solidFill>
                <a:latin typeface="Arial"/>
                <a:ea typeface="Arial"/>
                <a:cs typeface="Arial"/>
                <a:sym typeface="Arial"/>
                <a:hlinkClick r:id="rId4">
                  <a:extLst>
                    <a:ext uri="{A12FA001-AC4F-418D-AE19-62706E023703}">
                      <ahyp:hlinkClr xmlns:ahyp="http://schemas.microsoft.com/office/drawing/2018/hyperlinkcolor" val="tx"/>
                    </a:ext>
                  </a:extLst>
                </a:hlinkClick>
              </a:rPr>
              <a:t>https://zenodo.org/communities/ethmigsurveydata/</a:t>
            </a:r>
            <a:endParaRPr sz="1600" b="1" dirty="0">
              <a:solidFill>
                <a:srgbClr val="275D89"/>
              </a:solidFill>
              <a:latin typeface="Arial"/>
              <a:ea typeface="Arial"/>
              <a:cs typeface="Arial"/>
              <a:sym typeface="Arial"/>
            </a:endParaRPr>
          </a:p>
        </p:txBody>
      </p:sp>
      <p:sp>
        <p:nvSpPr>
          <p:cNvPr id="396" name="Google Shape;396;p20"/>
          <p:cNvSpPr txBox="1"/>
          <p:nvPr/>
        </p:nvSpPr>
        <p:spPr>
          <a:xfrm>
            <a:off x="5018667" y="4633068"/>
            <a:ext cx="3283200" cy="540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600" b="1" dirty="0">
                <a:solidFill>
                  <a:srgbClr val="275D89"/>
                </a:solidFill>
                <a:latin typeface="Arial"/>
                <a:ea typeface="Arial"/>
                <a:cs typeface="Arial"/>
                <a:sym typeface="Arial"/>
                <a:hlinkClick r:id="rId5">
                  <a:extLst>
                    <a:ext uri="{A12FA001-AC4F-418D-AE19-62706E023703}">
                      <ahyp:hlinkClr xmlns:ahyp="http://schemas.microsoft.com/office/drawing/2018/hyperlinkcolor" val="tx"/>
                    </a:ext>
                  </a:extLst>
                </a:hlinkClick>
              </a:rPr>
              <a:t>https://ethmigsurveydatahub.eu/emmregistry/</a:t>
            </a:r>
            <a:endParaRPr sz="1600" b="1" dirty="0">
              <a:solidFill>
                <a:srgbClr val="275D89"/>
              </a:solidFill>
              <a:latin typeface="Arial"/>
              <a:ea typeface="Arial"/>
              <a:cs typeface="Arial"/>
              <a:sym typeface="Arial"/>
            </a:endParaRPr>
          </a:p>
        </p:txBody>
      </p:sp>
      <p:sp>
        <p:nvSpPr>
          <p:cNvPr id="397" name="Google Shape;397;p20"/>
          <p:cNvSpPr txBox="1"/>
          <p:nvPr/>
        </p:nvSpPr>
        <p:spPr>
          <a:xfrm>
            <a:off x="124692" y="3900935"/>
            <a:ext cx="3283528" cy="513899"/>
          </a:xfrm>
          <a:prstGeom prst="rect">
            <a:avLst/>
          </a:prstGeom>
          <a:solidFill>
            <a:srgbClr val="255A85"/>
          </a:solidFill>
          <a:ln>
            <a:noFill/>
          </a:ln>
          <a:effectLst>
            <a:outerShdw blurRad="142875" dist="38100" dir="10920000" algn="r" rotWithShape="0">
              <a:srgbClr val="000000">
                <a:alpha val="48235"/>
              </a:srgbClr>
            </a:outerShdw>
          </a:effectLst>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2400"/>
              <a:buFont typeface="Arial"/>
              <a:buNone/>
            </a:pPr>
            <a:r>
              <a:rPr lang="en-GB" sz="2400" b="1" i="0" u="none" strike="noStrike" cap="none" dirty="0">
                <a:solidFill>
                  <a:schemeClr val="lt1"/>
                </a:solidFill>
                <a:latin typeface="Arial"/>
                <a:ea typeface="Arial"/>
                <a:cs typeface="Arial"/>
                <a:sym typeface="Arial"/>
              </a:rPr>
              <a:t>Join our community</a:t>
            </a:r>
            <a:endParaRPr sz="2400" b="1" dirty="0">
              <a:solidFill>
                <a:schemeClr val="dk1"/>
              </a:solidFill>
              <a:latin typeface="Arial"/>
              <a:ea typeface="Arial"/>
              <a:cs typeface="Arial"/>
              <a:sym typeface="Arial"/>
            </a:endParaRPr>
          </a:p>
        </p:txBody>
      </p:sp>
      <p:grpSp>
        <p:nvGrpSpPr>
          <p:cNvPr id="19" name="Group 18">
            <a:extLst>
              <a:ext uri="{FF2B5EF4-FFF2-40B4-BE49-F238E27FC236}">
                <a16:creationId xmlns:a16="http://schemas.microsoft.com/office/drawing/2014/main" id="{29464766-DD9A-AA42-B104-856AAFF859D5}"/>
              </a:ext>
            </a:extLst>
          </p:cNvPr>
          <p:cNvGrpSpPr/>
          <p:nvPr/>
        </p:nvGrpSpPr>
        <p:grpSpPr>
          <a:xfrm>
            <a:off x="270668" y="4650494"/>
            <a:ext cx="553888" cy="553888"/>
            <a:chOff x="558766" y="4777815"/>
            <a:chExt cx="553888" cy="553888"/>
          </a:xfrm>
        </p:grpSpPr>
        <p:sp>
          <p:nvSpPr>
            <p:cNvPr id="20" name="Oval 19">
              <a:extLst>
                <a:ext uri="{FF2B5EF4-FFF2-40B4-BE49-F238E27FC236}">
                  <a16:creationId xmlns:a16="http://schemas.microsoft.com/office/drawing/2014/main" id="{855F2477-43D9-A940-838B-B0DBB3F98C43}"/>
                </a:ext>
              </a:extLst>
            </p:cNvPr>
            <p:cNvSpPr>
              <a:spLocks noChangeAspect="1"/>
            </p:cNvSpPr>
            <p:nvPr/>
          </p:nvSpPr>
          <p:spPr>
            <a:xfrm>
              <a:off x="558766" y="4777815"/>
              <a:ext cx="553888" cy="553888"/>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pic>
          <p:nvPicPr>
            <p:cNvPr id="21" name="Picture 2" descr="Icône Domaine - Téléchargement gratuit en PNG et vecteurs">
              <a:extLst>
                <a:ext uri="{FF2B5EF4-FFF2-40B4-BE49-F238E27FC236}">
                  <a16:creationId xmlns:a16="http://schemas.microsoft.com/office/drawing/2014/main" id="{0F5CB04E-A491-314C-9701-950D4D0EF716}"/>
                </a:ext>
              </a:extLst>
            </p:cNvPr>
            <p:cNvPicPr>
              <a:picLocks noChangeAspect="1" noChangeArrowheads="1"/>
            </p:cNvPicPr>
            <p:nvPr/>
          </p:nvPicPr>
          <p:blipFill>
            <a:blip r:embed="rId6">
              <a:lum bright="70000" contrast="-70000"/>
              <a:extLst>
                <a:ext uri="{BEBA8EAE-BF5A-486C-A8C5-ECC9F3942E4B}">
                  <a14:imgProps xmlns:a14="http://schemas.microsoft.com/office/drawing/2010/main">
                    <a14:imgLayer r:embed="rId7">
                      <a14:imgEffect>
                        <a14:artisticPhotocopy/>
                      </a14:imgEffect>
                    </a14:imgLayer>
                  </a14:imgProps>
                </a:ext>
                <a:ext uri="{28A0092B-C50C-407E-A947-70E740481C1C}">
                  <a14:useLocalDpi xmlns:a14="http://schemas.microsoft.com/office/drawing/2010/main" val="0"/>
                </a:ext>
              </a:extLst>
            </a:blip>
            <a:srcRect/>
            <a:stretch>
              <a:fillRect/>
            </a:stretch>
          </p:blipFill>
          <p:spPr bwMode="auto">
            <a:xfrm>
              <a:off x="644087" y="4865882"/>
              <a:ext cx="377753" cy="37775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2" name="Group 21">
            <a:extLst>
              <a:ext uri="{FF2B5EF4-FFF2-40B4-BE49-F238E27FC236}">
                <a16:creationId xmlns:a16="http://schemas.microsoft.com/office/drawing/2014/main" id="{8DE08584-CCA4-4E49-A488-0A4E1BE28F85}"/>
              </a:ext>
            </a:extLst>
          </p:cNvPr>
          <p:cNvGrpSpPr/>
          <p:nvPr/>
        </p:nvGrpSpPr>
        <p:grpSpPr>
          <a:xfrm>
            <a:off x="270668" y="5490989"/>
            <a:ext cx="553888" cy="553888"/>
            <a:chOff x="558766" y="5618310"/>
            <a:chExt cx="553888" cy="553888"/>
          </a:xfrm>
        </p:grpSpPr>
        <p:sp>
          <p:nvSpPr>
            <p:cNvPr id="23" name="Oval 22">
              <a:extLst>
                <a:ext uri="{FF2B5EF4-FFF2-40B4-BE49-F238E27FC236}">
                  <a16:creationId xmlns:a16="http://schemas.microsoft.com/office/drawing/2014/main" id="{E40C5490-460E-B142-B061-E7DC00C52E25}"/>
                </a:ext>
              </a:extLst>
            </p:cNvPr>
            <p:cNvSpPr>
              <a:spLocks noChangeAspect="1"/>
            </p:cNvSpPr>
            <p:nvPr/>
          </p:nvSpPr>
          <p:spPr>
            <a:xfrm>
              <a:off x="558766" y="5618310"/>
              <a:ext cx="553888" cy="553888"/>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pic>
          <p:nvPicPr>
            <p:cNvPr id="24" name="Picture 14" descr="Free Icon | Black email envelope">
              <a:extLst>
                <a:ext uri="{FF2B5EF4-FFF2-40B4-BE49-F238E27FC236}">
                  <a16:creationId xmlns:a16="http://schemas.microsoft.com/office/drawing/2014/main" id="{2A52D313-D02E-1443-9827-4EC83A0F7846}"/>
                </a:ext>
              </a:extLst>
            </p:cNvPr>
            <p:cNvPicPr>
              <a:picLocks noChangeAspect="1" noChangeArrowheads="1"/>
            </p:cNvPicPr>
            <p:nvPr/>
          </p:nvPicPr>
          <p:blipFill>
            <a:blip r:embed="rId8">
              <a:lum bright="70000" contrast="-70000"/>
              <a:extLst>
                <a:ext uri="{BEBA8EAE-BF5A-486C-A8C5-ECC9F3942E4B}">
                  <a14:imgProps xmlns:a14="http://schemas.microsoft.com/office/drawing/2010/main">
                    <a14:imgLayer r:embed="rId9">
                      <a14:imgEffect>
                        <a14:artisticPhotocopy/>
                      </a14:imgEffect>
                    </a14:imgLayer>
                  </a14:imgProps>
                </a:ext>
                <a:ext uri="{28A0092B-C50C-407E-A947-70E740481C1C}">
                  <a14:useLocalDpi xmlns:a14="http://schemas.microsoft.com/office/drawing/2010/main" val="0"/>
                </a:ext>
              </a:extLst>
            </a:blip>
            <a:srcRect/>
            <a:stretch>
              <a:fillRect/>
            </a:stretch>
          </p:blipFill>
          <p:spPr bwMode="auto">
            <a:xfrm>
              <a:off x="687543" y="5749695"/>
              <a:ext cx="291988" cy="2919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 name="Group 2">
            <a:extLst>
              <a:ext uri="{FF2B5EF4-FFF2-40B4-BE49-F238E27FC236}">
                <a16:creationId xmlns:a16="http://schemas.microsoft.com/office/drawing/2014/main" id="{2F07C79B-7B04-B747-B516-ACF49EEF7D66}"/>
              </a:ext>
            </a:extLst>
          </p:cNvPr>
          <p:cNvGrpSpPr/>
          <p:nvPr/>
        </p:nvGrpSpPr>
        <p:grpSpPr>
          <a:xfrm>
            <a:off x="4311579" y="4650494"/>
            <a:ext cx="553888" cy="553888"/>
            <a:chOff x="4311579" y="4650494"/>
            <a:chExt cx="553888" cy="553888"/>
          </a:xfrm>
        </p:grpSpPr>
        <p:sp>
          <p:nvSpPr>
            <p:cNvPr id="25" name="Oval 24">
              <a:extLst>
                <a:ext uri="{FF2B5EF4-FFF2-40B4-BE49-F238E27FC236}">
                  <a16:creationId xmlns:a16="http://schemas.microsoft.com/office/drawing/2014/main" id="{8C36C0F6-34D3-9C4F-81D7-0CAE40191184}"/>
                </a:ext>
              </a:extLst>
            </p:cNvPr>
            <p:cNvSpPr>
              <a:spLocks noChangeAspect="1"/>
            </p:cNvSpPr>
            <p:nvPr/>
          </p:nvSpPr>
          <p:spPr>
            <a:xfrm>
              <a:off x="4311579" y="4650494"/>
              <a:ext cx="553888" cy="553888"/>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pic>
          <p:nvPicPr>
            <p:cNvPr id="27" name="Picture 6" descr="Icon Data #12201 - Free Icons Library">
              <a:extLst>
                <a:ext uri="{FF2B5EF4-FFF2-40B4-BE49-F238E27FC236}">
                  <a16:creationId xmlns:a16="http://schemas.microsoft.com/office/drawing/2014/main" id="{4878146F-4C6E-7943-88C4-F277F65651D1}"/>
                </a:ext>
              </a:extLst>
            </p:cNvPr>
            <p:cNvPicPr>
              <a:picLocks noChangeAspect="1" noChangeArrowheads="1"/>
            </p:cNvPicPr>
            <p:nvPr/>
          </p:nvPicPr>
          <p:blipFill>
            <a:blip r:embed="rId10">
              <a:lum bright="70000" contrast="-70000"/>
              <a:extLst>
                <a:ext uri="{BEBA8EAE-BF5A-486C-A8C5-ECC9F3942E4B}">
                  <a14:imgProps xmlns:a14="http://schemas.microsoft.com/office/drawing/2010/main">
                    <a14:imgLayer r:embed="rId11">
                      <a14:imgEffect>
                        <a14:artisticPhotocopy/>
                      </a14:imgEffect>
                    </a14:imgLayer>
                  </a14:imgProps>
                </a:ext>
                <a:ext uri="{28A0092B-C50C-407E-A947-70E740481C1C}">
                  <a14:useLocalDpi xmlns:a14="http://schemas.microsoft.com/office/drawing/2010/main" val="0"/>
                </a:ext>
              </a:extLst>
            </a:blip>
            <a:srcRect/>
            <a:stretch>
              <a:fillRect/>
            </a:stretch>
          </p:blipFill>
          <p:spPr bwMode="auto">
            <a:xfrm>
              <a:off x="4436851" y="4758161"/>
              <a:ext cx="281880" cy="28188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 name="Group 1">
            <a:extLst>
              <a:ext uri="{FF2B5EF4-FFF2-40B4-BE49-F238E27FC236}">
                <a16:creationId xmlns:a16="http://schemas.microsoft.com/office/drawing/2014/main" id="{5D40CAEA-E5DD-8648-B3F3-B0C04D9A54A6}"/>
              </a:ext>
            </a:extLst>
          </p:cNvPr>
          <p:cNvGrpSpPr/>
          <p:nvPr/>
        </p:nvGrpSpPr>
        <p:grpSpPr>
          <a:xfrm>
            <a:off x="4311579" y="5490989"/>
            <a:ext cx="553888" cy="553888"/>
            <a:chOff x="4311579" y="5490989"/>
            <a:chExt cx="553888" cy="553888"/>
          </a:xfrm>
        </p:grpSpPr>
        <p:sp>
          <p:nvSpPr>
            <p:cNvPr id="26" name="Oval 25">
              <a:extLst>
                <a:ext uri="{FF2B5EF4-FFF2-40B4-BE49-F238E27FC236}">
                  <a16:creationId xmlns:a16="http://schemas.microsoft.com/office/drawing/2014/main" id="{DC5F2175-CF82-4144-BEA7-A0E229923D0A}"/>
                </a:ext>
              </a:extLst>
            </p:cNvPr>
            <p:cNvSpPr>
              <a:spLocks noChangeAspect="1"/>
            </p:cNvSpPr>
            <p:nvPr/>
          </p:nvSpPr>
          <p:spPr>
            <a:xfrm>
              <a:off x="4311579" y="5490989"/>
              <a:ext cx="553888" cy="553888"/>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pic>
          <p:nvPicPr>
            <p:cNvPr id="28" name="Picture 8" descr="Extension file format paper icon - 48 Bubbles">
              <a:extLst>
                <a:ext uri="{FF2B5EF4-FFF2-40B4-BE49-F238E27FC236}">
                  <a16:creationId xmlns:a16="http://schemas.microsoft.com/office/drawing/2014/main" id="{37FBFCB9-C9C7-8849-827D-8FF6B8B9BE61}"/>
                </a:ext>
              </a:extLst>
            </p:cNvPr>
            <p:cNvPicPr>
              <a:picLocks noChangeAspect="1" noChangeArrowheads="1"/>
            </p:cNvPicPr>
            <p:nvPr/>
          </p:nvPicPr>
          <p:blipFill>
            <a:blip r:embed="rId12">
              <a:lum bright="70000" contrast="-70000"/>
              <a:extLst>
                <a:ext uri="{BEBA8EAE-BF5A-486C-A8C5-ECC9F3942E4B}">
                  <a14:imgProps xmlns:a14="http://schemas.microsoft.com/office/drawing/2010/main">
                    <a14:imgLayer r:embed="rId13">
                      <a14:imgEffect>
                        <a14:artisticPhotocopy/>
                      </a14:imgEffect>
                    </a14:imgLayer>
                  </a14:imgProps>
                </a:ext>
                <a:ext uri="{28A0092B-C50C-407E-A947-70E740481C1C}">
                  <a14:useLocalDpi xmlns:a14="http://schemas.microsoft.com/office/drawing/2010/main" val="0"/>
                </a:ext>
              </a:extLst>
            </a:blip>
            <a:srcRect/>
            <a:stretch>
              <a:fillRect/>
            </a:stretch>
          </p:blipFill>
          <p:spPr bwMode="auto">
            <a:xfrm>
              <a:off x="4436851" y="5601427"/>
              <a:ext cx="312935" cy="312935"/>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grpSp>
        <p:nvGrpSpPr>
          <p:cNvPr id="98" name="Google Shape;98;g9e9d503309_0_17"/>
          <p:cNvGrpSpPr/>
          <p:nvPr/>
        </p:nvGrpSpPr>
        <p:grpSpPr>
          <a:xfrm>
            <a:off x="547245" y="0"/>
            <a:ext cx="11644680" cy="2152200"/>
            <a:chOff x="547245" y="0"/>
            <a:chExt cx="11644680" cy="2152200"/>
          </a:xfrm>
        </p:grpSpPr>
        <p:sp>
          <p:nvSpPr>
            <p:cNvPr id="99" name="Google Shape;99;g9e9d503309_0_17"/>
            <p:cNvSpPr txBox="1"/>
            <p:nvPr/>
          </p:nvSpPr>
          <p:spPr>
            <a:xfrm>
              <a:off x="5499525" y="0"/>
              <a:ext cx="6692400" cy="21522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0" name="Google Shape;100;g9e9d503309_0_17"/>
            <p:cNvSpPr txBox="1"/>
            <p:nvPr/>
          </p:nvSpPr>
          <p:spPr>
            <a:xfrm>
              <a:off x="547245" y="517525"/>
              <a:ext cx="11071500" cy="1386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3200"/>
                <a:buFont typeface="Arial"/>
                <a:buNone/>
              </a:pPr>
              <a:r>
                <a:rPr lang="en-GB" sz="3200" b="1" dirty="0">
                  <a:solidFill>
                    <a:schemeClr val="accent1"/>
                  </a:solidFill>
                  <a:latin typeface="Arial"/>
                  <a:ea typeface="Arial"/>
                  <a:cs typeface="Arial"/>
                  <a:sym typeface="Arial"/>
                </a:rPr>
                <a:t>Webinar participants</a:t>
              </a:r>
              <a:r>
                <a:rPr lang="en-GB" sz="3200" b="1" dirty="0">
                  <a:solidFill>
                    <a:schemeClr val="accent1"/>
                  </a:solidFill>
                </a:rPr>
                <a:t>: </a:t>
              </a:r>
              <a:r>
                <a:rPr lang="en-GB" sz="3200" i="1" dirty="0">
                  <a:solidFill>
                    <a:schemeClr val="accent1"/>
                  </a:solidFill>
                </a:rPr>
                <a:t>Disciplines/sectors represented</a:t>
              </a:r>
              <a:endParaRPr sz="3200" i="1" dirty="0"/>
            </a:p>
          </p:txBody>
        </p:sp>
      </p:grpSp>
      <p:sp>
        <p:nvSpPr>
          <p:cNvPr id="101" name="Google Shape;101;g9e9d503309_0_17"/>
          <p:cNvSpPr txBox="1"/>
          <p:nvPr/>
        </p:nvSpPr>
        <p:spPr>
          <a:xfrm>
            <a:off x="547250" y="1680550"/>
            <a:ext cx="3077100" cy="37440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r>
              <a:rPr lang="en-GB" sz="1800" dirty="0">
                <a:solidFill>
                  <a:schemeClr val="dk1"/>
                </a:solidFill>
              </a:rPr>
              <a:t>Based on question 1 (</a:t>
            </a:r>
            <a:r>
              <a:rPr lang="en-GB" sz="1800" i="1" dirty="0">
                <a:solidFill>
                  <a:schemeClr val="dk1"/>
                </a:solidFill>
              </a:rPr>
              <a:t>Which of the below categories would you identify yourself with?</a:t>
            </a:r>
            <a:r>
              <a:rPr lang="en-GB" sz="1800" dirty="0">
                <a:solidFill>
                  <a:schemeClr val="dk1"/>
                </a:solidFill>
              </a:rPr>
              <a:t>) of the webinar registration form, </a:t>
            </a:r>
            <a:r>
              <a:rPr lang="en-GB" sz="1800" b="1" dirty="0">
                <a:solidFill>
                  <a:schemeClr val="dk1"/>
                </a:solidFill>
              </a:rPr>
              <a:t>over 90%</a:t>
            </a:r>
            <a:r>
              <a:rPr lang="en-GB" sz="1800" dirty="0">
                <a:solidFill>
                  <a:schemeClr val="dk1"/>
                </a:solidFill>
              </a:rPr>
              <a:t> of the registrants identified as </a:t>
            </a:r>
            <a:r>
              <a:rPr lang="en-GB" sz="1800" b="1" dirty="0">
                <a:solidFill>
                  <a:schemeClr val="dk1"/>
                </a:solidFill>
              </a:rPr>
              <a:t>working for a research-focused institution </a:t>
            </a:r>
            <a:r>
              <a:rPr lang="en-GB" sz="1800" dirty="0">
                <a:solidFill>
                  <a:schemeClr val="dk1"/>
                </a:solidFill>
              </a:rPr>
              <a:t>or as a </a:t>
            </a:r>
            <a:r>
              <a:rPr lang="en-GB" sz="1800" b="1" dirty="0">
                <a:solidFill>
                  <a:schemeClr val="dk1"/>
                </a:solidFill>
              </a:rPr>
              <a:t>researcher</a:t>
            </a:r>
            <a:r>
              <a:rPr lang="en-GB" sz="1800" dirty="0">
                <a:solidFill>
                  <a:schemeClr val="dk1"/>
                </a:solidFill>
              </a:rPr>
              <a:t>.</a:t>
            </a:r>
            <a:endParaRPr sz="1800" dirty="0"/>
          </a:p>
        </p:txBody>
      </p:sp>
      <p:sp>
        <p:nvSpPr>
          <p:cNvPr id="102" name="Google Shape;102;g9e9d503309_0_17"/>
          <p:cNvSpPr/>
          <p:nvPr/>
        </p:nvSpPr>
        <p:spPr>
          <a:xfrm>
            <a:off x="0" y="1347510"/>
            <a:ext cx="12192000" cy="70200"/>
          </a:xfrm>
          <a:prstGeom prst="rect">
            <a:avLst/>
          </a:prstGeom>
          <a:solidFill>
            <a:srgbClr val="265B8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rgbClr val="265B86"/>
              </a:solidFill>
              <a:latin typeface="Arial"/>
              <a:ea typeface="Arial"/>
              <a:cs typeface="Arial"/>
              <a:sym typeface="Arial"/>
            </a:endParaRPr>
          </a:p>
        </p:txBody>
      </p:sp>
      <p:sp>
        <p:nvSpPr>
          <p:cNvPr id="103" name="Google Shape;103;g9e9d503309_0_17"/>
          <p:cNvSpPr/>
          <p:nvPr/>
        </p:nvSpPr>
        <p:spPr>
          <a:xfrm>
            <a:off x="0" y="5700160"/>
            <a:ext cx="12192000" cy="70200"/>
          </a:xfrm>
          <a:prstGeom prst="rect">
            <a:avLst/>
          </a:prstGeom>
          <a:solidFill>
            <a:srgbClr val="265B8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rgbClr val="265B86"/>
              </a:solidFill>
              <a:latin typeface="Arial"/>
              <a:ea typeface="Arial"/>
              <a:cs typeface="Arial"/>
              <a:sym typeface="Arial"/>
            </a:endParaRPr>
          </a:p>
        </p:txBody>
      </p:sp>
      <p:grpSp>
        <p:nvGrpSpPr>
          <p:cNvPr id="104" name="Google Shape;104;g9e9d503309_0_17"/>
          <p:cNvGrpSpPr/>
          <p:nvPr/>
        </p:nvGrpSpPr>
        <p:grpSpPr>
          <a:xfrm>
            <a:off x="4130625" y="1205625"/>
            <a:ext cx="8061300" cy="4624800"/>
            <a:chOff x="4130625" y="1205625"/>
            <a:chExt cx="8061300" cy="4624800"/>
          </a:xfrm>
        </p:grpSpPr>
        <p:grpSp>
          <p:nvGrpSpPr>
            <p:cNvPr id="105" name="Google Shape;105;g9e9d503309_0_17"/>
            <p:cNvGrpSpPr/>
            <p:nvPr/>
          </p:nvGrpSpPr>
          <p:grpSpPr>
            <a:xfrm>
              <a:off x="4130625" y="1205625"/>
              <a:ext cx="8061300" cy="4624800"/>
              <a:chOff x="4130625" y="1205625"/>
              <a:chExt cx="8061300" cy="4624800"/>
            </a:xfrm>
          </p:grpSpPr>
          <p:sp>
            <p:nvSpPr>
              <p:cNvPr id="106" name="Google Shape;106;g9e9d503309_0_17"/>
              <p:cNvSpPr txBox="1"/>
              <p:nvPr/>
            </p:nvSpPr>
            <p:spPr>
              <a:xfrm>
                <a:off x="4130625" y="1205625"/>
                <a:ext cx="8061300" cy="4624800"/>
              </a:xfrm>
              <a:prstGeom prst="rect">
                <a:avLst/>
              </a:prstGeom>
              <a:solidFill>
                <a:srgbClr val="F9F9F9"/>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7" name="Google Shape;107;g9e9d503309_0_17"/>
              <p:cNvSpPr txBox="1"/>
              <p:nvPr/>
            </p:nvSpPr>
            <p:spPr>
              <a:xfrm>
                <a:off x="4130625" y="1265825"/>
                <a:ext cx="8061300" cy="886500"/>
              </a:xfrm>
              <a:prstGeom prst="rect">
                <a:avLst/>
              </a:prstGeom>
              <a:solidFill>
                <a:srgbClr val="265B86"/>
              </a:solidFill>
              <a:ln>
                <a:noFill/>
              </a:ln>
            </p:spPr>
            <p:txBody>
              <a:bodyPr spcFirstLastPara="1" wrap="square" lIns="306000" tIns="91425" rIns="306000" bIns="91425" anchor="ctr" anchorCtr="0">
                <a:noAutofit/>
              </a:bodyPr>
              <a:lstStyle/>
              <a:p>
                <a:pPr marL="0" lvl="0" indent="0" algn="l" rtl="0">
                  <a:spcBef>
                    <a:spcPts val="0"/>
                  </a:spcBef>
                  <a:spcAft>
                    <a:spcPts val="0"/>
                  </a:spcAft>
                  <a:buNone/>
                </a:pPr>
                <a:r>
                  <a:rPr lang="en-GB" sz="1600" b="1" dirty="0">
                    <a:solidFill>
                      <a:schemeClr val="lt1"/>
                    </a:solidFill>
                  </a:rPr>
                  <a:t>Question 1 (</a:t>
                </a:r>
                <a:r>
                  <a:rPr lang="en-GB" sz="1600" b="1" i="1" dirty="0">
                    <a:solidFill>
                      <a:schemeClr val="lt1"/>
                    </a:solidFill>
                  </a:rPr>
                  <a:t>Which of the below categories would you identify yourself with?</a:t>
                </a:r>
                <a:r>
                  <a:rPr lang="en-GB" sz="1600" b="1" dirty="0">
                    <a:solidFill>
                      <a:schemeClr val="lt1"/>
                    </a:solidFill>
                  </a:rPr>
                  <a:t>) by response option, in percentages</a:t>
                </a:r>
                <a:endParaRPr sz="1600" b="1" dirty="0">
                  <a:solidFill>
                    <a:schemeClr val="lt1"/>
                  </a:solidFill>
                </a:endParaRPr>
              </a:p>
            </p:txBody>
          </p:sp>
        </p:grpSp>
        <p:pic>
          <p:nvPicPr>
            <p:cNvPr id="108" name="Google Shape;108;g9e9d503309_0_17"/>
            <p:cNvPicPr preferRelativeResize="0"/>
            <p:nvPr/>
          </p:nvPicPr>
          <p:blipFill>
            <a:blip r:embed="rId3">
              <a:alphaModFix/>
            </a:blip>
            <a:stretch>
              <a:fillRect/>
            </a:stretch>
          </p:blipFill>
          <p:spPr>
            <a:xfrm>
              <a:off x="4874407" y="2386025"/>
              <a:ext cx="6573744" cy="3314125"/>
            </a:xfrm>
            <a:prstGeom prst="rect">
              <a:avLst/>
            </a:prstGeom>
            <a:noFill/>
            <a:ln>
              <a:noFill/>
            </a:ln>
          </p:spPr>
        </p:pic>
      </p:grpSp>
      <p:sp>
        <p:nvSpPr>
          <p:cNvPr id="109" name="Google Shape;109;g9e9d503309_0_17"/>
          <p:cNvSpPr/>
          <p:nvPr/>
        </p:nvSpPr>
        <p:spPr>
          <a:xfrm>
            <a:off x="3933049" y="5535001"/>
            <a:ext cx="363900" cy="363900"/>
          </a:xfrm>
          <a:prstGeom prst="ellipse">
            <a:avLst/>
          </a:prstGeom>
          <a:solidFill>
            <a:srgbClr val="F19233"/>
          </a:solidFill>
          <a:ln w="381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110" name="Google Shape;110;g9e9d503309_0_17"/>
          <p:cNvSpPr/>
          <p:nvPr/>
        </p:nvSpPr>
        <p:spPr>
          <a:xfrm>
            <a:off x="3933049" y="1182351"/>
            <a:ext cx="363900" cy="363900"/>
          </a:xfrm>
          <a:prstGeom prst="ellipse">
            <a:avLst/>
          </a:prstGeom>
          <a:solidFill>
            <a:srgbClr val="F19233"/>
          </a:solidFill>
          <a:ln w="381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3"/>
          <p:cNvSpPr txBox="1">
            <a:spLocks noGrp="1"/>
          </p:cNvSpPr>
          <p:nvPr>
            <p:ph type="title"/>
          </p:nvPr>
        </p:nvSpPr>
        <p:spPr>
          <a:xfrm>
            <a:off x="394855" y="365125"/>
            <a:ext cx="10958945" cy="138640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1"/>
              </a:buClr>
              <a:buSzPts val="3200"/>
              <a:buFont typeface="Arial"/>
              <a:buNone/>
            </a:pPr>
            <a:r>
              <a:rPr lang="en-GB" b="1" dirty="0"/>
              <a:t>Learning objectives</a:t>
            </a:r>
            <a:endParaRPr dirty="0"/>
          </a:p>
        </p:txBody>
      </p:sp>
      <p:sp>
        <p:nvSpPr>
          <p:cNvPr id="117" name="Google Shape;117;p3"/>
          <p:cNvSpPr txBox="1"/>
          <p:nvPr/>
        </p:nvSpPr>
        <p:spPr>
          <a:xfrm>
            <a:off x="394855" y="1259408"/>
            <a:ext cx="10958945" cy="49211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Arial"/>
              <a:buNone/>
            </a:pPr>
            <a:r>
              <a:rPr lang="en-GB" sz="1800" dirty="0">
                <a:solidFill>
                  <a:schemeClr val="dk1"/>
                </a:solidFill>
                <a:latin typeface="Arial"/>
                <a:ea typeface="Arial"/>
                <a:cs typeface="Arial"/>
                <a:sym typeface="Arial"/>
              </a:rPr>
              <a:t>Today’s webinar is intended for both </a:t>
            </a:r>
            <a:r>
              <a:rPr lang="en-GB" sz="1800" b="1" dirty="0">
                <a:solidFill>
                  <a:schemeClr val="dk1"/>
                </a:solidFill>
                <a:latin typeface="Arial"/>
                <a:ea typeface="Arial"/>
                <a:cs typeface="Arial"/>
                <a:sym typeface="Arial"/>
              </a:rPr>
              <a:t>data users </a:t>
            </a:r>
            <a:r>
              <a:rPr lang="en-GB" sz="1800" dirty="0">
                <a:solidFill>
                  <a:schemeClr val="dk1"/>
                </a:solidFill>
                <a:latin typeface="Arial"/>
                <a:ea typeface="Arial"/>
                <a:cs typeface="Arial"/>
                <a:sym typeface="Arial"/>
              </a:rPr>
              <a:t>and </a:t>
            </a:r>
            <a:r>
              <a:rPr lang="en-GB" sz="1800" b="1" dirty="0">
                <a:solidFill>
                  <a:schemeClr val="dk1"/>
                </a:solidFill>
                <a:latin typeface="Arial"/>
                <a:ea typeface="Arial"/>
                <a:cs typeface="Arial"/>
                <a:sym typeface="Arial"/>
              </a:rPr>
              <a:t>data producers</a:t>
            </a:r>
            <a:r>
              <a:rPr lang="en-GB" sz="1800" dirty="0">
                <a:solidFill>
                  <a:schemeClr val="dk1"/>
                </a:solidFill>
                <a:latin typeface="Arial"/>
                <a:ea typeface="Arial"/>
                <a:cs typeface="Arial"/>
                <a:sym typeface="Arial"/>
              </a:rPr>
              <a:t>. It will explore and explain:</a:t>
            </a:r>
            <a:endParaRPr dirty="0"/>
          </a:p>
        </p:txBody>
      </p:sp>
      <p:sp>
        <p:nvSpPr>
          <p:cNvPr id="118" name="Google Shape;118;p3"/>
          <p:cNvSpPr/>
          <p:nvPr/>
        </p:nvSpPr>
        <p:spPr>
          <a:xfrm>
            <a:off x="1890584" y="2013110"/>
            <a:ext cx="10301416" cy="1072559"/>
          </a:xfrm>
          <a:prstGeom prst="rect">
            <a:avLst/>
          </a:prstGeom>
          <a:solidFill>
            <a:schemeClr val="accent1"/>
          </a:solidFill>
          <a:ln w="12700" cap="flat" cmpd="sng">
            <a:solidFill>
              <a:srgbClr val="1C436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GB" sz="1800" b="1" dirty="0">
                <a:solidFill>
                  <a:schemeClr val="lt1"/>
                </a:solidFill>
                <a:latin typeface="Arial"/>
                <a:ea typeface="Arial"/>
                <a:cs typeface="Arial"/>
                <a:sym typeface="Arial"/>
              </a:rPr>
              <a:t>How the EMM Survey Registry was conceptualised and developed by the ethnic and migration studies data community in line with the </a:t>
            </a:r>
            <a:r>
              <a:rPr lang="en-GB" sz="1800" b="1" u="sng" dirty="0">
                <a:solidFill>
                  <a:srgbClr val="FCE5C5"/>
                </a:solidFill>
                <a:latin typeface="Arial"/>
                <a:ea typeface="Arial"/>
                <a:cs typeface="Arial"/>
                <a:sym typeface="Arial"/>
                <a:hlinkClick r:id="rId3">
                  <a:extLst>
                    <a:ext uri="{A12FA001-AC4F-418D-AE19-62706E023703}">
                      <ahyp:hlinkClr xmlns:ahyp="http://schemas.microsoft.com/office/drawing/2018/hyperlinkcolor" val="tx"/>
                    </a:ext>
                  </a:extLst>
                </a:hlinkClick>
              </a:rPr>
              <a:t>FAIR (findable, accessible, interoperable, reusable) principles</a:t>
            </a:r>
            <a:endParaRPr sz="1800" b="1" dirty="0">
              <a:solidFill>
                <a:srgbClr val="FCE5C5"/>
              </a:solidFill>
              <a:latin typeface="Arial"/>
              <a:ea typeface="Arial"/>
              <a:cs typeface="Arial"/>
              <a:sym typeface="Arial"/>
            </a:endParaRPr>
          </a:p>
        </p:txBody>
      </p:sp>
      <p:sp>
        <p:nvSpPr>
          <p:cNvPr id="122" name="Google Shape;122;p3"/>
          <p:cNvSpPr/>
          <p:nvPr/>
        </p:nvSpPr>
        <p:spPr>
          <a:xfrm>
            <a:off x="1890584" y="4625138"/>
            <a:ext cx="10301416" cy="1072559"/>
          </a:xfrm>
          <a:prstGeom prst="rect">
            <a:avLst/>
          </a:prstGeom>
          <a:solidFill>
            <a:schemeClr val="accent1"/>
          </a:solidFill>
          <a:ln w="12700" cap="flat" cmpd="sng">
            <a:solidFill>
              <a:srgbClr val="1C436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GB" sz="1800" b="1" dirty="0">
                <a:solidFill>
                  <a:schemeClr val="lt1"/>
                </a:solidFill>
                <a:latin typeface="Arial"/>
                <a:ea typeface="Arial"/>
                <a:cs typeface="Arial"/>
                <a:sym typeface="Arial"/>
              </a:rPr>
              <a:t>How the EMM Survey Registry has been set up, so it can be sustained and updated in the months and years to come</a:t>
            </a:r>
            <a:endParaRPr sz="1800" b="1" dirty="0">
              <a:solidFill>
                <a:srgbClr val="A8D08C"/>
              </a:solidFill>
              <a:latin typeface="Arial"/>
              <a:ea typeface="Arial"/>
              <a:cs typeface="Arial"/>
              <a:sym typeface="Arial"/>
            </a:endParaRPr>
          </a:p>
        </p:txBody>
      </p:sp>
      <p:sp>
        <p:nvSpPr>
          <p:cNvPr id="123" name="Google Shape;123;p3"/>
          <p:cNvSpPr/>
          <p:nvPr/>
        </p:nvSpPr>
        <p:spPr>
          <a:xfrm>
            <a:off x="1890584" y="3319124"/>
            <a:ext cx="10301416" cy="1072559"/>
          </a:xfrm>
          <a:prstGeom prst="rect">
            <a:avLst/>
          </a:prstGeom>
          <a:solidFill>
            <a:schemeClr val="accent1"/>
          </a:solidFill>
          <a:ln w="12700" cap="flat" cmpd="sng">
            <a:solidFill>
              <a:srgbClr val="1C436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GB" sz="1800" b="1" dirty="0">
                <a:solidFill>
                  <a:schemeClr val="lt1"/>
                </a:solidFill>
                <a:latin typeface="Arial"/>
                <a:ea typeface="Arial"/>
                <a:cs typeface="Arial"/>
                <a:sym typeface="Arial"/>
              </a:rPr>
              <a:t>How the EMM Survey Registry and its survey-level metadata can be used and leveraged for different research and policy-related work</a:t>
            </a:r>
            <a:endParaRPr sz="1800" b="1" dirty="0">
              <a:solidFill>
                <a:srgbClr val="A8D08C"/>
              </a:solidFill>
              <a:latin typeface="Arial"/>
              <a:ea typeface="Arial"/>
              <a:cs typeface="Arial"/>
              <a:sym typeface="Arial"/>
            </a:endParaRPr>
          </a:p>
        </p:txBody>
      </p:sp>
      <p:grpSp>
        <p:nvGrpSpPr>
          <p:cNvPr id="15" name="Group 14">
            <a:extLst>
              <a:ext uri="{FF2B5EF4-FFF2-40B4-BE49-F238E27FC236}">
                <a16:creationId xmlns:a16="http://schemas.microsoft.com/office/drawing/2014/main" id="{5873ACDF-8DE5-9E42-BFEB-87436857FF76}"/>
              </a:ext>
            </a:extLst>
          </p:cNvPr>
          <p:cNvGrpSpPr/>
          <p:nvPr/>
        </p:nvGrpSpPr>
        <p:grpSpPr>
          <a:xfrm>
            <a:off x="634823" y="3370492"/>
            <a:ext cx="993061" cy="993061"/>
            <a:chOff x="613317" y="3162890"/>
            <a:chExt cx="993061" cy="993061"/>
          </a:xfrm>
        </p:grpSpPr>
        <p:sp>
          <p:nvSpPr>
            <p:cNvPr id="16" name="Oval 15">
              <a:extLst>
                <a:ext uri="{FF2B5EF4-FFF2-40B4-BE49-F238E27FC236}">
                  <a16:creationId xmlns:a16="http://schemas.microsoft.com/office/drawing/2014/main" id="{C0584F53-8634-B24D-9BEA-2D7AB09D4783}"/>
                </a:ext>
              </a:extLst>
            </p:cNvPr>
            <p:cNvSpPr/>
            <p:nvPr/>
          </p:nvSpPr>
          <p:spPr>
            <a:xfrm>
              <a:off x="613317" y="3162890"/>
              <a:ext cx="993061" cy="993061"/>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pic>
          <p:nvPicPr>
            <p:cNvPr id="17" name="Picture 2" descr="Transport Under Computer Icon | Windows 8 Iconset | Icons8">
              <a:extLst>
                <a:ext uri="{FF2B5EF4-FFF2-40B4-BE49-F238E27FC236}">
                  <a16:creationId xmlns:a16="http://schemas.microsoft.com/office/drawing/2014/main" id="{7F0FED43-454A-544C-BECE-137BE2CE313D}"/>
                </a:ext>
              </a:extLst>
            </p:cNvPr>
            <p:cNvPicPr>
              <a:picLocks noChangeAspect="1" noChangeArrowheads="1"/>
            </p:cNvPicPr>
            <p:nvPr/>
          </p:nvPicPr>
          <p:blipFill>
            <a:blip r:embed="rId4">
              <a:lum bright="70000" contrast="-70000"/>
              <a:extLst>
                <a:ext uri="{BEBA8EAE-BF5A-486C-A8C5-ECC9F3942E4B}">
                  <a14:imgProps xmlns:a14="http://schemas.microsoft.com/office/drawing/2010/main">
                    <a14:imgLayer r:embed="rId5">
                      <a14:imgEffect>
                        <a14:artisticPhotocopy/>
                      </a14:imgEffect>
                    </a14:imgLayer>
                  </a14:imgProps>
                </a:ext>
                <a:ext uri="{28A0092B-C50C-407E-A947-70E740481C1C}">
                  <a14:useLocalDpi xmlns:a14="http://schemas.microsoft.com/office/drawing/2010/main" val="0"/>
                </a:ext>
              </a:extLst>
            </a:blip>
            <a:srcRect/>
            <a:stretch>
              <a:fillRect/>
            </a:stretch>
          </p:blipFill>
          <p:spPr bwMode="auto">
            <a:xfrm>
              <a:off x="820678" y="3372632"/>
              <a:ext cx="560629" cy="56062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8" name="Group 17">
            <a:extLst>
              <a:ext uri="{FF2B5EF4-FFF2-40B4-BE49-F238E27FC236}">
                <a16:creationId xmlns:a16="http://schemas.microsoft.com/office/drawing/2014/main" id="{C8020CCC-AE89-6F42-9055-6332E2CC66B3}"/>
              </a:ext>
            </a:extLst>
          </p:cNvPr>
          <p:cNvGrpSpPr/>
          <p:nvPr/>
        </p:nvGrpSpPr>
        <p:grpSpPr>
          <a:xfrm>
            <a:off x="634823" y="2052860"/>
            <a:ext cx="993061" cy="993061"/>
            <a:chOff x="613317" y="1875439"/>
            <a:chExt cx="993061" cy="993061"/>
          </a:xfrm>
        </p:grpSpPr>
        <p:sp>
          <p:nvSpPr>
            <p:cNvPr id="19" name="Oval 18">
              <a:extLst>
                <a:ext uri="{FF2B5EF4-FFF2-40B4-BE49-F238E27FC236}">
                  <a16:creationId xmlns:a16="http://schemas.microsoft.com/office/drawing/2014/main" id="{CDEE54E6-7A07-D54C-B9A6-9E11E7995FBD}"/>
                </a:ext>
              </a:extLst>
            </p:cNvPr>
            <p:cNvSpPr/>
            <p:nvPr/>
          </p:nvSpPr>
          <p:spPr>
            <a:xfrm>
              <a:off x="613317" y="1875439"/>
              <a:ext cx="993061" cy="993061"/>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pic>
          <p:nvPicPr>
            <p:cNvPr id="20" name="Picture 8" descr="Download It Consulting Services - Design And Implementation Icon PNG Image  with No Background - PNGkey.com">
              <a:extLst>
                <a:ext uri="{FF2B5EF4-FFF2-40B4-BE49-F238E27FC236}">
                  <a16:creationId xmlns:a16="http://schemas.microsoft.com/office/drawing/2014/main" id="{348D9246-8308-3647-900C-979220F2EA04}"/>
                </a:ext>
              </a:extLst>
            </p:cNvPr>
            <p:cNvPicPr>
              <a:picLocks noChangeAspect="1" noChangeArrowheads="1"/>
            </p:cNvPicPr>
            <p:nvPr/>
          </p:nvPicPr>
          <p:blipFill>
            <a:blip r:embed="rId6">
              <a:biLevel thresh="25000"/>
              <a:extLst>
                <a:ext uri="{28A0092B-C50C-407E-A947-70E740481C1C}">
                  <a14:useLocalDpi xmlns:a14="http://schemas.microsoft.com/office/drawing/2010/main" val="0"/>
                </a:ext>
              </a:extLst>
            </a:blip>
            <a:srcRect/>
            <a:stretch>
              <a:fillRect/>
            </a:stretch>
          </p:blipFill>
          <p:spPr bwMode="auto">
            <a:xfrm>
              <a:off x="706549" y="2043293"/>
              <a:ext cx="747337" cy="65974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1" name="Group 20">
            <a:extLst>
              <a:ext uri="{FF2B5EF4-FFF2-40B4-BE49-F238E27FC236}">
                <a16:creationId xmlns:a16="http://schemas.microsoft.com/office/drawing/2014/main" id="{23E24125-B372-C243-8370-CDEB7F873A25}"/>
              </a:ext>
            </a:extLst>
          </p:cNvPr>
          <p:cNvGrpSpPr/>
          <p:nvPr/>
        </p:nvGrpSpPr>
        <p:grpSpPr>
          <a:xfrm>
            <a:off x="625967" y="4664886"/>
            <a:ext cx="993061" cy="993061"/>
            <a:chOff x="606209" y="4447717"/>
            <a:chExt cx="993061" cy="993061"/>
          </a:xfrm>
        </p:grpSpPr>
        <p:sp>
          <p:nvSpPr>
            <p:cNvPr id="22" name="Oval 21">
              <a:extLst>
                <a:ext uri="{FF2B5EF4-FFF2-40B4-BE49-F238E27FC236}">
                  <a16:creationId xmlns:a16="http://schemas.microsoft.com/office/drawing/2014/main" id="{FD4A1CB6-1A8F-5E40-9858-22A5D0F781BD}"/>
                </a:ext>
              </a:extLst>
            </p:cNvPr>
            <p:cNvSpPr/>
            <p:nvPr/>
          </p:nvSpPr>
          <p:spPr>
            <a:xfrm>
              <a:off x="606209" y="4447717"/>
              <a:ext cx="993061" cy="993061"/>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pic>
          <p:nvPicPr>
            <p:cNvPr id="23" name="Picture 10" descr="Update Icon of Glyph style - Available in SVG, PNG, EPS, AI &amp; Icon fonts">
              <a:extLst>
                <a:ext uri="{FF2B5EF4-FFF2-40B4-BE49-F238E27FC236}">
                  <a16:creationId xmlns:a16="http://schemas.microsoft.com/office/drawing/2014/main" id="{16476656-B6AF-6A4A-B81C-A8194F344ACD}"/>
                </a:ext>
              </a:extLst>
            </p:cNvPr>
            <p:cNvPicPr>
              <a:picLocks noChangeAspect="1" noChangeArrowheads="1"/>
            </p:cNvPicPr>
            <p:nvPr/>
          </p:nvPicPr>
          <p:blipFill>
            <a:blip r:embed="rId7">
              <a:lum bright="70000" contrast="-70000"/>
              <a:extLst>
                <a:ext uri="{BEBA8EAE-BF5A-486C-A8C5-ECC9F3942E4B}">
                  <a14:imgProps xmlns:a14="http://schemas.microsoft.com/office/drawing/2010/main">
                    <a14:imgLayer r:embed="rId8">
                      <a14:imgEffect>
                        <a14:artisticPhotocopy/>
                      </a14:imgEffect>
                    </a14:imgLayer>
                  </a14:imgProps>
                </a:ext>
                <a:ext uri="{28A0092B-C50C-407E-A947-70E740481C1C}">
                  <a14:useLocalDpi xmlns:a14="http://schemas.microsoft.com/office/drawing/2010/main" val="0"/>
                </a:ext>
              </a:extLst>
            </a:blip>
            <a:srcRect/>
            <a:stretch>
              <a:fillRect/>
            </a:stretch>
          </p:blipFill>
          <p:spPr bwMode="auto">
            <a:xfrm>
              <a:off x="637478" y="4487861"/>
              <a:ext cx="894940" cy="894940"/>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4"/>
          <p:cNvSpPr txBox="1"/>
          <p:nvPr/>
        </p:nvSpPr>
        <p:spPr>
          <a:xfrm>
            <a:off x="772072" y="2535172"/>
            <a:ext cx="10647855" cy="1787656"/>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1"/>
              </a:buClr>
              <a:buSzPts val="4400"/>
              <a:buFont typeface="Arial"/>
              <a:buNone/>
            </a:pPr>
            <a:r>
              <a:rPr lang="en-GB" sz="4400" b="1" dirty="0">
                <a:solidFill>
                  <a:schemeClr val="lt1"/>
                </a:solidFill>
                <a:latin typeface="Arial"/>
                <a:ea typeface="Arial"/>
                <a:cs typeface="Arial"/>
                <a:sym typeface="Arial"/>
              </a:rPr>
              <a:t>The ethnic and migration studies data community</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cxnSp>
        <p:nvCxnSpPr>
          <p:cNvPr id="139" name="Google Shape;139;p5"/>
          <p:cNvCxnSpPr/>
          <p:nvPr/>
        </p:nvCxnSpPr>
        <p:spPr>
          <a:xfrm>
            <a:off x="2138965" y="3668539"/>
            <a:ext cx="0" cy="723318"/>
          </a:xfrm>
          <a:prstGeom prst="straightConnector1">
            <a:avLst/>
          </a:prstGeom>
          <a:noFill/>
          <a:ln w="9525" cap="flat" cmpd="sng">
            <a:solidFill>
              <a:schemeClr val="accent1"/>
            </a:solidFill>
            <a:prstDash val="solid"/>
            <a:miter lim="800000"/>
            <a:headEnd type="none" w="sm" len="sm"/>
            <a:tailEnd type="none" w="sm" len="sm"/>
          </a:ln>
        </p:spPr>
      </p:cxnSp>
      <p:cxnSp>
        <p:nvCxnSpPr>
          <p:cNvPr id="140" name="Google Shape;140;p5"/>
          <p:cNvCxnSpPr/>
          <p:nvPr/>
        </p:nvCxnSpPr>
        <p:spPr>
          <a:xfrm>
            <a:off x="6096000" y="3668539"/>
            <a:ext cx="0" cy="723318"/>
          </a:xfrm>
          <a:prstGeom prst="straightConnector1">
            <a:avLst/>
          </a:prstGeom>
          <a:noFill/>
          <a:ln w="9525" cap="flat" cmpd="sng">
            <a:solidFill>
              <a:schemeClr val="accent1"/>
            </a:solidFill>
            <a:prstDash val="solid"/>
            <a:miter lim="800000"/>
            <a:headEnd type="none" w="sm" len="sm"/>
            <a:tailEnd type="none" w="sm" len="sm"/>
          </a:ln>
        </p:spPr>
      </p:cxnSp>
      <p:cxnSp>
        <p:nvCxnSpPr>
          <p:cNvPr id="141" name="Google Shape;141;p5"/>
          <p:cNvCxnSpPr/>
          <p:nvPr/>
        </p:nvCxnSpPr>
        <p:spPr>
          <a:xfrm>
            <a:off x="10069702" y="3668539"/>
            <a:ext cx="0" cy="723318"/>
          </a:xfrm>
          <a:prstGeom prst="straightConnector1">
            <a:avLst/>
          </a:prstGeom>
          <a:noFill/>
          <a:ln w="9525" cap="flat" cmpd="sng">
            <a:solidFill>
              <a:schemeClr val="accent1"/>
            </a:solidFill>
            <a:prstDash val="solid"/>
            <a:miter lim="800000"/>
            <a:headEnd type="none" w="sm" len="sm"/>
            <a:tailEnd type="none" w="sm" len="sm"/>
          </a:ln>
        </p:spPr>
      </p:cxnSp>
      <p:sp>
        <p:nvSpPr>
          <p:cNvPr id="142" name="Google Shape;142;p5"/>
          <p:cNvSpPr txBox="1">
            <a:spLocks noGrp="1"/>
          </p:cNvSpPr>
          <p:nvPr>
            <p:ph type="title"/>
          </p:nvPr>
        </p:nvSpPr>
        <p:spPr>
          <a:xfrm>
            <a:off x="394855" y="365125"/>
            <a:ext cx="10958945" cy="138640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1"/>
              </a:buClr>
              <a:buSzPts val="3200"/>
              <a:buFont typeface="Arial"/>
              <a:buNone/>
            </a:pPr>
            <a:r>
              <a:rPr lang="en-GB" b="1" dirty="0"/>
              <a:t>Participants and structure</a:t>
            </a:r>
            <a:endParaRPr dirty="0"/>
          </a:p>
        </p:txBody>
      </p:sp>
      <p:sp>
        <p:nvSpPr>
          <p:cNvPr id="143" name="Google Shape;143;p5"/>
          <p:cNvSpPr txBox="1"/>
          <p:nvPr/>
        </p:nvSpPr>
        <p:spPr>
          <a:xfrm>
            <a:off x="342336" y="4427176"/>
            <a:ext cx="3600000" cy="16312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b="1" dirty="0">
                <a:solidFill>
                  <a:srgbClr val="255A85"/>
                </a:solidFill>
                <a:latin typeface="Arial"/>
                <a:ea typeface="Arial"/>
                <a:cs typeface="Arial"/>
                <a:sym typeface="Arial"/>
              </a:rPr>
              <a:t>Task 9.2 team of SSHOC</a:t>
            </a:r>
            <a:endParaRPr dirty="0"/>
          </a:p>
          <a:p>
            <a:pPr marL="285750" marR="0" lvl="0" indent="-285750" algn="l" rtl="0">
              <a:spcBef>
                <a:spcPts val="0"/>
              </a:spcBef>
              <a:spcAft>
                <a:spcPts val="0"/>
              </a:spcAft>
              <a:buClr>
                <a:schemeClr val="dk1"/>
              </a:buClr>
              <a:buSzPts val="1400"/>
              <a:buFont typeface="NTR"/>
              <a:buChar char="-"/>
            </a:pPr>
            <a:r>
              <a:rPr lang="en-GB" sz="1400" dirty="0">
                <a:solidFill>
                  <a:schemeClr val="dk1"/>
                </a:solidFill>
                <a:latin typeface="Arial"/>
                <a:ea typeface="Arial"/>
                <a:cs typeface="Arial"/>
                <a:sym typeface="Arial"/>
              </a:rPr>
              <a:t>Participates in and contributes to SSHOC on behalf of the data community</a:t>
            </a:r>
            <a:endParaRPr dirty="0"/>
          </a:p>
          <a:p>
            <a:pPr marL="285750" marR="0" lvl="0" indent="-285750" algn="l" rtl="0">
              <a:spcBef>
                <a:spcPts val="0"/>
              </a:spcBef>
              <a:spcAft>
                <a:spcPts val="0"/>
              </a:spcAft>
              <a:buClr>
                <a:schemeClr val="dk1"/>
              </a:buClr>
              <a:buSzPts val="1400"/>
              <a:buFont typeface="NTR"/>
              <a:buChar char="-"/>
            </a:pPr>
            <a:r>
              <a:rPr lang="en-GB" sz="1400" dirty="0">
                <a:solidFill>
                  <a:schemeClr val="dk1"/>
                </a:solidFill>
                <a:latin typeface="Arial"/>
                <a:ea typeface="Arial"/>
                <a:cs typeface="Arial"/>
                <a:sym typeface="Arial"/>
              </a:rPr>
              <a:t>Primarily coordinates and manages the scientific work undertaken by the data community</a:t>
            </a:r>
            <a:endParaRPr dirty="0"/>
          </a:p>
        </p:txBody>
      </p:sp>
      <p:sp>
        <p:nvSpPr>
          <p:cNvPr id="144" name="Google Shape;144;p5"/>
          <p:cNvSpPr txBox="1"/>
          <p:nvPr/>
        </p:nvSpPr>
        <p:spPr>
          <a:xfrm>
            <a:off x="8249664" y="4427176"/>
            <a:ext cx="3600000" cy="16312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b="1" dirty="0">
                <a:solidFill>
                  <a:srgbClr val="255A85"/>
                </a:solidFill>
                <a:latin typeface="Arial"/>
                <a:ea typeface="Arial"/>
                <a:cs typeface="Arial"/>
                <a:sym typeface="Arial"/>
              </a:rPr>
              <a:t>FAIRETHMIGQUANT</a:t>
            </a:r>
            <a:endParaRPr dirty="0"/>
          </a:p>
          <a:p>
            <a:pPr marL="285750" marR="0" lvl="0" indent="-285750" algn="l" rtl="0">
              <a:spcBef>
                <a:spcPts val="0"/>
              </a:spcBef>
              <a:spcAft>
                <a:spcPts val="0"/>
              </a:spcAft>
              <a:buClr>
                <a:schemeClr val="dk1"/>
              </a:buClr>
              <a:buSzPts val="1400"/>
              <a:buFont typeface="NTR"/>
              <a:buChar char="-"/>
            </a:pPr>
            <a:r>
              <a:rPr lang="en-GB" sz="1400" dirty="0">
                <a:solidFill>
                  <a:schemeClr val="dk1"/>
                </a:solidFill>
                <a:latin typeface="Arial"/>
                <a:ea typeface="Arial"/>
                <a:cs typeface="Arial"/>
                <a:sym typeface="Arial"/>
              </a:rPr>
              <a:t>An Open Science project funded by the French Agence Nationale de la Recherche (ANR)</a:t>
            </a:r>
            <a:endParaRPr dirty="0"/>
          </a:p>
          <a:p>
            <a:pPr marL="285750" marR="0" lvl="0" indent="-285750" algn="l" rtl="0">
              <a:spcBef>
                <a:spcPts val="0"/>
              </a:spcBef>
              <a:spcAft>
                <a:spcPts val="0"/>
              </a:spcAft>
              <a:buClr>
                <a:schemeClr val="dk1"/>
              </a:buClr>
              <a:buSzPts val="1400"/>
              <a:buFont typeface="NTR"/>
              <a:buChar char="-"/>
            </a:pPr>
            <a:r>
              <a:rPr lang="en-GB" sz="1400" dirty="0">
                <a:solidFill>
                  <a:schemeClr val="dk1"/>
                </a:solidFill>
                <a:latin typeface="Arial"/>
                <a:ea typeface="Arial"/>
                <a:cs typeface="Arial"/>
                <a:sym typeface="Arial"/>
              </a:rPr>
              <a:t>Ensures the inclusion of French surveys in the scientific work undertaken by the data community</a:t>
            </a:r>
            <a:endParaRPr dirty="0"/>
          </a:p>
        </p:txBody>
      </p:sp>
      <p:sp>
        <p:nvSpPr>
          <p:cNvPr id="145" name="Google Shape;145;p5"/>
          <p:cNvSpPr txBox="1"/>
          <p:nvPr/>
        </p:nvSpPr>
        <p:spPr>
          <a:xfrm>
            <a:off x="4296000" y="4427176"/>
            <a:ext cx="3600000" cy="184665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b="1" dirty="0">
                <a:solidFill>
                  <a:srgbClr val="255A85"/>
                </a:solidFill>
                <a:latin typeface="Arial"/>
                <a:ea typeface="Arial"/>
                <a:cs typeface="Arial"/>
                <a:sym typeface="Arial"/>
              </a:rPr>
              <a:t>ETHMIGSURVEYDATA</a:t>
            </a:r>
            <a:endParaRPr dirty="0"/>
          </a:p>
          <a:p>
            <a:pPr marL="285750" marR="0" lvl="0" indent="-285750" algn="l" rtl="0">
              <a:spcBef>
                <a:spcPts val="0"/>
              </a:spcBef>
              <a:spcAft>
                <a:spcPts val="0"/>
              </a:spcAft>
              <a:buClr>
                <a:schemeClr val="dk1"/>
              </a:buClr>
              <a:buSzPts val="1400"/>
              <a:buFont typeface="NTR"/>
              <a:buChar char="-"/>
            </a:pPr>
            <a:r>
              <a:rPr lang="en-GB" sz="1400" dirty="0">
                <a:solidFill>
                  <a:schemeClr val="dk1"/>
                </a:solidFill>
                <a:latin typeface="Arial"/>
                <a:ea typeface="Arial"/>
                <a:cs typeface="Arial"/>
                <a:sym typeface="Arial"/>
              </a:rPr>
              <a:t>An international network funded by the COST Association with more than 200 EMM-focused researchers from Europe and beyond</a:t>
            </a:r>
            <a:endParaRPr dirty="0"/>
          </a:p>
          <a:p>
            <a:pPr marL="285750" marR="0" lvl="0" indent="-285750" algn="l" rtl="0">
              <a:spcBef>
                <a:spcPts val="0"/>
              </a:spcBef>
              <a:spcAft>
                <a:spcPts val="0"/>
              </a:spcAft>
              <a:buClr>
                <a:schemeClr val="dk1"/>
              </a:buClr>
              <a:buSzPts val="1400"/>
              <a:buFont typeface="NTR"/>
              <a:buChar char="-"/>
            </a:pPr>
            <a:r>
              <a:rPr lang="en-GB" sz="1400" dirty="0">
                <a:solidFill>
                  <a:schemeClr val="dk1"/>
                </a:solidFill>
                <a:latin typeface="Arial"/>
                <a:ea typeface="Arial"/>
                <a:cs typeface="Arial"/>
                <a:sym typeface="Arial"/>
              </a:rPr>
              <a:t>Provides the intellectual impetus for the scientific work undertaken by the data community</a:t>
            </a:r>
            <a:endParaRPr dirty="0"/>
          </a:p>
        </p:txBody>
      </p:sp>
      <p:sp>
        <p:nvSpPr>
          <p:cNvPr id="146" name="Google Shape;146;p5"/>
          <p:cNvSpPr/>
          <p:nvPr/>
        </p:nvSpPr>
        <p:spPr>
          <a:xfrm>
            <a:off x="0" y="2845061"/>
            <a:ext cx="12192000" cy="894080"/>
          </a:xfrm>
          <a:prstGeom prst="rect">
            <a:avLst/>
          </a:prstGeom>
          <a:solidFill>
            <a:schemeClr val="accent1"/>
          </a:solidFill>
          <a:ln w="12700" cap="flat" cmpd="sng">
            <a:solidFill>
              <a:srgbClr val="1C436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rgbClr val="265B86"/>
              </a:solidFill>
              <a:latin typeface="Arial"/>
              <a:ea typeface="Arial"/>
              <a:cs typeface="Arial"/>
              <a:sym typeface="Arial"/>
            </a:endParaRPr>
          </a:p>
        </p:txBody>
      </p:sp>
      <p:sp>
        <p:nvSpPr>
          <p:cNvPr id="150" name="Google Shape;150;p5"/>
          <p:cNvSpPr txBox="1"/>
          <p:nvPr/>
        </p:nvSpPr>
        <p:spPr>
          <a:xfrm>
            <a:off x="394855" y="1047486"/>
            <a:ext cx="8321633" cy="137409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r>
              <a:rPr lang="en-GB" sz="1800" dirty="0">
                <a:solidFill>
                  <a:schemeClr val="dk1"/>
                </a:solidFill>
                <a:latin typeface="Arial"/>
                <a:ea typeface="Arial"/>
                <a:cs typeface="Arial"/>
                <a:sym typeface="Arial"/>
              </a:rPr>
              <a:t>The </a:t>
            </a:r>
            <a:r>
              <a:rPr lang="en-GB" sz="1800" b="1" dirty="0">
                <a:solidFill>
                  <a:schemeClr val="dk1"/>
                </a:solidFill>
                <a:latin typeface="Arial"/>
                <a:ea typeface="Arial"/>
                <a:cs typeface="Arial"/>
                <a:sym typeface="Arial"/>
              </a:rPr>
              <a:t>ethnic and migration studies data community </a:t>
            </a:r>
            <a:r>
              <a:rPr lang="en-GB" sz="1800" dirty="0">
                <a:solidFill>
                  <a:schemeClr val="dk1"/>
                </a:solidFill>
                <a:latin typeface="Arial"/>
                <a:ea typeface="Arial"/>
                <a:cs typeface="Arial"/>
                <a:sym typeface="Arial"/>
              </a:rPr>
              <a:t>brings together </a:t>
            </a:r>
            <a:r>
              <a:rPr lang="en-GB" sz="1800" b="1" dirty="0">
                <a:solidFill>
                  <a:schemeClr val="dk1"/>
                </a:solidFill>
                <a:latin typeface="Arial"/>
                <a:ea typeface="Arial"/>
                <a:cs typeface="Arial"/>
                <a:sym typeface="Arial"/>
              </a:rPr>
              <a:t>various stakeholders </a:t>
            </a:r>
            <a:r>
              <a:rPr lang="en-GB" sz="1800" dirty="0">
                <a:solidFill>
                  <a:schemeClr val="dk1"/>
                </a:solidFill>
                <a:latin typeface="Arial"/>
                <a:ea typeface="Arial"/>
                <a:cs typeface="Arial"/>
                <a:sym typeface="Arial"/>
              </a:rPr>
              <a:t>of </a:t>
            </a:r>
            <a:r>
              <a:rPr lang="en-GB" sz="1800" b="1" dirty="0">
                <a:solidFill>
                  <a:schemeClr val="dk1"/>
                </a:solidFill>
                <a:latin typeface="Arial"/>
                <a:ea typeface="Arial"/>
                <a:cs typeface="Arial"/>
                <a:sym typeface="Arial"/>
              </a:rPr>
              <a:t>quantitative survey research </a:t>
            </a:r>
            <a:r>
              <a:rPr lang="en-GB" sz="1800" dirty="0">
                <a:solidFill>
                  <a:schemeClr val="dk1"/>
                </a:solidFill>
                <a:latin typeface="Arial"/>
                <a:ea typeface="Arial"/>
                <a:cs typeface="Arial"/>
                <a:sym typeface="Arial"/>
              </a:rPr>
              <a:t>undertaken with </a:t>
            </a:r>
            <a:r>
              <a:rPr lang="en-GB" sz="1800" b="1" dirty="0">
                <a:solidFill>
                  <a:schemeClr val="dk1"/>
                </a:solidFill>
                <a:latin typeface="Arial"/>
                <a:ea typeface="Arial"/>
                <a:cs typeface="Arial"/>
                <a:sym typeface="Arial"/>
              </a:rPr>
              <a:t>EMM populations</a:t>
            </a:r>
            <a:r>
              <a:rPr lang="en-GB" sz="1800" dirty="0">
                <a:solidFill>
                  <a:schemeClr val="dk1"/>
                </a:solidFill>
                <a:latin typeface="Arial"/>
                <a:ea typeface="Arial"/>
                <a:cs typeface="Arial"/>
                <a:sym typeface="Arial"/>
              </a:rPr>
              <a:t>. For the purposes of executing its scientific work, the data community is organised into three distinct groups: </a:t>
            </a:r>
            <a:endParaRPr dirty="0"/>
          </a:p>
        </p:txBody>
      </p:sp>
      <p:grpSp>
        <p:nvGrpSpPr>
          <p:cNvPr id="2" name="Group 1">
            <a:extLst>
              <a:ext uri="{FF2B5EF4-FFF2-40B4-BE49-F238E27FC236}">
                <a16:creationId xmlns:a16="http://schemas.microsoft.com/office/drawing/2014/main" id="{62529304-533B-334D-8E45-720718FDB7FA}"/>
              </a:ext>
            </a:extLst>
          </p:cNvPr>
          <p:cNvGrpSpPr/>
          <p:nvPr/>
        </p:nvGrpSpPr>
        <p:grpSpPr>
          <a:xfrm>
            <a:off x="1557815" y="2687753"/>
            <a:ext cx="9076371" cy="1188870"/>
            <a:chOff x="1557815" y="2687753"/>
            <a:chExt cx="9076371" cy="1188870"/>
          </a:xfrm>
        </p:grpSpPr>
        <p:sp>
          <p:nvSpPr>
            <p:cNvPr id="23" name="Oval 22">
              <a:extLst>
                <a:ext uri="{FF2B5EF4-FFF2-40B4-BE49-F238E27FC236}">
                  <a16:creationId xmlns:a16="http://schemas.microsoft.com/office/drawing/2014/main" id="{432EDC6D-0160-F14C-AE34-00D5547CC9C6}"/>
                </a:ext>
              </a:extLst>
            </p:cNvPr>
            <p:cNvSpPr/>
            <p:nvPr/>
          </p:nvSpPr>
          <p:spPr>
            <a:xfrm>
              <a:off x="1557815" y="2707580"/>
              <a:ext cx="1169043" cy="1169043"/>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sp>
          <p:nvSpPr>
            <p:cNvPr id="24" name="Oval 23">
              <a:extLst>
                <a:ext uri="{FF2B5EF4-FFF2-40B4-BE49-F238E27FC236}">
                  <a16:creationId xmlns:a16="http://schemas.microsoft.com/office/drawing/2014/main" id="{752C4B5A-4918-2546-A218-74E40CDE444C}"/>
                </a:ext>
              </a:extLst>
            </p:cNvPr>
            <p:cNvSpPr/>
            <p:nvPr/>
          </p:nvSpPr>
          <p:spPr>
            <a:xfrm>
              <a:off x="5511479" y="2707580"/>
              <a:ext cx="1169043" cy="1169043"/>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sp>
          <p:nvSpPr>
            <p:cNvPr id="25" name="Oval 24">
              <a:extLst>
                <a:ext uri="{FF2B5EF4-FFF2-40B4-BE49-F238E27FC236}">
                  <a16:creationId xmlns:a16="http://schemas.microsoft.com/office/drawing/2014/main" id="{F29354CF-F9FF-2E41-9942-D2DEBFA4FAF3}"/>
                </a:ext>
              </a:extLst>
            </p:cNvPr>
            <p:cNvSpPr/>
            <p:nvPr/>
          </p:nvSpPr>
          <p:spPr>
            <a:xfrm>
              <a:off x="9465143" y="2687753"/>
              <a:ext cx="1169043" cy="1169043"/>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pic>
          <p:nvPicPr>
            <p:cNvPr id="26" name="Graphic 25" descr="Children">
              <a:extLst>
                <a:ext uri="{FF2B5EF4-FFF2-40B4-BE49-F238E27FC236}">
                  <a16:creationId xmlns:a16="http://schemas.microsoft.com/office/drawing/2014/main" id="{F25C1B33-F504-5E47-9520-73F94FDE1A2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85137" y="2845061"/>
              <a:ext cx="914400" cy="914400"/>
            </a:xfrm>
            <a:prstGeom prst="rect">
              <a:avLst/>
            </a:prstGeom>
          </p:spPr>
        </p:pic>
        <p:pic>
          <p:nvPicPr>
            <p:cNvPr id="27" name="Picture 26" descr="A picture containing background pattern&#10;&#10;Description automatically generated">
              <a:extLst>
                <a:ext uri="{FF2B5EF4-FFF2-40B4-BE49-F238E27FC236}">
                  <a16:creationId xmlns:a16="http://schemas.microsoft.com/office/drawing/2014/main" id="{7C59F38E-5F6B-0245-95D2-7231C6F0C3D4}"/>
                </a:ext>
              </a:extLst>
            </p:cNvPr>
            <p:cNvPicPr>
              <a:picLocks noChangeAspect="1"/>
            </p:cNvPicPr>
            <p:nvPr/>
          </p:nvPicPr>
          <p:blipFill>
            <a:blip r:embed="rId5">
              <a:duotone>
                <a:schemeClr val="bg2">
                  <a:shade val="45000"/>
                  <a:satMod val="135000"/>
                </a:schemeClr>
                <a:prstClr val="white"/>
              </a:duotone>
              <a:extLst>
                <a:ext uri="{BEBA8EAE-BF5A-486C-A8C5-ECC9F3942E4B}">
                  <a14:imgProps xmlns:a14="http://schemas.microsoft.com/office/drawing/2010/main">
                    <a14:imgLayer r:embed="rId6">
                      <a14:imgEffect>
                        <a14:artisticPhotocopy/>
                      </a14:imgEffect>
                      <a14:imgEffect>
                        <a14:brightnessContrast bright="40000"/>
                      </a14:imgEffect>
                    </a14:imgLayer>
                  </a14:imgProps>
                </a:ext>
              </a:extLst>
            </a:blip>
            <a:stretch>
              <a:fillRect/>
            </a:stretch>
          </p:blipFill>
          <p:spPr>
            <a:xfrm>
              <a:off x="5723250" y="2935983"/>
              <a:ext cx="745499" cy="732556"/>
            </a:xfrm>
            <a:prstGeom prst="rect">
              <a:avLst/>
            </a:prstGeom>
          </p:spPr>
        </p:pic>
        <p:pic>
          <p:nvPicPr>
            <p:cNvPr id="28" name="Picture 8">
              <a:extLst>
                <a:ext uri="{FF2B5EF4-FFF2-40B4-BE49-F238E27FC236}">
                  <a16:creationId xmlns:a16="http://schemas.microsoft.com/office/drawing/2014/main" id="{925EE0FD-1A35-564B-9C8F-715EE4D4F461}"/>
                </a:ext>
              </a:extLst>
            </p:cNvPr>
            <p:cNvPicPr>
              <a:picLocks noChangeAspect="1" noChangeArrowheads="1"/>
            </p:cNvPicPr>
            <p:nvPr/>
          </p:nvPicPr>
          <p:blipFill>
            <a:blip r:embed="rId7">
              <a:biLevel thresh="25000"/>
              <a:extLst>
                <a:ext uri="{28A0092B-C50C-407E-A947-70E740481C1C}">
                  <a14:useLocalDpi xmlns:a14="http://schemas.microsoft.com/office/drawing/2010/main" val="0"/>
                </a:ext>
              </a:extLst>
            </a:blip>
            <a:srcRect/>
            <a:stretch>
              <a:fillRect/>
            </a:stretch>
          </p:blipFill>
          <p:spPr bwMode="auto">
            <a:xfrm>
              <a:off x="9568107" y="3087583"/>
              <a:ext cx="950631" cy="388917"/>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6"/>
          <p:cNvSpPr txBox="1">
            <a:spLocks noGrp="1"/>
          </p:cNvSpPr>
          <p:nvPr>
            <p:ph type="title"/>
          </p:nvPr>
        </p:nvSpPr>
        <p:spPr>
          <a:xfrm>
            <a:off x="394855" y="365125"/>
            <a:ext cx="10958945" cy="138640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1"/>
              </a:buClr>
              <a:buSzPts val="3200"/>
              <a:buFont typeface="Arial"/>
              <a:buNone/>
            </a:pPr>
            <a:r>
              <a:rPr lang="en-GB" b="1" dirty="0"/>
              <a:t>Objective and planned deliverables </a:t>
            </a:r>
            <a:endParaRPr dirty="0"/>
          </a:p>
        </p:txBody>
      </p:sp>
      <p:sp>
        <p:nvSpPr>
          <p:cNvPr id="159" name="Google Shape;159;p6"/>
          <p:cNvSpPr txBox="1"/>
          <p:nvPr/>
        </p:nvSpPr>
        <p:spPr>
          <a:xfrm>
            <a:off x="394855" y="1047486"/>
            <a:ext cx="8321633" cy="16397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Arial"/>
              <a:buNone/>
            </a:pPr>
            <a:r>
              <a:rPr lang="en-GB" sz="1800" dirty="0">
                <a:solidFill>
                  <a:schemeClr val="dk1"/>
                </a:solidFill>
                <a:latin typeface="Arial"/>
                <a:ea typeface="Arial"/>
                <a:cs typeface="Arial"/>
                <a:sym typeface="Arial"/>
              </a:rPr>
              <a:t>The ethnic and migration studies data community is striving to make </a:t>
            </a:r>
            <a:r>
              <a:rPr lang="en-GB" sz="1800" b="1" dirty="0">
                <a:solidFill>
                  <a:schemeClr val="dk1"/>
                </a:solidFill>
                <a:latin typeface="Arial"/>
                <a:ea typeface="Arial"/>
                <a:cs typeface="Arial"/>
                <a:sym typeface="Arial"/>
              </a:rPr>
              <a:t>quantitative survey data on ethnic and migrant minorities (EMMs) more accessible and (re)usable</a:t>
            </a:r>
            <a:r>
              <a:rPr lang="en-GB" sz="1800" dirty="0">
                <a:solidFill>
                  <a:schemeClr val="dk1"/>
                </a:solidFill>
                <a:latin typeface="Arial"/>
                <a:ea typeface="Arial"/>
                <a:cs typeface="Arial"/>
                <a:sym typeface="Arial"/>
              </a:rPr>
              <a:t> to a wide range of users (e.g. (non)academic researchers, policymakers) in Europe and beyond.</a:t>
            </a:r>
            <a:endParaRPr dirty="0"/>
          </a:p>
          <a:p>
            <a:pPr marL="0" marR="0" lvl="0" indent="0" algn="l" rtl="0">
              <a:spcBef>
                <a:spcPts val="1000"/>
              </a:spcBef>
              <a:spcAft>
                <a:spcPts val="0"/>
              </a:spcAft>
              <a:buClr>
                <a:schemeClr val="dk1"/>
              </a:buClr>
              <a:buSzPts val="1800"/>
              <a:buFont typeface="Arial"/>
              <a:buNone/>
            </a:pPr>
            <a:r>
              <a:rPr lang="en-GB" sz="1800" dirty="0">
                <a:solidFill>
                  <a:schemeClr val="dk1"/>
                </a:solidFill>
                <a:latin typeface="Arial"/>
                <a:ea typeface="Arial"/>
                <a:cs typeface="Arial"/>
                <a:sym typeface="Arial"/>
              </a:rPr>
              <a:t>As part of SSHOC, this data community has planned for </a:t>
            </a:r>
            <a:r>
              <a:rPr lang="en-GB" sz="1800" b="1" dirty="0">
                <a:solidFill>
                  <a:schemeClr val="dk1"/>
                </a:solidFill>
                <a:latin typeface="Arial"/>
                <a:ea typeface="Arial"/>
                <a:cs typeface="Arial"/>
                <a:sym typeface="Arial"/>
              </a:rPr>
              <a:t>two deliverables</a:t>
            </a:r>
            <a:r>
              <a:rPr lang="en-GB" sz="1800" dirty="0">
                <a:solidFill>
                  <a:schemeClr val="dk1"/>
                </a:solidFill>
                <a:latin typeface="Arial"/>
                <a:ea typeface="Arial"/>
                <a:cs typeface="Arial"/>
                <a:sym typeface="Arial"/>
              </a:rPr>
              <a:t>:</a:t>
            </a:r>
            <a:endParaRPr dirty="0"/>
          </a:p>
          <a:p>
            <a:pPr marL="0" marR="0" lvl="0" indent="0" algn="l" rtl="0">
              <a:spcBef>
                <a:spcPts val="1000"/>
              </a:spcBef>
              <a:spcAft>
                <a:spcPts val="0"/>
              </a:spcAft>
              <a:buClr>
                <a:schemeClr val="accent1"/>
              </a:buClr>
              <a:buSzPts val="1200"/>
              <a:buFont typeface="Arial"/>
              <a:buNone/>
            </a:pPr>
            <a:endParaRPr sz="1200" dirty="0">
              <a:solidFill>
                <a:srgbClr val="255A85"/>
              </a:solidFill>
              <a:latin typeface="Arial"/>
              <a:ea typeface="Arial"/>
              <a:cs typeface="Arial"/>
              <a:sym typeface="Arial"/>
            </a:endParaRPr>
          </a:p>
        </p:txBody>
      </p:sp>
      <p:sp>
        <p:nvSpPr>
          <p:cNvPr id="160" name="Google Shape;160;p6"/>
          <p:cNvSpPr txBox="1"/>
          <p:nvPr/>
        </p:nvSpPr>
        <p:spPr>
          <a:xfrm>
            <a:off x="778474" y="3155192"/>
            <a:ext cx="654908" cy="728361"/>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3600"/>
              <a:buFont typeface="Arial"/>
              <a:buNone/>
            </a:pPr>
            <a:r>
              <a:rPr lang="en-GB" sz="3600" b="1" dirty="0">
                <a:solidFill>
                  <a:schemeClr val="lt1"/>
                </a:solidFill>
                <a:latin typeface="Arial"/>
                <a:ea typeface="Arial"/>
                <a:cs typeface="Arial"/>
                <a:sym typeface="Arial"/>
              </a:rPr>
              <a:t>1</a:t>
            </a:r>
            <a:endParaRPr dirty="0"/>
          </a:p>
        </p:txBody>
      </p:sp>
      <p:sp>
        <p:nvSpPr>
          <p:cNvPr id="162" name="Google Shape;162;p6"/>
          <p:cNvSpPr/>
          <p:nvPr/>
        </p:nvSpPr>
        <p:spPr>
          <a:xfrm>
            <a:off x="1890582" y="3128291"/>
            <a:ext cx="10301416" cy="1072559"/>
          </a:xfrm>
          <a:prstGeom prst="rect">
            <a:avLst/>
          </a:prstGeom>
          <a:solidFill>
            <a:schemeClr val="accent1"/>
          </a:solidFill>
          <a:ln w="12700" cap="flat" cmpd="sng">
            <a:solidFill>
              <a:srgbClr val="1C436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GB" sz="1800" b="1" dirty="0">
                <a:solidFill>
                  <a:schemeClr val="lt1"/>
                </a:solidFill>
                <a:latin typeface="Arial"/>
                <a:ea typeface="Arial"/>
                <a:cs typeface="Arial"/>
                <a:sym typeface="Arial"/>
              </a:rPr>
              <a:t>Launching the </a:t>
            </a:r>
            <a:r>
              <a:rPr lang="en-GB" sz="1800" b="1" u="sng" dirty="0">
                <a:solidFill>
                  <a:srgbClr val="FFF2CC"/>
                </a:solidFill>
                <a:latin typeface="Arial"/>
                <a:ea typeface="Arial"/>
                <a:cs typeface="Arial"/>
                <a:sym typeface="Arial"/>
                <a:hlinkClick r:id="rId3">
                  <a:extLst>
                    <a:ext uri="{A12FA001-AC4F-418D-AE19-62706E023703}">
                      <ahyp:hlinkClr xmlns:ahyp="http://schemas.microsoft.com/office/drawing/2018/hyperlinkcolor" val="tx"/>
                    </a:ext>
                  </a:extLst>
                </a:hlinkClick>
              </a:rPr>
              <a:t>EMM Survey Registry</a:t>
            </a:r>
            <a:r>
              <a:rPr lang="en-GB" sz="1800" b="1" dirty="0">
                <a:solidFill>
                  <a:schemeClr val="lt1"/>
                </a:solidFill>
                <a:latin typeface="Arial"/>
                <a:ea typeface="Arial"/>
                <a:cs typeface="Arial"/>
                <a:sym typeface="Arial"/>
              </a:rPr>
              <a:t>: a free online tool that will be FAIR and will display compiled survey-level metadata for over 800 quantitative EMM surveys from over 30 different European countries </a:t>
            </a:r>
            <a:r>
              <a:rPr lang="en-GB" sz="1800" b="1" dirty="0">
                <a:solidFill>
                  <a:srgbClr val="A8D08C"/>
                </a:solidFill>
                <a:latin typeface="Arial"/>
                <a:ea typeface="Arial"/>
                <a:cs typeface="Arial"/>
                <a:sym typeface="Arial"/>
              </a:rPr>
              <a:t>(Beta version live)</a:t>
            </a:r>
            <a:endParaRPr sz="1800" b="1" dirty="0">
              <a:solidFill>
                <a:srgbClr val="A8D08C"/>
              </a:solidFill>
              <a:latin typeface="Arial"/>
              <a:ea typeface="Arial"/>
              <a:cs typeface="Arial"/>
              <a:sym typeface="Arial"/>
            </a:endParaRPr>
          </a:p>
        </p:txBody>
      </p:sp>
      <p:sp>
        <p:nvSpPr>
          <p:cNvPr id="163" name="Google Shape;163;p6"/>
          <p:cNvSpPr/>
          <p:nvPr/>
        </p:nvSpPr>
        <p:spPr>
          <a:xfrm>
            <a:off x="1890584" y="4801642"/>
            <a:ext cx="10301416" cy="1072559"/>
          </a:xfrm>
          <a:prstGeom prst="rect">
            <a:avLst/>
          </a:prstGeom>
          <a:solidFill>
            <a:schemeClr val="accent1"/>
          </a:solidFill>
          <a:ln w="12700" cap="flat" cmpd="sng">
            <a:solidFill>
              <a:srgbClr val="1C436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GB" sz="1800" b="1" dirty="0">
                <a:solidFill>
                  <a:schemeClr val="lt1"/>
                </a:solidFill>
                <a:latin typeface="Arial"/>
                <a:ea typeface="Arial"/>
                <a:cs typeface="Arial"/>
                <a:sym typeface="Arial"/>
              </a:rPr>
              <a:t>Testing the feasibility of setting up, as part of the CESSDA-led European Question Bank (EQB), a component dedicated to EMM surveys identified via the development of the EMM Survey Registry </a:t>
            </a:r>
            <a:r>
              <a:rPr lang="en-GB" sz="1800" b="1" dirty="0">
                <a:solidFill>
                  <a:schemeClr val="accent4"/>
                </a:solidFill>
                <a:latin typeface="Arial"/>
                <a:ea typeface="Arial"/>
                <a:cs typeface="Arial"/>
                <a:sym typeface="Arial"/>
              </a:rPr>
              <a:t>(In progress)</a:t>
            </a:r>
            <a:endParaRPr sz="1800" b="1" dirty="0">
              <a:solidFill>
                <a:schemeClr val="accent4"/>
              </a:solidFill>
              <a:latin typeface="Arial"/>
              <a:ea typeface="Arial"/>
              <a:cs typeface="Arial"/>
              <a:sym typeface="Arial"/>
            </a:endParaRPr>
          </a:p>
        </p:txBody>
      </p:sp>
      <p:sp>
        <p:nvSpPr>
          <p:cNvPr id="165" name="Google Shape;165;p6"/>
          <p:cNvSpPr/>
          <p:nvPr/>
        </p:nvSpPr>
        <p:spPr>
          <a:xfrm>
            <a:off x="372107" y="2956614"/>
            <a:ext cx="11797145" cy="1519286"/>
          </a:xfrm>
          <a:prstGeom prst="rect">
            <a:avLst/>
          </a:prstGeom>
          <a:noFill/>
          <a:ln w="76200" cap="flat" cmpd="sng">
            <a:solidFill>
              <a:srgbClr val="92D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168" name="Google Shape;168;p6"/>
          <p:cNvSpPr/>
          <p:nvPr/>
        </p:nvSpPr>
        <p:spPr>
          <a:xfrm>
            <a:off x="8300478" y="2592407"/>
            <a:ext cx="3607189" cy="459743"/>
          </a:xfrm>
          <a:prstGeom prst="rect">
            <a:avLst/>
          </a:prstGeom>
          <a:solidFill>
            <a:srgbClr val="92D05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600" b="1" dirty="0">
                <a:solidFill>
                  <a:schemeClr val="dk1"/>
                </a:solidFill>
                <a:latin typeface="Arial"/>
                <a:ea typeface="Arial"/>
                <a:cs typeface="Arial"/>
                <a:sym typeface="Arial"/>
              </a:rPr>
              <a:t>FOCUS OF TODAY’S WEBINAR</a:t>
            </a:r>
            <a:endParaRPr dirty="0"/>
          </a:p>
        </p:txBody>
      </p:sp>
      <p:grpSp>
        <p:nvGrpSpPr>
          <p:cNvPr id="2" name="Group 1">
            <a:extLst>
              <a:ext uri="{FF2B5EF4-FFF2-40B4-BE49-F238E27FC236}">
                <a16:creationId xmlns:a16="http://schemas.microsoft.com/office/drawing/2014/main" id="{5C24A6C4-1E4D-F94E-991F-4E24B96825EF}"/>
              </a:ext>
            </a:extLst>
          </p:cNvPr>
          <p:cNvGrpSpPr/>
          <p:nvPr/>
        </p:nvGrpSpPr>
        <p:grpSpPr>
          <a:xfrm>
            <a:off x="613315" y="3173682"/>
            <a:ext cx="993061" cy="993061"/>
            <a:chOff x="613315" y="3173682"/>
            <a:chExt cx="993061" cy="993061"/>
          </a:xfrm>
        </p:grpSpPr>
        <p:sp>
          <p:nvSpPr>
            <p:cNvPr id="13" name="Oval 12">
              <a:extLst>
                <a:ext uri="{FF2B5EF4-FFF2-40B4-BE49-F238E27FC236}">
                  <a16:creationId xmlns:a16="http://schemas.microsoft.com/office/drawing/2014/main" id="{E520F626-4B16-9646-BCCC-256335035F85}"/>
                </a:ext>
              </a:extLst>
            </p:cNvPr>
            <p:cNvSpPr/>
            <p:nvPr/>
          </p:nvSpPr>
          <p:spPr>
            <a:xfrm>
              <a:off x="613315" y="3173682"/>
              <a:ext cx="993061" cy="993061"/>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pic>
          <p:nvPicPr>
            <p:cNvPr id="15" name="Graphic 14" descr="Bullseye">
              <a:extLst>
                <a:ext uri="{FF2B5EF4-FFF2-40B4-BE49-F238E27FC236}">
                  <a16:creationId xmlns:a16="http://schemas.microsoft.com/office/drawing/2014/main" id="{9D56B5A0-65FB-F34E-92BF-1D2065F46D5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36402" y="3300686"/>
              <a:ext cx="739051" cy="739051"/>
            </a:xfrm>
            <a:prstGeom prst="rect">
              <a:avLst/>
            </a:prstGeom>
          </p:spPr>
        </p:pic>
      </p:grpSp>
      <p:grpSp>
        <p:nvGrpSpPr>
          <p:cNvPr id="3" name="Group 2">
            <a:extLst>
              <a:ext uri="{FF2B5EF4-FFF2-40B4-BE49-F238E27FC236}">
                <a16:creationId xmlns:a16="http://schemas.microsoft.com/office/drawing/2014/main" id="{20F4E74C-9578-CA44-AA9D-55B48EEE847E}"/>
              </a:ext>
            </a:extLst>
          </p:cNvPr>
          <p:cNvGrpSpPr/>
          <p:nvPr/>
        </p:nvGrpSpPr>
        <p:grpSpPr>
          <a:xfrm>
            <a:off x="613317" y="4881140"/>
            <a:ext cx="993061" cy="993061"/>
            <a:chOff x="613317" y="4881140"/>
            <a:chExt cx="993061" cy="993061"/>
          </a:xfrm>
        </p:grpSpPr>
        <p:sp>
          <p:nvSpPr>
            <p:cNvPr id="14" name="Oval 13">
              <a:extLst>
                <a:ext uri="{FF2B5EF4-FFF2-40B4-BE49-F238E27FC236}">
                  <a16:creationId xmlns:a16="http://schemas.microsoft.com/office/drawing/2014/main" id="{C2E2EE24-E3D0-9D4A-AF63-0B5178505F33}"/>
                </a:ext>
              </a:extLst>
            </p:cNvPr>
            <p:cNvSpPr/>
            <p:nvPr/>
          </p:nvSpPr>
          <p:spPr>
            <a:xfrm>
              <a:off x="613317" y="4881140"/>
              <a:ext cx="993061" cy="993061"/>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pic>
          <p:nvPicPr>
            <p:cNvPr id="16" name="Graphic 15" descr="Bullseye">
              <a:extLst>
                <a:ext uri="{FF2B5EF4-FFF2-40B4-BE49-F238E27FC236}">
                  <a16:creationId xmlns:a16="http://schemas.microsoft.com/office/drawing/2014/main" id="{8EAAFFE4-A146-E442-B8E0-99E073B06E4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36403" y="5008144"/>
              <a:ext cx="739051" cy="739051"/>
            </a:xfrm>
            <a:prstGeom prst="rect">
              <a:avLst/>
            </a:prstGeom>
          </p:spPr>
        </p:pic>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7"/>
          <p:cNvSpPr txBox="1"/>
          <p:nvPr/>
        </p:nvSpPr>
        <p:spPr>
          <a:xfrm>
            <a:off x="772072" y="2535172"/>
            <a:ext cx="10647855" cy="1787656"/>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1"/>
              </a:buClr>
              <a:buSzPts val="4400"/>
              <a:buFont typeface="Arial"/>
              <a:buNone/>
            </a:pPr>
            <a:r>
              <a:rPr lang="en-GB" sz="4400" b="1" dirty="0">
                <a:solidFill>
                  <a:schemeClr val="lt1"/>
                </a:solidFill>
                <a:latin typeface="Arial"/>
                <a:ea typeface="Arial"/>
                <a:cs typeface="Arial"/>
                <a:sym typeface="Arial"/>
              </a:rPr>
              <a:t>The EMM Survey Registry: </a:t>
            </a:r>
            <a:r>
              <a:rPr lang="en-GB" sz="4400" i="1" dirty="0">
                <a:solidFill>
                  <a:schemeClr val="lt1"/>
                </a:solidFill>
                <a:latin typeface="Arial"/>
                <a:ea typeface="Arial"/>
                <a:cs typeface="Arial"/>
                <a:sym typeface="Arial"/>
              </a:rPr>
              <a:t>A FAIR tool for EMM survey data</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9" name="Google Shape;179;p8"/>
          <p:cNvSpPr/>
          <p:nvPr/>
        </p:nvSpPr>
        <p:spPr>
          <a:xfrm>
            <a:off x="394855" y="5033430"/>
            <a:ext cx="11331498" cy="917513"/>
          </a:xfrm>
          <a:prstGeom prst="rect">
            <a:avLst/>
          </a:prstGeom>
          <a:noFill/>
          <a:ln>
            <a:noFill/>
          </a:ln>
        </p:spPr>
        <p:txBody>
          <a:bodyPr spcFirstLastPara="1" wrap="square" lIns="180000" tIns="180000" rIns="180000" bIns="180000" anchor="t" anchorCtr="0">
            <a:spAutoFit/>
          </a:bodyPr>
          <a:lstStyle/>
          <a:p>
            <a:pPr marL="0" marR="0" lvl="0" indent="0" algn="l" rtl="0">
              <a:spcBef>
                <a:spcPts val="0"/>
              </a:spcBef>
              <a:spcAft>
                <a:spcPts val="0"/>
              </a:spcAft>
              <a:buNone/>
            </a:pPr>
            <a:r>
              <a:rPr lang="en-GB" sz="1800" b="1" dirty="0">
                <a:solidFill>
                  <a:schemeClr val="dk1"/>
                </a:solidFill>
                <a:latin typeface="Arial"/>
                <a:ea typeface="Arial"/>
                <a:cs typeface="Arial"/>
                <a:sym typeface="Arial"/>
              </a:rPr>
              <a:t>EU institutions and member states </a:t>
            </a:r>
            <a:r>
              <a:rPr lang="en-GB" sz="1800" dirty="0">
                <a:solidFill>
                  <a:schemeClr val="dk1"/>
                </a:solidFill>
                <a:latin typeface="Arial"/>
                <a:ea typeface="Arial"/>
                <a:cs typeface="Arial"/>
                <a:sym typeface="Arial"/>
              </a:rPr>
              <a:t>are therefore interested in obtaining </a:t>
            </a:r>
            <a:r>
              <a:rPr lang="en-GB" sz="1800" b="1" dirty="0">
                <a:solidFill>
                  <a:schemeClr val="dk1"/>
                </a:solidFill>
                <a:latin typeface="Arial"/>
                <a:ea typeface="Arial"/>
                <a:cs typeface="Arial"/>
                <a:sym typeface="Arial"/>
              </a:rPr>
              <a:t>informative </a:t>
            </a:r>
            <a:r>
              <a:rPr lang="en-GB" sz="1800" dirty="0">
                <a:solidFill>
                  <a:schemeClr val="dk1"/>
                </a:solidFill>
                <a:latin typeface="Arial"/>
                <a:ea typeface="Arial"/>
                <a:cs typeface="Arial"/>
                <a:sym typeface="Arial"/>
              </a:rPr>
              <a:t>and </a:t>
            </a:r>
            <a:r>
              <a:rPr lang="en-GB" sz="1800" b="1" dirty="0">
                <a:solidFill>
                  <a:schemeClr val="dk1"/>
                </a:solidFill>
                <a:latin typeface="Arial"/>
                <a:ea typeface="Arial"/>
                <a:cs typeface="Arial"/>
                <a:sym typeface="Arial"/>
              </a:rPr>
              <a:t>reliable indicators </a:t>
            </a:r>
            <a:r>
              <a:rPr lang="en-GB" sz="1800" dirty="0">
                <a:solidFill>
                  <a:schemeClr val="dk1"/>
                </a:solidFill>
                <a:latin typeface="Arial"/>
                <a:ea typeface="Arial"/>
                <a:cs typeface="Arial"/>
                <a:sym typeface="Arial"/>
              </a:rPr>
              <a:t>of </a:t>
            </a:r>
            <a:r>
              <a:rPr lang="en-GB" sz="1800" b="1" dirty="0">
                <a:solidFill>
                  <a:schemeClr val="dk1"/>
                </a:solidFill>
                <a:latin typeface="Arial"/>
                <a:ea typeface="Arial"/>
                <a:cs typeface="Arial"/>
                <a:sym typeface="Arial"/>
              </a:rPr>
              <a:t>EMMs’ integration.</a:t>
            </a:r>
            <a:endParaRPr dirty="0"/>
          </a:p>
        </p:txBody>
      </p:sp>
      <p:sp>
        <p:nvSpPr>
          <p:cNvPr id="183" name="Google Shape;183;p8"/>
          <p:cNvSpPr/>
          <p:nvPr/>
        </p:nvSpPr>
        <p:spPr>
          <a:xfrm>
            <a:off x="456824" y="2350477"/>
            <a:ext cx="3924000" cy="2087064"/>
          </a:xfrm>
          <a:prstGeom prst="rect">
            <a:avLst/>
          </a:prstGeom>
          <a:noFill/>
          <a:ln>
            <a:noFill/>
          </a:ln>
        </p:spPr>
        <p:txBody>
          <a:bodyPr spcFirstLastPara="1" wrap="square" lIns="180000" tIns="180000" rIns="180000" bIns="180000" anchor="t" anchorCtr="0">
            <a:spAutoFit/>
          </a:bodyPr>
          <a:lstStyle/>
          <a:p>
            <a:pPr marL="0" marR="0" lvl="0" indent="0" algn="l" rtl="0">
              <a:spcBef>
                <a:spcPts val="0"/>
              </a:spcBef>
              <a:spcAft>
                <a:spcPts val="0"/>
              </a:spcAft>
              <a:buNone/>
            </a:pPr>
            <a:r>
              <a:rPr lang="en-GB" sz="1600" dirty="0">
                <a:solidFill>
                  <a:schemeClr val="dk1"/>
                </a:solidFill>
                <a:latin typeface="Arial"/>
                <a:ea typeface="Arial"/>
                <a:cs typeface="Arial"/>
                <a:sym typeface="Arial"/>
              </a:rPr>
              <a:t>Over the past 30 years, Europe has become an important </a:t>
            </a:r>
            <a:r>
              <a:rPr lang="en-GB" sz="1600" b="1" dirty="0">
                <a:solidFill>
                  <a:schemeClr val="dk1"/>
                </a:solidFill>
                <a:latin typeface="Arial"/>
                <a:ea typeface="Arial"/>
                <a:cs typeface="Arial"/>
                <a:sym typeface="Arial"/>
              </a:rPr>
              <a:t>destination country for migrants</a:t>
            </a:r>
            <a:r>
              <a:rPr lang="en-GB" sz="1600" dirty="0">
                <a:solidFill>
                  <a:schemeClr val="dk1"/>
                </a:solidFill>
                <a:latin typeface="Arial"/>
                <a:ea typeface="Arial"/>
                <a:cs typeface="Arial"/>
                <a:sym typeface="Arial"/>
              </a:rPr>
              <a:t> seeking to improve their life conditions or to escape from famine, persecution or war. A recent salient example is the the refugee inflow in 2014-2015.</a:t>
            </a:r>
            <a:endParaRPr dirty="0"/>
          </a:p>
        </p:txBody>
      </p:sp>
      <p:sp>
        <p:nvSpPr>
          <p:cNvPr id="184" name="Google Shape;184;p8"/>
          <p:cNvSpPr/>
          <p:nvPr/>
        </p:nvSpPr>
        <p:spPr>
          <a:xfrm>
            <a:off x="7802352" y="2350477"/>
            <a:ext cx="3924000" cy="2087064"/>
          </a:xfrm>
          <a:prstGeom prst="rect">
            <a:avLst/>
          </a:prstGeom>
          <a:noFill/>
          <a:ln>
            <a:noFill/>
          </a:ln>
        </p:spPr>
        <p:txBody>
          <a:bodyPr spcFirstLastPara="1" wrap="square" lIns="180000" tIns="180000" rIns="180000" bIns="180000" anchor="t" anchorCtr="0">
            <a:spAutoFit/>
          </a:bodyPr>
          <a:lstStyle/>
          <a:p>
            <a:pPr marL="0" marR="0" lvl="0" indent="0" algn="l" rtl="0">
              <a:spcBef>
                <a:spcPts val="0"/>
              </a:spcBef>
              <a:spcAft>
                <a:spcPts val="0"/>
              </a:spcAft>
              <a:buNone/>
            </a:pPr>
            <a:r>
              <a:rPr lang="en-GB" sz="1600" dirty="0">
                <a:solidFill>
                  <a:schemeClr val="dk1"/>
                </a:solidFill>
                <a:latin typeface="Arial"/>
                <a:ea typeface="Arial"/>
                <a:cs typeface="Arial"/>
                <a:sym typeface="Arial"/>
              </a:rPr>
              <a:t>European societies are </a:t>
            </a:r>
            <a:r>
              <a:rPr lang="en-GB" sz="1600" b="1" dirty="0">
                <a:solidFill>
                  <a:schemeClr val="dk1"/>
                </a:solidFill>
                <a:latin typeface="Arial"/>
                <a:ea typeface="Arial"/>
                <a:cs typeface="Arial"/>
                <a:sym typeface="Arial"/>
              </a:rPr>
              <a:t>not socially homogeneous</a:t>
            </a:r>
            <a:r>
              <a:rPr lang="en-GB" sz="1600" dirty="0">
                <a:solidFill>
                  <a:schemeClr val="dk1"/>
                </a:solidFill>
                <a:latin typeface="Arial"/>
                <a:ea typeface="Arial"/>
                <a:cs typeface="Arial"/>
                <a:sym typeface="Arial"/>
              </a:rPr>
              <a:t>: a range of groups have been formed based on linguistic, religious, national or racial elements of diversity. Some groups have become dominant with the nation-state, while others have become the </a:t>
            </a:r>
            <a:r>
              <a:rPr lang="en-GB" sz="1600" b="1" dirty="0">
                <a:solidFill>
                  <a:schemeClr val="dk1"/>
                </a:solidFill>
                <a:latin typeface="Arial"/>
                <a:ea typeface="Arial"/>
                <a:cs typeface="Arial"/>
                <a:sym typeface="Arial"/>
              </a:rPr>
              <a:t>minority</a:t>
            </a:r>
            <a:r>
              <a:rPr lang="en-GB" sz="1600" dirty="0">
                <a:solidFill>
                  <a:schemeClr val="dk1"/>
                </a:solidFill>
                <a:latin typeface="Arial"/>
                <a:ea typeface="Arial"/>
                <a:cs typeface="Arial"/>
                <a:sym typeface="Arial"/>
              </a:rPr>
              <a:t>.</a:t>
            </a:r>
            <a:endParaRPr dirty="0"/>
          </a:p>
        </p:txBody>
      </p:sp>
      <p:sp>
        <p:nvSpPr>
          <p:cNvPr id="185" name="Google Shape;185;p8"/>
          <p:cNvSpPr txBox="1">
            <a:spLocks noGrp="1"/>
          </p:cNvSpPr>
          <p:nvPr>
            <p:ph type="title"/>
          </p:nvPr>
        </p:nvSpPr>
        <p:spPr>
          <a:xfrm>
            <a:off x="394856" y="365125"/>
            <a:ext cx="8708202" cy="138640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1"/>
              </a:buClr>
              <a:buSzPts val="3200"/>
              <a:buFont typeface="Arial"/>
              <a:buNone/>
            </a:pPr>
            <a:r>
              <a:rPr lang="en-GB" b="1" dirty="0"/>
              <a:t>Motivation and context: </a:t>
            </a:r>
            <a:r>
              <a:rPr lang="en-GB" i="1" dirty="0"/>
              <a:t>A growing demand to understand EMM populations </a:t>
            </a:r>
            <a:endParaRPr dirty="0"/>
          </a:p>
        </p:txBody>
      </p:sp>
      <p:grpSp>
        <p:nvGrpSpPr>
          <p:cNvPr id="2" name="Group 1">
            <a:extLst>
              <a:ext uri="{FF2B5EF4-FFF2-40B4-BE49-F238E27FC236}">
                <a16:creationId xmlns:a16="http://schemas.microsoft.com/office/drawing/2014/main" id="{22AA2D78-1393-7A4C-94A0-18823EAA1DAA}"/>
              </a:ext>
            </a:extLst>
          </p:cNvPr>
          <p:cNvGrpSpPr/>
          <p:nvPr/>
        </p:nvGrpSpPr>
        <p:grpSpPr>
          <a:xfrm>
            <a:off x="4380824" y="1720412"/>
            <a:ext cx="3430347" cy="3088800"/>
            <a:chOff x="4380824" y="1720412"/>
            <a:chExt cx="3430347" cy="3088800"/>
          </a:xfrm>
        </p:grpSpPr>
        <p:sp>
          <p:nvSpPr>
            <p:cNvPr id="10" name="Oval 9">
              <a:extLst>
                <a:ext uri="{FF2B5EF4-FFF2-40B4-BE49-F238E27FC236}">
                  <a16:creationId xmlns:a16="http://schemas.microsoft.com/office/drawing/2014/main" id="{23C05C56-12B4-EB48-8C8C-24C49845DBD9}"/>
                </a:ext>
              </a:extLst>
            </p:cNvPr>
            <p:cNvSpPr>
              <a:spLocks noChangeAspect="1"/>
            </p:cNvSpPr>
            <p:nvPr/>
          </p:nvSpPr>
          <p:spPr>
            <a:xfrm>
              <a:off x="4547188" y="1720412"/>
              <a:ext cx="3088800" cy="3088800"/>
            </a:xfrm>
            <a:prstGeom prst="ellipse">
              <a:avLst/>
            </a:prstGeom>
            <a:gradFill flip="none" rotWithShape="1">
              <a:gsLst>
                <a:gs pos="0">
                  <a:schemeClr val="accent2">
                    <a:lumMod val="5000"/>
                    <a:lumOff val="95000"/>
                  </a:schemeClr>
                </a:gs>
                <a:gs pos="0">
                  <a:schemeClr val="accent2">
                    <a:lumMod val="45000"/>
                    <a:lumOff val="55000"/>
                  </a:schemeClr>
                </a:gs>
                <a:gs pos="0">
                  <a:schemeClr val="tx1"/>
                </a:gs>
                <a:gs pos="100000">
                  <a:schemeClr val="bg1"/>
                </a:gs>
                <a:gs pos="79000">
                  <a:schemeClr val="accent1"/>
                </a:gs>
                <a:gs pos="99000">
                  <a:schemeClr val="accent1"/>
                </a:gs>
              </a:gsLst>
              <a:lin ang="2700000" scaled="1"/>
              <a:tileRect/>
            </a:gradFill>
            <a:ln w="130175" cap="rnd" cmpd="sng">
              <a:gradFill flip="none" rotWithShape="1">
                <a:gsLst>
                  <a:gs pos="0">
                    <a:schemeClr val="accent2">
                      <a:lumMod val="5000"/>
                      <a:lumOff val="95000"/>
                    </a:schemeClr>
                  </a:gs>
                  <a:gs pos="0">
                    <a:schemeClr val="accent2">
                      <a:lumMod val="45000"/>
                      <a:lumOff val="55000"/>
                    </a:schemeClr>
                  </a:gs>
                  <a:gs pos="30000">
                    <a:schemeClr val="accent2">
                      <a:lumMod val="30000"/>
                      <a:lumOff val="70000"/>
                    </a:schemeClr>
                  </a:gs>
                  <a:gs pos="0">
                    <a:schemeClr val="bg1"/>
                  </a:gs>
                  <a:gs pos="100000">
                    <a:schemeClr val="accent2"/>
                  </a:gs>
                  <a:gs pos="35000">
                    <a:schemeClr val="accent2">
                      <a:lumMod val="30000"/>
                      <a:lumOff val="70000"/>
                    </a:schemeClr>
                  </a:gs>
                </a:gsLst>
                <a:lin ang="3600000" scaled="0"/>
                <a:tileRect/>
              </a:gradFill>
              <a:prstDash val="solid"/>
              <a:miter lim="800000"/>
            </a:ln>
            <a:effectLst>
              <a:outerShdw blurRad="508000" dist="190500" dir="4980000" sx="93000" sy="93000" algn="ctr" rotWithShape="0">
                <a:srgbClr val="000000">
                  <a:alpha val="88000"/>
                </a:srgbClr>
              </a:outerShdw>
              <a:softEdge rad="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65B86"/>
                </a:solidFill>
              </a:endParaRPr>
            </a:p>
          </p:txBody>
        </p:sp>
        <p:pic>
          <p:nvPicPr>
            <p:cNvPr id="11" name="Picture 10">
              <a:extLst>
                <a:ext uri="{FF2B5EF4-FFF2-40B4-BE49-F238E27FC236}">
                  <a16:creationId xmlns:a16="http://schemas.microsoft.com/office/drawing/2014/main" id="{AFFF4587-3362-4847-8832-9B004F1A5010}"/>
                </a:ext>
              </a:extLst>
            </p:cNvPr>
            <p:cNvPicPr>
              <a:picLocks noChangeAspect="1"/>
            </p:cNvPicPr>
            <p:nvPr/>
          </p:nvPicPr>
          <p:blipFill>
            <a:blip r:embed="rId3">
              <a:lum bright="70000" contrast="-70000"/>
              <a:extLst>
                <a:ext uri="{BEBA8EAE-BF5A-486C-A8C5-ECC9F3942E4B}">
                  <a14:imgProps xmlns:a14="http://schemas.microsoft.com/office/drawing/2010/main">
                    <a14:imgLayer r:embed="rId4">
                      <a14:imgEffect>
                        <a14:artisticPhotocopy/>
                      </a14:imgEffect>
                    </a14:imgLayer>
                  </a14:imgProps>
                </a:ext>
              </a:extLst>
            </a:blip>
            <a:stretch>
              <a:fillRect/>
            </a:stretch>
          </p:blipFill>
          <p:spPr>
            <a:xfrm>
              <a:off x="4977354" y="2204057"/>
              <a:ext cx="2013101" cy="2013101"/>
            </a:xfrm>
            <a:prstGeom prst="rect">
              <a:avLst/>
            </a:prstGeom>
          </p:spPr>
        </p:pic>
        <p:sp>
          <p:nvSpPr>
            <p:cNvPr id="12" name="Oval 11">
              <a:extLst>
                <a:ext uri="{FF2B5EF4-FFF2-40B4-BE49-F238E27FC236}">
                  <a16:creationId xmlns:a16="http://schemas.microsoft.com/office/drawing/2014/main" id="{8AA4543D-9397-284C-BC4E-643426A8C34C}"/>
                </a:ext>
              </a:extLst>
            </p:cNvPr>
            <p:cNvSpPr>
              <a:spLocks noChangeAspect="1"/>
            </p:cNvSpPr>
            <p:nvPr/>
          </p:nvSpPr>
          <p:spPr>
            <a:xfrm>
              <a:off x="4380824" y="3083540"/>
              <a:ext cx="363955" cy="363955"/>
            </a:xfrm>
            <a:prstGeom prst="ellipse">
              <a:avLst/>
            </a:prstGeom>
            <a:solidFill>
              <a:srgbClr val="F1923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DF9A0930-1FCD-094B-84DC-171B83E71978}"/>
                </a:ext>
              </a:extLst>
            </p:cNvPr>
            <p:cNvSpPr>
              <a:spLocks noChangeAspect="1"/>
            </p:cNvSpPr>
            <p:nvPr/>
          </p:nvSpPr>
          <p:spPr>
            <a:xfrm>
              <a:off x="7447216" y="3083540"/>
              <a:ext cx="363955" cy="363955"/>
            </a:xfrm>
            <a:prstGeom prst="ellipse">
              <a:avLst/>
            </a:prstGeom>
            <a:solidFill>
              <a:srgbClr val="F1923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cSld>
  <p:clrMapOvr>
    <a:masterClrMapping/>
  </p:clrMapOvr>
</p:sld>
</file>

<file path=ppt/theme/theme1.xml><?xml version="1.0" encoding="utf-8"?>
<a:theme xmlns:a="http://schemas.openxmlformats.org/drawingml/2006/main" name="SSHOC Theme">
  <a:themeElements>
    <a:clrScheme name="SSHOC">
      <a:dk1>
        <a:srgbClr val="000000"/>
      </a:dk1>
      <a:lt1>
        <a:srgbClr val="FFFFFF"/>
      </a:lt1>
      <a:dk2>
        <a:srgbClr val="44546A"/>
      </a:dk2>
      <a:lt2>
        <a:srgbClr val="E7E6E6"/>
      </a:lt2>
      <a:accent1>
        <a:srgbClr val="275D89"/>
      </a:accent1>
      <a:accent2>
        <a:srgbClr val="F2983D"/>
      </a:accent2>
      <a:accent3>
        <a:srgbClr val="A5A5A5"/>
      </a:accent3>
      <a:accent4>
        <a:srgbClr val="FFC000"/>
      </a:accent4>
      <a:accent5>
        <a:srgbClr val="4190D2"/>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2275</Words>
  <Application>Microsoft Macintosh PowerPoint</Application>
  <PresentationFormat>Widescreen</PresentationFormat>
  <Paragraphs>164</Paragraphs>
  <Slides>21</Slides>
  <Notes>21</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21</vt:i4>
      </vt:variant>
    </vt:vector>
  </HeadingPairs>
  <TitlesOfParts>
    <vt:vector size="26" baseType="lpstr">
      <vt:lpstr>Arial</vt:lpstr>
      <vt:lpstr>Calibri</vt:lpstr>
      <vt:lpstr>NTR</vt:lpstr>
      <vt:lpstr>Trebuchet MS</vt:lpstr>
      <vt:lpstr>SSHOC Theme</vt:lpstr>
      <vt:lpstr>WP9 / Data communities Task 9.2 / Ethnic and migration studies</vt:lpstr>
      <vt:lpstr>Presentazione standard di PowerPoint</vt:lpstr>
      <vt:lpstr>Presentazione standard di PowerPoint</vt:lpstr>
      <vt:lpstr>Learning objectives</vt:lpstr>
      <vt:lpstr>Presentazione standard di PowerPoint</vt:lpstr>
      <vt:lpstr>Participants and structure</vt:lpstr>
      <vt:lpstr>Objective and planned deliverables </vt:lpstr>
      <vt:lpstr>Presentazione standard di PowerPoint</vt:lpstr>
      <vt:lpstr>Motivation and context: A growing demand to understand EMM populations </vt:lpstr>
      <vt:lpstr>Motivation and context: An opportunity to add value using EMM survey data </vt:lpstr>
      <vt:lpstr>Presentazione standard di PowerPoint</vt:lpstr>
      <vt:lpstr>Methodology: Constructing the EMM Survey Registry</vt:lpstr>
      <vt:lpstr>Presentazione standard di PowerPoint</vt:lpstr>
      <vt:lpstr>Compiled metadata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Thank you for your attention!  Questions and suggestions are welcome!</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WP9 / Data communities Task 9.2 / Ethnic and migration studies</dc:title>
  <dc:creator>Martina Drascic</dc:creator>
  <cp:lastModifiedBy>Filo Mini</cp:lastModifiedBy>
  <cp:revision>25</cp:revision>
  <dcterms:created xsi:type="dcterms:W3CDTF">2018-10-11T08:58:44Z</dcterms:created>
  <dcterms:modified xsi:type="dcterms:W3CDTF">2020-10-26T11:16:26Z</dcterms:modified>
</cp:coreProperties>
</file>