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6" r:id="rId4"/>
    <p:sldId id="271" r:id="rId5"/>
    <p:sldId id="269" r:id="rId6"/>
    <p:sldId id="260" r:id="rId7"/>
    <p:sldId id="270" r:id="rId8"/>
    <p:sldId id="273" r:id="rId9"/>
    <p:sldId id="267" r:id="rId10"/>
    <p:sldId id="272" r:id="rId11"/>
    <p:sldId id="265" r:id="rId12"/>
    <p:sldId id="26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chemeClr val="tx1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A15B146-780A-4693-8F39-35C4C4A8671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AA4E416-1BF6-4B63-8DC1-F53AA9577EA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535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B146-780A-4693-8F39-35C4C4A8671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4E416-1BF6-4B63-8DC1-F53AA9577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678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B146-780A-4693-8F39-35C4C4A8671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4E416-1BF6-4B63-8DC1-F53AA9577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563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B146-780A-4693-8F39-35C4C4A8671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4E416-1BF6-4B63-8DC1-F53AA9577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49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B146-780A-4693-8F39-35C4C4A8671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4E416-1BF6-4B63-8DC1-F53AA9577EA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895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B146-780A-4693-8F39-35C4C4A8671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4E416-1BF6-4B63-8DC1-F53AA9577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031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B146-780A-4693-8F39-35C4C4A8671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4E416-1BF6-4B63-8DC1-F53AA9577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592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B146-780A-4693-8F39-35C4C4A8671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4E416-1BF6-4B63-8DC1-F53AA9577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403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B146-780A-4693-8F39-35C4C4A8671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4E416-1BF6-4B63-8DC1-F53AA9577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914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B146-780A-4693-8F39-35C4C4A8671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4E416-1BF6-4B63-8DC1-F53AA9577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80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B146-780A-4693-8F39-35C4C4A8671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4E416-1BF6-4B63-8DC1-F53AA9577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55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A15B146-780A-4693-8F39-35C4C4A86711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AA4E416-1BF6-4B63-8DC1-F53AA9577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733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Architecture</a:t>
            </a:r>
          </a:p>
        </p:txBody>
      </p:sp>
    </p:spTree>
    <p:extLst>
      <p:ext uri="{BB962C8B-B14F-4D97-AF65-F5344CB8AC3E}">
        <p14:creationId xmlns:p14="http://schemas.microsoft.com/office/powerpoint/2010/main" val="259464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5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Caching w/ LRU eviction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066925"/>
            <a:ext cx="9872871" cy="4038600"/>
          </a:xfrm>
        </p:spPr>
        <p:txBody>
          <a:bodyPr/>
          <a:lstStyle/>
          <a:p>
            <a:r>
              <a:rPr lang="en-US" dirty="0" smtClean="0"/>
              <a:t>each output port has an associative cache for generated data</a:t>
            </a:r>
          </a:p>
          <a:p>
            <a:pPr lvl="1"/>
            <a:r>
              <a:rPr lang="en-US" dirty="0"/>
              <a:t>“requests” are associated with a dataset</a:t>
            </a:r>
            <a:r>
              <a:rPr lang="en-US" dirty="0" smtClean="0"/>
              <a:t>.</a:t>
            </a:r>
          </a:p>
          <a:p>
            <a:pPr lvl="2"/>
            <a:r>
              <a:rPr lang="en-US" dirty="0"/>
              <a:t>optionally filtered via override</a:t>
            </a:r>
          </a:p>
          <a:p>
            <a:pPr lvl="3"/>
            <a:r>
              <a:rPr lang="en-US" dirty="0"/>
              <a:t> each implementation can decide how to define pairing </a:t>
            </a:r>
            <a:r>
              <a:rPr lang="en-US" dirty="0" smtClean="0"/>
              <a:t>of requests </a:t>
            </a:r>
            <a:r>
              <a:rPr lang="en-US" dirty="0"/>
              <a:t>and cached data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upstream </a:t>
            </a:r>
            <a:r>
              <a:rPr lang="en-US" dirty="0"/>
              <a:t>requests are short circuited when there’s cache </a:t>
            </a:r>
            <a:r>
              <a:rPr lang="en-US" dirty="0" smtClean="0"/>
              <a:t>hit</a:t>
            </a:r>
          </a:p>
          <a:p>
            <a:pPr lvl="1"/>
            <a:r>
              <a:rPr lang="en-US" dirty="0" smtClean="0"/>
              <a:t>each implementation decides at runtime how many datasets (</a:t>
            </a:r>
            <a:r>
              <a:rPr lang="en-US" dirty="0"/>
              <a:t>&gt;= 0 </a:t>
            </a:r>
            <a:r>
              <a:rPr lang="en-US" dirty="0" smtClean="0"/>
              <a:t>)to cache.</a:t>
            </a:r>
          </a:p>
          <a:p>
            <a:pPr lvl="2"/>
            <a:r>
              <a:rPr lang="en-US" dirty="0" smtClean="0"/>
              <a:t>For example</a:t>
            </a:r>
          </a:p>
          <a:p>
            <a:pPr lvl="3"/>
            <a:r>
              <a:rPr lang="en-US" dirty="0" smtClean="0"/>
              <a:t>simple filters/pipelines may disable caching to reduce memory footprint</a:t>
            </a:r>
          </a:p>
          <a:p>
            <a:pPr lvl="3"/>
            <a:r>
              <a:rPr lang="en-US" dirty="0" smtClean="0"/>
              <a:t>a time averaging filter may set the cache size to the number of steps to be averaged over.</a:t>
            </a:r>
          </a:p>
          <a:p>
            <a:r>
              <a:rPr lang="en-US" dirty="0" smtClean="0"/>
              <a:t>cache is </a:t>
            </a:r>
            <a:r>
              <a:rPr lang="en-US" dirty="0" err="1" smtClean="0"/>
              <a:t>threadsafe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28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Executive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Strategy pattern</a:t>
            </a:r>
          </a:p>
          <a:p>
            <a:r>
              <a:rPr lang="en-US" dirty="0" smtClean="0"/>
              <a:t>To run a pipeline set the desired executive and call “update”</a:t>
            </a:r>
          </a:p>
          <a:p>
            <a:r>
              <a:rPr lang="en-US" dirty="0"/>
              <a:t>Generates requests to drive the pipeline execution</a:t>
            </a:r>
          </a:p>
          <a:p>
            <a:pPr lvl="1"/>
            <a:r>
              <a:rPr lang="en-US" dirty="0" smtClean="0"/>
              <a:t>Handles spatial/temporal domain decomposition and partitioning across MPI ranks	</a:t>
            </a:r>
          </a:p>
          <a:p>
            <a:pPr lvl="1"/>
            <a:r>
              <a:rPr lang="en-US" dirty="0" smtClean="0"/>
              <a:t>A set of requests are assigned to a rank, the algorithm executes the local requests in parallel using threads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73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a pipeline pattern?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Extensibility</a:t>
            </a:r>
          </a:p>
          <a:p>
            <a:r>
              <a:rPr lang="en-US" dirty="0" smtClean="0"/>
              <a:t>Modularity</a:t>
            </a:r>
          </a:p>
          <a:p>
            <a:r>
              <a:rPr lang="en-US" dirty="0" smtClean="0"/>
              <a:t>Easy to use in C++, and </a:t>
            </a:r>
            <a:r>
              <a:rPr lang="en-US" dirty="0"/>
              <a:t>Easy to wrap </a:t>
            </a:r>
            <a:r>
              <a:rPr lang="en-US" dirty="0" smtClean="0"/>
              <a:t>(python, FORTRAN,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Easy to parallelize</a:t>
            </a:r>
          </a:p>
          <a:p>
            <a:r>
              <a:rPr lang="en-US" dirty="0" smtClean="0"/>
              <a:t>Proven (VTK, </a:t>
            </a:r>
            <a:r>
              <a:rPr lang="en-US" dirty="0" err="1" smtClean="0"/>
              <a:t>ParaView</a:t>
            </a:r>
            <a:r>
              <a:rPr lang="en-US" dirty="0" smtClean="0"/>
              <a:t>, </a:t>
            </a:r>
            <a:r>
              <a:rPr lang="en-US" dirty="0" err="1" smtClean="0"/>
              <a:t>VisIt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2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648" y="2057400"/>
            <a:ext cx="5500992" cy="4038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building block for pipelines</a:t>
            </a:r>
          </a:p>
          <a:p>
            <a:r>
              <a:rPr lang="en-US" dirty="0" smtClean="0"/>
              <a:t>Base class for all data processing code.</a:t>
            </a:r>
          </a:p>
          <a:p>
            <a:r>
              <a:rPr lang="en-US" dirty="0" smtClean="0"/>
              <a:t>Provides the means to build data processing pipeline though</a:t>
            </a:r>
          </a:p>
          <a:p>
            <a:pPr lvl="1"/>
            <a:r>
              <a:rPr lang="en-US" dirty="0" smtClean="0"/>
              <a:t>Optional input connection(s)</a:t>
            </a:r>
          </a:p>
          <a:p>
            <a:pPr lvl="2"/>
            <a:r>
              <a:rPr lang="en-US" dirty="0" smtClean="0"/>
              <a:t>If present accept a single output port</a:t>
            </a:r>
          </a:p>
          <a:p>
            <a:pPr lvl="1"/>
            <a:r>
              <a:rPr lang="en-US" dirty="0" smtClean="0"/>
              <a:t>1 or more output </a:t>
            </a:r>
            <a:r>
              <a:rPr lang="en-US" dirty="0"/>
              <a:t>p</a:t>
            </a:r>
            <a:r>
              <a:rPr lang="en-US" dirty="0" smtClean="0"/>
              <a:t>orts</a:t>
            </a:r>
          </a:p>
          <a:p>
            <a:pPr lvl="2"/>
            <a:r>
              <a:rPr lang="en-US" dirty="0" smtClean="0"/>
              <a:t>Can be connected to any number of input connections </a:t>
            </a:r>
          </a:p>
          <a:p>
            <a:pPr lvl="2"/>
            <a:r>
              <a:rPr lang="en-US" dirty="0" smtClean="0"/>
              <a:t>Fan out  allows for caching data sharing</a:t>
            </a:r>
          </a:p>
          <a:p>
            <a:pPr lvl="2"/>
            <a:r>
              <a:rPr lang="en-US" dirty="0" smtClean="0"/>
              <a:t>are not datasets</a:t>
            </a:r>
            <a:r>
              <a:rPr lang="en-US" dirty="0"/>
              <a:t>. </a:t>
            </a:r>
            <a:r>
              <a:rPr lang="en-US" dirty="0" smtClean="0"/>
              <a:t>are </a:t>
            </a:r>
            <a:r>
              <a:rPr lang="en-US" dirty="0"/>
              <a:t>for connecting/building the pipeline only.</a:t>
            </a:r>
            <a:endParaRPr lang="en-US" dirty="0" smtClean="0"/>
          </a:p>
          <a:p>
            <a:pPr lvl="3"/>
            <a:r>
              <a:rPr lang="en-US" dirty="0" smtClean="0"/>
              <a:t> An output port may not produce data. Example: a writer. </a:t>
            </a:r>
          </a:p>
          <a:p>
            <a:endParaRPr lang="en-US" dirty="0" smtClean="0"/>
          </a:p>
        </p:txBody>
      </p:sp>
      <p:grpSp>
        <p:nvGrpSpPr>
          <p:cNvPr id="21" name="Group 20"/>
          <p:cNvGrpSpPr/>
          <p:nvPr/>
        </p:nvGrpSpPr>
        <p:grpSpPr>
          <a:xfrm>
            <a:off x="6297448" y="1851791"/>
            <a:ext cx="1713470" cy="2097560"/>
            <a:chOff x="7858898" y="2573294"/>
            <a:chExt cx="1713470" cy="2097560"/>
          </a:xfrm>
        </p:grpSpPr>
        <p:sp>
          <p:nvSpPr>
            <p:cNvPr id="4" name="Rectangle 3"/>
            <p:cNvSpPr/>
            <p:nvPr/>
          </p:nvSpPr>
          <p:spPr>
            <a:xfrm>
              <a:off x="7858898" y="2573294"/>
              <a:ext cx="1713470" cy="175466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teca_algorithm</a:t>
              </a:r>
              <a:endParaRPr lang="en-US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190266" y="4047867"/>
              <a:ext cx="45719" cy="53237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122510" y="2743200"/>
              <a:ext cx="181232" cy="18123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8386122" y="2743200"/>
              <a:ext cx="181232" cy="18123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8122510" y="3975786"/>
              <a:ext cx="181232" cy="1812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8649734" y="2878713"/>
              <a:ext cx="45719" cy="4571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8776804" y="2878712"/>
              <a:ext cx="45719" cy="4571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8903874" y="2878712"/>
              <a:ext cx="45719" cy="4571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649733" y="4111299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8776093" y="4111298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903874" y="4111914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8122510" y="4489622"/>
              <a:ext cx="181232" cy="1812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449450" y="4047867"/>
              <a:ext cx="45719" cy="53237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8381694" y="4489622"/>
              <a:ext cx="181232" cy="1812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8386122" y="3975786"/>
              <a:ext cx="181232" cy="1812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8381523" y="1965960"/>
            <a:ext cx="2946334" cy="2935545"/>
            <a:chOff x="7962317" y="2911369"/>
            <a:chExt cx="2946334" cy="2935545"/>
          </a:xfrm>
        </p:grpSpPr>
        <p:sp>
          <p:nvSpPr>
            <p:cNvPr id="74" name="Freeform 73"/>
            <p:cNvSpPr/>
            <p:nvPr/>
          </p:nvSpPr>
          <p:spPr>
            <a:xfrm>
              <a:off x="8958290" y="4735534"/>
              <a:ext cx="349873" cy="261228"/>
            </a:xfrm>
            <a:custGeom>
              <a:avLst/>
              <a:gdLst>
                <a:gd name="connsiteX0" fmla="*/ 53824 w 570746"/>
                <a:gd name="connsiteY0" fmla="*/ 0 h 702645"/>
                <a:gd name="connsiteX1" fmla="*/ 44199 w 570746"/>
                <a:gd name="connsiteY1" fmla="*/ 365760 h 702645"/>
                <a:gd name="connsiteX2" fmla="*/ 535087 w 570746"/>
                <a:gd name="connsiteY2" fmla="*/ 365760 h 702645"/>
                <a:gd name="connsiteX3" fmla="*/ 535087 w 570746"/>
                <a:gd name="connsiteY3" fmla="*/ 702645 h 702645"/>
                <a:gd name="connsiteX0" fmla="*/ 53824 w 575283"/>
                <a:gd name="connsiteY0" fmla="*/ 0 h 702645"/>
                <a:gd name="connsiteX1" fmla="*/ 44199 w 575283"/>
                <a:gd name="connsiteY1" fmla="*/ 365760 h 702645"/>
                <a:gd name="connsiteX2" fmla="*/ 535087 w 575283"/>
                <a:gd name="connsiteY2" fmla="*/ 365760 h 702645"/>
                <a:gd name="connsiteX3" fmla="*/ 535087 w 575283"/>
                <a:gd name="connsiteY3" fmla="*/ 702645 h 702645"/>
                <a:gd name="connsiteX0" fmla="*/ 38936 w 560395"/>
                <a:gd name="connsiteY0" fmla="*/ 0 h 702645"/>
                <a:gd name="connsiteX1" fmla="*/ 29311 w 560395"/>
                <a:gd name="connsiteY1" fmla="*/ 365760 h 702645"/>
                <a:gd name="connsiteX2" fmla="*/ 520199 w 560395"/>
                <a:gd name="connsiteY2" fmla="*/ 365760 h 702645"/>
                <a:gd name="connsiteX3" fmla="*/ 520199 w 560395"/>
                <a:gd name="connsiteY3" fmla="*/ 702645 h 702645"/>
                <a:gd name="connsiteX0" fmla="*/ 38936 w 562962"/>
                <a:gd name="connsiteY0" fmla="*/ 0 h 702645"/>
                <a:gd name="connsiteX1" fmla="*/ 29311 w 562962"/>
                <a:gd name="connsiteY1" fmla="*/ 365760 h 702645"/>
                <a:gd name="connsiteX2" fmla="*/ 520199 w 562962"/>
                <a:gd name="connsiteY2" fmla="*/ 365760 h 702645"/>
                <a:gd name="connsiteX3" fmla="*/ 520199 w 562962"/>
                <a:gd name="connsiteY3" fmla="*/ 702645 h 702645"/>
                <a:gd name="connsiteX0" fmla="*/ 38936 w 562962"/>
                <a:gd name="connsiteY0" fmla="*/ 0 h 654518"/>
                <a:gd name="connsiteX1" fmla="*/ 29311 w 562962"/>
                <a:gd name="connsiteY1" fmla="*/ 317633 h 654518"/>
                <a:gd name="connsiteX2" fmla="*/ 520199 w 562962"/>
                <a:gd name="connsiteY2" fmla="*/ 317633 h 654518"/>
                <a:gd name="connsiteX3" fmla="*/ 520199 w 562962"/>
                <a:gd name="connsiteY3" fmla="*/ 654518 h 654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2962" h="654518">
                  <a:moveTo>
                    <a:pt x="38936" y="0"/>
                  </a:moveTo>
                  <a:cubicBezTo>
                    <a:pt x="61395" y="171651"/>
                    <a:pt x="-50900" y="264694"/>
                    <a:pt x="29311" y="317633"/>
                  </a:cubicBezTo>
                  <a:cubicBezTo>
                    <a:pt x="109522" y="370572"/>
                    <a:pt x="438384" y="261486"/>
                    <a:pt x="520199" y="317633"/>
                  </a:cubicBezTo>
                  <a:cubicBezTo>
                    <a:pt x="602014" y="373781"/>
                    <a:pt x="545866" y="439554"/>
                    <a:pt x="520199" y="654518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Freeform 74"/>
            <p:cNvSpPr/>
            <p:nvPr/>
          </p:nvSpPr>
          <p:spPr>
            <a:xfrm flipH="1">
              <a:off x="9457686" y="4732167"/>
              <a:ext cx="349873" cy="261228"/>
            </a:xfrm>
            <a:custGeom>
              <a:avLst/>
              <a:gdLst>
                <a:gd name="connsiteX0" fmla="*/ 53824 w 570746"/>
                <a:gd name="connsiteY0" fmla="*/ 0 h 702645"/>
                <a:gd name="connsiteX1" fmla="*/ 44199 w 570746"/>
                <a:gd name="connsiteY1" fmla="*/ 365760 h 702645"/>
                <a:gd name="connsiteX2" fmla="*/ 535087 w 570746"/>
                <a:gd name="connsiteY2" fmla="*/ 365760 h 702645"/>
                <a:gd name="connsiteX3" fmla="*/ 535087 w 570746"/>
                <a:gd name="connsiteY3" fmla="*/ 702645 h 702645"/>
                <a:gd name="connsiteX0" fmla="*/ 53824 w 575283"/>
                <a:gd name="connsiteY0" fmla="*/ 0 h 702645"/>
                <a:gd name="connsiteX1" fmla="*/ 44199 w 575283"/>
                <a:gd name="connsiteY1" fmla="*/ 365760 h 702645"/>
                <a:gd name="connsiteX2" fmla="*/ 535087 w 575283"/>
                <a:gd name="connsiteY2" fmla="*/ 365760 h 702645"/>
                <a:gd name="connsiteX3" fmla="*/ 535087 w 575283"/>
                <a:gd name="connsiteY3" fmla="*/ 702645 h 702645"/>
                <a:gd name="connsiteX0" fmla="*/ 38936 w 560395"/>
                <a:gd name="connsiteY0" fmla="*/ 0 h 702645"/>
                <a:gd name="connsiteX1" fmla="*/ 29311 w 560395"/>
                <a:gd name="connsiteY1" fmla="*/ 365760 h 702645"/>
                <a:gd name="connsiteX2" fmla="*/ 520199 w 560395"/>
                <a:gd name="connsiteY2" fmla="*/ 365760 h 702645"/>
                <a:gd name="connsiteX3" fmla="*/ 520199 w 560395"/>
                <a:gd name="connsiteY3" fmla="*/ 702645 h 702645"/>
                <a:gd name="connsiteX0" fmla="*/ 38936 w 562962"/>
                <a:gd name="connsiteY0" fmla="*/ 0 h 702645"/>
                <a:gd name="connsiteX1" fmla="*/ 29311 w 562962"/>
                <a:gd name="connsiteY1" fmla="*/ 365760 h 702645"/>
                <a:gd name="connsiteX2" fmla="*/ 520199 w 562962"/>
                <a:gd name="connsiteY2" fmla="*/ 365760 h 702645"/>
                <a:gd name="connsiteX3" fmla="*/ 520199 w 562962"/>
                <a:gd name="connsiteY3" fmla="*/ 702645 h 702645"/>
                <a:gd name="connsiteX0" fmla="*/ 38936 w 562962"/>
                <a:gd name="connsiteY0" fmla="*/ 0 h 654518"/>
                <a:gd name="connsiteX1" fmla="*/ 29311 w 562962"/>
                <a:gd name="connsiteY1" fmla="*/ 317633 h 654518"/>
                <a:gd name="connsiteX2" fmla="*/ 520199 w 562962"/>
                <a:gd name="connsiteY2" fmla="*/ 317633 h 654518"/>
                <a:gd name="connsiteX3" fmla="*/ 520199 w 562962"/>
                <a:gd name="connsiteY3" fmla="*/ 654518 h 654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2962" h="654518">
                  <a:moveTo>
                    <a:pt x="38936" y="0"/>
                  </a:moveTo>
                  <a:cubicBezTo>
                    <a:pt x="61395" y="171651"/>
                    <a:pt x="-50900" y="264694"/>
                    <a:pt x="29311" y="317633"/>
                  </a:cubicBezTo>
                  <a:cubicBezTo>
                    <a:pt x="109522" y="370572"/>
                    <a:pt x="438384" y="261486"/>
                    <a:pt x="520199" y="317633"/>
                  </a:cubicBezTo>
                  <a:cubicBezTo>
                    <a:pt x="602014" y="373781"/>
                    <a:pt x="545866" y="439554"/>
                    <a:pt x="520199" y="654518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561687" y="2911369"/>
              <a:ext cx="395129" cy="339409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561687" y="3420483"/>
              <a:ext cx="395129" cy="339409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561687" y="3932069"/>
              <a:ext cx="395129" cy="339409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Arrow Connector 26"/>
            <p:cNvCxnSpPr>
              <a:stCxn id="24" idx="2"/>
              <a:endCxn id="25" idx="0"/>
            </p:cNvCxnSpPr>
            <p:nvPr/>
          </p:nvCxnSpPr>
          <p:spPr>
            <a:xfrm>
              <a:off x="9759252" y="3250778"/>
              <a:ext cx="0" cy="169705"/>
            </a:xfrm>
            <a:prstGeom prst="straightConnector1">
              <a:avLst/>
            </a:prstGeom>
            <a:ln w="254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25" idx="2"/>
              <a:endCxn id="26" idx="0"/>
            </p:cNvCxnSpPr>
            <p:nvPr/>
          </p:nvCxnSpPr>
          <p:spPr>
            <a:xfrm>
              <a:off x="9759252" y="3759892"/>
              <a:ext cx="0" cy="172177"/>
            </a:xfrm>
            <a:prstGeom prst="straightConnector1">
              <a:avLst/>
            </a:prstGeom>
            <a:ln w="254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9561687" y="4443655"/>
              <a:ext cx="395129" cy="339409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Arrow Connector 29"/>
            <p:cNvCxnSpPr>
              <a:endCxn id="29" idx="0"/>
            </p:cNvCxnSpPr>
            <p:nvPr/>
          </p:nvCxnSpPr>
          <p:spPr>
            <a:xfrm>
              <a:off x="9759252" y="4271478"/>
              <a:ext cx="0" cy="172177"/>
            </a:xfrm>
            <a:prstGeom prst="straightConnector1">
              <a:avLst/>
            </a:prstGeom>
            <a:ln w="254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9195926" y="4996764"/>
              <a:ext cx="395129" cy="339409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956816" y="2944865"/>
              <a:ext cx="951835" cy="2769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200" dirty="0" err="1" smtClean="0"/>
                <a:t>sim</a:t>
              </a:r>
              <a:r>
                <a:rPr lang="en-US" sz="1200" dirty="0" smtClean="0"/>
                <a:t>. reader</a:t>
              </a:r>
              <a:endParaRPr lang="en-US" sz="1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9956815" y="3454402"/>
              <a:ext cx="782885" cy="276999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sz="1200" dirty="0" smtClean="0"/>
                <a:t>time </a:t>
              </a:r>
              <a:r>
                <a:rPr lang="en-US" sz="1200" dirty="0" err="1" smtClean="0"/>
                <a:t>avg</a:t>
              </a:r>
              <a:endParaRPr lang="en-US" sz="12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956814" y="3969535"/>
              <a:ext cx="782885" cy="276999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sz="1200" dirty="0" smtClean="0"/>
                <a:t>parallel comp/detect</a:t>
              </a:r>
              <a:endParaRPr lang="en-US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956813" y="4460234"/>
              <a:ext cx="782885" cy="276999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sz="1200" dirty="0" smtClean="0"/>
                <a:t>reduce/stitch</a:t>
              </a:r>
              <a:endParaRPr 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9591051" y="5027968"/>
              <a:ext cx="782885" cy="276999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sz="1200" dirty="0" smtClean="0"/>
                <a:t>serial comp/stats</a:t>
              </a:r>
              <a:endParaRPr lang="en-US" sz="12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9195922" y="5507505"/>
              <a:ext cx="395129" cy="339409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Arrow Connector 38"/>
            <p:cNvCxnSpPr>
              <a:endCxn id="38" idx="0"/>
            </p:cNvCxnSpPr>
            <p:nvPr/>
          </p:nvCxnSpPr>
          <p:spPr>
            <a:xfrm>
              <a:off x="9393487" y="5335328"/>
              <a:ext cx="0" cy="172177"/>
            </a:xfrm>
            <a:prstGeom prst="straightConnector1">
              <a:avLst/>
            </a:prstGeom>
            <a:ln w="254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9591047" y="5538709"/>
              <a:ext cx="782885" cy="276999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sz="1200" dirty="0" smtClean="0"/>
                <a:t>writer</a:t>
              </a:r>
              <a:endParaRPr lang="en-US" sz="1200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7966734" y="3420483"/>
              <a:ext cx="1193538" cy="512629"/>
              <a:chOff x="8072145" y="2904339"/>
              <a:chExt cx="1193538" cy="512629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8870554" y="2904339"/>
                <a:ext cx="395129" cy="339409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>
                <a:off x="9068119" y="3244791"/>
                <a:ext cx="0" cy="172177"/>
              </a:xfrm>
              <a:prstGeom prst="straightConnector1">
                <a:avLst/>
              </a:prstGeom>
              <a:ln w="254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/>
              <p:cNvSpPr txBox="1"/>
              <p:nvPr/>
            </p:nvSpPr>
            <p:spPr>
              <a:xfrm>
                <a:off x="8072145" y="2920918"/>
                <a:ext cx="782885" cy="276999"/>
              </a:xfrm>
              <a:prstGeom prst="rect">
                <a:avLst/>
              </a:prstGeom>
              <a:noFill/>
            </p:spPr>
            <p:txBody>
              <a:bodyPr wrap="none" rtlCol="0">
                <a:normAutofit/>
              </a:bodyPr>
              <a:lstStyle/>
              <a:p>
                <a:pPr algn="r"/>
                <a:r>
                  <a:rPr lang="en-US" sz="1200" dirty="0" smtClean="0"/>
                  <a:t>sat reader</a:t>
                </a:r>
                <a:endParaRPr lang="en-US" sz="1200" dirty="0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7962317" y="3935584"/>
              <a:ext cx="1193538" cy="512629"/>
              <a:chOff x="8072145" y="2904339"/>
              <a:chExt cx="1193538" cy="512629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8870554" y="2904339"/>
                <a:ext cx="395129" cy="339409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0" name="Straight Arrow Connector 49"/>
              <p:cNvCxnSpPr/>
              <p:nvPr/>
            </p:nvCxnSpPr>
            <p:spPr>
              <a:xfrm>
                <a:off x="9068119" y="3244791"/>
                <a:ext cx="0" cy="172177"/>
              </a:xfrm>
              <a:prstGeom prst="straightConnector1">
                <a:avLst/>
              </a:prstGeom>
              <a:ln w="254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8072145" y="2920918"/>
                <a:ext cx="782885" cy="276999"/>
              </a:xfrm>
              <a:prstGeom prst="rect">
                <a:avLst/>
              </a:prstGeom>
              <a:noFill/>
            </p:spPr>
            <p:txBody>
              <a:bodyPr wrap="none" rtlCol="0">
                <a:normAutofit/>
              </a:bodyPr>
              <a:lstStyle/>
              <a:p>
                <a:pPr algn="r"/>
                <a:r>
                  <a:rPr lang="en-US" sz="1200" dirty="0" smtClean="0"/>
                  <a:t>time </a:t>
                </a:r>
                <a:r>
                  <a:rPr lang="en-US" sz="1200" dirty="0" err="1" smtClean="0"/>
                  <a:t>avg</a:t>
                </a:r>
                <a:endParaRPr lang="en-US" sz="1200" dirty="0"/>
              </a:p>
            </p:txBody>
          </p:sp>
        </p:grpSp>
        <p:sp>
          <p:nvSpPr>
            <p:cNvPr id="53" name="Rectangle 52"/>
            <p:cNvSpPr/>
            <p:nvPr/>
          </p:nvSpPr>
          <p:spPr>
            <a:xfrm>
              <a:off x="8760726" y="4441956"/>
              <a:ext cx="395129" cy="339409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962317" y="4458535"/>
              <a:ext cx="782885" cy="276999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pPr algn="r"/>
              <a:r>
                <a:rPr lang="en-US" sz="1200" dirty="0" err="1" smtClean="0"/>
                <a:t>remesh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9030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Phases of Execution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1" y="1965960"/>
            <a:ext cx="7192478" cy="449259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Report</a:t>
            </a:r>
          </a:p>
          <a:p>
            <a:pPr lvl="1"/>
            <a:r>
              <a:rPr lang="en-US" dirty="0" smtClean="0"/>
              <a:t>The first end to end pipeline pass algorithms are asked to report any new data that they can produce. For some this will be a no-op, passing through what’s on their inputs.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Request</a:t>
            </a:r>
          </a:p>
          <a:p>
            <a:pPr lvl="1"/>
            <a:r>
              <a:rPr lang="en-US" dirty="0" smtClean="0"/>
              <a:t>For each request made of it an algorithms generates requests that are sent upstream to produce the data it needs. </a:t>
            </a:r>
          </a:p>
          <a:p>
            <a:pPr lvl="1"/>
            <a:r>
              <a:rPr lang="en-US" dirty="0" smtClean="0"/>
              <a:t>Requests are mapped round-</a:t>
            </a:r>
            <a:r>
              <a:rPr lang="en-US" dirty="0" err="1" smtClean="0"/>
              <a:t>robbin</a:t>
            </a:r>
            <a:r>
              <a:rPr lang="en-US" dirty="0" smtClean="0"/>
              <a:t> to input connections. </a:t>
            </a:r>
            <a:r>
              <a:rPr lang="en-US" dirty="0" err="1" smtClean="0"/>
              <a:t>ie</a:t>
            </a:r>
            <a:r>
              <a:rPr lang="en-US" dirty="0" smtClean="0"/>
              <a:t>. Multiple requests can be made from multiple input connections.</a:t>
            </a:r>
          </a:p>
          <a:p>
            <a:pPr lvl="1"/>
            <a:r>
              <a:rPr lang="en-US" dirty="0" smtClean="0"/>
              <a:t>The resulting datasets are available during the execute phase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Execute</a:t>
            </a:r>
          </a:p>
          <a:p>
            <a:pPr lvl="1"/>
            <a:r>
              <a:rPr lang="en-US" dirty="0" smtClean="0"/>
              <a:t>The algorithm is passed the datasets produced by its upstream requests and the request made of it and is required to generate the dataset to fulfil this request.</a:t>
            </a:r>
          </a:p>
          <a:p>
            <a:endParaRPr lang="en-US" dirty="0"/>
          </a:p>
        </p:txBody>
      </p:sp>
      <p:sp>
        <p:nvSpPr>
          <p:cNvPr id="18" name="Freeform 17"/>
          <p:cNvSpPr/>
          <p:nvPr/>
        </p:nvSpPr>
        <p:spPr>
          <a:xfrm>
            <a:off x="9331452" y="4568648"/>
            <a:ext cx="349873" cy="261228"/>
          </a:xfrm>
          <a:custGeom>
            <a:avLst/>
            <a:gdLst>
              <a:gd name="connsiteX0" fmla="*/ 53824 w 570746"/>
              <a:gd name="connsiteY0" fmla="*/ 0 h 702645"/>
              <a:gd name="connsiteX1" fmla="*/ 44199 w 570746"/>
              <a:gd name="connsiteY1" fmla="*/ 365760 h 702645"/>
              <a:gd name="connsiteX2" fmla="*/ 535087 w 570746"/>
              <a:gd name="connsiteY2" fmla="*/ 365760 h 702645"/>
              <a:gd name="connsiteX3" fmla="*/ 535087 w 570746"/>
              <a:gd name="connsiteY3" fmla="*/ 702645 h 702645"/>
              <a:gd name="connsiteX0" fmla="*/ 53824 w 575283"/>
              <a:gd name="connsiteY0" fmla="*/ 0 h 702645"/>
              <a:gd name="connsiteX1" fmla="*/ 44199 w 575283"/>
              <a:gd name="connsiteY1" fmla="*/ 365760 h 702645"/>
              <a:gd name="connsiteX2" fmla="*/ 535087 w 575283"/>
              <a:gd name="connsiteY2" fmla="*/ 365760 h 702645"/>
              <a:gd name="connsiteX3" fmla="*/ 535087 w 575283"/>
              <a:gd name="connsiteY3" fmla="*/ 702645 h 702645"/>
              <a:gd name="connsiteX0" fmla="*/ 38936 w 560395"/>
              <a:gd name="connsiteY0" fmla="*/ 0 h 702645"/>
              <a:gd name="connsiteX1" fmla="*/ 29311 w 560395"/>
              <a:gd name="connsiteY1" fmla="*/ 365760 h 702645"/>
              <a:gd name="connsiteX2" fmla="*/ 520199 w 560395"/>
              <a:gd name="connsiteY2" fmla="*/ 365760 h 702645"/>
              <a:gd name="connsiteX3" fmla="*/ 520199 w 560395"/>
              <a:gd name="connsiteY3" fmla="*/ 702645 h 702645"/>
              <a:gd name="connsiteX0" fmla="*/ 38936 w 562962"/>
              <a:gd name="connsiteY0" fmla="*/ 0 h 702645"/>
              <a:gd name="connsiteX1" fmla="*/ 29311 w 562962"/>
              <a:gd name="connsiteY1" fmla="*/ 365760 h 702645"/>
              <a:gd name="connsiteX2" fmla="*/ 520199 w 562962"/>
              <a:gd name="connsiteY2" fmla="*/ 365760 h 702645"/>
              <a:gd name="connsiteX3" fmla="*/ 520199 w 562962"/>
              <a:gd name="connsiteY3" fmla="*/ 702645 h 702645"/>
              <a:gd name="connsiteX0" fmla="*/ 38936 w 562962"/>
              <a:gd name="connsiteY0" fmla="*/ 0 h 654518"/>
              <a:gd name="connsiteX1" fmla="*/ 29311 w 562962"/>
              <a:gd name="connsiteY1" fmla="*/ 317633 h 654518"/>
              <a:gd name="connsiteX2" fmla="*/ 520199 w 562962"/>
              <a:gd name="connsiteY2" fmla="*/ 317633 h 654518"/>
              <a:gd name="connsiteX3" fmla="*/ 520199 w 562962"/>
              <a:gd name="connsiteY3" fmla="*/ 654518 h 65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2962" h="654518">
                <a:moveTo>
                  <a:pt x="38936" y="0"/>
                </a:moveTo>
                <a:cubicBezTo>
                  <a:pt x="61395" y="171651"/>
                  <a:pt x="-50900" y="264694"/>
                  <a:pt x="29311" y="317633"/>
                </a:cubicBezTo>
                <a:cubicBezTo>
                  <a:pt x="109522" y="370572"/>
                  <a:pt x="438384" y="261486"/>
                  <a:pt x="520199" y="317633"/>
                </a:cubicBezTo>
                <a:cubicBezTo>
                  <a:pt x="602014" y="373781"/>
                  <a:pt x="545866" y="439554"/>
                  <a:pt x="520199" y="654518"/>
                </a:cubicBezTo>
              </a:path>
            </a:pathLst>
          </a:custGeom>
          <a:noFill/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 flipH="1">
            <a:off x="9830848" y="4565281"/>
            <a:ext cx="349873" cy="261228"/>
          </a:xfrm>
          <a:custGeom>
            <a:avLst/>
            <a:gdLst>
              <a:gd name="connsiteX0" fmla="*/ 53824 w 570746"/>
              <a:gd name="connsiteY0" fmla="*/ 0 h 702645"/>
              <a:gd name="connsiteX1" fmla="*/ 44199 w 570746"/>
              <a:gd name="connsiteY1" fmla="*/ 365760 h 702645"/>
              <a:gd name="connsiteX2" fmla="*/ 535087 w 570746"/>
              <a:gd name="connsiteY2" fmla="*/ 365760 h 702645"/>
              <a:gd name="connsiteX3" fmla="*/ 535087 w 570746"/>
              <a:gd name="connsiteY3" fmla="*/ 702645 h 702645"/>
              <a:gd name="connsiteX0" fmla="*/ 53824 w 575283"/>
              <a:gd name="connsiteY0" fmla="*/ 0 h 702645"/>
              <a:gd name="connsiteX1" fmla="*/ 44199 w 575283"/>
              <a:gd name="connsiteY1" fmla="*/ 365760 h 702645"/>
              <a:gd name="connsiteX2" fmla="*/ 535087 w 575283"/>
              <a:gd name="connsiteY2" fmla="*/ 365760 h 702645"/>
              <a:gd name="connsiteX3" fmla="*/ 535087 w 575283"/>
              <a:gd name="connsiteY3" fmla="*/ 702645 h 702645"/>
              <a:gd name="connsiteX0" fmla="*/ 38936 w 560395"/>
              <a:gd name="connsiteY0" fmla="*/ 0 h 702645"/>
              <a:gd name="connsiteX1" fmla="*/ 29311 w 560395"/>
              <a:gd name="connsiteY1" fmla="*/ 365760 h 702645"/>
              <a:gd name="connsiteX2" fmla="*/ 520199 w 560395"/>
              <a:gd name="connsiteY2" fmla="*/ 365760 h 702645"/>
              <a:gd name="connsiteX3" fmla="*/ 520199 w 560395"/>
              <a:gd name="connsiteY3" fmla="*/ 702645 h 702645"/>
              <a:gd name="connsiteX0" fmla="*/ 38936 w 562962"/>
              <a:gd name="connsiteY0" fmla="*/ 0 h 702645"/>
              <a:gd name="connsiteX1" fmla="*/ 29311 w 562962"/>
              <a:gd name="connsiteY1" fmla="*/ 365760 h 702645"/>
              <a:gd name="connsiteX2" fmla="*/ 520199 w 562962"/>
              <a:gd name="connsiteY2" fmla="*/ 365760 h 702645"/>
              <a:gd name="connsiteX3" fmla="*/ 520199 w 562962"/>
              <a:gd name="connsiteY3" fmla="*/ 702645 h 702645"/>
              <a:gd name="connsiteX0" fmla="*/ 38936 w 562962"/>
              <a:gd name="connsiteY0" fmla="*/ 0 h 654518"/>
              <a:gd name="connsiteX1" fmla="*/ 29311 w 562962"/>
              <a:gd name="connsiteY1" fmla="*/ 317633 h 654518"/>
              <a:gd name="connsiteX2" fmla="*/ 520199 w 562962"/>
              <a:gd name="connsiteY2" fmla="*/ 317633 h 654518"/>
              <a:gd name="connsiteX3" fmla="*/ 520199 w 562962"/>
              <a:gd name="connsiteY3" fmla="*/ 654518 h 65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2962" h="654518">
                <a:moveTo>
                  <a:pt x="38936" y="0"/>
                </a:moveTo>
                <a:cubicBezTo>
                  <a:pt x="61395" y="171651"/>
                  <a:pt x="-50900" y="264694"/>
                  <a:pt x="29311" y="317633"/>
                </a:cubicBezTo>
                <a:cubicBezTo>
                  <a:pt x="109522" y="370572"/>
                  <a:pt x="438384" y="261486"/>
                  <a:pt x="520199" y="317633"/>
                </a:cubicBezTo>
                <a:cubicBezTo>
                  <a:pt x="602014" y="373781"/>
                  <a:pt x="545866" y="439554"/>
                  <a:pt x="520199" y="654518"/>
                </a:cubicBezTo>
              </a:path>
            </a:pathLst>
          </a:custGeom>
          <a:noFill/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9934849" y="2744483"/>
            <a:ext cx="395129" cy="33940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9934849" y="3253597"/>
            <a:ext cx="395129" cy="33940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934849" y="3765183"/>
            <a:ext cx="395129" cy="33940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0132414" y="3091035"/>
            <a:ext cx="0" cy="169705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0132414" y="3595387"/>
            <a:ext cx="0" cy="172177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9934849" y="4276769"/>
            <a:ext cx="395129" cy="33940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0132414" y="4111735"/>
            <a:ext cx="0" cy="172177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9569088" y="4829878"/>
            <a:ext cx="395129" cy="33940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0329978" y="2777979"/>
            <a:ext cx="951835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dirty="0" err="1" smtClean="0"/>
              <a:t>sim</a:t>
            </a:r>
            <a:r>
              <a:rPr lang="en-US" sz="1200" dirty="0" smtClean="0"/>
              <a:t>. reader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10329977" y="3287516"/>
            <a:ext cx="782885" cy="276999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sz="1200" dirty="0" smtClean="0"/>
              <a:t>time </a:t>
            </a:r>
            <a:r>
              <a:rPr lang="en-US" sz="1200" dirty="0" err="1" smtClean="0"/>
              <a:t>avg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10329976" y="3802649"/>
            <a:ext cx="782885" cy="276999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sz="1200" dirty="0" smtClean="0"/>
              <a:t>parallel comp/detect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10329975" y="4293348"/>
            <a:ext cx="782885" cy="276999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sz="1200" dirty="0" smtClean="0"/>
              <a:t>reduce/stitch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9964213" y="4861082"/>
            <a:ext cx="782885" cy="276999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sz="1200" dirty="0" smtClean="0"/>
              <a:t>serial comp/stats</a:t>
            </a:r>
            <a:endParaRPr lang="en-US" sz="1200" dirty="0"/>
          </a:p>
        </p:txBody>
      </p:sp>
      <p:sp>
        <p:nvSpPr>
          <p:cNvPr id="34" name="Rectangle 33"/>
          <p:cNvSpPr/>
          <p:nvPr/>
        </p:nvSpPr>
        <p:spPr>
          <a:xfrm>
            <a:off x="9569084" y="5340619"/>
            <a:ext cx="395129" cy="33940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9766649" y="5175585"/>
            <a:ext cx="0" cy="172177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964209" y="5371823"/>
            <a:ext cx="782885" cy="276999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sz="1200" dirty="0" smtClean="0"/>
              <a:t>writer</a:t>
            </a:r>
            <a:endParaRPr lang="en-US" sz="1200" dirty="0"/>
          </a:p>
        </p:txBody>
      </p:sp>
      <p:sp>
        <p:nvSpPr>
          <p:cNvPr id="44" name="Rectangle 43"/>
          <p:cNvSpPr/>
          <p:nvPr/>
        </p:nvSpPr>
        <p:spPr>
          <a:xfrm>
            <a:off x="9138305" y="3253597"/>
            <a:ext cx="395129" cy="33940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9335870" y="3594049"/>
            <a:ext cx="0" cy="17217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8339896" y="3270176"/>
            <a:ext cx="782885" cy="276999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algn="r"/>
            <a:r>
              <a:rPr lang="en-US" sz="1200" dirty="0" smtClean="0"/>
              <a:t>sat reader</a:t>
            </a:r>
            <a:endParaRPr lang="en-US" sz="1200" dirty="0"/>
          </a:p>
        </p:txBody>
      </p:sp>
      <p:sp>
        <p:nvSpPr>
          <p:cNvPr id="41" name="Rectangle 40"/>
          <p:cNvSpPr/>
          <p:nvPr/>
        </p:nvSpPr>
        <p:spPr>
          <a:xfrm>
            <a:off x="9133888" y="3768698"/>
            <a:ext cx="395129" cy="33940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8335479" y="3785277"/>
            <a:ext cx="782885" cy="276999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algn="r"/>
            <a:r>
              <a:rPr lang="en-US" sz="1200" dirty="0" smtClean="0"/>
              <a:t>time </a:t>
            </a:r>
            <a:r>
              <a:rPr lang="en-US" sz="1200" dirty="0" err="1" smtClean="0"/>
              <a:t>avg</a:t>
            </a:r>
            <a:endParaRPr lang="en-US" sz="1200" dirty="0"/>
          </a:p>
        </p:txBody>
      </p:sp>
      <p:sp>
        <p:nvSpPr>
          <p:cNvPr id="39" name="Rectangle 38"/>
          <p:cNvSpPr/>
          <p:nvPr/>
        </p:nvSpPr>
        <p:spPr>
          <a:xfrm>
            <a:off x="9133888" y="4275070"/>
            <a:ext cx="395129" cy="33940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8335479" y="4291649"/>
            <a:ext cx="782885" cy="276999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algn="r"/>
            <a:r>
              <a:rPr lang="en-US" sz="1200" dirty="0" err="1" smtClean="0"/>
              <a:t>remesh</a:t>
            </a:r>
            <a:endParaRPr lang="en-US" sz="1200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9238013" y="3595487"/>
            <a:ext cx="0" cy="172177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9224782" y="4105184"/>
            <a:ext cx="0" cy="172177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9238013" y="4654332"/>
            <a:ext cx="331071" cy="172177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10043232" y="3591013"/>
            <a:ext cx="0" cy="172177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10043232" y="3081027"/>
            <a:ext cx="0" cy="172177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10043232" y="4107565"/>
            <a:ext cx="0" cy="172177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9964209" y="4654332"/>
            <a:ext cx="309321" cy="172177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9677440" y="5168442"/>
            <a:ext cx="0" cy="172177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9277523" y="3596985"/>
            <a:ext cx="0" cy="172177"/>
          </a:xfrm>
          <a:prstGeom prst="straightConnector1">
            <a:avLst/>
          </a:prstGeom>
          <a:ln w="2540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9264292" y="4113210"/>
            <a:ext cx="0" cy="172177"/>
          </a:xfrm>
          <a:prstGeom prst="straightConnector1">
            <a:avLst/>
          </a:prstGeom>
          <a:ln w="2540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9291812" y="4648686"/>
            <a:ext cx="331071" cy="172177"/>
          </a:xfrm>
          <a:prstGeom prst="straightConnector1">
            <a:avLst/>
          </a:prstGeom>
          <a:ln w="2540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10082742" y="3594892"/>
            <a:ext cx="0" cy="172177"/>
          </a:xfrm>
          <a:prstGeom prst="straightConnector1">
            <a:avLst/>
          </a:prstGeom>
          <a:ln w="2540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10082742" y="3089668"/>
            <a:ext cx="0" cy="172177"/>
          </a:xfrm>
          <a:prstGeom prst="straightConnector1">
            <a:avLst/>
          </a:prstGeom>
          <a:ln w="2540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10082742" y="4113826"/>
            <a:ext cx="0" cy="172177"/>
          </a:xfrm>
          <a:prstGeom prst="straightConnector1">
            <a:avLst/>
          </a:prstGeom>
          <a:ln w="2540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9908465" y="4648686"/>
            <a:ext cx="309321" cy="172177"/>
          </a:xfrm>
          <a:prstGeom prst="straightConnector1">
            <a:avLst/>
          </a:prstGeom>
          <a:ln w="2540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9716950" y="5174085"/>
            <a:ext cx="0" cy="172177"/>
          </a:xfrm>
          <a:prstGeom prst="straightConnector1">
            <a:avLst/>
          </a:prstGeom>
          <a:ln w="2540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9195468" y="3594694"/>
            <a:ext cx="0" cy="172177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9182237" y="4110741"/>
            <a:ext cx="0" cy="172177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9227218" y="4654332"/>
            <a:ext cx="331071" cy="172177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9994337" y="3090944"/>
            <a:ext cx="0" cy="172177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9994337" y="3594593"/>
            <a:ext cx="0" cy="172177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9994337" y="4110741"/>
            <a:ext cx="0" cy="172177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>
            <a:off x="9962939" y="4654332"/>
            <a:ext cx="309321" cy="172177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9631720" y="5175585"/>
            <a:ext cx="0" cy="172177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9331453" y="4111531"/>
            <a:ext cx="0" cy="172177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8377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Parallelization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pipeline supports any type of parallelization, spatial, temporal, array based,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our main focus is implementing support for</a:t>
            </a:r>
          </a:p>
          <a:p>
            <a:pPr lvl="1"/>
            <a:r>
              <a:rPr lang="en-US" dirty="0" smtClean="0"/>
              <a:t>parallelize over “requests”</a:t>
            </a:r>
          </a:p>
          <a:p>
            <a:pPr lvl="2"/>
            <a:r>
              <a:rPr lang="en-US" dirty="0" smtClean="0"/>
              <a:t>MPI : requests describe the partitioning of work across ranks</a:t>
            </a:r>
          </a:p>
          <a:p>
            <a:pPr lvl="2"/>
            <a:r>
              <a:rPr lang="en-US" dirty="0" smtClean="0"/>
              <a:t>threads : local requests on each rank can be mapped to available threads</a:t>
            </a:r>
          </a:p>
          <a:p>
            <a:r>
              <a:rPr lang="en-US" dirty="0" smtClean="0"/>
              <a:t>most common use case: temporal map-reduce</a:t>
            </a:r>
          </a:p>
          <a:p>
            <a:pPr lvl="1"/>
            <a:r>
              <a:rPr lang="en-US" dirty="0" smtClean="0"/>
              <a:t> parallelize over time </a:t>
            </a:r>
          </a:p>
          <a:p>
            <a:pPr lvl="2"/>
            <a:r>
              <a:rPr lang="en-US" dirty="0" smtClean="0"/>
              <a:t>MPI : partition time steps across ranks</a:t>
            </a:r>
          </a:p>
          <a:p>
            <a:pPr lvl="2"/>
            <a:r>
              <a:rPr lang="en-US" dirty="0" smtClean="0"/>
              <a:t>threading : partition times within a process  </a:t>
            </a:r>
          </a:p>
          <a:p>
            <a:pPr lvl="1"/>
            <a:r>
              <a:rPr lang="en-US" dirty="0" smtClean="0"/>
              <a:t>and a temporal reduction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6691190" y="2245977"/>
            <a:ext cx="3456112" cy="2895065"/>
            <a:chOff x="6691190" y="2245977"/>
            <a:chExt cx="3456112" cy="2895065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6757037" y="4184555"/>
              <a:ext cx="3390265" cy="0"/>
            </a:xfrm>
            <a:prstGeom prst="line">
              <a:avLst/>
            </a:prstGeom>
            <a:ln w="41275">
              <a:prstDash val="dash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8387404" y="2245977"/>
              <a:ext cx="395129" cy="339409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8387404" y="2755091"/>
              <a:ext cx="395129" cy="339409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387404" y="3266677"/>
              <a:ext cx="395129" cy="339409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>
              <a:stCxn id="7" idx="2"/>
              <a:endCxn id="8" idx="0"/>
            </p:cNvCxnSpPr>
            <p:nvPr/>
          </p:nvCxnSpPr>
          <p:spPr>
            <a:xfrm>
              <a:off x="8584969" y="2585386"/>
              <a:ext cx="0" cy="169705"/>
            </a:xfrm>
            <a:prstGeom prst="straightConnector1">
              <a:avLst/>
            </a:prstGeom>
            <a:ln w="254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8" idx="2"/>
              <a:endCxn id="9" idx="0"/>
            </p:cNvCxnSpPr>
            <p:nvPr/>
          </p:nvCxnSpPr>
          <p:spPr>
            <a:xfrm>
              <a:off x="8584969" y="3094500"/>
              <a:ext cx="0" cy="172177"/>
            </a:xfrm>
            <a:prstGeom prst="straightConnector1">
              <a:avLst/>
            </a:prstGeom>
            <a:ln w="254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8387404" y="3778263"/>
              <a:ext cx="395129" cy="339409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>
              <a:endCxn id="12" idx="0"/>
            </p:cNvCxnSpPr>
            <p:nvPr/>
          </p:nvCxnSpPr>
          <p:spPr>
            <a:xfrm>
              <a:off x="8584969" y="3606086"/>
              <a:ext cx="0" cy="172177"/>
            </a:xfrm>
            <a:prstGeom prst="straightConnector1">
              <a:avLst/>
            </a:prstGeom>
            <a:ln w="254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8387404" y="4290892"/>
              <a:ext cx="395129" cy="339409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/>
            <p:cNvCxnSpPr>
              <a:endCxn id="14" idx="0"/>
            </p:cNvCxnSpPr>
            <p:nvPr/>
          </p:nvCxnSpPr>
          <p:spPr>
            <a:xfrm>
              <a:off x="8584969" y="4118715"/>
              <a:ext cx="0" cy="172177"/>
            </a:xfrm>
            <a:prstGeom prst="straightConnector1">
              <a:avLst/>
            </a:prstGeom>
            <a:ln w="254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8782534" y="2279472"/>
              <a:ext cx="642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reader</a:t>
              </a:r>
              <a:endParaRPr lang="en-US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782532" y="2789010"/>
              <a:ext cx="782885" cy="276999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sz="1200" dirty="0" smtClean="0"/>
                <a:t>time </a:t>
              </a:r>
              <a:r>
                <a:rPr lang="en-US" sz="1200" dirty="0" err="1" smtClean="0"/>
                <a:t>avg</a:t>
              </a:r>
              <a:endParaRPr lang="en-US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782531" y="3304143"/>
              <a:ext cx="782885" cy="276999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sz="1200" dirty="0" smtClean="0"/>
                <a:t>parallel comp/detect</a:t>
              </a:r>
              <a:endParaRPr lang="en-US" sz="1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782530" y="3794842"/>
              <a:ext cx="782885" cy="276999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sz="1200" dirty="0" smtClean="0"/>
                <a:t>reduce/stitch</a:t>
              </a:r>
              <a:endParaRPr lang="en-US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782529" y="4322096"/>
              <a:ext cx="782885" cy="276999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sz="1200" dirty="0" smtClean="0"/>
                <a:t>serial comp/stats</a:t>
              </a:r>
              <a:endParaRPr lang="en-US" sz="12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387400" y="4801633"/>
              <a:ext cx="395129" cy="339409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/>
            <p:cNvCxnSpPr>
              <a:endCxn id="21" idx="0"/>
            </p:cNvCxnSpPr>
            <p:nvPr/>
          </p:nvCxnSpPr>
          <p:spPr>
            <a:xfrm>
              <a:off x="8584965" y="4629456"/>
              <a:ext cx="0" cy="172177"/>
            </a:xfrm>
            <a:prstGeom prst="straightConnector1">
              <a:avLst/>
            </a:prstGeom>
            <a:ln w="254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8782525" y="4832837"/>
              <a:ext cx="782885" cy="276999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sz="1200" dirty="0" smtClean="0"/>
                <a:t>writer</a:t>
              </a:r>
              <a:endParaRPr lang="en-US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697540" y="3944221"/>
              <a:ext cx="1492784" cy="280702"/>
            </a:xfrm>
            <a:prstGeom prst="rect">
              <a:avLst/>
            </a:prstGeom>
            <a:noFill/>
          </p:spPr>
          <p:txBody>
            <a:bodyPr wrap="square" rtlCol="0">
              <a:normAutofit fontScale="77500" lnSpcReduction="20000"/>
            </a:bodyPr>
            <a:lstStyle/>
            <a:p>
              <a:r>
                <a:rPr lang="en-US" dirty="0"/>
                <a:t>m</a:t>
              </a:r>
              <a:r>
                <a:rPr lang="en-US" dirty="0" smtClean="0"/>
                <a:t>assively parallel</a:t>
              </a:r>
              <a:endParaRPr lang="en-US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444870" y="3567984"/>
              <a:ext cx="0" cy="376237"/>
            </a:xfrm>
            <a:prstGeom prst="straightConnector1">
              <a:avLst/>
            </a:prstGeom>
            <a:ln w="31750" cmpd="dbl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691190" y="4198221"/>
              <a:ext cx="1492784" cy="280702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20000"/>
            </a:bodyPr>
            <a:lstStyle/>
            <a:p>
              <a:pPr algn="ctr"/>
              <a:r>
                <a:rPr lang="en-US" dirty="0" smtClean="0"/>
                <a:t>serial</a:t>
              </a:r>
              <a:endParaRPr lang="en-US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V="1">
              <a:off x="7438520" y="4418884"/>
              <a:ext cx="0" cy="376237"/>
            </a:xfrm>
            <a:prstGeom prst="straightConnector1">
              <a:avLst/>
            </a:prstGeom>
            <a:ln w="31750" cmpd="dbl">
              <a:solidFill>
                <a:schemeClr val="accent6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116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implement a </a:t>
            </a:r>
            <a:r>
              <a:rPr lang="en-US" dirty="0" err="1" smtClean="0"/>
              <a:t>teca_algorithm</a:t>
            </a:r>
            <a:r>
              <a:rPr lang="en-US" dirty="0" smtClean="0"/>
              <a:t> override 1-3 virtual functions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9226" y="1965960"/>
            <a:ext cx="11303068" cy="4374552"/>
          </a:xfrm>
          <a:prstGeom prst="rect">
            <a:avLst/>
          </a:prstGeom>
          <a:noFill/>
        </p:spPr>
        <p:txBody>
          <a:bodyPr wrap="square" numCol="2" rtlCol="0">
            <a:no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implementations must override this method to provide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information to downstream consumers about what data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will be produced on each output port. The port to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provide information about is named in the first argument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the second argument contains a list of the metadata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describing data on all of the inputs.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err="1">
                <a:solidFill>
                  <a:prstClr val="black"/>
                </a:solidFill>
                <a:latin typeface="Consolas" panose="020B0609020204030204" pitchFamily="49" charset="0"/>
              </a:rPr>
              <a:t>teca_meta_data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prstClr val="black"/>
                </a:solidFill>
                <a:latin typeface="Consolas" panose="020B0609020204030204" pitchFamily="49" charset="0"/>
              </a:rPr>
              <a:t>get_output_meta_data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(</a:t>
            </a: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    </a:t>
            </a:r>
            <a:r>
              <a:rPr lang="en-US" sz="12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unsigned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port,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Consolas" panose="020B0609020204030204" pitchFamily="49" charset="0"/>
              </a:rPr>
              <a:t>        </a:t>
            </a:r>
            <a:r>
              <a:rPr lang="en-US" sz="12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Consolas" panose="020B0609020204030204" pitchFamily="49" charset="0"/>
              </a:rPr>
              <a:t>std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::vector&lt;</a:t>
            </a:r>
            <a:r>
              <a:rPr lang="en-US" sz="1200" dirty="0" err="1">
                <a:solidFill>
                  <a:prstClr val="black"/>
                </a:solidFill>
                <a:latin typeface="Consolas" panose="020B0609020204030204" pitchFamily="49" charset="0"/>
              </a:rPr>
              <a:t>teca_meta_data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&gt; &amp;</a:t>
            </a:r>
            <a:r>
              <a:rPr lang="en-US" sz="1200" dirty="0" err="1">
                <a:solidFill>
                  <a:prstClr val="black"/>
                </a:solidFill>
                <a:latin typeface="Consolas" panose="020B0609020204030204" pitchFamily="49" charset="0"/>
              </a:rPr>
              <a:t>input_md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implementations must override this method and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generate a set of requests describing the data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required on the inputs to produce data for the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named output port given the upstream meta data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and request. If no data is needed on an input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then the list should contain a null request.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err="1">
                <a:solidFill>
                  <a:prstClr val="black"/>
                </a:solidFill>
                <a:latin typeface="Consolas" panose="020B0609020204030204" pitchFamily="49" charset="0"/>
              </a:rPr>
              <a:t>std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::vector&lt;</a:t>
            </a:r>
            <a:r>
              <a:rPr lang="en-US" sz="1200" dirty="0" err="1">
                <a:solidFill>
                  <a:prstClr val="black"/>
                </a:solidFill>
                <a:latin typeface="Consolas" panose="020B0609020204030204" pitchFamily="49" charset="0"/>
              </a:rPr>
              <a:t>teca_meta_data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&gt; </a:t>
            </a:r>
            <a:r>
              <a:rPr lang="en-US" sz="1200" dirty="0" err="1">
                <a:solidFill>
                  <a:prstClr val="black"/>
                </a:solidFill>
                <a:latin typeface="Consolas" panose="020B0609020204030204" pitchFamily="49" charset="0"/>
              </a:rPr>
              <a:t>get_upstream_request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(</a:t>
            </a: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    </a:t>
            </a:r>
            <a:r>
              <a:rPr lang="en-US" sz="12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unsigned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port,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Consolas" panose="020B0609020204030204" pitchFamily="49" charset="0"/>
              </a:rPr>
              <a:t>        </a:t>
            </a:r>
            <a:r>
              <a:rPr lang="en-US" sz="12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Consolas" panose="020B0609020204030204" pitchFamily="49" charset="0"/>
              </a:rPr>
              <a:t>std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::vector&lt;</a:t>
            </a:r>
            <a:r>
              <a:rPr lang="en-US" sz="1200" dirty="0" err="1">
                <a:solidFill>
                  <a:prstClr val="black"/>
                </a:solidFill>
                <a:latin typeface="Consolas" panose="020B0609020204030204" pitchFamily="49" charset="0"/>
              </a:rPr>
              <a:t>teca_meta_data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&gt; &amp;</a:t>
            </a:r>
            <a:r>
              <a:rPr lang="en-US" sz="1200" dirty="0" err="1">
                <a:solidFill>
                  <a:prstClr val="black"/>
                </a:solidFill>
                <a:latin typeface="Consolas" panose="020B0609020204030204" pitchFamily="49" charset="0"/>
              </a:rPr>
              <a:t>input_md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smtClean="0">
                <a:solidFill>
                  <a:prstClr val="black"/>
                </a:solidFill>
                <a:latin typeface="Consolas" panose="020B0609020204030204" pitchFamily="49" charset="0"/>
              </a:rPr>
              <a:t>       </a:t>
            </a:r>
            <a:r>
              <a:rPr lang="en-US" sz="12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200" dirty="0" smtClean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Consolas" panose="020B0609020204030204" pitchFamily="49" charset="0"/>
              </a:rPr>
              <a:t>teca_meta_data</a:t>
            </a:r>
            <a:r>
              <a:rPr lang="en-US" sz="1200" dirty="0" smtClean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&amp;request);</a:t>
            </a:r>
          </a:p>
          <a:p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implementations must override this method and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produce the output dataset for the port named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in the first argument. The second argument is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a list of all of the input datasets. See also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sz="1200" dirty="0" err="1" smtClean="0">
                <a:solidFill>
                  <a:srgbClr val="008000"/>
                </a:solidFill>
                <a:latin typeface="Consolas" panose="020B0609020204030204" pitchFamily="49" charset="0"/>
              </a:rPr>
              <a:t>get_upstream_request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. The third argument contains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 // a request</a:t>
            </a:r>
            <a:r>
              <a:rPr lang="en-US" sz="1200" dirty="0" smtClean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from the consumer which can specify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 // information such as arrays, subset region, time etc.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virtual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err="1">
                <a:solidFill>
                  <a:prstClr val="black"/>
                </a:solidFill>
                <a:latin typeface="Consolas" panose="020B0609020204030204" pitchFamily="49" charset="0"/>
              </a:rPr>
              <a:t>p_teca_dataset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execute(</a:t>
            </a: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       </a:t>
            </a:r>
            <a:r>
              <a:rPr lang="en-US" sz="12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unsigned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port,</a:t>
            </a:r>
          </a:p>
          <a:p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smtClean="0">
                <a:solidFill>
                  <a:prstClr val="black"/>
                </a:solidFill>
                <a:latin typeface="Consolas" panose="020B0609020204030204" pitchFamily="49" charset="0"/>
              </a:rPr>
              <a:t>       </a:t>
            </a:r>
            <a:r>
              <a:rPr lang="en-US" sz="12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200" dirty="0" smtClean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Consolas" panose="020B0609020204030204" pitchFamily="49" charset="0"/>
              </a:rPr>
              <a:t>std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::vector&lt;</a:t>
            </a:r>
            <a:r>
              <a:rPr lang="en-US" sz="1200" dirty="0" err="1">
                <a:solidFill>
                  <a:prstClr val="black"/>
                </a:solidFill>
                <a:latin typeface="Consolas" panose="020B0609020204030204" pitchFamily="49" charset="0"/>
              </a:rPr>
              <a:t>p_teca_dataset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&gt; &amp;</a:t>
            </a:r>
            <a:r>
              <a:rPr lang="en-US" sz="1200" dirty="0" err="1">
                <a:solidFill>
                  <a:prstClr val="black"/>
                </a:solidFill>
                <a:latin typeface="Consolas" panose="020B0609020204030204" pitchFamily="49" charset="0"/>
              </a:rPr>
              <a:t>input_data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  const</a:t>
            </a:r>
            <a:r>
              <a:rPr lang="en-US" sz="1200" dirty="0" smtClean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Consolas" panose="020B0609020204030204" pitchFamily="49" charset="0"/>
              </a:rPr>
              <a:t>teca_meta_data</a:t>
            </a:r>
            <a:r>
              <a:rPr lang="en-US" sz="1200" dirty="0" smtClean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Consolas" panose="020B0609020204030204" pitchFamily="49" charset="0"/>
              </a:rPr>
              <a:t>&amp;request</a:t>
            </a:r>
            <a:r>
              <a:rPr lang="en-US" sz="1200" dirty="0" smtClean="0">
                <a:solidFill>
                  <a:prstClr val="black"/>
                </a:solidFill>
                <a:latin typeface="Consolas" panose="020B0609020204030204" pitchFamily="49" charset="0"/>
              </a:rPr>
              <a:t>);</a:t>
            </a:r>
            <a:endParaRPr lang="en-US" sz="1200" dirty="0">
              <a:solidFill>
                <a:prstClr val="black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16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threaded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user point of view override same methods as </a:t>
            </a:r>
            <a:r>
              <a:rPr lang="en-US" dirty="0" err="1" smtClean="0"/>
              <a:t>teca_algorithm</a:t>
            </a:r>
            <a:endParaRPr lang="en-US" dirty="0" smtClean="0"/>
          </a:p>
          <a:p>
            <a:r>
              <a:rPr lang="en-US" dirty="0" smtClean="0"/>
              <a:t>needs to partition work into multiple requests</a:t>
            </a:r>
          </a:p>
          <a:p>
            <a:r>
              <a:rPr lang="en-US" dirty="0"/>
              <a:t>upstream requests are mapped onto </a:t>
            </a:r>
            <a:r>
              <a:rPr lang="en-US" dirty="0" smtClean="0"/>
              <a:t>threads</a:t>
            </a:r>
          </a:p>
          <a:p>
            <a:r>
              <a:rPr lang="en-US" dirty="0" smtClean="0"/>
              <a:t>Readers need to be smart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3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teca_temporal_reduction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61533" y="1761067"/>
            <a:ext cx="9756987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en-US" sz="12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override that implements the reduction. given two datasets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a left and right, reduce into a single dataset and return.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virtual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p_teca_dataset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reduce(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</a:t>
            </a:r>
            <a:r>
              <a:rPr lang="en-US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p_teca_dataset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&amp;left,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</a:t>
            </a:r>
            <a:r>
              <a:rPr lang="en-US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p_teca_dataset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&amp;right) = 0;</a:t>
            </a:r>
          </a:p>
          <a:p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override that allows derived classes to generate upstream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requests that will be applied over all time steps. derived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classes implement this method instead of </a:t>
            </a:r>
            <a:r>
              <a:rPr lang="en-US" sz="12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get_upstream_request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which here is already implemented to handle the application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of requests over all </a:t>
            </a:r>
            <a:r>
              <a:rPr lang="en-US" sz="12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timesteps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virtual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std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::vector&lt;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teca_meta_data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initialize_upstream_request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unsigned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port,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</a:t>
            </a:r>
            <a:r>
              <a:rPr lang="en-US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std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::vector&lt;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teca_meta_data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&amp;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input_md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</a:t>
            </a:r>
            <a:r>
              <a:rPr lang="en-US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teca_meta_data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&amp;request) = 0;</a:t>
            </a:r>
          </a:p>
          <a:p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override that allows derived classes to report what they can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produce. this will be called from </a:t>
            </a:r>
            <a:r>
              <a:rPr lang="en-US" sz="12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get_output_meta_data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which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will strip out time and partition time across MPI ranks.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virtual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teca_meta_data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initialize_output_meta_data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unsigned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port,</a:t>
            </a:r>
          </a:p>
          <a:p>
            <a:r>
              <a:rPr lang="pt-BR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</a:t>
            </a:r>
            <a:r>
              <a:rPr lang="pt-BR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const</a:t>
            </a:r>
            <a:r>
              <a:rPr lang="pt-BR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std::vector&lt;teca_meta_data&gt; &amp;input_md) = 0;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4718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</a:t>
            </a:r>
            <a:r>
              <a:rPr lang="en-US" dirty="0" smtClean="0"/>
              <a:t>downstream reporting of data and upstream requests for data are made through </a:t>
            </a:r>
            <a:r>
              <a:rPr lang="en-US" dirty="0" err="1" smtClean="0"/>
              <a:t>teca_meta_data</a:t>
            </a:r>
            <a:r>
              <a:rPr lang="en-US" dirty="0" smtClean="0"/>
              <a:t> objects</a:t>
            </a:r>
          </a:p>
          <a:p>
            <a:r>
              <a:rPr lang="en-US" dirty="0" smtClean="0"/>
              <a:t>Dictionary of name value pairs</a:t>
            </a:r>
          </a:p>
          <a:p>
            <a:r>
              <a:rPr lang="en-US" dirty="0" smtClean="0"/>
              <a:t>Lightweight</a:t>
            </a:r>
            <a:r>
              <a:rPr lang="en-US" dirty="0" smtClean="0"/>
              <a:t>, fast copy / move</a:t>
            </a:r>
          </a:p>
          <a:p>
            <a:r>
              <a:rPr lang="en-US" dirty="0" smtClean="0"/>
              <a:t>Nesting allows for description of complex aggregate datasets, Meshes, AMR, </a:t>
            </a:r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7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427</TotalTime>
  <Words>1043</Words>
  <Application>Microsoft Office PowerPoint</Application>
  <PresentationFormat>Widescreen</PresentationFormat>
  <Paragraphs>157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Consolas</vt:lpstr>
      <vt:lpstr>Corbel</vt:lpstr>
      <vt:lpstr>Basis</vt:lpstr>
      <vt:lpstr>TECA</vt:lpstr>
      <vt:lpstr>Why use a pipeline pattern?</vt:lpstr>
      <vt:lpstr>Algorithm</vt:lpstr>
      <vt:lpstr>3 Phases of Execution</vt:lpstr>
      <vt:lpstr>Parallelization</vt:lpstr>
      <vt:lpstr>To implement a teca_algorithm override 1-3 virtual functions</vt:lpstr>
      <vt:lpstr>threaded algorithm</vt:lpstr>
      <vt:lpstr>teca_temporal_reduction</vt:lpstr>
      <vt:lpstr>Meta data</vt:lpstr>
      <vt:lpstr>Datasets</vt:lpstr>
      <vt:lpstr>Caching w/ LRU eviction</vt:lpstr>
      <vt:lpstr>The Executive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TECA</dc:title>
  <dc:creator>burlen</dc:creator>
  <cp:lastModifiedBy>burlen</cp:lastModifiedBy>
  <cp:revision>43</cp:revision>
  <dcterms:created xsi:type="dcterms:W3CDTF">2015-01-12T03:57:21Z</dcterms:created>
  <dcterms:modified xsi:type="dcterms:W3CDTF">2015-01-20T20:26:00Z</dcterms:modified>
</cp:coreProperties>
</file>